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76" r:id="rId3"/>
    <p:sldId id="277" r:id="rId4"/>
    <p:sldId id="284" r:id="rId5"/>
    <p:sldId id="278" r:id="rId6"/>
    <p:sldId id="285" r:id="rId7"/>
    <p:sldId id="286" r:id="rId8"/>
    <p:sldId id="287" r:id="rId9"/>
    <p:sldId id="280" r:id="rId10"/>
    <p:sldId id="279" r:id="rId11"/>
    <p:sldId id="281" r:id="rId12"/>
    <p:sldId id="282" r:id="rId13"/>
    <p:sldId id="290" r:id="rId14"/>
    <p:sldId id="288" r:id="rId15"/>
    <p:sldId id="291" r:id="rId16"/>
    <p:sldId id="283" r:id="rId17"/>
    <p:sldId id="264" r:id="rId18"/>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4">
          <p15:clr>
            <a:srgbClr val="A4A3A4"/>
          </p15:clr>
        </p15:guide>
        <p15:guide id="2" pos="307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E33C9F-FA2E-0742-BA49-CD983105D506}" name="Pietro Cioli Puviani" initials="PCP" userId="Pietro Cioli Puvian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co Caramello " initials="MC " lastIdx="8" clrIdx="0"/>
  <p:cmAuthor id="1" name="Pietro Cioli Puviani" initials="PCP" lastIdx="5" clrIdx="1"/>
  <p:cmAuthor id="2" name="Pietro Cioli Puviani - pietro.ciolipuviani@studio.unibo.it" initials="PCP-p" lastIdx="6" clrIdx="2">
    <p:extLst>
      <p:ext uri="{19B8F6BF-5375-455C-9EA6-DF929625EA0E}">
        <p15:presenceInfo xmlns:p15="http://schemas.microsoft.com/office/powerpoint/2012/main" userId="Pietro Cioli Puviani - pietro.ciolipuviani@studio.unibo.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A"/>
    <a:srgbClr val="003A69"/>
    <a:srgbClr val="003A00"/>
    <a:srgbClr val="E4E4E4"/>
    <a:srgbClr val="004884"/>
    <a:srgbClr val="2D79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BA051-F1CD-4C9D-898A-03B91ADF49E3}" v="19" dt="2024-11-12T11:48:25.00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5" autoAdjust="0"/>
    <p:restoredTop sz="94750" autoAdjust="0"/>
  </p:normalViewPr>
  <p:slideViewPr>
    <p:cSldViewPr snapToGrid="0" snapToObjects="1" showGuides="1">
      <p:cViewPr varScale="1">
        <p:scale>
          <a:sx n="102" d="100"/>
          <a:sy n="102" d="100"/>
        </p:scale>
        <p:origin x="768" y="36"/>
      </p:cViewPr>
      <p:guideLst>
        <p:guide orient="horz" pos="2974"/>
        <p:guide pos="30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8" d="100"/>
          <a:sy n="48" d="100"/>
        </p:scale>
        <p:origin x="2752"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o Tarantino" userId="ea7bcbe9-ad0a-4253-8694-ec02d510ff8c" providerId="ADAL" clId="{0A0BA051-F1CD-4C9D-898A-03B91ADF49E3}"/>
    <pc:docChg chg="modSld">
      <pc:chgData name="Mariano Tarantino" userId="ea7bcbe9-ad0a-4253-8694-ec02d510ff8c" providerId="ADAL" clId="{0A0BA051-F1CD-4C9D-898A-03B91ADF49E3}" dt="2024-11-12T11:49:38.669" v="75" actId="14100"/>
      <pc:docMkLst>
        <pc:docMk/>
      </pc:docMkLst>
      <pc:sldChg chg="modSp mod">
        <pc:chgData name="Mariano Tarantino" userId="ea7bcbe9-ad0a-4253-8694-ec02d510ff8c" providerId="ADAL" clId="{0A0BA051-F1CD-4C9D-898A-03B91ADF49E3}" dt="2024-11-12T11:48:25.004" v="52" actId="20577"/>
        <pc:sldMkLst>
          <pc:docMk/>
          <pc:sldMk cId="70513845" sldId="277"/>
        </pc:sldMkLst>
        <pc:spChg chg="mod">
          <ac:chgData name="Mariano Tarantino" userId="ea7bcbe9-ad0a-4253-8694-ec02d510ff8c" providerId="ADAL" clId="{0A0BA051-F1CD-4C9D-898A-03B91ADF49E3}" dt="2024-11-12T11:48:25.004" v="52" actId="20577"/>
          <ac:spMkLst>
            <pc:docMk/>
            <pc:sldMk cId="70513845" sldId="277"/>
            <ac:spMk id="13" creationId="{8BED3823-55C2-EBB5-8207-88E778FBA780}"/>
          </ac:spMkLst>
        </pc:spChg>
      </pc:sldChg>
      <pc:sldChg chg="modSp mod">
        <pc:chgData name="Mariano Tarantino" userId="ea7bcbe9-ad0a-4253-8694-ec02d510ff8c" providerId="ADAL" clId="{0A0BA051-F1CD-4C9D-898A-03B91ADF49E3}" dt="2024-11-12T11:49:38.669" v="75" actId="14100"/>
        <pc:sldMkLst>
          <pc:docMk/>
          <pc:sldMk cId="2043669942" sldId="280"/>
        </pc:sldMkLst>
        <pc:spChg chg="mod">
          <ac:chgData name="Mariano Tarantino" userId="ea7bcbe9-ad0a-4253-8694-ec02d510ff8c" providerId="ADAL" clId="{0A0BA051-F1CD-4C9D-898A-03B91ADF49E3}" dt="2024-11-12T11:49:21.707" v="72" actId="20577"/>
          <ac:spMkLst>
            <pc:docMk/>
            <pc:sldMk cId="2043669942" sldId="280"/>
            <ac:spMk id="15" creationId="{8F17BC36-1186-61B3-0F97-736472E89B2A}"/>
          </ac:spMkLst>
        </pc:spChg>
        <pc:spChg chg="mod">
          <ac:chgData name="Mariano Tarantino" userId="ea7bcbe9-ad0a-4253-8694-ec02d510ff8c" providerId="ADAL" clId="{0A0BA051-F1CD-4C9D-898A-03B91ADF49E3}" dt="2024-11-12T11:49:30.808" v="73" actId="1076"/>
          <ac:spMkLst>
            <pc:docMk/>
            <pc:sldMk cId="2043669942" sldId="280"/>
            <ac:spMk id="19" creationId="{B893B2E5-AD81-A93C-4C8A-3E33079CBA14}"/>
          </ac:spMkLst>
        </pc:spChg>
        <pc:cxnChg chg="mod">
          <ac:chgData name="Mariano Tarantino" userId="ea7bcbe9-ad0a-4253-8694-ec02d510ff8c" providerId="ADAL" clId="{0A0BA051-F1CD-4C9D-898A-03B91ADF49E3}" dt="2024-11-12T11:49:38.669" v="75" actId="14100"/>
          <ac:cxnSpMkLst>
            <pc:docMk/>
            <pc:sldMk cId="2043669942" sldId="280"/>
            <ac:cxnSpMk id="14" creationId="{D7F23E63-C8DC-F50B-4B75-8C75C830C441}"/>
          </ac:cxnSpMkLst>
        </pc:cxnChg>
        <pc:cxnChg chg="mod">
          <ac:chgData name="Mariano Tarantino" userId="ea7bcbe9-ad0a-4253-8694-ec02d510ff8c" providerId="ADAL" clId="{0A0BA051-F1CD-4C9D-898A-03B91ADF49E3}" dt="2024-11-12T11:49:34.582" v="74" actId="14100"/>
          <ac:cxnSpMkLst>
            <pc:docMk/>
            <pc:sldMk cId="2043669942" sldId="280"/>
            <ac:cxnSpMk id="17" creationId="{CD21C4D8-4650-EF7D-36FC-F22E51AC195B}"/>
          </ac:cxnSpMkLst>
        </pc:cxnChg>
      </pc:sldChg>
      <pc:sldChg chg="modSp mod">
        <pc:chgData name="Mariano Tarantino" userId="ea7bcbe9-ad0a-4253-8694-ec02d510ff8c" providerId="ADAL" clId="{0A0BA051-F1CD-4C9D-898A-03B91ADF49E3}" dt="2024-11-12T11:05:10.918" v="32" actId="113"/>
        <pc:sldMkLst>
          <pc:docMk/>
          <pc:sldMk cId="773670057" sldId="282"/>
        </pc:sldMkLst>
        <pc:spChg chg="mod">
          <ac:chgData name="Mariano Tarantino" userId="ea7bcbe9-ad0a-4253-8694-ec02d510ff8c" providerId="ADAL" clId="{0A0BA051-F1CD-4C9D-898A-03B91ADF49E3}" dt="2024-11-12T11:05:10.918" v="32" actId="113"/>
          <ac:spMkLst>
            <pc:docMk/>
            <pc:sldMk cId="773670057" sldId="282"/>
            <ac:spMk id="10" creationId="{4F71F437-1E6B-9531-E9AE-D97903BCB4A9}"/>
          </ac:spMkLst>
        </pc:spChg>
        <pc:grpChg chg="mod">
          <ac:chgData name="Mariano Tarantino" userId="ea7bcbe9-ad0a-4253-8694-ec02d510ff8c" providerId="ADAL" clId="{0A0BA051-F1CD-4C9D-898A-03B91ADF49E3}" dt="2024-11-12T11:05:10.918" v="32" actId="113"/>
          <ac:grpSpMkLst>
            <pc:docMk/>
            <pc:sldMk cId="773670057" sldId="282"/>
            <ac:grpSpMk id="7" creationId="{1A589B11-96CE-7460-624C-2C6956D8D4A8}"/>
          </ac:grpSpMkLst>
        </pc:grpChg>
        <pc:picChg chg="mod">
          <ac:chgData name="Mariano Tarantino" userId="ea7bcbe9-ad0a-4253-8694-ec02d510ff8c" providerId="ADAL" clId="{0A0BA051-F1CD-4C9D-898A-03B91ADF49E3}" dt="2024-11-12T11:05:10.918" v="32" actId="113"/>
          <ac:picMkLst>
            <pc:docMk/>
            <pc:sldMk cId="773670057" sldId="282"/>
            <ac:picMk id="8" creationId="{2551D8E1-C5FA-DE4E-7CD3-ACB765F569C1}"/>
          </ac:picMkLst>
        </pc:picChg>
        <pc:cxnChg chg="mod">
          <ac:chgData name="Mariano Tarantino" userId="ea7bcbe9-ad0a-4253-8694-ec02d510ff8c" providerId="ADAL" clId="{0A0BA051-F1CD-4C9D-898A-03B91ADF49E3}" dt="2024-11-12T11:05:10.918" v="32" actId="113"/>
          <ac:cxnSpMkLst>
            <pc:docMk/>
            <pc:sldMk cId="773670057" sldId="282"/>
            <ac:cxnSpMk id="9" creationId="{CB4AA52C-B7C3-8102-AAAF-987EE9B0BC42}"/>
          </ac:cxnSpMkLst>
        </pc:cxnChg>
      </pc:sldChg>
      <pc:sldChg chg="modSp mod">
        <pc:chgData name="Mariano Tarantino" userId="ea7bcbe9-ad0a-4253-8694-ec02d510ff8c" providerId="ADAL" clId="{0A0BA051-F1CD-4C9D-898A-03B91ADF49E3}" dt="2024-11-12T11:04:25.153" v="31" actId="6549"/>
        <pc:sldMkLst>
          <pc:docMk/>
          <pc:sldMk cId="3265442741" sldId="285"/>
        </pc:sldMkLst>
        <pc:graphicFrameChg chg="modGraphic">
          <ac:chgData name="Mariano Tarantino" userId="ea7bcbe9-ad0a-4253-8694-ec02d510ff8c" providerId="ADAL" clId="{0A0BA051-F1CD-4C9D-898A-03B91ADF49E3}" dt="2024-11-12T11:04:25.153" v="31" actId="6549"/>
          <ac:graphicFrameMkLst>
            <pc:docMk/>
            <pc:sldMk cId="3265442741" sldId="285"/>
            <ac:graphicFrameMk id="9" creationId="{16EB9115-2DAF-540B-42EE-668F6AC250FD}"/>
          </ac:graphicFrameMkLst>
        </pc:graphicFrameChg>
      </pc:sldChg>
      <pc:sldChg chg="modSp mod">
        <pc:chgData name="Mariano Tarantino" userId="ea7bcbe9-ad0a-4253-8694-ec02d510ff8c" providerId="ADAL" clId="{0A0BA051-F1CD-4C9D-898A-03B91ADF49E3}" dt="2024-11-12T10:59:21.361" v="5" actId="1076"/>
        <pc:sldMkLst>
          <pc:docMk/>
          <pc:sldMk cId="283054463" sldId="288"/>
        </pc:sldMkLst>
        <pc:picChg chg="mod">
          <ac:chgData name="Mariano Tarantino" userId="ea7bcbe9-ad0a-4253-8694-ec02d510ff8c" providerId="ADAL" clId="{0A0BA051-F1CD-4C9D-898A-03B91ADF49E3}" dt="2024-11-12T10:59:21.361" v="5" actId="1076"/>
          <ac:picMkLst>
            <pc:docMk/>
            <pc:sldMk cId="283054463" sldId="288"/>
            <ac:picMk id="31" creationId="{6591DE2D-A437-B3E7-7659-D01C534B7AAA}"/>
          </ac:picMkLst>
        </pc:picChg>
      </pc:sldChg>
      <pc:sldChg chg="modSp mod">
        <pc:chgData name="Mariano Tarantino" userId="ea7bcbe9-ad0a-4253-8694-ec02d510ff8c" providerId="ADAL" clId="{0A0BA051-F1CD-4C9D-898A-03B91ADF49E3}" dt="2024-11-12T11:05:25.551" v="33" actId="113"/>
        <pc:sldMkLst>
          <pc:docMk/>
          <pc:sldMk cId="2294074045" sldId="290"/>
        </pc:sldMkLst>
        <pc:spChg chg="mod">
          <ac:chgData name="Mariano Tarantino" userId="ea7bcbe9-ad0a-4253-8694-ec02d510ff8c" providerId="ADAL" clId="{0A0BA051-F1CD-4C9D-898A-03B91ADF49E3}" dt="2024-11-12T11:05:25.551" v="33" actId="113"/>
          <ac:spMkLst>
            <pc:docMk/>
            <pc:sldMk cId="2294074045" sldId="290"/>
            <ac:spMk id="10" creationId="{4F71F437-1E6B-9531-E9AE-D97903BCB4A9}"/>
          </ac:spMkLst>
        </pc:spChg>
        <pc:grpChg chg="mod">
          <ac:chgData name="Mariano Tarantino" userId="ea7bcbe9-ad0a-4253-8694-ec02d510ff8c" providerId="ADAL" clId="{0A0BA051-F1CD-4C9D-898A-03B91ADF49E3}" dt="2024-11-12T10:59:11.692" v="3" actId="1076"/>
          <ac:grpSpMkLst>
            <pc:docMk/>
            <pc:sldMk cId="2294074045" sldId="290"/>
            <ac:grpSpMk id="7" creationId="{1A589B11-96CE-7460-624C-2C6956D8D4A8}"/>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ietro.ciolipuviani\Desktop\Exercize3\Esercizio%20ALFRED%20-%20Coseno%20updat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dirty="0"/>
              <a:t>Power Profile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lineChart>
        <c:grouping val="standard"/>
        <c:varyColors val="0"/>
        <c:ser>
          <c:idx val="0"/>
          <c:order val="0"/>
          <c:tx>
            <c:v>Power Profile</c:v>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Profiles!$B$2:$B$102</c:f>
              <c:numCache>
                <c:formatCode>0</c:formatCode>
                <c:ptCount val="101"/>
                <c:pt idx="0">
                  <c:v>0</c:v>
                </c:pt>
                <c:pt idx="1">
                  <c:v>8.0999999999999659</c:v>
                </c:pt>
                <c:pt idx="2">
                  <c:v>16.199999999999989</c:v>
                </c:pt>
                <c:pt idx="3">
                  <c:v>24.299999999999955</c:v>
                </c:pt>
                <c:pt idx="4">
                  <c:v>32.399999999999977</c:v>
                </c:pt>
                <c:pt idx="5">
                  <c:v>40.499999999999943</c:v>
                </c:pt>
                <c:pt idx="6">
                  <c:v>48.599999999999966</c:v>
                </c:pt>
                <c:pt idx="7">
                  <c:v>56.699999999999932</c:v>
                </c:pt>
                <c:pt idx="8">
                  <c:v>64.799999999999955</c:v>
                </c:pt>
                <c:pt idx="9">
                  <c:v>72.89999999999992</c:v>
                </c:pt>
                <c:pt idx="10">
                  <c:v>80.999999999999943</c:v>
                </c:pt>
                <c:pt idx="11">
                  <c:v>89.099999999999909</c:v>
                </c:pt>
                <c:pt idx="12">
                  <c:v>97.199999999999932</c:v>
                </c:pt>
                <c:pt idx="13">
                  <c:v>105.2999999999999</c:v>
                </c:pt>
                <c:pt idx="14">
                  <c:v>113.39999999999992</c:v>
                </c:pt>
                <c:pt idx="15">
                  <c:v>121.49999999999989</c:v>
                </c:pt>
                <c:pt idx="16">
                  <c:v>129.59999999999991</c:v>
                </c:pt>
                <c:pt idx="17">
                  <c:v>137.69999999999993</c:v>
                </c:pt>
                <c:pt idx="18">
                  <c:v>145.7999999999999</c:v>
                </c:pt>
                <c:pt idx="19">
                  <c:v>153.89999999999989</c:v>
                </c:pt>
                <c:pt idx="20">
                  <c:v>161.99999999999989</c:v>
                </c:pt>
                <c:pt idx="21">
                  <c:v>170.09999999999988</c:v>
                </c:pt>
                <c:pt idx="22">
                  <c:v>178.19999999999987</c:v>
                </c:pt>
                <c:pt idx="23">
                  <c:v>186.2999999999999</c:v>
                </c:pt>
                <c:pt idx="24">
                  <c:v>194.39999999999989</c:v>
                </c:pt>
                <c:pt idx="25">
                  <c:v>202.49999999999989</c:v>
                </c:pt>
                <c:pt idx="26">
                  <c:v>210.59999999999988</c:v>
                </c:pt>
                <c:pt idx="27">
                  <c:v>218.69999999999987</c:v>
                </c:pt>
                <c:pt idx="28">
                  <c:v>226.79999999999987</c:v>
                </c:pt>
                <c:pt idx="29">
                  <c:v>234.89999999999986</c:v>
                </c:pt>
                <c:pt idx="30">
                  <c:v>242.99999999999986</c:v>
                </c:pt>
                <c:pt idx="31">
                  <c:v>251.09999999999985</c:v>
                </c:pt>
                <c:pt idx="32">
                  <c:v>259.19999999999982</c:v>
                </c:pt>
                <c:pt idx="33">
                  <c:v>267.29999999999984</c:v>
                </c:pt>
                <c:pt idx="34">
                  <c:v>275.39999999999986</c:v>
                </c:pt>
                <c:pt idx="35">
                  <c:v>283.49999999999983</c:v>
                </c:pt>
                <c:pt idx="36">
                  <c:v>291.59999999999985</c:v>
                </c:pt>
                <c:pt idx="37">
                  <c:v>299.69999999999982</c:v>
                </c:pt>
                <c:pt idx="38">
                  <c:v>307.79999999999984</c:v>
                </c:pt>
                <c:pt idx="39">
                  <c:v>315.89999999999981</c:v>
                </c:pt>
                <c:pt idx="40">
                  <c:v>323.99999999999983</c:v>
                </c:pt>
                <c:pt idx="41">
                  <c:v>332.0999999999998</c:v>
                </c:pt>
                <c:pt idx="42">
                  <c:v>340.19999999999982</c:v>
                </c:pt>
                <c:pt idx="43">
                  <c:v>348.29999999999984</c:v>
                </c:pt>
                <c:pt idx="44">
                  <c:v>356.39999999999981</c:v>
                </c:pt>
                <c:pt idx="45">
                  <c:v>364.49999999999983</c:v>
                </c:pt>
                <c:pt idx="46">
                  <c:v>372.5999999999998</c:v>
                </c:pt>
                <c:pt idx="47">
                  <c:v>380.69999999999982</c:v>
                </c:pt>
                <c:pt idx="48">
                  <c:v>388.79999999999984</c:v>
                </c:pt>
                <c:pt idx="49">
                  <c:v>396.89999999999981</c:v>
                </c:pt>
                <c:pt idx="50">
                  <c:v>404.99999999999983</c:v>
                </c:pt>
                <c:pt idx="51">
                  <c:v>413.09999999999985</c:v>
                </c:pt>
                <c:pt idx="52">
                  <c:v>421.19999999999982</c:v>
                </c:pt>
                <c:pt idx="53">
                  <c:v>429.29999999999984</c:v>
                </c:pt>
                <c:pt idx="54">
                  <c:v>437.39999999999986</c:v>
                </c:pt>
                <c:pt idx="55">
                  <c:v>445.49999999999983</c:v>
                </c:pt>
                <c:pt idx="56">
                  <c:v>453.59999999999985</c:v>
                </c:pt>
                <c:pt idx="57">
                  <c:v>461.69999999999982</c:v>
                </c:pt>
                <c:pt idx="58">
                  <c:v>469.79999999999984</c:v>
                </c:pt>
                <c:pt idx="59">
                  <c:v>477.89999999999986</c:v>
                </c:pt>
                <c:pt idx="60">
                  <c:v>485.99999999999983</c:v>
                </c:pt>
                <c:pt idx="61">
                  <c:v>494.09999999999985</c:v>
                </c:pt>
                <c:pt idx="62">
                  <c:v>502.19999999999982</c:v>
                </c:pt>
                <c:pt idx="63">
                  <c:v>510.29999999999984</c:v>
                </c:pt>
                <c:pt idx="64">
                  <c:v>518.39999999999986</c:v>
                </c:pt>
                <c:pt idx="65">
                  <c:v>526.49999999999977</c:v>
                </c:pt>
                <c:pt idx="66">
                  <c:v>534.5999999999998</c:v>
                </c:pt>
                <c:pt idx="67">
                  <c:v>542.69999999999982</c:v>
                </c:pt>
                <c:pt idx="68">
                  <c:v>550.79999999999984</c:v>
                </c:pt>
                <c:pt idx="69">
                  <c:v>558.89999999999986</c:v>
                </c:pt>
                <c:pt idx="70">
                  <c:v>566.99999999999977</c:v>
                </c:pt>
                <c:pt idx="71">
                  <c:v>575.0999999999998</c:v>
                </c:pt>
                <c:pt idx="72">
                  <c:v>583.19999999999982</c:v>
                </c:pt>
                <c:pt idx="73">
                  <c:v>591.29999999999984</c:v>
                </c:pt>
                <c:pt idx="74">
                  <c:v>599.39999999999986</c:v>
                </c:pt>
                <c:pt idx="75">
                  <c:v>607.49999999999977</c:v>
                </c:pt>
                <c:pt idx="76">
                  <c:v>615.5999999999998</c:v>
                </c:pt>
                <c:pt idx="77">
                  <c:v>623.69999999999982</c:v>
                </c:pt>
                <c:pt idx="78">
                  <c:v>631.79999999999973</c:v>
                </c:pt>
                <c:pt idx="79">
                  <c:v>639.89999999999975</c:v>
                </c:pt>
                <c:pt idx="80">
                  <c:v>647.99999999999977</c:v>
                </c:pt>
                <c:pt idx="81">
                  <c:v>656.0999999999998</c:v>
                </c:pt>
                <c:pt idx="82">
                  <c:v>664.19999999999982</c:v>
                </c:pt>
                <c:pt idx="83">
                  <c:v>672.29999999999973</c:v>
                </c:pt>
                <c:pt idx="84">
                  <c:v>680.39999999999975</c:v>
                </c:pt>
                <c:pt idx="85">
                  <c:v>688.49999999999977</c:v>
                </c:pt>
                <c:pt idx="86">
                  <c:v>696.59999999999968</c:v>
                </c:pt>
                <c:pt idx="87">
                  <c:v>704.69999999999982</c:v>
                </c:pt>
                <c:pt idx="88">
                  <c:v>712.79999999999973</c:v>
                </c:pt>
                <c:pt idx="89">
                  <c:v>720.89999999999975</c:v>
                </c:pt>
                <c:pt idx="90">
                  <c:v>728.99999999999977</c:v>
                </c:pt>
                <c:pt idx="91">
                  <c:v>737.09999999999968</c:v>
                </c:pt>
                <c:pt idx="92">
                  <c:v>745.1999999999997</c:v>
                </c:pt>
                <c:pt idx="93">
                  <c:v>753.29999999999973</c:v>
                </c:pt>
                <c:pt idx="94">
                  <c:v>761.39999999999964</c:v>
                </c:pt>
                <c:pt idx="95">
                  <c:v>769.49999999999977</c:v>
                </c:pt>
                <c:pt idx="96">
                  <c:v>777.59999999999968</c:v>
                </c:pt>
                <c:pt idx="97">
                  <c:v>785.6999999999997</c:v>
                </c:pt>
                <c:pt idx="98">
                  <c:v>793.79999999999973</c:v>
                </c:pt>
                <c:pt idx="99">
                  <c:v>801.89999999999964</c:v>
                </c:pt>
                <c:pt idx="100">
                  <c:v>809.99999999999977</c:v>
                </c:pt>
              </c:numCache>
            </c:numRef>
          </c:cat>
          <c:val>
            <c:numRef>
              <c:f>Profiles!$D$2:$D$102</c:f>
              <c:numCache>
                <c:formatCode>0.00E+00</c:formatCode>
                <c:ptCount val="101"/>
                <c:pt idx="0">
                  <c:v>18278.321421215423</c:v>
                </c:pt>
                <c:pt idx="1">
                  <c:v>18791.248731738662</c:v>
                </c:pt>
                <c:pt idx="2">
                  <c:v>19297.113200981315</c:v>
                </c:pt>
                <c:pt idx="3">
                  <c:v>19795.724695732628</c:v>
                </c:pt>
                <c:pt idx="4">
                  <c:v>20286.895808870355</c:v>
                </c:pt>
                <c:pt idx="5">
                  <c:v>20770.441929799254</c:v>
                </c:pt>
                <c:pt idx="6">
                  <c:v>21246.181313838457</c:v>
                </c:pt>
                <c:pt idx="7">
                  <c:v>21713.935150531648</c:v>
                </c:pt>
                <c:pt idx="8">
                  <c:v>22173.52763085442</c:v>
                </c:pt>
                <c:pt idx="9">
                  <c:v>22624.786013293495</c:v>
                </c:pt>
                <c:pt idx="10">
                  <c:v>23067.540688773013</c:v>
                </c:pt>
                <c:pt idx="11">
                  <c:v>23501.625244403458</c:v>
                </c:pt>
                <c:pt idx="12">
                  <c:v>23926.876526029257</c:v>
                </c:pt>
                <c:pt idx="13">
                  <c:v>24343.134699551607</c:v>
                </c:pt>
                <c:pt idx="14">
                  <c:v>24750.243311003393</c:v>
                </c:pt>
                <c:pt idx="15">
                  <c:v>25148.049345353633</c:v>
                </c:pt>
                <c:pt idx="16">
                  <c:v>25536.403284019441</c:v>
                </c:pt>
                <c:pt idx="17">
                  <c:v>25915.159161063777</c:v>
                </c:pt>
                <c:pt idx="18">
                  <c:v>26284.174618057878</c:v>
                </c:pt>
                <c:pt idx="19">
                  <c:v>26643.310957587866</c:v>
                </c:pt>
                <c:pt idx="20">
                  <c:v>26992.433195385242</c:v>
                </c:pt>
                <c:pt idx="21">
                  <c:v>27331.410111061814</c:v>
                </c:pt>
                <c:pt idx="22">
                  <c:v>27660.114297429951</c:v>
                </c:pt>
                <c:pt idx="23">
                  <c:v>27978.422208389555</c:v>
                </c:pt>
                <c:pt idx="24">
                  <c:v>28286.214205363893</c:v>
                </c:pt>
                <c:pt idx="25">
                  <c:v>28583.374602266682</c:v>
                </c:pt>
                <c:pt idx="26">
                  <c:v>28869.791708983645</c:v>
                </c:pt>
                <c:pt idx="27">
                  <c:v>29145.357873352143</c:v>
                </c:pt>
                <c:pt idx="28">
                  <c:v>29409.969521623079</c:v>
                </c:pt>
                <c:pt idx="29">
                  <c:v>29663.527197389951</c:v>
                </c:pt>
                <c:pt idx="30">
                  <c:v>29905.9355989703</c:v>
                </c:pt>
                <c:pt idx="31">
                  <c:v>30137.103615225657</c:v>
                </c:pt>
                <c:pt idx="32">
                  <c:v>30356.944359806341</c:v>
                </c:pt>
                <c:pt idx="33">
                  <c:v>30565.375203808446</c:v>
                </c:pt>
                <c:pt idx="34">
                  <c:v>30762.317806830531</c:v>
                </c:pt>
                <c:pt idx="35">
                  <c:v>30947.698146418505</c:v>
                </c:pt>
                <c:pt idx="36">
                  <c:v>31121.446545887557</c:v>
                </c:pt>
                <c:pt idx="37">
                  <c:v>31283.497700510703</c:v>
                </c:pt>
                <c:pt idx="38">
                  <c:v>31433.790702064074</c:v>
                </c:pt>
                <c:pt idx="39">
                  <c:v>31572.26906171978</c:v>
                </c:pt>
                <c:pt idx="40">
                  <c:v>31698.88073127767</c:v>
                </c:pt>
                <c:pt idx="41">
                  <c:v>31813.578122728068</c:v>
                </c:pt>
                <c:pt idx="42">
                  <c:v>31916.318126138125</c:v>
                </c:pt>
                <c:pt idx="43">
                  <c:v>32007.062125855009</c:v>
                </c:pt>
                <c:pt idx="44">
                  <c:v>32085.776015019917</c:v>
                </c:pt>
                <c:pt idx="45">
                  <c:v>32152.430208387421</c:v>
                </c:pt>
                <c:pt idx="46">
                  <c:v>32206.999653445302</c:v>
                </c:pt>
                <c:pt idx="47">
                  <c:v>32249.46383983074</c:v>
                </c:pt>
                <c:pt idx="48">
                  <c:v>32279.806807039324</c:v>
                </c:pt>
                <c:pt idx="49">
                  <c:v>32298.017150423879</c:v>
                </c:pt>
                <c:pt idx="50">
                  <c:v>32304.088025481062</c:v>
                </c:pt>
                <c:pt idx="51">
                  <c:v>32298.017150423879</c:v>
                </c:pt>
                <c:pt idx="52">
                  <c:v>32279.806807039324</c:v>
                </c:pt>
                <c:pt idx="53">
                  <c:v>32249.46383983074</c:v>
                </c:pt>
                <c:pt idx="54">
                  <c:v>32206.999653445302</c:v>
                </c:pt>
                <c:pt idx="55">
                  <c:v>32152.430208387428</c:v>
                </c:pt>
                <c:pt idx="56">
                  <c:v>32085.776015019925</c:v>
                </c:pt>
                <c:pt idx="57">
                  <c:v>32007.062125855016</c:v>
                </c:pt>
                <c:pt idx="58">
                  <c:v>31916.318126138125</c:v>
                </c:pt>
                <c:pt idx="59">
                  <c:v>31813.578122728071</c:v>
                </c:pt>
                <c:pt idx="60">
                  <c:v>31698.88073127767</c:v>
                </c:pt>
                <c:pt idx="61">
                  <c:v>31572.269061719788</c:v>
                </c:pt>
                <c:pt idx="62">
                  <c:v>31433.790702064081</c:v>
                </c:pt>
                <c:pt idx="63">
                  <c:v>31283.49770051071</c:v>
                </c:pt>
                <c:pt idx="64">
                  <c:v>31121.446545887564</c:v>
                </c:pt>
                <c:pt idx="65">
                  <c:v>30947.698146418516</c:v>
                </c:pt>
                <c:pt idx="66">
                  <c:v>30762.317806830542</c:v>
                </c:pt>
                <c:pt idx="67">
                  <c:v>30565.375203808453</c:v>
                </c:pt>
                <c:pt idx="68">
                  <c:v>30356.944359806352</c:v>
                </c:pt>
                <c:pt idx="69">
                  <c:v>30137.103615225664</c:v>
                </c:pt>
                <c:pt idx="70">
                  <c:v>29905.935598970307</c:v>
                </c:pt>
                <c:pt idx="71">
                  <c:v>29663.527197389962</c:v>
                </c:pt>
                <c:pt idx="72">
                  <c:v>29409.96952162309</c:v>
                </c:pt>
                <c:pt idx="73">
                  <c:v>29145.357873352154</c:v>
                </c:pt>
                <c:pt idx="74">
                  <c:v>28869.791708983656</c:v>
                </c:pt>
                <c:pt idx="75">
                  <c:v>28583.374602266693</c:v>
                </c:pt>
                <c:pt idx="76">
                  <c:v>28286.214205363904</c:v>
                </c:pt>
                <c:pt idx="77">
                  <c:v>27978.422208389569</c:v>
                </c:pt>
                <c:pt idx="78">
                  <c:v>27660.114297429962</c:v>
                </c:pt>
                <c:pt idx="79">
                  <c:v>27331.410111061829</c:v>
                </c:pt>
                <c:pt idx="80">
                  <c:v>26992.433195385252</c:v>
                </c:pt>
                <c:pt idx="81">
                  <c:v>26643.310957587881</c:v>
                </c:pt>
                <c:pt idx="82">
                  <c:v>26284.174618057892</c:v>
                </c:pt>
                <c:pt idx="83">
                  <c:v>25915.159161063788</c:v>
                </c:pt>
                <c:pt idx="84">
                  <c:v>25536.40328401946</c:v>
                </c:pt>
                <c:pt idx="85">
                  <c:v>25148.049345353647</c:v>
                </c:pt>
                <c:pt idx="86">
                  <c:v>24750.243311003404</c:v>
                </c:pt>
                <c:pt idx="87">
                  <c:v>24343.134699551625</c:v>
                </c:pt>
                <c:pt idx="88">
                  <c:v>23926.876526029271</c:v>
                </c:pt>
                <c:pt idx="89">
                  <c:v>23501.625244403473</c:v>
                </c:pt>
                <c:pt idx="90">
                  <c:v>23067.540688773031</c:v>
                </c:pt>
                <c:pt idx="91">
                  <c:v>22624.786013293513</c:v>
                </c:pt>
                <c:pt idx="92">
                  <c:v>22173.527630854442</c:v>
                </c:pt>
                <c:pt idx="93">
                  <c:v>21713.935150531666</c:v>
                </c:pt>
                <c:pt idx="94">
                  <c:v>21246.181313838475</c:v>
                </c:pt>
                <c:pt idx="95">
                  <c:v>20770.441929799279</c:v>
                </c:pt>
                <c:pt idx="96">
                  <c:v>20286.895808870377</c:v>
                </c:pt>
                <c:pt idx="97">
                  <c:v>19795.724695732646</c:v>
                </c:pt>
                <c:pt idx="98">
                  <c:v>19297.113200981337</c:v>
                </c:pt>
                <c:pt idx="99">
                  <c:v>18791.248731738677</c:v>
                </c:pt>
                <c:pt idx="100">
                  <c:v>18278.321421215445</c:v>
                </c:pt>
              </c:numCache>
            </c:numRef>
          </c:val>
          <c:smooth val="0"/>
          <c:extLst>
            <c:ext xmlns:c16="http://schemas.microsoft.com/office/drawing/2014/chart" uri="{C3380CC4-5D6E-409C-BE32-E72D297353CC}">
              <c16:uniqueId val="{00000000-73A3-4CDB-BB41-0FC8F63B41D9}"/>
            </c:ext>
          </c:extLst>
        </c:ser>
        <c:dLbls>
          <c:showLegendKey val="0"/>
          <c:showVal val="0"/>
          <c:showCatName val="0"/>
          <c:showSerName val="0"/>
          <c:showPercent val="0"/>
          <c:showBubbleSize val="0"/>
        </c:dLbls>
        <c:smooth val="0"/>
        <c:axId val="1605288448"/>
        <c:axId val="1611799792"/>
      </c:lineChart>
      <c:catAx>
        <c:axId val="1605288448"/>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GB" dirty="0"/>
                  <a:t>Active</a:t>
                </a:r>
                <a:r>
                  <a:rPr lang="en-GB" baseline="0" dirty="0"/>
                  <a:t> length [</a:t>
                </a:r>
                <a:r>
                  <a:rPr lang="en-GB" sz="900" cap="none" baseline="0" dirty="0"/>
                  <a:t>mm</a:t>
                </a:r>
                <a:r>
                  <a:rPr lang="en-GB" baseline="0" dirty="0"/>
                  <a:t>]</a:t>
                </a:r>
                <a:endParaRPr lang="en-GB" dirty="0"/>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it-IT"/>
            </a:p>
          </c:txPr>
        </c:title>
        <c:numFmt formatCode="0"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1611799792"/>
        <c:crosses val="autoZero"/>
        <c:auto val="1"/>
        <c:lblAlgn val="ctr"/>
        <c:lblOffset val="100"/>
        <c:noMultiLvlLbl val="0"/>
      </c:catAx>
      <c:valAx>
        <c:axId val="161179979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GB" dirty="0"/>
                  <a:t>Linear Power [W</a:t>
                </a:r>
                <a:r>
                  <a:rPr lang="en-GB" cap="none" dirty="0"/>
                  <a:t>/m]</a:t>
                </a:r>
                <a:endParaRPr lang="en-GB" dirty="0"/>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it-IT"/>
            </a:p>
          </c:tx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16052884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8328BB-3E7D-1545-8629-739FE7FE78CD}" type="datetimeFigureOut">
              <a:rPr lang="it-IT" smtClean="0"/>
              <a:t>12/11/2024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18625A-8487-0243-9438-3D7ABEA720FE}" type="slidenum">
              <a:rPr lang="it-IT" smtClean="0"/>
              <a:t>‹N›</a:t>
            </a:fld>
            <a:endParaRPr lang="it-IT"/>
          </a:p>
        </p:txBody>
      </p:sp>
    </p:spTree>
    <p:extLst>
      <p:ext uri="{BB962C8B-B14F-4D97-AF65-F5344CB8AC3E}">
        <p14:creationId xmlns:p14="http://schemas.microsoft.com/office/powerpoint/2010/main" val="101066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52F6F-5890-184D-BFAC-2DB3B24676C1}" type="datetimeFigureOut">
              <a:rPr lang="it-IT" smtClean="0"/>
              <a:t>12/11/2024</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67DBE-D3BB-F74E-84C1-4CEDFE4037FA}" type="slidenum">
              <a:rPr lang="it-IT" smtClean="0"/>
              <a:t>‹N›</a:t>
            </a:fld>
            <a:endParaRPr lang="it-IT"/>
          </a:p>
        </p:txBody>
      </p:sp>
    </p:spTree>
    <p:extLst>
      <p:ext uri="{BB962C8B-B14F-4D97-AF65-F5344CB8AC3E}">
        <p14:creationId xmlns:p14="http://schemas.microsoft.com/office/powerpoint/2010/main" val="2036745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t>1</a:t>
            </a:fld>
            <a:endParaRPr lang="it-IT" dirty="0"/>
          </a:p>
        </p:txBody>
      </p:sp>
    </p:spTree>
    <p:extLst>
      <p:ext uri="{BB962C8B-B14F-4D97-AF65-F5344CB8AC3E}">
        <p14:creationId xmlns:p14="http://schemas.microsoft.com/office/powerpoint/2010/main" val="417576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ziale">
    <p:bg>
      <p:bgPr>
        <a:solidFill>
          <a:schemeClr val="bg1"/>
        </a:solidFill>
        <a:effectLst/>
      </p:bgPr>
    </p:bg>
    <p:spTree>
      <p:nvGrpSpPr>
        <p:cNvPr id="1" name=""/>
        <p:cNvGrpSpPr/>
        <p:nvPr/>
      </p:nvGrpSpPr>
      <p:grpSpPr>
        <a:xfrm>
          <a:off x="0" y="0"/>
          <a:ext cx="0" cy="0"/>
          <a:chOff x="0" y="0"/>
          <a:chExt cx="0" cy="0"/>
        </a:xfrm>
      </p:grpSpPr>
      <p:sp>
        <p:nvSpPr>
          <p:cNvPr id="12" name="Rettangolo 11"/>
          <p:cNvSpPr/>
          <p:nvPr userDrawn="1"/>
        </p:nvSpPr>
        <p:spPr>
          <a:xfrm>
            <a:off x="872" y="1297581"/>
            <a:ext cx="9165896" cy="280916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userDrawn="1"/>
        </p:nvSpPr>
        <p:spPr>
          <a:xfrm>
            <a:off x="0" y="4929294"/>
            <a:ext cx="9165896" cy="228758"/>
          </a:xfrm>
          <a:prstGeom prst="rect">
            <a:avLst/>
          </a:prstGeom>
          <a:solidFill>
            <a:srgbClr val="2D7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userDrawn="1"/>
        </p:nvSpPr>
        <p:spPr>
          <a:xfrm>
            <a:off x="872" y="3791060"/>
            <a:ext cx="9165896" cy="546917"/>
          </a:xfrm>
          <a:prstGeom prst="rect">
            <a:avLst/>
          </a:prstGeom>
          <a:solidFill>
            <a:srgbClr val="004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userDrawn="1"/>
        </p:nvSpPr>
        <p:spPr>
          <a:xfrm>
            <a:off x="0" y="0"/>
            <a:ext cx="9144000" cy="1305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ottotitolo 2"/>
          <p:cNvSpPr>
            <a:spLocks noGrp="1"/>
          </p:cNvSpPr>
          <p:nvPr userDrawn="1">
            <p:ph type="subTitle" idx="1" hasCustomPrompt="1"/>
          </p:nvPr>
        </p:nvSpPr>
        <p:spPr>
          <a:xfrm>
            <a:off x="514334" y="2364002"/>
            <a:ext cx="8440819" cy="430887"/>
          </a:xfrm>
        </p:spPr>
        <p:txBody>
          <a:bodyPr wrap="square" lIns="0" tIns="0" bIns="0">
            <a:spAutoFit/>
          </a:bodyPr>
          <a:lstStyle>
            <a:lvl1pPr marL="0" indent="0" algn="l">
              <a:buNone/>
              <a:defRPr sz="2800" b="0" i="0" baseline="0">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Sottotitolo della presentazione – </a:t>
            </a:r>
            <a:r>
              <a:rPr lang="it-IT" dirty="0" err="1"/>
              <a:t>Arial</a:t>
            </a:r>
            <a:r>
              <a:rPr lang="it-IT" dirty="0"/>
              <a:t> 30pt</a:t>
            </a:r>
          </a:p>
        </p:txBody>
      </p:sp>
      <p:sp>
        <p:nvSpPr>
          <p:cNvPr id="5" name="Segnaposto testo 4"/>
          <p:cNvSpPr>
            <a:spLocks noGrp="1"/>
          </p:cNvSpPr>
          <p:nvPr userDrawn="1">
            <p:ph type="body" sz="quarter" idx="10" hasCustomPrompt="1"/>
          </p:nvPr>
        </p:nvSpPr>
        <p:spPr>
          <a:xfrm>
            <a:off x="514334" y="3862373"/>
            <a:ext cx="8440818" cy="369332"/>
          </a:xfrm>
        </p:spPr>
        <p:txBody>
          <a:bodyPr wrap="square" lIns="0">
            <a:spAutoFit/>
          </a:bodyPr>
          <a:lstStyle>
            <a:lvl1pPr marL="0" indent="0" algn="l">
              <a:spcBef>
                <a:spcPts val="0"/>
              </a:spcBef>
              <a:buNone/>
              <a:defRPr sz="1800" b="1" i="0" baseline="0">
                <a:solidFill>
                  <a:schemeClr val="bg1"/>
                </a:solidFill>
                <a:latin typeface="+mj-lt"/>
              </a:defRPr>
            </a:lvl1pPr>
            <a:lvl2pPr algn="l">
              <a:spcBef>
                <a:spcPts val="0"/>
              </a:spcBef>
              <a:defRPr sz="1800" b="1" i="0" baseline="0">
                <a:solidFill>
                  <a:schemeClr val="bg1"/>
                </a:solidFill>
                <a:latin typeface="+mj-lt"/>
              </a:defRPr>
            </a:lvl2pPr>
            <a:lvl3pPr algn="l">
              <a:spcBef>
                <a:spcPts val="0"/>
              </a:spcBef>
              <a:defRPr sz="1800" b="1" i="0" baseline="0">
                <a:solidFill>
                  <a:schemeClr val="bg1"/>
                </a:solidFill>
                <a:latin typeface="+mj-lt"/>
              </a:defRPr>
            </a:lvl3pPr>
            <a:lvl4pPr algn="l">
              <a:spcBef>
                <a:spcPts val="0"/>
              </a:spcBef>
              <a:defRPr sz="1800" b="1" i="0" baseline="0">
                <a:solidFill>
                  <a:schemeClr val="bg1"/>
                </a:solidFill>
                <a:latin typeface="+mj-lt"/>
              </a:defRPr>
            </a:lvl4pPr>
            <a:lvl5pPr algn="l">
              <a:spcBef>
                <a:spcPts val="0"/>
              </a:spcBef>
              <a:defRPr sz="1800" b="1" i="0" baseline="0">
                <a:solidFill>
                  <a:schemeClr val="bg1"/>
                </a:solidFill>
                <a:latin typeface="+mj-lt"/>
              </a:defRPr>
            </a:lvl5pPr>
          </a:lstStyle>
          <a:p>
            <a:pPr lvl="0"/>
            <a:r>
              <a:rPr lang="it-IT" dirty="0"/>
              <a:t>Autore Dipartimento/Unità – </a:t>
            </a:r>
            <a:r>
              <a:rPr lang="it-IT" dirty="0" err="1"/>
              <a:t>Arial</a:t>
            </a:r>
            <a:r>
              <a:rPr lang="it-IT" dirty="0"/>
              <a:t> 18 </a:t>
            </a:r>
            <a:r>
              <a:rPr lang="it-IT" dirty="0" err="1"/>
              <a:t>pt</a:t>
            </a:r>
            <a:endParaRPr lang="it-IT" dirty="0"/>
          </a:p>
        </p:txBody>
      </p:sp>
      <p:sp>
        <p:nvSpPr>
          <p:cNvPr id="9" name="Titolo 8"/>
          <p:cNvSpPr>
            <a:spLocks noGrp="1"/>
          </p:cNvSpPr>
          <p:nvPr userDrawn="1">
            <p:ph type="title" hasCustomPrompt="1"/>
          </p:nvPr>
        </p:nvSpPr>
        <p:spPr>
          <a:xfrm>
            <a:off x="514334" y="1609751"/>
            <a:ext cx="8440819" cy="492443"/>
          </a:xfrm>
        </p:spPr>
        <p:txBody>
          <a:bodyPr lIns="0"/>
          <a:lstStyle>
            <a:lvl1pPr>
              <a:defRPr sz="3200" baseline="0">
                <a:ln>
                  <a:noFill/>
                </a:ln>
                <a:solidFill>
                  <a:schemeClr val="bg1"/>
                </a:solidFill>
              </a:defRPr>
            </a:lvl1pPr>
          </a:lstStyle>
          <a:p>
            <a:r>
              <a:rPr lang="it-IT" dirty="0"/>
              <a:t>Titolo della presentazione – </a:t>
            </a:r>
            <a:r>
              <a:rPr lang="it-IT" dirty="0" err="1"/>
              <a:t>Arial</a:t>
            </a:r>
            <a:r>
              <a:rPr lang="it-IT" dirty="0"/>
              <a:t> 30pt</a:t>
            </a: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593" y="147081"/>
            <a:ext cx="2821884" cy="924167"/>
          </a:xfrm>
          <a:prstGeom prst="rect">
            <a:avLst/>
          </a:prstGeom>
        </p:spPr>
      </p:pic>
      <p:pic>
        <p:nvPicPr>
          <p:cNvPr id="2" name="Immagine 1" descr="BANN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54469"/>
            <a:ext cx="9144000" cy="579120"/>
          </a:xfrm>
          <a:prstGeom prst="rect">
            <a:avLst/>
          </a:prstGeom>
        </p:spPr>
      </p:pic>
      <p:sp>
        <p:nvSpPr>
          <p:cNvPr id="10" name="Segnaposto testo 9"/>
          <p:cNvSpPr>
            <a:spLocks noGrp="1"/>
          </p:cNvSpPr>
          <p:nvPr>
            <p:ph type="body" sz="quarter" idx="11" hasCustomPrompt="1"/>
          </p:nvPr>
        </p:nvSpPr>
        <p:spPr>
          <a:xfrm>
            <a:off x="514350" y="3161098"/>
            <a:ext cx="8440738" cy="400110"/>
          </a:xfrm>
        </p:spPr>
        <p:txBody>
          <a:bodyPr lIns="0" anchor="t" anchorCtr="0">
            <a:spAutoFit/>
          </a:bodyPr>
          <a:lstStyle>
            <a:lvl1pPr marL="0" indent="0">
              <a:buNone/>
              <a:defRPr sz="2000" i="1" baseline="0">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it-IT" dirty="0"/>
              <a:t>Luogo e data – </a:t>
            </a:r>
            <a:r>
              <a:rPr lang="it-IT" dirty="0" err="1"/>
              <a:t>Arial</a:t>
            </a:r>
            <a:r>
              <a:rPr lang="it-IT" dirty="0"/>
              <a:t> 20pt </a:t>
            </a:r>
          </a:p>
        </p:txBody>
      </p:sp>
    </p:spTree>
    <p:extLst>
      <p:ext uri="{BB962C8B-B14F-4D97-AF65-F5344CB8AC3E}">
        <p14:creationId xmlns:p14="http://schemas.microsoft.com/office/powerpoint/2010/main" val="99497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vuot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02C7C199-0D0D-7840-A88D-785280B31CF7}" type="slidenum">
              <a:rPr lang="it-IT" smtClean="0"/>
              <a:t>‹N›</a:t>
            </a:fld>
            <a:endParaRPr lang="it-IT"/>
          </a:p>
        </p:txBody>
      </p:sp>
      <p:sp>
        <p:nvSpPr>
          <p:cNvPr id="5" name="Segnaposto testo 4"/>
          <p:cNvSpPr>
            <a:spLocks noGrp="1"/>
          </p:cNvSpPr>
          <p:nvPr>
            <p:ph type="body" sz="quarter" idx="11" hasCustomPrompt="1"/>
          </p:nvPr>
        </p:nvSpPr>
        <p:spPr>
          <a:xfrm>
            <a:off x="413414" y="803435"/>
            <a:ext cx="8228898" cy="3818479"/>
          </a:xfrm>
        </p:spPr>
        <p:txBody>
          <a:bodyPr/>
          <a:lstStyle/>
          <a:p>
            <a:pPr lvl="0"/>
            <a:r>
              <a:rPr lang="it-IT" dirty="0" err="1"/>
              <a:t>Lorem</a:t>
            </a:r>
            <a:r>
              <a:rPr lang="it-IT" dirty="0"/>
              <a:t> </a:t>
            </a:r>
            <a:r>
              <a:rPr lang="it-IT" dirty="0" err="1"/>
              <a:t>ipsum</a:t>
            </a:r>
            <a:r>
              <a:rPr lang="it-IT" dirty="0"/>
              <a:t> </a:t>
            </a:r>
            <a:r>
              <a:rPr lang="it-IT" dirty="0" err="1"/>
              <a:t>dolor</a:t>
            </a:r>
            <a:r>
              <a:rPr lang="it-IT" dirty="0"/>
              <a:t> sic </a:t>
            </a:r>
            <a:r>
              <a:rPr lang="it-IT" dirty="0" err="1"/>
              <a:t>amet</a:t>
            </a:r>
            <a:endParaRPr lang="it-IT" dirty="0"/>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Titolo 5"/>
          <p:cNvSpPr>
            <a:spLocks noGrp="1"/>
          </p:cNvSpPr>
          <p:nvPr>
            <p:ph type="title" hasCustomPrompt="1"/>
          </p:nvPr>
        </p:nvSpPr>
        <p:spPr/>
        <p:txBody>
          <a:bodyPr/>
          <a:lstStyle/>
          <a:p>
            <a:r>
              <a:rPr lang="it-IT" dirty="0"/>
              <a:t>Titolo</a:t>
            </a:r>
          </a:p>
        </p:txBody>
      </p:sp>
    </p:spTree>
    <p:extLst>
      <p:ext uri="{BB962C8B-B14F-4D97-AF65-F5344CB8AC3E}">
        <p14:creationId xmlns:p14="http://schemas.microsoft.com/office/powerpoint/2010/main" val="413061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7" name="Rectangle 16"/>
          <p:cNvSpPr/>
          <p:nvPr/>
        </p:nvSpPr>
        <p:spPr>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85A4E3-B41A-4882-ADFE-B47C4E046CBF}"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117B02-23AE-4139-8B93-68B96879F465}" type="slidenum">
              <a:rPr lang="en-GB" smtClean="0"/>
              <a:t>‹N›</a:t>
            </a:fld>
            <a:endParaRPr lang="en-GB"/>
          </a:p>
        </p:txBody>
      </p:sp>
    </p:spTree>
    <p:extLst>
      <p:ext uri="{BB962C8B-B14F-4D97-AF65-F5344CB8AC3E}">
        <p14:creationId xmlns:p14="http://schemas.microsoft.com/office/powerpoint/2010/main" val="2210206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65180"/>
            <a:ext cx="7828359" cy="240873"/>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3065926"/>
            <a:ext cx="1202248" cy="108203"/>
          </a:xfrm>
          <a:prstGeom prst="rect">
            <a:avLst/>
          </a:prstGeom>
        </p:spPr>
      </p:pic>
      <p:sp>
        <p:nvSpPr>
          <p:cNvPr id="9" name="Rectangle 8"/>
          <p:cNvSpPr/>
          <p:nvPr/>
        </p:nvSpPr>
        <p:spPr>
          <a:xfrm>
            <a:off x="-2" y="20447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0447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152421"/>
            <a:ext cx="7210395" cy="818091"/>
          </a:xfrm>
        </p:spPr>
        <p:txBody>
          <a:bodyPr anchor="ctr">
            <a:normAutofit/>
          </a:bodyPr>
          <a:lstStyle>
            <a:lvl1pPr algn="r">
              <a:defRPr sz="2700"/>
            </a:lvl1pPr>
          </a:lstStyle>
          <a:p>
            <a:r>
              <a:rPr lang="it-IT"/>
              <a:t>Fare clic per modificare lo stile del titolo</a:t>
            </a:r>
            <a:endParaRPr lang="en-US" dirty="0"/>
          </a:p>
        </p:txBody>
      </p:sp>
      <p:sp>
        <p:nvSpPr>
          <p:cNvPr id="3" name="Text Placeholder 2"/>
          <p:cNvSpPr>
            <a:spLocks noGrp="1"/>
          </p:cNvSpPr>
          <p:nvPr>
            <p:ph type="body" idx="1"/>
          </p:nvPr>
        </p:nvSpPr>
        <p:spPr>
          <a:xfrm>
            <a:off x="510242" y="3174129"/>
            <a:ext cx="7210395" cy="1278013"/>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285A4E3-B41A-4882-ADFE-B47C4E046CBF}"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047092" y="2152422"/>
            <a:ext cx="865613" cy="818092"/>
          </a:xfrm>
        </p:spPr>
        <p:txBody>
          <a:bodyPr/>
          <a:lstStyle/>
          <a:p>
            <a:fld id="{B9117B02-23AE-4139-8B93-68B96879F465}" type="slidenum">
              <a:rPr lang="en-GB" smtClean="0"/>
              <a:t>‹N›</a:t>
            </a:fld>
            <a:endParaRPr lang="en-GB"/>
          </a:p>
        </p:txBody>
      </p:sp>
    </p:spTree>
    <p:extLst>
      <p:ext uri="{BB962C8B-B14F-4D97-AF65-F5344CB8AC3E}">
        <p14:creationId xmlns:p14="http://schemas.microsoft.com/office/powerpoint/2010/main" val="113232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77838"/>
            <a:ext cx="8229600" cy="400110"/>
          </a:xfrm>
        </p:spPr>
        <p:txBody>
          <a:bodyPr/>
          <a:lstStyle>
            <a:lvl1pPr>
              <a:defRPr sz="2600">
                <a:solidFill>
                  <a:srgbClr val="FFFFFF"/>
                </a:solidFill>
              </a:defRPr>
            </a:lvl1pPr>
          </a:lstStyle>
          <a:p>
            <a:r>
              <a:rPr lang="it-IT" dirty="0"/>
              <a:t>Titolo della slide – </a:t>
            </a:r>
            <a:r>
              <a:rPr lang="it-IT" dirty="0" err="1"/>
              <a:t>Arial</a:t>
            </a:r>
            <a:r>
              <a:rPr lang="it-IT" dirty="0"/>
              <a:t> 26pt </a:t>
            </a:r>
          </a:p>
        </p:txBody>
      </p:sp>
      <p:sp>
        <p:nvSpPr>
          <p:cNvPr id="6" name="Segnaposto numero diapositiva 5"/>
          <p:cNvSpPr>
            <a:spLocks noGrp="1"/>
          </p:cNvSpPr>
          <p:nvPr>
            <p:ph type="sldNum" sz="quarter" idx="12"/>
          </p:nvPr>
        </p:nvSpPr>
        <p:spPr>
          <a:xfrm>
            <a:off x="6553200" y="4767264"/>
            <a:ext cx="2133600" cy="273844"/>
          </a:xfrm>
        </p:spPr>
        <p:txBody>
          <a:bodyPr/>
          <a:lstStyle/>
          <a:p>
            <a:fld id="{02C7C199-0D0D-7840-A88D-785280B31CF7}" type="slidenum">
              <a:rPr lang="it-IT" smtClean="0"/>
              <a:t>‹N›</a:t>
            </a:fld>
            <a:endParaRPr lang="it-IT" dirty="0"/>
          </a:p>
        </p:txBody>
      </p:sp>
      <p:sp>
        <p:nvSpPr>
          <p:cNvPr id="9" name="Segnaposto numero diapositiva 5"/>
          <p:cNvSpPr txBox="1">
            <a:spLocks/>
          </p:cNvSpPr>
          <p:nvPr userDrawn="1"/>
        </p:nvSpPr>
        <p:spPr>
          <a:xfrm>
            <a:off x="1183213" y="4762963"/>
            <a:ext cx="6689998" cy="273844"/>
          </a:xfrm>
          <a:prstGeom prst="rect">
            <a:avLst/>
          </a:prstGeom>
        </p:spPr>
        <p:txBody>
          <a:bodyPr vert="horz" lIns="0" tIns="45720" rIns="91440" bIns="0" rtlCol="0" anchor="ctr" anchorCtr="1"/>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800" dirty="0"/>
              <a:t>Fuel and cladding temperature in LFR – ALFRED test case</a:t>
            </a:r>
            <a:endParaRPr lang="it-IT" sz="800" dirty="0"/>
          </a:p>
        </p:txBody>
      </p:sp>
      <p:sp>
        <p:nvSpPr>
          <p:cNvPr id="15" name="Segnaposto testo 14"/>
          <p:cNvSpPr>
            <a:spLocks noGrp="1"/>
          </p:cNvSpPr>
          <p:nvPr>
            <p:ph type="body" sz="quarter" idx="13" hasCustomPrompt="1"/>
          </p:nvPr>
        </p:nvSpPr>
        <p:spPr>
          <a:xfrm>
            <a:off x="413414" y="939800"/>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a:t>Titolo di secondo livello 20pt </a:t>
            </a:r>
            <a:r>
              <a:rPr lang="it-IT" dirty="0" err="1"/>
              <a:t>Arial</a:t>
            </a:r>
            <a:r>
              <a:rPr lang="it-IT" dirty="0"/>
              <a:t> </a:t>
            </a:r>
            <a:r>
              <a:rPr lang="it-IT" dirty="0" err="1"/>
              <a:t>bold</a:t>
            </a:r>
            <a:endParaRPr lang="it-IT" dirty="0"/>
          </a:p>
        </p:txBody>
      </p:sp>
      <p:sp>
        <p:nvSpPr>
          <p:cNvPr id="17" name="Segnaposto testo 16"/>
          <p:cNvSpPr>
            <a:spLocks noGrp="1"/>
          </p:cNvSpPr>
          <p:nvPr>
            <p:ph type="body" sz="quarter" idx="14" hasCustomPrompt="1"/>
          </p:nvPr>
        </p:nvSpPr>
        <p:spPr>
          <a:xfrm>
            <a:off x="413413" y="1513047"/>
            <a:ext cx="8229599" cy="769441"/>
          </a:xfrm>
        </p:spPr>
        <p:txBody>
          <a:bodyPr wrap="square">
            <a:spAutoFit/>
          </a:bodyPr>
          <a:lstStyle>
            <a:lvl1pPr marL="457200" indent="-457200">
              <a:buFont typeface="+mj-lt"/>
              <a:buAutoNum type="arabicPeriod"/>
              <a:defRPr sz="2000" baseline="0"/>
            </a:lvl1pPr>
            <a:lvl2pPr marL="457200" indent="0">
              <a:buNone/>
              <a:defRPr sz="2000"/>
            </a:lvl2pPr>
            <a:lvl3pPr>
              <a:defRPr sz="2000"/>
            </a:lvl3pPr>
            <a:lvl4pPr>
              <a:defRPr sz="2000"/>
            </a:lvl4pPr>
            <a:lvl5pPr>
              <a:defRPr sz="2000"/>
            </a:lvl5pPr>
          </a:lstStyle>
          <a:p>
            <a:pPr lvl="0"/>
            <a:r>
              <a:rPr lang="it-IT" dirty="0"/>
              <a:t>Corpo del testo 20pt </a:t>
            </a:r>
            <a:r>
              <a:rPr lang="it-IT" dirty="0" err="1"/>
              <a:t>Arial</a:t>
            </a:r>
            <a:r>
              <a:rPr lang="it-IT" dirty="0"/>
              <a:t> regular</a:t>
            </a:r>
          </a:p>
          <a:p>
            <a:pPr lvl="0"/>
            <a:r>
              <a:rPr lang="it-IT" dirty="0" err="1"/>
              <a:t>Lorem</a:t>
            </a:r>
            <a:r>
              <a:rPr lang="it-IT" dirty="0"/>
              <a:t> </a:t>
            </a:r>
            <a:r>
              <a:rPr lang="it-IT" dirty="0" err="1"/>
              <a:t>ipsum</a:t>
            </a:r>
            <a:r>
              <a:rPr lang="it-IT" dirty="0"/>
              <a:t> </a:t>
            </a:r>
            <a:r>
              <a:rPr lang="it-IT" dirty="0" err="1"/>
              <a:t>dolor</a:t>
            </a:r>
            <a:r>
              <a:rPr lang="it-IT" dirty="0"/>
              <a:t> sic </a:t>
            </a:r>
            <a:r>
              <a:rPr lang="it-IT" dirty="0" err="1"/>
              <a:t>amet</a:t>
            </a:r>
            <a:endParaRPr lang="it-IT" dirty="0"/>
          </a:p>
        </p:txBody>
      </p:sp>
      <p:sp>
        <p:nvSpPr>
          <p:cNvPr id="19" name="Segnaposto testo 18"/>
          <p:cNvSpPr>
            <a:spLocks noGrp="1"/>
          </p:cNvSpPr>
          <p:nvPr>
            <p:ph type="body" sz="quarter" idx="15" hasCustomPrompt="1"/>
          </p:nvPr>
        </p:nvSpPr>
        <p:spPr>
          <a:xfrm>
            <a:off x="413413" y="2556815"/>
            <a:ext cx="8229599" cy="929485"/>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dirty="0"/>
              <a:t>Lista 16pt </a:t>
            </a:r>
            <a:r>
              <a:rPr lang="it-IT" dirty="0" err="1"/>
              <a:t>Arial</a:t>
            </a:r>
            <a:r>
              <a:rPr lang="it-IT" dirty="0"/>
              <a:t> regular</a:t>
            </a:r>
          </a:p>
          <a:p>
            <a:pPr lvl="0"/>
            <a:r>
              <a:rPr lang="it-IT" dirty="0" err="1"/>
              <a:t>Lorem</a:t>
            </a:r>
            <a:r>
              <a:rPr lang="it-IT" dirty="0"/>
              <a:t> </a:t>
            </a:r>
            <a:r>
              <a:rPr lang="it-IT" dirty="0" err="1"/>
              <a:t>ipsum</a:t>
            </a:r>
            <a:endParaRPr lang="it-IT" dirty="0"/>
          </a:p>
          <a:p>
            <a:pPr lvl="0"/>
            <a:r>
              <a:rPr lang="it-IT" dirty="0" err="1"/>
              <a:t>Lorem</a:t>
            </a:r>
            <a:r>
              <a:rPr lang="it-IT" dirty="0"/>
              <a:t> </a:t>
            </a:r>
            <a:r>
              <a:rPr lang="it-IT" dirty="0" err="1"/>
              <a:t>ipusm</a:t>
            </a:r>
            <a:endParaRPr lang="it-IT" dirty="0"/>
          </a:p>
        </p:txBody>
      </p:sp>
    </p:spTree>
    <p:extLst>
      <p:ext uri="{BB962C8B-B14F-4D97-AF65-F5344CB8AC3E}">
        <p14:creationId xmlns:p14="http://schemas.microsoft.com/office/powerpoint/2010/main" val="140956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7" name="Rettangolo 6"/>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77838"/>
            <a:ext cx="8229600" cy="400110"/>
          </a:xfrm>
        </p:spPr>
        <p:txBody>
          <a:bodyPr/>
          <a:lstStyle>
            <a:lvl1pPr>
              <a:defRPr>
                <a:solidFill>
                  <a:srgbClr val="FFFFFF"/>
                </a:solidFill>
              </a:defRPr>
            </a:lvl1pPr>
          </a:lstStyle>
          <a:p>
            <a:r>
              <a:rPr lang="it-IT" dirty="0"/>
              <a:t>Titolo della slide</a:t>
            </a:r>
          </a:p>
        </p:txBody>
      </p:sp>
      <p:sp>
        <p:nvSpPr>
          <p:cNvPr id="3" name="Segnaposto contenuto 2"/>
          <p:cNvSpPr>
            <a:spLocks noGrp="1"/>
          </p:cNvSpPr>
          <p:nvPr>
            <p:ph idx="1" hasCustomPrompt="1"/>
          </p:nvPr>
        </p:nvSpPr>
        <p:spPr>
          <a:xfrm>
            <a:off x="457200" y="1200151"/>
            <a:ext cx="8229600" cy="400110"/>
          </a:xfrm>
        </p:spPr>
        <p:txBody>
          <a:bodyPr>
            <a:spAutoFit/>
          </a:bodyPr>
          <a:lstStyle>
            <a:lvl1pPr marL="0" indent="0">
              <a:buNone/>
              <a:defRPr sz="2000" baseline="0"/>
            </a:lvl1pPr>
          </a:lstStyle>
          <a:p>
            <a:pPr lvl="0"/>
            <a:r>
              <a:rPr lang="it-IT" dirty="0"/>
              <a:t>Testo</a:t>
            </a:r>
          </a:p>
        </p:txBody>
      </p:sp>
      <p:sp>
        <p:nvSpPr>
          <p:cNvPr id="6" name="Segnaposto numero diapositiva 5"/>
          <p:cNvSpPr>
            <a:spLocks noGrp="1"/>
          </p:cNvSpPr>
          <p:nvPr>
            <p:ph type="sldNum" sz="quarter" idx="12"/>
          </p:nvPr>
        </p:nvSpPr>
        <p:spPr>
          <a:xfrm>
            <a:off x="6553200" y="4767264"/>
            <a:ext cx="2133600" cy="273844"/>
          </a:xfrm>
        </p:spPr>
        <p:txBody>
          <a:bodyPr/>
          <a:lstStyle/>
          <a:p>
            <a:fld id="{02C7C199-0D0D-7840-A88D-785280B31CF7}" type="slidenum">
              <a:rPr lang="it-IT" smtClean="0"/>
              <a:t>‹N›</a:t>
            </a:fld>
            <a:endParaRPr lang="it-IT" dirty="0"/>
          </a:p>
        </p:txBody>
      </p:sp>
      <p:sp>
        <p:nvSpPr>
          <p:cNvPr id="5" name="Segnaposto tabella 4"/>
          <p:cNvSpPr>
            <a:spLocks noGrp="1"/>
          </p:cNvSpPr>
          <p:nvPr>
            <p:ph type="tbl" sz="quarter" idx="13" hasCustomPrompt="1"/>
          </p:nvPr>
        </p:nvSpPr>
        <p:spPr>
          <a:xfrm>
            <a:off x="457200" y="1871663"/>
            <a:ext cx="8185150" cy="2441575"/>
          </a:xfrm>
        </p:spPr>
        <p:txBody>
          <a:bodyPr>
            <a:normAutofit/>
          </a:bodyPr>
          <a:lstStyle>
            <a:lvl1pPr marL="0" indent="0">
              <a:buNone/>
              <a:defRPr sz="1800" baseline="0"/>
            </a:lvl1pPr>
          </a:lstStyle>
          <a:p>
            <a:r>
              <a:rPr lang="it-IT" dirty="0"/>
              <a:t>Cliccare sull’icona per inserire la tabella</a:t>
            </a:r>
          </a:p>
        </p:txBody>
      </p:sp>
      <p:sp>
        <p:nvSpPr>
          <p:cNvPr id="8" name="Segnaposto numero diapositiva 5">
            <a:extLst>
              <a:ext uri="{FF2B5EF4-FFF2-40B4-BE49-F238E27FC236}">
                <a16:creationId xmlns:a16="http://schemas.microsoft.com/office/drawing/2014/main" id="{199877A1-E7EE-66BF-1CAA-63BB3471AF0C}"/>
              </a:ext>
            </a:extLst>
          </p:cNvPr>
          <p:cNvSpPr txBox="1">
            <a:spLocks/>
          </p:cNvSpPr>
          <p:nvPr userDrawn="1"/>
        </p:nvSpPr>
        <p:spPr>
          <a:xfrm>
            <a:off x="1183213" y="4762963"/>
            <a:ext cx="6689998" cy="273844"/>
          </a:xfrm>
          <a:prstGeom prst="rect">
            <a:avLst/>
          </a:prstGeom>
        </p:spPr>
        <p:txBody>
          <a:bodyPr vert="horz" lIns="0" tIns="45720" rIns="91440" bIns="0" rtlCol="0" anchor="ctr" anchorCtr="1"/>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800" dirty="0"/>
              <a:t>Fuel and cladding temperature in LFR – ALFRED test case</a:t>
            </a:r>
            <a:endParaRPr lang="it-IT" sz="800" dirty="0"/>
          </a:p>
        </p:txBody>
      </p:sp>
    </p:spTree>
    <p:extLst>
      <p:ext uri="{BB962C8B-B14F-4D97-AF65-F5344CB8AC3E}">
        <p14:creationId xmlns:p14="http://schemas.microsoft.com/office/powerpoint/2010/main" val="284874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2" name="Rettangolo 11"/>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34549"/>
            <a:ext cx="8229600" cy="400110"/>
          </a:xfrm>
        </p:spPr>
        <p:txBody>
          <a:bodyPr/>
          <a:lstStyle>
            <a:lvl1pPr>
              <a:defRPr>
                <a:solidFill>
                  <a:srgbClr val="FFFFFF"/>
                </a:solidFill>
              </a:defRPr>
            </a:lvl1pPr>
          </a:lstStyle>
          <a:p>
            <a:r>
              <a:rPr lang="it-IT" dirty="0"/>
              <a:t>Titolo della slide</a:t>
            </a:r>
          </a:p>
        </p:txBody>
      </p:sp>
      <p:sp>
        <p:nvSpPr>
          <p:cNvPr id="3" name="Segnaposto testo 2"/>
          <p:cNvSpPr>
            <a:spLocks noGrp="1"/>
          </p:cNvSpPr>
          <p:nvPr>
            <p:ph type="body" idx="1" hasCustomPrompt="1"/>
          </p:nvPr>
        </p:nvSpPr>
        <p:spPr>
          <a:xfrm>
            <a:off x="457200" y="1151335"/>
            <a:ext cx="4040188" cy="479822"/>
          </a:xfrm>
          <a:solidFill>
            <a:srgbClr val="004884"/>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4" name="Segnaposto contenuto 3"/>
          <p:cNvSpPr>
            <a:spLocks noGrp="1"/>
          </p:cNvSpPr>
          <p:nvPr>
            <p:ph sz="half" idx="2"/>
          </p:nvPr>
        </p:nvSpPr>
        <p:spPr>
          <a:xfrm>
            <a:off x="457200" y="1631156"/>
            <a:ext cx="4040188" cy="2963466"/>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p:cNvSpPr>
            <a:spLocks noGrp="1"/>
          </p:cNvSpPr>
          <p:nvPr>
            <p:ph type="body" sz="quarter" idx="3" hasCustomPrompt="1"/>
          </p:nvPr>
        </p:nvSpPr>
        <p:spPr>
          <a:xfrm>
            <a:off x="4645028" y="1151335"/>
            <a:ext cx="4041775" cy="479822"/>
          </a:xfrm>
          <a:solidFill>
            <a:srgbClr val="004884"/>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6" name="Segnaposto contenuto 5"/>
          <p:cNvSpPr>
            <a:spLocks noGrp="1"/>
          </p:cNvSpPr>
          <p:nvPr>
            <p:ph sz="quarter" idx="4"/>
          </p:nvPr>
        </p:nvSpPr>
        <p:spPr>
          <a:xfrm>
            <a:off x="4645028" y="1631156"/>
            <a:ext cx="4041775" cy="2963466"/>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p:cNvSpPr>
            <a:spLocks noGrp="1"/>
          </p:cNvSpPr>
          <p:nvPr>
            <p:ph type="sldNum" sz="quarter" idx="12"/>
          </p:nvPr>
        </p:nvSpPr>
        <p:spPr/>
        <p:txBody>
          <a:bodyPr/>
          <a:lstStyle/>
          <a:p>
            <a:fld id="{02C7C199-0D0D-7840-A88D-785280B31CF7}" type="slidenum">
              <a:rPr lang="it-IT" smtClean="0"/>
              <a:t>‹N›</a:t>
            </a:fld>
            <a:endParaRPr lang="it-IT"/>
          </a:p>
        </p:txBody>
      </p:sp>
      <p:sp>
        <p:nvSpPr>
          <p:cNvPr id="13" name="Segnaposto numero diapositiva 5"/>
          <p:cNvSpPr txBox="1">
            <a:spLocks/>
          </p:cNvSpPr>
          <p:nvPr userDrawn="1"/>
        </p:nvSpPr>
        <p:spPr>
          <a:xfrm>
            <a:off x="1573721" y="4762963"/>
            <a:ext cx="4900271" cy="273844"/>
          </a:xfrm>
          <a:prstGeom prst="rect">
            <a:avLst/>
          </a:prstGeom>
        </p:spPr>
        <p:txBody>
          <a:bodyPr vert="horz" lIns="0" tIns="45720" rIns="91440" bIns="0" rtlCol="0" anchor="b"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t>Titolo</a:t>
            </a:r>
            <a:r>
              <a:rPr lang="it-IT" baseline="0" dirty="0"/>
              <a:t> della presentazione  - Luogo e data</a:t>
            </a:r>
            <a:endParaRPr lang="it-IT" dirty="0"/>
          </a:p>
        </p:txBody>
      </p:sp>
    </p:spTree>
    <p:extLst>
      <p:ext uri="{BB962C8B-B14F-4D97-AF65-F5344CB8AC3E}">
        <p14:creationId xmlns:p14="http://schemas.microsoft.com/office/powerpoint/2010/main" val="368365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itolo a sinistra testo a destra">
    <p:spTree>
      <p:nvGrpSpPr>
        <p:cNvPr id="1" name=""/>
        <p:cNvGrpSpPr/>
        <p:nvPr/>
      </p:nvGrpSpPr>
      <p:grpSpPr>
        <a:xfrm>
          <a:off x="0" y="0"/>
          <a:ext cx="0" cy="0"/>
          <a:chOff x="0" y="0"/>
          <a:chExt cx="0" cy="0"/>
        </a:xfrm>
      </p:grpSpPr>
      <p:sp>
        <p:nvSpPr>
          <p:cNvPr id="8" name="Rettangolo 7"/>
          <p:cNvSpPr/>
          <p:nvPr userDrawn="1"/>
        </p:nvSpPr>
        <p:spPr>
          <a:xfrm>
            <a:off x="457203" y="204788"/>
            <a:ext cx="3008313" cy="4389834"/>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57203" y="768549"/>
            <a:ext cx="3008313" cy="307777"/>
          </a:xfrm>
        </p:spPr>
        <p:txBody>
          <a:bodyPr anchor="b"/>
          <a:lstStyle>
            <a:lvl1pPr algn="l">
              <a:defRPr sz="2000" b="1">
                <a:solidFill>
                  <a:srgbClr val="FFFFFF"/>
                </a:solidFill>
              </a:defRPr>
            </a:lvl1pPr>
          </a:lstStyle>
          <a:p>
            <a:r>
              <a:rPr lang="it-IT" dirty="0"/>
              <a:t>Titolo della slide</a:t>
            </a:r>
          </a:p>
        </p:txBody>
      </p:sp>
      <p:sp>
        <p:nvSpPr>
          <p:cNvPr id="3" name="Segnaposto contenuto 2"/>
          <p:cNvSpPr>
            <a:spLocks noGrp="1"/>
          </p:cNvSpPr>
          <p:nvPr>
            <p:ph idx="1" hasCustomPrompt="1"/>
          </p:nvPr>
        </p:nvSpPr>
        <p:spPr>
          <a:xfrm>
            <a:off x="3575050" y="204789"/>
            <a:ext cx="5111750" cy="4389835"/>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it-IT" dirty="0"/>
              <a:t>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hasCustomPrompt="1"/>
          </p:nvPr>
        </p:nvSpPr>
        <p:spPr>
          <a:xfrm>
            <a:off x="457203" y="1076327"/>
            <a:ext cx="3008313" cy="3518297"/>
          </a:xfrm>
        </p:spPr>
        <p:txBody>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a:t>
            </a:r>
          </a:p>
        </p:txBody>
      </p:sp>
      <p:sp>
        <p:nvSpPr>
          <p:cNvPr id="7" name="Segnaposto numero diapositiva 6"/>
          <p:cNvSpPr>
            <a:spLocks noGrp="1"/>
          </p:cNvSpPr>
          <p:nvPr>
            <p:ph type="sldNum" sz="quarter" idx="12"/>
          </p:nvPr>
        </p:nvSpPr>
        <p:spPr/>
        <p:txBody>
          <a:bodyPr/>
          <a:lstStyle/>
          <a:p>
            <a:fld id="{02C7C199-0D0D-7840-A88D-785280B31CF7}" type="slidenum">
              <a:rPr lang="it-IT" smtClean="0"/>
              <a:t>‹N›</a:t>
            </a:fld>
            <a:endParaRPr lang="it-IT"/>
          </a:p>
        </p:txBody>
      </p:sp>
      <p:sp>
        <p:nvSpPr>
          <p:cNvPr id="11" name="Segnaposto numero diapositiva 5"/>
          <p:cNvSpPr txBox="1">
            <a:spLocks/>
          </p:cNvSpPr>
          <p:nvPr userDrawn="1"/>
        </p:nvSpPr>
        <p:spPr>
          <a:xfrm>
            <a:off x="1573721" y="4762963"/>
            <a:ext cx="4900271" cy="273844"/>
          </a:xfrm>
          <a:prstGeom prst="rect">
            <a:avLst/>
          </a:prstGeom>
        </p:spPr>
        <p:txBody>
          <a:bodyPr vert="horz" lIns="0" tIns="45720" rIns="91440" bIns="0" rtlCol="0" anchor="b"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t>Titolo</a:t>
            </a:r>
            <a:r>
              <a:rPr lang="it-IT" baseline="0" dirty="0"/>
              <a:t> della presentazione  - Luogo e data</a:t>
            </a:r>
            <a:endParaRPr lang="it-IT" dirty="0"/>
          </a:p>
        </p:txBody>
      </p:sp>
    </p:spTree>
    <p:extLst>
      <p:ext uri="{BB962C8B-B14F-4D97-AF65-F5344CB8AC3E}">
        <p14:creationId xmlns:p14="http://schemas.microsoft.com/office/powerpoint/2010/main" val="304856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a sinistra">
    <p:spTree>
      <p:nvGrpSpPr>
        <p:cNvPr id="1" name=""/>
        <p:cNvGrpSpPr/>
        <p:nvPr/>
      </p:nvGrpSpPr>
      <p:grpSpPr>
        <a:xfrm>
          <a:off x="0" y="0"/>
          <a:ext cx="0" cy="0"/>
          <a:chOff x="0" y="0"/>
          <a:chExt cx="0" cy="0"/>
        </a:xfrm>
      </p:grpSpPr>
      <p:sp>
        <p:nvSpPr>
          <p:cNvPr id="9" name="Rettangolo 7"/>
          <p:cNvSpPr/>
          <p:nvPr userDrawn="1"/>
        </p:nvSpPr>
        <p:spPr>
          <a:xfrm>
            <a:off x="0" y="1"/>
            <a:ext cx="9144000" cy="4705209"/>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Segnaposto immagine 5"/>
          <p:cNvSpPr>
            <a:spLocks noGrp="1"/>
          </p:cNvSpPr>
          <p:nvPr>
            <p:ph type="pic" sz="quarter" idx="13" hasCustomPrompt="1"/>
          </p:nvPr>
        </p:nvSpPr>
        <p:spPr>
          <a:xfrm>
            <a:off x="457201" y="170232"/>
            <a:ext cx="3008313" cy="4389835"/>
          </a:xfrm>
          <a:ln w="12700">
            <a:solidFill>
              <a:schemeClr val="bg1"/>
            </a:solidFill>
          </a:ln>
        </p:spPr>
        <p:txBody>
          <a:bodyPr>
            <a:normAutofit/>
          </a:bodyPr>
          <a:lstStyle>
            <a:lvl1pPr marL="0" indent="0">
              <a:buNone/>
              <a:defRPr sz="1400">
                <a:solidFill>
                  <a:srgbClr val="FFFFFF"/>
                </a:solidFill>
              </a:defRPr>
            </a:lvl1pPr>
          </a:lstStyle>
          <a:p>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8,57 cm (540px) per 14,29cm (900px)</a:t>
            </a:r>
          </a:p>
        </p:txBody>
      </p:sp>
      <p:sp>
        <p:nvSpPr>
          <p:cNvPr id="3" name="Segnaposto contenuto 2"/>
          <p:cNvSpPr>
            <a:spLocks noGrp="1"/>
          </p:cNvSpPr>
          <p:nvPr>
            <p:ph idx="1" hasCustomPrompt="1"/>
          </p:nvPr>
        </p:nvSpPr>
        <p:spPr>
          <a:xfrm>
            <a:off x="3575050" y="804731"/>
            <a:ext cx="5111750" cy="1877437"/>
          </a:xfrm>
        </p:spPr>
        <p:txBody>
          <a:bodyPr>
            <a:sp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it-IT" dirty="0"/>
              <a:t>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numero diapositiva 6"/>
          <p:cNvSpPr>
            <a:spLocks noGrp="1"/>
          </p:cNvSpPr>
          <p:nvPr>
            <p:ph type="sldNum" sz="quarter" idx="12"/>
          </p:nvPr>
        </p:nvSpPr>
        <p:spPr/>
        <p:txBody>
          <a:bodyPr/>
          <a:lstStyle/>
          <a:p>
            <a:fld id="{02C7C199-0D0D-7840-A88D-785280B31CF7}" type="slidenum">
              <a:rPr lang="it-IT" smtClean="0"/>
              <a:t>‹N›</a:t>
            </a:fld>
            <a:endParaRPr lang="it-IT"/>
          </a:p>
        </p:txBody>
      </p:sp>
      <p:sp>
        <p:nvSpPr>
          <p:cNvPr id="11" name="Titolo 10"/>
          <p:cNvSpPr>
            <a:spLocks noGrp="1"/>
          </p:cNvSpPr>
          <p:nvPr>
            <p:ph type="title" hasCustomPrompt="1"/>
          </p:nvPr>
        </p:nvSpPr>
        <p:spPr>
          <a:xfrm>
            <a:off x="3575050" y="161414"/>
            <a:ext cx="5067964" cy="400110"/>
          </a:xfrm>
        </p:spPr>
        <p:txBody>
          <a:bodyPr/>
          <a:lstStyle>
            <a:lvl1pPr>
              <a:defRPr>
                <a:solidFill>
                  <a:schemeClr val="bg1"/>
                </a:solidFill>
              </a:defRPr>
            </a:lvl1pPr>
          </a:lstStyle>
          <a:p>
            <a:r>
              <a:rPr lang="it-IT" dirty="0"/>
              <a:t>Titolo della slide</a:t>
            </a:r>
          </a:p>
        </p:txBody>
      </p:sp>
      <p:sp>
        <p:nvSpPr>
          <p:cNvPr id="8" name="Segnaposto numero diapositiva 5"/>
          <p:cNvSpPr txBox="1">
            <a:spLocks/>
          </p:cNvSpPr>
          <p:nvPr userDrawn="1"/>
        </p:nvSpPr>
        <p:spPr>
          <a:xfrm>
            <a:off x="1573721" y="4762963"/>
            <a:ext cx="4900271" cy="273844"/>
          </a:xfrm>
          <a:prstGeom prst="rect">
            <a:avLst/>
          </a:prstGeom>
        </p:spPr>
        <p:txBody>
          <a:bodyPr vert="horz" lIns="0" tIns="45720" rIns="91440" bIns="0" rtlCol="0" anchor="b"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t>Titolo</a:t>
            </a:r>
            <a:r>
              <a:rPr lang="it-IT" baseline="0" dirty="0"/>
              <a:t> della presentazione  - Luogo e data</a:t>
            </a:r>
            <a:endParaRPr lang="it-IT" dirty="0"/>
          </a:p>
        </p:txBody>
      </p:sp>
    </p:spTree>
    <p:extLst>
      <p:ext uri="{BB962C8B-B14F-4D97-AF65-F5344CB8AC3E}">
        <p14:creationId xmlns:p14="http://schemas.microsoft.com/office/powerpoint/2010/main" val="251579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userDrawn="1"/>
        </p:nvSpPr>
        <p:spPr>
          <a:xfrm>
            <a:off x="0" y="1"/>
            <a:ext cx="9144000" cy="4705209"/>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1792288" y="3717728"/>
            <a:ext cx="5486400" cy="307777"/>
          </a:xfrm>
        </p:spPr>
        <p:txBody>
          <a:bodyPr anchor="b"/>
          <a:lstStyle>
            <a:lvl1pPr algn="l">
              <a:defRPr sz="2000" b="1">
                <a:solidFill>
                  <a:srgbClr val="FFFFFF"/>
                </a:solidFill>
              </a:defRPr>
            </a:lvl1pPr>
          </a:lstStyle>
          <a:p>
            <a:r>
              <a:rPr lang="it-IT" dirty="0"/>
              <a:t>Titolo</a:t>
            </a:r>
          </a:p>
        </p:txBody>
      </p:sp>
      <p:sp>
        <p:nvSpPr>
          <p:cNvPr id="3" name="Segnaposto immagine 2"/>
          <p:cNvSpPr>
            <a:spLocks noGrp="1"/>
          </p:cNvSpPr>
          <p:nvPr>
            <p:ph type="pic" idx="1" hasCustomPrompt="1"/>
          </p:nvPr>
        </p:nvSpPr>
        <p:spPr>
          <a:xfrm>
            <a:off x="1792288" y="459581"/>
            <a:ext cx="5486400" cy="3086100"/>
          </a:xfrm>
          <a:ln w="25400">
            <a:solidFill>
              <a:schemeClr val="bg1"/>
            </a:solidFill>
          </a:ln>
        </p:spPr>
        <p:txBody>
          <a:bodyPr/>
          <a:lstStyle>
            <a:lvl1pPr marL="0" indent="0">
              <a:buNone/>
              <a:defRPr sz="18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25,4 cm (1600px) per 14,29cm (900px)</a:t>
            </a:r>
          </a:p>
        </p:txBody>
      </p:sp>
      <p:sp>
        <p:nvSpPr>
          <p:cNvPr id="4" name="Segnaposto testo 3"/>
          <p:cNvSpPr>
            <a:spLocks noGrp="1"/>
          </p:cNvSpPr>
          <p:nvPr>
            <p:ph type="body" sz="half" idx="2" hasCustomPrompt="1"/>
          </p:nvPr>
        </p:nvSpPr>
        <p:spPr>
          <a:xfrm>
            <a:off x="1792288" y="4025504"/>
            <a:ext cx="5486400" cy="307777"/>
          </a:xfrm>
        </p:spPr>
        <p:txBody>
          <a:bodyPr>
            <a:sp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a:t>
            </a:r>
          </a:p>
        </p:txBody>
      </p:sp>
      <p:sp>
        <p:nvSpPr>
          <p:cNvPr id="7" name="Segnaposto numero diapositiva 6"/>
          <p:cNvSpPr>
            <a:spLocks noGrp="1"/>
          </p:cNvSpPr>
          <p:nvPr>
            <p:ph type="sldNum" sz="quarter" idx="12"/>
          </p:nvPr>
        </p:nvSpPr>
        <p:spPr/>
        <p:txBody>
          <a:bodyPr/>
          <a:lstStyle/>
          <a:p>
            <a:fld id="{02C7C199-0D0D-7840-A88D-785280B31CF7}" type="slidenum">
              <a:rPr lang="it-IT" smtClean="0"/>
              <a:t>‹N›</a:t>
            </a:fld>
            <a:endParaRPr lang="it-IT"/>
          </a:p>
        </p:txBody>
      </p:sp>
      <p:sp>
        <p:nvSpPr>
          <p:cNvPr id="12" name="Segnaposto numero diapositiva 5"/>
          <p:cNvSpPr txBox="1">
            <a:spLocks/>
          </p:cNvSpPr>
          <p:nvPr userDrawn="1"/>
        </p:nvSpPr>
        <p:spPr>
          <a:xfrm>
            <a:off x="1573721" y="4762963"/>
            <a:ext cx="4900271" cy="273844"/>
          </a:xfrm>
          <a:prstGeom prst="rect">
            <a:avLst/>
          </a:prstGeom>
        </p:spPr>
        <p:txBody>
          <a:bodyPr vert="horz" lIns="0" tIns="45720" rIns="91440" bIns="0" rtlCol="0" anchor="b"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t>Titolo</a:t>
            </a:r>
            <a:r>
              <a:rPr lang="it-IT" baseline="0" dirty="0"/>
              <a:t> della presentazione  - Luogo e data</a:t>
            </a:r>
            <a:endParaRPr lang="it-IT" dirty="0"/>
          </a:p>
        </p:txBody>
      </p:sp>
    </p:spTree>
    <p:extLst>
      <p:ext uri="{BB962C8B-B14F-4D97-AF65-F5344CB8AC3E}">
        <p14:creationId xmlns:p14="http://schemas.microsoft.com/office/powerpoint/2010/main" val="1944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testo sfondo scuro">
    <p:spTree>
      <p:nvGrpSpPr>
        <p:cNvPr id="1" name=""/>
        <p:cNvGrpSpPr/>
        <p:nvPr/>
      </p:nvGrpSpPr>
      <p:grpSpPr>
        <a:xfrm>
          <a:off x="0" y="0"/>
          <a:ext cx="0" cy="0"/>
          <a:chOff x="0" y="0"/>
          <a:chExt cx="0" cy="0"/>
        </a:xfrm>
      </p:grpSpPr>
      <p:sp>
        <p:nvSpPr>
          <p:cNvPr id="5" name="Segnaposto immagine 4"/>
          <p:cNvSpPr>
            <a:spLocks noGrp="1"/>
          </p:cNvSpPr>
          <p:nvPr>
            <p:ph type="pic" sz="quarter" idx="13" hasCustomPrompt="1"/>
          </p:nvPr>
        </p:nvSpPr>
        <p:spPr>
          <a:xfrm>
            <a:off x="0" y="0"/>
            <a:ext cx="9144000" cy="4478338"/>
          </a:xfrm>
        </p:spPr>
        <p:txBody>
          <a:bodyPr/>
          <a:lstStyle>
            <a:lvl1pPr marL="0" indent="0">
              <a:buNone/>
              <a:defRPr sz="1800"/>
            </a:lvl1pPr>
          </a:lstStyle>
          <a:p>
            <a:r>
              <a:rPr lang="it-IT" dirty="0"/>
              <a:t>Immagine a tutto schermo con box per testo bianco su sfondo scuro</a:t>
            </a:r>
            <a:br>
              <a:rPr lang="it-IT" dirty="0"/>
            </a:br>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25,4 cm (1600px) per 14,29cm (900px)</a:t>
            </a:r>
          </a:p>
          <a:p>
            <a:endParaRPr lang="it-IT" dirty="0"/>
          </a:p>
        </p:txBody>
      </p:sp>
      <p:sp>
        <p:nvSpPr>
          <p:cNvPr id="7" name="Segnaposto numero diapositiva 6"/>
          <p:cNvSpPr>
            <a:spLocks noGrp="1"/>
          </p:cNvSpPr>
          <p:nvPr>
            <p:ph type="sldNum" sz="quarter" idx="12"/>
          </p:nvPr>
        </p:nvSpPr>
        <p:spPr/>
        <p:txBody>
          <a:bodyPr/>
          <a:lstStyle/>
          <a:p>
            <a:fld id="{02C7C199-0D0D-7840-A88D-785280B31CF7}" type="slidenum">
              <a:rPr lang="it-IT" smtClean="0"/>
              <a:t>‹N›</a:t>
            </a:fld>
            <a:endParaRPr lang="it-IT"/>
          </a:p>
        </p:txBody>
      </p:sp>
      <p:sp>
        <p:nvSpPr>
          <p:cNvPr id="8" name="Segnaposto numero diapositiva 5"/>
          <p:cNvSpPr txBox="1">
            <a:spLocks/>
          </p:cNvSpPr>
          <p:nvPr userDrawn="1"/>
        </p:nvSpPr>
        <p:spPr>
          <a:xfrm>
            <a:off x="1573721" y="4762963"/>
            <a:ext cx="4900271" cy="273844"/>
          </a:xfrm>
          <a:prstGeom prst="rect">
            <a:avLst/>
          </a:prstGeom>
        </p:spPr>
        <p:txBody>
          <a:bodyPr vert="horz" lIns="0" tIns="45720" rIns="91440" bIns="0" rtlCol="0" anchor="b"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t>Titolo</a:t>
            </a:r>
            <a:r>
              <a:rPr lang="it-IT" baseline="0" dirty="0"/>
              <a:t> della presentazione  - Luogo e data</a:t>
            </a:r>
            <a:endParaRPr lang="it-IT" dirty="0"/>
          </a:p>
        </p:txBody>
      </p:sp>
      <p:sp>
        <p:nvSpPr>
          <p:cNvPr id="4" name="Segnaposto testo 3"/>
          <p:cNvSpPr>
            <a:spLocks noGrp="1"/>
          </p:cNvSpPr>
          <p:nvPr>
            <p:ph type="body" sz="half" idx="2" hasCustomPrompt="1"/>
          </p:nvPr>
        </p:nvSpPr>
        <p:spPr>
          <a:xfrm>
            <a:off x="1066800" y="3270043"/>
            <a:ext cx="7242444" cy="603647"/>
          </a:xfrm>
          <a:solidFill>
            <a:srgbClr val="003A69">
              <a:alpha val="86000"/>
            </a:srgbClr>
          </a:solidFill>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 su sfondo scuro</a:t>
            </a:r>
          </a:p>
        </p:txBody>
      </p:sp>
    </p:spTree>
    <p:extLst>
      <p:ext uri="{BB962C8B-B14F-4D97-AF65-F5344CB8AC3E}">
        <p14:creationId xmlns:p14="http://schemas.microsoft.com/office/powerpoint/2010/main" val="150530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i chiusura">
    <p:spTree>
      <p:nvGrpSpPr>
        <p:cNvPr id="1" name=""/>
        <p:cNvGrpSpPr/>
        <p:nvPr/>
      </p:nvGrpSpPr>
      <p:grpSpPr>
        <a:xfrm>
          <a:off x="0" y="0"/>
          <a:ext cx="0" cy="0"/>
          <a:chOff x="0" y="0"/>
          <a:chExt cx="0" cy="0"/>
        </a:xfrm>
      </p:grpSpPr>
      <p:sp>
        <p:nvSpPr>
          <p:cNvPr id="2" name="Ovale 1"/>
          <p:cNvSpPr/>
          <p:nvPr userDrawn="1"/>
        </p:nvSpPr>
        <p:spPr>
          <a:xfrm>
            <a:off x="3087476" y="566673"/>
            <a:ext cx="3240000" cy="3240000"/>
          </a:xfrm>
          <a:prstGeom prst="ellipse">
            <a:avLst/>
          </a:prstGeom>
          <a:solidFill>
            <a:srgbClr val="0048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userDrawn="1"/>
        </p:nvSpPr>
        <p:spPr>
          <a:xfrm>
            <a:off x="0" y="2471650"/>
            <a:ext cx="9144000" cy="6824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Segnaposto testo 11"/>
          <p:cNvSpPr>
            <a:spLocks noGrp="1"/>
          </p:cNvSpPr>
          <p:nvPr>
            <p:ph type="body" sz="quarter" idx="10" hasCustomPrompt="1"/>
          </p:nvPr>
        </p:nvSpPr>
        <p:spPr>
          <a:xfrm>
            <a:off x="2857328" y="1287698"/>
            <a:ext cx="3700296" cy="1175706"/>
          </a:xfrm>
          <a:ln>
            <a:noFill/>
          </a:ln>
        </p:spPr>
        <p:txBody>
          <a:bodyPr anchor="b" anchorCtr="1"/>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Autore e </a:t>
            </a:r>
          </a:p>
          <a:p>
            <a:pPr lvl="0"/>
            <a:r>
              <a:rPr lang="it-IT"/>
              <a:t>contatti</a:t>
            </a:r>
            <a:endParaRPr lang="it-IT" dirty="0"/>
          </a:p>
        </p:txBody>
      </p:sp>
      <p:pic>
        <p:nvPicPr>
          <p:cNvPr id="3" name="Immagine 2" descr="BAN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28926"/>
            <a:ext cx="9144000" cy="579120"/>
          </a:xfrm>
          <a:prstGeom prst="rect">
            <a:avLst/>
          </a:prstGeom>
        </p:spPr>
      </p:pic>
    </p:spTree>
    <p:extLst>
      <p:ext uri="{BB962C8B-B14F-4D97-AF65-F5344CB8AC3E}">
        <p14:creationId xmlns:p14="http://schemas.microsoft.com/office/powerpoint/2010/main" val="73110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13414" y="284590"/>
            <a:ext cx="8229600" cy="400110"/>
          </a:xfrm>
          <a:prstGeom prst="rect">
            <a:avLst/>
          </a:prstGeom>
        </p:spPr>
        <p:txBody>
          <a:bodyPr vert="horz" lIns="91440" tIns="0" rIns="91440" bIns="0" rtlCol="0" anchor="ctr" anchorCtr="0">
            <a:spAutoFit/>
          </a:bodyPr>
          <a:lstStyle/>
          <a:p>
            <a:r>
              <a:rPr lang="it-IT" dirty="0"/>
              <a:t>Titolo</a:t>
            </a:r>
          </a:p>
        </p:txBody>
      </p:sp>
      <p:sp>
        <p:nvSpPr>
          <p:cNvPr id="3" name="Segnaposto testo 2"/>
          <p:cNvSpPr>
            <a:spLocks noGrp="1"/>
          </p:cNvSpPr>
          <p:nvPr>
            <p:ph type="body" idx="1"/>
          </p:nvPr>
        </p:nvSpPr>
        <p:spPr>
          <a:xfrm>
            <a:off x="413414" y="794113"/>
            <a:ext cx="8229600" cy="1877437"/>
          </a:xfrm>
          <a:prstGeom prst="rect">
            <a:avLst/>
          </a:prstGeom>
        </p:spPr>
        <p:txBody>
          <a:bodyPr vert="horz" lIns="91440" tIns="45720" rIns="91440" bIns="45720" rtlCol="0">
            <a:sp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pic>
        <p:nvPicPr>
          <p:cNvPr id="4" name="Immagine 3" descr="LogoENEA.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7200" y="4759472"/>
            <a:ext cx="936564" cy="281636"/>
          </a:xfrm>
          <a:prstGeom prst="rect">
            <a:avLst/>
          </a:prstGeom>
        </p:spPr>
      </p:pic>
    </p:spTree>
    <p:extLst>
      <p:ext uri="{BB962C8B-B14F-4D97-AF65-F5344CB8AC3E}">
        <p14:creationId xmlns:p14="http://schemas.microsoft.com/office/powerpoint/2010/main" val="36488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6" r:id="rId5"/>
    <p:sldLayoutId id="2147483660" r:id="rId6"/>
    <p:sldLayoutId id="2147483657" r:id="rId7"/>
    <p:sldLayoutId id="2147483658" r:id="rId8"/>
    <p:sldLayoutId id="2147483661" r:id="rId9"/>
    <p:sldLayoutId id="2147483663" r:id="rId10"/>
    <p:sldLayoutId id="2147483664" r:id="rId11"/>
    <p:sldLayoutId id="2147483665" r:id="rId12"/>
  </p:sldLayoutIdLst>
  <p:hf hdr="0" ftr="0" dt="0"/>
  <p:txStyles>
    <p:titleStyle>
      <a:lvl1pPr algn="l" defTabSz="4572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29.png"/><Relationship Id="rId2"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1.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32.png"/><Relationship Id="rId2"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0.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a:xfrm>
            <a:off x="311943" y="3851163"/>
            <a:ext cx="8419317" cy="369332"/>
          </a:xfrm>
        </p:spPr>
        <p:txBody>
          <a:bodyPr/>
          <a:lstStyle/>
          <a:p>
            <a:r>
              <a:rPr lang="it-IT" b="0" i="1" dirty="0">
                <a:latin typeface="Times New Roman" panose="02020603050405020304" pitchFamily="18" charset="0"/>
                <a:cs typeface="Times New Roman" panose="02020603050405020304" pitchFamily="18" charset="0"/>
              </a:rPr>
              <a:t>M. Tarantino, P. Cioli Puviani, A. Bellomo</a:t>
            </a:r>
            <a:endParaRPr lang="it-IT" sz="2000" b="0" dirty="0">
              <a:latin typeface="Times New Roman" panose="02020603050405020304" pitchFamily="18" charset="0"/>
              <a:cs typeface="Times New Roman" panose="02020603050405020304" pitchFamily="18" charset="0"/>
            </a:endParaRPr>
          </a:p>
        </p:txBody>
      </p:sp>
      <p:sp>
        <p:nvSpPr>
          <p:cNvPr id="4" name="Titolo 3"/>
          <p:cNvSpPr>
            <a:spLocks noGrp="1"/>
          </p:cNvSpPr>
          <p:nvPr>
            <p:ph type="title"/>
          </p:nvPr>
        </p:nvSpPr>
        <p:spPr>
          <a:xfrm>
            <a:off x="351590" y="1628827"/>
            <a:ext cx="8440819" cy="984885"/>
          </a:xfrm>
        </p:spPr>
        <p:txBody>
          <a:bodyPr/>
          <a:lstStyle/>
          <a:p>
            <a:r>
              <a:rPr lang="en-GB" dirty="0">
                <a:latin typeface="Times New Roman" panose="02020603050405020304" pitchFamily="18" charset="0"/>
                <a:cs typeface="Times New Roman" panose="02020603050405020304" pitchFamily="18" charset="0"/>
              </a:rPr>
              <a:t>Fuel and cladding temperature in LFR – ALFRED test case</a:t>
            </a:r>
          </a:p>
        </p:txBody>
      </p:sp>
      <p:sp>
        <p:nvSpPr>
          <p:cNvPr id="18" name="Segnaposto testo 17"/>
          <p:cNvSpPr>
            <a:spLocks noGrp="1"/>
          </p:cNvSpPr>
          <p:nvPr>
            <p:ph type="body" sz="quarter" idx="11"/>
          </p:nvPr>
        </p:nvSpPr>
        <p:spPr>
          <a:xfrm>
            <a:off x="311943" y="3117021"/>
            <a:ext cx="5689954" cy="461665"/>
          </a:xfrm>
        </p:spPr>
        <p:txBody>
          <a:bodyPr/>
          <a:lstStyle/>
          <a:p>
            <a:r>
              <a:rPr lang="en-GB" sz="2400" dirty="0">
                <a:latin typeface="Times New Roman" panose="02020603050405020304" pitchFamily="18" charset="0"/>
                <a:cs typeface="Times New Roman" panose="02020603050405020304" pitchFamily="18" charset="0"/>
              </a:rPr>
              <a:t>Trieste, Italy, November 11</a:t>
            </a:r>
            <a:r>
              <a:rPr lang="en-GB" sz="2400" baseline="30000" dirty="0">
                <a:latin typeface="Times New Roman" panose="02020603050405020304" pitchFamily="18" charset="0"/>
                <a:cs typeface="Times New Roman" panose="02020603050405020304" pitchFamily="18" charset="0"/>
              </a:rPr>
              <a:t>st</a:t>
            </a:r>
            <a:r>
              <a:rPr lang="en-GB" sz="2400" dirty="0">
                <a:latin typeface="Times New Roman" panose="02020603050405020304" pitchFamily="18" charset="0"/>
                <a:cs typeface="Times New Roman" panose="02020603050405020304" pitchFamily="18" charset="0"/>
              </a:rPr>
              <a:t> -15</a:t>
            </a:r>
            <a:r>
              <a:rPr lang="en-GB" sz="2400" baseline="30000" dirty="0">
                <a:latin typeface="Times New Roman" panose="02020603050405020304" pitchFamily="18" charset="0"/>
                <a:cs typeface="Times New Roman" panose="02020603050405020304" pitchFamily="18" charset="0"/>
              </a:rPr>
              <a:t>st</a:t>
            </a:r>
            <a:r>
              <a:rPr lang="en-GB" sz="2400"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168233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40BFECA-2193-3808-853C-BD6D8110439D}"/>
                  </a:ext>
                </a:extLst>
              </p:cNvPr>
              <p:cNvSpPr>
                <a:spLocks noGrp="1"/>
              </p:cNvSpPr>
              <p:nvPr>
                <p:ph type="title"/>
              </p:nvPr>
            </p:nvSpPr>
            <p:spPr>
              <a:xfrm>
                <a:off x="413414" y="162450"/>
                <a:ext cx="8229600" cy="430887"/>
              </a:xfrm>
            </p:spPr>
            <p:txBody>
              <a:bodyPr/>
              <a:lstStyle/>
              <a:p>
                <a:pPr/>
                <a14:m>
                  <m:oMathPara xmlns:m="http://schemas.openxmlformats.org/officeDocument/2006/math">
                    <m:oMathParaPr>
                      <m:jc m:val="centerGroup"/>
                    </m:oMathParaPr>
                    <m:oMath xmlns:m="http://schemas.openxmlformats.org/officeDocument/2006/math">
                      <m:sSub>
                        <m:sSubPr>
                          <m:ctrlPr>
                            <a:rPr lang="it-IT" sz="2800" i="1" smtClean="0">
                              <a:solidFill>
                                <a:schemeClr val="bg1"/>
                              </a:solidFill>
                              <a:latin typeface="Cambria Math" panose="02040503050406030204" pitchFamily="18" charset="0"/>
                            </a:rPr>
                          </m:ctrlPr>
                        </m:sSubPr>
                        <m:e>
                          <m:r>
                            <a:rPr lang="it-IT" sz="2800" i="1" smtClean="0">
                              <a:solidFill>
                                <a:schemeClr val="bg1"/>
                              </a:solidFill>
                              <a:latin typeface="Cambria Math" panose="02040503050406030204" pitchFamily="18" charset="0"/>
                            </a:rPr>
                            <m:t>𝑸</m:t>
                          </m:r>
                        </m:e>
                        <m:sub>
                          <m:r>
                            <a:rPr lang="it-IT" sz="2800" i="1" smtClean="0">
                              <a:solidFill>
                                <a:schemeClr val="bg1"/>
                              </a:solidFill>
                              <a:latin typeface="Cambria Math" panose="02040503050406030204" pitchFamily="18" charset="0"/>
                            </a:rPr>
                            <m:t>𝒍𝒆𝒂𝒅</m:t>
                          </m:r>
                        </m:sub>
                      </m:sSub>
                    </m:oMath>
                  </m:oMathPara>
                </a14:m>
                <a:endParaRPr lang="en-GB" dirty="0">
                  <a:solidFill>
                    <a:schemeClr val="bg1"/>
                  </a:solidFill>
                </a:endParaRPr>
              </a:p>
            </p:txBody>
          </p:sp>
        </mc:Choice>
        <mc:Fallback xmlns="">
          <p:sp>
            <p:nvSpPr>
              <p:cNvPr id="2" name="Title 1">
                <a:extLst>
                  <a:ext uri="{FF2B5EF4-FFF2-40B4-BE49-F238E27FC236}">
                    <a16:creationId xmlns:a16="http://schemas.microsoft.com/office/drawing/2014/main" id="{C40BFECA-2193-3808-853C-BD6D8110439D}"/>
                  </a:ext>
                </a:extLst>
              </p:cNvPr>
              <p:cNvSpPr>
                <a:spLocks noGrp="1" noRot="1" noChangeAspect="1" noMove="1" noResize="1" noEditPoints="1" noAdjustHandles="1" noChangeArrowheads="1" noChangeShapeType="1" noTextEdit="1"/>
              </p:cNvSpPr>
              <p:nvPr>
                <p:ph type="title"/>
              </p:nvPr>
            </p:nvSpPr>
            <p:spPr>
              <a:xfrm>
                <a:off x="413414" y="162450"/>
                <a:ext cx="8229600" cy="430887"/>
              </a:xfrm>
              <a:blipFill>
                <a:blip r:embed="rId2"/>
                <a:stretch>
                  <a:fillRect/>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45685862-E6BB-81E5-C2DE-67E637749E00}"/>
              </a:ext>
            </a:extLst>
          </p:cNvPr>
          <p:cNvSpPr>
            <a:spLocks noGrp="1"/>
          </p:cNvSpPr>
          <p:nvPr>
            <p:ph type="sldNum" sz="quarter" idx="12"/>
          </p:nvPr>
        </p:nvSpPr>
        <p:spPr/>
        <p:txBody>
          <a:bodyPr/>
          <a:lstStyle/>
          <a:p>
            <a:fld id="{02C7C199-0D0D-7840-A88D-785280B31CF7}" type="slidenum">
              <a:rPr lang="it-IT" smtClean="0"/>
              <a:t>10</a:t>
            </a:fld>
            <a:endParaRPr lang="it-IT"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7CD40E-75E6-8907-7773-0818A8593005}"/>
                  </a:ext>
                </a:extLst>
              </p:cNvPr>
              <p:cNvSpPr txBox="1"/>
              <p:nvPr/>
            </p:nvSpPr>
            <p:spPr>
              <a:xfrm>
                <a:off x="623694" y="1152749"/>
                <a:ext cx="3810000" cy="449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800" b="0" i="1" smtClean="0">
                          <a:latin typeface="Cambria Math" panose="02040503050406030204" pitchFamily="18" charset="0"/>
                        </a:rPr>
                        <m:t>𝑄</m:t>
                      </m:r>
                      <m:r>
                        <a:rPr lang="it-IT" sz="2800" b="0" i="1" smtClean="0">
                          <a:latin typeface="Cambria Math" panose="02040503050406030204" pitchFamily="18" charset="0"/>
                        </a:rPr>
                        <m:t>=</m:t>
                      </m:r>
                      <m:r>
                        <a:rPr lang="it-IT" sz="2800" b="0" i="1" smtClean="0">
                          <a:latin typeface="Cambria Math" panose="02040503050406030204" pitchFamily="18" charset="0"/>
                        </a:rPr>
                        <m:t>h</m:t>
                      </m:r>
                      <m:r>
                        <a:rPr lang="it-IT" sz="2800" b="0" i="1" smtClean="0">
                          <a:latin typeface="Cambria Math" panose="02040503050406030204" pitchFamily="18" charset="0"/>
                        </a:rPr>
                        <m:t> </m:t>
                      </m:r>
                      <m:r>
                        <a:rPr lang="it-IT" sz="2800" b="0" i="1" smtClean="0">
                          <a:latin typeface="Cambria Math" panose="02040503050406030204" pitchFamily="18" charset="0"/>
                        </a:rPr>
                        <m:t>𝐴</m:t>
                      </m:r>
                      <m:r>
                        <a:rPr lang="it-IT" sz="2800" b="0" i="1" smtClean="0">
                          <a:latin typeface="Cambria Math" panose="02040503050406030204" pitchFamily="18" charset="0"/>
                        </a:rPr>
                        <m:t> (</m:t>
                      </m:r>
                      <m:sSub>
                        <m:sSubPr>
                          <m:ctrlPr>
                            <a:rPr lang="it-IT" sz="2800" b="0" i="1" smtClean="0">
                              <a:latin typeface="Cambria Math" panose="02040503050406030204" pitchFamily="18" charset="0"/>
                            </a:rPr>
                          </m:ctrlPr>
                        </m:sSubPr>
                        <m:e>
                          <m:r>
                            <a:rPr lang="it-IT" sz="2800" b="0" i="1" smtClean="0">
                              <a:latin typeface="Cambria Math" panose="02040503050406030204" pitchFamily="18" charset="0"/>
                            </a:rPr>
                            <m:t>𝑇</m:t>
                          </m:r>
                        </m:e>
                        <m:sub>
                          <m:r>
                            <a:rPr lang="it-IT" sz="2800" b="0" i="1" smtClean="0">
                              <a:latin typeface="Cambria Math" panose="02040503050406030204" pitchFamily="18" charset="0"/>
                            </a:rPr>
                            <m:t>𝑐</m:t>
                          </m:r>
                          <m:r>
                            <a:rPr lang="it-IT" sz="2800" b="0" i="1" smtClean="0">
                              <a:latin typeface="Cambria Math" panose="02040503050406030204" pitchFamily="18" charset="0"/>
                            </a:rPr>
                            <m:t>,</m:t>
                          </m:r>
                          <m:r>
                            <a:rPr lang="it-IT" sz="2800" b="0" i="1" smtClean="0">
                              <a:latin typeface="Cambria Math" panose="02040503050406030204" pitchFamily="18" charset="0"/>
                            </a:rPr>
                            <m:t>𝑜</m:t>
                          </m:r>
                        </m:sub>
                      </m:sSub>
                      <m:r>
                        <a:rPr lang="it-IT" sz="2800" b="0" i="1" smtClean="0">
                          <a:latin typeface="Cambria Math" panose="02040503050406030204" pitchFamily="18" charset="0"/>
                        </a:rPr>
                        <m:t>−</m:t>
                      </m:r>
                      <m:sSub>
                        <m:sSubPr>
                          <m:ctrlPr>
                            <a:rPr lang="it-IT" sz="2800" b="0" i="1" smtClean="0">
                              <a:latin typeface="Cambria Math" panose="02040503050406030204" pitchFamily="18" charset="0"/>
                            </a:rPr>
                          </m:ctrlPr>
                        </m:sSubPr>
                        <m:e>
                          <m:r>
                            <a:rPr lang="it-IT" sz="2800" b="0" i="1" smtClean="0">
                              <a:latin typeface="Cambria Math" panose="02040503050406030204" pitchFamily="18" charset="0"/>
                            </a:rPr>
                            <m:t>𝑇</m:t>
                          </m:r>
                        </m:e>
                        <m:sub>
                          <m:r>
                            <a:rPr lang="it-IT" sz="2800" b="0" i="1" smtClean="0">
                              <a:latin typeface="Cambria Math" panose="02040503050406030204" pitchFamily="18" charset="0"/>
                            </a:rPr>
                            <m:t>𝑏𝑢𝑙𝑘</m:t>
                          </m:r>
                        </m:sub>
                      </m:sSub>
                      <m:r>
                        <a:rPr lang="it-IT" sz="2800" b="0" i="1" smtClean="0">
                          <a:latin typeface="Cambria Math" panose="02040503050406030204" pitchFamily="18" charset="0"/>
                        </a:rPr>
                        <m:t>)</m:t>
                      </m:r>
                    </m:oMath>
                  </m:oMathPara>
                </a14:m>
                <a:endParaRPr lang="en-GB" sz="2800" dirty="0"/>
              </a:p>
            </p:txBody>
          </p:sp>
        </mc:Choice>
        <mc:Fallback xmlns="">
          <p:sp>
            <p:nvSpPr>
              <p:cNvPr id="9" name="TextBox 8">
                <a:extLst>
                  <a:ext uri="{FF2B5EF4-FFF2-40B4-BE49-F238E27FC236}">
                    <a16:creationId xmlns:a16="http://schemas.microsoft.com/office/drawing/2014/main" id="{8D7CD40E-75E6-8907-7773-0818A8593005}"/>
                  </a:ext>
                </a:extLst>
              </p:cNvPr>
              <p:cNvSpPr txBox="1">
                <a:spLocks noRot="1" noChangeAspect="1" noMove="1" noResize="1" noEditPoints="1" noAdjustHandles="1" noChangeArrowheads="1" noChangeShapeType="1" noTextEdit="1"/>
              </p:cNvSpPr>
              <p:nvPr/>
            </p:nvSpPr>
            <p:spPr>
              <a:xfrm>
                <a:off x="623694" y="1152749"/>
                <a:ext cx="3810000" cy="44980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97E61FF-16A2-4F1E-EBB1-49269CAC64B2}"/>
                  </a:ext>
                </a:extLst>
              </p:cNvPr>
              <p:cNvSpPr txBox="1"/>
              <p:nvPr/>
            </p:nvSpPr>
            <p:spPr>
              <a:xfrm>
                <a:off x="334420" y="1946993"/>
                <a:ext cx="5140486" cy="50372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2000" b="0" i="1" u="none" strike="noStrike" baseline="0" dirty="0" smtClean="0">
                          <a:solidFill>
                            <a:schemeClr val="tx1"/>
                          </a:solidFill>
                          <a:latin typeface="Cambria Math" panose="02040503050406030204" pitchFamily="18" charset="0"/>
                        </a:rPr>
                        <m:t>𝑁𝑢</m:t>
                      </m:r>
                      <m:r>
                        <a:rPr lang="en-GB" sz="2000" b="0" i="1" u="none" strike="noStrike" baseline="0" dirty="0" smtClean="0">
                          <a:solidFill>
                            <a:schemeClr val="tx1"/>
                          </a:solidFill>
                          <a:latin typeface="Cambria Math" panose="02040503050406030204" pitchFamily="18" charset="0"/>
                        </a:rPr>
                        <m:t>=0.047</m:t>
                      </m:r>
                      <m:d>
                        <m:dPr>
                          <m:ctrlPr>
                            <a:rPr lang="it-IT" sz="2000" b="0" i="1" u="none" strike="noStrike" baseline="0" dirty="0" smtClean="0">
                              <a:solidFill>
                                <a:schemeClr val="tx1"/>
                              </a:solidFill>
                              <a:latin typeface="Cambria Math" panose="02040503050406030204" pitchFamily="18" charset="0"/>
                            </a:rPr>
                          </m:ctrlPr>
                        </m:dPr>
                        <m:e>
                          <m:r>
                            <a:rPr lang="en-GB" sz="2000" b="0" i="1" u="none" strike="noStrike" baseline="0" dirty="0" smtClean="0">
                              <a:solidFill>
                                <a:schemeClr val="tx1"/>
                              </a:solidFill>
                              <a:latin typeface="Cambria Math" panose="02040503050406030204" pitchFamily="18" charset="0"/>
                            </a:rPr>
                            <m:t>1−</m:t>
                          </m:r>
                          <m:sSup>
                            <m:sSupPr>
                              <m:ctrlPr>
                                <a:rPr lang="it-IT" sz="2000" b="0" i="1" u="none" strike="noStrike" baseline="0" dirty="0" smtClean="0">
                                  <a:solidFill>
                                    <a:schemeClr val="tx1"/>
                                  </a:solidFill>
                                  <a:latin typeface="Cambria Math" panose="02040503050406030204" pitchFamily="18" charset="0"/>
                                </a:rPr>
                              </m:ctrlPr>
                            </m:sSupPr>
                            <m:e>
                              <m:r>
                                <a:rPr lang="en-GB" sz="2000" b="0" i="1" u="none" strike="noStrike" baseline="0" dirty="0" smtClean="0">
                                  <a:solidFill>
                                    <a:schemeClr val="tx1"/>
                                  </a:solidFill>
                                  <a:latin typeface="Cambria Math" panose="02040503050406030204" pitchFamily="18" charset="0"/>
                                </a:rPr>
                                <m:t>𝑒</m:t>
                              </m:r>
                            </m:e>
                            <m:sup>
                              <m:r>
                                <a:rPr lang="en-GB" sz="1400" b="0" i="1" u="none" strike="noStrike" baseline="0" dirty="0">
                                  <a:solidFill>
                                    <a:schemeClr val="tx1"/>
                                  </a:solidFill>
                                  <a:latin typeface="Cambria Math" panose="02040503050406030204" pitchFamily="18" charset="0"/>
                                </a:rPr>
                                <m:t>−3.8</m:t>
                              </m:r>
                              <m:d>
                                <m:dPr>
                                  <m:ctrlPr>
                                    <a:rPr lang="it-IT" sz="1400" b="0" i="1" u="none" strike="noStrike" baseline="0" dirty="0" smtClean="0">
                                      <a:solidFill>
                                        <a:schemeClr val="tx1"/>
                                      </a:solidFill>
                                      <a:latin typeface="Cambria Math" panose="02040503050406030204" pitchFamily="18" charset="0"/>
                                    </a:rPr>
                                  </m:ctrlPr>
                                </m:dPr>
                                <m:e>
                                  <m:f>
                                    <m:fPr>
                                      <m:ctrlPr>
                                        <a:rPr lang="it-IT" sz="1400" b="0" i="1" u="none" strike="noStrike" baseline="0" dirty="0" smtClean="0">
                                          <a:solidFill>
                                            <a:schemeClr val="tx1"/>
                                          </a:solidFill>
                                          <a:latin typeface="Cambria Math" panose="02040503050406030204" pitchFamily="18" charset="0"/>
                                        </a:rPr>
                                      </m:ctrlPr>
                                    </m:fPr>
                                    <m:num>
                                      <m:r>
                                        <a:rPr lang="en-GB" sz="1400" b="0" i="1" u="none" strike="noStrike" baseline="0" dirty="0">
                                          <a:solidFill>
                                            <a:schemeClr val="tx1"/>
                                          </a:solidFill>
                                          <a:latin typeface="Cambria Math" panose="02040503050406030204" pitchFamily="18" charset="0"/>
                                        </a:rPr>
                                        <m:t>𝑃</m:t>
                                      </m:r>
                                    </m:num>
                                    <m:den>
                                      <m:r>
                                        <a:rPr lang="en-GB" sz="1400" b="0" i="1" u="none" strike="noStrike" baseline="0" dirty="0">
                                          <a:solidFill>
                                            <a:schemeClr val="tx1"/>
                                          </a:solidFill>
                                          <a:latin typeface="Cambria Math" panose="02040503050406030204" pitchFamily="18" charset="0"/>
                                        </a:rPr>
                                        <m:t>𝐷</m:t>
                                      </m:r>
                                    </m:den>
                                  </m:f>
                                  <m:r>
                                    <a:rPr lang="it-IT" sz="1400" b="0" i="1" u="none" strike="noStrike" baseline="0" dirty="0" smtClean="0">
                                      <a:solidFill>
                                        <a:schemeClr val="tx1"/>
                                      </a:solidFill>
                                      <a:latin typeface="Cambria Math" panose="02040503050406030204" pitchFamily="18" charset="0"/>
                                    </a:rPr>
                                    <m:t>−1</m:t>
                                  </m:r>
                                </m:e>
                              </m:d>
                            </m:sup>
                          </m:sSup>
                          <m:r>
                            <a:rPr lang="it-IT" sz="2000" b="0" i="1" u="none" strike="noStrike" baseline="0" dirty="0" smtClean="0">
                              <a:solidFill>
                                <a:schemeClr val="tx1"/>
                              </a:solidFill>
                              <a:latin typeface="Cambria Math" panose="02040503050406030204" pitchFamily="18" charset="0"/>
                            </a:rPr>
                            <m:t> </m:t>
                          </m:r>
                        </m:e>
                      </m:d>
                      <m:r>
                        <a:rPr lang="it-IT" sz="2000" b="0" i="1" u="none" strike="noStrike" baseline="0" dirty="0" smtClean="0">
                          <a:solidFill>
                            <a:schemeClr val="tx1"/>
                          </a:solidFill>
                          <a:latin typeface="Cambria Math" panose="02040503050406030204" pitchFamily="18" charset="0"/>
                        </a:rPr>
                        <m:t>(</m:t>
                      </m:r>
                      <m:r>
                        <a:rPr lang="en-GB" sz="2000" b="0" i="1" u="none" strike="noStrike" baseline="0" dirty="0">
                          <a:solidFill>
                            <a:schemeClr val="tx1"/>
                          </a:solidFill>
                          <a:latin typeface="Cambria Math" panose="02040503050406030204" pitchFamily="18" charset="0"/>
                        </a:rPr>
                        <m:t>𝑃</m:t>
                      </m:r>
                      <m:sSup>
                        <m:sSupPr>
                          <m:ctrlPr>
                            <a:rPr lang="it-IT" sz="2000" b="0" i="1" u="none" strike="noStrike" baseline="0" dirty="0" smtClean="0">
                              <a:solidFill>
                                <a:schemeClr val="tx1"/>
                              </a:solidFill>
                              <a:latin typeface="Cambria Math" panose="02040503050406030204" pitchFamily="18" charset="0"/>
                            </a:rPr>
                          </m:ctrlPr>
                        </m:sSupPr>
                        <m:e>
                          <m:r>
                            <a:rPr lang="en-GB" sz="2000" b="0" i="1" u="none" strike="noStrike" baseline="0" dirty="0">
                              <a:solidFill>
                                <a:schemeClr val="tx1"/>
                              </a:solidFill>
                              <a:latin typeface="Cambria Math" panose="02040503050406030204" pitchFamily="18" charset="0"/>
                            </a:rPr>
                            <m:t>𝑒</m:t>
                          </m:r>
                        </m:e>
                        <m:sup>
                          <m:r>
                            <a:rPr lang="it-IT" sz="2000" b="0" i="1" u="none" strike="noStrike" baseline="0" dirty="0" smtClean="0">
                              <a:solidFill>
                                <a:schemeClr val="tx1"/>
                              </a:solidFill>
                              <a:latin typeface="Cambria Math" panose="02040503050406030204" pitchFamily="18" charset="0"/>
                            </a:rPr>
                            <m:t>0.77</m:t>
                          </m:r>
                        </m:sup>
                      </m:sSup>
                      <m:r>
                        <a:rPr lang="en-GB" sz="2000" b="0" i="1" u="none" strike="noStrike" baseline="0" dirty="0">
                          <a:solidFill>
                            <a:schemeClr val="tx1"/>
                          </a:solidFill>
                          <a:latin typeface="Cambria Math" panose="02040503050406030204" pitchFamily="18" charset="0"/>
                        </a:rPr>
                        <m:t>+250</m:t>
                      </m:r>
                      <m:r>
                        <a:rPr lang="it-IT" sz="2000" b="0" i="1" u="none" strike="noStrike" baseline="0" dirty="0" smtClean="0">
                          <a:solidFill>
                            <a:schemeClr val="tx1"/>
                          </a:solidFill>
                          <a:latin typeface="Cambria Math" panose="02040503050406030204" pitchFamily="18" charset="0"/>
                        </a:rPr>
                        <m:t>)</m:t>
                      </m:r>
                    </m:oMath>
                  </m:oMathPara>
                </a14:m>
                <a:endParaRPr lang="en-GB" sz="2000" dirty="0">
                  <a:solidFill>
                    <a:schemeClr val="tx1"/>
                  </a:solidFill>
                </a:endParaRPr>
              </a:p>
            </p:txBody>
          </p:sp>
        </mc:Choice>
        <mc:Fallback xmlns="">
          <p:sp>
            <p:nvSpPr>
              <p:cNvPr id="10" name="TextBox 9">
                <a:extLst>
                  <a:ext uri="{FF2B5EF4-FFF2-40B4-BE49-F238E27FC236}">
                    <a16:creationId xmlns:a16="http://schemas.microsoft.com/office/drawing/2014/main" id="{297E61FF-16A2-4F1E-EBB1-49269CAC64B2}"/>
                  </a:ext>
                </a:extLst>
              </p:cNvPr>
              <p:cNvSpPr txBox="1">
                <a:spLocks noRot="1" noChangeAspect="1" noMove="1" noResize="1" noEditPoints="1" noAdjustHandles="1" noChangeArrowheads="1" noChangeShapeType="1" noTextEdit="1"/>
              </p:cNvSpPr>
              <p:nvPr/>
            </p:nvSpPr>
            <p:spPr>
              <a:xfrm>
                <a:off x="334420" y="1946993"/>
                <a:ext cx="5140486" cy="503728"/>
              </a:xfrm>
              <a:prstGeom prst="rect">
                <a:avLst/>
              </a:prstGeom>
              <a:blipFill>
                <a:blip r:embed="rId4"/>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EBDAD18F-5016-8FD5-97AA-B5A79C21A48E}"/>
              </a:ext>
            </a:extLst>
          </p:cNvPr>
          <p:cNvSpPr txBox="1"/>
          <p:nvPr/>
        </p:nvSpPr>
        <p:spPr>
          <a:xfrm>
            <a:off x="334420" y="1620408"/>
            <a:ext cx="2921398" cy="400110"/>
          </a:xfrm>
          <a:prstGeom prst="rect">
            <a:avLst/>
          </a:prstGeom>
          <a:noFill/>
        </p:spPr>
        <p:txBody>
          <a:bodyPr wrap="square">
            <a:spAutoFit/>
          </a:bodyPr>
          <a:lstStyle/>
          <a:p>
            <a:r>
              <a:rPr lang="en-GB" sz="2000" i="1" dirty="0" err="1">
                <a:latin typeface="Times New Roman" panose="02020603050405020304" pitchFamily="18" charset="0"/>
                <a:cs typeface="Times New Roman" panose="02020603050405020304" pitchFamily="18" charset="0"/>
              </a:rPr>
              <a:t>Mikityuk</a:t>
            </a:r>
            <a:r>
              <a:rPr lang="en-GB" sz="2000" i="1" dirty="0">
                <a:latin typeface="Times New Roman" panose="02020603050405020304" pitchFamily="18" charset="0"/>
                <a:cs typeface="Times New Roman" panose="02020603050405020304" pitchFamily="18" charset="0"/>
              </a:rPr>
              <a:t> correlation</a:t>
            </a:r>
          </a:p>
        </p:txBody>
      </p:sp>
      <p:sp>
        <p:nvSpPr>
          <p:cNvPr id="12" name="TextBox 11">
            <a:extLst>
              <a:ext uri="{FF2B5EF4-FFF2-40B4-BE49-F238E27FC236}">
                <a16:creationId xmlns:a16="http://schemas.microsoft.com/office/drawing/2014/main" id="{BB9A4020-49C5-F611-99A7-C9FF931B0540}"/>
              </a:ext>
            </a:extLst>
          </p:cNvPr>
          <p:cNvSpPr txBox="1"/>
          <p:nvPr/>
        </p:nvSpPr>
        <p:spPr>
          <a:xfrm>
            <a:off x="334420" y="2447336"/>
            <a:ext cx="4937235" cy="369332"/>
          </a:xfrm>
          <a:prstGeom prst="rect">
            <a:avLst/>
          </a:prstGeom>
          <a:noFill/>
        </p:spPr>
        <p:txBody>
          <a:bodyPr wrap="square">
            <a:spAutoFit/>
          </a:bodyPr>
          <a:lstStyle/>
          <a:p>
            <a:r>
              <a:rPr lang="en-GB" i="1" dirty="0">
                <a:latin typeface="Times New Roman" panose="02020603050405020304" pitchFamily="18" charset="0"/>
                <a:cs typeface="Times New Roman" panose="02020603050405020304" pitchFamily="18" charset="0"/>
              </a:rPr>
              <a:t>valid for 1.1≤ p/d ≤ 1.95 and 30 ≤ Pe ≤ 5000</a:t>
            </a:r>
          </a:p>
        </p:txBody>
      </p:sp>
      <p:grpSp>
        <p:nvGrpSpPr>
          <p:cNvPr id="4" name="Group 3">
            <a:extLst>
              <a:ext uri="{FF2B5EF4-FFF2-40B4-BE49-F238E27FC236}">
                <a16:creationId xmlns:a16="http://schemas.microsoft.com/office/drawing/2014/main" id="{DFD1E563-F6B6-4A3C-8DDF-CAA8240DD6C5}"/>
              </a:ext>
            </a:extLst>
          </p:cNvPr>
          <p:cNvGrpSpPr/>
          <p:nvPr/>
        </p:nvGrpSpPr>
        <p:grpSpPr>
          <a:xfrm>
            <a:off x="5553900" y="1193926"/>
            <a:ext cx="3341911" cy="3341911"/>
            <a:chOff x="1295373" y="1032307"/>
            <a:chExt cx="3341911" cy="3341911"/>
          </a:xfrm>
        </p:grpSpPr>
        <p:sp>
          <p:nvSpPr>
            <p:cNvPr id="5" name="Rectangle: Rounded Corners 4">
              <a:extLst>
                <a:ext uri="{FF2B5EF4-FFF2-40B4-BE49-F238E27FC236}">
                  <a16:creationId xmlns:a16="http://schemas.microsoft.com/office/drawing/2014/main" id="{6A4E1FB5-631D-C732-538C-F6D7AD00E5B9}"/>
                </a:ext>
              </a:extLst>
            </p:cNvPr>
            <p:cNvSpPr/>
            <p:nvPr/>
          </p:nvSpPr>
          <p:spPr>
            <a:xfrm>
              <a:off x="1295373" y="1032307"/>
              <a:ext cx="3341911" cy="334191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47266993-9D89-B1AC-517A-5090B84B8A7E}"/>
                </a:ext>
              </a:extLst>
            </p:cNvPr>
            <p:cNvSpPr/>
            <p:nvPr/>
          </p:nvSpPr>
          <p:spPr>
            <a:xfrm>
              <a:off x="1796660" y="1533594"/>
              <a:ext cx="2339338" cy="2339338"/>
            </a:xfrm>
            <a:prstGeom prst="ellipse">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11B3912-53DF-B79E-CD05-4B91EEAC5171}"/>
                </a:ext>
              </a:extLst>
            </p:cNvPr>
            <p:cNvSpPr/>
            <p:nvPr/>
          </p:nvSpPr>
          <p:spPr>
            <a:xfrm>
              <a:off x="2130851" y="1867785"/>
              <a:ext cx="1670956" cy="1670956"/>
            </a:xfrm>
            <a:prstGeom prst="ellipse">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5F3C285-6BEA-60F0-D77D-44EDF959DE0F}"/>
                    </a:ext>
                  </a:extLst>
                </p:cNvPr>
                <p:cNvSpPr txBox="1"/>
                <p:nvPr/>
              </p:nvSpPr>
              <p:spPr>
                <a:xfrm>
                  <a:off x="3905300" y="1156329"/>
                  <a:ext cx="42442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𝒃𝒖𝒍𝒌</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13" name="TextBox 12">
                  <a:extLst>
                    <a:ext uri="{FF2B5EF4-FFF2-40B4-BE49-F238E27FC236}">
                      <a16:creationId xmlns:a16="http://schemas.microsoft.com/office/drawing/2014/main" id="{95F3C285-6BEA-60F0-D77D-44EDF959DE0F}"/>
                    </a:ext>
                  </a:extLst>
                </p:cNvPr>
                <p:cNvSpPr txBox="1">
                  <a:spLocks noRot="1" noChangeAspect="1" noMove="1" noResize="1" noEditPoints="1" noAdjustHandles="1" noChangeArrowheads="1" noChangeShapeType="1" noTextEdit="1"/>
                </p:cNvSpPr>
                <p:nvPr/>
              </p:nvSpPr>
              <p:spPr>
                <a:xfrm>
                  <a:off x="3905300" y="1156329"/>
                  <a:ext cx="424423" cy="338554"/>
                </a:xfrm>
                <a:prstGeom prst="rect">
                  <a:avLst/>
                </a:prstGeom>
                <a:blipFill>
                  <a:blip r:embed="rId5"/>
                  <a:stretch>
                    <a:fillRect r="-4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21301C2-D647-5279-5BF3-CF8FB519EF78}"/>
                    </a:ext>
                  </a:extLst>
                </p:cNvPr>
                <p:cNvSpPr txBox="1"/>
                <p:nvPr/>
              </p:nvSpPr>
              <p:spPr>
                <a:xfrm>
                  <a:off x="3605986" y="1515235"/>
                  <a:ext cx="424423" cy="349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𝒄</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𝒐</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14" name="TextBox 13">
                  <a:extLst>
                    <a:ext uri="{FF2B5EF4-FFF2-40B4-BE49-F238E27FC236}">
                      <a16:creationId xmlns:a16="http://schemas.microsoft.com/office/drawing/2014/main" id="{D21301C2-D647-5279-5BF3-CF8FB519EF78}"/>
                    </a:ext>
                  </a:extLst>
                </p:cNvPr>
                <p:cNvSpPr txBox="1">
                  <a:spLocks noRot="1" noChangeAspect="1" noMove="1" noResize="1" noEditPoints="1" noAdjustHandles="1" noChangeArrowheads="1" noChangeShapeType="1" noTextEdit="1"/>
                </p:cNvSpPr>
                <p:nvPr/>
              </p:nvSpPr>
              <p:spPr>
                <a:xfrm>
                  <a:off x="3605986" y="1515235"/>
                  <a:ext cx="424423" cy="349326"/>
                </a:xfrm>
                <a:prstGeom prst="rect">
                  <a:avLst/>
                </a:prstGeom>
                <a:blipFill>
                  <a:blip r:embed="rId6"/>
                  <a:stretch>
                    <a:fillRect r="-5714"/>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DCC4282-5B68-7C4B-9B21-E3455E5384E3}"/>
                  </a:ext>
                </a:extLst>
              </p:cNvPr>
              <p:cNvSpPr txBox="1"/>
              <p:nvPr/>
            </p:nvSpPr>
            <p:spPr>
              <a:xfrm>
                <a:off x="284108" y="3347437"/>
                <a:ext cx="4935601" cy="76937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b="0" i="1" u="none" strike="noStrike" baseline="0" dirty="0" smtClean="0">
                          <a:solidFill>
                            <a:schemeClr val="tx1"/>
                          </a:solidFill>
                          <a:latin typeface="Cambria Math" panose="02040503050406030204" pitchFamily="18" charset="0"/>
                        </a:rPr>
                        <m:t>𝑁𝑢</m:t>
                      </m:r>
                      <m:r>
                        <a:rPr lang="en-GB" b="0" i="1" u="none" strike="noStrike" baseline="0" dirty="0" smtClean="0">
                          <a:solidFill>
                            <a:schemeClr val="tx1"/>
                          </a:solidFill>
                          <a:latin typeface="Cambria Math" panose="02040503050406030204" pitchFamily="18" charset="0"/>
                        </a:rPr>
                        <m:t>=7.55</m:t>
                      </m:r>
                      <m:f>
                        <m:fPr>
                          <m:ctrlPr>
                            <a:rPr lang="it-IT" i="1" dirty="0">
                              <a:latin typeface="Cambria Math" panose="02040503050406030204" pitchFamily="18" charset="0"/>
                            </a:rPr>
                          </m:ctrlPr>
                        </m:fPr>
                        <m:num>
                          <m:r>
                            <a:rPr lang="en-GB" i="1" dirty="0">
                              <a:latin typeface="Cambria Math" panose="02040503050406030204" pitchFamily="18" charset="0"/>
                            </a:rPr>
                            <m:t>𝑃</m:t>
                          </m:r>
                        </m:num>
                        <m:den>
                          <m:r>
                            <a:rPr lang="en-GB" i="1" dirty="0">
                              <a:latin typeface="Cambria Math" panose="02040503050406030204" pitchFamily="18" charset="0"/>
                            </a:rPr>
                            <m:t>𝐷</m:t>
                          </m:r>
                        </m:den>
                      </m:f>
                      <m:r>
                        <a:rPr lang="it-IT" b="0" i="1" dirty="0" smtClean="0">
                          <a:latin typeface="Cambria Math" panose="02040503050406030204" pitchFamily="18" charset="0"/>
                        </a:rPr>
                        <m:t>−20</m:t>
                      </m:r>
                      <m:sSup>
                        <m:sSupPr>
                          <m:ctrlPr>
                            <a:rPr lang="it-IT" b="0" i="1" dirty="0" smtClean="0">
                              <a:latin typeface="Cambria Math" panose="02040503050406030204" pitchFamily="18" charset="0"/>
                            </a:rPr>
                          </m:ctrlPr>
                        </m:sSupPr>
                        <m:e>
                          <m:d>
                            <m:dPr>
                              <m:ctrlPr>
                                <a:rPr lang="it-IT" b="0" i="1" dirty="0" smtClean="0">
                                  <a:latin typeface="Cambria Math" panose="02040503050406030204" pitchFamily="18" charset="0"/>
                                </a:rPr>
                              </m:ctrlPr>
                            </m:dPr>
                            <m:e>
                              <m:f>
                                <m:fPr>
                                  <m:ctrlPr>
                                    <a:rPr lang="it-IT" i="1" dirty="0">
                                      <a:latin typeface="Cambria Math" panose="02040503050406030204" pitchFamily="18" charset="0"/>
                                    </a:rPr>
                                  </m:ctrlPr>
                                </m:fPr>
                                <m:num>
                                  <m:r>
                                    <a:rPr lang="en-GB" i="1" dirty="0">
                                      <a:latin typeface="Cambria Math" panose="02040503050406030204" pitchFamily="18" charset="0"/>
                                    </a:rPr>
                                    <m:t>𝑃</m:t>
                                  </m:r>
                                </m:num>
                                <m:den>
                                  <m:r>
                                    <a:rPr lang="en-GB" i="1" dirty="0">
                                      <a:latin typeface="Cambria Math" panose="02040503050406030204" pitchFamily="18" charset="0"/>
                                    </a:rPr>
                                    <m:t>𝐷</m:t>
                                  </m:r>
                                </m:den>
                              </m:f>
                            </m:e>
                          </m:d>
                        </m:e>
                        <m:sup>
                          <m:r>
                            <a:rPr lang="it-IT" b="0" i="1" dirty="0" smtClean="0">
                              <a:latin typeface="Cambria Math" panose="02040503050406030204" pitchFamily="18" charset="0"/>
                            </a:rPr>
                            <m:t>−13</m:t>
                          </m:r>
                        </m:sup>
                      </m:sSup>
                      <m:r>
                        <a:rPr lang="it-IT" b="0" i="1" dirty="0" smtClean="0">
                          <a:latin typeface="Cambria Math" panose="02040503050406030204" pitchFamily="18" charset="0"/>
                        </a:rPr>
                        <m:t>+</m:t>
                      </m:r>
                      <m:r>
                        <a:rPr lang="en-GB" b="0" i="1" u="none" strike="noStrike" baseline="0" dirty="0" smtClean="0">
                          <a:solidFill>
                            <a:schemeClr val="tx1"/>
                          </a:solidFill>
                          <a:latin typeface="Cambria Math" panose="02040503050406030204" pitchFamily="18" charset="0"/>
                        </a:rPr>
                        <m:t>0.04</m:t>
                      </m:r>
                      <m:r>
                        <a:rPr lang="it-IT" b="0" i="1" u="none" strike="noStrike" baseline="0" dirty="0" smtClean="0">
                          <a:solidFill>
                            <a:schemeClr val="tx1"/>
                          </a:solidFill>
                          <a:latin typeface="Cambria Math" panose="02040503050406030204" pitchFamily="18" charset="0"/>
                        </a:rPr>
                        <m:t>1 </m:t>
                      </m:r>
                      <m:r>
                        <a:rPr lang="en-GB" b="0" i="1" u="none" strike="noStrike" baseline="0" dirty="0">
                          <a:solidFill>
                            <a:schemeClr val="tx1"/>
                          </a:solidFill>
                          <a:latin typeface="Cambria Math" panose="02040503050406030204" pitchFamily="18" charset="0"/>
                        </a:rPr>
                        <m:t>𝑃</m:t>
                      </m:r>
                      <m:sSup>
                        <m:sSupPr>
                          <m:ctrlPr>
                            <a:rPr lang="it-IT" b="0" i="1" u="none" strike="noStrike" baseline="0" dirty="0" smtClean="0">
                              <a:solidFill>
                                <a:schemeClr val="tx1"/>
                              </a:solidFill>
                              <a:latin typeface="Cambria Math" panose="02040503050406030204" pitchFamily="18" charset="0"/>
                            </a:rPr>
                          </m:ctrlPr>
                        </m:sSupPr>
                        <m:e>
                          <m:r>
                            <a:rPr lang="en-GB" b="0" i="1" u="none" strike="noStrike" baseline="0" dirty="0">
                              <a:solidFill>
                                <a:schemeClr val="tx1"/>
                              </a:solidFill>
                              <a:latin typeface="Cambria Math" panose="02040503050406030204" pitchFamily="18" charset="0"/>
                            </a:rPr>
                            <m:t>𝑒</m:t>
                          </m:r>
                        </m:e>
                        <m:sup>
                          <m:r>
                            <a:rPr lang="it-IT" b="0" i="1" u="none" strike="noStrike" baseline="0" dirty="0" smtClean="0">
                              <a:solidFill>
                                <a:schemeClr val="tx1"/>
                              </a:solidFill>
                              <a:latin typeface="Cambria Math" panose="02040503050406030204" pitchFamily="18" charset="0"/>
                            </a:rPr>
                            <m:t>0.756+1.19 </m:t>
                          </m:r>
                          <m:f>
                            <m:fPr>
                              <m:ctrlPr>
                                <a:rPr lang="it-IT" i="1" dirty="0">
                                  <a:latin typeface="Cambria Math" panose="02040503050406030204" pitchFamily="18" charset="0"/>
                                </a:rPr>
                              </m:ctrlPr>
                            </m:fPr>
                            <m:num>
                              <m:r>
                                <a:rPr lang="en-GB" i="1" dirty="0">
                                  <a:latin typeface="Cambria Math" panose="02040503050406030204" pitchFamily="18" charset="0"/>
                                </a:rPr>
                                <m:t>𝑃</m:t>
                              </m:r>
                            </m:num>
                            <m:den>
                              <m:r>
                                <a:rPr lang="en-GB" i="1" dirty="0">
                                  <a:latin typeface="Cambria Math" panose="02040503050406030204" pitchFamily="18" charset="0"/>
                                </a:rPr>
                                <m:t>𝐷</m:t>
                              </m:r>
                            </m:den>
                          </m:f>
                        </m:sup>
                      </m:sSup>
                    </m:oMath>
                  </m:oMathPara>
                </a14:m>
                <a:endParaRPr lang="en-GB" sz="2000" dirty="0">
                  <a:solidFill>
                    <a:schemeClr val="tx1"/>
                  </a:solidFill>
                </a:endParaRPr>
              </a:p>
            </p:txBody>
          </p:sp>
        </mc:Choice>
        <mc:Fallback xmlns="">
          <p:sp>
            <p:nvSpPr>
              <p:cNvPr id="7" name="TextBox 6">
                <a:extLst>
                  <a:ext uri="{FF2B5EF4-FFF2-40B4-BE49-F238E27FC236}">
                    <a16:creationId xmlns:a16="http://schemas.microsoft.com/office/drawing/2014/main" id="{8DCC4282-5B68-7C4B-9B21-E3455E5384E3}"/>
                  </a:ext>
                </a:extLst>
              </p:cNvPr>
              <p:cNvSpPr txBox="1">
                <a:spLocks noRot="1" noChangeAspect="1" noMove="1" noResize="1" noEditPoints="1" noAdjustHandles="1" noChangeArrowheads="1" noChangeShapeType="1" noTextEdit="1"/>
              </p:cNvSpPr>
              <p:nvPr/>
            </p:nvSpPr>
            <p:spPr>
              <a:xfrm>
                <a:off x="284108" y="3347437"/>
                <a:ext cx="4935601" cy="769378"/>
              </a:xfrm>
              <a:prstGeom prst="rect">
                <a:avLst/>
              </a:prstGeom>
              <a:blipFill>
                <a:blip r:embed="rId7"/>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C51471B3-784C-531E-E8B8-6F0E9D66C436}"/>
              </a:ext>
            </a:extLst>
          </p:cNvPr>
          <p:cNvSpPr txBox="1"/>
          <p:nvPr/>
        </p:nvSpPr>
        <p:spPr>
          <a:xfrm>
            <a:off x="282474" y="3014874"/>
            <a:ext cx="2921398" cy="400110"/>
          </a:xfrm>
          <a:prstGeom prst="rect">
            <a:avLst/>
          </a:prstGeom>
          <a:noFill/>
        </p:spPr>
        <p:txBody>
          <a:bodyPr wrap="square">
            <a:spAutoFit/>
          </a:bodyPr>
          <a:lstStyle/>
          <a:p>
            <a:r>
              <a:rPr lang="en-GB" sz="2000" i="1" dirty="0">
                <a:latin typeface="Times New Roman" panose="02020603050405020304" pitchFamily="18" charset="0"/>
                <a:cs typeface="Times New Roman" panose="02020603050405020304" pitchFamily="18" charset="0"/>
              </a:rPr>
              <a:t>Ushakov correlation</a:t>
            </a:r>
          </a:p>
        </p:txBody>
      </p:sp>
      <p:sp>
        <p:nvSpPr>
          <p:cNvPr id="16" name="TextBox 15">
            <a:extLst>
              <a:ext uri="{FF2B5EF4-FFF2-40B4-BE49-F238E27FC236}">
                <a16:creationId xmlns:a16="http://schemas.microsoft.com/office/drawing/2014/main" id="{E6142DDF-C1FB-BFA9-AEE6-EB55FC299AA0}"/>
              </a:ext>
            </a:extLst>
          </p:cNvPr>
          <p:cNvSpPr txBox="1"/>
          <p:nvPr/>
        </p:nvSpPr>
        <p:spPr>
          <a:xfrm>
            <a:off x="282474" y="4048911"/>
            <a:ext cx="4937235" cy="369332"/>
          </a:xfrm>
          <a:prstGeom prst="rect">
            <a:avLst/>
          </a:prstGeom>
          <a:noFill/>
        </p:spPr>
        <p:txBody>
          <a:bodyPr wrap="square">
            <a:spAutoFit/>
          </a:bodyPr>
          <a:lstStyle/>
          <a:p>
            <a:r>
              <a:rPr lang="en-GB" i="1" dirty="0">
                <a:latin typeface="Times New Roman" panose="02020603050405020304" pitchFamily="18" charset="0"/>
                <a:cs typeface="Times New Roman" panose="02020603050405020304" pitchFamily="18" charset="0"/>
              </a:rPr>
              <a:t>valid for 1.2≤ p/d ≤ 2 and 1 ≤ Pe ≤ 4000</a:t>
            </a:r>
          </a:p>
        </p:txBody>
      </p:sp>
    </p:spTree>
    <p:extLst>
      <p:ext uri="{BB962C8B-B14F-4D97-AF65-F5344CB8AC3E}">
        <p14:creationId xmlns:p14="http://schemas.microsoft.com/office/powerpoint/2010/main" val="2373337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61F8C5C-6B53-78DE-2D65-CEB4C39FAD72}"/>
                  </a:ext>
                </a:extLst>
              </p:cNvPr>
              <p:cNvSpPr>
                <a:spLocks noGrp="1"/>
              </p:cNvSpPr>
              <p:nvPr>
                <p:ph type="title"/>
              </p:nvPr>
            </p:nvSpPr>
            <p:spPr>
              <a:xfrm>
                <a:off x="413414" y="162450"/>
                <a:ext cx="8229600" cy="430887"/>
              </a:xfrm>
            </p:spPr>
            <p:txBody>
              <a:bodyPr/>
              <a:lstStyle/>
              <a:p>
                <a:pPr/>
                <a14:m>
                  <m:oMathPara xmlns:m="http://schemas.openxmlformats.org/officeDocument/2006/math">
                    <m:oMathParaPr>
                      <m:jc m:val="centerGroup"/>
                    </m:oMathParaPr>
                    <m:oMath xmlns:m="http://schemas.openxmlformats.org/officeDocument/2006/math">
                      <m:sSub>
                        <m:sSubPr>
                          <m:ctrlPr>
                            <a:rPr lang="it-IT" sz="2800" b="1" i="1" smtClean="0">
                              <a:latin typeface="Cambria Math" panose="02040503050406030204" pitchFamily="18" charset="0"/>
                            </a:rPr>
                          </m:ctrlPr>
                        </m:sSubPr>
                        <m:e>
                          <m:r>
                            <a:rPr lang="it-IT" sz="2800" b="1" i="1" smtClean="0">
                              <a:latin typeface="Cambria Math" panose="02040503050406030204" pitchFamily="18" charset="0"/>
                            </a:rPr>
                            <m:t>𝑸</m:t>
                          </m:r>
                        </m:e>
                        <m:sub>
                          <m:r>
                            <a:rPr lang="it-IT" sz="2800" b="1" i="1" smtClean="0">
                              <a:latin typeface="Cambria Math" panose="02040503050406030204" pitchFamily="18" charset="0"/>
                            </a:rPr>
                            <m:t>𝒄𝒍𝒂𝒅</m:t>
                          </m:r>
                        </m:sub>
                      </m:sSub>
                    </m:oMath>
                  </m:oMathPara>
                </a14:m>
                <a:endParaRPr lang="en-GB" dirty="0"/>
              </a:p>
            </p:txBody>
          </p:sp>
        </mc:Choice>
        <mc:Fallback xmlns="">
          <p:sp>
            <p:nvSpPr>
              <p:cNvPr id="2" name="Title 1">
                <a:extLst>
                  <a:ext uri="{FF2B5EF4-FFF2-40B4-BE49-F238E27FC236}">
                    <a16:creationId xmlns:a16="http://schemas.microsoft.com/office/drawing/2014/main" id="{D61F8C5C-6B53-78DE-2D65-CEB4C39FAD72}"/>
                  </a:ext>
                </a:extLst>
              </p:cNvPr>
              <p:cNvSpPr>
                <a:spLocks noGrp="1" noRot="1" noChangeAspect="1" noMove="1" noResize="1" noEditPoints="1" noAdjustHandles="1" noChangeArrowheads="1" noChangeShapeType="1" noTextEdit="1"/>
              </p:cNvSpPr>
              <p:nvPr>
                <p:ph type="title"/>
              </p:nvPr>
            </p:nvSpPr>
            <p:spPr>
              <a:xfrm>
                <a:off x="413414" y="162450"/>
                <a:ext cx="8229600" cy="430887"/>
              </a:xfrm>
              <a:blipFill>
                <a:blip r:embed="rId2"/>
                <a:stretch>
                  <a:fillRect/>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320959F3-5DFC-145A-0024-415F2153299D}"/>
              </a:ext>
            </a:extLst>
          </p:cNvPr>
          <p:cNvSpPr>
            <a:spLocks noGrp="1"/>
          </p:cNvSpPr>
          <p:nvPr>
            <p:ph type="sldNum" sz="quarter" idx="12"/>
          </p:nvPr>
        </p:nvSpPr>
        <p:spPr/>
        <p:txBody>
          <a:bodyPr/>
          <a:lstStyle/>
          <a:p>
            <a:fld id="{02C7C199-0D0D-7840-A88D-785280B31CF7}" type="slidenum">
              <a:rPr lang="it-IT" smtClean="0"/>
              <a:t>11</a:t>
            </a:fld>
            <a:endParaRPr lang="it-IT"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E1A513E-61B1-9826-C198-D16AC29E3821}"/>
                  </a:ext>
                </a:extLst>
              </p:cNvPr>
              <p:cNvSpPr txBox="1"/>
              <p:nvPr/>
            </p:nvSpPr>
            <p:spPr>
              <a:xfrm>
                <a:off x="349552" y="1013544"/>
                <a:ext cx="3810000" cy="935000"/>
              </a:xfrm>
              <a:prstGeom prst="rect">
                <a:avLst/>
              </a:prstGeom>
              <a:noFill/>
            </p:spPr>
            <p:txBody>
              <a:bodyPr wrap="square" lIns="0" tIns="0" rIns="0" bIns="0" rtlCol="0">
                <a:spAutoFit/>
              </a:bodyPr>
              <a:lstStyle/>
              <a:p>
                <a:pPr defTabSz="914400"/>
                <a14:m>
                  <m:oMathPara xmlns:m="http://schemas.openxmlformats.org/officeDocument/2006/math">
                    <m:oMathParaPr>
                      <m:jc m:val="centerGroup"/>
                    </m:oMathParaPr>
                    <m:oMath xmlns:m="http://schemas.openxmlformats.org/officeDocument/2006/math">
                      <m:r>
                        <a:rPr lang="it-IT" sz="3200" i="1" smtClean="0">
                          <a:solidFill>
                            <a:prstClr val="black"/>
                          </a:solidFill>
                          <a:latin typeface="Cambria Math" panose="02040503050406030204" pitchFamily="18" charset="0"/>
                        </a:rPr>
                        <m:t>𝑄</m:t>
                      </m:r>
                      <m:r>
                        <a:rPr lang="it-IT" sz="3200" i="1" smtClean="0">
                          <a:solidFill>
                            <a:prstClr val="black"/>
                          </a:solidFill>
                          <a:latin typeface="Cambria Math" panose="02040503050406030204" pitchFamily="18" charset="0"/>
                        </a:rPr>
                        <m:t>=−</m:t>
                      </m:r>
                      <m:r>
                        <a:rPr lang="it-IT" sz="3200" i="1" smtClean="0">
                          <a:solidFill>
                            <a:prstClr val="black"/>
                          </a:solidFill>
                          <a:latin typeface="Cambria Math" panose="02040503050406030204" pitchFamily="18" charset="0"/>
                        </a:rPr>
                        <m:t>𝑘</m:t>
                      </m:r>
                      <m:d>
                        <m:dPr>
                          <m:ctrlPr>
                            <a:rPr lang="it-IT" sz="3200" i="1" smtClean="0">
                              <a:solidFill>
                                <a:prstClr val="black"/>
                              </a:solidFill>
                              <a:latin typeface="Cambria Math" panose="02040503050406030204" pitchFamily="18" charset="0"/>
                            </a:rPr>
                          </m:ctrlPr>
                        </m:dPr>
                        <m:e>
                          <m:r>
                            <a:rPr lang="it-IT" sz="3200" i="1" smtClean="0">
                              <a:solidFill>
                                <a:prstClr val="black"/>
                              </a:solidFill>
                              <a:latin typeface="Cambria Math" panose="02040503050406030204" pitchFamily="18" charset="0"/>
                            </a:rPr>
                            <m:t>𝑇</m:t>
                          </m:r>
                        </m:e>
                      </m:d>
                      <m:r>
                        <a:rPr lang="it-IT" sz="3200" i="1" smtClean="0">
                          <a:solidFill>
                            <a:prstClr val="black"/>
                          </a:solidFill>
                          <a:latin typeface="Cambria Math" panose="02040503050406030204" pitchFamily="18" charset="0"/>
                        </a:rPr>
                        <m:t>𝐴</m:t>
                      </m:r>
                      <m:f>
                        <m:fPr>
                          <m:ctrlPr>
                            <a:rPr lang="it-IT" sz="3200" i="1" smtClean="0">
                              <a:solidFill>
                                <a:prstClr val="black"/>
                              </a:solidFill>
                              <a:latin typeface="Cambria Math" panose="02040503050406030204" pitchFamily="18" charset="0"/>
                            </a:rPr>
                          </m:ctrlPr>
                        </m:fPr>
                        <m:num>
                          <m:r>
                            <a:rPr lang="it-IT" sz="3200" i="1" smtClean="0">
                              <a:solidFill>
                                <a:prstClr val="black"/>
                              </a:solidFill>
                              <a:latin typeface="Cambria Math" panose="02040503050406030204" pitchFamily="18" charset="0"/>
                            </a:rPr>
                            <m:t>𝑑𝑇</m:t>
                          </m:r>
                        </m:num>
                        <m:den>
                          <m:r>
                            <a:rPr lang="it-IT" sz="3200" i="1" smtClean="0">
                              <a:solidFill>
                                <a:prstClr val="black"/>
                              </a:solidFill>
                              <a:latin typeface="Cambria Math" panose="02040503050406030204" pitchFamily="18" charset="0"/>
                            </a:rPr>
                            <m:t>𝑑𝑟</m:t>
                          </m:r>
                        </m:den>
                      </m:f>
                    </m:oMath>
                  </m:oMathPara>
                </a14:m>
                <a:endParaRPr lang="en-GB" sz="3200" dirty="0">
                  <a:solidFill>
                    <a:prstClr val="black"/>
                  </a:solidFill>
                  <a:latin typeface="Calibri" panose="020F0502020204030204"/>
                </a:endParaRPr>
              </a:p>
            </p:txBody>
          </p:sp>
        </mc:Choice>
        <mc:Fallback xmlns="">
          <p:sp>
            <p:nvSpPr>
              <p:cNvPr id="15" name="TextBox 14">
                <a:extLst>
                  <a:ext uri="{FF2B5EF4-FFF2-40B4-BE49-F238E27FC236}">
                    <a16:creationId xmlns:a16="http://schemas.microsoft.com/office/drawing/2014/main" id="{CE1A513E-61B1-9826-C198-D16AC29E3821}"/>
                  </a:ext>
                </a:extLst>
              </p:cNvPr>
              <p:cNvSpPr txBox="1">
                <a:spLocks noRot="1" noChangeAspect="1" noMove="1" noResize="1" noEditPoints="1" noAdjustHandles="1" noChangeArrowheads="1" noChangeShapeType="1" noTextEdit="1"/>
              </p:cNvSpPr>
              <p:nvPr/>
            </p:nvSpPr>
            <p:spPr>
              <a:xfrm>
                <a:off x="349552" y="1013544"/>
                <a:ext cx="3810000" cy="93500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4F2006E-7777-B2F6-0F51-DE4E45879E1A}"/>
                  </a:ext>
                </a:extLst>
              </p:cNvPr>
              <p:cNvSpPr txBox="1"/>
              <p:nvPr/>
            </p:nvSpPr>
            <p:spPr>
              <a:xfrm>
                <a:off x="186265" y="2569346"/>
                <a:ext cx="4833257" cy="901337"/>
              </a:xfrm>
              <a:prstGeom prst="rect">
                <a:avLst/>
              </a:prstGeom>
              <a:noFill/>
            </p:spPr>
            <p:txBody>
              <a:bodyPr wrap="square" lIns="0" tIns="0" rIns="0" bIns="0" rtlCol="0">
                <a:spAutoFit/>
              </a:bodyPr>
              <a:lstStyle/>
              <a:p>
                <a:pPr defTabSz="914400"/>
                <a14:m>
                  <m:oMathPara xmlns:m="http://schemas.openxmlformats.org/officeDocument/2006/math">
                    <m:oMathParaPr>
                      <m:jc m:val="centerGroup"/>
                    </m:oMathParaPr>
                    <m:oMath xmlns:m="http://schemas.openxmlformats.org/officeDocument/2006/math">
                      <m:nary>
                        <m:naryPr>
                          <m:ctrlPr>
                            <a:rPr lang="it-IT" sz="2400" i="1" smtClean="0">
                              <a:solidFill>
                                <a:prstClr val="black"/>
                              </a:solidFill>
                              <a:latin typeface="Cambria Math" panose="02040503050406030204" pitchFamily="18" charset="0"/>
                            </a:rPr>
                          </m:ctrlPr>
                        </m:naryPr>
                        <m:sub>
                          <m:sSub>
                            <m:sSubPr>
                              <m:ctrlPr>
                                <a:rPr lang="it-IT" sz="2400" i="1" smtClean="0">
                                  <a:solidFill>
                                    <a:prstClr val="black"/>
                                  </a:solidFill>
                                  <a:latin typeface="Cambria Math" panose="02040503050406030204" pitchFamily="18" charset="0"/>
                                </a:rPr>
                              </m:ctrlPr>
                            </m:sSubPr>
                            <m:e>
                              <m:r>
                                <m:rPr>
                                  <m:brk m:alnAt="23"/>
                                </m:rPr>
                                <a:rPr lang="it-IT" sz="2400" i="1" smtClean="0">
                                  <a:solidFill>
                                    <a:prstClr val="black"/>
                                  </a:solidFill>
                                  <a:latin typeface="Cambria Math" panose="02040503050406030204" pitchFamily="18" charset="0"/>
                                </a:rPr>
                                <m:t>𝑟</m:t>
                              </m:r>
                            </m:e>
                            <m:sub>
                              <m:r>
                                <m:rPr>
                                  <m:brk m:alnAt="23"/>
                                </m:rPr>
                                <a:rPr lang="it-IT" sz="2400" i="1" smtClean="0">
                                  <a:solidFill>
                                    <a:prstClr val="black"/>
                                  </a:solidFill>
                                  <a:latin typeface="Cambria Math" panose="02040503050406030204" pitchFamily="18" charset="0"/>
                                </a:rPr>
                                <m:t>𝑐</m:t>
                              </m:r>
                              <m:r>
                                <a:rPr lang="it-IT" sz="2400" i="1" smtClean="0">
                                  <a:solidFill>
                                    <a:prstClr val="black"/>
                                  </a:solidFill>
                                  <a:latin typeface="Cambria Math" panose="02040503050406030204" pitchFamily="18" charset="0"/>
                                </a:rPr>
                                <m:t>,</m:t>
                              </m:r>
                              <m:r>
                                <a:rPr lang="it-IT" sz="2400" i="1" smtClean="0">
                                  <a:solidFill>
                                    <a:prstClr val="black"/>
                                  </a:solidFill>
                                  <a:latin typeface="Cambria Math" panose="02040503050406030204" pitchFamily="18" charset="0"/>
                                </a:rPr>
                                <m:t>𝑖</m:t>
                              </m:r>
                            </m:sub>
                          </m:sSub>
                        </m:sub>
                        <m:sup>
                          <m:sSub>
                            <m:sSubPr>
                              <m:ctrlPr>
                                <a:rPr lang="it-IT" sz="2400" i="1" smtClean="0">
                                  <a:solidFill>
                                    <a:prstClr val="black"/>
                                  </a:solidFill>
                                  <a:latin typeface="Cambria Math" panose="02040503050406030204" pitchFamily="18" charset="0"/>
                                </a:rPr>
                              </m:ctrlPr>
                            </m:sSubPr>
                            <m:e>
                              <m:r>
                                <a:rPr lang="it-IT" sz="2400" i="1" smtClean="0">
                                  <a:solidFill>
                                    <a:prstClr val="black"/>
                                  </a:solidFill>
                                  <a:latin typeface="Cambria Math" panose="02040503050406030204" pitchFamily="18" charset="0"/>
                                </a:rPr>
                                <m:t>𝑟</m:t>
                              </m:r>
                            </m:e>
                            <m:sub>
                              <m:r>
                                <a:rPr lang="it-IT" sz="2400" i="1" smtClean="0">
                                  <a:solidFill>
                                    <a:prstClr val="black"/>
                                  </a:solidFill>
                                  <a:latin typeface="Cambria Math" panose="02040503050406030204" pitchFamily="18" charset="0"/>
                                </a:rPr>
                                <m:t>𝑐</m:t>
                              </m:r>
                              <m:r>
                                <a:rPr lang="it-IT" sz="2400" i="1" smtClean="0">
                                  <a:solidFill>
                                    <a:prstClr val="black"/>
                                  </a:solidFill>
                                  <a:latin typeface="Cambria Math" panose="02040503050406030204" pitchFamily="18" charset="0"/>
                                </a:rPr>
                                <m:t>,</m:t>
                              </m:r>
                              <m:r>
                                <a:rPr lang="it-IT" sz="2400" i="1" smtClean="0">
                                  <a:solidFill>
                                    <a:prstClr val="black"/>
                                  </a:solidFill>
                                  <a:latin typeface="Cambria Math" panose="02040503050406030204" pitchFamily="18" charset="0"/>
                                </a:rPr>
                                <m:t>𝑜</m:t>
                              </m:r>
                            </m:sub>
                          </m:sSub>
                        </m:sup>
                        <m:e>
                          <m:f>
                            <m:fPr>
                              <m:ctrlPr>
                                <a:rPr lang="it-IT" sz="2400" i="1" smtClean="0">
                                  <a:solidFill>
                                    <a:prstClr val="black"/>
                                  </a:solidFill>
                                  <a:latin typeface="Cambria Math" panose="02040503050406030204" pitchFamily="18" charset="0"/>
                                </a:rPr>
                              </m:ctrlPr>
                            </m:fPr>
                            <m:num>
                              <m:r>
                                <a:rPr lang="it-IT" sz="2400" i="1" smtClean="0">
                                  <a:solidFill>
                                    <a:prstClr val="black"/>
                                  </a:solidFill>
                                  <a:latin typeface="Cambria Math" panose="02040503050406030204" pitchFamily="18" charset="0"/>
                                </a:rPr>
                                <m:t>𝑄</m:t>
                              </m:r>
                            </m:num>
                            <m:den>
                              <m:r>
                                <a:rPr lang="it-IT" sz="2400" i="1" smtClean="0">
                                  <a:solidFill>
                                    <a:prstClr val="black"/>
                                  </a:solidFill>
                                  <a:latin typeface="Cambria Math" panose="02040503050406030204" pitchFamily="18" charset="0"/>
                                </a:rPr>
                                <m:t>2</m:t>
                              </m:r>
                              <m:r>
                                <a:rPr lang="it-IT" sz="2400" i="1" smtClean="0">
                                  <a:solidFill>
                                    <a:prstClr val="black"/>
                                  </a:solidFill>
                                  <a:latin typeface="Cambria Math" panose="02040503050406030204" pitchFamily="18" charset="0"/>
                                  <a:ea typeface="Cambria Math" panose="02040503050406030204" pitchFamily="18" charset="0"/>
                                </a:rPr>
                                <m:t>𝜋</m:t>
                              </m:r>
                              <m:r>
                                <a:rPr lang="it-IT" sz="2400" i="1" smtClean="0">
                                  <a:solidFill>
                                    <a:prstClr val="black"/>
                                  </a:solidFill>
                                  <a:latin typeface="Cambria Math" panose="02040503050406030204" pitchFamily="18" charset="0"/>
                                  <a:ea typeface="Cambria Math" panose="02040503050406030204" pitchFamily="18" charset="0"/>
                                </a:rPr>
                                <m:t>𝑟𝐻</m:t>
                              </m:r>
                            </m:den>
                          </m:f>
                          <m:r>
                            <a:rPr lang="it-IT" sz="2400" i="1" smtClean="0">
                              <a:solidFill>
                                <a:prstClr val="black"/>
                              </a:solidFill>
                              <a:latin typeface="Cambria Math" panose="02040503050406030204" pitchFamily="18" charset="0"/>
                            </a:rPr>
                            <m:t>𝑑𝑟</m:t>
                          </m:r>
                        </m:e>
                      </m:nary>
                      <m:r>
                        <a:rPr lang="it-IT" sz="2400" i="1" smtClean="0">
                          <a:solidFill>
                            <a:prstClr val="black"/>
                          </a:solidFill>
                          <a:latin typeface="Cambria Math" panose="02040503050406030204" pitchFamily="18" charset="0"/>
                        </a:rPr>
                        <m:t>=−</m:t>
                      </m:r>
                      <m:nary>
                        <m:naryPr>
                          <m:ctrlPr>
                            <a:rPr lang="it-IT" sz="2400" i="1" smtClean="0">
                              <a:solidFill>
                                <a:prstClr val="black"/>
                              </a:solidFill>
                              <a:latin typeface="Cambria Math" panose="02040503050406030204" pitchFamily="18" charset="0"/>
                            </a:rPr>
                          </m:ctrlPr>
                        </m:naryPr>
                        <m:sub>
                          <m:sSub>
                            <m:sSubPr>
                              <m:ctrlPr>
                                <a:rPr lang="it-IT" sz="2400" i="1" smtClean="0">
                                  <a:solidFill>
                                    <a:prstClr val="black"/>
                                  </a:solidFill>
                                  <a:latin typeface="Cambria Math" panose="02040503050406030204" pitchFamily="18" charset="0"/>
                                </a:rPr>
                              </m:ctrlPr>
                            </m:sSubPr>
                            <m:e>
                              <m:r>
                                <a:rPr lang="it-IT" sz="2400" i="1" smtClean="0">
                                  <a:solidFill>
                                    <a:prstClr val="black"/>
                                  </a:solidFill>
                                  <a:latin typeface="Cambria Math" panose="02040503050406030204" pitchFamily="18" charset="0"/>
                                </a:rPr>
                                <m:t>𝑇</m:t>
                              </m:r>
                            </m:e>
                            <m:sub>
                              <m:r>
                                <m:rPr>
                                  <m:brk m:alnAt="23"/>
                                </m:rPr>
                                <a:rPr lang="it-IT" sz="2400" i="1" smtClean="0">
                                  <a:solidFill>
                                    <a:prstClr val="black"/>
                                  </a:solidFill>
                                  <a:latin typeface="Cambria Math" panose="02040503050406030204" pitchFamily="18" charset="0"/>
                                </a:rPr>
                                <m:t>𝑐</m:t>
                              </m:r>
                              <m:r>
                                <a:rPr lang="it-IT" sz="2400" i="1" smtClean="0">
                                  <a:solidFill>
                                    <a:prstClr val="black"/>
                                  </a:solidFill>
                                  <a:latin typeface="Cambria Math" panose="02040503050406030204" pitchFamily="18" charset="0"/>
                                </a:rPr>
                                <m:t>,</m:t>
                              </m:r>
                              <m:r>
                                <a:rPr lang="it-IT" sz="2400" i="1" smtClean="0">
                                  <a:solidFill>
                                    <a:prstClr val="black"/>
                                  </a:solidFill>
                                  <a:latin typeface="Cambria Math" panose="02040503050406030204" pitchFamily="18" charset="0"/>
                                </a:rPr>
                                <m:t>𝑖</m:t>
                              </m:r>
                            </m:sub>
                          </m:sSub>
                        </m:sub>
                        <m:sup>
                          <m:sSub>
                            <m:sSubPr>
                              <m:ctrlPr>
                                <a:rPr lang="it-IT" sz="2400" i="1" smtClean="0">
                                  <a:solidFill>
                                    <a:prstClr val="black"/>
                                  </a:solidFill>
                                  <a:latin typeface="Cambria Math" panose="02040503050406030204" pitchFamily="18" charset="0"/>
                                </a:rPr>
                              </m:ctrlPr>
                            </m:sSubPr>
                            <m:e>
                              <m:r>
                                <a:rPr lang="it-IT" sz="2400" i="1" smtClean="0">
                                  <a:solidFill>
                                    <a:prstClr val="black"/>
                                  </a:solidFill>
                                  <a:latin typeface="Cambria Math" panose="02040503050406030204" pitchFamily="18" charset="0"/>
                                </a:rPr>
                                <m:t>𝑇</m:t>
                              </m:r>
                            </m:e>
                            <m:sub>
                              <m:r>
                                <a:rPr lang="it-IT" sz="2400" i="1" smtClean="0">
                                  <a:solidFill>
                                    <a:prstClr val="black"/>
                                  </a:solidFill>
                                  <a:latin typeface="Cambria Math" panose="02040503050406030204" pitchFamily="18" charset="0"/>
                                </a:rPr>
                                <m:t>𝑐</m:t>
                              </m:r>
                              <m:r>
                                <a:rPr lang="it-IT" sz="2400" i="1" smtClean="0">
                                  <a:solidFill>
                                    <a:prstClr val="black"/>
                                  </a:solidFill>
                                  <a:latin typeface="Cambria Math" panose="02040503050406030204" pitchFamily="18" charset="0"/>
                                </a:rPr>
                                <m:t>,</m:t>
                              </m:r>
                              <m:r>
                                <a:rPr lang="it-IT" sz="2400" i="1" smtClean="0">
                                  <a:solidFill>
                                    <a:prstClr val="black"/>
                                  </a:solidFill>
                                  <a:latin typeface="Cambria Math" panose="02040503050406030204" pitchFamily="18" charset="0"/>
                                </a:rPr>
                                <m:t>𝑜</m:t>
                              </m:r>
                            </m:sub>
                          </m:sSub>
                        </m:sup>
                        <m:e>
                          <m:r>
                            <a:rPr lang="it-IT" sz="2400" i="1" smtClean="0">
                              <a:solidFill>
                                <a:prstClr val="black"/>
                              </a:solidFill>
                              <a:latin typeface="Cambria Math" panose="02040503050406030204" pitchFamily="18" charset="0"/>
                            </a:rPr>
                            <m:t>𝑘</m:t>
                          </m:r>
                          <m:d>
                            <m:dPr>
                              <m:ctrlPr>
                                <a:rPr lang="it-IT" sz="2400" i="1" smtClean="0">
                                  <a:solidFill>
                                    <a:prstClr val="black"/>
                                  </a:solidFill>
                                  <a:latin typeface="Cambria Math" panose="02040503050406030204" pitchFamily="18" charset="0"/>
                                </a:rPr>
                              </m:ctrlPr>
                            </m:dPr>
                            <m:e>
                              <m:r>
                                <a:rPr lang="it-IT" sz="2400" i="1" smtClean="0">
                                  <a:solidFill>
                                    <a:prstClr val="black"/>
                                  </a:solidFill>
                                  <a:latin typeface="Cambria Math" panose="02040503050406030204" pitchFamily="18" charset="0"/>
                                </a:rPr>
                                <m:t>𝑇</m:t>
                              </m:r>
                            </m:e>
                          </m:d>
                          <m:r>
                            <a:rPr lang="it-IT" sz="2400" i="1" smtClean="0">
                              <a:solidFill>
                                <a:prstClr val="black"/>
                              </a:solidFill>
                              <a:latin typeface="Cambria Math" panose="02040503050406030204" pitchFamily="18" charset="0"/>
                            </a:rPr>
                            <m:t>𝑑𝑇</m:t>
                          </m:r>
                        </m:e>
                      </m:nary>
                    </m:oMath>
                  </m:oMathPara>
                </a14:m>
                <a:endParaRPr lang="en-GB" sz="2400" dirty="0">
                  <a:solidFill>
                    <a:prstClr val="black"/>
                  </a:solidFill>
                  <a:latin typeface="Calibri" panose="020F0502020204030204"/>
                </a:endParaRPr>
              </a:p>
            </p:txBody>
          </p:sp>
        </mc:Choice>
        <mc:Fallback xmlns="">
          <p:sp>
            <p:nvSpPr>
              <p:cNvPr id="16" name="TextBox 15">
                <a:extLst>
                  <a:ext uri="{FF2B5EF4-FFF2-40B4-BE49-F238E27FC236}">
                    <a16:creationId xmlns:a16="http://schemas.microsoft.com/office/drawing/2014/main" id="{A4F2006E-7777-B2F6-0F51-DE4E45879E1A}"/>
                  </a:ext>
                </a:extLst>
              </p:cNvPr>
              <p:cNvSpPr txBox="1">
                <a:spLocks noRot="1" noChangeAspect="1" noMove="1" noResize="1" noEditPoints="1" noAdjustHandles="1" noChangeArrowheads="1" noChangeShapeType="1" noTextEdit="1"/>
              </p:cNvSpPr>
              <p:nvPr/>
            </p:nvSpPr>
            <p:spPr>
              <a:xfrm>
                <a:off x="186265" y="2569346"/>
                <a:ext cx="4833257" cy="90133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D50E485-BB8D-5A48-DBF2-848BB8D7421E}"/>
                  </a:ext>
                </a:extLst>
              </p:cNvPr>
              <p:cNvSpPr txBox="1"/>
              <p:nvPr/>
            </p:nvSpPr>
            <p:spPr>
              <a:xfrm>
                <a:off x="349552" y="2013789"/>
                <a:ext cx="4506684" cy="461665"/>
              </a:xfrm>
              <a:prstGeom prst="rect">
                <a:avLst/>
              </a:prstGeom>
              <a:noFill/>
            </p:spPr>
            <p:txBody>
              <a:bodyPr wrap="square">
                <a:spAutoFit/>
              </a:bodyPr>
              <a:lstStyle/>
              <a:p>
                <a:pPr defTabSz="914400"/>
                <a14:m>
                  <m:oMathPara xmlns:m="http://schemas.openxmlformats.org/officeDocument/2006/math">
                    <m:oMathParaPr>
                      <m:jc m:val="centerGroup"/>
                    </m:oMathParaPr>
                    <m:oMath xmlns:m="http://schemas.openxmlformats.org/officeDocument/2006/math">
                      <m:sSub>
                        <m:sSubPr>
                          <m:ctrlPr>
                            <a:rPr lang="it-IT" sz="2400" i="1" smtClean="0">
                              <a:solidFill>
                                <a:prstClr val="black"/>
                              </a:solidFill>
                              <a:latin typeface="Cambria Math" panose="02040503050406030204" pitchFamily="18" charset="0"/>
                            </a:rPr>
                          </m:ctrlPr>
                        </m:sSubPr>
                        <m:e>
                          <m:r>
                            <a:rPr lang="it-IT" sz="2400" i="1" smtClean="0">
                              <a:solidFill>
                                <a:prstClr val="black"/>
                              </a:solidFill>
                              <a:latin typeface="Cambria Math" panose="02040503050406030204" pitchFamily="18" charset="0"/>
                            </a:rPr>
                            <m:t>𝑘</m:t>
                          </m:r>
                        </m:e>
                        <m:sub>
                          <m:r>
                            <a:rPr lang="it-IT" sz="2400" i="1" smtClean="0">
                              <a:solidFill>
                                <a:prstClr val="black"/>
                              </a:solidFill>
                              <a:latin typeface="Cambria Math" panose="02040503050406030204" pitchFamily="18" charset="0"/>
                            </a:rPr>
                            <m:t>316</m:t>
                          </m:r>
                          <m:r>
                            <a:rPr lang="it-IT" sz="2400" i="1" smtClean="0">
                              <a:solidFill>
                                <a:prstClr val="black"/>
                              </a:solidFill>
                              <a:latin typeface="Cambria Math" panose="02040503050406030204" pitchFamily="18" charset="0"/>
                            </a:rPr>
                            <m:t>𝐿</m:t>
                          </m:r>
                        </m:sub>
                      </m:sSub>
                      <m:r>
                        <a:rPr lang="it-IT" sz="2400" i="1" smtClean="0">
                          <a:solidFill>
                            <a:prstClr val="black"/>
                          </a:solidFill>
                          <a:latin typeface="Cambria Math" panose="02040503050406030204" pitchFamily="18" charset="0"/>
                        </a:rPr>
                        <m:t>=9.248+</m:t>
                      </m:r>
                      <m:r>
                        <a:rPr lang="it-IT" sz="2400" b="0" i="1" smtClean="0">
                          <a:solidFill>
                            <a:prstClr val="black"/>
                          </a:solidFill>
                          <a:latin typeface="Cambria Math" panose="02040503050406030204" pitchFamily="18" charset="0"/>
                        </a:rPr>
                        <m:t>0.0</m:t>
                      </m:r>
                      <m:r>
                        <a:rPr lang="it-IT" sz="2400" i="1">
                          <a:solidFill>
                            <a:prstClr val="black"/>
                          </a:solidFill>
                          <a:latin typeface="Cambria Math" panose="02040503050406030204" pitchFamily="18" charset="0"/>
                        </a:rPr>
                        <m:t>15</m:t>
                      </m:r>
                      <m:r>
                        <a:rPr lang="it-IT" sz="2400" i="1" smtClean="0">
                          <a:solidFill>
                            <a:prstClr val="black"/>
                          </a:solidFill>
                          <a:latin typeface="Cambria Math" panose="02040503050406030204" pitchFamily="18" charset="0"/>
                        </a:rPr>
                        <m:t>72</m:t>
                      </m:r>
                      <m:r>
                        <a:rPr lang="it-IT" sz="2400" i="1">
                          <a:solidFill>
                            <a:prstClr val="black"/>
                          </a:solidFill>
                          <a:latin typeface="Cambria Math" panose="02040503050406030204" pitchFamily="18" charset="0"/>
                        </a:rPr>
                        <m:t> </m:t>
                      </m:r>
                      <m:r>
                        <a:rPr lang="it-IT" sz="2400" i="1" smtClean="0">
                          <a:solidFill>
                            <a:prstClr val="black"/>
                          </a:solidFill>
                          <a:latin typeface="Cambria Math" panose="02040503050406030204" pitchFamily="18" charset="0"/>
                        </a:rPr>
                        <m:t>𝑇</m:t>
                      </m:r>
                    </m:oMath>
                  </m:oMathPara>
                </a14:m>
                <a:endParaRPr lang="en-GB" sz="2800" dirty="0">
                  <a:solidFill>
                    <a:prstClr val="black"/>
                  </a:solidFill>
                  <a:latin typeface="Calibri" panose="020F0502020204030204"/>
                </a:endParaRPr>
              </a:p>
            </p:txBody>
          </p:sp>
        </mc:Choice>
        <mc:Fallback xmlns="">
          <p:sp>
            <p:nvSpPr>
              <p:cNvPr id="17" name="TextBox 16">
                <a:extLst>
                  <a:ext uri="{FF2B5EF4-FFF2-40B4-BE49-F238E27FC236}">
                    <a16:creationId xmlns:a16="http://schemas.microsoft.com/office/drawing/2014/main" id="{CD50E485-BB8D-5A48-DBF2-848BB8D7421E}"/>
                  </a:ext>
                </a:extLst>
              </p:cNvPr>
              <p:cNvSpPr txBox="1">
                <a:spLocks noRot="1" noChangeAspect="1" noMove="1" noResize="1" noEditPoints="1" noAdjustHandles="1" noChangeArrowheads="1" noChangeShapeType="1" noTextEdit="1"/>
              </p:cNvSpPr>
              <p:nvPr/>
            </p:nvSpPr>
            <p:spPr>
              <a:xfrm>
                <a:off x="349552" y="2013789"/>
                <a:ext cx="4506684" cy="461665"/>
              </a:xfrm>
              <a:prstGeom prst="rect">
                <a:avLst/>
              </a:prstGeom>
              <a:blipFill>
                <a:blip r:embed="rId5"/>
                <a:stretch>
                  <a:fillRect b="-1316"/>
                </a:stretch>
              </a:blipFill>
            </p:spPr>
            <p:txBody>
              <a:bodyPr/>
              <a:lstStyle/>
              <a:p>
                <a:r>
                  <a:rPr lang="en-GB">
                    <a:noFill/>
                  </a:rPr>
                  <a:t> </a:t>
                </a:r>
              </a:p>
            </p:txBody>
          </p:sp>
        </mc:Fallback>
      </mc:AlternateContent>
      <p:grpSp>
        <p:nvGrpSpPr>
          <p:cNvPr id="23" name="Group 22">
            <a:extLst>
              <a:ext uri="{FF2B5EF4-FFF2-40B4-BE49-F238E27FC236}">
                <a16:creationId xmlns:a16="http://schemas.microsoft.com/office/drawing/2014/main" id="{252F8FC7-DD7C-223E-1C52-DA9CD5875537}"/>
              </a:ext>
            </a:extLst>
          </p:cNvPr>
          <p:cNvGrpSpPr>
            <a:grpSpLocks noChangeAspect="1"/>
          </p:cNvGrpSpPr>
          <p:nvPr/>
        </p:nvGrpSpPr>
        <p:grpSpPr>
          <a:xfrm>
            <a:off x="5710389" y="1994830"/>
            <a:ext cx="2828678" cy="2909356"/>
            <a:chOff x="7450289" y="2417677"/>
            <a:chExt cx="3780000" cy="3887811"/>
          </a:xfrm>
        </p:grpSpPr>
        <p:sp>
          <p:nvSpPr>
            <p:cNvPr id="18" name="Oval 17">
              <a:extLst>
                <a:ext uri="{FF2B5EF4-FFF2-40B4-BE49-F238E27FC236}">
                  <a16:creationId xmlns:a16="http://schemas.microsoft.com/office/drawing/2014/main" id="{5606CA40-7B96-EDA0-4B4A-62BDDD411E8B}"/>
                </a:ext>
              </a:extLst>
            </p:cNvPr>
            <p:cNvSpPr/>
            <p:nvPr/>
          </p:nvSpPr>
          <p:spPr>
            <a:xfrm>
              <a:off x="7450289" y="2525488"/>
              <a:ext cx="3780000" cy="3780000"/>
            </a:xfrm>
            <a:prstGeom prst="ellipse">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EE72EC89-6917-6995-034F-D388A8E9E7D6}"/>
                </a:ext>
              </a:extLst>
            </p:cNvPr>
            <p:cNvSpPr/>
            <p:nvPr/>
          </p:nvSpPr>
          <p:spPr>
            <a:xfrm>
              <a:off x="7990289" y="3065488"/>
              <a:ext cx="2700000" cy="2700000"/>
            </a:xfrm>
            <a:prstGeom prst="ellipse">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97B8DEE-A32D-B3CA-BD83-6965A317E6F6}"/>
                    </a:ext>
                  </a:extLst>
                </p:cNvPr>
                <p:cNvSpPr txBox="1"/>
                <p:nvPr/>
              </p:nvSpPr>
              <p:spPr>
                <a:xfrm>
                  <a:off x="10373875" y="2417677"/>
                  <a:ext cx="685800" cy="477888"/>
                </a:xfrm>
                <a:prstGeom prst="rect">
                  <a:avLst/>
                </a:prstGeom>
                <a:noFill/>
              </p:spPr>
              <p:txBody>
                <a:bodyPr wrap="square" rtlCol="0">
                  <a:spAutoFit/>
                </a:bodyPr>
                <a:lstStyle/>
                <a:p>
                  <a:pPr defTabSz="914400"/>
                  <a14:m>
                    <m:oMathPara xmlns:m="http://schemas.openxmlformats.org/officeDocument/2006/math">
                      <m:oMathParaPr>
                        <m:jc m:val="centerGroup"/>
                      </m:oMathParaPr>
                      <m:oMath xmlns:m="http://schemas.openxmlformats.org/officeDocument/2006/math">
                        <m:sSub>
                          <m:sSubPr>
                            <m:ctrlPr>
                              <a:rPr lang="it-IT" sz="2400" b="1" i="1" smtClean="0">
                                <a:solidFill>
                                  <a:prstClr val="black"/>
                                </a:solidFill>
                                <a:latin typeface="Cambria Math" panose="02040503050406030204" pitchFamily="18" charset="0"/>
                              </a:rPr>
                            </m:ctrlPr>
                          </m:sSubPr>
                          <m:e>
                            <m:r>
                              <a:rPr lang="it-IT" sz="2400" b="1" i="1" smtClean="0">
                                <a:solidFill>
                                  <a:prstClr val="black"/>
                                </a:solidFill>
                                <a:latin typeface="Cambria Math" panose="02040503050406030204" pitchFamily="18" charset="0"/>
                              </a:rPr>
                              <m:t>𝑻</m:t>
                            </m:r>
                          </m:e>
                          <m:sub>
                            <m:r>
                              <a:rPr lang="it-IT" sz="2400" b="1" i="1" smtClean="0">
                                <a:solidFill>
                                  <a:prstClr val="black"/>
                                </a:solidFill>
                                <a:latin typeface="Cambria Math" panose="02040503050406030204" pitchFamily="18" charset="0"/>
                              </a:rPr>
                              <m:t>𝒄</m:t>
                            </m:r>
                            <m:r>
                              <a:rPr lang="it-IT" sz="2400" b="1" i="1" smtClean="0">
                                <a:solidFill>
                                  <a:prstClr val="black"/>
                                </a:solidFill>
                                <a:latin typeface="Cambria Math" panose="02040503050406030204" pitchFamily="18" charset="0"/>
                              </a:rPr>
                              <m:t>,</m:t>
                            </m:r>
                            <m:r>
                              <a:rPr lang="it-IT" sz="2400" b="1" i="1" smtClean="0">
                                <a:solidFill>
                                  <a:prstClr val="black"/>
                                </a:solidFill>
                                <a:latin typeface="Cambria Math" panose="02040503050406030204" pitchFamily="18" charset="0"/>
                              </a:rPr>
                              <m:t>𝒐</m:t>
                            </m:r>
                          </m:sub>
                        </m:sSub>
                      </m:oMath>
                    </m:oMathPara>
                  </a14:m>
                  <a:endParaRPr lang="en-GB" sz="2400" b="1"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C97B8DEE-A32D-B3CA-BD83-6965A317E6F6}"/>
                    </a:ext>
                  </a:extLst>
                </p:cNvPr>
                <p:cNvSpPr txBox="1">
                  <a:spLocks noRot="1" noChangeAspect="1" noMove="1" noResize="1" noEditPoints="1" noAdjustHandles="1" noChangeArrowheads="1" noChangeShapeType="1" noTextEdit="1"/>
                </p:cNvSpPr>
                <p:nvPr/>
              </p:nvSpPr>
              <p:spPr>
                <a:xfrm>
                  <a:off x="10373875" y="2417677"/>
                  <a:ext cx="685800" cy="477888"/>
                </a:xfrm>
                <a:prstGeom prst="rect">
                  <a:avLst/>
                </a:prstGeom>
                <a:blipFill>
                  <a:blip r:embed="rId6"/>
                  <a:stretch>
                    <a:fillRect l="-3571" r="-22619" b="-28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9C8F192-16E8-E8D8-1BCB-2A3368982B8F}"/>
                    </a:ext>
                  </a:extLst>
                </p:cNvPr>
                <p:cNvSpPr txBox="1"/>
                <p:nvPr/>
              </p:nvSpPr>
              <p:spPr>
                <a:xfrm>
                  <a:off x="9546281" y="3221881"/>
                  <a:ext cx="685800" cy="477888"/>
                </a:xfrm>
                <a:prstGeom prst="rect">
                  <a:avLst/>
                </a:prstGeom>
                <a:noFill/>
              </p:spPr>
              <p:txBody>
                <a:bodyPr wrap="square" rtlCol="0">
                  <a:spAutoFit/>
                </a:bodyPr>
                <a:lstStyle/>
                <a:p>
                  <a:pPr defTabSz="914400"/>
                  <a14:m>
                    <m:oMathPara xmlns:m="http://schemas.openxmlformats.org/officeDocument/2006/math">
                      <m:oMathParaPr>
                        <m:jc m:val="centerGroup"/>
                      </m:oMathParaPr>
                      <m:oMath xmlns:m="http://schemas.openxmlformats.org/officeDocument/2006/math">
                        <m:sSub>
                          <m:sSubPr>
                            <m:ctrlPr>
                              <a:rPr lang="it-IT" sz="2400" b="1" i="1" smtClean="0">
                                <a:solidFill>
                                  <a:prstClr val="black"/>
                                </a:solidFill>
                                <a:latin typeface="Cambria Math" panose="02040503050406030204" pitchFamily="18" charset="0"/>
                              </a:rPr>
                            </m:ctrlPr>
                          </m:sSubPr>
                          <m:e>
                            <m:r>
                              <a:rPr lang="it-IT" sz="2400" b="1" i="1" smtClean="0">
                                <a:solidFill>
                                  <a:prstClr val="black"/>
                                </a:solidFill>
                                <a:latin typeface="Cambria Math" panose="02040503050406030204" pitchFamily="18" charset="0"/>
                              </a:rPr>
                              <m:t>𝑻</m:t>
                            </m:r>
                          </m:e>
                          <m:sub>
                            <m:r>
                              <a:rPr lang="it-IT" sz="2400" b="1" i="1" smtClean="0">
                                <a:solidFill>
                                  <a:prstClr val="black"/>
                                </a:solidFill>
                                <a:latin typeface="Cambria Math" panose="02040503050406030204" pitchFamily="18" charset="0"/>
                              </a:rPr>
                              <m:t>𝒄</m:t>
                            </m:r>
                            <m:r>
                              <a:rPr lang="it-IT" sz="2400" b="1" i="1" smtClean="0">
                                <a:solidFill>
                                  <a:prstClr val="black"/>
                                </a:solidFill>
                                <a:latin typeface="Cambria Math" panose="02040503050406030204" pitchFamily="18" charset="0"/>
                              </a:rPr>
                              <m:t>,</m:t>
                            </m:r>
                            <m:r>
                              <a:rPr lang="it-IT" sz="2400" b="1" i="1" smtClean="0">
                                <a:solidFill>
                                  <a:prstClr val="black"/>
                                </a:solidFill>
                                <a:latin typeface="Cambria Math" panose="02040503050406030204" pitchFamily="18" charset="0"/>
                              </a:rPr>
                              <m:t>𝒊</m:t>
                            </m:r>
                          </m:sub>
                        </m:sSub>
                      </m:oMath>
                    </m:oMathPara>
                  </a14:m>
                  <a:endParaRPr lang="en-GB" sz="2400" b="1" dirty="0">
                    <a:solidFill>
                      <a:prstClr val="black"/>
                    </a:solidFill>
                    <a:latin typeface="Calibri" panose="020F0502020204030204"/>
                  </a:endParaRPr>
                </a:p>
              </p:txBody>
            </p:sp>
          </mc:Choice>
          <mc:Fallback xmlns="">
            <p:sp>
              <p:nvSpPr>
                <p:cNvPr id="21" name="TextBox 20">
                  <a:extLst>
                    <a:ext uri="{FF2B5EF4-FFF2-40B4-BE49-F238E27FC236}">
                      <a16:creationId xmlns:a16="http://schemas.microsoft.com/office/drawing/2014/main" id="{39C8F192-16E8-E8D8-1BCB-2A3368982B8F}"/>
                    </a:ext>
                  </a:extLst>
                </p:cNvPr>
                <p:cNvSpPr txBox="1">
                  <a:spLocks noRot="1" noChangeAspect="1" noMove="1" noResize="1" noEditPoints="1" noAdjustHandles="1" noChangeArrowheads="1" noChangeShapeType="1" noTextEdit="1"/>
                </p:cNvSpPr>
                <p:nvPr/>
              </p:nvSpPr>
              <p:spPr>
                <a:xfrm>
                  <a:off x="9546281" y="3221881"/>
                  <a:ext cx="685800" cy="477888"/>
                </a:xfrm>
                <a:prstGeom prst="rect">
                  <a:avLst/>
                </a:prstGeom>
                <a:blipFill>
                  <a:blip r:embed="rId7"/>
                  <a:stretch>
                    <a:fillRect l="-2381" r="-19048" b="-32203"/>
                  </a:stretch>
                </a:blipFill>
              </p:spPr>
              <p:txBody>
                <a:bodyPr/>
                <a:lstStyle/>
                <a:p>
                  <a:r>
                    <a:rPr lang="en-GB">
                      <a:noFill/>
                    </a:rPr>
                    <a:t> </a:t>
                  </a:r>
                </a:p>
              </p:txBody>
            </p:sp>
          </mc:Fallback>
        </mc:AlternateContent>
      </p:grpSp>
      <p:sp>
        <p:nvSpPr>
          <p:cNvPr id="22" name="Content Placeholder 2">
            <a:extLst>
              <a:ext uri="{FF2B5EF4-FFF2-40B4-BE49-F238E27FC236}">
                <a16:creationId xmlns:a16="http://schemas.microsoft.com/office/drawing/2014/main" id="{0FF46548-2885-1D97-9667-1B8007EE4881}"/>
              </a:ext>
            </a:extLst>
          </p:cNvPr>
          <p:cNvSpPr txBox="1">
            <a:spLocks/>
          </p:cNvSpPr>
          <p:nvPr/>
        </p:nvSpPr>
        <p:spPr>
          <a:xfrm>
            <a:off x="5831444" y="1013544"/>
            <a:ext cx="2855356" cy="1189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Not considered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Axial conduction</a:t>
            </a:r>
          </a:p>
        </p:txBody>
      </p:sp>
      <p:cxnSp>
        <p:nvCxnSpPr>
          <p:cNvPr id="25" name="Straight Arrow Connector 24">
            <a:extLst>
              <a:ext uri="{FF2B5EF4-FFF2-40B4-BE49-F238E27FC236}">
                <a16:creationId xmlns:a16="http://schemas.microsoft.com/office/drawing/2014/main" id="{3165A274-5BE9-74A5-8010-2046265E95BF}"/>
              </a:ext>
            </a:extLst>
          </p:cNvPr>
          <p:cNvCxnSpPr/>
          <p:nvPr/>
        </p:nvCxnSpPr>
        <p:spPr>
          <a:xfrm flipH="1">
            <a:off x="2881993" y="3543300"/>
            <a:ext cx="334736" cy="4898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CC67DA31-D684-58CA-8D5C-23CE548BD230}"/>
              </a:ext>
            </a:extLst>
          </p:cNvPr>
          <p:cNvSpPr txBox="1"/>
          <p:nvPr/>
        </p:nvSpPr>
        <p:spPr>
          <a:xfrm>
            <a:off x="604933" y="4033157"/>
            <a:ext cx="4572000" cy="71917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GB" dirty="0">
                <a:solidFill>
                  <a:sysClr val="windowText" lastClr="000000"/>
                </a:solidFill>
                <a:latin typeface="Calibri" panose="020F0502020204030204"/>
              </a:rPr>
              <a:t>The result is a polynomial of the second order!</a:t>
            </a:r>
          </a:p>
          <a:p>
            <a:pPr marR="0" lvl="0" algn="ctr" defTabSz="914400" rtl="0" eaLnBrk="1" fontAlgn="auto" latinLnBrk="0" hangingPunct="1">
              <a:lnSpc>
                <a:spcPct val="90000"/>
              </a:lnSpc>
              <a:spcBef>
                <a:spcPts val="1000"/>
              </a:spcBef>
              <a:spcAft>
                <a:spcPts val="0"/>
              </a:spcAft>
              <a:buClrTx/>
              <a:buSzTx/>
              <a:tabLst/>
              <a:defRPr/>
            </a:pP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 equation </a:t>
            </a: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sym typeface="Wingdings" panose="05000000000000000000" pitchFamily="2" charset="2"/>
              </a:rPr>
              <a:t> 1 unknown</a:t>
            </a:r>
            <a:endPar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08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D34FE0F-38F3-D34D-E651-5A61F1776866}"/>
                  </a:ext>
                </a:extLst>
              </p:cNvPr>
              <p:cNvSpPr>
                <a:spLocks noGrp="1"/>
              </p:cNvSpPr>
              <p:nvPr>
                <p:ph type="title"/>
              </p:nvPr>
            </p:nvSpPr>
            <p:spPr>
              <a:xfrm>
                <a:off x="413414" y="142059"/>
                <a:ext cx="8229600" cy="471668"/>
              </a:xfrm>
            </p:spPr>
            <p:txBody>
              <a:bodyPr/>
              <a:lstStyle/>
              <a:p>
                <a:pPr/>
                <a14:m>
                  <m:oMathPara xmlns:m="http://schemas.openxmlformats.org/officeDocument/2006/math">
                    <m:oMathParaPr>
                      <m:jc m:val="centerGroup"/>
                    </m:oMathParaPr>
                    <m:oMath xmlns:m="http://schemas.openxmlformats.org/officeDocument/2006/math">
                      <m:sSub>
                        <m:sSubPr>
                          <m:ctrlPr>
                            <a:rPr lang="it-IT" sz="2800" b="1" i="1" smtClean="0">
                              <a:latin typeface="Cambria Math" panose="02040503050406030204" pitchFamily="18" charset="0"/>
                            </a:rPr>
                          </m:ctrlPr>
                        </m:sSubPr>
                        <m:e>
                          <m:r>
                            <a:rPr lang="it-IT" sz="2800" b="1" i="1" smtClean="0">
                              <a:latin typeface="Cambria Math" panose="02040503050406030204" pitchFamily="18" charset="0"/>
                            </a:rPr>
                            <m:t>𝑸</m:t>
                          </m:r>
                        </m:e>
                        <m:sub>
                          <m:r>
                            <a:rPr lang="it-IT" sz="2800" b="1" i="1" smtClean="0">
                              <a:latin typeface="Cambria Math" panose="02040503050406030204" pitchFamily="18" charset="0"/>
                            </a:rPr>
                            <m:t>𝒈𝒂𝒑</m:t>
                          </m:r>
                        </m:sub>
                      </m:sSub>
                    </m:oMath>
                  </m:oMathPara>
                </a14:m>
                <a:endParaRPr lang="en-GB" dirty="0"/>
              </a:p>
            </p:txBody>
          </p:sp>
        </mc:Choice>
        <mc:Fallback xmlns="">
          <p:sp>
            <p:nvSpPr>
              <p:cNvPr id="2" name="Title 1">
                <a:extLst>
                  <a:ext uri="{FF2B5EF4-FFF2-40B4-BE49-F238E27FC236}">
                    <a16:creationId xmlns:a16="http://schemas.microsoft.com/office/drawing/2014/main" id="{1D34FE0F-38F3-D34D-E651-5A61F1776866}"/>
                  </a:ext>
                </a:extLst>
              </p:cNvPr>
              <p:cNvSpPr>
                <a:spLocks noGrp="1" noRot="1" noChangeAspect="1" noMove="1" noResize="1" noEditPoints="1" noAdjustHandles="1" noChangeArrowheads="1" noChangeShapeType="1" noTextEdit="1"/>
              </p:cNvSpPr>
              <p:nvPr>
                <p:ph type="title"/>
              </p:nvPr>
            </p:nvSpPr>
            <p:spPr>
              <a:xfrm>
                <a:off x="413414" y="142059"/>
                <a:ext cx="8229600" cy="471668"/>
              </a:xfrm>
              <a:blipFill>
                <a:blip r:embed="rId2"/>
                <a:stretch>
                  <a:fillRect/>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EF2D3DBF-1415-B96E-76E0-EA66DD06551D}"/>
              </a:ext>
            </a:extLst>
          </p:cNvPr>
          <p:cNvSpPr>
            <a:spLocks noGrp="1"/>
          </p:cNvSpPr>
          <p:nvPr>
            <p:ph type="sldNum" sz="quarter" idx="12"/>
          </p:nvPr>
        </p:nvSpPr>
        <p:spPr/>
        <p:txBody>
          <a:bodyPr/>
          <a:lstStyle/>
          <a:p>
            <a:fld id="{02C7C199-0D0D-7840-A88D-785280B31CF7}" type="slidenum">
              <a:rPr lang="it-IT" smtClean="0"/>
              <a:t>12</a:t>
            </a:fld>
            <a:endParaRPr lang="it-IT" dirty="0"/>
          </a:p>
        </p:txBody>
      </p:sp>
      <p:grpSp>
        <p:nvGrpSpPr>
          <p:cNvPr id="7" name="Group 6">
            <a:extLst>
              <a:ext uri="{FF2B5EF4-FFF2-40B4-BE49-F238E27FC236}">
                <a16:creationId xmlns:a16="http://schemas.microsoft.com/office/drawing/2014/main" id="{1A589B11-96CE-7460-624C-2C6956D8D4A8}"/>
              </a:ext>
            </a:extLst>
          </p:cNvPr>
          <p:cNvGrpSpPr/>
          <p:nvPr/>
        </p:nvGrpSpPr>
        <p:grpSpPr>
          <a:xfrm>
            <a:off x="1768839" y="993098"/>
            <a:ext cx="7659974" cy="3883052"/>
            <a:chOff x="964551" y="1548098"/>
            <a:chExt cx="9397742" cy="4617704"/>
          </a:xfrm>
        </p:grpSpPr>
        <p:pic>
          <p:nvPicPr>
            <p:cNvPr id="8" name="Picture 7">
              <a:extLst>
                <a:ext uri="{FF2B5EF4-FFF2-40B4-BE49-F238E27FC236}">
                  <a16:creationId xmlns:a16="http://schemas.microsoft.com/office/drawing/2014/main" id="{2551D8E1-C5FA-DE4E-7CD3-ACB765F569C1}"/>
                </a:ext>
              </a:extLst>
            </p:cNvPr>
            <p:cNvPicPr>
              <a:picLocks noChangeAspect="1"/>
            </p:cNvPicPr>
            <p:nvPr/>
          </p:nvPicPr>
          <p:blipFill>
            <a:blip r:embed="rId3"/>
            <a:stretch>
              <a:fillRect/>
            </a:stretch>
          </p:blipFill>
          <p:spPr>
            <a:xfrm>
              <a:off x="964551" y="1548098"/>
              <a:ext cx="7015786" cy="2878412"/>
            </a:xfrm>
            <a:prstGeom prst="rect">
              <a:avLst/>
            </a:prstGeom>
          </p:spPr>
        </p:pic>
        <p:cxnSp>
          <p:nvCxnSpPr>
            <p:cNvPr id="9" name="Straight Arrow Connector 8">
              <a:extLst>
                <a:ext uri="{FF2B5EF4-FFF2-40B4-BE49-F238E27FC236}">
                  <a16:creationId xmlns:a16="http://schemas.microsoft.com/office/drawing/2014/main" id="{CB4AA52C-B7C3-8102-AAAF-987EE9B0BC42}"/>
                </a:ext>
              </a:extLst>
            </p:cNvPr>
            <p:cNvCxnSpPr>
              <a:cxnSpLocks/>
            </p:cNvCxnSpPr>
            <p:nvPr/>
          </p:nvCxnSpPr>
          <p:spPr>
            <a:xfrm>
              <a:off x="2658746" y="3886643"/>
              <a:ext cx="812890" cy="94558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71F437-1E6B-9531-E9AE-D97903BCB4A9}"/>
                    </a:ext>
                  </a:extLst>
                </p:cNvPr>
                <p:cNvSpPr txBox="1"/>
                <p:nvPr/>
              </p:nvSpPr>
              <p:spPr>
                <a:xfrm>
                  <a:off x="3685674" y="4738377"/>
                  <a:ext cx="6676619" cy="1427425"/>
                </a:xfrm>
                <a:prstGeom prst="rect">
                  <a:avLst/>
                </a:prstGeom>
                <a:noFill/>
              </p:spPr>
              <p:txBody>
                <a:bodyPr wrap="square">
                  <a:spAutoFit/>
                </a:bodyPr>
                <a:lstStyle/>
                <a:p>
                  <a:r>
                    <a:rPr lang="en-GB" dirty="0"/>
                    <a:t>Contribution of radiation between surfaces. Depends on the </a:t>
                  </a:r>
                  <a14:m>
                    <m:oMath xmlns:m="http://schemas.openxmlformats.org/officeDocument/2006/math">
                      <m:sSup>
                        <m:sSupPr>
                          <m:ctrlPr>
                            <a:rPr lang="en-GB" i="1" dirty="0" smtClean="0">
                              <a:latin typeface="Cambria Math" panose="02040503050406030204" pitchFamily="18" charset="0"/>
                            </a:rPr>
                          </m:ctrlPr>
                        </m:sSupPr>
                        <m:e>
                          <m:r>
                            <a:rPr lang="en-GB" i="1" dirty="0" smtClean="0">
                              <a:latin typeface="Cambria Math" panose="02040503050406030204" pitchFamily="18" charset="0"/>
                            </a:rPr>
                            <m:t>𝑇</m:t>
                          </m:r>
                        </m:e>
                        <m:sup>
                          <m:r>
                            <a:rPr lang="en-GB" i="1" dirty="0" smtClean="0">
                              <a:latin typeface="Cambria Math" panose="02040503050406030204" pitchFamily="18" charset="0"/>
                            </a:rPr>
                            <m:t>4</m:t>
                          </m:r>
                        </m:sup>
                      </m:sSup>
                      <m:r>
                        <a:rPr lang="en-GB" i="1" dirty="0" smtClean="0">
                          <a:latin typeface="Cambria Math" panose="02040503050406030204" pitchFamily="18" charset="0"/>
                        </a:rPr>
                        <m:t> </m:t>
                      </m:r>
                    </m:oMath>
                  </a14:m>
                  <a:r>
                    <a:rPr lang="en-GB" dirty="0"/>
                    <a:t>and the emissivity of the fuel and cladding. </a:t>
                  </a:r>
                  <a:br>
                    <a:rPr lang="en-GB" dirty="0"/>
                  </a:br>
                  <a:r>
                    <a:rPr lang="en-GB" b="1" dirty="0"/>
                    <a:t>In this exercise this contribution is neglected</a:t>
                  </a:r>
                  <a:r>
                    <a:rPr lang="en-GB" dirty="0"/>
                    <a:t>.</a:t>
                  </a:r>
                </a:p>
              </p:txBody>
            </p:sp>
          </mc:Choice>
          <mc:Fallback xmlns="">
            <p:sp>
              <p:nvSpPr>
                <p:cNvPr id="10" name="TextBox 9">
                  <a:extLst>
                    <a:ext uri="{FF2B5EF4-FFF2-40B4-BE49-F238E27FC236}">
                      <a16:creationId xmlns:a16="http://schemas.microsoft.com/office/drawing/2014/main" id="{4F71F437-1E6B-9531-E9AE-D97903BCB4A9}"/>
                    </a:ext>
                  </a:extLst>
                </p:cNvPr>
                <p:cNvSpPr txBox="1">
                  <a:spLocks noRot="1" noChangeAspect="1" noMove="1" noResize="1" noEditPoints="1" noAdjustHandles="1" noChangeArrowheads="1" noChangeShapeType="1" noTextEdit="1"/>
                </p:cNvSpPr>
                <p:nvPr/>
              </p:nvSpPr>
              <p:spPr>
                <a:xfrm>
                  <a:off x="3685674" y="4738377"/>
                  <a:ext cx="6676619" cy="1427425"/>
                </a:xfrm>
                <a:prstGeom prst="rect">
                  <a:avLst/>
                </a:prstGeom>
                <a:blipFill>
                  <a:blip r:embed="rId4"/>
                  <a:stretch>
                    <a:fillRect l="-896" t="-3046" b="-7107"/>
                  </a:stretch>
                </a:blipFill>
              </p:spPr>
              <p:txBody>
                <a:bodyPr/>
                <a:lstStyle/>
                <a:p>
                  <a:r>
                    <a:rPr lang="it-IT">
                      <a:noFill/>
                    </a:rPr>
                    <a:t> </a:t>
                  </a:r>
                </a:p>
              </p:txBody>
            </p:sp>
          </mc:Fallback>
        </mc:AlternateContent>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E7AD92-FFA3-8FED-B970-068932CEF267}"/>
                  </a:ext>
                </a:extLst>
              </p:cNvPr>
              <p:cNvSpPr txBox="1"/>
              <p:nvPr/>
            </p:nvSpPr>
            <p:spPr>
              <a:xfrm>
                <a:off x="174284" y="845493"/>
                <a:ext cx="2707708" cy="4069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b="1" i="1" smtClean="0">
                              <a:latin typeface="Cambria Math" panose="02040503050406030204" pitchFamily="18" charset="0"/>
                            </a:rPr>
                          </m:ctrlPr>
                        </m:sSubPr>
                        <m:e>
                          <m:r>
                            <a:rPr lang="it-IT" sz="1800" b="1" i="1" smtClean="0">
                              <a:latin typeface="Cambria Math" panose="02040503050406030204" pitchFamily="18" charset="0"/>
                            </a:rPr>
                            <m:t>𝑸</m:t>
                          </m:r>
                        </m:e>
                        <m:sub>
                          <m:r>
                            <a:rPr lang="it-IT" sz="1800" b="1" i="1" smtClean="0">
                              <a:latin typeface="Cambria Math" panose="02040503050406030204" pitchFamily="18" charset="0"/>
                            </a:rPr>
                            <m:t>𝒈𝒂𝒑</m:t>
                          </m:r>
                        </m:sub>
                      </m:sSub>
                      <m:r>
                        <a:rPr lang="it-IT" sz="1800" b="0" i="0" smtClean="0">
                          <a:latin typeface="Cambria Math" panose="02040503050406030204" pitchFamily="18" charset="0"/>
                        </a:rPr>
                        <m:t>=</m:t>
                      </m:r>
                      <m:sSubSup>
                        <m:sSubSupPr>
                          <m:ctrlPr>
                            <a:rPr lang="it-IT" sz="1800" b="0" i="1" smtClean="0">
                              <a:latin typeface="Cambria Math" panose="02040503050406030204" pitchFamily="18" charset="0"/>
                            </a:rPr>
                          </m:ctrlPr>
                        </m:sSubSupPr>
                        <m:e>
                          <m:r>
                            <m:rPr>
                              <m:sty m:val="p"/>
                            </m:rPr>
                            <a:rPr lang="it-IT" sz="1800" b="0" i="0" smtClean="0">
                              <a:latin typeface="Cambria Math" panose="02040503050406030204" pitchFamily="18" charset="0"/>
                            </a:rPr>
                            <m:t>h</m:t>
                          </m:r>
                        </m:e>
                        <m:sub>
                          <m:r>
                            <m:rPr>
                              <m:sty m:val="p"/>
                            </m:rPr>
                            <a:rPr lang="it-IT" sz="1800" b="0" i="0" smtClean="0">
                              <a:latin typeface="Cambria Math" panose="02040503050406030204" pitchFamily="18" charset="0"/>
                            </a:rPr>
                            <m:t>g</m:t>
                          </m:r>
                        </m:sub>
                        <m:sup>
                          <m:r>
                            <m:rPr>
                              <m:sty m:val="p"/>
                            </m:rPr>
                            <a:rPr lang="it-IT" sz="1800" b="0" i="0" smtClean="0">
                              <a:latin typeface="Cambria Math" panose="02040503050406030204" pitchFamily="18" charset="0"/>
                            </a:rPr>
                            <m:t>T</m:t>
                          </m:r>
                        </m:sup>
                      </m:sSubSup>
                      <m:r>
                        <a:rPr lang="it-IT" sz="1800" b="0" i="0" smtClean="0">
                          <a:latin typeface="Cambria Math" panose="02040503050406030204" pitchFamily="18" charset="0"/>
                        </a:rPr>
                        <m:t> </m:t>
                      </m:r>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A</m:t>
                          </m:r>
                        </m:e>
                        <m:sub>
                          <m:r>
                            <m:rPr>
                              <m:sty m:val="p"/>
                            </m:rPr>
                            <a:rPr lang="it-IT" sz="1800" b="0" i="0" smtClean="0">
                              <a:latin typeface="Cambria Math" panose="02040503050406030204" pitchFamily="18" charset="0"/>
                            </a:rPr>
                            <m:t>f</m:t>
                          </m:r>
                          <m:r>
                            <a:rPr lang="it-IT" sz="1800" b="0" i="0" smtClean="0">
                              <a:latin typeface="Cambria Math" panose="02040503050406030204" pitchFamily="18" charset="0"/>
                            </a:rPr>
                            <m:t>,</m:t>
                          </m:r>
                          <m:r>
                            <m:rPr>
                              <m:sty m:val="p"/>
                            </m:rPr>
                            <a:rPr lang="it-IT" sz="1800" b="0" i="0" smtClean="0">
                              <a:latin typeface="Cambria Math" panose="02040503050406030204" pitchFamily="18" charset="0"/>
                            </a:rPr>
                            <m:t>o</m:t>
                          </m:r>
                        </m:sub>
                      </m:sSub>
                      <m:r>
                        <a:rPr lang="it-IT" sz="1800" b="0" i="0" smtClean="0">
                          <a:latin typeface="Cambria Math" panose="02040503050406030204" pitchFamily="18" charset="0"/>
                        </a:rPr>
                        <m:t>(</m:t>
                      </m:r>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T</m:t>
                          </m:r>
                        </m:e>
                        <m:sub>
                          <m:r>
                            <m:rPr>
                              <m:sty m:val="p"/>
                            </m:rPr>
                            <a:rPr lang="it-IT" sz="1800" b="0" i="0" smtClean="0">
                              <a:latin typeface="Cambria Math" panose="02040503050406030204" pitchFamily="18" charset="0"/>
                            </a:rPr>
                            <m:t>f</m:t>
                          </m:r>
                          <m:r>
                            <a:rPr lang="it-IT" sz="1800" b="0" i="0" smtClean="0">
                              <a:latin typeface="Cambria Math" panose="02040503050406030204" pitchFamily="18" charset="0"/>
                            </a:rPr>
                            <m:t>,</m:t>
                          </m:r>
                          <m:r>
                            <m:rPr>
                              <m:sty m:val="p"/>
                            </m:rPr>
                            <a:rPr lang="it-IT" sz="1800" b="0" i="0" smtClean="0">
                              <a:latin typeface="Cambria Math" panose="02040503050406030204" pitchFamily="18" charset="0"/>
                            </a:rPr>
                            <m:t>o</m:t>
                          </m:r>
                        </m:sub>
                      </m:sSub>
                      <m:r>
                        <a:rPr lang="it-IT" sz="1800" b="0" i="0" smtClean="0">
                          <a:latin typeface="Cambria Math" panose="02040503050406030204" pitchFamily="18" charset="0"/>
                        </a:rPr>
                        <m:t>−</m:t>
                      </m:r>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T</m:t>
                          </m:r>
                        </m:e>
                        <m:sub>
                          <m:r>
                            <m:rPr>
                              <m:sty m:val="p"/>
                            </m:rPr>
                            <a:rPr lang="it-IT" sz="1800" b="0" i="0" smtClean="0">
                              <a:latin typeface="Cambria Math" panose="02040503050406030204" pitchFamily="18" charset="0"/>
                            </a:rPr>
                            <m:t>c</m:t>
                          </m:r>
                          <m:r>
                            <a:rPr lang="it-IT" sz="1800" b="0" i="0" smtClean="0">
                              <a:latin typeface="Cambria Math" panose="02040503050406030204" pitchFamily="18" charset="0"/>
                            </a:rPr>
                            <m:t>,</m:t>
                          </m:r>
                          <m:r>
                            <m:rPr>
                              <m:sty m:val="p"/>
                            </m:rPr>
                            <a:rPr lang="it-IT" sz="1800" b="0" i="0" smtClean="0">
                              <a:latin typeface="Cambria Math" panose="02040503050406030204" pitchFamily="18" charset="0"/>
                            </a:rPr>
                            <m:t>i</m:t>
                          </m:r>
                        </m:sub>
                      </m:sSub>
                      <m:r>
                        <a:rPr lang="it-IT" sz="1800" b="0" i="0" smtClean="0">
                          <a:latin typeface="Cambria Math" panose="02040503050406030204" pitchFamily="18" charset="0"/>
                        </a:rPr>
                        <m:t>)</m:t>
                      </m:r>
                    </m:oMath>
                  </m:oMathPara>
                </a14:m>
                <a:endParaRPr lang="en-GB" dirty="0"/>
              </a:p>
            </p:txBody>
          </p:sp>
        </mc:Choice>
        <mc:Fallback xmlns="">
          <p:sp>
            <p:nvSpPr>
              <p:cNvPr id="6" name="TextBox 5">
                <a:extLst>
                  <a:ext uri="{FF2B5EF4-FFF2-40B4-BE49-F238E27FC236}">
                    <a16:creationId xmlns:a16="http://schemas.microsoft.com/office/drawing/2014/main" id="{68E7AD92-FFA3-8FED-B970-068932CEF267}"/>
                  </a:ext>
                </a:extLst>
              </p:cNvPr>
              <p:cNvSpPr txBox="1">
                <a:spLocks noRot="1" noChangeAspect="1" noMove="1" noResize="1" noEditPoints="1" noAdjustHandles="1" noChangeArrowheads="1" noChangeShapeType="1" noTextEdit="1"/>
              </p:cNvSpPr>
              <p:nvPr/>
            </p:nvSpPr>
            <p:spPr>
              <a:xfrm>
                <a:off x="174284" y="845493"/>
                <a:ext cx="2707708" cy="406906"/>
              </a:xfrm>
              <a:prstGeom prst="rect">
                <a:avLst/>
              </a:prstGeom>
              <a:blipFill>
                <a:blip r:embed="rId5"/>
                <a:stretch>
                  <a:fillRect l="-450" r="-450" b="-6061"/>
                </a:stretch>
              </a:blipFill>
            </p:spPr>
            <p:txBody>
              <a:bodyPr/>
              <a:lstStyle/>
              <a:p>
                <a:r>
                  <a:rPr lang="en-GB">
                    <a:noFill/>
                  </a:rPr>
                  <a:t> </a:t>
                </a:r>
              </a:p>
            </p:txBody>
          </p:sp>
        </mc:Fallback>
      </mc:AlternateContent>
    </p:spTree>
    <p:extLst>
      <p:ext uri="{BB962C8B-B14F-4D97-AF65-F5344CB8AC3E}">
        <p14:creationId xmlns:p14="http://schemas.microsoft.com/office/powerpoint/2010/main" val="77367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D34FE0F-38F3-D34D-E651-5A61F1776866}"/>
                  </a:ext>
                </a:extLst>
              </p:cNvPr>
              <p:cNvSpPr>
                <a:spLocks noGrp="1"/>
              </p:cNvSpPr>
              <p:nvPr>
                <p:ph type="title"/>
              </p:nvPr>
            </p:nvSpPr>
            <p:spPr>
              <a:xfrm>
                <a:off x="413414" y="142059"/>
                <a:ext cx="8229600" cy="471668"/>
              </a:xfrm>
            </p:spPr>
            <p:txBody>
              <a:bodyPr/>
              <a:lstStyle/>
              <a:p>
                <a:pPr/>
                <a14:m>
                  <m:oMathPara xmlns:m="http://schemas.openxmlformats.org/officeDocument/2006/math">
                    <m:oMathParaPr>
                      <m:jc m:val="centerGroup"/>
                    </m:oMathParaPr>
                    <m:oMath xmlns:m="http://schemas.openxmlformats.org/officeDocument/2006/math">
                      <m:sSub>
                        <m:sSubPr>
                          <m:ctrlPr>
                            <a:rPr lang="it-IT" sz="2800" b="1" i="1" smtClean="0">
                              <a:latin typeface="Cambria Math" panose="02040503050406030204" pitchFamily="18" charset="0"/>
                            </a:rPr>
                          </m:ctrlPr>
                        </m:sSubPr>
                        <m:e>
                          <m:r>
                            <a:rPr lang="it-IT" sz="2800" b="1" i="1" smtClean="0">
                              <a:latin typeface="Cambria Math" panose="02040503050406030204" pitchFamily="18" charset="0"/>
                            </a:rPr>
                            <m:t>𝑸</m:t>
                          </m:r>
                        </m:e>
                        <m:sub>
                          <m:r>
                            <a:rPr lang="it-IT" sz="2800" b="1" i="1" smtClean="0">
                              <a:latin typeface="Cambria Math" panose="02040503050406030204" pitchFamily="18" charset="0"/>
                            </a:rPr>
                            <m:t>𝒈𝒂𝒑</m:t>
                          </m:r>
                        </m:sub>
                      </m:sSub>
                    </m:oMath>
                  </m:oMathPara>
                </a14:m>
                <a:endParaRPr lang="en-GB" dirty="0"/>
              </a:p>
            </p:txBody>
          </p:sp>
        </mc:Choice>
        <mc:Fallback xmlns="">
          <p:sp>
            <p:nvSpPr>
              <p:cNvPr id="2" name="Title 1">
                <a:extLst>
                  <a:ext uri="{FF2B5EF4-FFF2-40B4-BE49-F238E27FC236}">
                    <a16:creationId xmlns:a16="http://schemas.microsoft.com/office/drawing/2014/main" id="{1D34FE0F-38F3-D34D-E651-5A61F1776866}"/>
                  </a:ext>
                </a:extLst>
              </p:cNvPr>
              <p:cNvSpPr>
                <a:spLocks noGrp="1" noRot="1" noChangeAspect="1" noMove="1" noResize="1" noEditPoints="1" noAdjustHandles="1" noChangeArrowheads="1" noChangeShapeType="1" noTextEdit="1"/>
              </p:cNvSpPr>
              <p:nvPr>
                <p:ph type="title"/>
              </p:nvPr>
            </p:nvSpPr>
            <p:spPr>
              <a:xfrm>
                <a:off x="413414" y="142059"/>
                <a:ext cx="8229600" cy="471668"/>
              </a:xfrm>
              <a:blipFill>
                <a:blip r:embed="rId2"/>
                <a:stretch>
                  <a:fillRect/>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EF2D3DBF-1415-B96E-76E0-EA66DD06551D}"/>
              </a:ext>
            </a:extLst>
          </p:cNvPr>
          <p:cNvSpPr>
            <a:spLocks noGrp="1"/>
          </p:cNvSpPr>
          <p:nvPr>
            <p:ph type="sldNum" sz="quarter" idx="12"/>
          </p:nvPr>
        </p:nvSpPr>
        <p:spPr/>
        <p:txBody>
          <a:bodyPr/>
          <a:lstStyle/>
          <a:p>
            <a:fld id="{02C7C199-0D0D-7840-A88D-785280B31CF7}" type="slidenum">
              <a:rPr lang="it-IT" smtClean="0"/>
              <a:t>13</a:t>
            </a:fld>
            <a:endParaRPr lang="it-IT" dirty="0"/>
          </a:p>
        </p:txBody>
      </p:sp>
      <p:grpSp>
        <p:nvGrpSpPr>
          <p:cNvPr id="7" name="Group 6">
            <a:extLst>
              <a:ext uri="{FF2B5EF4-FFF2-40B4-BE49-F238E27FC236}">
                <a16:creationId xmlns:a16="http://schemas.microsoft.com/office/drawing/2014/main" id="{1A589B11-96CE-7460-624C-2C6956D8D4A8}"/>
              </a:ext>
            </a:extLst>
          </p:cNvPr>
          <p:cNvGrpSpPr/>
          <p:nvPr/>
        </p:nvGrpSpPr>
        <p:grpSpPr>
          <a:xfrm>
            <a:off x="469591" y="1738752"/>
            <a:ext cx="8117245" cy="2514797"/>
            <a:chOff x="964551" y="1548098"/>
            <a:chExt cx="9397744" cy="2878412"/>
          </a:xfrm>
        </p:grpSpPr>
        <p:pic>
          <p:nvPicPr>
            <p:cNvPr id="8" name="Picture 7">
              <a:extLst>
                <a:ext uri="{FF2B5EF4-FFF2-40B4-BE49-F238E27FC236}">
                  <a16:creationId xmlns:a16="http://schemas.microsoft.com/office/drawing/2014/main" id="{2551D8E1-C5FA-DE4E-7CD3-ACB765F569C1}"/>
                </a:ext>
              </a:extLst>
            </p:cNvPr>
            <p:cNvPicPr>
              <a:picLocks noChangeAspect="1"/>
            </p:cNvPicPr>
            <p:nvPr/>
          </p:nvPicPr>
          <p:blipFill>
            <a:blip r:embed="rId3"/>
            <a:stretch>
              <a:fillRect/>
            </a:stretch>
          </p:blipFill>
          <p:spPr>
            <a:xfrm>
              <a:off x="964551" y="1548098"/>
              <a:ext cx="7015786" cy="2878412"/>
            </a:xfrm>
            <a:prstGeom prst="rect">
              <a:avLst/>
            </a:prstGeom>
          </p:spPr>
        </p:pic>
        <p:cxnSp>
          <p:nvCxnSpPr>
            <p:cNvPr id="9" name="Straight Arrow Connector 8">
              <a:extLst>
                <a:ext uri="{FF2B5EF4-FFF2-40B4-BE49-F238E27FC236}">
                  <a16:creationId xmlns:a16="http://schemas.microsoft.com/office/drawing/2014/main" id="{CB4AA52C-B7C3-8102-AAAF-987EE9B0BC42}"/>
                </a:ext>
              </a:extLst>
            </p:cNvPr>
            <p:cNvCxnSpPr>
              <a:cxnSpLocks/>
            </p:cNvCxnSpPr>
            <p:nvPr/>
          </p:nvCxnSpPr>
          <p:spPr>
            <a:xfrm>
              <a:off x="7625074" y="1948428"/>
              <a:ext cx="591569" cy="55667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F71F437-1E6B-9531-E9AE-D97903BCB4A9}"/>
                </a:ext>
              </a:extLst>
            </p:cNvPr>
            <p:cNvSpPr txBox="1"/>
            <p:nvPr/>
          </p:nvSpPr>
          <p:spPr>
            <a:xfrm>
              <a:off x="8320616" y="2392515"/>
              <a:ext cx="2041679" cy="1690935"/>
            </a:xfrm>
            <a:prstGeom prst="rect">
              <a:avLst/>
            </a:prstGeom>
            <a:noFill/>
          </p:spPr>
          <p:txBody>
            <a:bodyPr wrap="square">
              <a:spAutoFit/>
            </a:bodyPr>
            <a:lstStyle/>
            <a:p>
              <a:r>
                <a:rPr lang="en-GB" dirty="0"/>
                <a:t>Contribution presents only if contact occurs.</a:t>
              </a:r>
              <a:br>
                <a:rPr lang="en-GB" dirty="0"/>
              </a:br>
              <a:r>
                <a:rPr lang="en-GB" b="1" dirty="0"/>
                <a:t>Neglected in this exercise</a:t>
              </a:r>
              <a:r>
                <a:rPr lang="en-GB" dirty="0"/>
                <a:t>.</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B15848-EB6E-B93D-EE18-2AB92B3B9CD4}"/>
                  </a:ext>
                </a:extLst>
              </p:cNvPr>
              <p:cNvSpPr txBox="1"/>
              <p:nvPr/>
            </p:nvSpPr>
            <p:spPr>
              <a:xfrm>
                <a:off x="174284" y="845493"/>
                <a:ext cx="2707708" cy="4069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b="1" i="1" smtClean="0">
                              <a:latin typeface="Cambria Math" panose="02040503050406030204" pitchFamily="18" charset="0"/>
                            </a:rPr>
                          </m:ctrlPr>
                        </m:sSubPr>
                        <m:e>
                          <m:r>
                            <a:rPr lang="it-IT" sz="1800" b="1" i="1" smtClean="0">
                              <a:latin typeface="Cambria Math" panose="02040503050406030204" pitchFamily="18" charset="0"/>
                            </a:rPr>
                            <m:t>𝑸</m:t>
                          </m:r>
                        </m:e>
                        <m:sub>
                          <m:r>
                            <a:rPr lang="it-IT" sz="1800" b="1" i="1" smtClean="0">
                              <a:latin typeface="Cambria Math" panose="02040503050406030204" pitchFamily="18" charset="0"/>
                            </a:rPr>
                            <m:t>𝒈𝒂𝒑</m:t>
                          </m:r>
                        </m:sub>
                      </m:sSub>
                      <m:r>
                        <a:rPr lang="it-IT" sz="1800" b="0" i="0" smtClean="0">
                          <a:latin typeface="Cambria Math" panose="02040503050406030204" pitchFamily="18" charset="0"/>
                        </a:rPr>
                        <m:t>=</m:t>
                      </m:r>
                      <m:sSubSup>
                        <m:sSubSupPr>
                          <m:ctrlPr>
                            <a:rPr lang="it-IT" sz="1800" b="0" i="1" smtClean="0">
                              <a:latin typeface="Cambria Math" panose="02040503050406030204" pitchFamily="18" charset="0"/>
                            </a:rPr>
                          </m:ctrlPr>
                        </m:sSubSupPr>
                        <m:e>
                          <m:r>
                            <m:rPr>
                              <m:sty m:val="p"/>
                            </m:rPr>
                            <a:rPr lang="it-IT" sz="1800" b="0" i="0" smtClean="0">
                              <a:latin typeface="Cambria Math" panose="02040503050406030204" pitchFamily="18" charset="0"/>
                            </a:rPr>
                            <m:t>h</m:t>
                          </m:r>
                        </m:e>
                        <m:sub>
                          <m:r>
                            <m:rPr>
                              <m:sty m:val="p"/>
                            </m:rPr>
                            <a:rPr lang="it-IT" sz="1800" b="0" i="0" smtClean="0">
                              <a:latin typeface="Cambria Math" panose="02040503050406030204" pitchFamily="18" charset="0"/>
                            </a:rPr>
                            <m:t>g</m:t>
                          </m:r>
                        </m:sub>
                        <m:sup>
                          <m:r>
                            <m:rPr>
                              <m:sty m:val="p"/>
                            </m:rPr>
                            <a:rPr lang="it-IT" sz="1800" b="0" i="0" smtClean="0">
                              <a:latin typeface="Cambria Math" panose="02040503050406030204" pitchFamily="18" charset="0"/>
                            </a:rPr>
                            <m:t>T</m:t>
                          </m:r>
                        </m:sup>
                      </m:sSubSup>
                      <m:r>
                        <a:rPr lang="it-IT" sz="1800" b="0" i="0" smtClean="0">
                          <a:latin typeface="Cambria Math" panose="02040503050406030204" pitchFamily="18" charset="0"/>
                        </a:rPr>
                        <m:t> </m:t>
                      </m:r>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A</m:t>
                          </m:r>
                        </m:e>
                        <m:sub>
                          <m:r>
                            <m:rPr>
                              <m:sty m:val="p"/>
                            </m:rPr>
                            <a:rPr lang="it-IT" sz="1800" b="0" i="0" smtClean="0">
                              <a:latin typeface="Cambria Math" panose="02040503050406030204" pitchFamily="18" charset="0"/>
                            </a:rPr>
                            <m:t>f</m:t>
                          </m:r>
                          <m:r>
                            <a:rPr lang="it-IT" sz="1800" b="0" i="0" smtClean="0">
                              <a:latin typeface="Cambria Math" panose="02040503050406030204" pitchFamily="18" charset="0"/>
                            </a:rPr>
                            <m:t>,</m:t>
                          </m:r>
                          <m:r>
                            <m:rPr>
                              <m:sty m:val="p"/>
                            </m:rPr>
                            <a:rPr lang="it-IT" sz="1800" b="0" i="0" smtClean="0">
                              <a:latin typeface="Cambria Math" panose="02040503050406030204" pitchFamily="18" charset="0"/>
                            </a:rPr>
                            <m:t>o</m:t>
                          </m:r>
                        </m:sub>
                      </m:sSub>
                      <m:r>
                        <a:rPr lang="it-IT" sz="1800" b="0" i="0" smtClean="0">
                          <a:latin typeface="Cambria Math" panose="02040503050406030204" pitchFamily="18" charset="0"/>
                        </a:rPr>
                        <m:t>(</m:t>
                      </m:r>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T</m:t>
                          </m:r>
                        </m:e>
                        <m:sub>
                          <m:r>
                            <m:rPr>
                              <m:sty m:val="p"/>
                            </m:rPr>
                            <a:rPr lang="it-IT" sz="1800" b="0" i="0" smtClean="0">
                              <a:latin typeface="Cambria Math" panose="02040503050406030204" pitchFamily="18" charset="0"/>
                            </a:rPr>
                            <m:t>f</m:t>
                          </m:r>
                          <m:r>
                            <a:rPr lang="it-IT" sz="1800" b="0" i="0" smtClean="0">
                              <a:latin typeface="Cambria Math" panose="02040503050406030204" pitchFamily="18" charset="0"/>
                            </a:rPr>
                            <m:t>,</m:t>
                          </m:r>
                          <m:r>
                            <m:rPr>
                              <m:sty m:val="p"/>
                            </m:rPr>
                            <a:rPr lang="it-IT" sz="1800" b="0" i="0" smtClean="0">
                              <a:latin typeface="Cambria Math" panose="02040503050406030204" pitchFamily="18" charset="0"/>
                            </a:rPr>
                            <m:t>o</m:t>
                          </m:r>
                        </m:sub>
                      </m:sSub>
                      <m:r>
                        <a:rPr lang="it-IT" sz="1800" b="0" i="0" smtClean="0">
                          <a:latin typeface="Cambria Math" panose="02040503050406030204" pitchFamily="18" charset="0"/>
                        </a:rPr>
                        <m:t>−</m:t>
                      </m:r>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T</m:t>
                          </m:r>
                        </m:e>
                        <m:sub>
                          <m:r>
                            <m:rPr>
                              <m:sty m:val="p"/>
                            </m:rPr>
                            <a:rPr lang="it-IT" sz="1800" b="0" i="0" smtClean="0">
                              <a:latin typeface="Cambria Math" panose="02040503050406030204" pitchFamily="18" charset="0"/>
                            </a:rPr>
                            <m:t>c</m:t>
                          </m:r>
                          <m:r>
                            <a:rPr lang="it-IT" sz="1800" b="0" i="0" smtClean="0">
                              <a:latin typeface="Cambria Math" panose="02040503050406030204" pitchFamily="18" charset="0"/>
                            </a:rPr>
                            <m:t>,</m:t>
                          </m:r>
                          <m:r>
                            <m:rPr>
                              <m:sty m:val="p"/>
                            </m:rPr>
                            <a:rPr lang="it-IT" sz="1800" b="0" i="0" smtClean="0">
                              <a:latin typeface="Cambria Math" panose="02040503050406030204" pitchFamily="18" charset="0"/>
                            </a:rPr>
                            <m:t>i</m:t>
                          </m:r>
                        </m:sub>
                      </m:sSub>
                      <m:r>
                        <a:rPr lang="it-IT" sz="1800" b="0" i="0" smtClean="0">
                          <a:latin typeface="Cambria Math" panose="02040503050406030204" pitchFamily="18" charset="0"/>
                        </a:rPr>
                        <m:t>)</m:t>
                      </m:r>
                    </m:oMath>
                  </m:oMathPara>
                </a14:m>
                <a:endParaRPr lang="en-GB" dirty="0"/>
              </a:p>
            </p:txBody>
          </p:sp>
        </mc:Choice>
        <mc:Fallback xmlns="">
          <p:sp>
            <p:nvSpPr>
              <p:cNvPr id="5" name="TextBox 4">
                <a:extLst>
                  <a:ext uri="{FF2B5EF4-FFF2-40B4-BE49-F238E27FC236}">
                    <a16:creationId xmlns:a16="http://schemas.microsoft.com/office/drawing/2014/main" id="{8BB15848-EB6E-B93D-EE18-2AB92B3B9CD4}"/>
                  </a:ext>
                </a:extLst>
              </p:cNvPr>
              <p:cNvSpPr txBox="1">
                <a:spLocks noRot="1" noChangeAspect="1" noMove="1" noResize="1" noEditPoints="1" noAdjustHandles="1" noChangeArrowheads="1" noChangeShapeType="1" noTextEdit="1"/>
              </p:cNvSpPr>
              <p:nvPr/>
            </p:nvSpPr>
            <p:spPr>
              <a:xfrm>
                <a:off x="174284" y="845493"/>
                <a:ext cx="2707708" cy="406906"/>
              </a:xfrm>
              <a:prstGeom prst="rect">
                <a:avLst/>
              </a:prstGeom>
              <a:blipFill>
                <a:blip r:embed="rId4"/>
                <a:stretch>
                  <a:fillRect l="-450" r="-450" b="-6061"/>
                </a:stretch>
              </a:blipFill>
            </p:spPr>
            <p:txBody>
              <a:bodyPr/>
              <a:lstStyle/>
              <a:p>
                <a:r>
                  <a:rPr lang="en-GB">
                    <a:noFill/>
                  </a:rPr>
                  <a:t> </a:t>
                </a:r>
              </a:p>
            </p:txBody>
          </p:sp>
        </mc:Fallback>
      </mc:AlternateContent>
    </p:spTree>
    <p:extLst>
      <p:ext uri="{BB962C8B-B14F-4D97-AF65-F5344CB8AC3E}">
        <p14:creationId xmlns:p14="http://schemas.microsoft.com/office/powerpoint/2010/main" val="229407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D34FE0F-38F3-D34D-E651-5A61F1776866}"/>
                  </a:ext>
                </a:extLst>
              </p:cNvPr>
              <p:cNvSpPr>
                <a:spLocks noGrp="1"/>
              </p:cNvSpPr>
              <p:nvPr>
                <p:ph type="title"/>
              </p:nvPr>
            </p:nvSpPr>
            <p:spPr>
              <a:xfrm>
                <a:off x="413414" y="142059"/>
                <a:ext cx="8229600" cy="471668"/>
              </a:xfrm>
            </p:spPr>
            <p:txBody>
              <a:bodyPr/>
              <a:lstStyle/>
              <a:p>
                <a:pPr/>
                <a14:m>
                  <m:oMathPara xmlns:m="http://schemas.openxmlformats.org/officeDocument/2006/math">
                    <m:oMathParaPr>
                      <m:jc m:val="centerGroup"/>
                    </m:oMathParaPr>
                    <m:oMath xmlns:m="http://schemas.openxmlformats.org/officeDocument/2006/math">
                      <m:sSub>
                        <m:sSubPr>
                          <m:ctrlPr>
                            <a:rPr lang="it-IT" sz="2800" b="1" i="1" smtClean="0">
                              <a:latin typeface="Cambria Math" panose="02040503050406030204" pitchFamily="18" charset="0"/>
                            </a:rPr>
                          </m:ctrlPr>
                        </m:sSubPr>
                        <m:e>
                          <m:r>
                            <a:rPr lang="it-IT" sz="2800" b="1" i="1" smtClean="0">
                              <a:latin typeface="Cambria Math" panose="02040503050406030204" pitchFamily="18" charset="0"/>
                            </a:rPr>
                            <m:t>𝑸</m:t>
                          </m:r>
                        </m:e>
                        <m:sub>
                          <m:r>
                            <a:rPr lang="it-IT" sz="2800" b="1" i="1" smtClean="0">
                              <a:latin typeface="Cambria Math" panose="02040503050406030204" pitchFamily="18" charset="0"/>
                            </a:rPr>
                            <m:t>𝒈𝒂𝒑</m:t>
                          </m:r>
                        </m:sub>
                      </m:sSub>
                    </m:oMath>
                  </m:oMathPara>
                </a14:m>
                <a:endParaRPr lang="en-GB" dirty="0"/>
              </a:p>
            </p:txBody>
          </p:sp>
        </mc:Choice>
        <mc:Fallback xmlns="">
          <p:sp>
            <p:nvSpPr>
              <p:cNvPr id="2" name="Title 1">
                <a:extLst>
                  <a:ext uri="{FF2B5EF4-FFF2-40B4-BE49-F238E27FC236}">
                    <a16:creationId xmlns:a16="http://schemas.microsoft.com/office/drawing/2014/main" id="{1D34FE0F-38F3-D34D-E651-5A61F1776866}"/>
                  </a:ext>
                </a:extLst>
              </p:cNvPr>
              <p:cNvSpPr>
                <a:spLocks noGrp="1" noRot="1" noChangeAspect="1" noMove="1" noResize="1" noEditPoints="1" noAdjustHandles="1" noChangeArrowheads="1" noChangeShapeType="1" noTextEdit="1"/>
              </p:cNvSpPr>
              <p:nvPr>
                <p:ph type="title"/>
              </p:nvPr>
            </p:nvSpPr>
            <p:spPr>
              <a:xfrm>
                <a:off x="413414" y="142059"/>
                <a:ext cx="8229600" cy="471668"/>
              </a:xfrm>
              <a:blipFill>
                <a:blip r:embed="rId2"/>
                <a:stretch>
                  <a:fillRect/>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EF2D3DBF-1415-B96E-76E0-EA66DD06551D}"/>
              </a:ext>
            </a:extLst>
          </p:cNvPr>
          <p:cNvSpPr>
            <a:spLocks noGrp="1"/>
          </p:cNvSpPr>
          <p:nvPr>
            <p:ph type="sldNum" sz="quarter" idx="12"/>
          </p:nvPr>
        </p:nvSpPr>
        <p:spPr/>
        <p:txBody>
          <a:bodyPr/>
          <a:lstStyle/>
          <a:p>
            <a:fld id="{02C7C199-0D0D-7840-A88D-785280B31CF7}" type="slidenum">
              <a:rPr lang="it-IT" smtClean="0"/>
              <a:t>14</a:t>
            </a:fld>
            <a:endParaRPr lang="it-IT" dirty="0"/>
          </a:p>
        </p:txBody>
      </p:sp>
      <p:cxnSp>
        <p:nvCxnSpPr>
          <p:cNvPr id="9" name="Straight Arrow Connector 8">
            <a:extLst>
              <a:ext uri="{FF2B5EF4-FFF2-40B4-BE49-F238E27FC236}">
                <a16:creationId xmlns:a16="http://schemas.microsoft.com/office/drawing/2014/main" id="{CB4AA52C-B7C3-8102-AAAF-987EE9B0BC42}"/>
              </a:ext>
            </a:extLst>
          </p:cNvPr>
          <p:cNvCxnSpPr>
            <a:cxnSpLocks/>
          </p:cNvCxnSpPr>
          <p:nvPr/>
        </p:nvCxnSpPr>
        <p:spPr>
          <a:xfrm flipV="1">
            <a:off x="6862974" y="1469572"/>
            <a:ext cx="506475" cy="51937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F71F437-1E6B-9531-E9AE-D97903BCB4A9}"/>
              </a:ext>
            </a:extLst>
          </p:cNvPr>
          <p:cNvSpPr txBox="1"/>
          <p:nvPr/>
        </p:nvSpPr>
        <p:spPr>
          <a:xfrm>
            <a:off x="7369449" y="878149"/>
            <a:ext cx="1550259" cy="1600438"/>
          </a:xfrm>
          <a:prstGeom prst="rect">
            <a:avLst/>
          </a:prstGeom>
          <a:noFill/>
        </p:spPr>
        <p:txBody>
          <a:bodyPr wrap="square">
            <a:spAutoFit/>
          </a:bodyPr>
          <a:lstStyle/>
          <a:p>
            <a:r>
              <a:rPr lang="en-GB" sz="1400" dirty="0"/>
              <a:t>The contribution due to the 3 thermal resistances in series is considered in this exercise</a:t>
            </a:r>
          </a:p>
        </p:txBody>
      </p:sp>
      <p:sp>
        <p:nvSpPr>
          <p:cNvPr id="12" name="TextBox 11">
            <a:extLst>
              <a:ext uri="{FF2B5EF4-FFF2-40B4-BE49-F238E27FC236}">
                <a16:creationId xmlns:a16="http://schemas.microsoft.com/office/drawing/2014/main" id="{993B0240-8EB0-E365-5B24-CD872E1FF6A1}"/>
              </a:ext>
            </a:extLst>
          </p:cNvPr>
          <p:cNvSpPr txBox="1"/>
          <p:nvPr/>
        </p:nvSpPr>
        <p:spPr>
          <a:xfrm>
            <a:off x="249801" y="3576185"/>
            <a:ext cx="8894199" cy="338554"/>
          </a:xfrm>
          <a:prstGeom prst="rect">
            <a:avLst/>
          </a:prstGeom>
          <a:noFill/>
        </p:spPr>
        <p:txBody>
          <a:bodyPr wrap="square">
            <a:spAutoFit/>
          </a:bodyPr>
          <a:lstStyle/>
          <a:p>
            <a:r>
              <a:rPr lang="en-GB" sz="1600" dirty="0"/>
              <a:t>Computed with the Ross and </a:t>
            </a:r>
            <a:r>
              <a:rPr lang="en-GB" sz="1600" dirty="0" err="1"/>
              <a:t>Stoute</a:t>
            </a:r>
            <a:r>
              <a:rPr lang="en-GB" sz="1600" dirty="0"/>
              <a:t> correlation: next slide!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6700E1E-70E6-5BDE-4A11-EEE4ED57D94E}"/>
                  </a:ext>
                </a:extLst>
              </p:cNvPr>
              <p:cNvSpPr txBox="1"/>
              <p:nvPr/>
            </p:nvSpPr>
            <p:spPr>
              <a:xfrm>
                <a:off x="230646" y="3932997"/>
                <a:ext cx="8894200" cy="604781"/>
              </a:xfrm>
              <a:prstGeom prst="rect">
                <a:avLst/>
              </a:prstGeom>
              <a:noFill/>
            </p:spPr>
            <p:txBody>
              <a:bodyPr wrap="square">
                <a:spAutoFit/>
              </a:bodyPr>
              <a:lstStyle/>
              <a:p>
                <a:r>
                  <a:rPr lang="en-GB" sz="1600" dirty="0"/>
                  <a:t>Hp: the gap is in cold condition (no expansion of the fuel/cladding considered) and filled by only 	helium (BOL) at fixed pressure </a:t>
                </a:r>
                <a:r>
                  <a:rPr lang="en-GB" sz="1600" dirty="0">
                    <a:sym typeface="Wingdings" panose="05000000000000000000" pitchFamily="2" charset="2"/>
                  </a:rPr>
                  <a:t> overall conservative assumption that reduce </a:t>
                </a:r>
                <a14:m>
                  <m:oMath xmlns:m="http://schemas.openxmlformats.org/officeDocument/2006/math">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h</m:t>
                        </m:r>
                      </m:e>
                      <m:sub>
                        <m:r>
                          <a:rPr lang="it-IT" sz="1600" b="0" i="1" smtClean="0">
                            <a:latin typeface="Cambria Math" panose="02040503050406030204" pitchFamily="18" charset="0"/>
                          </a:rPr>
                          <m:t>𝑔𝑎𝑝</m:t>
                        </m:r>
                      </m:sub>
                    </m:sSub>
                  </m:oMath>
                </a14:m>
                <a:endParaRPr lang="en-GB" sz="1600" dirty="0"/>
              </a:p>
            </p:txBody>
          </p:sp>
        </mc:Choice>
        <mc:Fallback xmlns="">
          <p:sp>
            <p:nvSpPr>
              <p:cNvPr id="13" name="TextBox 12">
                <a:extLst>
                  <a:ext uri="{FF2B5EF4-FFF2-40B4-BE49-F238E27FC236}">
                    <a16:creationId xmlns:a16="http://schemas.microsoft.com/office/drawing/2014/main" id="{F6700E1E-70E6-5BDE-4A11-EEE4ED57D94E}"/>
                  </a:ext>
                </a:extLst>
              </p:cNvPr>
              <p:cNvSpPr txBox="1">
                <a:spLocks noRot="1" noChangeAspect="1" noMove="1" noResize="1" noEditPoints="1" noAdjustHandles="1" noChangeArrowheads="1" noChangeShapeType="1" noTextEdit="1"/>
              </p:cNvSpPr>
              <p:nvPr/>
            </p:nvSpPr>
            <p:spPr>
              <a:xfrm>
                <a:off x="230646" y="3932997"/>
                <a:ext cx="8894200" cy="604781"/>
              </a:xfrm>
              <a:prstGeom prst="rect">
                <a:avLst/>
              </a:prstGeom>
              <a:blipFill>
                <a:blip r:embed="rId3"/>
                <a:stretch>
                  <a:fillRect l="-411" t="-3030" b="-9091"/>
                </a:stretch>
              </a:blipFill>
            </p:spPr>
            <p:txBody>
              <a:bodyPr/>
              <a:lstStyle/>
              <a:p>
                <a:r>
                  <a:rPr lang="en-GB">
                    <a:noFill/>
                  </a:rPr>
                  <a:t> </a:t>
                </a:r>
              </a:p>
            </p:txBody>
          </p:sp>
        </mc:Fallback>
      </mc:AlternateContent>
      <p:pic>
        <p:nvPicPr>
          <p:cNvPr id="31" name="Picture 30">
            <a:extLst>
              <a:ext uri="{FF2B5EF4-FFF2-40B4-BE49-F238E27FC236}">
                <a16:creationId xmlns:a16="http://schemas.microsoft.com/office/drawing/2014/main" id="{6591DE2D-A437-B3E7-7659-D01C534B7AAA}"/>
              </a:ext>
            </a:extLst>
          </p:cNvPr>
          <p:cNvPicPr>
            <a:picLocks noChangeAspect="1"/>
          </p:cNvPicPr>
          <p:nvPr/>
        </p:nvPicPr>
        <p:blipFill>
          <a:blip r:embed="rId4"/>
          <a:stretch>
            <a:fillRect/>
          </a:stretch>
        </p:blipFill>
        <p:spPr>
          <a:xfrm>
            <a:off x="769607" y="1092598"/>
            <a:ext cx="6059843" cy="2514797"/>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592A614-C209-CAEF-9844-4377BE55472C}"/>
                  </a:ext>
                </a:extLst>
              </p:cNvPr>
              <p:cNvSpPr txBox="1"/>
              <p:nvPr/>
            </p:nvSpPr>
            <p:spPr>
              <a:xfrm>
                <a:off x="174284" y="845493"/>
                <a:ext cx="2707708" cy="4069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800" b="1" i="1" smtClean="0">
                              <a:latin typeface="Cambria Math" panose="02040503050406030204" pitchFamily="18" charset="0"/>
                            </a:rPr>
                          </m:ctrlPr>
                        </m:sSubPr>
                        <m:e>
                          <m:r>
                            <a:rPr lang="it-IT" sz="1800" b="1" i="1" smtClean="0">
                              <a:latin typeface="Cambria Math" panose="02040503050406030204" pitchFamily="18" charset="0"/>
                            </a:rPr>
                            <m:t>𝑸</m:t>
                          </m:r>
                        </m:e>
                        <m:sub>
                          <m:r>
                            <a:rPr lang="it-IT" sz="1800" b="1" i="1" smtClean="0">
                              <a:latin typeface="Cambria Math" panose="02040503050406030204" pitchFamily="18" charset="0"/>
                            </a:rPr>
                            <m:t>𝒈𝒂𝒑</m:t>
                          </m:r>
                        </m:sub>
                      </m:sSub>
                      <m:r>
                        <a:rPr lang="it-IT" sz="1800" b="0" i="0" smtClean="0">
                          <a:latin typeface="Cambria Math" panose="02040503050406030204" pitchFamily="18" charset="0"/>
                        </a:rPr>
                        <m:t>=</m:t>
                      </m:r>
                      <m:sSubSup>
                        <m:sSubSupPr>
                          <m:ctrlPr>
                            <a:rPr lang="it-IT" sz="1800" b="0" i="1" smtClean="0">
                              <a:latin typeface="Cambria Math" panose="02040503050406030204" pitchFamily="18" charset="0"/>
                            </a:rPr>
                          </m:ctrlPr>
                        </m:sSubSupPr>
                        <m:e>
                          <m:r>
                            <m:rPr>
                              <m:sty m:val="p"/>
                            </m:rPr>
                            <a:rPr lang="it-IT" sz="1800" b="0" i="0" smtClean="0">
                              <a:latin typeface="Cambria Math" panose="02040503050406030204" pitchFamily="18" charset="0"/>
                            </a:rPr>
                            <m:t>h</m:t>
                          </m:r>
                        </m:e>
                        <m:sub>
                          <m:r>
                            <m:rPr>
                              <m:sty m:val="p"/>
                            </m:rPr>
                            <a:rPr lang="it-IT" sz="1800" b="0" i="0" smtClean="0">
                              <a:latin typeface="Cambria Math" panose="02040503050406030204" pitchFamily="18" charset="0"/>
                            </a:rPr>
                            <m:t>g</m:t>
                          </m:r>
                        </m:sub>
                        <m:sup>
                          <m:r>
                            <m:rPr>
                              <m:sty m:val="p"/>
                            </m:rPr>
                            <a:rPr lang="it-IT" sz="1800" b="0" i="0" smtClean="0">
                              <a:latin typeface="Cambria Math" panose="02040503050406030204" pitchFamily="18" charset="0"/>
                            </a:rPr>
                            <m:t>T</m:t>
                          </m:r>
                        </m:sup>
                      </m:sSubSup>
                      <m:r>
                        <a:rPr lang="it-IT" sz="1800" b="0" i="0" smtClean="0">
                          <a:latin typeface="Cambria Math" panose="02040503050406030204" pitchFamily="18" charset="0"/>
                        </a:rPr>
                        <m:t> </m:t>
                      </m:r>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A</m:t>
                          </m:r>
                        </m:e>
                        <m:sub>
                          <m:r>
                            <m:rPr>
                              <m:sty m:val="p"/>
                            </m:rPr>
                            <a:rPr lang="it-IT" sz="1800" b="0" i="0" smtClean="0">
                              <a:latin typeface="Cambria Math" panose="02040503050406030204" pitchFamily="18" charset="0"/>
                            </a:rPr>
                            <m:t>f</m:t>
                          </m:r>
                          <m:r>
                            <a:rPr lang="it-IT" sz="1800" b="0" i="0" smtClean="0">
                              <a:latin typeface="Cambria Math" panose="02040503050406030204" pitchFamily="18" charset="0"/>
                            </a:rPr>
                            <m:t>,</m:t>
                          </m:r>
                          <m:r>
                            <m:rPr>
                              <m:sty m:val="p"/>
                            </m:rPr>
                            <a:rPr lang="it-IT" sz="1800" b="0" i="0" smtClean="0">
                              <a:latin typeface="Cambria Math" panose="02040503050406030204" pitchFamily="18" charset="0"/>
                            </a:rPr>
                            <m:t>o</m:t>
                          </m:r>
                        </m:sub>
                      </m:sSub>
                      <m:r>
                        <a:rPr lang="it-IT" sz="1800" b="0" i="0" smtClean="0">
                          <a:latin typeface="Cambria Math" panose="02040503050406030204" pitchFamily="18" charset="0"/>
                        </a:rPr>
                        <m:t>(</m:t>
                      </m:r>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T</m:t>
                          </m:r>
                        </m:e>
                        <m:sub>
                          <m:r>
                            <m:rPr>
                              <m:sty m:val="p"/>
                            </m:rPr>
                            <a:rPr lang="it-IT" sz="1800" b="0" i="0" smtClean="0">
                              <a:latin typeface="Cambria Math" panose="02040503050406030204" pitchFamily="18" charset="0"/>
                            </a:rPr>
                            <m:t>f</m:t>
                          </m:r>
                          <m:r>
                            <a:rPr lang="it-IT" sz="1800" b="0" i="0" smtClean="0">
                              <a:latin typeface="Cambria Math" panose="02040503050406030204" pitchFamily="18" charset="0"/>
                            </a:rPr>
                            <m:t>,</m:t>
                          </m:r>
                          <m:r>
                            <m:rPr>
                              <m:sty m:val="p"/>
                            </m:rPr>
                            <a:rPr lang="it-IT" sz="1800" b="0" i="0" smtClean="0">
                              <a:latin typeface="Cambria Math" panose="02040503050406030204" pitchFamily="18" charset="0"/>
                            </a:rPr>
                            <m:t>o</m:t>
                          </m:r>
                        </m:sub>
                      </m:sSub>
                      <m:r>
                        <a:rPr lang="it-IT" sz="1800" b="0" i="0" smtClean="0">
                          <a:latin typeface="Cambria Math" panose="02040503050406030204" pitchFamily="18" charset="0"/>
                        </a:rPr>
                        <m:t>−</m:t>
                      </m:r>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T</m:t>
                          </m:r>
                        </m:e>
                        <m:sub>
                          <m:r>
                            <m:rPr>
                              <m:sty m:val="p"/>
                            </m:rPr>
                            <a:rPr lang="it-IT" sz="1800" b="0" i="0" smtClean="0">
                              <a:latin typeface="Cambria Math" panose="02040503050406030204" pitchFamily="18" charset="0"/>
                            </a:rPr>
                            <m:t>c</m:t>
                          </m:r>
                          <m:r>
                            <a:rPr lang="it-IT" sz="1800" b="0" i="0" smtClean="0">
                              <a:latin typeface="Cambria Math" panose="02040503050406030204" pitchFamily="18" charset="0"/>
                            </a:rPr>
                            <m:t>,</m:t>
                          </m:r>
                          <m:r>
                            <m:rPr>
                              <m:sty m:val="p"/>
                            </m:rPr>
                            <a:rPr lang="it-IT" sz="1800" b="0" i="0" smtClean="0">
                              <a:latin typeface="Cambria Math" panose="02040503050406030204" pitchFamily="18" charset="0"/>
                            </a:rPr>
                            <m:t>i</m:t>
                          </m:r>
                        </m:sub>
                      </m:sSub>
                      <m:r>
                        <a:rPr lang="it-IT" sz="1800" b="0" i="0" smtClean="0">
                          <a:latin typeface="Cambria Math" panose="02040503050406030204" pitchFamily="18" charset="0"/>
                        </a:rPr>
                        <m:t>)</m:t>
                      </m:r>
                    </m:oMath>
                  </m:oMathPara>
                </a14:m>
                <a:endParaRPr lang="en-GB" dirty="0"/>
              </a:p>
            </p:txBody>
          </p:sp>
        </mc:Choice>
        <mc:Fallback xmlns="">
          <p:sp>
            <p:nvSpPr>
              <p:cNvPr id="35" name="TextBox 34">
                <a:extLst>
                  <a:ext uri="{FF2B5EF4-FFF2-40B4-BE49-F238E27FC236}">
                    <a16:creationId xmlns:a16="http://schemas.microsoft.com/office/drawing/2014/main" id="{B592A614-C209-CAEF-9844-4377BE55472C}"/>
                  </a:ext>
                </a:extLst>
              </p:cNvPr>
              <p:cNvSpPr txBox="1">
                <a:spLocks noRot="1" noChangeAspect="1" noMove="1" noResize="1" noEditPoints="1" noAdjustHandles="1" noChangeArrowheads="1" noChangeShapeType="1" noTextEdit="1"/>
              </p:cNvSpPr>
              <p:nvPr/>
            </p:nvSpPr>
            <p:spPr>
              <a:xfrm>
                <a:off x="174284" y="845493"/>
                <a:ext cx="2707708" cy="406906"/>
              </a:xfrm>
              <a:prstGeom prst="rect">
                <a:avLst/>
              </a:prstGeom>
              <a:blipFill>
                <a:blip r:embed="rId5"/>
                <a:stretch>
                  <a:fillRect l="-450" r="-450" b="-6061"/>
                </a:stretch>
              </a:blipFill>
            </p:spPr>
            <p:txBody>
              <a:bodyPr/>
              <a:lstStyle/>
              <a:p>
                <a:r>
                  <a:rPr lang="en-GB">
                    <a:noFill/>
                  </a:rPr>
                  <a:t> </a:t>
                </a:r>
              </a:p>
            </p:txBody>
          </p:sp>
        </mc:Fallback>
      </mc:AlternateContent>
    </p:spTree>
    <p:extLst>
      <p:ext uri="{BB962C8B-B14F-4D97-AF65-F5344CB8AC3E}">
        <p14:creationId xmlns:p14="http://schemas.microsoft.com/office/powerpoint/2010/main" val="28305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D34FE0F-38F3-D34D-E651-5A61F1776866}"/>
                  </a:ext>
                </a:extLst>
              </p:cNvPr>
              <p:cNvSpPr>
                <a:spLocks noGrp="1"/>
              </p:cNvSpPr>
              <p:nvPr>
                <p:ph type="title"/>
              </p:nvPr>
            </p:nvSpPr>
            <p:spPr>
              <a:xfrm>
                <a:off x="413414" y="142059"/>
                <a:ext cx="8229600" cy="471668"/>
              </a:xfrm>
            </p:spPr>
            <p:txBody>
              <a:bodyPr/>
              <a:lstStyle/>
              <a:p>
                <a:pPr/>
                <a14:m>
                  <m:oMathPara xmlns:m="http://schemas.openxmlformats.org/officeDocument/2006/math">
                    <m:oMathParaPr>
                      <m:jc m:val="centerGroup"/>
                    </m:oMathParaPr>
                    <m:oMath xmlns:m="http://schemas.openxmlformats.org/officeDocument/2006/math">
                      <m:sSub>
                        <m:sSubPr>
                          <m:ctrlPr>
                            <a:rPr lang="it-IT" sz="2800" b="1" i="1" smtClean="0">
                              <a:latin typeface="Cambria Math" panose="02040503050406030204" pitchFamily="18" charset="0"/>
                            </a:rPr>
                          </m:ctrlPr>
                        </m:sSubPr>
                        <m:e>
                          <m:r>
                            <a:rPr lang="it-IT" sz="2800" b="1" i="1" smtClean="0">
                              <a:latin typeface="Cambria Math" panose="02040503050406030204" pitchFamily="18" charset="0"/>
                            </a:rPr>
                            <m:t>𝑸</m:t>
                          </m:r>
                        </m:e>
                        <m:sub>
                          <m:r>
                            <a:rPr lang="it-IT" sz="2800" b="1" i="1" smtClean="0">
                              <a:latin typeface="Cambria Math" panose="02040503050406030204" pitchFamily="18" charset="0"/>
                            </a:rPr>
                            <m:t>𝒈𝒂𝒑</m:t>
                          </m:r>
                        </m:sub>
                      </m:sSub>
                    </m:oMath>
                  </m:oMathPara>
                </a14:m>
                <a:endParaRPr lang="en-GB" dirty="0"/>
              </a:p>
            </p:txBody>
          </p:sp>
        </mc:Choice>
        <mc:Fallback xmlns="">
          <p:sp>
            <p:nvSpPr>
              <p:cNvPr id="2" name="Title 1">
                <a:extLst>
                  <a:ext uri="{FF2B5EF4-FFF2-40B4-BE49-F238E27FC236}">
                    <a16:creationId xmlns:a16="http://schemas.microsoft.com/office/drawing/2014/main" id="{1D34FE0F-38F3-D34D-E651-5A61F1776866}"/>
                  </a:ext>
                </a:extLst>
              </p:cNvPr>
              <p:cNvSpPr>
                <a:spLocks noGrp="1" noRot="1" noChangeAspect="1" noMove="1" noResize="1" noEditPoints="1" noAdjustHandles="1" noChangeArrowheads="1" noChangeShapeType="1" noTextEdit="1"/>
              </p:cNvSpPr>
              <p:nvPr>
                <p:ph type="title"/>
              </p:nvPr>
            </p:nvSpPr>
            <p:spPr>
              <a:xfrm>
                <a:off x="413414" y="142059"/>
                <a:ext cx="8229600" cy="471668"/>
              </a:xfrm>
              <a:blipFill>
                <a:blip r:embed="rId2"/>
                <a:stretch>
                  <a:fillRect/>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EF2D3DBF-1415-B96E-76E0-EA66DD06551D}"/>
              </a:ext>
            </a:extLst>
          </p:cNvPr>
          <p:cNvSpPr>
            <a:spLocks noGrp="1"/>
          </p:cNvSpPr>
          <p:nvPr>
            <p:ph type="sldNum" sz="quarter" idx="12"/>
          </p:nvPr>
        </p:nvSpPr>
        <p:spPr/>
        <p:txBody>
          <a:bodyPr/>
          <a:lstStyle/>
          <a:p>
            <a:fld id="{02C7C199-0D0D-7840-A88D-785280B31CF7}" type="slidenum">
              <a:rPr lang="it-IT" smtClean="0"/>
              <a:t>15</a:t>
            </a:fld>
            <a:endParaRPr lang="it-IT" dirty="0"/>
          </a:p>
        </p:txBody>
      </p:sp>
      <p:sp>
        <p:nvSpPr>
          <p:cNvPr id="12" name="TextBox 11">
            <a:extLst>
              <a:ext uri="{FF2B5EF4-FFF2-40B4-BE49-F238E27FC236}">
                <a16:creationId xmlns:a16="http://schemas.microsoft.com/office/drawing/2014/main" id="{993B0240-8EB0-E365-5B24-CD872E1FF6A1}"/>
              </a:ext>
            </a:extLst>
          </p:cNvPr>
          <p:cNvSpPr txBox="1"/>
          <p:nvPr/>
        </p:nvSpPr>
        <p:spPr>
          <a:xfrm>
            <a:off x="413414" y="989061"/>
            <a:ext cx="8894199" cy="446697"/>
          </a:xfrm>
          <a:prstGeom prst="rect">
            <a:avLst/>
          </a:prstGeom>
          <a:noFill/>
        </p:spPr>
        <p:txBody>
          <a:bodyPr wrap="square">
            <a:spAutoFit/>
          </a:bodyPr>
          <a:lstStyle/>
          <a:p>
            <a:r>
              <a:rPr lang="en-GB" sz="1400" dirty="0"/>
              <a:t>Computed with the Ross and </a:t>
            </a:r>
            <a:r>
              <a:rPr lang="en-GB" sz="1400" dirty="0" err="1"/>
              <a:t>Stoute</a:t>
            </a:r>
            <a:r>
              <a:rPr lang="en-GB" sz="1400" dirty="0"/>
              <a:t> correlation: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60E3CD-40D4-A571-0F10-AEA62BFBB31A}"/>
                  </a:ext>
                </a:extLst>
              </p:cNvPr>
              <p:cNvSpPr txBox="1"/>
              <p:nvPr/>
            </p:nvSpPr>
            <p:spPr>
              <a:xfrm>
                <a:off x="321233" y="1667235"/>
                <a:ext cx="3250485" cy="6485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h</m:t>
                          </m:r>
                        </m:e>
                        <m:sub>
                          <m:r>
                            <a:rPr lang="it-IT" sz="1600" b="0" i="1" smtClean="0">
                              <a:latin typeface="Cambria Math" panose="02040503050406030204" pitchFamily="18" charset="0"/>
                            </a:rPr>
                            <m:t>𝑔𝑎𝑝</m:t>
                          </m:r>
                        </m:sub>
                      </m:sSub>
                      <m:r>
                        <a:rPr lang="it-IT" sz="1600" b="0" i="1" smtClean="0">
                          <a:latin typeface="Cambria Math" panose="02040503050406030204" pitchFamily="18" charset="0"/>
                        </a:rPr>
                        <m:t>=</m:t>
                      </m:r>
                      <m:f>
                        <m:fPr>
                          <m:ctrlPr>
                            <a:rPr lang="it-IT" sz="1600" b="0" i="1" smtClean="0">
                              <a:latin typeface="Cambria Math" panose="02040503050406030204" pitchFamily="18" charset="0"/>
                            </a:rPr>
                          </m:ctrlPr>
                        </m:fPr>
                        <m:num>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𝑘</m:t>
                              </m:r>
                            </m:e>
                            <m:sub>
                              <m:r>
                                <a:rPr lang="it-IT" sz="1600" b="0" i="1" smtClean="0">
                                  <a:latin typeface="Cambria Math" panose="02040503050406030204" pitchFamily="18" charset="0"/>
                                </a:rPr>
                                <m:t>𝐻𝑒</m:t>
                              </m:r>
                            </m:sub>
                          </m:sSub>
                        </m:num>
                        <m:den>
                          <m:sSub>
                            <m:sSubPr>
                              <m:ctrlPr>
                                <a:rPr lang="it-IT" sz="1600" b="0" i="1" smtClean="0">
                                  <a:latin typeface="Cambria Math" panose="02040503050406030204" pitchFamily="18" charset="0"/>
                                  <a:ea typeface="Cambria Math" panose="02040503050406030204" pitchFamily="18" charset="0"/>
                                </a:rPr>
                              </m:ctrlPr>
                            </m:sSubPr>
                            <m:e>
                              <m:r>
                                <a:rPr lang="it-IT" sz="1600" b="0" i="1" smtClean="0">
                                  <a:latin typeface="Cambria Math" panose="02040503050406030204" pitchFamily="18" charset="0"/>
                                  <a:ea typeface="Cambria Math" panose="02040503050406030204" pitchFamily="18" charset="0"/>
                                </a:rPr>
                                <m:t>𝛽</m:t>
                              </m:r>
                            </m:e>
                            <m:sub>
                              <m:r>
                                <a:rPr lang="it-IT" sz="1600" b="0" i="1" smtClean="0">
                                  <a:latin typeface="Cambria Math" panose="02040503050406030204" pitchFamily="18" charset="0"/>
                                  <a:ea typeface="Cambria Math" panose="02040503050406030204" pitchFamily="18" charset="0"/>
                                </a:rPr>
                                <m:t>2</m:t>
                              </m:r>
                            </m:sub>
                          </m:sSub>
                          <m:d>
                            <m:dPr>
                              <m:ctrlPr>
                                <a:rPr lang="it-IT" sz="1600" b="0" i="1" smtClean="0">
                                  <a:latin typeface="Cambria Math" panose="02040503050406030204" pitchFamily="18" charset="0"/>
                                  <a:ea typeface="Cambria Math" panose="02040503050406030204" pitchFamily="18" charset="0"/>
                                </a:rPr>
                              </m:ctrlPr>
                            </m:dPr>
                            <m:e>
                              <m:sSub>
                                <m:sSubPr>
                                  <m:ctrlPr>
                                    <a:rPr lang="it-IT" sz="1600" b="0" i="1" smtClean="0">
                                      <a:latin typeface="Cambria Math" panose="02040503050406030204" pitchFamily="18" charset="0"/>
                                      <a:ea typeface="Cambria Math" panose="02040503050406030204" pitchFamily="18" charset="0"/>
                                    </a:rPr>
                                  </m:ctrlPr>
                                </m:sSubPr>
                                <m:e>
                                  <m:r>
                                    <a:rPr lang="it-IT" sz="1600" b="0" i="1" smtClean="0">
                                      <a:latin typeface="Cambria Math" panose="02040503050406030204" pitchFamily="18" charset="0"/>
                                      <a:ea typeface="Cambria Math" panose="02040503050406030204" pitchFamily="18" charset="0"/>
                                    </a:rPr>
                                    <m:t>𝑅</m:t>
                                  </m:r>
                                </m:e>
                                <m:sub>
                                  <m:r>
                                    <a:rPr lang="it-IT" sz="1600" b="0" i="1" smtClean="0">
                                      <a:latin typeface="Cambria Math" panose="02040503050406030204" pitchFamily="18" charset="0"/>
                                      <a:ea typeface="Cambria Math" panose="02040503050406030204" pitchFamily="18" charset="0"/>
                                    </a:rPr>
                                    <m:t>𝑓</m:t>
                                  </m:r>
                                </m:sub>
                              </m:sSub>
                              <m:r>
                                <a:rPr lang="it-IT" sz="1600" b="0" i="1" smtClean="0">
                                  <a:latin typeface="Cambria Math" panose="02040503050406030204" pitchFamily="18" charset="0"/>
                                  <a:ea typeface="Cambria Math" panose="02040503050406030204" pitchFamily="18" charset="0"/>
                                </a:rPr>
                                <m:t>+</m:t>
                              </m:r>
                              <m:sSub>
                                <m:sSubPr>
                                  <m:ctrlPr>
                                    <a:rPr lang="it-IT" sz="1600" b="0" i="1" smtClean="0">
                                      <a:latin typeface="Cambria Math" panose="02040503050406030204" pitchFamily="18" charset="0"/>
                                      <a:ea typeface="Cambria Math" panose="02040503050406030204" pitchFamily="18" charset="0"/>
                                    </a:rPr>
                                  </m:ctrlPr>
                                </m:sSubPr>
                                <m:e>
                                  <m:r>
                                    <a:rPr lang="it-IT" sz="1600" b="0" i="1" smtClean="0">
                                      <a:latin typeface="Cambria Math" panose="02040503050406030204" pitchFamily="18" charset="0"/>
                                      <a:ea typeface="Cambria Math" panose="02040503050406030204" pitchFamily="18" charset="0"/>
                                    </a:rPr>
                                    <m:t>𝑅</m:t>
                                  </m:r>
                                </m:e>
                                <m:sub>
                                  <m:r>
                                    <a:rPr lang="it-IT" sz="1600" b="0" i="1" smtClean="0">
                                      <a:latin typeface="Cambria Math" panose="02040503050406030204" pitchFamily="18" charset="0"/>
                                      <a:ea typeface="Cambria Math" panose="02040503050406030204" pitchFamily="18" charset="0"/>
                                    </a:rPr>
                                    <m:t>𝑐𝑙</m:t>
                                  </m:r>
                                </m:sub>
                              </m:sSub>
                            </m:e>
                          </m:d>
                          <m:r>
                            <a:rPr lang="it-IT" sz="1600" b="0" i="1" smtClean="0">
                              <a:latin typeface="Cambria Math" panose="02040503050406030204" pitchFamily="18" charset="0"/>
                              <a:ea typeface="Cambria Math" panose="02040503050406030204" pitchFamily="18" charset="0"/>
                            </a:rPr>
                            <m:t>+</m:t>
                          </m:r>
                          <m:sSub>
                            <m:sSubPr>
                              <m:ctrlPr>
                                <a:rPr lang="it-IT" sz="1600" b="0" i="1" smtClean="0">
                                  <a:latin typeface="Cambria Math" panose="02040503050406030204" pitchFamily="18" charset="0"/>
                                  <a:ea typeface="Cambria Math" panose="02040503050406030204" pitchFamily="18" charset="0"/>
                                </a:rPr>
                              </m:ctrlPr>
                            </m:sSubPr>
                            <m:e>
                              <m:r>
                                <a:rPr lang="it-IT" sz="1600" b="0" i="1" smtClean="0">
                                  <a:latin typeface="Cambria Math" panose="02040503050406030204" pitchFamily="18" charset="0"/>
                                  <a:ea typeface="Cambria Math" panose="02040503050406030204" pitchFamily="18" charset="0"/>
                                </a:rPr>
                                <m:t>𝑙</m:t>
                              </m:r>
                            </m:e>
                            <m:sub>
                              <m:r>
                                <a:rPr lang="it-IT" sz="1600" b="0" i="1" smtClean="0">
                                  <a:latin typeface="Cambria Math" panose="02040503050406030204" pitchFamily="18" charset="0"/>
                                  <a:ea typeface="Cambria Math" panose="02040503050406030204" pitchFamily="18" charset="0"/>
                                </a:rPr>
                                <m:t>𝑓</m:t>
                              </m:r>
                            </m:sub>
                          </m:sSub>
                          <m:r>
                            <a:rPr lang="it-IT" sz="1600" b="0" i="1" smtClean="0">
                              <a:latin typeface="Cambria Math" panose="02040503050406030204" pitchFamily="18" charset="0"/>
                              <a:ea typeface="Cambria Math" panose="02040503050406030204" pitchFamily="18" charset="0"/>
                            </a:rPr>
                            <m:t>+</m:t>
                          </m:r>
                          <m:sSub>
                            <m:sSubPr>
                              <m:ctrlPr>
                                <a:rPr lang="it-IT" sz="1600" b="0" i="1" smtClean="0">
                                  <a:latin typeface="Cambria Math" panose="02040503050406030204" pitchFamily="18" charset="0"/>
                                  <a:ea typeface="Cambria Math" panose="02040503050406030204" pitchFamily="18" charset="0"/>
                                </a:rPr>
                              </m:ctrlPr>
                            </m:sSubPr>
                            <m:e>
                              <m:r>
                                <a:rPr lang="it-IT" sz="1600" b="0" i="1" smtClean="0">
                                  <a:latin typeface="Cambria Math" panose="02040503050406030204" pitchFamily="18" charset="0"/>
                                  <a:ea typeface="Cambria Math" panose="02040503050406030204" pitchFamily="18" charset="0"/>
                                </a:rPr>
                                <m:t>𝑙</m:t>
                              </m:r>
                            </m:e>
                            <m:sub>
                              <m:r>
                                <a:rPr lang="it-IT" sz="1600" b="0" i="1" smtClean="0">
                                  <a:latin typeface="Cambria Math" panose="02040503050406030204" pitchFamily="18" charset="0"/>
                                  <a:ea typeface="Cambria Math" panose="02040503050406030204" pitchFamily="18" charset="0"/>
                                </a:rPr>
                                <m:t>𝑐𝑙</m:t>
                              </m:r>
                            </m:sub>
                          </m:sSub>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𝛿</m:t>
                          </m:r>
                        </m:den>
                      </m:f>
                    </m:oMath>
                  </m:oMathPara>
                </a14:m>
                <a:endParaRPr lang="en-GB" sz="1600" dirty="0"/>
              </a:p>
            </p:txBody>
          </p:sp>
        </mc:Choice>
        <mc:Fallback xmlns="">
          <p:sp>
            <p:nvSpPr>
              <p:cNvPr id="14" name="TextBox 13">
                <a:extLst>
                  <a:ext uri="{FF2B5EF4-FFF2-40B4-BE49-F238E27FC236}">
                    <a16:creationId xmlns:a16="http://schemas.microsoft.com/office/drawing/2014/main" id="{2C60E3CD-40D4-A571-0F10-AEA62BFBB31A}"/>
                  </a:ext>
                </a:extLst>
              </p:cNvPr>
              <p:cNvSpPr txBox="1">
                <a:spLocks noRot="1" noChangeAspect="1" noMove="1" noResize="1" noEditPoints="1" noAdjustHandles="1" noChangeArrowheads="1" noChangeShapeType="1" noTextEdit="1"/>
              </p:cNvSpPr>
              <p:nvPr/>
            </p:nvSpPr>
            <p:spPr>
              <a:xfrm>
                <a:off x="321233" y="1667235"/>
                <a:ext cx="3250485" cy="6485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334A10E-05A7-DC15-FB1D-665C71775028}"/>
                  </a:ext>
                </a:extLst>
              </p:cNvPr>
              <p:cNvSpPr txBox="1"/>
              <p:nvPr/>
            </p:nvSpPr>
            <p:spPr>
              <a:xfrm>
                <a:off x="4734896" y="2040776"/>
                <a:ext cx="3829440" cy="340414"/>
              </a:xfrm>
              <a:prstGeom prst="rect">
                <a:avLst/>
              </a:prstGeom>
              <a:noFill/>
            </p:spPr>
            <p:txBody>
              <a:bodyPr wrap="square">
                <a:spAutoFit/>
              </a:bodyPr>
              <a:lstStyle/>
              <a:p>
                <a:r>
                  <a:rPr lang="it-IT" sz="1400" b="0" dirty="0">
                    <a:ea typeface="Cambria Math" panose="02040503050406030204" pitchFamily="18" charset="0"/>
                  </a:rPr>
                  <a:t>Hp: </a:t>
                </a:r>
                <a14:m>
                  <m:oMath xmlns:m="http://schemas.openxmlformats.org/officeDocument/2006/math">
                    <m:sSub>
                      <m:sSubPr>
                        <m:ctrlPr>
                          <a:rPr lang="it-IT" sz="1400" b="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𝛽</m:t>
                        </m:r>
                      </m:e>
                      <m:sub>
                        <m:r>
                          <a:rPr lang="it-IT" sz="1400" b="0" i="1" smtClean="0">
                            <a:latin typeface="Cambria Math" panose="02040503050406030204" pitchFamily="18" charset="0"/>
                            <a:ea typeface="Cambria Math" panose="02040503050406030204" pitchFamily="18" charset="0"/>
                          </a:rPr>
                          <m:t>2</m:t>
                        </m:r>
                      </m:sub>
                    </m:sSub>
                    <m:d>
                      <m:dPr>
                        <m:ctrlPr>
                          <a:rPr lang="it-IT" sz="1400" b="0" i="1" smtClean="0">
                            <a:latin typeface="Cambria Math" panose="02040503050406030204" pitchFamily="18" charset="0"/>
                            <a:ea typeface="Cambria Math" panose="02040503050406030204" pitchFamily="18" charset="0"/>
                          </a:rPr>
                        </m:ctrlPr>
                      </m:dPr>
                      <m:e>
                        <m:sSub>
                          <m:sSubPr>
                            <m:ctrlPr>
                              <a:rPr lang="it-IT" sz="1400" b="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𝑅</m:t>
                            </m:r>
                          </m:e>
                          <m:sub>
                            <m:r>
                              <a:rPr lang="it-IT" sz="1400" b="0" i="1" smtClean="0">
                                <a:latin typeface="Cambria Math" panose="02040503050406030204" pitchFamily="18" charset="0"/>
                                <a:ea typeface="Cambria Math" panose="02040503050406030204" pitchFamily="18" charset="0"/>
                              </a:rPr>
                              <m:t>𝑓</m:t>
                            </m:r>
                          </m:sub>
                        </m:sSub>
                        <m:r>
                          <a:rPr lang="it-IT" sz="1400" b="0" i="1" smtClean="0">
                            <a:latin typeface="Cambria Math" panose="02040503050406030204" pitchFamily="18" charset="0"/>
                            <a:ea typeface="Cambria Math" panose="02040503050406030204" pitchFamily="18" charset="0"/>
                          </a:rPr>
                          <m:t>+</m:t>
                        </m:r>
                        <m:sSub>
                          <m:sSubPr>
                            <m:ctrlPr>
                              <a:rPr lang="it-IT" sz="1400" b="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𝑅</m:t>
                            </m:r>
                          </m:e>
                          <m:sub>
                            <m:r>
                              <a:rPr lang="it-IT" sz="1400" b="0" i="1" smtClean="0">
                                <a:latin typeface="Cambria Math" panose="02040503050406030204" pitchFamily="18" charset="0"/>
                                <a:ea typeface="Cambria Math" panose="02040503050406030204" pitchFamily="18" charset="0"/>
                              </a:rPr>
                              <m:t>𝑐𝑙</m:t>
                            </m:r>
                          </m:sub>
                        </m:sSub>
                      </m:e>
                    </m:d>
                    <m:r>
                      <a:rPr lang="it-IT" sz="1400" b="0" i="1" smtClean="0">
                        <a:latin typeface="Cambria Math" panose="02040503050406030204" pitchFamily="18" charset="0"/>
                        <a:ea typeface="Cambria Math" panose="02040503050406030204" pitchFamily="18" charset="0"/>
                      </a:rPr>
                      <m:t>+</m:t>
                    </m:r>
                    <m:sSub>
                      <m:sSubPr>
                        <m:ctrlPr>
                          <a:rPr lang="it-IT" sz="1400" b="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𝑙</m:t>
                        </m:r>
                      </m:e>
                      <m:sub>
                        <m:r>
                          <a:rPr lang="it-IT" sz="1400" b="0" i="1" smtClean="0">
                            <a:latin typeface="Cambria Math" panose="02040503050406030204" pitchFamily="18" charset="0"/>
                            <a:ea typeface="Cambria Math" panose="02040503050406030204" pitchFamily="18" charset="0"/>
                          </a:rPr>
                          <m:t>𝑓</m:t>
                        </m:r>
                      </m:sub>
                    </m:sSub>
                    <m:r>
                      <a:rPr lang="it-IT" sz="1400" b="0" i="1" smtClean="0">
                        <a:latin typeface="Cambria Math" panose="02040503050406030204" pitchFamily="18" charset="0"/>
                        <a:ea typeface="Cambria Math" panose="02040503050406030204" pitchFamily="18" charset="0"/>
                      </a:rPr>
                      <m:t>+</m:t>
                    </m:r>
                    <m:sSub>
                      <m:sSubPr>
                        <m:ctrlPr>
                          <a:rPr lang="it-IT" sz="1400" b="0" i="1" smtClean="0">
                            <a:latin typeface="Cambria Math" panose="02040503050406030204" pitchFamily="18" charset="0"/>
                            <a:ea typeface="Cambria Math" panose="02040503050406030204" pitchFamily="18" charset="0"/>
                          </a:rPr>
                        </m:ctrlPr>
                      </m:sSubPr>
                      <m:e>
                        <m:r>
                          <a:rPr lang="it-IT" sz="1400" b="0" i="1" smtClean="0">
                            <a:latin typeface="Cambria Math" panose="02040503050406030204" pitchFamily="18" charset="0"/>
                            <a:ea typeface="Cambria Math" panose="02040503050406030204" pitchFamily="18" charset="0"/>
                          </a:rPr>
                          <m:t>𝑙</m:t>
                        </m:r>
                      </m:e>
                      <m:sub>
                        <m:r>
                          <a:rPr lang="it-IT" sz="1400" b="0" i="1" smtClean="0">
                            <a:latin typeface="Cambria Math" panose="02040503050406030204" pitchFamily="18" charset="0"/>
                            <a:ea typeface="Cambria Math" panose="02040503050406030204" pitchFamily="18" charset="0"/>
                          </a:rPr>
                          <m:t>𝑐𝑙</m:t>
                        </m:r>
                      </m:sub>
                    </m:sSub>
                    <m:r>
                      <a:rPr lang="it-IT" sz="1400" b="0" i="1" smtClean="0">
                        <a:latin typeface="Cambria Math" panose="02040503050406030204" pitchFamily="18" charset="0"/>
                        <a:ea typeface="Cambria Math" panose="02040503050406030204" pitchFamily="18" charset="0"/>
                      </a:rPr>
                      <m:t>=2.5 ∙</m:t>
                    </m:r>
                    <m:sSup>
                      <m:sSupPr>
                        <m:ctrlPr>
                          <a:rPr lang="it-IT" sz="1400" b="0" i="1" smtClean="0">
                            <a:latin typeface="Cambria Math" panose="02040503050406030204" pitchFamily="18" charset="0"/>
                            <a:ea typeface="Cambria Math" panose="02040503050406030204" pitchFamily="18" charset="0"/>
                          </a:rPr>
                        </m:ctrlPr>
                      </m:sSupPr>
                      <m:e>
                        <m:r>
                          <a:rPr lang="it-IT" sz="1400" b="0" i="1" smtClean="0">
                            <a:latin typeface="Cambria Math" panose="02040503050406030204" pitchFamily="18" charset="0"/>
                            <a:ea typeface="Cambria Math" panose="02040503050406030204" pitchFamily="18" charset="0"/>
                          </a:rPr>
                          <m:t>10</m:t>
                        </m:r>
                      </m:e>
                      <m:sup>
                        <m:r>
                          <a:rPr lang="it-IT" sz="1400" b="0" i="1" smtClean="0">
                            <a:latin typeface="Cambria Math" panose="02040503050406030204" pitchFamily="18" charset="0"/>
                            <a:ea typeface="Cambria Math" panose="02040503050406030204" pitchFamily="18" charset="0"/>
                          </a:rPr>
                          <m:t>−5</m:t>
                        </m:r>
                      </m:sup>
                    </m:sSup>
                    <m:r>
                      <a:rPr lang="it-IT" sz="1400" b="0" i="1" smtClean="0">
                        <a:latin typeface="Cambria Math" panose="02040503050406030204" pitchFamily="18" charset="0"/>
                        <a:ea typeface="Cambria Math" panose="02040503050406030204" pitchFamily="18" charset="0"/>
                      </a:rPr>
                      <m:t> </m:t>
                    </m:r>
                    <m:r>
                      <a:rPr lang="it-IT" sz="1400" b="0" i="1" smtClean="0">
                        <a:latin typeface="Cambria Math" panose="02040503050406030204" pitchFamily="18" charset="0"/>
                        <a:ea typeface="Cambria Math" panose="02040503050406030204" pitchFamily="18" charset="0"/>
                      </a:rPr>
                      <m:t>𝑚</m:t>
                    </m:r>
                    <m:r>
                      <a:rPr lang="it-IT" sz="1400" b="0" i="1" smtClean="0">
                        <a:latin typeface="Cambria Math" panose="02040503050406030204" pitchFamily="18" charset="0"/>
                        <a:ea typeface="Cambria Math" panose="02040503050406030204" pitchFamily="18" charset="0"/>
                      </a:rPr>
                      <m:t> </m:t>
                    </m:r>
                  </m:oMath>
                </a14:m>
                <a:endParaRPr lang="en-GB" sz="1400" dirty="0"/>
              </a:p>
            </p:txBody>
          </p:sp>
        </mc:Choice>
        <mc:Fallback xmlns="">
          <p:sp>
            <p:nvSpPr>
              <p:cNvPr id="15" name="TextBox 14">
                <a:extLst>
                  <a:ext uri="{FF2B5EF4-FFF2-40B4-BE49-F238E27FC236}">
                    <a16:creationId xmlns:a16="http://schemas.microsoft.com/office/drawing/2014/main" id="{D334A10E-05A7-DC15-FB1D-665C71775028}"/>
                  </a:ext>
                </a:extLst>
              </p:cNvPr>
              <p:cNvSpPr txBox="1">
                <a:spLocks noRot="1" noChangeAspect="1" noMove="1" noResize="1" noEditPoints="1" noAdjustHandles="1" noChangeArrowheads="1" noChangeShapeType="1" noTextEdit="1"/>
              </p:cNvSpPr>
              <p:nvPr/>
            </p:nvSpPr>
            <p:spPr>
              <a:xfrm>
                <a:off x="4734896" y="2040776"/>
                <a:ext cx="3829440" cy="340414"/>
              </a:xfrm>
              <a:prstGeom prst="rect">
                <a:avLst/>
              </a:prstGeom>
              <a:blipFill>
                <a:blip r:embed="rId4"/>
                <a:stretch>
                  <a:fillRect l="-478" b="-10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D6C6FC-D74E-1F0B-D54D-0225277E007D}"/>
                  </a:ext>
                </a:extLst>
              </p:cNvPr>
              <p:cNvSpPr txBox="1"/>
              <p:nvPr/>
            </p:nvSpPr>
            <p:spPr>
              <a:xfrm>
                <a:off x="4677746" y="1372856"/>
                <a:ext cx="2779027" cy="584775"/>
              </a:xfrm>
              <a:prstGeom prst="rect">
                <a:avLst/>
              </a:prstGeom>
              <a:noFill/>
            </p:spPr>
            <p:txBody>
              <a:bodyPr wrap="square">
                <a:spAutoFit/>
              </a:bodyPr>
              <a:lstStyle/>
              <a:p>
                <a:pPr algn="ctr"/>
                <a:r>
                  <a:rPr lang="en-GB" sz="1600" i="1" dirty="0">
                    <a:latin typeface="Cambria Math" panose="02040503050406030204" pitchFamily="18" charset="0"/>
                  </a:rPr>
                  <a:t>Helium thermal conductivity</a:t>
                </a:r>
                <a:endParaRPr lang="en-GB"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𝑘</m:t>
                          </m:r>
                        </m:e>
                        <m:sub>
                          <m:r>
                            <a:rPr lang="it-IT" sz="1600" b="0" i="1" smtClean="0">
                              <a:latin typeface="Cambria Math" panose="02040503050406030204" pitchFamily="18" charset="0"/>
                            </a:rPr>
                            <m:t>𝐻𝑒</m:t>
                          </m:r>
                        </m:sub>
                      </m:sSub>
                      <m:r>
                        <a:rPr lang="it-IT" sz="1600" b="0" i="1" smtClean="0">
                          <a:latin typeface="Cambria Math" panose="02040503050406030204" pitchFamily="18" charset="0"/>
                        </a:rPr>
                        <m:t>=</m:t>
                      </m:r>
                      <m:sSup>
                        <m:sSupPr>
                          <m:ctrlPr>
                            <a:rPr lang="it-IT" sz="1600" b="0" i="1" smtClean="0">
                              <a:latin typeface="Cambria Math" panose="02040503050406030204" pitchFamily="18" charset="0"/>
                            </a:rPr>
                          </m:ctrlPr>
                        </m:sSupPr>
                        <m:e>
                          <m:r>
                            <a:rPr lang="it-IT" sz="1600" b="0" i="1" smtClean="0">
                              <a:latin typeface="Cambria Math" panose="02040503050406030204" pitchFamily="18" charset="0"/>
                            </a:rPr>
                            <m:t>1.763</m:t>
                          </m:r>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rPr>
                            <m:t>10</m:t>
                          </m:r>
                        </m:e>
                        <m:sup>
                          <m:r>
                            <a:rPr lang="it-IT" sz="1600" b="0" i="1" smtClean="0">
                              <a:latin typeface="Cambria Math" panose="02040503050406030204" pitchFamily="18" charset="0"/>
                            </a:rPr>
                            <m:t>−3</m:t>
                          </m:r>
                        </m:sup>
                      </m:sSup>
                      <m:sSup>
                        <m:sSupPr>
                          <m:ctrlPr>
                            <a:rPr lang="it-IT" sz="1600" b="0" i="1" smtClean="0">
                              <a:latin typeface="Cambria Math" panose="02040503050406030204" pitchFamily="18" charset="0"/>
                            </a:rPr>
                          </m:ctrlPr>
                        </m:sSupPr>
                        <m:e>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rPr>
                            <m:t> </m:t>
                          </m:r>
                          <m:r>
                            <a:rPr lang="it-IT" sz="1600" b="0" i="1" smtClean="0">
                              <a:latin typeface="Cambria Math" panose="02040503050406030204" pitchFamily="18" charset="0"/>
                            </a:rPr>
                            <m:t>𝑇</m:t>
                          </m:r>
                        </m:e>
                        <m:sup>
                          <m:r>
                            <a:rPr lang="it-IT" sz="1600" b="0" i="1" smtClean="0">
                              <a:latin typeface="Cambria Math" panose="02040503050406030204" pitchFamily="18" charset="0"/>
                            </a:rPr>
                            <m:t>0.77163</m:t>
                          </m:r>
                        </m:sup>
                      </m:sSup>
                    </m:oMath>
                  </m:oMathPara>
                </a14:m>
                <a:endParaRPr lang="en-GB" sz="1600" dirty="0"/>
              </a:p>
            </p:txBody>
          </p:sp>
        </mc:Choice>
        <mc:Fallback xmlns="">
          <p:sp>
            <p:nvSpPr>
              <p:cNvPr id="16" name="TextBox 15">
                <a:extLst>
                  <a:ext uri="{FF2B5EF4-FFF2-40B4-BE49-F238E27FC236}">
                    <a16:creationId xmlns:a16="http://schemas.microsoft.com/office/drawing/2014/main" id="{2CD6C6FC-D74E-1F0B-D54D-0225277E007D}"/>
                  </a:ext>
                </a:extLst>
              </p:cNvPr>
              <p:cNvSpPr txBox="1">
                <a:spLocks noRot="1" noChangeAspect="1" noMove="1" noResize="1" noEditPoints="1" noAdjustHandles="1" noChangeArrowheads="1" noChangeShapeType="1" noTextEdit="1"/>
              </p:cNvSpPr>
              <p:nvPr/>
            </p:nvSpPr>
            <p:spPr>
              <a:xfrm>
                <a:off x="4677746" y="1372856"/>
                <a:ext cx="2779027" cy="584775"/>
              </a:xfrm>
              <a:prstGeom prst="rect">
                <a:avLst/>
              </a:prstGeom>
              <a:blipFill>
                <a:blip r:embed="rId5"/>
                <a:stretch>
                  <a:fillRect t="-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CDB8547-4323-C532-A53C-2E47DBD5FE9E}"/>
                  </a:ext>
                </a:extLst>
              </p:cNvPr>
              <p:cNvSpPr txBox="1"/>
              <p:nvPr/>
            </p:nvSpPr>
            <p:spPr>
              <a:xfrm>
                <a:off x="230646" y="3932997"/>
                <a:ext cx="8894200" cy="604781"/>
              </a:xfrm>
              <a:prstGeom prst="rect">
                <a:avLst/>
              </a:prstGeom>
              <a:noFill/>
            </p:spPr>
            <p:txBody>
              <a:bodyPr wrap="square">
                <a:spAutoFit/>
              </a:bodyPr>
              <a:lstStyle/>
              <a:p>
                <a:r>
                  <a:rPr lang="en-GB" sz="1600" dirty="0"/>
                  <a:t>Hp: the gap is in cold condition (no expansion of the fuel/cladding considered) and filled by only 	helium (BOL) at fixed pressure </a:t>
                </a:r>
                <a:r>
                  <a:rPr lang="en-GB" sz="1600" dirty="0">
                    <a:sym typeface="Wingdings" panose="05000000000000000000" pitchFamily="2" charset="2"/>
                  </a:rPr>
                  <a:t> overall conservative assumption that reduce </a:t>
                </a:r>
                <a14:m>
                  <m:oMath xmlns:m="http://schemas.openxmlformats.org/officeDocument/2006/math">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h</m:t>
                        </m:r>
                      </m:e>
                      <m:sub>
                        <m:r>
                          <a:rPr lang="it-IT" sz="1600" b="0" i="1" smtClean="0">
                            <a:latin typeface="Cambria Math" panose="02040503050406030204" pitchFamily="18" charset="0"/>
                          </a:rPr>
                          <m:t>𝑔𝑎𝑝</m:t>
                        </m:r>
                      </m:sub>
                    </m:sSub>
                  </m:oMath>
                </a14:m>
                <a:endParaRPr lang="en-GB" sz="1600" dirty="0"/>
              </a:p>
            </p:txBody>
          </p:sp>
        </mc:Choice>
        <mc:Fallback xmlns="">
          <p:sp>
            <p:nvSpPr>
              <p:cNvPr id="4" name="TextBox 3">
                <a:extLst>
                  <a:ext uri="{FF2B5EF4-FFF2-40B4-BE49-F238E27FC236}">
                    <a16:creationId xmlns:a16="http://schemas.microsoft.com/office/drawing/2014/main" id="{CCDB8547-4323-C532-A53C-2E47DBD5FE9E}"/>
                  </a:ext>
                </a:extLst>
              </p:cNvPr>
              <p:cNvSpPr txBox="1">
                <a:spLocks noRot="1" noChangeAspect="1" noMove="1" noResize="1" noEditPoints="1" noAdjustHandles="1" noChangeArrowheads="1" noChangeShapeType="1" noTextEdit="1"/>
              </p:cNvSpPr>
              <p:nvPr/>
            </p:nvSpPr>
            <p:spPr>
              <a:xfrm>
                <a:off x="230646" y="3932997"/>
                <a:ext cx="8894200" cy="604781"/>
              </a:xfrm>
              <a:prstGeom prst="rect">
                <a:avLst/>
              </a:prstGeom>
              <a:blipFill>
                <a:blip r:embed="rId6"/>
                <a:stretch>
                  <a:fillRect l="-411" t="-3030"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8E5181E-5993-5FBF-049F-F039F6A9C557}"/>
                  </a:ext>
                </a:extLst>
              </p:cNvPr>
              <p:cNvSpPr txBox="1"/>
              <p:nvPr/>
            </p:nvSpPr>
            <p:spPr>
              <a:xfrm>
                <a:off x="230646" y="2589093"/>
                <a:ext cx="8732960" cy="1134349"/>
              </a:xfrm>
              <a:prstGeom prst="rect">
                <a:avLst/>
              </a:prstGeom>
              <a:noFill/>
            </p:spPr>
            <p:txBody>
              <a:bodyPr wrap="square">
                <a:spAutoFit/>
              </a:bodyPr>
              <a:lstStyle/>
              <a:p>
                <a:pPr algn="just"/>
                <a:r>
                  <a:rPr lang="en-GB" sz="1600" b="0" i="0" dirty="0">
                    <a:effectLst/>
                    <a:latin typeface="-apple-system"/>
                  </a:rPr>
                  <a:t>where </a:t>
                </a:r>
                <a:r>
                  <a:rPr lang="it-IT" sz="1600" b="0" dirty="0"/>
                  <a:t> </a:t>
                </a:r>
                <a14:m>
                  <m:oMath xmlns:m="http://schemas.openxmlformats.org/officeDocument/2006/math">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𝑘</m:t>
                        </m:r>
                      </m:e>
                      <m:sub>
                        <m:r>
                          <a:rPr lang="it-IT" sz="1600" b="0" i="1" smtClean="0">
                            <a:latin typeface="Cambria Math" panose="02040503050406030204" pitchFamily="18" charset="0"/>
                          </a:rPr>
                          <m:t>𝐻𝑒</m:t>
                        </m:r>
                      </m:sub>
                    </m:sSub>
                  </m:oMath>
                </a14:m>
                <a:r>
                  <a:rPr lang="en-GB" sz="1600" b="0" i="0" dirty="0">
                    <a:effectLst/>
                    <a:latin typeface="KaTeX_Main"/>
                  </a:rPr>
                  <a:t>​</a:t>
                </a:r>
                <a:r>
                  <a:rPr lang="en-GB" sz="1600" b="0" i="0" dirty="0">
                    <a:effectLst/>
                    <a:latin typeface="-apple-system"/>
                  </a:rPr>
                  <a:t> is the gas thermal conductivity, </a:t>
                </a:r>
                <a:r>
                  <a:rPr lang="it-IT" sz="1600" dirty="0">
                    <a:ea typeface="Cambria Math" panose="02040503050406030204" pitchFamily="18" charset="0"/>
                  </a:rPr>
                  <a:t> </a:t>
                </a:r>
                <a14:m>
                  <m:oMath xmlns:m="http://schemas.openxmlformats.org/officeDocument/2006/math">
                    <m:r>
                      <a:rPr lang="it-IT" sz="1600" i="1">
                        <a:latin typeface="Cambria Math" panose="02040503050406030204" pitchFamily="18" charset="0"/>
                        <a:ea typeface="Cambria Math" panose="02040503050406030204" pitchFamily="18" charset="0"/>
                      </a:rPr>
                      <m:t>𝛿</m:t>
                    </m:r>
                  </m:oMath>
                </a14:m>
                <a:r>
                  <a:rPr lang="en-GB" sz="1600" b="0" i="0" dirty="0">
                    <a:effectLst/>
                    <a:latin typeface="-apple-system"/>
                  </a:rPr>
                  <a:t> corresponds to the gap, </a:t>
                </a:r>
                <a:r>
                  <a:rPr lang="it-IT" sz="1600" dirty="0">
                    <a:ea typeface="Cambria Math" panose="02040503050406030204" pitchFamily="18" charset="0"/>
                  </a:rPr>
                  <a:t> </a:t>
                </a:r>
                <a14:m>
                  <m:oMath xmlns:m="http://schemas.openxmlformats.org/officeDocument/2006/math">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𝛽</m:t>
                        </m:r>
                      </m:e>
                      <m:sub>
                        <m:r>
                          <a:rPr lang="it-IT" sz="1600" i="1" smtClean="0">
                            <a:latin typeface="Cambria Math" panose="02040503050406030204" pitchFamily="18" charset="0"/>
                            <a:ea typeface="Cambria Math" panose="02040503050406030204" pitchFamily="18" charset="0"/>
                          </a:rPr>
                          <m:t>2</m:t>
                        </m:r>
                      </m:sub>
                    </m:sSub>
                    <m:r>
                      <a:rPr lang="it-IT" sz="1600" i="1">
                        <a:latin typeface="Cambria Math" panose="02040503050406030204" pitchFamily="18" charset="0"/>
                        <a:ea typeface="Cambria Math" panose="02040503050406030204" pitchFamily="18" charset="0"/>
                      </a:rPr>
                      <m:t> </m:t>
                    </m:r>
                  </m:oMath>
                </a14:m>
                <a:r>
                  <a:rPr lang="en-GB" sz="1600" b="0" i="0" dirty="0">
                    <a:effectLst/>
                    <a:latin typeface="-apple-system"/>
                  </a:rPr>
                  <a:t>is a roughness coefficient with</a:t>
                </a:r>
                <a:r>
                  <a:rPr lang="it-IT" sz="1600" dirty="0">
                    <a:ea typeface="Cambria Math" panose="02040503050406030204" pitchFamily="18" charset="0"/>
                  </a:rPr>
                  <a:t> </a:t>
                </a:r>
                <a14:m>
                  <m:oMath xmlns:m="http://schemas.openxmlformats.org/officeDocument/2006/math">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𝑅</m:t>
                        </m:r>
                      </m:e>
                      <m:sub>
                        <m:r>
                          <a:rPr lang="it-IT" sz="1600" i="1">
                            <a:latin typeface="Cambria Math" panose="02040503050406030204" pitchFamily="18" charset="0"/>
                            <a:ea typeface="Cambria Math" panose="02040503050406030204" pitchFamily="18" charset="0"/>
                          </a:rPr>
                          <m:t>𝑓</m:t>
                        </m:r>
                      </m:sub>
                    </m:sSub>
                    <m:r>
                      <a:rPr lang="it-IT" sz="1600" i="1">
                        <a:latin typeface="Cambria Math" panose="02040503050406030204" pitchFamily="18" charset="0"/>
                        <a:ea typeface="Cambria Math" panose="02040503050406030204" pitchFamily="18" charset="0"/>
                      </a:rPr>
                      <m:t>+</m:t>
                    </m:r>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𝑅</m:t>
                        </m:r>
                      </m:e>
                      <m:sub>
                        <m:r>
                          <a:rPr lang="it-IT" sz="1600" i="1">
                            <a:latin typeface="Cambria Math" panose="02040503050406030204" pitchFamily="18" charset="0"/>
                            <a:ea typeface="Cambria Math" panose="02040503050406030204" pitchFamily="18" charset="0"/>
                          </a:rPr>
                          <m:t>𝑐𝑙</m:t>
                        </m:r>
                      </m:sub>
                    </m:sSub>
                    <m:r>
                      <a:rPr lang="it-IT" sz="1600" i="1">
                        <a:latin typeface="Cambria Math" panose="02040503050406030204" pitchFamily="18" charset="0"/>
                        <a:ea typeface="Cambria Math" panose="02040503050406030204" pitchFamily="18" charset="0"/>
                      </a:rPr>
                      <m:t> </m:t>
                    </m:r>
                  </m:oMath>
                </a14:m>
                <a:r>
                  <a:rPr lang="en-GB" sz="1600" b="0" i="0" dirty="0">
                    <a:effectLst/>
                    <a:latin typeface="KaTeX_Main"/>
                  </a:rPr>
                  <a:t>​</a:t>
                </a:r>
                <a:r>
                  <a:rPr lang="en-GB" sz="1600" b="0" i="0" dirty="0">
                    <a:effectLst/>
                    <a:latin typeface="-apple-system"/>
                  </a:rPr>
                  <a:t> as the surface roughness, and</a:t>
                </a:r>
                <a14:m>
                  <m:oMath xmlns:m="http://schemas.openxmlformats.org/officeDocument/2006/math">
                    <m:r>
                      <a:rPr lang="it-IT" sz="1600" b="0" i="0" smtClean="0">
                        <a:latin typeface="Cambria Math" panose="02040503050406030204" pitchFamily="18" charset="0"/>
                        <a:ea typeface="Cambria Math" panose="02040503050406030204" pitchFamily="18" charset="0"/>
                      </a:rPr>
                      <m:t> </m:t>
                    </m:r>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𝑙</m:t>
                        </m:r>
                      </m:e>
                      <m:sub>
                        <m:r>
                          <a:rPr lang="it-IT" sz="1600" i="1">
                            <a:latin typeface="Cambria Math" panose="02040503050406030204" pitchFamily="18" charset="0"/>
                            <a:ea typeface="Cambria Math" panose="02040503050406030204" pitchFamily="18" charset="0"/>
                          </a:rPr>
                          <m:t>𝑓</m:t>
                        </m:r>
                      </m:sub>
                    </m:sSub>
                    <m:r>
                      <a:rPr lang="it-IT" sz="1600" i="1">
                        <a:latin typeface="Cambria Math" panose="02040503050406030204" pitchFamily="18" charset="0"/>
                        <a:ea typeface="Cambria Math" panose="02040503050406030204" pitchFamily="18" charset="0"/>
                      </a:rPr>
                      <m:t>+</m:t>
                    </m:r>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𝑙</m:t>
                        </m:r>
                      </m:e>
                      <m:sub>
                        <m:r>
                          <a:rPr lang="it-IT" sz="1600" i="1">
                            <a:latin typeface="Cambria Math" panose="02040503050406030204" pitchFamily="18" charset="0"/>
                            <a:ea typeface="Cambria Math" panose="02040503050406030204" pitchFamily="18" charset="0"/>
                          </a:rPr>
                          <m:t>𝑐𝑙</m:t>
                        </m:r>
                      </m:sub>
                    </m:sSub>
                    <m:r>
                      <a:rPr lang="it-IT" sz="1600" i="1">
                        <a:latin typeface="Cambria Math" panose="02040503050406030204" pitchFamily="18" charset="0"/>
                        <a:ea typeface="Cambria Math" panose="02040503050406030204" pitchFamily="18" charset="0"/>
                      </a:rPr>
                      <m:t> </m:t>
                    </m:r>
                  </m:oMath>
                </a14:m>
                <a:r>
                  <a:rPr lang="en-GB" sz="1600" b="0" i="0" dirty="0">
                    <a:effectLst/>
                    <a:latin typeface="-apple-system"/>
                  </a:rPr>
                  <a:t>are the temperature jump distance for the surrounding solid bodies. The gas temperature is computed as the arithmetic mean of the local temperatures of the surrounding surfaces. </a:t>
                </a:r>
                <a:r>
                  <a:rPr lang="it-IT" sz="1600" dirty="0">
                    <a:latin typeface="-apple-system"/>
                  </a:rPr>
                  <a:t>In the </a:t>
                </a:r>
                <a:r>
                  <a:rPr lang="en-GB" sz="1600" dirty="0">
                    <a:latin typeface="-apple-system"/>
                  </a:rPr>
                  <a:t>exercise</a:t>
                </a:r>
                <a:r>
                  <a:rPr lang="it-IT" sz="1600" dirty="0">
                    <a:latin typeface="-apple-system"/>
                  </a:rPr>
                  <a:t> </a:t>
                </a:r>
                <a14:m>
                  <m:oMath xmlns:m="http://schemas.openxmlformats.org/officeDocument/2006/math">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𝛽</m:t>
                        </m:r>
                      </m:e>
                      <m:sub>
                        <m:r>
                          <a:rPr lang="it-IT" sz="1600" i="1">
                            <a:latin typeface="Cambria Math" panose="02040503050406030204" pitchFamily="18" charset="0"/>
                            <a:ea typeface="Cambria Math" panose="02040503050406030204" pitchFamily="18" charset="0"/>
                          </a:rPr>
                          <m:t>2</m:t>
                        </m:r>
                      </m:sub>
                    </m:sSub>
                    <m:d>
                      <m:dPr>
                        <m:ctrlPr>
                          <a:rPr lang="it-IT" sz="1600" i="1">
                            <a:latin typeface="Cambria Math" panose="02040503050406030204" pitchFamily="18" charset="0"/>
                            <a:ea typeface="Cambria Math" panose="02040503050406030204" pitchFamily="18" charset="0"/>
                          </a:rPr>
                        </m:ctrlPr>
                      </m:dPr>
                      <m:e>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𝑅</m:t>
                            </m:r>
                          </m:e>
                          <m:sub>
                            <m:r>
                              <a:rPr lang="it-IT" sz="1600" i="1">
                                <a:latin typeface="Cambria Math" panose="02040503050406030204" pitchFamily="18" charset="0"/>
                                <a:ea typeface="Cambria Math" panose="02040503050406030204" pitchFamily="18" charset="0"/>
                              </a:rPr>
                              <m:t>𝑓</m:t>
                            </m:r>
                          </m:sub>
                        </m:sSub>
                        <m:r>
                          <a:rPr lang="it-IT" sz="1600" i="1">
                            <a:latin typeface="Cambria Math" panose="02040503050406030204" pitchFamily="18" charset="0"/>
                            <a:ea typeface="Cambria Math" panose="02040503050406030204" pitchFamily="18" charset="0"/>
                          </a:rPr>
                          <m:t>+</m:t>
                        </m:r>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𝑅</m:t>
                            </m:r>
                          </m:e>
                          <m:sub>
                            <m:r>
                              <a:rPr lang="it-IT" sz="1600" i="1">
                                <a:latin typeface="Cambria Math" panose="02040503050406030204" pitchFamily="18" charset="0"/>
                                <a:ea typeface="Cambria Math" panose="02040503050406030204" pitchFamily="18" charset="0"/>
                              </a:rPr>
                              <m:t>𝑐𝑙</m:t>
                            </m:r>
                          </m:sub>
                        </m:sSub>
                      </m:e>
                    </m:d>
                    <m:r>
                      <a:rPr lang="it-IT" sz="1600" i="1">
                        <a:latin typeface="Cambria Math" panose="02040503050406030204" pitchFamily="18" charset="0"/>
                        <a:ea typeface="Cambria Math" panose="02040503050406030204" pitchFamily="18" charset="0"/>
                      </a:rPr>
                      <m:t>+</m:t>
                    </m:r>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𝑙</m:t>
                        </m:r>
                      </m:e>
                      <m:sub>
                        <m:r>
                          <a:rPr lang="it-IT" sz="1600" i="1">
                            <a:latin typeface="Cambria Math" panose="02040503050406030204" pitchFamily="18" charset="0"/>
                            <a:ea typeface="Cambria Math" panose="02040503050406030204" pitchFamily="18" charset="0"/>
                          </a:rPr>
                          <m:t>𝑓</m:t>
                        </m:r>
                      </m:sub>
                    </m:sSub>
                    <m:r>
                      <a:rPr lang="it-IT" sz="1600" i="1">
                        <a:latin typeface="Cambria Math" panose="02040503050406030204" pitchFamily="18" charset="0"/>
                        <a:ea typeface="Cambria Math" panose="02040503050406030204" pitchFamily="18" charset="0"/>
                      </a:rPr>
                      <m:t>+</m:t>
                    </m:r>
                    <m:sSub>
                      <m:sSubPr>
                        <m:ctrlPr>
                          <a:rPr lang="it-IT" sz="1600" i="1">
                            <a:latin typeface="Cambria Math" panose="02040503050406030204" pitchFamily="18" charset="0"/>
                            <a:ea typeface="Cambria Math" panose="02040503050406030204" pitchFamily="18" charset="0"/>
                          </a:rPr>
                        </m:ctrlPr>
                      </m:sSubPr>
                      <m:e>
                        <m:r>
                          <a:rPr lang="it-IT" sz="1600" i="1">
                            <a:latin typeface="Cambria Math" panose="02040503050406030204" pitchFamily="18" charset="0"/>
                            <a:ea typeface="Cambria Math" panose="02040503050406030204" pitchFamily="18" charset="0"/>
                          </a:rPr>
                          <m:t>𝑙</m:t>
                        </m:r>
                      </m:e>
                      <m:sub>
                        <m:r>
                          <a:rPr lang="it-IT" sz="1600" i="1">
                            <a:latin typeface="Cambria Math" panose="02040503050406030204" pitchFamily="18" charset="0"/>
                            <a:ea typeface="Cambria Math" panose="02040503050406030204" pitchFamily="18" charset="0"/>
                          </a:rPr>
                          <m:t>𝑐𝑙</m:t>
                        </m:r>
                      </m:sub>
                    </m:sSub>
                  </m:oMath>
                </a14:m>
                <a:r>
                  <a:rPr lang="en-GB" sz="1600" dirty="0"/>
                  <a:t> is given.</a:t>
                </a:r>
              </a:p>
            </p:txBody>
          </p:sp>
        </mc:Choice>
        <mc:Fallback xmlns="">
          <p:sp>
            <p:nvSpPr>
              <p:cNvPr id="6" name="TextBox 5">
                <a:extLst>
                  <a:ext uri="{FF2B5EF4-FFF2-40B4-BE49-F238E27FC236}">
                    <a16:creationId xmlns:a16="http://schemas.microsoft.com/office/drawing/2014/main" id="{08E5181E-5993-5FBF-049F-F039F6A9C557}"/>
                  </a:ext>
                </a:extLst>
              </p:cNvPr>
              <p:cNvSpPr txBox="1">
                <a:spLocks noRot="1" noChangeAspect="1" noMove="1" noResize="1" noEditPoints="1" noAdjustHandles="1" noChangeArrowheads="1" noChangeShapeType="1" noTextEdit="1"/>
              </p:cNvSpPr>
              <p:nvPr/>
            </p:nvSpPr>
            <p:spPr>
              <a:xfrm>
                <a:off x="230646" y="2589093"/>
                <a:ext cx="8732960" cy="1134349"/>
              </a:xfrm>
              <a:prstGeom prst="rect">
                <a:avLst/>
              </a:prstGeom>
              <a:blipFill>
                <a:blip r:embed="rId7"/>
                <a:stretch>
                  <a:fillRect l="-419" t="-1613" r="-349" b="-4839"/>
                </a:stretch>
              </a:blipFill>
            </p:spPr>
            <p:txBody>
              <a:bodyPr/>
              <a:lstStyle/>
              <a:p>
                <a:r>
                  <a:rPr lang="en-GB">
                    <a:noFill/>
                  </a:rPr>
                  <a:t> </a:t>
                </a:r>
              </a:p>
            </p:txBody>
          </p:sp>
        </mc:Fallback>
      </mc:AlternateContent>
    </p:spTree>
    <p:extLst>
      <p:ext uri="{BB962C8B-B14F-4D97-AF65-F5344CB8AC3E}">
        <p14:creationId xmlns:p14="http://schemas.microsoft.com/office/powerpoint/2010/main" val="236495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B5E11E0-4F2D-5ADF-42D3-92D20AAFA594}"/>
                  </a:ext>
                </a:extLst>
              </p:cNvPr>
              <p:cNvSpPr>
                <a:spLocks noGrp="1"/>
              </p:cNvSpPr>
              <p:nvPr>
                <p:ph type="title"/>
              </p:nvPr>
            </p:nvSpPr>
            <p:spPr>
              <a:xfrm>
                <a:off x="413414" y="142027"/>
                <a:ext cx="8229600" cy="471732"/>
              </a:xfrm>
            </p:spPr>
            <p:txBody>
              <a:bodyPr/>
              <a:lstStyle/>
              <a:p>
                <a:pPr/>
                <a14:m>
                  <m:oMathPara xmlns:m="http://schemas.openxmlformats.org/officeDocument/2006/math">
                    <m:oMathParaPr>
                      <m:jc m:val="centerGroup"/>
                    </m:oMathParaPr>
                    <m:oMath xmlns:m="http://schemas.openxmlformats.org/officeDocument/2006/math">
                      <m:sSub>
                        <m:sSubPr>
                          <m:ctrlPr>
                            <a:rPr lang="it-IT" sz="2800" b="1" i="1" smtClean="0">
                              <a:latin typeface="Cambria Math" panose="02040503050406030204" pitchFamily="18" charset="0"/>
                            </a:rPr>
                          </m:ctrlPr>
                        </m:sSubPr>
                        <m:e>
                          <m:r>
                            <a:rPr lang="it-IT" sz="2800" b="1" i="1" smtClean="0">
                              <a:latin typeface="Cambria Math" panose="02040503050406030204" pitchFamily="18" charset="0"/>
                            </a:rPr>
                            <m:t>𝑸</m:t>
                          </m:r>
                        </m:e>
                        <m:sub>
                          <m:r>
                            <a:rPr lang="it-IT" sz="2800" b="1" i="1" smtClean="0">
                              <a:latin typeface="Cambria Math" panose="02040503050406030204" pitchFamily="18" charset="0"/>
                            </a:rPr>
                            <m:t>𝒇𝒖𝒆𝒍</m:t>
                          </m:r>
                        </m:sub>
                      </m:sSub>
                    </m:oMath>
                  </m:oMathPara>
                </a14:m>
                <a:endParaRPr lang="en-GB" dirty="0"/>
              </a:p>
            </p:txBody>
          </p:sp>
        </mc:Choice>
        <mc:Fallback xmlns="">
          <p:sp>
            <p:nvSpPr>
              <p:cNvPr id="2" name="Title 1">
                <a:extLst>
                  <a:ext uri="{FF2B5EF4-FFF2-40B4-BE49-F238E27FC236}">
                    <a16:creationId xmlns:a16="http://schemas.microsoft.com/office/drawing/2014/main" id="{2B5E11E0-4F2D-5ADF-42D3-92D20AAFA594}"/>
                  </a:ext>
                </a:extLst>
              </p:cNvPr>
              <p:cNvSpPr>
                <a:spLocks noGrp="1" noRot="1" noChangeAspect="1" noMove="1" noResize="1" noEditPoints="1" noAdjustHandles="1" noChangeArrowheads="1" noChangeShapeType="1" noTextEdit="1"/>
              </p:cNvSpPr>
              <p:nvPr>
                <p:ph type="title"/>
              </p:nvPr>
            </p:nvSpPr>
            <p:spPr>
              <a:xfrm>
                <a:off x="413414" y="142027"/>
                <a:ext cx="8229600" cy="471732"/>
              </a:xfrm>
              <a:blipFill>
                <a:blip r:embed="rId2"/>
                <a:stretch>
                  <a:fillRect/>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509EBD17-22D5-F117-A1DE-3DF1AC669205}"/>
              </a:ext>
            </a:extLst>
          </p:cNvPr>
          <p:cNvSpPr>
            <a:spLocks noGrp="1"/>
          </p:cNvSpPr>
          <p:nvPr>
            <p:ph type="sldNum" sz="quarter" idx="12"/>
          </p:nvPr>
        </p:nvSpPr>
        <p:spPr/>
        <p:txBody>
          <a:bodyPr/>
          <a:lstStyle/>
          <a:p>
            <a:fld id="{02C7C199-0D0D-7840-A88D-785280B31CF7}" type="slidenum">
              <a:rPr lang="it-IT" smtClean="0"/>
              <a:t>16</a:t>
            </a:fld>
            <a:endParaRPr lang="it-IT" dirty="0"/>
          </a:p>
        </p:txBody>
      </p:sp>
      <p:sp>
        <p:nvSpPr>
          <p:cNvPr id="7" name="Oval 6">
            <a:extLst>
              <a:ext uri="{FF2B5EF4-FFF2-40B4-BE49-F238E27FC236}">
                <a16:creationId xmlns:a16="http://schemas.microsoft.com/office/drawing/2014/main" id="{B2A465D6-CC18-0832-9DEB-B22738A9812E}"/>
              </a:ext>
            </a:extLst>
          </p:cNvPr>
          <p:cNvSpPr/>
          <p:nvPr/>
        </p:nvSpPr>
        <p:spPr>
          <a:xfrm>
            <a:off x="4290180" y="1534356"/>
            <a:ext cx="2484000" cy="24840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3B0105-CA95-51F9-D216-EFB983E2A622}"/>
                  </a:ext>
                </a:extLst>
              </p:cNvPr>
              <p:cNvSpPr txBox="1"/>
              <p:nvPr/>
            </p:nvSpPr>
            <p:spPr>
              <a:xfrm>
                <a:off x="6160712" y="1372268"/>
                <a:ext cx="685800" cy="4966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𝑻</m:t>
                          </m:r>
                        </m:e>
                        <m:sub>
                          <m:r>
                            <a:rPr lang="it-IT" sz="2400" b="1" i="1" smtClean="0">
                              <a:latin typeface="Cambria Math" panose="02040503050406030204" pitchFamily="18" charset="0"/>
                            </a:rPr>
                            <m:t>𝒇</m:t>
                          </m:r>
                          <m:r>
                            <a:rPr lang="it-IT" sz="2400" b="1" i="1" smtClean="0">
                              <a:latin typeface="Cambria Math" panose="02040503050406030204" pitchFamily="18" charset="0"/>
                            </a:rPr>
                            <m:t>,</m:t>
                          </m:r>
                          <m:r>
                            <a:rPr lang="it-IT" sz="2400" b="1" i="1" smtClean="0">
                              <a:latin typeface="Cambria Math" panose="02040503050406030204" pitchFamily="18" charset="0"/>
                            </a:rPr>
                            <m:t>𝒐</m:t>
                          </m:r>
                        </m:sub>
                      </m:sSub>
                    </m:oMath>
                  </m:oMathPara>
                </a14:m>
                <a:endParaRPr lang="en-GB" sz="2400" b="1" dirty="0"/>
              </a:p>
            </p:txBody>
          </p:sp>
        </mc:Choice>
        <mc:Fallback xmlns="">
          <p:sp>
            <p:nvSpPr>
              <p:cNvPr id="8" name="TextBox 7">
                <a:extLst>
                  <a:ext uri="{FF2B5EF4-FFF2-40B4-BE49-F238E27FC236}">
                    <a16:creationId xmlns:a16="http://schemas.microsoft.com/office/drawing/2014/main" id="{7F3B0105-CA95-51F9-D216-EFB983E2A622}"/>
                  </a:ext>
                </a:extLst>
              </p:cNvPr>
              <p:cNvSpPr txBox="1">
                <a:spLocks noRot="1" noChangeAspect="1" noMove="1" noResize="1" noEditPoints="1" noAdjustHandles="1" noChangeArrowheads="1" noChangeShapeType="1" noTextEdit="1"/>
              </p:cNvSpPr>
              <p:nvPr/>
            </p:nvSpPr>
            <p:spPr>
              <a:xfrm>
                <a:off x="6160712" y="1372268"/>
                <a:ext cx="685800" cy="496674"/>
              </a:xfrm>
              <a:prstGeom prst="rect">
                <a:avLst/>
              </a:prstGeom>
              <a:blipFill>
                <a:blip r:embed="rId3"/>
                <a:stretch>
                  <a:fillRect l="-2679" b="-10976"/>
                </a:stretch>
              </a:blipFill>
            </p:spPr>
            <p:txBody>
              <a:bodyPr/>
              <a:lstStyle/>
              <a:p>
                <a:r>
                  <a:rPr lang="en-GB">
                    <a:noFill/>
                  </a:rPr>
                  <a:t> </a:t>
                </a:r>
              </a:p>
            </p:txBody>
          </p:sp>
        </mc:Fallback>
      </mc:AlternateContent>
      <p:sp>
        <p:nvSpPr>
          <p:cNvPr id="9" name="Content Placeholder 2">
            <a:extLst>
              <a:ext uri="{FF2B5EF4-FFF2-40B4-BE49-F238E27FC236}">
                <a16:creationId xmlns:a16="http://schemas.microsoft.com/office/drawing/2014/main" id="{2C213B8F-6E74-C58D-BB6C-01AECB16FFCD}"/>
              </a:ext>
            </a:extLst>
          </p:cNvPr>
          <p:cNvSpPr txBox="1">
            <a:spLocks/>
          </p:cNvSpPr>
          <p:nvPr/>
        </p:nvSpPr>
        <p:spPr>
          <a:xfrm>
            <a:off x="6918844" y="1386146"/>
            <a:ext cx="2133600" cy="2757579"/>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800" dirty="0"/>
              <a:t>Not considered</a:t>
            </a:r>
          </a:p>
          <a:p>
            <a:r>
              <a:rPr lang="en-GB" sz="1800" dirty="0"/>
              <a:t>Density variation in time</a:t>
            </a:r>
          </a:p>
          <a:p>
            <a:r>
              <a:rPr lang="en-GB" sz="1800" dirty="0"/>
              <a:t>Conductivity dependency from temperature and time</a:t>
            </a:r>
          </a:p>
        </p:txBody>
      </p:sp>
      <p:sp>
        <p:nvSpPr>
          <p:cNvPr id="10" name="Oval 9">
            <a:extLst>
              <a:ext uri="{FF2B5EF4-FFF2-40B4-BE49-F238E27FC236}">
                <a16:creationId xmlns:a16="http://schemas.microsoft.com/office/drawing/2014/main" id="{C12393D7-CA39-B2FA-6E06-FA6212A8A8FB}"/>
              </a:ext>
            </a:extLst>
          </p:cNvPr>
          <p:cNvSpPr/>
          <p:nvPr/>
        </p:nvSpPr>
        <p:spPr>
          <a:xfrm>
            <a:off x="5352180" y="2579919"/>
            <a:ext cx="360000" cy="360000"/>
          </a:xfrm>
          <a:prstGeom prst="ellipse">
            <a:avLst/>
          </a:prstGeom>
          <a:solidFill>
            <a:schemeClr val="bg1"/>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993143D-6DE8-88FC-B301-9699FF0883EF}"/>
                  </a:ext>
                </a:extLst>
              </p:cNvPr>
              <p:cNvSpPr txBox="1"/>
              <p:nvPr/>
            </p:nvSpPr>
            <p:spPr>
              <a:xfrm>
                <a:off x="5677231" y="2263245"/>
                <a:ext cx="685800" cy="4966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𝑻</m:t>
                          </m:r>
                        </m:e>
                        <m:sub>
                          <m:r>
                            <a:rPr lang="it-IT" sz="2400" b="1" i="1" smtClean="0">
                              <a:latin typeface="Cambria Math" panose="02040503050406030204" pitchFamily="18" charset="0"/>
                            </a:rPr>
                            <m:t>𝒇</m:t>
                          </m:r>
                          <m:r>
                            <a:rPr lang="it-IT" sz="2400" b="1" i="1" smtClean="0">
                              <a:latin typeface="Cambria Math" panose="02040503050406030204" pitchFamily="18" charset="0"/>
                            </a:rPr>
                            <m:t>,</m:t>
                          </m:r>
                          <m:r>
                            <a:rPr lang="it-IT" sz="2400" b="1" i="1" smtClean="0">
                              <a:latin typeface="Cambria Math" panose="02040503050406030204" pitchFamily="18" charset="0"/>
                            </a:rPr>
                            <m:t>𝒊</m:t>
                          </m:r>
                        </m:sub>
                      </m:sSub>
                    </m:oMath>
                  </m:oMathPara>
                </a14:m>
                <a:endParaRPr lang="en-GB" sz="2400" b="1" dirty="0"/>
              </a:p>
            </p:txBody>
          </p:sp>
        </mc:Choice>
        <mc:Fallback xmlns="">
          <p:sp>
            <p:nvSpPr>
              <p:cNvPr id="11" name="TextBox 10">
                <a:extLst>
                  <a:ext uri="{FF2B5EF4-FFF2-40B4-BE49-F238E27FC236}">
                    <a16:creationId xmlns:a16="http://schemas.microsoft.com/office/drawing/2014/main" id="{7993143D-6DE8-88FC-B301-9699FF0883EF}"/>
                  </a:ext>
                </a:extLst>
              </p:cNvPr>
              <p:cNvSpPr txBox="1">
                <a:spLocks noRot="1" noChangeAspect="1" noMove="1" noResize="1" noEditPoints="1" noAdjustHandles="1" noChangeArrowheads="1" noChangeShapeType="1" noTextEdit="1"/>
              </p:cNvSpPr>
              <p:nvPr/>
            </p:nvSpPr>
            <p:spPr>
              <a:xfrm>
                <a:off x="5677231" y="2263245"/>
                <a:ext cx="685800" cy="496674"/>
              </a:xfrm>
              <a:prstGeom prst="rect">
                <a:avLst/>
              </a:prstGeom>
              <a:blipFill>
                <a:blip r:embed="rId4"/>
                <a:stretch>
                  <a:fillRect b="-109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7D3EC9-58D0-E51A-9C20-78E0FCAEDAC6}"/>
                  </a:ext>
                </a:extLst>
              </p:cNvPr>
              <p:cNvSpPr txBox="1"/>
              <p:nvPr/>
            </p:nvSpPr>
            <p:spPr>
              <a:xfrm>
                <a:off x="12094" y="1945482"/>
                <a:ext cx="4572000" cy="12688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GB" i="1" smtClean="0">
                              <a:solidFill>
                                <a:schemeClr val="tx1"/>
                              </a:solidFill>
                              <a:latin typeface="Cambria Math" panose="02040503050406030204" pitchFamily="18" charset="0"/>
                            </a:rPr>
                          </m:ctrlPr>
                        </m:naryPr>
                        <m:sub>
                          <m:sSub>
                            <m:sSubPr>
                              <m:ctrlPr>
                                <a:rPr lang="en-GB" i="1">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𝑇</m:t>
                              </m:r>
                            </m:e>
                            <m:sub>
                              <m:r>
                                <a:rPr lang="it-IT" b="0" i="1" smtClean="0">
                                  <a:solidFill>
                                    <a:schemeClr val="tx1"/>
                                  </a:solidFill>
                                  <a:latin typeface="Cambria Math" panose="02040503050406030204" pitchFamily="18" charset="0"/>
                                </a:rPr>
                                <m:t>𝑓</m:t>
                              </m:r>
                              <m:r>
                                <a:rPr lang="it-IT" b="0" i="1" smtClean="0">
                                  <a:solidFill>
                                    <a:schemeClr val="tx1"/>
                                  </a:solidFill>
                                  <a:latin typeface="Cambria Math" panose="02040503050406030204" pitchFamily="18" charset="0"/>
                                </a:rPr>
                                <m:t>,</m:t>
                              </m:r>
                              <m:r>
                                <a:rPr lang="it-IT" b="0" i="1" smtClean="0">
                                  <a:solidFill>
                                    <a:schemeClr val="tx1"/>
                                  </a:solidFill>
                                  <a:latin typeface="Cambria Math" panose="02040503050406030204" pitchFamily="18" charset="0"/>
                                </a:rPr>
                                <m:t>𝑜</m:t>
                              </m:r>
                            </m:sub>
                          </m:sSub>
                        </m:sub>
                        <m:sup>
                          <m:sSub>
                            <m:sSubPr>
                              <m:ctrlPr>
                                <a:rPr lang="en-GB" i="1">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𝑇</m:t>
                              </m:r>
                            </m:e>
                            <m:sub>
                              <m:r>
                                <a:rPr lang="it-IT" b="0" i="1" smtClean="0">
                                  <a:solidFill>
                                    <a:schemeClr val="tx1"/>
                                  </a:solidFill>
                                  <a:latin typeface="Cambria Math" panose="02040503050406030204" pitchFamily="18" charset="0"/>
                                </a:rPr>
                                <m:t>𝑓</m:t>
                              </m:r>
                              <m:r>
                                <a:rPr lang="it-IT" b="0" i="1" smtClean="0">
                                  <a:solidFill>
                                    <a:schemeClr val="tx1"/>
                                  </a:solidFill>
                                  <a:latin typeface="Cambria Math" panose="02040503050406030204" pitchFamily="18" charset="0"/>
                                </a:rPr>
                                <m:t>,</m:t>
                              </m:r>
                              <m:r>
                                <a:rPr lang="it-IT" b="0" i="1" smtClean="0">
                                  <a:solidFill>
                                    <a:schemeClr val="tx1"/>
                                  </a:solidFill>
                                  <a:latin typeface="Cambria Math" panose="02040503050406030204" pitchFamily="18" charset="0"/>
                                </a:rPr>
                                <m:t>𝑖</m:t>
                              </m:r>
                            </m:sub>
                          </m:sSub>
                        </m:sup>
                        <m:e>
                          <m:r>
                            <a:rPr lang="en-GB" i="1">
                              <a:solidFill>
                                <a:schemeClr val="tx1"/>
                              </a:solidFill>
                              <a:latin typeface="Cambria Math" panose="02040503050406030204" pitchFamily="18" charset="0"/>
                            </a:rPr>
                            <m:t>𝑘𝑑𝑇</m:t>
                          </m:r>
                        </m:e>
                      </m:nary>
                      <m:r>
                        <a:rPr lang="en-GB" i="0">
                          <a:solidFill>
                            <a:schemeClr val="tx1"/>
                          </a:solidFill>
                          <a:latin typeface="Cambria Math" panose="02040503050406030204" pitchFamily="18" charset="0"/>
                        </a:rPr>
                        <m:t>=</m:t>
                      </m:r>
                      <m:f>
                        <m:fPr>
                          <m:ctrlPr>
                            <a:rPr lang="en-GB" i="1">
                              <a:solidFill>
                                <a:schemeClr val="tx1"/>
                              </a:solidFill>
                              <a:latin typeface="Cambria Math" panose="02040503050406030204" pitchFamily="18" charset="0"/>
                            </a:rPr>
                          </m:ctrlPr>
                        </m:fPr>
                        <m:num>
                          <m:r>
                            <a:rPr lang="it-IT" b="0" i="1" smtClean="0">
                              <a:solidFill>
                                <a:schemeClr val="tx1"/>
                              </a:solidFill>
                              <a:latin typeface="Cambria Math" panose="02040503050406030204" pitchFamily="18" charset="0"/>
                            </a:rPr>
                            <m:t>𝑄</m:t>
                          </m:r>
                        </m:num>
                        <m:den>
                          <m:r>
                            <a:rPr lang="en-GB" i="0">
                              <a:solidFill>
                                <a:schemeClr val="tx1"/>
                              </a:solidFill>
                              <a:latin typeface="Cambria Math" panose="02040503050406030204" pitchFamily="18" charset="0"/>
                            </a:rPr>
                            <m:t>4</m:t>
                          </m:r>
                          <m:r>
                            <a:rPr lang="en-GB" i="1">
                              <a:solidFill>
                                <a:schemeClr val="tx1"/>
                              </a:solidFill>
                              <a:latin typeface="Cambria Math" panose="02040503050406030204" pitchFamily="18" charset="0"/>
                            </a:rPr>
                            <m:t>𝜋</m:t>
                          </m:r>
                          <m:r>
                            <a:rPr lang="it-IT" b="0" i="1" smtClean="0">
                              <a:solidFill>
                                <a:schemeClr val="tx1"/>
                              </a:solidFill>
                              <a:latin typeface="Cambria Math" panose="02040503050406030204" pitchFamily="18" charset="0"/>
                            </a:rPr>
                            <m:t> </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𝐿</m:t>
                              </m:r>
                            </m:e>
                            <m:sub>
                              <m:r>
                                <a:rPr lang="it-IT" b="0" i="1" smtClean="0">
                                  <a:solidFill>
                                    <a:schemeClr val="tx1"/>
                                  </a:solidFill>
                                  <a:latin typeface="Cambria Math" panose="02040503050406030204" pitchFamily="18" charset="0"/>
                                </a:rPr>
                                <m:t>𝑎𝑐𝑡𝑖𝑣𝑒</m:t>
                              </m:r>
                            </m:sub>
                          </m:sSub>
                        </m:den>
                      </m:f>
                      <m:d>
                        <m:dPr>
                          <m:begChr m:val="["/>
                          <m:endChr m:val="]"/>
                          <m:ctrlPr>
                            <a:rPr lang="en-GB" i="1">
                              <a:solidFill>
                                <a:schemeClr val="tx1"/>
                              </a:solidFill>
                              <a:latin typeface="Cambria Math" panose="02040503050406030204" pitchFamily="18" charset="0"/>
                            </a:rPr>
                          </m:ctrlPr>
                        </m:dPr>
                        <m:e>
                          <m:r>
                            <a:rPr lang="en-GB" i="0">
                              <a:solidFill>
                                <a:schemeClr val="tx1"/>
                              </a:solidFill>
                              <a:latin typeface="Cambria Math" panose="02040503050406030204" pitchFamily="18" charset="0"/>
                            </a:rPr>
                            <m:t>1−</m:t>
                          </m:r>
                          <m:f>
                            <m:fPr>
                              <m:ctrlPr>
                                <a:rPr lang="en-GB" i="1">
                                  <a:solidFill>
                                    <a:schemeClr val="tx1"/>
                                  </a:solidFill>
                                  <a:latin typeface="Cambria Math" panose="02040503050406030204" pitchFamily="18" charset="0"/>
                                </a:rPr>
                              </m:ctrlPr>
                            </m:fPr>
                            <m:num>
                              <m:func>
                                <m:funcPr>
                                  <m:ctrlPr>
                                    <a:rPr lang="en-GB" i="1">
                                      <a:solidFill>
                                        <a:schemeClr val="tx1"/>
                                      </a:solidFill>
                                      <a:latin typeface="Cambria Math" panose="02040503050406030204" pitchFamily="18" charset="0"/>
                                    </a:rPr>
                                  </m:ctrlPr>
                                </m:funcPr>
                                <m:fName>
                                  <m:r>
                                    <m:rPr>
                                      <m:sty m:val="p"/>
                                    </m:rPr>
                                    <a:rPr lang="en-GB" i="0">
                                      <a:solidFill>
                                        <a:schemeClr val="tx1"/>
                                      </a:solidFill>
                                      <a:latin typeface="Cambria Math" panose="02040503050406030204" pitchFamily="18" charset="0"/>
                                    </a:rPr>
                                    <m:t>ln</m:t>
                                  </m:r>
                                </m:fName>
                                <m:e>
                                  <m:sSup>
                                    <m:sSupPr>
                                      <m:ctrlPr>
                                        <a:rPr lang="en-GB" i="1">
                                          <a:solidFill>
                                            <a:schemeClr val="tx1"/>
                                          </a:solidFill>
                                          <a:latin typeface="Cambria Math" panose="02040503050406030204" pitchFamily="18" charset="0"/>
                                        </a:rPr>
                                      </m:ctrlPr>
                                    </m:sSupPr>
                                    <m:e>
                                      <m:d>
                                        <m:dPr>
                                          <m:ctrlPr>
                                            <a:rPr lang="en-GB" i="1">
                                              <a:solidFill>
                                                <a:schemeClr val="tx1"/>
                                              </a:solidFill>
                                              <a:latin typeface="Cambria Math" panose="02040503050406030204" pitchFamily="18" charset="0"/>
                                            </a:rPr>
                                          </m:ctrlPr>
                                        </m:dPr>
                                        <m:e>
                                          <m:f>
                                            <m:fPr>
                                              <m:ctrlPr>
                                                <a:rPr lang="en-GB" i="1">
                                                  <a:solidFill>
                                                    <a:schemeClr val="tx1"/>
                                                  </a:solidFill>
                                                  <a:latin typeface="Cambria Math" panose="02040503050406030204" pitchFamily="18" charset="0"/>
                                                </a:rPr>
                                              </m:ctrlPr>
                                            </m:fPr>
                                            <m:num>
                                              <m:sSub>
                                                <m:sSubPr>
                                                  <m:ctrlPr>
                                                    <a:rPr lang="it-IT" b="0"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r</m:t>
                                                  </m:r>
                                                </m:e>
                                                <m:sub>
                                                  <m:r>
                                                    <m:rPr>
                                                      <m:sty m:val="p"/>
                                                    </m:rPr>
                                                    <a:rPr lang="it-IT" b="0" i="0" smtClean="0">
                                                      <a:solidFill>
                                                        <a:schemeClr val="tx1"/>
                                                      </a:solidFill>
                                                      <a:latin typeface="Cambria Math" panose="02040503050406030204" pitchFamily="18" charset="0"/>
                                                    </a:rPr>
                                                    <m:t>f</m:t>
                                                  </m:r>
                                                  <m:r>
                                                    <a:rPr lang="it-IT" b="0" i="0" smtClean="0">
                                                      <a:solidFill>
                                                        <a:schemeClr val="tx1"/>
                                                      </a:solidFill>
                                                      <a:latin typeface="Cambria Math" panose="02040503050406030204" pitchFamily="18" charset="0"/>
                                                    </a:rPr>
                                                    <m:t>,</m:t>
                                                  </m:r>
                                                  <m:r>
                                                    <m:rPr>
                                                      <m:sty m:val="p"/>
                                                    </m:rPr>
                                                    <a:rPr lang="it-IT" b="0" i="0" smtClean="0">
                                                      <a:solidFill>
                                                        <a:schemeClr val="tx1"/>
                                                      </a:solidFill>
                                                      <a:latin typeface="Cambria Math" panose="02040503050406030204" pitchFamily="18" charset="0"/>
                                                    </a:rPr>
                                                    <m:t>o</m:t>
                                                  </m:r>
                                                </m:sub>
                                              </m:sSub>
                                            </m:num>
                                            <m:den>
                                              <m:sSub>
                                                <m:sSubPr>
                                                  <m:ctrlPr>
                                                    <a:rPr lang="it-IT" i="1">
                                                      <a:latin typeface="Cambria Math" panose="02040503050406030204" pitchFamily="18" charset="0"/>
                                                    </a:rPr>
                                                  </m:ctrlPr>
                                                </m:sSubPr>
                                                <m:e>
                                                  <m:r>
                                                    <m:rPr>
                                                      <m:sty m:val="p"/>
                                                    </m:rPr>
                                                    <a:rPr lang="it-IT">
                                                      <a:latin typeface="Cambria Math" panose="02040503050406030204" pitchFamily="18" charset="0"/>
                                                    </a:rPr>
                                                    <m:t>r</m:t>
                                                  </m:r>
                                                </m:e>
                                                <m:sub>
                                                  <m:r>
                                                    <m:rPr>
                                                      <m:sty m:val="p"/>
                                                    </m:rPr>
                                                    <a:rPr lang="it-IT">
                                                      <a:latin typeface="Cambria Math" panose="02040503050406030204" pitchFamily="18" charset="0"/>
                                                    </a:rPr>
                                                    <m:t>f</m:t>
                                                  </m:r>
                                                  <m:r>
                                                    <a:rPr lang="it-IT">
                                                      <a:latin typeface="Cambria Math" panose="02040503050406030204" pitchFamily="18" charset="0"/>
                                                    </a:rPr>
                                                    <m:t>,</m:t>
                                                  </m:r>
                                                  <m:r>
                                                    <a:rPr lang="it-IT" b="0" i="1" smtClean="0">
                                                      <a:latin typeface="Cambria Math" panose="02040503050406030204" pitchFamily="18" charset="0"/>
                                                    </a:rPr>
                                                    <m:t>𝑖</m:t>
                                                  </m:r>
                                                </m:sub>
                                              </m:sSub>
                                            </m:den>
                                          </m:f>
                                        </m:e>
                                      </m:d>
                                    </m:e>
                                    <m:sup>
                                      <m:r>
                                        <a:rPr lang="en-GB" i="0">
                                          <a:solidFill>
                                            <a:schemeClr val="tx1"/>
                                          </a:solidFill>
                                          <a:latin typeface="Cambria Math" panose="02040503050406030204" pitchFamily="18" charset="0"/>
                                        </a:rPr>
                                        <m:t>2</m:t>
                                      </m:r>
                                    </m:sup>
                                  </m:sSup>
                                </m:e>
                              </m:func>
                            </m:num>
                            <m:den>
                              <m:sSup>
                                <m:sSupPr>
                                  <m:ctrlPr>
                                    <a:rPr lang="en-GB" i="1">
                                      <a:solidFill>
                                        <a:schemeClr val="tx1"/>
                                      </a:solidFill>
                                      <a:latin typeface="Cambria Math" panose="02040503050406030204" pitchFamily="18" charset="0"/>
                                    </a:rPr>
                                  </m:ctrlPr>
                                </m:sSupPr>
                                <m:e>
                                  <m:d>
                                    <m:dPr>
                                      <m:ctrlPr>
                                        <a:rPr lang="en-GB" i="1">
                                          <a:solidFill>
                                            <a:schemeClr val="tx1"/>
                                          </a:solidFill>
                                          <a:latin typeface="Cambria Math" panose="02040503050406030204" pitchFamily="18" charset="0"/>
                                        </a:rPr>
                                      </m:ctrlPr>
                                    </m:dPr>
                                    <m:e>
                                      <m:f>
                                        <m:fPr>
                                          <m:ctrlPr>
                                            <a:rPr lang="en-GB" i="1">
                                              <a:latin typeface="Cambria Math" panose="02040503050406030204" pitchFamily="18" charset="0"/>
                                            </a:rPr>
                                          </m:ctrlPr>
                                        </m:fPr>
                                        <m:num>
                                          <m:sSub>
                                            <m:sSubPr>
                                              <m:ctrlPr>
                                                <a:rPr lang="it-IT" i="1">
                                                  <a:latin typeface="Cambria Math" panose="02040503050406030204" pitchFamily="18" charset="0"/>
                                                </a:rPr>
                                              </m:ctrlPr>
                                            </m:sSubPr>
                                            <m:e>
                                              <m:r>
                                                <m:rPr>
                                                  <m:sty m:val="p"/>
                                                </m:rPr>
                                                <a:rPr lang="it-IT">
                                                  <a:latin typeface="Cambria Math" panose="02040503050406030204" pitchFamily="18" charset="0"/>
                                                </a:rPr>
                                                <m:t>r</m:t>
                                              </m:r>
                                            </m:e>
                                            <m:sub>
                                              <m:r>
                                                <m:rPr>
                                                  <m:sty m:val="p"/>
                                                </m:rPr>
                                                <a:rPr lang="it-IT">
                                                  <a:latin typeface="Cambria Math" panose="02040503050406030204" pitchFamily="18" charset="0"/>
                                                </a:rPr>
                                                <m:t>f</m:t>
                                              </m:r>
                                              <m:r>
                                                <a:rPr lang="it-IT">
                                                  <a:latin typeface="Cambria Math" panose="02040503050406030204" pitchFamily="18" charset="0"/>
                                                </a:rPr>
                                                <m:t>,</m:t>
                                              </m:r>
                                              <m:r>
                                                <a:rPr lang="it-IT" b="0" i="1" smtClean="0">
                                                  <a:latin typeface="Cambria Math" panose="02040503050406030204" pitchFamily="18" charset="0"/>
                                                </a:rPr>
                                                <m:t>𝑜</m:t>
                                              </m:r>
                                            </m:sub>
                                          </m:sSub>
                                        </m:num>
                                        <m:den>
                                          <m:sSub>
                                            <m:sSubPr>
                                              <m:ctrlPr>
                                                <a:rPr lang="it-IT" i="1">
                                                  <a:latin typeface="Cambria Math" panose="02040503050406030204" pitchFamily="18" charset="0"/>
                                                </a:rPr>
                                              </m:ctrlPr>
                                            </m:sSubPr>
                                            <m:e>
                                              <m:r>
                                                <m:rPr>
                                                  <m:sty m:val="p"/>
                                                </m:rPr>
                                                <a:rPr lang="it-IT">
                                                  <a:latin typeface="Cambria Math" panose="02040503050406030204" pitchFamily="18" charset="0"/>
                                                </a:rPr>
                                                <m:t>r</m:t>
                                              </m:r>
                                            </m:e>
                                            <m:sub>
                                              <m:r>
                                                <m:rPr>
                                                  <m:sty m:val="p"/>
                                                </m:rPr>
                                                <a:rPr lang="it-IT">
                                                  <a:latin typeface="Cambria Math" panose="02040503050406030204" pitchFamily="18" charset="0"/>
                                                </a:rPr>
                                                <m:t>f</m:t>
                                              </m:r>
                                              <m:r>
                                                <a:rPr lang="it-IT">
                                                  <a:latin typeface="Cambria Math" panose="02040503050406030204" pitchFamily="18" charset="0"/>
                                                </a:rPr>
                                                <m:t>,</m:t>
                                              </m:r>
                                              <m:r>
                                                <a:rPr lang="it-IT" b="0" i="1" smtClean="0">
                                                  <a:latin typeface="Cambria Math" panose="02040503050406030204" pitchFamily="18" charset="0"/>
                                                </a:rPr>
                                                <m:t>𝑖</m:t>
                                              </m:r>
                                            </m:sub>
                                          </m:sSub>
                                        </m:den>
                                      </m:f>
                                    </m:e>
                                  </m:d>
                                </m:e>
                                <m:sup>
                                  <m:r>
                                    <a:rPr lang="en-GB" i="0">
                                      <a:solidFill>
                                        <a:schemeClr val="tx1"/>
                                      </a:solidFill>
                                      <a:latin typeface="Cambria Math" panose="02040503050406030204" pitchFamily="18" charset="0"/>
                                    </a:rPr>
                                    <m:t>2</m:t>
                                  </m:r>
                                </m:sup>
                              </m:sSup>
                              <m:r>
                                <a:rPr lang="en-GB" i="0">
                                  <a:solidFill>
                                    <a:schemeClr val="tx1"/>
                                  </a:solidFill>
                                  <a:latin typeface="Cambria Math" panose="02040503050406030204" pitchFamily="18" charset="0"/>
                                </a:rPr>
                                <m:t>−1</m:t>
                              </m:r>
                            </m:den>
                          </m:f>
                        </m:e>
                      </m:d>
                    </m:oMath>
                  </m:oMathPara>
                </a14:m>
                <a:endParaRPr lang="en-GB" dirty="0">
                  <a:solidFill>
                    <a:schemeClr val="tx1"/>
                  </a:solidFill>
                </a:endParaRPr>
              </a:p>
            </p:txBody>
          </p:sp>
        </mc:Choice>
        <mc:Fallback xmlns="">
          <p:sp>
            <p:nvSpPr>
              <p:cNvPr id="13" name="TextBox 12">
                <a:extLst>
                  <a:ext uri="{FF2B5EF4-FFF2-40B4-BE49-F238E27FC236}">
                    <a16:creationId xmlns:a16="http://schemas.microsoft.com/office/drawing/2014/main" id="{AB7D3EC9-58D0-E51A-9C20-78E0FCAEDAC6}"/>
                  </a:ext>
                </a:extLst>
              </p:cNvPr>
              <p:cNvSpPr txBox="1">
                <a:spLocks noRot="1" noChangeAspect="1" noMove="1" noResize="1" noEditPoints="1" noAdjustHandles="1" noChangeArrowheads="1" noChangeShapeType="1" noTextEdit="1"/>
              </p:cNvSpPr>
              <p:nvPr/>
            </p:nvSpPr>
            <p:spPr>
              <a:xfrm>
                <a:off x="12094" y="1945482"/>
                <a:ext cx="4572000" cy="1268874"/>
              </a:xfrm>
              <a:prstGeom prst="rect">
                <a:avLst/>
              </a:prstGeom>
              <a:blipFill>
                <a:blip r:embed="rId5"/>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B609BED4-4F68-F60D-237B-113B8BD719DD}"/>
              </a:ext>
            </a:extLst>
          </p:cNvPr>
          <p:cNvSpPr txBox="1"/>
          <p:nvPr/>
        </p:nvSpPr>
        <p:spPr>
          <a:xfrm>
            <a:off x="489857" y="1222611"/>
            <a:ext cx="4572000" cy="646331"/>
          </a:xfrm>
          <a:prstGeom prst="rect">
            <a:avLst/>
          </a:prstGeom>
          <a:noFill/>
        </p:spPr>
        <p:txBody>
          <a:bodyPr wrap="square">
            <a:spAutoFit/>
          </a:bodyPr>
          <a:lstStyle/>
          <a:p>
            <a:r>
              <a:rPr lang="en-GB" sz="1800" dirty="0"/>
              <a:t>From energy conservation of the fuel with uniform volumetric heat generation</a:t>
            </a:r>
            <a:endParaRPr lang="en-GB"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6ACFA6C-CA63-76A0-E1B3-029EFA2E703C}"/>
                  </a:ext>
                </a:extLst>
              </p:cNvPr>
              <p:cNvSpPr txBox="1"/>
              <p:nvPr/>
            </p:nvSpPr>
            <p:spPr>
              <a:xfrm>
                <a:off x="65316" y="3388879"/>
                <a:ext cx="4506684" cy="529376"/>
              </a:xfrm>
              <a:prstGeom prst="rect">
                <a:avLst/>
              </a:prstGeom>
              <a:noFill/>
            </p:spPr>
            <p:txBody>
              <a:bodyPr wrap="square">
                <a:spAutoFit/>
              </a:bodyPr>
              <a:lstStyle/>
              <a:p>
                <a:pPr algn="ctr"/>
                <a:r>
                  <a:rPr lang="it-IT" sz="2000" b="0" dirty="0"/>
                  <a:t>Hp: </a:t>
                </a:r>
                <a14:m>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𝑘</m:t>
                        </m:r>
                      </m:e>
                      <m:sub>
                        <m:r>
                          <a:rPr lang="it-IT" sz="2000" b="0" i="1" smtClean="0">
                            <a:latin typeface="Cambria Math" panose="02040503050406030204" pitchFamily="18" charset="0"/>
                          </a:rPr>
                          <m:t>𝑓𝑢𝑒𝑙</m:t>
                        </m:r>
                      </m:sub>
                    </m:sSub>
                    <m:r>
                      <a:rPr lang="en-GB" sz="2000" i="1" dirty="0" smtClean="0">
                        <a:latin typeface="Cambria Math" panose="02040503050406030204" pitchFamily="18" charset="0"/>
                      </a:rPr>
                      <m:t>≈</m:t>
                    </m:r>
                    <m:r>
                      <a:rPr lang="it-IT" sz="2000" b="0" i="1" smtClean="0">
                        <a:latin typeface="Cambria Math" panose="02040503050406030204" pitchFamily="18" charset="0"/>
                      </a:rPr>
                      <m:t>2</m:t>
                    </m:r>
                    <m:f>
                      <m:fPr>
                        <m:ctrlPr>
                          <a:rPr lang="it-IT" sz="2000" b="0" i="1" smtClean="0">
                            <a:latin typeface="Cambria Math" panose="02040503050406030204" pitchFamily="18" charset="0"/>
                          </a:rPr>
                        </m:ctrlPr>
                      </m:fPr>
                      <m:num>
                        <m:r>
                          <a:rPr lang="it-IT" sz="2000" b="0" i="1" smtClean="0">
                            <a:latin typeface="Cambria Math" panose="02040503050406030204" pitchFamily="18" charset="0"/>
                          </a:rPr>
                          <m:t>𝑊</m:t>
                        </m:r>
                      </m:num>
                      <m:den>
                        <m:r>
                          <a:rPr lang="it-IT" sz="2000" b="0" i="1" smtClean="0">
                            <a:latin typeface="Cambria Math" panose="02040503050406030204" pitchFamily="18" charset="0"/>
                          </a:rPr>
                          <m:t>𝑚</m:t>
                        </m:r>
                        <m:r>
                          <a:rPr lang="it-IT" sz="2000" b="0" i="1" smtClean="0">
                            <a:latin typeface="Cambria Math" panose="02040503050406030204" pitchFamily="18" charset="0"/>
                          </a:rPr>
                          <m:t> </m:t>
                        </m:r>
                        <m:r>
                          <a:rPr lang="it-IT" sz="2000" b="0" i="1" smtClean="0">
                            <a:latin typeface="Cambria Math" panose="02040503050406030204" pitchFamily="18" charset="0"/>
                          </a:rPr>
                          <m:t>𝐾</m:t>
                        </m:r>
                      </m:den>
                    </m:f>
                  </m:oMath>
                </a14:m>
                <a:endParaRPr lang="en-GB" sz="2400" dirty="0"/>
              </a:p>
            </p:txBody>
          </p:sp>
        </mc:Choice>
        <mc:Fallback xmlns="">
          <p:sp>
            <p:nvSpPr>
              <p:cNvPr id="16" name="TextBox 15">
                <a:extLst>
                  <a:ext uri="{FF2B5EF4-FFF2-40B4-BE49-F238E27FC236}">
                    <a16:creationId xmlns:a16="http://schemas.microsoft.com/office/drawing/2014/main" id="{66ACFA6C-CA63-76A0-E1B3-029EFA2E703C}"/>
                  </a:ext>
                </a:extLst>
              </p:cNvPr>
              <p:cNvSpPr txBox="1">
                <a:spLocks noRot="1" noChangeAspect="1" noMove="1" noResize="1" noEditPoints="1" noAdjustHandles="1" noChangeArrowheads="1" noChangeShapeType="1" noTextEdit="1"/>
              </p:cNvSpPr>
              <p:nvPr/>
            </p:nvSpPr>
            <p:spPr>
              <a:xfrm>
                <a:off x="65316" y="3388879"/>
                <a:ext cx="4506684" cy="529376"/>
              </a:xfrm>
              <a:prstGeom prst="rect">
                <a:avLst/>
              </a:prstGeom>
              <a:blipFill>
                <a:blip r:embed="rId6"/>
                <a:stretch>
                  <a:fillRect b="-6897"/>
                </a:stretch>
              </a:blipFill>
            </p:spPr>
            <p:txBody>
              <a:bodyPr/>
              <a:lstStyle/>
              <a:p>
                <a:r>
                  <a:rPr lang="en-GB">
                    <a:noFill/>
                  </a:rPr>
                  <a:t> </a:t>
                </a:r>
              </a:p>
            </p:txBody>
          </p:sp>
        </mc:Fallback>
      </mc:AlternateContent>
    </p:spTree>
    <p:extLst>
      <p:ext uri="{BB962C8B-B14F-4D97-AF65-F5344CB8AC3E}">
        <p14:creationId xmlns:p14="http://schemas.microsoft.com/office/powerpoint/2010/main" val="135171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0"/>
          </p:nvPr>
        </p:nvSpPr>
        <p:spPr>
          <a:xfrm>
            <a:off x="2857328" y="1693963"/>
            <a:ext cx="3700296" cy="769441"/>
          </a:xfrm>
        </p:spPr>
        <p:txBody>
          <a:bodyPr/>
          <a:lstStyle/>
          <a:p>
            <a:r>
              <a:rPr lang="it-IT" dirty="0"/>
              <a:t>Mariano Tarantino</a:t>
            </a:r>
          </a:p>
          <a:p>
            <a:r>
              <a:rPr lang="it-IT" dirty="0"/>
              <a:t>mariano.tarantino@enea.it</a:t>
            </a:r>
            <a:endParaRPr lang="en-GB" dirty="0"/>
          </a:p>
        </p:txBody>
      </p:sp>
    </p:spTree>
    <p:extLst>
      <p:ext uri="{BB962C8B-B14F-4D97-AF65-F5344CB8AC3E}">
        <p14:creationId xmlns:p14="http://schemas.microsoft.com/office/powerpoint/2010/main" val="260956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6205-CA60-0E61-8091-6D90CC7B8B75}"/>
              </a:ext>
            </a:extLst>
          </p:cNvPr>
          <p:cNvSpPr>
            <a:spLocks noGrp="1"/>
          </p:cNvSpPr>
          <p:nvPr>
            <p:ph type="title"/>
          </p:nvPr>
        </p:nvSpPr>
        <p:spPr/>
        <p:txBody>
          <a:bodyPr/>
          <a:lstStyle/>
          <a:p>
            <a:r>
              <a:rPr lang="en-US" dirty="0"/>
              <a:t>Scope of the exercise</a:t>
            </a:r>
            <a:endParaRPr lang="en-GB" dirty="0"/>
          </a:p>
        </p:txBody>
      </p:sp>
      <p:sp>
        <p:nvSpPr>
          <p:cNvPr id="6" name="Text Placeholder 5">
            <a:extLst>
              <a:ext uri="{FF2B5EF4-FFF2-40B4-BE49-F238E27FC236}">
                <a16:creationId xmlns:a16="http://schemas.microsoft.com/office/drawing/2014/main" id="{768DCB70-C01C-4CD2-FA03-6AC5658BC26B}"/>
              </a:ext>
            </a:extLst>
          </p:cNvPr>
          <p:cNvSpPr>
            <a:spLocks noGrp="1"/>
          </p:cNvSpPr>
          <p:nvPr>
            <p:ph type="body" sz="quarter" idx="14"/>
          </p:nvPr>
        </p:nvSpPr>
        <p:spPr>
          <a:xfrm>
            <a:off x="413415" y="966040"/>
            <a:ext cx="8229599" cy="1881990"/>
          </a:xfrm>
        </p:spPr>
        <p:txBody>
          <a:bodyPr/>
          <a:lstStyle/>
          <a:p>
            <a:pPr>
              <a:lnSpc>
                <a:spcPct val="150000"/>
              </a:lnSpc>
              <a:buFont typeface="Arial" panose="020B0604020202020204" pitchFamily="34" charset="0"/>
              <a:buChar char="•"/>
            </a:pPr>
            <a:r>
              <a:rPr lang="en-GB" dirty="0"/>
              <a:t>Compute the temperature profile in the ALFRED reactor of:</a:t>
            </a:r>
            <a:br>
              <a:rPr lang="en-GB" dirty="0"/>
            </a:br>
            <a:r>
              <a:rPr lang="en-GB" dirty="0"/>
              <a:t>- lead (bulk)</a:t>
            </a:r>
            <a:br>
              <a:rPr lang="en-GB" dirty="0"/>
            </a:br>
            <a:r>
              <a:rPr lang="en-GB" dirty="0"/>
              <a:t>- cladding outer surface temperature</a:t>
            </a:r>
            <a:br>
              <a:rPr lang="en-GB" dirty="0"/>
            </a:br>
            <a:r>
              <a:rPr lang="en-GB" dirty="0"/>
              <a:t>- maximum fuel temperature</a:t>
            </a:r>
          </a:p>
        </p:txBody>
      </p:sp>
    </p:spTree>
    <p:extLst>
      <p:ext uri="{BB962C8B-B14F-4D97-AF65-F5344CB8AC3E}">
        <p14:creationId xmlns:p14="http://schemas.microsoft.com/office/powerpoint/2010/main" val="411021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F94751-3D1D-E330-3B6B-5718B09E34CB}"/>
              </a:ext>
            </a:extLst>
          </p:cNvPr>
          <p:cNvGrpSpPr/>
          <p:nvPr/>
        </p:nvGrpSpPr>
        <p:grpSpPr>
          <a:xfrm>
            <a:off x="1295373" y="869027"/>
            <a:ext cx="3341911" cy="3341911"/>
            <a:chOff x="1295373" y="1032307"/>
            <a:chExt cx="3341911" cy="3341911"/>
          </a:xfrm>
        </p:grpSpPr>
        <p:sp>
          <p:nvSpPr>
            <p:cNvPr id="103" name="Rectangle: Rounded Corners 102">
              <a:extLst>
                <a:ext uri="{FF2B5EF4-FFF2-40B4-BE49-F238E27FC236}">
                  <a16:creationId xmlns:a16="http://schemas.microsoft.com/office/drawing/2014/main" id="{8D101D08-BB74-280A-BBA6-6EAA0EE84F3C}"/>
                </a:ext>
              </a:extLst>
            </p:cNvPr>
            <p:cNvSpPr/>
            <p:nvPr/>
          </p:nvSpPr>
          <p:spPr>
            <a:xfrm>
              <a:off x="1295373" y="1032307"/>
              <a:ext cx="3341911" cy="334191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3A45C416-CD5F-A9F3-8F8A-24D73EA8F9DB}"/>
                </a:ext>
              </a:extLst>
            </p:cNvPr>
            <p:cNvSpPr/>
            <p:nvPr/>
          </p:nvSpPr>
          <p:spPr>
            <a:xfrm>
              <a:off x="1796660" y="1533594"/>
              <a:ext cx="2339338" cy="2339338"/>
            </a:xfrm>
            <a:prstGeom prst="ellipse">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Oval 104">
              <a:extLst>
                <a:ext uri="{FF2B5EF4-FFF2-40B4-BE49-F238E27FC236}">
                  <a16:creationId xmlns:a16="http://schemas.microsoft.com/office/drawing/2014/main" id="{4BF053DF-4C8C-4241-A587-23BE1EE1B7A3}"/>
                </a:ext>
              </a:extLst>
            </p:cNvPr>
            <p:cNvSpPr/>
            <p:nvPr/>
          </p:nvSpPr>
          <p:spPr>
            <a:xfrm>
              <a:off x="2130851" y="1867785"/>
              <a:ext cx="1670956" cy="1670956"/>
            </a:xfrm>
            <a:prstGeom prst="ellipse">
              <a:avLst/>
            </a:prstGeom>
            <a:solidFill>
              <a:schemeClr val="accent1">
                <a:lumMod val="20000"/>
                <a:lumOff val="80000"/>
              </a:schemeClr>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24EB970-B8ED-2A99-BB04-D9B01B9231A5}"/>
                    </a:ext>
                  </a:extLst>
                </p:cNvPr>
                <p:cNvSpPr txBox="1"/>
                <p:nvPr/>
              </p:nvSpPr>
              <p:spPr>
                <a:xfrm>
                  <a:off x="3905300" y="1156329"/>
                  <a:ext cx="42442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𝒃𝒖𝒍𝒌</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84" name="TextBox 83">
                  <a:extLst>
                    <a:ext uri="{FF2B5EF4-FFF2-40B4-BE49-F238E27FC236}">
                      <a16:creationId xmlns:a16="http://schemas.microsoft.com/office/drawing/2014/main" id="{524EB970-B8ED-2A99-BB04-D9B01B9231A5}"/>
                    </a:ext>
                  </a:extLst>
                </p:cNvPr>
                <p:cNvSpPr txBox="1">
                  <a:spLocks noRot="1" noChangeAspect="1" noMove="1" noResize="1" noEditPoints="1" noAdjustHandles="1" noChangeArrowheads="1" noChangeShapeType="1" noTextEdit="1"/>
                </p:cNvSpPr>
                <p:nvPr/>
              </p:nvSpPr>
              <p:spPr>
                <a:xfrm>
                  <a:off x="3905300" y="1156329"/>
                  <a:ext cx="424423" cy="338554"/>
                </a:xfrm>
                <a:prstGeom prst="rect">
                  <a:avLst/>
                </a:prstGeom>
                <a:blipFill>
                  <a:blip r:embed="rId3"/>
                  <a:stretch>
                    <a:fillRect r="-449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F06994BA-D8F2-FCEA-CA0C-857CC3415692}"/>
                    </a:ext>
                  </a:extLst>
                </p:cNvPr>
                <p:cNvSpPr txBox="1"/>
                <p:nvPr/>
              </p:nvSpPr>
              <p:spPr>
                <a:xfrm>
                  <a:off x="3605986" y="1515235"/>
                  <a:ext cx="424423" cy="349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𝒄</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𝒐</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85" name="TextBox 84">
                  <a:extLst>
                    <a:ext uri="{FF2B5EF4-FFF2-40B4-BE49-F238E27FC236}">
                      <a16:creationId xmlns:a16="http://schemas.microsoft.com/office/drawing/2014/main" id="{F06994BA-D8F2-FCEA-CA0C-857CC3415692}"/>
                    </a:ext>
                  </a:extLst>
                </p:cNvPr>
                <p:cNvSpPr txBox="1">
                  <a:spLocks noRot="1" noChangeAspect="1" noMove="1" noResize="1" noEditPoints="1" noAdjustHandles="1" noChangeArrowheads="1" noChangeShapeType="1" noTextEdit="1"/>
                </p:cNvSpPr>
                <p:nvPr/>
              </p:nvSpPr>
              <p:spPr>
                <a:xfrm>
                  <a:off x="3605986" y="1515235"/>
                  <a:ext cx="424423" cy="349326"/>
                </a:xfrm>
                <a:prstGeom prst="rect">
                  <a:avLst/>
                </a:prstGeom>
                <a:blipFill>
                  <a:blip r:embed="rId4"/>
                  <a:stretch>
                    <a:fillRect r="-5797"/>
                  </a:stretch>
                </a:blipFill>
              </p:spPr>
              <p:txBody>
                <a:bodyPr/>
                <a:lstStyle/>
                <a:p>
                  <a:r>
                    <a:rPr lang="en-GB">
                      <a:noFill/>
                    </a:rPr>
                    <a:t> </a:t>
                  </a:r>
                </a:p>
              </p:txBody>
            </p:sp>
          </mc:Fallback>
        </mc:AlternateContent>
      </p:grpSp>
      <p:sp>
        <p:nvSpPr>
          <p:cNvPr id="5" name="Oval 4">
            <a:extLst>
              <a:ext uri="{FF2B5EF4-FFF2-40B4-BE49-F238E27FC236}">
                <a16:creationId xmlns:a16="http://schemas.microsoft.com/office/drawing/2014/main" id="{ADC4D155-C860-88D1-5546-5142FE64C607}"/>
              </a:ext>
            </a:extLst>
          </p:cNvPr>
          <p:cNvSpPr/>
          <p:nvPr/>
        </p:nvSpPr>
        <p:spPr>
          <a:xfrm>
            <a:off x="2227264" y="1768119"/>
            <a:ext cx="1512000" cy="1512000"/>
          </a:xfrm>
          <a:prstGeom prst="ellipse">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8" name="Table 21">
            <a:extLst>
              <a:ext uri="{FF2B5EF4-FFF2-40B4-BE49-F238E27FC236}">
                <a16:creationId xmlns:a16="http://schemas.microsoft.com/office/drawing/2014/main" id="{40DF25AF-7951-B504-4718-585A42CF11ED}"/>
              </a:ext>
            </a:extLst>
          </p:cNvPr>
          <p:cNvGraphicFramePr>
            <a:graphicFrameLocks noGrp="1"/>
          </p:cNvGraphicFramePr>
          <p:nvPr>
            <p:extLst>
              <p:ext uri="{D42A27DB-BD31-4B8C-83A1-F6EECF244321}">
                <p14:modId xmlns:p14="http://schemas.microsoft.com/office/powerpoint/2010/main" val="831044364"/>
              </p:ext>
            </p:extLst>
          </p:nvPr>
        </p:nvGraphicFramePr>
        <p:xfrm>
          <a:off x="5160119" y="1302994"/>
          <a:ext cx="2642300" cy="2486272"/>
        </p:xfrm>
        <a:graphic>
          <a:graphicData uri="http://schemas.openxmlformats.org/drawingml/2006/table">
            <a:tbl>
              <a:tblPr firstRow="1" bandRow="1">
                <a:tableStyleId>{5C22544A-7EE6-4342-B048-85BDC9FD1C3A}</a:tableStyleId>
              </a:tblPr>
              <a:tblGrid>
                <a:gridCol w="660575">
                  <a:extLst>
                    <a:ext uri="{9D8B030D-6E8A-4147-A177-3AD203B41FA5}">
                      <a16:colId xmlns:a16="http://schemas.microsoft.com/office/drawing/2014/main" val="2344005373"/>
                    </a:ext>
                  </a:extLst>
                </a:gridCol>
                <a:gridCol w="660575">
                  <a:extLst>
                    <a:ext uri="{9D8B030D-6E8A-4147-A177-3AD203B41FA5}">
                      <a16:colId xmlns:a16="http://schemas.microsoft.com/office/drawing/2014/main" val="3428684082"/>
                    </a:ext>
                  </a:extLst>
                </a:gridCol>
                <a:gridCol w="660575">
                  <a:extLst>
                    <a:ext uri="{9D8B030D-6E8A-4147-A177-3AD203B41FA5}">
                      <a16:colId xmlns:a16="http://schemas.microsoft.com/office/drawing/2014/main" val="3442602078"/>
                    </a:ext>
                  </a:extLst>
                </a:gridCol>
                <a:gridCol w="660575">
                  <a:extLst>
                    <a:ext uri="{9D8B030D-6E8A-4147-A177-3AD203B41FA5}">
                      <a16:colId xmlns:a16="http://schemas.microsoft.com/office/drawing/2014/main" val="4071246881"/>
                    </a:ext>
                  </a:extLst>
                </a:gridCol>
              </a:tblGrid>
              <a:tr h="2486272">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2889002896"/>
                  </a:ext>
                </a:extLst>
              </a:tr>
            </a:tbl>
          </a:graphicData>
        </a:graphic>
      </p:graphicFrame>
      <p:sp>
        <p:nvSpPr>
          <p:cNvPr id="2" name="Title 1">
            <a:extLst>
              <a:ext uri="{FF2B5EF4-FFF2-40B4-BE49-F238E27FC236}">
                <a16:creationId xmlns:a16="http://schemas.microsoft.com/office/drawing/2014/main" id="{7671006E-6632-11B0-0DEC-F1AF20B6841F}"/>
              </a:ext>
            </a:extLst>
          </p:cNvPr>
          <p:cNvSpPr>
            <a:spLocks noGrp="1"/>
          </p:cNvSpPr>
          <p:nvPr>
            <p:ph type="title"/>
          </p:nvPr>
        </p:nvSpPr>
        <p:spPr/>
        <p:txBody>
          <a:bodyPr/>
          <a:lstStyle/>
          <a:p>
            <a:r>
              <a:rPr lang="en-GB" dirty="0"/>
              <a:t>Schematic of the problem</a:t>
            </a:r>
          </a:p>
        </p:txBody>
      </p:sp>
      <p:sp>
        <p:nvSpPr>
          <p:cNvPr id="3" name="Slide Number Placeholder 2">
            <a:extLst>
              <a:ext uri="{FF2B5EF4-FFF2-40B4-BE49-F238E27FC236}">
                <a16:creationId xmlns:a16="http://schemas.microsoft.com/office/drawing/2014/main" id="{A450CE9B-6BBF-B1F2-AC75-57CB50F8B921}"/>
              </a:ext>
            </a:extLst>
          </p:cNvPr>
          <p:cNvSpPr>
            <a:spLocks noGrp="1"/>
          </p:cNvSpPr>
          <p:nvPr>
            <p:ph type="sldNum" sz="quarter" idx="12"/>
          </p:nvPr>
        </p:nvSpPr>
        <p:spPr/>
        <p:txBody>
          <a:bodyPr/>
          <a:lstStyle/>
          <a:p>
            <a:fld id="{02C7C199-0D0D-7840-A88D-785280B31CF7}" type="slidenum">
              <a:rPr lang="it-IT" smtClean="0"/>
              <a:t>3</a:t>
            </a:fld>
            <a:endParaRPr lang="it-IT" dirty="0"/>
          </a:p>
        </p:txBody>
      </p:sp>
      <p:sp>
        <p:nvSpPr>
          <p:cNvPr id="106" name="Oval 105">
            <a:extLst>
              <a:ext uri="{FF2B5EF4-FFF2-40B4-BE49-F238E27FC236}">
                <a16:creationId xmlns:a16="http://schemas.microsoft.com/office/drawing/2014/main" id="{80BCD426-35C8-296A-2963-E5B911BC0131}"/>
              </a:ext>
            </a:extLst>
          </p:cNvPr>
          <p:cNvSpPr/>
          <p:nvPr/>
        </p:nvSpPr>
        <p:spPr>
          <a:xfrm>
            <a:off x="2215840" y="1757643"/>
            <a:ext cx="1537279" cy="1537279"/>
          </a:xfrm>
          <a:prstGeom prst="ellipse">
            <a:avLst/>
          </a:prstGeom>
          <a:solidFill>
            <a:schemeClr val="accent6">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1739D60-1D80-1BC5-9293-771A613FB411}"/>
                  </a:ext>
                </a:extLst>
              </p:cNvPr>
              <p:cNvSpPr txBox="1"/>
              <p:nvPr/>
            </p:nvSpPr>
            <p:spPr>
              <a:xfrm>
                <a:off x="3221812" y="1547450"/>
                <a:ext cx="424423" cy="349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𝒄</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𝒊</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86" name="TextBox 85">
                <a:extLst>
                  <a:ext uri="{FF2B5EF4-FFF2-40B4-BE49-F238E27FC236}">
                    <a16:creationId xmlns:a16="http://schemas.microsoft.com/office/drawing/2014/main" id="{51739D60-1D80-1BC5-9293-771A613FB411}"/>
                  </a:ext>
                </a:extLst>
              </p:cNvPr>
              <p:cNvSpPr txBox="1">
                <a:spLocks noRot="1" noChangeAspect="1" noMove="1" noResize="1" noEditPoints="1" noAdjustHandles="1" noChangeArrowheads="1" noChangeShapeType="1" noTextEdit="1"/>
              </p:cNvSpPr>
              <p:nvPr/>
            </p:nvSpPr>
            <p:spPr>
              <a:xfrm>
                <a:off x="3221812" y="1547450"/>
                <a:ext cx="424423" cy="349326"/>
              </a:xfrm>
              <a:prstGeom prst="rect">
                <a:avLst/>
              </a:prstGeom>
              <a:blipFill>
                <a:blip r:embed="rId5"/>
                <a:stretch>
                  <a:fillRect r="-14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76BA715-E2DA-C754-C0ED-59E41FEF980D}"/>
                  </a:ext>
                </a:extLst>
              </p:cNvPr>
              <p:cNvSpPr txBox="1"/>
              <p:nvPr/>
            </p:nvSpPr>
            <p:spPr>
              <a:xfrm>
                <a:off x="3043020" y="1771343"/>
                <a:ext cx="424423" cy="3618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𝒇</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𝒐</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87" name="TextBox 86">
                <a:extLst>
                  <a:ext uri="{FF2B5EF4-FFF2-40B4-BE49-F238E27FC236}">
                    <a16:creationId xmlns:a16="http://schemas.microsoft.com/office/drawing/2014/main" id="{176BA715-E2DA-C754-C0ED-59E41FEF980D}"/>
                  </a:ext>
                </a:extLst>
              </p:cNvPr>
              <p:cNvSpPr txBox="1">
                <a:spLocks noRot="1" noChangeAspect="1" noMove="1" noResize="1" noEditPoints="1" noAdjustHandles="1" noChangeArrowheads="1" noChangeShapeType="1" noTextEdit="1"/>
              </p:cNvSpPr>
              <p:nvPr/>
            </p:nvSpPr>
            <p:spPr>
              <a:xfrm>
                <a:off x="3043020" y="1771343"/>
                <a:ext cx="424423" cy="361894"/>
              </a:xfrm>
              <a:prstGeom prst="rect">
                <a:avLst/>
              </a:prstGeom>
              <a:blipFill>
                <a:blip r:embed="rId6"/>
                <a:stretch>
                  <a:fillRect r="-8571" b="-678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1EA9043-6FC4-2677-DCB4-24D9D2763722}"/>
                  </a:ext>
                </a:extLst>
              </p:cNvPr>
              <p:cNvSpPr txBox="1"/>
              <p:nvPr/>
            </p:nvSpPr>
            <p:spPr>
              <a:xfrm>
                <a:off x="7505546" y="933555"/>
                <a:ext cx="42442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𝒃𝒖𝒍𝒌</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88" name="TextBox 87">
                <a:extLst>
                  <a:ext uri="{FF2B5EF4-FFF2-40B4-BE49-F238E27FC236}">
                    <a16:creationId xmlns:a16="http://schemas.microsoft.com/office/drawing/2014/main" id="{C1EA9043-6FC4-2677-DCB4-24D9D2763722}"/>
                  </a:ext>
                </a:extLst>
              </p:cNvPr>
              <p:cNvSpPr txBox="1">
                <a:spLocks noRot="1" noChangeAspect="1" noMove="1" noResize="1" noEditPoints="1" noAdjustHandles="1" noChangeArrowheads="1" noChangeShapeType="1" noTextEdit="1"/>
              </p:cNvSpPr>
              <p:nvPr/>
            </p:nvSpPr>
            <p:spPr>
              <a:xfrm>
                <a:off x="7505546" y="933555"/>
                <a:ext cx="424423" cy="338554"/>
              </a:xfrm>
              <a:prstGeom prst="rect">
                <a:avLst/>
              </a:prstGeom>
              <a:blipFill>
                <a:blip r:embed="rId7"/>
                <a:stretch>
                  <a:fillRect r="-4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B1203A38-20B6-12F7-C17D-71C891CCAEEF}"/>
                  </a:ext>
                </a:extLst>
              </p:cNvPr>
              <p:cNvSpPr txBox="1"/>
              <p:nvPr/>
            </p:nvSpPr>
            <p:spPr>
              <a:xfrm>
                <a:off x="6901106" y="933555"/>
                <a:ext cx="424423" cy="349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𝒄</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𝒐</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89" name="TextBox 88">
                <a:extLst>
                  <a:ext uri="{FF2B5EF4-FFF2-40B4-BE49-F238E27FC236}">
                    <a16:creationId xmlns:a16="http://schemas.microsoft.com/office/drawing/2014/main" id="{B1203A38-20B6-12F7-C17D-71C891CCAEEF}"/>
                  </a:ext>
                </a:extLst>
              </p:cNvPr>
              <p:cNvSpPr txBox="1">
                <a:spLocks noRot="1" noChangeAspect="1" noMove="1" noResize="1" noEditPoints="1" noAdjustHandles="1" noChangeArrowheads="1" noChangeShapeType="1" noTextEdit="1"/>
              </p:cNvSpPr>
              <p:nvPr/>
            </p:nvSpPr>
            <p:spPr>
              <a:xfrm>
                <a:off x="6901106" y="933555"/>
                <a:ext cx="424423" cy="349326"/>
              </a:xfrm>
              <a:prstGeom prst="rect">
                <a:avLst/>
              </a:prstGeom>
              <a:blipFill>
                <a:blip r:embed="rId8"/>
                <a:stretch>
                  <a:fillRect r="-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DB98905C-1D0D-EA45-0A8D-BD7276A08BDF}"/>
                  </a:ext>
                </a:extLst>
              </p:cNvPr>
              <p:cNvSpPr txBox="1"/>
              <p:nvPr/>
            </p:nvSpPr>
            <p:spPr>
              <a:xfrm>
                <a:off x="6219408" y="933555"/>
                <a:ext cx="424423" cy="349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𝒄</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𝒊</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90" name="TextBox 89">
                <a:extLst>
                  <a:ext uri="{FF2B5EF4-FFF2-40B4-BE49-F238E27FC236}">
                    <a16:creationId xmlns:a16="http://schemas.microsoft.com/office/drawing/2014/main" id="{DB98905C-1D0D-EA45-0A8D-BD7276A08BDF}"/>
                  </a:ext>
                </a:extLst>
              </p:cNvPr>
              <p:cNvSpPr txBox="1">
                <a:spLocks noRot="1" noChangeAspect="1" noMove="1" noResize="1" noEditPoints="1" noAdjustHandles="1" noChangeArrowheads="1" noChangeShapeType="1" noTextEdit="1"/>
              </p:cNvSpPr>
              <p:nvPr/>
            </p:nvSpPr>
            <p:spPr>
              <a:xfrm>
                <a:off x="6219408" y="933555"/>
                <a:ext cx="424423" cy="349326"/>
              </a:xfrm>
              <a:prstGeom prst="rect">
                <a:avLst/>
              </a:prstGeom>
              <a:blipFill>
                <a:blip r:embed="rId9"/>
                <a:stretch>
                  <a:fillRect r="-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30AAA76-9839-D651-C7DA-844DE70A8045}"/>
                  </a:ext>
                </a:extLst>
              </p:cNvPr>
              <p:cNvSpPr txBox="1"/>
              <p:nvPr/>
            </p:nvSpPr>
            <p:spPr>
              <a:xfrm>
                <a:off x="5594440" y="929130"/>
                <a:ext cx="424423" cy="3618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𝒇</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𝒐</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91" name="TextBox 90">
                <a:extLst>
                  <a:ext uri="{FF2B5EF4-FFF2-40B4-BE49-F238E27FC236}">
                    <a16:creationId xmlns:a16="http://schemas.microsoft.com/office/drawing/2014/main" id="{A30AAA76-9839-D651-C7DA-844DE70A8045}"/>
                  </a:ext>
                </a:extLst>
              </p:cNvPr>
              <p:cNvSpPr txBox="1">
                <a:spLocks noRot="1" noChangeAspect="1" noMove="1" noResize="1" noEditPoints="1" noAdjustHandles="1" noChangeArrowheads="1" noChangeShapeType="1" noTextEdit="1"/>
              </p:cNvSpPr>
              <p:nvPr/>
            </p:nvSpPr>
            <p:spPr>
              <a:xfrm>
                <a:off x="5594440" y="929130"/>
                <a:ext cx="424423" cy="361894"/>
              </a:xfrm>
              <a:prstGeom prst="rect">
                <a:avLst/>
              </a:prstGeom>
              <a:blipFill>
                <a:blip r:embed="rId10"/>
                <a:stretch>
                  <a:fillRect r="-8696"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21D14711-4D20-BBAB-5A46-EAA61E40108D}"/>
                  </a:ext>
                </a:extLst>
              </p:cNvPr>
              <p:cNvSpPr txBox="1"/>
              <p:nvPr/>
            </p:nvSpPr>
            <p:spPr>
              <a:xfrm>
                <a:off x="4969472" y="929130"/>
                <a:ext cx="424423" cy="3618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𝒇</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𝒊</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92" name="TextBox 91">
                <a:extLst>
                  <a:ext uri="{FF2B5EF4-FFF2-40B4-BE49-F238E27FC236}">
                    <a16:creationId xmlns:a16="http://schemas.microsoft.com/office/drawing/2014/main" id="{21D14711-4D20-BBAB-5A46-EAA61E40108D}"/>
                  </a:ext>
                </a:extLst>
              </p:cNvPr>
              <p:cNvSpPr txBox="1">
                <a:spLocks noRot="1" noChangeAspect="1" noMove="1" noResize="1" noEditPoints="1" noAdjustHandles="1" noChangeArrowheads="1" noChangeShapeType="1" noTextEdit="1"/>
              </p:cNvSpPr>
              <p:nvPr/>
            </p:nvSpPr>
            <p:spPr>
              <a:xfrm>
                <a:off x="4969472" y="929130"/>
                <a:ext cx="424423" cy="361894"/>
              </a:xfrm>
              <a:prstGeom prst="rect">
                <a:avLst/>
              </a:prstGeom>
              <a:blipFill>
                <a:blip r:embed="rId11"/>
                <a:stretch>
                  <a:fillRect r="-4286" b="-5000"/>
                </a:stretch>
              </a:blipFill>
            </p:spPr>
            <p:txBody>
              <a:bodyPr/>
              <a:lstStyle/>
              <a:p>
                <a:r>
                  <a:rPr lang="en-GB">
                    <a:noFill/>
                  </a:rPr>
                  <a:t> </a:t>
                </a:r>
              </a:p>
            </p:txBody>
          </p:sp>
        </mc:Fallback>
      </mc:AlternateContent>
      <p:grpSp>
        <p:nvGrpSpPr>
          <p:cNvPr id="9" name="Group 8">
            <a:extLst>
              <a:ext uri="{FF2B5EF4-FFF2-40B4-BE49-F238E27FC236}">
                <a16:creationId xmlns:a16="http://schemas.microsoft.com/office/drawing/2014/main" id="{31F1CCEE-F615-3727-F6BB-716423C33D51}"/>
              </a:ext>
            </a:extLst>
          </p:cNvPr>
          <p:cNvGrpSpPr/>
          <p:nvPr/>
        </p:nvGrpSpPr>
        <p:grpSpPr>
          <a:xfrm>
            <a:off x="7104318" y="2731263"/>
            <a:ext cx="658935" cy="667728"/>
            <a:chOff x="8051956" y="3260562"/>
            <a:chExt cx="658935" cy="667728"/>
          </a:xfrm>
        </p:grpSpPr>
        <p:sp>
          <p:nvSpPr>
            <p:cNvPr id="93" name="Arrow: Right 92">
              <a:extLst>
                <a:ext uri="{FF2B5EF4-FFF2-40B4-BE49-F238E27FC236}">
                  <a16:creationId xmlns:a16="http://schemas.microsoft.com/office/drawing/2014/main" id="{98FCEAA2-DF1C-7519-EB63-9A5AF78AEC96}"/>
                </a:ext>
              </a:extLst>
            </p:cNvPr>
            <p:cNvSpPr/>
            <p:nvPr/>
          </p:nvSpPr>
          <p:spPr>
            <a:xfrm>
              <a:off x="8151453" y="3599491"/>
              <a:ext cx="559438" cy="328799"/>
            </a:xfrm>
            <a:prstGeom prst="right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54B6562C-1870-6B69-4F2E-0AB052A34415}"/>
                    </a:ext>
                  </a:extLst>
                </p:cNvPr>
                <p:cNvSpPr txBox="1"/>
                <p:nvPr/>
              </p:nvSpPr>
              <p:spPr>
                <a:xfrm>
                  <a:off x="8051956" y="3260562"/>
                  <a:ext cx="42442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𝑸</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𝒍𝒆𝒂𝒅</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97" name="TextBox 96">
                  <a:extLst>
                    <a:ext uri="{FF2B5EF4-FFF2-40B4-BE49-F238E27FC236}">
                      <a16:creationId xmlns:a16="http://schemas.microsoft.com/office/drawing/2014/main" id="{54B6562C-1870-6B69-4F2E-0AB052A34415}"/>
                    </a:ext>
                  </a:extLst>
                </p:cNvPr>
                <p:cNvSpPr txBox="1">
                  <a:spLocks noRot="1" noChangeAspect="1" noMove="1" noResize="1" noEditPoints="1" noAdjustHandles="1" noChangeArrowheads="1" noChangeShapeType="1" noTextEdit="1"/>
                </p:cNvSpPr>
                <p:nvPr/>
              </p:nvSpPr>
              <p:spPr>
                <a:xfrm>
                  <a:off x="8051956" y="3260562"/>
                  <a:ext cx="424423" cy="338554"/>
                </a:xfrm>
                <a:prstGeom prst="rect">
                  <a:avLst/>
                </a:prstGeom>
                <a:blipFill>
                  <a:blip r:embed="rId12"/>
                  <a:stretch>
                    <a:fillRect r="-45714" b="-5357"/>
                  </a:stretch>
                </a:blipFill>
              </p:spPr>
              <p:txBody>
                <a:bodyPr/>
                <a:lstStyle/>
                <a:p>
                  <a:r>
                    <a:rPr lang="en-GB">
                      <a:noFill/>
                    </a:rPr>
                    <a:t> </a:t>
                  </a:r>
                </a:p>
              </p:txBody>
            </p:sp>
          </mc:Fallback>
        </mc:AlternateContent>
      </p:grpSp>
      <p:grpSp>
        <p:nvGrpSpPr>
          <p:cNvPr id="7" name="Group 6">
            <a:extLst>
              <a:ext uri="{FF2B5EF4-FFF2-40B4-BE49-F238E27FC236}">
                <a16:creationId xmlns:a16="http://schemas.microsoft.com/office/drawing/2014/main" id="{60FC2F60-7291-D1FE-1A73-F508556D96B4}"/>
              </a:ext>
            </a:extLst>
          </p:cNvPr>
          <p:cNvGrpSpPr/>
          <p:nvPr/>
        </p:nvGrpSpPr>
        <p:grpSpPr>
          <a:xfrm>
            <a:off x="6476683" y="2270344"/>
            <a:ext cx="621285" cy="656360"/>
            <a:chOff x="5806582" y="2337239"/>
            <a:chExt cx="621285" cy="656360"/>
          </a:xfrm>
        </p:grpSpPr>
        <p:sp>
          <p:nvSpPr>
            <p:cNvPr id="94" name="Arrow: Right 93">
              <a:extLst>
                <a:ext uri="{FF2B5EF4-FFF2-40B4-BE49-F238E27FC236}">
                  <a16:creationId xmlns:a16="http://schemas.microsoft.com/office/drawing/2014/main" id="{30E8BB98-8B19-B922-DE78-9FDC27EACE6D}"/>
                </a:ext>
              </a:extLst>
            </p:cNvPr>
            <p:cNvSpPr/>
            <p:nvPr/>
          </p:nvSpPr>
          <p:spPr>
            <a:xfrm>
              <a:off x="5868429" y="2664800"/>
              <a:ext cx="559438" cy="328799"/>
            </a:xfrm>
            <a:prstGeom prst="right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150B92B4-912E-2D95-49C7-C3A73382EABC}"/>
                    </a:ext>
                  </a:extLst>
                </p:cNvPr>
                <p:cNvSpPr txBox="1"/>
                <p:nvPr/>
              </p:nvSpPr>
              <p:spPr>
                <a:xfrm>
                  <a:off x="5806582" y="2337239"/>
                  <a:ext cx="42442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𝑸</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𝒄𝒍𝒂𝒅</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98" name="TextBox 97">
                  <a:extLst>
                    <a:ext uri="{FF2B5EF4-FFF2-40B4-BE49-F238E27FC236}">
                      <a16:creationId xmlns:a16="http://schemas.microsoft.com/office/drawing/2014/main" id="{150B92B4-912E-2D95-49C7-C3A73382EABC}"/>
                    </a:ext>
                  </a:extLst>
                </p:cNvPr>
                <p:cNvSpPr txBox="1">
                  <a:spLocks noRot="1" noChangeAspect="1" noMove="1" noResize="1" noEditPoints="1" noAdjustHandles="1" noChangeArrowheads="1" noChangeShapeType="1" noTextEdit="1"/>
                </p:cNvSpPr>
                <p:nvPr/>
              </p:nvSpPr>
              <p:spPr>
                <a:xfrm>
                  <a:off x="5806582" y="2337239"/>
                  <a:ext cx="424423" cy="338554"/>
                </a:xfrm>
                <a:prstGeom prst="rect">
                  <a:avLst/>
                </a:prstGeom>
                <a:blipFill>
                  <a:blip r:embed="rId13"/>
                  <a:stretch>
                    <a:fillRect r="-44286" b="-5357"/>
                  </a:stretch>
                </a:blipFill>
              </p:spPr>
              <p:txBody>
                <a:bodyPr/>
                <a:lstStyle/>
                <a:p>
                  <a:r>
                    <a:rPr lang="en-GB">
                      <a:noFill/>
                    </a:rPr>
                    <a:t> </a:t>
                  </a:r>
                </a:p>
              </p:txBody>
            </p:sp>
          </mc:Fallback>
        </mc:AlternateContent>
      </p:grpSp>
      <p:grpSp>
        <p:nvGrpSpPr>
          <p:cNvPr id="8" name="Group 7">
            <a:extLst>
              <a:ext uri="{FF2B5EF4-FFF2-40B4-BE49-F238E27FC236}">
                <a16:creationId xmlns:a16="http://schemas.microsoft.com/office/drawing/2014/main" id="{DBF02305-0FCB-976F-DDAD-B160B684B361}"/>
              </a:ext>
            </a:extLst>
          </p:cNvPr>
          <p:cNvGrpSpPr/>
          <p:nvPr/>
        </p:nvGrpSpPr>
        <p:grpSpPr>
          <a:xfrm>
            <a:off x="5794985" y="1796770"/>
            <a:ext cx="636634" cy="690693"/>
            <a:chOff x="5794985" y="2155992"/>
            <a:chExt cx="636634" cy="690693"/>
          </a:xfrm>
        </p:grpSpPr>
        <p:sp>
          <p:nvSpPr>
            <p:cNvPr id="95" name="Arrow: Right 94">
              <a:extLst>
                <a:ext uri="{FF2B5EF4-FFF2-40B4-BE49-F238E27FC236}">
                  <a16:creationId xmlns:a16="http://schemas.microsoft.com/office/drawing/2014/main" id="{D4F9B407-3D87-F9F2-4EB1-B90275D7E2E5}"/>
                </a:ext>
              </a:extLst>
            </p:cNvPr>
            <p:cNvSpPr/>
            <p:nvPr/>
          </p:nvSpPr>
          <p:spPr>
            <a:xfrm>
              <a:off x="5872181" y="2517886"/>
              <a:ext cx="559438" cy="328799"/>
            </a:xfrm>
            <a:prstGeom prst="right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94126C4-F0D4-4386-2473-1B0B17ED844B}"/>
                    </a:ext>
                  </a:extLst>
                </p:cNvPr>
                <p:cNvSpPr txBox="1"/>
                <p:nvPr/>
              </p:nvSpPr>
              <p:spPr>
                <a:xfrm>
                  <a:off x="5794985" y="2155992"/>
                  <a:ext cx="424423" cy="3618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𝑸</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𝒈𝒂𝒑</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99" name="TextBox 98">
                  <a:extLst>
                    <a:ext uri="{FF2B5EF4-FFF2-40B4-BE49-F238E27FC236}">
                      <a16:creationId xmlns:a16="http://schemas.microsoft.com/office/drawing/2014/main" id="{394126C4-F0D4-4386-2473-1B0B17ED844B}"/>
                    </a:ext>
                  </a:extLst>
                </p:cNvPr>
                <p:cNvSpPr txBox="1">
                  <a:spLocks noRot="1" noChangeAspect="1" noMove="1" noResize="1" noEditPoints="1" noAdjustHandles="1" noChangeArrowheads="1" noChangeShapeType="1" noTextEdit="1"/>
                </p:cNvSpPr>
                <p:nvPr/>
              </p:nvSpPr>
              <p:spPr>
                <a:xfrm>
                  <a:off x="5794985" y="2155992"/>
                  <a:ext cx="424423" cy="361894"/>
                </a:xfrm>
                <a:prstGeom prst="rect">
                  <a:avLst/>
                </a:prstGeom>
                <a:blipFill>
                  <a:blip r:embed="rId14"/>
                  <a:stretch>
                    <a:fillRect r="-36232" b="-1695"/>
                  </a:stretch>
                </a:blipFill>
              </p:spPr>
              <p:txBody>
                <a:bodyPr/>
                <a:lstStyle/>
                <a:p>
                  <a:r>
                    <a:rPr lang="en-GB">
                      <a:noFill/>
                    </a:rPr>
                    <a:t> </a:t>
                  </a:r>
                </a:p>
              </p:txBody>
            </p:sp>
          </mc:Fallback>
        </mc:AlternateContent>
      </p:grpSp>
      <p:grpSp>
        <p:nvGrpSpPr>
          <p:cNvPr id="6" name="Group 5">
            <a:extLst>
              <a:ext uri="{FF2B5EF4-FFF2-40B4-BE49-F238E27FC236}">
                <a16:creationId xmlns:a16="http://schemas.microsoft.com/office/drawing/2014/main" id="{5096931F-1D69-2E7F-222D-11DE4C5F4FB3}"/>
              </a:ext>
            </a:extLst>
          </p:cNvPr>
          <p:cNvGrpSpPr/>
          <p:nvPr/>
        </p:nvGrpSpPr>
        <p:grpSpPr>
          <a:xfrm>
            <a:off x="5149893" y="1373730"/>
            <a:ext cx="621994" cy="669927"/>
            <a:chOff x="7165963" y="2968063"/>
            <a:chExt cx="621994" cy="669927"/>
          </a:xfrm>
        </p:grpSpPr>
        <p:sp>
          <p:nvSpPr>
            <p:cNvPr id="96" name="Arrow: Right 95">
              <a:extLst>
                <a:ext uri="{FF2B5EF4-FFF2-40B4-BE49-F238E27FC236}">
                  <a16:creationId xmlns:a16="http://schemas.microsoft.com/office/drawing/2014/main" id="{46A96820-0B7C-490B-E75B-A77F7D2743F2}"/>
                </a:ext>
              </a:extLst>
            </p:cNvPr>
            <p:cNvSpPr/>
            <p:nvPr/>
          </p:nvSpPr>
          <p:spPr>
            <a:xfrm>
              <a:off x="7228519" y="3309191"/>
              <a:ext cx="559438" cy="328799"/>
            </a:xfrm>
            <a:prstGeom prst="right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4577879B-10C2-AA68-DF07-017D39D4C767}"/>
                    </a:ext>
                  </a:extLst>
                </p:cNvPr>
                <p:cNvSpPr txBox="1"/>
                <p:nvPr/>
              </p:nvSpPr>
              <p:spPr>
                <a:xfrm>
                  <a:off x="7165963" y="2968063"/>
                  <a:ext cx="424423" cy="3618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𝑸</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𝒇𝒖𝒆𝒍</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100" name="TextBox 99">
                  <a:extLst>
                    <a:ext uri="{FF2B5EF4-FFF2-40B4-BE49-F238E27FC236}">
                      <a16:creationId xmlns:a16="http://schemas.microsoft.com/office/drawing/2014/main" id="{4577879B-10C2-AA68-DF07-017D39D4C767}"/>
                    </a:ext>
                  </a:extLst>
                </p:cNvPr>
                <p:cNvSpPr txBox="1">
                  <a:spLocks noRot="1" noChangeAspect="1" noMove="1" noResize="1" noEditPoints="1" noAdjustHandles="1" noChangeArrowheads="1" noChangeShapeType="1" noTextEdit="1"/>
                </p:cNvSpPr>
                <p:nvPr/>
              </p:nvSpPr>
              <p:spPr>
                <a:xfrm>
                  <a:off x="7165963" y="2968063"/>
                  <a:ext cx="424423" cy="361894"/>
                </a:xfrm>
                <a:prstGeom prst="rect">
                  <a:avLst/>
                </a:prstGeom>
                <a:blipFill>
                  <a:blip r:embed="rId15"/>
                  <a:stretch>
                    <a:fillRect r="-49275" b="-6667"/>
                  </a:stretch>
                </a:blipFill>
              </p:spPr>
              <p:txBody>
                <a:bodyPr/>
                <a:lstStyle/>
                <a:p>
                  <a:r>
                    <a:rPr lang="en-GB">
                      <a:noFill/>
                    </a:rPr>
                    <a:t> </a:t>
                  </a:r>
                </a:p>
              </p:txBody>
            </p:sp>
          </mc:Fallback>
        </mc:AlternateContent>
      </p:grpSp>
      <p:sp>
        <p:nvSpPr>
          <p:cNvPr id="101" name="Oval 100">
            <a:extLst>
              <a:ext uri="{FF2B5EF4-FFF2-40B4-BE49-F238E27FC236}">
                <a16:creationId xmlns:a16="http://schemas.microsoft.com/office/drawing/2014/main" id="{04DB8A2D-576D-4076-A0E3-43CB54BCF076}"/>
              </a:ext>
            </a:extLst>
          </p:cNvPr>
          <p:cNvSpPr/>
          <p:nvPr/>
        </p:nvSpPr>
        <p:spPr>
          <a:xfrm>
            <a:off x="2854931" y="2428561"/>
            <a:ext cx="222794" cy="222794"/>
          </a:xfrm>
          <a:prstGeom prst="ellipse">
            <a:avLst/>
          </a:prstGeom>
          <a:solidFill>
            <a:schemeClr val="bg1"/>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CF9416-C21D-6537-AC3E-32D5517EA018}"/>
                  </a:ext>
                </a:extLst>
              </p:cNvPr>
              <p:cNvSpPr txBox="1"/>
              <p:nvPr/>
            </p:nvSpPr>
            <p:spPr>
              <a:xfrm>
                <a:off x="3006999" y="2348511"/>
                <a:ext cx="424423" cy="3618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𝑻</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𝒇</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𝒊</m:t>
                          </m:r>
                        </m:sub>
                      </m:sSub>
                    </m:oMath>
                  </m:oMathPara>
                </a14:m>
                <a:endParaRPr kumimoji="0" lang="en-GB" sz="1600" b="1"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102" name="TextBox 101">
                <a:extLst>
                  <a:ext uri="{FF2B5EF4-FFF2-40B4-BE49-F238E27FC236}">
                    <a16:creationId xmlns:a16="http://schemas.microsoft.com/office/drawing/2014/main" id="{65CF9416-C21D-6537-AC3E-32D5517EA018}"/>
                  </a:ext>
                </a:extLst>
              </p:cNvPr>
              <p:cNvSpPr txBox="1">
                <a:spLocks noRot="1" noChangeAspect="1" noMove="1" noResize="1" noEditPoints="1" noAdjustHandles="1" noChangeArrowheads="1" noChangeShapeType="1" noTextEdit="1"/>
              </p:cNvSpPr>
              <p:nvPr/>
            </p:nvSpPr>
            <p:spPr>
              <a:xfrm>
                <a:off x="3006999" y="2348511"/>
                <a:ext cx="424423" cy="361894"/>
              </a:xfrm>
              <a:prstGeom prst="rect">
                <a:avLst/>
              </a:prstGeom>
              <a:blipFill>
                <a:blip r:embed="rId16"/>
                <a:stretch>
                  <a:fillRect r="-4286" b="-5000"/>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237B91FC-6238-7509-CB6E-B3376B8E0429}"/>
              </a:ext>
            </a:extLst>
          </p:cNvPr>
          <p:cNvSpPr txBox="1"/>
          <p:nvPr/>
        </p:nvSpPr>
        <p:spPr>
          <a:xfrm>
            <a:off x="5242741" y="3789266"/>
            <a:ext cx="2687228" cy="338554"/>
          </a:xfrm>
          <a:prstGeom prst="rect">
            <a:avLst/>
          </a:prstGeom>
          <a:noFill/>
        </p:spPr>
        <p:txBody>
          <a:bodyPr wrap="square">
            <a:spAutoFit/>
          </a:bodyPr>
          <a:lstStyle/>
          <a:p>
            <a:pPr algn="ctr"/>
            <a:r>
              <a:rPr lang="en-GB" sz="1600" dirty="0">
                <a:latin typeface="Times New Roman" panose="02020603050405020304" pitchFamily="18" charset="0"/>
                <a:cs typeface="Times New Roman" panose="02020603050405020304" pitchFamily="18" charset="0"/>
              </a:rPr>
              <a:t>In steady state condition</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8BED3823-55C2-EBB5-8207-88E778FBA780}"/>
                  </a:ext>
                </a:extLst>
              </p:cNvPr>
              <p:cNvSpPr txBox="1"/>
              <p:nvPr/>
            </p:nvSpPr>
            <p:spPr>
              <a:xfrm>
                <a:off x="5025068" y="4102095"/>
                <a:ext cx="3729188" cy="361894"/>
              </a:xfrm>
              <a:prstGeom prst="rect">
                <a:avLst/>
              </a:prstGeom>
              <a:noFill/>
            </p:spPr>
            <p:txBody>
              <a:bodyPr wrap="square" rtlCol="0">
                <a:spAutoFit/>
              </a:bodyPr>
              <a:lstStyle/>
              <a:p>
                <a:pPr lvl="0" defTabSz="914400">
                  <a:defRPr/>
                </a:pPr>
                <a14:m>
                  <m:oMath xmlns:m="http://schemas.openxmlformats.org/officeDocument/2006/math">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𝑸</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𝒇𝒖𝒆𝒍</m:t>
                        </m:r>
                      </m:sub>
                    </m:s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𝑸</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𝒈𝒂𝒑</m:t>
                        </m:r>
                      </m:sub>
                    </m:s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𝑸</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𝒄𝒍𝒂𝒅</m:t>
                        </m:r>
                      </m:sub>
                    </m:s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sSub>
                      <m:sSubPr>
                        <m:ctrlP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𝑸</m:t>
                        </m:r>
                      </m:e>
                      <m: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𝒍𝒆𝒂𝒅</m:t>
                        </m:r>
                      </m:sub>
                    </m:sSub>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it-IT" sz="1600" b="1" i="1" u="none" strike="noStrike" kern="0" cap="none" spc="0" normalizeH="0" baseline="0" noProof="0" smtClean="0">
                        <a:ln>
                          <a:noFill/>
                        </a:ln>
                        <a:solidFill>
                          <a:prstClr val="black"/>
                        </a:solidFill>
                        <a:effectLst/>
                        <a:uLnTx/>
                        <a:uFillTx/>
                        <a:latin typeface="Cambria Math" panose="02040503050406030204" pitchFamily="18" charset="0"/>
                      </a:rPr>
                      <m:t>𝑸</m:t>
                    </m:r>
                  </m:oMath>
                </a14:m>
                <a:r>
                  <a:rPr kumimoji="0" lang="en-GB" sz="1600" b="1" i="0" u="none" strike="noStrike" kern="0" cap="none" spc="0" normalizeH="0" baseline="0" noProof="0" dirty="0">
                    <a:ln>
                      <a:noFill/>
                    </a:ln>
                    <a:solidFill>
                      <a:prstClr val="black"/>
                    </a:solidFill>
                    <a:effectLst/>
                    <a:uLnTx/>
                    <a:uFillTx/>
                    <a:latin typeface="Calibri" panose="020F0502020204030204"/>
                  </a:rPr>
                  <a:t> </a:t>
                </a:r>
                <a:endParaRPr kumimoji="0" lang="en-GB" sz="1600" b="1" i="1" u="none" strike="noStrike" kern="0" cap="none" spc="0" normalizeH="0" baseline="0" noProof="0" dirty="0">
                  <a:ln>
                    <a:noFill/>
                  </a:ln>
                  <a:solidFill>
                    <a:prstClr val="black"/>
                  </a:solidFill>
                  <a:effectLst/>
                  <a:uLnTx/>
                  <a:uFillTx/>
                  <a:latin typeface="Calibri" panose="020F0502020204030204"/>
                </a:endParaRPr>
              </a:p>
            </p:txBody>
          </p:sp>
        </mc:Choice>
        <mc:Fallback>
          <p:sp>
            <p:nvSpPr>
              <p:cNvPr id="13" name="TextBox 12">
                <a:extLst>
                  <a:ext uri="{FF2B5EF4-FFF2-40B4-BE49-F238E27FC236}">
                    <a16:creationId xmlns:a16="http://schemas.microsoft.com/office/drawing/2014/main" id="{8BED3823-55C2-EBB5-8207-88E778FBA780}"/>
                  </a:ext>
                </a:extLst>
              </p:cNvPr>
              <p:cNvSpPr txBox="1">
                <a:spLocks noRot="1" noChangeAspect="1" noMove="1" noResize="1" noEditPoints="1" noAdjustHandles="1" noChangeArrowheads="1" noChangeShapeType="1" noTextEdit="1"/>
              </p:cNvSpPr>
              <p:nvPr/>
            </p:nvSpPr>
            <p:spPr>
              <a:xfrm>
                <a:off x="5025068" y="4102095"/>
                <a:ext cx="3729188" cy="361894"/>
              </a:xfrm>
              <a:prstGeom prst="rect">
                <a:avLst/>
              </a:prstGeom>
              <a:blipFill>
                <a:blip r:embed="rId17"/>
                <a:stretch>
                  <a:fillRect b="-6780"/>
                </a:stretch>
              </a:blipFill>
            </p:spPr>
            <p:txBody>
              <a:bodyPr/>
              <a:lstStyle/>
              <a:p>
                <a:r>
                  <a:rPr lang="it-IT">
                    <a:noFill/>
                  </a:rPr>
                  <a:t> </a:t>
                </a:r>
              </a:p>
            </p:txBody>
          </p:sp>
        </mc:Fallback>
      </mc:AlternateContent>
    </p:spTree>
    <p:extLst>
      <p:ext uri="{BB962C8B-B14F-4D97-AF65-F5344CB8AC3E}">
        <p14:creationId xmlns:p14="http://schemas.microsoft.com/office/powerpoint/2010/main" val="7051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FF1E-61BD-9C7D-0761-6D9316C1B849}"/>
              </a:ext>
            </a:extLst>
          </p:cNvPr>
          <p:cNvSpPr>
            <a:spLocks noGrp="1"/>
          </p:cNvSpPr>
          <p:nvPr>
            <p:ph type="title"/>
          </p:nvPr>
        </p:nvSpPr>
        <p:spPr/>
        <p:txBody>
          <a:bodyPr/>
          <a:lstStyle/>
          <a:p>
            <a:r>
              <a:rPr lang="en-GB" dirty="0"/>
              <a:t>ALFRED Fuel and FA</a:t>
            </a:r>
          </a:p>
        </p:txBody>
      </p:sp>
      <p:sp>
        <p:nvSpPr>
          <p:cNvPr id="3" name="Slide Number Placeholder 2">
            <a:extLst>
              <a:ext uri="{FF2B5EF4-FFF2-40B4-BE49-F238E27FC236}">
                <a16:creationId xmlns:a16="http://schemas.microsoft.com/office/drawing/2014/main" id="{D688B6E2-CE38-FFD3-196D-5FD8D0B0948D}"/>
              </a:ext>
            </a:extLst>
          </p:cNvPr>
          <p:cNvSpPr>
            <a:spLocks noGrp="1"/>
          </p:cNvSpPr>
          <p:nvPr>
            <p:ph type="sldNum" sz="quarter" idx="12"/>
          </p:nvPr>
        </p:nvSpPr>
        <p:spPr/>
        <p:txBody>
          <a:bodyPr/>
          <a:lstStyle/>
          <a:p>
            <a:fld id="{02C7C199-0D0D-7840-A88D-785280B31CF7}" type="slidenum">
              <a:rPr lang="it-IT" smtClean="0"/>
              <a:t>4</a:t>
            </a:fld>
            <a:endParaRPr lang="it-IT" dirty="0"/>
          </a:p>
        </p:txBody>
      </p:sp>
      <p:pic>
        <p:nvPicPr>
          <p:cNvPr id="7" name="Picture 6" descr="A red and blue circle with a white circle&#10;&#10;Description automatically generated">
            <a:extLst>
              <a:ext uri="{FF2B5EF4-FFF2-40B4-BE49-F238E27FC236}">
                <a16:creationId xmlns:a16="http://schemas.microsoft.com/office/drawing/2014/main" id="{975F4B92-8E45-2558-2112-075B5718E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636" y="2117542"/>
            <a:ext cx="3505201" cy="1084458"/>
          </a:xfrm>
          <a:prstGeom prst="rect">
            <a:avLst/>
          </a:prstGeom>
        </p:spPr>
      </p:pic>
      <p:pic>
        <p:nvPicPr>
          <p:cNvPr id="8" name="Picture 7" descr="A hexagon with red circles&#10;&#10;Description automatically generated">
            <a:extLst>
              <a:ext uri="{FF2B5EF4-FFF2-40B4-BE49-F238E27FC236}">
                <a16:creationId xmlns:a16="http://schemas.microsoft.com/office/drawing/2014/main" id="{D3A5DA5E-070D-CC75-966E-01FF36CF55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400" y="1037966"/>
            <a:ext cx="4437726" cy="3326738"/>
          </a:xfrm>
          <a:prstGeom prst="rect">
            <a:avLst/>
          </a:prstGeom>
          <a:noFill/>
          <a:ln>
            <a:noFill/>
          </a:ln>
        </p:spPr>
      </p:pic>
      <p:cxnSp>
        <p:nvCxnSpPr>
          <p:cNvPr id="10" name="Straight Arrow Connector 9">
            <a:extLst>
              <a:ext uri="{FF2B5EF4-FFF2-40B4-BE49-F238E27FC236}">
                <a16:creationId xmlns:a16="http://schemas.microsoft.com/office/drawing/2014/main" id="{63253F18-FBC7-C9EF-6976-531ED18ED2FC}"/>
              </a:ext>
            </a:extLst>
          </p:cNvPr>
          <p:cNvCxnSpPr/>
          <p:nvPr/>
        </p:nvCxnSpPr>
        <p:spPr>
          <a:xfrm flipV="1">
            <a:off x="2320636" y="1198419"/>
            <a:ext cx="1115291" cy="15655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D77ACAB-1C37-3107-834A-A47CFDC3D08B}"/>
              </a:ext>
            </a:extLst>
          </p:cNvPr>
          <p:cNvSpPr txBox="1"/>
          <p:nvPr/>
        </p:nvSpPr>
        <p:spPr>
          <a:xfrm>
            <a:off x="3433705" y="868951"/>
            <a:ext cx="3563836" cy="338554"/>
          </a:xfrm>
          <a:prstGeom prst="rect">
            <a:avLst/>
          </a:prstGeom>
          <a:noFill/>
        </p:spPr>
        <p:txBody>
          <a:bodyPr wrap="square">
            <a:spAutoFit/>
          </a:bodyPr>
          <a:lstStyle/>
          <a:p>
            <a:r>
              <a:rPr lang="en-GB" sz="1600" dirty="0"/>
              <a:t>Dummy element: d = 12 mm</a:t>
            </a:r>
          </a:p>
        </p:txBody>
      </p:sp>
    </p:spTree>
    <p:extLst>
      <p:ext uri="{BB962C8B-B14F-4D97-AF65-F5344CB8AC3E}">
        <p14:creationId xmlns:p14="http://schemas.microsoft.com/office/powerpoint/2010/main" val="297555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6E87-AA8B-52E4-C6E5-CC4EE65D78EF}"/>
              </a:ext>
            </a:extLst>
          </p:cNvPr>
          <p:cNvSpPr>
            <a:spLocks noGrp="1"/>
          </p:cNvSpPr>
          <p:nvPr>
            <p:ph type="title"/>
          </p:nvPr>
        </p:nvSpPr>
        <p:spPr/>
        <p:txBody>
          <a:bodyPr/>
          <a:lstStyle/>
          <a:p>
            <a:r>
              <a:rPr lang="en-GB" dirty="0"/>
              <a:t>ALFRED data and hypothesis</a:t>
            </a:r>
          </a:p>
        </p:txBody>
      </p:sp>
      <p:sp>
        <p:nvSpPr>
          <p:cNvPr id="3" name="Slide Number Placeholder 2">
            <a:extLst>
              <a:ext uri="{FF2B5EF4-FFF2-40B4-BE49-F238E27FC236}">
                <a16:creationId xmlns:a16="http://schemas.microsoft.com/office/drawing/2014/main" id="{02CCB1F0-EBE6-B519-79E8-368788468F08}"/>
              </a:ext>
            </a:extLst>
          </p:cNvPr>
          <p:cNvSpPr>
            <a:spLocks noGrp="1"/>
          </p:cNvSpPr>
          <p:nvPr>
            <p:ph type="sldNum" sz="quarter" idx="12"/>
          </p:nvPr>
        </p:nvSpPr>
        <p:spPr/>
        <p:txBody>
          <a:bodyPr/>
          <a:lstStyle/>
          <a:p>
            <a:fld id="{02C7C199-0D0D-7840-A88D-785280B31CF7}" type="slidenum">
              <a:rPr lang="it-IT" smtClean="0"/>
              <a:t>5</a:t>
            </a:fld>
            <a:endParaRPr lang="it-IT" dirty="0"/>
          </a:p>
        </p:txBody>
      </p:sp>
      <p:graphicFrame>
        <p:nvGraphicFramePr>
          <p:cNvPr id="9" name="Table 4">
            <a:extLst>
              <a:ext uri="{FF2B5EF4-FFF2-40B4-BE49-F238E27FC236}">
                <a16:creationId xmlns:a16="http://schemas.microsoft.com/office/drawing/2014/main" id="{DA39E400-EC8F-35D5-EA9D-494FE3EFA059}"/>
              </a:ext>
            </a:extLst>
          </p:cNvPr>
          <p:cNvGraphicFramePr>
            <a:graphicFrameLocks/>
          </p:cNvGraphicFramePr>
          <p:nvPr>
            <p:extLst>
              <p:ext uri="{D42A27DB-BD31-4B8C-83A1-F6EECF244321}">
                <p14:modId xmlns:p14="http://schemas.microsoft.com/office/powerpoint/2010/main" val="1711126686"/>
              </p:ext>
            </p:extLst>
          </p:nvPr>
        </p:nvGraphicFramePr>
        <p:xfrm>
          <a:off x="897328" y="917952"/>
          <a:ext cx="3272890" cy="2876130"/>
        </p:xfrm>
        <a:graphic>
          <a:graphicData uri="http://schemas.openxmlformats.org/drawingml/2006/table">
            <a:tbl>
              <a:tblPr firstRow="1" bandRow="1">
                <a:tableStyleId>{073A0DAA-6AF3-43AB-8588-CEC1D06C72B9}</a:tableStyleId>
              </a:tblPr>
              <a:tblGrid>
                <a:gridCol w="2159403">
                  <a:extLst>
                    <a:ext uri="{9D8B030D-6E8A-4147-A177-3AD203B41FA5}">
                      <a16:colId xmlns:a16="http://schemas.microsoft.com/office/drawing/2014/main" val="4195684887"/>
                    </a:ext>
                  </a:extLst>
                </a:gridCol>
                <a:gridCol w="1113487">
                  <a:extLst>
                    <a:ext uri="{9D8B030D-6E8A-4147-A177-3AD203B41FA5}">
                      <a16:colId xmlns:a16="http://schemas.microsoft.com/office/drawing/2014/main" val="76609631"/>
                    </a:ext>
                  </a:extLst>
                </a:gridCol>
              </a:tblGrid>
              <a:tr h="276155">
                <a:tc>
                  <a:txBody>
                    <a:bodyPr/>
                    <a:lstStyle/>
                    <a:p>
                      <a:r>
                        <a:rPr lang="en-GB" sz="1400" dirty="0"/>
                        <a:t>Data</a:t>
                      </a:r>
                    </a:p>
                  </a:txBody>
                  <a:tcPr/>
                </a:tc>
                <a:tc>
                  <a:txBody>
                    <a:bodyPr/>
                    <a:lstStyle/>
                    <a:p>
                      <a:endParaRPr lang="en-GB" sz="1400" dirty="0"/>
                    </a:p>
                  </a:txBody>
                  <a:tcPr/>
                </a:tc>
                <a:extLst>
                  <a:ext uri="{0D108BD9-81ED-4DB2-BD59-A6C34878D82A}">
                    <a16:rowId xmlns:a16="http://schemas.microsoft.com/office/drawing/2014/main" val="3126196089"/>
                  </a:ext>
                </a:extLst>
              </a:tr>
              <a:tr h="276155">
                <a:tc>
                  <a:txBody>
                    <a:bodyPr/>
                    <a:lstStyle/>
                    <a:p>
                      <a:r>
                        <a:rPr lang="en-GB" sz="1200" dirty="0"/>
                        <a:t>Power</a:t>
                      </a:r>
                    </a:p>
                  </a:txBody>
                  <a:tcPr/>
                </a:tc>
                <a:tc>
                  <a:txBody>
                    <a:bodyPr/>
                    <a:lstStyle/>
                    <a:p>
                      <a:r>
                        <a:rPr lang="en-GB" sz="1200" dirty="0"/>
                        <a:t>300 MWth</a:t>
                      </a:r>
                    </a:p>
                  </a:txBody>
                  <a:tcPr/>
                </a:tc>
                <a:extLst>
                  <a:ext uri="{0D108BD9-81ED-4DB2-BD59-A6C34878D82A}">
                    <a16:rowId xmlns:a16="http://schemas.microsoft.com/office/drawing/2014/main" val="2115461164"/>
                  </a:ext>
                </a:extLst>
              </a:tr>
              <a:tr h="276155">
                <a:tc>
                  <a:txBody>
                    <a:bodyPr/>
                    <a:lstStyle/>
                    <a:p>
                      <a:r>
                        <a:rPr lang="en-GB" sz="1200" dirty="0"/>
                        <a:t>Power released in the Fuel Assemblies</a:t>
                      </a:r>
                    </a:p>
                  </a:txBody>
                  <a:tcPr/>
                </a:tc>
                <a:tc>
                  <a:txBody>
                    <a:bodyPr/>
                    <a:lstStyle/>
                    <a:p>
                      <a:r>
                        <a:rPr lang="en-GB" sz="1200" dirty="0"/>
                        <a:t>95 %</a:t>
                      </a:r>
                    </a:p>
                  </a:txBody>
                  <a:tcPr/>
                </a:tc>
                <a:extLst>
                  <a:ext uri="{0D108BD9-81ED-4DB2-BD59-A6C34878D82A}">
                    <a16:rowId xmlns:a16="http://schemas.microsoft.com/office/drawing/2014/main" val="604433805"/>
                  </a:ext>
                </a:extLst>
              </a:tr>
              <a:tr h="276155">
                <a:tc>
                  <a:txBody>
                    <a:bodyPr/>
                    <a:lstStyle/>
                    <a:p>
                      <a:r>
                        <a:rPr lang="en-GB" sz="1200" dirty="0"/>
                        <a:t>Total mass flow rate</a:t>
                      </a:r>
                    </a:p>
                  </a:txBody>
                  <a:tcPr/>
                </a:tc>
                <a:tc>
                  <a:txBody>
                    <a:bodyPr/>
                    <a:lstStyle/>
                    <a:p>
                      <a:r>
                        <a:rPr lang="en-GB" sz="1200" dirty="0"/>
                        <a:t>17174 kg/s</a:t>
                      </a:r>
                    </a:p>
                  </a:txBody>
                  <a:tcPr/>
                </a:tc>
                <a:extLst>
                  <a:ext uri="{0D108BD9-81ED-4DB2-BD59-A6C34878D82A}">
                    <a16:rowId xmlns:a16="http://schemas.microsoft.com/office/drawing/2014/main" val="2784066623"/>
                  </a:ext>
                </a:extLst>
              </a:tr>
              <a:tr h="276155">
                <a:tc>
                  <a:txBody>
                    <a:bodyPr/>
                    <a:lstStyle/>
                    <a:p>
                      <a:r>
                        <a:rPr lang="en-GB" sz="1200" dirty="0"/>
                        <a:t>Mass flow rate in the assemblies</a:t>
                      </a:r>
                    </a:p>
                  </a:txBody>
                  <a:tcPr/>
                </a:tc>
                <a:tc>
                  <a:txBody>
                    <a:bodyPr/>
                    <a:lstStyle/>
                    <a:p>
                      <a:r>
                        <a:rPr lang="en-GB" sz="1200" dirty="0"/>
                        <a:t>98.5 %</a:t>
                      </a:r>
                    </a:p>
                  </a:txBody>
                  <a:tcPr/>
                </a:tc>
                <a:extLst>
                  <a:ext uri="{0D108BD9-81ED-4DB2-BD59-A6C34878D82A}">
                    <a16:rowId xmlns:a16="http://schemas.microsoft.com/office/drawing/2014/main" val="1758688038"/>
                  </a:ext>
                </a:extLst>
              </a:tr>
              <a:tr h="276155">
                <a:tc>
                  <a:txBody>
                    <a:bodyPr/>
                    <a:lstStyle/>
                    <a:p>
                      <a:r>
                        <a:rPr lang="en-GB" sz="1200" dirty="0"/>
                        <a:t>N° Fuel assemblies</a:t>
                      </a:r>
                    </a:p>
                  </a:txBody>
                  <a:tcPr/>
                </a:tc>
                <a:tc>
                  <a:txBody>
                    <a:bodyPr/>
                    <a:lstStyle/>
                    <a:p>
                      <a:r>
                        <a:rPr lang="en-GB" sz="1200" dirty="0"/>
                        <a:t>134</a:t>
                      </a:r>
                    </a:p>
                  </a:txBody>
                  <a:tcPr/>
                </a:tc>
                <a:extLst>
                  <a:ext uri="{0D108BD9-81ED-4DB2-BD59-A6C34878D82A}">
                    <a16:rowId xmlns:a16="http://schemas.microsoft.com/office/drawing/2014/main" val="1155429343"/>
                  </a:ext>
                </a:extLst>
              </a:tr>
              <a:tr h="276155">
                <a:tc>
                  <a:txBody>
                    <a:bodyPr/>
                    <a:lstStyle/>
                    <a:p>
                      <a:r>
                        <a:rPr lang="en-GB" sz="1200" dirty="0"/>
                        <a:t>Fuel rods per assemblies</a:t>
                      </a:r>
                    </a:p>
                  </a:txBody>
                  <a:tcPr/>
                </a:tc>
                <a:tc>
                  <a:txBody>
                    <a:bodyPr/>
                    <a:lstStyle/>
                    <a:p>
                      <a:r>
                        <a:rPr lang="en-GB" sz="1200" dirty="0"/>
                        <a:t>126 + 1</a:t>
                      </a:r>
                    </a:p>
                  </a:txBody>
                  <a:tcPr/>
                </a:tc>
                <a:extLst>
                  <a:ext uri="{0D108BD9-81ED-4DB2-BD59-A6C34878D82A}">
                    <a16:rowId xmlns:a16="http://schemas.microsoft.com/office/drawing/2014/main" val="2784117750"/>
                  </a:ext>
                </a:extLst>
              </a:tr>
              <a:tr h="276155">
                <a:tc>
                  <a:txBody>
                    <a:bodyPr/>
                    <a:lstStyle/>
                    <a:p>
                      <a:r>
                        <a:rPr lang="en-GB" sz="1200" dirty="0"/>
                        <a:t>Inlet temperature at the core</a:t>
                      </a:r>
                    </a:p>
                  </a:txBody>
                  <a:tcPr/>
                </a:tc>
                <a:tc>
                  <a:txBody>
                    <a:bodyPr/>
                    <a:lstStyle/>
                    <a:p>
                      <a:r>
                        <a:rPr lang="en-GB" sz="1200" dirty="0"/>
                        <a:t>400 °C</a:t>
                      </a:r>
                    </a:p>
                  </a:txBody>
                  <a:tcPr/>
                </a:tc>
                <a:extLst>
                  <a:ext uri="{0D108BD9-81ED-4DB2-BD59-A6C34878D82A}">
                    <a16:rowId xmlns:a16="http://schemas.microsoft.com/office/drawing/2014/main" val="4170166415"/>
                  </a:ext>
                </a:extLst>
              </a:tr>
              <a:tr h="276155">
                <a:tc>
                  <a:txBody>
                    <a:bodyPr/>
                    <a:lstStyle/>
                    <a:p>
                      <a:r>
                        <a:rPr lang="en-GB" sz="1200" dirty="0"/>
                        <a:t>Active length</a:t>
                      </a:r>
                    </a:p>
                  </a:txBody>
                  <a:tcPr anchor="ctr"/>
                </a:tc>
                <a:tc>
                  <a:txBody>
                    <a:bodyPr/>
                    <a:lstStyle/>
                    <a:p>
                      <a:r>
                        <a:rPr lang="en-GB" sz="1200" dirty="0"/>
                        <a:t>810 mm</a:t>
                      </a:r>
                    </a:p>
                  </a:txBody>
                  <a:tcPr anchor="ctr"/>
                </a:tc>
                <a:extLst>
                  <a:ext uri="{0D108BD9-81ED-4DB2-BD59-A6C34878D82A}">
                    <a16:rowId xmlns:a16="http://schemas.microsoft.com/office/drawing/2014/main" val="1955199397"/>
                  </a:ext>
                </a:extLst>
              </a:tr>
            </a:tbl>
          </a:graphicData>
        </a:graphic>
      </p:graphicFrame>
      <p:graphicFrame>
        <p:nvGraphicFramePr>
          <p:cNvPr id="11" name="Table 4">
            <a:extLst>
              <a:ext uri="{FF2B5EF4-FFF2-40B4-BE49-F238E27FC236}">
                <a16:creationId xmlns:a16="http://schemas.microsoft.com/office/drawing/2014/main" id="{8201844D-8115-6A77-412B-871525E353D0}"/>
              </a:ext>
            </a:extLst>
          </p:cNvPr>
          <p:cNvGraphicFramePr>
            <a:graphicFrameLocks/>
          </p:cNvGraphicFramePr>
          <p:nvPr>
            <p:extLst>
              <p:ext uri="{D42A27DB-BD31-4B8C-83A1-F6EECF244321}">
                <p14:modId xmlns:p14="http://schemas.microsoft.com/office/powerpoint/2010/main" val="738850072"/>
              </p:ext>
            </p:extLst>
          </p:nvPr>
        </p:nvGraphicFramePr>
        <p:xfrm>
          <a:off x="4778831" y="917952"/>
          <a:ext cx="3272890" cy="2418930"/>
        </p:xfrm>
        <a:graphic>
          <a:graphicData uri="http://schemas.openxmlformats.org/drawingml/2006/table">
            <a:tbl>
              <a:tblPr firstRow="1" bandRow="1">
                <a:tableStyleId>{073A0DAA-6AF3-43AB-8588-CEC1D06C72B9}</a:tableStyleId>
              </a:tblPr>
              <a:tblGrid>
                <a:gridCol w="2159403">
                  <a:extLst>
                    <a:ext uri="{9D8B030D-6E8A-4147-A177-3AD203B41FA5}">
                      <a16:colId xmlns:a16="http://schemas.microsoft.com/office/drawing/2014/main" val="4195684887"/>
                    </a:ext>
                  </a:extLst>
                </a:gridCol>
                <a:gridCol w="1113487">
                  <a:extLst>
                    <a:ext uri="{9D8B030D-6E8A-4147-A177-3AD203B41FA5}">
                      <a16:colId xmlns:a16="http://schemas.microsoft.com/office/drawing/2014/main" val="76609631"/>
                    </a:ext>
                  </a:extLst>
                </a:gridCol>
              </a:tblGrid>
              <a:tr h="276155">
                <a:tc>
                  <a:txBody>
                    <a:bodyPr/>
                    <a:lstStyle/>
                    <a:p>
                      <a:r>
                        <a:rPr lang="en-GB" sz="1400" dirty="0"/>
                        <a:t>Data</a:t>
                      </a:r>
                    </a:p>
                  </a:txBody>
                  <a:tcPr/>
                </a:tc>
                <a:tc>
                  <a:txBody>
                    <a:bodyPr/>
                    <a:lstStyle/>
                    <a:p>
                      <a:endParaRPr lang="en-GB" sz="1400" dirty="0"/>
                    </a:p>
                  </a:txBody>
                  <a:tcPr/>
                </a:tc>
                <a:extLst>
                  <a:ext uri="{0D108BD9-81ED-4DB2-BD59-A6C34878D82A}">
                    <a16:rowId xmlns:a16="http://schemas.microsoft.com/office/drawing/2014/main" val="3126196089"/>
                  </a:ext>
                </a:extLst>
              </a:tr>
              <a:tr h="276155">
                <a:tc>
                  <a:txBody>
                    <a:bodyPr/>
                    <a:lstStyle/>
                    <a:p>
                      <a:r>
                        <a:rPr lang="en-GB" sz="1200" dirty="0"/>
                        <a:t>Cladding outside diameter</a:t>
                      </a:r>
                    </a:p>
                  </a:txBody>
                  <a:tcPr anchor="ctr"/>
                </a:tc>
                <a:tc>
                  <a:txBody>
                    <a:bodyPr/>
                    <a:lstStyle/>
                    <a:p>
                      <a:r>
                        <a:rPr lang="en-GB" sz="1200" dirty="0"/>
                        <a:t>10.5 mm</a:t>
                      </a:r>
                    </a:p>
                  </a:txBody>
                  <a:tcPr anchor="ctr"/>
                </a:tc>
                <a:extLst>
                  <a:ext uri="{0D108BD9-81ED-4DB2-BD59-A6C34878D82A}">
                    <a16:rowId xmlns:a16="http://schemas.microsoft.com/office/drawing/2014/main" val="2115461164"/>
                  </a:ext>
                </a:extLst>
              </a:tr>
              <a:tr h="276155">
                <a:tc>
                  <a:txBody>
                    <a:bodyPr/>
                    <a:lstStyle/>
                    <a:p>
                      <a:r>
                        <a:rPr lang="en-GB" sz="1200" dirty="0"/>
                        <a:t>Cladding thickness</a:t>
                      </a:r>
                    </a:p>
                  </a:txBody>
                  <a:tcPr anchor="ctr"/>
                </a:tc>
                <a:tc>
                  <a:txBody>
                    <a:bodyPr/>
                    <a:lstStyle/>
                    <a:p>
                      <a:r>
                        <a:rPr lang="en-GB" sz="1200" dirty="0"/>
                        <a:t>0.6 mm</a:t>
                      </a:r>
                    </a:p>
                  </a:txBody>
                  <a:tcPr anchor="ctr"/>
                </a:tc>
                <a:extLst>
                  <a:ext uri="{0D108BD9-81ED-4DB2-BD59-A6C34878D82A}">
                    <a16:rowId xmlns:a16="http://schemas.microsoft.com/office/drawing/2014/main" val="604433805"/>
                  </a:ext>
                </a:extLst>
              </a:tr>
              <a:tr h="276155">
                <a:tc>
                  <a:txBody>
                    <a:bodyPr/>
                    <a:lstStyle/>
                    <a:p>
                      <a:r>
                        <a:rPr lang="en-GB" sz="1200" dirty="0"/>
                        <a:t>Gap cladding fuel</a:t>
                      </a:r>
                    </a:p>
                  </a:txBody>
                  <a:tcPr anchor="ctr"/>
                </a:tc>
                <a:tc>
                  <a:txBody>
                    <a:bodyPr/>
                    <a:lstStyle/>
                    <a:p>
                      <a:r>
                        <a:rPr lang="en-GB" sz="1200" dirty="0"/>
                        <a:t>0.15 mm </a:t>
                      </a:r>
                      <a:r>
                        <a:rPr lang="en-GB" sz="1200" b="1" dirty="0"/>
                        <a:t>*</a:t>
                      </a:r>
                    </a:p>
                  </a:txBody>
                  <a:tcPr anchor="ctr"/>
                </a:tc>
                <a:extLst>
                  <a:ext uri="{0D108BD9-81ED-4DB2-BD59-A6C34878D82A}">
                    <a16:rowId xmlns:a16="http://schemas.microsoft.com/office/drawing/2014/main" val="2784066623"/>
                  </a:ext>
                </a:extLst>
              </a:tr>
              <a:tr h="276155">
                <a:tc>
                  <a:txBody>
                    <a:bodyPr/>
                    <a:lstStyle/>
                    <a:p>
                      <a:r>
                        <a:rPr lang="en-GB" sz="1200" dirty="0"/>
                        <a:t>Pitch to diameter ratio</a:t>
                      </a:r>
                    </a:p>
                  </a:txBody>
                  <a:tcPr/>
                </a:tc>
                <a:tc>
                  <a:txBody>
                    <a:bodyPr/>
                    <a:lstStyle/>
                    <a:p>
                      <a:r>
                        <a:rPr lang="en-GB" sz="1200" dirty="0"/>
                        <a:t>1.29</a:t>
                      </a:r>
                    </a:p>
                  </a:txBody>
                  <a:tcPr/>
                </a:tc>
                <a:extLst>
                  <a:ext uri="{0D108BD9-81ED-4DB2-BD59-A6C34878D82A}">
                    <a16:rowId xmlns:a16="http://schemas.microsoft.com/office/drawing/2014/main" val="1758688038"/>
                  </a:ext>
                </a:extLst>
              </a:tr>
              <a:tr h="276155">
                <a:tc>
                  <a:txBody>
                    <a:bodyPr/>
                    <a:lstStyle/>
                    <a:p>
                      <a:r>
                        <a:rPr lang="en-GB" sz="1200" dirty="0"/>
                        <a:t>Fuel internal diameter</a:t>
                      </a:r>
                    </a:p>
                  </a:txBody>
                  <a:tcPr/>
                </a:tc>
                <a:tc>
                  <a:txBody>
                    <a:bodyPr/>
                    <a:lstStyle/>
                    <a:p>
                      <a:r>
                        <a:rPr lang="en-GB" sz="1200" dirty="0"/>
                        <a:t>2 mm</a:t>
                      </a:r>
                    </a:p>
                  </a:txBody>
                  <a:tcPr/>
                </a:tc>
                <a:extLst>
                  <a:ext uri="{0D108BD9-81ED-4DB2-BD59-A6C34878D82A}">
                    <a16:rowId xmlns:a16="http://schemas.microsoft.com/office/drawing/2014/main" val="974513509"/>
                  </a:ext>
                </a:extLst>
              </a:tr>
              <a:tr h="276155">
                <a:tc>
                  <a:txBody>
                    <a:bodyPr/>
                    <a:lstStyle/>
                    <a:p>
                      <a:r>
                        <a:rPr lang="en-GB" sz="1200" dirty="0"/>
                        <a:t>Hot channel factor</a:t>
                      </a:r>
                    </a:p>
                  </a:txBody>
                  <a:tcPr/>
                </a:tc>
                <a:tc>
                  <a:txBody>
                    <a:bodyPr/>
                    <a:lstStyle/>
                    <a:p>
                      <a:r>
                        <a:rPr lang="en-GB" sz="1200" dirty="0"/>
                        <a:t>1.3</a:t>
                      </a:r>
                    </a:p>
                  </a:txBody>
                  <a:tcPr/>
                </a:tc>
                <a:extLst>
                  <a:ext uri="{0D108BD9-81ED-4DB2-BD59-A6C34878D82A}">
                    <a16:rowId xmlns:a16="http://schemas.microsoft.com/office/drawing/2014/main" val="4169702390"/>
                  </a:ext>
                </a:extLst>
              </a:tr>
              <a:tr h="276155">
                <a:tc>
                  <a:txBody>
                    <a:bodyPr/>
                    <a:lstStyle/>
                    <a:p>
                      <a:r>
                        <a:rPr lang="en-GB" sz="1200" dirty="0"/>
                        <a:t>Fuel Assembly hexagonal key</a:t>
                      </a:r>
                    </a:p>
                  </a:txBody>
                  <a:tcPr/>
                </a:tc>
                <a:tc>
                  <a:txBody>
                    <a:bodyPr/>
                    <a:lstStyle/>
                    <a:p>
                      <a:r>
                        <a:rPr lang="en-GB" sz="1200" dirty="0"/>
                        <a:t>156 mm</a:t>
                      </a:r>
                    </a:p>
                  </a:txBody>
                  <a:tcPr/>
                </a:tc>
                <a:extLst>
                  <a:ext uri="{0D108BD9-81ED-4DB2-BD59-A6C34878D82A}">
                    <a16:rowId xmlns:a16="http://schemas.microsoft.com/office/drawing/2014/main" val="321433561"/>
                  </a:ext>
                </a:extLst>
              </a:tr>
            </a:tbl>
          </a:graphicData>
        </a:graphic>
      </p:graphicFrame>
      <p:sp>
        <p:nvSpPr>
          <p:cNvPr id="5" name="TextBox 4">
            <a:extLst>
              <a:ext uri="{FF2B5EF4-FFF2-40B4-BE49-F238E27FC236}">
                <a16:creationId xmlns:a16="http://schemas.microsoft.com/office/drawing/2014/main" id="{281C8F5D-029D-BCE3-970B-3D49139FC206}"/>
              </a:ext>
            </a:extLst>
          </p:cNvPr>
          <p:cNvSpPr txBox="1"/>
          <p:nvPr/>
        </p:nvSpPr>
        <p:spPr>
          <a:xfrm>
            <a:off x="4682836" y="3682741"/>
            <a:ext cx="3563836" cy="646331"/>
          </a:xfrm>
          <a:prstGeom prst="rect">
            <a:avLst/>
          </a:prstGeom>
          <a:noFill/>
        </p:spPr>
        <p:txBody>
          <a:bodyPr wrap="square">
            <a:spAutoFit/>
          </a:bodyPr>
          <a:lstStyle/>
          <a:p>
            <a:r>
              <a:rPr lang="en-GB" sz="1800" b="1" dirty="0"/>
              <a:t>*</a:t>
            </a:r>
            <a:r>
              <a:rPr lang="en-GB" sz="1800" dirty="0"/>
              <a:t>	Reactor cold and at the </a:t>
            </a:r>
            <a:br>
              <a:rPr lang="en-GB" sz="1800" dirty="0"/>
            </a:br>
            <a:r>
              <a:rPr lang="en-GB" sz="1800" dirty="0"/>
              <a:t>	Beginning Of Life (BOL)</a:t>
            </a:r>
          </a:p>
        </p:txBody>
      </p:sp>
    </p:spTree>
    <p:extLst>
      <p:ext uri="{BB962C8B-B14F-4D97-AF65-F5344CB8AC3E}">
        <p14:creationId xmlns:p14="http://schemas.microsoft.com/office/powerpoint/2010/main" val="237146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3659-BABE-3A31-633D-93810E6CAD85}"/>
              </a:ext>
            </a:extLst>
          </p:cNvPr>
          <p:cNvSpPr>
            <a:spLocks noGrp="1"/>
          </p:cNvSpPr>
          <p:nvPr>
            <p:ph type="title"/>
          </p:nvPr>
        </p:nvSpPr>
        <p:spPr/>
        <p:txBody>
          <a:bodyPr/>
          <a:lstStyle/>
          <a:p>
            <a:r>
              <a:rPr lang="en-GB" dirty="0"/>
              <a:t>Lead Properties </a:t>
            </a:r>
          </a:p>
        </p:txBody>
      </p:sp>
      <p:sp>
        <p:nvSpPr>
          <p:cNvPr id="3" name="Slide Number Placeholder 2">
            <a:extLst>
              <a:ext uri="{FF2B5EF4-FFF2-40B4-BE49-F238E27FC236}">
                <a16:creationId xmlns:a16="http://schemas.microsoft.com/office/drawing/2014/main" id="{14F5EAB8-D80C-C827-5830-8FBD5957B343}"/>
              </a:ext>
            </a:extLst>
          </p:cNvPr>
          <p:cNvSpPr>
            <a:spLocks noGrp="1"/>
          </p:cNvSpPr>
          <p:nvPr>
            <p:ph type="sldNum" sz="quarter" idx="12"/>
          </p:nvPr>
        </p:nvSpPr>
        <p:spPr/>
        <p:txBody>
          <a:bodyPr/>
          <a:lstStyle/>
          <a:p>
            <a:fld id="{02C7C199-0D0D-7840-A88D-785280B31CF7}" type="slidenum">
              <a:rPr lang="it-IT" smtClean="0"/>
              <a:t>6</a:t>
            </a:fld>
            <a:endParaRPr lang="it-IT" dirty="0"/>
          </a:p>
        </p:txBody>
      </p:sp>
      <mc:AlternateContent xmlns:mc="http://schemas.openxmlformats.org/markup-compatibility/2006" xmlns:a14="http://schemas.microsoft.com/office/drawing/2010/main">
        <mc:Choice Requires="a14">
          <p:graphicFrame>
            <p:nvGraphicFramePr>
              <p:cNvPr id="9" name="Table 9">
                <a:extLst>
                  <a:ext uri="{FF2B5EF4-FFF2-40B4-BE49-F238E27FC236}">
                    <a16:creationId xmlns:a16="http://schemas.microsoft.com/office/drawing/2014/main" id="{16EB9115-2DAF-540B-42EE-668F6AC250FD}"/>
                  </a:ext>
                </a:extLst>
              </p:cNvPr>
              <p:cNvGraphicFramePr>
                <a:graphicFrameLocks noGrp="1"/>
              </p:cNvGraphicFramePr>
              <p:nvPr>
                <p:extLst>
                  <p:ext uri="{D42A27DB-BD31-4B8C-83A1-F6EECF244321}">
                    <p14:modId xmlns:p14="http://schemas.microsoft.com/office/powerpoint/2010/main" val="1839940602"/>
                  </p:ext>
                </p:extLst>
              </p:nvPr>
            </p:nvGraphicFramePr>
            <p:xfrm>
              <a:off x="872836" y="914680"/>
              <a:ext cx="7398327" cy="3314140"/>
            </p:xfrm>
            <a:graphic>
              <a:graphicData uri="http://schemas.openxmlformats.org/drawingml/2006/table">
                <a:tbl>
                  <a:tblPr firstRow="1" bandRow="1">
                    <a:tableStyleId>{5C22544A-7EE6-4342-B048-85BDC9FD1C3A}</a:tableStyleId>
                  </a:tblPr>
                  <a:tblGrid>
                    <a:gridCol w="1433946">
                      <a:extLst>
                        <a:ext uri="{9D8B030D-6E8A-4147-A177-3AD203B41FA5}">
                          <a16:colId xmlns:a16="http://schemas.microsoft.com/office/drawing/2014/main" val="478460893"/>
                        </a:ext>
                      </a:extLst>
                    </a:gridCol>
                    <a:gridCol w="4426527">
                      <a:extLst>
                        <a:ext uri="{9D8B030D-6E8A-4147-A177-3AD203B41FA5}">
                          <a16:colId xmlns:a16="http://schemas.microsoft.com/office/drawing/2014/main" val="2800814932"/>
                        </a:ext>
                      </a:extLst>
                    </a:gridCol>
                    <a:gridCol w="1537854">
                      <a:extLst>
                        <a:ext uri="{9D8B030D-6E8A-4147-A177-3AD203B41FA5}">
                          <a16:colId xmlns:a16="http://schemas.microsoft.com/office/drawing/2014/main" val="626701933"/>
                        </a:ext>
                      </a:extLst>
                    </a:gridCol>
                  </a:tblGrid>
                  <a:tr h="662828">
                    <a:tc>
                      <a:txBody>
                        <a:bodyPr/>
                        <a:lstStyle/>
                        <a:p>
                          <a:pPr algn="ctr"/>
                          <a:r>
                            <a:rPr lang="en-GB" dirty="0"/>
                            <a:t>Quantity</a:t>
                          </a:r>
                        </a:p>
                      </a:txBody>
                      <a:tcPr/>
                    </a:tc>
                    <a:tc>
                      <a:txBody>
                        <a:bodyPr/>
                        <a:lstStyle/>
                        <a:p>
                          <a:pPr marL="0" algn="ctr" defTabSz="457200" rtl="0" eaLnBrk="1" latinLnBrk="0" hangingPunct="1"/>
                          <a:r>
                            <a:rPr lang="en-GB" sz="1800" b="1" kern="1200" dirty="0">
                              <a:solidFill>
                                <a:schemeClr val="lt1"/>
                              </a:solidFill>
                              <a:latin typeface="+mn-lt"/>
                              <a:ea typeface="+mn-ea"/>
                              <a:cs typeface="+mn-cs"/>
                            </a:rPr>
                            <a:t>Formula</a:t>
                          </a:r>
                        </a:p>
                      </a:txBody>
                      <a:tcPr/>
                    </a:tc>
                    <a:tc>
                      <a:txBody>
                        <a:bodyPr/>
                        <a:lstStyle/>
                        <a:p>
                          <a:pPr algn="ctr"/>
                          <a:r>
                            <a:rPr lang="en-GB" dirty="0"/>
                            <a:t>Unit</a:t>
                          </a:r>
                        </a:p>
                      </a:txBody>
                      <a:tcPr/>
                    </a:tc>
                    <a:extLst>
                      <a:ext uri="{0D108BD9-81ED-4DB2-BD59-A6C34878D82A}">
                        <a16:rowId xmlns:a16="http://schemas.microsoft.com/office/drawing/2014/main" val="1492162504"/>
                      </a:ext>
                    </a:extLst>
                  </a:tr>
                  <a:tr h="662828">
                    <a:tc>
                      <a:txBody>
                        <a:bodyPr/>
                        <a:lstStyle/>
                        <a:p>
                          <a:pPr algn="ctr"/>
                          <a:r>
                            <a:rPr lang="en-GB" sz="1600" dirty="0">
                              <a:latin typeface="Times New Roman" panose="02020603050405020304" pitchFamily="18" charset="0"/>
                              <a:cs typeface="Times New Roman" panose="02020603050405020304" pitchFamily="18" charset="0"/>
                            </a:rPr>
                            <a:t>Thermal conductivity</a:t>
                          </a:r>
                        </a:p>
                      </a:txBody>
                      <a:tcPr/>
                    </a:tc>
                    <a:tc>
                      <a:txBody>
                        <a:bodyPr/>
                        <a:lstStyle/>
                        <a:p>
                          <a:pPr algn="ctr"/>
                          <a14:m>
                            <m:oMathPara xmlns:m="http://schemas.openxmlformats.org/officeDocument/2006/math">
                              <m:oMathParaPr>
                                <m:jc m:val="center"/>
                              </m:oMathParaPr>
                              <m:oMath xmlns:m="http://schemas.openxmlformats.org/officeDocument/2006/math">
                                <m:r>
                                  <a:rPr lang="en-US" sz="1400" i="1" dirty="0" smtClean="0">
                                    <a:effectLst/>
                                    <a:latin typeface="Cambria Math" panose="02040503050406030204" pitchFamily="18" charset="0"/>
                                    <a:ea typeface="Calibri" panose="020F0502020204030204" pitchFamily="34" charset="0"/>
                                    <a:cs typeface="Times New Roman" panose="02020603050405020304" pitchFamily="18" charset="0"/>
                                  </a:rPr>
                                  <m:t>9.2 + 0.011</m:t>
                                </m:r>
                                <m:r>
                                  <a:rPr lang="it-IT" sz="1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i="1" dirty="0" smtClean="0">
                                    <a:effectLst/>
                                    <a:latin typeface="Cambria Math" panose="02040503050406030204" pitchFamily="18" charset="0"/>
                                    <a:ea typeface="Calibri" panose="020F0502020204030204" pitchFamily="34" charset="0"/>
                                    <a:cs typeface="Times New Roman" panose="02020603050405020304" pitchFamily="18" charset="0"/>
                                  </a:rPr>
                                  <m:t>𝑇</m:t>
                                </m:r>
                              </m:oMath>
                            </m:oMathPara>
                          </a14:m>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W / (m K)</a:t>
                          </a:r>
                          <a:endParaRPr lang="en-GB"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4035994"/>
                      </a:ext>
                    </a:extLst>
                  </a:tr>
                  <a:tr h="66282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latin typeface="Times New Roman" panose="02020603050405020304" pitchFamily="18" charset="0"/>
                              <a:cs typeface="Times New Roman" panose="02020603050405020304" pitchFamily="18" charset="0"/>
                            </a:rPr>
                            <a:t>Heat capacity</a:t>
                          </a:r>
                        </a:p>
                      </a:txBody>
                      <a:tcPr/>
                    </a:tc>
                    <a:tc>
                      <a:txBody>
                        <a:bodyPr/>
                        <a:lstStyle/>
                        <a:p>
                          <a:pPr algn="ctr"/>
                          <a14:m>
                            <m:oMathPara xmlns:m="http://schemas.openxmlformats.org/officeDocument/2006/math">
                              <m:oMathParaPr>
                                <m:jc m:val="center"/>
                              </m:oMathParaPr>
                              <m:oMath xmlns:m="http://schemas.openxmlformats.org/officeDocument/2006/math">
                                <m:r>
                                  <a:rPr lang="it-IT" sz="1400" i="1" dirty="0" smtClean="0">
                                    <a:effectLst/>
                                    <a:latin typeface="Cambria Math" panose="02040503050406030204" pitchFamily="18" charset="0"/>
                                    <a:ea typeface="Calibri" panose="020F0502020204030204" pitchFamily="34" charset="0"/>
                                    <a:cs typeface="Times New Roman" panose="02020603050405020304" pitchFamily="18" charset="0"/>
                                  </a:rPr>
                                  <m:t>176.2−4.923</m:t>
                                </m:r>
                                <m:r>
                                  <a:rPr lang="it-IT" sz="1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t>10</m:t>
                                    </m:r>
                                  </m:e>
                                  <m:sup>
                                    <m: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it-IT" sz="1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a:rPr lang="it-IT" sz="1400" i="1" dirty="0" smtClean="0">
                                    <a:effectLst/>
                                    <a:latin typeface="Cambria Math" panose="02040503050406030204" pitchFamily="18" charset="0"/>
                                    <a:ea typeface="Calibri" panose="020F0502020204030204" pitchFamily="34" charset="0"/>
                                    <a:cs typeface="Times New Roman" panose="02020603050405020304" pitchFamily="18" charset="0"/>
                                  </a:rPr>
                                  <m:t>𝑇</m:t>
                                </m:r>
                                <m:r>
                                  <a:rPr lang="it-IT" sz="1400" i="1" dirty="0" smtClean="0">
                                    <a:effectLst/>
                                    <a:latin typeface="Cambria Math" panose="02040503050406030204" pitchFamily="18" charset="0"/>
                                    <a:ea typeface="Calibri" panose="020F0502020204030204" pitchFamily="34" charset="0"/>
                                    <a:cs typeface="Times New Roman" panose="02020603050405020304" pitchFamily="18" charset="0"/>
                                  </a:rPr>
                                  <m:t>+1.544∙</m:t>
                                </m:r>
                                <m:sSup>
                                  <m:sSupPr>
                                    <m:ctrlP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t>10</m:t>
                                    </m:r>
                                  </m:e>
                                  <m:sup>
                                    <m: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t>−5</m:t>
                                    </m:r>
                                  </m:sup>
                                </m:sSup>
                                <m:r>
                                  <a:rPr lang="it-IT" sz="1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it-IT" sz="1400" i="1" dirty="0" smtClean="0">
                                        <a:effectLst/>
                                        <a:latin typeface="Cambria Math" panose="02040503050406030204" pitchFamily="18" charset="0"/>
                                        <a:ea typeface="Calibri" panose="020F0502020204030204" pitchFamily="34" charset="0"/>
                                        <a:cs typeface="Times New Roman" panose="02020603050405020304" pitchFamily="18" charset="0"/>
                                      </a:rPr>
                                      <m:t>𝑇</m:t>
                                    </m:r>
                                  </m:e>
                                  <m:sup>
                                    <m:r>
                                      <a:rPr lang="it-IT" sz="1400" i="1" dirty="0" smtClean="0">
                                        <a:effectLst/>
                                        <a:latin typeface="Cambria Math" panose="02040503050406030204" pitchFamily="18" charset="0"/>
                                        <a:ea typeface="Calibri" panose="020F0502020204030204" pitchFamily="34" charset="0"/>
                                        <a:cs typeface="Times New Roman" panose="02020603050405020304" pitchFamily="18" charset="0"/>
                                      </a:rPr>
                                      <m:t>2</m:t>
                                    </m:r>
                                  </m:sup>
                                </m:sSup>
                              </m:oMath>
                              <m:oMath xmlns:m="http://schemas.openxmlformats.org/officeDocument/2006/math">
                                <m:r>
                                  <a:rPr lang="it-IT" sz="1400" i="1" dirty="0" smtClean="0">
                                    <a:effectLst/>
                                    <a:latin typeface="Cambria Math" panose="02040503050406030204" pitchFamily="18" charset="0"/>
                                    <a:ea typeface="Calibri" panose="020F0502020204030204" pitchFamily="34" charset="0"/>
                                    <a:cs typeface="Times New Roman" panose="02020603050405020304" pitchFamily="18" charset="0"/>
                                  </a:rPr>
                                  <m:t>−1.524</m:t>
                                </m:r>
                                <m:r>
                                  <a:rPr lang="it-IT" sz="1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t>10^6</m:t>
                                </m:r>
                                <m:r>
                                  <a:rPr lang="it-IT" sz="1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it-IT" sz="1400" i="1" dirty="0" smtClean="0">
                                        <a:effectLst/>
                                        <a:latin typeface="Cambria Math" panose="02040503050406030204" pitchFamily="18" charset="0"/>
                                        <a:ea typeface="Calibri" panose="020F0502020204030204" pitchFamily="34" charset="0"/>
                                        <a:cs typeface="Times New Roman" panose="02020603050405020304" pitchFamily="18" charset="0"/>
                                      </a:rPr>
                                      <m:t>𝑇</m:t>
                                    </m:r>
                                  </m:e>
                                  <m:sup>
                                    <m:r>
                                      <a:rPr lang="it-IT" sz="1400" i="1" dirty="0" smtClean="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J / (K kg)</a:t>
                          </a:r>
                          <a:endParaRPr lang="en-GB"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90651870"/>
                      </a:ext>
                    </a:extLst>
                  </a:tr>
                  <a:tr h="662828">
                    <a:tc>
                      <a:txBody>
                        <a:bodyPr/>
                        <a:lstStyle/>
                        <a:p>
                          <a:pPr algn="ctr"/>
                          <a:r>
                            <a:rPr lang="en-GB" sz="1600" dirty="0">
                              <a:latin typeface="Times New Roman" panose="02020603050405020304" pitchFamily="18" charset="0"/>
                              <a:cs typeface="Times New Roman" panose="02020603050405020304" pitchFamily="18" charset="0"/>
                            </a:rPr>
                            <a:t>Dynamic viscosity</a:t>
                          </a: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effectLst/>
                                    <a:latin typeface="Cambria Math" panose="02040503050406030204" pitchFamily="18" charset="0"/>
                                    <a:ea typeface="Calibri" panose="020F0502020204030204" pitchFamily="34" charset="0"/>
                                    <a:cs typeface="Times New Roman" panose="02020603050405020304" pitchFamily="18" charset="0"/>
                                  </a:rPr>
                                  <m:t>4.55</m:t>
                                </m:r>
                                <m:r>
                                  <a:rPr lang="it-IT" sz="1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t>10</m:t>
                                    </m:r>
                                  </m:e>
                                  <m:sup>
                                    <m:r>
                                      <a:rPr lang="it-IT" sz="1400" b="0" i="1" dirty="0" smtClean="0">
                                        <a:effectLst/>
                                        <a:latin typeface="Cambria Math" panose="02040503050406030204" pitchFamily="18" charset="0"/>
                                        <a:ea typeface="Cambria Math" panose="02040503050406030204" pitchFamily="18" charset="0"/>
                                        <a:cs typeface="Times New Roman" panose="02020603050405020304" pitchFamily="18" charset="0"/>
                                      </a:rPr>
                                      <m:t>−4</m:t>
                                    </m:r>
                                  </m:sup>
                                </m:sSup>
                                <m:r>
                                  <a:rPr lang="it-IT" sz="1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00" i="1" dirty="0" smtClean="0">
                                    <a:effectLst/>
                                    <a:latin typeface="Cambria Math" panose="02040503050406030204" pitchFamily="18" charset="0"/>
                                    <a:ea typeface="Calibri" panose="020F0502020204030204" pitchFamily="34" charset="0"/>
                                    <a:cs typeface="Times New Roman" panose="02020603050405020304" pitchFamily="18" charset="0"/>
                                  </a:rPr>
                                  <m:t>exp</m:t>
                                </m:r>
                                <m:r>
                                  <a:rPr lang="en-US" sz="1400" i="1" dirty="0" smtClean="0">
                                    <a:effectLst/>
                                    <a:latin typeface="Cambria Math" panose="02040503050406030204" pitchFamily="18" charset="0"/>
                                    <a:ea typeface="Calibri" panose="020F0502020204030204" pitchFamily="34" charset="0"/>
                                    <a:cs typeface="Times New Roman" panose="02020603050405020304" pitchFamily="18" charset="0"/>
                                  </a:rPr>
                                  <m:t>⁡(1069/</m:t>
                                </m:r>
                                <m:r>
                                  <a:rPr lang="en-US" sz="1400" i="1" dirty="0" smtClean="0">
                                    <a:effectLst/>
                                    <a:latin typeface="Cambria Math" panose="02040503050406030204" pitchFamily="18" charset="0"/>
                                    <a:ea typeface="Calibri" panose="020F0502020204030204" pitchFamily="34" charset="0"/>
                                    <a:cs typeface="Times New Roman" panose="02020603050405020304" pitchFamily="18" charset="0"/>
                                  </a:rPr>
                                  <m:t>𝑇</m:t>
                                </m:r>
                                <m:r>
                                  <a:rPr lang="en-US" sz="1400" i="1" dirty="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Pa s</a:t>
                          </a:r>
                          <a:endParaRPr lang="en-GB"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56559833"/>
                      </a:ext>
                    </a:extLst>
                  </a:tr>
                  <a:tr h="662828">
                    <a:tc>
                      <a:txBody>
                        <a:bodyPr/>
                        <a:lstStyle/>
                        <a:p>
                          <a:pPr algn="ctr"/>
                          <a:r>
                            <a:rPr lang="en-GB" sz="1600" dirty="0">
                              <a:latin typeface="Times New Roman" panose="02020603050405020304" pitchFamily="18" charset="0"/>
                              <a:cs typeface="Times New Roman" panose="02020603050405020304" pitchFamily="18" charset="0"/>
                            </a:rPr>
                            <a:t>Density</a:t>
                          </a: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effectLst/>
                                    <a:latin typeface="Cambria Math" panose="02040503050406030204" pitchFamily="18" charset="0"/>
                                    <a:ea typeface="Calibri" panose="020F0502020204030204" pitchFamily="34" charset="0"/>
                                    <a:cs typeface="Times New Roman" panose="02020603050405020304" pitchFamily="18" charset="0"/>
                                  </a:rPr>
                                  <m:t>11441 − 1.2795</m:t>
                                </m:r>
                                <m:r>
                                  <a:rPr lang="it-IT" sz="1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400"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it-IT" sz="1400" i="1" dirty="0" smtClean="0">
                                    <a:effectLst/>
                                    <a:latin typeface="Cambria Math" panose="02040503050406030204" pitchFamily="18" charset="0"/>
                                    <a:ea typeface="Calibri" panose="020F0502020204030204" pitchFamily="34" charset="0"/>
                                    <a:cs typeface="Times New Roman" panose="02020603050405020304" pitchFamily="18" charset="0"/>
                                  </a:rPr>
                                  <m:t>𝑇</m:t>
                                </m:r>
                              </m:oMath>
                            </m:oMathPara>
                          </a14:m>
                          <a:endParaRPr lang="en-GB" sz="1400" dirty="0">
                            <a:latin typeface="Times New Roman" panose="02020603050405020304" pitchFamily="18" charset="0"/>
                            <a:cs typeface="Times New Roman" panose="02020603050405020304" pitchFamily="18" charset="0"/>
                          </a:endParaRPr>
                        </a:p>
                      </a:txBody>
                      <a:tcPr/>
                    </a:tc>
                    <a:tc>
                      <a:txBody>
                        <a:bodyPr/>
                        <a:lstStyle/>
                        <a:p>
                          <a:pPr algn="ct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kg / m3</a:t>
                          </a:r>
                          <a:endParaRPr lang="en-GB"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4743545"/>
                      </a:ext>
                    </a:extLst>
                  </a:tr>
                </a:tbl>
              </a:graphicData>
            </a:graphic>
          </p:graphicFrame>
        </mc:Choice>
        <mc:Fallback xmlns="">
          <p:graphicFrame>
            <p:nvGraphicFramePr>
              <p:cNvPr id="9" name="Table 9">
                <a:extLst>
                  <a:ext uri="{FF2B5EF4-FFF2-40B4-BE49-F238E27FC236}">
                    <a16:creationId xmlns:a16="http://schemas.microsoft.com/office/drawing/2014/main" id="{16EB9115-2DAF-540B-42EE-668F6AC250FD}"/>
                  </a:ext>
                </a:extLst>
              </p:cNvPr>
              <p:cNvGraphicFramePr>
                <a:graphicFrameLocks noGrp="1"/>
              </p:cNvGraphicFramePr>
              <p:nvPr>
                <p:extLst>
                  <p:ext uri="{D42A27DB-BD31-4B8C-83A1-F6EECF244321}">
                    <p14:modId xmlns:p14="http://schemas.microsoft.com/office/powerpoint/2010/main" val="1839940602"/>
                  </p:ext>
                </p:extLst>
              </p:nvPr>
            </p:nvGraphicFramePr>
            <p:xfrm>
              <a:off x="872836" y="914680"/>
              <a:ext cx="7398327" cy="3314140"/>
            </p:xfrm>
            <a:graphic>
              <a:graphicData uri="http://schemas.openxmlformats.org/drawingml/2006/table">
                <a:tbl>
                  <a:tblPr firstRow="1" bandRow="1">
                    <a:tableStyleId>{5C22544A-7EE6-4342-B048-85BDC9FD1C3A}</a:tableStyleId>
                  </a:tblPr>
                  <a:tblGrid>
                    <a:gridCol w="1433946">
                      <a:extLst>
                        <a:ext uri="{9D8B030D-6E8A-4147-A177-3AD203B41FA5}">
                          <a16:colId xmlns:a16="http://schemas.microsoft.com/office/drawing/2014/main" val="478460893"/>
                        </a:ext>
                      </a:extLst>
                    </a:gridCol>
                    <a:gridCol w="4426527">
                      <a:extLst>
                        <a:ext uri="{9D8B030D-6E8A-4147-A177-3AD203B41FA5}">
                          <a16:colId xmlns:a16="http://schemas.microsoft.com/office/drawing/2014/main" val="2800814932"/>
                        </a:ext>
                      </a:extLst>
                    </a:gridCol>
                    <a:gridCol w="1537854">
                      <a:extLst>
                        <a:ext uri="{9D8B030D-6E8A-4147-A177-3AD203B41FA5}">
                          <a16:colId xmlns:a16="http://schemas.microsoft.com/office/drawing/2014/main" val="626701933"/>
                        </a:ext>
                      </a:extLst>
                    </a:gridCol>
                  </a:tblGrid>
                  <a:tr h="662828">
                    <a:tc>
                      <a:txBody>
                        <a:bodyPr/>
                        <a:lstStyle/>
                        <a:p>
                          <a:pPr algn="ctr"/>
                          <a:r>
                            <a:rPr lang="en-GB" dirty="0"/>
                            <a:t>Quantity</a:t>
                          </a:r>
                        </a:p>
                      </a:txBody>
                      <a:tcPr/>
                    </a:tc>
                    <a:tc>
                      <a:txBody>
                        <a:bodyPr/>
                        <a:lstStyle/>
                        <a:p>
                          <a:pPr marL="0" algn="ctr" defTabSz="457200" rtl="0" eaLnBrk="1" latinLnBrk="0" hangingPunct="1"/>
                          <a:r>
                            <a:rPr lang="en-GB" sz="1800" b="1" kern="1200" dirty="0">
                              <a:solidFill>
                                <a:schemeClr val="lt1"/>
                              </a:solidFill>
                              <a:latin typeface="+mn-lt"/>
                              <a:ea typeface="+mn-ea"/>
                              <a:cs typeface="+mn-cs"/>
                            </a:rPr>
                            <a:t>Formula</a:t>
                          </a:r>
                        </a:p>
                      </a:txBody>
                      <a:tcPr/>
                    </a:tc>
                    <a:tc>
                      <a:txBody>
                        <a:bodyPr/>
                        <a:lstStyle/>
                        <a:p>
                          <a:pPr algn="ctr"/>
                          <a:r>
                            <a:rPr lang="en-GB" dirty="0"/>
                            <a:t>Unit</a:t>
                          </a:r>
                        </a:p>
                      </a:txBody>
                      <a:tcPr/>
                    </a:tc>
                    <a:extLst>
                      <a:ext uri="{0D108BD9-81ED-4DB2-BD59-A6C34878D82A}">
                        <a16:rowId xmlns:a16="http://schemas.microsoft.com/office/drawing/2014/main" val="1492162504"/>
                      </a:ext>
                    </a:extLst>
                  </a:tr>
                  <a:tr h="662828">
                    <a:tc>
                      <a:txBody>
                        <a:bodyPr/>
                        <a:lstStyle/>
                        <a:p>
                          <a:pPr algn="ctr"/>
                          <a:r>
                            <a:rPr lang="en-GB" sz="1600" dirty="0">
                              <a:latin typeface="Times New Roman" panose="02020603050405020304" pitchFamily="18" charset="0"/>
                              <a:cs typeface="Times New Roman" panose="02020603050405020304" pitchFamily="18" charset="0"/>
                            </a:rPr>
                            <a:t>Thermal conductivity</a:t>
                          </a:r>
                        </a:p>
                      </a:txBody>
                      <a:tcPr/>
                    </a:tc>
                    <a:tc>
                      <a:txBody>
                        <a:bodyPr/>
                        <a:lstStyle/>
                        <a:p>
                          <a:endParaRPr lang="it-IT"/>
                        </a:p>
                      </a:txBody>
                      <a:tcPr>
                        <a:blipFill>
                          <a:blip r:embed="rId2"/>
                          <a:stretch>
                            <a:fillRect l="-32462" t="-104587" r="-35213" b="-300917"/>
                          </a:stretch>
                        </a:blipFill>
                      </a:tcPr>
                    </a:tc>
                    <a:tc>
                      <a:txBody>
                        <a:bodyPr/>
                        <a:lstStyle/>
                        <a:p>
                          <a:pPr algn="ct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W / (m K)</a:t>
                          </a:r>
                          <a:endParaRPr lang="en-GB"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4035994"/>
                      </a:ext>
                    </a:extLst>
                  </a:tr>
                  <a:tr h="66282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latin typeface="Times New Roman" panose="02020603050405020304" pitchFamily="18" charset="0"/>
                              <a:cs typeface="Times New Roman" panose="02020603050405020304" pitchFamily="18" charset="0"/>
                            </a:rPr>
                            <a:t>Heat capacity</a:t>
                          </a:r>
                        </a:p>
                      </a:txBody>
                      <a:tcPr/>
                    </a:tc>
                    <a:tc>
                      <a:txBody>
                        <a:bodyPr/>
                        <a:lstStyle/>
                        <a:p>
                          <a:endParaRPr lang="it-IT"/>
                        </a:p>
                      </a:txBody>
                      <a:tcPr>
                        <a:blipFill>
                          <a:blip r:embed="rId2"/>
                          <a:stretch>
                            <a:fillRect l="-32462" t="-206481" r="-35213" b="-203704"/>
                          </a:stretch>
                        </a:blipFill>
                      </a:tcPr>
                    </a:tc>
                    <a:tc>
                      <a:txBody>
                        <a:bodyPr/>
                        <a:lstStyle/>
                        <a:p>
                          <a:pPr algn="ct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J / (K kg)</a:t>
                          </a:r>
                          <a:endParaRPr lang="en-GB"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90651870"/>
                      </a:ext>
                    </a:extLst>
                  </a:tr>
                  <a:tr h="662828">
                    <a:tc>
                      <a:txBody>
                        <a:bodyPr/>
                        <a:lstStyle/>
                        <a:p>
                          <a:pPr algn="ctr"/>
                          <a:r>
                            <a:rPr lang="en-GB" sz="1600" dirty="0">
                              <a:latin typeface="Times New Roman" panose="02020603050405020304" pitchFamily="18" charset="0"/>
                              <a:cs typeface="Times New Roman" panose="02020603050405020304" pitchFamily="18" charset="0"/>
                            </a:rPr>
                            <a:t>Dynamic viscosity</a:t>
                          </a:r>
                        </a:p>
                      </a:txBody>
                      <a:tcPr/>
                    </a:tc>
                    <a:tc>
                      <a:txBody>
                        <a:bodyPr/>
                        <a:lstStyle/>
                        <a:p>
                          <a:endParaRPr lang="it-IT"/>
                        </a:p>
                      </a:txBody>
                      <a:tcPr>
                        <a:blipFill>
                          <a:blip r:embed="rId2"/>
                          <a:stretch>
                            <a:fillRect l="-32462" t="-303670" r="-35213" b="-101835"/>
                          </a:stretch>
                        </a:blipFill>
                      </a:tcPr>
                    </a:tc>
                    <a:tc>
                      <a:txBody>
                        <a:bodyPr/>
                        <a:lstStyle/>
                        <a:p>
                          <a:pPr algn="ct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Pa s</a:t>
                          </a:r>
                          <a:endParaRPr lang="en-GB"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56559833"/>
                      </a:ext>
                    </a:extLst>
                  </a:tr>
                  <a:tr h="662828">
                    <a:tc>
                      <a:txBody>
                        <a:bodyPr/>
                        <a:lstStyle/>
                        <a:p>
                          <a:pPr algn="ctr"/>
                          <a:r>
                            <a:rPr lang="en-GB" sz="1600" dirty="0">
                              <a:latin typeface="Times New Roman" panose="02020603050405020304" pitchFamily="18" charset="0"/>
                              <a:cs typeface="Times New Roman" panose="02020603050405020304" pitchFamily="18" charset="0"/>
                            </a:rPr>
                            <a:t>Density</a:t>
                          </a:r>
                        </a:p>
                      </a:txBody>
                      <a:tcPr/>
                    </a:tc>
                    <a:tc>
                      <a:txBody>
                        <a:bodyPr/>
                        <a:lstStyle/>
                        <a:p>
                          <a:endParaRPr lang="it-IT"/>
                        </a:p>
                      </a:txBody>
                      <a:tcPr>
                        <a:blipFill>
                          <a:blip r:embed="rId2"/>
                          <a:stretch>
                            <a:fillRect l="-32462" t="-403670" r="-35213" b="-1835"/>
                          </a:stretch>
                        </a:blipFill>
                      </a:tcPr>
                    </a:tc>
                    <a:tc>
                      <a:txBody>
                        <a:bodyPr/>
                        <a:lstStyle/>
                        <a:p>
                          <a:pPr algn="ct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kg / m3</a:t>
                          </a:r>
                          <a:endParaRPr lang="en-GB"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4743545"/>
                      </a:ext>
                    </a:extLst>
                  </a:tr>
                </a:tbl>
              </a:graphicData>
            </a:graphic>
          </p:graphicFrame>
        </mc:Fallback>
      </mc:AlternateContent>
      <p:sp>
        <p:nvSpPr>
          <p:cNvPr id="10" name="TextBox 9">
            <a:extLst>
              <a:ext uri="{FF2B5EF4-FFF2-40B4-BE49-F238E27FC236}">
                <a16:creationId xmlns:a16="http://schemas.microsoft.com/office/drawing/2014/main" id="{BBA6E9B6-9194-B5E2-75E3-A5474C0275E8}"/>
              </a:ext>
            </a:extLst>
          </p:cNvPr>
          <p:cNvSpPr txBox="1"/>
          <p:nvPr/>
        </p:nvSpPr>
        <p:spPr>
          <a:xfrm>
            <a:off x="2989364" y="4309632"/>
            <a:ext cx="3563836" cy="369332"/>
          </a:xfrm>
          <a:prstGeom prst="rect">
            <a:avLst/>
          </a:prstGeom>
          <a:noFill/>
        </p:spPr>
        <p:txBody>
          <a:bodyPr wrap="square">
            <a:spAutoFit/>
          </a:bodyPr>
          <a:lstStyle/>
          <a:p>
            <a:pPr algn="ctr"/>
            <a:r>
              <a:rPr lang="en-GB" sz="1800" b="1" dirty="0"/>
              <a:t>Temperature in Kelvin</a:t>
            </a:r>
            <a:endParaRPr lang="en-GB" sz="1800" dirty="0"/>
          </a:p>
        </p:txBody>
      </p:sp>
    </p:spTree>
    <p:extLst>
      <p:ext uri="{BB962C8B-B14F-4D97-AF65-F5344CB8AC3E}">
        <p14:creationId xmlns:p14="http://schemas.microsoft.com/office/powerpoint/2010/main" val="326544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5CFD-2C3D-D2B9-0F94-4794C680957D}"/>
              </a:ext>
            </a:extLst>
          </p:cNvPr>
          <p:cNvSpPr>
            <a:spLocks noGrp="1"/>
          </p:cNvSpPr>
          <p:nvPr>
            <p:ph type="title"/>
          </p:nvPr>
        </p:nvSpPr>
        <p:spPr/>
        <p:txBody>
          <a:bodyPr/>
          <a:lstStyle/>
          <a:p>
            <a:r>
              <a:rPr lang="en-GB" dirty="0"/>
              <a:t>Axial power distribution in the hot channel</a:t>
            </a:r>
          </a:p>
        </p:txBody>
      </p:sp>
      <p:sp>
        <p:nvSpPr>
          <p:cNvPr id="3" name="Slide Number Placeholder 2">
            <a:extLst>
              <a:ext uri="{FF2B5EF4-FFF2-40B4-BE49-F238E27FC236}">
                <a16:creationId xmlns:a16="http://schemas.microsoft.com/office/drawing/2014/main" id="{C1195641-D91E-F567-1068-264CF2539E8F}"/>
              </a:ext>
            </a:extLst>
          </p:cNvPr>
          <p:cNvSpPr>
            <a:spLocks noGrp="1"/>
          </p:cNvSpPr>
          <p:nvPr>
            <p:ph type="sldNum" sz="quarter" idx="12"/>
          </p:nvPr>
        </p:nvSpPr>
        <p:spPr/>
        <p:txBody>
          <a:bodyPr/>
          <a:lstStyle/>
          <a:p>
            <a:fld id="{02C7C199-0D0D-7840-A88D-785280B31CF7}" type="slidenum">
              <a:rPr lang="it-IT" smtClean="0"/>
              <a:t>7</a:t>
            </a:fld>
            <a:endParaRPr lang="it-IT" dirty="0"/>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8BF6459D-B78A-D8D2-3C0B-D81B2683F8F1}"/>
                  </a:ext>
                </a:extLst>
              </p:cNvPr>
              <p:cNvSpPr>
                <a:spLocks noGrp="1"/>
              </p:cNvSpPr>
              <p:nvPr>
                <p:ph type="body" sz="quarter" idx="15"/>
              </p:nvPr>
            </p:nvSpPr>
            <p:spPr>
              <a:xfrm>
                <a:off x="413413" y="1087583"/>
                <a:ext cx="8229599" cy="3193823"/>
              </a:xfrm>
            </p:spPr>
            <p:txBody>
              <a:bodyPr/>
              <a:lstStyle/>
              <a:p>
                <a:r>
                  <a:rPr lang="en-GB" dirty="0"/>
                  <a:t>The power at a given point depends on the position of the selected channel within the fuel assembly (FA), the position of the FA within the core, and the axial position. For define the power in the hottest channel the </a:t>
                </a:r>
                <a:r>
                  <a:rPr lang="en-GB" i="1" dirty="0"/>
                  <a:t>Hot Channel Factor </a:t>
                </a:r>
                <a:r>
                  <a:rPr lang="en-GB" dirty="0"/>
                  <a:t>(HCF) is defined as:</a:t>
                </a:r>
              </a:p>
              <a:p>
                <a:endParaRPr lang="en-GB" dirty="0"/>
              </a:p>
              <a:p>
                <a:pPr marL="0" indent="0">
                  <a:buNone/>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𝐻𝐹𝐶</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i="1">
                              <a:latin typeface="Cambria Math" panose="02040503050406030204" pitchFamily="18" charset="0"/>
                            </a:rPr>
                            <m:t>𝑀𝑎𝑥𝑖𝑚𝑢𝑚</m:t>
                          </m:r>
                          <m:r>
                            <a:rPr lang="it-IT" b="0" i="1" smtClean="0">
                              <a:latin typeface="Cambria Math" panose="02040503050406030204" pitchFamily="18" charset="0"/>
                            </a:rPr>
                            <m:t> </m:t>
                          </m:r>
                          <m:r>
                            <a:rPr lang="it-IT" b="0" i="1" smtClean="0">
                              <a:latin typeface="Cambria Math" panose="02040503050406030204" pitchFamily="18" charset="0"/>
                            </a:rPr>
                            <m:t>𝑙𝑖𝑛𝑒𝑎𝑟</m:t>
                          </m:r>
                          <m:r>
                            <a:rPr lang="it-IT" b="0" i="1" smtClean="0">
                              <a:latin typeface="Cambria Math" panose="02040503050406030204" pitchFamily="18" charset="0"/>
                            </a:rPr>
                            <m:t> </m:t>
                          </m:r>
                          <m:r>
                            <a:rPr lang="it-IT" b="0" i="1" smtClean="0">
                              <a:latin typeface="Cambria Math" panose="02040503050406030204" pitchFamily="18" charset="0"/>
                            </a:rPr>
                            <m:t>𝑝𝑜𝑤𝑒𝑟</m:t>
                          </m:r>
                          <m:r>
                            <a:rPr lang="it-IT" b="0" i="1" smtClean="0">
                              <a:latin typeface="Cambria Math" panose="02040503050406030204" pitchFamily="18" charset="0"/>
                            </a:rPr>
                            <m:t> </m:t>
                          </m:r>
                          <m:r>
                            <a:rPr lang="it-IT" b="0" i="1" smtClean="0">
                              <a:latin typeface="Cambria Math" panose="02040503050406030204" pitchFamily="18" charset="0"/>
                            </a:rPr>
                            <m:t>𝑖𝑛</m:t>
                          </m:r>
                          <m:r>
                            <a:rPr lang="it-IT" b="0" i="1" smtClean="0">
                              <a:latin typeface="Cambria Math" panose="02040503050406030204" pitchFamily="18" charset="0"/>
                            </a:rPr>
                            <m:t> </m:t>
                          </m:r>
                          <m:r>
                            <a:rPr lang="it-IT" b="0" i="1" smtClean="0">
                              <a:latin typeface="Cambria Math" panose="02040503050406030204" pitchFamily="18" charset="0"/>
                            </a:rPr>
                            <m:t>𝑡h𝑒</m:t>
                          </m:r>
                          <m:r>
                            <a:rPr lang="it-IT" b="0" i="1" smtClean="0">
                              <a:latin typeface="Cambria Math" panose="02040503050406030204" pitchFamily="18" charset="0"/>
                            </a:rPr>
                            <m:t> </m:t>
                          </m:r>
                          <m:r>
                            <a:rPr lang="it-IT" b="0" i="1" smtClean="0">
                              <a:latin typeface="Cambria Math" panose="02040503050406030204" pitchFamily="18" charset="0"/>
                            </a:rPr>
                            <m:t>h𝑜𝑡𝑡𝑒𝑠𝑡</m:t>
                          </m:r>
                          <m:r>
                            <a:rPr lang="it-IT" b="0" i="1" smtClean="0">
                              <a:latin typeface="Cambria Math" panose="02040503050406030204" pitchFamily="18" charset="0"/>
                            </a:rPr>
                            <m:t> </m:t>
                          </m:r>
                          <m:r>
                            <a:rPr lang="it-IT" b="0" i="1" smtClean="0">
                              <a:latin typeface="Cambria Math" panose="02040503050406030204" pitchFamily="18" charset="0"/>
                            </a:rPr>
                            <m:t>𝑐h𝑎𝑛𝑛𝑒𝑙</m:t>
                          </m:r>
                        </m:num>
                        <m:den>
                          <m:r>
                            <a:rPr lang="it-IT" i="1">
                              <a:latin typeface="Cambria Math" panose="02040503050406030204" pitchFamily="18" charset="0"/>
                            </a:rPr>
                            <m:t>𝐴𝑣𝑒𝑟𝑎𝑔𝑒</m:t>
                          </m:r>
                          <m:r>
                            <a:rPr lang="it-IT" i="1">
                              <a:latin typeface="Cambria Math" panose="02040503050406030204" pitchFamily="18" charset="0"/>
                            </a:rPr>
                            <m:t> </m:t>
                          </m:r>
                          <m:r>
                            <a:rPr lang="it-IT" i="1">
                              <a:latin typeface="Cambria Math" panose="02040503050406030204" pitchFamily="18" charset="0"/>
                            </a:rPr>
                            <m:t>𝑙𝑖𝑛𝑒𝑎𝑟</m:t>
                          </m:r>
                          <m:r>
                            <a:rPr lang="it-IT" i="1">
                              <a:latin typeface="Cambria Math" panose="02040503050406030204" pitchFamily="18" charset="0"/>
                            </a:rPr>
                            <m:t> </m:t>
                          </m:r>
                          <m:r>
                            <a:rPr lang="it-IT" i="1">
                              <a:latin typeface="Cambria Math" panose="02040503050406030204" pitchFamily="18" charset="0"/>
                            </a:rPr>
                            <m:t>𝑝𝑜𝑤𝑒𝑟</m:t>
                          </m:r>
                          <m:r>
                            <a:rPr lang="it-IT" i="1">
                              <a:latin typeface="Cambria Math" panose="02040503050406030204" pitchFamily="18" charset="0"/>
                            </a:rPr>
                            <m:t> </m:t>
                          </m:r>
                          <m:r>
                            <a:rPr lang="it-IT" i="1">
                              <a:latin typeface="Cambria Math" panose="02040503050406030204" pitchFamily="18" charset="0"/>
                            </a:rPr>
                            <m:t>𝑖𝑛</m:t>
                          </m:r>
                          <m:r>
                            <a:rPr lang="it-IT" i="1">
                              <a:latin typeface="Cambria Math" panose="02040503050406030204" pitchFamily="18" charset="0"/>
                            </a:rPr>
                            <m:t> </m:t>
                          </m:r>
                          <m:r>
                            <a:rPr lang="it-IT" i="1">
                              <a:latin typeface="Cambria Math" panose="02040503050406030204" pitchFamily="18" charset="0"/>
                            </a:rPr>
                            <m:t>𝑡h𝑒</m:t>
                          </m:r>
                          <m:r>
                            <a:rPr lang="it-IT" i="1">
                              <a:latin typeface="Cambria Math" panose="02040503050406030204" pitchFamily="18" charset="0"/>
                            </a:rPr>
                            <m:t> </m:t>
                          </m:r>
                          <m:r>
                            <a:rPr lang="it-IT" i="1">
                              <a:latin typeface="Cambria Math" panose="02040503050406030204" pitchFamily="18" charset="0"/>
                            </a:rPr>
                            <m:t>𝑐𝑜𝑟𝑒</m:t>
                          </m:r>
                        </m:den>
                      </m:f>
                    </m:oMath>
                  </m:oMathPara>
                </a14:m>
                <a:endParaRPr lang="en-GB" dirty="0"/>
              </a:p>
              <a:p>
                <a:endParaRPr lang="en-GB" dirty="0"/>
              </a:p>
              <a:p>
                <a:r>
                  <a:rPr lang="en-GB" dirty="0"/>
                  <a:t>The axial distribution could be approximated by a cosine, </a:t>
                </a:r>
                <a14:m>
                  <m:oMath xmlns:m="http://schemas.openxmlformats.org/officeDocument/2006/math">
                    <m:func>
                      <m:funcPr>
                        <m:ctrlPr>
                          <a:rPr lang="it-IT" b="0" i="1" smtClean="0">
                            <a:latin typeface="Cambria Math" panose="02040503050406030204" pitchFamily="18" charset="0"/>
                          </a:rPr>
                        </m:ctrlPr>
                      </m:funcPr>
                      <m:fName>
                        <m:r>
                          <m:rPr>
                            <m:sty m:val="p"/>
                          </m:rPr>
                          <a:rPr lang="it-IT" b="0" i="0" smtClean="0">
                            <a:latin typeface="Cambria Math" panose="02040503050406030204" pitchFamily="18" charset="0"/>
                          </a:rPr>
                          <m:t>cos</m:t>
                        </m:r>
                      </m:fName>
                      <m:e>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r>
                                  <a:rPr lang="it-IT" b="0" i="1" smtClean="0">
                                    <a:latin typeface="Cambria Math" panose="02040503050406030204" pitchFamily="18" charset="0"/>
                                  </a:rPr>
                                  <m:t>𝑧</m:t>
                                </m:r>
                                <m:r>
                                  <a:rPr lang="it-IT" b="0" i="1" smtClean="0">
                                    <a:latin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𝜋</m:t>
                                </m:r>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𝐻</m:t>
                                    </m:r>
                                  </m:e>
                                  <m:sub>
                                    <m:r>
                                      <a:rPr lang="it-IT" b="0" i="1" smtClean="0">
                                        <a:latin typeface="Cambria Math" panose="02040503050406030204" pitchFamily="18" charset="0"/>
                                      </a:rPr>
                                      <m:t>𝑒</m:t>
                                    </m:r>
                                  </m:sub>
                                </m:sSub>
                              </m:den>
                            </m:f>
                          </m:e>
                        </m:d>
                      </m:e>
                    </m:func>
                  </m:oMath>
                </a14:m>
                <a:r>
                  <a:rPr lang="en-GB" dirty="0"/>
                  <a:t>, where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𝐻</m:t>
                        </m:r>
                      </m:e>
                      <m:sub>
                        <m:r>
                          <a:rPr lang="it-IT" i="1">
                            <a:latin typeface="Cambria Math" panose="02040503050406030204" pitchFamily="18" charset="0"/>
                          </a:rPr>
                          <m:t>𝑒</m:t>
                        </m:r>
                      </m:sub>
                    </m:sSub>
                    <m:r>
                      <a:rPr lang="it-IT" i="1">
                        <a:latin typeface="Cambria Math" panose="02040503050406030204" pitchFamily="18" charset="0"/>
                      </a:rPr>
                      <m:t> </m:t>
                    </m:r>
                  </m:oMath>
                </a14:m>
                <a:r>
                  <a:rPr lang="en-GB" dirty="0"/>
                  <a:t> is the Core extrapolated height. This concept helps model neutron flux distribution more accurately by accounting for the "leakage" effects at the core boundary, where neutrons do not abruptly drop to zero but instead gradually diminish.</a:t>
                </a:r>
              </a:p>
            </p:txBody>
          </p:sp>
        </mc:Choice>
        <mc:Fallback xmlns="">
          <p:sp>
            <p:nvSpPr>
              <p:cNvPr id="6" name="Text Placeholder 5">
                <a:extLst>
                  <a:ext uri="{FF2B5EF4-FFF2-40B4-BE49-F238E27FC236}">
                    <a16:creationId xmlns:a16="http://schemas.microsoft.com/office/drawing/2014/main" id="{8BF6459D-B78A-D8D2-3C0B-D81B2683F8F1}"/>
                  </a:ext>
                </a:extLst>
              </p:cNvPr>
              <p:cNvSpPr>
                <a:spLocks noGrp="1" noRot="1" noChangeAspect="1" noMove="1" noResize="1" noEditPoints="1" noAdjustHandles="1" noChangeArrowheads="1" noChangeShapeType="1" noTextEdit="1"/>
              </p:cNvSpPr>
              <p:nvPr>
                <p:ph type="body" sz="quarter" idx="15"/>
              </p:nvPr>
            </p:nvSpPr>
            <p:spPr>
              <a:xfrm>
                <a:off x="413413" y="1087583"/>
                <a:ext cx="8229599" cy="3193823"/>
              </a:xfrm>
              <a:blipFill>
                <a:blip r:embed="rId2"/>
                <a:stretch>
                  <a:fillRect l="-296" t="-573" r="-593" b="-1527"/>
                </a:stretch>
              </a:blipFill>
            </p:spPr>
            <p:txBody>
              <a:bodyPr/>
              <a:lstStyle/>
              <a:p>
                <a:r>
                  <a:rPr lang="en-GB">
                    <a:noFill/>
                  </a:rPr>
                  <a:t> </a:t>
                </a:r>
              </a:p>
            </p:txBody>
          </p:sp>
        </mc:Fallback>
      </mc:AlternateContent>
    </p:spTree>
    <p:extLst>
      <p:ext uri="{BB962C8B-B14F-4D97-AF65-F5344CB8AC3E}">
        <p14:creationId xmlns:p14="http://schemas.microsoft.com/office/powerpoint/2010/main" val="81049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5CFD-2C3D-D2B9-0F94-4794C680957D}"/>
              </a:ext>
            </a:extLst>
          </p:cNvPr>
          <p:cNvSpPr>
            <a:spLocks noGrp="1"/>
          </p:cNvSpPr>
          <p:nvPr>
            <p:ph type="title"/>
          </p:nvPr>
        </p:nvSpPr>
        <p:spPr/>
        <p:txBody>
          <a:bodyPr/>
          <a:lstStyle/>
          <a:p>
            <a:r>
              <a:rPr lang="en-GB" dirty="0"/>
              <a:t>Axial power distribution in the hot channel</a:t>
            </a:r>
          </a:p>
        </p:txBody>
      </p:sp>
      <p:sp>
        <p:nvSpPr>
          <p:cNvPr id="3" name="Slide Number Placeholder 2">
            <a:extLst>
              <a:ext uri="{FF2B5EF4-FFF2-40B4-BE49-F238E27FC236}">
                <a16:creationId xmlns:a16="http://schemas.microsoft.com/office/drawing/2014/main" id="{C1195641-D91E-F567-1068-264CF2539E8F}"/>
              </a:ext>
            </a:extLst>
          </p:cNvPr>
          <p:cNvSpPr>
            <a:spLocks noGrp="1"/>
          </p:cNvSpPr>
          <p:nvPr>
            <p:ph type="sldNum" sz="quarter" idx="12"/>
          </p:nvPr>
        </p:nvSpPr>
        <p:spPr/>
        <p:txBody>
          <a:bodyPr/>
          <a:lstStyle/>
          <a:p>
            <a:fld id="{02C7C199-0D0D-7840-A88D-785280B31CF7}" type="slidenum">
              <a:rPr lang="it-IT" smtClean="0"/>
              <a:t>8</a:t>
            </a:fld>
            <a:endParaRPr lang="it-IT"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FF14330-A851-FA99-D8E1-2EF6C21D1BA2}"/>
                  </a:ext>
                </a:extLst>
              </p:cNvPr>
              <p:cNvSpPr txBox="1"/>
              <p:nvPr/>
            </p:nvSpPr>
            <p:spPr>
              <a:xfrm>
                <a:off x="696295" y="1034790"/>
                <a:ext cx="7663838" cy="400110"/>
              </a:xfrm>
              <a:prstGeom prst="rect">
                <a:avLst/>
              </a:prstGeom>
              <a:noFill/>
            </p:spPr>
            <p:txBody>
              <a:bodyPr wrap="square">
                <a:spAutoFit/>
              </a:bodyPr>
              <a:lstStyle/>
              <a:p>
                <a:r>
                  <a:rPr lang="en-GB" sz="2000" b="0" i="0" u="none" strike="noStrike" dirty="0">
                    <a:solidFill>
                      <a:srgbClr val="000000"/>
                    </a:solidFill>
                    <a:effectLst/>
                    <a:latin typeface="Calibri" panose="020F0502020204030204" pitchFamily="34" charset="0"/>
                  </a:rPr>
                  <a:t>Core extrapolated height:			</a:t>
                </a:r>
                <a14:m>
                  <m:oMath xmlns:m="http://schemas.openxmlformats.org/officeDocument/2006/math">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𝐻</m:t>
                        </m:r>
                      </m:e>
                      <m:sub>
                        <m:r>
                          <a:rPr lang="it-IT" sz="2000" b="0" i="1" smtClean="0">
                            <a:latin typeface="Cambria Math" panose="02040503050406030204" pitchFamily="18" charset="0"/>
                          </a:rPr>
                          <m:t>𝑒</m:t>
                        </m:r>
                      </m:sub>
                    </m:sSub>
                    <m:r>
                      <a:rPr lang="it-IT" sz="2000" b="0" i="1" smtClean="0">
                        <a:latin typeface="Cambria Math" panose="02040503050406030204" pitchFamily="18" charset="0"/>
                      </a:rPr>
                      <m:t>=</m:t>
                    </m:r>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𝐻</m:t>
                        </m:r>
                      </m:e>
                      <m:sub>
                        <m:r>
                          <a:rPr lang="it-IT" sz="2000" b="0" i="1" smtClean="0">
                            <a:latin typeface="Cambria Math" panose="02040503050406030204" pitchFamily="18" charset="0"/>
                          </a:rPr>
                          <m:t>𝑎𝑐𝑡𝑖𝑣𝑒</m:t>
                        </m:r>
                      </m:sub>
                    </m:sSub>
                    <m:r>
                      <a:rPr lang="it-IT" sz="2000" b="0" i="1" smtClean="0">
                        <a:latin typeface="Cambria Math" panose="02040503050406030204" pitchFamily="18" charset="0"/>
                      </a:rPr>
                      <m:t>+1.42 </m:t>
                    </m:r>
                    <m:r>
                      <a:rPr lang="it-IT" sz="2000" b="0" i="1" smtClean="0">
                        <a:latin typeface="Cambria Math" panose="02040503050406030204" pitchFamily="18" charset="0"/>
                        <a:ea typeface="Cambria Math" panose="02040503050406030204" pitchFamily="18" charset="0"/>
                      </a:rPr>
                      <m:t>𝜆</m:t>
                    </m:r>
                    <m:r>
                      <a:rPr lang="it-IT" sz="2000" b="0" i="1" smtClean="0">
                        <a:latin typeface="Cambria Math" panose="02040503050406030204" pitchFamily="18" charset="0"/>
                      </a:rPr>
                      <m:t>+2</m:t>
                    </m:r>
                    <m:r>
                      <a:rPr lang="it-IT" sz="2000" b="0" i="1" smtClean="0">
                        <a:latin typeface="Cambria Math" panose="02040503050406030204" pitchFamily="18" charset="0"/>
                        <a:ea typeface="Cambria Math" panose="02040503050406030204" pitchFamily="18" charset="0"/>
                      </a:rPr>
                      <m:t>𝛿</m:t>
                    </m:r>
                  </m:oMath>
                </a14:m>
                <a:endParaRPr lang="en-GB" sz="2000" dirty="0"/>
              </a:p>
            </p:txBody>
          </p:sp>
        </mc:Choice>
        <mc:Fallback xmlns="">
          <p:sp>
            <p:nvSpPr>
              <p:cNvPr id="7" name="TextBox 6">
                <a:extLst>
                  <a:ext uri="{FF2B5EF4-FFF2-40B4-BE49-F238E27FC236}">
                    <a16:creationId xmlns:a16="http://schemas.microsoft.com/office/drawing/2014/main" id="{9FF14330-A851-FA99-D8E1-2EF6C21D1BA2}"/>
                  </a:ext>
                </a:extLst>
              </p:cNvPr>
              <p:cNvSpPr txBox="1">
                <a:spLocks noRot="1" noChangeAspect="1" noMove="1" noResize="1" noEditPoints="1" noAdjustHandles="1" noChangeArrowheads="1" noChangeShapeType="1" noTextEdit="1"/>
              </p:cNvSpPr>
              <p:nvPr/>
            </p:nvSpPr>
            <p:spPr>
              <a:xfrm>
                <a:off x="696295" y="1034790"/>
                <a:ext cx="7663838" cy="400110"/>
              </a:xfrm>
              <a:prstGeom prst="rect">
                <a:avLst/>
              </a:prstGeom>
              <a:blipFill>
                <a:blip r:embed="rId2"/>
                <a:stretch>
                  <a:fillRect l="-796" t="-9231" b="-2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A18E7EE-C6EA-A894-4946-FA20588B6729}"/>
                  </a:ext>
                </a:extLst>
              </p:cNvPr>
              <p:cNvSpPr txBox="1"/>
              <p:nvPr/>
            </p:nvSpPr>
            <p:spPr>
              <a:xfrm>
                <a:off x="413414" y="1966327"/>
                <a:ext cx="3584122" cy="646331"/>
              </a:xfrm>
              <a:prstGeom prst="rect">
                <a:avLst/>
              </a:prstGeom>
              <a:noFill/>
            </p:spPr>
            <p:txBody>
              <a:bodyPr wrap="square">
                <a:spAutoFit/>
              </a:bodyPr>
              <a:lstStyle/>
              <a:p>
                <a:pPr algn="ctr"/>
                <a:r>
                  <a:rPr lang="en-GB" dirty="0">
                    <a:ea typeface="Cambria Math" panose="02040503050406030204" pitchFamily="18" charset="0"/>
                  </a:rPr>
                  <a:t>ALFRED mean free </a:t>
                </a:r>
                <a:r>
                  <a:rPr lang="en-GB" b="0" dirty="0">
                    <a:ea typeface="Cambria Math" panose="02040503050406030204" pitchFamily="18" charset="0"/>
                  </a:rPr>
                  <a:t>path</a:t>
                </a:r>
                <a:r>
                  <a:rPr lang="it-IT" b="0" dirty="0">
                    <a:ea typeface="Cambria Math" panose="02040503050406030204" pitchFamily="18" charset="0"/>
                  </a:rPr>
                  <a:t>:</a:t>
                </a:r>
                <a:br>
                  <a:rPr lang="it-IT" b="0" i="0"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it-IT" b="0" i="0"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=0.0378 </m:t>
                      </m:r>
                      <m:r>
                        <a:rPr lang="it-IT" b="0" i="1" smtClean="0">
                          <a:latin typeface="Cambria Math" panose="02040503050406030204" pitchFamily="18" charset="0"/>
                          <a:ea typeface="Cambria Math" panose="02040503050406030204" pitchFamily="18" charset="0"/>
                        </a:rPr>
                        <m:t>𝑚</m:t>
                      </m:r>
                    </m:oMath>
                  </m:oMathPara>
                </a14:m>
                <a:endParaRPr lang="en-GB" dirty="0"/>
              </a:p>
            </p:txBody>
          </p:sp>
        </mc:Choice>
        <mc:Fallback xmlns="">
          <p:sp>
            <p:nvSpPr>
              <p:cNvPr id="8" name="TextBox 7">
                <a:extLst>
                  <a:ext uri="{FF2B5EF4-FFF2-40B4-BE49-F238E27FC236}">
                    <a16:creationId xmlns:a16="http://schemas.microsoft.com/office/drawing/2014/main" id="{5A18E7EE-C6EA-A894-4946-FA20588B6729}"/>
                  </a:ext>
                </a:extLst>
              </p:cNvPr>
              <p:cNvSpPr txBox="1">
                <a:spLocks noRot="1" noChangeAspect="1" noMove="1" noResize="1" noEditPoints="1" noAdjustHandles="1" noChangeArrowheads="1" noChangeShapeType="1" noTextEdit="1"/>
              </p:cNvSpPr>
              <p:nvPr/>
            </p:nvSpPr>
            <p:spPr>
              <a:xfrm>
                <a:off x="413414" y="1966327"/>
                <a:ext cx="3584122" cy="646331"/>
              </a:xfrm>
              <a:prstGeom prst="rect">
                <a:avLst/>
              </a:prstGeom>
              <a:blipFill>
                <a:blip r:embed="rId3"/>
                <a:stretch>
                  <a:fillRect t="-56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81FB6AA-CBCC-42B5-C289-5727BE5B18F9}"/>
                  </a:ext>
                </a:extLst>
              </p:cNvPr>
              <p:cNvSpPr txBox="1"/>
              <p:nvPr/>
            </p:nvSpPr>
            <p:spPr>
              <a:xfrm>
                <a:off x="4528214" y="1964897"/>
                <a:ext cx="3584122" cy="646331"/>
              </a:xfrm>
              <a:prstGeom prst="rect">
                <a:avLst/>
              </a:prstGeom>
              <a:noFill/>
            </p:spPr>
            <p:txBody>
              <a:bodyPr wrap="square">
                <a:spAutoFit/>
              </a:bodyPr>
              <a:lstStyle/>
              <a:p>
                <a:pPr algn="ctr"/>
                <a:r>
                  <a:rPr lang="en-GB" dirty="0">
                    <a:ea typeface="Cambria Math" panose="02040503050406030204" pitchFamily="18" charset="0"/>
                  </a:rPr>
                  <a:t>ALFRED r</a:t>
                </a:r>
                <a:r>
                  <a:rPr lang="en-GB" b="0" dirty="0">
                    <a:ea typeface="Cambria Math" panose="02040503050406030204" pitchFamily="18" charset="0"/>
                  </a:rPr>
                  <a:t>eactor saving: </a:t>
                </a:r>
                <a:endParaRPr lang="en-GB"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Cambria Math" panose="02040503050406030204" pitchFamily="18" charset="0"/>
                        </a:rPr>
                        <m:t>𝛿</m:t>
                      </m:r>
                      <m:r>
                        <a:rPr lang="it-IT" b="0" i="1" smtClean="0">
                          <a:latin typeface="Cambria Math" panose="02040503050406030204" pitchFamily="18" charset="0"/>
                          <a:ea typeface="Cambria Math" panose="02040503050406030204" pitchFamily="18" charset="0"/>
                        </a:rPr>
                        <m:t>=0.224 </m:t>
                      </m:r>
                      <m:r>
                        <a:rPr lang="it-IT" b="0" i="1" smtClean="0">
                          <a:latin typeface="Cambria Math" panose="02040503050406030204" pitchFamily="18" charset="0"/>
                          <a:ea typeface="Cambria Math" panose="02040503050406030204" pitchFamily="18" charset="0"/>
                        </a:rPr>
                        <m:t>𝑚</m:t>
                      </m:r>
                    </m:oMath>
                  </m:oMathPara>
                </a14:m>
                <a:endParaRPr lang="en-GB" dirty="0"/>
              </a:p>
            </p:txBody>
          </p:sp>
        </mc:Choice>
        <mc:Fallback xmlns="">
          <p:sp>
            <p:nvSpPr>
              <p:cNvPr id="9" name="TextBox 8">
                <a:extLst>
                  <a:ext uri="{FF2B5EF4-FFF2-40B4-BE49-F238E27FC236}">
                    <a16:creationId xmlns:a16="http://schemas.microsoft.com/office/drawing/2014/main" id="{181FB6AA-CBCC-42B5-C289-5727BE5B18F9}"/>
                  </a:ext>
                </a:extLst>
              </p:cNvPr>
              <p:cNvSpPr txBox="1">
                <a:spLocks noRot="1" noChangeAspect="1" noMove="1" noResize="1" noEditPoints="1" noAdjustHandles="1" noChangeArrowheads="1" noChangeShapeType="1" noTextEdit="1"/>
              </p:cNvSpPr>
              <p:nvPr/>
            </p:nvSpPr>
            <p:spPr>
              <a:xfrm>
                <a:off x="4528214" y="1964897"/>
                <a:ext cx="3584122" cy="646331"/>
              </a:xfrm>
              <a:prstGeom prst="rect">
                <a:avLst/>
              </a:prstGeom>
              <a:blipFill>
                <a:blip r:embed="rId4"/>
                <a:stretch>
                  <a:fillRect t="-4717"/>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946C8FED-6812-B3DE-C3A5-D99D167A55A3}"/>
              </a:ext>
            </a:extLst>
          </p:cNvPr>
          <p:cNvSpPr txBox="1"/>
          <p:nvPr/>
        </p:nvSpPr>
        <p:spPr>
          <a:xfrm>
            <a:off x="413414" y="2842384"/>
            <a:ext cx="3802584" cy="969496"/>
          </a:xfrm>
          <a:prstGeom prst="rect">
            <a:avLst/>
          </a:prstGeom>
          <a:noFill/>
        </p:spPr>
        <p:txBody>
          <a:bodyPr wrap="square">
            <a:spAutoFit/>
          </a:bodyPr>
          <a:lstStyle/>
          <a:p>
            <a:r>
              <a:rPr lang="en-GB" sz="1900" i="1" dirty="0">
                <a:effectLst/>
                <a:latin typeface="Google Sans"/>
              </a:rPr>
              <a:t>It is the average distance travelled by a particle before it collides with another particle.</a:t>
            </a:r>
            <a:endParaRPr lang="en-GB" sz="1900" i="1" dirty="0"/>
          </a:p>
        </p:txBody>
      </p:sp>
      <p:sp>
        <p:nvSpPr>
          <p:cNvPr id="11" name="TextBox 10">
            <a:extLst>
              <a:ext uri="{FF2B5EF4-FFF2-40B4-BE49-F238E27FC236}">
                <a16:creationId xmlns:a16="http://schemas.microsoft.com/office/drawing/2014/main" id="{512B7D8C-4285-2A4B-F7AC-B71BE9AEE500}"/>
              </a:ext>
            </a:extLst>
          </p:cNvPr>
          <p:cNvSpPr txBox="1"/>
          <p:nvPr/>
        </p:nvSpPr>
        <p:spPr>
          <a:xfrm>
            <a:off x="4572000" y="2846826"/>
            <a:ext cx="4114800" cy="1261884"/>
          </a:xfrm>
          <a:prstGeom prst="rect">
            <a:avLst/>
          </a:prstGeom>
          <a:noFill/>
        </p:spPr>
        <p:txBody>
          <a:bodyPr wrap="square">
            <a:spAutoFit/>
          </a:bodyPr>
          <a:lstStyle/>
          <a:p>
            <a:r>
              <a:rPr lang="en-GB" sz="1900" i="1" dirty="0">
                <a:latin typeface="Google Sans"/>
              </a:rPr>
              <a:t>It measures</a:t>
            </a:r>
            <a:r>
              <a:rPr lang="en-GB" sz="1900" dirty="0"/>
              <a:t> </a:t>
            </a:r>
            <a:r>
              <a:rPr lang="en-GB" sz="1900" i="1" dirty="0">
                <a:latin typeface="Google Sans"/>
              </a:rPr>
              <a:t>how efficiently neutrons are used to sustain the chain reaction. Depends on the neutronic properties of the core and the reflector.</a:t>
            </a:r>
          </a:p>
        </p:txBody>
      </p:sp>
    </p:spTree>
    <p:extLst>
      <p:ext uri="{BB962C8B-B14F-4D97-AF65-F5344CB8AC3E}">
        <p14:creationId xmlns:p14="http://schemas.microsoft.com/office/powerpoint/2010/main" val="172232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E97B-0C8B-95C3-D2B2-ADF86FA77FA7}"/>
              </a:ext>
            </a:extLst>
          </p:cNvPr>
          <p:cNvSpPr>
            <a:spLocks noGrp="1"/>
          </p:cNvSpPr>
          <p:nvPr>
            <p:ph type="title"/>
          </p:nvPr>
        </p:nvSpPr>
        <p:spPr/>
        <p:txBody>
          <a:bodyPr/>
          <a:lstStyle/>
          <a:p>
            <a:r>
              <a:rPr lang="en-GB" dirty="0"/>
              <a:t>Power distribution</a:t>
            </a:r>
          </a:p>
        </p:txBody>
      </p:sp>
      <p:sp>
        <p:nvSpPr>
          <p:cNvPr id="3" name="Slide Number Placeholder 2">
            <a:extLst>
              <a:ext uri="{FF2B5EF4-FFF2-40B4-BE49-F238E27FC236}">
                <a16:creationId xmlns:a16="http://schemas.microsoft.com/office/drawing/2014/main" id="{AE0B5597-3F1E-EB90-AD61-0CA1A7C88AAF}"/>
              </a:ext>
            </a:extLst>
          </p:cNvPr>
          <p:cNvSpPr>
            <a:spLocks noGrp="1"/>
          </p:cNvSpPr>
          <p:nvPr>
            <p:ph type="sldNum" sz="quarter" idx="12"/>
          </p:nvPr>
        </p:nvSpPr>
        <p:spPr/>
        <p:txBody>
          <a:bodyPr/>
          <a:lstStyle/>
          <a:p>
            <a:fld id="{02C7C199-0D0D-7840-A88D-785280B31CF7}" type="slidenum">
              <a:rPr lang="it-IT" smtClean="0"/>
              <a:t>9</a:t>
            </a:fld>
            <a:endParaRPr lang="it-IT" dirty="0"/>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24CFD72C-893F-1191-1A16-97908C331909}"/>
                  </a:ext>
                </a:extLst>
              </p:cNvPr>
              <p:cNvSpPr>
                <a:spLocks noGrp="1"/>
              </p:cNvSpPr>
              <p:nvPr>
                <p:ph type="body" sz="quarter" idx="15"/>
              </p:nvPr>
            </p:nvSpPr>
            <p:spPr>
              <a:xfrm>
                <a:off x="508891" y="1468290"/>
                <a:ext cx="3913656" cy="1268681"/>
              </a:xfrm>
            </p:spPr>
            <p:txBody>
              <a:bodyPr/>
              <a:lstStyle/>
              <a:p>
                <a:pPr marL="0" indent="0">
                  <a:buNone/>
                </a:pPr>
                <a:r>
                  <a:rPr lang="en-GB" sz="1800" b="0" i="1" dirty="0">
                    <a:latin typeface="Cambria Math" panose="02040503050406030204" pitchFamily="18" charset="0"/>
                  </a:rPr>
                  <a:t>Linear power axial distribution in the hot channel</a:t>
                </a:r>
              </a:p>
              <a:p>
                <a:pPr marL="0" indent="0">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𝑞</m:t>
                          </m:r>
                        </m:e>
                        <m:sub>
                          <m:r>
                            <a:rPr lang="it-IT" sz="1800" b="0" i="1" smtClean="0">
                              <a:latin typeface="Cambria Math" panose="02040503050406030204" pitchFamily="18" charset="0"/>
                            </a:rPr>
                            <m:t>𝑙</m:t>
                          </m:r>
                        </m:sub>
                      </m:sSub>
                      <m:d>
                        <m:dPr>
                          <m:ctrlPr>
                            <a:rPr lang="it-IT" sz="1800" b="0" i="1" smtClean="0">
                              <a:latin typeface="Cambria Math" panose="02040503050406030204" pitchFamily="18" charset="0"/>
                            </a:rPr>
                          </m:ctrlPr>
                        </m:dPr>
                        <m:e>
                          <m:r>
                            <a:rPr lang="it-IT" sz="1800" b="0" i="1" smtClean="0">
                              <a:latin typeface="Cambria Math" panose="02040503050406030204" pitchFamily="18" charset="0"/>
                            </a:rPr>
                            <m:t>𝑧</m:t>
                          </m:r>
                        </m:e>
                      </m:d>
                      <m:r>
                        <a:rPr lang="it-IT" sz="1800" b="0" i="1" smtClean="0">
                          <a:latin typeface="Cambria Math" panose="02040503050406030204" pitchFamily="18" charset="0"/>
                        </a:rPr>
                        <m:t>=</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𝑞</m:t>
                          </m:r>
                        </m:e>
                        <m:sub>
                          <m:r>
                            <a:rPr lang="it-IT" sz="1800" b="0" i="1" smtClean="0">
                              <a:latin typeface="Cambria Math" panose="02040503050406030204" pitchFamily="18" charset="0"/>
                            </a:rPr>
                            <m:t>𝑙</m:t>
                          </m:r>
                          <m:r>
                            <a:rPr lang="it-IT" sz="1800" b="0" i="1" smtClean="0">
                              <a:latin typeface="Cambria Math" panose="02040503050406030204" pitchFamily="18" charset="0"/>
                            </a:rPr>
                            <m:t>,</m:t>
                          </m:r>
                          <m:r>
                            <a:rPr lang="it-IT" sz="1800" b="0" i="1" smtClean="0">
                              <a:latin typeface="Cambria Math" panose="02040503050406030204" pitchFamily="18" charset="0"/>
                            </a:rPr>
                            <m:t>𝑎𝑣𝑒</m:t>
                          </m:r>
                        </m:sub>
                      </m:sSub>
                      <m:r>
                        <a:rPr lang="it-IT" sz="1800" b="0" i="1" smtClean="0">
                          <a:latin typeface="Cambria Math" panose="02040503050406030204" pitchFamily="18" charset="0"/>
                        </a:rPr>
                        <m:t> ∗</m:t>
                      </m:r>
                      <m:r>
                        <a:rPr lang="it-IT" sz="1800" b="0" i="1" smtClean="0">
                          <a:latin typeface="Cambria Math" panose="02040503050406030204" pitchFamily="18" charset="0"/>
                        </a:rPr>
                        <m:t>𝐻𝐶𝐹</m:t>
                      </m:r>
                      <m:r>
                        <a:rPr lang="it-IT" sz="1800" b="0" i="1" smtClean="0">
                          <a:latin typeface="Cambria Math" panose="02040503050406030204" pitchFamily="18" charset="0"/>
                        </a:rPr>
                        <m:t>∗1.17</m:t>
                      </m:r>
                      <m:func>
                        <m:funcPr>
                          <m:ctrlPr>
                            <a:rPr lang="it-IT" sz="1800" b="0" i="1" smtClean="0">
                              <a:latin typeface="Cambria Math" panose="02040503050406030204" pitchFamily="18" charset="0"/>
                            </a:rPr>
                          </m:ctrlPr>
                        </m:funcPr>
                        <m:fName>
                          <m:r>
                            <m:rPr>
                              <m:sty m:val="p"/>
                            </m:rPr>
                            <a:rPr lang="it-IT" sz="1800" b="0" i="0" smtClean="0">
                              <a:latin typeface="Cambria Math" panose="02040503050406030204" pitchFamily="18" charset="0"/>
                            </a:rPr>
                            <m:t>cos</m:t>
                          </m:r>
                        </m:fName>
                        <m:e>
                          <m:d>
                            <m:dPr>
                              <m:ctrlPr>
                                <a:rPr lang="it-IT" sz="1800" b="0" i="1" smtClean="0">
                                  <a:latin typeface="Cambria Math" panose="02040503050406030204" pitchFamily="18" charset="0"/>
                                </a:rPr>
                              </m:ctrlPr>
                            </m:dPr>
                            <m:e>
                              <m:f>
                                <m:fPr>
                                  <m:ctrlPr>
                                    <a:rPr lang="it-IT" sz="1800" b="0" i="1" smtClean="0">
                                      <a:latin typeface="Cambria Math" panose="02040503050406030204" pitchFamily="18" charset="0"/>
                                    </a:rPr>
                                  </m:ctrlPr>
                                </m:fPr>
                                <m:num>
                                  <m:r>
                                    <a:rPr lang="it-IT" sz="1800" b="0" i="1" smtClean="0">
                                      <a:latin typeface="Cambria Math" panose="02040503050406030204" pitchFamily="18" charset="0"/>
                                    </a:rPr>
                                    <m:t>𝑧</m:t>
                                  </m:r>
                                  <m:r>
                                    <a:rPr lang="it-IT" sz="1800" b="0" i="1" smtClean="0">
                                      <a:latin typeface="Cambria Math" panose="02040503050406030204" pitchFamily="18" charset="0"/>
                                    </a:rPr>
                                    <m:t> </m:t>
                                  </m:r>
                                  <m:r>
                                    <a:rPr lang="it-IT" sz="1800" b="0" i="1" smtClean="0">
                                      <a:latin typeface="Cambria Math" panose="02040503050406030204" pitchFamily="18" charset="0"/>
                                      <a:ea typeface="Cambria Math" panose="02040503050406030204" pitchFamily="18" charset="0"/>
                                    </a:rPr>
                                    <m:t>𝜋</m:t>
                                  </m:r>
                                </m:num>
                                <m:den>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𝐻</m:t>
                                      </m:r>
                                    </m:e>
                                    <m:sub>
                                      <m:r>
                                        <a:rPr lang="it-IT" sz="1800" b="0" i="1" smtClean="0">
                                          <a:latin typeface="Cambria Math" panose="02040503050406030204" pitchFamily="18" charset="0"/>
                                        </a:rPr>
                                        <m:t>𝑒</m:t>
                                      </m:r>
                                    </m:sub>
                                  </m:sSub>
                                </m:den>
                              </m:f>
                            </m:e>
                          </m:d>
                        </m:e>
                      </m:func>
                    </m:oMath>
                  </m:oMathPara>
                </a14:m>
                <a:endParaRPr lang="en-GB" sz="1800" dirty="0"/>
              </a:p>
            </p:txBody>
          </p:sp>
        </mc:Choice>
        <mc:Fallback xmlns="">
          <p:sp>
            <p:nvSpPr>
              <p:cNvPr id="6" name="Text Placeholder 5">
                <a:extLst>
                  <a:ext uri="{FF2B5EF4-FFF2-40B4-BE49-F238E27FC236}">
                    <a16:creationId xmlns:a16="http://schemas.microsoft.com/office/drawing/2014/main" id="{24CFD72C-893F-1191-1A16-97908C331909}"/>
                  </a:ext>
                </a:extLst>
              </p:cNvPr>
              <p:cNvSpPr>
                <a:spLocks noGrp="1" noRot="1" noChangeAspect="1" noMove="1" noResize="1" noEditPoints="1" noAdjustHandles="1" noChangeArrowheads="1" noChangeShapeType="1" noTextEdit="1"/>
              </p:cNvSpPr>
              <p:nvPr>
                <p:ph type="body" sz="quarter" idx="15"/>
              </p:nvPr>
            </p:nvSpPr>
            <p:spPr>
              <a:xfrm>
                <a:off x="508891" y="1468290"/>
                <a:ext cx="3913656" cy="1268681"/>
              </a:xfrm>
              <a:blipFill>
                <a:blip r:embed="rId2"/>
                <a:stretch>
                  <a:fillRect l="-1246" t="-3365" r="-467"/>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D7F23E63-C8DC-F50B-4B75-8C75C830C441}"/>
              </a:ext>
            </a:extLst>
          </p:cNvPr>
          <p:cNvCxnSpPr>
            <a:cxnSpLocks/>
            <a:endCxn id="15" idx="0"/>
          </p:cNvCxnSpPr>
          <p:nvPr/>
        </p:nvCxnSpPr>
        <p:spPr>
          <a:xfrm>
            <a:off x="3113752" y="2556227"/>
            <a:ext cx="414519" cy="84967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F17BC36-1186-61B3-0F97-736472E89B2A}"/>
              </a:ext>
            </a:extLst>
          </p:cNvPr>
          <p:cNvSpPr txBox="1"/>
          <p:nvPr/>
        </p:nvSpPr>
        <p:spPr>
          <a:xfrm>
            <a:off x="2729471" y="3405897"/>
            <a:ext cx="1597599" cy="584775"/>
          </a:xfrm>
          <a:prstGeom prst="rect">
            <a:avLst/>
          </a:prstGeom>
          <a:noFill/>
        </p:spPr>
        <p:txBody>
          <a:bodyPr wrap="square">
            <a:spAutoFit/>
          </a:bodyPr>
          <a:lstStyle/>
          <a:p>
            <a:r>
              <a:rPr lang="en-GB" sz="1600" dirty="0"/>
              <a:t>Normalization</a:t>
            </a:r>
          </a:p>
          <a:p>
            <a:r>
              <a:rPr lang="en-GB" sz="1600" dirty="0"/>
              <a:t>factor</a:t>
            </a:r>
          </a:p>
        </p:txBody>
      </p:sp>
      <p:cxnSp>
        <p:nvCxnSpPr>
          <p:cNvPr id="17" name="Straight Arrow Connector 16">
            <a:extLst>
              <a:ext uri="{FF2B5EF4-FFF2-40B4-BE49-F238E27FC236}">
                <a16:creationId xmlns:a16="http://schemas.microsoft.com/office/drawing/2014/main" id="{CD21C4D8-4650-EF7D-36FC-F22E51AC195B}"/>
              </a:ext>
            </a:extLst>
          </p:cNvPr>
          <p:cNvCxnSpPr>
            <a:cxnSpLocks/>
            <a:endCxn id="19" idx="0"/>
          </p:cNvCxnSpPr>
          <p:nvPr/>
        </p:nvCxnSpPr>
        <p:spPr>
          <a:xfrm flipH="1">
            <a:off x="1510184" y="2571750"/>
            <a:ext cx="803525" cy="8450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93B2E5-AD81-A93C-4C8A-3E33079CBA14}"/>
              </a:ext>
            </a:extLst>
          </p:cNvPr>
          <p:cNvSpPr txBox="1"/>
          <p:nvPr/>
        </p:nvSpPr>
        <p:spPr>
          <a:xfrm>
            <a:off x="680022" y="3416753"/>
            <a:ext cx="1660324" cy="584775"/>
          </a:xfrm>
          <a:prstGeom prst="rect">
            <a:avLst/>
          </a:prstGeom>
          <a:noFill/>
        </p:spPr>
        <p:txBody>
          <a:bodyPr wrap="square">
            <a:spAutoFit/>
          </a:bodyPr>
          <a:lstStyle/>
          <a:p>
            <a:r>
              <a:rPr lang="en-GB" sz="1600" dirty="0"/>
              <a:t>Hot channel factor</a:t>
            </a:r>
          </a:p>
        </p:txBody>
      </p:sp>
      <p:graphicFrame>
        <p:nvGraphicFramePr>
          <p:cNvPr id="21" name="Chart 20">
            <a:extLst>
              <a:ext uri="{FF2B5EF4-FFF2-40B4-BE49-F238E27FC236}">
                <a16:creationId xmlns:a16="http://schemas.microsoft.com/office/drawing/2014/main" id="{CE63B03A-901E-4D68-9B2B-ACBA48B2D60E}"/>
              </a:ext>
            </a:extLst>
          </p:cNvPr>
          <p:cNvGraphicFramePr>
            <a:graphicFrameLocks/>
          </p:cNvGraphicFramePr>
          <p:nvPr>
            <p:extLst>
              <p:ext uri="{D42A27DB-BD31-4B8C-83A1-F6EECF244321}">
                <p14:modId xmlns:p14="http://schemas.microsoft.com/office/powerpoint/2010/main" val="3674376945"/>
              </p:ext>
            </p:extLst>
          </p:nvPr>
        </p:nvGraphicFramePr>
        <p:xfrm>
          <a:off x="4518023" y="868136"/>
          <a:ext cx="4307322" cy="36830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3669942"/>
      </p:ext>
    </p:extLst>
  </p:cSld>
  <p:clrMapOvr>
    <a:masterClrMapping/>
  </p:clrMapOvr>
</p:sld>
</file>

<file path=ppt/theme/theme1.xml><?xml version="1.0" encoding="utf-8"?>
<a:theme xmlns:a="http://schemas.openxmlformats.org/drawingml/2006/main" name="ModelloTemplateENEA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0" rIns="91440" bIns="0"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ModelloTemplateENEAita.potx</Template>
  <TotalTime>0</TotalTime>
  <Words>968</Words>
  <Application>Microsoft Office PowerPoint</Application>
  <PresentationFormat>Presentazione su schermo (16:9)</PresentationFormat>
  <Paragraphs>162</Paragraphs>
  <Slides>17</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17</vt:i4>
      </vt:variant>
    </vt:vector>
  </HeadingPairs>
  <TitlesOfParts>
    <vt:vector size="26" baseType="lpstr">
      <vt:lpstr>-apple-system</vt:lpstr>
      <vt:lpstr>Arial</vt:lpstr>
      <vt:lpstr>Calibri</vt:lpstr>
      <vt:lpstr>Cambria Math</vt:lpstr>
      <vt:lpstr>Google Sans</vt:lpstr>
      <vt:lpstr>KaTeX_Main</vt:lpstr>
      <vt:lpstr>Times New Roman</vt:lpstr>
      <vt:lpstr>Wingdings</vt:lpstr>
      <vt:lpstr>ModelloTemplateENEAita</vt:lpstr>
      <vt:lpstr>Fuel and cladding temperature in LFR – ALFRED test case</vt:lpstr>
      <vt:lpstr>Scope of the exercise</vt:lpstr>
      <vt:lpstr>Schematic of the problem</vt:lpstr>
      <vt:lpstr>ALFRED Fuel and FA</vt:lpstr>
      <vt:lpstr>ALFRED data and hypothesis</vt:lpstr>
      <vt:lpstr>Lead Properties </vt:lpstr>
      <vt:lpstr>Axial power distribution in the hot channel</vt:lpstr>
      <vt:lpstr>Axial power distribution in the hot channel</vt:lpstr>
      <vt:lpstr>Power distribution</vt:lpstr>
      <vt:lpstr>Q_lead</vt:lpstr>
      <vt:lpstr>Q_clad</vt:lpstr>
      <vt:lpstr>Q_gap</vt:lpstr>
      <vt:lpstr>Q_gap</vt:lpstr>
      <vt:lpstr>Q_gap</vt:lpstr>
      <vt:lpstr>Q_gap</vt:lpstr>
      <vt:lpstr>Q_fuel</vt:lpstr>
      <vt:lpstr>Presentazione standard di PowerPoint</vt:lpstr>
    </vt:vector>
  </TitlesOfParts>
  <Company>ENEA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Titolone mio</dc:title>
  <dc:creator>Giacomo Grasso</dc:creator>
  <cp:lastModifiedBy>Mariano Tarantino</cp:lastModifiedBy>
  <cp:revision>388</cp:revision>
  <cp:lastPrinted>2017-01-17T13:52:56Z</cp:lastPrinted>
  <dcterms:created xsi:type="dcterms:W3CDTF">2017-01-03T12:35:40Z</dcterms:created>
  <dcterms:modified xsi:type="dcterms:W3CDTF">2024-11-12T11:49:44Z</dcterms:modified>
</cp:coreProperties>
</file>