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0" r:id="rId3"/>
  </p:sldMasterIdLst>
  <p:notesMasterIdLst>
    <p:notesMasterId r:id="rId10"/>
  </p:notesMasterIdLst>
  <p:sldIdLst>
    <p:sldId id="3540" r:id="rId4"/>
    <p:sldId id="359" r:id="rId5"/>
    <p:sldId id="3652" r:id="rId6"/>
    <p:sldId id="382" r:id="rId7"/>
    <p:sldId id="3653" r:id="rId8"/>
    <p:sldId id="21474685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00D70-03C6-43C3-B3E5-815CC837C1F1}"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2A95A-FE67-4196-9E14-EDDB85ACBA45}" type="slidenum">
              <a:rPr lang="en-GB" smtClean="0"/>
              <a:t>‹#›</a:t>
            </a:fld>
            <a:endParaRPr lang="en-GB"/>
          </a:p>
        </p:txBody>
      </p:sp>
    </p:spTree>
    <p:extLst>
      <p:ext uri="{BB962C8B-B14F-4D97-AF65-F5344CB8AC3E}">
        <p14:creationId xmlns:p14="http://schemas.microsoft.com/office/powerpoint/2010/main" val="81648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E1C8-D55B-4200-BF4A-E48E3EAEF5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7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Since 1980 fossil fuels have continued to dominate final energy consumption, although there has been a gradual reduction in their combined share from 74% in 1980 to 66% in 2022.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coal declined slightly from 1980 to 2000 and increased from 2000 to 2010 and has since declined again. Natural gas has maintained a consistent share of about 15%. The share of oil has declined slightly since 1980, stabilizing at about 40% since 2010.</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20% of final energy consumption was electricity in 2022.</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electricity has undergone the most significant change since 1980, increasing by 10 percentage points, with consumption growing at an average annual rate of about 3%.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Looking to the future, electricity consumption is </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expected to increase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faster than final energy consumption, thus it is anticipated that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electricity in final energy consumption (20% in 2022) will continue to grow (22% in 2030, 30% in 2050)</a:t>
            </a:r>
            <a:r>
              <a:rPr lang="en-GB" sz="1200" b="0"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Electricity Production </a:t>
            </a:r>
          </a:p>
          <a:p>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With a share of more than 60%, fossil fuels — particularly coal — have remained dominant sources of electricity production since 1980, despite increases in the combined share of nuclear and renewables over the years.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natural gas has increased more than 10 percentage points since 1980. The share of coal remained around 40% until 2010 but has since gradually decreased by a few percentage points. Of all fossil fuels, the share of oil has experienced the most significant change, decreasing from about 20% in 1980 to about 2% in 2022</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9.2%</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electricity was produced by </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nuclear</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it is expected the share will be between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8% (low case) and 14% (high case) in 2050.</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Hydro</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remains the largest contributor of low carbon electricity, accounting for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16%</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although its share has decreased by about 4 percentage points since 1980. In recent years, the share of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solar and wind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has undergone a rapid increase, rising from less than 1% in 1980 to about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12%</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in 2022. </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nuclear grew rapidly from 1980 to 1990, almost doubling, but has declined since 2000.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22F73-D059-D843-9C15-869AB0056D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67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Since 1980 fossil fuels have continued to dominate final energy consumption, although there has been a gradual reduction in their combined share from 74% in 1980 to 66% in 2022.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coal declined slightly from 1980 to 2000 and increased from 2000 to 2010 and has since declined again. Natural gas has maintained a consistent share of about 15%. The share of oil has declined slightly since 1980, stabilizing at about 40% since 2010.</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20% of final energy consumption was electricity in 2022.</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electricity has undergone the most significant change since 1980, increasing by 10 percentage points, with consumption growing at an average annual rate of about 3%.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Looking to the future, electricity consumption is </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expected to increase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faster than final energy consumption, thus it is anticipated that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electricity in final energy consumption (20% in 2022) will continue to grow (22% in 2030, 30% in 2050)</a:t>
            </a:r>
            <a:r>
              <a:rPr lang="en-GB" sz="1200" b="0"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Electricity Production </a:t>
            </a:r>
          </a:p>
          <a:p>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With a share of more than 60%, fossil fuels — particularly coal — have remained dominant sources of electricity production since 1980, despite increases in the combined share of nuclear and renewables over the years.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natural gas has increased more than 10 percentage points since 1980. The share of coal remained around 40% until 2010 but has since gradually decreased by a few percentage points. Of all fossil fuels, the share of oil has experienced the most significant change, decreasing from about 20% in 1980 to about 2% in 2022</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9.2%</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electricity was produced by </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nuclear</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it is expected the share will be between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8% (low case) and 14% (high case) in 2050.</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Hydro</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remains the largest contributor of low carbon electricity, accounting for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16%</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although its share has decreased by about 4 percentage points since 1980. In recent years, the share of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solar and wind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has undergone a rapid increase, rising from less than 1% in 1980 to about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12%</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in 2022. </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nuclear grew rapidly from 1980 to 1990, almost doubling, but has declined since 2000.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22F73-D059-D843-9C15-869AB0056D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95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2023 RDS-1</a:t>
            </a:r>
          </a:p>
          <a:p>
            <a:endParaRPr lang="en-US" sz="1200" b="1" dirty="0">
              <a:solidFill>
                <a:schemeClr val="tx1"/>
              </a:solidFill>
            </a:endParaRPr>
          </a:p>
          <a:p>
            <a:r>
              <a:rPr lang="en-US" sz="1200" b="1" dirty="0">
                <a:solidFill>
                  <a:schemeClr val="tx1"/>
                </a:solidFill>
              </a:rPr>
              <a:t>Status of nuclear power</a:t>
            </a:r>
            <a:r>
              <a:rPr lang="en-US" sz="1200" dirty="0">
                <a:solidFill>
                  <a:schemeClr val="tx1"/>
                </a:solidFill>
              </a:rPr>
              <a:t>, 2022</a:t>
            </a:r>
          </a:p>
          <a:p>
            <a:pPr lvl="1"/>
            <a:r>
              <a:rPr lang="en-GB" sz="1200" dirty="0">
                <a:solidFill>
                  <a:schemeClr val="tx1"/>
                </a:solidFill>
              </a:rPr>
              <a:t>20.1% of final energy consumed was electricity</a:t>
            </a:r>
          </a:p>
          <a:p>
            <a:pPr lvl="1"/>
            <a:r>
              <a:rPr lang="en-GB" sz="1200" dirty="0">
                <a:solidFill>
                  <a:schemeClr val="tx1"/>
                </a:solidFill>
              </a:rPr>
              <a:t>Nuclear power accounted for 9.2% of total electricity production</a:t>
            </a:r>
          </a:p>
          <a:p>
            <a:pPr lvl="1"/>
            <a:r>
              <a:rPr lang="en-GB" sz="1200" dirty="0">
                <a:solidFill>
                  <a:schemeClr val="tx1"/>
                </a:solidFill>
              </a:rPr>
              <a:t>Hydro and Solar/Wind produced 16% and 12%, respectively</a:t>
            </a:r>
          </a:p>
          <a:p>
            <a:pPr lvl="1"/>
            <a:endParaRPr lang="en-GB" sz="1200" dirty="0">
              <a:solidFill>
                <a:schemeClr val="tx1"/>
              </a:solidFill>
            </a:endParaRPr>
          </a:p>
          <a:p>
            <a:pPr lvl="1"/>
            <a:r>
              <a:rPr lang="en-GB" sz="1200" dirty="0">
                <a:solidFill>
                  <a:schemeClr val="tx1"/>
                </a:solidFill>
              </a:rPr>
              <a:t>Currently, 31 countries are operating 416 nuclear power plants with total net installed capacity of 375 </a:t>
            </a:r>
            <a:r>
              <a:rPr lang="en-GB" sz="1200" dirty="0" err="1">
                <a:solidFill>
                  <a:schemeClr val="tx1"/>
                </a:solidFill>
              </a:rPr>
              <a:t>GWe</a:t>
            </a:r>
            <a:endParaRPr lang="en-US" sz="1200" dirty="0">
              <a:solidFill>
                <a:schemeClr val="tx1"/>
              </a:solidFill>
            </a:endParaRP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Main drivers </a:t>
            </a:r>
            <a:r>
              <a:rPr lang="en-US" sz="1200" dirty="0">
                <a:solidFill>
                  <a:schemeClr val="tx1"/>
                </a:solidFill>
              </a:rPr>
              <a:t>for maintaining and expanding the use of nuclear power are </a:t>
            </a:r>
            <a:r>
              <a:rPr lang="en-US" sz="1200" b="1" dirty="0">
                <a:solidFill>
                  <a:schemeClr val="tx1"/>
                </a:solidFill>
              </a:rPr>
              <a:t>Climate Change Mitigation </a:t>
            </a:r>
            <a:r>
              <a:rPr lang="en-US" sz="1200" dirty="0">
                <a:solidFill>
                  <a:schemeClr val="tx1"/>
                </a:solidFill>
              </a:rPr>
              <a:t>and </a:t>
            </a:r>
            <a:r>
              <a:rPr lang="en-US" sz="1200" b="1" dirty="0">
                <a:solidFill>
                  <a:schemeClr val="tx1"/>
                </a:solidFill>
              </a:rPr>
              <a:t>Energy Security</a:t>
            </a:r>
          </a:p>
          <a:p>
            <a:endParaRPr lang="en-GB" sz="1200" b="1" dirty="0">
              <a:solidFill>
                <a:schemeClr val="tx1"/>
              </a:solidFill>
            </a:endParaRPr>
          </a:p>
          <a:p>
            <a:r>
              <a:rPr lang="en-GB" sz="1200" b="1" dirty="0">
                <a:solidFill>
                  <a:schemeClr val="tx1"/>
                </a:solidFill>
              </a:rPr>
              <a:t>Innovations</a:t>
            </a:r>
            <a:r>
              <a:rPr lang="en-GB" sz="1200" dirty="0">
                <a:solidFill>
                  <a:schemeClr val="tx1"/>
                </a:solidFill>
              </a:rPr>
              <a:t> can help nuclear energy meet many of the challenges which are holding back its growth.</a:t>
            </a:r>
          </a:p>
          <a:p>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Innovations should be developed, demonstrated and deployed in a timely manner </a:t>
            </a:r>
            <a:r>
              <a:rPr lang="en-GB" sz="1200" dirty="0">
                <a:solidFill>
                  <a:schemeClr val="tx1"/>
                </a:solidFill>
              </a:rPr>
              <a:t>to secure opportunities of contribution to net zero emissions and energy security.</a:t>
            </a:r>
          </a:p>
          <a:p>
            <a:endParaRPr lang="en-GB" sz="1200" dirty="0">
              <a:solidFill>
                <a:schemeClr val="tx1"/>
              </a:solidFill>
            </a:endParaRPr>
          </a:p>
          <a:p>
            <a:endParaRPr lang="en-GB" sz="1200" dirty="0">
              <a:solidFill>
                <a:schemeClr val="tx1"/>
              </a:solidFill>
            </a:endParaRPr>
          </a:p>
          <a:p>
            <a:pPr defTabSz="841916">
              <a:defRPr/>
            </a:pPr>
            <a:r>
              <a:rPr lang="en-US" sz="1200" b="1" dirty="0"/>
              <a:t>Institutional challenges </a:t>
            </a:r>
            <a:r>
              <a:rPr lang="en-US" sz="1200" b="0" dirty="0"/>
              <a:t>should be addressed as well, in addition to technical challenges.</a:t>
            </a:r>
            <a:endParaRPr lang="en-GB" sz="1200"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22F73-D059-D843-9C15-869AB0056D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08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Since 1980 fossil fuels have continued to dominate final energy consumption, although there has been a gradual reduction in their combined share from 74% in 1980 to 66% in 2022.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coal declined slightly from 1980 to 2000 and increased from 2000 to 2010 and has since declined again. Natural gas has maintained a consistent share of about 15%. The share of oil has declined slightly since 1980, stabilizing at about 40% since 2010.</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20% of final energy consumption was electricity in 2022.</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electricity has undergone the most significant change since 1980, increasing by 10 percentage points, with consumption growing at an average annual rate of about 3%.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Looking to the future, electricity consumption is </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expected to increase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faster than final energy consumption, thus it is anticipated that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electricity in final energy consumption (20% in 2022) will continue to grow (22% in 2030, 30% in 2050)</a:t>
            </a:r>
            <a:r>
              <a:rPr lang="en-GB" sz="1200" b="0"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Electricity Production </a:t>
            </a:r>
          </a:p>
          <a:p>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With a share of more than 60%, fossil fuels — particularly coal — have remained dominant sources of electricity production since 1980, despite increases in the combined share of nuclear and renewables over the years. </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natural gas has increased more than 10 percentage points since 1980. The share of coal remained around 40% until 2010 but has since gradually decreased by a few percentage points. Of all fossil fuels, the share of oil has experienced the most significant change, decreasing from about 20% in 1980 to about 2% in 2022</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9.2%</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electricity was produced by </a:t>
            </a:r>
            <a:r>
              <a:rPr lang="en-GB" sz="12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nuclear</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it is expected the share will be between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8% (low case) and 14% (high case) in 2050.</a:t>
            </a:r>
          </a:p>
          <a:p>
            <a:pPr algn="just"/>
            <a:endPar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Hydro</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remains the largest contributor of low carbon electricity, accounting for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16%</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although its share has decreased by about 4 percentage points since 1980. In recent years, the share of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solar and wind </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has undergone a rapid increase, rising from less than 1% in 1980 to about </a:t>
            </a:r>
            <a:r>
              <a:rPr lang="en-GB" sz="1200" b="1"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12%</a:t>
            </a:r>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in 2022. </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r>
              <a:rPr lang="en-GB" sz="1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share of nuclear grew rapidly from 1980 to 1990, almost doubling, but has declined since 2000.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22F73-D059-D843-9C15-869AB0056D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4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00"/>
                </a:solidFill>
                <a:latin typeface="Helvetica Neue"/>
                <a:ea typeface="Helvetica Neue"/>
                <a:cs typeface="Helvetica Neue"/>
                <a:sym typeface="Helvetica Neue"/>
              </a:rPr>
              <a:t>The world has been in an abusive relationship with fossil fuels since before we were born. And now we have until 2050 to break it off. </a:t>
            </a:r>
          </a:p>
          <a:p>
            <a:pPr marL="0" lvl="0" indent="0" algn="l" rtl="0">
              <a:spcBef>
                <a:spcPts val="0"/>
              </a:spcBef>
              <a:spcAft>
                <a:spcPts val="0"/>
              </a:spcAft>
              <a:buNone/>
            </a:pPr>
            <a:endParaRPr lang="en-US"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US" dirty="0">
                <a:solidFill>
                  <a:srgbClr val="000000"/>
                </a:solidFill>
                <a:latin typeface="Helvetica Neue"/>
                <a:ea typeface="Helvetica Neue"/>
                <a:cs typeface="Helvetica Neue"/>
                <a:sym typeface="Helvetica Neue"/>
              </a:rPr>
              <a:t>The good news is, people are waking up to the climate challenge. Over the past decade we have seen large-scale deployment of renewable energy. I just got back from COP27 the global climate  and governments and corporations worldwide are making commitments to cut carbon emissions. The bad news is, even when we add up all the world’s stated commitments as does this graph – we are still on path of humanity destroying levels of climate change in this century. </a:t>
            </a:r>
          </a:p>
          <a:p>
            <a:pPr marL="0" lvl="0" indent="0" algn="l" rtl="0">
              <a:spcBef>
                <a:spcPts val="0"/>
              </a:spcBef>
              <a:spcAft>
                <a:spcPts val="0"/>
              </a:spcAft>
              <a:buNone/>
            </a:pPr>
            <a:endParaRPr lang="en-US"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US" dirty="0">
                <a:solidFill>
                  <a:srgbClr val="000000"/>
                </a:solidFill>
                <a:latin typeface="Helvetica Neue"/>
                <a:ea typeface="Helvetica Neue"/>
                <a:cs typeface="Helvetica Neue"/>
                <a:sym typeface="Helvetica Neue"/>
              </a:rPr>
              <a:t>Try as we might, the world has not been successful in breaking it off with fossil fuels– and here is why. </a:t>
            </a:r>
            <a:endParaRPr dirty="0">
              <a:solidFill>
                <a:srgbClr val="000000"/>
              </a:solidFill>
              <a:latin typeface="Helvetica Neue"/>
              <a:ea typeface="Helvetica Neue"/>
              <a:cs typeface="Helvetica Neue"/>
              <a:sym typeface="Helvetica Neue"/>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371" y="1772816"/>
            <a:ext cx="11425271"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1371" y="3573016"/>
            <a:ext cx="11425271" cy="1608584"/>
          </a:xfrm>
        </p:spPr>
        <p:txBody>
          <a:bodyPr>
            <a:normAutofit/>
          </a:bodyPr>
          <a:lstStyle>
            <a:lvl1pPr marL="0" indent="0" algn="l">
              <a:buNone/>
              <a:defRPr sz="3733" b="1">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161" y="260649"/>
            <a:ext cx="2460687" cy="5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3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age right white background">
    <p:bg>
      <p:bgPr>
        <a:solidFill>
          <a:schemeClr val="bg1"/>
        </a:solidFill>
        <a:effectLst/>
      </p:bgPr>
    </p:bg>
    <p:spTree>
      <p:nvGrpSpPr>
        <p:cNvPr id="1" name=""/>
        <p:cNvGrpSpPr/>
        <p:nvPr/>
      </p:nvGrpSpPr>
      <p:grpSpPr>
        <a:xfrm>
          <a:off x="0" y="0"/>
          <a:ext cx="0" cy="0"/>
          <a:chOff x="0" y="0"/>
          <a:chExt cx="0" cy="0"/>
        </a:xfrm>
      </p:grpSpPr>
      <p:sp>
        <p:nvSpPr>
          <p:cNvPr id="5" name="Segnaposto immagine 8">
            <a:extLst>
              <a:ext uri="{FF2B5EF4-FFF2-40B4-BE49-F238E27FC236}">
                <a16:creationId xmlns:a16="http://schemas.microsoft.com/office/drawing/2014/main" id="{EAC11DFD-6674-56CB-62D1-8323751A3F35}"/>
              </a:ext>
            </a:extLst>
          </p:cNvPr>
          <p:cNvSpPr>
            <a:spLocks noGrp="1" noRot="1" noMove="1" noResize="1" noEditPoints="1" noAdjustHandles="1" noChangeArrowheads="1" noChangeShapeType="1"/>
          </p:cNvSpPr>
          <p:nvPr>
            <p:ph type="pic" sz="quarter" idx="10"/>
          </p:nvPr>
        </p:nvSpPr>
        <p:spPr>
          <a:xfrm>
            <a:off x="7516678"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endParaRPr lang="it-IT" dirty="0"/>
          </a:p>
          <a:p>
            <a:endParaRPr lang="it-IT" dirty="0"/>
          </a:p>
          <a:p>
            <a:endParaRPr lang="it-IT" dirty="0"/>
          </a:p>
          <a:p>
            <a:endParaRPr lang="it-IT" dirty="0"/>
          </a:p>
          <a:p>
            <a:br>
              <a:rPr lang="it-IT" dirty="0"/>
            </a:br>
            <a:r>
              <a:rPr lang="it-IT" dirty="0"/>
              <a:t>Drag and drop</a:t>
            </a:r>
          </a:p>
          <a:p>
            <a:r>
              <a:rPr lang="it-IT" dirty="0" err="1"/>
              <a:t>your</a:t>
            </a:r>
            <a:r>
              <a:rPr lang="it-IT" dirty="0"/>
              <a:t> image </a:t>
            </a:r>
            <a:r>
              <a:rPr lang="it-IT" dirty="0" err="1"/>
              <a:t>here</a:t>
            </a:r>
            <a:endParaRPr lang="it-IT" dirty="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US" dirty="0"/>
              <a:t>Title Here</a:t>
            </a:r>
            <a:endParaRPr lang="en-GB" dirty="0"/>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4486524"/>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Tree>
    <p:extLst>
      <p:ext uri="{BB962C8B-B14F-4D97-AF65-F5344CB8AC3E}">
        <p14:creationId xmlns:p14="http://schemas.microsoft.com/office/powerpoint/2010/main" val="39712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quare on clear grey background">
    <p:bg>
      <p:bgPr>
        <a:solidFill>
          <a:srgbClr val="EEF1F7"/>
        </a:solidFill>
        <a:effectLst/>
      </p:bgPr>
    </p:bg>
    <p:spTree>
      <p:nvGrpSpPr>
        <p:cNvPr id="1" name=""/>
        <p:cNvGrpSpPr/>
        <p:nvPr/>
      </p:nvGrpSpPr>
      <p:grpSpPr>
        <a:xfrm>
          <a:off x="0" y="0"/>
          <a:ext cx="0" cy="0"/>
          <a:chOff x="0" y="0"/>
          <a:chExt cx="0" cy="0"/>
        </a:xfrm>
      </p:grpSpPr>
      <p:sp>
        <p:nvSpPr>
          <p:cNvPr id="7" name="Rettangolo 5">
            <a:extLst>
              <a:ext uri="{FF2B5EF4-FFF2-40B4-BE49-F238E27FC236}">
                <a16:creationId xmlns:a16="http://schemas.microsoft.com/office/drawing/2014/main" id="{52C2C798-A952-0215-7B0A-854487ED4D9F}"/>
              </a:ext>
            </a:extLst>
          </p:cNvPr>
          <p:cNvSpPr>
            <a:spLocks noGrp="1" noRot="1" noMove="1" noResize="1" noEditPoints="1" noAdjustHandles="1" noChangeArrowheads="1" noChangeShapeType="1"/>
          </p:cNvSpPr>
          <p:nvPr userDrawn="1"/>
        </p:nvSpPr>
        <p:spPr>
          <a:xfrm>
            <a:off x="0" y="273025"/>
            <a:ext cx="304800" cy="706458"/>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29">
            <a:extLst>
              <a:ext uri="{FF2B5EF4-FFF2-40B4-BE49-F238E27FC236}">
                <a16:creationId xmlns:a16="http://schemas.microsoft.com/office/drawing/2014/main" id="{60647228-7F3F-53B8-6569-2B48580FC063}"/>
              </a:ext>
            </a:extLst>
          </p:cNvPr>
          <p:cNvSpPr>
            <a:spLocks noGrp="1" noRot="1" noMove="1" noResize="1" noEditPoints="1" noAdjustHandles="1" noChangeArrowheads="1" noChangeShapeType="1"/>
          </p:cNvSpPr>
          <p:nvPr>
            <p:ph type="title" hasCustomPrompt="1"/>
          </p:nvPr>
        </p:nvSpPr>
        <p:spPr>
          <a:xfrm>
            <a:off x="838985" y="455459"/>
            <a:ext cx="9634193" cy="387798"/>
          </a:xfrm>
          <a:prstGeom prst="rect">
            <a:avLst/>
          </a:prstGeom>
        </p:spPr>
        <p:txBody>
          <a:bodyPr wrap="square" lIns="0" tIns="0" rIns="0" bIns="0" anchor="ctr" anchorCtr="0">
            <a:spAutoFit/>
          </a:bodyPr>
          <a:lstStyle>
            <a:lvl1pPr>
              <a:defRPr sz="2800" b="1">
                <a:solidFill>
                  <a:srgbClr val="333233"/>
                </a:solidFill>
                <a:latin typeface="Roboto Condensed Medium" panose="02000000000000000000" pitchFamily="2" charset="0"/>
                <a:ea typeface="Roboto Condensed Medium" panose="02000000000000000000" pitchFamily="2" charset="0"/>
              </a:defRPr>
            </a:lvl1pPr>
          </a:lstStyle>
          <a:p>
            <a:r>
              <a:rPr lang="en-US" dirty="0"/>
              <a:t>TITLE HERE</a:t>
            </a:r>
            <a:endParaRPr lang="en-GB" dirty="0"/>
          </a:p>
        </p:txBody>
      </p:sp>
    </p:spTree>
    <p:extLst>
      <p:ext uri="{BB962C8B-B14F-4D97-AF65-F5344CB8AC3E}">
        <p14:creationId xmlns:p14="http://schemas.microsoft.com/office/powerpoint/2010/main" val="71141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370" y="1772816"/>
            <a:ext cx="11425271" cy="1080120"/>
          </a:xfrm>
        </p:spPr>
        <p:txBody>
          <a:bodyPr/>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31370" y="3573016"/>
            <a:ext cx="11425271"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Picture 2" descr="\\iaea.org\Secretariat\MTCD\PublishingCurrent\2017\IAEA\17-42841_LOGO_IAEA_update\Design\Presentation_IAEA\IAEA_Logo_E_horizontal_white.png">
            <a:extLst>
              <a:ext uri="{FF2B5EF4-FFF2-40B4-BE49-F238E27FC236}">
                <a16:creationId xmlns:a16="http://schemas.microsoft.com/office/drawing/2014/main" id="{D6A9D0C2-B1DA-42C3-9444-A505D923A8E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159" y="260648"/>
            <a:ext cx="3016545"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77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7539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255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62787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6636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68352" y="6305551"/>
            <a:ext cx="1934633" cy="365125"/>
          </a:xfrm>
        </p:spPr>
        <p:txBody>
          <a:bodyPr/>
          <a:lstStyle>
            <a:lvl1pPr>
              <a:defRPr smtClean="0"/>
            </a:lvl1pPr>
          </a:lstStyle>
          <a:p>
            <a:pPr>
              <a:defRPr/>
            </a:pPr>
            <a:fld id="{8669F171-C9EF-4117-B5AC-922BCFD784FD}" type="datetime4">
              <a:rPr lang="fr-FR"/>
              <a:pPr>
                <a:defRPr/>
              </a:pPr>
              <a:t>13 novembre 2024</a:t>
            </a:fld>
            <a:endParaRPr lang="fr-FR" dirty="0"/>
          </a:p>
        </p:txBody>
      </p:sp>
      <p:sp>
        <p:nvSpPr>
          <p:cNvPr id="3" name="Espace réservé du pied de page 2"/>
          <p:cNvSpPr>
            <a:spLocks noGrp="1"/>
          </p:cNvSpPr>
          <p:nvPr>
            <p:ph type="ftr" sz="quarter" idx="11"/>
          </p:nvPr>
        </p:nvSpPr>
        <p:spPr>
          <a:xfrm>
            <a:off x="2734734" y="6305551"/>
            <a:ext cx="7920567" cy="365125"/>
          </a:xfrm>
        </p:spPr>
        <p:txBody>
          <a:bodyPr/>
          <a:lstStyle>
            <a:lvl1pPr>
              <a:defRPr smtClean="0"/>
            </a:lvl1pPr>
          </a:lstStyle>
          <a:p>
            <a:pPr>
              <a:defRPr/>
            </a:pPr>
            <a:r>
              <a:rPr lang="fr-FR"/>
              <a:t>CEA | 10 AVRIL 2012</a:t>
            </a:r>
          </a:p>
        </p:txBody>
      </p:sp>
      <p:sp>
        <p:nvSpPr>
          <p:cNvPr id="4" name="Espace réservé du numéro de diapositive 3"/>
          <p:cNvSpPr>
            <a:spLocks noGrp="1"/>
          </p:cNvSpPr>
          <p:nvPr>
            <p:ph type="sldNum" sz="quarter" idx="12"/>
          </p:nvPr>
        </p:nvSpPr>
        <p:spPr>
          <a:xfrm>
            <a:off x="10699752" y="6303964"/>
            <a:ext cx="1492249" cy="365125"/>
          </a:xfrm>
        </p:spPr>
        <p:txBody>
          <a:bodyPr/>
          <a:lstStyle>
            <a:lvl1pPr>
              <a:defRPr smtClean="0"/>
            </a:lvl1pPr>
          </a:lstStyle>
          <a:p>
            <a:pPr>
              <a:defRPr/>
            </a:pPr>
            <a:r>
              <a:rPr lang="fr-FR"/>
              <a:t>|  PAGE </a:t>
            </a:r>
            <a:fld id="{721C6E26-51B4-4127-AFA7-D50492E05EB5}" type="slidenum">
              <a:rPr lang="fr-FR"/>
              <a:pPr>
                <a:defRPr/>
              </a:pPr>
              <a:t>‹#›</a:t>
            </a:fld>
            <a:endParaRPr lang="fr-FR"/>
          </a:p>
        </p:txBody>
      </p:sp>
    </p:spTree>
    <p:extLst>
      <p:ext uri="{BB962C8B-B14F-4D97-AF65-F5344CB8AC3E}">
        <p14:creationId xmlns:p14="http://schemas.microsoft.com/office/powerpoint/2010/main" val="2825119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70" y="1772816"/>
            <a:ext cx="11425271" cy="1080120"/>
          </a:xfrm>
        </p:spPr>
        <p:txBody>
          <a:bodyPr/>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31370" y="3573016"/>
            <a:ext cx="11425271" cy="1608584"/>
          </a:xfrm>
        </p:spPr>
        <p:txBody>
          <a:bodyPr>
            <a:normAutofit/>
          </a:bodyPr>
          <a:lstStyle>
            <a:lvl1pPr marL="0" indent="0" algn="l">
              <a:buNone/>
              <a:defRPr sz="2800" b="1">
                <a:solidFill>
                  <a:schemeClr val="accent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70331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461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4" name="Title 1"/>
          <p:cNvSpPr>
            <a:spLocks noGrp="1"/>
          </p:cNvSpPr>
          <p:nvPr>
            <p:ph type="ctrTitle"/>
          </p:nvPr>
        </p:nvSpPr>
        <p:spPr>
          <a:xfrm>
            <a:off x="431370" y="1772816"/>
            <a:ext cx="11425271"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431370" y="3573016"/>
            <a:ext cx="11425271"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159" y="247449"/>
            <a:ext cx="2462400" cy="56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76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09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GB" dirty="0"/>
            </a:lvl1pPr>
          </a:lstStyle>
          <a:p>
            <a:pPr lvl="0"/>
            <a:r>
              <a:rPr lang="en-US"/>
              <a:t>Click to edit Master title style</a:t>
            </a:r>
            <a:endParaRPr lang="en-GB"/>
          </a:p>
        </p:txBody>
      </p:sp>
      <p:sp>
        <p:nvSpPr>
          <p:cNvPr id="3" name="Content Placeholder 2"/>
          <p:cNvSpPr>
            <a:spLocks noGrp="1"/>
          </p:cNvSpPr>
          <p:nvPr>
            <p:ph idx="1"/>
          </p:nvPr>
        </p:nvSpPr>
        <p:spPr>
          <a:xfrm>
            <a:off x="335360" y="1268761"/>
            <a:ext cx="9075861" cy="48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2BBC8011-A703-48D5-9980-6C2F7309914B}"/>
              </a:ext>
            </a:extLst>
          </p:cNvPr>
          <p:cNvSpPr/>
          <p:nvPr userDrawn="1"/>
        </p:nvSpPr>
        <p:spPr>
          <a:xfrm>
            <a:off x="9411221" y="0"/>
            <a:ext cx="2780779" cy="6858000"/>
          </a:xfrm>
          <a:prstGeom prst="rect">
            <a:avLst/>
          </a:prstGeom>
          <a:solidFill>
            <a:srgbClr val="C00000">
              <a:alpha val="199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Content Placeholder 2">
            <a:extLst>
              <a:ext uri="{FF2B5EF4-FFF2-40B4-BE49-F238E27FC236}">
                <a16:creationId xmlns:a16="http://schemas.microsoft.com/office/drawing/2014/main" id="{49C139FB-B494-4CFD-BAF4-5B92C57CA4ED}"/>
              </a:ext>
            </a:extLst>
          </p:cNvPr>
          <p:cNvSpPr>
            <a:spLocks noGrp="1"/>
          </p:cNvSpPr>
          <p:nvPr>
            <p:ph idx="10"/>
          </p:nvPr>
        </p:nvSpPr>
        <p:spPr>
          <a:xfrm>
            <a:off x="9478850" y="1268761"/>
            <a:ext cx="2481329" cy="4857403"/>
          </a:xfrm>
        </p:spPr>
        <p:txBody>
          <a:bodyPr>
            <a:noAutofit/>
          </a:bodyPr>
          <a:lstStyle>
            <a:lvl1pPr>
              <a:defRPr sz="2667"/>
            </a:lvl1pPr>
            <a:lvl2pPr>
              <a:defRPr sz="2400"/>
            </a:lvl2pPr>
            <a:lvl3pPr>
              <a:defRPr sz="2133"/>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6451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8BBA6C-5347-4B83-A30A-DDE22F9E998B}"/>
              </a:ext>
            </a:extLst>
          </p:cNvPr>
          <p:cNvSpPr/>
          <p:nvPr userDrawn="1"/>
        </p:nvSpPr>
        <p:spPr>
          <a:xfrm>
            <a:off x="9411221" y="0"/>
            <a:ext cx="2780779" cy="6858000"/>
          </a:xfrm>
          <a:prstGeom prst="rect">
            <a:avLst/>
          </a:prstGeom>
          <a:solidFill>
            <a:srgbClr val="C00000">
              <a:alpha val="199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9DD68703-ADC2-4CB8-A3F9-875AE41C4B71}"/>
              </a:ext>
            </a:extLst>
          </p:cNvPr>
          <p:cNvSpPr>
            <a:spLocks noGrp="1"/>
          </p:cNvSpPr>
          <p:nvPr>
            <p:ph idx="10"/>
          </p:nvPr>
        </p:nvSpPr>
        <p:spPr>
          <a:xfrm>
            <a:off x="9478850" y="1268761"/>
            <a:ext cx="2481329" cy="4857403"/>
          </a:xfrm>
        </p:spPr>
        <p:txBody>
          <a:bodyPr>
            <a:noAutofit/>
          </a:bodyPr>
          <a:lstStyle>
            <a:lvl1pPr>
              <a:defRPr sz="2667"/>
            </a:lvl1pPr>
            <a:lvl2pPr>
              <a:defRPr sz="2400"/>
            </a:lvl2pPr>
            <a:lvl3pPr>
              <a:defRPr sz="2133"/>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1050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ABBF31-E6D1-4515-B75C-9C15C668A21B}"/>
              </a:ext>
            </a:extLst>
          </p:cNvPr>
          <p:cNvSpPr>
            <a:spLocks noGrp="1"/>
          </p:cNvSpPr>
          <p:nvPr>
            <p:ph type="title" hasCustomPrompt="1"/>
          </p:nvPr>
        </p:nvSpPr>
        <p:spPr/>
        <p:txBody>
          <a:bodyPr/>
          <a:lstStyle/>
          <a:p>
            <a:r>
              <a:rPr lang="en-US" dirty="0"/>
              <a:t>CLICK TO EDIT MASTER TITLE STYLE</a:t>
            </a:r>
          </a:p>
        </p:txBody>
      </p:sp>
      <p:sp>
        <p:nvSpPr>
          <p:cNvPr id="7" name="Text Placeholder 5">
            <a:extLst>
              <a:ext uri="{FF2B5EF4-FFF2-40B4-BE49-F238E27FC236}">
                <a16:creationId xmlns:a16="http://schemas.microsoft.com/office/drawing/2014/main" id="{1F15F50F-20B4-4A61-8B69-9772CEB0ABED}"/>
              </a:ext>
            </a:extLst>
          </p:cNvPr>
          <p:cNvSpPr>
            <a:spLocks noGrp="1"/>
          </p:cNvSpPr>
          <p:nvPr>
            <p:ph type="body" sz="quarter" idx="12"/>
          </p:nvPr>
        </p:nvSpPr>
        <p:spPr>
          <a:xfrm>
            <a:off x="530283" y="1476756"/>
            <a:ext cx="8877668" cy="4142232"/>
          </a:xfrm>
        </p:spPr>
        <p:txBody>
          <a:bodyPr/>
          <a:lstStyle>
            <a:lvl1pPr>
              <a:defRPr/>
            </a:lvl1pPr>
            <a:lvl2pPr marL="228554" indent="0">
              <a:buNone/>
              <a:defRPr/>
            </a:lvl2pPr>
          </a:lstStyle>
          <a:p>
            <a:pPr lvl="0"/>
            <a:r>
              <a:rPr lang="en-GB"/>
              <a:t>Click to edit Master text styles</a:t>
            </a:r>
          </a:p>
        </p:txBody>
      </p:sp>
    </p:spTree>
    <p:extLst>
      <p:ext uri="{BB962C8B-B14F-4D97-AF65-F5344CB8AC3E}">
        <p14:creationId xmlns:p14="http://schemas.microsoft.com/office/powerpoint/2010/main" val="2709377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Divider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8CBC46-DE9A-47FC-9034-7B51323E390F}"/>
              </a:ext>
            </a:extLst>
          </p:cNvPr>
          <p:cNvSpPr>
            <a:spLocks noGrp="1"/>
          </p:cNvSpPr>
          <p:nvPr>
            <p:ph type="title"/>
          </p:nvPr>
        </p:nvSpPr>
        <p:spPr>
          <a:xfrm>
            <a:off x="844550" y="2857500"/>
            <a:ext cx="105029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905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P Text Intr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94684F-D08F-434C-BC57-D5AD1BA6174A}"/>
              </a:ext>
            </a:extLst>
          </p:cNvPr>
          <p:cNvSpPr>
            <a:spLocks noGrp="1"/>
          </p:cNvSpPr>
          <p:nvPr>
            <p:ph type="title" hasCustomPrompt="1"/>
          </p:nvPr>
        </p:nvSpPr>
        <p:spPr>
          <a:xfrm>
            <a:off x="493712" y="484632"/>
            <a:ext cx="8923382" cy="873252"/>
          </a:xfrm>
        </p:spPr>
        <p:txBody>
          <a:bodyPr anchor="t">
            <a:normAutofit/>
          </a:bodyPr>
          <a:lstStyle>
            <a:lvl1pPr>
              <a:defRPr sz="2699"/>
            </a:lvl1pPr>
          </a:lstStyle>
          <a:p>
            <a:r>
              <a:rPr lang="en-US" dirty="0"/>
              <a:t>CLICK TO EDIT MASTER TITLE STYLE</a:t>
            </a:r>
          </a:p>
        </p:txBody>
      </p:sp>
      <p:sp>
        <p:nvSpPr>
          <p:cNvPr id="12" name="Text Placeholder 11">
            <a:extLst>
              <a:ext uri="{FF2B5EF4-FFF2-40B4-BE49-F238E27FC236}">
                <a16:creationId xmlns:a16="http://schemas.microsoft.com/office/drawing/2014/main" id="{1BE2B2A2-5CC3-4843-9BBE-A80FF524B498}"/>
              </a:ext>
            </a:extLst>
          </p:cNvPr>
          <p:cNvSpPr>
            <a:spLocks noGrp="1"/>
          </p:cNvSpPr>
          <p:nvPr>
            <p:ph type="body" sz="quarter" idx="10"/>
          </p:nvPr>
        </p:nvSpPr>
        <p:spPr>
          <a:xfrm>
            <a:off x="530283" y="1476756"/>
            <a:ext cx="8877668" cy="4389120"/>
          </a:xfrm>
        </p:spPr>
        <p:txBody>
          <a:bodyPr/>
          <a:lstStyle/>
          <a:p>
            <a:pPr lvl="0"/>
            <a:r>
              <a:rPr lang="en-GB"/>
              <a:t>Click to edit Master text styles</a:t>
            </a:r>
          </a:p>
        </p:txBody>
      </p:sp>
    </p:spTree>
    <p:extLst>
      <p:ext uri="{BB962C8B-B14F-4D97-AF65-F5344CB8AC3E}">
        <p14:creationId xmlns:p14="http://schemas.microsoft.com/office/powerpoint/2010/main" val="3187810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efault - Blue Header ">
  <p:cSld name="Default - Blue Header ">
    <p:bg>
      <p:bgPr>
        <a:solidFill>
          <a:schemeClr val="lt1"/>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12192000" cy="1063667"/>
          </a:xfrm>
          <a:prstGeom prst="rect">
            <a:avLst/>
          </a:prstGeom>
          <a:noFill/>
          <a:ln>
            <a:noFill/>
          </a:ln>
        </p:spPr>
      </p:pic>
      <p:sp>
        <p:nvSpPr>
          <p:cNvPr id="17" name="Google Shape;17;p3"/>
          <p:cNvSpPr txBox="1">
            <a:spLocks noGrp="1"/>
          </p:cNvSpPr>
          <p:nvPr>
            <p:ph type="title"/>
          </p:nvPr>
        </p:nvSpPr>
        <p:spPr>
          <a:xfrm>
            <a:off x="300033" y="304800"/>
            <a:ext cx="11587200" cy="758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600"/>
              <a:buNone/>
              <a:defRPr sz="2133">
                <a:solidFill>
                  <a:schemeClr val="lt1"/>
                </a:solidFill>
              </a:defRPr>
            </a:lvl1pPr>
            <a:lvl2pPr lvl="1"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2pPr>
            <a:lvl3pPr lvl="2"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3pPr>
            <a:lvl4pPr lvl="3"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4pPr>
            <a:lvl5pPr lvl="4"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5pPr>
            <a:lvl6pPr lvl="5"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6pPr>
            <a:lvl7pPr lvl="6"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7pPr>
            <a:lvl8pPr lvl="7"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8pPr>
            <a:lvl9pPr lvl="8" algn="l">
              <a:lnSpc>
                <a:spcPct val="100000"/>
              </a:lnSpc>
              <a:spcBef>
                <a:spcPts val="0"/>
              </a:spcBef>
              <a:spcAft>
                <a:spcPts val="0"/>
              </a:spcAft>
              <a:buClr>
                <a:schemeClr val="lt1"/>
              </a:buClr>
              <a:buSzPts val="3000"/>
              <a:buFont typeface="Exo"/>
              <a:buNone/>
              <a:defRPr sz="4000">
                <a:solidFill>
                  <a:schemeClr val="lt1"/>
                </a:solidFill>
                <a:latin typeface="Exo"/>
                <a:ea typeface="Exo"/>
                <a:cs typeface="Exo"/>
                <a:sym typeface="Exo"/>
              </a:defRPr>
            </a:lvl9pPr>
          </a:lstStyle>
          <a:p>
            <a:endParaRPr/>
          </a:p>
        </p:txBody>
      </p:sp>
      <p:pic>
        <p:nvPicPr>
          <p:cNvPr id="18" name="Google Shape;18;p3"/>
          <p:cNvPicPr preferRelativeResize="0"/>
          <p:nvPr/>
        </p:nvPicPr>
        <p:blipFill rotWithShape="1">
          <a:blip r:embed="rId3">
            <a:alphaModFix/>
          </a:blip>
          <a:srcRect/>
          <a:stretch/>
        </p:blipFill>
        <p:spPr>
          <a:xfrm>
            <a:off x="10905086" y="140800"/>
            <a:ext cx="982145" cy="164000"/>
          </a:xfrm>
          <a:prstGeom prst="rect">
            <a:avLst/>
          </a:prstGeom>
          <a:noFill/>
          <a:ln>
            <a:noFill/>
          </a:ln>
        </p:spPr>
      </p:pic>
      <p:sp>
        <p:nvSpPr>
          <p:cNvPr id="19" name="Google Shape;19;p3"/>
          <p:cNvSpPr txBox="1">
            <a:spLocks noGrp="1"/>
          </p:cNvSpPr>
          <p:nvPr>
            <p:ph type="sldNum" idx="12"/>
          </p:nvPr>
        </p:nvSpPr>
        <p:spPr>
          <a:xfrm>
            <a:off x="10850800" y="6314800"/>
            <a:ext cx="1036400" cy="238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1pPr>
            <a:lvl2pPr marL="0" marR="0" lvl="1"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2pPr>
            <a:lvl3pPr marL="0" marR="0" lvl="2"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3pPr>
            <a:lvl4pPr marL="0" marR="0" lvl="3"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4pPr>
            <a:lvl5pPr marL="0" marR="0" lvl="4"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5pPr>
            <a:lvl6pPr marL="0" marR="0" lvl="5"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6pPr>
            <a:lvl7pPr marL="0" marR="0" lvl="6"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7pPr>
            <a:lvl8pPr marL="0" marR="0" lvl="7"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8pPr>
            <a:lvl9pPr marL="0" marR="0" lvl="8" indent="0" algn="r">
              <a:lnSpc>
                <a:spcPct val="100000"/>
              </a:lnSpc>
              <a:spcBef>
                <a:spcPts val="0"/>
              </a:spcBef>
              <a:spcAft>
                <a:spcPts val="0"/>
              </a:spcAft>
              <a:buClr>
                <a:srgbClr val="000000"/>
              </a:buClr>
              <a:buSzPts val="800"/>
              <a:buFont typeface="Arial"/>
              <a:buNone/>
              <a:defRPr sz="1067" b="1" i="0" u="none" strike="noStrike" cap="none">
                <a:solidFill>
                  <a:schemeClr val="dk1"/>
                </a:solidFill>
                <a:latin typeface="Exo"/>
                <a:ea typeface="Exo"/>
                <a:cs typeface="Exo"/>
                <a:sym typeface="Ex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2163343"/>
      </p:ext>
    </p:extLst>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pos="5616">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ro/Divider">
  <p:cSld name="Intro/Divider">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17600" y="3003600"/>
            <a:ext cx="10956800" cy="850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Exo"/>
              <a:buNone/>
              <a:defRPr sz="4000" b="1">
                <a:solidFill>
                  <a:schemeClr val="lt1"/>
                </a:solidFill>
                <a:latin typeface="Exo"/>
                <a:ea typeface="Exo"/>
                <a:cs typeface="Exo"/>
                <a:sym typeface="Ex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304800" y="6096000"/>
            <a:ext cx="11277600" cy="457200"/>
          </a:xfrm>
          <a:prstGeom prst="rect">
            <a:avLst/>
          </a:prstGeom>
          <a:noFill/>
          <a:ln>
            <a:noFill/>
          </a:ln>
        </p:spPr>
        <p:txBody>
          <a:bodyPr spcFirstLastPara="1" wrap="square" lIns="0" tIns="0" rIns="0" bIns="0" anchor="b" anchorCtr="0">
            <a:noAutofit/>
          </a:bodyPr>
          <a:lstStyle>
            <a:lvl1pPr marL="609585" lvl="0" indent="-372524" algn="l">
              <a:lnSpc>
                <a:spcPct val="100000"/>
              </a:lnSpc>
              <a:spcBef>
                <a:spcPts val="0"/>
              </a:spcBef>
              <a:spcAft>
                <a:spcPts val="0"/>
              </a:spcAft>
              <a:buClr>
                <a:schemeClr val="lt1"/>
              </a:buClr>
              <a:buSzPts val="800"/>
              <a:buChar char="●"/>
              <a:defRPr sz="1067">
                <a:solidFill>
                  <a:schemeClr val="lt1"/>
                </a:solidFill>
              </a:defRPr>
            </a:lvl1pPr>
            <a:lvl2pPr marL="1219170" lvl="1"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algn="l">
              <a:lnSpc>
                <a:spcPct val="100000"/>
              </a:lnSpc>
              <a:spcBef>
                <a:spcPts val="0"/>
              </a:spcBef>
              <a:spcAft>
                <a:spcPts val="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23" name="Google Shape;23;p4"/>
          <p:cNvSpPr txBox="1">
            <a:spLocks noGrp="1"/>
          </p:cNvSpPr>
          <p:nvPr>
            <p:ph type="sldNum" idx="12"/>
          </p:nvPr>
        </p:nvSpPr>
        <p:spPr>
          <a:xfrm>
            <a:off x="10850800" y="6314800"/>
            <a:ext cx="1036400" cy="238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1pPr>
            <a:lvl2pPr marL="0" marR="0" lvl="1"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2pPr>
            <a:lvl3pPr marL="0" marR="0" lvl="2"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3pPr>
            <a:lvl4pPr marL="0" marR="0" lvl="3"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4pPr>
            <a:lvl5pPr marL="0" marR="0" lvl="4"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5pPr>
            <a:lvl6pPr marL="0" marR="0" lvl="5"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6pPr>
            <a:lvl7pPr marL="0" marR="0" lvl="6"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7pPr>
            <a:lvl8pPr marL="0" marR="0" lvl="7"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8pPr>
            <a:lvl9pPr marL="0" marR="0" lvl="8" indent="0" algn="r">
              <a:lnSpc>
                <a:spcPct val="100000"/>
              </a:lnSpc>
              <a:spcBef>
                <a:spcPts val="0"/>
              </a:spcBef>
              <a:spcAft>
                <a:spcPts val="0"/>
              </a:spcAft>
              <a:buClr>
                <a:srgbClr val="000000"/>
              </a:buClr>
              <a:buSzPts val="800"/>
              <a:buFont typeface="Arial"/>
              <a:buNone/>
              <a:defRPr sz="1067" b="1" i="0" u="none" strike="noStrike" cap="none">
                <a:solidFill>
                  <a:schemeClr val="lt1"/>
                </a:solidFill>
                <a:latin typeface="Exo"/>
                <a:ea typeface="Exo"/>
                <a:cs typeface="Exo"/>
                <a:sym typeface="Exo"/>
              </a:defRPr>
            </a:lvl9pPr>
          </a:lstStyle>
          <a:p>
            <a:fld id="{00000000-1234-1234-1234-123412341234}" type="slidenum">
              <a:rPr lang="en-US" smtClean="0"/>
              <a:pPr/>
              <a:t>‹#›</a:t>
            </a:fld>
            <a:endParaRPr lang="en-US"/>
          </a:p>
        </p:txBody>
      </p:sp>
      <p:sp>
        <p:nvSpPr>
          <p:cNvPr id="24" name="Google Shape;24;p4"/>
          <p:cNvSpPr txBox="1">
            <a:spLocks noGrp="1"/>
          </p:cNvSpPr>
          <p:nvPr>
            <p:ph type="subTitle" idx="2"/>
          </p:nvPr>
        </p:nvSpPr>
        <p:spPr>
          <a:xfrm>
            <a:off x="300033" y="66400"/>
            <a:ext cx="7016800" cy="238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800"/>
              <a:buNone/>
              <a:defRPr sz="1067" b="1">
                <a:solidFill>
                  <a:schemeClr val="lt1"/>
                </a:solidFill>
              </a:defRPr>
            </a:lvl1pPr>
            <a:lvl2pPr lvl="1"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2pPr>
            <a:lvl3pPr lvl="2"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3pPr>
            <a:lvl4pPr lvl="3"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4pPr>
            <a:lvl5pPr lvl="4"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5pPr>
            <a:lvl6pPr lvl="5"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6pPr>
            <a:lvl7pPr lvl="6"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7pPr>
            <a:lvl8pPr lvl="7"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8pPr>
            <a:lvl9pPr lvl="8" algn="l">
              <a:lnSpc>
                <a:spcPct val="100000"/>
              </a:lnSpc>
              <a:spcBef>
                <a:spcPts val="0"/>
              </a:spcBef>
              <a:spcAft>
                <a:spcPts val="0"/>
              </a:spcAft>
              <a:buClr>
                <a:schemeClr val="lt1"/>
              </a:buClr>
              <a:buSzPts val="800"/>
              <a:buFont typeface="Inter"/>
              <a:buNone/>
              <a:defRPr sz="1067" b="1">
                <a:solidFill>
                  <a:schemeClr val="lt1"/>
                </a:solidFill>
                <a:latin typeface="Inter"/>
                <a:ea typeface="Inter"/>
                <a:cs typeface="Inter"/>
                <a:sym typeface="Inter"/>
              </a:defRPr>
            </a:lvl9pPr>
          </a:lstStyle>
          <a:p>
            <a:endParaRPr/>
          </a:p>
        </p:txBody>
      </p:sp>
      <p:pic>
        <p:nvPicPr>
          <p:cNvPr id="25" name="Google Shape;25;p4"/>
          <p:cNvPicPr preferRelativeResize="0"/>
          <p:nvPr/>
        </p:nvPicPr>
        <p:blipFill rotWithShape="1">
          <a:blip r:embed="rId3">
            <a:alphaModFix/>
          </a:blip>
          <a:srcRect/>
          <a:stretch/>
        </p:blipFill>
        <p:spPr>
          <a:xfrm>
            <a:off x="10905086" y="140800"/>
            <a:ext cx="982145" cy="164000"/>
          </a:xfrm>
          <a:prstGeom prst="rect">
            <a:avLst/>
          </a:prstGeom>
          <a:noFill/>
          <a:ln>
            <a:noFill/>
          </a:ln>
        </p:spPr>
      </p:pic>
    </p:spTree>
    <p:extLst>
      <p:ext uri="{BB962C8B-B14F-4D97-AF65-F5344CB8AC3E}">
        <p14:creationId xmlns:p14="http://schemas.microsoft.com/office/powerpoint/2010/main" val="242614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6781-B1E3-4B62-81C1-179AAC7103A8}"/>
              </a:ext>
            </a:extLst>
          </p:cNvPr>
          <p:cNvSpPr>
            <a:spLocks noGrp="1"/>
          </p:cNvSpPr>
          <p:nvPr>
            <p:ph type="title" hasCustomPrompt="1"/>
          </p:nvPr>
        </p:nvSpPr>
        <p:spPr/>
        <p:txBody>
          <a:bodyPr>
            <a:normAutofit/>
          </a:bodyPr>
          <a:lstStyle>
            <a:lvl1pPr>
              <a:defRPr sz="2999"/>
            </a:lvl1pPr>
          </a:lstStyle>
          <a:p>
            <a:pPr marL="0" marR="0" lvl="0" indent="0" algn="l" defTabSz="457109" rtl="0" eaLnBrk="1" fontAlgn="auto" latinLnBrk="0" hangingPunct="1">
              <a:lnSpc>
                <a:spcPct val="90000"/>
              </a:lnSpc>
              <a:spcBef>
                <a:spcPct val="0"/>
              </a:spcBef>
              <a:spcAft>
                <a:spcPts val="0"/>
              </a:spcAft>
              <a:buClrTx/>
              <a:buSzTx/>
              <a:buFontTx/>
              <a:buNone/>
              <a:tabLst/>
              <a:defRPr/>
            </a:pPr>
            <a:r>
              <a:rPr lang="en-US" dirty="0"/>
              <a:t>CLICK TO EDIT MASTER TITLE STYLE</a:t>
            </a:r>
            <a:br>
              <a:rPr lang="en-US" dirty="0"/>
            </a:br>
            <a:endParaRPr lang="en-US" dirty="0"/>
          </a:p>
        </p:txBody>
      </p:sp>
      <p:sp>
        <p:nvSpPr>
          <p:cNvPr id="5" name="1 Consectetur Adipiscing Elit Ultrices Egett 3…">
            <a:extLst>
              <a:ext uri="{FF2B5EF4-FFF2-40B4-BE49-F238E27FC236}">
                <a16:creationId xmlns:a16="http://schemas.microsoft.com/office/drawing/2014/main" id="{0E8DF928-278C-4607-83C5-246FB6AD6D3B}"/>
              </a:ext>
            </a:extLst>
          </p:cNvPr>
          <p:cNvSpPr txBox="1">
            <a:spLocks noGrp="1"/>
          </p:cNvSpPr>
          <p:nvPr>
            <p:ph type="body" sz="half" idx="22"/>
          </p:nvPr>
        </p:nvSpPr>
        <p:spPr>
          <a:xfrm>
            <a:off x="502207" y="1475468"/>
            <a:ext cx="9077479" cy="2072362"/>
          </a:xfrm>
          <a:prstGeom prst="rect">
            <a:avLst/>
          </a:prstGeom>
        </p:spPr>
        <p:txBody>
          <a:bodyPr lIns="0" tIns="0" rIns="0" bIns="0" anchor="t">
            <a:spAutoFit/>
          </a:bodyPr>
          <a:lstStyle/>
          <a:p>
            <a:pPr marL="0" lvl="0" indent="0">
              <a:spcBef>
                <a:spcPts val="750"/>
              </a:spcBef>
              <a:buClrTx/>
              <a:buSzTx/>
              <a:buNone/>
              <a:tabLst>
                <a:tab pos="476155" algn="l"/>
                <a:tab pos="8888222" algn="r"/>
              </a:tabLst>
              <a:defRPr>
                <a:solidFill>
                  <a:srgbClr val="C15521"/>
                </a:solidFill>
              </a:defRPr>
            </a:pPr>
            <a:r>
              <a:rPr lang="en-GB" b="1"/>
              <a:t>Click to edit Master text styles</a:t>
            </a:r>
          </a:p>
          <a:p>
            <a:pPr marL="0" lvl="1" indent="0">
              <a:spcBef>
                <a:spcPts val="750"/>
              </a:spcBef>
              <a:buClrTx/>
              <a:buSzTx/>
              <a:buNone/>
              <a:tabLst>
                <a:tab pos="476155" algn="l"/>
                <a:tab pos="8888222" algn="r"/>
              </a:tabLst>
              <a:defRPr>
                <a:solidFill>
                  <a:srgbClr val="C15521"/>
                </a:solidFill>
              </a:defRPr>
            </a:pPr>
            <a:r>
              <a:rPr lang="en-GB" b="1"/>
              <a:t>Second level</a:t>
            </a:r>
          </a:p>
          <a:p>
            <a:pPr marL="0" lvl="2" indent="0">
              <a:spcBef>
                <a:spcPts val="750"/>
              </a:spcBef>
              <a:buClrTx/>
              <a:buSzTx/>
              <a:buNone/>
              <a:tabLst>
                <a:tab pos="476155" algn="l"/>
                <a:tab pos="8888222" algn="r"/>
              </a:tabLst>
              <a:defRPr>
                <a:solidFill>
                  <a:srgbClr val="C15521"/>
                </a:solidFill>
              </a:defRPr>
            </a:pPr>
            <a:r>
              <a:rPr lang="en-GB" b="1"/>
              <a:t>Third level</a:t>
            </a:r>
          </a:p>
          <a:p>
            <a:pPr marL="0" lvl="3" indent="0">
              <a:spcBef>
                <a:spcPts val="750"/>
              </a:spcBef>
              <a:buClrTx/>
              <a:buSzTx/>
              <a:buNone/>
              <a:tabLst>
                <a:tab pos="476155" algn="l"/>
                <a:tab pos="8888222" algn="r"/>
              </a:tabLst>
              <a:defRPr>
                <a:solidFill>
                  <a:srgbClr val="C15521"/>
                </a:solidFill>
              </a:defRPr>
            </a:pPr>
            <a:r>
              <a:rPr lang="en-GB" b="1"/>
              <a:t>Fourth level</a:t>
            </a:r>
          </a:p>
          <a:p>
            <a:pPr marL="0" lvl="4" indent="0">
              <a:spcBef>
                <a:spcPts val="750"/>
              </a:spcBef>
              <a:buClrTx/>
              <a:buSzTx/>
              <a:buNone/>
              <a:tabLst>
                <a:tab pos="476155" algn="l"/>
                <a:tab pos="8888222" algn="r"/>
              </a:tabLst>
              <a:defRPr>
                <a:solidFill>
                  <a:srgbClr val="C15521"/>
                </a:solidFill>
              </a:defRPr>
            </a:pPr>
            <a:r>
              <a:rPr lang="en-GB" b="1"/>
              <a:t>Fifth level</a:t>
            </a:r>
            <a:endParaRPr dirty="0"/>
          </a:p>
        </p:txBody>
      </p:sp>
    </p:spTree>
    <p:extLst>
      <p:ext uri="{BB962C8B-B14F-4D97-AF65-F5344CB8AC3E}">
        <p14:creationId xmlns:p14="http://schemas.microsoft.com/office/powerpoint/2010/main" val="209999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pic>
        <p:nvPicPr>
          <p:cNvPr id="7" name="Picture 2" descr="\\iaea.org\Secretariat\MTCD\PublishingCurrent\2017\IAEA\17-42841_LOGO_IAEA_update\Design\Presentation_IAEA\IAEA_Logo_SHORT_vertical_white.png">
            <a:extLst>
              <a:ext uri="{FF2B5EF4-FFF2-40B4-BE49-F238E27FC236}">
                <a16:creationId xmlns:a16="http://schemas.microsoft.com/office/drawing/2014/main" id="{05F3599D-381C-476B-B5AC-EB904DC09B6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4592" y="116632"/>
            <a:ext cx="60706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5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2" descr="\\iaea.org\Secretariat\MTCD\PublishingCurrent\2017\IAEA\17-42841_LOGO_IAEA_update\Design\Presentation_IAEA\IAEA_Logo_SHORT_vertical_white.png">
            <a:extLst>
              <a:ext uri="{FF2B5EF4-FFF2-40B4-BE49-F238E27FC236}">
                <a16:creationId xmlns:a16="http://schemas.microsoft.com/office/drawing/2014/main" id="{10BB08BC-663C-44E5-962F-38A783E912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4592" y="116632"/>
            <a:ext cx="60706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5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pic>
        <p:nvPicPr>
          <p:cNvPr id="7" name="Picture 2" descr="\\iaea.org\Secretariat\MTCD\PublishingCurrent\2017\IAEA\17-42841_LOGO_IAEA_update\Design\Presentation_IAEA\IAEA_Logo_SHORT_vertical_white.png">
            <a:extLst>
              <a:ext uri="{FF2B5EF4-FFF2-40B4-BE49-F238E27FC236}">
                <a16:creationId xmlns:a16="http://schemas.microsoft.com/office/drawing/2014/main" id="{05F3599D-381C-476B-B5AC-EB904DC09B6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4592" y="116632"/>
            <a:ext cx="60706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5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2" descr="\\iaea.org\Secretariat\MTCD\PublishingCurrent\2017\IAEA\17-42841_LOGO_IAEA_update\Design\Presentation_IAEA\IAEA_Logo_SHORT_vertical_white.png">
            <a:extLst>
              <a:ext uri="{FF2B5EF4-FFF2-40B4-BE49-F238E27FC236}">
                <a16:creationId xmlns:a16="http://schemas.microsoft.com/office/drawing/2014/main" id="{10BB08BC-663C-44E5-962F-38A783E912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4592" y="116632"/>
            <a:ext cx="60706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116632"/>
            <a:ext cx="10369152" cy="864096"/>
          </a:xfrm>
        </p:spPr>
        <p:txBody>
          <a:bodyPr/>
          <a:lstStyle>
            <a:lvl1pPr>
              <a:defRPr>
                <a:solidFill>
                  <a:schemeClr val="tx1"/>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4759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hite Background">
    <p:bg>
      <p:bgPr>
        <a:solidFill>
          <a:schemeClr val="bg1"/>
        </a:solidFill>
        <a:effectLst/>
      </p:bgPr>
    </p:bg>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8FF5DAE1-C78C-F1A5-89B5-4AEB6A33D5F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Title 29">
            <a:extLst>
              <a:ext uri="{FF2B5EF4-FFF2-40B4-BE49-F238E27FC236}">
                <a16:creationId xmlns:a16="http://schemas.microsoft.com/office/drawing/2014/main" id="{32B3E05E-4415-0F2A-10EE-FB44E47C7577}"/>
              </a:ext>
            </a:extLst>
          </p:cNvPr>
          <p:cNvSpPr>
            <a:spLocks noGrp="1" noRot="1" noMove="1" noResize="1" noEditPoints="1" noAdjustHandles="1" noChangeArrowheads="1" noChangeShapeType="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4" name="Text Placeholder 15">
            <a:extLst>
              <a:ext uri="{FF2B5EF4-FFF2-40B4-BE49-F238E27FC236}">
                <a16:creationId xmlns:a16="http://schemas.microsoft.com/office/drawing/2014/main" id="{49119A3F-83F1-EAC9-7C72-72FB5DAAC33B}"/>
              </a:ext>
            </a:extLst>
          </p:cNvPr>
          <p:cNvSpPr>
            <a:spLocks noGrp="1"/>
          </p:cNvSpPr>
          <p:nvPr>
            <p:ph type="body" sz="quarter" idx="24" hasCustomPrompt="1"/>
          </p:nvPr>
        </p:nvSpPr>
        <p:spPr>
          <a:xfrm>
            <a:off x="829518" y="1588624"/>
            <a:ext cx="10548395" cy="425233"/>
          </a:xfrm>
          <a:prstGeom prst="rect">
            <a:avLst/>
          </a:prstGeom>
        </p:spPr>
        <p:txBody>
          <a:bodyPr lIns="0" tIns="0" rIns="0" bIns="0"/>
          <a:lstStyle>
            <a:lvl1pPr marL="0" indent="0">
              <a:spcBef>
                <a:spcPts val="800"/>
              </a:spcBef>
              <a:buFont typeface="Arial" panose="020B0604020202020204" pitchFamily="34" charset="0"/>
              <a:buNone/>
              <a:defRPr sz="28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Subtitle</a:t>
            </a:r>
          </a:p>
        </p:txBody>
      </p:sp>
      <p:sp>
        <p:nvSpPr>
          <p:cNvPr id="6" name="Text Placeholder 15">
            <a:extLst>
              <a:ext uri="{FF2B5EF4-FFF2-40B4-BE49-F238E27FC236}">
                <a16:creationId xmlns:a16="http://schemas.microsoft.com/office/drawing/2014/main" id="{A28177DD-0DB1-2A38-0380-7D483B4DE80D}"/>
              </a:ext>
            </a:extLst>
          </p:cNvPr>
          <p:cNvSpPr>
            <a:spLocks noGrp="1"/>
          </p:cNvSpPr>
          <p:nvPr>
            <p:ph type="body" sz="quarter" idx="25" hasCustomPrompt="1"/>
          </p:nvPr>
        </p:nvSpPr>
        <p:spPr>
          <a:xfrm>
            <a:off x="829518" y="2220685"/>
            <a:ext cx="10548395" cy="3897086"/>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 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a:p>
            <a:pPr lvl="0"/>
            <a:r>
              <a:rPr lang="en-GB" noProof="0" dirty="0" err="1"/>
              <a:t>Excepteur</a:t>
            </a:r>
            <a:r>
              <a:rPr lang="en-GB" noProof="0" dirty="0"/>
              <a:t> </a:t>
            </a:r>
            <a:r>
              <a:rPr lang="en-GB" noProof="0" dirty="0" err="1"/>
              <a:t>sint</a:t>
            </a:r>
            <a:r>
              <a:rPr lang="en-GB" noProof="0" dirty="0"/>
              <a:t> </a:t>
            </a:r>
            <a:r>
              <a:rPr lang="en-GB" noProof="0" dirty="0" err="1"/>
              <a:t>occaecat</a:t>
            </a:r>
            <a:r>
              <a:rPr lang="en-GB" noProof="0" dirty="0"/>
              <a:t> </a:t>
            </a:r>
            <a:r>
              <a:rPr lang="en-GB" noProof="0" dirty="0" err="1"/>
              <a:t>cupidatat</a:t>
            </a:r>
            <a:r>
              <a:rPr lang="en-GB" noProof="0" dirty="0"/>
              <a:t> non </a:t>
            </a:r>
            <a:r>
              <a:rPr lang="en-GB" noProof="0" dirty="0" err="1"/>
              <a:t>proident</a:t>
            </a:r>
            <a:r>
              <a:rPr lang="en-GB" noProof="0" dirty="0"/>
              <a:t>, sunt in culpa qui </a:t>
            </a:r>
            <a:r>
              <a:rPr lang="en-GB" noProof="0" dirty="0" err="1"/>
              <a:t>officia</a:t>
            </a:r>
            <a:r>
              <a:rPr lang="en-GB" noProof="0" dirty="0"/>
              <a:t> </a:t>
            </a:r>
            <a:r>
              <a:rPr lang="en-GB" noProof="0" dirty="0" err="1"/>
              <a:t>deserunt</a:t>
            </a:r>
            <a:r>
              <a:rPr lang="en-GB" noProof="0" dirty="0"/>
              <a:t> </a:t>
            </a:r>
            <a:r>
              <a:rPr lang="en-GB" noProof="0" dirty="0" err="1"/>
              <a:t>mollit</a:t>
            </a:r>
            <a:r>
              <a:rPr lang="en-GB" noProof="0" dirty="0"/>
              <a:t> </a:t>
            </a:r>
            <a:r>
              <a:rPr lang="en-GB" noProof="0" dirty="0" err="1"/>
              <a:t>anim</a:t>
            </a:r>
            <a:r>
              <a:rPr lang="en-GB" noProof="0" dirty="0"/>
              <a:t> id </a:t>
            </a:r>
            <a:r>
              <a:rPr lang="en-GB" noProof="0" dirty="0" err="1"/>
              <a:t>est</a:t>
            </a:r>
            <a:r>
              <a:rPr lang="en-GB" noProof="0" dirty="0"/>
              <a:t> </a:t>
            </a:r>
            <a:r>
              <a:rPr lang="en-GB" noProof="0" dirty="0" err="1"/>
              <a:t>laborum</a:t>
            </a:r>
            <a:r>
              <a:rPr lang="en-GB" noProof="0" dirty="0"/>
              <a:t>.</a:t>
            </a:r>
          </a:p>
        </p:txBody>
      </p:sp>
    </p:spTree>
    <p:extLst>
      <p:ext uri="{BB962C8B-B14F-4D97-AF65-F5344CB8AC3E}">
        <p14:creationId xmlns:p14="http://schemas.microsoft.com/office/powerpoint/2010/main" val="358309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ogo on white background">
    <p:bg>
      <p:bgPr>
        <a:solidFill>
          <a:schemeClr val="bg1"/>
        </a:solidFill>
        <a:effectLst/>
      </p:bgPr>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468FC154-660E-8C5D-1E93-436C387D478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4" descr="A blue leaf and a black background&#10;&#10;Description automatically generated">
            <a:extLst>
              <a:ext uri="{FF2B5EF4-FFF2-40B4-BE49-F238E27FC236}">
                <a16:creationId xmlns:a16="http://schemas.microsoft.com/office/drawing/2014/main" id="{55E44E0D-E4D1-0623-D204-633AD0B73CD8}"/>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Tree>
    <p:extLst>
      <p:ext uri="{BB962C8B-B14F-4D97-AF65-F5344CB8AC3E}">
        <p14:creationId xmlns:p14="http://schemas.microsoft.com/office/powerpoint/2010/main" val="219924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0"/>
            <a:ext cx="12191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Placeholder 1"/>
          <p:cNvSpPr>
            <a:spLocks noGrp="1"/>
          </p:cNvSpPr>
          <p:nvPr>
            <p:ph type="title"/>
          </p:nvPr>
        </p:nvSpPr>
        <p:spPr>
          <a:xfrm>
            <a:off x="335360" y="116632"/>
            <a:ext cx="8160907"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35360" y="1268760"/>
            <a:ext cx="11617291"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11519925" y="6453143"/>
            <a:ext cx="672075" cy="369332"/>
          </a:xfrm>
          <a:prstGeom prst="rect">
            <a:avLst/>
          </a:prstGeom>
          <a:noFill/>
        </p:spPr>
        <p:txBody>
          <a:bodyPr wrap="square" rtlCol="0">
            <a:spAutoFit/>
          </a:bodyPr>
          <a:lstStyle/>
          <a:p>
            <a:pPr algn="r"/>
            <a:r>
              <a:rPr lang="en-US" sz="1800" dirty="0">
                <a:solidFill>
                  <a:srgbClr val="3366CC"/>
                </a:solidFill>
              </a:rPr>
              <a:t> </a:t>
            </a:r>
            <a:fld id="{23A0628E-C12F-4F8C-9895-BCD5E30100D3}" type="slidenum">
              <a:rPr lang="en-US" sz="1800" smtClean="0">
                <a:solidFill>
                  <a:srgbClr val="3366CC"/>
                </a:solidFill>
              </a:rPr>
              <a:pPr algn="r"/>
              <a:t>‹#›</a:t>
            </a:fld>
            <a:endParaRPr lang="en-US" sz="1800" dirty="0"/>
          </a:p>
        </p:txBody>
      </p:sp>
      <p:sp>
        <p:nvSpPr>
          <p:cNvPr id="6" name="TextBox 5">
            <a:extLst>
              <a:ext uri="{FF2B5EF4-FFF2-40B4-BE49-F238E27FC236}">
                <a16:creationId xmlns:a16="http://schemas.microsoft.com/office/drawing/2014/main" id="{46029482-24D9-EF14-4D8B-20AE4CF7B98C}"/>
              </a:ext>
            </a:extLst>
          </p:cNvPr>
          <p:cNvSpPr txBox="1"/>
          <p:nvPr userDrawn="1"/>
        </p:nvSpPr>
        <p:spPr>
          <a:xfrm>
            <a:off x="0" y="6469675"/>
            <a:ext cx="2674130"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accent5"/>
                </a:solidFill>
                <a:effectLst/>
              </a:rPr>
              <a:t>4</a:t>
            </a:r>
            <a:r>
              <a:rPr lang="en-GB" sz="900" b="1" baseline="30000" dirty="0">
                <a:solidFill>
                  <a:schemeClr val="accent5"/>
                </a:solidFill>
                <a:effectLst/>
              </a:rPr>
              <a:t>th</a:t>
            </a:r>
            <a:r>
              <a:rPr lang="en-GB" sz="900" b="1" dirty="0">
                <a:solidFill>
                  <a:schemeClr val="accent5"/>
                </a:solidFill>
                <a:effectLst/>
              </a:rPr>
              <a:t> ICTP-IAEA WS on Innovative NES</a:t>
            </a:r>
            <a:r>
              <a:rPr lang="en-GB" sz="900" b="0" dirty="0">
                <a:solidFill>
                  <a:schemeClr val="accent5"/>
                </a:solidFill>
                <a:effectLst/>
              </a:rPr>
              <a:t>,</a:t>
            </a:r>
            <a:r>
              <a:rPr lang="en-GB" sz="900" b="0" i="0" dirty="0">
                <a:solidFill>
                  <a:schemeClr val="accent5"/>
                </a:solidFill>
                <a:effectLst/>
              </a:rPr>
              <a:t> Trieste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t>Vladimir Kriventsev</a:t>
            </a:r>
            <a:r>
              <a:rPr lang="en-US" sz="900" b="0" i="0" dirty="0">
                <a:solidFill>
                  <a:schemeClr val="tx1"/>
                </a:solidFill>
              </a:rPr>
              <a:t>, IAEA, </a:t>
            </a:r>
            <a:r>
              <a:rPr lang="en-GB" sz="900" b="0" i="0" dirty="0">
                <a:solidFill>
                  <a:schemeClr val="accent5"/>
                </a:solidFill>
                <a:effectLst/>
              </a:rPr>
              <a:t>11-15 Nov 2024</a:t>
            </a:r>
            <a:endParaRPr lang="fi-FI" sz="900" b="0" dirty="0"/>
          </a:p>
        </p:txBody>
      </p:sp>
    </p:spTree>
    <p:extLst>
      <p:ext uri="{BB962C8B-B14F-4D97-AF65-F5344CB8AC3E}">
        <p14:creationId xmlns:p14="http://schemas.microsoft.com/office/powerpoint/2010/main" val="2200021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0"/>
            <a:ext cx="12191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Placeholder 1"/>
          <p:cNvSpPr>
            <a:spLocks noGrp="1"/>
          </p:cNvSpPr>
          <p:nvPr>
            <p:ph type="title"/>
          </p:nvPr>
        </p:nvSpPr>
        <p:spPr>
          <a:xfrm>
            <a:off x="335360" y="116632"/>
            <a:ext cx="8160907"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35360" y="1268760"/>
            <a:ext cx="11617291"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11519925" y="6453143"/>
            <a:ext cx="672075" cy="369332"/>
          </a:xfrm>
          <a:prstGeom prst="rect">
            <a:avLst/>
          </a:prstGeom>
          <a:noFill/>
        </p:spPr>
        <p:txBody>
          <a:bodyPr wrap="square" rtlCol="0">
            <a:spAutoFit/>
          </a:bodyPr>
          <a:lstStyle/>
          <a:p>
            <a:pPr algn="r"/>
            <a:r>
              <a:rPr lang="en-US" sz="1800" dirty="0">
                <a:solidFill>
                  <a:srgbClr val="3366CC"/>
                </a:solidFill>
              </a:rPr>
              <a:t> </a:t>
            </a:r>
            <a:fld id="{23A0628E-C12F-4F8C-9895-BCD5E30100D3}" type="slidenum">
              <a:rPr lang="en-US" sz="1800" smtClean="0">
                <a:solidFill>
                  <a:srgbClr val="3366CC"/>
                </a:solidFill>
              </a:rPr>
              <a:pPr algn="r"/>
              <a:t>‹#›</a:t>
            </a:fld>
            <a:endParaRPr lang="en-US" sz="1800" dirty="0"/>
          </a:p>
        </p:txBody>
      </p:sp>
      <p:pic>
        <p:nvPicPr>
          <p:cNvPr id="8" name="Picture 2" descr="\\iaea.org\Secretariat\MTCD\PublishingCurrent\2017\IAEA\17-42841_LOGO_IAEA_update\Design\Presentation_IAEA\IAEA_Logo_SHORT_vertical_white.png">
            <a:extLst>
              <a:ext uri="{FF2B5EF4-FFF2-40B4-BE49-F238E27FC236}">
                <a16:creationId xmlns:a16="http://schemas.microsoft.com/office/drawing/2014/main" id="{953C6A2B-8D98-450D-B605-F572B1288F7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519925" y="31745"/>
            <a:ext cx="607068" cy="7286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61870D-1175-4E4D-8E86-6B9B9F20540C}"/>
              </a:ext>
            </a:extLst>
          </p:cNvPr>
          <p:cNvSpPr txBox="1"/>
          <p:nvPr userDrawn="1"/>
        </p:nvSpPr>
        <p:spPr>
          <a:xfrm>
            <a:off x="0" y="6469675"/>
            <a:ext cx="3494867"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accent5"/>
                </a:solidFill>
                <a:effectLst/>
              </a:rPr>
              <a:t>4</a:t>
            </a:r>
            <a:r>
              <a:rPr lang="en-GB" sz="900" b="1" baseline="30000" dirty="0">
                <a:solidFill>
                  <a:schemeClr val="accent5"/>
                </a:solidFill>
                <a:effectLst/>
              </a:rPr>
              <a:t>th</a:t>
            </a:r>
            <a:r>
              <a:rPr lang="en-GB" sz="900" b="1" dirty="0">
                <a:solidFill>
                  <a:schemeClr val="accent5"/>
                </a:solidFill>
                <a:effectLst/>
              </a:rPr>
              <a:t> ICTP-IAEA WS on Innovative NES</a:t>
            </a:r>
            <a:r>
              <a:rPr lang="en-GB" sz="900" b="0" dirty="0">
                <a:solidFill>
                  <a:schemeClr val="accent5"/>
                </a:solidFill>
                <a:effectLst/>
              </a:rPr>
              <a:t>,</a:t>
            </a:r>
            <a:r>
              <a:rPr lang="en-GB" sz="900" b="0" i="0" dirty="0">
                <a:solidFill>
                  <a:schemeClr val="accent5"/>
                </a:solidFill>
                <a:effectLst/>
              </a:rPr>
              <a:t> Trieste, 11-15 Nov 2024</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dirty="0"/>
              <a:t>Introduction</a:t>
            </a:r>
            <a:r>
              <a:rPr lang="en-US" sz="900" b="1" i="1" dirty="0"/>
              <a:t>, </a:t>
            </a:r>
            <a:r>
              <a:rPr lang="en-US" sz="900" b="1" i="0" dirty="0"/>
              <a:t>Vladimir Kriventsev</a:t>
            </a:r>
            <a:r>
              <a:rPr lang="en-US" sz="900" b="0" i="0" dirty="0">
                <a:solidFill>
                  <a:schemeClr val="tx1"/>
                </a:solidFill>
              </a:rPr>
              <a:t>, IAEA</a:t>
            </a:r>
            <a:endParaRPr lang="fi-FI" sz="900" b="0" dirty="0"/>
          </a:p>
        </p:txBody>
      </p:sp>
    </p:spTree>
    <p:extLst>
      <p:ext uri="{BB962C8B-B14F-4D97-AF65-F5344CB8AC3E}">
        <p14:creationId xmlns:p14="http://schemas.microsoft.com/office/powerpoint/2010/main" val="18537044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16632"/>
            <a:ext cx="8160907"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617291" cy="4857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p:cNvSpPr txBox="1"/>
          <p:nvPr userDrawn="1"/>
        </p:nvSpPr>
        <p:spPr>
          <a:xfrm>
            <a:off x="0" y="6456863"/>
            <a:ext cx="1451038"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accent5"/>
                </a:solidFill>
                <a:effectLst/>
              </a:rPr>
              <a:t>ICTP Lecture, Nov </a:t>
            </a:r>
            <a:r>
              <a:rPr lang="en-GB" sz="900" b="0" i="0" dirty="0">
                <a:solidFill>
                  <a:schemeClr val="accent5"/>
                </a:solidFill>
                <a:effectLst/>
              </a:rPr>
              <a:t> 2024</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C00000"/>
                </a:solidFill>
              </a:rPr>
              <a:t>Chirayu Batra</a:t>
            </a:r>
            <a:r>
              <a:rPr lang="en-US" sz="900" b="0" i="0" dirty="0">
                <a:solidFill>
                  <a:srgbClr val="C00000"/>
                </a:solidFill>
              </a:rPr>
              <a:t>, 92v</a:t>
            </a:r>
            <a:endParaRPr lang="fi-FI" sz="900" b="0" dirty="0">
              <a:solidFill>
                <a:srgbClr val="C00000"/>
              </a:solidFill>
            </a:endParaRPr>
          </a:p>
        </p:txBody>
      </p:sp>
      <p:sp>
        <p:nvSpPr>
          <p:cNvPr id="5" name="TextBox 4"/>
          <p:cNvSpPr txBox="1"/>
          <p:nvPr userDrawn="1"/>
        </p:nvSpPr>
        <p:spPr>
          <a:xfrm>
            <a:off x="11706225" y="6503030"/>
            <a:ext cx="485775" cy="276999"/>
          </a:xfrm>
          <a:prstGeom prst="rect">
            <a:avLst/>
          </a:prstGeom>
          <a:noFill/>
        </p:spPr>
        <p:txBody>
          <a:bodyPr wrap="square" rtlCol="0">
            <a:spAutoFit/>
          </a:bodyPr>
          <a:lstStyle/>
          <a:p>
            <a:pPr algn="r"/>
            <a:r>
              <a:rPr lang="en-US" sz="1200">
                <a:solidFill>
                  <a:srgbClr val="000000"/>
                </a:solidFill>
              </a:rPr>
              <a:t> </a:t>
            </a:r>
            <a:fld id="{23A0628E-C12F-4F8C-9895-BCD5E30100D3}" type="slidenum">
              <a:rPr lang="en-US" sz="1200" smtClean="0">
                <a:solidFill>
                  <a:srgbClr val="000000"/>
                </a:solidFill>
              </a:rPr>
              <a:pPr algn="r"/>
              <a:t>‹#›</a:t>
            </a:fld>
            <a:endParaRPr lang="en-US" sz="1200">
              <a:solidFill>
                <a:srgbClr val="000000"/>
              </a:solidFill>
            </a:endParaRPr>
          </a:p>
        </p:txBody>
      </p:sp>
      <p:cxnSp>
        <p:nvCxnSpPr>
          <p:cNvPr id="9" name="Straight Connector 8">
            <a:extLst>
              <a:ext uri="{FF2B5EF4-FFF2-40B4-BE49-F238E27FC236}">
                <a16:creationId xmlns:a16="http://schemas.microsoft.com/office/drawing/2014/main" id="{1F99E44F-7899-44DE-B8AC-D37ABF37079C}"/>
              </a:ext>
            </a:extLst>
          </p:cNvPr>
          <p:cNvCxnSpPr/>
          <p:nvPr userDrawn="1"/>
        </p:nvCxnSpPr>
        <p:spPr>
          <a:xfrm>
            <a:off x="432721" y="945168"/>
            <a:ext cx="1163921" cy="0"/>
          </a:xfrm>
          <a:prstGeom prst="line">
            <a:avLst/>
          </a:prstGeom>
          <a:ln w="28575" cap="rnd">
            <a:solidFill>
              <a:srgbClr val="C0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Picture 7" descr="A white and black sign with a black border&#10;&#10;Description automatically generated">
            <a:extLst>
              <a:ext uri="{FF2B5EF4-FFF2-40B4-BE49-F238E27FC236}">
                <a16:creationId xmlns:a16="http://schemas.microsoft.com/office/drawing/2014/main" id="{399E9BEF-C5D2-7D50-1ED3-C720A4B7E56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78832" y="116632"/>
            <a:ext cx="709412" cy="864096"/>
          </a:xfrm>
          <a:prstGeom prst="rect">
            <a:avLst/>
          </a:prstGeom>
        </p:spPr>
      </p:pic>
    </p:spTree>
    <p:extLst>
      <p:ext uri="{BB962C8B-B14F-4D97-AF65-F5344CB8AC3E}">
        <p14:creationId xmlns:p14="http://schemas.microsoft.com/office/powerpoint/2010/main" val="5863956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spcBef>
          <a:spcPct val="0"/>
        </a:spcBef>
        <a:buNone/>
        <a:defRPr sz="2800" b="0" kern="1200">
          <a:solidFill>
            <a:srgbClr val="C00000"/>
          </a:solidFill>
          <a:latin typeface="Montserrat" pitchFamily="2" charset="77"/>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65543" y="208829"/>
            <a:ext cx="7337159" cy="2374201"/>
          </a:xfrm>
        </p:spPr>
        <p:txBody>
          <a:bodyPr>
            <a:noAutofit/>
          </a:bodyPr>
          <a:lstStyle/>
          <a:p>
            <a:pPr algn="ctr"/>
            <a:r>
              <a:rPr lang="en-GB" sz="3200" b="0" dirty="0">
                <a:solidFill>
                  <a:srgbClr val="FFFF00"/>
                </a:solidFill>
                <a:effectLst>
                  <a:outerShdw blurRad="38100" dist="38100" dir="2700000" algn="tl">
                    <a:srgbClr val="000000">
                      <a:alpha val="43137"/>
                    </a:srgbClr>
                  </a:outerShdw>
                </a:effectLst>
              </a:rPr>
              <a:t>4</a:t>
            </a:r>
            <a:r>
              <a:rPr lang="en-GB" sz="3200" b="0" baseline="30000" dirty="0">
                <a:solidFill>
                  <a:srgbClr val="FFFF00"/>
                </a:solidFill>
                <a:effectLst>
                  <a:outerShdw blurRad="38100" dist="38100" dir="2700000" algn="tl">
                    <a:srgbClr val="000000">
                      <a:alpha val="43137"/>
                    </a:srgbClr>
                  </a:outerShdw>
                </a:effectLst>
              </a:rPr>
              <a:t>th</a:t>
            </a:r>
            <a:r>
              <a:rPr lang="en-GB" sz="3200" b="0" dirty="0">
                <a:solidFill>
                  <a:srgbClr val="FFFF00"/>
                </a:solidFill>
                <a:effectLst>
                  <a:outerShdw blurRad="38100" dist="38100" dir="2700000" algn="tl">
                    <a:srgbClr val="000000">
                      <a:alpha val="43137"/>
                    </a:srgbClr>
                  </a:outerShdw>
                </a:effectLst>
              </a:rPr>
              <a:t> Joint ICTP-IAEA Workshop on </a:t>
            </a:r>
            <a:br>
              <a:rPr lang="en-GB" sz="3200" b="0" dirty="0">
                <a:solidFill>
                  <a:srgbClr val="FFFF00"/>
                </a:solidFill>
                <a:effectLst>
                  <a:outerShdw blurRad="38100" dist="38100" dir="2700000" algn="tl">
                    <a:srgbClr val="000000">
                      <a:alpha val="43137"/>
                    </a:srgbClr>
                  </a:outerShdw>
                </a:effectLst>
              </a:rPr>
            </a:br>
            <a:r>
              <a:rPr lang="en-GB" sz="3200" b="0" dirty="0">
                <a:solidFill>
                  <a:srgbClr val="FFFF00"/>
                </a:solidFill>
                <a:effectLst>
                  <a:outerShdw blurRad="38100" dist="38100" dir="2700000" algn="tl">
                    <a:srgbClr val="000000">
                      <a:alpha val="43137"/>
                    </a:srgbClr>
                  </a:outerShdw>
                </a:effectLst>
              </a:rPr>
              <a:t>Physics and Technology of</a:t>
            </a:r>
            <a:br>
              <a:rPr lang="en-GB" sz="3200" b="0" dirty="0">
                <a:solidFill>
                  <a:srgbClr val="FFFF00"/>
                </a:solidFill>
                <a:effectLst>
                  <a:outerShdw blurRad="38100" dist="38100" dir="2700000" algn="tl">
                    <a:srgbClr val="000000">
                      <a:alpha val="43137"/>
                    </a:srgbClr>
                  </a:outerShdw>
                </a:effectLst>
              </a:rPr>
            </a:br>
            <a:r>
              <a:rPr lang="en-GB" sz="3200" b="0" dirty="0">
                <a:solidFill>
                  <a:srgbClr val="FFFF00"/>
                </a:solidFill>
                <a:effectLst>
                  <a:outerShdw blurRad="38100" dist="38100" dir="2700000" algn="tl">
                    <a:srgbClr val="000000">
                      <a:alpha val="43137"/>
                    </a:srgbClr>
                  </a:outerShdw>
                </a:effectLst>
              </a:rPr>
              <a:t>Innovative Nuclear Energy Systems</a:t>
            </a:r>
            <a:br>
              <a:rPr lang="en-GB" sz="3200" b="0" dirty="0">
                <a:solidFill>
                  <a:srgbClr val="FFFF00"/>
                </a:solidFill>
                <a:effectLst>
                  <a:outerShdw blurRad="38100" dist="38100" dir="2700000" algn="tl">
                    <a:srgbClr val="000000">
                      <a:alpha val="43137"/>
                    </a:srgbClr>
                  </a:outerShdw>
                </a:effectLst>
              </a:rPr>
            </a:br>
            <a:r>
              <a:rPr lang="en-GB" sz="2800" b="0" i="1" dirty="0">
                <a:solidFill>
                  <a:srgbClr val="FFFF00"/>
                </a:solidFill>
              </a:rPr>
              <a:t>11 – 15 November 2024, Trieste, Italy</a:t>
            </a:r>
            <a:endParaRPr lang="en-GB" sz="3200" b="0" i="1" dirty="0">
              <a:solidFill>
                <a:srgbClr val="FFFF00"/>
              </a:solidFill>
            </a:endParaRPr>
          </a:p>
        </p:txBody>
      </p:sp>
      <p:sp>
        <p:nvSpPr>
          <p:cNvPr id="6" name="Subtitle 4"/>
          <p:cNvSpPr txBox="1">
            <a:spLocks/>
          </p:cNvSpPr>
          <p:nvPr/>
        </p:nvSpPr>
        <p:spPr>
          <a:xfrm>
            <a:off x="1848841" y="3411528"/>
            <a:ext cx="8568953" cy="288032"/>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2800" b="1" kern="1200">
                <a:solidFill>
                  <a:schemeClr val="accent6"/>
                </a:solidFill>
                <a:latin typeface="Arial "/>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99CC00">
                  <a:lumMod val="60000"/>
                  <a:lumOff val="40000"/>
                </a:srgbClr>
              </a:solidFill>
              <a:effectLst/>
              <a:uLnTx/>
              <a:uFillTx/>
              <a:latin typeface="Arial "/>
              <a:ea typeface="+mn-ea"/>
              <a:cs typeface="+mn-cs"/>
            </a:endParaRPr>
          </a:p>
        </p:txBody>
      </p:sp>
      <p:sp>
        <p:nvSpPr>
          <p:cNvPr id="3" name="Subtitle 2">
            <a:extLst>
              <a:ext uri="{FF2B5EF4-FFF2-40B4-BE49-F238E27FC236}">
                <a16:creationId xmlns:a16="http://schemas.microsoft.com/office/drawing/2014/main" id="{40B293AF-C66C-124F-A2F6-C35FE63967E2}"/>
              </a:ext>
            </a:extLst>
          </p:cNvPr>
          <p:cNvSpPr>
            <a:spLocks noGrp="1"/>
          </p:cNvSpPr>
          <p:nvPr>
            <p:ph type="subTitle" idx="1"/>
          </p:nvPr>
        </p:nvSpPr>
        <p:spPr>
          <a:xfrm>
            <a:off x="577431" y="3147242"/>
            <a:ext cx="11425271" cy="1608584"/>
          </a:xfrm>
        </p:spPr>
        <p:txBody>
          <a:bodyPr>
            <a:normAutofit fontScale="77500" lnSpcReduction="20000"/>
          </a:bodyPr>
          <a:lstStyle/>
          <a:p>
            <a:pPr algn="ctr"/>
            <a:r>
              <a:rPr lang="en-US" sz="6600" b="0" dirty="0">
                <a:solidFill>
                  <a:schemeClr val="bg1"/>
                </a:solidFill>
              </a:rPr>
              <a:t>Group Exercise 3</a:t>
            </a:r>
          </a:p>
          <a:p>
            <a:pPr algn="ctr"/>
            <a:r>
              <a:rPr lang="en-US" sz="6600" b="0" dirty="0">
                <a:solidFill>
                  <a:schemeClr val="bg1"/>
                </a:solidFill>
              </a:rPr>
              <a:t>Nuclear Electricity Production in 2050</a:t>
            </a:r>
            <a:endParaRPr lang="en-GB" sz="6600" dirty="0">
              <a:solidFill>
                <a:schemeClr val="bg1"/>
              </a:solidFill>
            </a:endParaRPr>
          </a:p>
        </p:txBody>
      </p:sp>
    </p:spTree>
    <p:extLst>
      <p:ext uri="{BB962C8B-B14F-4D97-AF65-F5344CB8AC3E}">
        <p14:creationId xmlns:p14="http://schemas.microsoft.com/office/powerpoint/2010/main" val="3850442379"/>
      </p:ext>
    </p:extLst>
  </p:cSld>
  <p:clrMapOvr>
    <a:masterClrMapping/>
  </p:clrMapOvr>
  <mc:AlternateContent xmlns:mc="http://schemas.openxmlformats.org/markup-compatibility/2006" xmlns:p14="http://schemas.microsoft.com/office/powerpoint/2010/main">
    <mc:Choice Requires="p14">
      <p:transition p14:dur="10" advTm="64883"/>
    </mc:Choice>
    <mc:Fallback xmlns="">
      <p:transition advTm="6488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E122-86EE-CAC4-2801-B76677C95289}"/>
              </a:ext>
            </a:extLst>
          </p:cNvPr>
          <p:cNvSpPr>
            <a:spLocks noGrp="1"/>
          </p:cNvSpPr>
          <p:nvPr>
            <p:ph type="title"/>
          </p:nvPr>
        </p:nvSpPr>
        <p:spPr/>
        <p:txBody>
          <a:bodyPr/>
          <a:lstStyle/>
          <a:p>
            <a:r>
              <a:rPr lang="en-GB" dirty="0">
                <a:latin typeface="Roboto" panose="02000000000000000000" pitchFamily="2" charset="0"/>
                <a:ea typeface="Roboto" panose="02000000000000000000" pitchFamily="2" charset="0"/>
              </a:rPr>
              <a:t>World Electricity Production by Energy Source</a:t>
            </a:r>
          </a:p>
        </p:txBody>
      </p:sp>
      <p:sp>
        <p:nvSpPr>
          <p:cNvPr id="3" name="Segnaposto immagine 8">
            <a:extLst>
              <a:ext uri="{FF2B5EF4-FFF2-40B4-BE49-F238E27FC236}">
                <a16:creationId xmlns:a16="http://schemas.microsoft.com/office/drawing/2014/main" id="{DF780E81-35BE-E828-1750-F79C2ED6C047}"/>
              </a:ext>
            </a:extLst>
          </p:cNvPr>
          <p:cNvSpPr txBox="1">
            <a:spLocks/>
          </p:cNvSpPr>
          <p:nvPr/>
        </p:nvSpPr>
        <p:spPr>
          <a:xfrm>
            <a:off x="7154368" y="1488934"/>
            <a:ext cx="4675322" cy="3880132"/>
          </a:xfrm>
          <a:prstGeom prst="rect">
            <a:avLst/>
          </a:prstGeom>
          <a:pattFill prst="pct50">
            <a:fgClr>
              <a:schemeClr val="accent1"/>
            </a:fgClr>
            <a:bgClr>
              <a:schemeClr val="bg1"/>
            </a:bgClr>
          </a:patt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rPr>
            </a:br>
            <a:r>
              <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rPr>
              <a:t>Drag and drop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mn-cs"/>
              </a:rPr>
              <a:t>your image here</a:t>
            </a:r>
          </a:p>
        </p:txBody>
      </p:sp>
      <p:sp>
        <p:nvSpPr>
          <p:cNvPr id="5" name="Text Placeholder 33">
            <a:extLst>
              <a:ext uri="{FF2B5EF4-FFF2-40B4-BE49-F238E27FC236}">
                <a16:creationId xmlns:a16="http://schemas.microsoft.com/office/drawing/2014/main" id="{DF910F51-7439-FAC2-5486-AA8211D25BF4}"/>
              </a:ext>
            </a:extLst>
          </p:cNvPr>
          <p:cNvSpPr txBox="1">
            <a:spLocks/>
          </p:cNvSpPr>
          <p:nvPr/>
        </p:nvSpPr>
        <p:spPr>
          <a:xfrm>
            <a:off x="358172" y="1731959"/>
            <a:ext cx="6412759" cy="3711923"/>
          </a:xfrm>
          <a:prstGeom prst="rect">
            <a:avLst/>
          </a:prstGeom>
        </p:spPr>
        <p:txBody>
          <a:bodyPr lIns="0" tIns="0" rIns="0" bIns="0"/>
          <a:lstStyle>
            <a:lvl1pPr marL="0" indent="0" algn="just" defTabSz="914400" rtl="0" eaLnBrk="1" latinLnBrk="0" hangingPunct="1">
              <a:lnSpc>
                <a:spcPct val="110000"/>
              </a:lnSpc>
              <a:spcBef>
                <a:spcPts val="0"/>
              </a:spcBef>
              <a:buFont typeface="Arial" panose="020B0604020202020204" pitchFamily="34" charset="0"/>
              <a:buNone/>
              <a:defRPr sz="1600" kern="120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Final energy consumption </a:t>
            </a: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from electricity: 20% (2022), 30% (2050)</a:t>
            </a:r>
            <a:r>
              <a:rPr kumimoji="0" lang="en-US"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16, 12 and 9% of </a:t>
            </a:r>
            <a:r>
              <a:rPr kumimoji="0" lang="en-GB" sz="18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electricity</a:t>
            </a: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 was produced by hydro, solar/wind, and </a:t>
            </a:r>
            <a:r>
              <a:rPr kumimoji="0" lang="en-GB" sz="18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nuclear</a:t>
            </a: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 respectively, in 2022</a:t>
            </a:r>
            <a:r>
              <a:rPr kumimoji="0" lang="en-US"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Nuclear Power reactors</a:t>
            </a:r>
            <a:r>
              <a:rPr kumimoji="0" lang="en-US" sz="18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a:t>
            </a:r>
          </a:p>
          <a:p>
            <a:pPr marL="742950" marR="0" lvl="2"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415 in operation</a:t>
            </a:r>
            <a:r>
              <a:rPr kumimoji="0" lang="en-US"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a:t>
            </a:r>
          </a:p>
          <a:p>
            <a:pPr marL="742950" marR="0" lvl="2"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374 </a:t>
            </a:r>
            <a:r>
              <a:rPr kumimoji="0" lang="en-GB" sz="1800" b="0" i="0" u="none" strike="noStrike" kern="1200" cap="none" spc="0" normalizeH="0" baseline="0" noProof="0" dirty="0" err="1">
                <a:ln>
                  <a:noFill/>
                </a:ln>
                <a:solidFill>
                  <a:srgbClr val="333233"/>
                </a:solidFill>
                <a:effectLst/>
                <a:uLnTx/>
                <a:uFillTx/>
                <a:latin typeface="Roboto Condensed" panose="02000000000000000000" pitchFamily="2" charset="0"/>
                <a:ea typeface="Roboto Condensed" panose="02000000000000000000" pitchFamily="2" charset="0"/>
              </a:rPr>
              <a:t>GWe</a:t>
            </a: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 total installed capacity</a:t>
            </a:r>
            <a:r>
              <a:rPr kumimoji="0" lang="en-US"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a:t>
            </a:r>
          </a:p>
          <a:p>
            <a:pPr marL="742950" marR="0" lvl="2"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61 under construction</a:t>
            </a:r>
            <a:endParaRPr kumimoji="0" lang="en-US" sz="18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endParaRPr>
          </a:p>
        </p:txBody>
      </p:sp>
      <p:grpSp>
        <p:nvGrpSpPr>
          <p:cNvPr id="10" name="Group 9">
            <a:extLst>
              <a:ext uri="{FF2B5EF4-FFF2-40B4-BE49-F238E27FC236}">
                <a16:creationId xmlns:a16="http://schemas.microsoft.com/office/drawing/2014/main" id="{B210690A-0B45-E6EE-7D65-04E82FE159B5}"/>
              </a:ext>
            </a:extLst>
          </p:cNvPr>
          <p:cNvGrpSpPr>
            <a:grpSpLocks noChangeAspect="1"/>
          </p:cNvGrpSpPr>
          <p:nvPr/>
        </p:nvGrpSpPr>
        <p:grpSpPr>
          <a:xfrm>
            <a:off x="7138870" y="1488934"/>
            <a:ext cx="4694958" cy="3880132"/>
            <a:chOff x="558533" y="746490"/>
            <a:chExt cx="3546509" cy="2930999"/>
          </a:xfrm>
        </p:grpSpPr>
        <p:pic>
          <p:nvPicPr>
            <p:cNvPr id="11" name="Picture 10">
              <a:extLst>
                <a:ext uri="{FF2B5EF4-FFF2-40B4-BE49-F238E27FC236}">
                  <a16:creationId xmlns:a16="http://schemas.microsoft.com/office/drawing/2014/main" id="{07094118-E9B6-DA26-1E9C-DF458822E866}"/>
                </a:ext>
              </a:extLst>
            </p:cNvPr>
            <p:cNvPicPr>
              <a:picLocks noChangeAspect="1"/>
            </p:cNvPicPr>
            <p:nvPr/>
          </p:nvPicPr>
          <p:blipFill>
            <a:blip r:embed="rId3"/>
            <a:stretch>
              <a:fillRect/>
            </a:stretch>
          </p:blipFill>
          <p:spPr>
            <a:xfrm>
              <a:off x="558533" y="746490"/>
              <a:ext cx="3546509" cy="2930999"/>
            </a:xfrm>
            <a:prstGeom prst="rect">
              <a:avLst/>
            </a:prstGeom>
          </p:spPr>
        </p:pic>
        <p:sp>
          <p:nvSpPr>
            <p:cNvPr id="12" name="Oval 11">
              <a:extLst>
                <a:ext uri="{FF2B5EF4-FFF2-40B4-BE49-F238E27FC236}">
                  <a16:creationId xmlns:a16="http://schemas.microsoft.com/office/drawing/2014/main" id="{67B5F735-EB55-96BF-C19B-E3B74C60E929}"/>
                </a:ext>
              </a:extLst>
            </p:cNvPr>
            <p:cNvSpPr/>
            <p:nvPr/>
          </p:nvSpPr>
          <p:spPr>
            <a:xfrm>
              <a:off x="2519668" y="2508069"/>
              <a:ext cx="1175656" cy="437117"/>
            </a:xfrm>
            <a:prstGeom prst="ellipse">
              <a:avLst/>
            </a:prstGeom>
            <a:noFill/>
            <a:ln w="25400" cap="flat" cmpd="sng" algn="ctr">
              <a:solidFill>
                <a:srgbClr val="003399"/>
              </a:soli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rial"/>
                </a:defRPr>
              </a:lvl1pPr>
              <a:lvl2pPr marL="457200" algn="l" defTabSz="914400" rtl="0" eaLnBrk="1" latinLnBrk="0" hangingPunct="1">
                <a:defRPr sz="1800" kern="1200">
                  <a:solidFill>
                    <a:sysClr val="window" lastClr="FFFFFF"/>
                  </a:solidFill>
                  <a:latin typeface="Arial"/>
                </a:defRPr>
              </a:lvl2pPr>
              <a:lvl3pPr marL="914400" algn="l" defTabSz="914400" rtl="0" eaLnBrk="1" latinLnBrk="0" hangingPunct="1">
                <a:defRPr sz="1800" kern="1200">
                  <a:solidFill>
                    <a:sysClr val="window" lastClr="FFFFFF"/>
                  </a:solidFill>
                  <a:latin typeface="Arial"/>
                </a:defRPr>
              </a:lvl3pPr>
              <a:lvl4pPr marL="1371600" algn="l" defTabSz="914400" rtl="0" eaLnBrk="1" latinLnBrk="0" hangingPunct="1">
                <a:defRPr sz="1800" kern="1200">
                  <a:solidFill>
                    <a:sysClr val="window" lastClr="FFFFFF"/>
                  </a:solidFill>
                  <a:latin typeface="Arial"/>
                </a:defRPr>
              </a:lvl4pPr>
              <a:lvl5pPr marL="1828800" algn="l" defTabSz="914400" rtl="0" eaLnBrk="1" latinLnBrk="0" hangingPunct="1">
                <a:defRPr sz="1800" kern="1200">
                  <a:solidFill>
                    <a:sysClr val="window" lastClr="FFFFFF"/>
                  </a:solidFill>
                  <a:latin typeface="Arial"/>
                </a:defRPr>
              </a:lvl5pPr>
              <a:lvl6pPr marL="2286000" algn="l" defTabSz="914400" rtl="0" eaLnBrk="1" latinLnBrk="0" hangingPunct="1">
                <a:defRPr sz="1800" kern="1200">
                  <a:solidFill>
                    <a:sysClr val="window" lastClr="FFFFFF"/>
                  </a:solidFill>
                  <a:latin typeface="Arial"/>
                </a:defRPr>
              </a:lvl6pPr>
              <a:lvl7pPr marL="2743200" algn="l" defTabSz="914400" rtl="0" eaLnBrk="1" latinLnBrk="0" hangingPunct="1">
                <a:defRPr sz="1800" kern="1200">
                  <a:solidFill>
                    <a:sysClr val="window" lastClr="FFFFFF"/>
                  </a:solidFill>
                  <a:latin typeface="Arial"/>
                </a:defRPr>
              </a:lvl7pPr>
              <a:lvl8pPr marL="3200400" algn="l" defTabSz="914400" rtl="0" eaLnBrk="1" latinLnBrk="0" hangingPunct="1">
                <a:defRPr sz="1800" kern="1200">
                  <a:solidFill>
                    <a:sysClr val="window" lastClr="FFFFFF"/>
                  </a:solidFill>
                  <a:latin typeface="Arial"/>
                </a:defRPr>
              </a:lvl8pPr>
              <a:lvl9pPr marL="3657600" algn="l" defTabSz="914400" rtl="0" eaLnBrk="1" latinLnBrk="0" hangingPunct="1">
                <a:defRPr sz="1800" kern="1200">
                  <a:solidFill>
                    <a:sysClr val="window" lastClr="FFFFFF"/>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Arial"/>
                <a:ea typeface="+mn-ea"/>
                <a:cs typeface="+mn-cs"/>
              </a:endParaRPr>
            </a:p>
          </p:txBody>
        </p:sp>
      </p:grpSp>
      <p:sp>
        <p:nvSpPr>
          <p:cNvPr id="13" name="TextBox 9">
            <a:extLst>
              <a:ext uri="{FF2B5EF4-FFF2-40B4-BE49-F238E27FC236}">
                <a16:creationId xmlns:a16="http://schemas.microsoft.com/office/drawing/2014/main" id="{81CF1987-9AEC-6186-9E76-0863A3740CB8}"/>
              </a:ext>
            </a:extLst>
          </p:cNvPr>
          <p:cNvSpPr txBox="1"/>
          <p:nvPr/>
        </p:nvSpPr>
        <p:spPr>
          <a:xfrm>
            <a:off x="8688515" y="1546950"/>
            <a:ext cx="3359529" cy="73866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9B4"/>
                </a:solidFill>
                <a:effectLst/>
                <a:uLnTx/>
                <a:uFillTx/>
                <a:latin typeface="Roboto" panose="02000000000000000000" pitchFamily="2" charset="0"/>
                <a:ea typeface="Roboto" panose="02000000000000000000" pitchFamily="2" charset="0"/>
                <a:cs typeface="+mn-cs"/>
              </a:rPr>
              <a:t>IAEA RDS 1,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9B4"/>
                </a:solidFill>
                <a:effectLst/>
                <a:uLnTx/>
                <a:uFillTx/>
                <a:latin typeface="Roboto" panose="02000000000000000000" pitchFamily="2" charset="0"/>
                <a:ea typeface="Roboto" panose="02000000000000000000" pitchFamily="2" charset="0"/>
                <a:cs typeface="+mn-cs"/>
              </a:rPr>
              <a:t>Energy, Electricity and Nuclear Power Estimates for the Period up to 2050</a:t>
            </a:r>
          </a:p>
        </p:txBody>
      </p:sp>
      <p:pic>
        <p:nvPicPr>
          <p:cNvPr id="4" name="Picture 3">
            <a:extLst>
              <a:ext uri="{FF2B5EF4-FFF2-40B4-BE49-F238E27FC236}">
                <a16:creationId xmlns:a16="http://schemas.microsoft.com/office/drawing/2014/main" id="{B93476BB-C7A9-7354-CDA8-57E00E5EEF09}"/>
              </a:ext>
            </a:extLst>
          </p:cNvPr>
          <p:cNvPicPr>
            <a:picLocks noChangeAspect="1"/>
          </p:cNvPicPr>
          <p:nvPr/>
        </p:nvPicPr>
        <p:blipFill>
          <a:blip r:embed="rId4"/>
          <a:stretch>
            <a:fillRect/>
          </a:stretch>
        </p:blipFill>
        <p:spPr>
          <a:xfrm>
            <a:off x="91314" y="4559705"/>
            <a:ext cx="7058916" cy="1618722"/>
          </a:xfrm>
          <a:prstGeom prst="rect">
            <a:avLst/>
          </a:prstGeom>
        </p:spPr>
      </p:pic>
    </p:spTree>
    <p:extLst>
      <p:ext uri="{BB962C8B-B14F-4D97-AF65-F5344CB8AC3E}">
        <p14:creationId xmlns:p14="http://schemas.microsoft.com/office/powerpoint/2010/main" val="291608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E122-86EE-CAC4-2801-B76677C95289}"/>
              </a:ext>
            </a:extLst>
          </p:cNvPr>
          <p:cNvSpPr>
            <a:spLocks noGrp="1"/>
          </p:cNvSpPr>
          <p:nvPr>
            <p:ph type="title"/>
          </p:nvPr>
        </p:nvSpPr>
        <p:spPr>
          <a:xfrm>
            <a:off x="838985" y="433915"/>
            <a:ext cx="9634193" cy="430887"/>
          </a:xfrm>
        </p:spPr>
        <p:txBody>
          <a:bodyPr/>
          <a:lstStyle/>
          <a:p>
            <a:r>
              <a:rPr lang="en-GB" dirty="0">
                <a:latin typeface="Roboto" panose="02000000000000000000" pitchFamily="2" charset="0"/>
                <a:ea typeface="Roboto" panose="02000000000000000000" pitchFamily="2" charset="0"/>
              </a:rPr>
              <a:t>World Electricity Production in 2050</a:t>
            </a:r>
          </a:p>
        </p:txBody>
      </p:sp>
      <p:pic>
        <p:nvPicPr>
          <p:cNvPr id="8" name="Picture 7">
            <a:extLst>
              <a:ext uri="{FF2B5EF4-FFF2-40B4-BE49-F238E27FC236}">
                <a16:creationId xmlns:a16="http://schemas.microsoft.com/office/drawing/2014/main" id="{6716B474-2FCB-CF80-C175-C3A30760C28B}"/>
              </a:ext>
            </a:extLst>
          </p:cNvPr>
          <p:cNvPicPr>
            <a:picLocks noChangeAspect="1"/>
          </p:cNvPicPr>
          <p:nvPr/>
        </p:nvPicPr>
        <p:blipFill>
          <a:blip r:embed="rId3"/>
          <a:stretch>
            <a:fillRect/>
          </a:stretch>
        </p:blipFill>
        <p:spPr>
          <a:xfrm>
            <a:off x="4740720" y="2772076"/>
            <a:ext cx="7264886" cy="3898231"/>
          </a:xfrm>
          <a:prstGeom prst="rect">
            <a:avLst/>
          </a:prstGeom>
        </p:spPr>
      </p:pic>
      <p:graphicFrame>
        <p:nvGraphicFramePr>
          <p:cNvPr id="15" name="Table 14">
            <a:extLst>
              <a:ext uri="{FF2B5EF4-FFF2-40B4-BE49-F238E27FC236}">
                <a16:creationId xmlns:a16="http://schemas.microsoft.com/office/drawing/2014/main" id="{939A8227-8F26-240B-1A7A-F54AD1AE4E43}"/>
              </a:ext>
            </a:extLst>
          </p:cNvPr>
          <p:cNvGraphicFramePr>
            <a:graphicFrameLocks noGrp="1"/>
          </p:cNvGraphicFramePr>
          <p:nvPr>
            <p:extLst>
              <p:ext uri="{D42A27DB-BD31-4B8C-83A1-F6EECF244321}">
                <p14:modId xmlns:p14="http://schemas.microsoft.com/office/powerpoint/2010/main" val="632151701"/>
              </p:ext>
            </p:extLst>
          </p:nvPr>
        </p:nvGraphicFramePr>
        <p:xfrm>
          <a:off x="99113" y="1207436"/>
          <a:ext cx="8274052" cy="2055528"/>
        </p:xfrm>
        <a:graphic>
          <a:graphicData uri="http://schemas.openxmlformats.org/drawingml/2006/table">
            <a:tbl>
              <a:tblPr>
                <a:tableStyleId>{5C22544A-7EE6-4342-B048-85BDC9FD1C3A}</a:tableStyleId>
              </a:tblPr>
              <a:tblGrid>
                <a:gridCol w="2845972">
                  <a:extLst>
                    <a:ext uri="{9D8B030D-6E8A-4147-A177-3AD203B41FA5}">
                      <a16:colId xmlns:a16="http://schemas.microsoft.com/office/drawing/2014/main" val="3310516961"/>
                    </a:ext>
                  </a:extLst>
                </a:gridCol>
                <a:gridCol w="1357020">
                  <a:extLst>
                    <a:ext uri="{9D8B030D-6E8A-4147-A177-3AD203B41FA5}">
                      <a16:colId xmlns:a16="http://schemas.microsoft.com/office/drawing/2014/main" val="1720666200"/>
                    </a:ext>
                  </a:extLst>
                </a:gridCol>
                <a:gridCol w="1357020">
                  <a:extLst>
                    <a:ext uri="{9D8B030D-6E8A-4147-A177-3AD203B41FA5}">
                      <a16:colId xmlns:a16="http://schemas.microsoft.com/office/drawing/2014/main" val="671430447"/>
                    </a:ext>
                  </a:extLst>
                </a:gridCol>
                <a:gridCol w="1357020">
                  <a:extLst>
                    <a:ext uri="{9D8B030D-6E8A-4147-A177-3AD203B41FA5}">
                      <a16:colId xmlns:a16="http://schemas.microsoft.com/office/drawing/2014/main" val="297066367"/>
                    </a:ext>
                  </a:extLst>
                </a:gridCol>
                <a:gridCol w="1357020">
                  <a:extLst>
                    <a:ext uri="{9D8B030D-6E8A-4147-A177-3AD203B41FA5}">
                      <a16:colId xmlns:a16="http://schemas.microsoft.com/office/drawing/2014/main" val="2231655579"/>
                    </a:ext>
                  </a:extLst>
                </a:gridCol>
              </a:tblGrid>
              <a:tr h="443982">
                <a:tc gridSpan="5">
                  <a:txBody>
                    <a:bodyPr/>
                    <a:lstStyle/>
                    <a:p>
                      <a:pPr algn="l" fontAlgn="t"/>
                      <a:r>
                        <a:rPr lang="en-GB" sz="2000" u="none" strike="noStrike" dirty="0">
                          <a:effectLst/>
                        </a:rPr>
                        <a:t>WORLD FINAL CONSUMPTION OF ENERGY AND ELECTRICITY, EJ</a:t>
                      </a:r>
                      <a:endParaRPr lang="en-GB" sz="2000" b="1" i="0" u="none" strike="noStrike" dirty="0">
                        <a:solidFill>
                          <a:srgbClr val="203764"/>
                        </a:solidFill>
                        <a:effectLst/>
                        <a:latin typeface="Arial" panose="020B0604020202020204" pitchFamily="34" charset="0"/>
                      </a:endParaRPr>
                    </a:p>
                  </a:txBody>
                  <a:tcPr marL="6350" marR="6350" marT="635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3120697"/>
                  </a:ext>
                </a:extLst>
              </a:tr>
              <a:tr h="382389">
                <a:tc>
                  <a:txBody>
                    <a:bodyPr/>
                    <a:lstStyle/>
                    <a:p>
                      <a:pPr algn="l" fontAlgn="ctr"/>
                      <a:r>
                        <a:rPr lang="en-GB" sz="1800" u="none" strike="noStrike">
                          <a:effectLst/>
                        </a:rPr>
                        <a:t>Final Consumption</a:t>
                      </a:r>
                      <a:endParaRPr lang="en-GB" sz="1800" b="1" i="0" u="none" strike="noStrike">
                        <a:solidFill>
                          <a:srgbClr val="FFFFFF"/>
                        </a:solidFill>
                        <a:effectLst/>
                        <a:latin typeface="Arial" panose="020B0604020202020204" pitchFamily="34" charset="0"/>
                      </a:endParaRPr>
                    </a:p>
                  </a:txBody>
                  <a:tcPr marL="95250" marR="6350" marT="6350" marB="0" anchor="ctr"/>
                </a:tc>
                <a:tc>
                  <a:txBody>
                    <a:bodyPr/>
                    <a:lstStyle/>
                    <a:p>
                      <a:pPr algn="r" fontAlgn="ctr"/>
                      <a:r>
                        <a:rPr lang="en-GB" sz="1800" u="none" strike="noStrike">
                          <a:effectLst/>
                        </a:rPr>
                        <a:t>2023</a:t>
                      </a:r>
                      <a:endParaRPr lang="en-GB" sz="1800" b="1" i="0" u="none" strike="noStrike">
                        <a:solidFill>
                          <a:srgbClr val="FFFFFF"/>
                        </a:solidFill>
                        <a:effectLst/>
                        <a:latin typeface="Arial" panose="020B0604020202020204" pitchFamily="34" charset="0"/>
                      </a:endParaRPr>
                    </a:p>
                  </a:txBody>
                  <a:tcPr marL="6350" marR="95250" marT="6350" marB="0" anchor="ctr"/>
                </a:tc>
                <a:tc>
                  <a:txBody>
                    <a:bodyPr/>
                    <a:lstStyle/>
                    <a:p>
                      <a:pPr algn="r" fontAlgn="ctr"/>
                      <a:r>
                        <a:rPr lang="en-GB" sz="1800" u="none" strike="noStrike">
                          <a:effectLst/>
                        </a:rPr>
                        <a:t>2030</a:t>
                      </a:r>
                      <a:endParaRPr lang="en-GB" sz="1800" b="1" i="0" u="none" strike="noStrike">
                        <a:solidFill>
                          <a:srgbClr val="FFFFFF"/>
                        </a:solidFill>
                        <a:effectLst/>
                        <a:latin typeface="Arial" panose="020B0604020202020204" pitchFamily="34" charset="0"/>
                      </a:endParaRPr>
                    </a:p>
                  </a:txBody>
                  <a:tcPr marL="6350" marR="95250" marT="6350" marB="0" anchor="ctr"/>
                </a:tc>
                <a:tc>
                  <a:txBody>
                    <a:bodyPr/>
                    <a:lstStyle/>
                    <a:p>
                      <a:pPr algn="r" fontAlgn="ctr"/>
                      <a:r>
                        <a:rPr lang="en-GB" sz="1800" u="none" strike="noStrike">
                          <a:effectLst/>
                        </a:rPr>
                        <a:t>2040</a:t>
                      </a:r>
                      <a:endParaRPr lang="en-GB" sz="1800" b="1" i="0" u="none" strike="noStrike">
                        <a:solidFill>
                          <a:srgbClr val="FFFFFF"/>
                        </a:solidFill>
                        <a:effectLst/>
                        <a:latin typeface="Arial" panose="020B0604020202020204" pitchFamily="34" charset="0"/>
                      </a:endParaRPr>
                    </a:p>
                  </a:txBody>
                  <a:tcPr marL="6350" marR="95250" marT="6350" marB="0" anchor="ctr"/>
                </a:tc>
                <a:tc>
                  <a:txBody>
                    <a:bodyPr/>
                    <a:lstStyle/>
                    <a:p>
                      <a:pPr algn="r" fontAlgn="ctr"/>
                      <a:r>
                        <a:rPr lang="en-GB" sz="1800" b="1" u="none" strike="noStrike" dirty="0">
                          <a:effectLst/>
                        </a:rPr>
                        <a:t>2050</a:t>
                      </a:r>
                      <a:endParaRPr lang="en-GB" sz="1800" b="1" i="0" u="none" strike="noStrike" dirty="0">
                        <a:solidFill>
                          <a:srgbClr val="FFFFFF"/>
                        </a:solidFill>
                        <a:effectLst/>
                        <a:latin typeface="Arial" panose="020B0604020202020204" pitchFamily="34" charset="0"/>
                      </a:endParaRPr>
                    </a:p>
                  </a:txBody>
                  <a:tcPr marL="6350" marR="95250" marT="6350" marB="0" anchor="ctr"/>
                </a:tc>
                <a:extLst>
                  <a:ext uri="{0D108BD9-81ED-4DB2-BD59-A6C34878D82A}">
                    <a16:rowId xmlns:a16="http://schemas.microsoft.com/office/drawing/2014/main" val="678632215"/>
                  </a:ext>
                </a:extLst>
              </a:tr>
              <a:tr h="405216">
                <a:tc>
                  <a:txBody>
                    <a:bodyPr/>
                    <a:lstStyle/>
                    <a:p>
                      <a:pPr algn="l" fontAlgn="ctr"/>
                      <a:r>
                        <a:rPr lang="en-GB" sz="1800" u="none" strike="noStrike" dirty="0">
                          <a:effectLst/>
                        </a:rPr>
                        <a:t>Energy</a:t>
                      </a:r>
                      <a:endParaRPr lang="en-GB" sz="1800" b="0" i="0" u="none" strike="noStrike" dirty="0">
                        <a:solidFill>
                          <a:srgbClr val="000000"/>
                        </a:solidFill>
                        <a:effectLst/>
                        <a:latin typeface="Arial" panose="020B0604020202020204" pitchFamily="34" charset="0"/>
                      </a:endParaRPr>
                    </a:p>
                  </a:txBody>
                  <a:tcPr marL="95250" marR="6350" marT="6350" marB="0" anchor="ctr"/>
                </a:tc>
                <a:tc>
                  <a:txBody>
                    <a:bodyPr/>
                    <a:lstStyle/>
                    <a:p>
                      <a:pPr algn="r" fontAlgn="ctr"/>
                      <a:r>
                        <a:rPr lang="en-GB" sz="1800" u="none" strike="noStrike" dirty="0">
                          <a:effectLst/>
                        </a:rPr>
                        <a:t>440.9</a:t>
                      </a:r>
                      <a:endParaRPr lang="en-GB" sz="1800" b="0" i="0" u="none" strike="noStrike" dirty="0">
                        <a:solidFill>
                          <a:srgbClr val="000000"/>
                        </a:solidFill>
                        <a:effectLst/>
                        <a:latin typeface="Arial" panose="020B0604020202020204" pitchFamily="34" charset="0"/>
                      </a:endParaRPr>
                    </a:p>
                  </a:txBody>
                  <a:tcPr marL="6350" marR="95250" marT="6350" marB="0" anchor="ctr"/>
                </a:tc>
                <a:tc>
                  <a:txBody>
                    <a:bodyPr/>
                    <a:lstStyle/>
                    <a:p>
                      <a:pPr algn="r" fontAlgn="ctr"/>
                      <a:r>
                        <a:rPr lang="en-GB" sz="1800" u="none" strike="noStrike" dirty="0">
                          <a:effectLst/>
                        </a:rPr>
                        <a:t>439.4</a:t>
                      </a:r>
                      <a:endParaRPr lang="en-GB" sz="1800" b="0" i="0" u="none" strike="noStrike" dirty="0">
                        <a:solidFill>
                          <a:srgbClr val="000000"/>
                        </a:solidFill>
                        <a:effectLst/>
                        <a:latin typeface="Arial" panose="020B0604020202020204" pitchFamily="34" charset="0"/>
                      </a:endParaRPr>
                    </a:p>
                  </a:txBody>
                  <a:tcPr marL="6350" marR="95250" marT="6350" marB="0" anchor="ctr"/>
                </a:tc>
                <a:tc>
                  <a:txBody>
                    <a:bodyPr/>
                    <a:lstStyle/>
                    <a:p>
                      <a:pPr algn="r" fontAlgn="ctr"/>
                      <a:r>
                        <a:rPr lang="en-GB" sz="1800" u="none" strike="noStrike" dirty="0">
                          <a:effectLst/>
                        </a:rPr>
                        <a:t>432.2</a:t>
                      </a:r>
                      <a:endParaRPr lang="en-GB" sz="1800" b="0" i="0" u="none" strike="noStrike" dirty="0">
                        <a:solidFill>
                          <a:srgbClr val="000000"/>
                        </a:solidFill>
                        <a:effectLst/>
                        <a:latin typeface="Arial" panose="020B0604020202020204" pitchFamily="34" charset="0"/>
                      </a:endParaRPr>
                    </a:p>
                  </a:txBody>
                  <a:tcPr marL="6350" marR="95250" marT="6350" marB="0" anchor="ctr"/>
                </a:tc>
                <a:tc>
                  <a:txBody>
                    <a:bodyPr/>
                    <a:lstStyle/>
                    <a:p>
                      <a:pPr algn="r" fontAlgn="ctr"/>
                      <a:r>
                        <a:rPr lang="en-GB" sz="1800" b="1" u="none" strike="noStrike" dirty="0">
                          <a:effectLst/>
                        </a:rPr>
                        <a:t>432.3</a:t>
                      </a:r>
                      <a:endParaRPr lang="en-GB" sz="1800" b="1" i="0" u="none" strike="noStrike" dirty="0">
                        <a:solidFill>
                          <a:srgbClr val="000000"/>
                        </a:solidFill>
                        <a:effectLst/>
                        <a:latin typeface="Arial" panose="020B0604020202020204" pitchFamily="34" charset="0"/>
                      </a:endParaRPr>
                    </a:p>
                  </a:txBody>
                  <a:tcPr marL="6350" marR="95250" marT="6350" marB="0" anchor="ctr"/>
                </a:tc>
                <a:extLst>
                  <a:ext uri="{0D108BD9-81ED-4DB2-BD59-A6C34878D82A}">
                    <a16:rowId xmlns:a16="http://schemas.microsoft.com/office/drawing/2014/main" val="3841358372"/>
                  </a:ext>
                </a:extLst>
              </a:tr>
              <a:tr h="405216">
                <a:tc>
                  <a:txBody>
                    <a:bodyPr/>
                    <a:lstStyle/>
                    <a:p>
                      <a:pPr algn="l" fontAlgn="ctr"/>
                      <a:r>
                        <a:rPr lang="en-GB" sz="1800" u="none" strike="noStrike">
                          <a:effectLst/>
                        </a:rPr>
                        <a:t>Electricity</a:t>
                      </a:r>
                      <a:endParaRPr lang="en-GB" sz="1800" b="0" i="0" u="none" strike="noStrike">
                        <a:solidFill>
                          <a:srgbClr val="000000"/>
                        </a:solidFill>
                        <a:effectLst/>
                        <a:latin typeface="Arial" panose="020B0604020202020204" pitchFamily="34" charset="0"/>
                      </a:endParaRPr>
                    </a:p>
                  </a:txBody>
                  <a:tcPr marL="95250" marR="6350" marT="6350" marB="0" anchor="ctr"/>
                </a:tc>
                <a:tc>
                  <a:txBody>
                    <a:bodyPr/>
                    <a:lstStyle/>
                    <a:p>
                      <a:pPr algn="r" fontAlgn="ctr"/>
                      <a:r>
                        <a:rPr lang="en-GB" sz="1800" u="none" strike="noStrike">
                          <a:effectLst/>
                        </a:rPr>
                        <a:t>89.0</a:t>
                      </a:r>
                      <a:endParaRPr lang="en-GB" sz="1800" b="0" i="0" u="none" strike="noStrike">
                        <a:solidFill>
                          <a:srgbClr val="000000"/>
                        </a:solidFill>
                        <a:effectLst/>
                        <a:latin typeface="Arial" panose="020B0604020202020204" pitchFamily="34" charset="0"/>
                      </a:endParaRPr>
                    </a:p>
                  </a:txBody>
                  <a:tcPr marL="6350" marR="95250" marT="6350" marB="0" anchor="ctr"/>
                </a:tc>
                <a:tc>
                  <a:txBody>
                    <a:bodyPr/>
                    <a:lstStyle/>
                    <a:p>
                      <a:pPr algn="r" fontAlgn="ctr"/>
                      <a:r>
                        <a:rPr lang="en-GB" sz="1800" u="none" strike="noStrike">
                          <a:effectLst/>
                        </a:rPr>
                        <a:t>103.0</a:t>
                      </a:r>
                      <a:endParaRPr lang="en-GB" sz="1800" b="0" i="0" u="none" strike="noStrike">
                        <a:solidFill>
                          <a:srgbClr val="000000"/>
                        </a:solidFill>
                        <a:effectLst/>
                        <a:latin typeface="Arial" panose="020B0604020202020204" pitchFamily="34" charset="0"/>
                      </a:endParaRPr>
                    </a:p>
                  </a:txBody>
                  <a:tcPr marL="6350" marR="95250" marT="6350" marB="0" anchor="ctr"/>
                </a:tc>
                <a:tc>
                  <a:txBody>
                    <a:bodyPr/>
                    <a:lstStyle/>
                    <a:p>
                      <a:pPr algn="r" fontAlgn="ctr"/>
                      <a:r>
                        <a:rPr lang="en-GB" sz="1800" u="none" strike="noStrike" dirty="0">
                          <a:effectLst/>
                        </a:rPr>
                        <a:t>136.2</a:t>
                      </a:r>
                      <a:endParaRPr lang="en-GB" sz="1800" b="0" i="0" u="none" strike="noStrike" dirty="0">
                        <a:solidFill>
                          <a:srgbClr val="000000"/>
                        </a:solidFill>
                        <a:effectLst/>
                        <a:latin typeface="Arial" panose="020B0604020202020204" pitchFamily="34" charset="0"/>
                      </a:endParaRPr>
                    </a:p>
                  </a:txBody>
                  <a:tcPr marL="6350" marR="95250" marT="6350" marB="0" anchor="ctr"/>
                </a:tc>
                <a:tc>
                  <a:txBody>
                    <a:bodyPr/>
                    <a:lstStyle/>
                    <a:p>
                      <a:pPr algn="r" fontAlgn="ctr"/>
                      <a:r>
                        <a:rPr lang="en-GB" sz="1800" b="1" u="none" strike="noStrike" dirty="0">
                          <a:effectLst/>
                        </a:rPr>
                        <a:t>189.4</a:t>
                      </a:r>
                      <a:endParaRPr lang="en-GB" sz="1800" b="1" i="0" u="none" strike="noStrike" dirty="0">
                        <a:solidFill>
                          <a:srgbClr val="000000"/>
                        </a:solidFill>
                        <a:effectLst/>
                        <a:latin typeface="Arial" panose="020B0604020202020204" pitchFamily="34" charset="0"/>
                      </a:endParaRPr>
                    </a:p>
                  </a:txBody>
                  <a:tcPr marL="6350" marR="95250" marT="6350" marB="0" anchor="ctr"/>
                </a:tc>
                <a:extLst>
                  <a:ext uri="{0D108BD9-81ED-4DB2-BD59-A6C34878D82A}">
                    <a16:rowId xmlns:a16="http://schemas.microsoft.com/office/drawing/2014/main" val="862438415"/>
                  </a:ext>
                </a:extLst>
              </a:tr>
              <a:tr h="418725">
                <a:tc>
                  <a:txBody>
                    <a:bodyPr/>
                    <a:lstStyle/>
                    <a:p>
                      <a:pPr algn="l" fontAlgn="ctr"/>
                      <a:r>
                        <a:rPr lang="en-GB" sz="1800" u="none" strike="noStrike">
                          <a:effectLst/>
                        </a:rPr>
                        <a:t>Electricity as % of Energy</a:t>
                      </a:r>
                      <a:endParaRPr lang="en-GB" sz="1800" b="0" i="1" u="none" strike="noStrike">
                        <a:solidFill>
                          <a:srgbClr val="203764"/>
                        </a:solidFill>
                        <a:effectLst/>
                        <a:latin typeface="Arial" panose="020B0604020202020204" pitchFamily="34" charset="0"/>
                      </a:endParaRPr>
                    </a:p>
                  </a:txBody>
                  <a:tcPr marL="95250" marR="6350" marT="6350" marB="0" anchor="ctr"/>
                </a:tc>
                <a:tc>
                  <a:txBody>
                    <a:bodyPr/>
                    <a:lstStyle/>
                    <a:p>
                      <a:pPr algn="r" fontAlgn="ctr"/>
                      <a:r>
                        <a:rPr lang="en-GB" sz="1800" u="none" strike="noStrike" dirty="0">
                          <a:effectLst/>
                        </a:rPr>
                        <a:t>20.2%</a:t>
                      </a:r>
                      <a:endParaRPr lang="en-GB" sz="1800" b="0" i="1" u="none" strike="noStrike" dirty="0">
                        <a:solidFill>
                          <a:srgbClr val="203764"/>
                        </a:solidFill>
                        <a:effectLst/>
                        <a:latin typeface="Arial" panose="020B0604020202020204" pitchFamily="34" charset="0"/>
                      </a:endParaRPr>
                    </a:p>
                  </a:txBody>
                  <a:tcPr marL="6350" marR="95250" marT="6350" marB="0" anchor="ctr"/>
                </a:tc>
                <a:tc>
                  <a:txBody>
                    <a:bodyPr/>
                    <a:lstStyle/>
                    <a:p>
                      <a:pPr algn="r" fontAlgn="ctr"/>
                      <a:r>
                        <a:rPr lang="en-GB" sz="1800" u="none" strike="noStrike">
                          <a:effectLst/>
                        </a:rPr>
                        <a:t>23.4%</a:t>
                      </a:r>
                      <a:endParaRPr lang="en-GB" sz="1800" b="0" i="1" u="none" strike="noStrike">
                        <a:solidFill>
                          <a:srgbClr val="203764"/>
                        </a:solidFill>
                        <a:effectLst/>
                        <a:latin typeface="Arial" panose="020B0604020202020204" pitchFamily="34" charset="0"/>
                      </a:endParaRPr>
                    </a:p>
                  </a:txBody>
                  <a:tcPr marL="6350" marR="95250" marT="6350" marB="0" anchor="ctr"/>
                </a:tc>
                <a:tc>
                  <a:txBody>
                    <a:bodyPr/>
                    <a:lstStyle/>
                    <a:p>
                      <a:pPr algn="r" fontAlgn="ctr"/>
                      <a:r>
                        <a:rPr lang="en-GB" sz="1800" u="none" strike="noStrike">
                          <a:effectLst/>
                        </a:rPr>
                        <a:t>31.5%</a:t>
                      </a:r>
                      <a:endParaRPr lang="en-GB" sz="1800" b="0" i="1" u="none" strike="noStrike">
                        <a:solidFill>
                          <a:srgbClr val="203764"/>
                        </a:solidFill>
                        <a:effectLst/>
                        <a:latin typeface="Arial" panose="020B0604020202020204" pitchFamily="34" charset="0"/>
                      </a:endParaRPr>
                    </a:p>
                  </a:txBody>
                  <a:tcPr marL="6350" marR="95250" marT="6350" marB="0" anchor="ctr"/>
                </a:tc>
                <a:tc>
                  <a:txBody>
                    <a:bodyPr/>
                    <a:lstStyle/>
                    <a:p>
                      <a:pPr algn="r" fontAlgn="ctr"/>
                      <a:r>
                        <a:rPr lang="en-GB" sz="1800" b="1" u="none" strike="noStrike" dirty="0">
                          <a:effectLst/>
                        </a:rPr>
                        <a:t>43.8%</a:t>
                      </a:r>
                      <a:endParaRPr lang="en-GB" sz="1800" b="1" i="1" u="none" strike="noStrike" dirty="0">
                        <a:solidFill>
                          <a:srgbClr val="203764"/>
                        </a:solidFill>
                        <a:effectLst/>
                        <a:latin typeface="Arial" panose="020B0604020202020204" pitchFamily="34" charset="0"/>
                      </a:endParaRPr>
                    </a:p>
                  </a:txBody>
                  <a:tcPr marL="6350" marR="95250" marT="6350" marB="0" anchor="ctr"/>
                </a:tc>
                <a:extLst>
                  <a:ext uri="{0D108BD9-81ED-4DB2-BD59-A6C34878D82A}">
                    <a16:rowId xmlns:a16="http://schemas.microsoft.com/office/drawing/2014/main" val="2038254579"/>
                  </a:ext>
                </a:extLst>
              </a:tr>
            </a:tbl>
          </a:graphicData>
        </a:graphic>
      </p:graphicFrame>
      <p:sp>
        <p:nvSpPr>
          <p:cNvPr id="18" name="TextBox 17">
            <a:extLst>
              <a:ext uri="{FF2B5EF4-FFF2-40B4-BE49-F238E27FC236}">
                <a16:creationId xmlns:a16="http://schemas.microsoft.com/office/drawing/2014/main" id="{46410310-0166-A578-6090-6C56C75C14EB}"/>
              </a:ext>
            </a:extLst>
          </p:cNvPr>
          <p:cNvSpPr txBox="1"/>
          <p:nvPr/>
        </p:nvSpPr>
        <p:spPr>
          <a:xfrm>
            <a:off x="523691" y="3429000"/>
            <a:ext cx="3368842" cy="523220"/>
          </a:xfrm>
          <a:prstGeom prst="rect">
            <a:avLst/>
          </a:prstGeom>
          <a:noFill/>
        </p:spPr>
        <p:txBody>
          <a:bodyPr wrap="square">
            <a:spAutoFit/>
          </a:bodyPr>
          <a:lstStyle/>
          <a:p>
            <a:r>
              <a:rPr lang="en-GB" sz="2800" dirty="0"/>
              <a:t>www.iaea.org (EJ)</a:t>
            </a:r>
          </a:p>
        </p:txBody>
      </p:sp>
      <p:sp>
        <p:nvSpPr>
          <p:cNvPr id="19" name="TextBox 18">
            <a:extLst>
              <a:ext uri="{FF2B5EF4-FFF2-40B4-BE49-F238E27FC236}">
                <a16:creationId xmlns:a16="http://schemas.microsoft.com/office/drawing/2014/main" id="{137F310D-9433-FA27-BF16-149D768E467B}"/>
              </a:ext>
            </a:extLst>
          </p:cNvPr>
          <p:cNvSpPr txBox="1"/>
          <p:nvPr/>
        </p:nvSpPr>
        <p:spPr>
          <a:xfrm>
            <a:off x="464159" y="5898574"/>
            <a:ext cx="5252533" cy="523220"/>
          </a:xfrm>
          <a:prstGeom prst="rect">
            <a:avLst/>
          </a:prstGeom>
          <a:noFill/>
        </p:spPr>
        <p:txBody>
          <a:bodyPr wrap="square">
            <a:spAutoFit/>
          </a:bodyPr>
          <a:lstStyle/>
          <a:p>
            <a:r>
              <a:rPr lang="en-GB" sz="2800" dirty="0"/>
              <a:t>www.statista.com (TWH/1000)</a:t>
            </a:r>
          </a:p>
        </p:txBody>
      </p:sp>
    </p:spTree>
    <p:extLst>
      <p:ext uri="{BB962C8B-B14F-4D97-AF65-F5344CB8AC3E}">
        <p14:creationId xmlns:p14="http://schemas.microsoft.com/office/powerpoint/2010/main" val="161311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E122-86EE-CAC4-2801-B76677C95289}"/>
              </a:ext>
            </a:extLst>
          </p:cNvPr>
          <p:cNvSpPr>
            <a:spLocks noGrp="1"/>
          </p:cNvSpPr>
          <p:nvPr>
            <p:ph type="title"/>
          </p:nvPr>
        </p:nvSpPr>
        <p:spPr/>
        <p:txBody>
          <a:bodyPr/>
          <a:lstStyle/>
          <a:p>
            <a:r>
              <a:rPr lang="en-GB" dirty="0">
                <a:latin typeface="Roboto" panose="02000000000000000000" pitchFamily="2" charset="0"/>
                <a:ea typeface="Roboto" panose="02000000000000000000" pitchFamily="2" charset="0"/>
              </a:rPr>
              <a:t>Expanded role of Nuclear</a:t>
            </a:r>
          </a:p>
        </p:txBody>
      </p:sp>
      <p:sp>
        <p:nvSpPr>
          <p:cNvPr id="5" name="Text Placeholder 33">
            <a:extLst>
              <a:ext uri="{FF2B5EF4-FFF2-40B4-BE49-F238E27FC236}">
                <a16:creationId xmlns:a16="http://schemas.microsoft.com/office/drawing/2014/main" id="{DF910F51-7439-FAC2-5486-AA8211D25BF4}"/>
              </a:ext>
            </a:extLst>
          </p:cNvPr>
          <p:cNvSpPr txBox="1">
            <a:spLocks/>
          </p:cNvSpPr>
          <p:nvPr/>
        </p:nvSpPr>
        <p:spPr>
          <a:xfrm>
            <a:off x="549881" y="1253281"/>
            <a:ext cx="5724795" cy="3711923"/>
          </a:xfrm>
          <a:prstGeom prst="rect">
            <a:avLst/>
          </a:prstGeom>
        </p:spPr>
        <p:txBody>
          <a:bodyPr lIns="0" tIns="0" rIns="0" bIns="0"/>
          <a:lstStyle>
            <a:lvl1pPr marL="0" indent="0" algn="just" defTabSz="914400" rtl="0" eaLnBrk="1" latinLnBrk="0" hangingPunct="1">
              <a:lnSpc>
                <a:spcPct val="110000"/>
              </a:lnSpc>
              <a:spcBef>
                <a:spcPts val="0"/>
              </a:spcBef>
              <a:buFont typeface="Arial" panose="020B0604020202020204" pitchFamily="34" charset="0"/>
              <a:buNone/>
              <a:defRPr sz="1600" kern="120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Technical Innovation:​</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endParaRPr>
          </a:p>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Key to expanded role in clean energy transition and for energy security​</a:t>
            </a:r>
          </a:p>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endParaRP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Advanced Reactors, Small Modular Reactors​</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Non-electric Applications​</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rPr>
              <a:t>Integrated Energy Systems</a:t>
            </a:r>
          </a:p>
        </p:txBody>
      </p:sp>
      <p:pic>
        <p:nvPicPr>
          <p:cNvPr id="4" name="Picture 4">
            <a:extLst>
              <a:ext uri="{FF2B5EF4-FFF2-40B4-BE49-F238E27FC236}">
                <a16:creationId xmlns:a16="http://schemas.microsoft.com/office/drawing/2014/main" id="{4377913B-37C2-65E3-71BC-DB5E75A461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 t="7" r="189" b="-205"/>
          <a:stretch/>
        </p:blipFill>
        <p:spPr bwMode="auto">
          <a:xfrm>
            <a:off x="6274676" y="843257"/>
            <a:ext cx="5830345" cy="44243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83B26A-0D03-76B4-33AE-2D751F3DE281}"/>
              </a:ext>
            </a:extLst>
          </p:cNvPr>
          <p:cNvSpPr txBox="1"/>
          <p:nvPr/>
        </p:nvSpPr>
        <p:spPr>
          <a:xfrm>
            <a:off x="7013496" y="5293968"/>
            <a:ext cx="4671111" cy="959237"/>
          </a:xfrm>
          <a:prstGeom prst="rect">
            <a:avLst/>
          </a:prstGeom>
          <a:noFill/>
        </p:spPr>
        <p:txBody>
          <a:bodyPr wrap="square">
            <a:spAutoFit/>
          </a:bodyPr>
          <a:lstStyle/>
          <a:p>
            <a:pPr marL="457200" marR="0" lvl="2" indent="0" algn="ctr" defTabSz="914400" rtl="0" eaLnBrk="1" fontAlgn="base" latinLnBrk="0" hangingPunct="1">
              <a:lnSpc>
                <a:spcPct val="100000"/>
              </a:lnSpc>
              <a:spcBef>
                <a:spcPts val="1000"/>
              </a:spcBef>
              <a:spcAft>
                <a:spcPts val="0"/>
              </a:spcAft>
              <a:buClrTx/>
              <a:buSzTx/>
              <a:buFontTx/>
              <a:buNone/>
              <a:tabLst/>
              <a:defRPr/>
            </a:pPr>
            <a:r>
              <a:rPr kumimoji="0" lang="en-GB" sz="16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cs typeface="+mn-cs"/>
              </a:rPr>
              <a:t>Energy, Electricity and Nuclear Power Estimates for the Period up to 2050</a:t>
            </a:r>
            <a:r>
              <a:rPr kumimoji="0" lang="en-US" sz="16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cs typeface="+mn-cs"/>
              </a:rPr>
              <a:t>​</a:t>
            </a:r>
          </a:p>
          <a:p>
            <a:pPr marL="457200" marR="0" lvl="2" indent="0" algn="ctr" defTabSz="914400" rtl="0" eaLnBrk="1" fontAlgn="base"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cs typeface="+mn-cs"/>
              </a:rPr>
              <a:t>IAEA RDS-1 2023</a:t>
            </a:r>
            <a:endParaRPr kumimoji="0" lang="en-GB" sz="1600" b="0" i="0" u="none" strike="noStrike" kern="1200" cap="none" spc="0" normalizeH="0" baseline="0" noProof="0" dirty="0">
              <a:ln>
                <a:noFill/>
              </a:ln>
              <a:solidFill>
                <a:srgbClr val="333233"/>
              </a:solidFill>
              <a:effectLst/>
              <a:uLnTx/>
              <a:uFillTx/>
              <a:latin typeface="Roboto Condensed" panose="02000000000000000000" pitchFamily="2" charset="0"/>
              <a:ea typeface="Roboto Condensed" panose="02000000000000000000" pitchFamily="2" charset="0"/>
              <a:cs typeface="+mn-cs"/>
            </a:endParaRPr>
          </a:p>
        </p:txBody>
      </p:sp>
      <p:pic>
        <p:nvPicPr>
          <p:cNvPr id="3" name="Picture 2">
            <a:extLst>
              <a:ext uri="{FF2B5EF4-FFF2-40B4-BE49-F238E27FC236}">
                <a16:creationId xmlns:a16="http://schemas.microsoft.com/office/drawing/2014/main" id="{FC4799FB-F168-C7DE-1BCA-E90360411DB8}"/>
              </a:ext>
            </a:extLst>
          </p:cNvPr>
          <p:cNvPicPr>
            <a:picLocks noChangeAspect="1"/>
          </p:cNvPicPr>
          <p:nvPr/>
        </p:nvPicPr>
        <p:blipFill>
          <a:blip r:embed="rId4"/>
          <a:stretch>
            <a:fillRect/>
          </a:stretch>
        </p:blipFill>
        <p:spPr>
          <a:xfrm>
            <a:off x="690731" y="5048630"/>
            <a:ext cx="6322765" cy="1449911"/>
          </a:xfrm>
          <a:prstGeom prst="rect">
            <a:avLst/>
          </a:prstGeom>
        </p:spPr>
      </p:pic>
    </p:spTree>
    <p:extLst>
      <p:ext uri="{BB962C8B-B14F-4D97-AF65-F5344CB8AC3E}">
        <p14:creationId xmlns:p14="http://schemas.microsoft.com/office/powerpoint/2010/main" val="23827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A9D370-0F78-02C7-CED0-ED5DE683E351}"/>
              </a:ext>
            </a:extLst>
          </p:cNvPr>
          <p:cNvPicPr>
            <a:picLocks noChangeAspect="1"/>
          </p:cNvPicPr>
          <p:nvPr/>
        </p:nvPicPr>
        <p:blipFill>
          <a:blip r:embed="rId3"/>
          <a:stretch>
            <a:fillRect/>
          </a:stretch>
        </p:blipFill>
        <p:spPr>
          <a:xfrm>
            <a:off x="838985" y="1118935"/>
            <a:ext cx="10073721" cy="2310065"/>
          </a:xfrm>
          <a:prstGeom prst="rect">
            <a:avLst/>
          </a:prstGeom>
        </p:spPr>
      </p:pic>
      <p:sp>
        <p:nvSpPr>
          <p:cNvPr id="2" name="Title 1">
            <a:extLst>
              <a:ext uri="{FF2B5EF4-FFF2-40B4-BE49-F238E27FC236}">
                <a16:creationId xmlns:a16="http://schemas.microsoft.com/office/drawing/2014/main" id="{FAFBE122-86EE-CAC4-2801-B76677C95289}"/>
              </a:ext>
            </a:extLst>
          </p:cNvPr>
          <p:cNvSpPr>
            <a:spLocks noGrp="1"/>
          </p:cNvSpPr>
          <p:nvPr>
            <p:ph type="title"/>
          </p:nvPr>
        </p:nvSpPr>
        <p:spPr>
          <a:xfrm>
            <a:off x="838985" y="433915"/>
            <a:ext cx="9634193" cy="430887"/>
          </a:xfrm>
        </p:spPr>
        <p:txBody>
          <a:bodyPr/>
          <a:lstStyle/>
          <a:p>
            <a:r>
              <a:rPr lang="en-GB" dirty="0">
                <a:latin typeface="Roboto" panose="02000000000000000000" pitchFamily="2" charset="0"/>
                <a:ea typeface="Roboto" panose="02000000000000000000" pitchFamily="2" charset="0"/>
              </a:rPr>
              <a:t>World Nuclear Electricity Production in 2050</a:t>
            </a:r>
          </a:p>
        </p:txBody>
      </p:sp>
      <p:sp>
        <p:nvSpPr>
          <p:cNvPr id="3" name="TextBox 2">
            <a:extLst>
              <a:ext uri="{FF2B5EF4-FFF2-40B4-BE49-F238E27FC236}">
                <a16:creationId xmlns:a16="http://schemas.microsoft.com/office/drawing/2014/main" id="{5E67DA46-9AB7-EB54-9421-177A7F8013DF}"/>
              </a:ext>
            </a:extLst>
          </p:cNvPr>
          <p:cNvSpPr txBox="1"/>
          <p:nvPr/>
        </p:nvSpPr>
        <p:spPr>
          <a:xfrm>
            <a:off x="193122" y="3529129"/>
            <a:ext cx="11651751" cy="2800767"/>
          </a:xfrm>
          <a:prstGeom prst="rect">
            <a:avLst/>
          </a:prstGeom>
          <a:noFill/>
        </p:spPr>
        <p:txBody>
          <a:bodyPr wrap="square">
            <a:spAutoFit/>
          </a:bodyPr>
          <a:lstStyle/>
          <a:p>
            <a:r>
              <a:rPr lang="en-GB" sz="4400" b="1" dirty="0">
                <a:solidFill>
                  <a:srgbClr val="FF0000"/>
                </a:solidFill>
              </a:rPr>
              <a:t>Q1</a:t>
            </a:r>
            <a:r>
              <a:rPr lang="en-GB" sz="4400" dirty="0">
                <a:solidFill>
                  <a:srgbClr val="FF0000"/>
                </a:solidFill>
              </a:rPr>
              <a:t>: How much (%) of nuclear electricity will be produced in 2050?</a:t>
            </a:r>
            <a:br>
              <a:rPr lang="en-GB" sz="4400" dirty="0">
                <a:solidFill>
                  <a:srgbClr val="FF0000"/>
                </a:solidFill>
              </a:rPr>
            </a:br>
            <a:r>
              <a:rPr lang="en-GB" sz="4400" b="1" dirty="0">
                <a:solidFill>
                  <a:srgbClr val="FF0000"/>
                </a:solidFill>
              </a:rPr>
              <a:t>Q2</a:t>
            </a:r>
            <a:r>
              <a:rPr lang="en-GB" sz="4400" dirty="0">
                <a:solidFill>
                  <a:srgbClr val="FF0000"/>
                </a:solidFill>
              </a:rPr>
              <a:t>: How much of electricity (%) will be produced by SMRs in 2050?</a:t>
            </a:r>
          </a:p>
        </p:txBody>
      </p:sp>
    </p:spTree>
    <p:extLst>
      <p:ext uri="{BB962C8B-B14F-4D97-AF65-F5344CB8AC3E}">
        <p14:creationId xmlns:p14="http://schemas.microsoft.com/office/powerpoint/2010/main" val="368342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5764" y="1454606"/>
            <a:ext cx="8198464" cy="4916178"/>
          </a:xfrm>
          <a:prstGeom prst="rect">
            <a:avLst/>
          </a:prstGeom>
          <a:noFill/>
          <a:ln>
            <a:noFill/>
          </a:ln>
        </p:spPr>
      </p:pic>
      <p:sp>
        <p:nvSpPr>
          <p:cNvPr id="90" name="Google Shape;90;p1"/>
          <p:cNvSpPr txBox="1"/>
          <p:nvPr/>
        </p:nvSpPr>
        <p:spPr>
          <a:xfrm>
            <a:off x="5076880" y="6643987"/>
            <a:ext cx="5259492" cy="215391"/>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15613"/>
                </a:solidFill>
                <a:effectLst/>
                <a:uLnTx/>
                <a:uFillTx/>
                <a:latin typeface="Arial"/>
                <a:ea typeface="Arial"/>
                <a:cs typeface="Arial"/>
                <a:sym typeface="Arial"/>
              </a:rPr>
              <a:t> IEA’s Stated Policies Scenario: World Energy by Source (IEA, 2021)</a:t>
            </a:r>
            <a:endParaRPr kumimoji="0" sz="1200" b="0" i="0" u="none" strike="noStrike" kern="1200" cap="none" spc="0" normalizeH="0" baseline="0" noProof="0" dirty="0">
              <a:ln>
                <a:noFill/>
              </a:ln>
              <a:solidFill>
                <a:srgbClr val="003399"/>
              </a:solidFill>
              <a:effectLst/>
              <a:uLnTx/>
              <a:uFillTx/>
              <a:latin typeface="Palatino Linotype"/>
              <a:ea typeface="+mn-ea"/>
              <a:cs typeface="+mn-cs"/>
            </a:endParaRPr>
          </a:p>
        </p:txBody>
      </p:sp>
      <p:sp>
        <p:nvSpPr>
          <p:cNvPr id="91" name="Google Shape;91;p1"/>
          <p:cNvSpPr/>
          <p:nvPr/>
        </p:nvSpPr>
        <p:spPr>
          <a:xfrm>
            <a:off x="9207688" y="4127409"/>
            <a:ext cx="554230" cy="2119404"/>
          </a:xfrm>
          <a:prstGeom prst="rightBrace">
            <a:avLst>
              <a:gd name="adj1" fmla="val 8333"/>
              <a:gd name="adj2" fmla="val 50000"/>
            </a:avLst>
          </a:prstGeom>
          <a:noFill/>
          <a:ln w="28575" cap="flat" cmpd="sng">
            <a:solidFill>
              <a:schemeClr val="accent2"/>
            </a:solidFill>
            <a:prstDash val="solid"/>
            <a:miter lim="800000"/>
            <a:headEnd type="none" w="sm" len="sm"/>
            <a:tailEnd type="none" w="sm" len="sm"/>
          </a:ln>
        </p:spPr>
        <p:txBody>
          <a:bodyPr spcFirstLastPara="1" wrap="square" lIns="91413" tIns="45694" rIns="91413" bIns="4569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Calibri"/>
              <a:cs typeface="Calibri"/>
              <a:sym typeface="Calibri"/>
            </a:endParaRPr>
          </a:p>
        </p:txBody>
      </p:sp>
      <p:sp>
        <p:nvSpPr>
          <p:cNvPr id="92" name="Google Shape;92;p1"/>
          <p:cNvSpPr txBox="1"/>
          <p:nvPr/>
        </p:nvSpPr>
        <p:spPr>
          <a:xfrm rot="5400000">
            <a:off x="9265130" y="4989780"/>
            <a:ext cx="1449528" cy="338502"/>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399"/>
                </a:solidFill>
                <a:effectLst/>
                <a:uLnTx/>
                <a:uFillTx/>
                <a:latin typeface="Arial"/>
                <a:ea typeface="Arial"/>
                <a:cs typeface="Arial"/>
                <a:sym typeface="Arial"/>
              </a:rPr>
              <a:t>Fossil Fuels</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93" name="Google Shape;93;p1"/>
          <p:cNvSpPr txBox="1"/>
          <p:nvPr/>
        </p:nvSpPr>
        <p:spPr>
          <a:xfrm>
            <a:off x="8649993" y="5802480"/>
            <a:ext cx="647616"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99"/>
                </a:solidFill>
                <a:effectLst/>
                <a:uLnTx/>
                <a:uFillTx/>
                <a:latin typeface="Arial"/>
                <a:ea typeface="Arial"/>
                <a:cs typeface="Arial"/>
                <a:sym typeface="Arial"/>
              </a:rPr>
              <a:t>Coal</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94" name="Google Shape;94;p1"/>
          <p:cNvSpPr txBox="1"/>
          <p:nvPr/>
        </p:nvSpPr>
        <p:spPr>
          <a:xfrm>
            <a:off x="8649993" y="5031432"/>
            <a:ext cx="647616"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99"/>
                </a:solidFill>
                <a:effectLst/>
                <a:uLnTx/>
                <a:uFillTx/>
                <a:latin typeface="Arial"/>
                <a:ea typeface="Arial"/>
                <a:cs typeface="Arial"/>
                <a:sym typeface="Arial"/>
              </a:rPr>
              <a:t>Oil</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95" name="Google Shape;95;p1"/>
          <p:cNvSpPr txBox="1"/>
          <p:nvPr/>
        </p:nvSpPr>
        <p:spPr>
          <a:xfrm>
            <a:off x="8649993" y="4260384"/>
            <a:ext cx="647616"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a:ea typeface="Arial"/>
                <a:cs typeface="Arial"/>
                <a:sym typeface="Arial"/>
              </a:rPr>
              <a:t>Gas</a:t>
            </a:r>
            <a:endParaRPr kumimoji="0" sz="1800" b="0" i="0" u="none" strike="noStrike" kern="1200" cap="none" spc="0" normalizeH="0" baseline="0" noProof="0" dirty="0">
              <a:ln>
                <a:noFill/>
              </a:ln>
              <a:solidFill>
                <a:srgbClr val="003399"/>
              </a:solidFill>
              <a:effectLst/>
              <a:uLnTx/>
              <a:uFillTx/>
              <a:latin typeface="Palatino Linotype"/>
              <a:ea typeface="+mn-ea"/>
              <a:cs typeface="+mn-cs"/>
            </a:endParaRPr>
          </a:p>
        </p:txBody>
      </p:sp>
      <p:sp>
        <p:nvSpPr>
          <p:cNvPr id="96" name="Google Shape;96;p1"/>
          <p:cNvSpPr txBox="1"/>
          <p:nvPr/>
        </p:nvSpPr>
        <p:spPr>
          <a:xfrm>
            <a:off x="8649993" y="3746580"/>
            <a:ext cx="891227"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35613"/>
                </a:solidFill>
                <a:effectLst/>
                <a:uLnTx/>
                <a:uFillTx/>
                <a:latin typeface="Arial"/>
                <a:ea typeface="Arial"/>
                <a:cs typeface="Arial"/>
                <a:sym typeface="Arial"/>
              </a:rPr>
              <a:t>Nuclear</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97" name="Google Shape;97;p1"/>
          <p:cNvSpPr txBox="1"/>
          <p:nvPr/>
        </p:nvSpPr>
        <p:spPr>
          <a:xfrm>
            <a:off x="8649993" y="3234070"/>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35613"/>
                </a:solidFill>
                <a:effectLst/>
                <a:uLnTx/>
                <a:uFillTx/>
                <a:latin typeface="Arial"/>
                <a:ea typeface="Arial"/>
                <a:cs typeface="Arial"/>
                <a:sym typeface="Arial"/>
              </a:rPr>
              <a:t>Renewables</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98" name="Google Shape;98;p1"/>
          <p:cNvSpPr txBox="1"/>
          <p:nvPr/>
        </p:nvSpPr>
        <p:spPr>
          <a:xfrm>
            <a:off x="8649993" y="2718801"/>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35613"/>
                </a:solidFill>
                <a:effectLst/>
                <a:uLnTx/>
                <a:uFillTx/>
                <a:latin typeface="Arial"/>
                <a:ea typeface="Arial"/>
                <a:cs typeface="Arial"/>
                <a:sym typeface="Arial"/>
              </a:rPr>
              <a:t>Biomass</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99" name="Google Shape;99;p1"/>
          <p:cNvSpPr txBox="1"/>
          <p:nvPr/>
        </p:nvSpPr>
        <p:spPr>
          <a:xfrm>
            <a:off x="929399" y="6387718"/>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a:ea typeface="Arial"/>
                <a:cs typeface="Arial"/>
                <a:sym typeface="Arial"/>
              </a:rPr>
              <a:t>2010</a:t>
            </a:r>
            <a:endParaRPr kumimoji="0" sz="1800" b="0" i="0" u="none" strike="noStrike" kern="1200" cap="none" spc="0" normalizeH="0" baseline="0" noProof="0" dirty="0">
              <a:ln>
                <a:noFill/>
              </a:ln>
              <a:solidFill>
                <a:srgbClr val="003399"/>
              </a:solidFill>
              <a:effectLst/>
              <a:uLnTx/>
              <a:uFillTx/>
              <a:latin typeface="Palatino Linotype"/>
              <a:ea typeface="+mn-ea"/>
              <a:cs typeface="+mn-cs"/>
            </a:endParaRPr>
          </a:p>
        </p:txBody>
      </p:sp>
      <p:sp>
        <p:nvSpPr>
          <p:cNvPr id="100" name="Google Shape;100;p1"/>
          <p:cNvSpPr txBox="1"/>
          <p:nvPr/>
        </p:nvSpPr>
        <p:spPr>
          <a:xfrm>
            <a:off x="2764229" y="6387718"/>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99"/>
                </a:solidFill>
                <a:effectLst/>
                <a:uLnTx/>
                <a:uFillTx/>
                <a:latin typeface="Arial"/>
                <a:ea typeface="Arial"/>
                <a:cs typeface="Arial"/>
                <a:sym typeface="Arial"/>
              </a:rPr>
              <a:t>2020</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101" name="Google Shape;101;p1"/>
          <p:cNvSpPr txBox="1"/>
          <p:nvPr/>
        </p:nvSpPr>
        <p:spPr>
          <a:xfrm>
            <a:off x="4599060" y="6387718"/>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99"/>
                </a:solidFill>
                <a:effectLst/>
                <a:uLnTx/>
                <a:uFillTx/>
                <a:latin typeface="Arial"/>
                <a:ea typeface="Arial"/>
                <a:cs typeface="Arial"/>
                <a:sym typeface="Arial"/>
              </a:rPr>
              <a:t>2030</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102" name="Google Shape;102;p1"/>
          <p:cNvSpPr txBox="1"/>
          <p:nvPr/>
        </p:nvSpPr>
        <p:spPr>
          <a:xfrm>
            <a:off x="6433891" y="6387718"/>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99"/>
                </a:solidFill>
                <a:effectLst/>
                <a:uLnTx/>
                <a:uFillTx/>
                <a:latin typeface="Arial"/>
                <a:ea typeface="Arial"/>
                <a:cs typeface="Arial"/>
                <a:sym typeface="Arial"/>
              </a:rPr>
              <a:t>2040</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103" name="Google Shape;103;p1"/>
          <p:cNvSpPr txBox="1"/>
          <p:nvPr/>
        </p:nvSpPr>
        <p:spPr>
          <a:xfrm>
            <a:off x="8268722" y="6387718"/>
            <a:ext cx="139519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99"/>
                </a:solidFill>
                <a:effectLst/>
                <a:uLnTx/>
                <a:uFillTx/>
                <a:latin typeface="Arial"/>
                <a:ea typeface="Arial"/>
                <a:cs typeface="Arial"/>
                <a:sym typeface="Arial"/>
              </a:rPr>
              <a:t>2050</a:t>
            </a:r>
            <a:endParaRPr kumimoji="0" sz="1800" b="0" i="0" u="none" strike="noStrike" kern="1200" cap="none" spc="0" normalizeH="0" baseline="0" noProof="0">
              <a:ln>
                <a:noFill/>
              </a:ln>
              <a:solidFill>
                <a:srgbClr val="003399"/>
              </a:solidFill>
              <a:effectLst/>
              <a:uLnTx/>
              <a:uFillTx/>
              <a:latin typeface="Palatino Linotype"/>
              <a:ea typeface="+mn-ea"/>
              <a:cs typeface="+mn-cs"/>
            </a:endParaRPr>
          </a:p>
        </p:txBody>
      </p:sp>
      <p:sp>
        <p:nvSpPr>
          <p:cNvPr id="104" name="Google Shape;104;p1"/>
          <p:cNvSpPr txBox="1"/>
          <p:nvPr/>
        </p:nvSpPr>
        <p:spPr>
          <a:xfrm rot="-5400000">
            <a:off x="-524401" y="3664199"/>
            <a:ext cx="1867703" cy="307724"/>
          </a:xfrm>
          <a:prstGeom prst="rect">
            <a:avLst/>
          </a:prstGeom>
          <a:noFill/>
          <a:ln>
            <a:noFill/>
          </a:ln>
        </p:spPr>
        <p:txBody>
          <a:bodyPr spcFirstLastPara="1" wrap="square" lIns="91413" tIns="45694" rIns="91413" bIns="4569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99"/>
                </a:solidFill>
                <a:effectLst/>
                <a:uLnTx/>
                <a:uFillTx/>
                <a:latin typeface="Arial"/>
                <a:ea typeface="Arial"/>
                <a:cs typeface="Arial"/>
                <a:sym typeface="Arial"/>
              </a:rPr>
              <a:t>World Energy  (EJ)</a:t>
            </a:r>
            <a:endParaRPr kumimoji="0" sz="1800" b="0" i="0" u="none" strike="noStrike" kern="1200" cap="none" spc="0" normalizeH="0" baseline="0" noProof="0" dirty="0">
              <a:ln>
                <a:noFill/>
              </a:ln>
              <a:solidFill>
                <a:srgbClr val="003399"/>
              </a:solidFill>
              <a:effectLst/>
              <a:uLnTx/>
              <a:uFillTx/>
              <a:latin typeface="Palatino Linotype"/>
              <a:ea typeface="+mn-ea"/>
              <a:cs typeface="+mn-cs"/>
            </a:endParaRPr>
          </a:p>
        </p:txBody>
      </p:sp>
      <p:sp>
        <p:nvSpPr>
          <p:cNvPr id="2" name="Title 1">
            <a:extLst>
              <a:ext uri="{FF2B5EF4-FFF2-40B4-BE49-F238E27FC236}">
                <a16:creationId xmlns:a16="http://schemas.microsoft.com/office/drawing/2014/main" id="{63D8DAAC-CA14-2A38-03E6-C69EDC12CEFE}"/>
              </a:ext>
            </a:extLst>
          </p:cNvPr>
          <p:cNvSpPr>
            <a:spLocks noGrp="1"/>
          </p:cNvSpPr>
          <p:nvPr>
            <p:ph type="title"/>
          </p:nvPr>
        </p:nvSpPr>
        <p:spPr/>
        <p:txBody>
          <a:bodyPr/>
          <a:lstStyle/>
          <a:p>
            <a:r>
              <a:rPr lang="en-AT" dirty="0"/>
              <a:t>How much </a:t>
            </a:r>
            <a:r>
              <a:rPr lang="en-AT" dirty="0">
                <a:solidFill>
                  <a:schemeClr val="bg2">
                    <a:lumMod val="10000"/>
                  </a:schemeClr>
                </a:solidFill>
                <a:highlight>
                  <a:srgbClr val="FFDEB2"/>
                </a:highlight>
              </a:rPr>
              <a:t>clean energy</a:t>
            </a:r>
            <a:r>
              <a:rPr lang="en-AT" dirty="0">
                <a:solidFill>
                  <a:schemeClr val="bg2">
                    <a:lumMod val="10000"/>
                  </a:schemeClr>
                </a:solidFill>
              </a:rPr>
              <a:t> </a:t>
            </a:r>
            <a:r>
              <a:rPr lang="en-AT" dirty="0"/>
              <a:t>do we need?</a:t>
            </a:r>
          </a:p>
        </p:txBody>
      </p:sp>
      <p:sp>
        <p:nvSpPr>
          <p:cNvPr id="5" name="TextBox 4">
            <a:extLst>
              <a:ext uri="{FF2B5EF4-FFF2-40B4-BE49-F238E27FC236}">
                <a16:creationId xmlns:a16="http://schemas.microsoft.com/office/drawing/2014/main" id="{02D7022D-2F49-914C-826F-0F8F8BB95FEE}"/>
              </a:ext>
            </a:extLst>
          </p:cNvPr>
          <p:cNvSpPr txBox="1"/>
          <p:nvPr/>
        </p:nvSpPr>
        <p:spPr>
          <a:xfrm>
            <a:off x="3315538" y="987948"/>
            <a:ext cx="610155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600" b="0" i="0" u="none" strike="noStrike" kern="1200" cap="none" spc="0" normalizeH="0" baseline="0" noProof="0" dirty="0">
                <a:ln>
                  <a:noFill/>
                </a:ln>
                <a:solidFill>
                  <a:srgbClr val="DBDBDD">
                    <a:lumMod val="10000"/>
                  </a:srgbClr>
                </a:solidFill>
                <a:effectLst/>
                <a:uLnTx/>
                <a:uFillTx/>
                <a:latin typeface="Palatino Linotype"/>
                <a:ea typeface="+mn-ea"/>
                <a:cs typeface="+mn-cs"/>
              </a:rPr>
              <a:t>Now, this question is different from the previous one</a:t>
            </a:r>
          </a:p>
        </p:txBody>
      </p:sp>
      <p:sp>
        <p:nvSpPr>
          <p:cNvPr id="6" name="TextBox 5">
            <a:extLst>
              <a:ext uri="{FF2B5EF4-FFF2-40B4-BE49-F238E27FC236}">
                <a16:creationId xmlns:a16="http://schemas.microsoft.com/office/drawing/2014/main" id="{2BE2DA8B-09EC-5B48-15E2-48237BC0430D}"/>
              </a:ext>
            </a:extLst>
          </p:cNvPr>
          <p:cNvSpPr txBox="1"/>
          <p:nvPr/>
        </p:nvSpPr>
        <p:spPr>
          <a:xfrm>
            <a:off x="10159129" y="2608464"/>
            <a:ext cx="1912472"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2200" b="0" i="0" u="none" strike="noStrike" kern="1200" cap="none" spc="0" normalizeH="0" baseline="0" noProof="0" dirty="0">
                <a:ln>
                  <a:noFill/>
                </a:ln>
                <a:solidFill>
                  <a:srgbClr val="DBDBDD">
                    <a:lumMod val="10000"/>
                  </a:srgbClr>
                </a:solidFill>
                <a:effectLst/>
                <a:uLnTx/>
                <a:uFillTx/>
                <a:latin typeface="Gotham Rounded Medium" pitchFamily="2" charset="77"/>
                <a:ea typeface="+mn-ea"/>
                <a:cs typeface="+mn-cs"/>
              </a:rPr>
              <a:t>Are SMRs ready to deliver this amount of energy?</a:t>
            </a:r>
            <a:endParaRPr kumimoji="0" lang="en-AT" sz="2200" b="0" i="0" u="none" strike="noStrike" kern="1200" cap="none" spc="0" normalizeH="0" baseline="0" noProof="0" dirty="0">
              <a:ln>
                <a:noFill/>
              </a:ln>
              <a:solidFill>
                <a:srgbClr val="DBDBDD">
                  <a:lumMod val="10000"/>
                </a:srgbClr>
              </a:solidFill>
              <a:effectLst/>
              <a:highlight>
                <a:srgbClr val="FFDEB2"/>
              </a:highlight>
              <a:uLnTx/>
              <a:uFillTx/>
              <a:latin typeface="Gotham Rounded Medium" pitchFamily="2" charset="77"/>
              <a:ea typeface="+mn-ea"/>
              <a:cs typeface="+mn-cs"/>
            </a:endParaRPr>
          </a:p>
        </p:txBody>
      </p:sp>
      <p:pic>
        <p:nvPicPr>
          <p:cNvPr id="8" name="Graphic 7" descr="Line arrow: Anti-clockwise curve with solid fill">
            <a:extLst>
              <a:ext uri="{FF2B5EF4-FFF2-40B4-BE49-F238E27FC236}">
                <a16:creationId xmlns:a16="http://schemas.microsoft.com/office/drawing/2014/main" id="{49895FDF-4D05-EB86-5DC7-403FEC81191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2988491" flipH="1">
            <a:off x="10202758" y="4297889"/>
            <a:ext cx="739979" cy="800212"/>
          </a:xfrm>
          <a:prstGeom prst="rect">
            <a:avLst/>
          </a:prstGeom>
        </p:spPr>
      </p:pic>
      <p:sp>
        <p:nvSpPr>
          <p:cNvPr id="9" name="TextBox 8">
            <a:extLst>
              <a:ext uri="{FF2B5EF4-FFF2-40B4-BE49-F238E27FC236}">
                <a16:creationId xmlns:a16="http://schemas.microsoft.com/office/drawing/2014/main" id="{2FF0B319-D1DE-AD18-78B1-B6F57FCD3697}"/>
              </a:ext>
            </a:extLst>
          </p:cNvPr>
          <p:cNvSpPr txBox="1"/>
          <p:nvPr/>
        </p:nvSpPr>
        <p:spPr>
          <a:xfrm>
            <a:off x="10375851" y="5134023"/>
            <a:ext cx="1606594" cy="584775"/>
          </a:xfrm>
          <a:custGeom>
            <a:avLst/>
            <a:gdLst>
              <a:gd name="connsiteX0" fmla="*/ 0 w 1606594"/>
              <a:gd name="connsiteY0" fmla="*/ 0 h 584775"/>
              <a:gd name="connsiteX1" fmla="*/ 503399 w 1606594"/>
              <a:gd name="connsiteY1" fmla="*/ 0 h 584775"/>
              <a:gd name="connsiteX2" fmla="*/ 1006799 w 1606594"/>
              <a:gd name="connsiteY2" fmla="*/ 0 h 584775"/>
              <a:gd name="connsiteX3" fmla="*/ 1606594 w 1606594"/>
              <a:gd name="connsiteY3" fmla="*/ 0 h 584775"/>
              <a:gd name="connsiteX4" fmla="*/ 1606594 w 1606594"/>
              <a:gd name="connsiteY4" fmla="*/ 584775 h 584775"/>
              <a:gd name="connsiteX5" fmla="*/ 1038931 w 1606594"/>
              <a:gd name="connsiteY5" fmla="*/ 584775 h 584775"/>
              <a:gd name="connsiteX6" fmla="*/ 519465 w 1606594"/>
              <a:gd name="connsiteY6" fmla="*/ 584775 h 584775"/>
              <a:gd name="connsiteX7" fmla="*/ 0 w 1606594"/>
              <a:gd name="connsiteY7" fmla="*/ 584775 h 584775"/>
              <a:gd name="connsiteX8" fmla="*/ 0 w 160659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6594" h="584775" extrusionOk="0">
                <a:moveTo>
                  <a:pt x="0" y="0"/>
                </a:moveTo>
                <a:cubicBezTo>
                  <a:pt x="248987" y="-31264"/>
                  <a:pt x="299478" y="51130"/>
                  <a:pt x="503399" y="0"/>
                </a:cubicBezTo>
                <a:cubicBezTo>
                  <a:pt x="707320" y="-51130"/>
                  <a:pt x="758168" y="48779"/>
                  <a:pt x="1006799" y="0"/>
                </a:cubicBezTo>
                <a:cubicBezTo>
                  <a:pt x="1255430" y="-48779"/>
                  <a:pt x="1383157" y="57489"/>
                  <a:pt x="1606594" y="0"/>
                </a:cubicBezTo>
                <a:cubicBezTo>
                  <a:pt x="1620150" y="261969"/>
                  <a:pt x="1582741" y="297252"/>
                  <a:pt x="1606594" y="584775"/>
                </a:cubicBezTo>
                <a:cubicBezTo>
                  <a:pt x="1346580" y="613093"/>
                  <a:pt x="1226191" y="543064"/>
                  <a:pt x="1038931" y="584775"/>
                </a:cubicBezTo>
                <a:cubicBezTo>
                  <a:pt x="851671" y="626486"/>
                  <a:pt x="681510" y="584532"/>
                  <a:pt x="519465" y="584775"/>
                </a:cubicBezTo>
                <a:cubicBezTo>
                  <a:pt x="357420" y="585018"/>
                  <a:pt x="215042" y="578579"/>
                  <a:pt x="0" y="584775"/>
                </a:cubicBezTo>
                <a:cubicBezTo>
                  <a:pt x="-23516" y="421580"/>
                  <a:pt x="51470" y="227699"/>
                  <a:pt x="0" y="0"/>
                </a:cubicBezTo>
                <a:close/>
              </a:path>
            </a:pathLst>
          </a:custGeom>
          <a:noFill/>
          <a:ln>
            <a:solidFill>
              <a:schemeClr val="bg2">
                <a:lumMod val="65000"/>
                <a:lumOff val="35000"/>
              </a:schemeClr>
            </a:solidFill>
            <a:extLst>
              <a:ext uri="{C807C97D-BFC1-408E-A445-0C87EB9F89A2}">
                <ask:lineSketchStyleProps xmlns:ask="http://schemas.microsoft.com/office/drawing/2018/sketchyshapes" sd="1656879660">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1600" b="0" i="0" u="none" strike="noStrike" kern="1200" cap="none" spc="0" normalizeH="0" baseline="0" noProof="0" dirty="0">
                <a:ln>
                  <a:noFill/>
                </a:ln>
                <a:solidFill>
                  <a:srgbClr val="DBDBDD">
                    <a:lumMod val="10000"/>
                  </a:srgbClr>
                </a:solidFill>
                <a:effectLst/>
                <a:uLnTx/>
                <a:uFillTx/>
                <a:latin typeface="Gotham Rounded Medium" pitchFamily="2" charset="77"/>
                <a:ea typeface="+mn-ea"/>
                <a:cs typeface="+mn-cs"/>
              </a:rPr>
              <a:t>If yes, then </a:t>
            </a:r>
            <a:r>
              <a:rPr kumimoji="0" lang="en-AT" sz="1600" b="0" i="0" u="none" strike="noStrike" kern="1200" cap="none" spc="0" normalizeH="0" baseline="0" noProof="0" dirty="0">
                <a:ln>
                  <a:noFill/>
                </a:ln>
                <a:solidFill>
                  <a:srgbClr val="DBDBDD">
                    <a:lumMod val="10000"/>
                  </a:srgbClr>
                </a:solidFill>
                <a:effectLst/>
                <a:highlight>
                  <a:srgbClr val="FFDEB2"/>
                </a:highlight>
                <a:uLnTx/>
                <a:uFillTx/>
                <a:latin typeface="Gotham Rounded Medium" pitchFamily="2" charset="77"/>
                <a:ea typeface="+mn-ea"/>
                <a:cs typeface="+mn-cs"/>
              </a:rPr>
              <a:t>how</a:t>
            </a:r>
            <a:r>
              <a:rPr kumimoji="0" lang="en-AT" sz="1600" b="0" i="0" u="none" strike="noStrike" kern="1200" cap="none" spc="0" normalizeH="0" baseline="0" noProof="0" dirty="0">
                <a:ln>
                  <a:noFill/>
                </a:ln>
                <a:solidFill>
                  <a:srgbClr val="DBDBDD">
                    <a:lumMod val="10000"/>
                  </a:srgbClr>
                </a:solidFill>
                <a:effectLst/>
                <a:uLnTx/>
                <a:uFillTx/>
                <a:latin typeface="Gotham Rounded Medium" pitchFamily="2" charset="77"/>
                <a:ea typeface="+mn-ea"/>
                <a:cs typeface="+mn-cs"/>
              </a:rPr>
              <a:t>?</a:t>
            </a:r>
            <a:endParaRPr kumimoji="0" lang="en-AT" sz="1600" b="0" i="0" u="none" strike="noStrike" kern="1200" cap="none" spc="0" normalizeH="0" baseline="0" noProof="0" dirty="0">
              <a:ln>
                <a:noFill/>
              </a:ln>
              <a:solidFill>
                <a:srgbClr val="DBDBDD">
                  <a:lumMod val="10000"/>
                </a:srgbClr>
              </a:solidFill>
              <a:effectLst/>
              <a:highlight>
                <a:srgbClr val="FFDEB2"/>
              </a:highlight>
              <a:uLnTx/>
              <a:uFillTx/>
              <a:latin typeface="Gotham Rounded Medium" pitchFamily="2" charset="77"/>
              <a:ea typeface="+mn-ea"/>
              <a:cs typeface="+mn-cs"/>
            </a:endParaRPr>
          </a:p>
        </p:txBody>
      </p:sp>
      <p:sp>
        <p:nvSpPr>
          <p:cNvPr id="3" name="TextBox 2">
            <a:extLst>
              <a:ext uri="{FF2B5EF4-FFF2-40B4-BE49-F238E27FC236}">
                <a16:creationId xmlns:a16="http://schemas.microsoft.com/office/drawing/2014/main" id="{D56E78A9-A4CD-7E54-5491-E1776192B2D0}"/>
              </a:ext>
            </a:extLst>
          </p:cNvPr>
          <p:cNvSpPr txBox="1"/>
          <p:nvPr/>
        </p:nvSpPr>
        <p:spPr>
          <a:xfrm>
            <a:off x="1405288" y="1473645"/>
            <a:ext cx="10489301" cy="1446550"/>
          </a:xfrm>
          <a:prstGeom prst="rect">
            <a:avLst/>
          </a:prstGeom>
          <a:noFill/>
        </p:spPr>
        <p:txBody>
          <a:bodyPr wrap="square">
            <a:spAutoFit/>
          </a:bodyPr>
          <a:lstStyle/>
          <a:p>
            <a:r>
              <a:rPr lang="en-GB" sz="4400" b="1" dirty="0">
                <a:solidFill>
                  <a:srgbClr val="FF0000"/>
                </a:solidFill>
              </a:rPr>
              <a:t>Q3</a:t>
            </a:r>
            <a:r>
              <a:rPr lang="en-GB" sz="4400" dirty="0">
                <a:solidFill>
                  <a:srgbClr val="FF0000"/>
                </a:solidFill>
              </a:rPr>
              <a:t>: How many SMRs are needed to replace fossil fuels?</a:t>
            </a:r>
          </a:p>
        </p:txBody>
      </p:sp>
    </p:spTree>
  </p:cSld>
  <p:clrMapOvr>
    <a:masterClrMapping/>
  </p:clrMapOvr>
</p:sld>
</file>

<file path=ppt/theme/theme1.xml><?xml version="1.0" encoding="utf-8"?>
<a:theme xmlns:a="http://schemas.openxmlformats.org/drawingml/2006/main" name="60Years Template">
  <a:themeElements>
    <a:clrScheme name="Custom 1">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D1FF47"/>
      </a:hlink>
      <a:folHlink>
        <a:srgbClr val="FF9900"/>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60Years Template">
  <a:themeElements>
    <a:clrScheme name="Custom 1">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D1FF47"/>
      </a:hlink>
      <a:folHlink>
        <a:srgbClr val="FF9900"/>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60Years Template">
  <a:themeElements>
    <a:clrScheme name="Custom 1">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D1FF47"/>
      </a:hlink>
      <a:folHlink>
        <a:srgbClr val="FF990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1811</Words>
  <Application>Microsoft Office PowerPoint</Application>
  <PresentationFormat>Widescreen</PresentationFormat>
  <Paragraphs>158</Paragraphs>
  <Slides>6</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vt:i4>
      </vt:variant>
    </vt:vector>
  </HeadingPairs>
  <TitlesOfParts>
    <vt:vector size="22" baseType="lpstr">
      <vt:lpstr>Arial</vt:lpstr>
      <vt:lpstr>Arial </vt:lpstr>
      <vt:lpstr>Calibri</vt:lpstr>
      <vt:lpstr>Exo</vt:lpstr>
      <vt:lpstr>Gotham Rounded Medium</vt:lpstr>
      <vt:lpstr>Helvetica Neue</vt:lpstr>
      <vt:lpstr>Inter</vt:lpstr>
      <vt:lpstr>Montserrat</vt:lpstr>
      <vt:lpstr>Palatino Linotype</vt:lpstr>
      <vt:lpstr>Roboto</vt:lpstr>
      <vt:lpstr>Roboto Condensed</vt:lpstr>
      <vt:lpstr>Roboto Condensed Medium</vt:lpstr>
      <vt:lpstr>Roboto Light</vt:lpstr>
      <vt:lpstr>60Years Template</vt:lpstr>
      <vt:lpstr>1_60Years Template</vt:lpstr>
      <vt:lpstr>2_60Years Template</vt:lpstr>
      <vt:lpstr>4th Joint ICTP-IAEA Workshop on  Physics and Technology of Innovative Nuclear Energy Systems 11 – 15 November 2024, Trieste, Italy</vt:lpstr>
      <vt:lpstr>World Electricity Production by Energy Source</vt:lpstr>
      <vt:lpstr>World Electricity Production in 2050</vt:lpstr>
      <vt:lpstr>Expanded role of Nuclear</vt:lpstr>
      <vt:lpstr>World Nuclear Electricity Production in 2050</vt:lpstr>
      <vt:lpstr>How much clean energy do we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Joint ICTP-IAEA Workshop on  Physics and Technology of Innovative Nuclear Energy Systems 11 – 15 November 2024, Trieste, Italy</dc:title>
  <dc:creator>KRIVENTSEV, Vladimir</dc:creator>
  <cp:lastModifiedBy>KRIVENTSEV, Vladimir</cp:lastModifiedBy>
  <cp:revision>2</cp:revision>
  <dcterms:created xsi:type="dcterms:W3CDTF">2024-11-12T10:21:18Z</dcterms:created>
  <dcterms:modified xsi:type="dcterms:W3CDTF">2024-11-13T08:19:52Z</dcterms:modified>
</cp:coreProperties>
</file>