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73" r:id="rId3"/>
    <p:sldId id="274" r:id="rId4"/>
    <p:sldId id="277" r:id="rId5"/>
    <p:sldId id="275" r:id="rId6"/>
    <p:sldId id="278" r:id="rId7"/>
    <p:sldId id="276" r:id="rId8"/>
    <p:sldId id="279" r:id="rId9"/>
    <p:sldId id="282" r:id="rId10"/>
    <p:sldId id="280" r:id="rId11"/>
    <p:sldId id="281" r:id="rId12"/>
    <p:sldId id="283" r:id="rId13"/>
    <p:sldId id="287" r:id="rId14"/>
    <p:sldId id="284" r:id="rId15"/>
    <p:sldId id="285" r:id="rId16"/>
    <p:sldId id="288" r:id="rId17"/>
    <p:sldId id="291" r:id="rId18"/>
    <p:sldId id="286" r:id="rId19"/>
    <p:sldId id="289" r:id="rId20"/>
    <p:sldId id="292" r:id="rId21"/>
    <p:sldId id="293" r:id="rId22"/>
    <p:sldId id="294" r:id="rId23"/>
    <p:sldId id="295" r:id="rId24"/>
    <p:sldId id="290" r:id="rId25"/>
    <p:sldId id="26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6"/>
    <p:restoredTop sz="94718"/>
  </p:normalViewPr>
  <p:slideViewPr>
    <p:cSldViewPr snapToGrid="0" showGuides="1">
      <p:cViewPr varScale="1">
        <p:scale>
          <a:sx n="141" d="100"/>
          <a:sy n="141" d="100"/>
        </p:scale>
        <p:origin x="184" y="320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29" y="923382"/>
            <a:ext cx="5002213" cy="2057400"/>
          </a:xfrm>
        </p:spPr>
        <p:txBody>
          <a:bodyPr/>
          <a:lstStyle/>
          <a:p>
            <a:r>
              <a:rPr lang="en-US" dirty="0"/>
              <a:t>High Temperature Reactor Technology and Safety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Tanju </a:t>
            </a:r>
            <a:r>
              <a:rPr lang="en-US" dirty="0" err="1"/>
              <a:t>Sofu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901" y="3533777"/>
            <a:ext cx="3076381" cy="685800"/>
          </a:xfrm>
        </p:spPr>
        <p:txBody>
          <a:bodyPr>
            <a:normAutofit fontScale="92500"/>
          </a:bodyPr>
          <a:lstStyle/>
          <a:p>
            <a:r>
              <a:rPr lang="en-US" dirty="0"/>
              <a:t>Program Manager</a:t>
            </a:r>
          </a:p>
          <a:p>
            <a:r>
              <a:rPr lang="en-US" dirty="0"/>
              <a:t>Nuclear Science &amp; Engineering Division</a:t>
            </a:r>
          </a:p>
          <a:p>
            <a:r>
              <a:rPr lang="en-US" dirty="0"/>
              <a:t>Argonne National Laboratory</a:t>
            </a:r>
          </a:p>
        </p:txBody>
      </p:sp>
      <p:pic>
        <p:nvPicPr>
          <p:cNvPr id="10" name="Picture Placeholder 9" descr="A close-up of a camera lens&#10;&#10;Description automatically generated with low confidence">
            <a:extLst>
              <a:ext uri="{FF2B5EF4-FFF2-40B4-BE49-F238E27FC236}">
                <a16:creationId xmlns:a16="http://schemas.microsoft.com/office/drawing/2014/main" id="{1A3EABC6-059D-EB98-50D4-22AD0CD8AC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4082" b="14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8441-E2B4-1D11-812A-238055BC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8111"/>
            <a:ext cx="8382000" cy="746522"/>
          </a:xfrm>
        </p:spPr>
        <p:txBody>
          <a:bodyPr/>
          <a:lstStyle/>
          <a:p>
            <a:r>
              <a:rPr lang="en-US" dirty="0"/>
              <a:t>Coated particle fuel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34F8C-711E-D042-6A9B-A3F1520BA2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734787"/>
            <a:ext cx="4901979" cy="28472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UO</a:t>
            </a:r>
            <a:r>
              <a:rPr lang="en-US" baseline="-25000" dirty="0"/>
              <a:t>2</a:t>
            </a:r>
            <a:r>
              <a:rPr lang="en-US" dirty="0"/>
              <a:t> or UCO fuel kernels (fraction of a mm in diameter, size of a poppy seed)</a:t>
            </a:r>
          </a:p>
          <a:p>
            <a:r>
              <a:rPr lang="en-US" dirty="0"/>
              <a:t>Several layers of protective ceramic coating around the kernels</a:t>
            </a:r>
          </a:p>
          <a:p>
            <a:pPr lvl="1"/>
            <a:r>
              <a:rPr lang="en-US" dirty="0"/>
              <a:t>These layers serve as initial barriers against release of fission products</a:t>
            </a:r>
          </a:p>
          <a:p>
            <a:r>
              <a:rPr lang="en-US" dirty="0"/>
              <a:t>Coated particles pressed into graphite matrix and shaped into pebbles or pellets</a:t>
            </a:r>
          </a:p>
          <a:p>
            <a:r>
              <a:rPr lang="en-US" dirty="0"/>
              <a:t>Large margin to particle failure (&gt;1800</a:t>
            </a:r>
            <a:r>
              <a:rPr lang="en-US" baseline="30000" dirty="0"/>
              <a:t>o</a:t>
            </a:r>
            <a:r>
              <a:rPr lang="en-US" dirty="0"/>
              <a:t>C)</a:t>
            </a:r>
          </a:p>
        </p:txBody>
      </p:sp>
      <p:pic>
        <p:nvPicPr>
          <p:cNvPr id="6" name="Picture 5" descr="A picture containing white&#10;&#10;Description automatically generated">
            <a:extLst>
              <a:ext uri="{FF2B5EF4-FFF2-40B4-BE49-F238E27FC236}">
                <a16:creationId xmlns:a16="http://schemas.microsoft.com/office/drawing/2014/main" id="{385AD1B5-0200-CCCE-2C03-237AF17D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456" y="184002"/>
            <a:ext cx="3165738" cy="2387748"/>
          </a:xfrm>
          <a:prstGeom prst="rect">
            <a:avLst/>
          </a:prstGeom>
        </p:spPr>
      </p:pic>
      <p:pic>
        <p:nvPicPr>
          <p:cNvPr id="10" name="Picture 9" descr="A picture containing indoor, tiled, close&#10;&#10;Description automatically generated">
            <a:extLst>
              <a:ext uri="{FF2B5EF4-FFF2-40B4-BE49-F238E27FC236}">
                <a16:creationId xmlns:a16="http://schemas.microsoft.com/office/drawing/2014/main" id="{3A4E734E-5BF6-AB88-67F9-0721EE0AE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691" y="2714873"/>
            <a:ext cx="3156502" cy="2238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D783B6-7C90-F0DB-4A28-01EA7AE1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6" y="3539739"/>
            <a:ext cx="2236940" cy="1216438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48D2A0A-7123-EBC4-324F-E4824851B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840" y="3471683"/>
            <a:ext cx="22161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BBA2F8CF-C5A3-E9DE-CE18-C68D8FB0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59" y="715618"/>
            <a:ext cx="2651285" cy="4062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EE5A6-3A25-0D94-562D-AAB84C9F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4732"/>
            <a:ext cx="8382000" cy="536971"/>
          </a:xfrm>
        </p:spPr>
        <p:txBody>
          <a:bodyPr/>
          <a:lstStyle/>
          <a:p>
            <a:r>
              <a:rPr lang="en-US" dirty="0"/>
              <a:t>Pebble-bed design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53761-1704-0715-BCA4-24D1BB9DF7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17240"/>
            <a:ext cx="5713012" cy="3273425"/>
          </a:xfrm>
        </p:spPr>
        <p:txBody>
          <a:bodyPr>
            <a:normAutofit fontScale="92500"/>
          </a:bodyPr>
          <a:lstStyle/>
          <a:p>
            <a:r>
              <a:rPr lang="en-US" dirty="0"/>
              <a:t>Pebbles are loaded from top and collected at the bottom</a:t>
            </a:r>
          </a:p>
          <a:p>
            <a:pPr lvl="1"/>
            <a:r>
              <a:rPr lang="en-US" dirty="0"/>
              <a:t>Downward coolant flow, resulting flow reversal during loss of forced cooling event</a:t>
            </a:r>
          </a:p>
          <a:p>
            <a:r>
              <a:rPr lang="en-US" dirty="0"/>
              <a:t>In gas-cooled reactors, pebbles move slowly at different speed along streamlines</a:t>
            </a:r>
          </a:p>
          <a:p>
            <a:r>
              <a:rPr lang="en-US" dirty="0"/>
              <a:t>Partially burnt pebbles are sent back to the top after an online burnup measurement</a:t>
            </a:r>
          </a:p>
          <a:p>
            <a:pPr lvl="1"/>
            <a:r>
              <a:rPr lang="en-US" dirty="0"/>
              <a:t>Reactor core eventually reaches an equilibrium burnup profile (can take up to a year or more)</a:t>
            </a:r>
          </a:p>
          <a:p>
            <a:r>
              <a:rPr lang="en-US" dirty="0"/>
              <a:t>This online fueling allows for a very low excess reactivity</a:t>
            </a:r>
          </a:p>
        </p:txBody>
      </p:sp>
    </p:spTree>
    <p:extLst>
      <p:ext uri="{BB962C8B-B14F-4D97-AF65-F5344CB8AC3E}">
        <p14:creationId xmlns:p14="http://schemas.microsoft.com/office/powerpoint/2010/main" val="33860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F9096D94-4C97-48B9-F7BF-B77D2F9D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2" y="1117325"/>
            <a:ext cx="3429000" cy="2855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BEDE4-BF74-243E-0C7A-9328D299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933"/>
            <a:ext cx="8382000" cy="480637"/>
          </a:xfrm>
        </p:spPr>
        <p:txBody>
          <a:bodyPr/>
          <a:lstStyle/>
          <a:p>
            <a:r>
              <a:rPr lang="en-US" dirty="0"/>
              <a:t>Prismatic fuel design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93CCC-1C90-8A9E-841D-00F5607309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965200"/>
            <a:ext cx="5867400" cy="3784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Pellets in graphite blocks with embedded coolant channels</a:t>
            </a:r>
          </a:p>
          <a:p>
            <a:r>
              <a:rPr lang="en-US" dirty="0"/>
              <a:t>Pellets are batch-loaded and reshuffled during core reloading</a:t>
            </a:r>
          </a:p>
          <a:p>
            <a:r>
              <a:rPr lang="en-US" dirty="0"/>
              <a:t>Burnable poison is used to flatten the power and keep the reactor critical without excess reactivity</a:t>
            </a:r>
          </a:p>
          <a:p>
            <a:r>
              <a:rPr lang="en-US" dirty="0"/>
              <a:t>Shutdown rods are inserted into the blocks</a:t>
            </a:r>
          </a:p>
          <a:p>
            <a:r>
              <a:rPr lang="en-US" dirty="0"/>
              <a:t>Dimensional changes in graphite lead to alternate coolant pathways (bypass flow)</a:t>
            </a:r>
          </a:p>
          <a:p>
            <a:pPr lvl="1"/>
            <a:r>
              <a:rPr lang="en-US" dirty="0"/>
              <a:t>Alters the temperature profile in the core and reflector</a:t>
            </a:r>
          </a:p>
          <a:p>
            <a:r>
              <a:rPr lang="en-US" dirty="0"/>
              <a:t>When the blowers stop, forced convection stalls quickly and natural convection (driven by buoyancy) picks up</a:t>
            </a:r>
          </a:p>
          <a:p>
            <a:pPr lvl="1"/>
            <a:r>
              <a:rPr lang="en-US" dirty="0"/>
              <a:t>If there are significant bypass gaps, radiation across the gaps becomes a dominant heat transfer mechanism</a:t>
            </a:r>
          </a:p>
        </p:txBody>
      </p:sp>
    </p:spTree>
    <p:extLst>
      <p:ext uri="{BB962C8B-B14F-4D97-AF65-F5344CB8AC3E}">
        <p14:creationId xmlns:p14="http://schemas.microsoft.com/office/powerpoint/2010/main" val="19726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78A2-A51A-2EE7-8FC4-89A001F7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Reactivity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24A8A-F49C-9777-D1F3-B3CE98EA4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352B8-6DC3-4B74-3329-BD3BBB13F4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Mechanisms for reactivity control include:</a:t>
            </a:r>
          </a:p>
          <a:p>
            <a:pPr lvl="1"/>
            <a:r>
              <a:rPr lang="en-US" dirty="0"/>
              <a:t>Absorber pebbles (in pebble bed concepts)</a:t>
            </a:r>
          </a:p>
          <a:p>
            <a:pPr lvl="1"/>
            <a:r>
              <a:rPr lang="en-US" dirty="0"/>
              <a:t>Burnable poison (in prismatic fuel concepts)</a:t>
            </a:r>
          </a:p>
          <a:p>
            <a:r>
              <a:rPr lang="en-US" dirty="0"/>
              <a:t>Subcriticality is achieved via</a:t>
            </a:r>
          </a:p>
          <a:p>
            <a:pPr lvl="1"/>
            <a:r>
              <a:rPr lang="en-US" dirty="0"/>
              <a:t>Inherent safety (strong Doppler feedback)</a:t>
            </a:r>
          </a:p>
          <a:p>
            <a:pPr lvl="1"/>
            <a:r>
              <a:rPr lang="en-US" dirty="0"/>
              <a:t>Control rods</a:t>
            </a:r>
          </a:p>
          <a:p>
            <a:r>
              <a:rPr lang="en-US" dirty="0"/>
              <a:t>These mechanisms ensure that the reactor can be safely shut down and maintained in a subcritical state</a:t>
            </a:r>
          </a:p>
        </p:txBody>
      </p:sp>
    </p:spTree>
    <p:extLst>
      <p:ext uri="{BB962C8B-B14F-4D97-AF65-F5344CB8AC3E}">
        <p14:creationId xmlns:p14="http://schemas.microsoft.com/office/powerpoint/2010/main" val="24385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DBA2-0954-1026-202E-941EC0D8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597"/>
            <a:ext cx="8382000" cy="746522"/>
          </a:xfrm>
        </p:spPr>
        <p:txBody>
          <a:bodyPr/>
          <a:lstStyle/>
          <a:p>
            <a:r>
              <a:rPr lang="en-US" dirty="0"/>
              <a:t>Passive decay heat removal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F95D-60A6-A762-850E-D40FE3E09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26796"/>
            <a:ext cx="8382000" cy="438150"/>
          </a:xfrm>
        </p:spPr>
        <p:txBody>
          <a:bodyPr/>
          <a:lstStyle/>
          <a:p>
            <a:r>
              <a:rPr lang="en-US" dirty="0"/>
              <a:t>Vessel cooling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34B75-1FED-BE93-CB44-C1C91368BB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431925"/>
            <a:ext cx="4975974" cy="3273425"/>
          </a:xfrm>
        </p:spPr>
        <p:txBody>
          <a:bodyPr>
            <a:normAutofit/>
          </a:bodyPr>
          <a:lstStyle/>
          <a:p>
            <a:r>
              <a:rPr lang="en-US" dirty="0"/>
              <a:t>Removal of heat from the core to reactor vessel via conduction and radiation alone is sufficient</a:t>
            </a:r>
          </a:p>
          <a:p>
            <a:pPr lvl="1"/>
            <a:r>
              <a:rPr lang="en-US" sz="1700" dirty="0"/>
              <a:t>Convective core cooling is not needed to keep the core temperatures below the design limits (during unpressurized events)</a:t>
            </a:r>
            <a:endParaRPr lang="en-US" dirty="0"/>
          </a:p>
          <a:p>
            <a:r>
              <a:rPr lang="en-US" dirty="0"/>
              <a:t>Core heat is then dumped to atmosphere (ultimate heat sink) via radiation and natural convection in the coolant panels surrounding the reactor pressure vessel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21702-732F-7797-4AE5-302EA6A71E29}"/>
              </a:ext>
            </a:extLst>
          </p:cNvPr>
          <p:cNvGrpSpPr/>
          <p:nvPr/>
        </p:nvGrpSpPr>
        <p:grpSpPr>
          <a:xfrm>
            <a:off x="5629524" y="993775"/>
            <a:ext cx="3705306" cy="3773919"/>
            <a:chOff x="1288112" y="1199236"/>
            <a:chExt cx="3705306" cy="37739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83B926-7E1B-B19F-2407-3CD5FCB83A2D}"/>
                </a:ext>
              </a:extLst>
            </p:cNvPr>
            <p:cNvSpPr/>
            <p:nvPr/>
          </p:nvSpPr>
          <p:spPr>
            <a:xfrm>
              <a:off x="1351722" y="1606163"/>
              <a:ext cx="874643" cy="2631882"/>
            </a:xfrm>
            <a:prstGeom prst="rect">
              <a:avLst/>
            </a:prstGeom>
            <a:pattFill prst="lgConfetti">
              <a:fgClr>
                <a:srgbClr val="C00000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D854C1-2A91-F595-39A6-3323B54288AF}"/>
                </a:ext>
              </a:extLst>
            </p:cNvPr>
            <p:cNvCxnSpPr>
              <a:cxnSpLocks/>
            </p:cNvCxnSpPr>
            <p:nvPr/>
          </p:nvCxnSpPr>
          <p:spPr>
            <a:xfrm>
              <a:off x="1351722" y="1208598"/>
              <a:ext cx="0" cy="34747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555EA9-EBF1-8963-AF3C-D266873E9819}"/>
                </a:ext>
              </a:extLst>
            </p:cNvPr>
            <p:cNvSpPr txBox="1"/>
            <p:nvPr/>
          </p:nvSpPr>
          <p:spPr>
            <a:xfrm>
              <a:off x="1288112" y="4437097"/>
              <a:ext cx="397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08437D-CE45-C22F-6237-1CAF8873A568}"/>
                </a:ext>
              </a:extLst>
            </p:cNvPr>
            <p:cNvSpPr/>
            <p:nvPr/>
          </p:nvSpPr>
          <p:spPr>
            <a:xfrm>
              <a:off x="2218415" y="1590261"/>
              <a:ext cx="381662" cy="269549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F501E3-0AC3-D869-DFFC-8A3230D05EF9}"/>
                </a:ext>
              </a:extLst>
            </p:cNvPr>
            <p:cNvSpPr/>
            <p:nvPr/>
          </p:nvSpPr>
          <p:spPr>
            <a:xfrm>
              <a:off x="2775005" y="1510748"/>
              <a:ext cx="151075" cy="28386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44CF5-9146-186F-AA7D-7DA6725818ED}"/>
                </a:ext>
              </a:extLst>
            </p:cNvPr>
            <p:cNvSpPr/>
            <p:nvPr/>
          </p:nvSpPr>
          <p:spPr>
            <a:xfrm>
              <a:off x="3085106" y="1399431"/>
              <a:ext cx="174929" cy="31089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E66A859-7D98-955D-DEC3-D217A3A15BA4}"/>
                </a:ext>
              </a:extLst>
            </p:cNvPr>
            <p:cNvSpPr/>
            <p:nvPr/>
          </p:nvSpPr>
          <p:spPr>
            <a:xfrm rot="10800000">
              <a:off x="2153792" y="4043627"/>
              <a:ext cx="1106243" cy="929527"/>
            </a:xfrm>
            <a:prstGeom prst="blockArc">
              <a:avLst>
                <a:gd name="adj1" fmla="val 10799998"/>
                <a:gd name="adj2" fmla="val 15810447"/>
                <a:gd name="adj3" fmla="val 19043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81E248-6F31-2E4B-5A14-9D794CB5748B}"/>
                </a:ext>
              </a:extLst>
            </p:cNvPr>
            <p:cNvSpPr/>
            <p:nvPr/>
          </p:nvSpPr>
          <p:spPr>
            <a:xfrm rot="5400000">
              <a:off x="1973689" y="4171840"/>
              <a:ext cx="179347" cy="14232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9558C9-1ECA-8CAB-147E-0B8A131203E1}"/>
                </a:ext>
              </a:extLst>
            </p:cNvPr>
            <p:cNvSpPr/>
            <p:nvPr/>
          </p:nvSpPr>
          <p:spPr>
            <a:xfrm>
              <a:off x="3261364" y="1329195"/>
              <a:ext cx="174929" cy="325870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E3E547-9F49-9DE1-0633-CFCF5068F47D}"/>
                </a:ext>
              </a:extLst>
            </p:cNvPr>
            <p:cNvSpPr/>
            <p:nvPr/>
          </p:nvSpPr>
          <p:spPr>
            <a:xfrm>
              <a:off x="3649647" y="1948070"/>
              <a:ext cx="1186068" cy="3025084"/>
            </a:xfrm>
            <a:prstGeom prst="rect">
              <a:avLst/>
            </a:prstGeom>
            <a:pattFill prst="dkDnDiag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166ECC-374F-5CFD-E69D-FCBA4067384E}"/>
                </a:ext>
              </a:extLst>
            </p:cNvPr>
            <p:cNvSpPr/>
            <p:nvPr/>
          </p:nvSpPr>
          <p:spPr>
            <a:xfrm rot="5400000">
              <a:off x="2203613" y="368190"/>
              <a:ext cx="204527" cy="190831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2AE1CEE8-BF40-5008-378A-3CB9CD69D657}"/>
                </a:ext>
              </a:extLst>
            </p:cNvPr>
            <p:cNvSpPr/>
            <p:nvPr/>
          </p:nvSpPr>
          <p:spPr>
            <a:xfrm>
              <a:off x="1351719" y="2266121"/>
              <a:ext cx="866340" cy="16035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277ECFDC-BE74-CF13-9428-52C75A6F560C}"/>
                </a:ext>
              </a:extLst>
            </p:cNvPr>
            <p:cNvSpPr/>
            <p:nvPr/>
          </p:nvSpPr>
          <p:spPr>
            <a:xfrm>
              <a:off x="1359675" y="2876215"/>
              <a:ext cx="839827" cy="16035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B6465E-600F-ADC8-3DFD-88067A96EF61}"/>
                </a:ext>
              </a:extLst>
            </p:cNvPr>
            <p:cNvSpPr txBox="1"/>
            <p:nvPr/>
          </p:nvSpPr>
          <p:spPr>
            <a:xfrm>
              <a:off x="1510749" y="4182184"/>
              <a:ext cx="509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67FF93-C026-E7B7-C85A-83E246268A60}"/>
                </a:ext>
              </a:extLst>
            </p:cNvPr>
            <p:cNvSpPr txBox="1"/>
            <p:nvPr/>
          </p:nvSpPr>
          <p:spPr>
            <a:xfrm rot="16200000">
              <a:off x="2052980" y="3834379"/>
              <a:ext cx="7063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Reflector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3CBDE5-50B4-AB6F-FC59-9BFC94EFC9B1}"/>
                </a:ext>
              </a:extLst>
            </p:cNvPr>
            <p:cNvSpPr txBox="1"/>
            <p:nvPr/>
          </p:nvSpPr>
          <p:spPr>
            <a:xfrm rot="16200000">
              <a:off x="2403318" y="3832795"/>
              <a:ext cx="8510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Core barrel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5EC352-853E-0B78-07E5-9456D5D959BE}"/>
                </a:ext>
              </a:extLst>
            </p:cNvPr>
            <p:cNvSpPr txBox="1"/>
            <p:nvPr/>
          </p:nvSpPr>
          <p:spPr>
            <a:xfrm rot="16200000">
              <a:off x="2372176" y="3833458"/>
              <a:ext cx="15679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Reactor pressure vessel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E415DA-703F-00EA-227F-CB30C182FF8D}"/>
                </a:ext>
              </a:extLst>
            </p:cNvPr>
            <p:cNvSpPr txBox="1"/>
            <p:nvPr/>
          </p:nvSpPr>
          <p:spPr>
            <a:xfrm rot="16200000">
              <a:off x="2546273" y="3760307"/>
              <a:ext cx="15679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Vessel cooling system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5CD88A-62BD-5C6A-20FE-A01F519E224E}"/>
                </a:ext>
              </a:extLst>
            </p:cNvPr>
            <p:cNvSpPr txBox="1"/>
            <p:nvPr/>
          </p:nvSpPr>
          <p:spPr>
            <a:xfrm>
              <a:off x="3724560" y="4285753"/>
              <a:ext cx="9428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Concrete structures and earth</a:t>
              </a: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F660DDD6-CD44-5F36-EA23-736E89EC7907}"/>
                </a:ext>
              </a:extLst>
            </p:cNvPr>
            <p:cNvSpPr/>
            <p:nvPr/>
          </p:nvSpPr>
          <p:spPr>
            <a:xfrm>
              <a:off x="3666740" y="2592123"/>
              <a:ext cx="1040434" cy="14860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DD51618B-614C-1582-DC3B-0F3ABA2DF85D}"/>
                </a:ext>
              </a:extLst>
            </p:cNvPr>
            <p:cNvSpPr/>
            <p:nvPr/>
          </p:nvSpPr>
          <p:spPr>
            <a:xfrm>
              <a:off x="2210819" y="2592123"/>
              <a:ext cx="389258" cy="14640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A3A3666B-8802-F08B-4E35-ACD5DAB56928}"/>
                </a:ext>
              </a:extLst>
            </p:cNvPr>
            <p:cNvSpPr/>
            <p:nvPr/>
          </p:nvSpPr>
          <p:spPr>
            <a:xfrm>
              <a:off x="2600077" y="2890166"/>
              <a:ext cx="174928" cy="146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79739ABD-D7A5-85F9-B677-6CD1087FE2C5}"/>
                </a:ext>
              </a:extLst>
            </p:cNvPr>
            <p:cNvSpPr/>
            <p:nvPr/>
          </p:nvSpPr>
          <p:spPr>
            <a:xfrm>
              <a:off x="2600433" y="2266122"/>
              <a:ext cx="174572" cy="1508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AD10CD9-CE65-EFE8-613F-6B020C318D16}"/>
                </a:ext>
              </a:extLst>
            </p:cNvPr>
            <p:cNvSpPr/>
            <p:nvPr/>
          </p:nvSpPr>
          <p:spPr>
            <a:xfrm>
              <a:off x="2768735" y="2592123"/>
              <a:ext cx="174572" cy="1508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542A1EE8-B53F-C8ED-8210-7C82B3B165A7}"/>
                </a:ext>
              </a:extLst>
            </p:cNvPr>
            <p:cNvSpPr/>
            <p:nvPr/>
          </p:nvSpPr>
          <p:spPr>
            <a:xfrm>
              <a:off x="2927409" y="2890166"/>
              <a:ext cx="174928" cy="146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8687ACD1-3316-B450-D922-B24DD75A7018}"/>
                </a:ext>
              </a:extLst>
            </p:cNvPr>
            <p:cNvSpPr/>
            <p:nvPr/>
          </p:nvSpPr>
          <p:spPr>
            <a:xfrm>
              <a:off x="2927760" y="2266122"/>
              <a:ext cx="174572" cy="1508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6688D85C-8CB4-07ED-2258-63B4CF16CB1F}"/>
                </a:ext>
              </a:extLst>
            </p:cNvPr>
            <p:cNvSpPr/>
            <p:nvPr/>
          </p:nvSpPr>
          <p:spPr>
            <a:xfrm>
              <a:off x="3096062" y="2592123"/>
              <a:ext cx="174572" cy="15089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3808A7C9-809A-8DC5-E773-5855195FAB31}"/>
                </a:ext>
              </a:extLst>
            </p:cNvPr>
            <p:cNvSpPr/>
            <p:nvPr/>
          </p:nvSpPr>
          <p:spPr>
            <a:xfrm rot="16200000">
              <a:off x="2316808" y="2151513"/>
              <a:ext cx="2046761" cy="1543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E1044CDF-1ED6-B485-50AB-5E3EA110B0C0}"/>
                </a:ext>
              </a:extLst>
            </p:cNvPr>
            <p:cNvSpPr/>
            <p:nvPr/>
          </p:nvSpPr>
          <p:spPr>
            <a:xfrm>
              <a:off x="3437750" y="2592123"/>
              <a:ext cx="222496" cy="15401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F9594D0-06C0-27E8-676A-1B4F86511EB1}"/>
                </a:ext>
              </a:extLst>
            </p:cNvPr>
            <p:cNvSpPr/>
            <p:nvPr/>
          </p:nvSpPr>
          <p:spPr>
            <a:xfrm>
              <a:off x="3685293" y="1270053"/>
              <a:ext cx="436133" cy="15455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6DF8A3-DB3C-492F-19D7-9DCE15BB6BCA}"/>
                </a:ext>
              </a:extLst>
            </p:cNvPr>
            <p:cNvSpPr txBox="1"/>
            <p:nvPr/>
          </p:nvSpPr>
          <p:spPr>
            <a:xfrm>
              <a:off x="4062109" y="1199236"/>
              <a:ext cx="7752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Radiation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60D2ECEA-5839-AB10-630B-04A8A06E5AED}"/>
                </a:ext>
              </a:extLst>
            </p:cNvPr>
            <p:cNvSpPr/>
            <p:nvPr/>
          </p:nvSpPr>
          <p:spPr>
            <a:xfrm>
              <a:off x="3685293" y="1422453"/>
              <a:ext cx="436133" cy="154558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1CC3A3-A0A8-6409-214B-FB14B432FBB2}"/>
                </a:ext>
              </a:extLst>
            </p:cNvPr>
            <p:cNvSpPr txBox="1"/>
            <p:nvPr/>
          </p:nvSpPr>
          <p:spPr>
            <a:xfrm>
              <a:off x="4062109" y="1351636"/>
              <a:ext cx="9313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Conduction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3BF890EE-D1B7-05D9-2E07-E1D21E59A555}"/>
                </a:ext>
              </a:extLst>
            </p:cNvPr>
            <p:cNvSpPr/>
            <p:nvPr/>
          </p:nvSpPr>
          <p:spPr>
            <a:xfrm>
              <a:off x="3685293" y="1574853"/>
              <a:ext cx="436133" cy="154558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9EE3CE-9FD1-95A4-8456-DFB3B6282FD3}"/>
                </a:ext>
              </a:extLst>
            </p:cNvPr>
            <p:cNvSpPr txBox="1"/>
            <p:nvPr/>
          </p:nvSpPr>
          <p:spPr>
            <a:xfrm>
              <a:off x="4062109" y="1504036"/>
              <a:ext cx="931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Convection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3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3381C-EBDE-522B-C6B6-00C9215A4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F7DE-634C-4C99-317D-62EF0F3A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597"/>
            <a:ext cx="8382000" cy="746522"/>
          </a:xfrm>
        </p:spPr>
        <p:txBody>
          <a:bodyPr/>
          <a:lstStyle/>
          <a:p>
            <a:r>
              <a:rPr lang="en-US" dirty="0"/>
              <a:t>Passive decay heat removal </a:t>
            </a:r>
            <a:r>
              <a:rPr lang="en-US" sz="1800" dirty="0"/>
              <a:t>(cont.)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66E3E-BA02-1169-01F9-DEA5DA4C8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45319"/>
            <a:ext cx="8382000" cy="438150"/>
          </a:xfrm>
        </p:spPr>
        <p:txBody>
          <a:bodyPr/>
          <a:lstStyle/>
          <a:p>
            <a:r>
              <a:rPr lang="en-US" dirty="0"/>
              <a:t>Vessel cooling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5A690-5DA3-4ECC-4C33-935A74C6CF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271059"/>
            <a:ext cx="8233577" cy="3273425"/>
          </a:xfrm>
        </p:spPr>
        <p:txBody>
          <a:bodyPr>
            <a:normAutofit/>
          </a:bodyPr>
          <a:lstStyle/>
          <a:p>
            <a:r>
              <a:rPr lang="en-US" dirty="0"/>
              <a:t>A simple, always on system (during both operational states and off-normal events)</a:t>
            </a:r>
          </a:p>
          <a:p>
            <a:pPr lvl="1"/>
            <a:r>
              <a:rPr lang="en-US" sz="1700" dirty="0"/>
              <a:t>Does not need power or an actuation signal</a:t>
            </a:r>
            <a:endParaRPr lang="en-US" dirty="0"/>
          </a:p>
          <a:p>
            <a:r>
              <a:rPr lang="en-US" dirty="0"/>
              <a:t>Its main function is to maintain reactor pressure vessel and concrete cavity wall temperatures below design limits</a:t>
            </a:r>
          </a:p>
          <a:p>
            <a:pPr lvl="1"/>
            <a:r>
              <a:rPr lang="en-US" dirty="0"/>
              <a:t>Does not impact core temperatures significantly if not functional (not needed to protect the fuel)</a:t>
            </a:r>
          </a:p>
          <a:p>
            <a:r>
              <a:rPr lang="en-US" dirty="0"/>
              <a:t>Heat removal rates are similar during normal operations and accident conditions</a:t>
            </a:r>
          </a:p>
          <a:p>
            <a:r>
              <a:rPr lang="en-US" dirty="0"/>
              <a:t>Various air-cooled or water-cooled configurations are possible</a:t>
            </a:r>
          </a:p>
        </p:txBody>
      </p:sp>
    </p:spTree>
    <p:extLst>
      <p:ext uri="{BB962C8B-B14F-4D97-AF65-F5344CB8AC3E}">
        <p14:creationId xmlns:p14="http://schemas.microsoft.com/office/powerpoint/2010/main" val="22842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C33D-910F-560F-A064-6C5EDB89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Ingress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479F-B4FA-D7AF-4D22-EB82006E94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159933"/>
            <a:ext cx="8229601" cy="3545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Helium is inert, but air and water ingress into the HTGR system can pose significant safety risks  </a:t>
            </a:r>
          </a:p>
          <a:p>
            <a:r>
              <a:rPr lang="en-US" dirty="0"/>
              <a:t>Design measures to prevent or mitigate these events include:</a:t>
            </a:r>
          </a:p>
          <a:p>
            <a:pPr lvl="1"/>
            <a:r>
              <a:rPr lang="en-US" dirty="0"/>
              <a:t>Preventing pressure boundary breach (rapid depressurization)</a:t>
            </a:r>
          </a:p>
          <a:p>
            <a:pPr lvl="1"/>
            <a:r>
              <a:rPr lang="en-US" dirty="0"/>
              <a:t>Limiting water ingress in case of steam generator tube rupture</a:t>
            </a:r>
          </a:p>
          <a:p>
            <a:r>
              <a:rPr lang="en-US" dirty="0"/>
              <a:t>Nuclear grade steel pressure vessel makes large breaks highly unlikely</a:t>
            </a:r>
          </a:p>
          <a:p>
            <a:pPr lvl="1"/>
            <a:r>
              <a:rPr lang="en-US" dirty="0"/>
              <a:t>Air ingress is limited by core flow area and friction losses</a:t>
            </a:r>
          </a:p>
          <a:p>
            <a:pPr lvl="1"/>
            <a:r>
              <a:rPr lang="en-US" dirty="0"/>
              <a:t>High-purity, nuclear-grade graphite does not “burn” but it can oxidize at a slow rate at temperatures above critical point</a:t>
            </a:r>
          </a:p>
          <a:p>
            <a:pPr lvl="2"/>
            <a:r>
              <a:rPr lang="en-US" dirty="0"/>
              <a:t>Oxidation rate is limited by availability of oxygen near the break point</a:t>
            </a:r>
          </a:p>
          <a:p>
            <a:r>
              <a:rPr lang="en-US" dirty="0"/>
              <a:t>Fuel compact matrix and ceramic coatings protect fuel particles</a:t>
            </a:r>
          </a:p>
        </p:txBody>
      </p:sp>
    </p:spTree>
    <p:extLst>
      <p:ext uri="{BB962C8B-B14F-4D97-AF65-F5344CB8AC3E}">
        <p14:creationId xmlns:p14="http://schemas.microsoft.com/office/powerpoint/2010/main" val="3048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B0A9-402F-FBB2-2F8C-CD4EB5E2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Water/steam ingress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830E1-4619-51C3-61DE-17B0856DF7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20259"/>
            <a:ext cx="8382000" cy="32734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Limited sources of water in steam cycle plants</a:t>
            </a:r>
          </a:p>
          <a:p>
            <a:r>
              <a:rPr lang="en-US" dirty="0"/>
              <a:t>Ingress is monitored and limited by</a:t>
            </a:r>
          </a:p>
          <a:p>
            <a:pPr lvl="1"/>
            <a:r>
              <a:rPr lang="en-US" dirty="0"/>
              <a:t>Moisture monitors</a:t>
            </a:r>
          </a:p>
          <a:p>
            <a:pPr lvl="1"/>
            <a:r>
              <a:rPr lang="en-US" dirty="0"/>
              <a:t>Steam generator isolation (does not require power)</a:t>
            </a:r>
          </a:p>
          <a:p>
            <a:pPr lvl="1"/>
            <a:r>
              <a:rPr lang="en-US" dirty="0"/>
              <a:t>Steam generator dump system</a:t>
            </a:r>
          </a:p>
          <a:p>
            <a:r>
              <a:rPr lang="en-US" dirty="0"/>
              <a:t>Water-graphite reaction:</a:t>
            </a:r>
          </a:p>
          <a:p>
            <a:pPr lvl="1"/>
            <a:r>
              <a:rPr lang="en-US" dirty="0"/>
              <a:t>Endothermic</a:t>
            </a:r>
          </a:p>
          <a:p>
            <a:pPr lvl="1"/>
            <a:r>
              <a:rPr lang="en-US" dirty="0"/>
              <a:t>Requires temperatures above normal operation</a:t>
            </a:r>
          </a:p>
          <a:p>
            <a:pPr lvl="1"/>
            <a:r>
              <a:rPr lang="en-US" dirty="0"/>
              <a:t>Slow reaction rate</a:t>
            </a:r>
          </a:p>
          <a:p>
            <a:r>
              <a:rPr lang="en-US" dirty="0"/>
              <a:t>Fuel compact matrix and ceramic coatings protect fuel particles</a:t>
            </a:r>
          </a:p>
        </p:txBody>
      </p:sp>
    </p:spTree>
    <p:extLst>
      <p:ext uri="{BB962C8B-B14F-4D97-AF65-F5344CB8AC3E}">
        <p14:creationId xmlns:p14="http://schemas.microsoft.com/office/powerpoint/2010/main" val="30457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F131-FEAA-9E5B-EBA3-D1AFCC24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555"/>
            <a:ext cx="8382000" cy="438150"/>
          </a:xfrm>
        </p:spPr>
        <p:txBody>
          <a:bodyPr/>
          <a:lstStyle/>
          <a:p>
            <a:r>
              <a:rPr lang="en-US" dirty="0"/>
              <a:t>Defense in Depth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FE1C3-7111-1104-A0D9-411D276883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652989"/>
            <a:ext cx="8448261" cy="1268944"/>
          </a:xfrm>
        </p:spPr>
        <p:txBody>
          <a:bodyPr>
            <a:normAutofit fontScale="92500"/>
          </a:bodyPr>
          <a:lstStyle/>
          <a:p>
            <a:r>
              <a:rPr lang="en-US" dirty="0"/>
              <a:t>Fundamental safety approach for HTRs as well</a:t>
            </a:r>
          </a:p>
          <a:p>
            <a:pPr lvl="1"/>
            <a:r>
              <a:rPr lang="en-US" dirty="0"/>
              <a:t>Involves multiple levels of protection to prevent and mitigate accidents</a:t>
            </a:r>
          </a:p>
          <a:p>
            <a:pPr lvl="1"/>
            <a:r>
              <a:rPr lang="en-US" dirty="0"/>
              <a:t>Each level has independent safety features/measures to ensure overall safety</a:t>
            </a:r>
          </a:p>
          <a:p>
            <a:pPr lvl="1"/>
            <a:r>
              <a:rPr lang="en-US" dirty="0"/>
              <a:t>Implemented throughout design, construction, operation, and decommissioning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FEE2C9-699B-E791-B23F-23B439B60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76641"/>
              </p:ext>
            </p:extLst>
          </p:nvPr>
        </p:nvGraphicFramePr>
        <p:xfrm>
          <a:off x="457200" y="1943105"/>
          <a:ext cx="8428035" cy="2598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127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Defense-in-Depth</a:t>
                      </a:r>
                      <a:r>
                        <a:rPr lang="en-US" sz="1600" baseline="0" dirty="0"/>
                        <a:t> Levels</a:t>
                      </a:r>
                      <a:endParaRPr lang="en-US" sz="1600" dirty="0"/>
                    </a:p>
                  </a:txBody>
                  <a:tcPr marT="45733" marB="45733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 1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 2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 3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 4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Level 5</a:t>
                      </a:r>
                    </a:p>
                  </a:txBody>
                  <a:tcPr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1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Operational states</a:t>
                      </a:r>
                    </a:p>
                  </a:txBody>
                  <a:tcPr marT="45733" marB="45733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Accident conditions</a:t>
                      </a:r>
                    </a:p>
                  </a:txBody>
                  <a:tcPr marT="45733" marB="45733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EP&amp;R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95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Normal Operation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Anticipated Operational</a:t>
                      </a:r>
                      <a:r>
                        <a:rPr lang="en-US" sz="1600" baseline="0" dirty="0"/>
                        <a:t> Occurrences</a:t>
                      </a:r>
                      <a:endParaRPr lang="en-US" sz="1600" dirty="0"/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 Basis Accidents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 Extension Conditions</a:t>
                      </a:r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Residual</a:t>
                      </a:r>
                      <a:r>
                        <a:rPr lang="en-US" sz="1600" baseline="0" dirty="0"/>
                        <a:t> risk and practically eliminated accidents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7AFB767E-FD08-DBCD-BA72-674C4686B97F}"/>
              </a:ext>
            </a:extLst>
          </p:cNvPr>
          <p:cNvSpPr>
            <a:spLocks/>
          </p:cNvSpPr>
          <p:nvPr/>
        </p:nvSpPr>
        <p:spPr bwMode="auto">
          <a:xfrm rot="16200000">
            <a:off x="3685832" y="1363086"/>
            <a:ext cx="287338" cy="6700837"/>
          </a:xfrm>
          <a:prstGeom prst="leftBrace">
            <a:avLst>
              <a:gd name="adj1" fmla="val 8297"/>
              <a:gd name="adj2" fmla="val 50000"/>
            </a:avLst>
          </a:prstGeom>
          <a:noFill/>
          <a:ln w="38100">
            <a:solidFill>
              <a:srgbClr val="30CE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fontAlgn="b"/>
            <a:endParaRPr lang="x-none" alt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1C1BF-EEE9-87DA-E058-A46BB6801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53" y="4779915"/>
            <a:ext cx="5666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dirty="0">
                <a:solidFill>
                  <a:srgbClr val="30CE12"/>
                </a:solidFill>
              </a:rPr>
              <a:t>Plant states considered in design</a:t>
            </a:r>
          </a:p>
        </p:txBody>
      </p:sp>
    </p:spTree>
    <p:extLst>
      <p:ext uri="{BB962C8B-B14F-4D97-AF65-F5344CB8AC3E}">
        <p14:creationId xmlns:p14="http://schemas.microsoft.com/office/powerpoint/2010/main" val="2503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9BD2C-07E2-76B5-9370-5C148437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022"/>
            <a:ext cx="8382000" cy="438150"/>
          </a:xfrm>
        </p:spPr>
        <p:txBody>
          <a:bodyPr/>
          <a:lstStyle/>
          <a:p>
            <a:r>
              <a:rPr lang="en-US" dirty="0"/>
              <a:t>Confinement of radioactive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E46E6-2D47-604E-F721-1C7BDA61A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46641"/>
            <a:ext cx="8382000" cy="438150"/>
          </a:xfrm>
        </p:spPr>
        <p:txBody>
          <a:bodyPr/>
          <a:lstStyle/>
          <a:p>
            <a:r>
              <a:rPr lang="en-US" dirty="0"/>
              <a:t>Functional containment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46AB4-03BC-4187-1617-B787107631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1228726"/>
            <a:ext cx="3263773" cy="3273425"/>
          </a:xfrm>
        </p:spPr>
        <p:txBody>
          <a:bodyPr>
            <a:normAutofit/>
          </a:bodyPr>
          <a:lstStyle/>
          <a:p>
            <a:r>
              <a:rPr lang="en-US" dirty="0"/>
              <a:t>Multiple barriers to confine radioactive materials:</a:t>
            </a:r>
          </a:p>
          <a:p>
            <a:pPr lvl="1"/>
            <a:r>
              <a:rPr lang="en-US" dirty="0"/>
              <a:t>Coated fuel particles</a:t>
            </a:r>
          </a:p>
          <a:p>
            <a:pPr lvl="1"/>
            <a:r>
              <a:rPr lang="en-US" dirty="0"/>
              <a:t>Graphite matrix</a:t>
            </a:r>
          </a:p>
          <a:p>
            <a:pPr lvl="1"/>
            <a:r>
              <a:rPr lang="en-US" dirty="0"/>
              <a:t>Coolant</a:t>
            </a:r>
          </a:p>
          <a:p>
            <a:pPr lvl="2"/>
            <a:r>
              <a:rPr lang="en-US" sz="1600" dirty="0"/>
              <a:t>Helium purification system</a:t>
            </a:r>
          </a:p>
          <a:p>
            <a:pPr lvl="2"/>
            <a:r>
              <a:rPr lang="en-US" sz="1600" dirty="0"/>
              <a:t>Molten salt with high retention rate</a:t>
            </a:r>
            <a:endParaRPr lang="en-US" dirty="0"/>
          </a:p>
          <a:p>
            <a:pPr lvl="1"/>
            <a:r>
              <a:rPr lang="en-US" dirty="0"/>
              <a:t>Coolant boundary</a:t>
            </a:r>
          </a:p>
          <a:p>
            <a:pPr lvl="1"/>
            <a:r>
              <a:rPr lang="en-US" dirty="0"/>
              <a:t>Reactor building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3598982-D6A3-C1FE-678F-4F827F59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75"/>
          <a:stretch/>
        </p:blipFill>
        <p:spPr>
          <a:xfrm>
            <a:off x="3545165" y="1210620"/>
            <a:ext cx="5522125" cy="31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203324"/>
            <a:ext cx="7621325" cy="3273425"/>
          </a:xfrm>
        </p:spPr>
        <p:txBody>
          <a:bodyPr>
            <a:normAutofit/>
          </a:bodyPr>
          <a:lstStyle/>
          <a:p>
            <a:r>
              <a:rPr lang="en-US" dirty="0"/>
              <a:t>Introduction: What are HTRs?</a:t>
            </a:r>
          </a:p>
          <a:p>
            <a:pPr lvl="1"/>
            <a:r>
              <a:rPr lang="en-US" dirty="0"/>
              <a:t>Basic characteristics, design variants, past and ongoing experience</a:t>
            </a:r>
          </a:p>
          <a:p>
            <a:r>
              <a:rPr lang="en-US" dirty="0"/>
              <a:t>Key safety features</a:t>
            </a:r>
          </a:p>
          <a:p>
            <a:pPr lvl="1"/>
            <a:r>
              <a:rPr lang="en-US" dirty="0"/>
              <a:t>Reactivity control</a:t>
            </a:r>
          </a:p>
          <a:p>
            <a:pPr lvl="1"/>
            <a:r>
              <a:rPr lang="en-US" dirty="0"/>
              <a:t>Air and water ingress</a:t>
            </a:r>
          </a:p>
          <a:p>
            <a:pPr lvl="1"/>
            <a:r>
              <a:rPr lang="en-US" dirty="0"/>
              <a:t>Core heat removal</a:t>
            </a:r>
          </a:p>
          <a:p>
            <a:pPr lvl="1"/>
            <a:r>
              <a:rPr lang="en-US" dirty="0"/>
              <a:t>Confinement of radioactive materials</a:t>
            </a:r>
          </a:p>
          <a:p>
            <a:r>
              <a:rPr lang="en-US" dirty="0"/>
              <a:t>Defense-in-depth strategy</a:t>
            </a:r>
          </a:p>
          <a:p>
            <a:r>
              <a:rPr lang="en-US" dirty="0"/>
              <a:t>Summary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5970B-B587-29A6-234A-BC0505AE6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ADA9E-C9C3-4DF7-CEA9-87A0F85882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176869"/>
            <a:ext cx="8280400" cy="3556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Emphasis is on radionuclide retention at source:</a:t>
            </a:r>
          </a:p>
          <a:p>
            <a:pPr lvl="1"/>
            <a:r>
              <a:rPr lang="en-US" dirty="0"/>
              <a:t>Coated fuel particles act as the primary barriers, effectively retaining fission products</a:t>
            </a:r>
          </a:p>
          <a:p>
            <a:pPr lvl="1"/>
            <a:r>
              <a:rPr lang="en-US" dirty="0"/>
              <a:t>Normal operating peak fuel temperature is &lt;1250°C and tests show high retention for hundreds of hours at &gt;1600°C without fuel particle failure</a:t>
            </a:r>
          </a:p>
          <a:p>
            <a:r>
              <a:rPr lang="en-US" dirty="0"/>
              <a:t>Potential release mechanisms:</a:t>
            </a:r>
          </a:p>
          <a:p>
            <a:pPr lvl="1"/>
            <a:r>
              <a:rPr lang="en-US" dirty="0"/>
              <a:t>Primary coolant leaks</a:t>
            </a:r>
          </a:p>
          <a:p>
            <a:pPr lvl="1"/>
            <a:r>
              <a:rPr lang="en-US" dirty="0"/>
              <a:t>Liftoff (mechanical re-entrainment)</a:t>
            </a:r>
          </a:p>
          <a:p>
            <a:pPr lvl="1"/>
            <a:r>
              <a:rPr lang="en-US" dirty="0"/>
              <a:t>Steam-induced vaporization</a:t>
            </a:r>
          </a:p>
          <a:p>
            <a:pPr lvl="1"/>
            <a:r>
              <a:rPr lang="en-US" dirty="0"/>
              <a:t>Wash-off (removal by liquid H2O)</a:t>
            </a:r>
          </a:p>
          <a:p>
            <a:pPr lvl="1"/>
            <a:r>
              <a:rPr lang="en-US" dirty="0"/>
              <a:t>Primary coolant pressure relief</a:t>
            </a:r>
          </a:p>
          <a:p>
            <a:r>
              <a:rPr lang="en-US" dirty="0"/>
              <a:t>This sequence of multiple barriers eliminates the need for traditional pressure-retaining containment structure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116C232-F99B-F3BC-60B1-2C644AACF939}"/>
              </a:ext>
            </a:extLst>
          </p:cNvPr>
          <p:cNvSpPr txBox="1">
            <a:spLocks/>
          </p:cNvSpPr>
          <p:nvPr/>
        </p:nvSpPr>
        <p:spPr>
          <a:xfrm>
            <a:off x="4732790" y="2546349"/>
            <a:ext cx="3945464" cy="164464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Barrier performance:</a:t>
            </a:r>
          </a:p>
          <a:p>
            <a:pPr lvl="1"/>
            <a:r>
              <a:rPr lang="en-US" dirty="0"/>
              <a:t>Condensable radionuclides plate out during normal operation</a:t>
            </a:r>
          </a:p>
          <a:p>
            <a:pPr lvl="1"/>
            <a:r>
              <a:rPr lang="en-US" dirty="0"/>
              <a:t>Graphite absorption</a:t>
            </a:r>
          </a:p>
          <a:p>
            <a:pPr lvl="1"/>
            <a:r>
              <a:rPr lang="en-US" dirty="0"/>
              <a:t>Circulating activity is limited by helium purification system</a:t>
            </a:r>
          </a:p>
          <a:p>
            <a:pPr lvl="1"/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C272C0-7BDC-86B7-0208-FC7B97BA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022"/>
            <a:ext cx="8382000" cy="438150"/>
          </a:xfrm>
        </p:spPr>
        <p:txBody>
          <a:bodyPr/>
          <a:lstStyle/>
          <a:p>
            <a:r>
              <a:rPr lang="en-US" dirty="0"/>
              <a:t>Confinement of radioactive materials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90E8CC-B8C6-CFAB-1945-880C989B37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46641"/>
            <a:ext cx="8382000" cy="438150"/>
          </a:xfrm>
        </p:spPr>
        <p:txBody>
          <a:bodyPr/>
          <a:lstStyle/>
          <a:p>
            <a:r>
              <a:rPr lang="en-US" dirty="0"/>
              <a:t>Functional containment (cont.)</a:t>
            </a:r>
          </a:p>
        </p:txBody>
      </p:sp>
    </p:spTree>
    <p:extLst>
      <p:ext uri="{BB962C8B-B14F-4D97-AF65-F5344CB8AC3E}">
        <p14:creationId xmlns:p14="http://schemas.microsoft.com/office/powerpoint/2010/main" val="2368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5A20-ABFD-D4BD-0475-DC1F0DFC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0487"/>
            <a:ext cx="8382000" cy="438150"/>
          </a:xfrm>
        </p:spPr>
        <p:txBody>
          <a:bodyPr/>
          <a:lstStyle/>
          <a:p>
            <a:r>
              <a:rPr lang="en-US" dirty="0"/>
              <a:t>Confinement of radioactive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0FB41-459D-AFBF-6BF6-AC4330DEA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90575"/>
            <a:ext cx="8382000" cy="438150"/>
          </a:xfrm>
        </p:spPr>
        <p:txBody>
          <a:bodyPr/>
          <a:lstStyle/>
          <a:p>
            <a:r>
              <a:rPr lang="en-US" dirty="0"/>
              <a:t>Delayed release mechanisms during accidents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F1DCB-75FC-A382-87B8-34FC304E9C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321858"/>
            <a:ext cx="8382000" cy="3275542"/>
          </a:xfrm>
        </p:spPr>
        <p:txBody>
          <a:bodyPr>
            <a:normAutofit/>
          </a:bodyPr>
          <a:lstStyle/>
          <a:p>
            <a:r>
              <a:rPr lang="en-US" dirty="0"/>
              <a:t>Early (but limited) release of circulating activity in coolant and liftoff mechanisms</a:t>
            </a:r>
          </a:p>
          <a:p>
            <a:pPr lvl="1"/>
            <a:r>
              <a:rPr lang="en-US" dirty="0"/>
              <a:t>From defective coated fuel particles</a:t>
            </a:r>
          </a:p>
          <a:p>
            <a:pPr lvl="1"/>
            <a:r>
              <a:rPr lang="en-US" dirty="0"/>
              <a:t>Helium purification system to reduce circulating activity from the coolant</a:t>
            </a:r>
          </a:p>
          <a:p>
            <a:r>
              <a:rPr lang="en-US" dirty="0"/>
              <a:t>Delayed releases during off-normal events leading to elevated core temperatures</a:t>
            </a:r>
          </a:p>
          <a:p>
            <a:pPr lvl="1"/>
            <a:r>
              <a:rPr lang="en-US" dirty="0"/>
              <a:t>Releases from fuel depend on fraction of core above normal operating temperatures and duration of the event</a:t>
            </a:r>
          </a:p>
          <a:p>
            <a:pPr lvl="1"/>
            <a:r>
              <a:rPr lang="en-US" dirty="0"/>
              <a:t>Timing of release is from tens of hours to several days</a:t>
            </a:r>
          </a:p>
          <a:p>
            <a:pPr lvl="1"/>
            <a:r>
              <a:rPr lang="en-US" dirty="0"/>
              <a:t>Release rate is governed by amount of forced cooling or size of leak/break</a:t>
            </a:r>
          </a:p>
          <a:p>
            <a:pPr lvl="2"/>
            <a:r>
              <a:rPr lang="en-US" dirty="0"/>
              <a:t>Small leaks can potentially lead to a greater radionuclide release</a:t>
            </a:r>
          </a:p>
          <a:p>
            <a:pPr lvl="2"/>
            <a:r>
              <a:rPr lang="en-US" dirty="0"/>
              <a:t>Releases cease when internal temperatures decrease due to core cooldown</a:t>
            </a:r>
          </a:p>
        </p:txBody>
      </p:sp>
    </p:spTree>
    <p:extLst>
      <p:ext uri="{BB962C8B-B14F-4D97-AF65-F5344CB8AC3E}">
        <p14:creationId xmlns:p14="http://schemas.microsoft.com/office/powerpoint/2010/main" val="8270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C530-1B0A-66F1-F9FA-811FF719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core temperatures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D76F-5E17-52E0-DEC3-0BC5ADCE23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Depressurized loss of forced cooling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5C44A314-D389-07E0-3B0D-D0A473B2C90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692017" y="1431925"/>
            <a:ext cx="5545279" cy="3273425"/>
          </a:xfrm>
        </p:spPr>
      </p:pic>
    </p:spTree>
    <p:extLst>
      <p:ext uri="{BB962C8B-B14F-4D97-AF65-F5344CB8AC3E}">
        <p14:creationId xmlns:p14="http://schemas.microsoft.com/office/powerpoint/2010/main" val="33242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027A-854F-AC12-9CF3-F6C88107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vented reactor building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6A1CE-6A1B-F732-C13A-726FB8A2A19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28724"/>
            <a:ext cx="8305800" cy="32734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Structurally protects pressure vessels and vessel cooling system from external hazards</a:t>
            </a:r>
          </a:p>
          <a:p>
            <a:r>
              <a:rPr lang="en-US" dirty="0"/>
              <a:t>Limits air ingress following helium pressure boundary breaks</a:t>
            </a:r>
          </a:p>
          <a:p>
            <a:r>
              <a:rPr lang="en-US" dirty="0"/>
              <a:t>Provides additional radionuclide retention opportunity, but may not be relied on for radionuclide retention to meet off-site dose regulatory requirements</a:t>
            </a:r>
          </a:p>
          <a:p>
            <a:pPr lvl="1"/>
            <a:r>
              <a:rPr lang="en-US" dirty="0"/>
              <a:t>Not a conventional pressure-retaining containment structure</a:t>
            </a:r>
          </a:p>
          <a:p>
            <a:r>
              <a:rPr lang="en-US" dirty="0"/>
              <a:t>Reactor building is vented early in a helium pressure boundary break scenario (when the helium circulating activity is low)</a:t>
            </a:r>
          </a:p>
          <a:p>
            <a:pPr lvl="1"/>
            <a:r>
              <a:rPr lang="en-US" dirty="0"/>
              <a:t>The reactor building vent is closed later in the transient (when the particle fuel experiences higher temperatures and becomes leakier)</a:t>
            </a:r>
          </a:p>
          <a:p>
            <a:pPr lvl="1"/>
            <a:r>
              <a:rPr lang="en-US" dirty="0"/>
              <a:t>Prevents reactor building overpressure from release of non-condensing helium coolant</a:t>
            </a:r>
          </a:p>
        </p:txBody>
      </p:sp>
    </p:spTree>
    <p:extLst>
      <p:ext uri="{BB962C8B-B14F-4D97-AF65-F5344CB8AC3E}">
        <p14:creationId xmlns:p14="http://schemas.microsoft.com/office/powerpoint/2010/main" val="8504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AF42-62FE-A5D7-C3D3-15EF298D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245"/>
            <a:ext cx="8382000" cy="4381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4DC5B-726E-920D-0F0C-2499C14007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716701"/>
            <a:ext cx="8382000" cy="4099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 Temperature Gas-cooled Reactors are a type of Generation-IV reactor system</a:t>
            </a:r>
          </a:p>
          <a:p>
            <a:pPr lvl="1"/>
            <a:r>
              <a:rPr lang="en-US" dirty="0"/>
              <a:t>Thermal reactors with coated particle fuels</a:t>
            </a:r>
          </a:p>
          <a:p>
            <a:pPr lvl="1"/>
            <a:r>
              <a:rPr lang="en-US" dirty="0"/>
              <a:t>They offer high thermal efficiency and can be used for electricity generation and process heat applications</a:t>
            </a:r>
          </a:p>
          <a:p>
            <a:r>
              <a:rPr lang="en-US" dirty="0"/>
              <a:t>Design variants:</a:t>
            </a:r>
          </a:p>
          <a:p>
            <a:pPr lvl="1"/>
            <a:r>
              <a:rPr lang="en-US" dirty="0"/>
              <a:t>Pebble bed reactors</a:t>
            </a:r>
          </a:p>
          <a:p>
            <a:pPr lvl="1"/>
            <a:r>
              <a:rPr lang="en-US" dirty="0"/>
              <a:t>Prismatic fuel reactors</a:t>
            </a:r>
          </a:p>
          <a:p>
            <a:pPr lvl="1"/>
            <a:r>
              <a:rPr lang="en-US" dirty="0"/>
              <a:t>Molten-salt cooled fluidized bed concept</a:t>
            </a:r>
          </a:p>
          <a:p>
            <a:r>
              <a:rPr lang="en-US" dirty="0"/>
              <a:t>Characteristics that contribute to inherent/passive safety and accident prevention:</a:t>
            </a:r>
          </a:p>
          <a:p>
            <a:pPr lvl="1"/>
            <a:r>
              <a:rPr lang="en-US" dirty="0"/>
              <a:t>Low power density</a:t>
            </a:r>
          </a:p>
          <a:p>
            <a:pPr lvl="1"/>
            <a:r>
              <a:rPr lang="en-US" dirty="0"/>
              <a:t>High heat capacity of the core</a:t>
            </a:r>
          </a:p>
          <a:p>
            <a:pPr lvl="1"/>
            <a:r>
              <a:rPr lang="en-US" dirty="0"/>
              <a:t>Strongly negative temperature coefficient of reactivity</a:t>
            </a:r>
          </a:p>
          <a:p>
            <a:pPr lvl="1"/>
            <a:r>
              <a:rPr lang="en-US" dirty="0"/>
              <a:t>Large height-to-diameter ratio of the core</a:t>
            </a:r>
          </a:p>
          <a:p>
            <a:pPr lvl="1"/>
            <a:r>
              <a:rPr lang="en-US" dirty="0"/>
              <a:t>Coated fuel particles as the primary barrier to radionuclide release</a:t>
            </a:r>
          </a:p>
        </p:txBody>
      </p:sp>
    </p:spTree>
    <p:extLst>
      <p:ext uri="{BB962C8B-B14F-4D97-AF65-F5344CB8AC3E}">
        <p14:creationId xmlns:p14="http://schemas.microsoft.com/office/powerpoint/2010/main" val="3858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0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0E18-751E-F925-4210-FB34952A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High-Temperature Reactors?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E4B86-D1C2-6D39-5985-AFC12C3D52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134533"/>
            <a:ext cx="8060267" cy="3570817"/>
          </a:xfrm>
        </p:spPr>
        <p:txBody>
          <a:bodyPr>
            <a:normAutofit/>
          </a:bodyPr>
          <a:lstStyle/>
          <a:p>
            <a:r>
              <a:rPr lang="en-US" dirty="0"/>
              <a:t>Thermal reactors with coated particle fuel forms</a:t>
            </a:r>
          </a:p>
          <a:p>
            <a:r>
              <a:rPr lang="en-US" dirty="0"/>
              <a:t>They use graphite as the moderator</a:t>
            </a:r>
          </a:p>
          <a:p>
            <a:r>
              <a:rPr lang="en-US" dirty="0"/>
              <a:t>Most use pressurized helium gas as chemically inert coolant (no boiling concern), one design variant with molten-salt coolant (not pressurized)</a:t>
            </a:r>
          </a:p>
          <a:p>
            <a:r>
              <a:rPr lang="en-US" dirty="0"/>
              <a:t>Known for ability to achieve much higher operating temperatures than traditional water-cooled reactors</a:t>
            </a:r>
          </a:p>
          <a:p>
            <a:pPr lvl="1"/>
            <a:r>
              <a:rPr lang="en-US" dirty="0"/>
              <a:t>Greater thermal efficiency for electricity conversion</a:t>
            </a:r>
          </a:p>
          <a:p>
            <a:r>
              <a:rPr lang="en-US" dirty="0"/>
              <a:t>Inherent safety for reactivity control</a:t>
            </a:r>
          </a:p>
          <a:p>
            <a:r>
              <a:rPr lang="en-US" dirty="0"/>
              <a:t>Passive safety for decay heat removal</a:t>
            </a:r>
          </a:p>
          <a:p>
            <a:r>
              <a:rPr lang="en-US" dirty="0"/>
              <a:t>No risk of core melt</a:t>
            </a:r>
          </a:p>
        </p:txBody>
      </p:sp>
    </p:spTree>
    <p:extLst>
      <p:ext uri="{BB962C8B-B14F-4D97-AF65-F5344CB8AC3E}">
        <p14:creationId xmlns:p14="http://schemas.microsoft.com/office/powerpoint/2010/main" val="11836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0AA97-70D7-8390-5BE9-8B4AFEE4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818"/>
            <a:ext cx="8382000" cy="746522"/>
          </a:xfrm>
        </p:spPr>
        <p:txBody>
          <a:bodyPr/>
          <a:lstStyle/>
          <a:p>
            <a:r>
              <a:rPr lang="en-US" dirty="0"/>
              <a:t>Potential for non-electric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87202-A71E-4CD7-35B8-6A96EBF97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731307"/>
            <a:ext cx="8382000" cy="438150"/>
          </a:xfrm>
        </p:spPr>
        <p:txBody>
          <a:bodyPr/>
          <a:lstStyle/>
          <a:p>
            <a:r>
              <a:rPr lang="en-US" dirty="0"/>
              <a:t>Suitable for process heat and hydrogen production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14E589CA-A0E5-7D8F-F366-5E3DBF39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30" y="1237191"/>
            <a:ext cx="6639339" cy="34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0F06-6C85-121B-E19E-CDF311E4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083"/>
            <a:ext cx="8382000" cy="556022"/>
          </a:xfrm>
        </p:spPr>
        <p:txBody>
          <a:bodyPr/>
          <a:lstStyle/>
          <a:p>
            <a:r>
              <a:rPr lang="en-US" dirty="0"/>
              <a:t>Design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4A56E-7294-EC69-91F1-47F114D26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83708"/>
            <a:ext cx="8382000" cy="438150"/>
          </a:xfrm>
        </p:spPr>
        <p:txBody>
          <a:bodyPr/>
          <a:lstStyle/>
          <a:p>
            <a:r>
              <a:rPr lang="en-US" dirty="0"/>
              <a:t>Types of HTRs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0B7D0-CE12-32C9-6047-FA7351268D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431925"/>
            <a:ext cx="8381999" cy="3273425"/>
          </a:xfrm>
        </p:spPr>
        <p:txBody>
          <a:bodyPr>
            <a:normAutofit/>
          </a:bodyPr>
          <a:lstStyle/>
          <a:p>
            <a:r>
              <a:rPr lang="en-US" dirty="0"/>
              <a:t>Prismatic block pressurized gas-cooled reactors: Reactor core consists of hexagonal graphite blocks containing fuel and coolant channels</a:t>
            </a:r>
          </a:p>
          <a:p>
            <a:r>
              <a:rPr lang="en-US" dirty="0"/>
              <a:t>Pebble-bed pressurized gas-cooled reactors: Reactor core is filled with spherical fuel elements (pebbles) made of graphite and uranium particles</a:t>
            </a:r>
          </a:p>
          <a:p>
            <a:r>
              <a:rPr lang="en-US" dirty="0"/>
              <a:t>Molten-salt-cooled fluidized-bed reactor: </a:t>
            </a:r>
          </a:p>
          <a:p>
            <a:pPr lvl="1"/>
            <a:r>
              <a:rPr lang="en-US" sz="1600" dirty="0"/>
              <a:t>Fuel form and graphite moderation are like pebble-bed gas-cooled reactors, but with smaller pebbles (half in diameter)</a:t>
            </a:r>
          </a:p>
          <a:p>
            <a:pPr lvl="1"/>
            <a:r>
              <a:rPr lang="en-US" sz="1600" dirty="0"/>
              <a:t>Higher power density than gas systems (20 W/cc vs. 5 W/cc)</a:t>
            </a:r>
          </a:p>
          <a:p>
            <a:pPr lvl="1"/>
            <a:r>
              <a:rPr lang="en-US" sz="1600" dirty="0"/>
              <a:t>Coolant is not pressurized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7583-AF04-3D0D-4579-4927B51A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and ongoing 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85BD3-A733-155E-5854-D9C477FBA63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Dragon (U.K.): 20 MW-</a:t>
            </a:r>
            <a:r>
              <a:rPr lang="en-US" dirty="0" err="1"/>
              <a:t>th</a:t>
            </a:r>
            <a:r>
              <a:rPr lang="en-US" dirty="0"/>
              <a:t> (1964-1975)</a:t>
            </a:r>
          </a:p>
          <a:p>
            <a:r>
              <a:rPr lang="en-US" dirty="0"/>
              <a:t>Peach Bottom (U.S.A.): 115 MW-</a:t>
            </a:r>
            <a:r>
              <a:rPr lang="en-US" dirty="0" err="1"/>
              <a:t>th</a:t>
            </a:r>
            <a:r>
              <a:rPr lang="en-US" dirty="0"/>
              <a:t> (1967-1974)</a:t>
            </a:r>
          </a:p>
          <a:p>
            <a:r>
              <a:rPr lang="en-US" dirty="0"/>
              <a:t>AVR (Germany): 46 MW-</a:t>
            </a:r>
            <a:r>
              <a:rPr lang="en-US" dirty="0" err="1"/>
              <a:t>th</a:t>
            </a:r>
            <a:r>
              <a:rPr lang="en-US" dirty="0"/>
              <a:t> (1967-1988)</a:t>
            </a:r>
          </a:p>
          <a:p>
            <a:r>
              <a:rPr lang="en-US" dirty="0"/>
              <a:t>Fort St. Vrain (U.S.A.): 842 MW-</a:t>
            </a:r>
            <a:r>
              <a:rPr lang="en-US" dirty="0" err="1"/>
              <a:t>th</a:t>
            </a:r>
            <a:r>
              <a:rPr lang="en-US" dirty="0"/>
              <a:t> (1976-1989)</a:t>
            </a:r>
          </a:p>
          <a:p>
            <a:r>
              <a:rPr lang="en-US" dirty="0"/>
              <a:t>THTR (Germany): 750 MW-</a:t>
            </a:r>
            <a:r>
              <a:rPr lang="en-US" dirty="0" err="1"/>
              <a:t>th</a:t>
            </a:r>
            <a:r>
              <a:rPr lang="en-US" dirty="0"/>
              <a:t> (1986-1989)</a:t>
            </a:r>
          </a:p>
          <a:p>
            <a:r>
              <a:rPr lang="en-US" dirty="0"/>
              <a:t>HTTR (Japan): 30 MW-</a:t>
            </a:r>
            <a:r>
              <a:rPr lang="en-US" dirty="0" err="1"/>
              <a:t>th</a:t>
            </a:r>
            <a:r>
              <a:rPr lang="en-US" dirty="0"/>
              <a:t> (1999-present)</a:t>
            </a:r>
          </a:p>
          <a:p>
            <a:r>
              <a:rPr lang="en-US" dirty="0"/>
              <a:t>HTR-10 (China): 10 MW-</a:t>
            </a:r>
            <a:r>
              <a:rPr lang="en-US" dirty="0" err="1"/>
              <a:t>th</a:t>
            </a:r>
            <a:r>
              <a:rPr lang="en-US" dirty="0"/>
              <a:t> (2000-present)</a:t>
            </a:r>
          </a:p>
        </p:txBody>
      </p:sp>
    </p:spTree>
    <p:extLst>
      <p:ext uri="{BB962C8B-B14F-4D97-AF65-F5344CB8AC3E}">
        <p14:creationId xmlns:p14="http://schemas.microsoft.com/office/powerpoint/2010/main" val="37393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7476-55A1-633E-2DDE-79E31A1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798"/>
            <a:ext cx="8382000" cy="621639"/>
          </a:xfrm>
        </p:spPr>
        <p:txBody>
          <a:bodyPr/>
          <a:lstStyle/>
          <a:p>
            <a:r>
              <a:rPr lang="en-US" dirty="0"/>
              <a:t>Key safety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4CD5F-4445-6F57-B6D4-A3ECA4D98D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186387"/>
            <a:ext cx="4520317" cy="3273425"/>
          </a:xfrm>
        </p:spPr>
        <p:txBody>
          <a:bodyPr/>
          <a:lstStyle/>
          <a:p>
            <a:r>
              <a:rPr lang="en-US" dirty="0"/>
              <a:t>Low power density (large volume)</a:t>
            </a:r>
          </a:p>
          <a:p>
            <a:r>
              <a:rPr lang="en-US" dirty="0"/>
              <a:t>High core heat capacity</a:t>
            </a:r>
          </a:p>
          <a:p>
            <a:r>
              <a:rPr lang="en-US" dirty="0"/>
              <a:t>Strongly negative temperature coefficient of reactivity</a:t>
            </a:r>
          </a:p>
          <a:p>
            <a:r>
              <a:rPr lang="en-US" dirty="0"/>
              <a:t>Large height-to-diameter ratio of the core for effective vessel cooling (via natural circulation of air)</a:t>
            </a:r>
          </a:p>
          <a:p>
            <a:r>
              <a:rPr lang="en-US" dirty="0"/>
              <a:t>Coated fuel particles as the primary barrier to radionuclide release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C4655-878F-CCF8-72DB-A2C77C49B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30" y="883283"/>
            <a:ext cx="3425156" cy="373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8E5C-E37A-CAD1-20D9-69717BC4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design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8FEF4-C856-EBD5-DBF1-34C765CA0C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209289"/>
            <a:ext cx="8094134" cy="3273425"/>
          </a:xfrm>
        </p:spPr>
        <p:txBody>
          <a:bodyPr>
            <a:normAutofit/>
          </a:bodyPr>
          <a:lstStyle/>
          <a:p>
            <a:r>
              <a:rPr lang="en-US" dirty="0"/>
              <a:t>Design using chemically stable materials that can retain their integrity at high temperatures</a:t>
            </a:r>
          </a:p>
          <a:p>
            <a:pPr lvl="1"/>
            <a:r>
              <a:rPr lang="en-US" dirty="0"/>
              <a:t>Coolant choices</a:t>
            </a:r>
          </a:p>
          <a:p>
            <a:pPr lvl="2"/>
            <a:r>
              <a:rPr lang="en-US" sz="1600" dirty="0"/>
              <a:t>Pressurized helium (~7 </a:t>
            </a:r>
            <a:r>
              <a:rPr lang="en-US" sz="1600" dirty="0" err="1"/>
              <a:t>Mpa</a:t>
            </a:r>
            <a:r>
              <a:rPr lang="en-US" sz="1600" dirty="0"/>
              <a:t>) as inert single-phase coolant with negligible neutron absorption</a:t>
            </a:r>
          </a:p>
          <a:p>
            <a:pPr lvl="2"/>
            <a:r>
              <a:rPr lang="en-US" sz="1600" dirty="0"/>
              <a:t>Unpressurized molten-salt as corrosive but practically single-phase coolant with moderate neutron absorption</a:t>
            </a:r>
          </a:p>
          <a:p>
            <a:pPr lvl="1"/>
            <a:r>
              <a:rPr lang="en-US" dirty="0"/>
              <a:t>Ceramic coated particle fuel</a:t>
            </a:r>
          </a:p>
          <a:p>
            <a:pPr lvl="2"/>
            <a:r>
              <a:rPr lang="en-US" sz="1600" dirty="0"/>
              <a:t>High temperature capability, high radionuclide retention characteristics</a:t>
            </a:r>
            <a:endParaRPr lang="en-US" dirty="0"/>
          </a:p>
          <a:p>
            <a:pPr lvl="1"/>
            <a:r>
              <a:rPr lang="en-US" dirty="0"/>
              <a:t>Graphite as structural material and moderator</a:t>
            </a:r>
          </a:p>
          <a:p>
            <a:pPr lvl="2"/>
            <a:r>
              <a:rPr lang="en-US" sz="1600" dirty="0"/>
              <a:t>High temperature stability, large heat capacity, long thermal response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5B127-0789-053B-AE4C-ACF2CC75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6CDA-022F-1288-FBA5-D5C16C8D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design approach </a:t>
            </a:r>
            <a:r>
              <a:rPr lang="en-US" sz="1800" dirty="0"/>
              <a:t>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5F7D0-FAE6-3085-4ADC-1147D6D4DE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8" y="1249045"/>
            <a:ext cx="8263469" cy="3273425"/>
          </a:xfrm>
        </p:spPr>
        <p:txBody>
          <a:bodyPr>
            <a:normAutofit fontScale="92500"/>
          </a:bodyPr>
          <a:lstStyle/>
          <a:p>
            <a:r>
              <a:rPr lang="en-US" sz="1900" dirty="0"/>
              <a:t>Designs with inherent and passive safety features</a:t>
            </a:r>
            <a:endParaRPr lang="en-US" dirty="0"/>
          </a:p>
          <a:p>
            <a:pPr lvl="1"/>
            <a:r>
              <a:rPr lang="en-US" dirty="0"/>
              <a:t>Large negative temperature coefficient for inherent reactivity control</a:t>
            </a:r>
          </a:p>
          <a:p>
            <a:pPr lvl="1"/>
            <a:r>
              <a:rPr lang="en-US" dirty="0"/>
              <a:t>Shape and size of the reactor allows for passive decay heat removal from the reactor core through the reactor vessel</a:t>
            </a:r>
          </a:p>
          <a:p>
            <a:pPr lvl="2"/>
            <a:r>
              <a:rPr lang="en-US" sz="1600" dirty="0"/>
              <a:t>Decay heat is removed passively even with a pressure boundary breach through conduction and radiation in the core</a:t>
            </a:r>
            <a:endParaRPr lang="en-US" dirty="0"/>
          </a:p>
          <a:p>
            <a:pPr lvl="1"/>
            <a:r>
              <a:rPr lang="en-US" dirty="0"/>
              <a:t>No reliance on power or actuation signal to perform necessary safety functions</a:t>
            </a:r>
          </a:p>
          <a:p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Low power density and s</a:t>
            </a:r>
            <a:r>
              <a:rPr lang="en-US" sz="19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 thermal response during accidents (high heat capacity)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Little or no reliance on operator action, insensitive to incorrect actions</a:t>
            </a:r>
          </a:p>
          <a:p>
            <a:r>
              <a:rPr lang="en-US" sz="1900" dirty="0"/>
              <a:t>Retain radionuclides at the source (mostly within coated fuel particles)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7807</TotalTime>
  <Words>1726</Words>
  <Application>Microsoft Macintosh PowerPoint</Application>
  <PresentationFormat>On-screen Show (16:9)</PresentationFormat>
  <Paragraphs>222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System Font Regular</vt:lpstr>
      <vt:lpstr>Wingdings</vt:lpstr>
      <vt:lpstr>Office Theme</vt:lpstr>
      <vt:lpstr>High Temperature Reactor Technology and Safety</vt:lpstr>
      <vt:lpstr>outline</vt:lpstr>
      <vt:lpstr>What are High-Temperature Reactors?</vt:lpstr>
      <vt:lpstr>Potential for non-electric applications</vt:lpstr>
      <vt:lpstr>Design variants</vt:lpstr>
      <vt:lpstr>Past and ongoing experience</vt:lpstr>
      <vt:lpstr>Key safety Features</vt:lpstr>
      <vt:lpstr>safety design approach</vt:lpstr>
      <vt:lpstr>safety design approach (cont.)</vt:lpstr>
      <vt:lpstr>Coated particle fuel</vt:lpstr>
      <vt:lpstr>Pebble-bed design considerations</vt:lpstr>
      <vt:lpstr>Prismatic fuel design considerations</vt:lpstr>
      <vt:lpstr>Reactivity control</vt:lpstr>
      <vt:lpstr>Passive decay heat removal</vt:lpstr>
      <vt:lpstr>Passive decay heat removal (cont.)</vt:lpstr>
      <vt:lpstr>Air Ingress</vt:lpstr>
      <vt:lpstr>Water/steam ingress</vt:lpstr>
      <vt:lpstr>Defense in Depth Strategy</vt:lpstr>
      <vt:lpstr>Confinement of radioactive materials</vt:lpstr>
      <vt:lpstr>Confinement of radioactive materials</vt:lpstr>
      <vt:lpstr>Confinement of radioactive materials</vt:lpstr>
      <vt:lpstr>Typical core temperatures</vt:lpstr>
      <vt:lpstr>Role of vented reactor building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Sofu, Tanju</cp:lastModifiedBy>
  <cp:revision>43</cp:revision>
  <dcterms:created xsi:type="dcterms:W3CDTF">2024-02-05T17:42:20Z</dcterms:created>
  <dcterms:modified xsi:type="dcterms:W3CDTF">2024-11-12T15:36:39Z</dcterms:modified>
</cp:coreProperties>
</file>