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18" roundtripDataSignature="AMtx7mgwepbu6qXjT5KFQJWNOsIf0aiJ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eefc675932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2eefc675932_0_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ed7fe09992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ed7fe0999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ed7fe09992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ed7fe0999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eefc6759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2eefc67593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eef847087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2eef847087f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9" name="Google Shape;59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0" name="Google Shape;6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9"/>
          <p:cNvPicPr preferRelativeResize="0"/>
          <p:nvPr/>
        </p:nvPicPr>
        <p:blipFill rotWithShape="1">
          <a:blip r:embed="rId1">
            <a:alphaModFix/>
          </a:blip>
          <a:srcRect b="0" l="0" r="0" t="89035"/>
          <a:stretch/>
        </p:blipFill>
        <p:spPr>
          <a:xfrm>
            <a:off x="-27443" y="6459598"/>
            <a:ext cx="12240000" cy="419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9"/>
          <p:cNvPicPr preferRelativeResize="0"/>
          <p:nvPr/>
        </p:nvPicPr>
        <p:blipFill rotWithShape="1">
          <a:blip r:embed="rId1">
            <a:alphaModFix/>
          </a:blip>
          <a:srcRect b="45425" l="0" r="0" t="0"/>
          <a:stretch/>
        </p:blipFill>
        <p:spPr>
          <a:xfrm>
            <a:off x="-27443" y="-15868"/>
            <a:ext cx="12240000" cy="20875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Relationship Id="rId4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Relationship Id="rId4" Type="http://schemas.openxmlformats.org/officeDocument/2006/relationships/image" Target="../media/image7.jpg"/><Relationship Id="rId5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Relationship Id="rId4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00" y="-18000"/>
            <a:ext cx="12240000" cy="68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314687" y="4018296"/>
            <a:ext cx="778796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132247"/>
                </a:solidFill>
                <a:latin typeface="Calibri"/>
                <a:ea typeface="Calibri"/>
                <a:cs typeface="Calibri"/>
                <a:sym typeface="Calibri"/>
              </a:rPr>
              <a:t>Planned and co-organized by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132247"/>
                </a:solidFill>
                <a:latin typeface="Calibri"/>
                <a:ea typeface="Calibri"/>
                <a:cs typeface="Calibri"/>
                <a:sym typeface="Calibri"/>
              </a:rPr>
              <a:t>Northern Ocean Region Panel (NORP)   &amp;   Southern Ocean Region Panel (SORP)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32247"/>
                </a:solidFill>
                <a:latin typeface="Calibri"/>
                <a:ea typeface="Calibri"/>
                <a:cs typeface="Calibri"/>
                <a:sym typeface="Calibri"/>
              </a:rPr>
              <a:t>of CLIVAR, CliC and IASC/SCAR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7"/>
          <p:cNvPicPr preferRelativeResize="0"/>
          <p:nvPr/>
        </p:nvPicPr>
        <p:blipFill rotWithShape="1">
          <a:blip r:embed="rId3">
            <a:alphaModFix/>
          </a:blip>
          <a:srcRect b="50124" l="34935" r="32510" t="8020"/>
          <a:stretch/>
        </p:blipFill>
        <p:spPr>
          <a:xfrm>
            <a:off x="10621109" y="3857997"/>
            <a:ext cx="1260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7"/>
          <p:cNvPicPr preferRelativeResize="0"/>
          <p:nvPr/>
        </p:nvPicPr>
        <p:blipFill rotWithShape="1">
          <a:blip r:embed="rId4">
            <a:alphaModFix/>
          </a:blip>
          <a:srcRect b="0" l="8125" r="14097" t="0"/>
          <a:stretch/>
        </p:blipFill>
        <p:spPr>
          <a:xfrm>
            <a:off x="310892" y="2226275"/>
            <a:ext cx="1260000" cy="1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7"/>
          <p:cNvSpPr/>
          <p:nvPr/>
        </p:nvSpPr>
        <p:spPr>
          <a:xfrm>
            <a:off x="270091" y="995881"/>
            <a:ext cx="10351017" cy="891534"/>
          </a:xfrm>
          <a:prstGeom prst="rect">
            <a:avLst/>
          </a:prstGeom>
          <a:solidFill>
            <a:srgbClr val="1322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7"/>
          <p:cNvSpPr txBox="1"/>
          <p:nvPr/>
        </p:nvSpPr>
        <p:spPr>
          <a:xfrm>
            <a:off x="316523" y="1060939"/>
            <a:ext cx="3513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D9B3CC"/>
                </a:solidFill>
                <a:latin typeface="Calibri"/>
                <a:ea typeface="Calibri"/>
                <a:cs typeface="Calibri"/>
                <a:sym typeface="Calibri"/>
              </a:rPr>
              <a:t>KEYNOTE #4</a:t>
            </a:r>
            <a:endParaRPr b="1" sz="2200">
              <a:solidFill>
                <a:srgbClr val="D9B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D9B3CC"/>
                </a:solidFill>
                <a:latin typeface="Calibri"/>
                <a:ea typeface="Calibri"/>
                <a:cs typeface="Calibri"/>
                <a:sym typeface="Calibri"/>
              </a:rPr>
              <a:t>MIZ and coastal processes</a:t>
            </a:r>
            <a:endParaRPr b="1" sz="2400">
              <a:solidFill>
                <a:srgbClr val="D9B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7"/>
          <p:cNvSpPr/>
          <p:nvPr/>
        </p:nvSpPr>
        <p:spPr>
          <a:xfrm>
            <a:off x="316524" y="2215663"/>
            <a:ext cx="1260000" cy="1620000"/>
          </a:xfrm>
          <a:prstGeom prst="rect">
            <a:avLst/>
          </a:prstGeom>
          <a:noFill/>
          <a:ln cap="flat" cmpd="sng" w="12700">
            <a:solidFill>
              <a:srgbClr val="13224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7"/>
          <p:cNvSpPr/>
          <p:nvPr/>
        </p:nvSpPr>
        <p:spPr>
          <a:xfrm>
            <a:off x="10621108" y="3846275"/>
            <a:ext cx="1260000" cy="1620000"/>
          </a:xfrm>
          <a:prstGeom prst="rect">
            <a:avLst/>
          </a:prstGeom>
          <a:noFill/>
          <a:ln cap="flat" cmpd="sng" w="12700">
            <a:solidFill>
              <a:srgbClr val="13224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7"/>
          <p:cNvSpPr txBox="1"/>
          <p:nvPr/>
        </p:nvSpPr>
        <p:spPr>
          <a:xfrm>
            <a:off x="1711828" y="2133373"/>
            <a:ext cx="2379882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Mukund Gupta</a:t>
            </a:r>
            <a:endParaRPr/>
          </a:p>
          <a:p>
            <a:pPr indent="-180000" lvl="0" marL="180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 bla</a:t>
            </a:r>
            <a:endParaRPr/>
          </a:p>
          <a:p>
            <a:pPr indent="-180000" lvl="0" marL="180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 bla</a:t>
            </a:r>
            <a:endParaRPr/>
          </a:p>
        </p:txBody>
      </p:sp>
      <p:sp>
        <p:nvSpPr>
          <p:cNvPr id="226" name="Google Shape;226;p7"/>
          <p:cNvSpPr txBox="1"/>
          <p:nvPr/>
        </p:nvSpPr>
        <p:spPr>
          <a:xfrm>
            <a:off x="8124116" y="3846275"/>
            <a:ext cx="2256900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Marcello Vichi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000" lvl="0" marL="18000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 bla</a:t>
            </a:r>
            <a:endParaRPr/>
          </a:p>
          <a:p>
            <a:pPr indent="-180000" lvl="0" marL="18000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 bla</a:t>
            </a:r>
            <a:endParaRPr/>
          </a:p>
        </p:txBody>
      </p:sp>
      <p:cxnSp>
        <p:nvCxnSpPr>
          <p:cNvPr id="227" name="Google Shape;227;p7"/>
          <p:cNvCxnSpPr/>
          <p:nvPr/>
        </p:nvCxnSpPr>
        <p:spPr>
          <a:xfrm>
            <a:off x="1857876" y="3834552"/>
            <a:ext cx="8460000" cy="0"/>
          </a:xfrm>
          <a:prstGeom prst="straightConnector1">
            <a:avLst/>
          </a:prstGeom>
          <a:noFill/>
          <a:ln cap="flat" cmpd="sng" w="12700">
            <a:solidFill>
              <a:srgbClr val="13224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8" name="Google Shape;228;p7"/>
          <p:cNvSpPr txBox="1"/>
          <p:nvPr/>
        </p:nvSpPr>
        <p:spPr>
          <a:xfrm>
            <a:off x="8069375" y="2138475"/>
            <a:ext cx="4087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highlight>
                  <a:srgbClr val="D0E0E3"/>
                </a:highlight>
                <a:latin typeface="Calibri"/>
                <a:ea typeface="Calibri"/>
                <a:cs typeface="Calibri"/>
                <a:sym typeface="Calibri"/>
              </a:rPr>
              <a:t>Moderator: Dorotea Iovino</a:t>
            </a:r>
            <a:endParaRPr sz="2800">
              <a:solidFill>
                <a:schemeClr val="dk1"/>
              </a:solidFill>
              <a:highlight>
                <a:srgbClr val="D0E0E3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8"/>
          <p:cNvPicPr preferRelativeResize="0"/>
          <p:nvPr/>
        </p:nvPicPr>
        <p:blipFill rotWithShape="1">
          <a:blip r:embed="rId3">
            <a:alphaModFix/>
          </a:blip>
          <a:srcRect b="0" l="4638" r="9577" t="0"/>
          <a:stretch/>
        </p:blipFill>
        <p:spPr>
          <a:xfrm>
            <a:off x="10615474" y="3839581"/>
            <a:ext cx="1260001" cy="162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8"/>
          <p:cNvPicPr preferRelativeResize="0"/>
          <p:nvPr/>
        </p:nvPicPr>
        <p:blipFill rotWithShape="1">
          <a:blip r:embed="rId4">
            <a:alphaModFix/>
          </a:blip>
          <a:srcRect b="38804" l="21049" r="41597" t="13161"/>
          <a:stretch/>
        </p:blipFill>
        <p:spPr>
          <a:xfrm>
            <a:off x="316523" y="2215663"/>
            <a:ext cx="1260000" cy="162029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8"/>
          <p:cNvSpPr/>
          <p:nvPr/>
        </p:nvSpPr>
        <p:spPr>
          <a:xfrm>
            <a:off x="270091" y="995881"/>
            <a:ext cx="10351017" cy="891534"/>
          </a:xfrm>
          <a:prstGeom prst="rect">
            <a:avLst/>
          </a:prstGeom>
          <a:solidFill>
            <a:srgbClr val="1322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8"/>
          <p:cNvSpPr txBox="1"/>
          <p:nvPr/>
        </p:nvSpPr>
        <p:spPr>
          <a:xfrm>
            <a:off x="316523" y="1060939"/>
            <a:ext cx="4497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D9B3CC"/>
                </a:solidFill>
                <a:latin typeface="Calibri"/>
                <a:ea typeface="Calibri"/>
                <a:cs typeface="Calibri"/>
                <a:sym typeface="Calibri"/>
              </a:rPr>
              <a:t>KEYNOTE #5</a:t>
            </a:r>
            <a:endParaRPr b="1" sz="2200">
              <a:solidFill>
                <a:srgbClr val="D9B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D9B3CC"/>
                </a:solidFill>
                <a:latin typeface="Calibri"/>
                <a:ea typeface="Calibri"/>
                <a:cs typeface="Calibri"/>
                <a:sym typeface="Calibri"/>
              </a:rPr>
              <a:t>Sea ice prediction and projections</a:t>
            </a:r>
            <a:endParaRPr b="1" sz="2400">
              <a:solidFill>
                <a:srgbClr val="D9B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8"/>
          <p:cNvSpPr/>
          <p:nvPr/>
        </p:nvSpPr>
        <p:spPr>
          <a:xfrm>
            <a:off x="316524" y="2215663"/>
            <a:ext cx="1260000" cy="1620000"/>
          </a:xfrm>
          <a:prstGeom prst="rect">
            <a:avLst/>
          </a:prstGeom>
          <a:noFill/>
          <a:ln cap="flat" cmpd="sng" w="12700">
            <a:solidFill>
              <a:srgbClr val="13224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8"/>
          <p:cNvSpPr/>
          <p:nvPr/>
        </p:nvSpPr>
        <p:spPr>
          <a:xfrm>
            <a:off x="10621108" y="3840413"/>
            <a:ext cx="1260000" cy="1620000"/>
          </a:xfrm>
          <a:prstGeom prst="rect">
            <a:avLst/>
          </a:prstGeom>
          <a:noFill/>
          <a:ln cap="flat" cmpd="sng" w="12700">
            <a:solidFill>
              <a:srgbClr val="13224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8"/>
          <p:cNvSpPr txBox="1"/>
          <p:nvPr/>
        </p:nvSpPr>
        <p:spPr>
          <a:xfrm>
            <a:off x="1711818" y="2133375"/>
            <a:ext cx="101694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François Massonnet</a:t>
            </a:r>
            <a:endParaRPr/>
          </a:p>
          <a:p>
            <a:pPr indent="-179999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F.R.S-FNRS Research Associate and lecturer at Université catholique de Louvain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9999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ERC project on rapid Arctic sea ice loss events; Coordinator of SIPN South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9999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 prediction and variability, polar regions, sea ice, data assimilation, climate model evaluation and forecast verification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8"/>
          <p:cNvSpPr txBox="1"/>
          <p:nvPr/>
        </p:nvSpPr>
        <p:spPr>
          <a:xfrm>
            <a:off x="704300" y="3846275"/>
            <a:ext cx="96768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 Bracegirdle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9999" lvl="0" marL="179999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Science Leader at the British Antarctic Survey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9999" lvl="0" marL="179999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Co-Chief Officer of the SCAR AntClimNow program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9999" lvl="0" marL="179999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olar meteorology and climate, troposphere-stratosphere interactions, climate model projections, evaluation &amp; uncertainty assessment</a:t>
            </a:r>
            <a:endParaRPr/>
          </a:p>
        </p:txBody>
      </p:sp>
      <p:cxnSp>
        <p:nvCxnSpPr>
          <p:cNvPr id="241" name="Google Shape;241;p8"/>
          <p:cNvCxnSpPr/>
          <p:nvPr/>
        </p:nvCxnSpPr>
        <p:spPr>
          <a:xfrm>
            <a:off x="1857876" y="3834552"/>
            <a:ext cx="8460000" cy="0"/>
          </a:xfrm>
          <a:prstGeom prst="straightConnector1">
            <a:avLst/>
          </a:prstGeom>
          <a:noFill/>
          <a:ln cap="flat" cmpd="sng" w="12700">
            <a:solidFill>
              <a:srgbClr val="13224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2" name="Google Shape;242;p8"/>
          <p:cNvSpPr txBox="1"/>
          <p:nvPr/>
        </p:nvSpPr>
        <p:spPr>
          <a:xfrm>
            <a:off x="172400" y="5683175"/>
            <a:ext cx="4057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highlight>
                  <a:srgbClr val="D0E0E3"/>
                </a:highlight>
                <a:latin typeface="Calibri"/>
                <a:ea typeface="Calibri"/>
                <a:cs typeface="Calibri"/>
                <a:sym typeface="Calibri"/>
              </a:rPr>
              <a:t>Moderator: Alvaro Scardilli</a:t>
            </a:r>
            <a:endParaRPr sz="2800">
              <a:solidFill>
                <a:schemeClr val="dk1"/>
              </a:solidFill>
              <a:highlight>
                <a:srgbClr val="D0E0E3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eefc675932_0_74"/>
          <p:cNvSpPr/>
          <p:nvPr/>
        </p:nvSpPr>
        <p:spPr>
          <a:xfrm>
            <a:off x="270091" y="995881"/>
            <a:ext cx="10350900" cy="891600"/>
          </a:xfrm>
          <a:prstGeom prst="rect">
            <a:avLst/>
          </a:prstGeom>
          <a:solidFill>
            <a:srgbClr val="1322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2eefc675932_0_74"/>
          <p:cNvSpPr txBox="1"/>
          <p:nvPr/>
        </p:nvSpPr>
        <p:spPr>
          <a:xfrm>
            <a:off x="316525" y="1060950"/>
            <a:ext cx="7442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D9B3CC"/>
                </a:solidFill>
                <a:latin typeface="Calibri"/>
                <a:ea typeface="Calibri"/>
                <a:cs typeface="Calibri"/>
                <a:sym typeface="Calibri"/>
              </a:rPr>
              <a:t>GROUP DISCUSSION #2 (14:00-15:30)</a:t>
            </a:r>
            <a:endParaRPr b="1" sz="2200">
              <a:solidFill>
                <a:srgbClr val="D9B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D9B3CC"/>
                </a:solidFill>
                <a:latin typeface="Calibri"/>
                <a:ea typeface="Calibri"/>
                <a:cs typeface="Calibri"/>
                <a:sym typeface="Calibri"/>
              </a:rPr>
              <a:t>Expert Groups</a:t>
            </a:r>
            <a:endParaRPr b="1" sz="2400">
              <a:solidFill>
                <a:srgbClr val="D9B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g2eefc675932_0_74"/>
          <p:cNvSpPr txBox="1"/>
          <p:nvPr/>
        </p:nvSpPr>
        <p:spPr>
          <a:xfrm>
            <a:off x="8999901" y="2825925"/>
            <a:ext cx="2413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 for notes: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g2eefc675932_0_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38575" y="3352806"/>
            <a:ext cx="2413544" cy="241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2eefc675932_0_74"/>
          <p:cNvSpPr txBox="1"/>
          <p:nvPr/>
        </p:nvSpPr>
        <p:spPr>
          <a:xfrm>
            <a:off x="6318900" y="5750250"/>
            <a:ext cx="5873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https://tinyurl.com/ictp-norp-sorp-discussion0724</a:t>
            </a:r>
            <a:endParaRPr/>
          </a:p>
        </p:txBody>
      </p:sp>
      <p:sp>
        <p:nvSpPr>
          <p:cNvPr id="252" name="Google Shape;252;g2eefc675932_0_74"/>
          <p:cNvSpPr/>
          <p:nvPr/>
        </p:nvSpPr>
        <p:spPr>
          <a:xfrm>
            <a:off x="647100" y="3386375"/>
            <a:ext cx="1243500" cy="510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Expert group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2eefc675932_0_74"/>
          <p:cNvSpPr/>
          <p:nvPr/>
        </p:nvSpPr>
        <p:spPr>
          <a:xfrm>
            <a:off x="2254475" y="3504750"/>
            <a:ext cx="954300" cy="4131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Expert group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2eefc675932_0_74"/>
          <p:cNvSpPr/>
          <p:nvPr/>
        </p:nvSpPr>
        <p:spPr>
          <a:xfrm>
            <a:off x="885100" y="4002750"/>
            <a:ext cx="681000" cy="3399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Expert group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2eefc675932_0_74"/>
          <p:cNvSpPr/>
          <p:nvPr/>
        </p:nvSpPr>
        <p:spPr>
          <a:xfrm>
            <a:off x="1949213" y="4032725"/>
            <a:ext cx="1512000" cy="841500"/>
          </a:xfrm>
          <a:prstGeom prst="rect">
            <a:avLst/>
          </a:prstGeom>
          <a:solidFill>
            <a:srgbClr val="D9B3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Expert group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2eefc675932_0_74"/>
          <p:cNvSpPr/>
          <p:nvPr/>
        </p:nvSpPr>
        <p:spPr>
          <a:xfrm>
            <a:off x="854500" y="4601375"/>
            <a:ext cx="954300" cy="4635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Expert group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7" name="Google Shape;257;g2eefc675932_0_74"/>
          <p:cNvCxnSpPr/>
          <p:nvPr/>
        </p:nvCxnSpPr>
        <p:spPr>
          <a:xfrm>
            <a:off x="2027550" y="5247225"/>
            <a:ext cx="4500" cy="339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8" name="Google Shape;258;g2eefc675932_0_74"/>
          <p:cNvSpPr txBox="1"/>
          <p:nvPr>
            <p:ph idx="1" type="subTitle"/>
          </p:nvPr>
        </p:nvSpPr>
        <p:spPr>
          <a:xfrm>
            <a:off x="287900" y="2387500"/>
            <a:ext cx="3237600" cy="89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/>
              <a:t>Day 2 (group)</a:t>
            </a:r>
            <a:endParaRPr b="1" sz="18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GB" sz="1800"/>
              <a:t>Discuss specific questions/outcome in-depth</a:t>
            </a:r>
            <a:endParaRPr i="1" sz="1800"/>
          </a:p>
        </p:txBody>
      </p:sp>
      <p:sp>
        <p:nvSpPr>
          <p:cNvPr id="259" name="Google Shape;259;g2eefc675932_0_74"/>
          <p:cNvSpPr txBox="1"/>
          <p:nvPr/>
        </p:nvSpPr>
        <p:spPr>
          <a:xfrm>
            <a:off x="3642550" y="3740600"/>
            <a:ext cx="1243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rapporteurs per group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 junior &amp; 1 senior)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2eefc675932_0_74"/>
          <p:cNvSpPr/>
          <p:nvPr/>
        </p:nvSpPr>
        <p:spPr>
          <a:xfrm>
            <a:off x="3475550" y="3432950"/>
            <a:ext cx="257700" cy="18144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2eefc675932_0_74"/>
          <p:cNvSpPr txBox="1"/>
          <p:nvPr/>
        </p:nvSpPr>
        <p:spPr>
          <a:xfrm>
            <a:off x="3695600" y="5504700"/>
            <a:ext cx="1152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Rapporteurs within each group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2eefc675932_0_74"/>
          <p:cNvSpPr/>
          <p:nvPr/>
        </p:nvSpPr>
        <p:spPr>
          <a:xfrm>
            <a:off x="3413950" y="5571225"/>
            <a:ext cx="257700" cy="732600"/>
          </a:xfrm>
          <a:prstGeom prst="rightBrace">
            <a:avLst>
              <a:gd fmla="val 26222" name="adj1"/>
              <a:gd fmla="val 5000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2eefc675932_0_74"/>
          <p:cNvSpPr txBox="1"/>
          <p:nvPr/>
        </p:nvSpPr>
        <p:spPr>
          <a:xfrm>
            <a:off x="541500" y="5658000"/>
            <a:ext cx="2976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Organization of notes in prep. for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wrap up session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00" y="-18000"/>
            <a:ext cx="12240000" cy="68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/>
          <p:nvPr/>
        </p:nvSpPr>
        <p:spPr>
          <a:xfrm>
            <a:off x="335667" y="4004840"/>
            <a:ext cx="11856333" cy="243068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 b="0" l="0" r="47641" t="0"/>
          <a:stretch/>
        </p:blipFill>
        <p:spPr>
          <a:xfrm>
            <a:off x="305667" y="4266782"/>
            <a:ext cx="4578258" cy="12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 b="21630" l="53803" r="0" t="0"/>
          <a:stretch/>
        </p:blipFill>
        <p:spPr>
          <a:xfrm>
            <a:off x="428262" y="5301207"/>
            <a:ext cx="4500000" cy="113151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381967" y="3946964"/>
            <a:ext cx="141179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Co-sponsors:</a:t>
            </a:r>
            <a:endParaRPr/>
          </a:p>
        </p:txBody>
      </p:sp>
      <p:sp>
        <p:nvSpPr>
          <p:cNvPr id="97" name="Google Shape;97;p2"/>
          <p:cNvSpPr txBox="1"/>
          <p:nvPr/>
        </p:nvSpPr>
        <p:spPr>
          <a:xfrm>
            <a:off x="6301973" y="3946975"/>
            <a:ext cx="5082300" cy="23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132247"/>
                </a:solidFill>
                <a:latin typeface="Calibri"/>
                <a:ea typeface="Calibri"/>
                <a:cs typeface="Calibri"/>
                <a:sym typeface="Calibri"/>
              </a:rPr>
              <a:t>Scientific organizing committee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rgbClr val="132247"/>
                </a:solidFill>
                <a:latin typeface="Calibri"/>
                <a:ea typeface="Calibri"/>
                <a:cs typeface="Calibri"/>
                <a:sym typeface="Calibri"/>
              </a:rPr>
              <a:t>Carolina Dufour, McGill, Canada &amp; IFREMER, France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rgbClr val="132247"/>
                </a:solidFill>
                <a:latin typeface="Calibri"/>
                <a:ea typeface="Calibri"/>
                <a:cs typeface="Calibri"/>
                <a:sym typeface="Calibri"/>
              </a:rPr>
              <a:t>Alexander Haumann, AWI &amp; LMU, Germany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rgbClr val="132247"/>
                </a:solidFill>
                <a:latin typeface="Calibri"/>
                <a:ea typeface="Calibri"/>
                <a:cs typeface="Calibri"/>
                <a:sym typeface="Calibri"/>
              </a:rPr>
              <a:t>Dorotea Iovino, CMCC, Italy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rgbClr val="132247"/>
                </a:solidFill>
                <a:latin typeface="Calibri"/>
                <a:ea typeface="Calibri"/>
                <a:cs typeface="Calibri"/>
                <a:sym typeface="Calibri"/>
              </a:rPr>
              <a:t>Torge Martin, GEOMAR, Germany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rgbClr val="132247"/>
                </a:solidFill>
                <a:latin typeface="Calibri"/>
                <a:ea typeface="Calibri"/>
                <a:cs typeface="Calibri"/>
                <a:sym typeface="Calibri"/>
              </a:rPr>
              <a:t>Alvaro Scardilli, SHN, Argentina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rgbClr val="132247"/>
                </a:solidFill>
                <a:latin typeface="Calibri"/>
                <a:ea typeface="Calibri"/>
                <a:cs typeface="Calibri"/>
                <a:sym typeface="Calibri"/>
              </a:rPr>
              <a:t>Amy Solomon, NOAA, USA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rgbClr val="132247"/>
                </a:solidFill>
                <a:latin typeface="Calibri"/>
                <a:ea typeface="Calibri"/>
                <a:cs typeface="Calibri"/>
                <a:sym typeface="Calibri"/>
              </a:rPr>
              <a:t>Riccardo Farneti, ICTP, Italy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/>
          <p:nvPr/>
        </p:nvSpPr>
        <p:spPr>
          <a:xfrm>
            <a:off x="335667" y="4004840"/>
            <a:ext cx="11856333" cy="243068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287300" y="2286000"/>
            <a:ext cx="6299100" cy="4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132247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1" lang="en-GB" sz="1800">
                <a:solidFill>
                  <a:srgbClr val="132247"/>
                </a:solidFill>
                <a:latin typeface="Calibri"/>
                <a:ea typeface="Calibri"/>
                <a:cs typeface="Calibri"/>
                <a:sym typeface="Calibri"/>
              </a:rPr>
              <a:t>bjectives of the workshop</a:t>
            </a:r>
            <a:endParaRPr b="1" sz="1800">
              <a:solidFill>
                <a:srgbClr val="132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132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132247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rgbClr val="132247"/>
                </a:solidFill>
                <a:latin typeface="Calibri"/>
                <a:ea typeface="Calibri"/>
                <a:cs typeface="Calibri"/>
                <a:sym typeface="Calibri"/>
              </a:rPr>
              <a:t>Re</a:t>
            </a:r>
            <a:r>
              <a:rPr lang="en-GB" sz="1800">
                <a:solidFill>
                  <a:srgbClr val="132247"/>
                </a:solidFill>
                <a:latin typeface="Calibri"/>
                <a:ea typeface="Calibri"/>
                <a:cs typeface="Calibri"/>
                <a:sym typeface="Calibri"/>
              </a:rPr>
              <a:t>view the recent advances on understanding the variability of the sea ice in </a:t>
            </a:r>
            <a:r>
              <a:rPr lang="en-GB" sz="1800" u="sng">
                <a:solidFill>
                  <a:srgbClr val="132247"/>
                </a:solidFill>
                <a:latin typeface="Calibri"/>
                <a:ea typeface="Calibri"/>
                <a:cs typeface="Calibri"/>
                <a:sym typeface="Calibri"/>
              </a:rPr>
              <a:t>both hemispheres</a:t>
            </a:r>
            <a:r>
              <a:rPr lang="en-GB" sz="1800">
                <a:solidFill>
                  <a:srgbClr val="132247"/>
                </a:solidFill>
                <a:latin typeface="Calibri"/>
                <a:ea typeface="Calibri"/>
                <a:cs typeface="Calibri"/>
                <a:sym typeface="Calibri"/>
              </a:rPr>
              <a:t> and its linkage with the climate system.</a:t>
            </a:r>
            <a:endParaRPr sz="1800">
              <a:solidFill>
                <a:srgbClr val="132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132247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rgbClr val="132247"/>
                </a:solidFill>
                <a:latin typeface="Calibri"/>
                <a:ea typeface="Calibri"/>
                <a:cs typeface="Calibri"/>
                <a:sym typeface="Calibri"/>
              </a:rPr>
              <a:t>Discuss the important research avenues and identify the </a:t>
            </a:r>
            <a:r>
              <a:rPr lang="en-GB" sz="1800">
                <a:solidFill>
                  <a:srgbClr val="132247"/>
                </a:solidFill>
                <a:latin typeface="Calibri"/>
                <a:ea typeface="Calibri"/>
                <a:cs typeface="Calibri"/>
                <a:sym typeface="Calibri"/>
              </a:rPr>
              <a:t>challenges and </a:t>
            </a:r>
            <a:r>
              <a:rPr lang="en-GB" sz="1800">
                <a:solidFill>
                  <a:srgbClr val="132247"/>
                </a:solidFill>
                <a:latin typeface="Calibri"/>
                <a:ea typeface="Calibri"/>
                <a:cs typeface="Calibri"/>
                <a:sym typeface="Calibri"/>
              </a:rPr>
              <a:t>opportunities to refine this understanding.</a:t>
            </a:r>
            <a:endParaRPr sz="1800">
              <a:solidFill>
                <a:srgbClr val="132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2247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 on the MOSAiC expedition and brainstorm on Antarctica InSync.</a:t>
            </a:r>
            <a:endParaRPr sz="1800">
              <a:solidFill>
                <a:srgbClr val="132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2247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Bridge the gap between the </a:t>
            </a:r>
            <a:r>
              <a:rPr lang="en-GB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polar communities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foster scientific collaborations and technical cooperations around models and observations.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possible workshop outcomes, e.g. press release, white paper, review or perspective papers.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7282600" y="4306950"/>
            <a:ext cx="45246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132247"/>
                </a:solidFill>
                <a:latin typeface="Calibri"/>
                <a:ea typeface="Calibri"/>
                <a:cs typeface="Calibri"/>
                <a:sym typeface="Calibri"/>
              </a:rPr>
              <a:t>4 topics introduced by keynotes</a:t>
            </a:r>
            <a:endParaRPr b="1" sz="1800">
              <a:solidFill>
                <a:srgbClr val="132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1322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32247"/>
                </a:solidFill>
                <a:latin typeface="Calibri"/>
                <a:ea typeface="Calibri"/>
                <a:cs typeface="Calibri"/>
                <a:sym typeface="Calibri"/>
              </a:rPr>
              <a:t>1 - </a:t>
            </a:r>
            <a:r>
              <a:rPr lang="en-GB" sz="1800">
                <a:solidFill>
                  <a:srgbClr val="132247"/>
                </a:solidFill>
                <a:latin typeface="Calibri"/>
                <a:ea typeface="Calibri"/>
                <a:cs typeface="Calibri"/>
                <a:sym typeface="Calibri"/>
              </a:rPr>
              <a:t>From </a:t>
            </a:r>
            <a:r>
              <a:rPr i="1" lang="en-GB" sz="1800">
                <a:solidFill>
                  <a:srgbClr val="132247"/>
                </a:solidFill>
                <a:latin typeface="Calibri"/>
                <a:ea typeface="Calibri"/>
                <a:cs typeface="Calibri"/>
                <a:sym typeface="Calibri"/>
              </a:rPr>
              <a:t>MOSAiC</a:t>
            </a:r>
            <a:r>
              <a:rPr lang="en-GB" sz="1800">
                <a:solidFill>
                  <a:srgbClr val="132247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i="1" lang="en-GB" sz="1800">
                <a:solidFill>
                  <a:srgbClr val="132247"/>
                </a:solidFill>
                <a:latin typeface="Calibri"/>
                <a:ea typeface="Calibri"/>
                <a:cs typeface="Calibri"/>
                <a:sym typeface="Calibri"/>
              </a:rPr>
              <a:t>Antarctica InSync</a:t>
            </a:r>
            <a:r>
              <a:rPr lang="en-GB" sz="1800">
                <a:solidFill>
                  <a:srgbClr val="132247"/>
                </a:solidFill>
                <a:latin typeface="Calibri"/>
                <a:ea typeface="Calibri"/>
                <a:cs typeface="Calibri"/>
                <a:sym typeface="Calibri"/>
              </a:rPr>
              <a:t>:  perspective and prospective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32247"/>
                </a:solidFill>
                <a:latin typeface="Calibri"/>
                <a:ea typeface="Calibri"/>
                <a:cs typeface="Calibri"/>
                <a:sym typeface="Calibri"/>
              </a:rPr>
              <a:t>2 - </a:t>
            </a:r>
            <a:r>
              <a:rPr lang="en-GB" sz="1800">
                <a:solidFill>
                  <a:srgbClr val="132247"/>
                </a:solidFill>
                <a:latin typeface="Calibri"/>
                <a:ea typeface="Calibri"/>
                <a:cs typeface="Calibri"/>
                <a:sym typeface="Calibri"/>
              </a:rPr>
              <a:t>Drivers of the recent sea ice decline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3 - </a:t>
            </a:r>
            <a:r>
              <a:rPr lang="en-GB" sz="1800">
                <a:solidFill>
                  <a:srgbClr val="132247"/>
                </a:solidFill>
                <a:latin typeface="Calibri"/>
                <a:ea typeface="Calibri"/>
                <a:cs typeface="Calibri"/>
                <a:sym typeface="Calibri"/>
              </a:rPr>
              <a:t>Marginal Ice Zone and coastal processes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4 - </a:t>
            </a:r>
            <a:r>
              <a:rPr lang="en-GB" sz="1800">
                <a:solidFill>
                  <a:srgbClr val="132247"/>
                </a:solidFill>
                <a:latin typeface="Calibri"/>
                <a:ea typeface="Calibri"/>
                <a:cs typeface="Calibri"/>
                <a:sym typeface="Calibri"/>
              </a:rPr>
              <a:t>Sea ice prediction and projections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9034767" y="1600660"/>
            <a:ext cx="2520000" cy="25200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6139491" y="119690"/>
            <a:ext cx="2520000" cy="252000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3895490" y="1180040"/>
            <a:ext cx="6013800" cy="2864400"/>
          </a:xfrm>
          <a:prstGeom prst="arc">
            <a:avLst>
              <a:gd fmla="val 18070889" name="adj1"/>
              <a:gd fmla="val 21479904" name="adj2"/>
            </a:avLst>
          </a:prstGeom>
          <a:noFill/>
          <a:ln cap="flat" cmpd="sng" w="152400">
            <a:solidFill>
              <a:srgbClr val="983362"/>
            </a:solidFill>
            <a:prstDash val="solid"/>
            <a:miter lim="800000"/>
            <a:headEnd len="med" w="med" type="triangle"/>
            <a:tailEnd len="med" w="med" type="triangle"/>
          </a:ln>
          <a:effectLst>
            <a:outerShdw blurRad="38100" rotWithShape="0" algn="tr" dir="8100000" dist="63500">
              <a:schemeClr val="lt1">
                <a:alpha val="74901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ed7fe09992_0_2"/>
          <p:cNvSpPr txBox="1"/>
          <p:nvPr>
            <p:ph idx="1" type="subTitle"/>
          </p:nvPr>
        </p:nvSpPr>
        <p:spPr>
          <a:xfrm>
            <a:off x="272300" y="2441850"/>
            <a:ext cx="5672400" cy="390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/>
              <a:t>Agenda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Days 1:</a:t>
            </a:r>
            <a:endParaRPr sz="1800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&gt; Keynotes and questions</a:t>
            </a:r>
            <a:endParaRPr sz="1800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&gt; Lightning talks &amp; poster sessions (</a:t>
            </a:r>
            <a:r>
              <a:rPr lang="en-GB" sz="1800"/>
              <a:t>last names</a:t>
            </a:r>
            <a:r>
              <a:rPr lang="en-GB" sz="1800"/>
              <a:t> A to N)</a:t>
            </a:r>
            <a:endParaRPr sz="1800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&gt; Group discussions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Days 2:</a:t>
            </a:r>
            <a:endParaRPr sz="1800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&gt; Keynotes and questions</a:t>
            </a:r>
            <a:endParaRPr sz="1800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&gt; Lightning talks &amp; poster sessions (last names O to Z)</a:t>
            </a:r>
            <a:endParaRPr sz="1800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&gt; Group discussions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Days 3:</a:t>
            </a:r>
            <a:endParaRPr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&gt; Presentations of research projects from the school</a:t>
            </a:r>
            <a:endParaRPr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&gt; Wrap up session</a:t>
            </a:r>
            <a:endParaRPr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13" name="Google Shape;113;g2ed7fe09992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0075" y="67225"/>
            <a:ext cx="5085725" cy="663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ed7fe09992_0_9"/>
          <p:cNvSpPr txBox="1"/>
          <p:nvPr>
            <p:ph idx="1" type="subTitle"/>
          </p:nvPr>
        </p:nvSpPr>
        <p:spPr>
          <a:xfrm>
            <a:off x="8870500" y="2387500"/>
            <a:ext cx="3237600" cy="89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/>
              <a:t>Day 3 (plenary)</a:t>
            </a:r>
            <a:endParaRPr b="1" sz="18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GB" sz="1800"/>
              <a:t>Report on the conclusions and discuss outcome</a:t>
            </a:r>
            <a:endParaRPr i="1" sz="1800"/>
          </a:p>
        </p:txBody>
      </p:sp>
      <p:sp>
        <p:nvSpPr>
          <p:cNvPr id="119" name="Google Shape;119;g2ed7fe09992_0_9"/>
          <p:cNvSpPr/>
          <p:nvPr/>
        </p:nvSpPr>
        <p:spPr>
          <a:xfrm>
            <a:off x="1961700" y="3509812"/>
            <a:ext cx="822000" cy="284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Group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2ed7fe09992_0_9"/>
          <p:cNvSpPr/>
          <p:nvPr/>
        </p:nvSpPr>
        <p:spPr>
          <a:xfrm>
            <a:off x="854425" y="3509813"/>
            <a:ext cx="822000" cy="284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Group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2ed7fe09992_0_9"/>
          <p:cNvSpPr/>
          <p:nvPr/>
        </p:nvSpPr>
        <p:spPr>
          <a:xfrm>
            <a:off x="854425" y="4898300"/>
            <a:ext cx="822000" cy="284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Group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2ed7fe09992_0_9"/>
          <p:cNvSpPr/>
          <p:nvPr/>
        </p:nvSpPr>
        <p:spPr>
          <a:xfrm>
            <a:off x="854425" y="3996738"/>
            <a:ext cx="822000" cy="284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Group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2ed7fe09992_0_9"/>
          <p:cNvSpPr/>
          <p:nvPr/>
        </p:nvSpPr>
        <p:spPr>
          <a:xfrm>
            <a:off x="1961700" y="3972638"/>
            <a:ext cx="822000" cy="284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Group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2ed7fe09992_0_9"/>
          <p:cNvSpPr/>
          <p:nvPr/>
        </p:nvSpPr>
        <p:spPr>
          <a:xfrm>
            <a:off x="1961700" y="4898288"/>
            <a:ext cx="822000" cy="284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Group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2ed7fe09992_0_9"/>
          <p:cNvSpPr/>
          <p:nvPr/>
        </p:nvSpPr>
        <p:spPr>
          <a:xfrm>
            <a:off x="1961700" y="4435475"/>
            <a:ext cx="822000" cy="284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Group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2ed7fe09992_0_9"/>
          <p:cNvSpPr/>
          <p:nvPr/>
        </p:nvSpPr>
        <p:spPr>
          <a:xfrm>
            <a:off x="854425" y="4447525"/>
            <a:ext cx="822000" cy="284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Group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2ed7fe09992_0_9"/>
          <p:cNvSpPr txBox="1"/>
          <p:nvPr>
            <p:ph idx="1" type="subTitle"/>
          </p:nvPr>
        </p:nvSpPr>
        <p:spPr>
          <a:xfrm>
            <a:off x="88575" y="2384469"/>
            <a:ext cx="3442500" cy="89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/>
              <a:t>Day 1 (groups &amp; plenary)</a:t>
            </a:r>
            <a:endParaRPr b="1" sz="18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GB" sz="1800"/>
              <a:t>Discuss to make important questions and outcome emerge</a:t>
            </a:r>
            <a:endParaRPr i="1" sz="1800"/>
          </a:p>
        </p:txBody>
      </p:sp>
      <p:sp>
        <p:nvSpPr>
          <p:cNvPr id="128" name="Google Shape;128;g2ed7fe09992_0_9"/>
          <p:cNvSpPr txBox="1"/>
          <p:nvPr/>
        </p:nvSpPr>
        <p:spPr>
          <a:xfrm>
            <a:off x="88575" y="5552025"/>
            <a:ext cx="3331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 of the group discussions &amp; selection of questions/outcome to address on day 2 in plenary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2ed7fe09992_0_9"/>
          <p:cNvSpPr/>
          <p:nvPr/>
        </p:nvSpPr>
        <p:spPr>
          <a:xfrm>
            <a:off x="2980850" y="3514700"/>
            <a:ext cx="257700" cy="17325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2ed7fe09992_0_9"/>
          <p:cNvSpPr txBox="1"/>
          <p:nvPr/>
        </p:nvSpPr>
        <p:spPr>
          <a:xfrm>
            <a:off x="3478600" y="5733300"/>
            <a:ext cx="1346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rapporteurs of each group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1" name="Google Shape;131;g2ed7fe09992_0_9"/>
          <p:cNvCxnSpPr/>
          <p:nvPr/>
        </p:nvCxnSpPr>
        <p:spPr>
          <a:xfrm>
            <a:off x="1852975" y="5288325"/>
            <a:ext cx="4500" cy="339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2" name="Google Shape;132;g2ed7fe09992_0_9"/>
          <p:cNvSpPr/>
          <p:nvPr/>
        </p:nvSpPr>
        <p:spPr>
          <a:xfrm>
            <a:off x="4990500" y="3386375"/>
            <a:ext cx="1243500" cy="510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Expert group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2ed7fe09992_0_9"/>
          <p:cNvSpPr/>
          <p:nvPr/>
        </p:nvSpPr>
        <p:spPr>
          <a:xfrm>
            <a:off x="6597875" y="3504750"/>
            <a:ext cx="954300" cy="4131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Expert group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2ed7fe09992_0_9"/>
          <p:cNvSpPr/>
          <p:nvPr/>
        </p:nvSpPr>
        <p:spPr>
          <a:xfrm>
            <a:off x="5228500" y="4002750"/>
            <a:ext cx="681000" cy="3399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Expert group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2ed7fe09992_0_9"/>
          <p:cNvSpPr/>
          <p:nvPr/>
        </p:nvSpPr>
        <p:spPr>
          <a:xfrm>
            <a:off x="6292613" y="4108925"/>
            <a:ext cx="1512000" cy="841500"/>
          </a:xfrm>
          <a:prstGeom prst="rect">
            <a:avLst/>
          </a:prstGeom>
          <a:solidFill>
            <a:srgbClr val="D9B3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Expert group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2ed7fe09992_0_9"/>
          <p:cNvSpPr/>
          <p:nvPr/>
        </p:nvSpPr>
        <p:spPr>
          <a:xfrm>
            <a:off x="5197900" y="4601375"/>
            <a:ext cx="954300" cy="4635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alibri"/>
                <a:ea typeface="Calibri"/>
                <a:cs typeface="Calibri"/>
                <a:sym typeface="Calibri"/>
              </a:rPr>
              <a:t>Expert group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" name="Google Shape;137;g2ed7fe09992_0_9"/>
          <p:cNvCxnSpPr/>
          <p:nvPr/>
        </p:nvCxnSpPr>
        <p:spPr>
          <a:xfrm>
            <a:off x="6370950" y="5323425"/>
            <a:ext cx="4500" cy="339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8" name="Google Shape;138;g2ed7fe09992_0_9"/>
          <p:cNvSpPr txBox="1"/>
          <p:nvPr/>
        </p:nvSpPr>
        <p:spPr>
          <a:xfrm>
            <a:off x="4921650" y="5626650"/>
            <a:ext cx="2976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Organization of notes in prep. for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wrap up session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2ed7fe09992_0_9"/>
          <p:cNvSpPr txBox="1"/>
          <p:nvPr>
            <p:ph idx="1" type="subTitle"/>
          </p:nvPr>
        </p:nvSpPr>
        <p:spPr>
          <a:xfrm>
            <a:off x="4631300" y="2387500"/>
            <a:ext cx="3237600" cy="89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/>
              <a:t>Day 2 (groups)</a:t>
            </a:r>
            <a:endParaRPr b="1" sz="18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GB" sz="1800"/>
              <a:t>Discuss specific questions/outcome in-depth</a:t>
            </a:r>
            <a:endParaRPr i="1" sz="1800"/>
          </a:p>
        </p:txBody>
      </p:sp>
      <p:sp>
        <p:nvSpPr>
          <p:cNvPr id="140" name="Google Shape;140;g2ed7fe09992_0_9"/>
          <p:cNvSpPr/>
          <p:nvPr/>
        </p:nvSpPr>
        <p:spPr>
          <a:xfrm>
            <a:off x="3249950" y="5647425"/>
            <a:ext cx="257700" cy="732600"/>
          </a:xfrm>
          <a:prstGeom prst="rightBrace">
            <a:avLst>
              <a:gd fmla="val 26222" name="adj1"/>
              <a:gd fmla="val 5000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2ed7fe09992_0_9"/>
          <p:cNvSpPr txBox="1"/>
          <p:nvPr/>
        </p:nvSpPr>
        <p:spPr>
          <a:xfrm>
            <a:off x="7985950" y="3740600"/>
            <a:ext cx="1243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rapporteurs per group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 junior &amp; 1 senior)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2ed7fe09992_0_9"/>
          <p:cNvSpPr/>
          <p:nvPr/>
        </p:nvSpPr>
        <p:spPr>
          <a:xfrm>
            <a:off x="7818950" y="3432950"/>
            <a:ext cx="257700" cy="18144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2ed7fe09992_0_9"/>
          <p:cNvSpPr txBox="1"/>
          <p:nvPr/>
        </p:nvSpPr>
        <p:spPr>
          <a:xfrm>
            <a:off x="3206125" y="3893000"/>
            <a:ext cx="1243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rapporteurs per group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 junior &amp; 1 senior)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2ed7fe09992_0_9"/>
          <p:cNvSpPr/>
          <p:nvPr/>
        </p:nvSpPr>
        <p:spPr>
          <a:xfrm>
            <a:off x="9424375" y="3432950"/>
            <a:ext cx="2268300" cy="1814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All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2ed7fe09992_0_9"/>
          <p:cNvSpPr txBox="1"/>
          <p:nvPr/>
        </p:nvSpPr>
        <p:spPr>
          <a:xfrm>
            <a:off x="8039000" y="5504700"/>
            <a:ext cx="1152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Rapporteurs within each group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2ed7fe09992_0_9"/>
          <p:cNvSpPr/>
          <p:nvPr/>
        </p:nvSpPr>
        <p:spPr>
          <a:xfrm>
            <a:off x="7757350" y="5571225"/>
            <a:ext cx="257700" cy="732600"/>
          </a:xfrm>
          <a:prstGeom prst="rightBrace">
            <a:avLst>
              <a:gd fmla="val 26222" name="adj1"/>
              <a:gd fmla="val 5000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5"/>
          <p:cNvPicPr preferRelativeResize="0"/>
          <p:nvPr/>
        </p:nvPicPr>
        <p:blipFill rotWithShape="1">
          <a:blip r:embed="rId3">
            <a:alphaModFix/>
          </a:blip>
          <a:srcRect b="0" l="23169" r="23643" t="0"/>
          <a:stretch/>
        </p:blipFill>
        <p:spPr>
          <a:xfrm>
            <a:off x="303507" y="4560279"/>
            <a:ext cx="1265631" cy="162110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/>
          <p:nvPr/>
        </p:nvSpPr>
        <p:spPr>
          <a:xfrm>
            <a:off x="270091" y="995881"/>
            <a:ext cx="10351017" cy="891534"/>
          </a:xfrm>
          <a:prstGeom prst="rect">
            <a:avLst/>
          </a:prstGeom>
          <a:solidFill>
            <a:srgbClr val="1322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316523" y="1060939"/>
            <a:ext cx="8301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D9B3CC"/>
                </a:solidFill>
                <a:latin typeface="Calibri"/>
                <a:ea typeface="Calibri"/>
                <a:cs typeface="Calibri"/>
                <a:sym typeface="Calibri"/>
              </a:rPr>
              <a:t>KEYNOTE #1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D9B3CC"/>
                </a:solidFill>
                <a:latin typeface="Calibri"/>
                <a:ea typeface="Calibri"/>
                <a:cs typeface="Calibri"/>
                <a:sym typeface="Calibri"/>
              </a:rPr>
              <a:t>From </a:t>
            </a:r>
            <a:r>
              <a:rPr b="1" i="1" lang="en-GB" sz="2400">
                <a:solidFill>
                  <a:srgbClr val="D9B3CC"/>
                </a:solidFill>
                <a:latin typeface="Calibri"/>
                <a:ea typeface="Calibri"/>
                <a:cs typeface="Calibri"/>
                <a:sym typeface="Calibri"/>
              </a:rPr>
              <a:t>MOSAiC</a:t>
            </a:r>
            <a:r>
              <a:rPr b="1" lang="en-GB" sz="2400">
                <a:solidFill>
                  <a:srgbClr val="D9B3CC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b="1" i="1" lang="en-GB" sz="2400">
                <a:solidFill>
                  <a:srgbClr val="D9B3CC"/>
                </a:solidFill>
                <a:latin typeface="Calibri"/>
                <a:ea typeface="Calibri"/>
                <a:cs typeface="Calibri"/>
                <a:sym typeface="Calibri"/>
              </a:rPr>
              <a:t>Antarctica InSync</a:t>
            </a:r>
            <a:r>
              <a:rPr b="1" lang="en-GB" sz="2400">
                <a:solidFill>
                  <a:srgbClr val="D9B3CC"/>
                </a:solidFill>
                <a:latin typeface="Calibri"/>
                <a:ea typeface="Calibri"/>
                <a:cs typeface="Calibri"/>
                <a:sym typeface="Calibri"/>
              </a:rPr>
              <a:t>: perspective and prospective</a:t>
            </a:r>
            <a:endParaRPr b="1" sz="2400">
              <a:solidFill>
                <a:srgbClr val="D9B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5"/>
          <p:cNvPicPr preferRelativeResize="0"/>
          <p:nvPr/>
        </p:nvPicPr>
        <p:blipFill rotWithShape="1">
          <a:blip r:embed="rId4">
            <a:alphaModFix/>
          </a:blip>
          <a:srcRect b="0" l="9101" r="13468" t="0"/>
          <a:stretch/>
        </p:blipFill>
        <p:spPr>
          <a:xfrm>
            <a:off x="10626739" y="3025663"/>
            <a:ext cx="1254369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"/>
          <p:cNvPicPr preferRelativeResize="0"/>
          <p:nvPr/>
        </p:nvPicPr>
        <p:blipFill rotWithShape="1">
          <a:blip r:embed="rId5">
            <a:alphaModFix/>
          </a:blip>
          <a:srcRect b="0" l="21259" r="26813" t="0"/>
          <a:stretch/>
        </p:blipFill>
        <p:spPr>
          <a:xfrm>
            <a:off x="316522" y="2215817"/>
            <a:ext cx="1260001" cy="161969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"/>
          <p:cNvSpPr/>
          <p:nvPr/>
        </p:nvSpPr>
        <p:spPr>
          <a:xfrm>
            <a:off x="316524" y="2215663"/>
            <a:ext cx="1260000" cy="1620000"/>
          </a:xfrm>
          <a:prstGeom prst="rect">
            <a:avLst/>
          </a:prstGeom>
          <a:noFill/>
          <a:ln cap="flat" cmpd="sng" w="12700">
            <a:solidFill>
              <a:srgbClr val="13224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10621108" y="3025663"/>
            <a:ext cx="1260000" cy="1620000"/>
          </a:xfrm>
          <a:prstGeom prst="rect">
            <a:avLst/>
          </a:prstGeom>
          <a:noFill/>
          <a:ln cap="flat" cmpd="sng" w="12700">
            <a:solidFill>
              <a:srgbClr val="13224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306322" y="4560830"/>
            <a:ext cx="1260000" cy="1620000"/>
          </a:xfrm>
          <a:prstGeom prst="rect">
            <a:avLst/>
          </a:prstGeom>
          <a:noFill/>
          <a:ln cap="flat" cmpd="sng" w="12700">
            <a:solidFill>
              <a:srgbClr val="13224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1711828" y="2180265"/>
            <a:ext cx="4963988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Marcel Nicolaus</a:t>
            </a:r>
            <a:endParaRPr/>
          </a:p>
          <a:p>
            <a:pPr indent="-180000" lvl="0" marL="180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Deputy head of sea ice physics group at AWI</a:t>
            </a:r>
            <a:endParaRPr/>
          </a:p>
          <a:p>
            <a:pPr indent="-180000" lvl="0" marL="180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Experienced sea-going senior scientist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also with outreach and media</a:t>
            </a:r>
            <a:endParaRPr/>
          </a:p>
          <a:p>
            <a:pPr indent="-180000" lvl="0" marL="180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 ice &amp; snow, Arctic &amp; Antarctic</a:t>
            </a:r>
            <a:endParaRPr/>
          </a:p>
        </p:txBody>
      </p:sp>
      <p:sp>
        <p:nvSpPr>
          <p:cNvPr id="160" name="Google Shape;160;p5"/>
          <p:cNvSpPr txBox="1"/>
          <p:nvPr/>
        </p:nvSpPr>
        <p:spPr>
          <a:xfrm>
            <a:off x="6646913" y="2943602"/>
            <a:ext cx="38748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Alexander Haumann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000" lvl="0" marL="18000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Professor at AWI/LMU </a:t>
            </a:r>
            <a:endParaRPr/>
          </a:p>
          <a:p>
            <a:pPr indent="-180000" lvl="0" marL="18000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Helmholtz young investigator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 SOS-iClimate </a:t>
            </a:r>
            <a:endParaRPr/>
          </a:p>
          <a:p>
            <a:pPr indent="-180000" lvl="0" marL="18000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ERC project VERTEXSO</a:t>
            </a:r>
            <a:endParaRPr/>
          </a:p>
          <a:p>
            <a:pPr indent="-180000" lvl="0" marL="18000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ocean dynamics, freshwater &amp; ice</a:t>
            </a:r>
            <a:endParaRPr/>
          </a:p>
        </p:txBody>
      </p:sp>
      <p:sp>
        <p:nvSpPr>
          <p:cNvPr id="161" name="Google Shape;161;p5"/>
          <p:cNvSpPr txBox="1"/>
          <p:nvPr/>
        </p:nvSpPr>
        <p:spPr>
          <a:xfrm>
            <a:off x="1711828" y="4443049"/>
            <a:ext cx="504112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Petra Heil</a:t>
            </a:r>
            <a:endParaRPr/>
          </a:p>
          <a:p>
            <a:pPr indent="-180000" lvl="0" marL="180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Senior research scientist at ACE CRC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000" lvl="0" marL="180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 ice physicist with experience in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remote sensing and modelling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000" lvl="0" marL="180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 ice dynamics and ice-ocean-atmosphere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2" name="Google Shape;162;p5"/>
          <p:cNvCxnSpPr/>
          <p:nvPr/>
        </p:nvCxnSpPr>
        <p:spPr>
          <a:xfrm>
            <a:off x="955201" y="4209688"/>
            <a:ext cx="5148000" cy="0"/>
          </a:xfrm>
          <a:prstGeom prst="straightConnector1">
            <a:avLst/>
          </a:prstGeom>
          <a:noFill/>
          <a:ln cap="flat" cmpd="sng" w="12700">
            <a:solidFill>
              <a:srgbClr val="132247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3" name="Google Shape;163;p5"/>
          <p:cNvCxnSpPr/>
          <p:nvPr/>
        </p:nvCxnSpPr>
        <p:spPr>
          <a:xfrm>
            <a:off x="6780548" y="6180830"/>
            <a:ext cx="4680000" cy="0"/>
          </a:xfrm>
          <a:prstGeom prst="straightConnector1">
            <a:avLst/>
          </a:prstGeom>
          <a:noFill/>
          <a:ln cap="flat" cmpd="sng" w="12700">
            <a:solidFill>
              <a:srgbClr val="13224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4" name="Google Shape;164;p5"/>
          <p:cNvSpPr txBox="1"/>
          <p:nvPr/>
        </p:nvSpPr>
        <p:spPr>
          <a:xfrm>
            <a:off x="8282075" y="2138475"/>
            <a:ext cx="3874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highlight>
                  <a:srgbClr val="D0E0E3"/>
                </a:highlight>
                <a:latin typeface="Calibri"/>
                <a:ea typeface="Calibri"/>
                <a:cs typeface="Calibri"/>
                <a:sym typeface="Calibri"/>
              </a:rPr>
              <a:t>Moderator: Torge Martin</a:t>
            </a:r>
            <a:endParaRPr sz="2800">
              <a:solidFill>
                <a:schemeClr val="dk1"/>
              </a:solidFill>
              <a:highlight>
                <a:srgbClr val="D0E0E3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6"/>
          <p:cNvPicPr preferRelativeResize="0"/>
          <p:nvPr/>
        </p:nvPicPr>
        <p:blipFill rotWithShape="1">
          <a:blip r:embed="rId3">
            <a:alphaModFix/>
          </a:blip>
          <a:srcRect b="0" l="46789" r="3914" t="36583"/>
          <a:stretch/>
        </p:blipFill>
        <p:spPr>
          <a:xfrm>
            <a:off x="10621108" y="4161850"/>
            <a:ext cx="1260000" cy="1620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6"/>
          <p:cNvPicPr preferRelativeResize="0"/>
          <p:nvPr/>
        </p:nvPicPr>
        <p:blipFill rotWithShape="1">
          <a:blip r:embed="rId4">
            <a:alphaModFix/>
          </a:blip>
          <a:srcRect b="0" l="6188" r="4525" t="0"/>
          <a:stretch/>
        </p:blipFill>
        <p:spPr>
          <a:xfrm>
            <a:off x="316523" y="2368063"/>
            <a:ext cx="1260001" cy="162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6"/>
          <p:cNvSpPr/>
          <p:nvPr/>
        </p:nvSpPr>
        <p:spPr>
          <a:xfrm>
            <a:off x="270091" y="995881"/>
            <a:ext cx="10351017" cy="891534"/>
          </a:xfrm>
          <a:prstGeom prst="rect">
            <a:avLst/>
          </a:prstGeom>
          <a:solidFill>
            <a:srgbClr val="1322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6"/>
          <p:cNvSpPr txBox="1"/>
          <p:nvPr/>
        </p:nvSpPr>
        <p:spPr>
          <a:xfrm>
            <a:off x="316523" y="1060939"/>
            <a:ext cx="4719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D9B3CC"/>
                </a:solidFill>
                <a:latin typeface="Calibri"/>
                <a:ea typeface="Calibri"/>
                <a:cs typeface="Calibri"/>
                <a:sym typeface="Calibri"/>
              </a:rPr>
              <a:t>KEYNOTE #2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D9B3CC"/>
                </a:solidFill>
                <a:latin typeface="Calibri"/>
                <a:ea typeface="Calibri"/>
                <a:cs typeface="Calibri"/>
                <a:sym typeface="Calibri"/>
              </a:rPr>
              <a:t>Drivers of the recent sea ice decline</a:t>
            </a:r>
            <a:endParaRPr b="1" sz="2400">
              <a:solidFill>
                <a:srgbClr val="D9B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6"/>
          <p:cNvSpPr/>
          <p:nvPr/>
        </p:nvSpPr>
        <p:spPr>
          <a:xfrm>
            <a:off x="316524" y="2368063"/>
            <a:ext cx="1260000" cy="1620000"/>
          </a:xfrm>
          <a:prstGeom prst="rect">
            <a:avLst/>
          </a:prstGeom>
          <a:noFill/>
          <a:ln cap="flat" cmpd="sng" w="12700">
            <a:solidFill>
              <a:srgbClr val="13224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10621108" y="4151075"/>
            <a:ext cx="1260000" cy="1620000"/>
          </a:xfrm>
          <a:prstGeom prst="rect">
            <a:avLst/>
          </a:prstGeom>
          <a:noFill/>
          <a:ln cap="flat" cmpd="sng" w="12700">
            <a:solidFill>
              <a:srgbClr val="13224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6"/>
          <p:cNvSpPr txBox="1"/>
          <p:nvPr/>
        </p:nvSpPr>
        <p:spPr>
          <a:xfrm>
            <a:off x="1711825" y="2285775"/>
            <a:ext cx="85032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Sharon Stammerjohn</a:t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Senior Research Associate at University of Colorado Boulder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Atmosphere-ice-ocean interactions &amp; sea ice/climate/ecosystem linkages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Editor of the BAMS State of the Climate report on Antarctic &amp; SO for 8 years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6"/>
          <p:cNvSpPr txBox="1"/>
          <p:nvPr/>
        </p:nvSpPr>
        <p:spPr>
          <a:xfrm>
            <a:off x="485600" y="4227275"/>
            <a:ext cx="98955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Camille Lique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000" lvl="0" marL="18000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scientist at t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Laboratory for Ocean Physics and Satellite remote Sensing,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France </a:t>
            </a:r>
            <a:endParaRPr/>
          </a:p>
          <a:p>
            <a:pPr indent="-179999" lvl="0" marL="179999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Arctic Ocean dynamics &amp; connections to the global ocean and climate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000" lvl="0" marL="18000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 of the CliC scientific steering group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7" name="Google Shape;177;p6"/>
          <p:cNvCxnSpPr/>
          <p:nvPr/>
        </p:nvCxnSpPr>
        <p:spPr>
          <a:xfrm>
            <a:off x="1857876" y="4139352"/>
            <a:ext cx="8460000" cy="0"/>
          </a:xfrm>
          <a:prstGeom prst="straightConnector1">
            <a:avLst/>
          </a:prstGeom>
          <a:noFill/>
          <a:ln cap="flat" cmpd="sng" w="12700">
            <a:solidFill>
              <a:srgbClr val="13224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8" name="Google Shape;178;p6"/>
          <p:cNvSpPr txBox="1"/>
          <p:nvPr/>
        </p:nvSpPr>
        <p:spPr>
          <a:xfrm>
            <a:off x="64600" y="5766575"/>
            <a:ext cx="428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highlight>
                  <a:srgbClr val="D0E0E3"/>
                </a:highlight>
                <a:latin typeface="Calibri"/>
                <a:ea typeface="Calibri"/>
                <a:cs typeface="Calibri"/>
                <a:sym typeface="Calibri"/>
              </a:rPr>
              <a:t>Moderator: Carolina Dufour</a:t>
            </a:r>
            <a:endParaRPr sz="2800">
              <a:solidFill>
                <a:schemeClr val="dk1"/>
              </a:solidFill>
              <a:highlight>
                <a:srgbClr val="D0E0E3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eefc675932_0_0"/>
          <p:cNvSpPr/>
          <p:nvPr/>
        </p:nvSpPr>
        <p:spPr>
          <a:xfrm>
            <a:off x="270091" y="995881"/>
            <a:ext cx="10350900" cy="891600"/>
          </a:xfrm>
          <a:prstGeom prst="rect">
            <a:avLst/>
          </a:prstGeom>
          <a:solidFill>
            <a:srgbClr val="1322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2eefc675932_0_0"/>
          <p:cNvSpPr txBox="1"/>
          <p:nvPr/>
        </p:nvSpPr>
        <p:spPr>
          <a:xfrm>
            <a:off x="11725" y="1060950"/>
            <a:ext cx="11097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200">
                <a:solidFill>
                  <a:srgbClr val="D9B3CC"/>
                </a:solidFill>
                <a:latin typeface="Calibri"/>
                <a:ea typeface="Calibri"/>
                <a:cs typeface="Calibri"/>
                <a:sym typeface="Calibri"/>
              </a:rPr>
              <a:t>GROUP DISCUSSION</a:t>
            </a:r>
            <a:r>
              <a:rPr lang="en-GB" sz="2200">
                <a:solidFill>
                  <a:srgbClr val="D9B3CC"/>
                </a:solidFill>
                <a:latin typeface="Calibri"/>
                <a:ea typeface="Calibri"/>
                <a:cs typeface="Calibri"/>
                <a:sym typeface="Calibri"/>
              </a:rPr>
              <a:t> #1 (14:00-15:30) - SUMMARY (16:00-17:00)</a:t>
            </a:r>
            <a:endParaRPr b="1" sz="2200">
              <a:solidFill>
                <a:srgbClr val="D9B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D9B3CC"/>
                </a:solidFill>
                <a:latin typeface="Calibri"/>
                <a:ea typeface="Calibri"/>
                <a:cs typeface="Calibri"/>
                <a:sym typeface="Calibri"/>
              </a:rPr>
              <a:t>State of the sea ice; Processes and drivers; Impacts; Observations, tools and models</a:t>
            </a:r>
            <a:endParaRPr b="1" sz="2400">
              <a:solidFill>
                <a:srgbClr val="D9B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2eefc675932_0_0"/>
          <p:cNvSpPr txBox="1"/>
          <p:nvPr/>
        </p:nvSpPr>
        <p:spPr>
          <a:xfrm>
            <a:off x="8999901" y="2825925"/>
            <a:ext cx="2413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 for notes: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g2eefc67593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38575" y="3352806"/>
            <a:ext cx="2413544" cy="241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2eefc675932_0_0"/>
          <p:cNvSpPr txBox="1"/>
          <p:nvPr/>
        </p:nvSpPr>
        <p:spPr>
          <a:xfrm>
            <a:off x="6318900" y="5750250"/>
            <a:ext cx="5873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https://tinyurl.com/ictp-norp-sorp-discussion0724</a:t>
            </a:r>
            <a:endParaRPr/>
          </a:p>
        </p:txBody>
      </p:sp>
      <p:sp>
        <p:nvSpPr>
          <p:cNvPr id="188" name="Google Shape;188;g2eefc675932_0_0"/>
          <p:cNvSpPr/>
          <p:nvPr/>
        </p:nvSpPr>
        <p:spPr>
          <a:xfrm>
            <a:off x="1893538" y="3577700"/>
            <a:ext cx="822000" cy="284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Group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2eefc675932_0_0"/>
          <p:cNvSpPr/>
          <p:nvPr/>
        </p:nvSpPr>
        <p:spPr>
          <a:xfrm>
            <a:off x="696650" y="3577700"/>
            <a:ext cx="822000" cy="284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Group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2eefc675932_0_0"/>
          <p:cNvSpPr/>
          <p:nvPr/>
        </p:nvSpPr>
        <p:spPr>
          <a:xfrm>
            <a:off x="696650" y="4030675"/>
            <a:ext cx="822000" cy="284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Group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2eefc675932_0_0"/>
          <p:cNvSpPr/>
          <p:nvPr/>
        </p:nvSpPr>
        <p:spPr>
          <a:xfrm>
            <a:off x="1893538" y="4031725"/>
            <a:ext cx="822000" cy="284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Group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2eefc675932_0_0"/>
          <p:cNvSpPr/>
          <p:nvPr/>
        </p:nvSpPr>
        <p:spPr>
          <a:xfrm>
            <a:off x="696650" y="4940825"/>
            <a:ext cx="822000" cy="284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Group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2eefc675932_0_0"/>
          <p:cNvSpPr/>
          <p:nvPr/>
        </p:nvSpPr>
        <p:spPr>
          <a:xfrm>
            <a:off x="1893550" y="4485750"/>
            <a:ext cx="822000" cy="284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Group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2eefc675932_0_0"/>
          <p:cNvSpPr/>
          <p:nvPr/>
        </p:nvSpPr>
        <p:spPr>
          <a:xfrm>
            <a:off x="696650" y="4485750"/>
            <a:ext cx="822000" cy="284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Group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2eefc675932_0_0"/>
          <p:cNvSpPr txBox="1"/>
          <p:nvPr>
            <p:ph idx="1" type="subTitle"/>
          </p:nvPr>
        </p:nvSpPr>
        <p:spPr>
          <a:xfrm>
            <a:off x="88575" y="2384469"/>
            <a:ext cx="3442500" cy="89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/>
              <a:t>Day 1 (groups &amp; plenary)</a:t>
            </a:r>
            <a:endParaRPr b="1" sz="18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GB" sz="1800"/>
              <a:t>Discuss to make important questions and outcome emerge</a:t>
            </a:r>
            <a:endParaRPr i="1" sz="1800"/>
          </a:p>
        </p:txBody>
      </p:sp>
      <p:sp>
        <p:nvSpPr>
          <p:cNvPr id="196" name="Google Shape;196;g2eefc675932_0_0"/>
          <p:cNvSpPr/>
          <p:nvPr/>
        </p:nvSpPr>
        <p:spPr>
          <a:xfrm>
            <a:off x="3090450" y="3577700"/>
            <a:ext cx="257700" cy="16473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7" name="Google Shape;197;g2eefc675932_0_0"/>
          <p:cNvCxnSpPr/>
          <p:nvPr/>
        </p:nvCxnSpPr>
        <p:spPr>
          <a:xfrm>
            <a:off x="1747800" y="5307525"/>
            <a:ext cx="4500" cy="339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8" name="Google Shape;198;g2eefc675932_0_0"/>
          <p:cNvSpPr/>
          <p:nvPr/>
        </p:nvSpPr>
        <p:spPr>
          <a:xfrm>
            <a:off x="3249950" y="5647425"/>
            <a:ext cx="257700" cy="732600"/>
          </a:xfrm>
          <a:prstGeom prst="rightBrace">
            <a:avLst>
              <a:gd fmla="val 26222" name="adj1"/>
              <a:gd fmla="val 5000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2eefc675932_0_0"/>
          <p:cNvSpPr txBox="1"/>
          <p:nvPr/>
        </p:nvSpPr>
        <p:spPr>
          <a:xfrm>
            <a:off x="3326175" y="3800400"/>
            <a:ext cx="1243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rapporteurs per group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 junior &amp; 1 senior)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2eefc675932_0_0"/>
          <p:cNvSpPr/>
          <p:nvPr/>
        </p:nvSpPr>
        <p:spPr>
          <a:xfrm>
            <a:off x="1893550" y="4939775"/>
            <a:ext cx="822000" cy="284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Group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2eefc675932_0_0"/>
          <p:cNvSpPr txBox="1"/>
          <p:nvPr/>
        </p:nvSpPr>
        <p:spPr>
          <a:xfrm>
            <a:off x="88575" y="5552025"/>
            <a:ext cx="3331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 of the group discussions &amp; selection of questions/outcome to address on day 2 in plenary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2eefc675932_0_0"/>
          <p:cNvSpPr txBox="1"/>
          <p:nvPr/>
        </p:nvSpPr>
        <p:spPr>
          <a:xfrm>
            <a:off x="3478600" y="5733300"/>
            <a:ext cx="1346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rapporteurs of each group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2eefc675932_0_0"/>
          <p:cNvSpPr txBox="1"/>
          <p:nvPr>
            <p:ph idx="1" type="subTitle"/>
          </p:nvPr>
        </p:nvSpPr>
        <p:spPr>
          <a:xfrm>
            <a:off x="4162450" y="3012600"/>
            <a:ext cx="3262500" cy="61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>
                <a:highlight>
                  <a:srgbClr val="EAD1DC"/>
                </a:highlight>
              </a:rPr>
              <a:t>List of </a:t>
            </a:r>
            <a:r>
              <a:rPr lang="en-GB" sz="1600">
                <a:highlight>
                  <a:srgbClr val="EAD1DC"/>
                </a:highlight>
              </a:rPr>
              <a:t>groups and places to meet are posted in the main lecture room</a:t>
            </a:r>
            <a:endParaRPr i="1" sz="1600">
              <a:highlight>
                <a:srgbClr val="EAD1DC"/>
              </a:highlight>
            </a:endParaRPr>
          </a:p>
        </p:txBody>
      </p:sp>
      <p:cxnSp>
        <p:nvCxnSpPr>
          <p:cNvPr id="204" name="Google Shape;204;g2eefc675932_0_0"/>
          <p:cNvCxnSpPr/>
          <p:nvPr/>
        </p:nvCxnSpPr>
        <p:spPr>
          <a:xfrm flipH="1" rot="10800000">
            <a:off x="2715538" y="3422150"/>
            <a:ext cx="1714500" cy="297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eef847087f_0_12"/>
          <p:cNvSpPr/>
          <p:nvPr/>
        </p:nvSpPr>
        <p:spPr>
          <a:xfrm>
            <a:off x="270091" y="995881"/>
            <a:ext cx="10350900" cy="891600"/>
          </a:xfrm>
          <a:prstGeom prst="rect">
            <a:avLst/>
          </a:prstGeom>
          <a:solidFill>
            <a:srgbClr val="1322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2eef847087f_0_12"/>
          <p:cNvSpPr txBox="1"/>
          <p:nvPr/>
        </p:nvSpPr>
        <p:spPr>
          <a:xfrm>
            <a:off x="316525" y="1060950"/>
            <a:ext cx="7442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200">
                <a:solidFill>
                  <a:srgbClr val="D9B3CC"/>
                </a:solidFill>
                <a:latin typeface="Calibri"/>
                <a:ea typeface="Calibri"/>
                <a:cs typeface="Calibri"/>
                <a:sym typeface="Calibri"/>
              </a:rPr>
              <a:t>KEYNOTE #3</a:t>
            </a:r>
            <a:endParaRPr b="1" sz="2200">
              <a:solidFill>
                <a:srgbClr val="D9B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D9B3CC"/>
                </a:solidFill>
                <a:latin typeface="Calibri"/>
                <a:ea typeface="Calibri"/>
                <a:cs typeface="Calibri"/>
                <a:sym typeface="Calibri"/>
              </a:rPr>
              <a:t>Polar Research Infrastructure Network (POLARIN)</a:t>
            </a:r>
            <a:endParaRPr b="1" sz="2400">
              <a:solidFill>
                <a:srgbClr val="D9B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2eef847087f_0_12"/>
          <p:cNvSpPr/>
          <p:nvPr/>
        </p:nvSpPr>
        <p:spPr>
          <a:xfrm>
            <a:off x="316524" y="3150276"/>
            <a:ext cx="1260000" cy="1620000"/>
          </a:xfrm>
          <a:prstGeom prst="rect">
            <a:avLst/>
          </a:prstGeom>
          <a:noFill/>
          <a:ln cap="flat" cmpd="sng" w="12700">
            <a:solidFill>
              <a:srgbClr val="13224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2eef847087f_0_12"/>
          <p:cNvSpPr txBox="1"/>
          <p:nvPr/>
        </p:nvSpPr>
        <p:spPr>
          <a:xfrm>
            <a:off x="1788018" y="3048000"/>
            <a:ext cx="101694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Michele Rebesco</a:t>
            </a:r>
            <a:endParaRPr/>
          </a:p>
          <a:p>
            <a:pPr indent="-179999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 Researcher at the National Institute of Oceanography and Applied Geophysics (OGS)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9999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Steering Board Member and Work Package leader of the EU Project POLARIN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9999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Geological/geophysical exploration of polar continental margins, depositional processes and paleoclimatic reconstructions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g2eef847087f_0_12"/>
          <p:cNvPicPr preferRelativeResize="0"/>
          <p:nvPr/>
        </p:nvPicPr>
        <p:blipFill rotWithShape="1">
          <a:blip r:embed="rId3">
            <a:alphaModFix/>
          </a:blip>
          <a:srcRect b="0" l="22997" r="18485" t="0"/>
          <a:stretch/>
        </p:blipFill>
        <p:spPr>
          <a:xfrm>
            <a:off x="316525" y="3150150"/>
            <a:ext cx="1260000" cy="162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2eef847087f_0_12"/>
          <p:cNvSpPr txBox="1"/>
          <p:nvPr/>
        </p:nvSpPr>
        <p:spPr>
          <a:xfrm>
            <a:off x="8090400" y="2138475"/>
            <a:ext cx="4066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highlight>
                  <a:srgbClr val="D0E0E3"/>
                </a:highlight>
                <a:latin typeface="Calibri"/>
                <a:ea typeface="Calibri"/>
                <a:cs typeface="Calibri"/>
                <a:sym typeface="Calibri"/>
              </a:rPr>
              <a:t>Moderator: Alex Haumann</a:t>
            </a:r>
            <a:endParaRPr sz="2800">
              <a:solidFill>
                <a:schemeClr val="dk1"/>
              </a:solidFill>
              <a:highlight>
                <a:srgbClr val="D0E0E3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2024-07-17T11:24:17Z</dcterms:created>
  <dc:creator>Microsoft Office User</dc:creator>
</cp:coreProperties>
</file>