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23" r:id="rId2"/>
    <p:sldId id="949" r:id="rId3"/>
    <p:sldId id="942" r:id="rId4"/>
    <p:sldId id="921" r:id="rId5"/>
    <p:sldId id="941" r:id="rId6"/>
    <p:sldId id="944" r:id="rId7"/>
    <p:sldId id="956" r:id="rId8"/>
    <p:sldId id="945" r:id="rId9"/>
    <p:sldId id="943" r:id="rId10"/>
    <p:sldId id="967" r:id="rId11"/>
    <p:sldId id="950" r:id="rId12"/>
    <p:sldId id="958" r:id="rId13"/>
    <p:sldId id="948" r:id="rId14"/>
    <p:sldId id="437" r:id="rId15"/>
    <p:sldId id="440" r:id="rId16"/>
    <p:sldId id="924" r:id="rId17"/>
    <p:sldId id="952" r:id="rId18"/>
    <p:sldId id="959" r:id="rId19"/>
    <p:sldId id="966" r:id="rId20"/>
    <p:sldId id="962" r:id="rId21"/>
    <p:sldId id="963" r:id="rId22"/>
    <p:sldId id="965" r:id="rId23"/>
    <p:sldId id="957" r:id="rId24"/>
    <p:sldId id="908" r:id="rId25"/>
    <p:sldId id="907" r:id="rId26"/>
    <p:sldId id="260" r:id="rId27"/>
    <p:sldId id="447" r:id="rId28"/>
    <p:sldId id="951" r:id="rId29"/>
    <p:sldId id="445" r:id="rId30"/>
    <p:sldId id="946" r:id="rId31"/>
    <p:sldId id="964" r:id="rId3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453"/>
    <p:restoredTop sz="95775"/>
  </p:normalViewPr>
  <p:slideViewPr>
    <p:cSldViewPr snapToGrid="0" snapToObjects="1">
      <p:cViewPr varScale="1">
        <p:scale>
          <a:sx n="165" d="100"/>
          <a:sy n="165" d="100"/>
        </p:scale>
        <p:origin x="416"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A89BDA-F86B-6244-AD2B-666DE7171EFF}" type="datetimeFigureOut">
              <a:rPr lang="en-US" smtClean="0"/>
              <a:t>7/29/24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0C918D-D9B7-0D42-AD8D-9E1A0A1C428B}" type="slidenum">
              <a:rPr lang="en-US" smtClean="0"/>
              <a:t>‹#›</a:t>
            </a:fld>
            <a:endParaRPr lang="en-US"/>
          </a:p>
        </p:txBody>
      </p:sp>
    </p:spTree>
    <p:extLst>
      <p:ext uri="{BB962C8B-B14F-4D97-AF65-F5344CB8AC3E}">
        <p14:creationId xmlns:p14="http://schemas.microsoft.com/office/powerpoint/2010/main" val="3421985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a:extLst>
              <a:ext uri="{FF2B5EF4-FFF2-40B4-BE49-F238E27FC236}">
                <a16:creationId xmlns:a16="http://schemas.microsoft.com/office/drawing/2014/main" id="{53426248-4BE5-3E59-FD64-7855E1E3E0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EC81056-2AC5-5141-961F-FFAA2011AEB7}" type="slidenum">
              <a:rPr lang="en-US" altLang="en-US" sz="1200"/>
              <a:pPr/>
              <a:t>1</a:t>
            </a:fld>
            <a:endParaRPr lang="en-US" altLang="en-US" sz="1200"/>
          </a:p>
        </p:txBody>
      </p:sp>
      <p:sp>
        <p:nvSpPr>
          <p:cNvPr id="4098" name="Rectangle 2">
            <a:extLst>
              <a:ext uri="{FF2B5EF4-FFF2-40B4-BE49-F238E27FC236}">
                <a16:creationId xmlns:a16="http://schemas.microsoft.com/office/drawing/2014/main" id="{A62B1EDD-3E40-721E-F675-E9FB1F722DA8}"/>
              </a:ext>
            </a:extLst>
          </p:cNvPr>
          <p:cNvSpPr>
            <a:spLocks noGrp="1" noRot="1" noChangeAspect="1" noChangeArrowheads="1"/>
          </p:cNvSpPr>
          <p:nvPr>
            <p:ph type="sldImg"/>
          </p:nvPr>
        </p:nvSpPr>
        <p:spPr>
          <a:solidFill>
            <a:srgbClr val="FFFFFF"/>
          </a:solidFill>
          <a:ln/>
        </p:spPr>
      </p:sp>
      <p:sp>
        <p:nvSpPr>
          <p:cNvPr id="4099" name="Rectangle 3">
            <a:extLst>
              <a:ext uri="{FF2B5EF4-FFF2-40B4-BE49-F238E27FC236}">
                <a16:creationId xmlns:a16="http://schemas.microsoft.com/office/drawing/2014/main" id="{FB6EC047-7412-0E2D-8D05-4C8FAB146462}"/>
              </a:ext>
            </a:extLst>
          </p:cNvPr>
          <p:cNvSpPr>
            <a:spLocks noGrp="1" noChangeArrowheads="1"/>
          </p:cNvSpPr>
          <p:nvPr>
            <p:ph type="body" idx="1"/>
          </p:nvPr>
        </p:nvSpPr>
        <p:spPr>
          <a:solidFill>
            <a:srgbClr val="FFFFFF"/>
          </a:solidFill>
          <a:ln>
            <a:solidFill>
              <a:srgbClr val="000000"/>
            </a:solidFill>
          </a:ln>
        </p:spPr>
        <p:txBody>
          <a:bodyPr lIns="89867" tIns="44934" rIns="89867" bIns="44934"/>
          <a:lstStyle/>
          <a:p>
            <a:pPr eaLnBrk="1" hangingPunct="1"/>
            <a:endParaRPr lang="en-US" altLang="en-US"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Helvetica" pitchFamily="2" charset="0"/>
              </a:rPr>
              <a:t>Slide 1</a:t>
            </a:r>
            <a:r>
              <a:rPr lang="en-US" sz="1400" dirty="0">
                <a:effectLst/>
                <a:latin typeface="Helvetica" pitchFamily="2" charset="0"/>
              </a:rPr>
              <a:t>:  Early winter thin ‘pancake’ sea-ice formed under strong winds and waves, a typical feature of Antarctica sea ice near the advancing edge. This is because the Southern Ocean is home to some of the strongest winds and waves on the planet.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D13EA-DB05-60D1-737A-E4CEAC374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081674-547B-B8B2-6265-0AFCF6F72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A4B17-024E-B8AD-1939-53E80B80A3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Helvetica" pitchFamily="2" charset="0"/>
              </a:rPr>
              <a:t>Slide 4</a:t>
            </a:r>
            <a:r>
              <a:rPr lang="en-US" dirty="0">
                <a:effectLst/>
                <a:latin typeface="Helvetica" pitchFamily="2" charset="0"/>
              </a:rPr>
              <a:t>:  Satellite-observed Antarctic sea-ice extent changes over the last 40+ years, showing a gradual increase in Antarctic sea-ice extent (positive anomalies) that culminated as record highs in 2015 (and longer ice seasons). Shortly thereafter and quite suddenly, Antarctic sea-ice extent dropped to record lows (and shorter ice season) in 2016, followed by 4 years of persistently low sea ice that started to show some recovery by 2021, only to suddenly drop again to new record lows (and widespread shorter ice seasons) in 2022 and 2023. Much of the year-to-year variability in Antarctic sea-ice is due to variability in atmospheric circulation patterns, but the underlying sustained sea-ice increases up to 2015, followed by the persistence sea-ice decreases point to multi-decadal changes in ice-ocean interactions.  However, the magnitude of the recent sea-ice decreases indicate an amplification of that natural cycle by a now much warmer Southern Ocean.</a:t>
            </a:r>
          </a:p>
          <a:p>
            <a:endParaRPr lang="en-US" dirty="0"/>
          </a:p>
        </p:txBody>
      </p:sp>
      <p:sp>
        <p:nvSpPr>
          <p:cNvPr id="4" name="Slide Number Placeholder 3">
            <a:extLst>
              <a:ext uri="{FF2B5EF4-FFF2-40B4-BE49-F238E27FC236}">
                <a16:creationId xmlns:a16="http://schemas.microsoft.com/office/drawing/2014/main" id="{95D1F1E0-467E-3B38-5F54-52A3A3D15D6B}"/>
              </a:ext>
            </a:extLst>
          </p:cNvPr>
          <p:cNvSpPr>
            <a:spLocks noGrp="1"/>
          </p:cNvSpPr>
          <p:nvPr>
            <p:ph type="sldNum" sz="quarter" idx="5"/>
          </p:nvPr>
        </p:nvSpPr>
        <p:spPr/>
        <p:txBody>
          <a:bodyPr/>
          <a:lstStyle/>
          <a:p>
            <a:fld id="{ED0C918D-D9B7-0D42-AD8D-9E1A0A1C428B}" type="slidenum">
              <a:rPr lang="en-US" smtClean="0"/>
              <a:t>3</a:t>
            </a:fld>
            <a:endParaRPr lang="en-US"/>
          </a:p>
        </p:txBody>
      </p:sp>
    </p:spTree>
    <p:extLst>
      <p:ext uri="{BB962C8B-B14F-4D97-AF65-F5344CB8AC3E}">
        <p14:creationId xmlns:p14="http://schemas.microsoft.com/office/powerpoint/2010/main" val="382701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B25E3-0977-6CB9-35B5-025C04506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8825B-B9DF-47F2-6EC2-CF45E9EFC0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2783C9-EA0B-6E0A-1F8C-2236BDC90B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Helvetica" pitchFamily="2" charset="0"/>
              </a:rPr>
              <a:t>Slide 4</a:t>
            </a:r>
            <a:r>
              <a:rPr lang="en-US" dirty="0">
                <a:effectLst/>
                <a:latin typeface="Helvetica" pitchFamily="2" charset="0"/>
              </a:rPr>
              <a:t>:  Satellite-observed Antarctic sea-ice extent changes over the last 40+ years, showing a gradual increase in Antarctic sea-ice extent (positive anomalies) that culminated as record highs in 2015 (and longer ice seasons). Shortly thereafter and quite suddenly, Antarctic sea-ice extent dropped to record lows (and shorter ice season) in 2016, followed by 4 years of persistently low sea ice that started to show some recovery by 2021, only to suddenly drop again to new record lows (and widespread shorter ice seasons) in 2022 and 2023. Much of the year-to-year variability in Antarctic sea-ice is due to variability in atmospheric circulation patterns, but the underlying sustained sea-ice increases up to 2015, followed by the persistence sea-ice decreases point to multi-decadal changes in ice-ocean interactions.  However, the magnitude of the recent sea-ice decreases indicate an amplification of that natural cycle by a now much warmer Southern Ocean.</a:t>
            </a:r>
          </a:p>
          <a:p>
            <a:endParaRPr lang="en-US" dirty="0"/>
          </a:p>
        </p:txBody>
      </p:sp>
      <p:sp>
        <p:nvSpPr>
          <p:cNvPr id="4" name="Slide Number Placeholder 3">
            <a:extLst>
              <a:ext uri="{FF2B5EF4-FFF2-40B4-BE49-F238E27FC236}">
                <a16:creationId xmlns:a16="http://schemas.microsoft.com/office/drawing/2014/main" id="{FD533750-A744-2AA7-064E-C217F88F7BC3}"/>
              </a:ext>
            </a:extLst>
          </p:cNvPr>
          <p:cNvSpPr>
            <a:spLocks noGrp="1"/>
          </p:cNvSpPr>
          <p:nvPr>
            <p:ph type="sldNum" sz="quarter" idx="5"/>
          </p:nvPr>
        </p:nvSpPr>
        <p:spPr/>
        <p:txBody>
          <a:bodyPr/>
          <a:lstStyle/>
          <a:p>
            <a:fld id="{ED0C918D-D9B7-0D42-AD8D-9E1A0A1C428B}" type="slidenum">
              <a:rPr lang="en-US" smtClean="0"/>
              <a:t>5</a:t>
            </a:fld>
            <a:endParaRPr lang="en-US"/>
          </a:p>
        </p:txBody>
      </p:sp>
    </p:spTree>
    <p:extLst>
      <p:ext uri="{BB962C8B-B14F-4D97-AF65-F5344CB8AC3E}">
        <p14:creationId xmlns:p14="http://schemas.microsoft.com/office/powerpoint/2010/main" val="1321578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Helvetica" pitchFamily="2" charset="0"/>
              </a:rPr>
              <a:t>Slide 5</a:t>
            </a:r>
            <a:r>
              <a:rPr lang="en-US" dirty="0">
                <a:effectLst/>
                <a:latin typeface="Helvetica" pitchFamily="2" charset="0"/>
              </a:rPr>
              <a:t>:  A spatial view:  increasing ocean heat content is ‘knocking at the door’ of the seasonally sea-ice covered regions and is finding ways to intrude southward where these warm ocean anomalies are associated with large areas of decreased sea ice.  (The warm ocean anomalies appear to intrude southward in well-defined areas associated with bathymetric ridges where ocean upwelling and mixing are known to occur.)</a:t>
            </a:r>
          </a:p>
          <a:p>
            <a:endParaRPr lang="en-US" dirty="0"/>
          </a:p>
        </p:txBody>
      </p:sp>
      <p:sp>
        <p:nvSpPr>
          <p:cNvPr id="4" name="Slide Number Placeholder 3"/>
          <p:cNvSpPr>
            <a:spLocks noGrp="1"/>
          </p:cNvSpPr>
          <p:nvPr>
            <p:ph type="sldNum" sz="quarter" idx="5"/>
          </p:nvPr>
        </p:nvSpPr>
        <p:spPr/>
        <p:txBody>
          <a:bodyPr/>
          <a:lstStyle/>
          <a:p>
            <a:fld id="{ED0C918D-D9B7-0D42-AD8D-9E1A0A1C428B}" type="slidenum">
              <a:rPr lang="en-US" smtClean="0"/>
              <a:t>14</a:t>
            </a:fld>
            <a:endParaRPr lang="en-US"/>
          </a:p>
        </p:txBody>
      </p:sp>
    </p:spTree>
    <p:extLst>
      <p:ext uri="{BB962C8B-B14F-4D97-AF65-F5344CB8AC3E}">
        <p14:creationId xmlns:p14="http://schemas.microsoft.com/office/powerpoint/2010/main" val="698207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0C918D-D9B7-0D42-AD8D-9E1A0A1C428B}" type="slidenum">
              <a:rPr lang="en-US" smtClean="0"/>
              <a:t>15</a:t>
            </a:fld>
            <a:endParaRPr lang="en-US"/>
          </a:p>
        </p:txBody>
      </p:sp>
    </p:spTree>
    <p:extLst>
      <p:ext uri="{BB962C8B-B14F-4D97-AF65-F5344CB8AC3E}">
        <p14:creationId xmlns:p14="http://schemas.microsoft.com/office/powerpoint/2010/main" val="3887061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A478E-4374-D146-A6E6-5A71B8989D1B}" type="slidenum">
              <a:rPr lang="en-US" smtClean="0"/>
              <a:t>25</a:t>
            </a:fld>
            <a:endParaRPr lang="en-US"/>
          </a:p>
        </p:txBody>
      </p:sp>
    </p:spTree>
    <p:extLst>
      <p:ext uri="{BB962C8B-B14F-4D97-AF65-F5344CB8AC3E}">
        <p14:creationId xmlns:p14="http://schemas.microsoft.com/office/powerpoint/2010/main" val="153517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And despite its harsh conditions</a:t>
            </a:r>
            <a:r>
              <a:rPr lang="en-US" baseline="0" dirty="0"/>
              <a:t>, </a:t>
            </a:r>
            <a:r>
              <a:rPr lang="en-US" dirty="0"/>
              <a:t>the Antarctic waters teem with life. Indeed, the Antarctic contains</a:t>
            </a:r>
            <a:r>
              <a:rPr lang="en-US" baseline="0" dirty="0"/>
              <a:t> some of</a:t>
            </a:r>
            <a:r>
              <a:rPr lang="en-US" dirty="0"/>
              <a:t> our </a:t>
            </a:r>
            <a:r>
              <a:rPr lang="en-US" b="1" dirty="0"/>
              <a:t>last intact marine ecosystems. </a:t>
            </a:r>
            <a:r>
              <a:rPr lang="en-US" dirty="0"/>
              <a:t>Part of the reason we have healthy marine ecosystems is that Antarctica has been protected by ice and remoteness, but also political will… </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98A478E-4374-D146-A6E6-5A71B8989D1B}" type="slidenum">
              <a:rPr lang="en-US" smtClean="0"/>
              <a:t>26</a:t>
            </a:fld>
            <a:endParaRPr lang="en-US"/>
          </a:p>
        </p:txBody>
      </p:sp>
    </p:spTree>
    <p:extLst>
      <p:ext uri="{BB962C8B-B14F-4D97-AF65-F5344CB8AC3E}">
        <p14:creationId xmlns:p14="http://schemas.microsoft.com/office/powerpoint/2010/main" val="3971724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Helvetica" pitchFamily="2" charset="0"/>
              </a:rPr>
              <a:t>Slide 6</a:t>
            </a:r>
            <a:r>
              <a:rPr lang="en-US" dirty="0">
                <a:effectLst/>
                <a:latin typeface="Helvetica" pitchFamily="2" charset="0"/>
              </a:rPr>
              <a:t>:  The well-documented global increase in ocean heat content is due to an increase in the absorption of atmospheric heat.  If it weren’t for the oceans absorbing up to 90% of the atmospheric heat resulting from increased carbon emissions, our planet would be far warmer and far less sustainable than it is currently.  All this time, the oceans have been doing us a huge favor by helping to moderate our climate, but it has come at a cost.  The Southern Ocean alone absorbs up to 60-70% of the atmospheric heat (of that total 90%), thus plays an outsized role in regulating our global climate.  As the Southern Ocean and its sea-ice environment changes, so does its regulatory capacity to moderate our global climate.</a:t>
            </a:r>
          </a:p>
          <a:p>
            <a:endParaRPr lang="en-US" dirty="0"/>
          </a:p>
        </p:txBody>
      </p:sp>
      <p:sp>
        <p:nvSpPr>
          <p:cNvPr id="4" name="Slide Number Placeholder 3"/>
          <p:cNvSpPr>
            <a:spLocks noGrp="1"/>
          </p:cNvSpPr>
          <p:nvPr>
            <p:ph type="sldNum" sz="quarter" idx="5"/>
          </p:nvPr>
        </p:nvSpPr>
        <p:spPr/>
        <p:txBody>
          <a:bodyPr/>
          <a:lstStyle/>
          <a:p>
            <a:fld id="{ED0C918D-D9B7-0D42-AD8D-9E1A0A1C428B}" type="slidenum">
              <a:rPr lang="en-US" smtClean="0"/>
              <a:t>29</a:t>
            </a:fld>
            <a:endParaRPr lang="en-US"/>
          </a:p>
        </p:txBody>
      </p:sp>
    </p:spTree>
    <p:extLst>
      <p:ext uri="{BB962C8B-B14F-4D97-AF65-F5344CB8AC3E}">
        <p14:creationId xmlns:p14="http://schemas.microsoft.com/office/powerpoint/2010/main" val="649858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EE0E-4CFE-E749-87AE-44786C5EE2C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2DDAC18-AA75-2041-8297-8805F6C17AD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95AB30-3701-0546-9C40-E13A1D9DFF09}"/>
              </a:ext>
            </a:extLst>
          </p:cNvPr>
          <p:cNvSpPr>
            <a:spLocks noGrp="1"/>
          </p:cNvSpPr>
          <p:nvPr>
            <p:ph type="dt" sz="half" idx="10"/>
          </p:nvPr>
        </p:nvSpPr>
        <p:spPr/>
        <p:txBody>
          <a:bodyPr/>
          <a:lstStyle/>
          <a:p>
            <a:fld id="{FC3FA226-DB05-D84D-BBBE-73A7F40D07C5}" type="datetimeFigureOut">
              <a:rPr lang="en-US" smtClean="0"/>
              <a:t>7/29/24</a:t>
            </a:fld>
            <a:endParaRPr lang="en-US"/>
          </a:p>
        </p:txBody>
      </p:sp>
      <p:sp>
        <p:nvSpPr>
          <p:cNvPr id="5" name="Footer Placeholder 4">
            <a:extLst>
              <a:ext uri="{FF2B5EF4-FFF2-40B4-BE49-F238E27FC236}">
                <a16:creationId xmlns:a16="http://schemas.microsoft.com/office/drawing/2014/main" id="{70E5B165-EDF0-C345-8FD5-252CAA7001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072214-3C60-C340-BFCF-E540460A5A2B}"/>
              </a:ext>
            </a:extLst>
          </p:cNvPr>
          <p:cNvSpPr>
            <a:spLocks noGrp="1"/>
          </p:cNvSpPr>
          <p:nvPr>
            <p:ph type="sldNum" sz="quarter" idx="12"/>
          </p:nvPr>
        </p:nvSpPr>
        <p:spPr/>
        <p:txBody>
          <a:bodyPr/>
          <a:lstStyle/>
          <a:p>
            <a:fld id="{C672902E-4DC3-FF4F-89CA-B36DD2015490}" type="slidenum">
              <a:rPr lang="en-US" smtClean="0"/>
              <a:t>‹#›</a:t>
            </a:fld>
            <a:endParaRPr lang="en-US"/>
          </a:p>
        </p:txBody>
      </p:sp>
    </p:spTree>
    <p:extLst>
      <p:ext uri="{BB962C8B-B14F-4D97-AF65-F5344CB8AC3E}">
        <p14:creationId xmlns:p14="http://schemas.microsoft.com/office/powerpoint/2010/main" val="4060762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B4825-FDBD-A340-8E21-03B35691B0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EFBE8D-04A0-CA40-980D-FB07901ECB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78895-E850-B449-9E58-9CC1D8DEDDDE}"/>
              </a:ext>
            </a:extLst>
          </p:cNvPr>
          <p:cNvSpPr>
            <a:spLocks noGrp="1"/>
          </p:cNvSpPr>
          <p:nvPr>
            <p:ph type="dt" sz="half" idx="10"/>
          </p:nvPr>
        </p:nvSpPr>
        <p:spPr/>
        <p:txBody>
          <a:bodyPr/>
          <a:lstStyle/>
          <a:p>
            <a:fld id="{FC3FA226-DB05-D84D-BBBE-73A7F40D07C5}" type="datetimeFigureOut">
              <a:rPr lang="en-US" smtClean="0"/>
              <a:t>7/29/24</a:t>
            </a:fld>
            <a:endParaRPr lang="en-US"/>
          </a:p>
        </p:txBody>
      </p:sp>
      <p:sp>
        <p:nvSpPr>
          <p:cNvPr id="5" name="Footer Placeholder 4">
            <a:extLst>
              <a:ext uri="{FF2B5EF4-FFF2-40B4-BE49-F238E27FC236}">
                <a16:creationId xmlns:a16="http://schemas.microsoft.com/office/drawing/2014/main" id="{555C83B6-7482-F34B-92B0-618605767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940EC-B6BB-0043-B0F8-7B676EC137F5}"/>
              </a:ext>
            </a:extLst>
          </p:cNvPr>
          <p:cNvSpPr>
            <a:spLocks noGrp="1"/>
          </p:cNvSpPr>
          <p:nvPr>
            <p:ph type="sldNum" sz="quarter" idx="12"/>
          </p:nvPr>
        </p:nvSpPr>
        <p:spPr/>
        <p:txBody>
          <a:bodyPr/>
          <a:lstStyle/>
          <a:p>
            <a:fld id="{C672902E-4DC3-FF4F-89CA-B36DD2015490}" type="slidenum">
              <a:rPr lang="en-US" smtClean="0"/>
              <a:t>‹#›</a:t>
            </a:fld>
            <a:endParaRPr lang="en-US"/>
          </a:p>
        </p:txBody>
      </p:sp>
    </p:spTree>
    <p:extLst>
      <p:ext uri="{BB962C8B-B14F-4D97-AF65-F5344CB8AC3E}">
        <p14:creationId xmlns:p14="http://schemas.microsoft.com/office/powerpoint/2010/main" val="2277193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E6EBD8-1780-9048-AE38-8FF44CB5267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EFBB09-571E-9E43-8427-2CAA1B7A34B3}"/>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675C-820B-E145-8A3E-148DC410D791}"/>
              </a:ext>
            </a:extLst>
          </p:cNvPr>
          <p:cNvSpPr>
            <a:spLocks noGrp="1"/>
          </p:cNvSpPr>
          <p:nvPr>
            <p:ph type="dt" sz="half" idx="10"/>
          </p:nvPr>
        </p:nvSpPr>
        <p:spPr/>
        <p:txBody>
          <a:bodyPr/>
          <a:lstStyle/>
          <a:p>
            <a:fld id="{FC3FA226-DB05-D84D-BBBE-73A7F40D07C5}" type="datetimeFigureOut">
              <a:rPr lang="en-US" smtClean="0"/>
              <a:t>7/29/24</a:t>
            </a:fld>
            <a:endParaRPr lang="en-US"/>
          </a:p>
        </p:txBody>
      </p:sp>
      <p:sp>
        <p:nvSpPr>
          <p:cNvPr id="5" name="Footer Placeholder 4">
            <a:extLst>
              <a:ext uri="{FF2B5EF4-FFF2-40B4-BE49-F238E27FC236}">
                <a16:creationId xmlns:a16="http://schemas.microsoft.com/office/drawing/2014/main" id="{5157EE47-CA87-8F45-9C9A-171A98D70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77226-3199-784D-96C0-F73F7FF97F0F}"/>
              </a:ext>
            </a:extLst>
          </p:cNvPr>
          <p:cNvSpPr>
            <a:spLocks noGrp="1"/>
          </p:cNvSpPr>
          <p:nvPr>
            <p:ph type="sldNum" sz="quarter" idx="12"/>
          </p:nvPr>
        </p:nvSpPr>
        <p:spPr/>
        <p:txBody>
          <a:bodyPr/>
          <a:lstStyle/>
          <a:p>
            <a:fld id="{C672902E-4DC3-FF4F-89CA-B36DD2015490}" type="slidenum">
              <a:rPr lang="en-US" smtClean="0"/>
              <a:t>‹#›</a:t>
            </a:fld>
            <a:endParaRPr lang="en-US"/>
          </a:p>
        </p:txBody>
      </p:sp>
    </p:spTree>
    <p:extLst>
      <p:ext uri="{BB962C8B-B14F-4D97-AF65-F5344CB8AC3E}">
        <p14:creationId xmlns:p14="http://schemas.microsoft.com/office/powerpoint/2010/main" val="450595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37C6-DCD4-704A-9ABF-1F403D7E9F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D611F-F0D2-504E-99CE-3242474515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C543D-F162-C842-AE30-4363803ADE8F}"/>
              </a:ext>
            </a:extLst>
          </p:cNvPr>
          <p:cNvSpPr>
            <a:spLocks noGrp="1"/>
          </p:cNvSpPr>
          <p:nvPr>
            <p:ph type="dt" sz="half" idx="10"/>
          </p:nvPr>
        </p:nvSpPr>
        <p:spPr/>
        <p:txBody>
          <a:bodyPr/>
          <a:lstStyle/>
          <a:p>
            <a:fld id="{FC3FA226-DB05-D84D-BBBE-73A7F40D07C5}" type="datetimeFigureOut">
              <a:rPr lang="en-US" smtClean="0"/>
              <a:t>7/29/24</a:t>
            </a:fld>
            <a:endParaRPr lang="en-US"/>
          </a:p>
        </p:txBody>
      </p:sp>
      <p:sp>
        <p:nvSpPr>
          <p:cNvPr id="5" name="Footer Placeholder 4">
            <a:extLst>
              <a:ext uri="{FF2B5EF4-FFF2-40B4-BE49-F238E27FC236}">
                <a16:creationId xmlns:a16="http://schemas.microsoft.com/office/drawing/2014/main" id="{44012B57-27B3-F54E-ABDB-6920A9303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87CC5-1198-E645-99F3-C3B89636ABD4}"/>
              </a:ext>
            </a:extLst>
          </p:cNvPr>
          <p:cNvSpPr>
            <a:spLocks noGrp="1"/>
          </p:cNvSpPr>
          <p:nvPr>
            <p:ph type="sldNum" sz="quarter" idx="12"/>
          </p:nvPr>
        </p:nvSpPr>
        <p:spPr/>
        <p:txBody>
          <a:bodyPr/>
          <a:lstStyle/>
          <a:p>
            <a:fld id="{C672902E-4DC3-FF4F-89CA-B36DD2015490}" type="slidenum">
              <a:rPr lang="en-US" smtClean="0"/>
              <a:t>‹#›</a:t>
            </a:fld>
            <a:endParaRPr lang="en-US"/>
          </a:p>
        </p:txBody>
      </p:sp>
    </p:spTree>
    <p:extLst>
      <p:ext uri="{BB962C8B-B14F-4D97-AF65-F5344CB8AC3E}">
        <p14:creationId xmlns:p14="http://schemas.microsoft.com/office/powerpoint/2010/main" val="3679443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DC24-4FA3-B144-B368-C1D85EF9399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D5428B0-CB0A-3548-92AF-574F11C9FEF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CF846A-8A39-8A46-98E1-209D363F756C}"/>
              </a:ext>
            </a:extLst>
          </p:cNvPr>
          <p:cNvSpPr>
            <a:spLocks noGrp="1"/>
          </p:cNvSpPr>
          <p:nvPr>
            <p:ph type="dt" sz="half" idx="10"/>
          </p:nvPr>
        </p:nvSpPr>
        <p:spPr/>
        <p:txBody>
          <a:bodyPr/>
          <a:lstStyle/>
          <a:p>
            <a:fld id="{FC3FA226-DB05-D84D-BBBE-73A7F40D07C5}" type="datetimeFigureOut">
              <a:rPr lang="en-US" smtClean="0"/>
              <a:t>7/29/24</a:t>
            </a:fld>
            <a:endParaRPr lang="en-US"/>
          </a:p>
        </p:txBody>
      </p:sp>
      <p:sp>
        <p:nvSpPr>
          <p:cNvPr id="5" name="Footer Placeholder 4">
            <a:extLst>
              <a:ext uri="{FF2B5EF4-FFF2-40B4-BE49-F238E27FC236}">
                <a16:creationId xmlns:a16="http://schemas.microsoft.com/office/drawing/2014/main" id="{F8F195FD-234D-B241-941D-D134216B8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1E9B41-3521-7844-9AC4-861BA13E0E5B}"/>
              </a:ext>
            </a:extLst>
          </p:cNvPr>
          <p:cNvSpPr>
            <a:spLocks noGrp="1"/>
          </p:cNvSpPr>
          <p:nvPr>
            <p:ph type="sldNum" sz="quarter" idx="12"/>
          </p:nvPr>
        </p:nvSpPr>
        <p:spPr/>
        <p:txBody>
          <a:bodyPr/>
          <a:lstStyle/>
          <a:p>
            <a:fld id="{C672902E-4DC3-FF4F-89CA-B36DD2015490}" type="slidenum">
              <a:rPr lang="en-US" smtClean="0"/>
              <a:t>‹#›</a:t>
            </a:fld>
            <a:endParaRPr lang="en-US"/>
          </a:p>
        </p:txBody>
      </p:sp>
    </p:spTree>
    <p:extLst>
      <p:ext uri="{BB962C8B-B14F-4D97-AF65-F5344CB8AC3E}">
        <p14:creationId xmlns:p14="http://schemas.microsoft.com/office/powerpoint/2010/main" val="865589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59839-6766-E242-81C2-0C17B5332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AD9BC6-AFFB-B642-8DF5-99B14BC6535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F86780-833F-524C-BB30-503FE531A759}"/>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B382C5-9153-794F-9854-4E66F68809C0}"/>
              </a:ext>
            </a:extLst>
          </p:cNvPr>
          <p:cNvSpPr>
            <a:spLocks noGrp="1"/>
          </p:cNvSpPr>
          <p:nvPr>
            <p:ph type="dt" sz="half" idx="10"/>
          </p:nvPr>
        </p:nvSpPr>
        <p:spPr/>
        <p:txBody>
          <a:bodyPr/>
          <a:lstStyle/>
          <a:p>
            <a:fld id="{FC3FA226-DB05-D84D-BBBE-73A7F40D07C5}" type="datetimeFigureOut">
              <a:rPr lang="en-US" smtClean="0"/>
              <a:t>7/29/24</a:t>
            </a:fld>
            <a:endParaRPr lang="en-US"/>
          </a:p>
        </p:txBody>
      </p:sp>
      <p:sp>
        <p:nvSpPr>
          <p:cNvPr id="6" name="Footer Placeholder 5">
            <a:extLst>
              <a:ext uri="{FF2B5EF4-FFF2-40B4-BE49-F238E27FC236}">
                <a16:creationId xmlns:a16="http://schemas.microsoft.com/office/drawing/2014/main" id="{CC112FDE-3614-DA49-8D1A-0218CF55FA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1335D6-E433-C64D-8569-627AFE05F9B3}"/>
              </a:ext>
            </a:extLst>
          </p:cNvPr>
          <p:cNvSpPr>
            <a:spLocks noGrp="1"/>
          </p:cNvSpPr>
          <p:nvPr>
            <p:ph type="sldNum" sz="quarter" idx="12"/>
          </p:nvPr>
        </p:nvSpPr>
        <p:spPr/>
        <p:txBody>
          <a:bodyPr/>
          <a:lstStyle/>
          <a:p>
            <a:fld id="{C672902E-4DC3-FF4F-89CA-B36DD2015490}" type="slidenum">
              <a:rPr lang="en-US" smtClean="0"/>
              <a:t>‹#›</a:t>
            </a:fld>
            <a:endParaRPr lang="en-US"/>
          </a:p>
        </p:txBody>
      </p:sp>
    </p:spTree>
    <p:extLst>
      <p:ext uri="{BB962C8B-B14F-4D97-AF65-F5344CB8AC3E}">
        <p14:creationId xmlns:p14="http://schemas.microsoft.com/office/powerpoint/2010/main" val="3465403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6F4C4-A28D-424D-A94D-05834FB5A17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083E97-8CED-8C4B-983A-3D33E705320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9536F54-EC8E-7349-975F-C84B2F307EA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058C6-7ABC-3040-8FCF-44102833703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1E40DE7-7CF6-904A-B20D-542F709BF56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E743D8-4108-E04B-83A7-3A57220F744F}"/>
              </a:ext>
            </a:extLst>
          </p:cNvPr>
          <p:cNvSpPr>
            <a:spLocks noGrp="1"/>
          </p:cNvSpPr>
          <p:nvPr>
            <p:ph type="dt" sz="half" idx="10"/>
          </p:nvPr>
        </p:nvSpPr>
        <p:spPr/>
        <p:txBody>
          <a:bodyPr/>
          <a:lstStyle/>
          <a:p>
            <a:fld id="{FC3FA226-DB05-D84D-BBBE-73A7F40D07C5}" type="datetimeFigureOut">
              <a:rPr lang="en-US" smtClean="0"/>
              <a:t>7/29/24</a:t>
            </a:fld>
            <a:endParaRPr lang="en-US"/>
          </a:p>
        </p:txBody>
      </p:sp>
      <p:sp>
        <p:nvSpPr>
          <p:cNvPr id="8" name="Footer Placeholder 7">
            <a:extLst>
              <a:ext uri="{FF2B5EF4-FFF2-40B4-BE49-F238E27FC236}">
                <a16:creationId xmlns:a16="http://schemas.microsoft.com/office/drawing/2014/main" id="{51CCE20C-24ED-3944-B433-D661ACFB7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BB073C-CDB3-2A48-B3CB-237B44DF4F01}"/>
              </a:ext>
            </a:extLst>
          </p:cNvPr>
          <p:cNvSpPr>
            <a:spLocks noGrp="1"/>
          </p:cNvSpPr>
          <p:nvPr>
            <p:ph type="sldNum" sz="quarter" idx="12"/>
          </p:nvPr>
        </p:nvSpPr>
        <p:spPr/>
        <p:txBody>
          <a:bodyPr/>
          <a:lstStyle/>
          <a:p>
            <a:fld id="{C672902E-4DC3-FF4F-89CA-B36DD2015490}" type="slidenum">
              <a:rPr lang="en-US" smtClean="0"/>
              <a:t>‹#›</a:t>
            </a:fld>
            <a:endParaRPr lang="en-US"/>
          </a:p>
        </p:txBody>
      </p:sp>
    </p:spTree>
    <p:extLst>
      <p:ext uri="{BB962C8B-B14F-4D97-AF65-F5344CB8AC3E}">
        <p14:creationId xmlns:p14="http://schemas.microsoft.com/office/powerpoint/2010/main" val="3240147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F265-8873-DC41-97F9-822C3E9297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59C2AD-7CBC-104A-884A-4ADC79A320E1}"/>
              </a:ext>
            </a:extLst>
          </p:cNvPr>
          <p:cNvSpPr>
            <a:spLocks noGrp="1"/>
          </p:cNvSpPr>
          <p:nvPr>
            <p:ph type="dt" sz="half" idx="10"/>
          </p:nvPr>
        </p:nvSpPr>
        <p:spPr/>
        <p:txBody>
          <a:bodyPr/>
          <a:lstStyle/>
          <a:p>
            <a:fld id="{FC3FA226-DB05-D84D-BBBE-73A7F40D07C5}" type="datetimeFigureOut">
              <a:rPr lang="en-US" smtClean="0"/>
              <a:t>7/29/24</a:t>
            </a:fld>
            <a:endParaRPr lang="en-US"/>
          </a:p>
        </p:txBody>
      </p:sp>
      <p:sp>
        <p:nvSpPr>
          <p:cNvPr id="4" name="Footer Placeholder 3">
            <a:extLst>
              <a:ext uri="{FF2B5EF4-FFF2-40B4-BE49-F238E27FC236}">
                <a16:creationId xmlns:a16="http://schemas.microsoft.com/office/drawing/2014/main" id="{FAE1B5B7-3F90-3646-A726-F091A2CC8D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190E69-B20A-6344-BF50-F25A621594AC}"/>
              </a:ext>
            </a:extLst>
          </p:cNvPr>
          <p:cNvSpPr>
            <a:spLocks noGrp="1"/>
          </p:cNvSpPr>
          <p:nvPr>
            <p:ph type="sldNum" sz="quarter" idx="12"/>
          </p:nvPr>
        </p:nvSpPr>
        <p:spPr/>
        <p:txBody>
          <a:bodyPr/>
          <a:lstStyle/>
          <a:p>
            <a:fld id="{C672902E-4DC3-FF4F-89CA-B36DD2015490}" type="slidenum">
              <a:rPr lang="en-US" smtClean="0"/>
              <a:t>‹#›</a:t>
            </a:fld>
            <a:endParaRPr lang="en-US"/>
          </a:p>
        </p:txBody>
      </p:sp>
    </p:spTree>
    <p:extLst>
      <p:ext uri="{BB962C8B-B14F-4D97-AF65-F5344CB8AC3E}">
        <p14:creationId xmlns:p14="http://schemas.microsoft.com/office/powerpoint/2010/main" val="3046652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2C13D-353F-6C47-A2AF-D714E40FD573}"/>
              </a:ext>
            </a:extLst>
          </p:cNvPr>
          <p:cNvSpPr>
            <a:spLocks noGrp="1"/>
          </p:cNvSpPr>
          <p:nvPr>
            <p:ph type="dt" sz="half" idx="10"/>
          </p:nvPr>
        </p:nvSpPr>
        <p:spPr/>
        <p:txBody>
          <a:bodyPr/>
          <a:lstStyle/>
          <a:p>
            <a:fld id="{FC3FA226-DB05-D84D-BBBE-73A7F40D07C5}" type="datetimeFigureOut">
              <a:rPr lang="en-US" smtClean="0"/>
              <a:t>7/29/24</a:t>
            </a:fld>
            <a:endParaRPr lang="en-US"/>
          </a:p>
        </p:txBody>
      </p:sp>
      <p:sp>
        <p:nvSpPr>
          <p:cNvPr id="3" name="Footer Placeholder 2">
            <a:extLst>
              <a:ext uri="{FF2B5EF4-FFF2-40B4-BE49-F238E27FC236}">
                <a16:creationId xmlns:a16="http://schemas.microsoft.com/office/drawing/2014/main" id="{74D920DA-01AF-9046-A53A-FAA1C16C72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A232D8-835B-2347-8429-52E4EDB102A0}"/>
              </a:ext>
            </a:extLst>
          </p:cNvPr>
          <p:cNvSpPr>
            <a:spLocks noGrp="1"/>
          </p:cNvSpPr>
          <p:nvPr>
            <p:ph type="sldNum" sz="quarter" idx="12"/>
          </p:nvPr>
        </p:nvSpPr>
        <p:spPr/>
        <p:txBody>
          <a:bodyPr/>
          <a:lstStyle/>
          <a:p>
            <a:fld id="{C672902E-4DC3-FF4F-89CA-B36DD2015490}" type="slidenum">
              <a:rPr lang="en-US" smtClean="0"/>
              <a:t>‹#›</a:t>
            </a:fld>
            <a:endParaRPr lang="en-US"/>
          </a:p>
        </p:txBody>
      </p:sp>
    </p:spTree>
    <p:extLst>
      <p:ext uri="{BB962C8B-B14F-4D97-AF65-F5344CB8AC3E}">
        <p14:creationId xmlns:p14="http://schemas.microsoft.com/office/powerpoint/2010/main" val="966086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BD85-0540-9043-A3D2-E7D5504327D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8816AA9-C033-9546-AD44-A7285DDCD74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979945-328C-EA4E-A3D0-15B207BE09C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453265D-208D-F449-95F6-8E79EC5FB027}"/>
              </a:ext>
            </a:extLst>
          </p:cNvPr>
          <p:cNvSpPr>
            <a:spLocks noGrp="1"/>
          </p:cNvSpPr>
          <p:nvPr>
            <p:ph type="dt" sz="half" idx="10"/>
          </p:nvPr>
        </p:nvSpPr>
        <p:spPr/>
        <p:txBody>
          <a:bodyPr/>
          <a:lstStyle/>
          <a:p>
            <a:fld id="{FC3FA226-DB05-D84D-BBBE-73A7F40D07C5}" type="datetimeFigureOut">
              <a:rPr lang="en-US" smtClean="0"/>
              <a:t>7/29/24</a:t>
            </a:fld>
            <a:endParaRPr lang="en-US"/>
          </a:p>
        </p:txBody>
      </p:sp>
      <p:sp>
        <p:nvSpPr>
          <p:cNvPr id="6" name="Footer Placeholder 5">
            <a:extLst>
              <a:ext uri="{FF2B5EF4-FFF2-40B4-BE49-F238E27FC236}">
                <a16:creationId xmlns:a16="http://schemas.microsoft.com/office/drawing/2014/main" id="{54329CEA-B3B1-0C45-92D6-4DFAA5278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74C19-92CA-8C4E-A89B-E06B82C39089}"/>
              </a:ext>
            </a:extLst>
          </p:cNvPr>
          <p:cNvSpPr>
            <a:spLocks noGrp="1"/>
          </p:cNvSpPr>
          <p:nvPr>
            <p:ph type="sldNum" sz="quarter" idx="12"/>
          </p:nvPr>
        </p:nvSpPr>
        <p:spPr/>
        <p:txBody>
          <a:bodyPr/>
          <a:lstStyle/>
          <a:p>
            <a:fld id="{C672902E-4DC3-FF4F-89CA-B36DD2015490}" type="slidenum">
              <a:rPr lang="en-US" smtClean="0"/>
              <a:t>‹#›</a:t>
            </a:fld>
            <a:endParaRPr lang="en-US"/>
          </a:p>
        </p:txBody>
      </p:sp>
    </p:spTree>
    <p:extLst>
      <p:ext uri="{BB962C8B-B14F-4D97-AF65-F5344CB8AC3E}">
        <p14:creationId xmlns:p14="http://schemas.microsoft.com/office/powerpoint/2010/main" val="1789504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0514-80BD-8047-9BFD-CCDC4875C61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A1E1497-0BA9-7F4C-8A35-A47BF0C3B12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5D9C10D-A902-E542-959A-9C0D6DC285B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9BBC606-85D4-174D-9560-624EAF348501}"/>
              </a:ext>
            </a:extLst>
          </p:cNvPr>
          <p:cNvSpPr>
            <a:spLocks noGrp="1"/>
          </p:cNvSpPr>
          <p:nvPr>
            <p:ph type="dt" sz="half" idx="10"/>
          </p:nvPr>
        </p:nvSpPr>
        <p:spPr/>
        <p:txBody>
          <a:bodyPr/>
          <a:lstStyle/>
          <a:p>
            <a:fld id="{FC3FA226-DB05-D84D-BBBE-73A7F40D07C5}" type="datetimeFigureOut">
              <a:rPr lang="en-US" smtClean="0"/>
              <a:t>7/29/24</a:t>
            </a:fld>
            <a:endParaRPr lang="en-US"/>
          </a:p>
        </p:txBody>
      </p:sp>
      <p:sp>
        <p:nvSpPr>
          <p:cNvPr id="6" name="Footer Placeholder 5">
            <a:extLst>
              <a:ext uri="{FF2B5EF4-FFF2-40B4-BE49-F238E27FC236}">
                <a16:creationId xmlns:a16="http://schemas.microsoft.com/office/drawing/2014/main" id="{D6E866E1-63F2-954A-BAE6-82FCE924C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FAE496-E5BA-0B4A-9AEA-53D3B9D2F0D2}"/>
              </a:ext>
            </a:extLst>
          </p:cNvPr>
          <p:cNvSpPr>
            <a:spLocks noGrp="1"/>
          </p:cNvSpPr>
          <p:nvPr>
            <p:ph type="sldNum" sz="quarter" idx="12"/>
          </p:nvPr>
        </p:nvSpPr>
        <p:spPr/>
        <p:txBody>
          <a:bodyPr/>
          <a:lstStyle/>
          <a:p>
            <a:fld id="{C672902E-4DC3-FF4F-89CA-B36DD2015490}" type="slidenum">
              <a:rPr lang="en-US" smtClean="0"/>
              <a:t>‹#›</a:t>
            </a:fld>
            <a:endParaRPr lang="en-US"/>
          </a:p>
        </p:txBody>
      </p:sp>
    </p:spTree>
    <p:extLst>
      <p:ext uri="{BB962C8B-B14F-4D97-AF65-F5344CB8AC3E}">
        <p14:creationId xmlns:p14="http://schemas.microsoft.com/office/powerpoint/2010/main" val="2794329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D610F6-9299-A746-9779-2715DAC7ED3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02817A-EE1C-2447-81F2-681FD96C304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7A6F1-85DC-9C44-BF91-AD6DF864BD6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C3FA226-DB05-D84D-BBBE-73A7F40D07C5}" type="datetimeFigureOut">
              <a:rPr lang="en-US" smtClean="0"/>
              <a:t>7/29/24</a:t>
            </a:fld>
            <a:endParaRPr lang="en-US"/>
          </a:p>
        </p:txBody>
      </p:sp>
      <p:sp>
        <p:nvSpPr>
          <p:cNvPr id="5" name="Footer Placeholder 4">
            <a:extLst>
              <a:ext uri="{FF2B5EF4-FFF2-40B4-BE49-F238E27FC236}">
                <a16:creationId xmlns:a16="http://schemas.microsoft.com/office/drawing/2014/main" id="{C34716D4-D54E-1748-B1E5-C87FC7567A8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70374B-E31D-7148-B452-D236DB5DF50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672902E-4DC3-FF4F-89CA-B36DD2015490}" type="slidenum">
              <a:rPr lang="en-US" smtClean="0"/>
              <a:t>‹#›</a:t>
            </a:fld>
            <a:endParaRPr lang="en-US"/>
          </a:p>
        </p:txBody>
      </p:sp>
    </p:spTree>
    <p:extLst>
      <p:ext uri="{BB962C8B-B14F-4D97-AF65-F5344CB8AC3E}">
        <p14:creationId xmlns:p14="http://schemas.microsoft.com/office/powerpoint/2010/main" val="2299935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W_P1140980 copy.jpg">
            <a:extLst>
              <a:ext uri="{FF2B5EF4-FFF2-40B4-BE49-F238E27FC236}">
                <a16:creationId xmlns:a16="http://schemas.microsoft.com/office/drawing/2014/main" id="{28D9ED29-831D-EF59-6AA0-AD9EA6CF0A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57" y="-221943"/>
            <a:ext cx="9269867" cy="556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447D8571-EE31-A65A-1F68-C941E9C58CDD}"/>
              </a:ext>
            </a:extLst>
          </p:cNvPr>
          <p:cNvSpPr txBox="1"/>
          <p:nvPr/>
        </p:nvSpPr>
        <p:spPr>
          <a:xfrm>
            <a:off x="-27282" y="4733770"/>
            <a:ext cx="1848051" cy="276999"/>
          </a:xfrm>
          <a:prstGeom prst="rect">
            <a:avLst/>
          </a:prstGeom>
          <a:noFill/>
        </p:spPr>
        <p:txBody>
          <a:bodyPr wrap="square">
            <a:spAutoFit/>
          </a:bodyPr>
          <a:lstStyle/>
          <a:p>
            <a:r>
              <a:rPr lang="en-US" sz="1200" b="1" dirty="0">
                <a:solidFill>
                  <a:schemeClr val="bg1"/>
                </a:solidFill>
                <a:latin typeface="Times New Roman" panose="02020603050405020304" pitchFamily="18" charset="0"/>
                <a:cs typeface="Times New Roman" panose="02020603050405020304" pitchFamily="18" charset="0"/>
              </a:rPr>
              <a:t>Photo: Guy Williams</a:t>
            </a:r>
            <a:endParaRPr lang="en-US" sz="1200" dirty="0"/>
          </a:p>
        </p:txBody>
      </p:sp>
      <p:grpSp>
        <p:nvGrpSpPr>
          <p:cNvPr id="14" name="Group 13">
            <a:extLst>
              <a:ext uri="{FF2B5EF4-FFF2-40B4-BE49-F238E27FC236}">
                <a16:creationId xmlns:a16="http://schemas.microsoft.com/office/drawing/2014/main" id="{C133EEA8-0E09-4E9E-80AC-1FABDBACF6EF}"/>
              </a:ext>
            </a:extLst>
          </p:cNvPr>
          <p:cNvGrpSpPr/>
          <p:nvPr/>
        </p:nvGrpSpPr>
        <p:grpSpPr>
          <a:xfrm>
            <a:off x="66183" y="110810"/>
            <a:ext cx="9032692" cy="4257634"/>
            <a:chOff x="66183" y="110810"/>
            <a:chExt cx="9032692" cy="4257634"/>
          </a:xfrm>
        </p:grpSpPr>
        <p:sp>
          <p:nvSpPr>
            <p:cNvPr id="8" name="TextBox 7">
              <a:extLst>
                <a:ext uri="{FF2B5EF4-FFF2-40B4-BE49-F238E27FC236}">
                  <a16:creationId xmlns:a16="http://schemas.microsoft.com/office/drawing/2014/main" id="{C97BD5DA-6327-BFE5-9123-3A125611D647}"/>
                </a:ext>
              </a:extLst>
            </p:cNvPr>
            <p:cNvSpPr txBox="1"/>
            <p:nvPr/>
          </p:nvSpPr>
          <p:spPr>
            <a:xfrm>
              <a:off x="704253" y="1856807"/>
              <a:ext cx="7744422" cy="1138773"/>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Drivers of the Recent [Antarctic] Sea-Ice Decline</a:t>
              </a:r>
            </a:p>
            <a:p>
              <a:pPr algn="ctr"/>
              <a:endParaRPr lang="en-US" sz="2000" b="1" dirty="0">
                <a:solidFill>
                  <a:schemeClr val="bg1"/>
                </a:solidFill>
                <a:latin typeface="Times New Roman" panose="02020603050405020304" pitchFamily="18" charset="0"/>
                <a:cs typeface="Times New Roman" panose="02020603050405020304" pitchFamily="18" charset="0"/>
              </a:endParaRPr>
            </a:p>
            <a:p>
              <a:pPr algn="ctr"/>
              <a:r>
                <a:rPr lang="en-US" sz="2000" b="1" i="1" dirty="0">
                  <a:solidFill>
                    <a:schemeClr val="bg1"/>
                  </a:solidFill>
                  <a:latin typeface="Times New Roman" panose="02020603050405020304" pitchFamily="18" charset="0"/>
                  <a:cs typeface="Times New Roman" panose="02020603050405020304" pitchFamily="18" charset="0"/>
                </a:rPr>
                <a:t>Sharon Stammerjohn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i="1" dirty="0">
                  <a:solidFill>
                    <a:schemeClr val="bg1"/>
                  </a:solidFill>
                  <a:latin typeface="Times New Roman" panose="02020603050405020304" pitchFamily="18" charset="0"/>
                  <a:cs typeface="Times New Roman" panose="02020603050405020304" pitchFamily="18" charset="0"/>
                </a:rPr>
                <a:t>INSTAAR, U. Colorado Boulder, USA)</a:t>
              </a:r>
            </a:p>
          </p:txBody>
        </p:sp>
        <p:pic>
          <p:nvPicPr>
            <p:cNvPr id="3" name="Picture 10">
              <a:extLst>
                <a:ext uri="{FF2B5EF4-FFF2-40B4-BE49-F238E27FC236}">
                  <a16:creationId xmlns:a16="http://schemas.microsoft.com/office/drawing/2014/main" id="{C739B724-76E2-43FA-9C9C-C29520814A84}"/>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67303" y="110810"/>
              <a:ext cx="710827" cy="715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51FE724D-ED61-354E-B0E3-F2C8539CE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3244" y="3454044"/>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 name="Picture 11" descr="nasa_logo">
              <a:extLst>
                <a:ext uri="{FF2B5EF4-FFF2-40B4-BE49-F238E27FC236}">
                  <a16:creationId xmlns:a16="http://schemas.microsoft.com/office/drawing/2014/main" id="{7ADD4EC9-2434-3133-4714-B0058EAEB36A}"/>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a:off x="66183" y="942990"/>
              <a:ext cx="707200" cy="606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instaar_1109transb.gif">
              <a:extLst>
                <a:ext uri="{FF2B5EF4-FFF2-40B4-BE49-F238E27FC236}">
                  <a16:creationId xmlns:a16="http://schemas.microsoft.com/office/drawing/2014/main" id="{E2E1AA55-D589-FC83-E6E0-F615FFD5F7F7}"/>
                </a:ext>
              </a:extLst>
            </p:cNvPr>
            <p:cNvPicPr>
              <a:picLocks noChangeAspect="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8153556" y="905564"/>
              <a:ext cx="945319" cy="76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pipers_logo.tiff">
              <a:extLst>
                <a:ext uri="{FF2B5EF4-FFF2-40B4-BE49-F238E27FC236}">
                  <a16:creationId xmlns:a16="http://schemas.microsoft.com/office/drawing/2014/main" id="{3649E4D1-2C3F-04E9-C91B-003AF2E3BD4B}"/>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4172547" y="3443608"/>
              <a:ext cx="937967" cy="914400"/>
            </a:xfrm>
            <a:prstGeom prst="rect">
              <a:avLst/>
            </a:prstGeom>
          </p:spPr>
        </p:pic>
        <p:grpSp>
          <p:nvGrpSpPr>
            <p:cNvPr id="13" name="Group 12">
              <a:extLst>
                <a:ext uri="{FF2B5EF4-FFF2-40B4-BE49-F238E27FC236}">
                  <a16:creationId xmlns:a16="http://schemas.microsoft.com/office/drawing/2014/main" id="{4265E607-05B6-A93C-F50B-24CBE05D188F}"/>
                </a:ext>
              </a:extLst>
            </p:cNvPr>
            <p:cNvGrpSpPr/>
            <p:nvPr/>
          </p:nvGrpSpPr>
          <p:grpSpPr>
            <a:xfrm>
              <a:off x="5479443" y="3443608"/>
              <a:ext cx="984565" cy="911394"/>
              <a:chOff x="3987532" y="3443608"/>
              <a:chExt cx="984565" cy="911394"/>
            </a:xfrm>
          </p:grpSpPr>
          <p:pic>
            <p:nvPicPr>
              <p:cNvPr id="9" name="Picture 8">
                <a:extLst>
                  <a:ext uri="{FF2B5EF4-FFF2-40B4-BE49-F238E27FC236}">
                    <a16:creationId xmlns:a16="http://schemas.microsoft.com/office/drawing/2014/main" id="{943D608B-B5AE-2774-4B3F-E8809FE222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5612" y="3443608"/>
                <a:ext cx="888359" cy="911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0B2407E8-08D9-37F1-2AD8-B876F0B4290C}"/>
                  </a:ext>
                </a:extLst>
              </p:cNvPr>
              <p:cNvSpPr/>
              <p:nvPr/>
            </p:nvSpPr>
            <p:spPr>
              <a:xfrm>
                <a:off x="3987532" y="3975195"/>
                <a:ext cx="984565" cy="307777"/>
              </a:xfrm>
              <a:prstGeom prst="rect">
                <a:avLst/>
              </a:prstGeom>
            </p:spPr>
            <p:txBody>
              <a:bodyPr wrap="none">
                <a:spAutoFit/>
              </a:bodyPr>
              <a:lstStyle/>
              <a:p>
                <a:pPr algn="ctr"/>
                <a:r>
                  <a:rPr lang="en-US" sz="1400" b="1" i="1" dirty="0">
                    <a:highlight>
                      <a:srgbClr val="00FF00"/>
                    </a:highlight>
                    <a:latin typeface="Times New Roman" panose="02020603050405020304" pitchFamily="18" charset="0"/>
                    <a:cs typeface="Times New Roman" panose="02020603050405020304" pitchFamily="18" charset="0"/>
                  </a:rPr>
                  <a:t>ARTEMIS</a:t>
                </a:r>
                <a:endParaRPr lang="en-US" sz="1400" dirty="0">
                  <a:highlight>
                    <a:srgbClr val="00FF00"/>
                  </a:highlight>
                </a:endParaRPr>
              </a:p>
            </p:txBody>
          </p:sp>
        </p:grpSp>
        <p:pic>
          <p:nvPicPr>
            <p:cNvPr id="12" name="Picture 11">
              <a:extLst>
                <a:ext uri="{FF2B5EF4-FFF2-40B4-BE49-F238E27FC236}">
                  <a16:creationId xmlns:a16="http://schemas.microsoft.com/office/drawing/2014/main" id="{CAD50A80-AB0A-DA89-5AB4-7F49525FCE48}"/>
                </a:ext>
              </a:extLst>
            </p:cNvPr>
            <p:cNvPicPr>
              <a:picLocks noChangeAspect="1"/>
            </p:cNvPicPr>
            <p:nvPr/>
          </p:nvPicPr>
          <p:blipFill>
            <a:blip r:embed="rId10"/>
            <a:stretch>
              <a:fillRect/>
            </a:stretch>
          </p:blipFill>
          <p:spPr>
            <a:xfrm>
              <a:off x="8347613" y="149953"/>
              <a:ext cx="671052" cy="64008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C1601B-894A-5433-93CB-2DBF9B5DC44B}"/>
              </a:ext>
            </a:extLst>
          </p:cNvPr>
          <p:cNvSpPr txBox="1"/>
          <p:nvPr/>
        </p:nvSpPr>
        <p:spPr>
          <a:xfrm>
            <a:off x="504866" y="4017059"/>
            <a:ext cx="4387516" cy="1169551"/>
          </a:xfrm>
          <a:prstGeom prst="rect">
            <a:avLst/>
          </a:prstGeom>
          <a:noFill/>
        </p:spPr>
        <p:txBody>
          <a:bodyPr wrap="square">
            <a:spAutoFit/>
          </a:bodyPr>
          <a:lstStyle/>
          <a:p>
            <a:pPr marL="285750" indent="-285750">
              <a:buFont typeface="Arial" panose="020B0604020202020204" pitchFamily="34" charset="0"/>
              <a:buChar char="•"/>
            </a:pPr>
            <a:r>
              <a:rPr lang="en-US" sz="1400" b="1" i="1" dirty="0" err="1">
                <a:solidFill>
                  <a:schemeClr val="bg1"/>
                </a:solidFill>
                <a:latin typeface="Times New Roman" panose="02020603050405020304" pitchFamily="18" charset="0"/>
                <a:cs typeface="Times New Roman" panose="02020603050405020304" pitchFamily="18" charset="0"/>
              </a:rPr>
              <a:t>Massonnet</a:t>
            </a:r>
            <a:r>
              <a:rPr lang="en-US" sz="1400" b="1" i="1" dirty="0">
                <a:solidFill>
                  <a:schemeClr val="bg1"/>
                </a:solidFill>
                <a:latin typeface="Times New Roman" panose="02020603050405020304" pitchFamily="18" charset="0"/>
                <a:cs typeface="Times New Roman" panose="02020603050405020304" pitchFamily="18" charset="0"/>
              </a:rPr>
              <a:t> et al</a:t>
            </a:r>
            <a:r>
              <a:rPr lang="en-US" sz="1400" b="1" dirty="0">
                <a:solidFill>
                  <a:schemeClr val="bg1"/>
                </a:solidFill>
                <a:latin typeface="Times New Roman" panose="02020603050405020304" pitchFamily="18" charset="0"/>
                <a:cs typeface="Times New Roman" panose="02020603050405020304" pitchFamily="18" charset="0"/>
              </a:rPr>
              <a:t> 2013:  modeled May–June sea-ice thickness trends (shading)</a:t>
            </a:r>
          </a:p>
          <a:p>
            <a:pPr marL="285750" indent="-285750">
              <a:buFont typeface="Arial" panose="020B0604020202020204" pitchFamily="34" charset="0"/>
              <a:buChar char="•"/>
            </a:pPr>
            <a:r>
              <a:rPr lang="en-US" sz="1400" b="1" i="1" dirty="0">
                <a:solidFill>
                  <a:schemeClr val="bg1"/>
                </a:solidFill>
                <a:latin typeface="Times New Roman" panose="02020603050405020304" pitchFamily="18" charset="0"/>
                <a:cs typeface="Times New Roman" panose="02020603050405020304" pitchFamily="18" charset="0"/>
              </a:rPr>
              <a:t>Kwok et al</a:t>
            </a:r>
            <a:r>
              <a:rPr lang="en-US" sz="1400" b="1" dirty="0">
                <a:solidFill>
                  <a:schemeClr val="bg1"/>
                </a:solidFill>
                <a:latin typeface="Times New Roman" panose="02020603050405020304" pitchFamily="18" charset="0"/>
                <a:cs typeface="Times New Roman" panose="02020603050405020304" pitchFamily="18" charset="0"/>
              </a:rPr>
              <a:t> 2016:  ice motion trends (arrows)</a:t>
            </a:r>
          </a:p>
          <a:p>
            <a:pPr marL="285750" indent="-285750">
              <a:buFont typeface="Arial" panose="020B0604020202020204" pitchFamily="34" charset="0"/>
              <a:buChar char="•"/>
            </a:pPr>
            <a:r>
              <a:rPr lang="en-US" sz="1400" b="1" i="1" dirty="0">
                <a:solidFill>
                  <a:schemeClr val="bg1"/>
                </a:solidFill>
                <a:latin typeface="Times New Roman" panose="02020603050405020304" pitchFamily="18" charset="0"/>
                <a:cs typeface="Times New Roman" panose="02020603050405020304" pitchFamily="18" charset="0"/>
              </a:rPr>
              <a:t>Maksym</a:t>
            </a:r>
            <a:r>
              <a:rPr lang="en-US" sz="1400" b="1" dirty="0">
                <a:solidFill>
                  <a:schemeClr val="bg1"/>
                </a:solidFill>
                <a:latin typeface="Times New Roman" panose="02020603050405020304" pitchFamily="18" charset="0"/>
                <a:cs typeface="Times New Roman" panose="02020603050405020304" pitchFamily="18" charset="0"/>
              </a:rPr>
              <a:t> 2019: trends in sea-level pressure (contours)</a:t>
            </a:r>
            <a:endParaRPr lang="en-US" dirty="0">
              <a:solidFill>
                <a:schemeClr val="bg1"/>
              </a:solidFill>
            </a:endParaRPr>
          </a:p>
        </p:txBody>
      </p:sp>
      <p:grpSp>
        <p:nvGrpSpPr>
          <p:cNvPr id="11" name="Group 10">
            <a:extLst>
              <a:ext uri="{FF2B5EF4-FFF2-40B4-BE49-F238E27FC236}">
                <a16:creationId xmlns:a16="http://schemas.microsoft.com/office/drawing/2014/main" id="{D173882B-EC0B-744C-12EA-3F128EF782C8}"/>
              </a:ext>
            </a:extLst>
          </p:cNvPr>
          <p:cNvGrpSpPr/>
          <p:nvPr/>
        </p:nvGrpSpPr>
        <p:grpSpPr>
          <a:xfrm>
            <a:off x="5359733" y="0"/>
            <a:ext cx="3365500" cy="5143500"/>
            <a:chOff x="5223376" y="0"/>
            <a:chExt cx="3365500" cy="5143500"/>
          </a:xfrm>
        </p:grpSpPr>
        <p:pic>
          <p:nvPicPr>
            <p:cNvPr id="3" name="Picture 2">
              <a:extLst>
                <a:ext uri="{FF2B5EF4-FFF2-40B4-BE49-F238E27FC236}">
                  <a16:creationId xmlns:a16="http://schemas.microsoft.com/office/drawing/2014/main" id="{D5C72D04-1F6D-B8E7-3395-2C2D29A76077}"/>
                </a:ext>
              </a:extLst>
            </p:cNvPr>
            <p:cNvPicPr>
              <a:picLocks noChangeAspect="1"/>
            </p:cNvPicPr>
            <p:nvPr/>
          </p:nvPicPr>
          <p:blipFill>
            <a:blip r:embed="rId2"/>
            <a:stretch>
              <a:fillRect/>
            </a:stretch>
          </p:blipFill>
          <p:spPr>
            <a:xfrm>
              <a:off x="5223376" y="0"/>
              <a:ext cx="3365500" cy="5143500"/>
            </a:xfrm>
            <a:prstGeom prst="rect">
              <a:avLst/>
            </a:prstGeom>
          </p:spPr>
        </p:pic>
        <p:sp>
          <p:nvSpPr>
            <p:cNvPr id="9" name="Rectangle 8">
              <a:extLst>
                <a:ext uri="{FF2B5EF4-FFF2-40B4-BE49-F238E27FC236}">
                  <a16:creationId xmlns:a16="http://schemas.microsoft.com/office/drawing/2014/main" id="{7588317D-779F-FDA2-1C62-D764EDBC4526}"/>
                </a:ext>
              </a:extLst>
            </p:cNvPr>
            <p:cNvSpPr/>
            <p:nvPr/>
          </p:nvSpPr>
          <p:spPr>
            <a:xfrm>
              <a:off x="5231397" y="24063"/>
              <a:ext cx="279066" cy="264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3F887D7-B1F9-101E-CC82-9ADDC4F8E5AD}"/>
                </a:ext>
              </a:extLst>
            </p:cNvPr>
            <p:cNvSpPr txBox="1"/>
            <p:nvPr/>
          </p:nvSpPr>
          <p:spPr>
            <a:xfrm>
              <a:off x="6601327" y="1349787"/>
              <a:ext cx="962526" cy="461665"/>
            </a:xfrm>
            <a:prstGeom prst="rect">
              <a:avLst/>
            </a:prstGeom>
            <a:noFill/>
          </p:spPr>
          <p:txBody>
            <a:bodyPr wrap="square">
              <a:spAutoFit/>
            </a:bodyPr>
            <a:lstStyle/>
            <a:p>
              <a:pPr algn="ctr"/>
              <a:r>
                <a:rPr lang="en-US" sz="1200" b="1" dirty="0">
                  <a:latin typeface="Times New Roman" panose="02020603050405020304" pitchFamily="18" charset="0"/>
                  <a:cs typeface="Times New Roman" panose="02020603050405020304" pitchFamily="18" charset="0"/>
                </a:rPr>
                <a:t>1990–2009 </a:t>
              </a:r>
            </a:p>
            <a:p>
              <a:pPr algn="ctr"/>
              <a:r>
                <a:rPr lang="en-US" sz="1200" b="1" dirty="0">
                  <a:latin typeface="Times New Roman" panose="02020603050405020304" pitchFamily="18" charset="0"/>
                  <a:cs typeface="Times New Roman" panose="02020603050405020304" pitchFamily="18" charset="0"/>
                </a:rPr>
                <a:t>Trends</a:t>
              </a:r>
              <a:endParaRPr lang="en-US" dirty="0"/>
            </a:p>
          </p:txBody>
        </p:sp>
      </p:grpSp>
      <p:sp>
        <p:nvSpPr>
          <p:cNvPr id="8" name="Rectangle 11">
            <a:extLst>
              <a:ext uri="{FF2B5EF4-FFF2-40B4-BE49-F238E27FC236}">
                <a16:creationId xmlns:a16="http://schemas.microsoft.com/office/drawing/2014/main" id="{84EFC027-E0AA-76D9-13A2-7BD68D5A2979}"/>
              </a:ext>
            </a:extLst>
          </p:cNvPr>
          <p:cNvSpPr>
            <a:spLocks noChangeArrowheads="1"/>
          </p:cNvSpPr>
          <p:nvPr/>
        </p:nvSpPr>
        <p:spPr bwMode="auto">
          <a:xfrm>
            <a:off x="8021" y="41594"/>
            <a:ext cx="5437678"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What about Snow &amp;Sea-Ice Thickness?</a:t>
            </a:r>
          </a:p>
          <a:p>
            <a:pPr algn="ctr"/>
            <a:r>
              <a:rPr lang="en-US" sz="2400" b="1" dirty="0">
                <a:solidFill>
                  <a:schemeClr val="bg1"/>
                </a:solidFill>
                <a:latin typeface="Times New Roman" panose="02020603050405020304" pitchFamily="18" charset="0"/>
                <a:cs typeface="Times New Roman" panose="02020603050405020304" pitchFamily="18" charset="0"/>
              </a:rPr>
              <a:t> </a:t>
            </a:r>
            <a:r>
              <a:rPr lang="en-US" sz="1800" b="1" dirty="0">
                <a:solidFill>
                  <a:schemeClr val="bg1"/>
                </a:solidFill>
                <a:latin typeface="Times New Roman" panose="02020603050405020304" pitchFamily="18" charset="0"/>
                <a:cs typeface="Times New Roman" panose="02020603050405020304" pitchFamily="18" charset="0"/>
              </a:rPr>
              <a:t>Trends in Winds, Sea-Ice Drift &amp; Thickness</a:t>
            </a:r>
          </a:p>
          <a:p>
            <a:pPr algn="ctr"/>
            <a:r>
              <a:rPr lang="en-US" sz="1800" b="1" i="1" dirty="0">
                <a:solidFill>
                  <a:schemeClr val="bg1">
                    <a:lumMod val="85000"/>
                  </a:schemeClr>
                </a:solidFill>
                <a:latin typeface="Times New Roman" panose="02020603050405020304" pitchFamily="18" charset="0"/>
                <a:cs typeface="Times New Roman" panose="02020603050405020304" pitchFamily="18" charset="0"/>
              </a:rPr>
              <a:t>Maksym</a:t>
            </a:r>
            <a:r>
              <a:rPr lang="en-US" sz="1800" b="1" dirty="0">
                <a:solidFill>
                  <a:schemeClr val="bg1">
                    <a:lumMod val="85000"/>
                  </a:schemeClr>
                </a:solidFill>
                <a:latin typeface="Times New Roman" panose="02020603050405020304" pitchFamily="18" charset="0"/>
                <a:cs typeface="Times New Roman" panose="02020603050405020304" pitchFamily="18" charset="0"/>
              </a:rPr>
              <a:t>, 2019</a:t>
            </a:r>
          </a:p>
        </p:txBody>
      </p:sp>
      <p:grpSp>
        <p:nvGrpSpPr>
          <p:cNvPr id="28" name="Group 27">
            <a:extLst>
              <a:ext uri="{FF2B5EF4-FFF2-40B4-BE49-F238E27FC236}">
                <a16:creationId xmlns:a16="http://schemas.microsoft.com/office/drawing/2014/main" id="{7583641E-905C-8E10-A996-8148055A7CE9}"/>
              </a:ext>
            </a:extLst>
          </p:cNvPr>
          <p:cNvGrpSpPr/>
          <p:nvPr/>
        </p:nvGrpSpPr>
        <p:grpSpPr>
          <a:xfrm>
            <a:off x="272713" y="1285619"/>
            <a:ext cx="4870256" cy="2537116"/>
            <a:chOff x="136356" y="1285619"/>
            <a:chExt cx="4870256" cy="2537116"/>
          </a:xfrm>
        </p:grpSpPr>
        <p:sp>
          <p:nvSpPr>
            <p:cNvPr id="23" name="TextBox 22">
              <a:extLst>
                <a:ext uri="{FF2B5EF4-FFF2-40B4-BE49-F238E27FC236}">
                  <a16:creationId xmlns:a16="http://schemas.microsoft.com/office/drawing/2014/main" id="{3EAA1EB4-A67A-6D60-8CBD-36BAAA109F95}"/>
                </a:ext>
              </a:extLst>
            </p:cNvPr>
            <p:cNvSpPr txBox="1"/>
            <p:nvPr/>
          </p:nvSpPr>
          <p:spPr>
            <a:xfrm>
              <a:off x="2674977" y="1435222"/>
              <a:ext cx="2331635" cy="1815882"/>
            </a:xfrm>
            <a:prstGeom prst="rect">
              <a:avLst/>
            </a:prstGeom>
            <a:noFill/>
          </p:spPr>
          <p:txBody>
            <a:bodyPr wrap="square">
              <a:spAutoFit/>
            </a:bodyPr>
            <a:lstStyle/>
            <a:p>
              <a:pPr algn="ctr"/>
              <a:r>
                <a:rPr lang="en-US" sz="1400" b="1" dirty="0">
                  <a:solidFill>
                    <a:schemeClr val="bg1"/>
                  </a:solidFill>
                  <a:latin typeface="Times New Roman" panose="02020603050405020304" pitchFamily="18" charset="0"/>
                  <a:cs typeface="Times New Roman" panose="02020603050405020304" pitchFamily="18" charset="0"/>
                </a:rPr>
                <a:t>Prior to ~2009</a:t>
              </a:r>
            </a:p>
            <a:p>
              <a:pPr algn="ctr"/>
              <a:endParaRPr lang="en-US" sz="1400" b="1" dirty="0">
                <a:solidFill>
                  <a:schemeClr val="bg1"/>
                </a:solidFill>
                <a:latin typeface="Times New Roman" panose="02020603050405020304" pitchFamily="18" charset="0"/>
                <a:cs typeface="Times New Roman" panose="02020603050405020304" pitchFamily="18" charset="0"/>
              </a:endParaRPr>
            </a:p>
            <a:p>
              <a:pPr algn="ctr"/>
              <a:r>
                <a:rPr lang="en-US" sz="1400" b="1" dirty="0">
                  <a:solidFill>
                    <a:schemeClr val="bg1"/>
                  </a:solidFill>
                  <a:latin typeface="Times New Roman" panose="02020603050405020304" pitchFamily="18" charset="0"/>
                  <a:cs typeface="Times New Roman" panose="02020603050405020304" pitchFamily="18" charset="0"/>
                </a:rPr>
                <a:t>Spatial trend patterns align between winds, sea-ice drift/thickness, and sea-ice season duration  </a:t>
              </a:r>
            </a:p>
            <a:p>
              <a:pPr algn="ctr"/>
              <a:endParaRPr lang="en-US" sz="1400" b="1" dirty="0">
                <a:solidFill>
                  <a:schemeClr val="bg1"/>
                </a:solidFill>
                <a:latin typeface="Times New Roman" panose="02020603050405020304" pitchFamily="18" charset="0"/>
                <a:cs typeface="Times New Roman" panose="02020603050405020304" pitchFamily="18" charset="0"/>
              </a:endParaRPr>
            </a:p>
            <a:p>
              <a:pPr algn="ctr"/>
              <a:r>
                <a:rPr lang="en-US" sz="1400" b="1" dirty="0">
                  <a:solidFill>
                    <a:schemeClr val="bg1"/>
                  </a:solidFill>
                  <a:latin typeface="Times New Roman" panose="02020603050405020304" pitchFamily="18" charset="0"/>
                  <a:cs typeface="Times New Roman" panose="02020603050405020304" pitchFamily="18" charset="0"/>
                </a:rPr>
                <a:t>But what about post-2009?</a:t>
              </a:r>
            </a:p>
          </p:txBody>
        </p:sp>
        <p:grpSp>
          <p:nvGrpSpPr>
            <p:cNvPr id="16" name="Group 15">
              <a:extLst>
                <a:ext uri="{FF2B5EF4-FFF2-40B4-BE49-F238E27FC236}">
                  <a16:creationId xmlns:a16="http://schemas.microsoft.com/office/drawing/2014/main" id="{A0212BBD-3544-BADA-BFA5-DAA69A1A8E84}"/>
                </a:ext>
              </a:extLst>
            </p:cNvPr>
            <p:cNvGrpSpPr/>
            <p:nvPr/>
          </p:nvGrpSpPr>
          <p:grpSpPr>
            <a:xfrm>
              <a:off x="136356" y="1285619"/>
              <a:ext cx="2474951" cy="2537116"/>
              <a:chOff x="1420857" y="1399435"/>
              <a:chExt cx="2474951" cy="2537116"/>
            </a:xfrm>
          </p:grpSpPr>
          <p:pic>
            <p:nvPicPr>
              <p:cNvPr id="13" name="Picture 12" descr="A map of the continent&#10;&#10;Description automatically generated">
                <a:extLst>
                  <a:ext uri="{FF2B5EF4-FFF2-40B4-BE49-F238E27FC236}">
                    <a16:creationId xmlns:a16="http://schemas.microsoft.com/office/drawing/2014/main" id="{72B42884-FA22-FA06-273C-D141D03268C5}"/>
                  </a:ext>
                </a:extLst>
              </p:cNvPr>
              <p:cNvPicPr>
                <a:picLocks noChangeAspect="1"/>
              </p:cNvPicPr>
              <p:nvPr/>
            </p:nvPicPr>
            <p:blipFill>
              <a:blip r:embed="rId3"/>
              <a:stretch>
                <a:fillRect/>
              </a:stretch>
            </p:blipFill>
            <p:spPr>
              <a:xfrm>
                <a:off x="1420857" y="1399435"/>
                <a:ext cx="2474951" cy="2537116"/>
              </a:xfrm>
              <a:prstGeom prst="rect">
                <a:avLst/>
              </a:prstGeom>
            </p:spPr>
          </p:pic>
          <p:sp>
            <p:nvSpPr>
              <p:cNvPr id="14" name="TextBox 13">
                <a:extLst>
                  <a:ext uri="{FF2B5EF4-FFF2-40B4-BE49-F238E27FC236}">
                    <a16:creationId xmlns:a16="http://schemas.microsoft.com/office/drawing/2014/main" id="{9E1C2C3D-D97F-5916-121D-0B0EDA311767}"/>
                  </a:ext>
                </a:extLst>
              </p:cNvPr>
              <p:cNvSpPr txBox="1"/>
              <p:nvPr/>
            </p:nvSpPr>
            <p:spPr>
              <a:xfrm>
                <a:off x="2103199" y="2473743"/>
                <a:ext cx="1193453" cy="461665"/>
              </a:xfrm>
              <a:prstGeom prst="rect">
                <a:avLst/>
              </a:prstGeom>
              <a:noFill/>
            </p:spPr>
            <p:txBody>
              <a:bodyPr wrap="square">
                <a:spAutoFit/>
              </a:bodyPr>
              <a:lstStyle/>
              <a:p>
                <a:pPr algn="ctr"/>
                <a:r>
                  <a:rPr lang="en-US" sz="1200" b="1" dirty="0">
                    <a:latin typeface="Times New Roman" panose="02020603050405020304" pitchFamily="18" charset="0"/>
                    <a:cs typeface="Times New Roman" panose="02020603050405020304" pitchFamily="18" charset="0"/>
                  </a:rPr>
                  <a:t>1979-2008 Trends</a:t>
                </a:r>
              </a:p>
            </p:txBody>
          </p:sp>
          <p:sp>
            <p:nvSpPr>
              <p:cNvPr id="15" name="TextBox 14">
                <a:extLst>
                  <a:ext uri="{FF2B5EF4-FFF2-40B4-BE49-F238E27FC236}">
                    <a16:creationId xmlns:a16="http://schemas.microsoft.com/office/drawing/2014/main" id="{57FDB2C7-3BE3-8265-0506-DEE34EB46C71}"/>
                  </a:ext>
                </a:extLst>
              </p:cNvPr>
              <p:cNvSpPr txBox="1"/>
              <p:nvPr/>
            </p:nvSpPr>
            <p:spPr>
              <a:xfrm>
                <a:off x="1996857" y="1664564"/>
                <a:ext cx="1193453" cy="400110"/>
              </a:xfrm>
              <a:prstGeom prst="rect">
                <a:avLst/>
              </a:prstGeom>
              <a:noFill/>
            </p:spPr>
            <p:txBody>
              <a:bodyPr wrap="square">
                <a:spAutoFit/>
              </a:bodyPr>
              <a:lstStyle/>
              <a:p>
                <a:pPr algn="ctr"/>
                <a:r>
                  <a:rPr lang="en-US" sz="1000" b="1" dirty="0">
                    <a:latin typeface="Times New Roman" panose="02020603050405020304" pitchFamily="18" charset="0"/>
                    <a:cs typeface="Times New Roman" panose="02020603050405020304" pitchFamily="18" charset="0"/>
                  </a:rPr>
                  <a:t>BLUES: longer by up to 3 months</a:t>
                </a:r>
                <a:endParaRPr lang="en-US" sz="1000" dirty="0">
                  <a:latin typeface="Times New Roman" panose="02020603050405020304" pitchFamily="18" charset="0"/>
                  <a:cs typeface="Times New Roman" panose="02020603050405020304" pitchFamily="18" charset="0"/>
                </a:endParaRPr>
              </a:p>
            </p:txBody>
          </p:sp>
        </p:grpSp>
      </p:grpSp>
      <p:grpSp>
        <p:nvGrpSpPr>
          <p:cNvPr id="29" name="Group 28">
            <a:extLst>
              <a:ext uri="{FF2B5EF4-FFF2-40B4-BE49-F238E27FC236}">
                <a16:creationId xmlns:a16="http://schemas.microsoft.com/office/drawing/2014/main" id="{85016F04-5ACB-ADAB-9ACB-96693CDD1389}"/>
              </a:ext>
            </a:extLst>
          </p:cNvPr>
          <p:cNvGrpSpPr/>
          <p:nvPr/>
        </p:nvGrpSpPr>
        <p:grpSpPr>
          <a:xfrm>
            <a:off x="2822724" y="218422"/>
            <a:ext cx="5695037" cy="4899334"/>
            <a:chOff x="2686367" y="218422"/>
            <a:chExt cx="5695037" cy="4899334"/>
          </a:xfrm>
        </p:grpSpPr>
        <p:grpSp>
          <p:nvGrpSpPr>
            <p:cNvPr id="17" name="Group 16">
              <a:extLst>
                <a:ext uri="{FF2B5EF4-FFF2-40B4-BE49-F238E27FC236}">
                  <a16:creationId xmlns:a16="http://schemas.microsoft.com/office/drawing/2014/main" id="{F26FC418-612E-AD9A-D3D6-25A41BCC2B35}"/>
                </a:ext>
              </a:extLst>
            </p:cNvPr>
            <p:cNvGrpSpPr/>
            <p:nvPr/>
          </p:nvGrpSpPr>
          <p:grpSpPr>
            <a:xfrm>
              <a:off x="2686367" y="1285619"/>
              <a:ext cx="2365690" cy="2537117"/>
              <a:chOff x="4354948" y="1208330"/>
              <a:chExt cx="2365690" cy="2537117"/>
            </a:xfrm>
          </p:grpSpPr>
          <p:pic>
            <p:nvPicPr>
              <p:cNvPr id="18" name="Picture 17" descr="A map of the earth&#10;&#10;Description automatically generated">
                <a:extLst>
                  <a:ext uri="{FF2B5EF4-FFF2-40B4-BE49-F238E27FC236}">
                    <a16:creationId xmlns:a16="http://schemas.microsoft.com/office/drawing/2014/main" id="{F090CBD4-D698-D7F3-4C73-CFCBF1ECF4A7}"/>
                  </a:ext>
                </a:extLst>
              </p:cNvPr>
              <p:cNvPicPr>
                <a:picLocks noChangeAspect="1"/>
              </p:cNvPicPr>
              <p:nvPr/>
            </p:nvPicPr>
            <p:blipFill>
              <a:blip r:embed="rId4"/>
              <a:stretch>
                <a:fillRect/>
              </a:stretch>
            </p:blipFill>
            <p:spPr>
              <a:xfrm>
                <a:off x="4354948" y="1208330"/>
                <a:ext cx="2365690" cy="2537117"/>
              </a:xfrm>
              <a:prstGeom prst="rect">
                <a:avLst/>
              </a:prstGeom>
            </p:spPr>
          </p:pic>
          <p:sp>
            <p:nvSpPr>
              <p:cNvPr id="19" name="TextBox 18">
                <a:extLst>
                  <a:ext uri="{FF2B5EF4-FFF2-40B4-BE49-F238E27FC236}">
                    <a16:creationId xmlns:a16="http://schemas.microsoft.com/office/drawing/2014/main" id="{E2856341-9731-D7BB-0E50-7DBB62C4EB20}"/>
                  </a:ext>
                </a:extLst>
              </p:cNvPr>
              <p:cNvSpPr txBox="1"/>
              <p:nvPr/>
            </p:nvSpPr>
            <p:spPr>
              <a:xfrm>
                <a:off x="5109806" y="2314681"/>
                <a:ext cx="987679" cy="461665"/>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2009-2022 Trends</a:t>
                </a:r>
              </a:p>
            </p:txBody>
          </p:sp>
          <p:sp>
            <p:nvSpPr>
              <p:cNvPr id="20" name="TextBox 19">
                <a:extLst>
                  <a:ext uri="{FF2B5EF4-FFF2-40B4-BE49-F238E27FC236}">
                    <a16:creationId xmlns:a16="http://schemas.microsoft.com/office/drawing/2014/main" id="{05441F00-635A-157E-E00E-F032667B70E1}"/>
                  </a:ext>
                </a:extLst>
              </p:cNvPr>
              <p:cNvSpPr txBox="1"/>
              <p:nvPr/>
            </p:nvSpPr>
            <p:spPr>
              <a:xfrm>
                <a:off x="4751921" y="1513284"/>
                <a:ext cx="1433800" cy="400110"/>
              </a:xfrm>
              <a:prstGeom prst="rect">
                <a:avLst/>
              </a:prstGeom>
              <a:noFill/>
            </p:spPr>
            <p:txBody>
              <a:bodyPr wrap="square">
                <a:spAutoFit/>
              </a:bodyPr>
              <a:lstStyle/>
              <a:p>
                <a:pPr algn="ctr"/>
                <a:r>
                  <a:rPr lang="en-US" sz="1000" b="1" dirty="0">
                    <a:latin typeface="Times New Roman" panose="02020603050405020304" pitchFamily="18" charset="0"/>
                    <a:cs typeface="Times New Roman" panose="02020603050405020304" pitchFamily="18" charset="0"/>
                  </a:rPr>
                  <a:t>REDS: shorter by up to 3 months</a:t>
                </a:r>
                <a:endParaRPr lang="en-US" sz="1000" dirty="0">
                  <a:latin typeface="Times New Roman" panose="02020603050405020304" pitchFamily="18" charset="0"/>
                  <a:cs typeface="Times New Roman" panose="02020603050405020304" pitchFamily="18" charset="0"/>
                </a:endParaRPr>
              </a:p>
            </p:txBody>
          </p:sp>
        </p:grpSp>
        <p:sp>
          <p:nvSpPr>
            <p:cNvPr id="22" name="TextBox 21">
              <a:extLst>
                <a:ext uri="{FF2B5EF4-FFF2-40B4-BE49-F238E27FC236}">
                  <a16:creationId xmlns:a16="http://schemas.microsoft.com/office/drawing/2014/main" id="{BE470F41-52F5-4C52-A358-5FFECD8A5E37}"/>
                </a:ext>
              </a:extLst>
            </p:cNvPr>
            <p:cNvSpPr txBox="1"/>
            <p:nvPr/>
          </p:nvSpPr>
          <p:spPr>
            <a:xfrm>
              <a:off x="5566014" y="3301874"/>
              <a:ext cx="2815390" cy="1815882"/>
            </a:xfrm>
            <a:prstGeom prst="rect">
              <a:avLst/>
            </a:prstGeom>
            <a:solidFill>
              <a:schemeClr val="bg1"/>
            </a:solidFill>
          </p:spPr>
          <p:txBody>
            <a:bodyPr wrap="square">
              <a:spAutoFit/>
            </a:bodyPr>
            <a:lstStyle/>
            <a:p>
              <a:pPr algn="ctr"/>
              <a:endParaRPr lang="en-US" sz="1400" b="1" dirty="0">
                <a:latin typeface="Times New Roman" panose="02020603050405020304" pitchFamily="18" charset="0"/>
                <a:cs typeface="Times New Roman" panose="02020603050405020304" pitchFamily="18" charset="0"/>
              </a:endParaRPr>
            </a:p>
            <a:p>
              <a:pPr algn="ctr"/>
              <a:r>
                <a:rPr lang="en-US" sz="1400" b="1" dirty="0">
                  <a:latin typeface="Times New Roman" panose="02020603050405020304" pitchFamily="18" charset="0"/>
                  <a:cs typeface="Times New Roman" panose="02020603050405020304" pitchFamily="18" charset="0"/>
                </a:rPr>
                <a:t>Has sea-ice become thinner most everywhere now?</a:t>
              </a:r>
            </a:p>
            <a:p>
              <a:pPr algn="ctr"/>
              <a:endParaRPr lang="en-US" sz="1400" b="1" dirty="0">
                <a:latin typeface="Times New Roman" panose="02020603050405020304" pitchFamily="18" charset="0"/>
                <a:cs typeface="Times New Roman" panose="02020603050405020304" pitchFamily="18" charset="0"/>
              </a:endParaRPr>
            </a:p>
            <a:p>
              <a:pPr algn="ctr"/>
              <a:r>
                <a:rPr lang="en-US" sz="1400" b="1" dirty="0">
                  <a:latin typeface="Times New Roman" panose="02020603050405020304" pitchFamily="18" charset="0"/>
                  <a:cs typeface="Times New Roman" panose="02020603050405020304" pitchFamily="18" charset="0"/>
                </a:rPr>
                <a:t>Thermodynamically, maybe yes?</a:t>
              </a:r>
            </a:p>
            <a:p>
              <a:pPr algn="ctr"/>
              <a:endParaRPr lang="en-US" sz="1400" b="1" dirty="0">
                <a:latin typeface="Times New Roman" panose="02020603050405020304" pitchFamily="18" charset="0"/>
                <a:cs typeface="Times New Roman" panose="02020603050405020304" pitchFamily="18" charset="0"/>
              </a:endParaRPr>
            </a:p>
            <a:p>
              <a:pPr algn="ctr"/>
              <a:r>
                <a:rPr lang="en-US" sz="1400" b="1" dirty="0">
                  <a:latin typeface="Times New Roman" panose="02020603050405020304" pitchFamily="18" charset="0"/>
                  <a:cs typeface="Times New Roman" panose="02020603050405020304" pitchFamily="18" charset="0"/>
                </a:rPr>
                <a:t>Dynamically, maybe no?</a:t>
              </a:r>
            </a:p>
            <a:p>
              <a:pPr algn="ctr"/>
              <a:endParaRPr lang="en-US" sz="1400" b="1"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B64DDC7E-7F7F-DB20-BA08-5B956164FAFA}"/>
                </a:ext>
              </a:extLst>
            </p:cNvPr>
            <p:cNvSpPr/>
            <p:nvPr/>
          </p:nvSpPr>
          <p:spPr>
            <a:xfrm>
              <a:off x="5466302" y="218422"/>
              <a:ext cx="2815390" cy="289656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A8F4902-3174-7CEA-4619-394766653643}"/>
                </a:ext>
              </a:extLst>
            </p:cNvPr>
            <p:cNvSpPr txBox="1"/>
            <p:nvPr/>
          </p:nvSpPr>
          <p:spPr>
            <a:xfrm>
              <a:off x="5806915" y="1019648"/>
              <a:ext cx="2141948" cy="1015663"/>
            </a:xfrm>
            <a:prstGeom prst="rect">
              <a:avLst/>
            </a:prstGeom>
            <a:noFill/>
          </p:spPr>
          <p:txBody>
            <a:bodyPr wrap="square">
              <a:spAutoFit/>
            </a:bodyPr>
            <a:lstStyle/>
            <a:p>
              <a:pPr algn="ctr"/>
              <a:r>
                <a:rPr lang="en-US" sz="2000" b="1" dirty="0">
                  <a:solidFill>
                    <a:srgbClr val="0070C0"/>
                  </a:solidFill>
                  <a:latin typeface="Times New Roman" panose="02020603050405020304" pitchFamily="18" charset="0"/>
                  <a:cs typeface="Times New Roman" panose="02020603050405020304" pitchFamily="18" charset="0"/>
                </a:rPr>
                <a:t>Recent sea-ice thickness changes?</a:t>
              </a:r>
              <a:endParaRPr lang="en-US" sz="2000" dirty="0">
                <a:solidFill>
                  <a:srgbClr val="0070C0"/>
                </a:solidFill>
              </a:endParaRPr>
            </a:p>
          </p:txBody>
        </p:sp>
      </p:grpSp>
    </p:spTree>
    <p:extLst>
      <p:ext uri="{BB962C8B-B14F-4D97-AF65-F5344CB8AC3E}">
        <p14:creationId xmlns:p14="http://schemas.microsoft.com/office/powerpoint/2010/main" val="61572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A9045-3081-0F17-B68E-72496A01DB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6AD88A-F2B2-ECCF-C35D-A8CBCF22B2C0}"/>
              </a:ext>
            </a:extLst>
          </p:cNvPr>
          <p:cNvSpPr txBox="1"/>
          <p:nvPr/>
        </p:nvSpPr>
        <p:spPr>
          <a:xfrm>
            <a:off x="523785" y="755868"/>
            <a:ext cx="7936635" cy="2677656"/>
          </a:xfrm>
          <a:prstGeom prst="rect">
            <a:avLst/>
          </a:prstGeom>
          <a:noFill/>
        </p:spPr>
        <p:txBody>
          <a:bodyPr wrap="square" rtlCol="0">
            <a:spAutoFit/>
          </a:bodyPr>
          <a:lstStyle/>
          <a:p>
            <a:pPr algn="ctr"/>
            <a:r>
              <a:rPr lang="en-US" sz="2800" b="1" u="sng" dirty="0">
                <a:solidFill>
                  <a:schemeClr val="bg1"/>
                </a:solidFill>
                <a:latin typeface="Times New Roman" panose="02020603050405020304" pitchFamily="18" charset="0"/>
                <a:cs typeface="Times New Roman" panose="02020603050405020304" pitchFamily="18" charset="0"/>
              </a:rPr>
              <a:t>Question 2</a:t>
            </a:r>
            <a:endParaRPr lang="en-US" sz="2800" b="1" dirty="0">
              <a:solidFill>
                <a:schemeClr val="bg1"/>
              </a:solidFill>
              <a:latin typeface="Times New Roman" panose="02020603050405020304" pitchFamily="18" charset="0"/>
              <a:cs typeface="Times New Roman" panose="02020603050405020304" pitchFamily="18" charset="0"/>
            </a:endParaRPr>
          </a:p>
          <a:p>
            <a:pPr algn="ctr"/>
            <a:r>
              <a:rPr lang="en-US" sz="2800" b="1" dirty="0">
                <a:solidFill>
                  <a:schemeClr val="bg1"/>
                </a:solidFill>
                <a:latin typeface="Times New Roman" panose="02020603050405020304" pitchFamily="18" charset="0"/>
                <a:cs typeface="Times New Roman" panose="02020603050405020304" pitchFamily="18" charset="0"/>
              </a:rPr>
              <a:t>  </a:t>
            </a:r>
          </a:p>
          <a:p>
            <a:pPr algn="ctr"/>
            <a:r>
              <a:rPr lang="en-US" sz="2800" b="1" dirty="0">
                <a:solidFill>
                  <a:schemeClr val="bg1"/>
                </a:solidFill>
                <a:latin typeface="Times New Roman" panose="02020603050405020304" pitchFamily="18" charset="0"/>
                <a:cs typeface="Times New Roman" panose="02020603050405020304" pitchFamily="18" charset="0"/>
              </a:rPr>
              <a:t>Which are the important processes at play for the sea-ice decline?  </a:t>
            </a:r>
          </a:p>
          <a:p>
            <a:pPr algn="ctr"/>
            <a:endParaRPr lang="en-US" sz="2800" b="1" dirty="0">
              <a:solidFill>
                <a:schemeClr val="bg1"/>
              </a:solidFill>
              <a:latin typeface="Times New Roman" panose="02020603050405020304" pitchFamily="18" charset="0"/>
              <a:cs typeface="Times New Roman" panose="02020603050405020304" pitchFamily="18" charset="0"/>
            </a:endParaRPr>
          </a:p>
          <a:p>
            <a:pPr algn="ctr"/>
            <a:r>
              <a:rPr lang="en-US" sz="2800" b="1" dirty="0">
                <a:solidFill>
                  <a:schemeClr val="bg1"/>
                </a:solidFill>
                <a:latin typeface="Times New Roman" panose="02020603050405020304" pitchFamily="18" charset="0"/>
                <a:cs typeface="Times New Roman" panose="02020603050405020304" pitchFamily="18" charset="0"/>
              </a:rPr>
              <a:t>What are the knowledge gaps ?</a:t>
            </a:r>
          </a:p>
        </p:txBody>
      </p:sp>
    </p:spTree>
    <p:extLst>
      <p:ext uri="{BB962C8B-B14F-4D97-AF65-F5344CB8AC3E}">
        <p14:creationId xmlns:p14="http://schemas.microsoft.com/office/powerpoint/2010/main" val="2014853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71A8E30-50C0-BD5C-FDFB-59FB6C0C8A09}"/>
              </a:ext>
            </a:extLst>
          </p:cNvPr>
          <p:cNvGrpSpPr/>
          <p:nvPr/>
        </p:nvGrpSpPr>
        <p:grpSpPr>
          <a:xfrm>
            <a:off x="3567960" y="814801"/>
            <a:ext cx="5487263" cy="3752947"/>
            <a:chOff x="3656737" y="495203"/>
            <a:chExt cx="5487263" cy="3752947"/>
          </a:xfrm>
        </p:grpSpPr>
        <p:pic>
          <p:nvPicPr>
            <p:cNvPr id="3" name="Picture 2" descr="A diagram of ice melting&#10;&#10;Description automatically generated">
              <a:extLst>
                <a:ext uri="{FF2B5EF4-FFF2-40B4-BE49-F238E27FC236}">
                  <a16:creationId xmlns:a16="http://schemas.microsoft.com/office/drawing/2014/main" id="{246B8E4D-AA98-DC3B-56CB-E34DB32E5581}"/>
                </a:ext>
              </a:extLst>
            </p:cNvPr>
            <p:cNvPicPr>
              <a:picLocks noChangeAspect="1"/>
            </p:cNvPicPr>
            <p:nvPr/>
          </p:nvPicPr>
          <p:blipFill>
            <a:blip r:embed="rId2"/>
            <a:stretch>
              <a:fillRect/>
            </a:stretch>
          </p:blipFill>
          <p:spPr>
            <a:xfrm>
              <a:off x="3656737" y="495203"/>
              <a:ext cx="5487263" cy="3752947"/>
            </a:xfrm>
            <a:prstGeom prst="rect">
              <a:avLst/>
            </a:prstGeom>
          </p:spPr>
        </p:pic>
        <p:sp>
          <p:nvSpPr>
            <p:cNvPr id="4" name="TextBox 3">
              <a:extLst>
                <a:ext uri="{FF2B5EF4-FFF2-40B4-BE49-F238E27FC236}">
                  <a16:creationId xmlns:a16="http://schemas.microsoft.com/office/drawing/2014/main" id="{CE6B109E-E410-C451-555B-03C941649AA1}"/>
                </a:ext>
              </a:extLst>
            </p:cNvPr>
            <p:cNvSpPr txBox="1"/>
            <p:nvPr/>
          </p:nvSpPr>
          <p:spPr>
            <a:xfrm>
              <a:off x="8031483" y="524712"/>
              <a:ext cx="1069524" cy="276999"/>
            </a:xfrm>
            <a:prstGeom prst="rect">
              <a:avLst/>
            </a:prstGeom>
            <a:noFill/>
          </p:spPr>
          <p:txBody>
            <a:bodyPr wrap="none" rtlCol="0">
              <a:spAutoFit/>
            </a:bodyPr>
            <a:lstStyle/>
            <a:p>
              <a:r>
                <a:rPr lang="en-US" sz="1200" b="1" i="1" dirty="0">
                  <a:solidFill>
                    <a:schemeClr val="tx1">
                      <a:lumMod val="50000"/>
                      <a:lumOff val="50000"/>
                    </a:schemeClr>
                  </a:solidFill>
                  <a:latin typeface="Times New Roman" panose="02020603050405020304" pitchFamily="18" charset="0"/>
                  <a:cs typeface="Times New Roman" panose="02020603050405020304" pitchFamily="18" charset="0"/>
                </a:rPr>
                <a:t>Maksym</a:t>
              </a:r>
              <a:r>
                <a:rPr lang="en-US" sz="1200" b="1" dirty="0">
                  <a:solidFill>
                    <a:schemeClr val="tx1">
                      <a:lumMod val="50000"/>
                      <a:lumOff val="50000"/>
                    </a:schemeClr>
                  </a:solidFill>
                  <a:latin typeface="Times New Roman" panose="02020603050405020304" pitchFamily="18" charset="0"/>
                  <a:cs typeface="Times New Roman" panose="02020603050405020304" pitchFamily="18" charset="0"/>
                </a:rPr>
                <a:t> 2019</a:t>
              </a:r>
            </a:p>
          </p:txBody>
        </p:sp>
      </p:grpSp>
      <p:sp>
        <p:nvSpPr>
          <p:cNvPr id="5" name="TextBox 4">
            <a:extLst>
              <a:ext uri="{FF2B5EF4-FFF2-40B4-BE49-F238E27FC236}">
                <a16:creationId xmlns:a16="http://schemas.microsoft.com/office/drawing/2014/main" id="{CE971723-8CCD-42BA-5447-EFD3E8A11F7E}"/>
              </a:ext>
            </a:extLst>
          </p:cNvPr>
          <p:cNvSpPr txBox="1"/>
          <p:nvPr/>
        </p:nvSpPr>
        <p:spPr>
          <a:xfrm>
            <a:off x="87912" y="752106"/>
            <a:ext cx="3329990" cy="1754326"/>
          </a:xfrm>
          <a:prstGeom prst="rect">
            <a:avLst/>
          </a:prstGeom>
          <a:noFill/>
        </p:spPr>
        <p:txBody>
          <a:bodyPr wrap="square" rtlCol="0">
            <a:spAutoFit/>
          </a:bodyPr>
          <a:lstStyle/>
          <a:p>
            <a:pPr marL="285750" indent="-28575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Upward ocean heat entrainment due to brine-induced convection and/or turbulent mixing constraining sea-ice growth and thickness</a:t>
            </a:r>
          </a:p>
        </p:txBody>
      </p:sp>
      <p:sp>
        <p:nvSpPr>
          <p:cNvPr id="7" name="TextBox 6">
            <a:extLst>
              <a:ext uri="{FF2B5EF4-FFF2-40B4-BE49-F238E27FC236}">
                <a16:creationId xmlns:a16="http://schemas.microsoft.com/office/drawing/2014/main" id="{AA3F070D-9970-F52C-0EE1-AAAA34BD70C2}"/>
              </a:ext>
            </a:extLst>
          </p:cNvPr>
          <p:cNvSpPr txBox="1"/>
          <p:nvPr/>
        </p:nvSpPr>
        <p:spPr>
          <a:xfrm>
            <a:off x="87912" y="2782650"/>
            <a:ext cx="3401011" cy="1754326"/>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Ocean stratification due to surface freshening in areas of net sea-ice melt, glacial meltwater inputs, and/or ocean heat accumulation at depth</a:t>
            </a:r>
          </a:p>
        </p:txBody>
      </p:sp>
      <p:sp>
        <p:nvSpPr>
          <p:cNvPr id="10" name="TextBox 9">
            <a:extLst>
              <a:ext uri="{FF2B5EF4-FFF2-40B4-BE49-F238E27FC236}">
                <a16:creationId xmlns:a16="http://schemas.microsoft.com/office/drawing/2014/main" id="{965B7445-D99F-EE75-0BA7-8808E340BD74}"/>
              </a:ext>
            </a:extLst>
          </p:cNvPr>
          <p:cNvSpPr txBox="1"/>
          <p:nvPr/>
        </p:nvSpPr>
        <p:spPr>
          <a:xfrm>
            <a:off x="274770" y="150754"/>
            <a:ext cx="4572000" cy="400110"/>
          </a:xfrm>
          <a:prstGeom prst="rect">
            <a:avLst/>
          </a:prstGeom>
          <a:noFill/>
        </p:spPr>
        <p:txBody>
          <a:bodyPr wrap="square">
            <a:sp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How well do we know these processes?</a:t>
            </a:r>
          </a:p>
        </p:txBody>
      </p:sp>
    </p:spTree>
    <p:extLst>
      <p:ext uri="{BB962C8B-B14F-4D97-AF65-F5344CB8AC3E}">
        <p14:creationId xmlns:p14="http://schemas.microsoft.com/office/powerpoint/2010/main" val="377755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14C82A0-E218-EC2F-77E5-D77FABB2B4B9}"/>
              </a:ext>
            </a:extLst>
          </p:cNvPr>
          <p:cNvSpPr>
            <a:spLocks noChangeArrowheads="1"/>
          </p:cNvSpPr>
          <p:nvPr/>
        </p:nvSpPr>
        <p:spPr bwMode="auto">
          <a:xfrm>
            <a:off x="195309" y="157688"/>
            <a:ext cx="8762259" cy="1354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b="1" dirty="0">
                <a:solidFill>
                  <a:schemeClr val="bg1"/>
                </a:solidFill>
                <a:latin typeface="Times New Roman"/>
                <a:cs typeface="Times New Roman"/>
              </a:rPr>
              <a:t>Southern Ocean Warming versus Strong Multi-Decadal Variability</a:t>
            </a:r>
          </a:p>
          <a:p>
            <a:endParaRPr lang="en-US" sz="1200" b="1"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Difficult to disentangle natural from anthropogenic variability, especially with high multi-decadal variability in upper ocean </a:t>
            </a:r>
            <a:r>
              <a:rPr lang="en-US" sz="1600" b="1" dirty="0">
                <a:solidFill>
                  <a:schemeClr val="bg1"/>
                </a:solidFill>
                <a:latin typeface="Times New Roman" panose="02020603050405020304" pitchFamily="18" charset="0"/>
                <a:cs typeface="Times New Roman" panose="02020603050405020304" pitchFamily="18" charset="0"/>
              </a:rPr>
              <a:t>(warm/salty vs cool/fresh upper ocean)</a:t>
            </a:r>
            <a:r>
              <a:rPr lang="en-US" sz="1800" b="1" dirty="0">
                <a:solidFill>
                  <a:schemeClr val="bg1"/>
                </a:solidFill>
                <a:latin typeface="Times New Roman" panose="02020603050405020304" pitchFamily="18" charset="0"/>
                <a:cs typeface="Times New Roman" panose="02020603050405020304" pitchFamily="18" charset="0"/>
              </a:rPr>
              <a:t> </a:t>
            </a:r>
            <a:r>
              <a:rPr lang="en-US" sz="1400" b="1" dirty="0">
                <a:solidFill>
                  <a:schemeClr val="bg1">
                    <a:lumMod val="85000"/>
                  </a:schemeClr>
                </a:solidFill>
                <a:latin typeface="Times New Roman" panose="02020603050405020304" pitchFamily="18" charset="0"/>
                <a:cs typeface="Times New Roman" panose="02020603050405020304" pitchFamily="18" charset="0"/>
              </a:rPr>
              <a:t>(e.g., </a:t>
            </a:r>
            <a:r>
              <a:rPr lang="en-US" sz="1400" b="1" i="1" dirty="0" err="1">
                <a:solidFill>
                  <a:schemeClr val="bg1">
                    <a:lumMod val="85000"/>
                  </a:schemeClr>
                </a:solidFill>
                <a:latin typeface="Times New Roman" panose="02020603050405020304" pitchFamily="18" charset="0"/>
                <a:cs typeface="Times New Roman" panose="02020603050405020304" pitchFamily="18" charset="0"/>
              </a:rPr>
              <a:t>Haumann</a:t>
            </a:r>
            <a:r>
              <a:rPr lang="en-US" sz="1400" b="1" i="1" dirty="0">
                <a:solidFill>
                  <a:schemeClr val="bg1">
                    <a:lumMod val="85000"/>
                  </a:schemeClr>
                </a:solidFill>
                <a:latin typeface="Times New Roman" panose="02020603050405020304" pitchFamily="18" charset="0"/>
                <a:cs typeface="Times New Roman" panose="02020603050405020304" pitchFamily="18" charset="0"/>
              </a:rPr>
              <a:t> et al</a:t>
            </a:r>
            <a:r>
              <a:rPr lang="en-US" sz="1400" b="1" dirty="0">
                <a:solidFill>
                  <a:schemeClr val="bg1">
                    <a:lumMod val="85000"/>
                  </a:schemeClr>
                </a:solidFill>
                <a:latin typeface="Times New Roman" panose="02020603050405020304" pitchFamily="18" charset="0"/>
                <a:cs typeface="Times New Roman" panose="02020603050405020304" pitchFamily="18" charset="0"/>
              </a:rPr>
              <a:t> 2020; </a:t>
            </a:r>
            <a:r>
              <a:rPr lang="en-US" sz="1400" b="1" i="1" dirty="0">
                <a:solidFill>
                  <a:schemeClr val="bg1">
                    <a:lumMod val="85000"/>
                  </a:schemeClr>
                </a:solidFill>
                <a:latin typeface="Times New Roman" panose="02020603050405020304" pitchFamily="18" charset="0"/>
                <a:cs typeface="Times New Roman" panose="02020603050405020304" pitchFamily="18" charset="0"/>
              </a:rPr>
              <a:t>Zhang et al</a:t>
            </a:r>
            <a:r>
              <a:rPr lang="en-US" sz="1400" b="1" dirty="0">
                <a:solidFill>
                  <a:schemeClr val="bg1">
                    <a:lumMod val="85000"/>
                  </a:schemeClr>
                </a:solidFill>
                <a:latin typeface="Times New Roman" panose="02020603050405020304" pitchFamily="18" charset="0"/>
                <a:cs typeface="Times New Roman" panose="02020603050405020304" pitchFamily="18" charset="0"/>
              </a:rPr>
              <a:t> 2019; 2023) </a:t>
            </a:r>
          </a:p>
        </p:txBody>
      </p:sp>
      <p:sp>
        <p:nvSpPr>
          <p:cNvPr id="8" name="TextBox 7">
            <a:extLst>
              <a:ext uri="{FF2B5EF4-FFF2-40B4-BE49-F238E27FC236}">
                <a16:creationId xmlns:a16="http://schemas.microsoft.com/office/drawing/2014/main" id="{B07F3AFF-EBE4-F0C9-DE6F-C4CB841B4E97}"/>
              </a:ext>
            </a:extLst>
          </p:cNvPr>
          <p:cNvSpPr txBox="1"/>
          <p:nvPr/>
        </p:nvSpPr>
        <p:spPr>
          <a:xfrm>
            <a:off x="190870" y="1611965"/>
            <a:ext cx="8695677" cy="646331"/>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Perhaps the ‘warm/salty’ periods are becoming warmer (then saltier), in step with global &amp; Southern Ocean warming (</a:t>
            </a:r>
            <a:r>
              <a:rPr lang="en-US" sz="1800" b="1" i="1" dirty="0" err="1">
                <a:solidFill>
                  <a:schemeClr val="bg2">
                    <a:lumMod val="90000"/>
                  </a:schemeClr>
                </a:solidFill>
                <a:latin typeface="Times New Roman" panose="02020603050405020304" pitchFamily="18" charset="0"/>
                <a:cs typeface="Times New Roman" panose="02020603050405020304" pitchFamily="18" charset="0"/>
              </a:rPr>
              <a:t>Haumann</a:t>
            </a:r>
            <a:r>
              <a:rPr lang="en-US" sz="1800" b="1" i="1" dirty="0">
                <a:solidFill>
                  <a:schemeClr val="bg2">
                    <a:lumMod val="90000"/>
                  </a:schemeClr>
                </a:solidFill>
                <a:latin typeface="Times New Roman" panose="02020603050405020304" pitchFamily="18" charset="0"/>
                <a:cs typeface="Times New Roman" panose="02020603050405020304" pitchFamily="18" charset="0"/>
              </a:rPr>
              <a:t> et al, 2023 SOOS</a:t>
            </a:r>
            <a:r>
              <a:rPr lang="en-US" sz="1800" b="1" dirty="0">
                <a:solidFill>
                  <a:schemeClr val="bg1"/>
                </a:solidFill>
                <a:latin typeface="Times New Roman" panose="02020603050405020304" pitchFamily="18" charset="0"/>
                <a:cs typeface="Times New Roman" panose="02020603050405020304" pitchFamily="18" charset="0"/>
              </a:rPr>
              <a:t>)</a:t>
            </a:r>
          </a:p>
        </p:txBody>
      </p:sp>
      <p:grpSp>
        <p:nvGrpSpPr>
          <p:cNvPr id="14" name="Group 13">
            <a:extLst>
              <a:ext uri="{FF2B5EF4-FFF2-40B4-BE49-F238E27FC236}">
                <a16:creationId xmlns:a16="http://schemas.microsoft.com/office/drawing/2014/main" id="{6240701C-8CA6-D8AC-0579-226A42490B8F}"/>
              </a:ext>
            </a:extLst>
          </p:cNvPr>
          <p:cNvGrpSpPr/>
          <p:nvPr/>
        </p:nvGrpSpPr>
        <p:grpSpPr>
          <a:xfrm>
            <a:off x="298080" y="2423095"/>
            <a:ext cx="8631782" cy="2536605"/>
            <a:chOff x="298080" y="2423095"/>
            <a:chExt cx="8631782" cy="2536605"/>
          </a:xfrm>
        </p:grpSpPr>
        <p:grpSp>
          <p:nvGrpSpPr>
            <p:cNvPr id="4" name="Group 3">
              <a:extLst>
                <a:ext uri="{FF2B5EF4-FFF2-40B4-BE49-F238E27FC236}">
                  <a16:creationId xmlns:a16="http://schemas.microsoft.com/office/drawing/2014/main" id="{BA88D223-8BE3-C2A3-EF35-FE3B5C44D9B6}"/>
                </a:ext>
              </a:extLst>
            </p:cNvPr>
            <p:cNvGrpSpPr/>
            <p:nvPr/>
          </p:nvGrpSpPr>
          <p:grpSpPr>
            <a:xfrm>
              <a:off x="3969097" y="2423095"/>
              <a:ext cx="4960765" cy="2536605"/>
              <a:chOff x="3969097" y="2551431"/>
              <a:chExt cx="4960765" cy="2536605"/>
            </a:xfrm>
          </p:grpSpPr>
          <p:pic>
            <p:nvPicPr>
              <p:cNvPr id="6" name="Picture 5" descr="A picture containing screenshot, line, plot, text&#10;&#10;Description automatically generated">
                <a:extLst>
                  <a:ext uri="{FF2B5EF4-FFF2-40B4-BE49-F238E27FC236}">
                    <a16:creationId xmlns:a16="http://schemas.microsoft.com/office/drawing/2014/main" id="{3934AA61-5738-C471-9D65-92F38C08C848}"/>
                  </a:ext>
                </a:extLst>
              </p:cNvPr>
              <p:cNvPicPr>
                <a:picLocks noChangeAspect="1"/>
              </p:cNvPicPr>
              <p:nvPr/>
            </p:nvPicPr>
            <p:blipFill>
              <a:blip r:embed="rId2"/>
              <a:stretch>
                <a:fillRect/>
              </a:stretch>
            </p:blipFill>
            <p:spPr>
              <a:xfrm>
                <a:off x="3969097" y="2552310"/>
                <a:ext cx="4960765" cy="2535726"/>
              </a:xfrm>
              <a:prstGeom prst="rect">
                <a:avLst/>
              </a:prstGeom>
              <a:ln>
                <a:solidFill>
                  <a:schemeClr val="tx1"/>
                </a:solidFill>
              </a:ln>
            </p:spPr>
          </p:pic>
          <p:sp>
            <p:nvSpPr>
              <p:cNvPr id="7" name="TextBox 6">
                <a:extLst>
                  <a:ext uri="{FF2B5EF4-FFF2-40B4-BE49-F238E27FC236}">
                    <a16:creationId xmlns:a16="http://schemas.microsoft.com/office/drawing/2014/main" id="{AA6CD8F2-C836-931F-CAC8-5221F945E5EE}"/>
                  </a:ext>
                </a:extLst>
              </p:cNvPr>
              <p:cNvSpPr txBox="1"/>
              <p:nvPr/>
            </p:nvSpPr>
            <p:spPr>
              <a:xfrm>
                <a:off x="4381086" y="2945008"/>
                <a:ext cx="3875674" cy="677108"/>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Southern Ocean (30</a:t>
                </a:r>
                <a:r>
                  <a:rPr lang="en-US" sz="1400" b="1" baseline="30000" dirty="0">
                    <a:latin typeface="Times New Roman" panose="02020603050405020304" pitchFamily="18" charset="0"/>
                    <a:cs typeface="Times New Roman" panose="02020603050405020304" pitchFamily="18" charset="0"/>
                  </a:rPr>
                  <a:t>o</a:t>
                </a:r>
                <a:r>
                  <a:rPr lang="en-US" sz="1400" b="1" dirty="0">
                    <a:latin typeface="Times New Roman" panose="02020603050405020304" pitchFamily="18" charset="0"/>
                    <a:cs typeface="Times New Roman" panose="02020603050405020304" pitchFamily="18" charset="0"/>
                  </a:rPr>
                  <a:t>S to 60</a:t>
                </a:r>
                <a:r>
                  <a:rPr lang="en-US" sz="1400" b="1" baseline="30000" dirty="0">
                    <a:latin typeface="Times New Roman" panose="02020603050405020304" pitchFamily="18" charset="0"/>
                    <a:cs typeface="Times New Roman" panose="02020603050405020304" pitchFamily="18" charset="0"/>
                  </a:rPr>
                  <a:t>o</a:t>
                </a:r>
                <a:r>
                  <a:rPr lang="en-US" sz="1400" b="1" dirty="0">
                    <a:latin typeface="Times New Roman" panose="02020603050405020304" pitchFamily="18" charset="0"/>
                    <a:cs typeface="Times New Roman" panose="02020603050405020304" pitchFamily="18" charset="0"/>
                  </a:rPr>
                  <a:t>S)</a:t>
                </a:r>
                <a:endParaRPr lang="en-US" sz="1400" b="1" baseline="300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Heat Content Anomaly </a:t>
                </a:r>
              </a:p>
              <a:p>
                <a:r>
                  <a:rPr lang="en-US" sz="1000" b="1" dirty="0">
                    <a:latin typeface="Times New Roman" panose="02020603050405020304" pitchFamily="18" charset="0"/>
                    <a:cs typeface="Times New Roman" panose="02020603050405020304" pitchFamily="18" charset="0"/>
                  </a:rPr>
                  <a:t>(10</a:t>
                </a:r>
                <a:r>
                  <a:rPr lang="en-US" sz="1000" b="1" baseline="30000" dirty="0">
                    <a:latin typeface="Times New Roman" panose="02020603050405020304" pitchFamily="18" charset="0"/>
                    <a:cs typeface="Times New Roman" panose="02020603050405020304" pitchFamily="18" charset="0"/>
                  </a:rPr>
                  <a:t>9</a:t>
                </a:r>
                <a:r>
                  <a:rPr lang="en-US" sz="1000" b="1" dirty="0">
                    <a:latin typeface="Times New Roman" panose="02020603050405020304" pitchFamily="18" charset="0"/>
                    <a:cs typeface="Times New Roman" panose="02020603050405020304" pitchFamily="18" charset="0"/>
                  </a:rPr>
                  <a:t>J m</a:t>
                </a:r>
                <a:r>
                  <a:rPr lang="en-US" sz="1000" b="1" baseline="30000" dirty="0">
                    <a:latin typeface="Times New Roman" panose="02020603050405020304" pitchFamily="18" charset="0"/>
                    <a:cs typeface="Times New Roman" panose="02020603050405020304" pitchFamily="18" charset="0"/>
                  </a:rPr>
                  <a:t>-2</a:t>
                </a:r>
                <a:r>
                  <a:rPr lang="en-US" sz="1000" b="1" dirty="0">
                    <a:latin typeface="Times New Roman" panose="02020603050405020304" pitchFamily="18" charset="0"/>
                    <a:cs typeface="Times New Roman" panose="02020603050405020304" pitchFamily="18" charset="0"/>
                  </a:rPr>
                  <a:t>;</a:t>
                </a:r>
                <a:r>
                  <a:rPr lang="en-US" sz="1000" b="1" baseline="30000" dirty="0">
                    <a:latin typeface="Times New Roman" panose="02020603050405020304" pitchFamily="18" charset="0"/>
                    <a:cs typeface="Times New Roman" panose="02020603050405020304" pitchFamily="18" charset="0"/>
                  </a:rPr>
                  <a:t> </a:t>
                </a:r>
                <a:r>
                  <a:rPr lang="en-US" sz="1000" b="1" dirty="0">
                    <a:latin typeface="Times New Roman" panose="02020603050405020304" pitchFamily="18" charset="0"/>
                    <a:cs typeface="Times New Roman" panose="02020603050405020304" pitchFamily="18" charset="0"/>
                  </a:rPr>
                  <a:t>0-2000m)</a:t>
                </a:r>
              </a:p>
            </p:txBody>
          </p:sp>
          <p:sp>
            <p:nvSpPr>
              <p:cNvPr id="9" name="Rectangle 8">
                <a:extLst>
                  <a:ext uri="{FF2B5EF4-FFF2-40B4-BE49-F238E27FC236}">
                    <a16:creationId xmlns:a16="http://schemas.microsoft.com/office/drawing/2014/main" id="{8FF5DCBC-BDDF-6CF4-2DAD-E3B09E37AFDF}"/>
                  </a:ext>
                </a:extLst>
              </p:cNvPr>
              <p:cNvSpPr/>
              <p:nvPr/>
            </p:nvSpPr>
            <p:spPr>
              <a:xfrm>
                <a:off x="8828557" y="2551431"/>
                <a:ext cx="101305" cy="2508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F05A66-ACA1-C627-BBA8-75010317C2B0}"/>
                  </a:ext>
                </a:extLst>
              </p:cNvPr>
              <p:cNvSpPr/>
              <p:nvPr/>
            </p:nvSpPr>
            <p:spPr>
              <a:xfrm>
                <a:off x="5225143" y="2571750"/>
                <a:ext cx="1999622" cy="2920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E6E967E-AFB0-094D-561A-7AF98E54546F}"/>
                  </a:ext>
                </a:extLst>
              </p:cNvPr>
              <p:cNvSpPr txBox="1"/>
              <p:nvPr/>
            </p:nvSpPr>
            <p:spPr>
              <a:xfrm>
                <a:off x="7522144" y="3839227"/>
                <a:ext cx="1395891" cy="254878"/>
              </a:xfrm>
              <a:prstGeom prst="rect">
                <a:avLst/>
              </a:prstGeom>
              <a:noFill/>
            </p:spPr>
            <p:txBody>
              <a:bodyPr wrap="square">
                <a:spAutoFit/>
              </a:bodyPr>
              <a:lstStyle/>
              <a:p>
                <a:pPr algn="ctr">
                  <a:lnSpc>
                    <a:spcPct val="150000"/>
                  </a:lnSpc>
                </a:pPr>
                <a:r>
                  <a:rPr lang="en-US" sz="800" b="1" dirty="0">
                    <a:latin typeface="Times New Roman" panose="02020603050405020304" pitchFamily="18" charset="0"/>
                    <a:cs typeface="Times New Roman" panose="02020603050405020304" pitchFamily="18" charset="0"/>
                  </a:rPr>
                  <a:t>(Baseline 1981-2010)</a:t>
                </a:r>
              </a:p>
            </p:txBody>
          </p:sp>
        </p:grpSp>
        <p:sp>
          <p:nvSpPr>
            <p:cNvPr id="5" name="TextBox 4">
              <a:extLst>
                <a:ext uri="{FF2B5EF4-FFF2-40B4-BE49-F238E27FC236}">
                  <a16:creationId xmlns:a16="http://schemas.microsoft.com/office/drawing/2014/main" id="{5D7631A9-F748-5CD7-2832-CF3B2014F469}"/>
                </a:ext>
              </a:extLst>
            </p:cNvPr>
            <p:cNvSpPr txBox="1"/>
            <p:nvPr/>
          </p:nvSpPr>
          <p:spPr>
            <a:xfrm>
              <a:off x="298080" y="2817077"/>
              <a:ext cx="3306554" cy="1200329"/>
            </a:xfrm>
            <a:prstGeom prst="rect">
              <a:avLst/>
            </a:prstGeom>
            <a:noFill/>
          </p:spPr>
          <p:txBody>
            <a:bodyPr wrap="square" rtlCol="0">
              <a:spAutoFit/>
            </a:bodyPr>
            <a:lstStyle/>
            <a:p>
              <a:pPr algn="ctr"/>
              <a:endParaRPr lang="en-US" sz="1800" b="1" dirty="0">
                <a:solidFill>
                  <a:schemeClr val="bg1"/>
                </a:solidFill>
                <a:latin typeface="Times New Roman" panose="02020603050405020304" pitchFamily="18" charset="0"/>
                <a:cs typeface="Times New Roman" panose="02020603050405020304" pitchFamily="18" charset="0"/>
              </a:endParaRPr>
            </a:p>
            <a:p>
              <a:pPr algn="ctr"/>
              <a:r>
                <a:rPr lang="en-US" sz="1800" b="1" i="1" dirty="0">
                  <a:solidFill>
                    <a:schemeClr val="bg1"/>
                  </a:solidFill>
                  <a:latin typeface="Times New Roman" panose="02020603050405020304" pitchFamily="18" charset="0"/>
                  <a:cs typeface="Times New Roman" panose="02020603050405020304" pitchFamily="18" charset="0"/>
                </a:rPr>
                <a:t>Southern Ocean alone absorbs 60-70% of that anthropogenic heat</a:t>
              </a:r>
              <a:endParaRPr lang="en-US" sz="1800" b="1"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24F0787-3266-0522-BF74-8FCC517D97D9}"/>
                </a:ext>
              </a:extLst>
            </p:cNvPr>
            <p:cNvSpPr txBox="1"/>
            <p:nvPr/>
          </p:nvSpPr>
          <p:spPr>
            <a:xfrm>
              <a:off x="5636827" y="2445672"/>
              <a:ext cx="1524000" cy="307777"/>
            </a:xfrm>
            <a:prstGeom prst="rect">
              <a:avLst/>
            </a:prstGeom>
            <a:noFill/>
          </p:spPr>
          <p:txBody>
            <a:bodyPr wrap="square">
              <a:spAutoFit/>
            </a:bodyPr>
            <a:lstStyle/>
            <a:p>
              <a:r>
                <a:rPr lang="en-US" sz="1400" b="1" i="1" dirty="0">
                  <a:solidFill>
                    <a:schemeClr val="bg1">
                      <a:lumMod val="65000"/>
                    </a:schemeClr>
                  </a:solidFill>
                  <a:latin typeface="Times New Roman" panose="02020603050405020304" pitchFamily="18" charset="0"/>
                  <a:cs typeface="Times New Roman" panose="02020603050405020304" pitchFamily="18" charset="0"/>
                </a:rPr>
                <a:t>Cheng et al</a:t>
              </a:r>
              <a:r>
                <a:rPr lang="en-US" sz="1400" b="1" dirty="0">
                  <a:solidFill>
                    <a:schemeClr val="bg1">
                      <a:lumMod val="65000"/>
                    </a:schemeClr>
                  </a:solidFill>
                  <a:latin typeface="Times New Roman" panose="02020603050405020304" pitchFamily="18" charset="0"/>
                  <a:cs typeface="Times New Roman" panose="02020603050405020304" pitchFamily="18" charset="0"/>
                </a:rPr>
                <a:t> 2024</a:t>
              </a:r>
              <a:endParaRPr lang="en-US" dirty="0">
                <a:solidFill>
                  <a:schemeClr val="bg1">
                    <a:lumMod val="65000"/>
                  </a:schemeClr>
                </a:solidFill>
              </a:endParaRPr>
            </a:p>
          </p:txBody>
        </p:sp>
      </p:grpSp>
    </p:spTree>
    <p:extLst>
      <p:ext uri="{BB962C8B-B14F-4D97-AF65-F5344CB8AC3E}">
        <p14:creationId xmlns:p14="http://schemas.microsoft.com/office/powerpoint/2010/main" val="48647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5BFAC26-9503-128A-1C07-6435DE8DDADF}"/>
              </a:ext>
            </a:extLst>
          </p:cNvPr>
          <p:cNvSpPr txBox="1"/>
          <p:nvPr/>
        </p:nvSpPr>
        <p:spPr>
          <a:xfrm>
            <a:off x="38509" y="1137499"/>
            <a:ext cx="4405155" cy="1077218"/>
          </a:xfrm>
          <a:prstGeom prst="rect">
            <a:avLst/>
          </a:prstGeom>
          <a:noFill/>
        </p:spPr>
        <p:txBody>
          <a:bodyPr wrap="square" rtlCol="0">
            <a:spAutoFit/>
          </a:bodyPr>
          <a:lstStyle/>
          <a:p>
            <a:pPr algn="ctr"/>
            <a:r>
              <a:rPr lang="en-US" sz="1600" b="1" dirty="0">
                <a:solidFill>
                  <a:schemeClr val="bg1"/>
                </a:solidFill>
                <a:latin typeface="Times New Roman" panose="02020603050405020304" pitchFamily="18" charset="0"/>
                <a:cs typeface="Times New Roman" panose="02020603050405020304" pitchFamily="18" charset="0"/>
              </a:rPr>
              <a:t>BAMS State of the Climate 2023 – Antarctic Chapter </a:t>
            </a:r>
            <a:r>
              <a:rPr lang="en-US" sz="1600" b="1" dirty="0">
                <a:solidFill>
                  <a:schemeClr val="bg1">
                    <a:lumMod val="85000"/>
                  </a:schemeClr>
                </a:solidFill>
                <a:latin typeface="Times New Roman" panose="02020603050405020304" pitchFamily="18" charset="0"/>
                <a:cs typeface="Times New Roman" panose="02020603050405020304" pitchFamily="18" charset="0"/>
              </a:rPr>
              <a:t>(</a:t>
            </a:r>
            <a:r>
              <a:rPr lang="en-US" sz="1600" b="1" i="1" dirty="0">
                <a:solidFill>
                  <a:schemeClr val="bg1">
                    <a:lumMod val="85000"/>
                  </a:schemeClr>
                </a:solidFill>
                <a:latin typeface="Times New Roman" panose="02020603050405020304" pitchFamily="18" charset="0"/>
                <a:cs typeface="Times New Roman" panose="02020603050405020304" pitchFamily="18" charset="0"/>
              </a:rPr>
              <a:t>Clem &amp; Raphael</a:t>
            </a:r>
            <a:r>
              <a:rPr lang="en-US" sz="1600" b="1" dirty="0">
                <a:solidFill>
                  <a:schemeClr val="bg1">
                    <a:lumMod val="85000"/>
                  </a:schemeClr>
                </a:solidFill>
                <a:latin typeface="Times New Roman" panose="02020603050405020304" pitchFamily="18" charset="0"/>
                <a:cs typeface="Times New Roman" panose="02020603050405020304" pitchFamily="18" charset="0"/>
              </a:rPr>
              <a:t> 2024, eds)</a:t>
            </a:r>
          </a:p>
          <a:p>
            <a:pPr algn="ctr"/>
            <a:endParaRPr lang="en-US" sz="1600" b="1" dirty="0">
              <a:solidFill>
                <a:schemeClr val="bg1">
                  <a:lumMod val="85000"/>
                </a:schemeClr>
              </a:solidFill>
              <a:latin typeface="Times New Roman" panose="02020603050405020304" pitchFamily="18" charset="0"/>
              <a:cs typeface="Times New Roman" panose="02020603050405020304" pitchFamily="18" charset="0"/>
            </a:endParaRPr>
          </a:p>
          <a:p>
            <a:pPr algn="ctr"/>
            <a:r>
              <a:rPr lang="en-US" sz="1600" b="1" dirty="0">
                <a:solidFill>
                  <a:schemeClr val="bg1"/>
                </a:solidFill>
                <a:latin typeface="Times New Roman" panose="02020603050405020304" pitchFamily="18" charset="0"/>
                <a:cs typeface="Times New Roman" panose="02020603050405020304" pitchFamily="18" charset="0"/>
              </a:rPr>
              <a:t> Section on Southern Ocean </a:t>
            </a:r>
            <a:r>
              <a:rPr lang="en-US" sz="1600" b="1" dirty="0">
                <a:solidFill>
                  <a:schemeClr val="bg1">
                    <a:lumMod val="85000"/>
                  </a:schemeClr>
                </a:solidFill>
                <a:latin typeface="Times New Roman" panose="02020603050405020304" pitchFamily="18" charset="0"/>
                <a:cs typeface="Times New Roman" panose="02020603050405020304" pitchFamily="18" charset="0"/>
              </a:rPr>
              <a:t>(</a:t>
            </a:r>
            <a:r>
              <a:rPr lang="en-US" sz="1600" b="1" i="1" dirty="0" err="1">
                <a:solidFill>
                  <a:schemeClr val="bg1">
                    <a:lumMod val="85000"/>
                  </a:schemeClr>
                </a:solidFill>
                <a:latin typeface="Times New Roman" panose="02020603050405020304" pitchFamily="18" charset="0"/>
                <a:cs typeface="Times New Roman" panose="02020603050405020304" pitchFamily="18" charset="0"/>
              </a:rPr>
              <a:t>Thomalla</a:t>
            </a:r>
            <a:r>
              <a:rPr lang="en-US" sz="1600" b="1" i="1" dirty="0">
                <a:solidFill>
                  <a:schemeClr val="bg1">
                    <a:lumMod val="85000"/>
                  </a:schemeClr>
                </a:solidFill>
                <a:latin typeface="Times New Roman" panose="02020603050405020304" pitchFamily="18" charset="0"/>
                <a:cs typeface="Times New Roman" panose="02020603050405020304" pitchFamily="18" charset="0"/>
              </a:rPr>
              <a:t> et al</a:t>
            </a:r>
            <a:r>
              <a:rPr lang="en-US" sz="1600" b="1" dirty="0">
                <a:solidFill>
                  <a:schemeClr val="bg1">
                    <a:lumMod val="85000"/>
                  </a:schemeClr>
                </a:solidFill>
                <a:latin typeface="Times New Roman" panose="02020603050405020304" pitchFamily="18" charset="0"/>
                <a:cs typeface="Times New Roman" panose="02020603050405020304" pitchFamily="18" charset="0"/>
              </a:rPr>
              <a:t>)</a:t>
            </a:r>
          </a:p>
        </p:txBody>
      </p:sp>
      <p:grpSp>
        <p:nvGrpSpPr>
          <p:cNvPr id="5" name="Group 4">
            <a:extLst>
              <a:ext uri="{FF2B5EF4-FFF2-40B4-BE49-F238E27FC236}">
                <a16:creationId xmlns:a16="http://schemas.microsoft.com/office/drawing/2014/main" id="{BE62C28C-0A3C-D2DB-F22C-3FC7774CB2C3}"/>
              </a:ext>
            </a:extLst>
          </p:cNvPr>
          <p:cNvGrpSpPr/>
          <p:nvPr/>
        </p:nvGrpSpPr>
        <p:grpSpPr>
          <a:xfrm>
            <a:off x="264696" y="2277243"/>
            <a:ext cx="3935954" cy="2170738"/>
            <a:chOff x="312822" y="1410975"/>
            <a:chExt cx="3935954" cy="2170738"/>
          </a:xfrm>
        </p:grpSpPr>
        <p:pic>
          <p:nvPicPr>
            <p:cNvPr id="3" name="Picture 2">
              <a:extLst>
                <a:ext uri="{FF2B5EF4-FFF2-40B4-BE49-F238E27FC236}">
                  <a16:creationId xmlns:a16="http://schemas.microsoft.com/office/drawing/2014/main" id="{FDA4213C-F993-AE3D-9E37-8E7C016859D6}"/>
                </a:ext>
              </a:extLst>
            </p:cNvPr>
            <p:cNvPicPr>
              <a:picLocks noChangeAspect="1"/>
            </p:cNvPicPr>
            <p:nvPr/>
          </p:nvPicPr>
          <p:blipFill>
            <a:blip r:embed="rId3"/>
            <a:stretch>
              <a:fillRect/>
            </a:stretch>
          </p:blipFill>
          <p:spPr>
            <a:xfrm>
              <a:off x="312822" y="1410975"/>
              <a:ext cx="3935954" cy="2170738"/>
            </a:xfrm>
            <a:prstGeom prst="rect">
              <a:avLst/>
            </a:prstGeom>
          </p:spPr>
        </p:pic>
        <p:sp>
          <p:nvSpPr>
            <p:cNvPr id="7" name="TextBox 6">
              <a:extLst>
                <a:ext uri="{FF2B5EF4-FFF2-40B4-BE49-F238E27FC236}">
                  <a16:creationId xmlns:a16="http://schemas.microsoft.com/office/drawing/2014/main" id="{ABAEA2FD-6510-EF62-6673-F01FE840FBCC}"/>
                </a:ext>
              </a:extLst>
            </p:cNvPr>
            <p:cNvSpPr txBox="1"/>
            <p:nvPr/>
          </p:nvSpPr>
          <p:spPr>
            <a:xfrm>
              <a:off x="2517911" y="2952064"/>
              <a:ext cx="1228221" cy="246221"/>
            </a:xfrm>
            <a:prstGeom prst="rect">
              <a:avLst/>
            </a:prstGeom>
            <a:noFill/>
          </p:spPr>
          <p:txBody>
            <a:bodyPr wrap="square" rtlCol="0">
              <a:spAutoFit/>
            </a:bodyPr>
            <a:lstStyle/>
            <a:p>
              <a:r>
                <a:rPr lang="en-US" sz="1000" b="1" dirty="0">
                  <a:latin typeface="Times New Roman" panose="02020603050405020304" pitchFamily="18" charset="0"/>
                  <a:cs typeface="Times New Roman" panose="02020603050405020304" pitchFamily="18" charset="0"/>
                </a:rPr>
                <a:t>Baseline 2005-2020 </a:t>
              </a:r>
            </a:p>
          </p:txBody>
        </p:sp>
        <p:sp>
          <p:nvSpPr>
            <p:cNvPr id="8" name="TextBox 7">
              <a:extLst>
                <a:ext uri="{FF2B5EF4-FFF2-40B4-BE49-F238E27FC236}">
                  <a16:creationId xmlns:a16="http://schemas.microsoft.com/office/drawing/2014/main" id="{FFD3D7DD-88E2-CB1D-B706-25D1732AC6BC}"/>
                </a:ext>
              </a:extLst>
            </p:cNvPr>
            <p:cNvSpPr txBox="1"/>
            <p:nvPr/>
          </p:nvSpPr>
          <p:spPr>
            <a:xfrm>
              <a:off x="1000041" y="1672897"/>
              <a:ext cx="1630864"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OHC upper 2000m </a:t>
              </a:r>
            </a:p>
            <a:p>
              <a:r>
                <a:rPr lang="en-US" sz="1200" b="1" dirty="0">
                  <a:latin typeface="Times New Roman" panose="02020603050405020304" pitchFamily="18" charset="0"/>
                  <a:cs typeface="Times New Roman" panose="02020603050405020304" pitchFamily="18" charset="0"/>
                </a:rPr>
                <a:t>Argo Data 30S - 65S</a:t>
              </a:r>
            </a:p>
          </p:txBody>
        </p:sp>
        <p:sp>
          <p:nvSpPr>
            <p:cNvPr id="11" name="Rectangle 10">
              <a:extLst>
                <a:ext uri="{FF2B5EF4-FFF2-40B4-BE49-F238E27FC236}">
                  <a16:creationId xmlns:a16="http://schemas.microsoft.com/office/drawing/2014/main" id="{F4D69EB7-CEAC-F38F-8A1C-D274371918C5}"/>
                </a:ext>
              </a:extLst>
            </p:cNvPr>
            <p:cNvSpPr/>
            <p:nvPr/>
          </p:nvSpPr>
          <p:spPr>
            <a:xfrm>
              <a:off x="385011" y="1483895"/>
              <a:ext cx="216568" cy="264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294B52BD-1C6F-3CAF-9740-A973DFF914D4}"/>
              </a:ext>
            </a:extLst>
          </p:cNvPr>
          <p:cNvGrpSpPr/>
          <p:nvPr/>
        </p:nvGrpSpPr>
        <p:grpSpPr>
          <a:xfrm>
            <a:off x="4458100" y="1082862"/>
            <a:ext cx="4505490" cy="3346704"/>
            <a:chOff x="1109789" y="0"/>
            <a:chExt cx="4505490" cy="3346704"/>
          </a:xfrm>
        </p:grpSpPr>
        <p:pic>
          <p:nvPicPr>
            <p:cNvPr id="17" name="Picture 16" descr="A map of the earth with a scale of temperature&#10;&#10;Description automatically generated">
              <a:extLst>
                <a:ext uri="{FF2B5EF4-FFF2-40B4-BE49-F238E27FC236}">
                  <a16:creationId xmlns:a16="http://schemas.microsoft.com/office/drawing/2014/main" id="{76F2772C-A096-F8DD-9FE6-1A23CFF989B9}"/>
                </a:ext>
              </a:extLst>
            </p:cNvPr>
            <p:cNvPicPr>
              <a:picLocks noChangeAspect="1"/>
            </p:cNvPicPr>
            <p:nvPr/>
          </p:nvPicPr>
          <p:blipFill>
            <a:blip r:embed="rId4"/>
            <a:stretch>
              <a:fillRect/>
            </a:stretch>
          </p:blipFill>
          <p:spPr>
            <a:xfrm>
              <a:off x="1109789" y="0"/>
              <a:ext cx="4505490" cy="3346704"/>
            </a:xfrm>
            <a:prstGeom prst="rect">
              <a:avLst/>
            </a:prstGeom>
          </p:spPr>
        </p:pic>
        <p:sp>
          <p:nvSpPr>
            <p:cNvPr id="24" name="TextBox 23">
              <a:extLst>
                <a:ext uri="{FF2B5EF4-FFF2-40B4-BE49-F238E27FC236}">
                  <a16:creationId xmlns:a16="http://schemas.microsoft.com/office/drawing/2014/main" id="{29401726-70A1-89CC-87D8-3A51D7748791}"/>
                </a:ext>
              </a:extLst>
            </p:cNvPr>
            <p:cNvSpPr txBox="1"/>
            <p:nvPr/>
          </p:nvSpPr>
          <p:spPr>
            <a:xfrm>
              <a:off x="2470776" y="1319007"/>
              <a:ext cx="798897" cy="461665"/>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2022 Anomaly</a:t>
              </a:r>
            </a:p>
          </p:txBody>
        </p:sp>
      </p:grpSp>
      <p:grpSp>
        <p:nvGrpSpPr>
          <p:cNvPr id="21" name="Group 20">
            <a:extLst>
              <a:ext uri="{FF2B5EF4-FFF2-40B4-BE49-F238E27FC236}">
                <a16:creationId xmlns:a16="http://schemas.microsoft.com/office/drawing/2014/main" id="{9C4A7D62-5903-398E-960D-7944EDD69FE9}"/>
              </a:ext>
            </a:extLst>
          </p:cNvPr>
          <p:cNvGrpSpPr/>
          <p:nvPr/>
        </p:nvGrpSpPr>
        <p:grpSpPr>
          <a:xfrm>
            <a:off x="4466121" y="1089086"/>
            <a:ext cx="3342132" cy="3355086"/>
            <a:chOff x="4466121" y="1089086"/>
            <a:chExt cx="3342132" cy="3355086"/>
          </a:xfrm>
        </p:grpSpPr>
        <p:pic>
          <p:nvPicPr>
            <p:cNvPr id="13" name="Picture 12">
              <a:extLst>
                <a:ext uri="{FF2B5EF4-FFF2-40B4-BE49-F238E27FC236}">
                  <a16:creationId xmlns:a16="http://schemas.microsoft.com/office/drawing/2014/main" id="{ECAFF74B-6AB5-83A3-08AE-604A7DE12A8C}"/>
                </a:ext>
              </a:extLst>
            </p:cNvPr>
            <p:cNvPicPr>
              <a:picLocks noChangeAspect="1"/>
            </p:cNvPicPr>
            <p:nvPr/>
          </p:nvPicPr>
          <p:blipFill>
            <a:blip r:embed="rId5"/>
            <a:stretch>
              <a:fillRect/>
            </a:stretch>
          </p:blipFill>
          <p:spPr>
            <a:xfrm>
              <a:off x="4466121" y="1089086"/>
              <a:ext cx="3342132" cy="3355086"/>
            </a:xfrm>
            <a:prstGeom prst="rect">
              <a:avLst/>
            </a:prstGeom>
          </p:spPr>
        </p:pic>
        <p:sp>
          <p:nvSpPr>
            <p:cNvPr id="15" name="TextBox 14">
              <a:extLst>
                <a:ext uri="{FF2B5EF4-FFF2-40B4-BE49-F238E27FC236}">
                  <a16:creationId xmlns:a16="http://schemas.microsoft.com/office/drawing/2014/main" id="{198D81B4-D0D9-9132-B249-1F031A4B0A43}"/>
                </a:ext>
              </a:extLst>
            </p:cNvPr>
            <p:cNvSpPr txBox="1"/>
            <p:nvPr/>
          </p:nvSpPr>
          <p:spPr>
            <a:xfrm>
              <a:off x="5783187" y="2412850"/>
              <a:ext cx="866266" cy="461665"/>
            </a:xfrm>
            <a:prstGeom prst="rect">
              <a:avLst/>
            </a:prstGeom>
            <a:noFill/>
          </p:spPr>
          <p:txBody>
            <a:bodyPr wrap="square">
              <a:spAutoFit/>
            </a:bodyPr>
            <a:lstStyle/>
            <a:p>
              <a:pPr algn="ctr"/>
              <a:r>
                <a:rPr lang="en-US" sz="1200" b="1" dirty="0">
                  <a:latin typeface="Times New Roman" panose="02020603050405020304" pitchFamily="18" charset="0"/>
                  <a:cs typeface="Times New Roman" panose="02020603050405020304" pitchFamily="18" charset="0"/>
                </a:rPr>
                <a:t>2023 Anomaly</a:t>
              </a:r>
              <a:endParaRPr lang="en-US" sz="1200" dirty="0"/>
            </a:p>
          </p:txBody>
        </p:sp>
        <p:sp>
          <p:nvSpPr>
            <p:cNvPr id="16" name="Rectangle 15">
              <a:extLst>
                <a:ext uri="{FF2B5EF4-FFF2-40B4-BE49-F238E27FC236}">
                  <a16:creationId xmlns:a16="http://schemas.microsoft.com/office/drawing/2014/main" id="{08799727-DA57-D31C-FF91-2190A744A6A0}"/>
                </a:ext>
              </a:extLst>
            </p:cNvPr>
            <p:cNvSpPr/>
            <p:nvPr/>
          </p:nvSpPr>
          <p:spPr>
            <a:xfrm>
              <a:off x="4482163" y="1106925"/>
              <a:ext cx="282342" cy="280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B5A6C53-63C2-377B-9A41-D8C072D82F72}"/>
                </a:ext>
              </a:extLst>
            </p:cNvPr>
            <p:cNvSpPr>
              <a:spLocks noChangeAspect="1"/>
            </p:cNvSpPr>
            <p:nvPr/>
          </p:nvSpPr>
          <p:spPr>
            <a:xfrm>
              <a:off x="4537889" y="1173522"/>
              <a:ext cx="3167595" cy="3169126"/>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CF41FEC3-F222-3F07-F707-8672CD013A45}"/>
              </a:ext>
            </a:extLst>
          </p:cNvPr>
          <p:cNvSpPr txBox="1"/>
          <p:nvPr/>
        </p:nvSpPr>
        <p:spPr>
          <a:xfrm>
            <a:off x="673767" y="86291"/>
            <a:ext cx="7788442" cy="830997"/>
          </a:xfrm>
          <a:prstGeom prst="rect">
            <a:avLst/>
          </a:prstGeom>
          <a:noFill/>
        </p:spPr>
        <p:txBody>
          <a:bodyPr wrap="square">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But how is Southern Ocean warming affecting the seasonal sea-ice zone?</a:t>
            </a:r>
            <a:endParaRPr lang="en-US" sz="2400" dirty="0"/>
          </a:p>
        </p:txBody>
      </p:sp>
    </p:spTree>
    <p:extLst>
      <p:ext uri="{BB962C8B-B14F-4D97-AF65-F5344CB8AC3E}">
        <p14:creationId xmlns:p14="http://schemas.microsoft.com/office/powerpoint/2010/main" val="231485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8E1DA2E-472E-5EC3-F560-BA1A796B88E3}"/>
              </a:ext>
            </a:extLst>
          </p:cNvPr>
          <p:cNvGrpSpPr/>
          <p:nvPr/>
        </p:nvGrpSpPr>
        <p:grpSpPr>
          <a:xfrm>
            <a:off x="343450" y="1779364"/>
            <a:ext cx="4999864" cy="2787474"/>
            <a:chOff x="343450" y="1418419"/>
            <a:chExt cx="4999864" cy="2787474"/>
          </a:xfrm>
        </p:grpSpPr>
        <p:pic>
          <p:nvPicPr>
            <p:cNvPr id="4" name="Picture 3" descr="Diagram&#10;&#10;Description automatically generated">
              <a:extLst>
                <a:ext uri="{FF2B5EF4-FFF2-40B4-BE49-F238E27FC236}">
                  <a16:creationId xmlns:a16="http://schemas.microsoft.com/office/drawing/2014/main" id="{411190FE-5639-CB79-6354-34C402066DA5}"/>
                </a:ext>
              </a:extLst>
            </p:cNvPr>
            <p:cNvPicPr>
              <a:picLocks noChangeAspect="1"/>
            </p:cNvPicPr>
            <p:nvPr/>
          </p:nvPicPr>
          <p:blipFill>
            <a:blip r:embed="rId3"/>
            <a:stretch>
              <a:fillRect/>
            </a:stretch>
          </p:blipFill>
          <p:spPr>
            <a:xfrm>
              <a:off x="343450" y="1418419"/>
              <a:ext cx="4999864" cy="2787474"/>
            </a:xfrm>
            <a:prstGeom prst="rect">
              <a:avLst/>
            </a:prstGeom>
          </p:spPr>
        </p:pic>
        <p:sp>
          <p:nvSpPr>
            <p:cNvPr id="2" name="TextBox 1">
              <a:extLst>
                <a:ext uri="{FF2B5EF4-FFF2-40B4-BE49-F238E27FC236}">
                  <a16:creationId xmlns:a16="http://schemas.microsoft.com/office/drawing/2014/main" id="{002ABB80-B44D-E79C-D686-FF85A08356D3}"/>
                </a:ext>
              </a:extLst>
            </p:cNvPr>
            <p:cNvSpPr txBox="1"/>
            <p:nvPr/>
          </p:nvSpPr>
          <p:spPr>
            <a:xfrm>
              <a:off x="3340215" y="3785755"/>
              <a:ext cx="1849406" cy="276999"/>
            </a:xfrm>
            <a:prstGeom prst="rect">
              <a:avLst/>
            </a:prstGeom>
            <a:noFill/>
          </p:spPr>
          <p:txBody>
            <a:bodyPr wrap="square" rtlCol="0">
              <a:spAutoFit/>
            </a:bodyPr>
            <a:lstStyle/>
            <a:p>
              <a:pPr algn="r"/>
              <a:r>
                <a:rPr lang="en-US" sz="1200" b="1" i="1" dirty="0">
                  <a:solidFill>
                    <a:schemeClr val="bg1">
                      <a:lumMod val="95000"/>
                    </a:schemeClr>
                  </a:solidFill>
                  <a:latin typeface="Times New Roman" panose="02020603050405020304" pitchFamily="18" charset="0"/>
                  <a:cs typeface="Times New Roman" panose="02020603050405020304" pitchFamily="18" charset="0"/>
                </a:rPr>
                <a:t>Saenz et al </a:t>
              </a:r>
              <a:r>
                <a:rPr lang="en-US" sz="1200" b="1" dirty="0">
                  <a:solidFill>
                    <a:schemeClr val="bg1">
                      <a:lumMod val="95000"/>
                    </a:schemeClr>
                  </a:solidFill>
                  <a:latin typeface="Times New Roman" panose="02020603050405020304" pitchFamily="18" charset="0"/>
                  <a:cs typeface="Times New Roman" panose="02020603050405020304" pitchFamily="18" charset="0"/>
                </a:rPr>
                <a:t>2023 </a:t>
              </a:r>
            </a:p>
          </p:txBody>
        </p:sp>
      </p:grpSp>
      <p:sp>
        <p:nvSpPr>
          <p:cNvPr id="6" name="Rectangle 11">
            <a:extLst>
              <a:ext uri="{FF2B5EF4-FFF2-40B4-BE49-F238E27FC236}">
                <a16:creationId xmlns:a16="http://schemas.microsoft.com/office/drawing/2014/main" id="{E90BC75E-FC7E-F513-34F5-DD081A9D460C}"/>
              </a:ext>
            </a:extLst>
          </p:cNvPr>
          <p:cNvSpPr>
            <a:spLocks noChangeArrowheads="1"/>
          </p:cNvSpPr>
          <p:nvPr/>
        </p:nvSpPr>
        <p:spPr bwMode="auto">
          <a:xfrm>
            <a:off x="639160" y="213537"/>
            <a:ext cx="785511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How can the Subsurface Ocean Heat affect Sea Ice?</a:t>
            </a:r>
          </a:p>
        </p:txBody>
      </p:sp>
      <p:grpSp>
        <p:nvGrpSpPr>
          <p:cNvPr id="16" name="Group 15">
            <a:extLst>
              <a:ext uri="{FF2B5EF4-FFF2-40B4-BE49-F238E27FC236}">
                <a16:creationId xmlns:a16="http://schemas.microsoft.com/office/drawing/2014/main" id="{29017DE6-5C89-8112-FF77-2A2F2B9034C9}"/>
              </a:ext>
            </a:extLst>
          </p:cNvPr>
          <p:cNvGrpSpPr/>
          <p:nvPr/>
        </p:nvGrpSpPr>
        <p:grpSpPr>
          <a:xfrm>
            <a:off x="5667386" y="909787"/>
            <a:ext cx="2613039" cy="4030281"/>
            <a:chOff x="6384131" y="909789"/>
            <a:chExt cx="2613039" cy="4030281"/>
          </a:xfrm>
        </p:grpSpPr>
        <p:pic>
          <p:nvPicPr>
            <p:cNvPr id="12" name="Picture 11" descr="A map of a coastal area&#10;&#10;Description automatically generated">
              <a:extLst>
                <a:ext uri="{FF2B5EF4-FFF2-40B4-BE49-F238E27FC236}">
                  <a16:creationId xmlns:a16="http://schemas.microsoft.com/office/drawing/2014/main" id="{A4F2AB4E-A83E-0231-B522-4D04B0AA3BB5}"/>
                </a:ext>
              </a:extLst>
            </p:cNvPr>
            <p:cNvPicPr>
              <a:picLocks noChangeAspect="1"/>
            </p:cNvPicPr>
            <p:nvPr/>
          </p:nvPicPr>
          <p:blipFill>
            <a:blip r:embed="rId4"/>
            <a:stretch>
              <a:fillRect/>
            </a:stretch>
          </p:blipFill>
          <p:spPr>
            <a:xfrm>
              <a:off x="6384131" y="909789"/>
              <a:ext cx="2613039" cy="4030281"/>
            </a:xfrm>
            <a:prstGeom prst="rect">
              <a:avLst/>
            </a:prstGeom>
          </p:spPr>
        </p:pic>
        <p:sp>
          <p:nvSpPr>
            <p:cNvPr id="13" name="Oval 12">
              <a:extLst>
                <a:ext uri="{FF2B5EF4-FFF2-40B4-BE49-F238E27FC236}">
                  <a16:creationId xmlns:a16="http://schemas.microsoft.com/office/drawing/2014/main" id="{C131A479-A267-DAB0-F8D7-340AD85405D1}"/>
                </a:ext>
              </a:extLst>
            </p:cNvPr>
            <p:cNvSpPr/>
            <p:nvPr/>
          </p:nvSpPr>
          <p:spPr>
            <a:xfrm>
              <a:off x="7210927" y="2751221"/>
              <a:ext cx="184484" cy="205792"/>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646B1D0-4FD7-C6F1-A096-025A7C9FFDCE}"/>
                </a:ext>
              </a:extLst>
            </p:cNvPr>
            <p:cNvSpPr/>
            <p:nvPr/>
          </p:nvSpPr>
          <p:spPr>
            <a:xfrm>
              <a:off x="6384131" y="1122947"/>
              <a:ext cx="337511" cy="144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FF6BD72-6430-998A-DA2B-FFC60714DF46}"/>
                </a:ext>
              </a:extLst>
            </p:cNvPr>
            <p:cNvSpPr/>
            <p:nvPr/>
          </p:nvSpPr>
          <p:spPr>
            <a:xfrm>
              <a:off x="6391837" y="4339389"/>
              <a:ext cx="337511" cy="5133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11">
            <a:extLst>
              <a:ext uri="{FF2B5EF4-FFF2-40B4-BE49-F238E27FC236}">
                <a16:creationId xmlns:a16="http://schemas.microsoft.com/office/drawing/2014/main" id="{38B49683-EBCB-FF00-1138-75E6970F41D0}"/>
              </a:ext>
            </a:extLst>
          </p:cNvPr>
          <p:cNvSpPr>
            <a:spLocks noChangeArrowheads="1"/>
          </p:cNvSpPr>
          <p:nvPr/>
        </p:nvSpPr>
        <p:spPr bwMode="auto">
          <a:xfrm>
            <a:off x="343451" y="895323"/>
            <a:ext cx="479804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1600" b="1" dirty="0">
                <a:solidFill>
                  <a:schemeClr val="bg1"/>
                </a:solidFill>
                <a:latin typeface="Times New Roman" panose="02020603050405020304" pitchFamily="18" charset="0"/>
                <a:cs typeface="Times New Roman" panose="02020603050405020304" pitchFamily="18" charset="0"/>
              </a:rPr>
              <a:t>Influence of seasonally varying sea-ice concentration and subsurface ocean heat on sea-ice thickness and sea-ice seasonality </a:t>
            </a:r>
            <a:r>
              <a:rPr lang="en-US" sz="1400" b="1" dirty="0">
                <a:solidFill>
                  <a:schemeClr val="bg1">
                    <a:lumMod val="85000"/>
                  </a:schemeClr>
                </a:solidFill>
                <a:latin typeface="Times New Roman" panose="02020603050405020304" pitchFamily="18" charset="0"/>
                <a:cs typeface="Times New Roman" panose="02020603050405020304" pitchFamily="18" charset="0"/>
              </a:rPr>
              <a:t>(</a:t>
            </a:r>
            <a:r>
              <a:rPr lang="en-US" sz="1400" b="1" i="1" dirty="0">
                <a:solidFill>
                  <a:schemeClr val="bg1">
                    <a:lumMod val="85000"/>
                  </a:schemeClr>
                </a:solidFill>
                <a:latin typeface="Times New Roman" panose="02020603050405020304" pitchFamily="18" charset="0"/>
                <a:cs typeface="Times New Roman" panose="02020603050405020304" pitchFamily="18" charset="0"/>
              </a:rPr>
              <a:t>Saenz et al</a:t>
            </a:r>
            <a:r>
              <a:rPr lang="en-US" sz="1400" b="1" dirty="0">
                <a:solidFill>
                  <a:schemeClr val="bg1">
                    <a:lumMod val="85000"/>
                  </a:schemeClr>
                </a:solidFill>
                <a:latin typeface="Times New Roman" panose="02020603050405020304" pitchFamily="18" charset="0"/>
                <a:cs typeface="Times New Roman" panose="02020603050405020304" pitchFamily="18" charset="0"/>
              </a:rPr>
              <a:t> 2023)</a:t>
            </a:r>
          </a:p>
        </p:txBody>
      </p:sp>
    </p:spTree>
    <p:extLst>
      <p:ext uri="{BB962C8B-B14F-4D97-AF65-F5344CB8AC3E}">
        <p14:creationId xmlns:p14="http://schemas.microsoft.com/office/powerpoint/2010/main" val="190408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FCD5AC4-9C7F-49B1-862B-2857487E2F32}"/>
              </a:ext>
            </a:extLst>
          </p:cNvPr>
          <p:cNvSpPr txBox="1"/>
          <p:nvPr/>
        </p:nvSpPr>
        <p:spPr>
          <a:xfrm>
            <a:off x="-16613" y="4085197"/>
            <a:ext cx="1003202" cy="646331"/>
          </a:xfrm>
          <a:prstGeom prst="rect">
            <a:avLst/>
          </a:prstGeom>
          <a:noFill/>
        </p:spPr>
        <p:txBody>
          <a:bodyPr wrap="square" rtlCol="0">
            <a:spAutoFit/>
          </a:bodyPr>
          <a:lstStyle/>
          <a:p>
            <a:r>
              <a:rPr lang="en-US" sz="1200" b="1" dirty="0">
                <a:solidFill>
                  <a:schemeClr val="bg1"/>
                </a:solidFill>
                <a:latin typeface="Times New Roman" panose="02020603050405020304" pitchFamily="18" charset="0"/>
                <a:cs typeface="Times New Roman" panose="02020603050405020304" pitchFamily="18" charset="0"/>
              </a:rPr>
              <a:t>Both ocean &amp; sea-ice assimilated</a:t>
            </a:r>
          </a:p>
        </p:txBody>
      </p:sp>
      <p:sp>
        <p:nvSpPr>
          <p:cNvPr id="13" name="TextBox 12">
            <a:extLst>
              <a:ext uri="{FF2B5EF4-FFF2-40B4-BE49-F238E27FC236}">
                <a16:creationId xmlns:a16="http://schemas.microsoft.com/office/drawing/2014/main" id="{95478D7B-DD4F-C1AA-42DA-F0A1DD2AE04F}"/>
              </a:ext>
            </a:extLst>
          </p:cNvPr>
          <p:cNvSpPr txBox="1"/>
          <p:nvPr/>
        </p:nvSpPr>
        <p:spPr>
          <a:xfrm>
            <a:off x="0" y="2845758"/>
            <a:ext cx="986589" cy="461665"/>
          </a:xfrm>
          <a:prstGeom prst="rect">
            <a:avLst/>
          </a:prstGeom>
          <a:noFill/>
        </p:spPr>
        <p:txBody>
          <a:bodyPr wrap="square" rtlCol="0">
            <a:spAutoFit/>
          </a:bodyPr>
          <a:lstStyle/>
          <a:p>
            <a:r>
              <a:rPr lang="en-US" sz="1200" b="1" dirty="0">
                <a:solidFill>
                  <a:schemeClr val="bg1"/>
                </a:solidFill>
                <a:latin typeface="Times New Roman" panose="02020603050405020304" pitchFamily="18" charset="0"/>
                <a:cs typeface="Times New Roman" panose="02020603050405020304" pitchFamily="18" charset="0"/>
              </a:rPr>
              <a:t>Sea-ice assimilated</a:t>
            </a:r>
          </a:p>
        </p:txBody>
      </p:sp>
      <p:sp>
        <p:nvSpPr>
          <p:cNvPr id="6" name="TextBox 5">
            <a:extLst>
              <a:ext uri="{FF2B5EF4-FFF2-40B4-BE49-F238E27FC236}">
                <a16:creationId xmlns:a16="http://schemas.microsoft.com/office/drawing/2014/main" id="{206324A5-32A1-947B-567F-2D3CDADEB0E4}"/>
              </a:ext>
            </a:extLst>
          </p:cNvPr>
          <p:cNvSpPr txBox="1"/>
          <p:nvPr/>
        </p:nvSpPr>
        <p:spPr>
          <a:xfrm>
            <a:off x="-2504" y="1799280"/>
            <a:ext cx="989093" cy="461665"/>
          </a:xfrm>
          <a:prstGeom prst="rect">
            <a:avLst/>
          </a:prstGeom>
          <a:noFill/>
        </p:spPr>
        <p:txBody>
          <a:bodyPr wrap="square" rtlCol="0">
            <a:spAutoFit/>
          </a:bodyPr>
          <a:lstStyle/>
          <a:p>
            <a:r>
              <a:rPr lang="en-US" sz="1200" b="1" dirty="0">
                <a:solidFill>
                  <a:schemeClr val="bg1"/>
                </a:solidFill>
                <a:latin typeface="Times New Roman" panose="02020603050405020304" pitchFamily="18" charset="0"/>
                <a:cs typeface="Times New Roman" panose="02020603050405020304" pitchFamily="18" charset="0"/>
              </a:rPr>
              <a:t>Ocean assimilated</a:t>
            </a:r>
          </a:p>
        </p:txBody>
      </p:sp>
      <p:pic>
        <p:nvPicPr>
          <p:cNvPr id="3" name="Picture 2" descr="Chart&#10;&#10;Description automatically generated">
            <a:extLst>
              <a:ext uri="{FF2B5EF4-FFF2-40B4-BE49-F238E27FC236}">
                <a16:creationId xmlns:a16="http://schemas.microsoft.com/office/drawing/2014/main" id="{BFF78619-7390-CFF5-2D9C-F2FAE00343EC}"/>
              </a:ext>
            </a:extLst>
          </p:cNvPr>
          <p:cNvPicPr>
            <a:picLocks noChangeAspect="1"/>
          </p:cNvPicPr>
          <p:nvPr/>
        </p:nvPicPr>
        <p:blipFill>
          <a:blip r:embed="rId2"/>
          <a:stretch>
            <a:fillRect/>
          </a:stretch>
        </p:blipFill>
        <p:spPr>
          <a:xfrm>
            <a:off x="964065" y="11825"/>
            <a:ext cx="2009180" cy="5143500"/>
          </a:xfrm>
          <a:prstGeom prst="rect">
            <a:avLst/>
          </a:prstGeom>
        </p:spPr>
      </p:pic>
      <p:pic>
        <p:nvPicPr>
          <p:cNvPr id="5" name="Picture 4" descr="Timeline&#10;&#10;Description automatically generated">
            <a:extLst>
              <a:ext uri="{FF2B5EF4-FFF2-40B4-BE49-F238E27FC236}">
                <a16:creationId xmlns:a16="http://schemas.microsoft.com/office/drawing/2014/main" id="{96D3CE14-3A3B-76B6-7A29-343CC691F126}"/>
              </a:ext>
            </a:extLst>
          </p:cNvPr>
          <p:cNvPicPr>
            <a:picLocks noChangeAspect="1"/>
          </p:cNvPicPr>
          <p:nvPr/>
        </p:nvPicPr>
        <p:blipFill>
          <a:blip r:embed="rId3"/>
          <a:stretch>
            <a:fillRect/>
          </a:stretch>
        </p:blipFill>
        <p:spPr>
          <a:xfrm>
            <a:off x="3115825" y="354731"/>
            <a:ext cx="5829300" cy="2391893"/>
          </a:xfrm>
          <a:prstGeom prst="rect">
            <a:avLst/>
          </a:prstGeom>
        </p:spPr>
      </p:pic>
      <p:sp>
        <p:nvSpPr>
          <p:cNvPr id="11" name="Rectangle 10">
            <a:extLst>
              <a:ext uri="{FF2B5EF4-FFF2-40B4-BE49-F238E27FC236}">
                <a16:creationId xmlns:a16="http://schemas.microsoft.com/office/drawing/2014/main" id="{1B8F6072-0738-587B-C279-B4B1D9079583}"/>
              </a:ext>
            </a:extLst>
          </p:cNvPr>
          <p:cNvSpPr/>
          <p:nvPr/>
        </p:nvSpPr>
        <p:spPr>
          <a:xfrm>
            <a:off x="96214" y="2510999"/>
            <a:ext cx="2945736" cy="1222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12" name="Rectangle 11">
            <a:extLst>
              <a:ext uri="{FF2B5EF4-FFF2-40B4-BE49-F238E27FC236}">
                <a16:creationId xmlns:a16="http://schemas.microsoft.com/office/drawing/2014/main" id="{D283A273-D15C-B8C8-D5D9-4EABD64E4E28}"/>
              </a:ext>
            </a:extLst>
          </p:cNvPr>
          <p:cNvSpPr/>
          <p:nvPr/>
        </p:nvSpPr>
        <p:spPr>
          <a:xfrm>
            <a:off x="64544" y="3677458"/>
            <a:ext cx="3006436" cy="14778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2" name="TextBox 1">
            <a:extLst>
              <a:ext uri="{FF2B5EF4-FFF2-40B4-BE49-F238E27FC236}">
                <a16:creationId xmlns:a16="http://schemas.microsoft.com/office/drawing/2014/main" id="{619B6EB7-8569-A612-030D-76E390AB12D4}"/>
              </a:ext>
            </a:extLst>
          </p:cNvPr>
          <p:cNvSpPr txBox="1"/>
          <p:nvPr/>
        </p:nvSpPr>
        <p:spPr>
          <a:xfrm>
            <a:off x="32272" y="469346"/>
            <a:ext cx="989093" cy="461665"/>
          </a:xfrm>
          <a:prstGeom prst="rect">
            <a:avLst/>
          </a:prstGeom>
          <a:noFill/>
        </p:spPr>
        <p:txBody>
          <a:bodyPr wrap="square" rtlCol="0">
            <a:spAutoFit/>
          </a:bodyPr>
          <a:lstStyle/>
          <a:p>
            <a:r>
              <a:rPr lang="en-US" sz="1200" b="1" dirty="0">
                <a:solidFill>
                  <a:schemeClr val="bg1"/>
                </a:solidFill>
                <a:latin typeface="Times New Roman" panose="02020603050405020304" pitchFamily="18" charset="0"/>
                <a:cs typeface="Times New Roman" panose="02020603050405020304" pitchFamily="18" charset="0"/>
              </a:rPr>
              <a:t>Surface forcing only</a:t>
            </a:r>
          </a:p>
        </p:txBody>
      </p:sp>
      <p:sp>
        <p:nvSpPr>
          <p:cNvPr id="4" name="TextBox 3">
            <a:extLst>
              <a:ext uri="{FF2B5EF4-FFF2-40B4-BE49-F238E27FC236}">
                <a16:creationId xmlns:a16="http://schemas.microsoft.com/office/drawing/2014/main" id="{9B7CF620-DBE1-75A3-AC16-16EDE4A60D2E}"/>
              </a:ext>
            </a:extLst>
          </p:cNvPr>
          <p:cNvSpPr txBox="1"/>
          <p:nvPr/>
        </p:nvSpPr>
        <p:spPr>
          <a:xfrm>
            <a:off x="4708359" y="22868"/>
            <a:ext cx="2581442" cy="338554"/>
          </a:xfrm>
          <a:prstGeom prst="rect">
            <a:avLst/>
          </a:prstGeom>
          <a:noFill/>
        </p:spPr>
        <p:txBody>
          <a:bodyPr wrap="square">
            <a:spAutoFit/>
          </a:bodyPr>
          <a:lstStyle/>
          <a:p>
            <a:pPr algn="ctr"/>
            <a:r>
              <a:rPr lang="en-US" sz="1600" b="1" i="1" dirty="0">
                <a:solidFill>
                  <a:schemeClr val="bg1">
                    <a:lumMod val="85000"/>
                  </a:schemeClr>
                </a:solidFill>
                <a:latin typeface="Times New Roman" panose="02020603050405020304" pitchFamily="18" charset="0"/>
                <a:cs typeface="Times New Roman" panose="02020603050405020304" pitchFamily="18" charset="0"/>
              </a:rPr>
              <a:t>Saenz et al</a:t>
            </a:r>
            <a:r>
              <a:rPr lang="en-US" sz="1600" b="1" dirty="0">
                <a:solidFill>
                  <a:schemeClr val="bg1">
                    <a:lumMod val="85000"/>
                  </a:schemeClr>
                </a:solidFill>
                <a:latin typeface="Times New Roman" panose="02020603050405020304" pitchFamily="18" charset="0"/>
                <a:cs typeface="Times New Roman" panose="02020603050405020304" pitchFamily="18" charset="0"/>
              </a:rPr>
              <a:t> 2023</a:t>
            </a:r>
            <a:endParaRPr lang="en-US" sz="1600" dirty="0">
              <a:solidFill>
                <a:schemeClr val="bg1">
                  <a:lumMod val="85000"/>
                </a:schemeClr>
              </a:solidFill>
            </a:endParaRPr>
          </a:p>
        </p:txBody>
      </p:sp>
      <p:sp>
        <p:nvSpPr>
          <p:cNvPr id="7" name="TextBox 6">
            <a:extLst>
              <a:ext uri="{FF2B5EF4-FFF2-40B4-BE49-F238E27FC236}">
                <a16:creationId xmlns:a16="http://schemas.microsoft.com/office/drawing/2014/main" id="{ED5170FC-A197-12BC-4718-3AA2829AE00B}"/>
              </a:ext>
            </a:extLst>
          </p:cNvPr>
          <p:cNvSpPr txBox="1"/>
          <p:nvPr/>
        </p:nvSpPr>
        <p:spPr>
          <a:xfrm>
            <a:off x="3608668" y="2778942"/>
            <a:ext cx="5535332" cy="784830"/>
          </a:xfrm>
          <a:prstGeom prst="rect">
            <a:avLst/>
          </a:prstGeom>
          <a:noFill/>
        </p:spPr>
        <p:txBody>
          <a:bodyPr wrap="square" rtlCol="0">
            <a:spAutoFit/>
          </a:bodyPr>
          <a:lstStyle/>
          <a:p>
            <a:r>
              <a:rPr lang="en-US" sz="1500" b="1" dirty="0">
                <a:solidFill>
                  <a:schemeClr val="bg1"/>
                </a:solidFill>
                <a:latin typeface="Times New Roman" panose="02020603050405020304" pitchFamily="18" charset="0"/>
                <a:cs typeface="Times New Roman" panose="02020603050405020304" pitchFamily="18" charset="0"/>
              </a:rPr>
              <a:t>Key take-homes: </a:t>
            </a:r>
          </a:p>
          <a:p>
            <a:pPr marL="285750" indent="-285750">
              <a:buFont typeface="Arial" panose="020B0604020202020204" pitchFamily="34" charset="0"/>
              <a:buChar char="•"/>
            </a:pPr>
            <a:r>
              <a:rPr lang="en-US" sz="1500" b="1" dirty="0">
                <a:solidFill>
                  <a:schemeClr val="bg1"/>
                </a:solidFill>
                <a:latin typeface="Times New Roman" panose="02020603050405020304" pitchFamily="18" charset="0"/>
                <a:cs typeface="Times New Roman" panose="02020603050405020304" pitchFamily="18" charset="0"/>
              </a:rPr>
              <a:t>Assimilated sea-ice (&amp; implied motion) always produced greater surface heat fluxes &amp; thinner sea ice</a:t>
            </a:r>
          </a:p>
        </p:txBody>
      </p:sp>
      <p:sp>
        <p:nvSpPr>
          <p:cNvPr id="16" name="TextBox 15">
            <a:extLst>
              <a:ext uri="{FF2B5EF4-FFF2-40B4-BE49-F238E27FC236}">
                <a16:creationId xmlns:a16="http://schemas.microsoft.com/office/drawing/2014/main" id="{932DB5B4-008F-3127-5AA5-FB18DE5E7AB0}"/>
              </a:ext>
            </a:extLst>
          </p:cNvPr>
          <p:cNvSpPr txBox="1"/>
          <p:nvPr/>
        </p:nvSpPr>
        <p:spPr>
          <a:xfrm>
            <a:off x="1363287" y="480429"/>
            <a:ext cx="1567828" cy="461665"/>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winter ice thickness evolution </a:t>
            </a:r>
          </a:p>
        </p:txBody>
      </p:sp>
      <p:sp>
        <p:nvSpPr>
          <p:cNvPr id="17" name="TextBox 16">
            <a:extLst>
              <a:ext uri="{FF2B5EF4-FFF2-40B4-BE49-F238E27FC236}">
                <a16:creationId xmlns:a16="http://schemas.microsoft.com/office/drawing/2014/main" id="{D17EB4D3-1AD3-9E5D-99BB-59E284B6FFC5}"/>
              </a:ext>
            </a:extLst>
          </p:cNvPr>
          <p:cNvSpPr txBox="1"/>
          <p:nvPr/>
        </p:nvSpPr>
        <p:spPr>
          <a:xfrm>
            <a:off x="1474122" y="218890"/>
            <a:ext cx="1567828" cy="246221"/>
          </a:xfrm>
          <a:prstGeom prst="rect">
            <a:avLst/>
          </a:prstGeom>
          <a:noFill/>
        </p:spPr>
        <p:txBody>
          <a:bodyPr wrap="square" rtlCol="0">
            <a:spAutoFit/>
          </a:bodyPr>
          <a:lstStyle/>
          <a:p>
            <a:pPr algn="ctr"/>
            <a:r>
              <a:rPr lang="en-US" sz="1000" b="1" dirty="0">
                <a:latin typeface="Times New Roman" panose="02020603050405020304" pitchFamily="18" charset="0"/>
                <a:cs typeface="Times New Roman" panose="02020603050405020304" pitchFamily="18" charset="0"/>
              </a:rPr>
              <a:t>snow cover </a:t>
            </a:r>
          </a:p>
        </p:txBody>
      </p:sp>
      <p:sp>
        <p:nvSpPr>
          <p:cNvPr id="18" name="TextBox 17">
            <a:extLst>
              <a:ext uri="{FF2B5EF4-FFF2-40B4-BE49-F238E27FC236}">
                <a16:creationId xmlns:a16="http://schemas.microsoft.com/office/drawing/2014/main" id="{4BD1EB9C-FCB2-78E2-853B-38218C92C95E}"/>
              </a:ext>
            </a:extLst>
          </p:cNvPr>
          <p:cNvSpPr txBox="1"/>
          <p:nvPr/>
        </p:nvSpPr>
        <p:spPr>
          <a:xfrm>
            <a:off x="5162203" y="979221"/>
            <a:ext cx="3150524" cy="461665"/>
          </a:xfrm>
          <a:prstGeom prst="rect">
            <a:avLst/>
          </a:prstGeom>
          <a:noFill/>
        </p:spPr>
        <p:txBody>
          <a:bodyPr wrap="square" rtlCol="0">
            <a:spAutoFit/>
          </a:bodyPr>
          <a:lstStyle/>
          <a:p>
            <a:pPr algn="ctr"/>
            <a:r>
              <a:rPr lang="en-US" sz="1200" b="1" dirty="0">
                <a:solidFill>
                  <a:schemeClr val="bg1"/>
                </a:solidFill>
                <a:latin typeface="Times New Roman" panose="02020603050405020304" pitchFamily="18" charset="0"/>
                <a:cs typeface="Times New Roman" panose="02020603050405020304" pitchFamily="18" charset="0"/>
              </a:rPr>
              <a:t>Simulated ocean temperatures (0-300)</a:t>
            </a:r>
          </a:p>
          <a:p>
            <a:pPr algn="ctr"/>
            <a:r>
              <a:rPr lang="en-US" sz="1200" b="1" dirty="0">
                <a:solidFill>
                  <a:schemeClr val="bg1"/>
                </a:solidFill>
                <a:latin typeface="Times New Roman" panose="02020603050405020304" pitchFamily="18" charset="0"/>
                <a:cs typeface="Times New Roman" panose="02020603050405020304" pitchFamily="18" charset="0"/>
              </a:rPr>
              <a:t>(gray line: KPP mixing depths) </a:t>
            </a:r>
          </a:p>
        </p:txBody>
      </p:sp>
      <p:sp>
        <p:nvSpPr>
          <p:cNvPr id="19" name="TextBox 18">
            <a:extLst>
              <a:ext uri="{FF2B5EF4-FFF2-40B4-BE49-F238E27FC236}">
                <a16:creationId xmlns:a16="http://schemas.microsoft.com/office/drawing/2014/main" id="{2689ED73-19E8-40E5-BD95-F08635AA6AFF}"/>
              </a:ext>
            </a:extLst>
          </p:cNvPr>
          <p:cNvSpPr txBox="1"/>
          <p:nvPr/>
        </p:nvSpPr>
        <p:spPr>
          <a:xfrm>
            <a:off x="5223161" y="2187337"/>
            <a:ext cx="3150524" cy="276999"/>
          </a:xfrm>
          <a:prstGeom prst="rect">
            <a:avLst/>
          </a:prstGeom>
          <a:noFill/>
        </p:spPr>
        <p:txBody>
          <a:bodyPr wrap="square" rtlCol="0">
            <a:spAutoFit/>
          </a:bodyPr>
          <a:lstStyle/>
          <a:p>
            <a:pPr algn="ctr"/>
            <a:r>
              <a:rPr lang="en-US" sz="1200" b="1" dirty="0">
                <a:solidFill>
                  <a:schemeClr val="bg1"/>
                </a:solidFill>
                <a:latin typeface="Times New Roman" panose="02020603050405020304" pitchFamily="18" charset="0"/>
                <a:cs typeface="Times New Roman" panose="02020603050405020304" pitchFamily="18" charset="0"/>
              </a:rPr>
              <a:t>Assimilated ocean temperatures</a:t>
            </a:r>
          </a:p>
        </p:txBody>
      </p:sp>
      <p:grpSp>
        <p:nvGrpSpPr>
          <p:cNvPr id="10" name="Group 9">
            <a:extLst>
              <a:ext uri="{FF2B5EF4-FFF2-40B4-BE49-F238E27FC236}">
                <a16:creationId xmlns:a16="http://schemas.microsoft.com/office/drawing/2014/main" id="{3A190CFE-D41F-EA8C-B05C-9CA21A3A7040}"/>
              </a:ext>
            </a:extLst>
          </p:cNvPr>
          <p:cNvGrpSpPr/>
          <p:nvPr/>
        </p:nvGrpSpPr>
        <p:grpSpPr>
          <a:xfrm>
            <a:off x="85445" y="1349123"/>
            <a:ext cx="8440478" cy="1222626"/>
            <a:chOff x="113940" y="1388733"/>
            <a:chExt cx="11253971" cy="1630168"/>
          </a:xfrm>
        </p:grpSpPr>
        <p:sp>
          <p:nvSpPr>
            <p:cNvPr id="9" name="Rectangle 8">
              <a:extLst>
                <a:ext uri="{FF2B5EF4-FFF2-40B4-BE49-F238E27FC236}">
                  <a16:creationId xmlns:a16="http://schemas.microsoft.com/office/drawing/2014/main" id="{E37F61DD-5B9C-F00F-F999-9834626ED1B1}"/>
                </a:ext>
              </a:extLst>
            </p:cNvPr>
            <p:cNvSpPr/>
            <p:nvPr/>
          </p:nvSpPr>
          <p:spPr>
            <a:xfrm>
              <a:off x="113940" y="1388733"/>
              <a:ext cx="3942007" cy="16301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8" name="Rectangle 7">
              <a:extLst>
                <a:ext uri="{FF2B5EF4-FFF2-40B4-BE49-F238E27FC236}">
                  <a16:creationId xmlns:a16="http://schemas.microsoft.com/office/drawing/2014/main" id="{1A1F75DA-927C-29E3-9EFC-2D123AE0BC9C}"/>
                </a:ext>
              </a:extLst>
            </p:cNvPr>
            <p:cNvSpPr/>
            <p:nvPr/>
          </p:nvSpPr>
          <p:spPr>
            <a:xfrm>
              <a:off x="4768907" y="1655769"/>
              <a:ext cx="6599004" cy="1284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grpSp>
      <p:sp>
        <p:nvSpPr>
          <p:cNvPr id="21" name="TextBox 20">
            <a:extLst>
              <a:ext uri="{FF2B5EF4-FFF2-40B4-BE49-F238E27FC236}">
                <a16:creationId xmlns:a16="http://schemas.microsoft.com/office/drawing/2014/main" id="{2C610299-58D8-2294-9AEF-B4AEB70698FD}"/>
              </a:ext>
            </a:extLst>
          </p:cNvPr>
          <p:cNvSpPr txBox="1"/>
          <p:nvPr/>
        </p:nvSpPr>
        <p:spPr>
          <a:xfrm>
            <a:off x="3608667" y="3542383"/>
            <a:ext cx="5535333" cy="954107"/>
          </a:xfrm>
          <a:prstGeom prst="rect">
            <a:avLst/>
          </a:prstGeom>
          <a:noFill/>
        </p:spPr>
        <p:txBody>
          <a:bodyPr wrap="square">
            <a:spAutoFit/>
          </a:bodyPr>
          <a:lstStyle/>
          <a:p>
            <a:pPr marL="285750" indent="-285750">
              <a:buFont typeface="Arial" panose="020B0604020202020204" pitchFamily="34" charset="0"/>
              <a:buChar char="•"/>
            </a:pPr>
            <a:r>
              <a:rPr lang="en-US" sz="1400" b="1" dirty="0">
                <a:solidFill>
                  <a:schemeClr val="bg1"/>
                </a:solidFill>
                <a:latin typeface="Times New Roman" panose="02020603050405020304" pitchFamily="18" charset="0"/>
                <a:cs typeface="Times New Roman" panose="02020603050405020304" pitchFamily="18" charset="0"/>
              </a:rPr>
              <a:t>Assimilated ocean temperatures modified the start date of ice season &amp; produced thinner (thicker) sea ice when the pycnocline was shallow (deeper), facilitating higher (lower) upward ocean heat flux</a:t>
            </a:r>
          </a:p>
        </p:txBody>
      </p:sp>
      <p:sp>
        <p:nvSpPr>
          <p:cNvPr id="23" name="TextBox 22">
            <a:extLst>
              <a:ext uri="{FF2B5EF4-FFF2-40B4-BE49-F238E27FC236}">
                <a16:creationId xmlns:a16="http://schemas.microsoft.com/office/drawing/2014/main" id="{DD5AF335-87ED-9FD6-A40E-ED51C7162B00}"/>
              </a:ext>
            </a:extLst>
          </p:cNvPr>
          <p:cNvSpPr txBox="1"/>
          <p:nvPr/>
        </p:nvSpPr>
        <p:spPr>
          <a:xfrm>
            <a:off x="3608667" y="4479175"/>
            <a:ext cx="5535333" cy="523220"/>
          </a:xfrm>
          <a:prstGeom prst="rect">
            <a:avLst/>
          </a:prstGeom>
          <a:noFill/>
        </p:spPr>
        <p:txBody>
          <a:bodyPr wrap="square">
            <a:spAutoFit/>
          </a:bodyPr>
          <a:lstStyle/>
          <a:p>
            <a:pPr marL="285750" indent="-285750">
              <a:buFont typeface="Arial" panose="020B0604020202020204" pitchFamily="34" charset="0"/>
              <a:buChar char="•"/>
            </a:pPr>
            <a:r>
              <a:rPr lang="en-US" sz="1400" b="1" dirty="0">
                <a:solidFill>
                  <a:schemeClr val="bg1"/>
                </a:solidFill>
                <a:latin typeface="Times New Roman" panose="02020603050405020304" pitchFamily="18" charset="0"/>
                <a:cs typeface="Times New Roman" panose="02020603050405020304" pitchFamily="18" charset="0"/>
              </a:rPr>
              <a:t>Resolving sea-ice concentration &amp; subsurface heat fluxes </a:t>
            </a:r>
            <a:r>
              <a:rPr lang="en-US" sz="1400" b="1" i="1" dirty="0">
                <a:solidFill>
                  <a:schemeClr val="bg1"/>
                </a:solidFill>
                <a:latin typeface="Times New Roman" panose="02020603050405020304" pitchFamily="18" charset="0"/>
                <a:cs typeface="Times New Roman" panose="02020603050405020304" pitchFamily="18" charset="0"/>
              </a:rPr>
              <a:t>matters significantly </a:t>
            </a:r>
            <a:r>
              <a:rPr lang="en-US" sz="1400" b="1" dirty="0">
                <a:solidFill>
                  <a:schemeClr val="bg1"/>
                </a:solidFill>
                <a:latin typeface="Times New Roman" panose="02020603050405020304" pitchFamily="18" charset="0"/>
                <a:cs typeface="Times New Roman" panose="02020603050405020304" pitchFamily="18" charset="0"/>
              </a:rPr>
              <a:t>in understanding &amp; simulating sea-ice thickness</a:t>
            </a:r>
          </a:p>
        </p:txBody>
      </p:sp>
    </p:spTree>
    <p:extLst>
      <p:ext uri="{BB962C8B-B14F-4D97-AF65-F5344CB8AC3E}">
        <p14:creationId xmlns:p14="http://schemas.microsoft.com/office/powerpoint/2010/main" val="382493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EB1F-6476-59F8-0BC8-71ECD99DF7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A76FD0-E5AD-A9F4-9D55-689085E4E236}"/>
              </a:ext>
            </a:extLst>
          </p:cNvPr>
          <p:cNvSpPr txBox="1"/>
          <p:nvPr/>
        </p:nvSpPr>
        <p:spPr>
          <a:xfrm>
            <a:off x="523785" y="755868"/>
            <a:ext cx="7936635" cy="2677656"/>
          </a:xfrm>
          <a:prstGeom prst="rect">
            <a:avLst/>
          </a:prstGeom>
          <a:noFill/>
        </p:spPr>
        <p:txBody>
          <a:bodyPr wrap="square" rtlCol="0">
            <a:spAutoFit/>
          </a:bodyPr>
          <a:lstStyle/>
          <a:p>
            <a:pPr algn="ctr"/>
            <a:r>
              <a:rPr lang="en-US" sz="2800" b="1" u="sng" dirty="0">
                <a:solidFill>
                  <a:schemeClr val="bg1"/>
                </a:solidFill>
                <a:latin typeface="Times New Roman" panose="02020603050405020304" pitchFamily="18" charset="0"/>
                <a:cs typeface="Times New Roman" panose="02020603050405020304" pitchFamily="18" charset="0"/>
              </a:rPr>
              <a:t>Question 3</a:t>
            </a:r>
          </a:p>
          <a:p>
            <a:pPr algn="ctr"/>
            <a:endParaRPr lang="en-US" sz="2800" b="1" dirty="0">
              <a:solidFill>
                <a:schemeClr val="bg1"/>
              </a:solidFill>
              <a:latin typeface="Times New Roman" panose="02020603050405020304" pitchFamily="18" charset="0"/>
              <a:cs typeface="Times New Roman" panose="02020603050405020304" pitchFamily="18" charset="0"/>
            </a:endParaRPr>
          </a:p>
          <a:p>
            <a:pPr algn="ctr"/>
            <a:r>
              <a:rPr lang="en-US" sz="2800" b="1" dirty="0">
                <a:solidFill>
                  <a:schemeClr val="bg1"/>
                </a:solidFill>
                <a:latin typeface="Times New Roman" panose="02020603050405020304" pitchFamily="18" charset="0"/>
                <a:cs typeface="Times New Roman" panose="02020603050405020304" pitchFamily="18" charset="0"/>
              </a:rPr>
              <a:t>What capabilities must be maintained or developed in the coming decade in terms of observations (in situ, satellite), modeling tools, and data/model synthesis</a:t>
            </a:r>
          </a:p>
        </p:txBody>
      </p:sp>
    </p:spTree>
    <p:extLst>
      <p:ext uri="{BB962C8B-B14F-4D97-AF65-F5344CB8AC3E}">
        <p14:creationId xmlns:p14="http://schemas.microsoft.com/office/powerpoint/2010/main" val="3553072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D105A7-9D58-2691-BEB2-B10443AA0089}"/>
              </a:ext>
            </a:extLst>
          </p:cNvPr>
          <p:cNvSpPr txBox="1"/>
          <p:nvPr/>
        </p:nvSpPr>
        <p:spPr>
          <a:xfrm>
            <a:off x="4536492" y="3631892"/>
            <a:ext cx="4681786"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bg1"/>
                </a:solidFill>
                <a:latin typeface="Times New Roman" panose="02020603050405020304" pitchFamily="18" charset="0"/>
                <a:cs typeface="Times New Roman" panose="02020603050405020304" pitchFamily="18" charset="0"/>
              </a:rPr>
              <a:t>These coupled processes are especially strong during extreme storm events (e.g., </a:t>
            </a:r>
            <a:r>
              <a:rPr lang="en-US" sz="1600" b="1" i="1" dirty="0" err="1">
                <a:solidFill>
                  <a:schemeClr val="bg2">
                    <a:lumMod val="90000"/>
                  </a:schemeClr>
                </a:solidFill>
                <a:latin typeface="Times New Roman" panose="02020603050405020304" pitchFamily="18" charset="0"/>
                <a:cs typeface="Times New Roman" panose="02020603050405020304" pitchFamily="18" charset="0"/>
              </a:rPr>
              <a:t>Vichi</a:t>
            </a:r>
            <a:r>
              <a:rPr lang="en-US" sz="1600" b="1" i="1" dirty="0">
                <a:solidFill>
                  <a:schemeClr val="bg2">
                    <a:lumMod val="90000"/>
                  </a:schemeClr>
                </a:solidFill>
                <a:latin typeface="Times New Roman" panose="02020603050405020304" pitchFamily="18" charset="0"/>
                <a:cs typeface="Times New Roman" panose="02020603050405020304" pitchFamily="18" charset="0"/>
              </a:rPr>
              <a:t> et al</a:t>
            </a:r>
            <a:r>
              <a:rPr lang="en-US" sz="1600" b="1" dirty="0">
                <a:solidFill>
                  <a:schemeClr val="bg2">
                    <a:lumMod val="90000"/>
                  </a:schemeClr>
                </a:solidFill>
                <a:latin typeface="Times New Roman" panose="02020603050405020304" pitchFamily="18" charset="0"/>
                <a:cs typeface="Times New Roman" panose="02020603050405020304" pitchFamily="18" charset="0"/>
              </a:rPr>
              <a:t> 2019</a:t>
            </a:r>
            <a:r>
              <a:rPr lang="en-US" sz="1600" b="1" dirty="0">
                <a:solidFill>
                  <a:schemeClr val="bg1"/>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b="1" dirty="0">
                <a:solidFill>
                  <a:schemeClr val="bg1"/>
                </a:solidFill>
                <a:latin typeface="Times New Roman" panose="02020603050405020304" pitchFamily="18" charset="0"/>
                <a:cs typeface="Times New Roman" panose="02020603050405020304" pitchFamily="18" charset="0"/>
              </a:rPr>
              <a:t>Need to resolve in real-time &amp; on short episodic timescales</a:t>
            </a:r>
          </a:p>
        </p:txBody>
      </p:sp>
      <p:sp>
        <p:nvSpPr>
          <p:cNvPr id="6" name="TextBox 5">
            <a:extLst>
              <a:ext uri="{FF2B5EF4-FFF2-40B4-BE49-F238E27FC236}">
                <a16:creationId xmlns:a16="http://schemas.microsoft.com/office/drawing/2014/main" id="{4E601BCE-A1BE-3A9D-B00B-D0E5B7B12ACD}"/>
              </a:ext>
            </a:extLst>
          </p:cNvPr>
          <p:cNvSpPr txBox="1"/>
          <p:nvPr/>
        </p:nvSpPr>
        <p:spPr>
          <a:xfrm>
            <a:off x="90076" y="882053"/>
            <a:ext cx="4597333" cy="1323439"/>
          </a:xfrm>
          <a:prstGeom prst="rect">
            <a:avLst/>
          </a:prstGeom>
          <a:noFill/>
        </p:spPr>
        <p:txBody>
          <a:bodyPr wrap="square">
            <a:spAutoFit/>
          </a:bodyPr>
          <a:lstStyle/>
          <a:p>
            <a:pPr marL="342900" indent="-342900">
              <a:buFont typeface="Arial" panose="020B0604020202020204" pitchFamily="34" charset="0"/>
              <a:buChar char="•"/>
            </a:pPr>
            <a:r>
              <a:rPr lang="en-US" sz="1600" b="1" dirty="0">
                <a:solidFill>
                  <a:schemeClr val="bg1"/>
                </a:solidFill>
                <a:latin typeface="Times New Roman" panose="02020603050405020304" pitchFamily="18" charset="0"/>
                <a:cs typeface="Times New Roman" panose="02020603050405020304" pitchFamily="18" charset="0"/>
              </a:rPr>
              <a:t>Under what conditions does the ocean have greater or lesser thermodynamic control on seasonal sea-ice production (i.e., bottom-up versus top-down forcing and the net balance of surface versus subsurface heat fluxes)?</a:t>
            </a:r>
          </a:p>
        </p:txBody>
      </p:sp>
      <p:sp>
        <p:nvSpPr>
          <p:cNvPr id="7" name="TextBox 6">
            <a:extLst>
              <a:ext uri="{FF2B5EF4-FFF2-40B4-BE49-F238E27FC236}">
                <a16:creationId xmlns:a16="http://schemas.microsoft.com/office/drawing/2014/main" id="{F31DE6D6-842E-1F27-2B3E-2E35E22D02CE}"/>
              </a:ext>
            </a:extLst>
          </p:cNvPr>
          <p:cNvSpPr txBox="1"/>
          <p:nvPr/>
        </p:nvSpPr>
        <p:spPr>
          <a:xfrm>
            <a:off x="81197" y="2269597"/>
            <a:ext cx="4597333" cy="1077218"/>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chemeClr val="bg1"/>
                </a:solidFill>
                <a:latin typeface="Times New Roman" panose="02020603050405020304" pitchFamily="18" charset="0"/>
                <a:cs typeface="Times New Roman" panose="02020603050405020304" pitchFamily="18" charset="0"/>
              </a:rPr>
              <a:t>Under what conditions do the dynamics (e.g., wind, waves, ocean eddies) override the thermodynamics in controlling seasonal sea-ice production?</a:t>
            </a:r>
            <a:endParaRPr lang="en-US" sz="1600" dirty="0"/>
          </a:p>
        </p:txBody>
      </p:sp>
      <p:sp>
        <p:nvSpPr>
          <p:cNvPr id="8" name="TextBox 7">
            <a:extLst>
              <a:ext uri="{FF2B5EF4-FFF2-40B4-BE49-F238E27FC236}">
                <a16:creationId xmlns:a16="http://schemas.microsoft.com/office/drawing/2014/main" id="{F9CEC7D5-481E-81A7-D578-4190E8DF9949}"/>
              </a:ext>
            </a:extLst>
          </p:cNvPr>
          <p:cNvSpPr txBox="1"/>
          <p:nvPr/>
        </p:nvSpPr>
        <p:spPr>
          <a:xfrm>
            <a:off x="67881" y="3433406"/>
            <a:ext cx="4597333" cy="1323439"/>
          </a:xfrm>
          <a:prstGeom prst="rect">
            <a:avLst/>
          </a:prstGeom>
          <a:noFill/>
        </p:spPr>
        <p:txBody>
          <a:bodyPr wrap="square">
            <a:spAutoFit/>
          </a:bodyPr>
          <a:lstStyle/>
          <a:p>
            <a:pPr marL="285750" indent="-285750">
              <a:buFont typeface="Arial" panose="020B0604020202020204" pitchFamily="34" charset="0"/>
              <a:buChar char="•"/>
            </a:pPr>
            <a:r>
              <a:rPr lang="en-US" sz="1600" b="1" dirty="0">
                <a:solidFill>
                  <a:schemeClr val="bg1"/>
                </a:solidFill>
                <a:latin typeface="Times New Roman" panose="02020603050405020304" pitchFamily="18" charset="0"/>
                <a:cs typeface="Times New Roman" panose="02020603050405020304" pitchFamily="18" charset="0"/>
              </a:rPr>
              <a:t>Over what time/space scales is the ocean a dominant driver of Antarctic sea-ice variability, from synoptic to seasonal, and from the relatively shallow shelf region, to the shelf break, to over the deep ocean?</a:t>
            </a:r>
            <a:endParaRPr lang="en-US" sz="1600" dirty="0"/>
          </a:p>
        </p:txBody>
      </p:sp>
      <p:sp>
        <p:nvSpPr>
          <p:cNvPr id="10" name="TextBox 9">
            <a:extLst>
              <a:ext uri="{FF2B5EF4-FFF2-40B4-BE49-F238E27FC236}">
                <a16:creationId xmlns:a16="http://schemas.microsoft.com/office/drawing/2014/main" id="{F6E19CFB-01A8-3869-5BE2-1A2387396BF1}"/>
              </a:ext>
            </a:extLst>
          </p:cNvPr>
          <p:cNvSpPr txBox="1"/>
          <p:nvPr/>
        </p:nvSpPr>
        <p:spPr>
          <a:xfrm>
            <a:off x="258752" y="58362"/>
            <a:ext cx="8645551" cy="707886"/>
          </a:xfrm>
          <a:prstGeom prst="rect">
            <a:avLst/>
          </a:prstGeom>
          <a:noFill/>
        </p:spPr>
        <p:txBody>
          <a:bodyPr wrap="square">
            <a:spAutoFit/>
          </a:bodyPr>
          <a:lstStyle/>
          <a:p>
            <a:r>
              <a:rPr lang="en-US" sz="2000" b="1" dirty="0">
                <a:solidFill>
                  <a:schemeClr val="bg1"/>
                </a:solidFill>
                <a:latin typeface="Times New Roman" panose="02020603050405020304" pitchFamily="18" charset="0"/>
                <a:cs typeface="Times New Roman" panose="02020603050405020304" pitchFamily="18" charset="0"/>
              </a:rPr>
              <a:t>Multi-Platform Multi-Disciplinary Process Studies to Address </a:t>
            </a:r>
            <a:r>
              <a:rPr lang="en-US" sz="2000" b="1" dirty="0">
                <a:solidFill>
                  <a:schemeClr val="bg1"/>
                </a:solidFill>
                <a:latin typeface="Times New Roman"/>
                <a:cs typeface="Times New Roman"/>
              </a:rPr>
              <a:t>Fundamental Questions</a:t>
            </a:r>
          </a:p>
        </p:txBody>
      </p:sp>
      <p:pic>
        <p:nvPicPr>
          <p:cNvPr id="9" name="Picture 8" descr="A picture containing text, screenshot, windmill&#10;&#10;Description automatically generated">
            <a:extLst>
              <a:ext uri="{FF2B5EF4-FFF2-40B4-BE49-F238E27FC236}">
                <a16:creationId xmlns:a16="http://schemas.microsoft.com/office/drawing/2014/main" id="{9EDED944-EC54-E2BD-9AEB-860530C27E95}"/>
              </a:ext>
            </a:extLst>
          </p:cNvPr>
          <p:cNvPicPr>
            <a:picLocks noChangeAspect="1"/>
          </p:cNvPicPr>
          <p:nvPr/>
        </p:nvPicPr>
        <p:blipFill>
          <a:blip r:embed="rId2"/>
          <a:stretch>
            <a:fillRect/>
          </a:stretch>
        </p:blipFill>
        <p:spPr>
          <a:xfrm>
            <a:off x="4898426" y="669671"/>
            <a:ext cx="3957917" cy="2900947"/>
          </a:xfrm>
          <a:prstGeom prst="rect">
            <a:avLst/>
          </a:prstGeom>
          <a:ln>
            <a:noFill/>
          </a:ln>
        </p:spPr>
      </p:pic>
      <p:sp>
        <p:nvSpPr>
          <p:cNvPr id="12" name="TextBox 11">
            <a:extLst>
              <a:ext uri="{FF2B5EF4-FFF2-40B4-BE49-F238E27FC236}">
                <a16:creationId xmlns:a16="http://schemas.microsoft.com/office/drawing/2014/main" id="{80DCED22-BA2A-B090-E6FB-D4EB2C685903}"/>
              </a:ext>
            </a:extLst>
          </p:cNvPr>
          <p:cNvSpPr txBox="1"/>
          <p:nvPr/>
        </p:nvSpPr>
        <p:spPr>
          <a:xfrm>
            <a:off x="5619911" y="3285332"/>
            <a:ext cx="2867143" cy="246221"/>
          </a:xfrm>
          <a:prstGeom prst="rect">
            <a:avLst/>
          </a:prstGeom>
          <a:noFill/>
        </p:spPr>
        <p:txBody>
          <a:bodyPr wrap="square">
            <a:spAutoFit/>
          </a:bodyPr>
          <a:lstStyle/>
          <a:p>
            <a:pPr algn="r"/>
            <a:r>
              <a:rPr lang="en-US" sz="1000" b="1" dirty="0">
                <a:solidFill>
                  <a:schemeClr val="bg2">
                    <a:lumMod val="90000"/>
                  </a:schemeClr>
                </a:solidFill>
                <a:latin typeface="Times New Roman" panose="02020603050405020304" pitchFamily="18" charset="0"/>
                <a:cs typeface="Times New Roman" panose="02020603050405020304" pitchFamily="18" charset="0"/>
              </a:rPr>
              <a:t>Adapted from </a:t>
            </a:r>
            <a:r>
              <a:rPr lang="en-US" sz="1000" b="1" i="1" dirty="0">
                <a:solidFill>
                  <a:schemeClr val="bg2">
                    <a:lumMod val="90000"/>
                  </a:schemeClr>
                </a:solidFill>
                <a:latin typeface="Times New Roman" panose="02020603050405020304" pitchFamily="18" charset="0"/>
                <a:cs typeface="Times New Roman" panose="02020603050405020304" pitchFamily="18" charset="0"/>
              </a:rPr>
              <a:t>Newman et al</a:t>
            </a:r>
            <a:r>
              <a:rPr lang="en-US" sz="1000" b="1" dirty="0">
                <a:solidFill>
                  <a:schemeClr val="bg2">
                    <a:lumMod val="90000"/>
                  </a:schemeClr>
                </a:solidFill>
                <a:latin typeface="Times New Roman" panose="02020603050405020304" pitchFamily="18" charset="0"/>
                <a:cs typeface="Times New Roman" panose="02020603050405020304" pitchFamily="18" charset="0"/>
              </a:rPr>
              <a:t> 2019, SOOS</a:t>
            </a:r>
            <a:endParaRPr lang="en-US" sz="1000" dirty="0">
              <a:solidFill>
                <a:schemeClr val="bg2">
                  <a:lumMod val="90000"/>
                </a:schemeClr>
              </a:solidFill>
            </a:endParaRPr>
          </a:p>
        </p:txBody>
      </p:sp>
    </p:spTree>
    <p:extLst>
      <p:ext uri="{BB962C8B-B14F-4D97-AF65-F5344CB8AC3E}">
        <p14:creationId xmlns:p14="http://schemas.microsoft.com/office/powerpoint/2010/main" val="291919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DA1A5B4F-42BE-2B47-3163-C32CCC2D5BF2}"/>
              </a:ext>
            </a:extLst>
          </p:cNvPr>
          <p:cNvSpPr>
            <a:spLocks noChangeArrowheads="1"/>
          </p:cNvSpPr>
          <p:nvPr/>
        </p:nvSpPr>
        <p:spPr bwMode="auto">
          <a:xfrm>
            <a:off x="174483" y="32819"/>
            <a:ext cx="737460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400" b="1" dirty="0">
                <a:solidFill>
                  <a:schemeClr val="bg1"/>
                </a:solidFill>
                <a:latin typeface="Times New Roman"/>
                <a:cs typeface="Times New Roman"/>
              </a:rPr>
              <a:t>Studying Winter Water and Ice-Ocean Interactions using all available Ocean Observations in Winter</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72E6FE6-EA3F-64E7-36BF-61C45C93FD82}"/>
              </a:ext>
            </a:extLst>
          </p:cNvPr>
          <p:cNvPicPr>
            <a:picLocks noChangeAspect="1"/>
          </p:cNvPicPr>
          <p:nvPr/>
        </p:nvPicPr>
        <p:blipFill>
          <a:blip r:embed="rId2"/>
          <a:stretch>
            <a:fillRect/>
          </a:stretch>
        </p:blipFill>
        <p:spPr>
          <a:xfrm>
            <a:off x="2846959" y="2249507"/>
            <a:ext cx="2377132" cy="2743201"/>
          </a:xfrm>
          <a:prstGeom prst="rect">
            <a:avLst/>
          </a:prstGeom>
        </p:spPr>
      </p:pic>
      <p:pic>
        <p:nvPicPr>
          <p:cNvPr id="6" name="Picture 5">
            <a:extLst>
              <a:ext uri="{FF2B5EF4-FFF2-40B4-BE49-F238E27FC236}">
                <a16:creationId xmlns:a16="http://schemas.microsoft.com/office/drawing/2014/main" id="{73D6A927-50AB-3379-7EE2-675C488A65C0}"/>
              </a:ext>
            </a:extLst>
          </p:cNvPr>
          <p:cNvPicPr>
            <a:picLocks noChangeAspect="1"/>
          </p:cNvPicPr>
          <p:nvPr/>
        </p:nvPicPr>
        <p:blipFill>
          <a:blip r:embed="rId3"/>
          <a:stretch>
            <a:fillRect/>
          </a:stretch>
        </p:blipFill>
        <p:spPr>
          <a:xfrm>
            <a:off x="66139" y="1057166"/>
            <a:ext cx="2712572" cy="2125031"/>
          </a:xfrm>
          <a:prstGeom prst="rect">
            <a:avLst/>
          </a:prstGeom>
        </p:spPr>
      </p:pic>
      <p:sp>
        <p:nvSpPr>
          <p:cNvPr id="16" name="TextBox 15">
            <a:extLst>
              <a:ext uri="{FF2B5EF4-FFF2-40B4-BE49-F238E27FC236}">
                <a16:creationId xmlns:a16="http://schemas.microsoft.com/office/drawing/2014/main" id="{7899E013-548C-875D-666C-07AF4E6CB64D}"/>
              </a:ext>
            </a:extLst>
          </p:cNvPr>
          <p:cNvSpPr txBox="1"/>
          <p:nvPr/>
        </p:nvSpPr>
        <p:spPr>
          <a:xfrm>
            <a:off x="543017" y="3487639"/>
            <a:ext cx="1788043" cy="646331"/>
          </a:xfrm>
          <a:prstGeom prst="rect">
            <a:avLst/>
          </a:prstGeom>
          <a:noFill/>
        </p:spPr>
        <p:txBody>
          <a:bodyPr wrap="square">
            <a:spAutoFit/>
          </a:bodyPr>
          <a:lstStyle/>
          <a:p>
            <a:pPr algn="ctr"/>
            <a:r>
              <a:rPr lang="en-US" sz="1800" b="1" i="1" dirty="0">
                <a:solidFill>
                  <a:schemeClr val="bg1"/>
                </a:solidFill>
                <a:latin typeface="Times New Roman"/>
                <a:cs typeface="Times New Roman"/>
              </a:rPr>
              <a:t>Wilson et al</a:t>
            </a:r>
            <a:r>
              <a:rPr lang="en-US" sz="1800" b="1" dirty="0">
                <a:solidFill>
                  <a:schemeClr val="bg1"/>
                </a:solidFill>
                <a:latin typeface="Times New Roman"/>
                <a:cs typeface="Times New Roman"/>
              </a:rPr>
              <a:t> (2019)</a:t>
            </a:r>
            <a:endParaRPr lang="en-US" sz="1800" dirty="0">
              <a:solidFill>
                <a:schemeClr val="bg1"/>
              </a:solidFill>
            </a:endParaRPr>
          </a:p>
        </p:txBody>
      </p:sp>
      <p:grpSp>
        <p:nvGrpSpPr>
          <p:cNvPr id="20" name="Group 19">
            <a:extLst>
              <a:ext uri="{FF2B5EF4-FFF2-40B4-BE49-F238E27FC236}">
                <a16:creationId xmlns:a16="http://schemas.microsoft.com/office/drawing/2014/main" id="{C9490068-01C1-F756-3760-9528266DC760}"/>
              </a:ext>
            </a:extLst>
          </p:cNvPr>
          <p:cNvGrpSpPr/>
          <p:nvPr/>
        </p:nvGrpSpPr>
        <p:grpSpPr>
          <a:xfrm>
            <a:off x="5286235" y="53264"/>
            <a:ext cx="3813295" cy="5063601"/>
            <a:chOff x="5286235" y="53264"/>
            <a:chExt cx="3813295" cy="5063601"/>
          </a:xfrm>
        </p:grpSpPr>
        <p:sp>
          <p:nvSpPr>
            <p:cNvPr id="8" name="TextBox 7">
              <a:extLst>
                <a:ext uri="{FF2B5EF4-FFF2-40B4-BE49-F238E27FC236}">
                  <a16:creationId xmlns:a16="http://schemas.microsoft.com/office/drawing/2014/main" id="{0B5CEE62-D4E4-95EC-C473-1DA6A4CA5AC4}"/>
                </a:ext>
              </a:extLst>
            </p:cNvPr>
            <p:cNvSpPr txBox="1"/>
            <p:nvPr/>
          </p:nvSpPr>
          <p:spPr>
            <a:xfrm>
              <a:off x="5510788" y="3486134"/>
              <a:ext cx="1788043" cy="646331"/>
            </a:xfrm>
            <a:prstGeom prst="rect">
              <a:avLst/>
            </a:prstGeom>
            <a:noFill/>
          </p:spPr>
          <p:txBody>
            <a:bodyPr wrap="square">
              <a:spAutoFit/>
            </a:bodyPr>
            <a:lstStyle/>
            <a:p>
              <a:pPr algn="ctr"/>
              <a:r>
                <a:rPr lang="en-US" sz="1800" b="1" i="1" dirty="0" err="1">
                  <a:solidFill>
                    <a:schemeClr val="bg1"/>
                  </a:solidFill>
                  <a:latin typeface="Times New Roman"/>
                  <a:cs typeface="Times New Roman"/>
                </a:rPr>
                <a:t>Spira</a:t>
              </a:r>
              <a:r>
                <a:rPr lang="en-US" sz="1800" b="1" i="1" dirty="0">
                  <a:solidFill>
                    <a:schemeClr val="bg1"/>
                  </a:solidFill>
                  <a:latin typeface="Times New Roman"/>
                  <a:cs typeface="Times New Roman"/>
                </a:rPr>
                <a:t> et al</a:t>
              </a:r>
              <a:r>
                <a:rPr lang="en-US" sz="1800" b="1" dirty="0">
                  <a:solidFill>
                    <a:schemeClr val="bg1"/>
                  </a:solidFill>
                  <a:latin typeface="Times New Roman"/>
                  <a:cs typeface="Times New Roman"/>
                </a:rPr>
                <a:t> (2024)</a:t>
              </a:r>
              <a:endParaRPr lang="en-US" sz="1800" dirty="0">
                <a:solidFill>
                  <a:schemeClr val="bg1"/>
                </a:solidFill>
              </a:endParaRPr>
            </a:p>
          </p:txBody>
        </p:sp>
        <p:pic>
          <p:nvPicPr>
            <p:cNvPr id="15" name="Picture 14">
              <a:extLst>
                <a:ext uri="{FF2B5EF4-FFF2-40B4-BE49-F238E27FC236}">
                  <a16:creationId xmlns:a16="http://schemas.microsoft.com/office/drawing/2014/main" id="{6171A13C-BDD0-9BD3-720A-838A2549D970}"/>
                </a:ext>
              </a:extLst>
            </p:cNvPr>
            <p:cNvPicPr>
              <a:picLocks noChangeAspect="1"/>
            </p:cNvPicPr>
            <p:nvPr/>
          </p:nvPicPr>
          <p:blipFill>
            <a:blip r:embed="rId4"/>
            <a:stretch>
              <a:fillRect/>
            </a:stretch>
          </p:blipFill>
          <p:spPr>
            <a:xfrm>
              <a:off x="7525600" y="53264"/>
              <a:ext cx="1573930" cy="5063601"/>
            </a:xfrm>
            <a:prstGeom prst="rect">
              <a:avLst/>
            </a:prstGeom>
          </p:spPr>
        </p:pic>
        <p:grpSp>
          <p:nvGrpSpPr>
            <p:cNvPr id="19" name="Group 18">
              <a:extLst>
                <a:ext uri="{FF2B5EF4-FFF2-40B4-BE49-F238E27FC236}">
                  <a16:creationId xmlns:a16="http://schemas.microsoft.com/office/drawing/2014/main" id="{9A667480-1A90-6E8F-619B-AC0ADDF31129}"/>
                </a:ext>
              </a:extLst>
            </p:cNvPr>
            <p:cNvGrpSpPr/>
            <p:nvPr/>
          </p:nvGrpSpPr>
          <p:grpSpPr>
            <a:xfrm>
              <a:off x="5286235" y="994298"/>
              <a:ext cx="2170151" cy="2170151"/>
              <a:chOff x="5286235" y="994298"/>
              <a:chExt cx="2170151" cy="2170151"/>
            </a:xfrm>
          </p:grpSpPr>
          <p:pic>
            <p:nvPicPr>
              <p:cNvPr id="12" name="Picture 11">
                <a:extLst>
                  <a:ext uri="{FF2B5EF4-FFF2-40B4-BE49-F238E27FC236}">
                    <a16:creationId xmlns:a16="http://schemas.microsoft.com/office/drawing/2014/main" id="{0610D171-5FB1-6766-C48C-8BF396E3F682}"/>
                  </a:ext>
                </a:extLst>
              </p:cNvPr>
              <p:cNvPicPr>
                <a:picLocks noChangeAspect="1"/>
              </p:cNvPicPr>
              <p:nvPr/>
            </p:nvPicPr>
            <p:blipFill>
              <a:blip r:embed="rId5"/>
              <a:stretch>
                <a:fillRect/>
              </a:stretch>
            </p:blipFill>
            <p:spPr>
              <a:xfrm>
                <a:off x="5286235" y="994298"/>
                <a:ext cx="2170151" cy="2170151"/>
              </a:xfrm>
              <a:prstGeom prst="rect">
                <a:avLst/>
              </a:prstGeom>
            </p:spPr>
          </p:pic>
          <p:sp>
            <p:nvSpPr>
              <p:cNvPr id="17" name="Rectangle 16">
                <a:extLst>
                  <a:ext uri="{FF2B5EF4-FFF2-40B4-BE49-F238E27FC236}">
                    <a16:creationId xmlns:a16="http://schemas.microsoft.com/office/drawing/2014/main" id="{DFDD5E5E-565C-D008-D6C0-A3005B9E9416}"/>
                  </a:ext>
                </a:extLst>
              </p:cNvPr>
              <p:cNvSpPr/>
              <p:nvPr/>
            </p:nvSpPr>
            <p:spPr>
              <a:xfrm>
                <a:off x="5286235" y="998868"/>
                <a:ext cx="404351" cy="2840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80BEB76-1FD5-7C58-C4CE-B024B9280904}"/>
                  </a:ext>
                </a:extLst>
              </p:cNvPr>
              <p:cNvSpPr/>
              <p:nvPr/>
            </p:nvSpPr>
            <p:spPr>
              <a:xfrm rot="18924771">
                <a:off x="5384197" y="1194703"/>
                <a:ext cx="356347" cy="169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40836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040470-4775-533F-A1A3-3F3134A50936}"/>
              </a:ext>
            </a:extLst>
          </p:cNvPr>
          <p:cNvSpPr txBox="1"/>
          <p:nvPr/>
        </p:nvSpPr>
        <p:spPr>
          <a:xfrm>
            <a:off x="523785" y="755868"/>
            <a:ext cx="7936635" cy="2677656"/>
          </a:xfrm>
          <a:prstGeom prst="rect">
            <a:avLst/>
          </a:prstGeom>
          <a:noFill/>
        </p:spPr>
        <p:txBody>
          <a:bodyPr wrap="square" rtlCol="0">
            <a:spAutoFit/>
          </a:bodyPr>
          <a:lstStyle/>
          <a:p>
            <a:pPr algn="ctr"/>
            <a:r>
              <a:rPr lang="en-US" sz="2800" b="1" u="sng" dirty="0">
                <a:solidFill>
                  <a:schemeClr val="bg1"/>
                </a:solidFill>
                <a:latin typeface="Times New Roman" panose="02020603050405020304" pitchFamily="18" charset="0"/>
                <a:cs typeface="Times New Roman" panose="02020603050405020304" pitchFamily="18" charset="0"/>
              </a:rPr>
              <a:t>Question 1</a:t>
            </a:r>
          </a:p>
          <a:p>
            <a:pPr algn="ctr"/>
            <a:r>
              <a:rPr lang="en-US" sz="2800" b="1" dirty="0">
                <a:solidFill>
                  <a:schemeClr val="bg1"/>
                </a:solidFill>
                <a:latin typeface="Times New Roman" panose="02020603050405020304" pitchFamily="18" charset="0"/>
                <a:cs typeface="Times New Roman" panose="02020603050405020304" pitchFamily="18" charset="0"/>
              </a:rPr>
              <a:t>  </a:t>
            </a:r>
          </a:p>
          <a:p>
            <a:pPr algn="ctr"/>
            <a:r>
              <a:rPr lang="en-US" sz="2800" b="1" dirty="0">
                <a:solidFill>
                  <a:schemeClr val="bg1"/>
                </a:solidFill>
                <a:latin typeface="Times New Roman" panose="02020603050405020304" pitchFamily="18" charset="0"/>
                <a:cs typeface="Times New Roman" panose="02020603050405020304" pitchFamily="18" charset="0"/>
              </a:rPr>
              <a:t>What distinguishes recent [Antarctic] sea-ice declines from past variability in terms of atmosphere-ice interactions (better known) versus ocean-ice interactions (not well known)?</a:t>
            </a:r>
          </a:p>
        </p:txBody>
      </p:sp>
    </p:spTree>
    <p:extLst>
      <p:ext uri="{BB962C8B-B14F-4D97-AF65-F5344CB8AC3E}">
        <p14:creationId xmlns:p14="http://schemas.microsoft.com/office/powerpoint/2010/main" val="2958686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E8FCF-076A-34E0-BDDF-B756E466CF87}"/>
            </a:ext>
          </a:extLst>
        </p:cNvPr>
        <p:cNvGrpSpPr/>
        <p:nvPr/>
      </p:nvGrpSpPr>
      <p:grpSpPr>
        <a:xfrm>
          <a:off x="0" y="0"/>
          <a:ext cx="0" cy="0"/>
          <a:chOff x="0" y="0"/>
          <a:chExt cx="0" cy="0"/>
        </a:xfrm>
      </p:grpSpPr>
      <p:sp>
        <p:nvSpPr>
          <p:cNvPr id="2" name="Rectangle 11">
            <a:extLst>
              <a:ext uri="{FF2B5EF4-FFF2-40B4-BE49-F238E27FC236}">
                <a16:creationId xmlns:a16="http://schemas.microsoft.com/office/drawing/2014/main" id="{526C9ED9-6DFC-3657-C1D0-6781D10D9AAA}"/>
              </a:ext>
            </a:extLst>
          </p:cNvPr>
          <p:cNvSpPr>
            <a:spLocks noChangeArrowheads="1"/>
          </p:cNvSpPr>
          <p:nvPr/>
        </p:nvSpPr>
        <p:spPr bwMode="auto">
          <a:xfrm>
            <a:off x="106532" y="121943"/>
            <a:ext cx="890430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b="1" dirty="0">
                <a:solidFill>
                  <a:schemeClr val="bg1"/>
                </a:solidFill>
                <a:latin typeface="Times New Roman"/>
                <a:cs typeface="Times New Roman"/>
              </a:rPr>
              <a:t>Continue to Expand Observations and Conduct Data/Model Synthesis</a:t>
            </a:r>
          </a:p>
        </p:txBody>
      </p:sp>
      <p:sp>
        <p:nvSpPr>
          <p:cNvPr id="6" name="TextBox 5">
            <a:extLst>
              <a:ext uri="{FF2B5EF4-FFF2-40B4-BE49-F238E27FC236}">
                <a16:creationId xmlns:a16="http://schemas.microsoft.com/office/drawing/2014/main" id="{2D18A757-E46A-B74F-4CEC-E8A05C9DD57D}"/>
              </a:ext>
            </a:extLst>
          </p:cNvPr>
          <p:cNvSpPr txBox="1"/>
          <p:nvPr/>
        </p:nvSpPr>
        <p:spPr>
          <a:xfrm>
            <a:off x="195309" y="766001"/>
            <a:ext cx="8815526" cy="1200329"/>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Improve snow &amp; sea-ice thickness observations (satellite-derived, snow/ice mass-balance buoys), as well as sustained (year-round) ocean observations under the seasonal sea ice cover (ship-based, ocean moorings, floats, gliders, marine mammal &amp; seabird tags)</a:t>
            </a:r>
          </a:p>
        </p:txBody>
      </p:sp>
      <p:sp>
        <p:nvSpPr>
          <p:cNvPr id="8" name="TextBox 7">
            <a:extLst>
              <a:ext uri="{FF2B5EF4-FFF2-40B4-BE49-F238E27FC236}">
                <a16:creationId xmlns:a16="http://schemas.microsoft.com/office/drawing/2014/main" id="{372E5817-77B1-098A-8C6A-60D6DF8032C0}"/>
              </a:ext>
            </a:extLst>
          </p:cNvPr>
          <p:cNvSpPr txBox="1"/>
          <p:nvPr/>
        </p:nvSpPr>
        <p:spPr>
          <a:xfrm>
            <a:off x="195308" y="2109155"/>
            <a:ext cx="8815526" cy="923330"/>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Deepen understanding of sea ice-ocean physics to improve numerical modeling capability, especially to help address the complexity of modeling mixed layer processes</a:t>
            </a:r>
            <a:endParaRPr lang="en-US" sz="1800" dirty="0"/>
          </a:p>
        </p:txBody>
      </p:sp>
      <p:sp>
        <p:nvSpPr>
          <p:cNvPr id="5" name="TextBox 4">
            <a:extLst>
              <a:ext uri="{FF2B5EF4-FFF2-40B4-BE49-F238E27FC236}">
                <a16:creationId xmlns:a16="http://schemas.microsoft.com/office/drawing/2014/main" id="{FC6DFC41-2704-1511-7E12-117962C2C19D}"/>
              </a:ext>
            </a:extLst>
          </p:cNvPr>
          <p:cNvSpPr txBox="1"/>
          <p:nvPr/>
        </p:nvSpPr>
        <p:spPr>
          <a:xfrm>
            <a:off x="195308" y="3215205"/>
            <a:ext cx="8815526" cy="1200329"/>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Conduct data/model synthesis to assess air-ice-ocean interactions under varying atmospheric and oceanic forcing conditions, both on short (seasonal) and long (multiyear) time scales and for key geographic regions (on-shelf, at the shelf break, off the shelf)</a:t>
            </a:r>
            <a:endParaRPr lang="en-US" sz="1800" dirty="0"/>
          </a:p>
        </p:txBody>
      </p:sp>
    </p:spTree>
    <p:extLst>
      <p:ext uri="{BB962C8B-B14F-4D97-AF65-F5344CB8AC3E}">
        <p14:creationId xmlns:p14="http://schemas.microsoft.com/office/powerpoint/2010/main" val="9358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865F0-405B-FF4A-3436-31B8A26317E0}"/>
            </a:ext>
          </a:extLst>
        </p:cNvPr>
        <p:cNvGrpSpPr/>
        <p:nvPr/>
      </p:nvGrpSpPr>
      <p:grpSpPr>
        <a:xfrm>
          <a:off x="0" y="0"/>
          <a:ext cx="0" cy="0"/>
          <a:chOff x="0" y="0"/>
          <a:chExt cx="0" cy="0"/>
        </a:xfrm>
      </p:grpSpPr>
      <p:sp>
        <p:nvSpPr>
          <p:cNvPr id="2" name="Rectangle 11">
            <a:extLst>
              <a:ext uri="{FF2B5EF4-FFF2-40B4-BE49-F238E27FC236}">
                <a16:creationId xmlns:a16="http://schemas.microsoft.com/office/drawing/2014/main" id="{A6BB4925-6CDB-8BE7-2271-7FFE7195814A}"/>
              </a:ext>
            </a:extLst>
          </p:cNvPr>
          <p:cNvSpPr>
            <a:spLocks noChangeArrowheads="1"/>
          </p:cNvSpPr>
          <p:nvPr/>
        </p:nvSpPr>
        <p:spPr bwMode="auto">
          <a:xfrm>
            <a:off x="534879" y="414906"/>
            <a:ext cx="8074241" cy="3447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b="1" i="1" dirty="0">
                <a:solidFill>
                  <a:schemeClr val="bg1"/>
                </a:solidFill>
                <a:latin typeface="Times New Roman"/>
                <a:cs typeface="Times New Roman"/>
              </a:rPr>
              <a:t>In short…</a:t>
            </a:r>
          </a:p>
          <a:p>
            <a:pPr algn="ctr"/>
            <a:endParaRPr lang="en-US" sz="2000" b="1" dirty="0">
              <a:solidFill>
                <a:schemeClr val="bg1"/>
              </a:solidFill>
              <a:latin typeface="Times New Roman"/>
              <a:cs typeface="Times New Roman"/>
            </a:endParaRPr>
          </a:p>
          <a:p>
            <a:pPr algn="ctr"/>
            <a:r>
              <a:rPr lang="en-US" sz="2000" b="1" dirty="0">
                <a:solidFill>
                  <a:schemeClr val="bg1"/>
                </a:solidFill>
                <a:latin typeface="Times New Roman"/>
                <a:cs typeface="Times New Roman"/>
              </a:rPr>
              <a:t>How Well Do We Know the Space/Time Evolution of these Various Sea-Ice Drivers? </a:t>
            </a:r>
          </a:p>
          <a:p>
            <a:endParaRPr lang="en-US" sz="1200" b="1"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Atmospheric versus oceanic drivers</a:t>
            </a:r>
          </a:p>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Influence of wind and waves</a:t>
            </a:r>
          </a:p>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Warming versus freshening</a:t>
            </a:r>
          </a:p>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Modulation of thermodynamics by snow loading</a:t>
            </a:r>
          </a:p>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Deciphering anthropogenic changes amidst high natural variability </a:t>
            </a:r>
          </a:p>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Role of sea ice in mediating climate feedbacks, including Antarctic ice sheet changes</a:t>
            </a:r>
          </a:p>
        </p:txBody>
      </p:sp>
    </p:spTree>
    <p:extLst>
      <p:ext uri="{BB962C8B-B14F-4D97-AF65-F5344CB8AC3E}">
        <p14:creationId xmlns:p14="http://schemas.microsoft.com/office/powerpoint/2010/main" val="3789539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DA1A5B4F-42BE-2B47-3163-C32CCC2D5BF2}"/>
              </a:ext>
            </a:extLst>
          </p:cNvPr>
          <p:cNvSpPr>
            <a:spLocks noChangeArrowheads="1"/>
          </p:cNvSpPr>
          <p:nvPr/>
        </p:nvSpPr>
        <p:spPr bwMode="auto">
          <a:xfrm>
            <a:off x="285751" y="107547"/>
            <a:ext cx="8591550"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400" b="1" dirty="0">
                <a:solidFill>
                  <a:schemeClr val="bg1"/>
                </a:solidFill>
                <a:latin typeface="Times New Roman"/>
                <a:cs typeface="Times New Roman"/>
              </a:rPr>
              <a:t> Discussion Questions</a:t>
            </a:r>
          </a:p>
          <a:p>
            <a:pPr algn="ctr"/>
            <a:r>
              <a:rPr lang="en-US" sz="2400" b="1" dirty="0">
                <a:solidFill>
                  <a:schemeClr val="bg1"/>
                </a:solidFill>
                <a:latin typeface="Times New Roman" panose="02020603050405020304" pitchFamily="18" charset="0"/>
                <a:cs typeface="Times New Roman" panose="02020603050405020304" pitchFamily="18" charset="0"/>
              </a:rPr>
              <a:t> </a:t>
            </a:r>
          </a:p>
          <a:p>
            <a:pPr marL="457200" indent="-457200">
              <a:buFont typeface="+mj-lt"/>
              <a:buAutoNum type="arabicPeriod"/>
            </a:pPr>
            <a:r>
              <a:rPr lang="en-US" sz="2400" b="1" dirty="0">
                <a:solidFill>
                  <a:schemeClr val="bg1"/>
                </a:solidFill>
                <a:latin typeface="Times New Roman" panose="02020603050405020304" pitchFamily="18" charset="0"/>
                <a:cs typeface="Times New Roman" panose="02020603050405020304" pitchFamily="18" charset="0"/>
              </a:rPr>
              <a:t>Are the drivers of the [recent] sea-ice decline the same/different at the two poles? </a:t>
            </a:r>
          </a:p>
          <a:p>
            <a:pPr marL="457200" indent="-457200">
              <a:buFont typeface="+mj-lt"/>
              <a:buAutoNum type="arabicPeriod"/>
            </a:pPr>
            <a:endParaRPr lang="en-US" sz="2400" b="1" dirty="0">
              <a:solidFill>
                <a:schemeClr val="bg1"/>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b="1" dirty="0">
                <a:solidFill>
                  <a:schemeClr val="bg1"/>
                </a:solidFill>
                <a:latin typeface="Times New Roman" panose="02020603050405020304" pitchFamily="18" charset="0"/>
                <a:cs typeface="Times New Roman" panose="02020603050405020304" pitchFamily="18" charset="0"/>
              </a:rPr>
              <a:t>Are the knowledge gaps the same/different for understanding sea-ice changes at the two poles?</a:t>
            </a:r>
          </a:p>
          <a:p>
            <a:pPr marL="457200" indent="-457200">
              <a:buFont typeface="+mj-lt"/>
              <a:buAutoNum type="arabicPeriod"/>
            </a:pPr>
            <a:endParaRPr lang="en-US" sz="2400" b="1" dirty="0">
              <a:solidFill>
                <a:schemeClr val="bg1"/>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b="1" dirty="0">
                <a:solidFill>
                  <a:schemeClr val="bg1"/>
                </a:solidFill>
                <a:latin typeface="Times New Roman" panose="02020603050405020304" pitchFamily="18" charset="0"/>
                <a:cs typeface="Times New Roman" panose="02020603050405020304" pitchFamily="18" charset="0"/>
              </a:rPr>
              <a:t>How can we better share and/or translate observational technologies (in situ, satellite, autonomous), modeling tools, and data/model synthesis approaches between the two polar communities?</a:t>
            </a:r>
          </a:p>
        </p:txBody>
      </p:sp>
    </p:spTree>
    <p:extLst>
      <p:ext uri="{BB962C8B-B14F-4D97-AF65-F5344CB8AC3E}">
        <p14:creationId xmlns:p14="http://schemas.microsoft.com/office/powerpoint/2010/main" val="2654273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DA1A5B4F-42BE-2B47-3163-C32CCC2D5BF2}"/>
              </a:ext>
            </a:extLst>
          </p:cNvPr>
          <p:cNvSpPr>
            <a:spLocks noChangeArrowheads="1"/>
          </p:cNvSpPr>
          <p:nvPr/>
        </p:nvSpPr>
        <p:spPr bwMode="auto">
          <a:xfrm>
            <a:off x="884697" y="2012547"/>
            <a:ext cx="737460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400" b="1" dirty="0">
                <a:solidFill>
                  <a:schemeClr val="bg1"/>
                </a:solidFill>
                <a:latin typeface="Times New Roman"/>
                <a:cs typeface="Times New Roman"/>
              </a:rPr>
              <a:t>Extra Slides</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3704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9756B222-6036-823C-C6A8-2EEA08757E05}"/>
              </a:ext>
            </a:extLst>
          </p:cNvPr>
          <p:cNvSpPr>
            <a:spLocks noChangeArrowheads="1"/>
          </p:cNvSpPr>
          <p:nvPr/>
        </p:nvSpPr>
        <p:spPr bwMode="auto">
          <a:xfrm>
            <a:off x="882037" y="48513"/>
            <a:ext cx="7374606"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400" b="1" i="1" dirty="0">
                <a:solidFill>
                  <a:schemeClr val="bg1"/>
                </a:solidFill>
                <a:latin typeface="Times New Roman"/>
                <a:cs typeface="Times New Roman"/>
              </a:rPr>
              <a:t>What can we learn from a Longer View?</a:t>
            </a:r>
          </a:p>
          <a:p>
            <a:pPr algn="ctr"/>
            <a:r>
              <a:rPr lang="en-US" sz="1400" b="1" i="1" dirty="0">
                <a:solidFill>
                  <a:schemeClr val="bg1"/>
                </a:solidFill>
                <a:latin typeface="Times New Roman"/>
                <a:cs typeface="Times New Roman"/>
              </a:rPr>
              <a:t>(</a:t>
            </a:r>
            <a:r>
              <a:rPr lang="en-US" sz="1800" b="1" i="1" dirty="0" err="1">
                <a:solidFill>
                  <a:schemeClr val="bg2">
                    <a:lumMod val="90000"/>
                  </a:schemeClr>
                </a:solidFill>
                <a:latin typeface="Times New Roman"/>
                <a:cs typeface="Times New Roman"/>
              </a:rPr>
              <a:t>Fogt</a:t>
            </a:r>
            <a:r>
              <a:rPr lang="en-US" sz="1800" b="1" i="1" dirty="0">
                <a:solidFill>
                  <a:schemeClr val="bg2">
                    <a:lumMod val="90000"/>
                  </a:schemeClr>
                </a:solidFill>
                <a:latin typeface="Times New Roman"/>
                <a:cs typeface="Times New Roman"/>
              </a:rPr>
              <a:t> et al </a:t>
            </a:r>
            <a:r>
              <a:rPr lang="en-US" sz="1800" b="1" dirty="0">
                <a:solidFill>
                  <a:schemeClr val="bg2">
                    <a:lumMod val="90000"/>
                  </a:schemeClr>
                </a:solidFill>
                <a:latin typeface="Times New Roman"/>
                <a:cs typeface="Times New Roman"/>
              </a:rPr>
              <a:t>2022</a:t>
            </a:r>
            <a:r>
              <a:rPr lang="en-US" sz="1400" b="1" i="1" dirty="0">
                <a:solidFill>
                  <a:schemeClr val="bg1"/>
                </a:solidFill>
                <a:latin typeface="Times New Roman"/>
                <a:cs typeface="Times New Roman"/>
              </a:rPr>
              <a:t>)</a:t>
            </a:r>
            <a:endParaRPr lang="en-US" sz="1400" b="1" dirty="0">
              <a:solidFill>
                <a:schemeClr val="bg1"/>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0487D5B7-2AD6-9022-28F7-5D02D06FCCFF}"/>
              </a:ext>
            </a:extLst>
          </p:cNvPr>
          <p:cNvGrpSpPr/>
          <p:nvPr/>
        </p:nvGrpSpPr>
        <p:grpSpPr>
          <a:xfrm>
            <a:off x="505093" y="823368"/>
            <a:ext cx="5406292" cy="4300882"/>
            <a:chOff x="1750423" y="823368"/>
            <a:chExt cx="5406292" cy="4300882"/>
          </a:xfrm>
        </p:grpSpPr>
        <p:pic>
          <p:nvPicPr>
            <p:cNvPr id="14" name="Picture 13" descr="A picture containing text, screenshot, font, plot&#10;&#10;Description automatically generated">
              <a:extLst>
                <a:ext uri="{FF2B5EF4-FFF2-40B4-BE49-F238E27FC236}">
                  <a16:creationId xmlns:a16="http://schemas.microsoft.com/office/drawing/2014/main" id="{5093D479-4907-AF91-D884-BA26F8664427}"/>
                </a:ext>
              </a:extLst>
            </p:cNvPr>
            <p:cNvPicPr>
              <a:picLocks noChangeAspect="1"/>
            </p:cNvPicPr>
            <p:nvPr/>
          </p:nvPicPr>
          <p:blipFill>
            <a:blip r:embed="rId2"/>
            <a:stretch>
              <a:fillRect/>
            </a:stretch>
          </p:blipFill>
          <p:spPr>
            <a:xfrm>
              <a:off x="1750423" y="823368"/>
              <a:ext cx="5406292" cy="4300882"/>
            </a:xfrm>
            <a:prstGeom prst="rect">
              <a:avLst/>
            </a:prstGeom>
          </p:spPr>
        </p:pic>
        <p:sp>
          <p:nvSpPr>
            <p:cNvPr id="11" name="TextBox 10">
              <a:extLst>
                <a:ext uri="{FF2B5EF4-FFF2-40B4-BE49-F238E27FC236}">
                  <a16:creationId xmlns:a16="http://schemas.microsoft.com/office/drawing/2014/main" id="{59B6E527-9396-10EF-91F5-84AEE82EE7E0}"/>
                </a:ext>
              </a:extLst>
            </p:cNvPr>
            <p:cNvSpPr txBox="1"/>
            <p:nvPr/>
          </p:nvSpPr>
          <p:spPr>
            <a:xfrm>
              <a:off x="2401312" y="962797"/>
              <a:ext cx="4611647" cy="338554"/>
            </a:xfrm>
            <a:prstGeom prst="rect">
              <a:avLst/>
            </a:prstGeom>
            <a:solidFill>
              <a:schemeClr val="bg1"/>
            </a:solidFill>
          </p:spPr>
          <p:txBody>
            <a:bodyPr wrap="none" rtlCol="0">
              <a:spAutoFit/>
            </a:bodyPr>
            <a:lstStyle/>
            <a:p>
              <a:r>
                <a:rPr lang="en-US" sz="1600" b="1" dirty="0">
                  <a:latin typeface="Times New Roman" panose="02020603050405020304" pitchFamily="18" charset="0"/>
                  <a:cs typeface="Times New Roman" panose="02020603050405020304" pitchFamily="18" charset="0"/>
                </a:rPr>
                <a:t>Observational-Based Reconstruction (Winter/JJA)</a:t>
              </a:r>
            </a:p>
          </p:txBody>
        </p:sp>
        <p:sp>
          <p:nvSpPr>
            <p:cNvPr id="15" name="Rectangle 14">
              <a:extLst>
                <a:ext uri="{FF2B5EF4-FFF2-40B4-BE49-F238E27FC236}">
                  <a16:creationId xmlns:a16="http://schemas.microsoft.com/office/drawing/2014/main" id="{8150A065-CE28-8D18-6208-6B2D90688E6A}"/>
                </a:ext>
              </a:extLst>
            </p:cNvPr>
            <p:cNvSpPr/>
            <p:nvPr/>
          </p:nvSpPr>
          <p:spPr>
            <a:xfrm>
              <a:off x="1750423" y="962797"/>
              <a:ext cx="269966" cy="2389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a:extLst>
              <a:ext uri="{FF2B5EF4-FFF2-40B4-BE49-F238E27FC236}">
                <a16:creationId xmlns:a16="http://schemas.microsoft.com/office/drawing/2014/main" id="{E60E1FC4-E595-CE0F-B42E-C49E49084796}"/>
              </a:ext>
            </a:extLst>
          </p:cNvPr>
          <p:cNvCxnSpPr>
            <a:cxnSpLocks/>
          </p:cNvCxnSpPr>
          <p:nvPr/>
        </p:nvCxnSpPr>
        <p:spPr>
          <a:xfrm>
            <a:off x="1507253" y="2873829"/>
            <a:ext cx="3838470" cy="8537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B57A9AA-089E-00F4-F8FA-7E7EF9D829DF}"/>
              </a:ext>
            </a:extLst>
          </p:cNvPr>
          <p:cNvSpPr txBox="1"/>
          <p:nvPr/>
        </p:nvSpPr>
        <p:spPr>
          <a:xfrm>
            <a:off x="4911637" y="2231999"/>
            <a:ext cx="269962" cy="461665"/>
          </a:xfrm>
          <a:prstGeom prst="rect">
            <a:avLst/>
          </a:prstGeom>
          <a:noFill/>
        </p:spPr>
        <p:txBody>
          <a:bodyPr wrap="squar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endParaRPr>
          </a:p>
        </p:txBody>
      </p:sp>
      <p:sp>
        <p:nvSpPr>
          <p:cNvPr id="24" name="Oval 23">
            <a:extLst>
              <a:ext uri="{FF2B5EF4-FFF2-40B4-BE49-F238E27FC236}">
                <a16:creationId xmlns:a16="http://schemas.microsoft.com/office/drawing/2014/main" id="{7F906F9E-2685-808B-A3DE-EB9218D1A525}"/>
              </a:ext>
            </a:extLst>
          </p:cNvPr>
          <p:cNvSpPr/>
          <p:nvPr/>
        </p:nvSpPr>
        <p:spPr>
          <a:xfrm rot="18338717">
            <a:off x="3683142" y="2397314"/>
            <a:ext cx="2459235" cy="635726"/>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4B17568-7F9A-5C1C-6F82-FCD106880025}"/>
              </a:ext>
            </a:extLst>
          </p:cNvPr>
          <p:cNvSpPr txBox="1"/>
          <p:nvPr/>
        </p:nvSpPr>
        <p:spPr>
          <a:xfrm>
            <a:off x="6089010" y="1696302"/>
            <a:ext cx="2567319" cy="2031325"/>
          </a:xfrm>
          <a:prstGeom prst="rect">
            <a:avLst/>
          </a:prstGeom>
          <a:noFill/>
        </p:spPr>
        <p:txBody>
          <a:bodyPr wrap="square" rtlCol="0">
            <a:spAutoFit/>
          </a:bodyPr>
          <a:lstStyle/>
          <a:p>
            <a:r>
              <a:rPr lang="en-US" sz="1800" b="1" dirty="0">
                <a:solidFill>
                  <a:schemeClr val="bg1"/>
                </a:solidFill>
                <a:latin typeface="Times New Roman" panose="02020603050405020304" pitchFamily="18" charset="0"/>
                <a:cs typeface="Times New Roman" panose="02020603050405020304" pitchFamily="18" charset="0"/>
              </a:rPr>
              <a:t>As the climate warms, are we seeing a 3-Phase Response (e.g., </a:t>
            </a:r>
            <a:r>
              <a:rPr lang="en-US" sz="1800" b="1" i="1" dirty="0">
                <a:solidFill>
                  <a:schemeClr val="bg1"/>
                </a:solidFill>
                <a:latin typeface="Times New Roman" panose="02020603050405020304" pitchFamily="18" charset="0"/>
                <a:cs typeface="Times New Roman" panose="02020603050405020304" pitchFamily="18" charset="0"/>
              </a:rPr>
              <a:t>Ferreira et al</a:t>
            </a:r>
            <a:r>
              <a:rPr lang="en-US" sz="1800" b="1" dirty="0">
                <a:solidFill>
                  <a:schemeClr val="bg1"/>
                </a:solidFill>
                <a:latin typeface="Times New Roman" panose="02020603050405020304" pitchFamily="18" charset="0"/>
                <a:cs typeface="Times New Roman" panose="02020603050405020304" pitchFamily="18" charset="0"/>
              </a:rPr>
              <a:t> 2015) due to a tug-of-war between intensifying winds and warmer oceans?</a:t>
            </a:r>
          </a:p>
        </p:txBody>
      </p:sp>
    </p:spTree>
    <p:extLst>
      <p:ext uri="{BB962C8B-B14F-4D97-AF65-F5344CB8AC3E}">
        <p14:creationId xmlns:p14="http://schemas.microsoft.com/office/powerpoint/2010/main" val="238621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descr="Print Order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6410"/>
            <a:ext cx="9144000" cy="609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1"/>
          <p:cNvSpPr>
            <a:spLocks noChangeArrowheads="1"/>
          </p:cNvSpPr>
          <p:nvPr/>
        </p:nvSpPr>
        <p:spPr bwMode="auto">
          <a:xfrm>
            <a:off x="152400" y="2633249"/>
            <a:ext cx="6858000" cy="553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lnSpc>
                <a:spcPct val="80000"/>
              </a:lnSpc>
              <a:spcBef>
                <a:spcPct val="20000"/>
              </a:spcBef>
              <a:buClr>
                <a:schemeClr val="hlink"/>
              </a:buClr>
              <a:buSzPct val="70000"/>
              <a:buFont typeface="Wingdings" charset="0"/>
              <a:buNone/>
              <a:defRPr/>
            </a:pPr>
            <a:r>
              <a:rPr lang="en-US" sz="2800" dirty="0">
                <a:solidFill>
                  <a:srgbClr val="000000"/>
                </a:solidFill>
                <a:latin typeface="Times New Roman" panose="02020603050405020304" pitchFamily="18" charset="0"/>
                <a:cs typeface="Times New Roman" panose="02020603050405020304" pitchFamily="18" charset="0"/>
              </a:rPr>
              <a:t> </a:t>
            </a:r>
            <a:r>
              <a:rPr lang="en-US" sz="2800" b="1" i="1" dirty="0">
                <a:solidFill>
                  <a:srgbClr val="000000"/>
                </a:solidFill>
                <a:latin typeface="Times New Roman" panose="02020603050405020304" pitchFamily="18" charset="0"/>
                <a:cs typeface="Times New Roman" panose="02020603050405020304" pitchFamily="18" charset="0"/>
              </a:rPr>
              <a:t>And now to make it real…</a:t>
            </a:r>
          </a:p>
          <a:p>
            <a:pPr marL="342900" indent="-342900" eaLnBrk="1" hangingPunct="1">
              <a:lnSpc>
                <a:spcPct val="80000"/>
              </a:lnSpc>
              <a:spcBef>
                <a:spcPct val="20000"/>
              </a:spcBef>
              <a:buClr>
                <a:schemeClr val="hlink"/>
              </a:buClr>
              <a:buSzPct val="70000"/>
              <a:buFont typeface="Wingdings" charset="0"/>
              <a:buNone/>
              <a:defRPr/>
            </a:pPr>
            <a:r>
              <a:rPr lang="en-US" sz="2800" b="1" dirty="0">
                <a:solidFill>
                  <a:schemeClr val="bg2"/>
                </a:solidFill>
                <a:latin typeface="Times New Roman" panose="02020603050405020304" pitchFamily="18" charset="0"/>
                <a:cs typeface="Times New Roman" panose="02020603050405020304" pitchFamily="18" charset="0"/>
              </a:rPr>
              <a:t>			</a:t>
            </a:r>
          </a:p>
          <a:p>
            <a:pPr marL="342900" indent="-342900" eaLnBrk="1" hangingPunct="1">
              <a:lnSpc>
                <a:spcPct val="80000"/>
              </a:lnSpc>
              <a:spcBef>
                <a:spcPct val="20000"/>
              </a:spcBef>
              <a:buClr>
                <a:schemeClr val="hlink"/>
              </a:buClr>
              <a:buSzPct val="70000"/>
              <a:buFont typeface="Wingdings" charset="0"/>
              <a:buNone/>
              <a:defRPr/>
            </a:pPr>
            <a:r>
              <a:rPr lang="en-US" sz="2800" b="1" dirty="0">
                <a:solidFill>
                  <a:schemeClr val="bg2"/>
                </a:solidFill>
                <a:latin typeface="Times New Roman" panose="02020603050405020304" pitchFamily="18" charset="0"/>
                <a:cs typeface="Times New Roman" panose="02020603050405020304" pitchFamily="18" charset="0"/>
              </a:rPr>
              <a:t>			</a:t>
            </a:r>
            <a:endParaRPr lang="en-US" sz="2800" baseline="30000" dirty="0">
              <a:solidFill>
                <a:schemeClr val="bg2"/>
              </a:solidFill>
              <a:latin typeface="Times New Roman" panose="02020603050405020304" pitchFamily="18" charset="0"/>
              <a:cs typeface="Times New Roman" panose="02020603050405020304" pitchFamily="18" charset="0"/>
            </a:endParaRPr>
          </a:p>
        </p:txBody>
      </p:sp>
      <p:sp>
        <p:nvSpPr>
          <p:cNvPr id="8" name="Rectangle 21"/>
          <p:cNvSpPr>
            <a:spLocks noChangeArrowheads="1"/>
          </p:cNvSpPr>
          <p:nvPr/>
        </p:nvSpPr>
        <p:spPr bwMode="auto">
          <a:xfrm>
            <a:off x="145010" y="4083044"/>
            <a:ext cx="8866701" cy="1386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n-US" sz="2800" b="1" i="0" u="none" strike="noStrike" dirty="0">
                <a:solidFill>
                  <a:srgbClr val="1D1D1D"/>
                </a:solidFill>
                <a:effectLst/>
                <a:latin typeface="Times New Roman" panose="02020603050405020304" pitchFamily="18" charset="0"/>
                <a:cs typeface="Times New Roman" panose="02020603050405020304" pitchFamily="18" charset="0"/>
              </a:rPr>
              <a:t>Antarctic Marine Protected Areas: Biodiversity and Diplomacy in the Global Ocean Commons</a:t>
            </a:r>
            <a:endParaRPr lang="en-US" sz="2600" b="1" baseline="30000" dirty="0">
              <a:solidFill>
                <a:srgbClr val="000000"/>
              </a:solidFill>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7279972" y="4820776"/>
            <a:ext cx="187551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000000"/>
                </a:solidFill>
                <a:latin typeface="Times New Roman" panose="02020603050405020304" pitchFamily="18" charset="0"/>
                <a:cs typeface="Times New Roman" panose="02020603050405020304" pitchFamily="18" charset="0"/>
              </a:rPr>
              <a:t>Photo: John B. Weller</a:t>
            </a:r>
          </a:p>
        </p:txBody>
      </p:sp>
    </p:spTree>
    <p:extLst>
      <p:ext uri="{BB962C8B-B14F-4D97-AF65-F5344CB8AC3E}">
        <p14:creationId xmlns:p14="http://schemas.microsoft.com/office/powerpoint/2010/main" val="175143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ohn Weller Hunting Adeli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66438"/>
            <a:ext cx="9144000"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id="{79F29A2D-4BEF-AFE0-2A84-06955AC4C570}"/>
              </a:ext>
            </a:extLst>
          </p:cNvPr>
          <p:cNvSpPr txBox="1"/>
          <p:nvPr/>
        </p:nvSpPr>
        <p:spPr>
          <a:xfrm>
            <a:off x="0" y="-45686"/>
            <a:ext cx="9140030" cy="923330"/>
          </a:xfrm>
          <a:prstGeom prst="rect">
            <a:avLst/>
          </a:prstGeom>
          <a:solidFill>
            <a:schemeClr val="tx2">
              <a:lumMod val="60000"/>
              <a:lumOff val="40000"/>
            </a:schemeClr>
          </a:solidFill>
        </p:spPr>
        <p:txBody>
          <a:bodyPr wrap="square" rtlCol="0">
            <a:spAutoFit/>
          </a:bodyPr>
          <a:lstStyle/>
          <a:p>
            <a:r>
              <a:rPr lang="en-US" sz="1800" b="1" dirty="0">
                <a:solidFill>
                  <a:schemeClr val="bg1"/>
                </a:solidFill>
                <a:latin typeface="Times New Roman" panose="02020603050405020304" pitchFamily="18" charset="0"/>
                <a:cs typeface="Times New Roman" panose="02020603050405020304" pitchFamily="18" charset="0"/>
              </a:rPr>
              <a:t>Cassandra Brooks &amp; S. Stammerjohn, </a:t>
            </a:r>
            <a:r>
              <a:rPr lang="en-US" sz="1600" b="1" dirty="0">
                <a:latin typeface="Times New Roman" panose="02020603050405020304" pitchFamily="18" charset="0"/>
                <a:cs typeface="Times New Roman" panose="02020603050405020304" pitchFamily="18" charset="0"/>
              </a:rPr>
              <a:t>NSF Planning Meeting (Oct 2022):</a:t>
            </a:r>
            <a:r>
              <a:rPr lang="en-US" sz="1800" b="1" dirty="0">
                <a:solidFill>
                  <a:schemeClr val="bg1"/>
                </a:solidFill>
                <a:latin typeface="Times New Roman" panose="02020603050405020304" pitchFamily="18" charset="0"/>
                <a:cs typeface="Times New Roman" panose="02020603050405020304" pitchFamily="18" charset="0"/>
              </a:rPr>
              <a:t>  </a:t>
            </a:r>
          </a:p>
          <a:p>
            <a:r>
              <a:rPr lang="en-US" sz="1800" b="1" i="1" dirty="0">
                <a:solidFill>
                  <a:schemeClr val="bg1"/>
                </a:solidFill>
                <a:latin typeface="Times New Roman" panose="02020603050405020304" pitchFamily="18" charset="0"/>
                <a:cs typeface="Times New Roman" panose="02020603050405020304" pitchFamily="18" charset="0"/>
              </a:rPr>
              <a:t>Formulating and Sustaining a System-Level Understanding of a Large Marine Ecosystem in the Ross Sea Region Marine Protected Area to Better Conserve and Guide Policy</a:t>
            </a:r>
          </a:p>
        </p:txBody>
      </p:sp>
      <p:sp>
        <p:nvSpPr>
          <p:cNvPr id="7" name="TextBox 6">
            <a:extLst>
              <a:ext uri="{FF2B5EF4-FFF2-40B4-BE49-F238E27FC236}">
                <a16:creationId xmlns:a16="http://schemas.microsoft.com/office/drawing/2014/main" id="{2699404C-390C-8507-D1C7-F7CD3062E94E}"/>
              </a:ext>
            </a:extLst>
          </p:cNvPr>
          <p:cNvSpPr txBox="1"/>
          <p:nvPr/>
        </p:nvSpPr>
        <p:spPr>
          <a:xfrm>
            <a:off x="-3970" y="-23883"/>
            <a:ext cx="9140030" cy="923330"/>
          </a:xfrm>
          <a:prstGeom prst="rect">
            <a:avLst/>
          </a:prstGeom>
          <a:solidFill>
            <a:schemeClr val="tx2">
              <a:lumMod val="60000"/>
              <a:lumOff val="40000"/>
            </a:schemeClr>
          </a:solidFill>
        </p:spPr>
        <p:txBody>
          <a:bodyPr wrap="square" rtlCol="0">
            <a:spAutoFit/>
          </a:bodyPr>
          <a:lstStyle/>
          <a:p>
            <a:r>
              <a:rPr lang="en-US" sz="1800" b="1" dirty="0">
                <a:solidFill>
                  <a:schemeClr val="bg1"/>
                </a:solidFill>
                <a:latin typeface="Times New Roman" panose="02020603050405020304" pitchFamily="18" charset="0"/>
                <a:cs typeface="Times New Roman" panose="02020603050405020304" pitchFamily="18" charset="0"/>
              </a:rPr>
              <a:t>C. Brooks &amp; S. Stammerjohn, </a:t>
            </a:r>
            <a:r>
              <a:rPr lang="en-US" sz="1600" b="1" dirty="0">
                <a:latin typeface="Times New Roman" panose="02020603050405020304" pitchFamily="18" charset="0"/>
                <a:cs typeface="Times New Roman" panose="02020603050405020304" pitchFamily="18" charset="0"/>
              </a:rPr>
              <a:t>NSF Research Coordination Network (Aug 2024, submitting):</a:t>
            </a:r>
            <a:endParaRPr lang="en-US" sz="1600" b="1" dirty="0">
              <a:solidFill>
                <a:schemeClr val="bg1"/>
              </a:solidFill>
              <a:latin typeface="Times New Roman" panose="02020603050405020304" pitchFamily="18" charset="0"/>
              <a:cs typeface="Times New Roman" panose="02020603050405020304" pitchFamily="18" charset="0"/>
            </a:endParaRPr>
          </a:p>
          <a:p>
            <a:r>
              <a:rPr lang="en-US" sz="1800" b="1" i="1" dirty="0">
                <a:solidFill>
                  <a:schemeClr val="bg1"/>
                </a:solidFill>
                <a:latin typeface="Times New Roman" panose="02020603050405020304" pitchFamily="18" charset="0"/>
                <a:cs typeface="Times New Roman" panose="02020603050405020304" pitchFamily="18" charset="0"/>
              </a:rPr>
              <a:t>An International Network of Science and Management to Improve Efficacy of Remote Large-Scale Marine Protected Areas</a:t>
            </a:r>
          </a:p>
        </p:txBody>
      </p:sp>
      <p:sp>
        <p:nvSpPr>
          <p:cNvPr id="8" name="Text Box 10">
            <a:extLst>
              <a:ext uri="{FF2B5EF4-FFF2-40B4-BE49-F238E27FC236}">
                <a16:creationId xmlns:a16="http://schemas.microsoft.com/office/drawing/2014/main" id="{577F4928-63F2-83B3-18B5-91AAA5811EB8}"/>
              </a:ext>
            </a:extLst>
          </p:cNvPr>
          <p:cNvSpPr txBox="1">
            <a:spLocks noChangeArrowheads="1"/>
          </p:cNvSpPr>
          <p:nvPr/>
        </p:nvSpPr>
        <p:spPr bwMode="auto">
          <a:xfrm>
            <a:off x="7467658" y="4773469"/>
            <a:ext cx="1533217" cy="276999"/>
          </a:xfrm>
          <a:prstGeom prst="rect">
            <a:avLst/>
          </a:prstGeom>
          <a:solidFill>
            <a:schemeClr val="bg1">
              <a:alpha val="75783"/>
            </a:schemeClr>
          </a:solidFill>
          <a:ln>
            <a:noFill/>
          </a:ln>
          <a:effectLst/>
        </p:spPr>
        <p:txBody>
          <a:bodyPr wrap="none">
            <a:spAutoFit/>
          </a:bodyPr>
          <a:lstStyle/>
          <a:p>
            <a:pPr>
              <a:defRPr/>
            </a:pPr>
            <a:r>
              <a:rPr lang="en-US" sz="1200" dirty="0">
                <a:solidFill>
                  <a:srgbClr val="000000"/>
                </a:solidFill>
              </a:rPr>
              <a:t>Photo: John B. Weller</a:t>
            </a:r>
          </a:p>
        </p:txBody>
      </p:sp>
      <p:sp>
        <p:nvSpPr>
          <p:cNvPr id="10" name="TextBox 9">
            <a:extLst>
              <a:ext uri="{FF2B5EF4-FFF2-40B4-BE49-F238E27FC236}">
                <a16:creationId xmlns:a16="http://schemas.microsoft.com/office/drawing/2014/main" id="{0CECA1B8-1E1B-0434-D9C8-C8AA0131DFC8}"/>
              </a:ext>
            </a:extLst>
          </p:cNvPr>
          <p:cNvSpPr txBox="1"/>
          <p:nvPr/>
        </p:nvSpPr>
        <p:spPr>
          <a:xfrm>
            <a:off x="13716" y="996481"/>
            <a:ext cx="9122344" cy="646331"/>
          </a:xfrm>
          <a:prstGeom prst="rect">
            <a:avLst/>
          </a:prstGeom>
          <a:solidFill>
            <a:schemeClr val="tx2">
              <a:lumMod val="60000"/>
              <a:lumOff val="40000"/>
            </a:schemeClr>
          </a:solidFill>
        </p:spPr>
        <p:txBody>
          <a:bodyPr wrap="square">
            <a:spAutoFit/>
          </a:bodyPr>
          <a:lstStyle/>
          <a:p>
            <a:r>
              <a:rPr lang="en-US" sz="1800" b="1" dirty="0">
                <a:solidFill>
                  <a:schemeClr val="bg1"/>
                </a:solidFill>
                <a:latin typeface="Times New Roman" panose="02020603050405020304" pitchFamily="18" charset="0"/>
                <a:cs typeface="Times New Roman" panose="02020603050405020304" pitchFamily="18" charset="0"/>
              </a:rPr>
              <a:t>Plus:  George Watters, Cara Nissen, Eileen Hofmann, Michelle LaRue, Grant Ballard, Jack Pan, Alex </a:t>
            </a:r>
            <a:r>
              <a:rPr lang="en-US" sz="1800" b="1" dirty="0" err="1">
                <a:solidFill>
                  <a:schemeClr val="bg1"/>
                </a:solidFill>
                <a:latin typeface="Times New Roman" panose="02020603050405020304" pitchFamily="18" charset="0"/>
                <a:cs typeface="Times New Roman" panose="02020603050405020304" pitchFamily="18" charset="0"/>
              </a:rPr>
              <a:t>Orona</a:t>
            </a:r>
            <a:r>
              <a:rPr lang="en-US" sz="1800" b="1" dirty="0">
                <a:solidFill>
                  <a:schemeClr val="bg1"/>
                </a:solidFill>
                <a:latin typeface="Times New Roman" panose="02020603050405020304" pitchFamily="18" charset="0"/>
                <a:cs typeface="Times New Roman" panose="02020603050405020304" pitchFamily="18" charset="0"/>
              </a:rPr>
              <a:t>, John Weller, Claire Christian  (Steering Committee)</a:t>
            </a:r>
            <a:endParaRPr lang="en-US" sz="1800" dirty="0"/>
          </a:p>
        </p:txBody>
      </p:sp>
    </p:spTree>
    <p:extLst>
      <p:ext uri="{BB962C8B-B14F-4D97-AF65-F5344CB8AC3E}">
        <p14:creationId xmlns:p14="http://schemas.microsoft.com/office/powerpoint/2010/main" val="12319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454963A9-B158-8B46-AD63-67BC978363A8}"/>
              </a:ext>
            </a:extLst>
          </p:cNvPr>
          <p:cNvSpPr>
            <a:spLocks noChangeArrowheads="1"/>
          </p:cNvSpPr>
          <p:nvPr/>
        </p:nvSpPr>
        <p:spPr bwMode="auto">
          <a:xfrm>
            <a:off x="879884" y="86620"/>
            <a:ext cx="737460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400" b="1" dirty="0">
                <a:solidFill>
                  <a:schemeClr val="bg1"/>
                </a:solidFill>
                <a:latin typeface="Times New Roman"/>
                <a:cs typeface="Times New Roman"/>
              </a:rPr>
              <a:t>Create a Policy-Engaged Science Network</a:t>
            </a:r>
          </a:p>
          <a:p>
            <a:pPr algn="ctr"/>
            <a:r>
              <a:rPr lang="en-US" sz="1600" b="1" dirty="0">
                <a:solidFill>
                  <a:schemeClr val="bg1"/>
                </a:solidFill>
                <a:latin typeface="Times New Roman"/>
                <a:cs typeface="Times New Roman"/>
              </a:rPr>
              <a:t>(</a:t>
            </a:r>
            <a:r>
              <a:rPr lang="en-US" sz="1600" b="1" i="1" dirty="0">
                <a:solidFill>
                  <a:schemeClr val="bg1"/>
                </a:solidFill>
                <a:latin typeface="Times New Roman"/>
                <a:cs typeface="Times New Roman"/>
              </a:rPr>
              <a:t>inclusive of all community partners</a:t>
            </a:r>
            <a:r>
              <a:rPr lang="en-US" sz="1600" b="1" dirty="0">
                <a:solidFill>
                  <a:schemeClr val="bg1"/>
                </a:solidFill>
                <a:latin typeface="Times New Roman"/>
                <a:cs typeface="Times New Roman"/>
              </a:rPr>
              <a:t>)</a:t>
            </a:r>
            <a:endParaRPr lang="en-US" sz="1600" b="1"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E483AD-BCF4-995C-34A8-57518B4FEF98}"/>
              </a:ext>
            </a:extLst>
          </p:cNvPr>
          <p:cNvPicPr>
            <a:picLocks noChangeAspect="1"/>
          </p:cNvPicPr>
          <p:nvPr/>
        </p:nvPicPr>
        <p:blipFill>
          <a:blip r:embed="rId2"/>
          <a:stretch>
            <a:fillRect/>
          </a:stretch>
        </p:blipFill>
        <p:spPr>
          <a:xfrm>
            <a:off x="842210" y="843750"/>
            <a:ext cx="7484469" cy="4210014"/>
          </a:xfrm>
          <a:prstGeom prst="rect">
            <a:avLst/>
          </a:prstGeom>
        </p:spPr>
      </p:pic>
    </p:spTree>
    <p:extLst>
      <p:ext uri="{BB962C8B-B14F-4D97-AF65-F5344CB8AC3E}">
        <p14:creationId xmlns:p14="http://schemas.microsoft.com/office/powerpoint/2010/main" val="150293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756144C-EB46-7AD1-077C-1D99983E0323}"/>
              </a:ext>
            </a:extLst>
          </p:cNvPr>
          <p:cNvSpPr>
            <a:spLocks noChangeArrowheads="1"/>
          </p:cNvSpPr>
          <p:nvPr/>
        </p:nvSpPr>
        <p:spPr bwMode="auto">
          <a:xfrm>
            <a:off x="119848" y="255108"/>
            <a:ext cx="890430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b="1" dirty="0">
                <a:solidFill>
                  <a:schemeClr val="bg1"/>
                </a:solidFill>
                <a:latin typeface="Times New Roman"/>
                <a:cs typeface="Times New Roman"/>
              </a:rPr>
              <a:t>Key Questions in Relation to Recent Antarctic Sea-Ice Changes</a:t>
            </a:r>
          </a:p>
          <a:p>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EA69B2D-1A82-DC10-4CF7-B096A9E0639E}"/>
              </a:ext>
            </a:extLst>
          </p:cNvPr>
          <p:cNvSpPr txBox="1"/>
          <p:nvPr/>
        </p:nvSpPr>
        <p:spPr>
          <a:xfrm>
            <a:off x="119848" y="975539"/>
            <a:ext cx="4199138" cy="1754326"/>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Despite the statistical evidence that Antarctic sea ice has gone through a systemic change (regime shift), we still do not have a physical mechanism to explain the change (</a:t>
            </a:r>
            <a:r>
              <a:rPr lang="en-US" sz="1800" b="1" i="1" dirty="0">
                <a:solidFill>
                  <a:schemeClr val="bg2">
                    <a:lumMod val="90000"/>
                  </a:schemeClr>
                </a:solidFill>
                <a:latin typeface="Times New Roman" panose="02020603050405020304" pitchFamily="18" charset="0"/>
                <a:cs typeface="Times New Roman" panose="02020603050405020304" pitchFamily="18" charset="0"/>
              </a:rPr>
              <a:t>Hobbs et al</a:t>
            </a:r>
            <a:r>
              <a:rPr lang="en-US" sz="1800" b="1" dirty="0">
                <a:solidFill>
                  <a:schemeClr val="bg2">
                    <a:lumMod val="90000"/>
                  </a:schemeClr>
                </a:solidFill>
                <a:latin typeface="Times New Roman" panose="02020603050405020304" pitchFamily="18" charset="0"/>
                <a:cs typeface="Times New Roman" panose="02020603050405020304" pitchFamily="18" charset="0"/>
              </a:rPr>
              <a:t> 2024</a:t>
            </a:r>
            <a:r>
              <a:rPr lang="en-US" sz="1800" b="1" dirty="0">
                <a:solidFill>
                  <a:schemeClr val="bg1"/>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C21239AD-BEB0-1FB8-7EE0-356E75C04000}"/>
              </a:ext>
            </a:extLst>
          </p:cNvPr>
          <p:cNvSpPr txBox="1"/>
          <p:nvPr/>
        </p:nvSpPr>
        <p:spPr>
          <a:xfrm>
            <a:off x="119849" y="3006797"/>
            <a:ext cx="4034902" cy="1477328"/>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How will 2024 continue to evolve, and can it definitively substantiate a fundamental change in seasonal sea-ice / ocean mixed layer interactions?</a:t>
            </a:r>
          </a:p>
        </p:txBody>
      </p:sp>
      <p:grpSp>
        <p:nvGrpSpPr>
          <p:cNvPr id="9" name="Group 8">
            <a:extLst>
              <a:ext uri="{FF2B5EF4-FFF2-40B4-BE49-F238E27FC236}">
                <a16:creationId xmlns:a16="http://schemas.microsoft.com/office/drawing/2014/main" id="{EDD1A01C-0311-4FB0-56A2-9264F2509325}"/>
              </a:ext>
            </a:extLst>
          </p:cNvPr>
          <p:cNvGrpSpPr/>
          <p:nvPr/>
        </p:nvGrpSpPr>
        <p:grpSpPr>
          <a:xfrm>
            <a:off x="4331869" y="1029201"/>
            <a:ext cx="4555457" cy="3369375"/>
            <a:chOff x="4331869" y="1029201"/>
            <a:chExt cx="4555457" cy="3369375"/>
          </a:xfrm>
        </p:grpSpPr>
        <p:pic>
          <p:nvPicPr>
            <p:cNvPr id="5" name="Picture 4">
              <a:extLst>
                <a:ext uri="{FF2B5EF4-FFF2-40B4-BE49-F238E27FC236}">
                  <a16:creationId xmlns:a16="http://schemas.microsoft.com/office/drawing/2014/main" id="{F3B38A4B-454D-5F23-2321-4DBD1B6D10F7}"/>
                </a:ext>
              </a:extLst>
            </p:cNvPr>
            <p:cNvPicPr>
              <a:picLocks noChangeAspect="1"/>
            </p:cNvPicPr>
            <p:nvPr/>
          </p:nvPicPr>
          <p:blipFill>
            <a:blip r:embed="rId2"/>
            <a:stretch>
              <a:fillRect/>
            </a:stretch>
          </p:blipFill>
          <p:spPr>
            <a:xfrm>
              <a:off x="4331869" y="1029201"/>
              <a:ext cx="4555457" cy="3036971"/>
            </a:xfrm>
            <a:prstGeom prst="rect">
              <a:avLst/>
            </a:prstGeom>
          </p:spPr>
        </p:pic>
        <p:sp>
          <p:nvSpPr>
            <p:cNvPr id="6" name="TextBox 5">
              <a:extLst>
                <a:ext uri="{FF2B5EF4-FFF2-40B4-BE49-F238E27FC236}">
                  <a16:creationId xmlns:a16="http://schemas.microsoft.com/office/drawing/2014/main" id="{D4A067E9-5385-4682-C90E-CE761940CFA8}"/>
                </a:ext>
              </a:extLst>
            </p:cNvPr>
            <p:cNvSpPr txBox="1"/>
            <p:nvPr/>
          </p:nvSpPr>
          <p:spPr>
            <a:xfrm>
              <a:off x="5758807" y="4021742"/>
              <a:ext cx="1813317" cy="376834"/>
            </a:xfrm>
            <a:prstGeom prst="rect">
              <a:avLst/>
            </a:prstGeom>
            <a:noFill/>
          </p:spPr>
          <p:txBody>
            <a:bodyPr wrap="none" rtlCol="0">
              <a:spAutoFit/>
            </a:bodyPr>
            <a:lstStyle/>
            <a:p>
              <a:pPr algn="ctr">
                <a:lnSpc>
                  <a:spcPct val="150000"/>
                </a:lnSpc>
              </a:pPr>
              <a:r>
                <a:rPr lang="en-US" sz="1400" b="1" dirty="0">
                  <a:solidFill>
                    <a:schemeClr val="bg1">
                      <a:lumMod val="75000"/>
                    </a:schemeClr>
                  </a:solidFill>
                  <a:latin typeface="Times New Roman" panose="02020603050405020304" pitchFamily="18" charset="0"/>
                  <a:cs typeface="Times New Roman" panose="02020603050405020304" pitchFamily="18" charset="0"/>
                </a:rPr>
                <a:t>https://</a:t>
              </a:r>
              <a:r>
                <a:rPr lang="en-US" sz="1400" b="1" dirty="0" err="1">
                  <a:solidFill>
                    <a:schemeClr val="bg1">
                      <a:lumMod val="75000"/>
                    </a:schemeClr>
                  </a:solidFill>
                  <a:latin typeface="Times New Roman" panose="02020603050405020304" pitchFamily="18" charset="0"/>
                  <a:cs typeface="Times New Roman" panose="02020603050405020304" pitchFamily="18" charset="0"/>
                </a:rPr>
                <a:t>zacklabe.com</a:t>
              </a:r>
              <a:r>
                <a:rPr lang="en-US" sz="1400" b="1" dirty="0">
                  <a:solidFill>
                    <a:schemeClr val="bg1">
                      <a:lumMod val="75000"/>
                    </a:schemeClr>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4C7BBE02-D353-FD8F-EABB-A3E2F8A9776F}"/>
                </a:ext>
              </a:extLst>
            </p:cNvPr>
            <p:cNvSpPr/>
            <p:nvPr/>
          </p:nvSpPr>
          <p:spPr>
            <a:xfrm>
              <a:off x="4780547" y="3577390"/>
              <a:ext cx="1772653" cy="20854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170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989B85-F841-5E9E-B202-8DDB672E4BE7}"/>
              </a:ext>
            </a:extLst>
          </p:cNvPr>
          <p:cNvGrpSpPr/>
          <p:nvPr/>
        </p:nvGrpSpPr>
        <p:grpSpPr>
          <a:xfrm>
            <a:off x="51587" y="55464"/>
            <a:ext cx="5666594" cy="2977642"/>
            <a:chOff x="51587" y="55464"/>
            <a:chExt cx="5666594" cy="2977642"/>
          </a:xfrm>
        </p:grpSpPr>
        <p:pic>
          <p:nvPicPr>
            <p:cNvPr id="6" name="Picture 5" descr="A picture containing text, screenshot, plot, line&#10;&#10;Description automatically generated">
              <a:extLst>
                <a:ext uri="{FF2B5EF4-FFF2-40B4-BE49-F238E27FC236}">
                  <a16:creationId xmlns:a16="http://schemas.microsoft.com/office/drawing/2014/main" id="{C436A2F0-56B2-7A4C-C64E-52B713A41935}"/>
                </a:ext>
              </a:extLst>
            </p:cNvPr>
            <p:cNvPicPr>
              <a:picLocks noChangeAspect="1"/>
            </p:cNvPicPr>
            <p:nvPr/>
          </p:nvPicPr>
          <p:blipFill>
            <a:blip r:embed="rId3"/>
            <a:stretch>
              <a:fillRect/>
            </a:stretch>
          </p:blipFill>
          <p:spPr>
            <a:xfrm>
              <a:off x="51587" y="55464"/>
              <a:ext cx="5666594" cy="2977642"/>
            </a:xfrm>
            <a:prstGeom prst="rect">
              <a:avLst/>
            </a:prstGeom>
          </p:spPr>
        </p:pic>
        <p:sp>
          <p:nvSpPr>
            <p:cNvPr id="16" name="TextBox 15">
              <a:extLst>
                <a:ext uri="{FF2B5EF4-FFF2-40B4-BE49-F238E27FC236}">
                  <a16:creationId xmlns:a16="http://schemas.microsoft.com/office/drawing/2014/main" id="{E11C3FE4-BE00-B945-9079-E0E6A4777FAD}"/>
                </a:ext>
              </a:extLst>
            </p:cNvPr>
            <p:cNvSpPr txBox="1"/>
            <p:nvPr/>
          </p:nvSpPr>
          <p:spPr>
            <a:xfrm>
              <a:off x="608155" y="364504"/>
              <a:ext cx="3103771" cy="492443"/>
            </a:xfrm>
            <a:prstGeom prst="rect">
              <a:avLst/>
            </a:prstGeom>
            <a:solidFill>
              <a:schemeClr val="bg1"/>
            </a:solid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Global Ocean Heat Content Anomaly</a:t>
              </a:r>
              <a:r>
                <a:rPr lang="en-US" sz="1600" b="1" dirty="0">
                  <a:latin typeface="Times New Roman" panose="02020603050405020304" pitchFamily="18" charset="0"/>
                  <a:cs typeface="Times New Roman" panose="02020603050405020304" pitchFamily="18" charset="0"/>
                </a:rPr>
                <a:t> </a:t>
              </a:r>
            </a:p>
            <a:p>
              <a:r>
                <a:rPr lang="en-US" sz="1000" b="1" dirty="0">
                  <a:latin typeface="Times New Roman" panose="02020603050405020304" pitchFamily="18" charset="0"/>
                  <a:cs typeface="Times New Roman" panose="02020603050405020304" pitchFamily="18" charset="0"/>
                </a:rPr>
                <a:t>(10</a:t>
              </a:r>
              <a:r>
                <a:rPr lang="en-US" sz="1000" b="1" baseline="30000" dirty="0">
                  <a:latin typeface="Times New Roman" panose="02020603050405020304" pitchFamily="18" charset="0"/>
                  <a:cs typeface="Times New Roman" panose="02020603050405020304" pitchFamily="18" charset="0"/>
                </a:rPr>
                <a:t>21</a:t>
              </a:r>
              <a:r>
                <a:rPr lang="en-US" sz="1000" b="1" dirty="0">
                  <a:latin typeface="Times New Roman" panose="02020603050405020304" pitchFamily="18" charset="0"/>
                  <a:cs typeface="Times New Roman" panose="02020603050405020304" pitchFamily="18" charset="0"/>
                </a:rPr>
                <a:t>J; 0-2000m)</a:t>
              </a:r>
            </a:p>
          </p:txBody>
        </p:sp>
        <p:sp>
          <p:nvSpPr>
            <p:cNvPr id="20" name="Rectangle 19">
              <a:extLst>
                <a:ext uri="{FF2B5EF4-FFF2-40B4-BE49-F238E27FC236}">
                  <a16:creationId xmlns:a16="http://schemas.microsoft.com/office/drawing/2014/main" id="{97448485-80F3-2EAA-4F96-33478FC18EE4}"/>
                </a:ext>
              </a:extLst>
            </p:cNvPr>
            <p:cNvSpPr/>
            <p:nvPr/>
          </p:nvSpPr>
          <p:spPr>
            <a:xfrm>
              <a:off x="60959" y="80593"/>
              <a:ext cx="180871" cy="2405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07909AC-797B-42E9-A1B6-46E0F13250B6}"/>
                </a:ext>
              </a:extLst>
            </p:cNvPr>
            <p:cNvSpPr/>
            <p:nvPr/>
          </p:nvSpPr>
          <p:spPr>
            <a:xfrm rot="5400000">
              <a:off x="2711906" y="-1974443"/>
              <a:ext cx="175775" cy="42491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FF58A8F-3972-A31C-D0CA-3904790A0FEA}"/>
                </a:ext>
              </a:extLst>
            </p:cNvPr>
            <p:cNvSpPr txBox="1"/>
            <p:nvPr/>
          </p:nvSpPr>
          <p:spPr>
            <a:xfrm>
              <a:off x="3277307" y="1635830"/>
              <a:ext cx="1803677" cy="254878"/>
            </a:xfrm>
            <a:prstGeom prst="rect">
              <a:avLst/>
            </a:prstGeom>
            <a:noFill/>
          </p:spPr>
          <p:txBody>
            <a:bodyPr wrap="square">
              <a:spAutoFit/>
            </a:bodyPr>
            <a:lstStyle/>
            <a:p>
              <a:pPr algn="ctr">
                <a:lnSpc>
                  <a:spcPct val="150000"/>
                </a:lnSpc>
              </a:pPr>
              <a:r>
                <a:rPr lang="en-US" sz="800" b="1" dirty="0">
                  <a:latin typeface="Times New Roman" panose="02020603050405020304" pitchFamily="18" charset="0"/>
                  <a:cs typeface="Times New Roman" panose="02020603050405020304" pitchFamily="18" charset="0"/>
                </a:rPr>
                <a:t>(Baseline 1981-2010)</a:t>
              </a:r>
            </a:p>
          </p:txBody>
        </p:sp>
        <p:sp>
          <p:nvSpPr>
            <p:cNvPr id="28" name="Rectangle 27">
              <a:extLst>
                <a:ext uri="{FF2B5EF4-FFF2-40B4-BE49-F238E27FC236}">
                  <a16:creationId xmlns:a16="http://schemas.microsoft.com/office/drawing/2014/main" id="{9576A1E6-D881-4BAF-58B0-929167D69262}"/>
                </a:ext>
              </a:extLst>
            </p:cNvPr>
            <p:cNvSpPr/>
            <p:nvPr/>
          </p:nvSpPr>
          <p:spPr>
            <a:xfrm>
              <a:off x="4100397" y="2495900"/>
              <a:ext cx="1326382" cy="228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571E2DFB-C958-6D54-3769-4C48D47F75BD}"/>
              </a:ext>
            </a:extLst>
          </p:cNvPr>
          <p:cNvSpPr txBox="1"/>
          <p:nvPr/>
        </p:nvSpPr>
        <p:spPr>
          <a:xfrm>
            <a:off x="5776487" y="726999"/>
            <a:ext cx="3306554" cy="923330"/>
          </a:xfrm>
          <a:prstGeom prst="rect">
            <a:avLst/>
          </a:prstGeom>
          <a:noFill/>
        </p:spPr>
        <p:txBody>
          <a:bodyPr wrap="square" rtlCol="0">
            <a:spAutoFit/>
          </a:bodyPr>
          <a:lstStyle/>
          <a:p>
            <a:pPr algn="ctr"/>
            <a:r>
              <a:rPr lang="en-US" sz="1800" b="1" dirty="0">
                <a:solidFill>
                  <a:schemeClr val="bg1"/>
                </a:solidFill>
                <a:latin typeface="Times New Roman" panose="02020603050405020304" pitchFamily="18" charset="0"/>
                <a:cs typeface="Times New Roman" panose="02020603050405020304" pitchFamily="18" charset="0"/>
              </a:rPr>
              <a:t>The Global Ocean accounts for ~90% of anthropogenic heat uptake</a:t>
            </a:r>
          </a:p>
        </p:txBody>
      </p:sp>
      <p:grpSp>
        <p:nvGrpSpPr>
          <p:cNvPr id="3" name="Group 2">
            <a:extLst>
              <a:ext uri="{FF2B5EF4-FFF2-40B4-BE49-F238E27FC236}">
                <a16:creationId xmlns:a16="http://schemas.microsoft.com/office/drawing/2014/main" id="{8F09905A-4A73-EAF2-2AA2-8B6322D82D17}"/>
              </a:ext>
            </a:extLst>
          </p:cNvPr>
          <p:cNvGrpSpPr/>
          <p:nvPr/>
        </p:nvGrpSpPr>
        <p:grpSpPr>
          <a:xfrm>
            <a:off x="298080" y="2551431"/>
            <a:ext cx="8631782" cy="2536605"/>
            <a:chOff x="298080" y="2551431"/>
            <a:chExt cx="8631782" cy="2536605"/>
          </a:xfrm>
        </p:grpSpPr>
        <p:grpSp>
          <p:nvGrpSpPr>
            <p:cNvPr id="30" name="Group 29">
              <a:extLst>
                <a:ext uri="{FF2B5EF4-FFF2-40B4-BE49-F238E27FC236}">
                  <a16:creationId xmlns:a16="http://schemas.microsoft.com/office/drawing/2014/main" id="{EF1D4C14-C93B-E41E-9D3E-89C9A6DAC011}"/>
                </a:ext>
              </a:extLst>
            </p:cNvPr>
            <p:cNvGrpSpPr/>
            <p:nvPr/>
          </p:nvGrpSpPr>
          <p:grpSpPr>
            <a:xfrm>
              <a:off x="3969097" y="2551431"/>
              <a:ext cx="4960765" cy="2536605"/>
              <a:chOff x="3969097" y="2551431"/>
              <a:chExt cx="4960765" cy="2536605"/>
            </a:xfrm>
          </p:grpSpPr>
          <p:pic>
            <p:nvPicPr>
              <p:cNvPr id="31" name="Picture 30" descr="A picture containing screenshot, line, plot, text&#10;&#10;Description automatically generated">
                <a:extLst>
                  <a:ext uri="{FF2B5EF4-FFF2-40B4-BE49-F238E27FC236}">
                    <a16:creationId xmlns:a16="http://schemas.microsoft.com/office/drawing/2014/main" id="{05CE21BC-F4A9-9636-FC9D-12AF9365FAD9}"/>
                  </a:ext>
                </a:extLst>
              </p:cNvPr>
              <p:cNvPicPr>
                <a:picLocks noChangeAspect="1"/>
              </p:cNvPicPr>
              <p:nvPr/>
            </p:nvPicPr>
            <p:blipFill>
              <a:blip r:embed="rId4"/>
              <a:stretch>
                <a:fillRect/>
              </a:stretch>
            </p:blipFill>
            <p:spPr>
              <a:xfrm>
                <a:off x="3969097" y="2552310"/>
                <a:ext cx="4960765" cy="2535726"/>
              </a:xfrm>
              <a:prstGeom prst="rect">
                <a:avLst/>
              </a:prstGeom>
              <a:ln>
                <a:solidFill>
                  <a:schemeClr val="tx1"/>
                </a:solidFill>
              </a:ln>
            </p:spPr>
          </p:pic>
          <p:sp>
            <p:nvSpPr>
              <p:cNvPr id="32" name="TextBox 31">
                <a:extLst>
                  <a:ext uri="{FF2B5EF4-FFF2-40B4-BE49-F238E27FC236}">
                    <a16:creationId xmlns:a16="http://schemas.microsoft.com/office/drawing/2014/main" id="{6F93F05A-4CDD-9564-D644-4D01C668A926}"/>
                  </a:ext>
                </a:extLst>
              </p:cNvPr>
              <p:cNvSpPr txBox="1"/>
              <p:nvPr/>
            </p:nvSpPr>
            <p:spPr>
              <a:xfrm>
                <a:off x="4381086" y="2945008"/>
                <a:ext cx="3875674" cy="677108"/>
              </a:xfrm>
              <a:prstGeom prst="rect">
                <a:avLst/>
              </a:prstGeom>
              <a:noFill/>
              <a:ln>
                <a:noFill/>
              </a:ln>
            </p:spPr>
            <p:txBody>
              <a:bodyPr wrap="square">
                <a:spAutoFit/>
              </a:bodyPr>
              <a:lstStyle/>
              <a:p>
                <a:r>
                  <a:rPr lang="en-US" sz="1400" b="1" dirty="0">
                    <a:latin typeface="Times New Roman" panose="02020603050405020304" pitchFamily="18" charset="0"/>
                    <a:cs typeface="Times New Roman" panose="02020603050405020304" pitchFamily="18" charset="0"/>
                  </a:rPr>
                  <a:t>Southern Ocean (south of 30</a:t>
                </a:r>
                <a:r>
                  <a:rPr lang="en-US" sz="1400" b="1" baseline="30000" dirty="0">
                    <a:latin typeface="Times New Roman" panose="02020603050405020304" pitchFamily="18" charset="0"/>
                    <a:cs typeface="Times New Roman" panose="02020603050405020304" pitchFamily="18" charset="0"/>
                  </a:rPr>
                  <a:t>o</a:t>
                </a:r>
                <a:r>
                  <a:rPr lang="en-US" sz="1400" b="1" dirty="0">
                    <a:latin typeface="Times New Roman" panose="02020603050405020304" pitchFamily="18" charset="0"/>
                    <a:cs typeface="Times New Roman" panose="02020603050405020304" pitchFamily="18" charset="0"/>
                  </a:rPr>
                  <a:t>S)</a:t>
                </a:r>
                <a:endParaRPr lang="en-US" sz="1400" b="1" baseline="30000" dirty="0">
                  <a:latin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cs typeface="Times New Roman" panose="02020603050405020304" pitchFamily="18" charset="0"/>
                  </a:rPr>
                  <a:t>Heat Content Anomaly </a:t>
                </a:r>
              </a:p>
              <a:p>
                <a:r>
                  <a:rPr lang="en-US" sz="1000" b="1" dirty="0">
                    <a:latin typeface="Times New Roman" panose="02020603050405020304" pitchFamily="18" charset="0"/>
                    <a:cs typeface="Times New Roman" panose="02020603050405020304" pitchFamily="18" charset="0"/>
                  </a:rPr>
                  <a:t>(10</a:t>
                </a:r>
                <a:r>
                  <a:rPr lang="en-US" sz="1000" b="1" baseline="30000" dirty="0">
                    <a:latin typeface="Times New Roman" panose="02020603050405020304" pitchFamily="18" charset="0"/>
                    <a:cs typeface="Times New Roman" panose="02020603050405020304" pitchFamily="18" charset="0"/>
                  </a:rPr>
                  <a:t>9</a:t>
                </a:r>
                <a:r>
                  <a:rPr lang="en-US" sz="1000" b="1" dirty="0">
                    <a:latin typeface="Times New Roman" panose="02020603050405020304" pitchFamily="18" charset="0"/>
                    <a:cs typeface="Times New Roman" panose="02020603050405020304" pitchFamily="18" charset="0"/>
                  </a:rPr>
                  <a:t>J m</a:t>
                </a:r>
                <a:r>
                  <a:rPr lang="en-US" sz="1000" b="1" baseline="30000" dirty="0">
                    <a:latin typeface="Times New Roman" panose="02020603050405020304" pitchFamily="18" charset="0"/>
                    <a:cs typeface="Times New Roman" panose="02020603050405020304" pitchFamily="18" charset="0"/>
                  </a:rPr>
                  <a:t>-2</a:t>
                </a:r>
                <a:r>
                  <a:rPr lang="en-US" sz="1000" b="1" dirty="0">
                    <a:latin typeface="Times New Roman" panose="02020603050405020304" pitchFamily="18" charset="0"/>
                    <a:cs typeface="Times New Roman" panose="02020603050405020304" pitchFamily="18" charset="0"/>
                  </a:rPr>
                  <a:t>;</a:t>
                </a:r>
                <a:r>
                  <a:rPr lang="en-US" sz="1000" b="1" baseline="30000" dirty="0">
                    <a:latin typeface="Times New Roman" panose="02020603050405020304" pitchFamily="18" charset="0"/>
                    <a:cs typeface="Times New Roman" panose="02020603050405020304" pitchFamily="18" charset="0"/>
                  </a:rPr>
                  <a:t> </a:t>
                </a:r>
                <a:r>
                  <a:rPr lang="en-US" sz="1000" b="1" dirty="0">
                    <a:latin typeface="Times New Roman" panose="02020603050405020304" pitchFamily="18" charset="0"/>
                    <a:cs typeface="Times New Roman" panose="02020603050405020304" pitchFamily="18" charset="0"/>
                  </a:rPr>
                  <a:t>0-2000m)</a:t>
                </a:r>
              </a:p>
            </p:txBody>
          </p:sp>
          <p:sp>
            <p:nvSpPr>
              <p:cNvPr id="33" name="Rectangle 32">
                <a:extLst>
                  <a:ext uri="{FF2B5EF4-FFF2-40B4-BE49-F238E27FC236}">
                    <a16:creationId xmlns:a16="http://schemas.microsoft.com/office/drawing/2014/main" id="{0C74877A-8A76-5DC2-0EFF-D07235AAC753}"/>
                  </a:ext>
                </a:extLst>
              </p:cNvPr>
              <p:cNvSpPr/>
              <p:nvPr/>
            </p:nvSpPr>
            <p:spPr>
              <a:xfrm>
                <a:off x="8828557" y="2551431"/>
                <a:ext cx="101305" cy="25081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DD65CF1-227D-35F0-BA6B-06D4534CC738}"/>
                  </a:ext>
                </a:extLst>
              </p:cNvPr>
              <p:cNvSpPr/>
              <p:nvPr/>
            </p:nvSpPr>
            <p:spPr>
              <a:xfrm>
                <a:off x="5225143" y="2571750"/>
                <a:ext cx="1999622" cy="2920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62E2972-BA18-DA17-0D5C-3F2EDF03F971}"/>
                  </a:ext>
                </a:extLst>
              </p:cNvPr>
              <p:cNvSpPr txBox="1"/>
              <p:nvPr/>
            </p:nvSpPr>
            <p:spPr>
              <a:xfrm>
                <a:off x="7522144" y="3839227"/>
                <a:ext cx="1395891" cy="254878"/>
              </a:xfrm>
              <a:prstGeom prst="rect">
                <a:avLst/>
              </a:prstGeom>
              <a:noFill/>
            </p:spPr>
            <p:txBody>
              <a:bodyPr wrap="square">
                <a:spAutoFit/>
              </a:bodyPr>
              <a:lstStyle/>
              <a:p>
                <a:pPr algn="ctr">
                  <a:lnSpc>
                    <a:spcPct val="150000"/>
                  </a:lnSpc>
                </a:pPr>
                <a:r>
                  <a:rPr lang="en-US" sz="800" b="1" dirty="0">
                    <a:latin typeface="Times New Roman" panose="02020603050405020304" pitchFamily="18" charset="0"/>
                    <a:cs typeface="Times New Roman" panose="02020603050405020304" pitchFamily="18" charset="0"/>
                  </a:rPr>
                  <a:t>(Baseline 1981-2010)</a:t>
                </a:r>
              </a:p>
            </p:txBody>
          </p:sp>
        </p:grpSp>
        <p:sp>
          <p:nvSpPr>
            <p:cNvPr id="2" name="TextBox 1">
              <a:extLst>
                <a:ext uri="{FF2B5EF4-FFF2-40B4-BE49-F238E27FC236}">
                  <a16:creationId xmlns:a16="http://schemas.microsoft.com/office/drawing/2014/main" id="{472EE682-7CCE-2997-A7D2-C354323C0A68}"/>
                </a:ext>
              </a:extLst>
            </p:cNvPr>
            <p:cNvSpPr txBox="1"/>
            <p:nvPr/>
          </p:nvSpPr>
          <p:spPr>
            <a:xfrm>
              <a:off x="298080" y="3234169"/>
              <a:ext cx="3306554" cy="1200329"/>
            </a:xfrm>
            <a:prstGeom prst="rect">
              <a:avLst/>
            </a:prstGeom>
            <a:noFill/>
          </p:spPr>
          <p:txBody>
            <a:bodyPr wrap="square" rtlCol="0">
              <a:spAutoFit/>
            </a:bodyPr>
            <a:lstStyle/>
            <a:p>
              <a:pPr algn="ctr"/>
              <a:endParaRPr lang="en-US" sz="1800" b="1" dirty="0">
                <a:solidFill>
                  <a:schemeClr val="bg1"/>
                </a:solidFill>
                <a:latin typeface="Times New Roman" panose="02020603050405020304" pitchFamily="18" charset="0"/>
                <a:cs typeface="Times New Roman" panose="02020603050405020304" pitchFamily="18" charset="0"/>
              </a:endParaRPr>
            </a:p>
            <a:p>
              <a:pPr algn="ctr"/>
              <a:r>
                <a:rPr lang="en-US" sz="1800" b="1" i="1" dirty="0">
                  <a:solidFill>
                    <a:schemeClr val="bg1"/>
                  </a:solidFill>
                  <a:latin typeface="Times New Roman" panose="02020603050405020304" pitchFamily="18" charset="0"/>
                  <a:cs typeface="Times New Roman" panose="02020603050405020304" pitchFamily="18" charset="0"/>
                </a:rPr>
                <a:t>Southern Ocean alone absorbs 60-70% of that anthropogenic heat</a:t>
              </a:r>
              <a:endParaRPr lang="en-US" sz="1800" b="1" dirty="0">
                <a:solidFill>
                  <a:schemeClr val="bg1"/>
                </a:solidFill>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07F15A80-86CE-E183-0C69-5DCCB4E7DAA9}"/>
              </a:ext>
            </a:extLst>
          </p:cNvPr>
          <p:cNvSpPr txBox="1"/>
          <p:nvPr/>
        </p:nvSpPr>
        <p:spPr>
          <a:xfrm>
            <a:off x="6584069" y="277934"/>
            <a:ext cx="1672691" cy="338554"/>
          </a:xfrm>
          <a:prstGeom prst="rect">
            <a:avLst/>
          </a:prstGeom>
          <a:noFill/>
        </p:spPr>
        <p:txBody>
          <a:bodyPr wrap="square">
            <a:spAutoFit/>
          </a:bodyPr>
          <a:lstStyle/>
          <a:p>
            <a:r>
              <a:rPr lang="en-US" sz="1600" b="1" i="1" dirty="0">
                <a:solidFill>
                  <a:schemeClr val="bg1">
                    <a:lumMod val="85000"/>
                  </a:schemeClr>
                </a:solidFill>
                <a:latin typeface="Times New Roman" panose="02020603050405020304" pitchFamily="18" charset="0"/>
                <a:cs typeface="Times New Roman" panose="02020603050405020304" pitchFamily="18" charset="0"/>
              </a:rPr>
              <a:t>Cheng et al, </a:t>
            </a:r>
            <a:r>
              <a:rPr lang="en-US" sz="1600" b="1" dirty="0">
                <a:solidFill>
                  <a:schemeClr val="bg1">
                    <a:lumMod val="85000"/>
                  </a:schemeClr>
                </a:solidFill>
                <a:latin typeface="Times New Roman" panose="02020603050405020304" pitchFamily="18" charset="0"/>
                <a:cs typeface="Times New Roman" panose="02020603050405020304" pitchFamily="18" charset="0"/>
              </a:rPr>
              <a:t>2023</a:t>
            </a:r>
            <a:endParaRPr lang="en-US" sz="1600" dirty="0">
              <a:solidFill>
                <a:schemeClr val="bg1">
                  <a:lumMod val="85000"/>
                </a:schemeClr>
              </a:solidFill>
            </a:endParaRPr>
          </a:p>
        </p:txBody>
      </p:sp>
    </p:spTree>
    <p:extLst>
      <p:ext uri="{BB962C8B-B14F-4D97-AF65-F5344CB8AC3E}">
        <p14:creationId xmlns:p14="http://schemas.microsoft.com/office/powerpoint/2010/main" val="204824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6B9F7-67CF-43E0-B5AB-79D2DE54EEB0}"/>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6ACB0AA7-7C4E-81D1-ADF2-A45D8ACF5FA1}"/>
              </a:ext>
            </a:extLst>
          </p:cNvPr>
          <p:cNvPicPr>
            <a:picLocks noChangeAspect="1"/>
          </p:cNvPicPr>
          <p:nvPr/>
        </p:nvPicPr>
        <p:blipFill>
          <a:blip r:embed="rId3"/>
          <a:stretch>
            <a:fillRect/>
          </a:stretch>
        </p:blipFill>
        <p:spPr>
          <a:xfrm>
            <a:off x="120315" y="1116363"/>
            <a:ext cx="8999622" cy="2699886"/>
          </a:xfrm>
          <a:prstGeom prst="rect">
            <a:avLst/>
          </a:prstGeom>
        </p:spPr>
      </p:pic>
      <p:sp>
        <p:nvSpPr>
          <p:cNvPr id="8" name="Rectangle 7">
            <a:extLst>
              <a:ext uri="{FF2B5EF4-FFF2-40B4-BE49-F238E27FC236}">
                <a16:creationId xmlns:a16="http://schemas.microsoft.com/office/drawing/2014/main" id="{F6A2847B-50CE-2EE0-09C1-400B7CEDAFF2}"/>
              </a:ext>
            </a:extLst>
          </p:cNvPr>
          <p:cNvSpPr/>
          <p:nvPr/>
        </p:nvSpPr>
        <p:spPr>
          <a:xfrm>
            <a:off x="2365417" y="1226442"/>
            <a:ext cx="4672484" cy="2612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DD3621C-753B-FF3C-4AC1-B9BE94ACB9B3}"/>
              </a:ext>
            </a:extLst>
          </p:cNvPr>
          <p:cNvSpPr txBox="1"/>
          <p:nvPr/>
        </p:nvSpPr>
        <p:spPr>
          <a:xfrm>
            <a:off x="718048" y="2940915"/>
            <a:ext cx="1350049" cy="295530"/>
          </a:xfrm>
          <a:prstGeom prst="rect">
            <a:avLst/>
          </a:prstGeom>
          <a:noFill/>
        </p:spPr>
        <p:txBody>
          <a:bodyPr wrap="none" rtlCol="0">
            <a:spAutoFit/>
          </a:bodyPr>
          <a:lstStyle/>
          <a:p>
            <a:pPr algn="ctr">
              <a:lnSpc>
                <a:spcPct val="150000"/>
              </a:lnSpc>
            </a:pPr>
            <a:r>
              <a:rPr lang="en-US" sz="1000" b="1" dirty="0">
                <a:solidFill>
                  <a:schemeClr val="bg1">
                    <a:lumMod val="75000"/>
                  </a:schemeClr>
                </a:solidFill>
                <a:latin typeface="Times New Roman" panose="02020603050405020304" pitchFamily="18" charset="0"/>
                <a:cs typeface="Times New Roman" panose="02020603050405020304" pitchFamily="18" charset="0"/>
              </a:rPr>
              <a:t>https://</a:t>
            </a:r>
            <a:r>
              <a:rPr lang="en-US" sz="1000" b="1" dirty="0" err="1">
                <a:solidFill>
                  <a:schemeClr val="bg1">
                    <a:lumMod val="75000"/>
                  </a:schemeClr>
                </a:solidFill>
                <a:latin typeface="Times New Roman" panose="02020603050405020304" pitchFamily="18" charset="0"/>
                <a:cs typeface="Times New Roman" panose="02020603050405020304" pitchFamily="18" charset="0"/>
              </a:rPr>
              <a:t>zacklabe.com</a:t>
            </a:r>
            <a:r>
              <a:rPr lang="en-US" sz="1000" b="1" dirty="0">
                <a:solidFill>
                  <a:schemeClr val="bg1">
                    <a:lumMod val="75000"/>
                  </a:schemeClr>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AC0159E5-92BA-98D5-F118-3F9445B3E967}"/>
              </a:ext>
            </a:extLst>
          </p:cNvPr>
          <p:cNvSpPr/>
          <p:nvPr/>
        </p:nvSpPr>
        <p:spPr>
          <a:xfrm>
            <a:off x="609062" y="3579173"/>
            <a:ext cx="3142194" cy="2553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D1F39E-FCBD-B93C-080F-55AFD04CEF73}"/>
              </a:ext>
            </a:extLst>
          </p:cNvPr>
          <p:cNvSpPr txBox="1"/>
          <p:nvPr/>
        </p:nvSpPr>
        <p:spPr>
          <a:xfrm>
            <a:off x="653462" y="1480735"/>
            <a:ext cx="1590500" cy="295530"/>
          </a:xfrm>
          <a:prstGeom prst="rect">
            <a:avLst/>
          </a:prstGeom>
          <a:noFill/>
        </p:spPr>
        <p:txBody>
          <a:bodyPr wrap="none" rtlCol="0">
            <a:spAutoFit/>
          </a:bodyPr>
          <a:lstStyle/>
          <a:p>
            <a:pPr algn="ctr">
              <a:lnSpc>
                <a:spcPct val="150000"/>
              </a:lnSpc>
            </a:pPr>
            <a:r>
              <a:rPr lang="en-US" sz="1000" b="1" dirty="0">
                <a:solidFill>
                  <a:schemeClr val="bg1"/>
                </a:solidFill>
                <a:latin typeface="Times New Roman" panose="02020603050405020304" pitchFamily="18" charset="0"/>
                <a:cs typeface="Times New Roman" panose="02020603050405020304" pitchFamily="18" charset="0"/>
              </a:rPr>
              <a:t>Sea-Ice Extent Anomalies</a:t>
            </a:r>
          </a:p>
        </p:txBody>
      </p:sp>
      <p:sp>
        <p:nvSpPr>
          <p:cNvPr id="17" name="TextBox 16">
            <a:extLst>
              <a:ext uri="{FF2B5EF4-FFF2-40B4-BE49-F238E27FC236}">
                <a16:creationId xmlns:a16="http://schemas.microsoft.com/office/drawing/2014/main" id="{96D83C77-8381-DBC5-3574-6D3D82F3EF5E}"/>
              </a:ext>
            </a:extLst>
          </p:cNvPr>
          <p:cNvSpPr txBox="1"/>
          <p:nvPr/>
        </p:nvSpPr>
        <p:spPr>
          <a:xfrm>
            <a:off x="113722" y="167607"/>
            <a:ext cx="5399328" cy="830997"/>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cs typeface="Times New Roman" panose="02020603050405020304" pitchFamily="18" charset="0"/>
              </a:rPr>
              <a:t>The relatively short but perplexing satellite record</a:t>
            </a:r>
          </a:p>
        </p:txBody>
      </p:sp>
      <p:grpSp>
        <p:nvGrpSpPr>
          <p:cNvPr id="11" name="Group 10">
            <a:extLst>
              <a:ext uri="{FF2B5EF4-FFF2-40B4-BE49-F238E27FC236}">
                <a16:creationId xmlns:a16="http://schemas.microsoft.com/office/drawing/2014/main" id="{DEB7FF30-261C-F468-8AE9-1695FDE14022}"/>
              </a:ext>
            </a:extLst>
          </p:cNvPr>
          <p:cNvGrpSpPr/>
          <p:nvPr/>
        </p:nvGrpSpPr>
        <p:grpSpPr>
          <a:xfrm>
            <a:off x="3621965" y="-24658"/>
            <a:ext cx="5445945" cy="5031159"/>
            <a:chOff x="3621965" y="-24658"/>
            <a:chExt cx="5445945" cy="5031159"/>
          </a:xfrm>
        </p:grpSpPr>
        <p:grpSp>
          <p:nvGrpSpPr>
            <p:cNvPr id="6" name="Group 5">
              <a:extLst>
                <a:ext uri="{FF2B5EF4-FFF2-40B4-BE49-F238E27FC236}">
                  <a16:creationId xmlns:a16="http://schemas.microsoft.com/office/drawing/2014/main" id="{06EA3B1B-8399-4ABB-09D4-A9B4EB43EE34}"/>
                </a:ext>
              </a:extLst>
            </p:cNvPr>
            <p:cNvGrpSpPr/>
            <p:nvPr/>
          </p:nvGrpSpPr>
          <p:grpSpPr>
            <a:xfrm>
              <a:off x="3621965" y="-22443"/>
              <a:ext cx="3404478" cy="4527435"/>
              <a:chOff x="3621965" y="-22443"/>
              <a:chExt cx="3404478" cy="4527435"/>
            </a:xfrm>
          </p:grpSpPr>
          <p:sp>
            <p:nvSpPr>
              <p:cNvPr id="3" name="TextBox 2">
                <a:extLst>
                  <a:ext uri="{FF2B5EF4-FFF2-40B4-BE49-F238E27FC236}">
                    <a16:creationId xmlns:a16="http://schemas.microsoft.com/office/drawing/2014/main" id="{EC4EE98C-5C62-2B85-EBCF-9324D54C344C}"/>
                  </a:ext>
                </a:extLst>
              </p:cNvPr>
              <p:cNvSpPr txBox="1"/>
              <p:nvPr/>
            </p:nvSpPr>
            <p:spPr>
              <a:xfrm>
                <a:off x="3621965" y="3797106"/>
                <a:ext cx="2642814" cy="707886"/>
              </a:xfrm>
              <a:prstGeom prst="rect">
                <a:avLst/>
              </a:prstGeom>
              <a:noFill/>
            </p:spPr>
            <p:txBody>
              <a:bodyPr wrap="square">
                <a:spAutoFit/>
              </a:bodyPr>
              <a:lstStyle/>
              <a:p>
                <a:pPr algn="r"/>
                <a:r>
                  <a:rPr lang="en-US" sz="1000" b="1" dirty="0">
                    <a:solidFill>
                      <a:schemeClr val="bg1"/>
                    </a:solidFill>
                    <a:latin typeface="Times New Roman" panose="02020603050405020304" pitchFamily="18" charset="0"/>
                    <a:cs typeface="Times New Roman" panose="02020603050405020304" pitchFamily="18" charset="0"/>
                  </a:rPr>
                  <a:t> Ice Season Duration Analysis:</a:t>
                </a:r>
              </a:p>
              <a:p>
                <a:pPr algn="r"/>
                <a:endParaRPr lang="en-US" sz="1000" b="1" dirty="0">
                  <a:solidFill>
                    <a:schemeClr val="bg1"/>
                  </a:solidFill>
                  <a:latin typeface="Times New Roman" panose="02020603050405020304" pitchFamily="18" charset="0"/>
                  <a:cs typeface="Times New Roman" panose="02020603050405020304" pitchFamily="18" charset="0"/>
                </a:endParaRPr>
              </a:p>
              <a:p>
                <a:pPr algn="r"/>
                <a:r>
                  <a:rPr lang="en-US" sz="1000" b="1" i="1" dirty="0">
                    <a:solidFill>
                      <a:schemeClr val="bg1">
                        <a:lumMod val="75000"/>
                      </a:schemeClr>
                    </a:solidFill>
                    <a:latin typeface="Times New Roman" panose="02020603050405020304" pitchFamily="18" charset="0"/>
                    <a:cs typeface="Times New Roman" panose="02020603050405020304" pitchFamily="18" charset="0"/>
                  </a:rPr>
                  <a:t>Stammerjohn et al</a:t>
                </a:r>
                <a:r>
                  <a:rPr lang="en-US" sz="1000" b="1" dirty="0">
                    <a:solidFill>
                      <a:schemeClr val="bg1">
                        <a:lumMod val="75000"/>
                      </a:schemeClr>
                    </a:solidFill>
                    <a:latin typeface="Times New Roman" panose="02020603050405020304" pitchFamily="18" charset="0"/>
                    <a:cs typeface="Times New Roman" panose="02020603050405020304" pitchFamily="18" charset="0"/>
                  </a:rPr>
                  <a:t>, 2012</a:t>
                </a:r>
              </a:p>
              <a:p>
                <a:pPr algn="r"/>
                <a:r>
                  <a:rPr lang="en-US" sz="1000" b="1" i="1" dirty="0">
                    <a:solidFill>
                      <a:schemeClr val="bg1">
                        <a:lumMod val="75000"/>
                      </a:schemeClr>
                    </a:solidFill>
                    <a:latin typeface="Times New Roman" panose="02020603050405020304" pitchFamily="18" charset="0"/>
                    <a:cs typeface="Times New Roman" panose="02020603050405020304" pitchFamily="18" charset="0"/>
                  </a:rPr>
                  <a:t>Stammerjohn &amp; </a:t>
                </a:r>
                <a:r>
                  <a:rPr lang="en-US" sz="1000" b="1" i="1" dirty="0" err="1">
                    <a:solidFill>
                      <a:schemeClr val="bg1">
                        <a:lumMod val="75000"/>
                      </a:schemeClr>
                    </a:solidFill>
                    <a:latin typeface="Times New Roman" panose="02020603050405020304" pitchFamily="18" charset="0"/>
                    <a:cs typeface="Times New Roman" panose="02020603050405020304" pitchFamily="18" charset="0"/>
                  </a:rPr>
                  <a:t>Makym</a:t>
                </a:r>
                <a:r>
                  <a:rPr lang="en-US" sz="1000" b="1" dirty="0">
                    <a:solidFill>
                      <a:schemeClr val="bg1">
                        <a:lumMod val="75000"/>
                      </a:schemeClr>
                    </a:solidFill>
                    <a:latin typeface="Times New Roman" panose="02020603050405020304" pitchFamily="18" charset="0"/>
                    <a:cs typeface="Times New Roman" panose="02020603050405020304" pitchFamily="18" charset="0"/>
                  </a:rPr>
                  <a:t>, 2017</a:t>
                </a:r>
                <a:endParaRPr lang="en-US" sz="1000" dirty="0">
                  <a:solidFill>
                    <a:schemeClr val="bg1">
                      <a:lumMod val="75000"/>
                    </a:schemeClr>
                  </a:solidFill>
                </a:endParaRPr>
              </a:p>
            </p:txBody>
          </p:sp>
          <p:pic>
            <p:nvPicPr>
              <p:cNvPr id="22" name="Picture 21" descr="A map of the north pole&#10;&#10;Description automatically generated">
                <a:extLst>
                  <a:ext uri="{FF2B5EF4-FFF2-40B4-BE49-F238E27FC236}">
                    <a16:creationId xmlns:a16="http://schemas.microsoft.com/office/drawing/2014/main" id="{DCEB5F65-2D7C-F60F-E37D-9E355566918F}"/>
                  </a:ext>
                </a:extLst>
              </p:cNvPr>
              <p:cNvPicPr>
                <a:picLocks noChangeAspect="1"/>
              </p:cNvPicPr>
              <p:nvPr/>
            </p:nvPicPr>
            <p:blipFill>
              <a:blip r:embed="rId4"/>
              <a:stretch>
                <a:fillRect/>
              </a:stretch>
            </p:blipFill>
            <p:spPr>
              <a:xfrm>
                <a:off x="5514655" y="358691"/>
                <a:ext cx="1358772" cy="1395320"/>
              </a:xfrm>
              <a:prstGeom prst="rect">
                <a:avLst/>
              </a:prstGeom>
              <a:ln>
                <a:solidFill>
                  <a:schemeClr val="tx1"/>
                </a:solidFill>
              </a:ln>
            </p:spPr>
          </p:pic>
          <p:sp>
            <p:nvSpPr>
              <p:cNvPr id="23" name="TextBox 22">
                <a:extLst>
                  <a:ext uri="{FF2B5EF4-FFF2-40B4-BE49-F238E27FC236}">
                    <a16:creationId xmlns:a16="http://schemas.microsoft.com/office/drawing/2014/main" id="{22143A90-05F4-CF95-42B7-CD207435DA44}"/>
                  </a:ext>
                </a:extLst>
              </p:cNvPr>
              <p:cNvSpPr txBox="1"/>
              <p:nvPr/>
            </p:nvSpPr>
            <p:spPr>
              <a:xfrm>
                <a:off x="5888550" y="986845"/>
                <a:ext cx="697627"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2014-15</a:t>
                </a:r>
              </a:p>
            </p:txBody>
          </p:sp>
          <p:sp>
            <p:nvSpPr>
              <p:cNvPr id="29" name="TextBox 28">
                <a:extLst>
                  <a:ext uri="{FF2B5EF4-FFF2-40B4-BE49-F238E27FC236}">
                    <a16:creationId xmlns:a16="http://schemas.microsoft.com/office/drawing/2014/main" id="{8E09C6CB-9DA3-704B-67C0-E80418B50758}"/>
                  </a:ext>
                </a:extLst>
              </p:cNvPr>
              <p:cNvSpPr txBox="1"/>
              <p:nvPr/>
            </p:nvSpPr>
            <p:spPr>
              <a:xfrm>
                <a:off x="5382750" y="-22443"/>
                <a:ext cx="1598515" cy="400110"/>
              </a:xfrm>
              <a:prstGeom prst="rect">
                <a:avLst/>
              </a:prstGeom>
              <a:noFill/>
            </p:spPr>
            <p:txBody>
              <a:bodyPr wrap="none" rtlCol="0">
                <a:spAutoFit/>
              </a:bodyPr>
              <a:lstStyle/>
              <a:p>
                <a:pPr algn="ctr"/>
                <a:r>
                  <a:rPr lang="en-US" sz="1000" b="1" dirty="0">
                    <a:solidFill>
                      <a:schemeClr val="bg1"/>
                    </a:solidFill>
                    <a:latin typeface="Times New Roman" panose="02020603050405020304" pitchFamily="18" charset="0"/>
                    <a:cs typeface="Times New Roman" panose="02020603050405020304" pitchFamily="18" charset="0"/>
                  </a:rPr>
                  <a:t>BLUES: longer ice season</a:t>
                </a:r>
              </a:p>
              <a:p>
                <a:pPr algn="ctr"/>
                <a:r>
                  <a:rPr lang="en-US" sz="1000" b="1" dirty="0">
                    <a:solidFill>
                      <a:schemeClr val="bg1"/>
                    </a:solidFill>
                    <a:latin typeface="Times New Roman" panose="02020603050405020304" pitchFamily="18" charset="0"/>
                    <a:cs typeface="Times New Roman" panose="02020603050405020304" pitchFamily="18" charset="0"/>
                  </a:rPr>
                  <a:t>(by up to 3 months)</a:t>
                </a:r>
              </a:p>
            </p:txBody>
          </p:sp>
          <p:cxnSp>
            <p:nvCxnSpPr>
              <p:cNvPr id="12" name="Straight Arrow Connector 11">
                <a:extLst>
                  <a:ext uri="{FF2B5EF4-FFF2-40B4-BE49-F238E27FC236}">
                    <a16:creationId xmlns:a16="http://schemas.microsoft.com/office/drawing/2014/main" id="{8A5F8CDC-C040-4DE7-B0AC-7E775BAB6653}"/>
                  </a:ext>
                </a:extLst>
              </p:cNvPr>
              <p:cNvCxnSpPr>
                <a:cxnSpLocks/>
              </p:cNvCxnSpPr>
              <p:nvPr/>
            </p:nvCxnSpPr>
            <p:spPr>
              <a:xfrm>
                <a:off x="6909565" y="1290881"/>
                <a:ext cx="116878" cy="32843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E4C9CA53-4905-4BED-423B-18192A647086}"/>
                </a:ext>
              </a:extLst>
            </p:cNvPr>
            <p:cNvGrpSpPr/>
            <p:nvPr/>
          </p:nvGrpSpPr>
          <p:grpSpPr>
            <a:xfrm>
              <a:off x="7252649" y="-24658"/>
              <a:ext cx="1572866" cy="2519205"/>
              <a:chOff x="7252649" y="-24658"/>
              <a:chExt cx="1572866" cy="2519205"/>
            </a:xfrm>
          </p:grpSpPr>
          <p:grpSp>
            <p:nvGrpSpPr>
              <p:cNvPr id="25" name="Group 24">
                <a:extLst>
                  <a:ext uri="{FF2B5EF4-FFF2-40B4-BE49-F238E27FC236}">
                    <a16:creationId xmlns:a16="http://schemas.microsoft.com/office/drawing/2014/main" id="{E3E2FE2A-2806-2E7B-5219-D1B5BE01F9CB}"/>
                  </a:ext>
                </a:extLst>
              </p:cNvPr>
              <p:cNvGrpSpPr/>
              <p:nvPr/>
            </p:nvGrpSpPr>
            <p:grpSpPr>
              <a:xfrm>
                <a:off x="7376308" y="380647"/>
                <a:ext cx="1306637" cy="1381539"/>
                <a:chOff x="4652978" y="3178119"/>
                <a:chExt cx="1306637" cy="1381539"/>
              </a:xfrm>
            </p:grpSpPr>
            <p:pic>
              <p:nvPicPr>
                <p:cNvPr id="20" name="Picture 19" descr="A map of the north pole&#10;&#10;Description automatically generated">
                  <a:extLst>
                    <a:ext uri="{FF2B5EF4-FFF2-40B4-BE49-F238E27FC236}">
                      <a16:creationId xmlns:a16="http://schemas.microsoft.com/office/drawing/2014/main" id="{91E8E6A7-22E8-AADD-D460-C0510C13287E}"/>
                    </a:ext>
                  </a:extLst>
                </p:cNvPr>
                <p:cNvPicPr>
                  <a:picLocks noChangeAspect="1"/>
                </p:cNvPicPr>
                <p:nvPr/>
              </p:nvPicPr>
              <p:blipFill>
                <a:blip r:embed="rId5"/>
                <a:stretch>
                  <a:fillRect/>
                </a:stretch>
              </p:blipFill>
              <p:spPr>
                <a:xfrm>
                  <a:off x="4652978" y="3178119"/>
                  <a:ext cx="1306637" cy="1381539"/>
                </a:xfrm>
                <a:prstGeom prst="rect">
                  <a:avLst/>
                </a:prstGeom>
              </p:spPr>
            </p:pic>
            <p:sp>
              <p:nvSpPr>
                <p:cNvPr id="21" name="TextBox 20">
                  <a:extLst>
                    <a:ext uri="{FF2B5EF4-FFF2-40B4-BE49-F238E27FC236}">
                      <a16:creationId xmlns:a16="http://schemas.microsoft.com/office/drawing/2014/main" id="{72209D6F-7596-4974-4826-50BFC985EF23}"/>
                    </a:ext>
                  </a:extLst>
                </p:cNvPr>
                <p:cNvSpPr txBox="1"/>
                <p:nvPr/>
              </p:nvSpPr>
              <p:spPr>
                <a:xfrm>
                  <a:off x="5039129" y="3825643"/>
                  <a:ext cx="697627"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2016-17</a:t>
                  </a:r>
                </a:p>
              </p:txBody>
            </p:sp>
          </p:grpSp>
          <p:sp>
            <p:nvSpPr>
              <p:cNvPr id="31" name="TextBox 30">
                <a:extLst>
                  <a:ext uri="{FF2B5EF4-FFF2-40B4-BE49-F238E27FC236}">
                    <a16:creationId xmlns:a16="http://schemas.microsoft.com/office/drawing/2014/main" id="{9D836510-C77D-6F00-1178-FED5CC2656BE}"/>
                  </a:ext>
                </a:extLst>
              </p:cNvPr>
              <p:cNvSpPr txBox="1"/>
              <p:nvPr/>
            </p:nvSpPr>
            <p:spPr>
              <a:xfrm>
                <a:off x="7252649" y="-24658"/>
                <a:ext cx="1572866" cy="400110"/>
              </a:xfrm>
              <a:prstGeom prst="rect">
                <a:avLst/>
              </a:prstGeom>
              <a:noFill/>
            </p:spPr>
            <p:txBody>
              <a:bodyPr wrap="none" rtlCol="0">
                <a:spAutoFit/>
              </a:bodyPr>
              <a:lstStyle/>
              <a:p>
                <a:pPr algn="ctr"/>
                <a:r>
                  <a:rPr lang="en-US" sz="1000" b="1" dirty="0">
                    <a:solidFill>
                      <a:schemeClr val="bg1"/>
                    </a:solidFill>
                    <a:latin typeface="Times New Roman" panose="02020603050405020304" pitchFamily="18" charset="0"/>
                    <a:cs typeface="Times New Roman" panose="02020603050405020304" pitchFamily="18" charset="0"/>
                  </a:rPr>
                  <a:t>REDS: shorter ice season</a:t>
                </a:r>
              </a:p>
              <a:p>
                <a:pPr algn="ctr"/>
                <a:r>
                  <a:rPr lang="en-US" sz="1000" b="1" dirty="0">
                    <a:solidFill>
                      <a:schemeClr val="bg1"/>
                    </a:solidFill>
                    <a:latin typeface="Times New Roman" panose="02020603050405020304" pitchFamily="18" charset="0"/>
                    <a:cs typeface="Times New Roman" panose="02020603050405020304" pitchFamily="18" charset="0"/>
                  </a:rPr>
                  <a:t>(by up to 3 months)</a:t>
                </a:r>
              </a:p>
            </p:txBody>
          </p:sp>
          <p:cxnSp>
            <p:nvCxnSpPr>
              <p:cNvPr id="14" name="Straight Arrow Connector 13">
                <a:extLst>
                  <a:ext uri="{FF2B5EF4-FFF2-40B4-BE49-F238E27FC236}">
                    <a16:creationId xmlns:a16="http://schemas.microsoft.com/office/drawing/2014/main" id="{1D699AF8-170D-035F-AE66-D82CFB86D814}"/>
                  </a:ext>
                </a:extLst>
              </p:cNvPr>
              <p:cNvCxnSpPr>
                <a:cxnSpLocks/>
              </p:cNvCxnSpPr>
              <p:nvPr/>
            </p:nvCxnSpPr>
            <p:spPr>
              <a:xfrm flipH="1">
                <a:off x="7405420" y="1815203"/>
                <a:ext cx="199421" cy="67934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FAD1513-64A9-8A98-5B54-C58A27F5108E}"/>
                </a:ext>
              </a:extLst>
            </p:cNvPr>
            <p:cNvGrpSpPr/>
            <p:nvPr/>
          </p:nvGrpSpPr>
          <p:grpSpPr>
            <a:xfrm>
              <a:off x="6330398" y="3088680"/>
              <a:ext cx="2078892" cy="1917821"/>
              <a:chOff x="6330398" y="3088680"/>
              <a:chExt cx="2078892" cy="1917821"/>
            </a:xfrm>
          </p:grpSpPr>
          <p:pic>
            <p:nvPicPr>
              <p:cNvPr id="18" name="Picture 17" descr="A map of the earth&#10;&#10;Description automatically generated">
                <a:extLst>
                  <a:ext uri="{FF2B5EF4-FFF2-40B4-BE49-F238E27FC236}">
                    <a16:creationId xmlns:a16="http://schemas.microsoft.com/office/drawing/2014/main" id="{83FE8BCC-10AF-E451-54DD-DF0407B99383}"/>
                  </a:ext>
                </a:extLst>
              </p:cNvPr>
              <p:cNvPicPr>
                <a:picLocks noChangeAspect="1"/>
              </p:cNvPicPr>
              <p:nvPr/>
            </p:nvPicPr>
            <p:blipFill>
              <a:blip r:embed="rId6"/>
              <a:stretch>
                <a:fillRect/>
              </a:stretch>
            </p:blipFill>
            <p:spPr>
              <a:xfrm>
                <a:off x="6330398" y="3624962"/>
                <a:ext cx="1274443" cy="1381539"/>
              </a:xfrm>
              <a:prstGeom prst="rect">
                <a:avLst/>
              </a:prstGeom>
            </p:spPr>
          </p:pic>
          <p:sp>
            <p:nvSpPr>
              <p:cNvPr id="19" name="TextBox 18">
                <a:extLst>
                  <a:ext uri="{FF2B5EF4-FFF2-40B4-BE49-F238E27FC236}">
                    <a16:creationId xmlns:a16="http://schemas.microsoft.com/office/drawing/2014/main" id="{3D8CDE3B-CC86-59AB-FACF-CA7452041A44}"/>
                  </a:ext>
                </a:extLst>
              </p:cNvPr>
              <p:cNvSpPr txBox="1"/>
              <p:nvPr/>
            </p:nvSpPr>
            <p:spPr>
              <a:xfrm>
                <a:off x="6691751" y="4261901"/>
                <a:ext cx="697627"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2022-23</a:t>
                </a:r>
              </a:p>
            </p:txBody>
          </p:sp>
          <p:cxnSp>
            <p:nvCxnSpPr>
              <p:cNvPr id="37" name="Straight Arrow Connector 36">
                <a:extLst>
                  <a:ext uri="{FF2B5EF4-FFF2-40B4-BE49-F238E27FC236}">
                    <a16:creationId xmlns:a16="http://schemas.microsoft.com/office/drawing/2014/main" id="{56080DB7-EB5D-7125-F908-CD8EB6844FEE}"/>
                  </a:ext>
                </a:extLst>
              </p:cNvPr>
              <p:cNvCxnSpPr>
                <a:cxnSpLocks/>
              </p:cNvCxnSpPr>
              <p:nvPr/>
            </p:nvCxnSpPr>
            <p:spPr>
              <a:xfrm flipV="1">
                <a:off x="7488798" y="3088680"/>
                <a:ext cx="920492" cy="49049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C7B4AF47-AAEC-A9F6-FD35-3F8BF3382F15}"/>
                </a:ext>
              </a:extLst>
            </p:cNvPr>
            <p:cNvGrpSpPr/>
            <p:nvPr/>
          </p:nvGrpSpPr>
          <p:grpSpPr>
            <a:xfrm>
              <a:off x="7670460" y="3220403"/>
              <a:ext cx="1397450" cy="1775306"/>
              <a:chOff x="7670460" y="3220403"/>
              <a:chExt cx="1397450" cy="1775306"/>
            </a:xfrm>
          </p:grpSpPr>
          <p:pic>
            <p:nvPicPr>
              <p:cNvPr id="5" name="Picture 4" descr="A map of the continent&#10;&#10;Description automatically generated">
                <a:extLst>
                  <a:ext uri="{FF2B5EF4-FFF2-40B4-BE49-F238E27FC236}">
                    <a16:creationId xmlns:a16="http://schemas.microsoft.com/office/drawing/2014/main" id="{604FF1A7-686B-1BAA-A3EE-5FDEA636CB8B}"/>
                  </a:ext>
                </a:extLst>
              </p:cNvPr>
              <p:cNvPicPr>
                <a:picLocks noChangeAspect="1"/>
              </p:cNvPicPr>
              <p:nvPr/>
            </p:nvPicPr>
            <p:blipFill>
              <a:blip r:embed="rId7"/>
              <a:stretch>
                <a:fillRect/>
              </a:stretch>
            </p:blipFill>
            <p:spPr>
              <a:xfrm>
                <a:off x="7670460" y="3624962"/>
                <a:ext cx="1397450" cy="1370747"/>
              </a:xfrm>
              <a:prstGeom prst="rect">
                <a:avLst/>
              </a:prstGeom>
            </p:spPr>
          </p:pic>
          <p:sp>
            <p:nvSpPr>
              <p:cNvPr id="7" name="TextBox 6">
                <a:extLst>
                  <a:ext uri="{FF2B5EF4-FFF2-40B4-BE49-F238E27FC236}">
                    <a16:creationId xmlns:a16="http://schemas.microsoft.com/office/drawing/2014/main" id="{3ACD7D83-104B-D9FD-BBF3-FC016FE06909}"/>
                  </a:ext>
                </a:extLst>
              </p:cNvPr>
              <p:cNvSpPr txBox="1"/>
              <p:nvPr/>
            </p:nvSpPr>
            <p:spPr>
              <a:xfrm>
                <a:off x="8109095" y="4228351"/>
                <a:ext cx="697627" cy="276999"/>
              </a:xfrm>
              <a:prstGeom prst="rect">
                <a:avLst/>
              </a:prstGeom>
              <a:noFill/>
            </p:spPr>
            <p:txBody>
              <a:bodyPr wrap="none" rtlCol="0">
                <a:spAutoFit/>
              </a:bodyPr>
              <a:lstStyle/>
              <a:p>
                <a:r>
                  <a:rPr lang="en-US" sz="1200" b="1" dirty="0">
                    <a:latin typeface="Times New Roman" panose="02020603050405020304" pitchFamily="18" charset="0"/>
                    <a:cs typeface="Times New Roman" panose="02020603050405020304" pitchFamily="18" charset="0"/>
                  </a:rPr>
                  <a:t>2023-24</a:t>
                </a:r>
              </a:p>
            </p:txBody>
          </p:sp>
          <p:cxnSp>
            <p:nvCxnSpPr>
              <p:cNvPr id="41" name="Straight Arrow Connector 40">
                <a:extLst>
                  <a:ext uri="{FF2B5EF4-FFF2-40B4-BE49-F238E27FC236}">
                    <a16:creationId xmlns:a16="http://schemas.microsoft.com/office/drawing/2014/main" id="{E753C679-6146-285E-9D28-7A9B8253D9C8}"/>
                  </a:ext>
                </a:extLst>
              </p:cNvPr>
              <p:cNvCxnSpPr>
                <a:cxnSpLocks/>
              </p:cNvCxnSpPr>
              <p:nvPr/>
            </p:nvCxnSpPr>
            <p:spPr>
              <a:xfrm flipH="1" flipV="1">
                <a:off x="8598568" y="3220403"/>
                <a:ext cx="84377" cy="38851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4201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9BBAB4D5-504B-98DE-63C1-F48FD279A674}"/>
              </a:ext>
            </a:extLst>
          </p:cNvPr>
          <p:cNvSpPr>
            <a:spLocks noChangeArrowheads="1"/>
          </p:cNvSpPr>
          <p:nvPr/>
        </p:nvSpPr>
        <p:spPr bwMode="auto">
          <a:xfrm>
            <a:off x="654422" y="326136"/>
            <a:ext cx="7835156" cy="1231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b="1" dirty="0">
                <a:solidFill>
                  <a:schemeClr val="bg1"/>
                </a:solidFill>
                <a:latin typeface="Times New Roman"/>
                <a:cs typeface="Times New Roman"/>
              </a:rPr>
              <a:t>Did anthropogenic warming contribute to the Regime Shift?</a:t>
            </a:r>
            <a:endParaRPr lang="en-US" sz="1800" b="1" dirty="0">
              <a:solidFill>
                <a:schemeClr val="bg1"/>
              </a:solidFill>
              <a:latin typeface="Times New Roman" panose="02020603050405020304" pitchFamily="18" charset="0"/>
              <a:cs typeface="Times New Roman" panose="02020603050405020304" pitchFamily="18" charset="0"/>
            </a:endParaRPr>
          </a:p>
          <a:p>
            <a:endParaRPr lang="en-US" sz="1800" b="1"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Formal detection and attribution studies require adequate observations and adequate coupled models</a:t>
            </a:r>
          </a:p>
        </p:txBody>
      </p:sp>
      <p:sp>
        <p:nvSpPr>
          <p:cNvPr id="4" name="TextBox 3">
            <a:extLst>
              <a:ext uri="{FF2B5EF4-FFF2-40B4-BE49-F238E27FC236}">
                <a16:creationId xmlns:a16="http://schemas.microsoft.com/office/drawing/2014/main" id="{21D1C480-5BE3-2E57-A442-40C67E5DF44D}"/>
              </a:ext>
            </a:extLst>
          </p:cNvPr>
          <p:cNvSpPr txBox="1"/>
          <p:nvPr/>
        </p:nvSpPr>
        <p:spPr>
          <a:xfrm>
            <a:off x="654422" y="2426467"/>
            <a:ext cx="7835156" cy="923330"/>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Currently, there is low confidence that current coupled models adequately represent Southern Ocean processes (e.g., </a:t>
            </a:r>
            <a:r>
              <a:rPr lang="en-US" sz="1800" b="1" i="1" dirty="0">
                <a:solidFill>
                  <a:schemeClr val="bg2">
                    <a:lumMod val="90000"/>
                  </a:schemeClr>
                </a:solidFill>
                <a:latin typeface="Times New Roman" panose="02020603050405020304" pitchFamily="18" charset="0"/>
                <a:cs typeface="Times New Roman" panose="02020603050405020304" pitchFamily="18" charset="0"/>
              </a:rPr>
              <a:t>Meredith et al</a:t>
            </a:r>
            <a:r>
              <a:rPr lang="en-US" sz="1800" b="1" dirty="0">
                <a:solidFill>
                  <a:schemeClr val="bg2">
                    <a:lumMod val="90000"/>
                  </a:schemeClr>
                </a:solidFill>
                <a:latin typeface="Times New Roman" panose="02020603050405020304" pitchFamily="18" charset="0"/>
                <a:cs typeface="Times New Roman" panose="02020603050405020304" pitchFamily="18" charset="0"/>
              </a:rPr>
              <a:t> 2019; </a:t>
            </a:r>
            <a:r>
              <a:rPr lang="en-US" sz="1800" b="1" i="1" dirty="0">
                <a:solidFill>
                  <a:schemeClr val="bg2">
                    <a:lumMod val="90000"/>
                  </a:schemeClr>
                </a:solidFill>
                <a:latin typeface="Times New Roman" panose="02020603050405020304" pitchFamily="18" charset="0"/>
                <a:cs typeface="Times New Roman" panose="02020603050405020304" pitchFamily="18" charset="0"/>
              </a:rPr>
              <a:t>Roach et al</a:t>
            </a:r>
            <a:r>
              <a:rPr lang="en-US" sz="1800" b="1" dirty="0">
                <a:solidFill>
                  <a:schemeClr val="bg2">
                    <a:lumMod val="90000"/>
                  </a:schemeClr>
                </a:solidFill>
                <a:latin typeface="Times New Roman" panose="02020603050405020304" pitchFamily="18" charset="0"/>
                <a:cs typeface="Times New Roman" panose="02020603050405020304" pitchFamily="18" charset="0"/>
              </a:rPr>
              <a:t> 2020</a:t>
            </a:r>
            <a:r>
              <a:rPr lang="en-US" sz="1800" b="1" dirty="0">
                <a:solidFill>
                  <a:schemeClr val="bg1"/>
                </a:solidFill>
                <a:latin typeface="Times New Roman" panose="02020603050405020304" pitchFamily="18" charset="0"/>
                <a:cs typeface="Times New Roman" panose="02020603050405020304" pitchFamily="18" charset="0"/>
              </a:rPr>
              <a:t>)</a:t>
            </a:r>
          </a:p>
        </p:txBody>
      </p:sp>
      <p:sp>
        <p:nvSpPr>
          <p:cNvPr id="5" name="Rectangle 11">
            <a:extLst>
              <a:ext uri="{FF2B5EF4-FFF2-40B4-BE49-F238E27FC236}">
                <a16:creationId xmlns:a16="http://schemas.microsoft.com/office/drawing/2014/main" id="{ACD3889A-70B1-D001-B81C-CF710A5A8F88}"/>
              </a:ext>
            </a:extLst>
          </p:cNvPr>
          <p:cNvSpPr>
            <a:spLocks noChangeArrowheads="1"/>
          </p:cNvSpPr>
          <p:nvPr/>
        </p:nvSpPr>
        <p:spPr bwMode="auto">
          <a:xfrm>
            <a:off x="654422" y="1609038"/>
            <a:ext cx="783515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Currently, the satellite sea-ice time series are too short, and the ocean observations too sparse (within the seasonal sea-ice zone)</a:t>
            </a:r>
          </a:p>
        </p:txBody>
      </p:sp>
      <p:sp>
        <p:nvSpPr>
          <p:cNvPr id="7" name="TextBox 6">
            <a:extLst>
              <a:ext uri="{FF2B5EF4-FFF2-40B4-BE49-F238E27FC236}">
                <a16:creationId xmlns:a16="http://schemas.microsoft.com/office/drawing/2014/main" id="{1DAABF23-669D-F2EC-062D-F4CDF429207C}"/>
              </a:ext>
            </a:extLst>
          </p:cNvPr>
          <p:cNvSpPr txBox="1"/>
          <p:nvPr/>
        </p:nvSpPr>
        <p:spPr>
          <a:xfrm>
            <a:off x="654422" y="3520895"/>
            <a:ext cx="7835156" cy="923330"/>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However, robust sea ice reconstructions can provide a longer-term climate perspectives (e.g., </a:t>
            </a:r>
            <a:r>
              <a:rPr lang="en-US" sz="1800" b="1" i="1" dirty="0" err="1">
                <a:solidFill>
                  <a:schemeClr val="bg2">
                    <a:lumMod val="90000"/>
                  </a:schemeClr>
                </a:solidFill>
                <a:latin typeface="Times New Roman" panose="02020603050405020304" pitchFamily="18" charset="0"/>
                <a:cs typeface="Times New Roman" panose="02020603050405020304" pitchFamily="18" charset="0"/>
              </a:rPr>
              <a:t>Fogt</a:t>
            </a:r>
            <a:r>
              <a:rPr lang="en-US" sz="1800" b="1" i="1" dirty="0">
                <a:solidFill>
                  <a:schemeClr val="bg2">
                    <a:lumMod val="90000"/>
                  </a:schemeClr>
                </a:solidFill>
                <a:latin typeface="Times New Roman" panose="02020603050405020304" pitchFamily="18" charset="0"/>
                <a:cs typeface="Times New Roman" panose="02020603050405020304" pitchFamily="18" charset="0"/>
              </a:rPr>
              <a:t> et al</a:t>
            </a:r>
            <a:r>
              <a:rPr lang="en-US" sz="1800" b="1" dirty="0">
                <a:solidFill>
                  <a:schemeClr val="bg2">
                    <a:lumMod val="90000"/>
                  </a:schemeClr>
                </a:solidFill>
                <a:latin typeface="Times New Roman" panose="02020603050405020304" pitchFamily="18" charset="0"/>
                <a:cs typeface="Times New Roman" panose="02020603050405020304" pitchFamily="18" charset="0"/>
              </a:rPr>
              <a:t> 2022</a:t>
            </a:r>
            <a:r>
              <a:rPr lang="en-US" sz="1800" b="1" dirty="0">
                <a:solidFill>
                  <a:schemeClr val="bg1"/>
                </a:solidFill>
                <a:latin typeface="Times New Roman" panose="02020603050405020304" pitchFamily="18" charset="0"/>
                <a:cs typeface="Times New Roman" panose="02020603050405020304" pitchFamily="18" charset="0"/>
              </a:rPr>
              <a:t>), keeping in mind the reconstructive caveats</a:t>
            </a:r>
            <a:endParaRPr lang="en-US" sz="1800" dirty="0"/>
          </a:p>
        </p:txBody>
      </p:sp>
    </p:spTree>
    <p:extLst>
      <p:ext uri="{BB962C8B-B14F-4D97-AF65-F5344CB8AC3E}">
        <p14:creationId xmlns:p14="http://schemas.microsoft.com/office/powerpoint/2010/main" val="413510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CAE22-B510-83F1-2D4F-BE7660023326}"/>
            </a:ext>
          </a:extLst>
        </p:cNvPr>
        <p:cNvGrpSpPr/>
        <p:nvPr/>
      </p:nvGrpSpPr>
      <p:grpSpPr>
        <a:xfrm>
          <a:off x="0" y="0"/>
          <a:ext cx="0" cy="0"/>
          <a:chOff x="0" y="0"/>
          <a:chExt cx="0" cy="0"/>
        </a:xfrm>
      </p:grpSpPr>
      <p:sp>
        <p:nvSpPr>
          <p:cNvPr id="2" name="Rectangle 11">
            <a:extLst>
              <a:ext uri="{FF2B5EF4-FFF2-40B4-BE49-F238E27FC236}">
                <a16:creationId xmlns:a16="http://schemas.microsoft.com/office/drawing/2014/main" id="{71326CB0-D369-8E62-A925-BF60B0B7E1FD}"/>
              </a:ext>
            </a:extLst>
          </p:cNvPr>
          <p:cNvSpPr>
            <a:spLocks noChangeArrowheads="1"/>
          </p:cNvSpPr>
          <p:nvPr/>
        </p:nvSpPr>
        <p:spPr bwMode="auto">
          <a:xfrm>
            <a:off x="106532" y="290619"/>
            <a:ext cx="890430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b="1" dirty="0">
                <a:solidFill>
                  <a:schemeClr val="bg1"/>
                </a:solidFill>
                <a:latin typeface="Times New Roman"/>
                <a:cs typeface="Times New Roman"/>
              </a:rPr>
              <a:t>Research priorities that emerge as key future directions</a:t>
            </a:r>
          </a:p>
        </p:txBody>
      </p:sp>
      <p:sp>
        <p:nvSpPr>
          <p:cNvPr id="8" name="TextBox 7">
            <a:extLst>
              <a:ext uri="{FF2B5EF4-FFF2-40B4-BE49-F238E27FC236}">
                <a16:creationId xmlns:a16="http://schemas.microsoft.com/office/drawing/2014/main" id="{FDF5A7AC-9DB8-BD91-EBA1-E6D6C86309BA}"/>
              </a:ext>
            </a:extLst>
          </p:cNvPr>
          <p:cNvSpPr txBox="1"/>
          <p:nvPr/>
        </p:nvSpPr>
        <p:spPr>
          <a:xfrm>
            <a:off x="195308" y="990562"/>
            <a:ext cx="8815526" cy="646331"/>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Targeted process studies to improve understanding of how atmosphere-ice-ocean interactions respond to episodic forcing, e.g., </a:t>
            </a:r>
          </a:p>
        </p:txBody>
      </p:sp>
      <p:sp>
        <p:nvSpPr>
          <p:cNvPr id="7" name="TextBox 6">
            <a:extLst>
              <a:ext uri="{FF2B5EF4-FFF2-40B4-BE49-F238E27FC236}">
                <a16:creationId xmlns:a16="http://schemas.microsoft.com/office/drawing/2014/main" id="{A995BA10-662A-F69B-EDDA-AE05D0A0DE74}"/>
              </a:ext>
            </a:extLst>
          </p:cNvPr>
          <p:cNvSpPr txBox="1"/>
          <p:nvPr/>
        </p:nvSpPr>
        <p:spPr>
          <a:xfrm>
            <a:off x="261889" y="1710485"/>
            <a:ext cx="8207407" cy="923330"/>
          </a:xfrm>
          <a:prstGeom prst="rect">
            <a:avLst/>
          </a:prstGeom>
          <a:noFill/>
        </p:spPr>
        <p:txBody>
          <a:bodyPr wrap="square">
            <a:spAutoFit/>
          </a:bodyPr>
          <a:lstStyle/>
          <a:p>
            <a:pPr marL="628650" lvl="1" indent="-28575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Fine-scale ocean turbulence measurements under actively growing sea-ice (ahead to within the advancing sea-ice cover) to improve understanding and quantify the influence of ocean heat on Antarctic sea-ice thickness</a:t>
            </a:r>
          </a:p>
        </p:txBody>
      </p:sp>
      <p:sp>
        <p:nvSpPr>
          <p:cNvPr id="10" name="TextBox 9">
            <a:extLst>
              <a:ext uri="{FF2B5EF4-FFF2-40B4-BE49-F238E27FC236}">
                <a16:creationId xmlns:a16="http://schemas.microsoft.com/office/drawing/2014/main" id="{B2560491-9E75-C99F-FE39-108E39F51DED}"/>
              </a:ext>
            </a:extLst>
          </p:cNvPr>
          <p:cNvSpPr txBox="1"/>
          <p:nvPr/>
        </p:nvSpPr>
        <p:spPr>
          <a:xfrm>
            <a:off x="261889" y="2637792"/>
            <a:ext cx="8207407" cy="646331"/>
          </a:xfrm>
          <a:prstGeom prst="rect">
            <a:avLst/>
          </a:prstGeom>
          <a:noFill/>
        </p:spPr>
        <p:txBody>
          <a:bodyPr wrap="square">
            <a:spAutoFit/>
          </a:bodyPr>
          <a:lstStyle/>
          <a:p>
            <a:pPr marL="628650" lvl="1" indent="-28575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Wave-ice process studies to improve understanding of effects on sea-ice production, thickness, and floe size distributions</a:t>
            </a:r>
          </a:p>
        </p:txBody>
      </p:sp>
      <p:sp>
        <p:nvSpPr>
          <p:cNvPr id="12" name="TextBox 11">
            <a:extLst>
              <a:ext uri="{FF2B5EF4-FFF2-40B4-BE49-F238E27FC236}">
                <a16:creationId xmlns:a16="http://schemas.microsoft.com/office/drawing/2014/main" id="{79412162-5DB8-BBC0-E331-03804741D290}"/>
              </a:ext>
            </a:extLst>
          </p:cNvPr>
          <p:cNvSpPr txBox="1"/>
          <p:nvPr/>
        </p:nvSpPr>
        <p:spPr>
          <a:xfrm>
            <a:off x="599240" y="3392446"/>
            <a:ext cx="8207407" cy="646331"/>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Coastal process studies to improve understanding of how atmosphere-ice-ocean interactions moderate glacial ice mass changes.</a:t>
            </a:r>
            <a:endParaRPr lang="en-US" sz="1800" dirty="0"/>
          </a:p>
        </p:txBody>
      </p:sp>
    </p:spTree>
    <p:extLst>
      <p:ext uri="{BB962C8B-B14F-4D97-AF65-F5344CB8AC3E}">
        <p14:creationId xmlns:p14="http://schemas.microsoft.com/office/powerpoint/2010/main" val="31893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7B3F7ADC-5D05-C8B5-9276-2F5D4435D3EB}"/>
              </a:ext>
            </a:extLst>
          </p:cNvPr>
          <p:cNvGrpSpPr/>
          <p:nvPr/>
        </p:nvGrpSpPr>
        <p:grpSpPr>
          <a:xfrm>
            <a:off x="875230" y="876402"/>
            <a:ext cx="3571307" cy="3661011"/>
            <a:chOff x="1031017" y="797552"/>
            <a:chExt cx="3571307" cy="3661011"/>
          </a:xfrm>
        </p:grpSpPr>
        <p:pic>
          <p:nvPicPr>
            <p:cNvPr id="13" name="Picture 12" descr="A map of the continent&#10;&#10;Description automatically generated">
              <a:extLst>
                <a:ext uri="{FF2B5EF4-FFF2-40B4-BE49-F238E27FC236}">
                  <a16:creationId xmlns:a16="http://schemas.microsoft.com/office/drawing/2014/main" id="{1038AFA3-5900-C664-0D91-5BA5FE0BFA79}"/>
                </a:ext>
              </a:extLst>
            </p:cNvPr>
            <p:cNvPicPr>
              <a:picLocks noChangeAspect="1"/>
            </p:cNvPicPr>
            <p:nvPr/>
          </p:nvPicPr>
          <p:blipFill>
            <a:blip r:embed="rId2"/>
            <a:stretch>
              <a:fillRect/>
            </a:stretch>
          </p:blipFill>
          <p:spPr>
            <a:xfrm>
              <a:off x="1031017" y="797552"/>
              <a:ext cx="3571307" cy="3661011"/>
            </a:xfrm>
            <a:prstGeom prst="rect">
              <a:avLst/>
            </a:prstGeom>
          </p:spPr>
        </p:pic>
        <p:sp>
          <p:nvSpPr>
            <p:cNvPr id="15" name="TextBox 14">
              <a:extLst>
                <a:ext uri="{FF2B5EF4-FFF2-40B4-BE49-F238E27FC236}">
                  <a16:creationId xmlns:a16="http://schemas.microsoft.com/office/drawing/2014/main" id="{DA5EE41C-18AE-7BD6-03EF-67146FD1E3E1}"/>
                </a:ext>
              </a:extLst>
            </p:cNvPr>
            <p:cNvSpPr txBox="1"/>
            <p:nvPr/>
          </p:nvSpPr>
          <p:spPr>
            <a:xfrm>
              <a:off x="2226902" y="2250515"/>
              <a:ext cx="1401212" cy="830997"/>
            </a:xfrm>
            <a:prstGeom prst="rect">
              <a:avLst/>
            </a:prstGeom>
            <a:noFill/>
          </p:spPr>
          <p:txBody>
            <a:bodyPr wrap="square">
              <a:spAutoFit/>
            </a:bodyPr>
            <a:lstStyle/>
            <a:p>
              <a:pPr algn="ctr"/>
              <a:r>
                <a:rPr lang="en-US" sz="1800" b="1" dirty="0">
                  <a:latin typeface="Times New Roman" panose="02020603050405020304" pitchFamily="18" charset="0"/>
                  <a:cs typeface="Times New Roman" panose="02020603050405020304" pitchFamily="18" charset="0"/>
                </a:rPr>
                <a:t>Trend first 30 Years</a:t>
              </a:r>
            </a:p>
            <a:p>
              <a:pPr algn="ctr"/>
              <a:r>
                <a:rPr lang="en-US" sz="1200" b="1" dirty="0">
                  <a:latin typeface="Times New Roman" panose="02020603050405020304" pitchFamily="18" charset="0"/>
                  <a:cs typeface="Times New Roman" panose="02020603050405020304" pitchFamily="18" charset="0"/>
                </a:rPr>
                <a:t>(1979-2008)</a:t>
              </a:r>
            </a:p>
          </p:txBody>
        </p:sp>
        <p:sp>
          <p:nvSpPr>
            <p:cNvPr id="17" name="TextBox 16">
              <a:extLst>
                <a:ext uri="{FF2B5EF4-FFF2-40B4-BE49-F238E27FC236}">
                  <a16:creationId xmlns:a16="http://schemas.microsoft.com/office/drawing/2014/main" id="{6FBAC625-81BF-F1D3-2C0E-89240554D580}"/>
                </a:ext>
              </a:extLst>
            </p:cNvPr>
            <p:cNvSpPr txBox="1"/>
            <p:nvPr/>
          </p:nvSpPr>
          <p:spPr>
            <a:xfrm>
              <a:off x="1719509" y="1329042"/>
              <a:ext cx="2050845" cy="461665"/>
            </a:xfrm>
            <a:prstGeom prst="rect">
              <a:avLst/>
            </a:prstGeom>
            <a:noFill/>
          </p:spPr>
          <p:txBody>
            <a:bodyPr wrap="square">
              <a:spAutoFit/>
            </a:bodyPr>
            <a:lstStyle/>
            <a:p>
              <a:pPr algn="ctr"/>
              <a:r>
                <a:rPr lang="en-US" sz="1200" b="1" dirty="0">
                  <a:latin typeface="Times New Roman" panose="02020603050405020304" pitchFamily="18" charset="0"/>
                  <a:cs typeface="Times New Roman" panose="02020603050405020304" pitchFamily="18" charset="0"/>
                </a:rPr>
                <a:t>BLUES: longer ice seasons by up to 3 months</a:t>
              </a:r>
              <a:endParaRPr lang="en-US" sz="1200" dirty="0">
                <a:latin typeface="Times New Roman" panose="02020603050405020304" pitchFamily="18"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id="{8678FDB7-3D40-4229-41E5-C8B2082F5638}"/>
              </a:ext>
            </a:extLst>
          </p:cNvPr>
          <p:cNvGrpSpPr/>
          <p:nvPr/>
        </p:nvGrpSpPr>
        <p:grpSpPr>
          <a:xfrm>
            <a:off x="4813035" y="876402"/>
            <a:ext cx="3410464" cy="3657600"/>
            <a:chOff x="4643704" y="797552"/>
            <a:chExt cx="3410464" cy="3657600"/>
          </a:xfrm>
        </p:grpSpPr>
        <p:pic>
          <p:nvPicPr>
            <p:cNvPr id="25" name="Picture 24" descr="A map of the earth&#10;&#10;Description automatically generated">
              <a:extLst>
                <a:ext uri="{FF2B5EF4-FFF2-40B4-BE49-F238E27FC236}">
                  <a16:creationId xmlns:a16="http://schemas.microsoft.com/office/drawing/2014/main" id="{526AA994-84AD-318F-34BC-1E7F26E57DBE}"/>
                </a:ext>
              </a:extLst>
            </p:cNvPr>
            <p:cNvPicPr>
              <a:picLocks noChangeAspect="1"/>
            </p:cNvPicPr>
            <p:nvPr/>
          </p:nvPicPr>
          <p:blipFill>
            <a:blip r:embed="rId3"/>
            <a:stretch>
              <a:fillRect/>
            </a:stretch>
          </p:blipFill>
          <p:spPr>
            <a:xfrm>
              <a:off x="4643704" y="797552"/>
              <a:ext cx="3410464" cy="3657600"/>
            </a:xfrm>
            <a:prstGeom prst="rect">
              <a:avLst/>
            </a:prstGeom>
          </p:spPr>
        </p:pic>
        <p:sp>
          <p:nvSpPr>
            <p:cNvPr id="28" name="TextBox 27">
              <a:extLst>
                <a:ext uri="{FF2B5EF4-FFF2-40B4-BE49-F238E27FC236}">
                  <a16:creationId xmlns:a16="http://schemas.microsoft.com/office/drawing/2014/main" id="{C53020DC-B0E1-23E5-C5A8-97E883A9447C}"/>
                </a:ext>
              </a:extLst>
            </p:cNvPr>
            <p:cNvSpPr txBox="1"/>
            <p:nvPr/>
          </p:nvSpPr>
          <p:spPr>
            <a:xfrm>
              <a:off x="5815654" y="2250513"/>
              <a:ext cx="1370857" cy="830997"/>
            </a:xfrm>
            <a:prstGeom prst="rect">
              <a:avLst/>
            </a:prstGeom>
            <a:noFill/>
          </p:spPr>
          <p:txBody>
            <a:bodyPr wrap="square" rtlCol="0">
              <a:spAutoFit/>
            </a:bodyPr>
            <a:lstStyle/>
            <a:p>
              <a:pPr algn="ctr"/>
              <a:r>
                <a:rPr lang="en-US" sz="1800" b="1" dirty="0">
                  <a:latin typeface="Times New Roman" panose="02020603050405020304" pitchFamily="18" charset="0"/>
                  <a:cs typeface="Times New Roman" panose="02020603050405020304" pitchFamily="18" charset="0"/>
                </a:rPr>
                <a:t>Trend last 14 Years</a:t>
              </a:r>
            </a:p>
            <a:p>
              <a:pPr algn="ctr"/>
              <a:r>
                <a:rPr lang="en-US" sz="1200" b="1" dirty="0">
                  <a:latin typeface="Times New Roman" panose="02020603050405020304" pitchFamily="18" charset="0"/>
                  <a:cs typeface="Times New Roman" panose="02020603050405020304" pitchFamily="18" charset="0"/>
                </a:rPr>
                <a:t>(2009-2022)</a:t>
              </a:r>
            </a:p>
          </p:txBody>
        </p:sp>
        <p:sp>
          <p:nvSpPr>
            <p:cNvPr id="29" name="TextBox 28">
              <a:extLst>
                <a:ext uri="{FF2B5EF4-FFF2-40B4-BE49-F238E27FC236}">
                  <a16:creationId xmlns:a16="http://schemas.microsoft.com/office/drawing/2014/main" id="{921E0ED1-0D5B-BC8B-E01A-256446F44FB4}"/>
                </a:ext>
              </a:extLst>
            </p:cNvPr>
            <p:cNvSpPr txBox="1"/>
            <p:nvPr/>
          </p:nvSpPr>
          <p:spPr>
            <a:xfrm>
              <a:off x="5292496" y="1376455"/>
              <a:ext cx="1988837" cy="461665"/>
            </a:xfrm>
            <a:prstGeom prst="rect">
              <a:avLst/>
            </a:prstGeom>
            <a:noFill/>
          </p:spPr>
          <p:txBody>
            <a:bodyPr wrap="square">
              <a:spAutoFit/>
            </a:bodyPr>
            <a:lstStyle/>
            <a:p>
              <a:pPr algn="ctr"/>
              <a:r>
                <a:rPr lang="en-US" sz="1200" b="1" dirty="0">
                  <a:latin typeface="Times New Roman" panose="02020603050405020304" pitchFamily="18" charset="0"/>
                  <a:cs typeface="Times New Roman" panose="02020603050405020304" pitchFamily="18" charset="0"/>
                </a:rPr>
                <a:t>REDS: shorter ice seasons by up to 3 months</a:t>
              </a:r>
              <a:endParaRPr lang="en-US" sz="1200" dirty="0">
                <a:latin typeface="Times New Roman" panose="02020603050405020304" pitchFamily="18" charset="0"/>
                <a:cs typeface="Times New Roman" panose="02020603050405020304" pitchFamily="18" charset="0"/>
              </a:endParaRPr>
            </a:p>
          </p:txBody>
        </p:sp>
      </p:grpSp>
      <p:sp>
        <p:nvSpPr>
          <p:cNvPr id="2" name="TextBox 1">
            <a:extLst>
              <a:ext uri="{FF2B5EF4-FFF2-40B4-BE49-F238E27FC236}">
                <a16:creationId xmlns:a16="http://schemas.microsoft.com/office/drawing/2014/main" id="{6B9E83BB-FB03-C706-8A20-815FD312B609}"/>
              </a:ext>
            </a:extLst>
          </p:cNvPr>
          <p:cNvSpPr txBox="1"/>
          <p:nvPr/>
        </p:nvSpPr>
        <p:spPr>
          <a:xfrm>
            <a:off x="2874927" y="4720077"/>
            <a:ext cx="3410463" cy="307777"/>
          </a:xfrm>
          <a:prstGeom prst="rect">
            <a:avLst/>
          </a:prstGeom>
          <a:noFill/>
        </p:spPr>
        <p:txBody>
          <a:bodyPr wrap="square">
            <a:spAutoFit/>
          </a:bodyPr>
          <a:lstStyle/>
          <a:p>
            <a:pPr algn="ctr"/>
            <a:r>
              <a:rPr lang="en-US" sz="1400" b="1" i="1" dirty="0">
                <a:solidFill>
                  <a:schemeClr val="bg1">
                    <a:lumMod val="75000"/>
                  </a:schemeClr>
                </a:solidFill>
                <a:latin typeface="Times New Roman" panose="02020603050405020304" pitchFamily="18" charset="0"/>
                <a:cs typeface="Times New Roman" panose="02020603050405020304" pitchFamily="18" charset="0"/>
              </a:rPr>
              <a:t>Stammerjohn &amp; </a:t>
            </a:r>
            <a:r>
              <a:rPr lang="en-US" sz="1400" b="1" i="1" dirty="0" err="1">
                <a:solidFill>
                  <a:schemeClr val="bg1">
                    <a:lumMod val="75000"/>
                  </a:schemeClr>
                </a:solidFill>
                <a:latin typeface="Times New Roman" panose="02020603050405020304" pitchFamily="18" charset="0"/>
                <a:cs typeface="Times New Roman" panose="02020603050405020304" pitchFamily="18" charset="0"/>
              </a:rPr>
              <a:t>Makym</a:t>
            </a:r>
            <a:r>
              <a:rPr lang="en-US" sz="1400" b="1" i="1" dirty="0">
                <a:solidFill>
                  <a:schemeClr val="bg1">
                    <a:lumMod val="75000"/>
                  </a:schemeClr>
                </a:solidFill>
                <a:latin typeface="Times New Roman" panose="02020603050405020304" pitchFamily="18" charset="0"/>
                <a:cs typeface="Times New Roman" panose="02020603050405020304" pitchFamily="18" charset="0"/>
              </a:rPr>
              <a:t>,</a:t>
            </a:r>
            <a:r>
              <a:rPr lang="en-US" sz="1400" b="1" dirty="0">
                <a:solidFill>
                  <a:schemeClr val="bg1">
                    <a:lumMod val="75000"/>
                  </a:schemeClr>
                </a:solidFill>
                <a:latin typeface="Times New Roman" panose="02020603050405020304" pitchFamily="18" charset="0"/>
                <a:cs typeface="Times New Roman" panose="02020603050405020304" pitchFamily="18" charset="0"/>
              </a:rPr>
              <a:t> 2017, updated</a:t>
            </a:r>
            <a:endParaRPr lang="en-US" sz="1400" dirty="0">
              <a:solidFill>
                <a:schemeClr val="bg1">
                  <a:lumMod val="75000"/>
                </a:schemeClr>
              </a:solidFill>
            </a:endParaRPr>
          </a:p>
        </p:txBody>
      </p:sp>
      <p:sp>
        <p:nvSpPr>
          <p:cNvPr id="3" name="Rectangle 11">
            <a:extLst>
              <a:ext uri="{FF2B5EF4-FFF2-40B4-BE49-F238E27FC236}">
                <a16:creationId xmlns:a16="http://schemas.microsoft.com/office/drawing/2014/main" id="{84C93DC2-101E-BC91-3F2E-2B24447C0A1D}"/>
              </a:ext>
            </a:extLst>
          </p:cNvPr>
          <p:cNvSpPr>
            <a:spLocks noChangeArrowheads="1"/>
          </p:cNvSpPr>
          <p:nvPr/>
        </p:nvSpPr>
        <p:spPr bwMode="auto">
          <a:xfrm>
            <a:off x="891254" y="153888"/>
            <a:ext cx="737460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Changing Patterns Ice Season Duration Trends</a:t>
            </a:r>
          </a:p>
        </p:txBody>
      </p:sp>
    </p:spTree>
    <p:extLst>
      <p:ext uri="{BB962C8B-B14F-4D97-AF65-F5344CB8AC3E}">
        <p14:creationId xmlns:p14="http://schemas.microsoft.com/office/powerpoint/2010/main" val="245030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DAADC-9EF8-31DC-14B8-3EB1BA97FA5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C74C0B15-E9C8-1CA8-B84C-8E7D013CA075}"/>
              </a:ext>
            </a:extLst>
          </p:cNvPr>
          <p:cNvGrpSpPr/>
          <p:nvPr/>
        </p:nvGrpSpPr>
        <p:grpSpPr>
          <a:xfrm>
            <a:off x="1122947" y="160789"/>
            <a:ext cx="6901063" cy="4927598"/>
            <a:chOff x="1122947" y="160789"/>
            <a:chExt cx="6901063" cy="4927598"/>
          </a:xfrm>
        </p:grpSpPr>
        <p:pic>
          <p:nvPicPr>
            <p:cNvPr id="6" name="Picture 5">
              <a:extLst>
                <a:ext uri="{FF2B5EF4-FFF2-40B4-BE49-F238E27FC236}">
                  <a16:creationId xmlns:a16="http://schemas.microsoft.com/office/drawing/2014/main" id="{32131742-124D-7726-2E01-A4EEA774F141}"/>
                </a:ext>
              </a:extLst>
            </p:cNvPr>
            <p:cNvPicPr>
              <a:picLocks noChangeAspect="1"/>
            </p:cNvPicPr>
            <p:nvPr/>
          </p:nvPicPr>
          <p:blipFill>
            <a:blip r:embed="rId3"/>
            <a:stretch>
              <a:fillRect/>
            </a:stretch>
          </p:blipFill>
          <p:spPr>
            <a:xfrm>
              <a:off x="1122947" y="160789"/>
              <a:ext cx="6901063" cy="4600709"/>
            </a:xfrm>
            <a:prstGeom prst="rect">
              <a:avLst/>
            </a:prstGeom>
          </p:spPr>
        </p:pic>
        <p:sp>
          <p:nvSpPr>
            <p:cNvPr id="7" name="TextBox 6">
              <a:extLst>
                <a:ext uri="{FF2B5EF4-FFF2-40B4-BE49-F238E27FC236}">
                  <a16:creationId xmlns:a16="http://schemas.microsoft.com/office/drawing/2014/main" id="{32403B74-C388-097E-25B0-0215B76178E6}"/>
                </a:ext>
              </a:extLst>
            </p:cNvPr>
            <p:cNvSpPr txBox="1"/>
            <p:nvPr/>
          </p:nvSpPr>
          <p:spPr>
            <a:xfrm>
              <a:off x="3698511" y="4711553"/>
              <a:ext cx="1813317" cy="376834"/>
            </a:xfrm>
            <a:prstGeom prst="rect">
              <a:avLst/>
            </a:prstGeom>
            <a:noFill/>
          </p:spPr>
          <p:txBody>
            <a:bodyPr wrap="none" rtlCol="0">
              <a:spAutoFit/>
            </a:bodyPr>
            <a:lstStyle/>
            <a:p>
              <a:pPr algn="ctr">
                <a:lnSpc>
                  <a:spcPct val="150000"/>
                </a:lnSpc>
              </a:pPr>
              <a:r>
                <a:rPr lang="en-US" sz="1400" b="1" dirty="0">
                  <a:solidFill>
                    <a:schemeClr val="bg1">
                      <a:lumMod val="75000"/>
                    </a:schemeClr>
                  </a:solidFill>
                  <a:latin typeface="Times New Roman" panose="02020603050405020304" pitchFamily="18" charset="0"/>
                  <a:cs typeface="Times New Roman" panose="02020603050405020304" pitchFamily="18" charset="0"/>
                </a:rPr>
                <a:t>https://</a:t>
              </a:r>
              <a:r>
                <a:rPr lang="en-US" sz="1400" b="1" dirty="0" err="1">
                  <a:solidFill>
                    <a:schemeClr val="bg1">
                      <a:lumMod val="75000"/>
                    </a:schemeClr>
                  </a:solidFill>
                  <a:latin typeface="Times New Roman" panose="02020603050405020304" pitchFamily="18" charset="0"/>
                  <a:cs typeface="Times New Roman" panose="02020603050405020304" pitchFamily="18" charset="0"/>
                </a:rPr>
                <a:t>zacklabe.com</a:t>
              </a:r>
              <a:r>
                <a:rPr lang="en-US" sz="1400" b="1" dirty="0">
                  <a:solidFill>
                    <a:schemeClr val="bg1">
                      <a:lumMod val="75000"/>
                    </a:schemeClr>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82AC9799-4DCA-E1A5-D9AB-EDC72291CBD6}"/>
                </a:ext>
              </a:extLst>
            </p:cNvPr>
            <p:cNvSpPr txBox="1"/>
            <p:nvPr/>
          </p:nvSpPr>
          <p:spPr>
            <a:xfrm>
              <a:off x="4860758" y="4107437"/>
              <a:ext cx="537327" cy="300082"/>
            </a:xfrm>
            <a:prstGeom prst="rect">
              <a:avLst/>
            </a:prstGeom>
            <a:noFill/>
          </p:spPr>
          <p:txBody>
            <a:bodyPr wrap="none" rtlCol="0">
              <a:spAutoFit/>
            </a:bodyPr>
            <a:lstStyle/>
            <a:p>
              <a:r>
                <a:rPr lang="en-US" b="1" dirty="0">
                  <a:solidFill>
                    <a:srgbClr val="FFC000"/>
                  </a:solidFill>
                </a:rPr>
                <a:t>2023</a:t>
              </a:r>
            </a:p>
          </p:txBody>
        </p:sp>
        <p:sp>
          <p:nvSpPr>
            <p:cNvPr id="3" name="TextBox 2">
              <a:extLst>
                <a:ext uri="{FF2B5EF4-FFF2-40B4-BE49-F238E27FC236}">
                  <a16:creationId xmlns:a16="http://schemas.microsoft.com/office/drawing/2014/main" id="{A33FD662-F61E-D4E9-18F8-0249BE6E5D09}"/>
                </a:ext>
              </a:extLst>
            </p:cNvPr>
            <p:cNvSpPr txBox="1"/>
            <p:nvPr/>
          </p:nvSpPr>
          <p:spPr>
            <a:xfrm>
              <a:off x="1876096" y="3706384"/>
              <a:ext cx="537327" cy="300082"/>
            </a:xfrm>
            <a:prstGeom prst="rect">
              <a:avLst/>
            </a:prstGeom>
            <a:noFill/>
          </p:spPr>
          <p:txBody>
            <a:bodyPr wrap="none" rtlCol="0">
              <a:spAutoFit/>
            </a:bodyPr>
            <a:lstStyle/>
            <a:p>
              <a:r>
                <a:rPr lang="en-US" b="1" dirty="0">
                  <a:solidFill>
                    <a:srgbClr val="FFC000"/>
                  </a:solidFill>
                </a:rPr>
                <a:t>2023</a:t>
              </a:r>
            </a:p>
          </p:txBody>
        </p:sp>
        <p:sp>
          <p:nvSpPr>
            <p:cNvPr id="4" name="TextBox 3">
              <a:extLst>
                <a:ext uri="{FF2B5EF4-FFF2-40B4-BE49-F238E27FC236}">
                  <a16:creationId xmlns:a16="http://schemas.microsoft.com/office/drawing/2014/main" id="{6D8003F2-EB9B-730D-90AD-B044F6C91651}"/>
                </a:ext>
              </a:extLst>
            </p:cNvPr>
            <p:cNvSpPr txBox="1"/>
            <p:nvPr/>
          </p:nvSpPr>
          <p:spPr>
            <a:xfrm>
              <a:off x="6553026" y="3751818"/>
              <a:ext cx="537327" cy="300082"/>
            </a:xfrm>
            <a:prstGeom prst="rect">
              <a:avLst/>
            </a:prstGeom>
            <a:noFill/>
          </p:spPr>
          <p:txBody>
            <a:bodyPr wrap="none" rtlCol="0">
              <a:spAutoFit/>
            </a:bodyPr>
            <a:lstStyle/>
            <a:p>
              <a:r>
                <a:rPr lang="en-US" b="1" dirty="0">
                  <a:solidFill>
                    <a:srgbClr val="FFC000"/>
                  </a:solidFill>
                </a:rPr>
                <a:t>2023</a:t>
              </a:r>
            </a:p>
          </p:txBody>
        </p:sp>
        <p:sp>
          <p:nvSpPr>
            <p:cNvPr id="13" name="Rectangle 12">
              <a:extLst>
                <a:ext uri="{FF2B5EF4-FFF2-40B4-BE49-F238E27FC236}">
                  <a16:creationId xmlns:a16="http://schemas.microsoft.com/office/drawing/2014/main" id="{6F9A62C6-CE56-D6F1-A814-B50EC0B11000}"/>
                </a:ext>
              </a:extLst>
            </p:cNvPr>
            <p:cNvSpPr/>
            <p:nvPr/>
          </p:nvSpPr>
          <p:spPr>
            <a:xfrm>
              <a:off x="1731146" y="168675"/>
              <a:ext cx="6196613" cy="47051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7BD189E-F97E-EF5D-B832-CB0ED3EC6B63}"/>
                </a:ext>
              </a:extLst>
            </p:cNvPr>
            <p:cNvSpPr/>
            <p:nvPr/>
          </p:nvSpPr>
          <p:spPr>
            <a:xfrm>
              <a:off x="1788695" y="4051290"/>
              <a:ext cx="2654968" cy="3000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1">
            <a:extLst>
              <a:ext uri="{FF2B5EF4-FFF2-40B4-BE49-F238E27FC236}">
                <a16:creationId xmlns:a16="http://schemas.microsoft.com/office/drawing/2014/main" id="{3E48C34B-DF11-A765-7296-6C2F593C3FAC}"/>
              </a:ext>
            </a:extLst>
          </p:cNvPr>
          <p:cNvSpPr>
            <a:spLocks noChangeArrowheads="1"/>
          </p:cNvSpPr>
          <p:nvPr/>
        </p:nvSpPr>
        <p:spPr bwMode="auto">
          <a:xfrm>
            <a:off x="888683" y="55922"/>
            <a:ext cx="737460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And then the </a:t>
            </a:r>
            <a:r>
              <a:rPr lang="en-US" sz="2400" b="1" i="1" dirty="0">
                <a:solidFill>
                  <a:schemeClr val="bg1"/>
                </a:solidFill>
                <a:latin typeface="Times New Roman" panose="02020603050405020304" pitchFamily="18" charset="0"/>
                <a:cs typeface="Times New Roman" panose="02020603050405020304" pitchFamily="18" charset="0"/>
              </a:rPr>
              <a:t>Winters</a:t>
            </a:r>
            <a:r>
              <a:rPr lang="en-US" sz="2400" b="1" dirty="0">
                <a:solidFill>
                  <a:schemeClr val="bg1"/>
                </a:solidFill>
                <a:latin typeface="Times New Roman" panose="02020603050405020304" pitchFamily="18" charset="0"/>
                <a:cs typeface="Times New Roman" panose="02020603050405020304" pitchFamily="18" charset="0"/>
              </a:rPr>
              <a:t> of 2023 &amp; 2024 happened…</a:t>
            </a:r>
          </a:p>
        </p:txBody>
      </p:sp>
    </p:spTree>
    <p:extLst>
      <p:ext uri="{BB962C8B-B14F-4D97-AF65-F5344CB8AC3E}">
        <p14:creationId xmlns:p14="http://schemas.microsoft.com/office/powerpoint/2010/main" val="3455594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FB4BA-48D2-756C-1802-B7649376697E}"/>
            </a:ext>
          </a:extLst>
        </p:cNvPr>
        <p:cNvGrpSpPr/>
        <p:nvPr/>
      </p:nvGrpSpPr>
      <p:grpSpPr>
        <a:xfrm>
          <a:off x="0" y="0"/>
          <a:ext cx="0" cy="0"/>
          <a:chOff x="0" y="0"/>
          <a:chExt cx="0" cy="0"/>
        </a:xfrm>
      </p:grpSpPr>
      <p:sp>
        <p:nvSpPr>
          <p:cNvPr id="2" name="Rectangle 11">
            <a:extLst>
              <a:ext uri="{FF2B5EF4-FFF2-40B4-BE49-F238E27FC236}">
                <a16:creationId xmlns:a16="http://schemas.microsoft.com/office/drawing/2014/main" id="{48201AE3-AB76-99C2-B31D-1034DA8AFADE}"/>
              </a:ext>
            </a:extLst>
          </p:cNvPr>
          <p:cNvSpPr>
            <a:spLocks noChangeArrowheads="1"/>
          </p:cNvSpPr>
          <p:nvPr/>
        </p:nvSpPr>
        <p:spPr bwMode="auto">
          <a:xfrm>
            <a:off x="35857" y="94968"/>
            <a:ext cx="9081247"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b="1" dirty="0">
                <a:solidFill>
                  <a:schemeClr val="bg1"/>
                </a:solidFill>
                <a:latin typeface="Times New Roman"/>
                <a:cs typeface="Times New Roman"/>
              </a:rPr>
              <a:t>Observational Evidence for a Regime Shift in Summer Antarctic Sea Ice</a:t>
            </a:r>
          </a:p>
          <a:p>
            <a:pPr algn="ctr"/>
            <a:r>
              <a:rPr lang="en-US" sz="1800" b="1" i="1" dirty="0">
                <a:solidFill>
                  <a:schemeClr val="bg2">
                    <a:lumMod val="90000"/>
                  </a:schemeClr>
                </a:solidFill>
                <a:latin typeface="Times New Roman"/>
                <a:cs typeface="Times New Roman"/>
              </a:rPr>
              <a:t>Hobbs et al </a:t>
            </a:r>
            <a:r>
              <a:rPr lang="en-US" sz="1800" b="1" dirty="0">
                <a:solidFill>
                  <a:schemeClr val="bg2">
                    <a:lumMod val="90000"/>
                  </a:schemeClr>
                </a:solidFill>
                <a:latin typeface="Times New Roman"/>
                <a:cs typeface="Times New Roman"/>
              </a:rPr>
              <a:t>2024</a:t>
            </a:r>
            <a:endParaRPr lang="en-US" sz="1800" b="1" dirty="0">
              <a:solidFill>
                <a:schemeClr val="bg2">
                  <a:lumMod val="90000"/>
                </a:schemeClr>
              </a:solidFill>
              <a:latin typeface="Times New Roman" panose="02020603050405020304" pitchFamily="18" charset="0"/>
              <a:cs typeface="Times New Roman" panose="02020603050405020304" pitchFamily="18" charset="0"/>
            </a:endParaRPr>
          </a:p>
        </p:txBody>
      </p:sp>
      <p:sp>
        <p:nvSpPr>
          <p:cNvPr id="3" name="Rectangle 11">
            <a:extLst>
              <a:ext uri="{FF2B5EF4-FFF2-40B4-BE49-F238E27FC236}">
                <a16:creationId xmlns:a16="http://schemas.microsoft.com/office/drawing/2014/main" id="{FC0EF10A-511F-1309-1959-0B9D68400FB3}"/>
              </a:ext>
            </a:extLst>
          </p:cNvPr>
          <p:cNvSpPr>
            <a:spLocks noChangeArrowheads="1"/>
          </p:cNvSpPr>
          <p:nvPr/>
        </p:nvSpPr>
        <p:spPr bwMode="auto">
          <a:xfrm>
            <a:off x="672093" y="1063064"/>
            <a:ext cx="783515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800" b="1" dirty="0">
                <a:solidFill>
                  <a:schemeClr val="bg1"/>
                </a:solidFill>
                <a:latin typeface="Times New Roman"/>
                <a:cs typeface="Times New Roman"/>
              </a:rPr>
              <a:t>Analysis of the variance over 1979-2023 shows a change point in 2007</a:t>
            </a:r>
          </a:p>
        </p:txBody>
      </p:sp>
      <p:sp>
        <p:nvSpPr>
          <p:cNvPr id="5" name="TextBox 4">
            <a:extLst>
              <a:ext uri="{FF2B5EF4-FFF2-40B4-BE49-F238E27FC236}">
                <a16:creationId xmlns:a16="http://schemas.microsoft.com/office/drawing/2014/main" id="{E48BD6B6-241E-8DC3-E1AB-A1CCD8EB4C7C}"/>
              </a:ext>
            </a:extLst>
          </p:cNvPr>
          <p:cNvSpPr txBox="1"/>
          <p:nvPr/>
        </p:nvSpPr>
        <p:spPr>
          <a:xfrm>
            <a:off x="663385" y="2384486"/>
            <a:ext cx="7870498" cy="646331"/>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Anomaly persistence also dramatically increased (with a sharp increase in autocorrelation) [also </a:t>
            </a:r>
            <a:r>
              <a:rPr lang="en-US" sz="1800" b="1" i="1" dirty="0" err="1">
                <a:solidFill>
                  <a:schemeClr val="bg2">
                    <a:lumMod val="90000"/>
                  </a:schemeClr>
                </a:solidFill>
                <a:latin typeface="Times New Roman" panose="02020603050405020304" pitchFamily="18" charset="0"/>
                <a:cs typeface="Times New Roman" panose="02020603050405020304" pitchFamily="18" charset="0"/>
              </a:rPr>
              <a:t>Purich</a:t>
            </a:r>
            <a:r>
              <a:rPr lang="en-US" sz="1800" b="1" i="1" dirty="0">
                <a:solidFill>
                  <a:schemeClr val="bg2">
                    <a:lumMod val="90000"/>
                  </a:schemeClr>
                </a:solidFill>
                <a:latin typeface="Times New Roman" panose="02020603050405020304" pitchFamily="18" charset="0"/>
                <a:cs typeface="Times New Roman" panose="02020603050405020304" pitchFamily="18" charset="0"/>
              </a:rPr>
              <a:t> and Doddridge </a:t>
            </a:r>
            <a:r>
              <a:rPr lang="en-US" sz="1800" b="1" dirty="0">
                <a:solidFill>
                  <a:schemeClr val="bg2">
                    <a:lumMod val="90000"/>
                  </a:schemeClr>
                </a:solidFill>
                <a:latin typeface="Times New Roman" panose="02020603050405020304" pitchFamily="18" charset="0"/>
                <a:cs typeface="Times New Roman" panose="02020603050405020304" pitchFamily="18" charset="0"/>
              </a:rPr>
              <a:t>2023</a:t>
            </a:r>
            <a:r>
              <a:rPr lang="en-US" sz="1800" b="1" dirty="0">
                <a:solidFill>
                  <a:schemeClr val="bg1"/>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B1B726BE-C5D6-338C-5CBE-FB24C59968DA}"/>
              </a:ext>
            </a:extLst>
          </p:cNvPr>
          <p:cNvSpPr txBox="1"/>
          <p:nvPr/>
        </p:nvSpPr>
        <p:spPr>
          <a:xfrm>
            <a:off x="663385" y="3167521"/>
            <a:ext cx="7870498" cy="646331"/>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Anomaly spatial coherence also increased (greater circumpolar-wide anomaly distributions) [e.g., </a:t>
            </a:r>
            <a:r>
              <a:rPr lang="en-US" sz="1800" b="1" i="1" dirty="0">
                <a:solidFill>
                  <a:schemeClr val="bg2">
                    <a:lumMod val="90000"/>
                  </a:schemeClr>
                </a:solidFill>
                <a:latin typeface="Times New Roman" panose="02020603050405020304" pitchFamily="18" charset="0"/>
                <a:cs typeface="Times New Roman" panose="02020603050405020304" pitchFamily="18" charset="0"/>
              </a:rPr>
              <a:t>Reid et al</a:t>
            </a:r>
            <a:r>
              <a:rPr lang="en-US" sz="1800" b="1" dirty="0">
                <a:solidFill>
                  <a:schemeClr val="bg2">
                    <a:lumMod val="90000"/>
                  </a:schemeClr>
                </a:solidFill>
                <a:latin typeface="Times New Roman" panose="02020603050405020304" pitchFamily="18" charset="0"/>
                <a:cs typeface="Times New Roman" panose="02020603050405020304" pitchFamily="18" charset="0"/>
              </a:rPr>
              <a:t> 2017; 2023; 2024, BAMS SOTC</a:t>
            </a:r>
            <a:r>
              <a:rPr lang="en-US" sz="1800" b="1" dirty="0">
                <a:solidFill>
                  <a:schemeClr val="bg1"/>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8CFC56EF-3B14-2CF1-8813-DF5AC995D369}"/>
              </a:ext>
            </a:extLst>
          </p:cNvPr>
          <p:cNvSpPr txBox="1"/>
          <p:nvPr/>
        </p:nvSpPr>
        <p:spPr>
          <a:xfrm>
            <a:off x="663385" y="3947966"/>
            <a:ext cx="7870498" cy="646331"/>
          </a:xfrm>
          <a:prstGeom prst="rect">
            <a:avLst/>
          </a:prstGeom>
          <a:noFill/>
        </p:spPr>
        <p:txBody>
          <a:bodyPr wrap="square">
            <a:spAutoFit/>
          </a:bodyPr>
          <a:lstStyle/>
          <a:p>
            <a:r>
              <a:rPr lang="en-US" sz="1800" b="1" dirty="0">
                <a:solidFill>
                  <a:schemeClr val="bg1"/>
                </a:solidFill>
                <a:latin typeface="Times New Roman" panose="02020603050405020304" pitchFamily="18" charset="0"/>
                <a:cs typeface="Times New Roman" panose="02020603050405020304" pitchFamily="18" charset="0"/>
              </a:rPr>
              <a:t>Indeed, these 3 characteristics indicate an ‘abrupt critical transition’ based on dynamical systems theory</a:t>
            </a:r>
          </a:p>
        </p:txBody>
      </p:sp>
      <p:sp>
        <p:nvSpPr>
          <p:cNvPr id="6" name="TextBox 5">
            <a:extLst>
              <a:ext uri="{FF2B5EF4-FFF2-40B4-BE49-F238E27FC236}">
                <a16:creationId xmlns:a16="http://schemas.microsoft.com/office/drawing/2014/main" id="{B3226E2E-4A83-2FF2-CD88-27541EF246AE}"/>
              </a:ext>
            </a:extLst>
          </p:cNvPr>
          <p:cNvSpPr txBox="1"/>
          <p:nvPr/>
        </p:nvSpPr>
        <p:spPr>
          <a:xfrm>
            <a:off x="672093" y="1646633"/>
            <a:ext cx="7579360" cy="646331"/>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chemeClr val="bg1"/>
                </a:solidFill>
                <a:latin typeface="Times New Roman"/>
                <a:cs typeface="Times New Roman"/>
              </a:rPr>
              <a:t>The STD of summer sea ice between [1979-2006] and [2007-2022] doubled from 0.31 to 0.76 million km</a:t>
            </a:r>
            <a:r>
              <a:rPr lang="en-US" sz="1800" b="1" baseline="30000" dirty="0">
                <a:solidFill>
                  <a:schemeClr val="bg1"/>
                </a:solidFill>
                <a:latin typeface="Times New Roman"/>
                <a:cs typeface="Times New Roman"/>
              </a:rPr>
              <a:t>2</a:t>
            </a:r>
          </a:p>
        </p:txBody>
      </p:sp>
    </p:spTree>
    <p:extLst>
      <p:ext uri="{BB962C8B-B14F-4D97-AF65-F5344CB8AC3E}">
        <p14:creationId xmlns:p14="http://schemas.microsoft.com/office/powerpoint/2010/main" val="300259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growth and growth of the year&#10;&#10;Description automatically generated with medium confidence">
            <a:extLst>
              <a:ext uri="{FF2B5EF4-FFF2-40B4-BE49-F238E27FC236}">
                <a16:creationId xmlns:a16="http://schemas.microsoft.com/office/drawing/2014/main" id="{00F2E62D-8F00-1B74-4D12-D2EBA3BA3A42}"/>
              </a:ext>
            </a:extLst>
          </p:cNvPr>
          <p:cNvPicPr>
            <a:picLocks noChangeAspect="1"/>
          </p:cNvPicPr>
          <p:nvPr/>
        </p:nvPicPr>
        <p:blipFill>
          <a:blip r:embed="rId2"/>
          <a:stretch>
            <a:fillRect/>
          </a:stretch>
        </p:blipFill>
        <p:spPr>
          <a:xfrm>
            <a:off x="1740024" y="843375"/>
            <a:ext cx="5681710" cy="3174617"/>
          </a:xfrm>
          <a:prstGeom prst="rect">
            <a:avLst/>
          </a:prstGeom>
        </p:spPr>
      </p:pic>
      <p:sp>
        <p:nvSpPr>
          <p:cNvPr id="4" name="Rectangle 11">
            <a:extLst>
              <a:ext uri="{FF2B5EF4-FFF2-40B4-BE49-F238E27FC236}">
                <a16:creationId xmlns:a16="http://schemas.microsoft.com/office/drawing/2014/main" id="{09CD4914-663D-3327-F2A7-DC311EAE9C8E}"/>
              </a:ext>
            </a:extLst>
          </p:cNvPr>
          <p:cNvSpPr>
            <a:spLocks noChangeArrowheads="1"/>
          </p:cNvSpPr>
          <p:nvPr/>
        </p:nvSpPr>
        <p:spPr bwMode="auto">
          <a:xfrm>
            <a:off x="35857" y="94968"/>
            <a:ext cx="9081247"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b="1" dirty="0">
                <a:solidFill>
                  <a:schemeClr val="bg1"/>
                </a:solidFill>
                <a:latin typeface="Times New Roman" panose="02020603050405020304" pitchFamily="18" charset="0"/>
                <a:cs typeface="Times New Roman" panose="02020603050405020304" pitchFamily="18" charset="0"/>
              </a:rPr>
              <a:t>A Sharp Increase in Autocorrelation at Longer Lags</a:t>
            </a:r>
            <a:endParaRPr lang="en-US" sz="2000" b="1" dirty="0">
              <a:solidFill>
                <a:schemeClr val="bg1"/>
              </a:solidFill>
              <a:latin typeface="Times New Roman"/>
              <a:cs typeface="Times New Roman"/>
            </a:endParaRPr>
          </a:p>
          <a:p>
            <a:pPr algn="ctr"/>
            <a:r>
              <a:rPr lang="en-US" sz="1800" b="1" i="1" dirty="0">
                <a:solidFill>
                  <a:schemeClr val="bg2">
                    <a:lumMod val="90000"/>
                  </a:schemeClr>
                </a:solidFill>
                <a:latin typeface="Times New Roman"/>
                <a:cs typeface="Times New Roman"/>
              </a:rPr>
              <a:t>Hobbs et al </a:t>
            </a:r>
            <a:r>
              <a:rPr lang="en-US" sz="1800" b="1" dirty="0">
                <a:solidFill>
                  <a:schemeClr val="bg2">
                    <a:lumMod val="90000"/>
                  </a:schemeClr>
                </a:solidFill>
                <a:latin typeface="Times New Roman"/>
                <a:cs typeface="Times New Roman"/>
              </a:rPr>
              <a:t>2024</a:t>
            </a:r>
            <a:endParaRPr lang="en-US" sz="1800" b="1" dirty="0">
              <a:solidFill>
                <a:schemeClr val="bg2">
                  <a:lumMod val="9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AEF1A38-4FA4-FB2E-88D4-969DE3B26E81}"/>
              </a:ext>
            </a:extLst>
          </p:cNvPr>
          <p:cNvSpPr txBox="1"/>
          <p:nvPr/>
        </p:nvSpPr>
        <p:spPr>
          <a:xfrm>
            <a:off x="1504765" y="4198523"/>
            <a:ext cx="6134470" cy="369332"/>
          </a:xfrm>
          <a:prstGeom prst="rect">
            <a:avLst/>
          </a:prstGeom>
          <a:noFill/>
        </p:spPr>
        <p:txBody>
          <a:bodyPr wrap="square">
            <a:spAutoFit/>
          </a:bodyPr>
          <a:lstStyle/>
          <a:p>
            <a:pPr algn="ctr"/>
            <a:r>
              <a:rPr lang="en-US" sz="1800" b="1" dirty="0">
                <a:solidFill>
                  <a:schemeClr val="bg1"/>
                </a:solidFill>
                <a:latin typeface="Times New Roman" panose="02020603050405020304" pitchFamily="18" charset="0"/>
                <a:cs typeface="Times New Roman" panose="02020603050405020304" pitchFamily="18" charset="0"/>
              </a:rPr>
              <a:t>Heralding a shift to increased winter sea ice preconditioning</a:t>
            </a:r>
          </a:p>
        </p:txBody>
      </p:sp>
    </p:spTree>
    <p:extLst>
      <p:ext uri="{BB962C8B-B14F-4D97-AF65-F5344CB8AC3E}">
        <p14:creationId xmlns:p14="http://schemas.microsoft.com/office/powerpoint/2010/main" val="34468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8C241AEC-15C2-C735-DD87-F6BE7797A77C}"/>
              </a:ext>
            </a:extLst>
          </p:cNvPr>
          <p:cNvSpPr>
            <a:spLocks noChangeArrowheads="1"/>
          </p:cNvSpPr>
          <p:nvPr/>
        </p:nvSpPr>
        <p:spPr bwMode="auto">
          <a:xfrm>
            <a:off x="239697" y="243116"/>
            <a:ext cx="865572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b="1" dirty="0">
                <a:solidFill>
                  <a:schemeClr val="bg1"/>
                </a:solidFill>
                <a:latin typeface="Times New Roman"/>
                <a:cs typeface="Times New Roman"/>
              </a:rPr>
              <a:t>Has there been a Regime Shift in atmosphere-ice interactions?</a:t>
            </a:r>
          </a:p>
          <a:p>
            <a:endParaRPr lang="en-US" sz="1200" b="1" dirty="0">
              <a:solidFill>
                <a:schemeClr val="bg1"/>
              </a:solidFill>
              <a:latin typeface="Times New Roman"/>
              <a:cs typeface="Times New Roman"/>
            </a:endParaRPr>
          </a:p>
        </p:txBody>
      </p:sp>
      <p:grpSp>
        <p:nvGrpSpPr>
          <p:cNvPr id="21" name="Group 20">
            <a:extLst>
              <a:ext uri="{FF2B5EF4-FFF2-40B4-BE49-F238E27FC236}">
                <a16:creationId xmlns:a16="http://schemas.microsoft.com/office/drawing/2014/main" id="{EEC5D328-38C1-C4FD-1860-F17596EF5D80}"/>
              </a:ext>
            </a:extLst>
          </p:cNvPr>
          <p:cNvGrpSpPr/>
          <p:nvPr/>
        </p:nvGrpSpPr>
        <p:grpSpPr>
          <a:xfrm>
            <a:off x="237876" y="2557080"/>
            <a:ext cx="8506625" cy="2290677"/>
            <a:chOff x="237876" y="2557080"/>
            <a:chExt cx="8506625" cy="2290677"/>
          </a:xfrm>
        </p:grpSpPr>
        <p:grpSp>
          <p:nvGrpSpPr>
            <p:cNvPr id="11" name="Group 10">
              <a:extLst>
                <a:ext uri="{FF2B5EF4-FFF2-40B4-BE49-F238E27FC236}">
                  <a16:creationId xmlns:a16="http://schemas.microsoft.com/office/drawing/2014/main" id="{FA71FBFD-1814-920D-3D0F-54D10D49CF4C}"/>
                </a:ext>
              </a:extLst>
            </p:cNvPr>
            <p:cNvGrpSpPr/>
            <p:nvPr/>
          </p:nvGrpSpPr>
          <p:grpSpPr>
            <a:xfrm>
              <a:off x="4239655" y="2631543"/>
              <a:ext cx="4504846" cy="2216214"/>
              <a:chOff x="2126773" y="2445112"/>
              <a:chExt cx="4504846" cy="2216214"/>
            </a:xfrm>
          </p:grpSpPr>
          <p:pic>
            <p:nvPicPr>
              <p:cNvPr id="8" name="Picture 7" descr="A picture containing screenshot, colorfulness, circle&#10;&#10;Description automatically generated">
                <a:extLst>
                  <a:ext uri="{FF2B5EF4-FFF2-40B4-BE49-F238E27FC236}">
                    <a16:creationId xmlns:a16="http://schemas.microsoft.com/office/drawing/2014/main" id="{11D94AB5-F7FC-543A-9B1A-B99EB057A61D}"/>
                  </a:ext>
                </a:extLst>
              </p:cNvPr>
              <p:cNvPicPr>
                <a:picLocks noChangeAspect="1"/>
              </p:cNvPicPr>
              <p:nvPr/>
            </p:nvPicPr>
            <p:blipFill>
              <a:blip r:embed="rId2"/>
              <a:stretch>
                <a:fillRect/>
              </a:stretch>
            </p:blipFill>
            <p:spPr>
              <a:xfrm>
                <a:off x="2126773" y="2445112"/>
                <a:ext cx="4504846" cy="2216214"/>
              </a:xfrm>
              <a:prstGeom prst="rect">
                <a:avLst/>
              </a:prstGeom>
            </p:spPr>
          </p:pic>
          <p:sp>
            <p:nvSpPr>
              <p:cNvPr id="9" name="TextBox 8">
                <a:extLst>
                  <a:ext uri="{FF2B5EF4-FFF2-40B4-BE49-F238E27FC236}">
                    <a16:creationId xmlns:a16="http://schemas.microsoft.com/office/drawing/2014/main" id="{1F8A7F3B-C27C-5928-910A-6E34F29C8CA4}"/>
                  </a:ext>
                </a:extLst>
              </p:cNvPr>
              <p:cNvSpPr txBox="1"/>
              <p:nvPr/>
            </p:nvSpPr>
            <p:spPr>
              <a:xfrm>
                <a:off x="2450242" y="2462366"/>
                <a:ext cx="1542107" cy="276999"/>
              </a:xfrm>
              <a:prstGeom prst="rect">
                <a:avLst/>
              </a:prstGeom>
              <a:solidFill>
                <a:schemeClr val="bg1"/>
              </a:solidFill>
            </p:spPr>
            <p:txBody>
              <a:bodyPr wrap="square">
                <a:spAutoFit/>
              </a:bodyPr>
              <a:lstStyle/>
              <a:p>
                <a:pPr algn="ctr"/>
                <a:r>
                  <a:rPr lang="en-US" sz="1200" b="1" dirty="0">
                    <a:latin typeface="Times New Roman" panose="02020603050405020304" pitchFamily="18" charset="0"/>
                    <a:cs typeface="Times New Roman" panose="02020603050405020304" pitchFamily="18" charset="0"/>
                  </a:rPr>
                  <a:t>SAM: 1979-1993 </a:t>
                </a:r>
                <a:endParaRPr lang="en-US" sz="1200" dirty="0"/>
              </a:p>
            </p:txBody>
          </p:sp>
          <p:sp>
            <p:nvSpPr>
              <p:cNvPr id="10" name="TextBox 9">
                <a:extLst>
                  <a:ext uri="{FF2B5EF4-FFF2-40B4-BE49-F238E27FC236}">
                    <a16:creationId xmlns:a16="http://schemas.microsoft.com/office/drawing/2014/main" id="{15802D71-4BFD-6731-352D-685B726F133F}"/>
                  </a:ext>
                </a:extLst>
              </p:cNvPr>
              <p:cNvSpPr txBox="1"/>
              <p:nvPr/>
            </p:nvSpPr>
            <p:spPr>
              <a:xfrm>
                <a:off x="4748722" y="2460434"/>
                <a:ext cx="1542107" cy="276999"/>
              </a:xfrm>
              <a:prstGeom prst="rect">
                <a:avLst/>
              </a:prstGeom>
              <a:solidFill>
                <a:schemeClr val="bg1"/>
              </a:solidFill>
            </p:spPr>
            <p:txBody>
              <a:bodyPr wrap="square">
                <a:spAutoFit/>
              </a:bodyPr>
              <a:lstStyle/>
              <a:p>
                <a:pPr algn="ctr"/>
                <a:r>
                  <a:rPr lang="en-US" sz="1200" b="1" dirty="0">
                    <a:latin typeface="Times New Roman" panose="02020603050405020304" pitchFamily="18" charset="0"/>
                    <a:cs typeface="Times New Roman" panose="02020603050405020304" pitchFamily="18" charset="0"/>
                  </a:rPr>
                  <a:t>SAM: 2007-2021 </a:t>
                </a:r>
                <a:endParaRPr lang="en-US" sz="1200" dirty="0"/>
              </a:p>
            </p:txBody>
          </p:sp>
        </p:grpSp>
        <p:sp>
          <p:nvSpPr>
            <p:cNvPr id="13" name="TextBox 12">
              <a:extLst>
                <a:ext uri="{FF2B5EF4-FFF2-40B4-BE49-F238E27FC236}">
                  <a16:creationId xmlns:a16="http://schemas.microsoft.com/office/drawing/2014/main" id="{B5D798F0-841C-B0EA-CA7C-9326BA95C4BD}"/>
                </a:ext>
              </a:extLst>
            </p:cNvPr>
            <p:cNvSpPr txBox="1"/>
            <p:nvPr/>
          </p:nvSpPr>
          <p:spPr>
            <a:xfrm>
              <a:off x="237876" y="2557080"/>
              <a:ext cx="3968318" cy="1200329"/>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Atmospheric variability is now more </a:t>
              </a:r>
              <a:r>
                <a:rPr lang="en-US" sz="1800" b="1" dirty="0">
                  <a:solidFill>
                    <a:srgbClr val="00B0F0"/>
                  </a:solidFill>
                  <a:latin typeface="Times New Roman" panose="02020603050405020304" pitchFamily="18" charset="0"/>
                  <a:cs typeface="Times New Roman" panose="02020603050405020304" pitchFamily="18" charset="0"/>
                </a:rPr>
                <a:t>heterogeneous</a:t>
              </a:r>
              <a:r>
                <a:rPr lang="en-US" sz="1800" b="1" dirty="0">
                  <a:solidFill>
                    <a:schemeClr val="bg1"/>
                  </a:solidFill>
                  <a:latin typeface="Times New Roman" panose="02020603050405020304" pitchFamily="18" charset="0"/>
                  <a:cs typeface="Times New Roman" panose="02020603050405020304" pitchFamily="18" charset="0"/>
                </a:rPr>
                <a:t> (e.g., </a:t>
              </a:r>
              <a:r>
                <a:rPr lang="en-US" sz="1800" b="1" dirty="0">
                  <a:solidFill>
                    <a:schemeClr val="bg1"/>
                  </a:solidFill>
                  <a:latin typeface="Times New Roman"/>
                  <a:cs typeface="Times New Roman"/>
                </a:rPr>
                <a:t>SAM now more ZW3-like</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i="1" dirty="0" err="1">
                  <a:solidFill>
                    <a:schemeClr val="bg2">
                      <a:lumMod val="90000"/>
                    </a:schemeClr>
                  </a:solidFill>
                  <a:latin typeface="Times New Roman" panose="02020603050405020304" pitchFamily="18" charset="0"/>
                  <a:cs typeface="Times New Roman" panose="02020603050405020304" pitchFamily="18" charset="0"/>
                </a:rPr>
                <a:t>Schroeter</a:t>
              </a:r>
              <a:r>
                <a:rPr lang="en-US" sz="1800" b="1" i="1" dirty="0">
                  <a:solidFill>
                    <a:schemeClr val="bg2">
                      <a:lumMod val="90000"/>
                    </a:schemeClr>
                  </a:solidFill>
                  <a:latin typeface="Times New Roman" panose="02020603050405020304" pitchFamily="18" charset="0"/>
                  <a:cs typeface="Times New Roman" panose="02020603050405020304" pitchFamily="18" charset="0"/>
                </a:rPr>
                <a:t> et al</a:t>
              </a:r>
              <a:r>
                <a:rPr lang="en-US" sz="1800" b="1" dirty="0">
                  <a:solidFill>
                    <a:schemeClr val="bg2">
                      <a:lumMod val="90000"/>
                    </a:schemeClr>
                  </a:solidFill>
                  <a:latin typeface="Times New Roman" panose="02020603050405020304" pitchFamily="18" charset="0"/>
                  <a:cs typeface="Times New Roman" panose="02020603050405020304" pitchFamily="18" charset="0"/>
                </a:rPr>
                <a:t> 2023</a:t>
              </a:r>
              <a:r>
                <a:rPr lang="en-US" sz="1800" b="1" dirty="0">
                  <a:solidFill>
                    <a:schemeClr val="bg1"/>
                  </a:solidFill>
                  <a:latin typeface="Times New Roman" panose="02020603050405020304" pitchFamily="18" charset="0"/>
                  <a:cs typeface="Times New Roman" panose="02020603050405020304" pitchFamily="18" charset="0"/>
                </a:rPr>
                <a:t>)</a:t>
              </a:r>
            </a:p>
          </p:txBody>
        </p:sp>
      </p:grpSp>
      <p:sp>
        <p:nvSpPr>
          <p:cNvPr id="15" name="TextBox 14">
            <a:extLst>
              <a:ext uri="{FF2B5EF4-FFF2-40B4-BE49-F238E27FC236}">
                <a16:creationId xmlns:a16="http://schemas.microsoft.com/office/drawing/2014/main" id="{F8025468-4C70-A3AE-CEBC-66E664619667}"/>
              </a:ext>
            </a:extLst>
          </p:cNvPr>
          <p:cNvSpPr txBox="1"/>
          <p:nvPr/>
        </p:nvSpPr>
        <p:spPr>
          <a:xfrm>
            <a:off x="237876" y="3846187"/>
            <a:ext cx="3968317" cy="646331"/>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While sea-ice variability is now more </a:t>
            </a:r>
            <a:r>
              <a:rPr lang="en-US" sz="1800" b="1" dirty="0">
                <a:solidFill>
                  <a:srgbClr val="FF0000"/>
                </a:solidFill>
                <a:latin typeface="Times New Roman" panose="02020603050405020304" pitchFamily="18" charset="0"/>
                <a:cs typeface="Times New Roman" panose="02020603050405020304" pitchFamily="18" charset="0"/>
              </a:rPr>
              <a:t>homogeneous</a:t>
            </a:r>
          </a:p>
        </p:txBody>
      </p:sp>
      <p:sp>
        <p:nvSpPr>
          <p:cNvPr id="18" name="TextBox 17">
            <a:extLst>
              <a:ext uri="{FF2B5EF4-FFF2-40B4-BE49-F238E27FC236}">
                <a16:creationId xmlns:a16="http://schemas.microsoft.com/office/drawing/2014/main" id="{4BAF7320-9157-EC33-C6E7-E0CB5977AC00}"/>
              </a:ext>
            </a:extLst>
          </p:cNvPr>
          <p:cNvSpPr txBox="1"/>
          <p:nvPr/>
        </p:nvSpPr>
        <p:spPr>
          <a:xfrm>
            <a:off x="237875" y="796062"/>
            <a:ext cx="8577647" cy="923330"/>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Atmospheric modes (e.g., SAM, ENSO, ZW3) alone are not enough to explain the recent increased variance (</a:t>
            </a:r>
            <a:r>
              <a:rPr lang="en-US" sz="1800" b="1" i="1" dirty="0">
                <a:solidFill>
                  <a:schemeClr val="bg2">
                    <a:lumMod val="90000"/>
                  </a:schemeClr>
                </a:solidFill>
                <a:latin typeface="Times New Roman" panose="02020603050405020304" pitchFamily="18" charset="0"/>
                <a:cs typeface="Times New Roman" panose="02020603050405020304" pitchFamily="18" charset="0"/>
              </a:rPr>
              <a:t>Hobbs et al </a:t>
            </a:r>
            <a:r>
              <a:rPr lang="en-US" sz="1800" b="1" dirty="0">
                <a:solidFill>
                  <a:schemeClr val="bg2">
                    <a:lumMod val="90000"/>
                  </a:schemeClr>
                </a:solidFill>
                <a:latin typeface="Times New Roman" panose="02020603050405020304" pitchFamily="18" charset="0"/>
                <a:cs typeface="Times New Roman" panose="02020603050405020304" pitchFamily="18" charset="0"/>
              </a:rPr>
              <a:t>2024</a:t>
            </a:r>
            <a:r>
              <a:rPr lang="en-US" sz="1800" b="1" dirty="0">
                <a:solidFill>
                  <a:schemeClr val="bg1"/>
                </a:solidFill>
                <a:latin typeface="Times New Roman" panose="02020603050405020304" pitchFamily="18" charset="0"/>
                <a:cs typeface="Times New Roman" panose="02020603050405020304" pitchFamily="18" charset="0"/>
              </a:rPr>
              <a:t>) or shift in mean states (</a:t>
            </a:r>
            <a:r>
              <a:rPr lang="en-US" sz="1800" b="1" i="1" dirty="0" err="1">
                <a:solidFill>
                  <a:schemeClr val="bg2">
                    <a:lumMod val="90000"/>
                  </a:schemeClr>
                </a:solidFill>
                <a:latin typeface="Times New Roman" panose="02020603050405020304" pitchFamily="18" charset="0"/>
                <a:cs typeface="Times New Roman" panose="02020603050405020304" pitchFamily="18" charset="0"/>
              </a:rPr>
              <a:t>Purich</a:t>
            </a:r>
            <a:r>
              <a:rPr lang="en-US" sz="1800" b="1" i="1" dirty="0">
                <a:solidFill>
                  <a:schemeClr val="bg2">
                    <a:lumMod val="90000"/>
                  </a:schemeClr>
                </a:solidFill>
                <a:latin typeface="Times New Roman" panose="02020603050405020304" pitchFamily="18" charset="0"/>
                <a:cs typeface="Times New Roman" panose="02020603050405020304" pitchFamily="18" charset="0"/>
              </a:rPr>
              <a:t> and Doddridge</a:t>
            </a:r>
            <a:r>
              <a:rPr lang="en-US" sz="1800" b="1" dirty="0">
                <a:solidFill>
                  <a:schemeClr val="bg2">
                    <a:lumMod val="90000"/>
                  </a:schemeClr>
                </a:solidFill>
                <a:latin typeface="Times New Roman" panose="02020603050405020304" pitchFamily="18" charset="0"/>
                <a:cs typeface="Times New Roman" panose="02020603050405020304" pitchFamily="18" charset="0"/>
              </a:rPr>
              <a:t> 2023) </a:t>
            </a:r>
            <a:endParaRPr lang="en-US" sz="1800" b="1"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A887F23-1B7D-06EC-97C1-F4863D452616}"/>
              </a:ext>
            </a:extLst>
          </p:cNvPr>
          <p:cNvSpPr txBox="1"/>
          <p:nvPr/>
        </p:nvSpPr>
        <p:spPr>
          <a:xfrm>
            <a:off x="237875" y="1792363"/>
            <a:ext cx="8236858" cy="646331"/>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Sea-ice anomalies in winter and spring have become a more reliable predictor of the summer sea ice state (</a:t>
            </a:r>
            <a:r>
              <a:rPr lang="en-US" sz="1800" b="1" i="1" dirty="0">
                <a:solidFill>
                  <a:schemeClr val="bg2">
                    <a:lumMod val="90000"/>
                  </a:schemeClr>
                </a:solidFill>
                <a:latin typeface="Times New Roman" panose="02020603050405020304" pitchFamily="18" charset="0"/>
                <a:cs typeface="Times New Roman" panose="02020603050405020304" pitchFamily="18" charset="0"/>
              </a:rPr>
              <a:t>Hobbs et al</a:t>
            </a:r>
            <a:r>
              <a:rPr lang="en-US" sz="1800" b="1" dirty="0">
                <a:solidFill>
                  <a:schemeClr val="bg2">
                    <a:lumMod val="90000"/>
                  </a:schemeClr>
                </a:solidFill>
                <a:latin typeface="Times New Roman" panose="02020603050405020304" pitchFamily="18" charset="0"/>
                <a:cs typeface="Times New Roman" panose="02020603050405020304" pitchFamily="18" charset="0"/>
              </a:rPr>
              <a:t> 2024</a:t>
            </a:r>
            <a:r>
              <a:rPr lang="en-US" sz="18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766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a:extLst>
              <a:ext uri="{FF2B5EF4-FFF2-40B4-BE49-F238E27FC236}">
                <a16:creationId xmlns:a16="http://schemas.microsoft.com/office/drawing/2014/main" id="{3FDBBDC2-357A-8FDF-1F71-950E4DE0584A}"/>
              </a:ext>
            </a:extLst>
          </p:cNvPr>
          <p:cNvSpPr>
            <a:spLocks noChangeArrowheads="1"/>
          </p:cNvSpPr>
          <p:nvPr/>
        </p:nvSpPr>
        <p:spPr bwMode="auto">
          <a:xfrm>
            <a:off x="106532" y="42041"/>
            <a:ext cx="8904303" cy="1415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2000" b="1" dirty="0">
                <a:solidFill>
                  <a:schemeClr val="bg1"/>
                </a:solidFill>
                <a:latin typeface="Times New Roman"/>
                <a:cs typeface="Times New Roman"/>
              </a:rPr>
              <a:t>Has there been a Regime Shift in Ice-Ocean interactions?</a:t>
            </a:r>
          </a:p>
          <a:p>
            <a:endParaRPr lang="en-US" sz="1200" b="1"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Increased spatial coherence in Antarctic sea-ice anomalies, together with longer season-to-season sea-ice memory, suggests a greater role of ocean forcing and/or a shift in seasonal sea-ice / ocean mixed layer interactions (</a:t>
            </a:r>
            <a:r>
              <a:rPr lang="en-US" sz="1800" b="1" i="1" dirty="0">
                <a:solidFill>
                  <a:schemeClr val="bg2">
                    <a:lumMod val="90000"/>
                  </a:schemeClr>
                </a:solidFill>
                <a:latin typeface="Times New Roman" panose="02020603050405020304" pitchFamily="18" charset="0"/>
                <a:cs typeface="Times New Roman" panose="02020603050405020304" pitchFamily="18" charset="0"/>
              </a:rPr>
              <a:t>Hobbs et al</a:t>
            </a:r>
            <a:r>
              <a:rPr lang="en-US" sz="1800" b="1" dirty="0">
                <a:solidFill>
                  <a:schemeClr val="bg2">
                    <a:lumMod val="90000"/>
                  </a:schemeClr>
                </a:solidFill>
                <a:latin typeface="Times New Roman" panose="02020603050405020304" pitchFamily="18" charset="0"/>
                <a:cs typeface="Times New Roman" panose="02020603050405020304" pitchFamily="18" charset="0"/>
              </a:rPr>
              <a:t> 2024</a:t>
            </a:r>
            <a:r>
              <a:rPr lang="en-US" sz="1800" b="1" dirty="0">
                <a:solidFill>
                  <a:schemeClr val="bg1"/>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D3F206E-C144-D648-9ADD-4D438375E963}"/>
              </a:ext>
            </a:extLst>
          </p:cNvPr>
          <p:cNvSpPr txBox="1"/>
          <p:nvPr/>
        </p:nvSpPr>
        <p:spPr>
          <a:xfrm>
            <a:off x="106531" y="1438966"/>
            <a:ext cx="8904303" cy="369332"/>
          </a:xfrm>
          <a:prstGeom prst="rect">
            <a:avLst/>
          </a:prstGeom>
          <a:noFill/>
        </p:spPr>
        <p:txBody>
          <a:bodyPr wrap="square">
            <a:spAutoFit/>
          </a:bodyPr>
          <a:lstStyle/>
          <a:p>
            <a:pPr marL="342900" indent="-342900">
              <a:buFont typeface="Arial" panose="020B0604020202020204" pitchFamily="34" charset="0"/>
              <a:buChar char="•"/>
            </a:pPr>
            <a:r>
              <a:rPr lang="en-US" sz="1800" b="1" dirty="0">
                <a:solidFill>
                  <a:schemeClr val="bg1"/>
                </a:solidFill>
                <a:latin typeface="Times New Roman" panose="02020603050405020304" pitchFamily="18" charset="0"/>
                <a:cs typeface="Times New Roman" panose="02020603050405020304" pitchFamily="18" charset="0"/>
              </a:rPr>
              <a:t> Sea-ice changes align with ocean changes (</a:t>
            </a:r>
            <a:r>
              <a:rPr lang="en-US" sz="1800" b="1" i="1" dirty="0" err="1">
                <a:solidFill>
                  <a:schemeClr val="bg2">
                    <a:lumMod val="90000"/>
                  </a:schemeClr>
                </a:solidFill>
                <a:latin typeface="Times New Roman" panose="02020603050405020304" pitchFamily="18" charset="0"/>
                <a:cs typeface="Times New Roman" panose="02020603050405020304" pitchFamily="18" charset="0"/>
              </a:rPr>
              <a:t>Purich</a:t>
            </a:r>
            <a:r>
              <a:rPr lang="en-US" sz="1800" b="1" i="1" dirty="0">
                <a:solidFill>
                  <a:schemeClr val="bg2">
                    <a:lumMod val="90000"/>
                  </a:schemeClr>
                </a:solidFill>
                <a:latin typeface="Times New Roman" panose="02020603050405020304" pitchFamily="18" charset="0"/>
                <a:cs typeface="Times New Roman" panose="02020603050405020304" pitchFamily="18" charset="0"/>
              </a:rPr>
              <a:t> and Doddridge</a:t>
            </a:r>
            <a:r>
              <a:rPr lang="en-US" sz="1800" b="1" dirty="0">
                <a:solidFill>
                  <a:schemeClr val="bg2">
                    <a:lumMod val="90000"/>
                  </a:schemeClr>
                </a:solidFill>
                <a:latin typeface="Times New Roman" panose="02020603050405020304" pitchFamily="18" charset="0"/>
                <a:cs typeface="Times New Roman" panose="02020603050405020304" pitchFamily="18" charset="0"/>
              </a:rPr>
              <a:t>, 2023</a:t>
            </a:r>
            <a:r>
              <a:rPr lang="en-US" sz="1800" b="1" dirty="0">
                <a:solidFill>
                  <a:schemeClr val="bg1"/>
                </a:solidFill>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id="{C712F1B3-519F-2339-8955-689CA3415FDD}"/>
              </a:ext>
            </a:extLst>
          </p:cNvPr>
          <p:cNvGrpSpPr/>
          <p:nvPr/>
        </p:nvGrpSpPr>
        <p:grpSpPr>
          <a:xfrm>
            <a:off x="2348836" y="1843811"/>
            <a:ext cx="4480560" cy="3230789"/>
            <a:chOff x="2343702" y="1843811"/>
            <a:chExt cx="4480560" cy="3230789"/>
          </a:xfrm>
        </p:grpSpPr>
        <p:pic>
          <p:nvPicPr>
            <p:cNvPr id="8" name="Picture 7" descr="A graph of a graph showing the number of people&#10;&#10;Description automatically generated with medium confidence">
              <a:extLst>
                <a:ext uri="{FF2B5EF4-FFF2-40B4-BE49-F238E27FC236}">
                  <a16:creationId xmlns:a16="http://schemas.microsoft.com/office/drawing/2014/main" id="{19FE04D4-B3ED-7B46-11A0-5D3DCD6E1713}"/>
                </a:ext>
              </a:extLst>
            </p:cNvPr>
            <p:cNvPicPr>
              <a:picLocks noChangeAspect="1"/>
            </p:cNvPicPr>
            <p:nvPr/>
          </p:nvPicPr>
          <p:blipFill>
            <a:blip r:embed="rId2"/>
            <a:stretch>
              <a:fillRect/>
            </a:stretch>
          </p:blipFill>
          <p:spPr>
            <a:xfrm>
              <a:off x="2343704" y="1843811"/>
              <a:ext cx="4476388" cy="1506130"/>
            </a:xfrm>
            <a:prstGeom prst="rect">
              <a:avLst/>
            </a:prstGeom>
          </p:spPr>
        </p:pic>
        <p:pic>
          <p:nvPicPr>
            <p:cNvPr id="9" name="Picture 8" descr="A graph showing the temperature of the sun&#10;&#10;Description automatically generated">
              <a:extLst>
                <a:ext uri="{FF2B5EF4-FFF2-40B4-BE49-F238E27FC236}">
                  <a16:creationId xmlns:a16="http://schemas.microsoft.com/office/drawing/2014/main" id="{1A9FB1BE-A8DA-98AD-E10A-8F5BD80BDA02}"/>
                </a:ext>
              </a:extLst>
            </p:cNvPr>
            <p:cNvPicPr>
              <a:picLocks noChangeAspect="1"/>
            </p:cNvPicPr>
            <p:nvPr/>
          </p:nvPicPr>
          <p:blipFill>
            <a:blip r:embed="rId3"/>
            <a:stretch>
              <a:fillRect/>
            </a:stretch>
          </p:blipFill>
          <p:spPr>
            <a:xfrm>
              <a:off x="2343702" y="3349940"/>
              <a:ext cx="4480560" cy="1724660"/>
            </a:xfrm>
            <a:prstGeom prst="rect">
              <a:avLst/>
            </a:prstGeom>
          </p:spPr>
        </p:pic>
        <p:sp>
          <p:nvSpPr>
            <p:cNvPr id="10" name="Oval 9">
              <a:extLst>
                <a:ext uri="{FF2B5EF4-FFF2-40B4-BE49-F238E27FC236}">
                  <a16:creationId xmlns:a16="http://schemas.microsoft.com/office/drawing/2014/main" id="{4848BB55-61BB-B116-62CD-D5FF46E12FB8}"/>
                </a:ext>
              </a:extLst>
            </p:cNvPr>
            <p:cNvSpPr/>
            <p:nvPr/>
          </p:nvSpPr>
          <p:spPr>
            <a:xfrm>
              <a:off x="3568823" y="3349940"/>
              <a:ext cx="408373" cy="22776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057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6778</TotalTime>
  <Words>2661</Words>
  <Application>Microsoft Macintosh PowerPoint</Application>
  <PresentationFormat>On-screen Show (16:9)</PresentationFormat>
  <Paragraphs>221</Paragraphs>
  <Slides>31</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Helvetica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Sharon E Stammerjohn</cp:lastModifiedBy>
  <cp:revision>430</cp:revision>
  <dcterms:created xsi:type="dcterms:W3CDTF">2019-07-18T18:59:21Z</dcterms:created>
  <dcterms:modified xsi:type="dcterms:W3CDTF">2024-07-29T08:05:21Z</dcterms:modified>
</cp:coreProperties>
</file>