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53" r:id="rId3"/>
    <p:sldId id="354" r:id="rId4"/>
    <p:sldId id="258" r:id="rId5"/>
    <p:sldId id="352" r:id="rId6"/>
    <p:sldId id="267" r:id="rId7"/>
    <p:sldId id="268" r:id="rId8"/>
    <p:sldId id="269" r:id="rId9"/>
    <p:sldId id="270" r:id="rId10"/>
    <p:sldId id="266" r:id="rId11"/>
    <p:sldId id="271" r:id="rId12"/>
    <p:sldId id="272" r:id="rId13"/>
    <p:sldId id="286" r:id="rId14"/>
    <p:sldId id="290" r:id="rId15"/>
    <p:sldId id="342" r:id="rId16"/>
    <p:sldId id="336" r:id="rId17"/>
    <p:sldId id="343" r:id="rId18"/>
    <p:sldId id="355" r:id="rId19"/>
    <p:sldId id="338" r:id="rId20"/>
    <p:sldId id="339" r:id="rId21"/>
    <p:sldId id="337" r:id="rId22"/>
    <p:sldId id="340" r:id="rId23"/>
    <p:sldId id="357" r:id="rId24"/>
    <p:sldId id="358" r:id="rId25"/>
    <p:sldId id="341" r:id="rId26"/>
    <p:sldId id="356" r:id="rId27"/>
    <p:sldId id="296" r:id="rId28"/>
    <p:sldId id="359" r:id="rId29"/>
    <p:sldId id="299" r:id="rId30"/>
    <p:sldId id="360" r:id="rId31"/>
    <p:sldId id="351" r:id="rId32"/>
    <p:sldId id="361" r:id="rId33"/>
    <p:sldId id="348" r:id="rId34"/>
    <p:sldId id="362" r:id="rId35"/>
    <p:sldId id="349" r:id="rId36"/>
    <p:sldId id="363" r:id="rId37"/>
    <p:sldId id="262" r:id="rId38"/>
    <p:sldId id="364" r:id="rId39"/>
    <p:sldId id="367" r:id="rId40"/>
    <p:sldId id="365" r:id="rId41"/>
    <p:sldId id="368" r:id="rId42"/>
    <p:sldId id="350" r:id="rId43"/>
    <p:sldId id="366" r:id="rId44"/>
    <p:sldId id="260" r:id="rId45"/>
    <p:sldId id="263" r:id="rId46"/>
    <p:sldId id="264"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4623"/>
    <a:srgbClr val="3735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01"/>
    <p:restoredTop sz="74419"/>
  </p:normalViewPr>
  <p:slideViewPr>
    <p:cSldViewPr snapToGrid="0">
      <p:cViewPr varScale="1">
        <p:scale>
          <a:sx n="94" d="100"/>
          <a:sy n="94" d="100"/>
        </p:scale>
        <p:origin x="1092" y="84"/>
      </p:cViewPr>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A7603-4516-2946-81F6-C161F7B27C31}" type="datetimeFigureOut">
              <a:rPr lang="fr-FR" smtClean="0"/>
              <a:t>30/07/2024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ED66F-0D80-6445-B483-8EBA21CBDC23}" type="slidenum">
              <a:rPr lang="fr-FR" smtClean="0"/>
              <a:t>‹#›</a:t>
            </a:fld>
            <a:endParaRPr lang="fr-FR"/>
          </a:p>
        </p:txBody>
      </p:sp>
    </p:spTree>
    <p:extLst>
      <p:ext uri="{BB962C8B-B14F-4D97-AF65-F5344CB8AC3E}">
        <p14:creationId xmlns:p14="http://schemas.microsoft.com/office/powerpoint/2010/main" val="119735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a:t>
            </a:fld>
            <a:endParaRPr lang="fr-FR"/>
          </a:p>
        </p:txBody>
      </p:sp>
    </p:spTree>
    <p:extLst>
      <p:ext uri="{BB962C8B-B14F-4D97-AF65-F5344CB8AC3E}">
        <p14:creationId xmlns:p14="http://schemas.microsoft.com/office/powerpoint/2010/main" val="175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Obs = </a:t>
            </a:r>
            <a:r>
              <a:rPr lang="fr-FR" dirty="0" err="1"/>
              <a:t>knowledge</a:t>
            </a:r>
            <a:r>
              <a:rPr lang="fr-FR" dirty="0"/>
              <a:t> </a:t>
            </a:r>
            <a:r>
              <a:rPr lang="fr-FR" dirty="0" err="1"/>
              <a:t>that</a:t>
            </a:r>
            <a:r>
              <a:rPr lang="fr-FR" dirty="0"/>
              <a:t> the clim </a:t>
            </a:r>
            <a:r>
              <a:rPr lang="fr-FR" dirty="0" err="1"/>
              <a:t>forecast</a:t>
            </a:r>
            <a:r>
              <a:rPr lang="fr-FR" dirty="0"/>
              <a:t> </a:t>
            </a:r>
            <a:r>
              <a:rPr lang="fr-FR" dirty="0" err="1"/>
              <a:t>does</a:t>
            </a:r>
            <a:r>
              <a:rPr lang="fr-FR" dirty="0"/>
              <a:t> not have</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12</a:t>
            </a:fld>
            <a:endParaRPr lang="fr-FR"/>
          </a:p>
        </p:txBody>
      </p:sp>
    </p:spTree>
    <p:extLst>
      <p:ext uri="{BB962C8B-B14F-4D97-AF65-F5344CB8AC3E}">
        <p14:creationId xmlns:p14="http://schemas.microsoft.com/office/powerpoint/2010/main" val="299695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14</a:t>
            </a:fld>
            <a:endParaRPr lang="fr-FR"/>
          </a:p>
        </p:txBody>
      </p:sp>
    </p:spTree>
    <p:extLst>
      <p:ext uri="{BB962C8B-B14F-4D97-AF65-F5344CB8AC3E}">
        <p14:creationId xmlns:p14="http://schemas.microsoft.com/office/powerpoint/2010/main" val="101341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gap </a:t>
            </a:r>
            <a:r>
              <a:rPr lang="fr-FR" dirty="0" err="1"/>
              <a:t>reveals</a:t>
            </a:r>
            <a:r>
              <a:rPr lang="fr-FR" dirty="0"/>
              <a:t> </a:t>
            </a:r>
            <a:r>
              <a:rPr lang="fr-FR" dirty="0" err="1"/>
              <a:t>predictability</a:t>
            </a:r>
            <a:r>
              <a:rPr lang="fr-FR" dirty="0"/>
              <a:t>. If the </a:t>
            </a:r>
            <a:r>
              <a:rPr lang="fr-FR" dirty="0" err="1"/>
              <a:t>forecast</a:t>
            </a:r>
            <a:r>
              <a:rPr lang="fr-FR" dirty="0"/>
              <a:t>, </a:t>
            </a:r>
            <a:r>
              <a:rPr lang="fr-FR" dirty="0" err="1"/>
              <a:t>based</a:t>
            </a:r>
            <a:r>
              <a:rPr lang="fr-FR" dirty="0"/>
              <a:t> on </a:t>
            </a:r>
            <a:r>
              <a:rPr lang="fr-FR" dirty="0" err="1"/>
              <a:t>some</a:t>
            </a:r>
            <a:r>
              <a:rPr lang="fr-FR" dirty="0"/>
              <a:t> </a:t>
            </a:r>
            <a:r>
              <a:rPr lang="fr-FR" dirty="0" err="1"/>
              <a:t>knowledge</a:t>
            </a:r>
            <a:r>
              <a:rPr lang="fr-FR" dirty="0"/>
              <a:t> </a:t>
            </a:r>
            <a:r>
              <a:rPr lang="fr-FR" dirty="0" err="1"/>
              <a:t>that</a:t>
            </a:r>
            <a:r>
              <a:rPr lang="fr-FR" dirty="0"/>
              <a:t> the </a:t>
            </a:r>
            <a:r>
              <a:rPr lang="fr-FR" dirty="0" err="1"/>
              <a:t>climatological</a:t>
            </a:r>
            <a:r>
              <a:rPr lang="fr-FR" dirty="0"/>
              <a:t> </a:t>
            </a:r>
            <a:r>
              <a:rPr lang="fr-FR" dirty="0" err="1"/>
              <a:t>forecast</a:t>
            </a:r>
            <a:r>
              <a:rPr lang="fr-FR" dirty="0"/>
              <a:t> </a:t>
            </a:r>
            <a:r>
              <a:rPr lang="fr-FR" dirty="0" err="1"/>
              <a:t>does</a:t>
            </a:r>
            <a:r>
              <a:rPr lang="fr-FR" dirty="0"/>
              <a:t> not </a:t>
            </a:r>
            <a:r>
              <a:rPr lang="fr-FR" dirty="0" err="1"/>
              <a:t>benefit</a:t>
            </a:r>
            <a:r>
              <a:rPr lang="fr-FR" dirty="0"/>
              <a:t> </a:t>
            </a:r>
            <a:r>
              <a:rPr lang="fr-FR" dirty="0" err="1"/>
              <a:t>from</a:t>
            </a:r>
            <a:r>
              <a:rPr lang="fr-FR" dirty="0"/>
              <a:t>, </a:t>
            </a:r>
            <a:r>
              <a:rPr lang="fr-FR" dirty="0" err="1"/>
              <a:t>would</a:t>
            </a:r>
            <a:r>
              <a:rPr lang="fr-FR" dirty="0"/>
              <a:t> </a:t>
            </a:r>
            <a:r>
              <a:rPr lang="fr-FR" dirty="0" err="1"/>
              <a:t>produce</a:t>
            </a:r>
            <a:r>
              <a:rPr lang="fr-FR" dirty="0"/>
              <a:t> a PDF </a:t>
            </a:r>
            <a:r>
              <a:rPr lang="fr-FR" dirty="0" err="1"/>
              <a:t>that</a:t>
            </a:r>
            <a:r>
              <a:rPr lang="fr-FR" dirty="0"/>
              <a:t> </a:t>
            </a:r>
            <a:r>
              <a:rPr lang="fr-FR" dirty="0" err="1"/>
              <a:t>is</a:t>
            </a:r>
            <a:r>
              <a:rPr lang="fr-FR" dirty="0"/>
              <a:t> </a:t>
            </a:r>
            <a:r>
              <a:rPr lang="fr-FR" dirty="0" err="1"/>
              <a:t>undistinguishable</a:t>
            </a:r>
            <a:r>
              <a:rPr lang="fr-FR" dirty="0"/>
              <a:t> </a:t>
            </a:r>
            <a:r>
              <a:rPr lang="fr-FR" dirty="0" err="1"/>
              <a:t>from</a:t>
            </a:r>
            <a:r>
              <a:rPr lang="fr-FR" dirty="0"/>
              <a:t> the </a:t>
            </a:r>
            <a:r>
              <a:rPr lang="fr-FR" dirty="0" err="1"/>
              <a:t>climatological</a:t>
            </a:r>
            <a:r>
              <a:rPr lang="fr-FR" dirty="0"/>
              <a:t> PDF, </a:t>
            </a:r>
            <a:r>
              <a:rPr lang="fr-FR" dirty="0" err="1"/>
              <a:t>then</a:t>
            </a:r>
            <a:r>
              <a:rPr lang="fr-FR" dirty="0"/>
              <a:t> </a:t>
            </a:r>
            <a:r>
              <a:rPr lang="fr-FR" dirty="0" err="1"/>
              <a:t>there</a:t>
            </a:r>
            <a:r>
              <a:rPr lang="fr-FR" dirty="0"/>
              <a:t> </a:t>
            </a:r>
            <a:r>
              <a:rPr lang="fr-FR" dirty="0" err="1"/>
              <a:t>would</a:t>
            </a:r>
            <a:r>
              <a:rPr lang="fr-FR" dirty="0"/>
              <a:t> </a:t>
            </a:r>
            <a:r>
              <a:rPr lang="fr-FR" dirty="0" err="1"/>
              <a:t>be</a:t>
            </a:r>
            <a:r>
              <a:rPr lang="fr-FR" dirty="0"/>
              <a:t> no </a:t>
            </a:r>
            <a:r>
              <a:rPr lang="fr-FR" dirty="0" err="1"/>
              <a:t>predictability</a:t>
            </a:r>
            <a:r>
              <a:rPr lang="fr-FR" dirty="0"/>
              <a:t>.</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15</a:t>
            </a:fld>
            <a:endParaRPr lang="fr-FR"/>
          </a:p>
        </p:txBody>
      </p:sp>
    </p:spTree>
    <p:extLst>
      <p:ext uri="{BB962C8B-B14F-4D97-AF65-F5344CB8AC3E}">
        <p14:creationId xmlns:p14="http://schemas.microsoft.com/office/powerpoint/2010/main" val="195162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There </a:t>
            </a:r>
            <a:r>
              <a:rPr lang="fr-FR" dirty="0" err="1"/>
              <a:t>is</a:t>
            </a:r>
            <a:r>
              <a:rPr lang="fr-FR" dirty="0"/>
              <a:t> no </a:t>
            </a:r>
            <a:r>
              <a:rPr lang="fr-FR" dirty="0" err="1"/>
              <a:t>such</a:t>
            </a:r>
            <a:r>
              <a:rPr lang="fr-FR" dirty="0"/>
              <a:t> a </a:t>
            </a:r>
            <a:r>
              <a:rPr lang="fr-FR" dirty="0" err="1"/>
              <a:t>thing</a:t>
            </a:r>
            <a:r>
              <a:rPr lang="fr-FR" dirty="0"/>
              <a:t> as « the </a:t>
            </a:r>
            <a:r>
              <a:rPr lang="fr-FR" dirty="0" err="1"/>
              <a:t>predictability</a:t>
            </a:r>
            <a:r>
              <a:rPr lang="fr-FR" dirty="0"/>
              <a:t> » of </a:t>
            </a:r>
            <a:r>
              <a:rPr lang="fr-FR" dirty="0" err="1"/>
              <a:t>sea</a:t>
            </a:r>
            <a:r>
              <a:rPr lang="fr-FR" dirty="0"/>
              <a:t> </a:t>
            </a:r>
            <a:r>
              <a:rPr lang="fr-FR" dirty="0" err="1"/>
              <a:t>ice</a:t>
            </a:r>
            <a:r>
              <a:rPr lang="fr-FR" dirty="0"/>
              <a:t>. If </a:t>
            </a:r>
            <a:r>
              <a:rPr lang="fr-FR" dirty="0" err="1"/>
              <a:t>you</a:t>
            </a:r>
            <a:r>
              <a:rPr lang="fr-FR" dirty="0"/>
              <a:t> </a:t>
            </a:r>
            <a:r>
              <a:rPr lang="fr-FR" dirty="0" err="1"/>
              <a:t>ask</a:t>
            </a:r>
            <a:r>
              <a:rPr lang="fr-FR" dirty="0"/>
              <a:t>, how </a:t>
            </a:r>
            <a:r>
              <a:rPr lang="fr-FR" dirty="0" err="1"/>
              <a:t>predictable</a:t>
            </a:r>
            <a:r>
              <a:rPr lang="fr-FR" dirty="0"/>
              <a:t> </a:t>
            </a:r>
            <a:r>
              <a:rPr lang="fr-FR" dirty="0" err="1"/>
              <a:t>is</a:t>
            </a:r>
            <a:r>
              <a:rPr lang="fr-FR" dirty="0"/>
              <a:t> </a:t>
            </a:r>
            <a:r>
              <a:rPr lang="fr-FR" dirty="0" err="1"/>
              <a:t>sea</a:t>
            </a:r>
            <a:r>
              <a:rPr lang="fr-FR" dirty="0"/>
              <a:t> </a:t>
            </a:r>
            <a:r>
              <a:rPr lang="fr-FR" dirty="0" err="1"/>
              <a:t>ice</a:t>
            </a:r>
            <a:r>
              <a:rPr lang="fr-FR" dirty="0"/>
              <a:t>, </a:t>
            </a:r>
            <a:r>
              <a:rPr lang="fr-FR" dirty="0" err="1"/>
              <a:t>well</a:t>
            </a:r>
            <a:r>
              <a:rPr lang="fr-FR" dirty="0"/>
              <a:t>, </a:t>
            </a:r>
            <a:r>
              <a:rPr lang="fr-FR" dirty="0" err="1"/>
              <a:t>it’s</a:t>
            </a:r>
            <a:r>
              <a:rPr lang="fr-FR" dirty="0"/>
              <a:t> an </a:t>
            </a:r>
            <a:r>
              <a:rPr lang="fr-FR" dirty="0" err="1"/>
              <a:t>ill-posed</a:t>
            </a:r>
            <a:r>
              <a:rPr lang="fr-FR" dirty="0"/>
              <a:t> question</a:t>
            </a:r>
          </a:p>
          <a:p>
            <a:endParaRPr lang="fr-FR" dirty="0"/>
          </a:p>
          <a:p>
            <a:r>
              <a:rPr lang="fr-FR" dirty="0"/>
              <a:t>. </a:t>
            </a:r>
            <a:r>
              <a:rPr lang="fr-FR" dirty="0" err="1"/>
              <a:t>Predictability</a:t>
            </a:r>
            <a:r>
              <a:rPr lang="fr-FR" dirty="0"/>
              <a:t> </a:t>
            </a:r>
            <a:r>
              <a:rPr lang="fr-FR" dirty="0" err="1"/>
              <a:t>estimates</a:t>
            </a:r>
            <a:r>
              <a:rPr lang="fr-FR" dirty="0"/>
              <a:t> change </a:t>
            </a:r>
            <a:r>
              <a:rPr lang="fr-FR" dirty="0" err="1"/>
              <a:t>with</a:t>
            </a:r>
            <a:r>
              <a:rPr lang="fr-FR" dirty="0"/>
              <a:t> </a:t>
            </a:r>
            <a:r>
              <a:rPr lang="fr-FR" dirty="0" err="1"/>
              <a:t>our</a:t>
            </a:r>
            <a:r>
              <a:rPr lang="fr-FR" dirty="0"/>
              <a:t> </a:t>
            </a:r>
            <a:r>
              <a:rPr lang="fr-FR" dirty="0" err="1"/>
              <a:t>models</a:t>
            </a:r>
            <a:r>
              <a:rPr lang="fr-FR" dirty="0"/>
              <a:t>! (</a:t>
            </a:r>
            <a:r>
              <a:rPr lang="fr-FR" dirty="0" err="1"/>
              <a:t>Extreme</a:t>
            </a:r>
            <a:r>
              <a:rPr lang="fr-FR" dirty="0"/>
              <a:t> case: a </a:t>
            </a:r>
            <a:r>
              <a:rPr lang="fr-FR" dirty="0" err="1"/>
              <a:t>linear</a:t>
            </a:r>
            <a:r>
              <a:rPr lang="fr-FR" dirty="0"/>
              <a:t> model has </a:t>
            </a:r>
            <a:r>
              <a:rPr lang="fr-FR" dirty="0" err="1"/>
              <a:t>infinite</a:t>
            </a:r>
            <a:r>
              <a:rPr lang="fr-FR" dirty="0"/>
              <a:t> </a:t>
            </a:r>
            <a:r>
              <a:rPr lang="fr-FR" dirty="0" err="1"/>
              <a:t>predictability</a:t>
            </a:r>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16</a:t>
            </a:fld>
            <a:endParaRPr lang="fr-FR"/>
          </a:p>
        </p:txBody>
      </p:sp>
    </p:spTree>
    <p:extLst>
      <p:ext uri="{BB962C8B-B14F-4D97-AF65-F5344CB8AC3E}">
        <p14:creationId xmlns:p14="http://schemas.microsoft.com/office/powerpoint/2010/main" val="140854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17</a:t>
            </a:fld>
            <a:endParaRPr lang="fr-FR"/>
          </a:p>
        </p:txBody>
      </p:sp>
    </p:spTree>
    <p:extLst>
      <p:ext uri="{BB962C8B-B14F-4D97-AF65-F5344CB8AC3E}">
        <p14:creationId xmlns:p14="http://schemas.microsoft.com/office/powerpoint/2010/main" val="3760516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18</a:t>
            </a:fld>
            <a:endParaRPr lang="fr-FR"/>
          </a:p>
        </p:txBody>
      </p:sp>
    </p:spTree>
    <p:extLst>
      <p:ext uri="{BB962C8B-B14F-4D97-AF65-F5344CB8AC3E}">
        <p14:creationId xmlns:p14="http://schemas.microsoft.com/office/powerpoint/2010/main" val="101633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early days of meteorology, when computers would not allow to estimate a forecast distribution easily, the empirical </a:t>
            </a:r>
            <a:r>
              <a:rPr lang="en-US" sz="1200" b="1" dirty="0"/>
              <a:t>method of analogs</a:t>
            </a:r>
            <a:r>
              <a:rPr lang="en-US" sz="1200" dirty="0"/>
              <a:t> was popular for estimating predictability of the real atmosphere. From a catalogue of past weather conditions, two resembling conditions (“analogs”) are extracted and the rate of increase of errors is studied</a:t>
            </a:r>
          </a:p>
          <a:p>
            <a:endParaRPr lang="fr-FR" dirty="0"/>
          </a:p>
          <a:p>
            <a:r>
              <a:rPr lang="fr-FR" dirty="0"/>
              <a:t>This </a:t>
            </a:r>
            <a:r>
              <a:rPr lang="fr-FR" dirty="0" err="1"/>
              <a:t>method</a:t>
            </a:r>
            <a:r>
              <a:rPr lang="fr-FR" dirty="0"/>
              <a:t> </a:t>
            </a:r>
            <a:r>
              <a:rPr lang="fr-FR" dirty="0" err="1"/>
              <a:t>is</a:t>
            </a:r>
            <a:r>
              <a:rPr lang="fr-FR" dirty="0"/>
              <a:t> diagnostic</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19</a:t>
            </a:fld>
            <a:endParaRPr lang="fr-FR"/>
          </a:p>
        </p:txBody>
      </p:sp>
    </p:spTree>
    <p:extLst>
      <p:ext uri="{BB962C8B-B14F-4D97-AF65-F5344CB8AC3E}">
        <p14:creationId xmlns:p14="http://schemas.microsoft.com/office/powerpoint/2010/main" val="80067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20</a:t>
            </a:fld>
            <a:endParaRPr lang="fr-FR"/>
          </a:p>
        </p:txBody>
      </p:sp>
    </p:spTree>
    <p:extLst>
      <p:ext uri="{BB962C8B-B14F-4D97-AF65-F5344CB8AC3E}">
        <p14:creationId xmlns:p14="http://schemas.microsoft.com/office/powerpoint/2010/main" val="312537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Note the limitations of </a:t>
            </a:r>
            <a:r>
              <a:rPr lang="fr-FR" dirty="0" err="1"/>
              <a:t>this</a:t>
            </a:r>
            <a:r>
              <a:rPr lang="fr-FR" dirty="0"/>
              <a:t> </a:t>
            </a:r>
            <a:r>
              <a:rPr lang="fr-FR" dirty="0" err="1"/>
              <a:t>metric</a:t>
            </a:r>
            <a:r>
              <a:rPr lang="fr-FR" dirty="0"/>
              <a:t>, as the </a:t>
            </a:r>
            <a:r>
              <a:rPr lang="fr-FR" dirty="0" err="1"/>
              <a:t>mean</a:t>
            </a:r>
            <a:r>
              <a:rPr lang="fr-FR" dirty="0"/>
              <a:t> state </a:t>
            </a:r>
            <a:r>
              <a:rPr lang="fr-FR" dirty="0" err="1"/>
              <a:t>could</a:t>
            </a:r>
            <a:r>
              <a:rPr lang="fr-FR" dirty="0"/>
              <a:t> </a:t>
            </a:r>
            <a:r>
              <a:rPr lang="fr-FR" dirty="0" err="1"/>
              <a:t>be</a:t>
            </a:r>
            <a:r>
              <a:rPr lang="fr-FR" dirty="0"/>
              <a:t> </a:t>
            </a:r>
            <a:r>
              <a:rPr lang="fr-FR" dirty="0" err="1"/>
              <a:t>different</a:t>
            </a:r>
            <a:endParaRPr lang="fr-FR" dirty="0"/>
          </a:p>
          <a:p>
            <a:endParaRPr lang="fr-FR" dirty="0"/>
          </a:p>
          <a:p>
            <a:r>
              <a:rPr lang="fr-FR" dirty="0" err="1"/>
              <a:t>Where</a:t>
            </a:r>
            <a:r>
              <a:rPr lang="fr-FR" dirty="0"/>
              <a:t> to restart? </a:t>
            </a:r>
            <a:r>
              <a:rPr lang="fr-FR" dirty="0">
                <a:sym typeface="Wingdings" pitchFamily="2" charset="2"/>
              </a:rPr>
              <a:t> </a:t>
            </a:r>
            <a:r>
              <a:rPr lang="fr-FR" dirty="0" err="1">
                <a:sym typeface="Wingdings" pitchFamily="2" charset="2"/>
              </a:rPr>
              <a:t>mean</a:t>
            </a:r>
            <a:r>
              <a:rPr lang="fr-FR" dirty="0">
                <a:sym typeface="Wingdings" pitchFamily="2" charset="2"/>
              </a:rPr>
              <a:t> state </a:t>
            </a:r>
            <a:r>
              <a:rPr lang="fr-FR" dirty="0" err="1">
                <a:sym typeface="Wingdings" pitchFamily="2" charset="2"/>
              </a:rPr>
              <a:t>dependence</a:t>
            </a:r>
            <a:endParaRPr lang="fr-FR" dirty="0">
              <a:sym typeface="Wingdings" pitchFamily="2" charset="2"/>
            </a:endParaRPr>
          </a:p>
          <a:p>
            <a:r>
              <a:rPr lang="fr-FR" dirty="0">
                <a:sym typeface="Wingdings" pitchFamily="2" charset="2"/>
              </a:rPr>
              <a:t>How to </a:t>
            </a:r>
            <a:r>
              <a:rPr lang="fr-FR" dirty="0" err="1">
                <a:sym typeface="Wingdings" pitchFamily="2" charset="2"/>
              </a:rPr>
              <a:t>perturb</a:t>
            </a:r>
            <a:r>
              <a:rPr lang="fr-FR" dirty="0">
                <a:sym typeface="Wingdings" pitchFamily="2" charset="2"/>
              </a:rPr>
              <a:t>? --&gt; ensemble </a:t>
            </a:r>
            <a:r>
              <a:rPr lang="fr-FR" dirty="0" err="1">
                <a:sym typeface="Wingdings" pitchFamily="2" charset="2"/>
              </a:rPr>
              <a:t>generation</a:t>
            </a:r>
            <a:endParaRPr lang="fr-FR" dirty="0">
              <a:sym typeface="Wingdings" pitchFamily="2" charset="2"/>
            </a:endParaRPr>
          </a:p>
          <a:p>
            <a:endParaRPr lang="fr-FR" dirty="0">
              <a:sym typeface="Wingdings" pitchFamily="2" charset="2"/>
            </a:endParaRPr>
          </a:p>
          <a:p>
            <a:r>
              <a:rPr lang="fr-FR" dirty="0" err="1">
                <a:sym typeface="Wingdings" pitchFamily="2" charset="2"/>
              </a:rPr>
              <a:t>Other</a:t>
            </a:r>
            <a:r>
              <a:rPr lang="fr-FR" dirty="0">
                <a:sym typeface="Wingdings" pitchFamily="2" charset="2"/>
              </a:rPr>
              <a:t> </a:t>
            </a:r>
            <a:r>
              <a:rPr lang="fr-FR" dirty="0" err="1">
                <a:sym typeface="Wingdings" pitchFamily="2" charset="2"/>
              </a:rPr>
              <a:t>metrics</a:t>
            </a:r>
            <a:r>
              <a:rPr lang="fr-FR" dirty="0">
                <a:sym typeface="Wingdings" pitchFamily="2" charset="2"/>
              </a:rPr>
              <a:t>: ACC</a:t>
            </a:r>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21</a:t>
            </a:fld>
            <a:endParaRPr lang="fr-FR"/>
          </a:p>
        </p:txBody>
      </p:sp>
    </p:spTree>
    <p:extLst>
      <p:ext uri="{BB962C8B-B14F-4D97-AF65-F5344CB8AC3E}">
        <p14:creationId xmlns:p14="http://schemas.microsoft.com/office/powerpoint/2010/main" val="92375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EO</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22</a:t>
            </a:fld>
            <a:endParaRPr lang="fr-FR"/>
          </a:p>
        </p:txBody>
      </p:sp>
    </p:spTree>
    <p:extLst>
      <p:ext uri="{BB962C8B-B14F-4D97-AF65-F5344CB8AC3E}">
        <p14:creationId xmlns:p14="http://schemas.microsoft.com/office/powerpoint/2010/main" val="229812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a </a:t>
            </a:r>
            <a:r>
              <a:rPr lang="fr-FR" dirty="0" err="1"/>
              <a:t>picture</a:t>
            </a:r>
            <a:r>
              <a:rPr lang="fr-FR" dirty="0"/>
              <a:t> of Alex and I </a:t>
            </a:r>
            <a:r>
              <a:rPr lang="fr-FR" dirty="0" err="1"/>
              <a:t>taken</a:t>
            </a:r>
            <a:r>
              <a:rPr lang="fr-FR" dirty="0"/>
              <a:t> 13 </a:t>
            </a:r>
            <a:r>
              <a:rPr lang="fr-FR" dirty="0" err="1"/>
              <a:t>years</a:t>
            </a:r>
            <a:r>
              <a:rPr lang="fr-FR" dirty="0"/>
              <a:t> </a:t>
            </a:r>
            <a:r>
              <a:rPr lang="fr-FR" dirty="0" err="1"/>
              <a:t>ago</a:t>
            </a:r>
            <a:r>
              <a:rPr lang="fr-FR" dirty="0"/>
              <a:t> in Svalbard at a </a:t>
            </a:r>
            <a:r>
              <a:rPr lang="fr-FR" dirty="0" err="1"/>
              <a:t>summer</a:t>
            </a:r>
            <a:r>
              <a:rPr lang="fr-FR" dirty="0"/>
              <a:t> </a:t>
            </a:r>
            <a:r>
              <a:rPr lang="fr-FR" dirty="0" err="1"/>
              <a:t>school</a:t>
            </a:r>
            <a:r>
              <a:rPr lang="fr-FR" dirty="0"/>
              <a:t> and I </a:t>
            </a:r>
            <a:r>
              <a:rPr lang="fr-FR" dirty="0" err="1"/>
              <a:t>really</a:t>
            </a:r>
            <a:r>
              <a:rPr lang="fr-FR" dirty="0"/>
              <a:t> like the </a:t>
            </a:r>
            <a:r>
              <a:rPr lang="fr-FR" dirty="0" err="1"/>
              <a:t>picture</a:t>
            </a:r>
            <a:r>
              <a:rPr lang="fr-FR" dirty="0"/>
              <a:t> </a:t>
            </a:r>
            <a:r>
              <a:rPr lang="fr-FR" dirty="0" err="1"/>
              <a:t>because</a:t>
            </a:r>
            <a:r>
              <a:rPr lang="fr-FR" dirty="0"/>
              <a:t> for me </a:t>
            </a:r>
            <a:r>
              <a:rPr lang="fr-FR" dirty="0" err="1"/>
              <a:t>it</a:t>
            </a:r>
            <a:r>
              <a:rPr lang="fr-FR" dirty="0"/>
              <a:t> sort of closes the </a:t>
            </a:r>
            <a:r>
              <a:rPr lang="fr-FR" dirty="0" err="1"/>
              <a:t>loop</a:t>
            </a:r>
            <a:r>
              <a:rPr lang="fr-FR" dirty="0"/>
              <a:t>.</a:t>
            </a:r>
          </a:p>
          <a:p>
            <a:endParaRPr lang="fr-FR" dirty="0"/>
          </a:p>
          <a:p>
            <a:r>
              <a:rPr lang="fr-FR" dirty="0"/>
              <a:t>At </a:t>
            </a:r>
            <a:r>
              <a:rPr lang="fr-FR" dirty="0" err="1"/>
              <a:t>that</a:t>
            </a:r>
            <a:r>
              <a:rPr lang="fr-FR" dirty="0"/>
              <a:t> time, </a:t>
            </a:r>
            <a:r>
              <a:rPr lang="fr-FR" dirty="0" err="1"/>
              <a:t>we</a:t>
            </a:r>
            <a:r>
              <a:rPr lang="fr-FR" dirty="0"/>
              <a:t> </a:t>
            </a:r>
            <a:r>
              <a:rPr lang="fr-FR" dirty="0" err="1"/>
              <a:t>were</a:t>
            </a:r>
            <a:r>
              <a:rPr lang="fr-FR" dirty="0"/>
              <a:t> the </a:t>
            </a:r>
            <a:r>
              <a:rPr lang="fr-FR" dirty="0" err="1"/>
              <a:t>students</a:t>
            </a:r>
            <a:r>
              <a:rPr lang="fr-FR" dirty="0"/>
              <a:t> (</a:t>
            </a:r>
            <a:r>
              <a:rPr lang="fr-FR" dirty="0" err="1"/>
              <a:t>well</a:t>
            </a:r>
            <a:r>
              <a:rPr lang="fr-FR" dirty="0"/>
              <a:t> </a:t>
            </a:r>
            <a:r>
              <a:rPr lang="fr-FR" dirty="0" err="1"/>
              <a:t>we</a:t>
            </a:r>
            <a:r>
              <a:rPr lang="fr-FR" dirty="0"/>
              <a:t> are </a:t>
            </a:r>
            <a:r>
              <a:rPr lang="fr-FR" dirty="0" err="1"/>
              <a:t>still</a:t>
            </a:r>
            <a:r>
              <a:rPr lang="fr-FR" dirty="0"/>
              <a:t> </a:t>
            </a:r>
            <a:r>
              <a:rPr lang="fr-FR" dirty="0" err="1"/>
              <a:t>students</a:t>
            </a:r>
            <a:r>
              <a:rPr lang="fr-FR" dirty="0"/>
              <a:t> and </a:t>
            </a:r>
            <a:r>
              <a:rPr lang="fr-FR" dirty="0" err="1"/>
              <a:t>learning</a:t>
            </a:r>
            <a:r>
              <a:rPr lang="fr-FR" dirty="0"/>
              <a:t> </a:t>
            </a:r>
            <a:r>
              <a:rPr lang="fr-FR" dirty="0" err="1"/>
              <a:t>somehow</a:t>
            </a:r>
            <a:r>
              <a:rPr lang="fr-FR" dirty="0"/>
              <a:t>), </a:t>
            </a:r>
            <a:r>
              <a:rPr lang="fr-FR" dirty="0" err="1"/>
              <a:t>we</a:t>
            </a:r>
            <a:r>
              <a:rPr lang="fr-FR" dirty="0"/>
              <a:t> </a:t>
            </a:r>
            <a:r>
              <a:rPr lang="fr-FR" dirty="0" err="1"/>
              <a:t>were</a:t>
            </a:r>
            <a:r>
              <a:rPr lang="fr-FR" dirty="0"/>
              <a:t> </a:t>
            </a:r>
            <a:r>
              <a:rPr lang="fr-FR" dirty="0" err="1"/>
              <a:t>presenting</a:t>
            </a:r>
            <a:r>
              <a:rPr lang="fr-FR" dirty="0"/>
              <a:t> posters, </a:t>
            </a:r>
            <a:r>
              <a:rPr lang="fr-FR" dirty="0" err="1"/>
              <a:t>we</a:t>
            </a:r>
            <a:r>
              <a:rPr lang="fr-FR" dirty="0"/>
              <a:t> </a:t>
            </a:r>
            <a:r>
              <a:rPr lang="fr-FR" dirty="0" err="1"/>
              <a:t>were</a:t>
            </a:r>
            <a:r>
              <a:rPr lang="fr-FR" dirty="0"/>
              <a:t> </a:t>
            </a:r>
            <a:r>
              <a:rPr lang="fr-FR" dirty="0" err="1"/>
              <a:t>preparing</a:t>
            </a:r>
            <a:r>
              <a:rPr lang="fr-FR" dirty="0"/>
              <a:t> </a:t>
            </a:r>
            <a:r>
              <a:rPr lang="fr-FR" dirty="0" err="1"/>
              <a:t>projects</a:t>
            </a:r>
            <a:r>
              <a:rPr lang="fr-FR" dirty="0"/>
              <a:t>, </a:t>
            </a:r>
            <a:r>
              <a:rPr lang="fr-FR" dirty="0" err="1"/>
              <a:t>we</a:t>
            </a:r>
            <a:r>
              <a:rPr lang="fr-FR" dirty="0"/>
              <a:t> </a:t>
            </a:r>
            <a:r>
              <a:rPr lang="fr-FR" dirty="0" err="1"/>
              <a:t>were</a:t>
            </a:r>
            <a:r>
              <a:rPr lang="fr-FR" dirty="0"/>
              <a:t> </a:t>
            </a:r>
            <a:r>
              <a:rPr lang="fr-FR" dirty="0" err="1"/>
              <a:t>drinking</a:t>
            </a:r>
            <a:r>
              <a:rPr lang="fr-FR" dirty="0"/>
              <a:t> </a:t>
            </a:r>
            <a:r>
              <a:rPr lang="fr-FR" dirty="0" err="1"/>
              <a:t>beers</a:t>
            </a:r>
            <a:r>
              <a:rPr lang="fr-FR" dirty="0"/>
              <a:t> at night.</a:t>
            </a:r>
          </a:p>
          <a:p>
            <a:endParaRPr lang="fr-FR" dirty="0"/>
          </a:p>
          <a:p>
            <a:r>
              <a:rPr lang="fr-FR" dirty="0"/>
              <a:t>I </a:t>
            </a:r>
            <a:r>
              <a:rPr lang="fr-FR" dirty="0" err="1"/>
              <a:t>really</a:t>
            </a:r>
            <a:r>
              <a:rPr lang="fr-FR" dirty="0"/>
              <a:t> </a:t>
            </a:r>
            <a:r>
              <a:rPr lang="fr-FR" dirty="0" err="1"/>
              <a:t>hope</a:t>
            </a:r>
            <a:r>
              <a:rPr lang="fr-FR" dirty="0"/>
              <a:t> </a:t>
            </a:r>
            <a:r>
              <a:rPr lang="fr-FR" dirty="0" err="1"/>
              <a:t>that</a:t>
            </a:r>
            <a:r>
              <a:rPr lang="fr-FR" dirty="0"/>
              <a:t> </a:t>
            </a:r>
            <a:r>
              <a:rPr lang="fr-FR" dirty="0" err="1"/>
              <a:t>many</a:t>
            </a:r>
            <a:r>
              <a:rPr lang="fr-FR" dirty="0"/>
              <a:t> of </a:t>
            </a:r>
            <a:r>
              <a:rPr lang="fr-FR" dirty="0" err="1"/>
              <a:t>you</a:t>
            </a:r>
            <a:r>
              <a:rPr lang="fr-FR" dirty="0"/>
              <a:t> </a:t>
            </a:r>
            <a:r>
              <a:rPr lang="fr-FR" dirty="0" err="1"/>
              <a:t>will</a:t>
            </a:r>
            <a:r>
              <a:rPr lang="fr-FR" dirty="0"/>
              <a:t> </a:t>
            </a:r>
            <a:r>
              <a:rPr lang="fr-FR" dirty="0" err="1"/>
              <a:t>be</a:t>
            </a:r>
            <a:r>
              <a:rPr lang="fr-FR" dirty="0"/>
              <a:t> able to pull out </a:t>
            </a:r>
            <a:r>
              <a:rPr lang="fr-FR" dirty="0" err="1"/>
              <a:t>such</a:t>
            </a:r>
            <a:r>
              <a:rPr lang="fr-FR" dirty="0"/>
              <a:t> a </a:t>
            </a:r>
            <a:r>
              <a:rPr lang="fr-FR" dirty="0" err="1"/>
              <a:t>picture</a:t>
            </a:r>
            <a:r>
              <a:rPr lang="fr-FR" dirty="0"/>
              <a:t> in 15 </a:t>
            </a:r>
            <a:r>
              <a:rPr lang="fr-FR" dirty="0" err="1"/>
              <a:t>years</a:t>
            </a:r>
            <a:r>
              <a:rPr lang="fr-FR" dirty="0"/>
              <a:t> at a </a:t>
            </a:r>
            <a:r>
              <a:rPr lang="fr-FR" dirty="0" err="1"/>
              <a:t>sea</a:t>
            </a:r>
            <a:r>
              <a:rPr lang="fr-FR" dirty="0"/>
              <a:t> </a:t>
            </a:r>
            <a:r>
              <a:rPr lang="fr-FR" dirty="0" err="1"/>
              <a:t>ice</a:t>
            </a:r>
            <a:r>
              <a:rPr lang="fr-FR" dirty="0"/>
              <a:t> </a:t>
            </a:r>
            <a:r>
              <a:rPr lang="fr-FR" dirty="0" err="1"/>
              <a:t>summer</a:t>
            </a:r>
            <a:r>
              <a:rPr lang="fr-FR" dirty="0"/>
              <a:t> </a:t>
            </a:r>
            <a:r>
              <a:rPr lang="fr-FR" dirty="0" err="1"/>
              <a:t>school</a:t>
            </a:r>
            <a:r>
              <a:rPr lang="fr-FR" dirty="0"/>
              <a:t> </a:t>
            </a:r>
            <a:r>
              <a:rPr lang="fr-FR" dirty="0" err="1"/>
              <a:t>because</a:t>
            </a:r>
            <a:r>
              <a:rPr lang="fr-FR" dirty="0"/>
              <a:t> in </a:t>
            </a:r>
            <a:r>
              <a:rPr lang="fr-FR" dirty="0" err="1"/>
              <a:t>research</a:t>
            </a:r>
            <a:r>
              <a:rPr lang="fr-FR" dirty="0"/>
              <a:t>, </a:t>
            </a:r>
            <a:r>
              <a:rPr lang="fr-FR" dirty="0" err="1"/>
              <a:t>certainly</a:t>
            </a:r>
            <a:r>
              <a:rPr lang="fr-FR" dirty="0"/>
              <a:t> </a:t>
            </a:r>
            <a:r>
              <a:rPr lang="fr-FR" dirty="0" err="1"/>
              <a:t>papers</a:t>
            </a:r>
            <a:r>
              <a:rPr lang="fr-FR" dirty="0"/>
              <a:t> are important, </a:t>
            </a:r>
            <a:r>
              <a:rPr lang="fr-FR" dirty="0" err="1"/>
              <a:t>projects</a:t>
            </a:r>
            <a:r>
              <a:rPr lang="fr-FR" dirty="0"/>
              <a:t> are important, but </a:t>
            </a:r>
            <a:r>
              <a:rPr lang="fr-FR" dirty="0" err="1"/>
              <a:t>what</a:t>
            </a:r>
            <a:r>
              <a:rPr lang="fr-FR" dirty="0"/>
              <a:t> </a:t>
            </a:r>
            <a:r>
              <a:rPr lang="fr-FR" dirty="0" err="1"/>
              <a:t>is</a:t>
            </a:r>
            <a:r>
              <a:rPr lang="fr-FR" dirty="0"/>
              <a:t> the </a:t>
            </a:r>
            <a:r>
              <a:rPr lang="fr-FR" dirty="0" err="1"/>
              <a:t>most</a:t>
            </a:r>
            <a:r>
              <a:rPr lang="fr-FR" dirty="0"/>
              <a:t> important </a:t>
            </a:r>
            <a:r>
              <a:rPr lang="fr-FR" dirty="0" err="1"/>
              <a:t>is</a:t>
            </a:r>
            <a:r>
              <a:rPr lang="fr-FR" dirty="0"/>
              <a:t> </a:t>
            </a:r>
            <a:r>
              <a:rPr lang="fr-FR" dirty="0" err="1"/>
              <a:t>encounters</a:t>
            </a:r>
            <a:r>
              <a:rPr lang="fr-FR" dirty="0"/>
              <a:t>, collaborations, and </a:t>
            </a:r>
            <a:r>
              <a:rPr lang="fr-FR" dirty="0" err="1"/>
              <a:t>human</a:t>
            </a:r>
            <a:r>
              <a:rPr lang="fr-FR" dirty="0"/>
              <a:t> moments like </a:t>
            </a:r>
            <a:r>
              <a:rPr lang="fr-FR" dirty="0" err="1"/>
              <a:t>these</a:t>
            </a:r>
            <a:r>
              <a:rPr lang="fr-FR" dirty="0"/>
              <a:t>.</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a:t>
            </a:fld>
            <a:endParaRPr lang="fr-FR"/>
          </a:p>
        </p:txBody>
      </p:sp>
    </p:spTree>
    <p:extLst>
      <p:ext uri="{BB962C8B-B14F-4D97-AF65-F5344CB8AC3E}">
        <p14:creationId xmlns:p14="http://schemas.microsoft.com/office/powerpoint/2010/main" val="352667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23</a:t>
            </a:fld>
            <a:endParaRPr lang="fr-FR"/>
          </a:p>
        </p:txBody>
      </p:sp>
    </p:spTree>
    <p:extLst>
      <p:ext uri="{BB962C8B-B14F-4D97-AF65-F5344CB8AC3E}">
        <p14:creationId xmlns:p14="http://schemas.microsoft.com/office/powerpoint/2010/main" val="2088271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24</a:t>
            </a:fld>
            <a:endParaRPr lang="fr-FR"/>
          </a:p>
        </p:txBody>
      </p:sp>
    </p:spTree>
    <p:extLst>
      <p:ext uri="{BB962C8B-B14F-4D97-AF65-F5344CB8AC3E}">
        <p14:creationId xmlns:p14="http://schemas.microsoft.com/office/powerpoint/2010/main" val="234114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25</a:t>
            </a:fld>
            <a:endParaRPr lang="fr-FR"/>
          </a:p>
        </p:txBody>
      </p:sp>
    </p:spTree>
    <p:extLst>
      <p:ext uri="{BB962C8B-B14F-4D97-AF65-F5344CB8AC3E}">
        <p14:creationId xmlns:p14="http://schemas.microsoft.com/office/powerpoint/2010/main" val="3374052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EO</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26</a:t>
            </a:fld>
            <a:endParaRPr lang="fr-FR"/>
          </a:p>
        </p:txBody>
      </p:sp>
    </p:spTree>
    <p:extLst>
      <p:ext uri="{BB962C8B-B14F-4D97-AF65-F5344CB8AC3E}">
        <p14:creationId xmlns:p14="http://schemas.microsoft.com/office/powerpoint/2010/main" val="2126602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228600" indent="-228600">
              <a:buNone/>
            </a:pPr>
            <a:r>
              <a:rPr lang="fr-BE" dirty="0" err="1"/>
              <a:t>Insist</a:t>
            </a:r>
            <a:r>
              <a:rPr lang="fr-BE" dirty="0"/>
              <a:t> </a:t>
            </a:r>
            <a:r>
              <a:rPr lang="fr-BE" dirty="0" err="1"/>
              <a:t>that</a:t>
            </a:r>
            <a:r>
              <a:rPr lang="fr-BE" dirty="0"/>
              <a:t> memory </a:t>
            </a:r>
            <a:r>
              <a:rPr lang="fr-BE" dirty="0" err="1"/>
              <a:t>is</a:t>
            </a:r>
            <a:r>
              <a:rPr lang="fr-BE" dirty="0"/>
              <a:t> </a:t>
            </a:r>
            <a:r>
              <a:rPr lang="fr-BE" dirty="0" err="1"/>
              <a:t>lost</a:t>
            </a:r>
            <a:r>
              <a:rPr lang="fr-BE" dirty="0"/>
              <a:t> in the </a:t>
            </a:r>
            <a:r>
              <a:rPr lang="fr-BE" dirty="0" err="1"/>
              <a:t>intermediate</a:t>
            </a:r>
            <a:r>
              <a:rPr lang="fr-BE" dirty="0"/>
              <a:t> </a:t>
            </a:r>
            <a:r>
              <a:rPr lang="fr-BE" dirty="0" err="1"/>
              <a:t>season</a:t>
            </a:r>
            <a:r>
              <a:rPr lang="fr-BE" dirty="0"/>
              <a:t>! And </a:t>
            </a:r>
            <a:r>
              <a:rPr lang="fr-BE" dirty="0" err="1"/>
              <a:t>that</a:t>
            </a:r>
            <a:r>
              <a:rPr lang="fr-BE" dirty="0"/>
              <a:t> </a:t>
            </a:r>
            <a:r>
              <a:rPr lang="fr-BE" dirty="0" err="1"/>
              <a:t>is</a:t>
            </a:r>
            <a:r>
              <a:rPr lang="fr-BE" dirty="0"/>
              <a:t> </a:t>
            </a:r>
            <a:r>
              <a:rPr lang="fr-BE" dirty="0" err="1"/>
              <a:t>beyond</a:t>
            </a:r>
            <a:r>
              <a:rPr lang="fr-BE" dirty="0"/>
              <a:t> the trend</a:t>
            </a:r>
          </a:p>
        </p:txBody>
      </p:sp>
      <p:sp>
        <p:nvSpPr>
          <p:cNvPr id="4" name="Espace réservé du numéro de diapositive 3"/>
          <p:cNvSpPr>
            <a:spLocks noGrp="1"/>
          </p:cNvSpPr>
          <p:nvPr>
            <p:ph type="sldNum" sz="quarter" idx="10"/>
          </p:nvPr>
        </p:nvSpPr>
        <p:spPr/>
        <p:txBody>
          <a:bodyPr/>
          <a:lstStyle/>
          <a:p>
            <a:fld id="{4468634D-D4CB-4045-BFC8-07AA09A6D46E}" type="slidenum">
              <a:rPr lang="fr-BE" smtClean="0"/>
              <a:pPr/>
              <a:t>27</a:t>
            </a:fld>
            <a:endParaRPr lang="fr-B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30</a:t>
            </a:fld>
            <a:endParaRPr lang="fr-FR"/>
          </a:p>
        </p:txBody>
      </p:sp>
    </p:spTree>
    <p:extLst>
      <p:ext uri="{BB962C8B-B14F-4D97-AF65-F5344CB8AC3E}">
        <p14:creationId xmlns:p14="http://schemas.microsoft.com/office/powerpoint/2010/main" val="3958127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31</a:t>
            </a:fld>
            <a:endParaRPr lang="fr-FR"/>
          </a:p>
        </p:txBody>
      </p:sp>
    </p:spTree>
    <p:extLst>
      <p:ext uri="{BB962C8B-B14F-4D97-AF65-F5344CB8AC3E}">
        <p14:creationId xmlns:p14="http://schemas.microsoft.com/office/powerpoint/2010/main" val="409776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32</a:t>
            </a:fld>
            <a:endParaRPr lang="fr-FR"/>
          </a:p>
        </p:txBody>
      </p:sp>
    </p:spTree>
    <p:extLst>
      <p:ext uri="{BB962C8B-B14F-4D97-AF65-F5344CB8AC3E}">
        <p14:creationId xmlns:p14="http://schemas.microsoft.com/office/powerpoint/2010/main" val="3647766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33</a:t>
            </a:fld>
            <a:endParaRPr lang="fr-FR"/>
          </a:p>
        </p:txBody>
      </p:sp>
    </p:spTree>
    <p:extLst>
      <p:ext uri="{BB962C8B-B14F-4D97-AF65-F5344CB8AC3E}">
        <p14:creationId xmlns:p14="http://schemas.microsoft.com/office/powerpoint/2010/main" val="1736398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35</a:t>
            </a:fld>
            <a:endParaRPr lang="fr-FR"/>
          </a:p>
        </p:txBody>
      </p:sp>
    </p:spTree>
    <p:extLst>
      <p:ext uri="{BB962C8B-B14F-4D97-AF65-F5344CB8AC3E}">
        <p14:creationId xmlns:p14="http://schemas.microsoft.com/office/powerpoint/2010/main" val="382282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Hook – </a:t>
            </a:r>
            <a:r>
              <a:rPr lang="fr-FR" dirty="0" err="1"/>
              <a:t>difference</a:t>
            </a:r>
            <a:r>
              <a:rPr lang="fr-FR" dirty="0"/>
              <a:t> polar vs </a:t>
            </a:r>
            <a:r>
              <a:rPr lang="fr-FR" dirty="0" err="1"/>
              <a:t>mediterranean</a:t>
            </a:r>
            <a:r>
              <a:rPr lang="fr-FR" dirty="0"/>
              <a:t> </a:t>
            </a:r>
            <a:r>
              <a:rPr lang="fr-FR" dirty="0" err="1"/>
              <a:t>research</a:t>
            </a:r>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a:t>
            </a:fld>
            <a:endParaRPr lang="fr-FR"/>
          </a:p>
        </p:txBody>
      </p:sp>
    </p:spTree>
    <p:extLst>
      <p:ext uri="{BB962C8B-B14F-4D97-AF65-F5344CB8AC3E}">
        <p14:creationId xmlns:p14="http://schemas.microsoft.com/office/powerpoint/2010/main" val="1556965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36</a:t>
            </a:fld>
            <a:endParaRPr lang="fr-FR"/>
          </a:p>
        </p:txBody>
      </p:sp>
    </p:spTree>
    <p:extLst>
      <p:ext uri="{BB962C8B-B14F-4D97-AF65-F5344CB8AC3E}">
        <p14:creationId xmlns:p14="http://schemas.microsoft.com/office/powerpoint/2010/main" val="2416191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Update?</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37</a:t>
            </a:fld>
            <a:endParaRPr lang="fr-FR"/>
          </a:p>
        </p:txBody>
      </p:sp>
    </p:spTree>
    <p:extLst>
      <p:ext uri="{BB962C8B-B14F-4D97-AF65-F5344CB8AC3E}">
        <p14:creationId xmlns:p14="http://schemas.microsoft.com/office/powerpoint/2010/main" val="3898849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 group in 2005!</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38</a:t>
            </a:fld>
            <a:endParaRPr lang="fr-FR"/>
          </a:p>
        </p:txBody>
      </p:sp>
    </p:spTree>
    <p:extLst>
      <p:ext uri="{BB962C8B-B14F-4D97-AF65-F5344CB8AC3E}">
        <p14:creationId xmlns:p14="http://schemas.microsoft.com/office/powerpoint/2010/main" val="884554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42</a:t>
            </a:fld>
            <a:endParaRPr lang="fr-FR"/>
          </a:p>
        </p:txBody>
      </p:sp>
    </p:spTree>
    <p:extLst>
      <p:ext uri="{BB962C8B-B14F-4D97-AF65-F5344CB8AC3E}">
        <p14:creationId xmlns:p14="http://schemas.microsoft.com/office/powerpoint/2010/main" val="2000637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43</a:t>
            </a:fld>
            <a:endParaRPr lang="fr-FR"/>
          </a:p>
        </p:txBody>
      </p:sp>
    </p:spTree>
    <p:extLst>
      <p:ext uri="{BB962C8B-B14F-4D97-AF65-F5344CB8AC3E}">
        <p14:creationId xmlns:p14="http://schemas.microsoft.com/office/powerpoint/2010/main" val="351579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ym typeface="Wingdings" pitchFamily="2" charset="2"/>
              </a:rPr>
              <a:t> Thomas</a:t>
            </a:r>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44</a:t>
            </a:fld>
            <a:endParaRPr lang="fr-FR"/>
          </a:p>
        </p:txBody>
      </p:sp>
    </p:spTree>
    <p:extLst>
      <p:ext uri="{BB962C8B-B14F-4D97-AF65-F5344CB8AC3E}">
        <p14:creationId xmlns:p14="http://schemas.microsoft.com/office/powerpoint/2010/main" val="1623080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
            </a:endParaRP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45</a:t>
            </a:fld>
            <a:endParaRPr lang="fr-FR"/>
          </a:p>
        </p:txBody>
      </p:sp>
    </p:spTree>
    <p:extLst>
      <p:ext uri="{BB962C8B-B14F-4D97-AF65-F5344CB8AC3E}">
        <p14:creationId xmlns:p14="http://schemas.microsoft.com/office/powerpoint/2010/main" val="1444013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SS</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46</a:t>
            </a:fld>
            <a:endParaRPr lang="fr-FR"/>
          </a:p>
        </p:txBody>
      </p:sp>
    </p:spTree>
    <p:extLst>
      <p:ext uri="{BB962C8B-B14F-4D97-AF65-F5344CB8AC3E}">
        <p14:creationId xmlns:p14="http://schemas.microsoft.com/office/powerpoint/2010/main" val="92803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4</a:t>
            </a:fld>
            <a:endParaRPr lang="fr-FR"/>
          </a:p>
        </p:txBody>
      </p:sp>
    </p:spTree>
    <p:extLst>
      <p:ext uri="{BB962C8B-B14F-4D97-AF65-F5344CB8AC3E}">
        <p14:creationId xmlns:p14="http://schemas.microsoft.com/office/powerpoint/2010/main" val="86151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Predictability</a:t>
            </a:r>
            <a:r>
              <a:rPr lang="fr-FR" dirty="0"/>
              <a:t> </a:t>
            </a:r>
            <a:r>
              <a:rPr lang="fr-FR" dirty="0" err="1"/>
              <a:t>is</a:t>
            </a:r>
            <a:r>
              <a:rPr lang="fr-FR" dirty="0"/>
              <a:t> like </a:t>
            </a:r>
            <a:r>
              <a:rPr lang="fr-FR" dirty="0" err="1"/>
              <a:t>energy</a:t>
            </a:r>
            <a:r>
              <a:rPr lang="fr-FR" dirty="0"/>
              <a:t>, </a:t>
            </a:r>
            <a:r>
              <a:rPr lang="fr-FR" dirty="0" err="1"/>
              <a:t>we</a:t>
            </a:r>
            <a:r>
              <a:rPr lang="fr-FR" dirty="0"/>
              <a:t> all have an </a:t>
            </a:r>
            <a:r>
              <a:rPr lang="fr-FR" dirty="0" err="1"/>
              <a:t>intution</a:t>
            </a:r>
            <a:r>
              <a:rPr lang="fr-FR" dirty="0"/>
              <a:t> of </a:t>
            </a:r>
            <a:r>
              <a:rPr lang="fr-FR" dirty="0" err="1"/>
              <a:t>what</a:t>
            </a:r>
            <a:r>
              <a:rPr lang="fr-FR" dirty="0"/>
              <a:t> </a:t>
            </a:r>
            <a:r>
              <a:rPr lang="fr-FR" dirty="0" err="1"/>
              <a:t>it</a:t>
            </a:r>
            <a:r>
              <a:rPr lang="fr-FR" dirty="0"/>
              <a:t> </a:t>
            </a:r>
            <a:r>
              <a:rPr lang="fr-FR" dirty="0" err="1"/>
              <a:t>is</a:t>
            </a:r>
            <a:r>
              <a:rPr lang="fr-FR" dirty="0"/>
              <a:t>, but </a:t>
            </a:r>
            <a:r>
              <a:rPr lang="fr-FR" dirty="0" err="1"/>
              <a:t>it’s</a:t>
            </a:r>
            <a:r>
              <a:rPr lang="fr-FR" dirty="0"/>
              <a:t> in </a:t>
            </a:r>
            <a:r>
              <a:rPr lang="fr-FR" dirty="0" err="1"/>
              <a:t>fact</a:t>
            </a:r>
            <a:r>
              <a:rPr lang="fr-FR" dirty="0"/>
              <a:t> </a:t>
            </a:r>
            <a:r>
              <a:rPr lang="fr-FR" dirty="0" err="1"/>
              <a:t>extremely</a:t>
            </a:r>
            <a:r>
              <a:rPr lang="fr-FR" dirty="0"/>
              <a:t> hard to </a:t>
            </a:r>
            <a:r>
              <a:rPr lang="fr-FR" dirty="0" err="1"/>
              <a:t>define</a:t>
            </a:r>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5</a:t>
            </a:fld>
            <a:endParaRPr lang="fr-FR"/>
          </a:p>
        </p:txBody>
      </p:sp>
    </p:spTree>
    <p:extLst>
      <p:ext uri="{BB962C8B-B14F-4D97-AF65-F5344CB8AC3E}">
        <p14:creationId xmlns:p14="http://schemas.microsoft.com/office/powerpoint/2010/main" val="66681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6</a:t>
            </a:fld>
            <a:endParaRPr lang="fr-FR"/>
          </a:p>
        </p:txBody>
      </p:sp>
    </p:spTree>
    <p:extLst>
      <p:ext uri="{BB962C8B-B14F-4D97-AF65-F5344CB8AC3E}">
        <p14:creationId xmlns:p14="http://schemas.microsoft.com/office/powerpoint/2010/main" val="19497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IV </a:t>
            </a:r>
            <a:r>
              <a:rPr lang="fr-FR" dirty="0" err="1"/>
              <a:t>predictability</a:t>
            </a:r>
            <a:r>
              <a:rPr lang="fr-FR" dirty="0"/>
              <a:t> : </a:t>
            </a:r>
            <a:r>
              <a:rPr lang="fr-FR" dirty="0" err="1"/>
              <a:t>this</a:t>
            </a:r>
            <a:r>
              <a:rPr lang="fr-FR" dirty="0"/>
              <a:t> part</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7</a:t>
            </a:fld>
            <a:endParaRPr lang="fr-FR"/>
          </a:p>
        </p:txBody>
      </p:sp>
    </p:spTree>
    <p:extLst>
      <p:ext uri="{BB962C8B-B14F-4D97-AF65-F5344CB8AC3E}">
        <p14:creationId xmlns:p14="http://schemas.microsoft.com/office/powerpoint/2010/main" val="188422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10</a:t>
            </a:fld>
            <a:endParaRPr lang="fr-FR"/>
          </a:p>
        </p:txBody>
      </p:sp>
    </p:spTree>
    <p:extLst>
      <p:ext uri="{BB962C8B-B14F-4D97-AF65-F5344CB8AC3E}">
        <p14:creationId xmlns:p14="http://schemas.microsoft.com/office/powerpoint/2010/main" val="2522783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PDF</a:t>
            </a:r>
          </a:p>
        </p:txBody>
      </p:sp>
      <p:sp>
        <p:nvSpPr>
          <p:cNvPr id="4" name="Espace réservé du numéro de diapositive 3"/>
          <p:cNvSpPr>
            <a:spLocks noGrp="1"/>
          </p:cNvSpPr>
          <p:nvPr>
            <p:ph type="sldNum" sz="quarter" idx="5"/>
          </p:nvPr>
        </p:nvSpPr>
        <p:spPr/>
        <p:txBody>
          <a:bodyPr/>
          <a:lstStyle/>
          <a:p>
            <a:fld id="{EC3ED66F-0D80-6445-B483-8EBA21CBDC23}" type="slidenum">
              <a:rPr lang="fr-FR" smtClean="0"/>
              <a:t>11</a:t>
            </a:fld>
            <a:endParaRPr lang="fr-FR"/>
          </a:p>
        </p:txBody>
      </p:sp>
    </p:spTree>
    <p:extLst>
      <p:ext uri="{BB962C8B-B14F-4D97-AF65-F5344CB8AC3E}">
        <p14:creationId xmlns:p14="http://schemas.microsoft.com/office/powerpoint/2010/main" val="369150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6226F-E23F-E6C9-A57A-E100A8DD0966}"/>
              </a:ext>
            </a:extLst>
          </p:cNvPr>
          <p:cNvSpPr>
            <a:spLocks noGrp="1"/>
          </p:cNvSpPr>
          <p:nvPr>
            <p:ph type="ctrTitle"/>
          </p:nvPr>
        </p:nvSpPr>
        <p:spPr>
          <a:xfrm>
            <a:off x="1524000" y="1122363"/>
            <a:ext cx="9144000" cy="2387600"/>
          </a:xfrm>
        </p:spPr>
        <p:txBody>
          <a:bodyPr anchor="b"/>
          <a:lstStyle>
            <a:lvl1pPr algn="ctr">
              <a:defRPr sz="6000" b="0" i="0">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Sous-titre 2">
            <a:extLst>
              <a:ext uri="{FF2B5EF4-FFF2-40B4-BE49-F238E27FC236}">
                <a16:creationId xmlns:a16="http://schemas.microsoft.com/office/drawing/2014/main" id="{F19DBEC4-E3FD-9214-C281-C848DCD37493}"/>
              </a:ext>
            </a:extLst>
          </p:cNvPr>
          <p:cNvSpPr>
            <a:spLocks noGrp="1"/>
          </p:cNvSpPr>
          <p:nvPr>
            <p:ph type="subTitle" idx="1"/>
          </p:nvPr>
        </p:nvSpPr>
        <p:spPr>
          <a:xfrm>
            <a:off x="1524000" y="3602038"/>
            <a:ext cx="9144000" cy="1655762"/>
          </a:xfrm>
        </p:spPr>
        <p:txBody>
          <a:bodyPr/>
          <a:lstStyle>
            <a:lvl1pPr marL="0" indent="0" algn="ctr">
              <a:buNone/>
              <a:defRPr sz="2400" b="0" i="0">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CAD3AA1-9797-647F-AB8E-7342E50B699A}"/>
              </a:ext>
            </a:extLst>
          </p:cNvPr>
          <p:cNvSpPr>
            <a:spLocks noGrp="1"/>
          </p:cNvSpPr>
          <p:nvPr>
            <p:ph type="dt" sz="half" idx="10"/>
          </p:nvPr>
        </p:nvSpPr>
        <p:spPr/>
        <p:txBody>
          <a:bodyPr/>
          <a:lstStyle>
            <a:lvl1pPr>
              <a:defRPr b="0" i="0">
                <a:latin typeface="Segoe UI Light" panose="020B0502040204020203" pitchFamily="34" charset="0"/>
                <a:cs typeface="Segoe UI Light" panose="020B0502040204020203" pitchFamily="34" charset="0"/>
              </a:defRPr>
            </a:lvl1pPr>
          </a:lstStyle>
          <a:p>
            <a:fld id="{1090B3C1-E971-6042-B63F-DB397FF2040F}" type="datetimeFigureOut">
              <a:rPr lang="fr-FR" smtClean="0"/>
              <a:pPr/>
              <a:t>30/07/2024</a:t>
            </a:fld>
            <a:endParaRPr lang="fr-FR"/>
          </a:p>
        </p:txBody>
      </p:sp>
      <p:sp>
        <p:nvSpPr>
          <p:cNvPr id="5" name="Espace réservé du pied de page 4">
            <a:extLst>
              <a:ext uri="{FF2B5EF4-FFF2-40B4-BE49-F238E27FC236}">
                <a16:creationId xmlns:a16="http://schemas.microsoft.com/office/drawing/2014/main" id="{B0AA67FF-25E9-0B20-D0CD-062EE1A53B27}"/>
              </a:ext>
            </a:extLst>
          </p:cNvPr>
          <p:cNvSpPr>
            <a:spLocks noGrp="1"/>
          </p:cNvSpPr>
          <p:nvPr>
            <p:ph type="ftr" sz="quarter" idx="11"/>
          </p:nvPr>
        </p:nvSpPr>
        <p:spPr/>
        <p:txBody>
          <a:bodyPr/>
          <a:lstStyle>
            <a:lvl1pPr>
              <a:defRPr b="0" i="0">
                <a:latin typeface="Segoe UI Light" panose="020B0502040204020203" pitchFamily="34" charset="0"/>
                <a:cs typeface="Segoe UI Light" panose="020B0502040204020203"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A9D06C11-04A3-B6ED-83AE-11EC2A6D9821}"/>
              </a:ext>
            </a:extLst>
          </p:cNvPr>
          <p:cNvSpPr>
            <a:spLocks noGrp="1"/>
          </p:cNvSpPr>
          <p:nvPr>
            <p:ph type="sldNum" sz="quarter" idx="12"/>
          </p:nvPr>
        </p:nvSpPr>
        <p:spPr/>
        <p:txBody>
          <a:bodyPr/>
          <a:lstStyle>
            <a:lvl1pPr>
              <a:defRPr b="0" i="0">
                <a:latin typeface="Segoe UI Light" panose="020B0502040204020203" pitchFamily="34" charset="0"/>
                <a:cs typeface="Segoe UI Light" panose="020B0502040204020203" pitchFamily="34" charset="0"/>
              </a:defRPr>
            </a:lvl1pPr>
          </a:lstStyle>
          <a:p>
            <a:fld id="{6CD3908A-2231-8841-8A97-E6EE6D088E1B}" type="slidenum">
              <a:rPr lang="fr-FR" smtClean="0"/>
              <a:pPr/>
              <a:t>‹#›</a:t>
            </a:fld>
            <a:endParaRPr lang="fr-FR"/>
          </a:p>
        </p:txBody>
      </p:sp>
    </p:spTree>
    <p:extLst>
      <p:ext uri="{BB962C8B-B14F-4D97-AF65-F5344CB8AC3E}">
        <p14:creationId xmlns:p14="http://schemas.microsoft.com/office/powerpoint/2010/main" val="159928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3F2-A6B8-9162-B6A4-7A4DDAAC2C6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2A2908A-7A8D-B8C8-6D8B-0E0A06292A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5D1DF8-6958-DC9D-C73B-7A100A7311D8}"/>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02155594-4604-47E4-5A4C-653F3F54FD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0BDA07-73BD-D920-E71B-7C6CA6566FFC}"/>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320580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B4FE93F-F6F4-AE76-1780-E4B9AE7D3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5981EBD-9551-1035-B754-D254234BFF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07F948-26EB-84F3-67BC-80D0229C29DE}"/>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3C605E3A-87D4-A523-A3FD-2CA214C92E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46BD3C-8C60-4807-A02A-3A82912EF220}"/>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711255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j-lt"/>
                <a:cs typeface="Segoe UI" panose="020B0502040204020203" pitchFamily="34" charset="0"/>
              </a:defRPr>
            </a:lvl1pPr>
          </a:lstStyle>
          <a:p>
            <a:r>
              <a:rPr lang="en-US" noProof="0" dirty="0" err="1"/>
              <a:t>Modifiez</a:t>
            </a:r>
            <a:r>
              <a:rPr lang="en-US" noProof="0" dirty="0"/>
              <a:t> le style du </a:t>
            </a:r>
            <a:r>
              <a:rPr lang="en-US" noProof="0" dirty="0" err="1"/>
              <a:t>titre</a:t>
            </a:r>
            <a:endParaRPr lang="en-US" noProof="0" dirty="0"/>
          </a:p>
        </p:txBody>
      </p:sp>
      <p:sp>
        <p:nvSpPr>
          <p:cNvPr id="5" name="Espace réservé du pied de page 4"/>
          <p:cNvSpPr>
            <a:spLocks noGrp="1"/>
          </p:cNvSpPr>
          <p:nvPr>
            <p:ph type="ftr" sz="quarter" idx="11"/>
          </p:nvPr>
        </p:nvSpPr>
        <p:spPr>
          <a:xfrm>
            <a:off x="838200" y="6432550"/>
            <a:ext cx="10515600" cy="365125"/>
          </a:xfrm>
        </p:spPr>
        <p:txBody>
          <a:bodyPr/>
          <a:lstStyle/>
          <a:p>
            <a:endParaRPr lang="en-US" dirty="0"/>
          </a:p>
        </p:txBody>
      </p:sp>
      <p:sp>
        <p:nvSpPr>
          <p:cNvPr id="6" name="Espace réservé du numéro de diapositive 5"/>
          <p:cNvSpPr>
            <a:spLocks noGrp="1"/>
          </p:cNvSpPr>
          <p:nvPr>
            <p:ph type="sldNum" sz="quarter" idx="12"/>
          </p:nvPr>
        </p:nvSpPr>
        <p:spPr>
          <a:xfrm>
            <a:off x="11553825" y="6432550"/>
            <a:ext cx="542925" cy="365125"/>
          </a:xfrm>
        </p:spPr>
        <p:txBody>
          <a:bodyPr/>
          <a:lstStyle/>
          <a:p>
            <a:fld id="{5AA13145-42F5-45DA-A388-4B7E187BDD03}" type="slidenum">
              <a:rPr lang="en-US" smtClean="0"/>
              <a:t>‹#›</a:t>
            </a:fld>
            <a:endParaRPr lang="en-US"/>
          </a:p>
        </p:txBody>
      </p:sp>
      <p:sp>
        <p:nvSpPr>
          <p:cNvPr id="10" name="Espace réservé de la date 3"/>
          <p:cNvSpPr txBox="1">
            <a:spLocks/>
          </p:cNvSpPr>
          <p:nvPr userDrawn="1"/>
        </p:nvSpPr>
        <p:spPr>
          <a:xfrm rot="16200000">
            <a:off x="10502902" y="46228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p:txBody>
      </p:sp>
      <p:sp>
        <p:nvSpPr>
          <p:cNvPr id="16" name="Text Placeholder 15"/>
          <p:cNvSpPr>
            <a:spLocks noGrp="1"/>
          </p:cNvSpPr>
          <p:nvPr>
            <p:ph type="body" sz="quarter" idx="13" hasCustomPrompt="1"/>
          </p:nvPr>
        </p:nvSpPr>
        <p:spPr>
          <a:xfrm rot="16200000">
            <a:off x="9649620" y="3729829"/>
            <a:ext cx="4351335" cy="542925"/>
          </a:xfrm>
        </p:spPr>
        <p:txBody>
          <a:bodyPr anchor="ctr">
            <a:normAutofit/>
          </a:bodyPr>
          <a:lstStyle>
            <a:lvl1pPr marL="0" indent="0" algn="l">
              <a:buNone/>
              <a:defRPr sz="1400">
                <a:solidFill>
                  <a:schemeClr val="tx1">
                    <a:lumMod val="50000"/>
                    <a:lumOff val="50000"/>
                  </a:schemeClr>
                </a:solidFill>
                <a:latin typeface="Courier New" panose="02070309020205020404" pitchFamily="49" charset="0"/>
                <a:cs typeface="Courier New" panose="02070309020205020404" pitchFamily="49" charset="0"/>
              </a:defRPr>
            </a:lvl1pPr>
            <a:lvl2pPr>
              <a:defRPr>
                <a:solidFill>
                  <a:schemeClr val="tx1">
                    <a:lumMod val="50000"/>
                    <a:lumOff val="50000"/>
                  </a:schemeClr>
                </a:solidFill>
                <a:latin typeface="Courier New" panose="02070309020205020404" pitchFamily="49" charset="0"/>
                <a:cs typeface="Courier New" panose="02070309020205020404" pitchFamily="49" charset="0"/>
              </a:defRPr>
            </a:lvl2pPr>
            <a:lvl3pPr>
              <a:defRPr>
                <a:solidFill>
                  <a:schemeClr val="tx1">
                    <a:lumMod val="50000"/>
                    <a:lumOff val="50000"/>
                  </a:schemeClr>
                </a:solidFill>
                <a:latin typeface="Courier New" panose="02070309020205020404" pitchFamily="49" charset="0"/>
                <a:cs typeface="Courier New" panose="02070309020205020404" pitchFamily="49" charset="0"/>
              </a:defRPr>
            </a:lvl3pPr>
            <a:lvl4pPr>
              <a:defRPr>
                <a:solidFill>
                  <a:schemeClr val="tx1">
                    <a:lumMod val="50000"/>
                    <a:lumOff val="50000"/>
                  </a:schemeClr>
                </a:solidFill>
                <a:latin typeface="Courier New" panose="02070309020205020404" pitchFamily="49" charset="0"/>
                <a:cs typeface="Courier New" panose="02070309020205020404" pitchFamily="49" charset="0"/>
              </a:defRPr>
            </a:lvl4pPr>
            <a:lvl5pPr>
              <a:defRPr>
                <a:solidFill>
                  <a:schemeClr val="tx1">
                    <a:lumMod val="50000"/>
                    <a:lumOff val="50000"/>
                  </a:schemeClr>
                </a:solidFill>
                <a:latin typeface="Courier New" panose="02070309020205020404" pitchFamily="49" charset="0"/>
                <a:cs typeface="Courier New" panose="02070309020205020404" pitchFamily="49" charset="0"/>
              </a:defRPr>
            </a:lvl5pPr>
          </a:lstStyle>
          <a:p>
            <a:pPr lvl="0"/>
            <a:r>
              <a:rPr lang="en-US" dirty="0"/>
              <a:t>edit</a:t>
            </a:r>
          </a:p>
        </p:txBody>
      </p:sp>
      <p:sp>
        <p:nvSpPr>
          <p:cNvPr id="11" name="Espace réservé du contenu 2"/>
          <p:cNvSpPr>
            <a:spLocks noGrp="1"/>
          </p:cNvSpPr>
          <p:nvPr>
            <p:ph idx="1"/>
          </p:nvPr>
        </p:nvSpPr>
        <p:spPr>
          <a:xfrm>
            <a:off x="838200" y="1825625"/>
            <a:ext cx="10515600" cy="4351338"/>
          </a:xfrm>
        </p:spPr>
        <p:txBody>
          <a:bodyPr/>
          <a:lstStyle>
            <a:lvl1pPr marL="361950" indent="-361950">
              <a:spcAft>
                <a:spcPts val="600"/>
              </a:spcAft>
              <a:buFont typeface="Wingdings" panose="05000000000000000000" pitchFamily="2" charset="2"/>
              <a:buChar char="§"/>
              <a:defRPr>
                <a:latin typeface="+mj-lt"/>
                <a:cs typeface="Segoe UI" panose="020B0502040204020203" pitchFamily="34" charset="0"/>
              </a:defRPr>
            </a:lvl1pPr>
            <a:lvl2pPr marL="895350" indent="-438150">
              <a:spcAft>
                <a:spcPts val="600"/>
              </a:spcAft>
              <a:buFont typeface="Segoe UI Light" panose="020B0502040204020203" pitchFamily="34" charset="0"/>
              <a:buChar char="►"/>
              <a:defRPr>
                <a:latin typeface="+mj-lt"/>
                <a:cs typeface="Segoe UI" panose="020B0502040204020203" pitchFamily="34" charset="0"/>
              </a:defRPr>
            </a:lvl2pPr>
            <a:lvl3pPr>
              <a:spcAft>
                <a:spcPts val="600"/>
              </a:spcAft>
              <a:defRPr>
                <a:latin typeface="+mj-lt"/>
                <a:cs typeface="Segoe UI" panose="020B0502040204020203" pitchFamily="34" charset="0"/>
              </a:defRPr>
            </a:lvl3pPr>
            <a:lvl4pPr>
              <a:spcAft>
                <a:spcPts val="600"/>
              </a:spcAft>
              <a:defRPr>
                <a:latin typeface="+mj-lt"/>
                <a:cs typeface="Segoe UI" panose="020B0502040204020203" pitchFamily="34" charset="0"/>
              </a:defRPr>
            </a:lvl4pPr>
            <a:lvl5pPr>
              <a:spcAft>
                <a:spcPts val="600"/>
              </a:spcAft>
              <a:defRPr>
                <a:latin typeface="+mj-lt"/>
                <a:cs typeface="Segoe UI" panose="020B0502040204020203" pitchFamily="34" charset="0"/>
              </a:defRPr>
            </a:lvl5p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Tree>
    <p:extLst>
      <p:ext uri="{BB962C8B-B14F-4D97-AF65-F5344CB8AC3E}">
        <p14:creationId xmlns:p14="http://schemas.microsoft.com/office/powerpoint/2010/main" val="14303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ketch">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838200" y="6432550"/>
            <a:ext cx="10515600" cy="365125"/>
          </a:xfrm>
        </p:spPr>
        <p:txBody>
          <a:bodyPr/>
          <a:lstStyle/>
          <a:p>
            <a:endParaRPr lang="en-US" dirty="0"/>
          </a:p>
        </p:txBody>
      </p:sp>
      <p:sp>
        <p:nvSpPr>
          <p:cNvPr id="6" name="Espace réservé du numéro de diapositive 5"/>
          <p:cNvSpPr>
            <a:spLocks noGrp="1"/>
          </p:cNvSpPr>
          <p:nvPr>
            <p:ph type="sldNum" sz="quarter" idx="12"/>
          </p:nvPr>
        </p:nvSpPr>
        <p:spPr>
          <a:xfrm>
            <a:off x="11553825" y="6432550"/>
            <a:ext cx="542925" cy="365125"/>
          </a:xfrm>
        </p:spPr>
        <p:txBody>
          <a:bodyPr/>
          <a:lstStyle/>
          <a:p>
            <a:fld id="{5AA13145-42F5-45DA-A388-4B7E187BDD03}" type="slidenum">
              <a:rPr lang="en-US" smtClean="0"/>
              <a:t>‹#›</a:t>
            </a:fld>
            <a:endParaRPr lang="en-US"/>
          </a:p>
        </p:txBody>
      </p:sp>
      <p:sp>
        <p:nvSpPr>
          <p:cNvPr id="10" name="Espace réservé de la date 3"/>
          <p:cNvSpPr txBox="1">
            <a:spLocks/>
          </p:cNvSpPr>
          <p:nvPr userDrawn="1"/>
        </p:nvSpPr>
        <p:spPr>
          <a:xfrm rot="16200000">
            <a:off x="10502902" y="46228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p:txBody>
      </p:sp>
      <p:sp>
        <p:nvSpPr>
          <p:cNvPr id="4" name="Text Placeholder 3"/>
          <p:cNvSpPr>
            <a:spLocks noGrp="1"/>
          </p:cNvSpPr>
          <p:nvPr>
            <p:ph type="body" sz="quarter" idx="13"/>
          </p:nvPr>
        </p:nvSpPr>
        <p:spPr>
          <a:xfrm rot="16200000">
            <a:off x="9582152" y="3662362"/>
            <a:ext cx="4486275" cy="542925"/>
          </a:xfrm>
        </p:spPr>
        <p:txBody>
          <a:bodyPr anchor="ctr">
            <a:normAutofit/>
          </a:bodyPr>
          <a:lstStyle>
            <a:lvl1pPr marL="0" indent="0">
              <a:buNone/>
              <a:defRPr sz="1600">
                <a:solidFill>
                  <a:schemeClr val="tx1">
                    <a:lumMod val="50000"/>
                    <a:lumOff val="50000"/>
                  </a:schemeClr>
                </a:solidFill>
                <a:latin typeface="Courier New" panose="02070309020205020404" pitchFamily="49" charset="0"/>
                <a:cs typeface="Courier New" panose="02070309020205020404" pitchFamily="49" charset="0"/>
              </a:defRPr>
            </a:lvl1pPr>
            <a:lvl2pPr>
              <a:defRPr>
                <a:solidFill>
                  <a:schemeClr val="tx1">
                    <a:lumMod val="50000"/>
                    <a:lumOff val="50000"/>
                  </a:schemeClr>
                </a:solidFill>
                <a:latin typeface="Courier New" panose="02070309020205020404" pitchFamily="49" charset="0"/>
                <a:cs typeface="Courier New" panose="02070309020205020404" pitchFamily="49" charset="0"/>
              </a:defRPr>
            </a:lvl2pPr>
            <a:lvl3pPr>
              <a:defRPr>
                <a:solidFill>
                  <a:schemeClr val="tx1">
                    <a:lumMod val="50000"/>
                    <a:lumOff val="50000"/>
                  </a:schemeClr>
                </a:solidFill>
                <a:latin typeface="Courier New" panose="02070309020205020404" pitchFamily="49" charset="0"/>
                <a:cs typeface="Courier New" panose="02070309020205020404" pitchFamily="49" charset="0"/>
              </a:defRPr>
            </a:lvl3pPr>
            <a:lvl4pPr>
              <a:defRPr>
                <a:solidFill>
                  <a:schemeClr val="tx1">
                    <a:lumMod val="50000"/>
                    <a:lumOff val="50000"/>
                  </a:schemeClr>
                </a:solidFill>
                <a:latin typeface="Courier New" panose="02070309020205020404" pitchFamily="49" charset="0"/>
                <a:cs typeface="Courier New" panose="02070309020205020404" pitchFamily="49" charset="0"/>
              </a:defRPr>
            </a:lvl4pPr>
            <a:lvl5pPr>
              <a:defRPr>
                <a:solidFill>
                  <a:schemeClr val="tx1">
                    <a:lumMod val="50000"/>
                    <a:lumOff val="50000"/>
                  </a:schemeClr>
                </a:solidFill>
                <a:latin typeface="Courier New" panose="02070309020205020404" pitchFamily="49" charset="0"/>
                <a:cs typeface="Courier New" panose="02070309020205020404" pitchFamily="49" charset="0"/>
              </a:defRPr>
            </a:lvl5pPr>
          </a:lstStyle>
          <a:p>
            <a:pPr lvl="0"/>
            <a:endParaRPr lang="en-US" dirty="0"/>
          </a:p>
        </p:txBody>
      </p:sp>
    </p:spTree>
    <p:extLst>
      <p:ext uri="{BB962C8B-B14F-4D97-AF65-F5344CB8AC3E}">
        <p14:creationId xmlns:p14="http://schemas.microsoft.com/office/powerpoint/2010/main" val="214945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353800" cy="1325563"/>
          </a:xfrm>
        </p:spPr>
        <p:txBody>
          <a:bodyPr/>
          <a:lstStyle>
            <a:lvl1pPr marL="0" indent="0">
              <a:buFont typeface="+mj-lt"/>
              <a:buNone/>
              <a:defRPr>
                <a:solidFill>
                  <a:srgbClr val="00B050"/>
                </a:solidFill>
                <a:latin typeface="+mj-lt"/>
                <a:cs typeface="Segoe UI" panose="020B0502040204020203" pitchFamily="34" charset="0"/>
              </a:defRPr>
            </a:lvl1pPr>
          </a:lstStyle>
          <a:p>
            <a:r>
              <a:rPr lang="en-US" noProof="0" dirty="0" err="1"/>
              <a:t>Modifiez</a:t>
            </a:r>
            <a:r>
              <a:rPr lang="en-US" noProof="0" dirty="0"/>
              <a:t> le style du </a:t>
            </a:r>
            <a:r>
              <a:rPr lang="en-US" noProof="0" dirty="0" err="1"/>
              <a:t>titre</a:t>
            </a:r>
            <a:endParaRPr lang="en-US" noProof="0" dirty="0"/>
          </a:p>
        </p:txBody>
      </p:sp>
      <p:sp>
        <p:nvSpPr>
          <p:cNvPr id="3" name="Espace réservé du contenu 2"/>
          <p:cNvSpPr>
            <a:spLocks noGrp="1"/>
          </p:cNvSpPr>
          <p:nvPr>
            <p:ph idx="1"/>
          </p:nvPr>
        </p:nvSpPr>
        <p:spPr/>
        <p:txBody>
          <a:bodyPr/>
          <a:lstStyle>
            <a:lvl1pPr marL="360000" indent="-360000">
              <a:lnSpc>
                <a:spcPct val="100000"/>
              </a:lnSpc>
              <a:spcBef>
                <a:spcPts val="0"/>
              </a:spcBef>
              <a:spcAft>
                <a:spcPts val="0"/>
              </a:spcAft>
              <a:buFont typeface="Wingdings" panose="05000000000000000000" pitchFamily="2" charset="2"/>
              <a:buChar char="§"/>
              <a:defRPr>
                <a:latin typeface="+mj-lt"/>
                <a:cs typeface="Segoe UI" panose="020B0502040204020203" pitchFamily="34" charset="0"/>
              </a:defRPr>
            </a:lvl1pPr>
            <a:lvl2pPr marL="895350" indent="-438150">
              <a:lnSpc>
                <a:spcPct val="100000"/>
              </a:lnSpc>
              <a:spcAft>
                <a:spcPts val="600"/>
              </a:spcAft>
              <a:buFont typeface="Segoe UI Light" panose="020B0502040204020203" pitchFamily="34" charset="0"/>
              <a:buChar char="►"/>
              <a:defRPr>
                <a:latin typeface="+mj-lt"/>
                <a:cs typeface="Segoe UI" panose="020B0502040204020203" pitchFamily="34" charset="0"/>
              </a:defRPr>
            </a:lvl2pPr>
            <a:lvl3pPr>
              <a:spcAft>
                <a:spcPts val="600"/>
              </a:spcAft>
              <a:defRPr>
                <a:latin typeface="+mj-lt"/>
                <a:cs typeface="Segoe UI" panose="020B0502040204020203" pitchFamily="34" charset="0"/>
              </a:defRPr>
            </a:lvl3pPr>
            <a:lvl4pPr>
              <a:spcAft>
                <a:spcPts val="600"/>
              </a:spcAft>
              <a:defRPr>
                <a:latin typeface="+mj-lt"/>
                <a:cs typeface="Segoe UI" panose="020B0502040204020203" pitchFamily="34" charset="0"/>
              </a:defRPr>
            </a:lvl4pPr>
            <a:lvl5pPr>
              <a:spcAft>
                <a:spcPts val="600"/>
              </a:spcAft>
              <a:defRPr>
                <a:latin typeface="+mj-lt"/>
                <a:cs typeface="Segoe UI" panose="020B0502040204020203" pitchFamily="34" charset="0"/>
              </a:defRPr>
            </a:lvl5pPr>
          </a:lstStyle>
          <a:p>
            <a:pPr lvl="0"/>
            <a:r>
              <a:rPr lang="en-US" noProof="0" dirty="0"/>
              <a:t>Modifier les styles du </a:t>
            </a:r>
            <a:r>
              <a:rPr lang="en-US" noProof="0" dirty="0" err="1"/>
              <a:t>texte</a:t>
            </a:r>
            <a:r>
              <a:rPr lang="en-US" noProof="0" dirty="0"/>
              <a:t> du masque</a:t>
            </a:r>
          </a:p>
          <a:p>
            <a:pPr lvl="1"/>
            <a:r>
              <a:rPr lang="en-US" noProof="0" dirty="0"/>
              <a:t>Deuxième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7" name="Espace réservé du pied de page 4"/>
          <p:cNvSpPr>
            <a:spLocks noGrp="1"/>
          </p:cNvSpPr>
          <p:nvPr>
            <p:ph type="ftr" sz="quarter" idx="11"/>
          </p:nvPr>
        </p:nvSpPr>
        <p:spPr>
          <a:xfrm>
            <a:off x="838200" y="6432550"/>
            <a:ext cx="10515600" cy="365125"/>
          </a:xfrm>
        </p:spPr>
        <p:txBody>
          <a:bodyPr/>
          <a:lstStyle/>
          <a:p>
            <a:endParaRPr lang="en-US" dirty="0"/>
          </a:p>
        </p:txBody>
      </p:sp>
      <p:sp>
        <p:nvSpPr>
          <p:cNvPr id="8" name="Espace réservé du numéro de diapositive 5"/>
          <p:cNvSpPr>
            <a:spLocks noGrp="1"/>
          </p:cNvSpPr>
          <p:nvPr>
            <p:ph type="sldNum" sz="quarter" idx="12"/>
          </p:nvPr>
        </p:nvSpPr>
        <p:spPr>
          <a:xfrm>
            <a:off x="11553825" y="6432550"/>
            <a:ext cx="542925" cy="365125"/>
          </a:xfrm>
        </p:spPr>
        <p:txBody>
          <a:bodyPr/>
          <a:lstStyle/>
          <a:p>
            <a:fld id="{5AA13145-42F5-45DA-A388-4B7E187BDD03}" type="slidenum">
              <a:rPr lang="en-US" smtClean="0"/>
              <a:t>‹#›</a:t>
            </a:fld>
            <a:endParaRPr lang="en-US"/>
          </a:p>
        </p:txBody>
      </p:sp>
      <p:sp>
        <p:nvSpPr>
          <p:cNvPr id="10" name="Espace réservé de la date 3"/>
          <p:cNvSpPr txBox="1">
            <a:spLocks/>
          </p:cNvSpPr>
          <p:nvPr userDrawn="1"/>
        </p:nvSpPr>
        <p:spPr>
          <a:xfrm rot="16200000">
            <a:off x="10502902" y="46228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p:txBody>
      </p:sp>
      <p:sp>
        <p:nvSpPr>
          <p:cNvPr id="5" name="Text Placeholder 4"/>
          <p:cNvSpPr>
            <a:spLocks noGrp="1"/>
          </p:cNvSpPr>
          <p:nvPr>
            <p:ph type="body" sz="quarter" idx="13"/>
          </p:nvPr>
        </p:nvSpPr>
        <p:spPr>
          <a:xfrm rot="16200000">
            <a:off x="9649618" y="3729828"/>
            <a:ext cx="4351340" cy="542925"/>
          </a:xfrm>
        </p:spPr>
        <p:txBody>
          <a:bodyPr anchor="ctr">
            <a:noAutofit/>
          </a:bodyPr>
          <a:lstStyle>
            <a:lvl1pPr marL="0" indent="0">
              <a:buNone/>
              <a:defRPr sz="1600">
                <a:solidFill>
                  <a:schemeClr val="tx1">
                    <a:lumMod val="50000"/>
                    <a:lumOff val="50000"/>
                  </a:schemeClr>
                </a:solidFill>
                <a:latin typeface="Courier New" panose="02070309020205020404" pitchFamily="49" charset="0"/>
                <a:cs typeface="Courier New" panose="02070309020205020404" pitchFamily="49" charset="0"/>
              </a:defRPr>
            </a:lvl1pPr>
            <a:lvl2pPr>
              <a:defRPr sz="1600">
                <a:latin typeface="Courier New" panose="02070309020205020404" pitchFamily="49" charset="0"/>
                <a:cs typeface="Courier New" panose="02070309020205020404" pitchFamily="49" charset="0"/>
              </a:defRPr>
            </a:lvl2pPr>
            <a:lvl3pPr>
              <a:defRPr sz="1600">
                <a:latin typeface="Courier New" panose="02070309020205020404" pitchFamily="49" charset="0"/>
                <a:cs typeface="Courier New" panose="02070309020205020404" pitchFamily="49" charset="0"/>
              </a:defRPr>
            </a:lvl3pPr>
            <a:lvl4pPr>
              <a:defRPr sz="1600">
                <a:latin typeface="Courier New" panose="02070309020205020404" pitchFamily="49" charset="0"/>
                <a:cs typeface="Courier New" panose="02070309020205020404" pitchFamily="49" charset="0"/>
              </a:defRPr>
            </a:lvl4pPr>
            <a:lvl5pPr>
              <a:defRPr sz="1600">
                <a:latin typeface="Courier New" panose="02070309020205020404" pitchFamily="49" charset="0"/>
                <a:cs typeface="Courier New" panose="02070309020205020404" pitchFamily="49" charset="0"/>
              </a:defRPr>
            </a:lvl5pPr>
          </a:lstStyle>
          <a:p>
            <a:pPr lvl="0"/>
            <a:endParaRPr lang="en-US" dirty="0"/>
          </a:p>
        </p:txBody>
      </p:sp>
    </p:spTree>
    <p:extLst>
      <p:ext uri="{BB962C8B-B14F-4D97-AF65-F5344CB8AC3E}">
        <p14:creationId xmlns:p14="http://schemas.microsoft.com/office/powerpoint/2010/main" val="148013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3727973-0B69-4C44-A879-5B8ABF174E41}" type="datetime1">
              <a:rPr lang="fr-BE" smtClean="0"/>
              <a:t>30-07-24</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94AFB31-441F-4783-8296-972BD917FB1B}" type="slidenum">
              <a:rPr lang="fr-BE" smtClean="0"/>
              <a:pPr/>
              <a:t>‹#›</a:t>
            </a:fld>
            <a:endParaRPr lang="fr-BE"/>
          </a:p>
        </p:txBody>
      </p:sp>
    </p:spTree>
    <p:extLst>
      <p:ext uri="{BB962C8B-B14F-4D97-AF65-F5344CB8AC3E}">
        <p14:creationId xmlns:p14="http://schemas.microsoft.com/office/powerpoint/2010/main" val="177674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296BB-41E0-99A9-6206-A48B44041B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D9506F-9A80-4FDC-35FF-A808D549CEC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A71192-C70A-AD0F-A93F-30ED57D32A0D}"/>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9A5564BE-6242-DCE5-9BE9-B95E11531F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225687-FEBA-F4F6-28F1-E45BEFFD201B}"/>
              </a:ext>
            </a:extLst>
          </p:cNvPr>
          <p:cNvSpPr>
            <a:spLocks noGrp="1"/>
          </p:cNvSpPr>
          <p:nvPr>
            <p:ph type="sldNum" sz="quarter" idx="12"/>
          </p:nvPr>
        </p:nvSpPr>
        <p:spPr/>
        <p:txBody>
          <a:bodyPr/>
          <a:lstStyle/>
          <a:p>
            <a:fld id="{6CD3908A-2231-8841-8A97-E6EE6D088E1B}" type="slidenum">
              <a:rPr lang="fr-FR" smtClean="0"/>
              <a:t>‹#›</a:t>
            </a:fld>
            <a:endParaRPr lang="fr-FR"/>
          </a:p>
        </p:txBody>
      </p:sp>
      <p:sp>
        <p:nvSpPr>
          <p:cNvPr id="8" name="Espace réservé du texte 7">
            <a:extLst>
              <a:ext uri="{FF2B5EF4-FFF2-40B4-BE49-F238E27FC236}">
                <a16:creationId xmlns:a16="http://schemas.microsoft.com/office/drawing/2014/main" id="{DD63BF36-77EE-EF07-ABD6-555008568B02}"/>
              </a:ext>
            </a:extLst>
          </p:cNvPr>
          <p:cNvSpPr>
            <a:spLocks noGrp="1"/>
          </p:cNvSpPr>
          <p:nvPr>
            <p:ph type="body" sz="quarter" idx="13"/>
          </p:nvPr>
        </p:nvSpPr>
        <p:spPr>
          <a:xfrm>
            <a:off x="838200" y="6356350"/>
            <a:ext cx="10515600" cy="365125"/>
          </a:xfrm>
        </p:spPr>
        <p:txBody>
          <a:bodyPr>
            <a:noAutofit/>
          </a:bodyPr>
          <a:lstStyle>
            <a:lvl1pPr>
              <a:defRPr sz="1100">
                <a:solidFill>
                  <a:schemeClr val="tx1">
                    <a:lumMod val="50000"/>
                    <a:lumOff val="50000"/>
                  </a:schemeClr>
                </a:solidFill>
                <a:latin typeface="Proxima Nova Rg" panose="02000506030000020004" pitchFamily="2" charset="0"/>
              </a:defRPr>
            </a:lvl1pPr>
            <a:lvl2pPr>
              <a:defRPr sz="1100">
                <a:solidFill>
                  <a:schemeClr val="tx1">
                    <a:lumMod val="50000"/>
                    <a:lumOff val="50000"/>
                  </a:schemeClr>
                </a:solidFill>
                <a:latin typeface="Proxima Nova Rg" panose="02000506030000020004" pitchFamily="2" charset="0"/>
              </a:defRPr>
            </a:lvl2pPr>
            <a:lvl3pPr>
              <a:defRPr sz="1100">
                <a:solidFill>
                  <a:schemeClr val="tx1">
                    <a:lumMod val="50000"/>
                    <a:lumOff val="50000"/>
                  </a:schemeClr>
                </a:solidFill>
                <a:latin typeface="Proxima Nova Rg" panose="02000506030000020004" pitchFamily="2" charset="0"/>
              </a:defRPr>
            </a:lvl3pPr>
            <a:lvl4pPr>
              <a:defRPr sz="1100">
                <a:solidFill>
                  <a:schemeClr val="tx1">
                    <a:lumMod val="50000"/>
                    <a:lumOff val="50000"/>
                  </a:schemeClr>
                </a:solidFill>
                <a:latin typeface="Proxima Nova Rg" panose="02000506030000020004" pitchFamily="2" charset="0"/>
              </a:defRPr>
            </a:lvl4pPr>
            <a:lvl5pPr>
              <a:defRPr sz="1100">
                <a:solidFill>
                  <a:schemeClr val="tx1">
                    <a:lumMod val="50000"/>
                    <a:lumOff val="50000"/>
                  </a:schemeClr>
                </a:solidFill>
                <a:latin typeface="Proxima Nova Rg" panose="02000506030000020004"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3731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5D74B-0022-CD7C-4749-BD51BD60C1D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D79535-5BCA-27BF-E8F5-FF57CC6749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CC9B98C-A4E0-65C6-DBD5-FAD468615EF5}"/>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5" name="Espace réservé du pied de page 4">
            <a:extLst>
              <a:ext uri="{FF2B5EF4-FFF2-40B4-BE49-F238E27FC236}">
                <a16:creationId xmlns:a16="http://schemas.microsoft.com/office/drawing/2014/main" id="{F1320961-B463-B51B-7F62-858A4C388C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EAC6E0-A49E-D835-7838-252EF97C7FA9}"/>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354716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7E8C0-9ABE-F3EA-422C-B8DCE10DC9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4A61A7-04FC-E17E-0619-DF8008F3E8E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FD84348-4AA4-DB92-78A3-B3EEBC169D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EDD09EF-E7BD-2F8C-E9B4-D1C1DB83D1EF}"/>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579B433F-C74A-781C-0724-B3886FF5D3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E7DC53-5749-3FAE-C599-F1822EB1985D}"/>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426879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B65EB-7D25-74F5-4DA8-5B10E1C613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62883B-89F2-0739-EBD3-EC87F831B5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40CEC38-C312-B30F-F514-E482E0EF308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7355367-92A0-C41E-308A-F1284A70F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149EC87-14D0-DC4E-0832-E83CD70E49D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2ED4650-11E0-B409-36BA-353B7CF36039}"/>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8" name="Espace réservé du pied de page 7">
            <a:extLst>
              <a:ext uri="{FF2B5EF4-FFF2-40B4-BE49-F238E27FC236}">
                <a16:creationId xmlns:a16="http://schemas.microsoft.com/office/drawing/2014/main" id="{7A1A1812-4B6D-62D0-4B37-7E829BEE005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AD8D829-2826-C303-186D-8AE32F6927B3}"/>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179054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69A84-FFC6-574F-DFBD-3B6BE980BD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5E50038-2406-632F-0F52-9E5A3F7C0E0A}"/>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4" name="Espace réservé du pied de page 3">
            <a:extLst>
              <a:ext uri="{FF2B5EF4-FFF2-40B4-BE49-F238E27FC236}">
                <a16:creationId xmlns:a16="http://schemas.microsoft.com/office/drawing/2014/main" id="{5A97ACCE-260C-1DF7-4F26-3D2E325FA62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CC92A1-57ED-0685-B7CD-716A279FC9F2}"/>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398836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143751-44A1-F6C4-897A-BC0D5FF53814}"/>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3" name="Espace réservé du pied de page 2">
            <a:extLst>
              <a:ext uri="{FF2B5EF4-FFF2-40B4-BE49-F238E27FC236}">
                <a16:creationId xmlns:a16="http://schemas.microsoft.com/office/drawing/2014/main" id="{3535C719-87B1-5C15-C700-7368011F42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C3D5886-D801-2B85-AA02-65A6D1D425DE}"/>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88445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496B4A-900F-B522-2363-1BDEAC2BC92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5CC0FF-F0C2-8000-95A3-CC46CB0C1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A3E054F-6A61-D217-239D-E6BDC339A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C7001F-86E2-1ABB-41DC-299511F57877}"/>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C41B11EE-B088-BEAF-47F1-5C41BEA1DC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FD1EF72-A8F0-41DD-B4F9-30BD5BE33455}"/>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305223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3F106-0446-223C-3299-40FC445181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8D24163-CE76-661E-6597-50EA546CD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66A1931-B098-BCBB-BE14-3FC0BEE9B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15B2A1F-588F-1792-595C-9CB6DE3B2E65}"/>
              </a:ext>
            </a:extLst>
          </p:cNvPr>
          <p:cNvSpPr>
            <a:spLocks noGrp="1"/>
          </p:cNvSpPr>
          <p:nvPr>
            <p:ph type="dt" sz="half" idx="10"/>
          </p:nvPr>
        </p:nvSpPr>
        <p:spPr/>
        <p:txBody>
          <a:bodyPr/>
          <a:lstStyle/>
          <a:p>
            <a:fld id="{1090B3C1-E971-6042-B63F-DB397FF2040F}" type="datetimeFigureOut">
              <a:rPr lang="fr-FR" smtClean="0"/>
              <a:t>30/07/2024</a:t>
            </a:fld>
            <a:endParaRPr lang="fr-FR"/>
          </a:p>
        </p:txBody>
      </p:sp>
      <p:sp>
        <p:nvSpPr>
          <p:cNvPr id="6" name="Espace réservé du pied de page 5">
            <a:extLst>
              <a:ext uri="{FF2B5EF4-FFF2-40B4-BE49-F238E27FC236}">
                <a16:creationId xmlns:a16="http://schemas.microsoft.com/office/drawing/2014/main" id="{CC17006A-AC4A-9ADB-F4F3-FB98A0C9EE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C8F1867-DBAC-5651-5E1D-BE220D725E30}"/>
              </a:ext>
            </a:extLst>
          </p:cNvPr>
          <p:cNvSpPr>
            <a:spLocks noGrp="1"/>
          </p:cNvSpPr>
          <p:nvPr>
            <p:ph type="sldNum" sz="quarter" idx="12"/>
          </p:nvPr>
        </p:nvSpPr>
        <p:spPr/>
        <p:txBody>
          <a:bodyPr/>
          <a:lstStyle/>
          <a:p>
            <a:fld id="{6CD3908A-2231-8841-8A97-E6EE6D088E1B}" type="slidenum">
              <a:rPr lang="fr-FR" smtClean="0"/>
              <a:t>‹#›</a:t>
            </a:fld>
            <a:endParaRPr lang="fr-FR"/>
          </a:p>
        </p:txBody>
      </p:sp>
    </p:spTree>
    <p:extLst>
      <p:ext uri="{BB962C8B-B14F-4D97-AF65-F5344CB8AC3E}">
        <p14:creationId xmlns:p14="http://schemas.microsoft.com/office/powerpoint/2010/main" val="149694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51FB05E-64AC-6458-AE8F-8660E929A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21BBDD4-D0C0-A850-CBBD-38FF4775B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60BAE1-A01F-0F3C-BD66-42FB5C9BF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Proxima Nova Rg" panose="02000506030000020004" pitchFamily="2" charset="0"/>
                <a:cs typeface="Segoe UI Light" panose="020B0502040204020203" pitchFamily="34" charset="0"/>
              </a:defRPr>
            </a:lvl1pPr>
          </a:lstStyle>
          <a:p>
            <a:fld id="{1090B3C1-E971-6042-B63F-DB397FF2040F}" type="datetimeFigureOut">
              <a:rPr lang="fr-FR" smtClean="0"/>
              <a:pPr/>
              <a:t>30/07/2024</a:t>
            </a:fld>
            <a:endParaRPr lang="fr-FR"/>
          </a:p>
        </p:txBody>
      </p:sp>
      <p:sp>
        <p:nvSpPr>
          <p:cNvPr id="5" name="Espace réservé du pied de page 4">
            <a:extLst>
              <a:ext uri="{FF2B5EF4-FFF2-40B4-BE49-F238E27FC236}">
                <a16:creationId xmlns:a16="http://schemas.microsoft.com/office/drawing/2014/main" id="{65747DDF-7811-7061-5B01-20A1C33899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Proxima Nova Rg" panose="02000506030000020004" pitchFamily="2" charset="0"/>
                <a:cs typeface="Segoe UI Light" panose="020B0502040204020203"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25DDFB71-51FE-0E8C-653A-A16FCBF36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Proxima Nova Rg" panose="02000506030000020004" pitchFamily="2" charset="0"/>
                <a:cs typeface="Segoe UI Light" panose="020B0502040204020203" pitchFamily="34" charset="0"/>
              </a:defRPr>
            </a:lvl1pPr>
          </a:lstStyle>
          <a:p>
            <a:fld id="{6CD3908A-2231-8841-8A97-E6EE6D088E1B}" type="slidenum">
              <a:rPr lang="fr-FR" smtClean="0"/>
              <a:pPr/>
              <a:t>‹#›</a:t>
            </a:fld>
            <a:endParaRPr lang="fr-FR"/>
          </a:p>
        </p:txBody>
      </p:sp>
    </p:spTree>
    <p:extLst>
      <p:ext uri="{BB962C8B-B14F-4D97-AF65-F5344CB8AC3E}">
        <p14:creationId xmlns:p14="http://schemas.microsoft.com/office/powerpoint/2010/main" val="3061587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b="0" i="0" kern="1200">
          <a:solidFill>
            <a:schemeClr val="tx1"/>
          </a:solidFill>
          <a:latin typeface="Proxima Nova Rg" panose="02000506030000020004" pitchFamily="2"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Rg" panose="02000506030000020004" pitchFamily="2"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Rg" panose="02000506030000020004" pitchFamily="2"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Rg" panose="02000506030000020004" pitchFamily="2"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12.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xml"/><Relationship Id="rId7" Type="http://schemas.openxmlformats.org/officeDocument/2006/relationships/image" Target="../media/image1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9.xml"/><Relationship Id="rId11" Type="http://schemas.openxmlformats.org/officeDocument/2006/relationships/image" Target="../media/image11.png"/><Relationship Id="rId5" Type="http://schemas.openxmlformats.org/officeDocument/2006/relationships/slideLayout" Target="../slideLayouts/slideLayout12.xml"/><Relationship Id="rId10" Type="http://schemas.openxmlformats.org/officeDocument/2006/relationships/image" Target="../media/image10.png"/><Relationship Id="rId4" Type="http://schemas.openxmlformats.org/officeDocument/2006/relationships/tags" Target="../tags/tag13.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6.xml"/><Relationship Id="rId7" Type="http://schemas.openxmlformats.org/officeDocument/2006/relationships/image" Target="../media/image1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0.xml"/><Relationship Id="rId11" Type="http://schemas.openxmlformats.org/officeDocument/2006/relationships/image" Target="../media/image11.png"/><Relationship Id="rId5" Type="http://schemas.openxmlformats.org/officeDocument/2006/relationships/slideLayout" Target="../slideLayouts/slideLayout12.xml"/><Relationship Id="rId10" Type="http://schemas.openxmlformats.org/officeDocument/2006/relationships/image" Target="../media/image10.png"/><Relationship Id="rId4" Type="http://schemas.openxmlformats.org/officeDocument/2006/relationships/tags" Target="../tags/tag17.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75/1520-0469(1969)26%3c636:APARBN%3e2.0.CO;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doi.org/10.1175/2010JCLI3678.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389/fmars.2023.114889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B978-0-12-811714-9.00010-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hyperlink" Target="https://doi.org/10.1029/2012GL050874"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07/s00382-018-4292-2" TargetMode="External"/><Relationship Id="rId2" Type="http://schemas.openxmlformats.org/officeDocument/2006/relationships/hyperlink" Target="https://doi.org/10.1002/grl.50410" TargetMode="External"/><Relationship Id="rId1" Type="http://schemas.openxmlformats.org/officeDocument/2006/relationships/slideLayout" Target="../slideLayouts/slideLayout15.xml"/><Relationship Id="rId4" Type="http://schemas.openxmlformats.org/officeDocument/2006/relationships/hyperlink" Target="https://doi.org/10.1175/JCLI-D-11-00209.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hyperlink" Target="https://doi.org/10.1007/s00382-018-4292-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38/s41558-018-0204-z"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cticwatch-erc.github.io/"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doi.org/10.1007/s40641-019-00151-w"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1722C8-3312-D421-985B-1134669795FD}"/>
              </a:ext>
            </a:extLst>
          </p:cNvPr>
          <p:cNvSpPr>
            <a:spLocks noGrp="1"/>
          </p:cNvSpPr>
          <p:nvPr>
            <p:ph type="ctrTitle"/>
          </p:nvPr>
        </p:nvSpPr>
        <p:spPr>
          <a:xfrm>
            <a:off x="2528305" y="1122363"/>
            <a:ext cx="7135390" cy="2387600"/>
          </a:xfrm>
        </p:spPr>
        <p:txBody>
          <a:bodyPr/>
          <a:lstStyle/>
          <a:p>
            <a:r>
              <a:rPr lang="fr-FR" dirty="0" err="1">
                <a:latin typeface="Proxima Nova Rg" panose="02000506030000020004" pitchFamily="2" charset="0"/>
              </a:rPr>
              <a:t>Sea</a:t>
            </a:r>
            <a:r>
              <a:rPr lang="fr-FR" dirty="0">
                <a:latin typeface="Proxima Nova Rg" panose="02000506030000020004" pitchFamily="2" charset="0"/>
              </a:rPr>
              <a:t> </a:t>
            </a:r>
            <a:r>
              <a:rPr lang="fr-FR" dirty="0" err="1">
                <a:latin typeface="Proxima Nova Rg" panose="02000506030000020004" pitchFamily="2" charset="0"/>
              </a:rPr>
              <a:t>ice</a:t>
            </a:r>
            <a:r>
              <a:rPr lang="fr-FR" dirty="0">
                <a:latin typeface="Proxima Nova Rg" panose="02000506030000020004" pitchFamily="2" charset="0"/>
              </a:rPr>
              <a:t> </a:t>
            </a:r>
            <a:r>
              <a:rPr lang="fr-FR" dirty="0" err="1">
                <a:latin typeface="Proxima Nova Rg" panose="02000506030000020004" pitchFamily="2" charset="0"/>
              </a:rPr>
              <a:t>predictions</a:t>
            </a:r>
            <a:r>
              <a:rPr lang="fr-FR" dirty="0">
                <a:latin typeface="Proxima Nova Rg" panose="02000506030000020004" pitchFamily="2" charset="0"/>
              </a:rPr>
              <a:t> and projections</a:t>
            </a:r>
          </a:p>
        </p:txBody>
      </p:sp>
      <p:sp>
        <p:nvSpPr>
          <p:cNvPr id="3" name="Sous-titre 2">
            <a:extLst>
              <a:ext uri="{FF2B5EF4-FFF2-40B4-BE49-F238E27FC236}">
                <a16:creationId xmlns:a16="http://schemas.microsoft.com/office/drawing/2014/main" id="{724B7CF6-02A8-15FA-9F6D-1019A1CC0A20}"/>
              </a:ext>
            </a:extLst>
          </p:cNvPr>
          <p:cNvSpPr>
            <a:spLocks noGrp="1"/>
          </p:cNvSpPr>
          <p:nvPr>
            <p:ph type="subTitle" idx="1"/>
          </p:nvPr>
        </p:nvSpPr>
        <p:spPr/>
        <p:txBody>
          <a:bodyPr/>
          <a:lstStyle/>
          <a:p>
            <a:r>
              <a:rPr lang="fr-FR" dirty="0">
                <a:latin typeface="Proxima Nova Rg" panose="02000506030000020004" pitchFamily="2" charset="0"/>
              </a:rPr>
              <a:t>Part 1: François Massonnet</a:t>
            </a:r>
          </a:p>
        </p:txBody>
      </p:sp>
      <p:pic>
        <p:nvPicPr>
          <p:cNvPr id="4" name="Image 3">
            <a:extLst>
              <a:ext uri="{FF2B5EF4-FFF2-40B4-BE49-F238E27FC236}">
                <a16:creationId xmlns:a16="http://schemas.microsoft.com/office/drawing/2014/main" id="{E0EBE82A-E983-67A6-5DD6-0B0DA457A632}"/>
              </a:ext>
            </a:extLst>
          </p:cNvPr>
          <p:cNvPicPr>
            <a:picLocks noChangeAspect="1"/>
          </p:cNvPicPr>
          <p:nvPr/>
        </p:nvPicPr>
        <p:blipFill>
          <a:blip r:embed="rId3"/>
          <a:stretch>
            <a:fillRect/>
          </a:stretch>
        </p:blipFill>
        <p:spPr>
          <a:xfrm>
            <a:off x="11386736" y="3687203"/>
            <a:ext cx="805264" cy="3141194"/>
          </a:xfrm>
          <a:prstGeom prst="rect">
            <a:avLst/>
          </a:prstGeom>
        </p:spPr>
      </p:pic>
      <p:pic>
        <p:nvPicPr>
          <p:cNvPr id="6" name="Image 5" descr="Une image contenant art, cercle, obscurité, Ambré&#10;&#10;Description générée automatiquement">
            <a:extLst>
              <a:ext uri="{FF2B5EF4-FFF2-40B4-BE49-F238E27FC236}">
                <a16:creationId xmlns:a16="http://schemas.microsoft.com/office/drawing/2014/main" id="{69C8347E-4FF2-918F-1C78-D07084A9BFF9}"/>
              </a:ext>
            </a:extLst>
          </p:cNvPr>
          <p:cNvPicPr>
            <a:picLocks noChangeAspect="1"/>
          </p:cNvPicPr>
          <p:nvPr/>
        </p:nvPicPr>
        <p:blipFill>
          <a:blip r:embed="rId4"/>
          <a:stretch>
            <a:fillRect/>
          </a:stretch>
        </p:blipFill>
        <p:spPr>
          <a:xfrm>
            <a:off x="1158297" y="6121316"/>
            <a:ext cx="805264" cy="746882"/>
          </a:xfrm>
          <a:prstGeom prst="rect">
            <a:avLst/>
          </a:prstGeom>
        </p:spPr>
      </p:pic>
      <p:pic>
        <p:nvPicPr>
          <p:cNvPr id="8" name="Image 7">
            <a:extLst>
              <a:ext uri="{FF2B5EF4-FFF2-40B4-BE49-F238E27FC236}">
                <a16:creationId xmlns:a16="http://schemas.microsoft.com/office/drawing/2014/main" id="{3D6D5652-2372-30DF-EF93-FC306B34136C}"/>
              </a:ext>
            </a:extLst>
          </p:cNvPr>
          <p:cNvPicPr>
            <a:picLocks noChangeAspect="1"/>
          </p:cNvPicPr>
          <p:nvPr/>
        </p:nvPicPr>
        <p:blipFill>
          <a:blip r:embed="rId5"/>
          <a:stretch>
            <a:fillRect/>
          </a:stretch>
        </p:blipFill>
        <p:spPr>
          <a:xfrm>
            <a:off x="2901082" y="6121316"/>
            <a:ext cx="1197831" cy="673780"/>
          </a:xfrm>
          <a:prstGeom prst="rect">
            <a:avLst/>
          </a:prstGeom>
        </p:spPr>
      </p:pic>
      <p:pic>
        <p:nvPicPr>
          <p:cNvPr id="10" name="Image 9" descr="Une image contenant cercle, logo, Graphique, football&#10;&#10;Description générée automatiquement">
            <a:extLst>
              <a:ext uri="{FF2B5EF4-FFF2-40B4-BE49-F238E27FC236}">
                <a16:creationId xmlns:a16="http://schemas.microsoft.com/office/drawing/2014/main" id="{44A24041-60F9-6218-957E-C7F694054A5D}"/>
              </a:ext>
            </a:extLst>
          </p:cNvPr>
          <p:cNvPicPr>
            <a:picLocks noChangeAspect="1"/>
          </p:cNvPicPr>
          <p:nvPr/>
        </p:nvPicPr>
        <p:blipFill>
          <a:blip r:embed="rId6"/>
          <a:stretch>
            <a:fillRect/>
          </a:stretch>
        </p:blipFill>
        <p:spPr>
          <a:xfrm>
            <a:off x="2128517" y="6158776"/>
            <a:ext cx="709422" cy="709422"/>
          </a:xfrm>
          <a:prstGeom prst="rect">
            <a:avLst/>
          </a:prstGeom>
        </p:spPr>
      </p:pic>
      <p:pic>
        <p:nvPicPr>
          <p:cNvPr id="12" name="Image 11" descr="Une image contenant Graphique, Police, capture d’écran, graphisme&#10;&#10;Description générée automatiquement">
            <a:extLst>
              <a:ext uri="{FF2B5EF4-FFF2-40B4-BE49-F238E27FC236}">
                <a16:creationId xmlns:a16="http://schemas.microsoft.com/office/drawing/2014/main" id="{EBC10C2D-2D63-13DE-6DC0-36B9742EE9E0}"/>
              </a:ext>
            </a:extLst>
          </p:cNvPr>
          <p:cNvPicPr>
            <a:picLocks noChangeAspect="1"/>
          </p:cNvPicPr>
          <p:nvPr/>
        </p:nvPicPr>
        <p:blipFill>
          <a:blip r:embed="rId7"/>
          <a:stretch>
            <a:fillRect/>
          </a:stretch>
        </p:blipFill>
        <p:spPr>
          <a:xfrm>
            <a:off x="4162056" y="6303086"/>
            <a:ext cx="1813558" cy="420802"/>
          </a:xfrm>
          <a:prstGeom prst="rect">
            <a:avLst/>
          </a:prstGeom>
        </p:spPr>
      </p:pic>
      <p:pic>
        <p:nvPicPr>
          <p:cNvPr id="16" name="Image 15" descr="Une image contenant Police, Graphique, graphisme, logo&#10;&#10;Description générée automatiquement">
            <a:extLst>
              <a:ext uri="{FF2B5EF4-FFF2-40B4-BE49-F238E27FC236}">
                <a16:creationId xmlns:a16="http://schemas.microsoft.com/office/drawing/2014/main" id="{C664E06B-1B9E-93B0-0AEC-3836795D5DBB}"/>
              </a:ext>
            </a:extLst>
          </p:cNvPr>
          <p:cNvPicPr>
            <a:picLocks noChangeAspect="1"/>
          </p:cNvPicPr>
          <p:nvPr/>
        </p:nvPicPr>
        <p:blipFill>
          <a:blip r:embed="rId8"/>
          <a:stretch>
            <a:fillRect/>
          </a:stretch>
        </p:blipFill>
        <p:spPr>
          <a:xfrm>
            <a:off x="289405" y="6323055"/>
            <a:ext cx="703936" cy="443713"/>
          </a:xfrm>
          <a:prstGeom prst="rect">
            <a:avLst/>
          </a:prstGeom>
        </p:spPr>
      </p:pic>
      <p:sp>
        <p:nvSpPr>
          <p:cNvPr id="5" name="ZoneTexte 4">
            <a:extLst>
              <a:ext uri="{FF2B5EF4-FFF2-40B4-BE49-F238E27FC236}">
                <a16:creationId xmlns:a16="http://schemas.microsoft.com/office/drawing/2014/main" id="{D06C085A-DD36-D148-C7B9-973581BF0CDF}"/>
              </a:ext>
            </a:extLst>
          </p:cNvPr>
          <p:cNvSpPr txBox="1"/>
          <p:nvPr/>
        </p:nvSpPr>
        <p:spPr>
          <a:xfrm>
            <a:off x="3945563" y="19395"/>
            <a:ext cx="4060102" cy="923330"/>
          </a:xfrm>
          <a:prstGeom prst="rect">
            <a:avLst/>
          </a:prstGeom>
          <a:noFill/>
        </p:spPr>
        <p:txBody>
          <a:bodyPr wrap="square" rtlCol="0">
            <a:spAutoFit/>
          </a:bodyPr>
          <a:lstStyle/>
          <a:p>
            <a:pPr algn="ctr"/>
            <a:r>
              <a:rPr lang="fr-FR" dirty="0">
                <a:latin typeface="Proxima Nova Rg" panose="02000506030000020004" pitchFamily="2" charset="0"/>
              </a:rPr>
              <a:t>The </a:t>
            </a:r>
            <a:r>
              <a:rPr lang="fr-FR" dirty="0" err="1">
                <a:latin typeface="Proxima Nova Rg" panose="02000506030000020004" pitchFamily="2" charset="0"/>
              </a:rPr>
              <a:t>role</a:t>
            </a:r>
            <a:r>
              <a:rPr lang="fr-FR" dirty="0">
                <a:latin typeface="Proxima Nova Rg" panose="02000506030000020004" pitchFamily="2" charset="0"/>
              </a:rPr>
              <a:t> of </a:t>
            </a:r>
            <a:r>
              <a:rPr lang="fr-FR" dirty="0" err="1">
                <a:latin typeface="Proxima Nova Rg" panose="02000506030000020004" pitchFamily="2" charset="0"/>
              </a:rPr>
              <a:t>sea</a:t>
            </a:r>
            <a:r>
              <a:rPr lang="fr-FR" dirty="0">
                <a:latin typeface="Proxima Nova Rg" panose="02000506030000020004" pitchFamily="2" charset="0"/>
              </a:rPr>
              <a:t> </a:t>
            </a:r>
            <a:r>
              <a:rPr lang="fr-FR" dirty="0" err="1">
                <a:latin typeface="Proxima Nova Rg" panose="02000506030000020004" pitchFamily="2" charset="0"/>
              </a:rPr>
              <a:t>ice</a:t>
            </a:r>
            <a:r>
              <a:rPr lang="fr-FR" dirty="0">
                <a:latin typeface="Proxima Nova Rg" panose="02000506030000020004" pitchFamily="2" charset="0"/>
              </a:rPr>
              <a:t> and </a:t>
            </a:r>
            <a:r>
              <a:rPr lang="fr-FR" dirty="0" err="1">
                <a:latin typeface="Proxima Nova Rg" panose="02000506030000020004" pitchFamily="2" charset="0"/>
              </a:rPr>
              <a:t>its</a:t>
            </a:r>
            <a:r>
              <a:rPr lang="fr-FR" dirty="0">
                <a:latin typeface="Proxima Nova Rg" panose="02000506030000020004" pitchFamily="2" charset="0"/>
              </a:rPr>
              <a:t> </a:t>
            </a:r>
            <a:r>
              <a:rPr lang="fr-FR" dirty="0" err="1">
                <a:latin typeface="Proxima Nova Rg" panose="02000506030000020004" pitchFamily="2" charset="0"/>
              </a:rPr>
              <a:t>variability</a:t>
            </a:r>
            <a:br>
              <a:rPr lang="fr-FR" dirty="0">
                <a:latin typeface="Proxima Nova Rg" panose="02000506030000020004" pitchFamily="2" charset="0"/>
              </a:rPr>
            </a:br>
            <a:r>
              <a:rPr lang="fr-FR" dirty="0">
                <a:latin typeface="Proxima Nova Rg" panose="02000506030000020004" pitchFamily="2" charset="0"/>
              </a:rPr>
              <a:t>in the </a:t>
            </a:r>
            <a:r>
              <a:rPr lang="fr-FR" dirty="0" err="1">
                <a:latin typeface="Proxima Nova Rg" panose="02000506030000020004" pitchFamily="2" charset="0"/>
              </a:rPr>
              <a:t>climate</a:t>
            </a:r>
            <a:r>
              <a:rPr lang="fr-FR" dirty="0">
                <a:latin typeface="Proxima Nova Rg" panose="02000506030000020004" pitchFamily="2" charset="0"/>
              </a:rPr>
              <a:t> system</a:t>
            </a:r>
          </a:p>
          <a:p>
            <a:pPr algn="ctr"/>
            <a:r>
              <a:rPr lang="fr-FR" dirty="0">
                <a:latin typeface="Proxima Nova Rg" panose="02000506030000020004" pitchFamily="2" charset="0"/>
              </a:rPr>
              <a:t>ICTP, Trieste, </a:t>
            </a:r>
            <a:r>
              <a:rPr lang="fr-FR" dirty="0" err="1">
                <a:latin typeface="Proxima Nova Rg" panose="02000506030000020004" pitchFamily="2" charset="0"/>
              </a:rPr>
              <a:t>Italy</a:t>
            </a:r>
            <a:r>
              <a:rPr lang="fr-FR" dirty="0">
                <a:latin typeface="Proxima Nova Rg" panose="02000506030000020004" pitchFamily="2" charset="0"/>
              </a:rPr>
              <a:t> - July 29-31, 2024</a:t>
            </a:r>
          </a:p>
        </p:txBody>
      </p:sp>
    </p:spTree>
    <p:extLst>
      <p:ext uri="{BB962C8B-B14F-4D97-AF65-F5344CB8AC3E}">
        <p14:creationId xmlns:p14="http://schemas.microsoft.com/office/powerpoint/2010/main" val="139914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00" y="1724400"/>
            <a:ext cx="9816555" cy="3681208"/>
          </a:xfrm>
          <a:prstGeom prst="rect">
            <a:avLst/>
          </a:prstGeom>
        </p:spPr>
      </p:pic>
      <p:sp>
        <p:nvSpPr>
          <p:cNvPr id="15" name="Rectangle 14"/>
          <p:cNvSpPr/>
          <p:nvPr/>
        </p:nvSpPr>
        <p:spPr>
          <a:xfrm>
            <a:off x="7256815" y="5091704"/>
            <a:ext cx="1111202" cy="646331"/>
          </a:xfrm>
          <a:prstGeom prst="rect">
            <a:avLst/>
          </a:prstGeom>
          <a:solidFill>
            <a:schemeClr val="bg1"/>
          </a:solidFill>
        </p:spPr>
        <p:txBody>
          <a:bodyPr wrap="none">
            <a:spAutoFit/>
          </a:bodyPr>
          <a:lstStyle/>
          <a:p>
            <a:r>
              <a:rPr lang="en-US" i="1" dirty="0">
                <a:solidFill>
                  <a:srgbClr val="00B0F0"/>
                </a:solidFill>
                <a:sym typeface="Symbol" panose="05050102010706020507" pitchFamily="18" charset="2"/>
              </a:rPr>
              <a:t></a:t>
            </a:r>
          </a:p>
          <a:p>
            <a:r>
              <a:rPr lang="en-US" i="1" dirty="0">
                <a:solidFill>
                  <a:srgbClr val="00B0F0"/>
                </a:solidFill>
                <a:sym typeface="Symbol" panose="05050102010706020507" pitchFamily="18" charset="2"/>
              </a:rPr>
              <a:t>Lead time</a:t>
            </a:r>
            <a:endParaRPr lang="en-US" dirty="0"/>
          </a:p>
        </p:txBody>
      </p:sp>
      <p:sp>
        <p:nvSpPr>
          <p:cNvPr id="17" name="Slide Number Placeholder 4"/>
          <p:cNvSpPr>
            <a:spLocks noGrp="1"/>
          </p:cNvSpPr>
          <p:nvPr>
            <p:ph type="sldNum" sz="quarter" idx="12"/>
          </p:nvPr>
        </p:nvSpPr>
        <p:spPr>
          <a:xfrm>
            <a:off x="7400925" y="6423025"/>
            <a:ext cx="2743200" cy="365125"/>
          </a:xfrm>
        </p:spPr>
        <p:txBody>
          <a:bodyPr/>
          <a:lstStyle/>
          <a:p>
            <a:fld id="{5AA13145-42F5-45DA-A388-4B7E187BDD03}" type="slidenum">
              <a:rPr lang="en-US" smtClean="0"/>
              <a:t>10</a:t>
            </a:fld>
            <a:endParaRPr lang="en-US"/>
          </a:p>
        </p:txBody>
      </p:sp>
      <p:cxnSp>
        <p:nvCxnSpPr>
          <p:cNvPr id="18" name="Straight Arrow Connector 17"/>
          <p:cNvCxnSpPr/>
          <p:nvPr/>
        </p:nvCxnSpPr>
        <p:spPr>
          <a:xfrm flipV="1">
            <a:off x="7178952" y="5098259"/>
            <a:ext cx="0" cy="58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71181" y="5627788"/>
            <a:ext cx="1815542" cy="923330"/>
          </a:xfrm>
          <a:prstGeom prst="rect">
            <a:avLst/>
          </a:prstGeom>
          <a:noFill/>
        </p:spPr>
        <p:txBody>
          <a:bodyPr wrap="square" rtlCol="0">
            <a:spAutoFit/>
          </a:bodyPr>
          <a:lstStyle/>
          <a:p>
            <a:pPr algn="ctr"/>
            <a:r>
              <a:rPr lang="en-US" i="1" dirty="0">
                <a:solidFill>
                  <a:srgbClr val="FF0000"/>
                </a:solidFill>
              </a:rPr>
              <a:t>t</a:t>
            </a:r>
            <a:br>
              <a:rPr lang="en-US" i="1" dirty="0">
                <a:solidFill>
                  <a:srgbClr val="FF0000"/>
                </a:solidFill>
              </a:rPr>
            </a:br>
            <a:r>
              <a:rPr lang="en-US" dirty="0">
                <a:solidFill>
                  <a:srgbClr val="FF0000"/>
                </a:solidFill>
              </a:rPr>
              <a:t>Initial</a:t>
            </a:r>
            <a:br>
              <a:rPr lang="en-US" dirty="0">
                <a:solidFill>
                  <a:srgbClr val="FF0000"/>
                </a:solidFill>
              </a:rPr>
            </a:br>
            <a:r>
              <a:rPr lang="en-US" dirty="0">
                <a:solidFill>
                  <a:srgbClr val="FF0000"/>
                </a:solidFill>
              </a:rPr>
              <a:t>condition time</a:t>
            </a:r>
          </a:p>
        </p:txBody>
      </p:sp>
      <p:cxnSp>
        <p:nvCxnSpPr>
          <p:cNvPr id="25" name="Straight Arrow Connector 24"/>
          <p:cNvCxnSpPr/>
          <p:nvPr/>
        </p:nvCxnSpPr>
        <p:spPr>
          <a:xfrm flipH="1" flipV="1">
            <a:off x="7705726" y="4966667"/>
            <a:ext cx="1129418" cy="75744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65947" y="5627788"/>
            <a:ext cx="1610142" cy="923330"/>
          </a:xfrm>
          <a:prstGeom prst="rect">
            <a:avLst/>
          </a:prstGeom>
          <a:noFill/>
        </p:spPr>
        <p:txBody>
          <a:bodyPr wrap="square" rtlCol="0">
            <a:spAutoFit/>
          </a:bodyPr>
          <a:lstStyle/>
          <a:p>
            <a:pPr algn="ctr"/>
            <a:r>
              <a:rPr lang="en-US" i="1" dirty="0">
                <a:solidFill>
                  <a:srgbClr val="00B0F0"/>
                </a:solidFill>
              </a:rPr>
              <a:t>t+</a:t>
            </a:r>
            <a:r>
              <a:rPr lang="en-US" i="1" dirty="0">
                <a:solidFill>
                  <a:srgbClr val="00B0F0"/>
                </a:solidFill>
                <a:sym typeface="Symbol" panose="05050102010706020507" pitchFamily="18" charset="2"/>
              </a:rPr>
              <a:t></a:t>
            </a:r>
            <a:br>
              <a:rPr lang="en-US" i="1" dirty="0">
                <a:solidFill>
                  <a:srgbClr val="00B0F0"/>
                </a:solidFill>
              </a:rPr>
            </a:br>
            <a:r>
              <a:rPr lang="en-US" dirty="0">
                <a:solidFill>
                  <a:srgbClr val="00B0F0"/>
                </a:solidFill>
              </a:rPr>
              <a:t>Verification time</a:t>
            </a:r>
          </a:p>
        </p:txBody>
      </p:sp>
      <p:cxnSp>
        <p:nvCxnSpPr>
          <p:cNvPr id="27" name="Straight Arrow Connector 26"/>
          <p:cNvCxnSpPr/>
          <p:nvPr/>
        </p:nvCxnSpPr>
        <p:spPr>
          <a:xfrm>
            <a:off x="7178952" y="5388879"/>
            <a:ext cx="397564"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095638" y="3612230"/>
            <a:ext cx="715517" cy="224805"/>
          </a:xfrm>
          <a:prstGeom prst="rect">
            <a:avLst/>
          </a:prstGeom>
        </p:spPr>
      </p:pic>
      <p:sp>
        <p:nvSpPr>
          <p:cNvPr id="3" name="Espace réservé du texte 2">
            <a:extLst>
              <a:ext uri="{FF2B5EF4-FFF2-40B4-BE49-F238E27FC236}">
                <a16:creationId xmlns:a16="http://schemas.microsoft.com/office/drawing/2014/main" id="{997F07CC-93DE-2D6C-9106-4EA2C27D23A7}"/>
              </a:ext>
            </a:extLst>
          </p:cNvPr>
          <p:cNvSpPr>
            <a:spLocks noGrp="1"/>
          </p:cNvSpPr>
          <p:nvPr>
            <p:ph type="body" sz="quarter" idx="13"/>
          </p:nvPr>
        </p:nvSpPr>
        <p:spPr/>
        <p:txBody>
          <a:bodyPr/>
          <a:lstStyle/>
          <a:p>
            <a:endParaRPr lang="fr-FR" dirty="0"/>
          </a:p>
        </p:txBody>
      </p:sp>
      <p:sp>
        <p:nvSpPr>
          <p:cNvPr id="6" name="Title 1">
            <a:extLst>
              <a:ext uri="{FF2B5EF4-FFF2-40B4-BE49-F238E27FC236}">
                <a16:creationId xmlns:a16="http://schemas.microsoft.com/office/drawing/2014/main" id="{E4757C86-776E-3DDE-9FAB-E67B28AFE7C8}"/>
              </a:ext>
            </a:extLst>
          </p:cNvPr>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sp>
        <p:nvSpPr>
          <p:cNvPr id="8" name="TextBox 16">
            <a:extLst>
              <a:ext uri="{FF2B5EF4-FFF2-40B4-BE49-F238E27FC236}">
                <a16:creationId xmlns:a16="http://schemas.microsoft.com/office/drawing/2014/main" id="{7BFDA7B8-B417-4B57-847F-C52486B85C24}"/>
              </a:ext>
            </a:extLst>
          </p:cNvPr>
          <p:cNvSpPr txBox="1"/>
          <p:nvPr/>
        </p:nvSpPr>
        <p:spPr>
          <a:xfrm>
            <a:off x="7894102" y="3961802"/>
            <a:ext cx="2629784"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solidFill>
                  <a:schemeClr val="bg1">
                    <a:lumMod val="50000"/>
                  </a:schemeClr>
                </a:solidFill>
              </a:rPr>
              <a:t>Climatological distribution: unconditional forecast</a:t>
            </a:r>
          </a:p>
        </p:txBody>
      </p:sp>
      <p:pic>
        <p:nvPicPr>
          <p:cNvPr id="9" name="Picture 16">
            <a:extLst>
              <a:ext uri="{FF2B5EF4-FFF2-40B4-BE49-F238E27FC236}">
                <a16:creationId xmlns:a16="http://schemas.microsoft.com/office/drawing/2014/main" id="{A452B4E5-C55C-14F1-E71D-1866FDE39BFF}"/>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10" name="Picture 19">
            <a:extLst>
              <a:ext uri="{FF2B5EF4-FFF2-40B4-BE49-F238E27FC236}">
                <a16:creationId xmlns:a16="http://schemas.microsoft.com/office/drawing/2014/main" id="{C576AA01-02DD-7DDA-6AB4-0FD4EFBFE7C1}"/>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Tree>
    <p:extLst>
      <p:ext uri="{BB962C8B-B14F-4D97-AF65-F5344CB8AC3E}">
        <p14:creationId xmlns:p14="http://schemas.microsoft.com/office/powerpoint/2010/main" val="221472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0" y="1724400"/>
            <a:ext cx="9816553" cy="3681208"/>
          </a:xfrm>
          <a:prstGeom prst="rect">
            <a:avLst/>
          </a:prstGeom>
        </p:spPr>
      </p:pic>
      <p:pic>
        <p:nvPicPr>
          <p:cNvPr id="6" name="Picture 5"/>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095638" y="3612230"/>
            <a:ext cx="715517" cy="224805"/>
          </a:xfrm>
          <a:prstGeom prst="rect">
            <a:avLst/>
          </a:prstGeom>
        </p:spPr>
      </p:pic>
      <p:pic>
        <p:nvPicPr>
          <p:cNvPr id="3" name="Picture 2"/>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9982941" y="2597773"/>
            <a:ext cx="956639" cy="228407"/>
          </a:xfrm>
          <a:prstGeom prst="rect">
            <a:avLst/>
          </a:prstGeom>
        </p:spPr>
      </p:pic>
      <p:sp>
        <p:nvSpPr>
          <p:cNvPr id="22" name="Rectangle 21"/>
          <p:cNvSpPr/>
          <p:nvPr/>
        </p:nvSpPr>
        <p:spPr>
          <a:xfrm>
            <a:off x="7256815" y="5091704"/>
            <a:ext cx="1111202" cy="646331"/>
          </a:xfrm>
          <a:prstGeom prst="rect">
            <a:avLst/>
          </a:prstGeom>
          <a:solidFill>
            <a:schemeClr val="bg1"/>
          </a:solidFill>
        </p:spPr>
        <p:txBody>
          <a:bodyPr wrap="none">
            <a:spAutoFit/>
          </a:bodyPr>
          <a:lstStyle/>
          <a:p>
            <a:r>
              <a:rPr lang="en-US" i="1" dirty="0">
                <a:solidFill>
                  <a:srgbClr val="00B0F0"/>
                </a:solidFill>
                <a:sym typeface="Symbol" panose="05050102010706020507" pitchFamily="18" charset="2"/>
              </a:rPr>
              <a:t></a:t>
            </a:r>
          </a:p>
          <a:p>
            <a:r>
              <a:rPr lang="en-US" i="1" dirty="0">
                <a:solidFill>
                  <a:srgbClr val="00B0F0"/>
                </a:solidFill>
                <a:sym typeface="Symbol" panose="05050102010706020507" pitchFamily="18" charset="2"/>
              </a:rPr>
              <a:t>Lead time</a:t>
            </a:r>
            <a:endParaRPr lang="en-US" dirty="0"/>
          </a:p>
        </p:txBody>
      </p:sp>
      <p:sp>
        <p:nvSpPr>
          <p:cNvPr id="23" name="Slide Number Placeholder 4"/>
          <p:cNvSpPr>
            <a:spLocks noGrp="1"/>
          </p:cNvSpPr>
          <p:nvPr>
            <p:ph type="sldNum" sz="quarter" idx="12"/>
          </p:nvPr>
        </p:nvSpPr>
        <p:spPr>
          <a:xfrm>
            <a:off x="7400925" y="6423025"/>
            <a:ext cx="2743200" cy="365125"/>
          </a:xfrm>
        </p:spPr>
        <p:txBody>
          <a:bodyPr/>
          <a:lstStyle/>
          <a:p>
            <a:fld id="{5AA13145-42F5-45DA-A388-4B7E187BDD03}" type="slidenum">
              <a:rPr lang="en-US" smtClean="0"/>
              <a:t>11</a:t>
            </a:fld>
            <a:endParaRPr lang="en-US"/>
          </a:p>
        </p:txBody>
      </p:sp>
      <p:cxnSp>
        <p:nvCxnSpPr>
          <p:cNvPr id="24" name="Straight Arrow Connector 23"/>
          <p:cNvCxnSpPr/>
          <p:nvPr/>
        </p:nvCxnSpPr>
        <p:spPr>
          <a:xfrm flipV="1">
            <a:off x="7178952" y="5098259"/>
            <a:ext cx="0" cy="58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71181" y="5627788"/>
            <a:ext cx="1815542" cy="923330"/>
          </a:xfrm>
          <a:prstGeom prst="rect">
            <a:avLst/>
          </a:prstGeom>
          <a:noFill/>
        </p:spPr>
        <p:txBody>
          <a:bodyPr wrap="square" rtlCol="0">
            <a:spAutoFit/>
          </a:bodyPr>
          <a:lstStyle/>
          <a:p>
            <a:pPr algn="ctr"/>
            <a:r>
              <a:rPr lang="en-US" i="1" dirty="0">
                <a:solidFill>
                  <a:srgbClr val="FF0000"/>
                </a:solidFill>
              </a:rPr>
              <a:t>t</a:t>
            </a:r>
            <a:br>
              <a:rPr lang="en-US" i="1" dirty="0">
                <a:solidFill>
                  <a:srgbClr val="FF0000"/>
                </a:solidFill>
              </a:rPr>
            </a:br>
            <a:r>
              <a:rPr lang="en-US" dirty="0">
                <a:solidFill>
                  <a:srgbClr val="FF0000"/>
                </a:solidFill>
              </a:rPr>
              <a:t>Initial</a:t>
            </a:r>
            <a:br>
              <a:rPr lang="en-US" dirty="0">
                <a:solidFill>
                  <a:srgbClr val="FF0000"/>
                </a:solidFill>
              </a:rPr>
            </a:br>
            <a:r>
              <a:rPr lang="en-US" dirty="0">
                <a:solidFill>
                  <a:srgbClr val="FF0000"/>
                </a:solidFill>
              </a:rPr>
              <a:t>condition time</a:t>
            </a:r>
          </a:p>
        </p:txBody>
      </p:sp>
      <p:cxnSp>
        <p:nvCxnSpPr>
          <p:cNvPr id="26" name="Straight Arrow Connector 25"/>
          <p:cNvCxnSpPr/>
          <p:nvPr/>
        </p:nvCxnSpPr>
        <p:spPr>
          <a:xfrm flipH="1" flipV="1">
            <a:off x="7705726" y="4966667"/>
            <a:ext cx="1129418" cy="75744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265947" y="5627788"/>
            <a:ext cx="1610142" cy="923330"/>
          </a:xfrm>
          <a:prstGeom prst="rect">
            <a:avLst/>
          </a:prstGeom>
          <a:noFill/>
        </p:spPr>
        <p:txBody>
          <a:bodyPr wrap="square" rtlCol="0">
            <a:spAutoFit/>
          </a:bodyPr>
          <a:lstStyle/>
          <a:p>
            <a:pPr algn="ctr"/>
            <a:r>
              <a:rPr lang="en-US" i="1" dirty="0">
                <a:solidFill>
                  <a:srgbClr val="00B0F0"/>
                </a:solidFill>
              </a:rPr>
              <a:t>t+</a:t>
            </a:r>
            <a:r>
              <a:rPr lang="en-US" i="1" dirty="0">
                <a:solidFill>
                  <a:srgbClr val="00B0F0"/>
                </a:solidFill>
                <a:sym typeface="Symbol" panose="05050102010706020507" pitchFamily="18" charset="2"/>
              </a:rPr>
              <a:t></a:t>
            </a:r>
            <a:br>
              <a:rPr lang="en-US" i="1" dirty="0">
                <a:solidFill>
                  <a:srgbClr val="00B0F0"/>
                </a:solidFill>
              </a:rPr>
            </a:br>
            <a:r>
              <a:rPr lang="en-US" dirty="0">
                <a:solidFill>
                  <a:srgbClr val="00B0F0"/>
                </a:solidFill>
              </a:rPr>
              <a:t>Verification time</a:t>
            </a:r>
          </a:p>
        </p:txBody>
      </p:sp>
      <p:cxnSp>
        <p:nvCxnSpPr>
          <p:cNvPr id="28" name="Straight Arrow Connector 27"/>
          <p:cNvCxnSpPr/>
          <p:nvPr/>
        </p:nvCxnSpPr>
        <p:spPr>
          <a:xfrm>
            <a:off x="7178952" y="5388879"/>
            <a:ext cx="397564"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5">
            <a:extLst>
              <a:ext uri="{FF2B5EF4-FFF2-40B4-BE49-F238E27FC236}">
                <a16:creationId xmlns:a16="http://schemas.microsoft.com/office/drawing/2014/main" id="{236CB391-1DDC-4B15-D461-89F99BDFAF01}"/>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5" name="Picture 7">
            <a:extLst>
              <a:ext uri="{FF2B5EF4-FFF2-40B4-BE49-F238E27FC236}">
                <a16:creationId xmlns:a16="http://schemas.microsoft.com/office/drawing/2014/main" id="{5AA84C79-58E8-EAAD-6827-66BF4D96C472}"/>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
        <p:nvSpPr>
          <p:cNvPr id="8" name="Espace réservé du texte 7">
            <a:extLst>
              <a:ext uri="{FF2B5EF4-FFF2-40B4-BE49-F238E27FC236}">
                <a16:creationId xmlns:a16="http://schemas.microsoft.com/office/drawing/2014/main" id="{95F72294-326B-7252-8DDF-01902C035FB3}"/>
              </a:ext>
            </a:extLst>
          </p:cNvPr>
          <p:cNvSpPr>
            <a:spLocks noGrp="1"/>
          </p:cNvSpPr>
          <p:nvPr>
            <p:ph type="body" sz="quarter" idx="13"/>
          </p:nvPr>
        </p:nvSpPr>
        <p:spPr/>
        <p:txBody>
          <a:bodyPr/>
          <a:lstStyle/>
          <a:p>
            <a:endParaRPr lang="fr-FR" dirty="0"/>
          </a:p>
        </p:txBody>
      </p:sp>
      <p:sp>
        <p:nvSpPr>
          <p:cNvPr id="10" name="Title 1">
            <a:extLst>
              <a:ext uri="{FF2B5EF4-FFF2-40B4-BE49-F238E27FC236}">
                <a16:creationId xmlns:a16="http://schemas.microsoft.com/office/drawing/2014/main" id="{2A7CE809-CC1E-F3B4-BE99-F3EF7C8D5A3A}"/>
              </a:ext>
            </a:extLst>
          </p:cNvPr>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sp>
        <p:nvSpPr>
          <p:cNvPr id="12" name="TextBox 16">
            <a:extLst>
              <a:ext uri="{FF2B5EF4-FFF2-40B4-BE49-F238E27FC236}">
                <a16:creationId xmlns:a16="http://schemas.microsoft.com/office/drawing/2014/main" id="{A04260B1-632F-F4AA-3ADC-BFA81EEC14AB}"/>
              </a:ext>
            </a:extLst>
          </p:cNvPr>
          <p:cNvSpPr txBox="1"/>
          <p:nvPr/>
        </p:nvSpPr>
        <p:spPr>
          <a:xfrm>
            <a:off x="7894102" y="3961802"/>
            <a:ext cx="2629784"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solidFill>
                  <a:schemeClr val="bg1">
                    <a:lumMod val="50000"/>
                  </a:schemeClr>
                </a:solidFill>
              </a:rPr>
              <a:t>Climatological distribution = unconditional forecast</a:t>
            </a:r>
          </a:p>
        </p:txBody>
      </p:sp>
      <p:sp>
        <p:nvSpPr>
          <p:cNvPr id="21" name="TextBox 20"/>
          <p:cNvSpPr txBox="1"/>
          <p:nvPr/>
        </p:nvSpPr>
        <p:spPr>
          <a:xfrm>
            <a:off x="9666012" y="2853476"/>
            <a:ext cx="2547135"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solidFill>
                  <a:srgbClr val="00B0F0"/>
                </a:solidFill>
              </a:rPr>
              <a:t>Forecast distribution: forecast PDF conditioned on observed state at </a:t>
            </a:r>
            <a:r>
              <a:rPr lang="en-US" b="1" i="1" dirty="0">
                <a:solidFill>
                  <a:srgbClr val="00B0F0"/>
                </a:solidFill>
              </a:rPr>
              <a:t>t=0</a:t>
            </a:r>
          </a:p>
        </p:txBody>
      </p:sp>
    </p:spTree>
    <p:extLst>
      <p:ext uri="{BB962C8B-B14F-4D97-AF65-F5344CB8AC3E}">
        <p14:creationId xmlns:p14="http://schemas.microsoft.com/office/powerpoint/2010/main" val="139064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A13145-42F5-45DA-A388-4B7E187BDD03}" type="slidenum">
              <a:rPr lang="en-US" smtClean="0"/>
              <a:t>12</a:t>
            </a:fld>
            <a:endParaRPr lang="en-US"/>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00" y="1724400"/>
            <a:ext cx="9816553" cy="3681208"/>
          </a:xfrm>
          <a:prstGeom prst="rect">
            <a:avLst/>
          </a:prstGeom>
        </p:spPr>
      </p:pic>
      <p:pic>
        <p:nvPicPr>
          <p:cNvPr id="20" name="Picture 1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876089" y="3807828"/>
            <a:ext cx="736897" cy="223470"/>
          </a:xfrm>
          <a:prstGeom prst="rect">
            <a:avLst/>
          </a:prstGeom>
        </p:spPr>
      </p:pic>
      <p:pic>
        <p:nvPicPr>
          <p:cNvPr id="7" name="Picture 6"/>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9935487" y="2126330"/>
            <a:ext cx="979818" cy="227518"/>
          </a:xfrm>
          <a:prstGeom prst="rect">
            <a:avLst/>
          </a:prstGeom>
        </p:spPr>
      </p:pic>
      <p:sp>
        <p:nvSpPr>
          <p:cNvPr id="22" name="Rectangle 21"/>
          <p:cNvSpPr/>
          <p:nvPr/>
        </p:nvSpPr>
        <p:spPr>
          <a:xfrm>
            <a:off x="7707759" y="5091704"/>
            <a:ext cx="1111202" cy="646331"/>
          </a:xfrm>
          <a:prstGeom prst="rect">
            <a:avLst/>
          </a:prstGeom>
          <a:solidFill>
            <a:schemeClr val="bg1"/>
          </a:solidFill>
        </p:spPr>
        <p:txBody>
          <a:bodyPr wrap="none">
            <a:spAutoFit/>
          </a:bodyPr>
          <a:lstStyle/>
          <a:p>
            <a:pPr algn="ctr"/>
            <a:r>
              <a:rPr lang="en-US" i="1" dirty="0">
                <a:solidFill>
                  <a:srgbClr val="00B0F0"/>
                </a:solidFill>
                <a:sym typeface="Symbol" panose="05050102010706020507" pitchFamily="18" charset="2"/>
              </a:rPr>
              <a:t></a:t>
            </a:r>
          </a:p>
          <a:p>
            <a:pPr algn="ctr"/>
            <a:r>
              <a:rPr lang="en-US" i="1" dirty="0">
                <a:solidFill>
                  <a:srgbClr val="00B0F0"/>
                </a:solidFill>
                <a:sym typeface="Symbol" panose="05050102010706020507" pitchFamily="18" charset="2"/>
              </a:rPr>
              <a:t>Lead time</a:t>
            </a:r>
            <a:endParaRPr lang="en-US" dirty="0"/>
          </a:p>
        </p:txBody>
      </p:sp>
      <p:cxnSp>
        <p:nvCxnSpPr>
          <p:cNvPr id="23" name="Straight Arrow Connector 22"/>
          <p:cNvCxnSpPr/>
          <p:nvPr/>
        </p:nvCxnSpPr>
        <p:spPr>
          <a:xfrm flipV="1">
            <a:off x="7178952" y="5098259"/>
            <a:ext cx="0" cy="58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71181" y="5627788"/>
            <a:ext cx="1815542" cy="923330"/>
          </a:xfrm>
          <a:prstGeom prst="rect">
            <a:avLst/>
          </a:prstGeom>
          <a:noFill/>
        </p:spPr>
        <p:txBody>
          <a:bodyPr wrap="square" rtlCol="0">
            <a:spAutoFit/>
          </a:bodyPr>
          <a:lstStyle/>
          <a:p>
            <a:pPr algn="ctr"/>
            <a:r>
              <a:rPr lang="en-US" i="1" dirty="0">
                <a:solidFill>
                  <a:srgbClr val="FF0000"/>
                </a:solidFill>
              </a:rPr>
              <a:t>t</a:t>
            </a:r>
            <a:br>
              <a:rPr lang="en-US" i="1" dirty="0">
                <a:solidFill>
                  <a:srgbClr val="FF0000"/>
                </a:solidFill>
              </a:rPr>
            </a:br>
            <a:r>
              <a:rPr lang="en-US" dirty="0">
                <a:solidFill>
                  <a:srgbClr val="FF0000"/>
                </a:solidFill>
              </a:rPr>
              <a:t>Initial</a:t>
            </a:r>
            <a:br>
              <a:rPr lang="en-US" dirty="0">
                <a:solidFill>
                  <a:srgbClr val="FF0000"/>
                </a:solidFill>
              </a:rPr>
            </a:br>
            <a:r>
              <a:rPr lang="en-US" dirty="0">
                <a:solidFill>
                  <a:srgbClr val="FF0000"/>
                </a:solidFill>
              </a:rPr>
              <a:t>condition time</a:t>
            </a:r>
          </a:p>
        </p:txBody>
      </p:sp>
      <p:cxnSp>
        <p:nvCxnSpPr>
          <p:cNvPr id="25" name="Straight Arrow Connector 24"/>
          <p:cNvCxnSpPr/>
          <p:nvPr/>
        </p:nvCxnSpPr>
        <p:spPr>
          <a:xfrm flipV="1">
            <a:off x="9111206" y="4995377"/>
            <a:ext cx="0" cy="63241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65947" y="5627788"/>
            <a:ext cx="1610142" cy="923330"/>
          </a:xfrm>
          <a:prstGeom prst="rect">
            <a:avLst/>
          </a:prstGeom>
          <a:noFill/>
        </p:spPr>
        <p:txBody>
          <a:bodyPr wrap="square" rtlCol="0">
            <a:spAutoFit/>
          </a:bodyPr>
          <a:lstStyle/>
          <a:p>
            <a:pPr algn="ctr"/>
            <a:r>
              <a:rPr lang="en-US" i="1" dirty="0">
                <a:solidFill>
                  <a:srgbClr val="00B0F0"/>
                </a:solidFill>
              </a:rPr>
              <a:t>t+</a:t>
            </a:r>
            <a:r>
              <a:rPr lang="en-US" i="1" dirty="0">
                <a:solidFill>
                  <a:srgbClr val="00B0F0"/>
                </a:solidFill>
                <a:sym typeface="Symbol" panose="05050102010706020507" pitchFamily="18" charset="2"/>
              </a:rPr>
              <a:t></a:t>
            </a:r>
            <a:br>
              <a:rPr lang="en-US" i="1" dirty="0">
                <a:solidFill>
                  <a:srgbClr val="00B0F0"/>
                </a:solidFill>
              </a:rPr>
            </a:br>
            <a:r>
              <a:rPr lang="en-US" dirty="0">
                <a:solidFill>
                  <a:srgbClr val="00B0F0"/>
                </a:solidFill>
              </a:rPr>
              <a:t>Verification time</a:t>
            </a:r>
          </a:p>
        </p:txBody>
      </p:sp>
      <p:cxnSp>
        <p:nvCxnSpPr>
          <p:cNvPr id="27" name="Straight Arrow Connector 26"/>
          <p:cNvCxnSpPr/>
          <p:nvPr/>
        </p:nvCxnSpPr>
        <p:spPr>
          <a:xfrm>
            <a:off x="7178952" y="5388879"/>
            <a:ext cx="1892066"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CBA1F91-7549-7262-B4A3-3F8C5BA7DBC6}"/>
              </a:ext>
            </a:extLst>
          </p:cNvPr>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pic>
        <p:nvPicPr>
          <p:cNvPr id="10" name="Picture 16">
            <a:extLst>
              <a:ext uri="{FF2B5EF4-FFF2-40B4-BE49-F238E27FC236}">
                <a16:creationId xmlns:a16="http://schemas.microsoft.com/office/drawing/2014/main" id="{57EAE0FB-951B-7432-7AA2-EC638974E4C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12" name="Picture 19">
            <a:extLst>
              <a:ext uri="{FF2B5EF4-FFF2-40B4-BE49-F238E27FC236}">
                <a16:creationId xmlns:a16="http://schemas.microsoft.com/office/drawing/2014/main" id="{3223BD3E-9C55-F671-B164-65A9A0EAA431}"/>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
        <p:nvSpPr>
          <p:cNvPr id="13" name="TextBox 16">
            <a:extLst>
              <a:ext uri="{FF2B5EF4-FFF2-40B4-BE49-F238E27FC236}">
                <a16:creationId xmlns:a16="http://schemas.microsoft.com/office/drawing/2014/main" id="{153CE9EE-299E-BC9C-863E-8ACD9A71A510}"/>
              </a:ext>
            </a:extLst>
          </p:cNvPr>
          <p:cNvSpPr txBox="1"/>
          <p:nvPr/>
        </p:nvSpPr>
        <p:spPr>
          <a:xfrm>
            <a:off x="9569710" y="4302140"/>
            <a:ext cx="1892066"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solidFill>
                  <a:schemeClr val="bg1">
                    <a:lumMod val="50000"/>
                  </a:schemeClr>
                </a:solidFill>
              </a:rPr>
              <a:t>Climatological distribution</a:t>
            </a:r>
          </a:p>
        </p:txBody>
      </p:sp>
      <p:sp>
        <p:nvSpPr>
          <p:cNvPr id="14" name="TextBox 20">
            <a:extLst>
              <a:ext uri="{FF2B5EF4-FFF2-40B4-BE49-F238E27FC236}">
                <a16:creationId xmlns:a16="http://schemas.microsoft.com/office/drawing/2014/main" id="{779333AA-058B-BC05-C88D-4250A77608BF}"/>
              </a:ext>
            </a:extLst>
          </p:cNvPr>
          <p:cNvSpPr txBox="1"/>
          <p:nvPr/>
        </p:nvSpPr>
        <p:spPr>
          <a:xfrm>
            <a:off x="9852018" y="2648026"/>
            <a:ext cx="1501782"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solidFill>
                  <a:srgbClr val="00B0F0"/>
                </a:solidFill>
              </a:rPr>
              <a:t>Forecast distribution</a:t>
            </a:r>
            <a:endParaRPr lang="en-US" b="1" i="1" dirty="0">
              <a:solidFill>
                <a:srgbClr val="00B0F0"/>
              </a:solidFill>
            </a:endParaRPr>
          </a:p>
        </p:txBody>
      </p:sp>
      <p:sp>
        <p:nvSpPr>
          <p:cNvPr id="8" name="TextBox 7"/>
          <p:cNvSpPr txBox="1"/>
          <p:nvPr/>
        </p:nvSpPr>
        <p:spPr>
          <a:xfrm>
            <a:off x="5639913" y="1326143"/>
            <a:ext cx="3179048" cy="132343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b="1" dirty="0"/>
              <a:t>Initial-value predictability is </a:t>
            </a:r>
            <a:r>
              <a:rPr lang="en-US" sz="2000" b="1" u="sng" dirty="0"/>
              <a:t>lost</a:t>
            </a:r>
            <a:r>
              <a:rPr lang="en-US" sz="2000" b="1" dirty="0"/>
              <a:t>: the two distributions are (almost) identical</a:t>
            </a:r>
          </a:p>
        </p:txBody>
      </p:sp>
      <p:sp>
        <p:nvSpPr>
          <p:cNvPr id="19" name="Forme libre 18">
            <a:extLst>
              <a:ext uri="{FF2B5EF4-FFF2-40B4-BE49-F238E27FC236}">
                <a16:creationId xmlns:a16="http://schemas.microsoft.com/office/drawing/2014/main" id="{DDD24DDB-4CDB-36CF-E3F8-00C6093E4D50}"/>
              </a:ext>
            </a:extLst>
          </p:cNvPr>
          <p:cNvSpPr/>
          <p:nvPr/>
        </p:nvSpPr>
        <p:spPr>
          <a:xfrm>
            <a:off x="8871045" y="1430711"/>
            <a:ext cx="833835" cy="1053182"/>
          </a:xfrm>
          <a:custGeom>
            <a:avLst/>
            <a:gdLst>
              <a:gd name="connsiteX0" fmla="*/ 0 w 833835"/>
              <a:gd name="connsiteY0" fmla="*/ 520919 h 1053182"/>
              <a:gd name="connsiteX1" fmla="*/ 791570 w 833835"/>
              <a:gd name="connsiteY1" fmla="*/ 15952 h 1053182"/>
              <a:gd name="connsiteX2" fmla="*/ 655092 w 833835"/>
              <a:gd name="connsiteY2" fmla="*/ 1053182 h 1053182"/>
            </a:gdLst>
            <a:ahLst/>
            <a:cxnLst>
              <a:cxn ang="0">
                <a:pos x="connsiteX0" y="connsiteY0"/>
              </a:cxn>
              <a:cxn ang="0">
                <a:pos x="connsiteX1" y="connsiteY1"/>
              </a:cxn>
              <a:cxn ang="0">
                <a:pos x="connsiteX2" y="connsiteY2"/>
              </a:cxn>
            </a:cxnLst>
            <a:rect l="l" t="t" r="r" b="b"/>
            <a:pathLst>
              <a:path w="833835" h="1053182">
                <a:moveTo>
                  <a:pt x="0" y="520919"/>
                </a:moveTo>
                <a:cubicBezTo>
                  <a:pt x="341194" y="224080"/>
                  <a:pt x="682388" y="-72758"/>
                  <a:pt x="791570" y="15952"/>
                </a:cubicBezTo>
                <a:cubicBezTo>
                  <a:pt x="900752" y="104662"/>
                  <a:pt x="777922" y="578922"/>
                  <a:pt x="655092" y="1053182"/>
                </a:cubicBezTo>
              </a:path>
            </a:pathLst>
          </a:custGeom>
          <a:noFill/>
          <a:ln w="41275">
            <a:headEnd type="none"/>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462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A13145-42F5-45DA-A388-4B7E187BDD03}" type="slidenum">
              <a:rPr lang="en-US" smtClean="0"/>
              <a:t>13</a:t>
            </a:fld>
            <a:endParaRPr lang="en-US"/>
          </a:p>
        </p:txBody>
      </p:sp>
      <p:sp>
        <p:nvSpPr>
          <p:cNvPr id="3" name="Text Placeholder 2"/>
          <p:cNvSpPr>
            <a:spLocks noGrp="1"/>
          </p:cNvSpPr>
          <p:nvPr>
            <p:ph type="body" sz="quarter" idx="13"/>
          </p:nvPr>
        </p:nvSpPr>
        <p:spPr/>
        <p:txBody>
          <a:bodyPr/>
          <a:lstStyle/>
          <a:p>
            <a:r>
              <a:rPr lang="en-US" dirty="0"/>
              <a:t>lorenz1984.py|3d35e68</a:t>
            </a:r>
          </a:p>
        </p:txBody>
      </p:sp>
      <p:sp>
        <p:nvSpPr>
          <p:cNvPr id="2" name="Title 1"/>
          <p:cNvSpPr>
            <a:spLocks noGrp="1"/>
          </p:cNvSpPr>
          <p:nvPr>
            <p:ph type="title" idx="4294967295"/>
          </p:nvPr>
        </p:nvSpPr>
        <p:spPr>
          <a:xfrm>
            <a:off x="704124" y="365125"/>
            <a:ext cx="9080500" cy="1325563"/>
          </a:xfrm>
        </p:spPr>
        <p:txBody>
          <a:bodyPr/>
          <a:lstStyle/>
          <a:p>
            <a:r>
              <a:rPr lang="en-US" dirty="0"/>
              <a:t>Boundary-condition predictability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00" y="1724401"/>
            <a:ext cx="9816553" cy="3681207"/>
          </a:xfrm>
          <a:prstGeom prst="rect">
            <a:avLst/>
          </a:prstGeom>
        </p:spPr>
      </p:pic>
      <p:sp>
        <p:nvSpPr>
          <p:cNvPr id="9" name="TextBox 8"/>
          <p:cNvSpPr txBox="1"/>
          <p:nvPr/>
        </p:nvSpPr>
        <p:spPr>
          <a:xfrm>
            <a:off x="2947886" y="1922147"/>
            <a:ext cx="3371138" cy="830997"/>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B0F0"/>
                </a:solidFill>
              </a:rPr>
              <a:t>Initial-value predictability is progressively eroded, and eventually lost</a:t>
            </a:r>
          </a:p>
        </p:txBody>
      </p:sp>
      <p:cxnSp>
        <p:nvCxnSpPr>
          <p:cNvPr id="31" name="Straight Arrow Connector 30"/>
          <p:cNvCxnSpPr/>
          <p:nvPr/>
        </p:nvCxnSpPr>
        <p:spPr>
          <a:xfrm>
            <a:off x="3038475" y="3137698"/>
            <a:ext cx="2043112" cy="0"/>
          </a:xfrm>
          <a:prstGeom prst="straightConnector1">
            <a:avLst/>
          </a:prstGeom>
          <a:ln w="107950">
            <a:gradFill flip="none" rotWithShape="1">
              <a:gsLst>
                <a:gs pos="0">
                  <a:schemeClr val="accent1">
                    <a:lumMod val="5000"/>
                    <a:lumOff val="95000"/>
                  </a:schemeClr>
                </a:gs>
                <a:gs pos="100000">
                  <a:srgbClr val="00B0F0"/>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935487" y="2126330"/>
            <a:ext cx="979818" cy="227518"/>
          </a:xfrm>
          <a:prstGeom prst="rect">
            <a:avLst/>
          </a:prstGeom>
        </p:spPr>
      </p:pic>
      <p:sp>
        <p:nvSpPr>
          <p:cNvPr id="16" name="TextBox 15"/>
          <p:cNvSpPr txBox="1"/>
          <p:nvPr/>
        </p:nvSpPr>
        <p:spPr>
          <a:xfrm>
            <a:off x="9784624" y="4055757"/>
            <a:ext cx="1987826" cy="646331"/>
          </a:xfrm>
          <a:prstGeom prst="rect">
            <a:avLst/>
          </a:prstGeom>
          <a:noFill/>
        </p:spPr>
        <p:txBody>
          <a:bodyPr wrap="square" rtlCol="0">
            <a:spAutoFit/>
          </a:bodyPr>
          <a:lstStyle/>
          <a:p>
            <a:r>
              <a:rPr lang="en-US" b="1" dirty="0">
                <a:solidFill>
                  <a:schemeClr val="bg1">
                    <a:lumMod val="50000"/>
                  </a:schemeClr>
                </a:solidFill>
              </a:rPr>
              <a:t>Climatological distribution</a:t>
            </a:r>
          </a:p>
        </p:txBody>
      </p:sp>
      <p:pic>
        <p:nvPicPr>
          <p:cNvPr id="18" name="Picture 17"/>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9876089" y="3807828"/>
            <a:ext cx="736897" cy="223470"/>
          </a:xfrm>
          <a:prstGeom prst="rect">
            <a:avLst/>
          </a:prstGeom>
        </p:spPr>
      </p:pic>
      <p:sp>
        <p:nvSpPr>
          <p:cNvPr id="19" name="TextBox 18"/>
          <p:cNvSpPr txBox="1"/>
          <p:nvPr/>
        </p:nvSpPr>
        <p:spPr>
          <a:xfrm>
            <a:off x="9852789" y="2337409"/>
            <a:ext cx="1987826" cy="646331"/>
          </a:xfrm>
          <a:prstGeom prst="rect">
            <a:avLst/>
          </a:prstGeom>
          <a:noFill/>
        </p:spPr>
        <p:txBody>
          <a:bodyPr wrap="square" rtlCol="0">
            <a:spAutoFit/>
          </a:bodyPr>
          <a:lstStyle/>
          <a:p>
            <a:r>
              <a:rPr lang="en-US" b="1" dirty="0">
                <a:solidFill>
                  <a:srgbClr val="00B0F0"/>
                </a:solidFill>
              </a:rPr>
              <a:t>Forecast distribution</a:t>
            </a:r>
          </a:p>
        </p:txBody>
      </p:sp>
    </p:spTree>
    <p:extLst>
      <p:ext uri="{BB962C8B-B14F-4D97-AF65-F5344CB8AC3E}">
        <p14:creationId xmlns:p14="http://schemas.microsoft.com/office/powerpoint/2010/main" val="404914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A13145-42F5-45DA-A388-4B7E187BDD03}" type="slidenum">
              <a:rPr lang="en-US" smtClean="0"/>
              <a:t>14</a:t>
            </a:fld>
            <a:endParaRPr lang="en-US"/>
          </a:p>
        </p:txBody>
      </p:sp>
      <p:sp>
        <p:nvSpPr>
          <p:cNvPr id="3" name="Text Placeholder 2"/>
          <p:cNvSpPr>
            <a:spLocks noGrp="1"/>
          </p:cNvSpPr>
          <p:nvPr>
            <p:ph type="body" sz="quarter" idx="13"/>
          </p:nvPr>
        </p:nvSpPr>
        <p:spPr/>
        <p:txBody>
          <a:bodyPr/>
          <a:lstStyle/>
          <a:p>
            <a:r>
              <a:rPr lang="en-US" dirty="0"/>
              <a:t>lorenz1984.py|3d35e68</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03" y="1724401"/>
            <a:ext cx="9816547" cy="3681206"/>
          </a:xfrm>
          <a:prstGeom prst="rect">
            <a:avLst/>
          </a:prstGeom>
        </p:spPr>
      </p:pic>
      <p:sp>
        <p:nvSpPr>
          <p:cNvPr id="17" name="TextBox 16"/>
          <p:cNvSpPr txBox="1"/>
          <p:nvPr/>
        </p:nvSpPr>
        <p:spPr>
          <a:xfrm>
            <a:off x="9784624" y="4055757"/>
            <a:ext cx="1987826" cy="646331"/>
          </a:xfrm>
          <a:prstGeom prst="rect">
            <a:avLst/>
          </a:prstGeom>
          <a:noFill/>
        </p:spPr>
        <p:txBody>
          <a:bodyPr wrap="square" rtlCol="0">
            <a:spAutoFit/>
          </a:bodyPr>
          <a:lstStyle/>
          <a:p>
            <a:r>
              <a:rPr lang="en-US" b="1" dirty="0">
                <a:solidFill>
                  <a:schemeClr val="bg1">
                    <a:lumMod val="50000"/>
                  </a:schemeClr>
                </a:solidFill>
              </a:rPr>
              <a:t>Climatological distribution</a:t>
            </a:r>
          </a:p>
        </p:txBody>
      </p:sp>
      <p:pic>
        <p:nvPicPr>
          <p:cNvPr id="20" name="Picture 1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876089" y="3807828"/>
            <a:ext cx="736897" cy="223470"/>
          </a:xfrm>
          <a:prstGeom prst="rect">
            <a:avLst/>
          </a:prstGeom>
        </p:spPr>
      </p:pic>
      <p:sp>
        <p:nvSpPr>
          <p:cNvPr id="21" name="TextBox 20"/>
          <p:cNvSpPr txBox="1"/>
          <p:nvPr/>
        </p:nvSpPr>
        <p:spPr>
          <a:xfrm>
            <a:off x="9852789" y="2337409"/>
            <a:ext cx="1987826" cy="646331"/>
          </a:xfrm>
          <a:prstGeom prst="rect">
            <a:avLst/>
          </a:prstGeom>
          <a:noFill/>
        </p:spPr>
        <p:txBody>
          <a:bodyPr wrap="square" rtlCol="0">
            <a:spAutoFit/>
          </a:bodyPr>
          <a:lstStyle/>
          <a:p>
            <a:r>
              <a:rPr lang="en-US" b="1" dirty="0">
                <a:solidFill>
                  <a:srgbClr val="00B0F0"/>
                </a:solidFill>
              </a:rPr>
              <a:t>Forecast distribution</a:t>
            </a:r>
          </a:p>
        </p:txBody>
      </p:sp>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935487" y="2126330"/>
            <a:ext cx="1724038" cy="228407"/>
          </a:xfrm>
          <a:prstGeom prst="rect">
            <a:avLst/>
          </a:prstGeom>
        </p:spPr>
      </p:pic>
      <p:cxnSp>
        <p:nvCxnSpPr>
          <p:cNvPr id="29" name="Straight Arrow Connector 28"/>
          <p:cNvCxnSpPr/>
          <p:nvPr/>
        </p:nvCxnSpPr>
        <p:spPr>
          <a:xfrm>
            <a:off x="7000875" y="3137698"/>
            <a:ext cx="2043112" cy="0"/>
          </a:xfrm>
          <a:prstGeom prst="straightConnector1">
            <a:avLst/>
          </a:prstGeom>
          <a:ln w="107950">
            <a:gradFill flip="none" rotWithShape="1">
              <a:gsLst>
                <a:gs pos="0">
                  <a:schemeClr val="accent1">
                    <a:lumMod val="5000"/>
                    <a:lumOff val="95000"/>
                  </a:schemeClr>
                </a:gs>
                <a:gs pos="100000">
                  <a:srgbClr val="00B0F0"/>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43931" y="1922147"/>
            <a:ext cx="1909415" cy="830997"/>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B0F0"/>
                </a:solidFill>
              </a:rPr>
              <a:t>Predictability emerges from the changes in forcing</a:t>
            </a:r>
          </a:p>
        </p:txBody>
      </p:sp>
      <p:cxnSp>
        <p:nvCxnSpPr>
          <p:cNvPr id="31" name="Straight Arrow Connector 30"/>
          <p:cNvCxnSpPr/>
          <p:nvPr/>
        </p:nvCxnSpPr>
        <p:spPr>
          <a:xfrm>
            <a:off x="3038475" y="3137698"/>
            <a:ext cx="2043112" cy="0"/>
          </a:xfrm>
          <a:prstGeom prst="straightConnector1">
            <a:avLst/>
          </a:prstGeom>
          <a:ln w="107950">
            <a:gradFill flip="none" rotWithShape="1">
              <a:gsLst>
                <a:gs pos="0">
                  <a:schemeClr val="accent1">
                    <a:lumMod val="5000"/>
                    <a:lumOff val="95000"/>
                  </a:schemeClr>
                </a:gs>
                <a:gs pos="100000">
                  <a:srgbClr val="00B0F0"/>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04124" y="365125"/>
            <a:ext cx="106496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Boundary-condition predictability (Tom’s part)</a:t>
            </a:r>
          </a:p>
        </p:txBody>
      </p:sp>
      <p:sp>
        <p:nvSpPr>
          <p:cNvPr id="10" name="TextBox 9"/>
          <p:cNvSpPr txBox="1"/>
          <p:nvPr/>
        </p:nvSpPr>
        <p:spPr>
          <a:xfrm>
            <a:off x="10846702" y="1862538"/>
            <a:ext cx="1005078" cy="369332"/>
          </a:xfrm>
          <a:prstGeom prst="rect">
            <a:avLst/>
          </a:prstGeom>
          <a:noFill/>
        </p:spPr>
        <p:txBody>
          <a:bodyPr wrap="square" rtlCol="0">
            <a:spAutoFit/>
          </a:bodyPr>
          <a:lstStyle/>
          <a:p>
            <a:r>
              <a:rPr lang="en-US" dirty="0">
                <a:solidFill>
                  <a:srgbClr val="FF0000"/>
                </a:solidFill>
              </a:rPr>
              <a:t>Forcing</a:t>
            </a:r>
          </a:p>
        </p:txBody>
      </p:sp>
      <p:sp>
        <p:nvSpPr>
          <p:cNvPr id="2" name="TextBox 8">
            <a:extLst>
              <a:ext uri="{FF2B5EF4-FFF2-40B4-BE49-F238E27FC236}">
                <a16:creationId xmlns:a16="http://schemas.microsoft.com/office/drawing/2014/main" id="{1FF5ED1B-5E56-EDA6-4D88-5792E14F556C}"/>
              </a:ext>
            </a:extLst>
          </p:cNvPr>
          <p:cNvSpPr txBox="1"/>
          <p:nvPr/>
        </p:nvSpPr>
        <p:spPr>
          <a:xfrm>
            <a:off x="2947886" y="1922147"/>
            <a:ext cx="3371138" cy="830997"/>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B0F0"/>
                </a:solidFill>
              </a:rPr>
              <a:t>Initial-value predictability is progressively eroded, and eventually lost</a:t>
            </a:r>
          </a:p>
        </p:txBody>
      </p:sp>
    </p:spTree>
    <p:extLst>
      <p:ext uri="{BB962C8B-B14F-4D97-AF65-F5344CB8AC3E}">
        <p14:creationId xmlns:p14="http://schemas.microsoft.com/office/powerpoint/2010/main" val="4075525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a:extLst>
              <a:ext uri="{FF2B5EF4-FFF2-40B4-BE49-F238E27FC236}">
                <a16:creationId xmlns:a16="http://schemas.microsoft.com/office/drawing/2014/main" id="{9D15FEC7-6176-562F-B2E6-891DD58663BE}"/>
              </a:ext>
            </a:extLst>
          </p:cNvPr>
          <p:cNvSpPr/>
          <p:nvPr/>
        </p:nvSpPr>
        <p:spPr>
          <a:xfrm>
            <a:off x="3286630" y="577136"/>
            <a:ext cx="3856980" cy="2408827"/>
          </a:xfrm>
          <a:custGeom>
            <a:avLst/>
            <a:gdLst>
              <a:gd name="connsiteX0" fmla="*/ 183266 w 3562361"/>
              <a:gd name="connsiteY0" fmla="*/ 1464331 h 1467151"/>
              <a:gd name="connsiteX1" fmla="*/ 449795 w 3562361"/>
              <a:gd name="connsiteY1" fmla="*/ 1447929 h 1467151"/>
              <a:gd name="connsiteX2" fmla="*/ 851639 w 3562361"/>
              <a:gd name="connsiteY2" fmla="*/ 1275711 h 1467151"/>
              <a:gd name="connsiteX3" fmla="*/ 1212479 w 3562361"/>
              <a:gd name="connsiteY3" fmla="*/ 787757 h 1467151"/>
              <a:gd name="connsiteX4" fmla="*/ 1520012 w 3562361"/>
              <a:gd name="connsiteY4" fmla="*/ 205494 h 1467151"/>
              <a:gd name="connsiteX5" fmla="*/ 1745537 w 3562361"/>
              <a:gd name="connsiteY5" fmla="*/ 471 h 1467151"/>
              <a:gd name="connsiteX6" fmla="*/ 2007966 w 3562361"/>
              <a:gd name="connsiteY6" fmla="*/ 168589 h 1467151"/>
              <a:gd name="connsiteX7" fmla="*/ 2299097 w 3562361"/>
              <a:gd name="connsiteY7" fmla="*/ 722150 h 1467151"/>
              <a:gd name="connsiteX8" fmla="*/ 2631234 w 3562361"/>
              <a:gd name="connsiteY8" fmla="*/ 1210103 h 1467151"/>
              <a:gd name="connsiteX9" fmla="*/ 2983872 w 3562361"/>
              <a:gd name="connsiteY9" fmla="*/ 1415126 h 1467151"/>
              <a:gd name="connsiteX10" fmla="*/ 3414419 w 3562361"/>
              <a:gd name="connsiteY10" fmla="*/ 1460231 h 1467151"/>
              <a:gd name="connsiteX11" fmla="*/ 183266 w 3562361"/>
              <a:gd name="connsiteY11" fmla="*/ 1464331 h 14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2361" h="1467151">
                <a:moveTo>
                  <a:pt x="183266" y="1464331"/>
                </a:moveTo>
                <a:cubicBezTo>
                  <a:pt x="-310838" y="1462281"/>
                  <a:pt x="338400" y="1479366"/>
                  <a:pt x="449795" y="1447929"/>
                </a:cubicBezTo>
                <a:cubicBezTo>
                  <a:pt x="561191" y="1416492"/>
                  <a:pt x="724525" y="1385740"/>
                  <a:pt x="851639" y="1275711"/>
                </a:cubicBezTo>
                <a:cubicBezTo>
                  <a:pt x="978753" y="1165682"/>
                  <a:pt x="1101083" y="966127"/>
                  <a:pt x="1212479" y="787757"/>
                </a:cubicBezTo>
                <a:cubicBezTo>
                  <a:pt x="1323875" y="609387"/>
                  <a:pt x="1431169" y="336708"/>
                  <a:pt x="1520012" y="205494"/>
                </a:cubicBezTo>
                <a:cubicBezTo>
                  <a:pt x="1608855" y="74280"/>
                  <a:pt x="1664211" y="6622"/>
                  <a:pt x="1745537" y="471"/>
                </a:cubicBezTo>
                <a:cubicBezTo>
                  <a:pt x="1826863" y="-5680"/>
                  <a:pt x="1915706" y="48309"/>
                  <a:pt x="2007966" y="168589"/>
                </a:cubicBezTo>
                <a:cubicBezTo>
                  <a:pt x="2100226" y="288869"/>
                  <a:pt x="2195219" y="548564"/>
                  <a:pt x="2299097" y="722150"/>
                </a:cubicBezTo>
                <a:cubicBezTo>
                  <a:pt x="2402975" y="895736"/>
                  <a:pt x="2517105" y="1094607"/>
                  <a:pt x="2631234" y="1210103"/>
                </a:cubicBezTo>
                <a:cubicBezTo>
                  <a:pt x="2745363" y="1325599"/>
                  <a:pt x="2853341" y="1373438"/>
                  <a:pt x="2983872" y="1415126"/>
                </a:cubicBezTo>
                <a:cubicBezTo>
                  <a:pt x="3114403" y="1456814"/>
                  <a:pt x="3878453" y="1452030"/>
                  <a:pt x="3414419" y="1460231"/>
                </a:cubicBezTo>
                <a:cubicBezTo>
                  <a:pt x="2950385" y="1468432"/>
                  <a:pt x="677370" y="1466381"/>
                  <a:pt x="183266" y="1464331"/>
                </a:cubicBezTo>
                <a:close/>
              </a:path>
            </a:pathLst>
          </a:custGeom>
          <a:solidFill>
            <a:schemeClr val="bg2">
              <a:lumMod val="75000"/>
              <a:alpha val="4959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a:extLst>
              <a:ext uri="{FF2B5EF4-FFF2-40B4-BE49-F238E27FC236}">
                <a16:creationId xmlns:a16="http://schemas.microsoft.com/office/drawing/2014/main" id="{E8E651DA-6E05-7917-18C4-67CAB3425D10}"/>
              </a:ext>
            </a:extLst>
          </p:cNvPr>
          <p:cNvSpPr/>
          <p:nvPr/>
        </p:nvSpPr>
        <p:spPr>
          <a:xfrm>
            <a:off x="4784337" y="1081146"/>
            <a:ext cx="3640625" cy="1904818"/>
          </a:xfrm>
          <a:custGeom>
            <a:avLst/>
            <a:gdLst>
              <a:gd name="connsiteX0" fmla="*/ 131589 w 3316309"/>
              <a:gd name="connsiteY0" fmla="*/ 1459132 h 1464887"/>
              <a:gd name="connsiteX1" fmla="*/ 3135139 w 3316309"/>
              <a:gd name="connsiteY1" fmla="*/ 1455957 h 1464887"/>
              <a:gd name="connsiteX2" fmla="*/ 2944639 w 3316309"/>
              <a:gd name="connsiteY2" fmla="*/ 1379757 h 1464887"/>
              <a:gd name="connsiteX3" fmla="*/ 2658889 w 3316309"/>
              <a:gd name="connsiteY3" fmla="*/ 944782 h 1464887"/>
              <a:gd name="connsiteX4" fmla="*/ 2487439 w 3316309"/>
              <a:gd name="connsiteY4" fmla="*/ 462182 h 1464887"/>
              <a:gd name="connsiteX5" fmla="*/ 2341389 w 3316309"/>
              <a:gd name="connsiteY5" fmla="*/ 103407 h 1464887"/>
              <a:gd name="connsiteX6" fmla="*/ 2192164 w 3316309"/>
              <a:gd name="connsiteY6" fmla="*/ 4982 h 1464887"/>
              <a:gd name="connsiteX7" fmla="*/ 1893714 w 3316309"/>
              <a:gd name="connsiteY7" fmla="*/ 224057 h 1464887"/>
              <a:gd name="connsiteX8" fmla="*/ 1607964 w 3316309"/>
              <a:gd name="connsiteY8" fmla="*/ 601882 h 1464887"/>
              <a:gd name="connsiteX9" fmla="*/ 1280939 w 3316309"/>
              <a:gd name="connsiteY9" fmla="*/ 1020982 h 1464887"/>
              <a:gd name="connsiteX10" fmla="*/ 957089 w 3316309"/>
              <a:gd name="connsiteY10" fmla="*/ 1290857 h 1464887"/>
              <a:gd name="connsiteX11" fmla="*/ 576089 w 3316309"/>
              <a:gd name="connsiteY11" fmla="*/ 1417857 h 1464887"/>
              <a:gd name="connsiteX12" fmla="*/ 131589 w 3316309"/>
              <a:gd name="connsiteY12" fmla="*/ 1459132 h 1464887"/>
              <a:gd name="connsiteX0" fmla="*/ 131589 w 3316309"/>
              <a:gd name="connsiteY0" fmla="*/ 1459132 h 1464887"/>
              <a:gd name="connsiteX1" fmla="*/ 3135139 w 3316309"/>
              <a:gd name="connsiteY1" fmla="*/ 1455957 h 1464887"/>
              <a:gd name="connsiteX2" fmla="*/ 2944639 w 3316309"/>
              <a:gd name="connsiteY2" fmla="*/ 1379757 h 1464887"/>
              <a:gd name="connsiteX3" fmla="*/ 2658889 w 3316309"/>
              <a:gd name="connsiteY3" fmla="*/ 944782 h 1464887"/>
              <a:gd name="connsiteX4" fmla="*/ 2487439 w 3316309"/>
              <a:gd name="connsiteY4" fmla="*/ 462182 h 1464887"/>
              <a:gd name="connsiteX5" fmla="*/ 2341389 w 3316309"/>
              <a:gd name="connsiteY5" fmla="*/ 103407 h 1464887"/>
              <a:gd name="connsiteX6" fmla="*/ 2192164 w 3316309"/>
              <a:gd name="connsiteY6" fmla="*/ 4982 h 1464887"/>
              <a:gd name="connsiteX7" fmla="*/ 1893714 w 3316309"/>
              <a:gd name="connsiteY7" fmla="*/ 224057 h 1464887"/>
              <a:gd name="connsiteX8" fmla="*/ 1607964 w 3316309"/>
              <a:gd name="connsiteY8" fmla="*/ 601882 h 1464887"/>
              <a:gd name="connsiteX9" fmla="*/ 1280939 w 3316309"/>
              <a:gd name="connsiteY9" fmla="*/ 1020982 h 1464887"/>
              <a:gd name="connsiteX10" fmla="*/ 957089 w 3316309"/>
              <a:gd name="connsiteY10" fmla="*/ 1290857 h 1464887"/>
              <a:gd name="connsiteX11" fmla="*/ 576089 w 3316309"/>
              <a:gd name="connsiteY11" fmla="*/ 1417857 h 1464887"/>
              <a:gd name="connsiteX12" fmla="*/ 131589 w 3316309"/>
              <a:gd name="connsiteY12" fmla="*/ 1459132 h 1464887"/>
              <a:gd name="connsiteX0" fmla="*/ 131589 w 3316309"/>
              <a:gd name="connsiteY0" fmla="*/ 1456086 h 1461841"/>
              <a:gd name="connsiteX1" fmla="*/ 3135139 w 3316309"/>
              <a:gd name="connsiteY1" fmla="*/ 1452911 h 1461841"/>
              <a:gd name="connsiteX2" fmla="*/ 2944639 w 3316309"/>
              <a:gd name="connsiteY2" fmla="*/ 1376711 h 1461841"/>
              <a:gd name="connsiteX3" fmla="*/ 2658889 w 3316309"/>
              <a:gd name="connsiteY3" fmla="*/ 941736 h 1461841"/>
              <a:gd name="connsiteX4" fmla="*/ 2487439 w 3316309"/>
              <a:gd name="connsiteY4" fmla="*/ 459136 h 1461841"/>
              <a:gd name="connsiteX5" fmla="*/ 2341389 w 3316309"/>
              <a:gd name="connsiteY5" fmla="*/ 100361 h 1461841"/>
              <a:gd name="connsiteX6" fmla="*/ 2192164 w 3316309"/>
              <a:gd name="connsiteY6" fmla="*/ 1936 h 1461841"/>
              <a:gd name="connsiteX7" fmla="*/ 1893714 w 3316309"/>
              <a:gd name="connsiteY7" fmla="*/ 221011 h 1461841"/>
              <a:gd name="connsiteX8" fmla="*/ 1607964 w 3316309"/>
              <a:gd name="connsiteY8" fmla="*/ 598836 h 1461841"/>
              <a:gd name="connsiteX9" fmla="*/ 1280939 w 3316309"/>
              <a:gd name="connsiteY9" fmla="*/ 1017936 h 1461841"/>
              <a:gd name="connsiteX10" fmla="*/ 957089 w 3316309"/>
              <a:gd name="connsiteY10" fmla="*/ 1287811 h 1461841"/>
              <a:gd name="connsiteX11" fmla="*/ 576089 w 3316309"/>
              <a:gd name="connsiteY11" fmla="*/ 1414811 h 1461841"/>
              <a:gd name="connsiteX12" fmla="*/ 131589 w 3316309"/>
              <a:gd name="connsiteY12" fmla="*/ 1456086 h 1461841"/>
              <a:gd name="connsiteX0" fmla="*/ 131589 w 3363549"/>
              <a:gd name="connsiteY0" fmla="*/ 1456086 h 1459693"/>
              <a:gd name="connsiteX1" fmla="*/ 3135139 w 3363549"/>
              <a:gd name="connsiteY1" fmla="*/ 1452911 h 1459693"/>
              <a:gd name="connsiteX2" fmla="*/ 2944639 w 3363549"/>
              <a:gd name="connsiteY2" fmla="*/ 1376711 h 1459693"/>
              <a:gd name="connsiteX3" fmla="*/ 2658889 w 3363549"/>
              <a:gd name="connsiteY3" fmla="*/ 941736 h 1459693"/>
              <a:gd name="connsiteX4" fmla="*/ 2487439 w 3363549"/>
              <a:gd name="connsiteY4" fmla="*/ 459136 h 1459693"/>
              <a:gd name="connsiteX5" fmla="*/ 2341389 w 3363549"/>
              <a:gd name="connsiteY5" fmla="*/ 100361 h 1459693"/>
              <a:gd name="connsiteX6" fmla="*/ 2192164 w 3363549"/>
              <a:gd name="connsiteY6" fmla="*/ 1936 h 1459693"/>
              <a:gd name="connsiteX7" fmla="*/ 1893714 w 3363549"/>
              <a:gd name="connsiteY7" fmla="*/ 221011 h 1459693"/>
              <a:gd name="connsiteX8" fmla="*/ 1607964 w 3363549"/>
              <a:gd name="connsiteY8" fmla="*/ 598836 h 1459693"/>
              <a:gd name="connsiteX9" fmla="*/ 1280939 w 3363549"/>
              <a:gd name="connsiteY9" fmla="*/ 1017936 h 1459693"/>
              <a:gd name="connsiteX10" fmla="*/ 957089 w 3363549"/>
              <a:gd name="connsiteY10" fmla="*/ 1287811 h 1459693"/>
              <a:gd name="connsiteX11" fmla="*/ 576089 w 3363549"/>
              <a:gd name="connsiteY11" fmla="*/ 1414811 h 1459693"/>
              <a:gd name="connsiteX12" fmla="*/ 131589 w 3363549"/>
              <a:gd name="connsiteY12" fmla="*/ 1456086 h 1459693"/>
              <a:gd name="connsiteX0" fmla="*/ 131589 w 3363549"/>
              <a:gd name="connsiteY0" fmla="*/ 1454558 h 1458165"/>
              <a:gd name="connsiteX1" fmla="*/ 3135139 w 3363549"/>
              <a:gd name="connsiteY1" fmla="*/ 1451383 h 1458165"/>
              <a:gd name="connsiteX2" fmla="*/ 2944639 w 3363549"/>
              <a:gd name="connsiteY2" fmla="*/ 1375183 h 1458165"/>
              <a:gd name="connsiteX3" fmla="*/ 2658889 w 3363549"/>
              <a:gd name="connsiteY3" fmla="*/ 940208 h 1458165"/>
              <a:gd name="connsiteX4" fmla="*/ 2487439 w 3363549"/>
              <a:gd name="connsiteY4" fmla="*/ 457608 h 1458165"/>
              <a:gd name="connsiteX5" fmla="*/ 2341389 w 3363549"/>
              <a:gd name="connsiteY5" fmla="*/ 98833 h 1458165"/>
              <a:gd name="connsiteX6" fmla="*/ 2192164 w 3363549"/>
              <a:gd name="connsiteY6" fmla="*/ 408 h 1458165"/>
              <a:gd name="connsiteX7" fmla="*/ 1893714 w 3363549"/>
              <a:gd name="connsiteY7" fmla="*/ 219483 h 1458165"/>
              <a:gd name="connsiteX8" fmla="*/ 1607964 w 3363549"/>
              <a:gd name="connsiteY8" fmla="*/ 597308 h 1458165"/>
              <a:gd name="connsiteX9" fmla="*/ 1280939 w 3363549"/>
              <a:gd name="connsiteY9" fmla="*/ 1016408 h 1458165"/>
              <a:gd name="connsiteX10" fmla="*/ 957089 w 3363549"/>
              <a:gd name="connsiteY10" fmla="*/ 1286283 h 1458165"/>
              <a:gd name="connsiteX11" fmla="*/ 576089 w 3363549"/>
              <a:gd name="connsiteY11" fmla="*/ 1413283 h 1458165"/>
              <a:gd name="connsiteX12" fmla="*/ 131589 w 3363549"/>
              <a:gd name="connsiteY12" fmla="*/ 1454558 h 1458165"/>
              <a:gd name="connsiteX0" fmla="*/ 131589 w 3363549"/>
              <a:gd name="connsiteY0" fmla="*/ 1476062 h 1479669"/>
              <a:gd name="connsiteX1" fmla="*/ 3135139 w 3363549"/>
              <a:gd name="connsiteY1" fmla="*/ 1472887 h 1479669"/>
              <a:gd name="connsiteX2" fmla="*/ 2944639 w 3363549"/>
              <a:gd name="connsiteY2" fmla="*/ 1396687 h 1479669"/>
              <a:gd name="connsiteX3" fmla="*/ 2658889 w 3363549"/>
              <a:gd name="connsiteY3" fmla="*/ 961712 h 1479669"/>
              <a:gd name="connsiteX4" fmla="*/ 2487439 w 3363549"/>
              <a:gd name="connsiteY4" fmla="*/ 479112 h 1479669"/>
              <a:gd name="connsiteX5" fmla="*/ 2341389 w 3363549"/>
              <a:gd name="connsiteY5" fmla="*/ 120337 h 1479669"/>
              <a:gd name="connsiteX6" fmla="*/ 2192165 w 3363549"/>
              <a:gd name="connsiteY6" fmla="*/ 126 h 1479669"/>
              <a:gd name="connsiteX7" fmla="*/ 1893714 w 3363549"/>
              <a:gd name="connsiteY7" fmla="*/ 240987 h 1479669"/>
              <a:gd name="connsiteX8" fmla="*/ 1607964 w 3363549"/>
              <a:gd name="connsiteY8" fmla="*/ 618812 h 1479669"/>
              <a:gd name="connsiteX9" fmla="*/ 1280939 w 3363549"/>
              <a:gd name="connsiteY9" fmla="*/ 1037912 h 1479669"/>
              <a:gd name="connsiteX10" fmla="*/ 957089 w 3363549"/>
              <a:gd name="connsiteY10" fmla="*/ 1307787 h 1479669"/>
              <a:gd name="connsiteX11" fmla="*/ 576089 w 3363549"/>
              <a:gd name="connsiteY11" fmla="*/ 1434787 h 1479669"/>
              <a:gd name="connsiteX12" fmla="*/ 131589 w 3363549"/>
              <a:gd name="connsiteY12" fmla="*/ 1476062 h 1479669"/>
              <a:gd name="connsiteX0" fmla="*/ 131589 w 3363549"/>
              <a:gd name="connsiteY0" fmla="*/ 1481622 h 1485229"/>
              <a:gd name="connsiteX1" fmla="*/ 3135139 w 3363549"/>
              <a:gd name="connsiteY1" fmla="*/ 1478447 h 1485229"/>
              <a:gd name="connsiteX2" fmla="*/ 2944639 w 3363549"/>
              <a:gd name="connsiteY2" fmla="*/ 1402247 h 1485229"/>
              <a:gd name="connsiteX3" fmla="*/ 2658889 w 3363549"/>
              <a:gd name="connsiteY3" fmla="*/ 967272 h 1485229"/>
              <a:gd name="connsiteX4" fmla="*/ 2487439 w 3363549"/>
              <a:gd name="connsiteY4" fmla="*/ 484672 h 1485229"/>
              <a:gd name="connsiteX5" fmla="*/ 2192165 w 3363549"/>
              <a:gd name="connsiteY5" fmla="*/ 5686 h 1485229"/>
              <a:gd name="connsiteX6" fmla="*/ 1893714 w 3363549"/>
              <a:gd name="connsiteY6" fmla="*/ 246547 h 1485229"/>
              <a:gd name="connsiteX7" fmla="*/ 1607964 w 3363549"/>
              <a:gd name="connsiteY7" fmla="*/ 624372 h 1485229"/>
              <a:gd name="connsiteX8" fmla="*/ 1280939 w 3363549"/>
              <a:gd name="connsiteY8" fmla="*/ 1043472 h 1485229"/>
              <a:gd name="connsiteX9" fmla="*/ 957089 w 3363549"/>
              <a:gd name="connsiteY9" fmla="*/ 1313347 h 1485229"/>
              <a:gd name="connsiteX10" fmla="*/ 576089 w 3363549"/>
              <a:gd name="connsiteY10" fmla="*/ 1440347 h 1485229"/>
              <a:gd name="connsiteX11" fmla="*/ 131589 w 3363549"/>
              <a:gd name="connsiteY11" fmla="*/ 1481622 h 1485229"/>
              <a:gd name="connsiteX0" fmla="*/ 131589 w 3363549"/>
              <a:gd name="connsiteY0" fmla="*/ 1482510 h 1486117"/>
              <a:gd name="connsiteX1" fmla="*/ 3135139 w 3363549"/>
              <a:gd name="connsiteY1" fmla="*/ 1479335 h 1486117"/>
              <a:gd name="connsiteX2" fmla="*/ 2944639 w 3363549"/>
              <a:gd name="connsiteY2" fmla="*/ 1403135 h 1486117"/>
              <a:gd name="connsiteX3" fmla="*/ 2658889 w 3363549"/>
              <a:gd name="connsiteY3" fmla="*/ 968160 h 1486117"/>
              <a:gd name="connsiteX4" fmla="*/ 2445780 w 3363549"/>
              <a:gd name="connsiteY4" fmla="*/ 507346 h 1486117"/>
              <a:gd name="connsiteX5" fmla="*/ 2192165 w 3363549"/>
              <a:gd name="connsiteY5" fmla="*/ 6574 h 1486117"/>
              <a:gd name="connsiteX6" fmla="*/ 1893714 w 3363549"/>
              <a:gd name="connsiteY6" fmla="*/ 247435 h 1486117"/>
              <a:gd name="connsiteX7" fmla="*/ 1607964 w 3363549"/>
              <a:gd name="connsiteY7" fmla="*/ 625260 h 1486117"/>
              <a:gd name="connsiteX8" fmla="*/ 1280939 w 3363549"/>
              <a:gd name="connsiteY8" fmla="*/ 1044360 h 1486117"/>
              <a:gd name="connsiteX9" fmla="*/ 957089 w 3363549"/>
              <a:gd name="connsiteY9" fmla="*/ 1314235 h 1486117"/>
              <a:gd name="connsiteX10" fmla="*/ 576089 w 3363549"/>
              <a:gd name="connsiteY10" fmla="*/ 1441235 h 1486117"/>
              <a:gd name="connsiteX11" fmla="*/ 131589 w 3363549"/>
              <a:gd name="connsiteY11" fmla="*/ 1482510 h 1486117"/>
              <a:gd name="connsiteX0" fmla="*/ 131589 w 3363549"/>
              <a:gd name="connsiteY0" fmla="*/ 1477429 h 1481036"/>
              <a:gd name="connsiteX1" fmla="*/ 3135139 w 3363549"/>
              <a:gd name="connsiteY1" fmla="*/ 1474254 h 1481036"/>
              <a:gd name="connsiteX2" fmla="*/ 2944639 w 3363549"/>
              <a:gd name="connsiteY2" fmla="*/ 1398054 h 1481036"/>
              <a:gd name="connsiteX3" fmla="*/ 2658889 w 3363549"/>
              <a:gd name="connsiteY3" fmla="*/ 963079 h 1481036"/>
              <a:gd name="connsiteX4" fmla="*/ 2445780 w 3363549"/>
              <a:gd name="connsiteY4" fmla="*/ 502265 h 1481036"/>
              <a:gd name="connsiteX5" fmla="*/ 2192165 w 3363549"/>
              <a:gd name="connsiteY5" fmla="*/ 1493 h 1481036"/>
              <a:gd name="connsiteX6" fmla="*/ 1893714 w 3363549"/>
              <a:gd name="connsiteY6" fmla="*/ 242354 h 1481036"/>
              <a:gd name="connsiteX7" fmla="*/ 1607964 w 3363549"/>
              <a:gd name="connsiteY7" fmla="*/ 620179 h 1481036"/>
              <a:gd name="connsiteX8" fmla="*/ 1280939 w 3363549"/>
              <a:gd name="connsiteY8" fmla="*/ 1039279 h 1481036"/>
              <a:gd name="connsiteX9" fmla="*/ 957089 w 3363549"/>
              <a:gd name="connsiteY9" fmla="*/ 1309154 h 1481036"/>
              <a:gd name="connsiteX10" fmla="*/ 576089 w 3363549"/>
              <a:gd name="connsiteY10" fmla="*/ 1436154 h 1481036"/>
              <a:gd name="connsiteX11" fmla="*/ 131589 w 3363549"/>
              <a:gd name="connsiteY11" fmla="*/ 1477429 h 1481036"/>
              <a:gd name="connsiteX0" fmla="*/ 131589 w 3363549"/>
              <a:gd name="connsiteY0" fmla="*/ 1476709 h 1480316"/>
              <a:gd name="connsiteX1" fmla="*/ 3135139 w 3363549"/>
              <a:gd name="connsiteY1" fmla="*/ 1473534 h 1480316"/>
              <a:gd name="connsiteX2" fmla="*/ 2944639 w 3363549"/>
              <a:gd name="connsiteY2" fmla="*/ 1397334 h 1480316"/>
              <a:gd name="connsiteX3" fmla="*/ 2658889 w 3363549"/>
              <a:gd name="connsiteY3" fmla="*/ 962359 h 1480316"/>
              <a:gd name="connsiteX4" fmla="*/ 2445780 w 3363549"/>
              <a:gd name="connsiteY4" fmla="*/ 501545 h 1480316"/>
              <a:gd name="connsiteX5" fmla="*/ 2192165 w 3363549"/>
              <a:gd name="connsiteY5" fmla="*/ 773 h 1480316"/>
              <a:gd name="connsiteX6" fmla="*/ 1607964 w 3363549"/>
              <a:gd name="connsiteY6" fmla="*/ 619459 h 1480316"/>
              <a:gd name="connsiteX7" fmla="*/ 1280939 w 3363549"/>
              <a:gd name="connsiteY7" fmla="*/ 1038559 h 1480316"/>
              <a:gd name="connsiteX8" fmla="*/ 957089 w 3363549"/>
              <a:gd name="connsiteY8" fmla="*/ 1308434 h 1480316"/>
              <a:gd name="connsiteX9" fmla="*/ 576089 w 3363549"/>
              <a:gd name="connsiteY9" fmla="*/ 1435434 h 1480316"/>
              <a:gd name="connsiteX10" fmla="*/ 131589 w 3363549"/>
              <a:gd name="connsiteY10" fmla="*/ 1476709 h 1480316"/>
              <a:gd name="connsiteX0" fmla="*/ 131589 w 3363549"/>
              <a:gd name="connsiteY0" fmla="*/ 1476396 h 1480003"/>
              <a:gd name="connsiteX1" fmla="*/ 3135139 w 3363549"/>
              <a:gd name="connsiteY1" fmla="*/ 1473221 h 1480003"/>
              <a:gd name="connsiteX2" fmla="*/ 2944639 w 3363549"/>
              <a:gd name="connsiteY2" fmla="*/ 1397021 h 1480003"/>
              <a:gd name="connsiteX3" fmla="*/ 2658889 w 3363549"/>
              <a:gd name="connsiteY3" fmla="*/ 962046 h 1480003"/>
              <a:gd name="connsiteX4" fmla="*/ 2483652 w 3363549"/>
              <a:gd name="connsiteY4" fmla="*/ 526131 h 1480003"/>
              <a:gd name="connsiteX5" fmla="*/ 2192165 w 3363549"/>
              <a:gd name="connsiteY5" fmla="*/ 460 h 1480003"/>
              <a:gd name="connsiteX6" fmla="*/ 1607964 w 3363549"/>
              <a:gd name="connsiteY6" fmla="*/ 619146 h 1480003"/>
              <a:gd name="connsiteX7" fmla="*/ 1280939 w 3363549"/>
              <a:gd name="connsiteY7" fmla="*/ 1038246 h 1480003"/>
              <a:gd name="connsiteX8" fmla="*/ 957089 w 3363549"/>
              <a:gd name="connsiteY8" fmla="*/ 1308121 h 1480003"/>
              <a:gd name="connsiteX9" fmla="*/ 576089 w 3363549"/>
              <a:gd name="connsiteY9" fmla="*/ 1435121 h 1480003"/>
              <a:gd name="connsiteX10" fmla="*/ 131589 w 3363549"/>
              <a:gd name="connsiteY10" fmla="*/ 1476396 h 1480003"/>
              <a:gd name="connsiteX0" fmla="*/ 131589 w 3362532"/>
              <a:gd name="connsiteY0" fmla="*/ 1476396 h 1480003"/>
              <a:gd name="connsiteX1" fmla="*/ 3135139 w 3362532"/>
              <a:gd name="connsiteY1" fmla="*/ 1473221 h 1480003"/>
              <a:gd name="connsiteX2" fmla="*/ 2944639 w 3362532"/>
              <a:gd name="connsiteY2" fmla="*/ 1397021 h 1480003"/>
              <a:gd name="connsiteX3" fmla="*/ 2692974 w 3362532"/>
              <a:gd name="connsiteY3" fmla="*/ 968271 h 1480003"/>
              <a:gd name="connsiteX4" fmla="*/ 2483652 w 3362532"/>
              <a:gd name="connsiteY4" fmla="*/ 526131 h 1480003"/>
              <a:gd name="connsiteX5" fmla="*/ 2192165 w 3362532"/>
              <a:gd name="connsiteY5" fmla="*/ 460 h 1480003"/>
              <a:gd name="connsiteX6" fmla="*/ 1607964 w 3362532"/>
              <a:gd name="connsiteY6" fmla="*/ 619146 h 1480003"/>
              <a:gd name="connsiteX7" fmla="*/ 1280939 w 3362532"/>
              <a:gd name="connsiteY7" fmla="*/ 1038246 h 1480003"/>
              <a:gd name="connsiteX8" fmla="*/ 957089 w 3362532"/>
              <a:gd name="connsiteY8" fmla="*/ 1308121 h 1480003"/>
              <a:gd name="connsiteX9" fmla="*/ 576089 w 3362532"/>
              <a:gd name="connsiteY9" fmla="*/ 1435121 h 1480003"/>
              <a:gd name="connsiteX10" fmla="*/ 131589 w 3362532"/>
              <a:gd name="connsiteY10" fmla="*/ 1476396 h 1480003"/>
              <a:gd name="connsiteX0" fmla="*/ 131589 w 3362532"/>
              <a:gd name="connsiteY0" fmla="*/ 1442197 h 1445804"/>
              <a:gd name="connsiteX1" fmla="*/ 3135139 w 3362532"/>
              <a:gd name="connsiteY1" fmla="*/ 1439022 h 1445804"/>
              <a:gd name="connsiteX2" fmla="*/ 2944639 w 3362532"/>
              <a:gd name="connsiteY2" fmla="*/ 1362822 h 1445804"/>
              <a:gd name="connsiteX3" fmla="*/ 2692974 w 3362532"/>
              <a:gd name="connsiteY3" fmla="*/ 934072 h 1445804"/>
              <a:gd name="connsiteX4" fmla="*/ 2483652 w 3362532"/>
              <a:gd name="connsiteY4" fmla="*/ 491932 h 1445804"/>
              <a:gd name="connsiteX5" fmla="*/ 2169442 w 3362532"/>
              <a:gd name="connsiteY5" fmla="*/ 497 h 1445804"/>
              <a:gd name="connsiteX6" fmla="*/ 1607964 w 3362532"/>
              <a:gd name="connsiteY6" fmla="*/ 584947 h 1445804"/>
              <a:gd name="connsiteX7" fmla="*/ 1280939 w 3362532"/>
              <a:gd name="connsiteY7" fmla="*/ 1004047 h 1445804"/>
              <a:gd name="connsiteX8" fmla="*/ 957089 w 3362532"/>
              <a:gd name="connsiteY8" fmla="*/ 1273922 h 1445804"/>
              <a:gd name="connsiteX9" fmla="*/ 576089 w 3362532"/>
              <a:gd name="connsiteY9" fmla="*/ 1400922 h 1445804"/>
              <a:gd name="connsiteX10" fmla="*/ 131589 w 3362532"/>
              <a:gd name="connsiteY10" fmla="*/ 1442197 h 144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2532" h="1445804">
                <a:moveTo>
                  <a:pt x="131589" y="1442197"/>
                </a:moveTo>
                <a:cubicBezTo>
                  <a:pt x="558097" y="1448547"/>
                  <a:pt x="2558347" y="1445901"/>
                  <a:pt x="3135139" y="1439022"/>
                </a:cubicBezTo>
                <a:cubicBezTo>
                  <a:pt x="3711931" y="1432143"/>
                  <a:pt x="3018333" y="1446980"/>
                  <a:pt x="2944639" y="1362822"/>
                </a:cubicBezTo>
                <a:cubicBezTo>
                  <a:pt x="2870945" y="1278664"/>
                  <a:pt x="2769805" y="1079220"/>
                  <a:pt x="2692974" y="934072"/>
                </a:cubicBezTo>
                <a:cubicBezTo>
                  <a:pt x="2616143" y="788924"/>
                  <a:pt x="2570907" y="647528"/>
                  <a:pt x="2483652" y="491932"/>
                </a:cubicBezTo>
                <a:cubicBezTo>
                  <a:pt x="2396397" y="336336"/>
                  <a:pt x="2315390" y="-15006"/>
                  <a:pt x="2169442" y="497"/>
                </a:cubicBezTo>
                <a:cubicBezTo>
                  <a:pt x="2023494" y="16000"/>
                  <a:pt x="1756048" y="417689"/>
                  <a:pt x="1607964" y="584947"/>
                </a:cubicBezTo>
                <a:cubicBezTo>
                  <a:pt x="1459880" y="752205"/>
                  <a:pt x="1389418" y="889218"/>
                  <a:pt x="1280939" y="1004047"/>
                </a:cubicBezTo>
                <a:cubicBezTo>
                  <a:pt x="1172460" y="1118876"/>
                  <a:pt x="1074564" y="1207776"/>
                  <a:pt x="957089" y="1273922"/>
                </a:cubicBezTo>
                <a:cubicBezTo>
                  <a:pt x="839614" y="1340068"/>
                  <a:pt x="712085" y="1372347"/>
                  <a:pt x="576089" y="1400922"/>
                </a:cubicBezTo>
                <a:cubicBezTo>
                  <a:pt x="440093" y="1429497"/>
                  <a:pt x="-294919" y="1435847"/>
                  <a:pt x="131589" y="1442197"/>
                </a:cubicBezTo>
                <a:close/>
              </a:path>
            </a:pathLst>
          </a:custGeom>
          <a:solidFill>
            <a:schemeClr val="accent4">
              <a:lumMod val="40000"/>
              <a:lumOff val="60000"/>
              <a:alpha val="50068"/>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avec flèche 5">
            <a:extLst>
              <a:ext uri="{FF2B5EF4-FFF2-40B4-BE49-F238E27FC236}">
                <a16:creationId xmlns:a16="http://schemas.microsoft.com/office/drawing/2014/main" id="{6102C355-7B4A-FA38-6BE2-5654BF371B30}"/>
              </a:ext>
            </a:extLst>
          </p:cNvPr>
          <p:cNvCxnSpPr>
            <a:cxnSpLocks/>
          </p:cNvCxnSpPr>
          <p:nvPr/>
        </p:nvCxnSpPr>
        <p:spPr>
          <a:xfrm>
            <a:off x="2004176" y="2985963"/>
            <a:ext cx="7193142" cy="0"/>
          </a:xfrm>
          <a:prstGeom prst="straightConnector1">
            <a:avLst/>
          </a:prstGeom>
          <a:ln w="50800">
            <a:tailEnd type="triangle" w="lg" len="lg"/>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68D23FD4-D61A-A993-0226-32D935519A6D}"/>
              </a:ext>
            </a:extLst>
          </p:cNvPr>
          <p:cNvSpPr txBox="1"/>
          <p:nvPr/>
        </p:nvSpPr>
        <p:spPr>
          <a:xfrm>
            <a:off x="8028288" y="2163654"/>
            <a:ext cx="2032155" cy="646331"/>
          </a:xfrm>
          <a:prstGeom prst="rect">
            <a:avLst/>
          </a:prstGeom>
          <a:noFill/>
        </p:spPr>
        <p:txBody>
          <a:bodyPr wrap="square" rtlCol="0">
            <a:spAutoFit/>
          </a:bodyPr>
          <a:lstStyle/>
          <a:p>
            <a:r>
              <a:rPr lang="fr-FR" dirty="0"/>
              <a:t>Variable (e.g. </a:t>
            </a:r>
            <a:r>
              <a:rPr lang="fr-FR" dirty="0" err="1"/>
              <a:t>temperature</a:t>
            </a:r>
            <a:r>
              <a:rPr lang="fr-FR" dirty="0"/>
              <a:t>)</a:t>
            </a:r>
          </a:p>
        </p:txBody>
      </p:sp>
      <p:sp>
        <p:nvSpPr>
          <p:cNvPr id="11" name="ZoneTexte 10">
            <a:extLst>
              <a:ext uri="{FF2B5EF4-FFF2-40B4-BE49-F238E27FC236}">
                <a16:creationId xmlns:a16="http://schemas.microsoft.com/office/drawing/2014/main" id="{AD74294D-522E-227F-3A1C-2D0FD78F0AE0}"/>
              </a:ext>
            </a:extLst>
          </p:cNvPr>
          <p:cNvSpPr txBox="1"/>
          <p:nvPr/>
        </p:nvSpPr>
        <p:spPr>
          <a:xfrm>
            <a:off x="7317048" y="358182"/>
            <a:ext cx="4024241" cy="1200329"/>
          </a:xfrm>
          <a:prstGeom prst="rect">
            <a:avLst/>
          </a:prstGeom>
          <a:noFill/>
        </p:spPr>
        <p:txBody>
          <a:bodyPr wrap="square" rtlCol="0">
            <a:spAutoFit/>
          </a:bodyPr>
          <a:lstStyle/>
          <a:p>
            <a:r>
              <a:rPr lang="fr-FR" dirty="0">
                <a:solidFill>
                  <a:srgbClr val="00B0F0"/>
                </a:solidFill>
              </a:rPr>
              <a:t>« </a:t>
            </a:r>
            <a:r>
              <a:rPr lang="fr-FR" dirty="0" err="1">
                <a:solidFill>
                  <a:srgbClr val="00B0F0"/>
                </a:solidFill>
              </a:rPr>
              <a:t>Forecast</a:t>
            </a:r>
            <a:r>
              <a:rPr lang="fr-FR" dirty="0">
                <a:solidFill>
                  <a:srgbClr val="00B0F0"/>
                </a:solidFill>
              </a:rPr>
              <a:t> PDF » = </a:t>
            </a:r>
            <a:r>
              <a:rPr lang="fr-FR" dirty="0" err="1">
                <a:solidFill>
                  <a:srgbClr val="00B0F0"/>
                </a:solidFill>
              </a:rPr>
              <a:t>Probability</a:t>
            </a:r>
            <a:r>
              <a:rPr lang="fr-FR" dirty="0">
                <a:solidFill>
                  <a:srgbClr val="00B0F0"/>
                </a:solidFill>
              </a:rPr>
              <a:t> </a:t>
            </a:r>
            <a:r>
              <a:rPr lang="fr-FR" dirty="0" err="1">
                <a:solidFill>
                  <a:srgbClr val="00B0F0"/>
                </a:solidFill>
              </a:rPr>
              <a:t>density</a:t>
            </a:r>
            <a:r>
              <a:rPr lang="fr-FR" dirty="0">
                <a:solidFill>
                  <a:srgbClr val="00B0F0"/>
                </a:solidFill>
              </a:rPr>
              <a:t> </a:t>
            </a:r>
            <a:r>
              <a:rPr lang="fr-FR" dirty="0" err="1">
                <a:solidFill>
                  <a:srgbClr val="00B0F0"/>
                </a:solidFill>
              </a:rPr>
              <a:t>function</a:t>
            </a:r>
            <a:r>
              <a:rPr lang="fr-FR" dirty="0">
                <a:solidFill>
                  <a:srgbClr val="00B0F0"/>
                </a:solidFill>
              </a:rPr>
              <a:t> of the </a:t>
            </a:r>
            <a:r>
              <a:rPr lang="fr-FR" dirty="0" err="1">
                <a:solidFill>
                  <a:srgbClr val="00B0F0"/>
                </a:solidFill>
              </a:rPr>
              <a:t>forecast</a:t>
            </a:r>
            <a:r>
              <a:rPr lang="fr-FR" dirty="0">
                <a:solidFill>
                  <a:srgbClr val="00B0F0"/>
                </a:solidFill>
              </a:rPr>
              <a:t> </a:t>
            </a:r>
            <a:r>
              <a:rPr lang="fr-FR" b="1" dirty="0" err="1">
                <a:solidFill>
                  <a:srgbClr val="00B0F0"/>
                </a:solidFill>
              </a:rPr>
              <a:t>conditioned</a:t>
            </a:r>
            <a:r>
              <a:rPr lang="fr-FR" b="1" dirty="0">
                <a:solidFill>
                  <a:srgbClr val="00B0F0"/>
                </a:solidFill>
              </a:rPr>
              <a:t> on </a:t>
            </a:r>
            <a:r>
              <a:rPr lang="fr-FR" b="1" dirty="0" err="1">
                <a:solidFill>
                  <a:srgbClr val="00B0F0"/>
                </a:solidFill>
              </a:rPr>
              <a:t>some</a:t>
            </a:r>
            <a:r>
              <a:rPr lang="fr-FR" b="1" dirty="0">
                <a:solidFill>
                  <a:srgbClr val="00B0F0"/>
                </a:solidFill>
              </a:rPr>
              <a:t> </a:t>
            </a:r>
            <a:r>
              <a:rPr lang="fr-FR" b="1" dirty="0" err="1">
                <a:solidFill>
                  <a:srgbClr val="00B0F0"/>
                </a:solidFill>
              </a:rPr>
              <a:t>knowledge</a:t>
            </a:r>
            <a:r>
              <a:rPr lang="fr-FR" b="1" dirty="0">
                <a:solidFill>
                  <a:srgbClr val="00B0F0"/>
                </a:solidFill>
              </a:rPr>
              <a:t> (initial condition and/or forcing)</a:t>
            </a:r>
            <a:endParaRPr lang="fr-FR" dirty="0">
              <a:solidFill>
                <a:srgbClr val="00B0F0"/>
              </a:solidFill>
            </a:endParaRPr>
          </a:p>
        </p:txBody>
      </p:sp>
      <p:sp>
        <p:nvSpPr>
          <p:cNvPr id="12" name="ZoneTexte 11">
            <a:extLst>
              <a:ext uri="{FF2B5EF4-FFF2-40B4-BE49-F238E27FC236}">
                <a16:creationId xmlns:a16="http://schemas.microsoft.com/office/drawing/2014/main" id="{D43C6430-731C-C1DF-F21E-B9D4AFB73297}"/>
              </a:ext>
            </a:extLst>
          </p:cNvPr>
          <p:cNvSpPr txBox="1"/>
          <p:nvPr/>
        </p:nvSpPr>
        <p:spPr>
          <a:xfrm>
            <a:off x="2004176" y="80651"/>
            <a:ext cx="3856980" cy="923330"/>
          </a:xfrm>
          <a:prstGeom prst="rect">
            <a:avLst/>
          </a:prstGeom>
          <a:noFill/>
        </p:spPr>
        <p:txBody>
          <a:bodyPr wrap="square" rtlCol="0">
            <a:spAutoFit/>
          </a:bodyPr>
          <a:lstStyle/>
          <a:p>
            <a:r>
              <a:rPr lang="fr-FR" dirty="0" err="1">
                <a:solidFill>
                  <a:schemeClr val="tx1">
                    <a:lumMod val="65000"/>
                    <a:lumOff val="35000"/>
                  </a:schemeClr>
                </a:solidFill>
              </a:rPr>
              <a:t>Climatological</a:t>
            </a:r>
            <a:r>
              <a:rPr lang="fr-FR" dirty="0">
                <a:solidFill>
                  <a:schemeClr val="tx1">
                    <a:lumMod val="65000"/>
                    <a:lumOff val="35000"/>
                  </a:schemeClr>
                </a:solidFill>
              </a:rPr>
              <a:t> PDF = </a:t>
            </a:r>
            <a:r>
              <a:rPr lang="fr-FR" dirty="0" err="1">
                <a:solidFill>
                  <a:schemeClr val="tx1">
                    <a:lumMod val="65000"/>
                    <a:lumOff val="35000"/>
                  </a:schemeClr>
                </a:solidFill>
              </a:rPr>
              <a:t>Probability</a:t>
            </a:r>
            <a:r>
              <a:rPr lang="fr-FR" dirty="0">
                <a:solidFill>
                  <a:schemeClr val="tx1">
                    <a:lumMod val="65000"/>
                    <a:lumOff val="35000"/>
                  </a:schemeClr>
                </a:solidFill>
              </a:rPr>
              <a:t> </a:t>
            </a:r>
            <a:r>
              <a:rPr lang="fr-FR" dirty="0" err="1">
                <a:solidFill>
                  <a:schemeClr val="tx1">
                    <a:lumMod val="65000"/>
                    <a:lumOff val="35000"/>
                  </a:schemeClr>
                </a:solidFill>
              </a:rPr>
              <a:t>density</a:t>
            </a:r>
            <a:r>
              <a:rPr lang="fr-FR" dirty="0">
                <a:solidFill>
                  <a:schemeClr val="tx1">
                    <a:lumMod val="65000"/>
                    <a:lumOff val="35000"/>
                  </a:schemeClr>
                </a:solidFill>
              </a:rPr>
              <a:t> </a:t>
            </a:r>
            <a:r>
              <a:rPr lang="fr-FR" dirty="0" err="1">
                <a:solidFill>
                  <a:schemeClr val="tx1">
                    <a:lumMod val="65000"/>
                    <a:lumOff val="35000"/>
                  </a:schemeClr>
                </a:solidFill>
              </a:rPr>
              <a:t>function</a:t>
            </a:r>
            <a:r>
              <a:rPr lang="fr-FR" dirty="0">
                <a:solidFill>
                  <a:schemeClr val="tx1">
                    <a:lumMod val="65000"/>
                    <a:lumOff val="35000"/>
                  </a:schemeClr>
                </a:solidFill>
              </a:rPr>
              <a:t> of the </a:t>
            </a:r>
            <a:r>
              <a:rPr lang="fr-FR" b="1" dirty="0" err="1">
                <a:solidFill>
                  <a:schemeClr val="tx1">
                    <a:lumMod val="65000"/>
                    <a:lumOff val="35000"/>
                  </a:schemeClr>
                </a:solidFill>
              </a:rPr>
              <a:t>unconditional</a:t>
            </a:r>
            <a:r>
              <a:rPr lang="fr-FR" dirty="0">
                <a:solidFill>
                  <a:schemeClr val="tx1">
                    <a:lumMod val="65000"/>
                    <a:lumOff val="35000"/>
                  </a:schemeClr>
                </a:solidFill>
              </a:rPr>
              <a:t> </a:t>
            </a:r>
            <a:r>
              <a:rPr lang="fr-FR" dirty="0" err="1">
                <a:solidFill>
                  <a:schemeClr val="tx1">
                    <a:lumMod val="65000"/>
                    <a:lumOff val="35000"/>
                  </a:schemeClr>
                </a:solidFill>
              </a:rPr>
              <a:t>forecast</a:t>
            </a:r>
            <a:endParaRPr lang="fr-FR" dirty="0">
              <a:solidFill>
                <a:schemeClr val="tx1">
                  <a:lumMod val="65000"/>
                  <a:lumOff val="35000"/>
                </a:schemeClr>
              </a:solidFill>
            </a:endParaRPr>
          </a:p>
        </p:txBody>
      </p:sp>
      <p:cxnSp>
        <p:nvCxnSpPr>
          <p:cNvPr id="15" name="Connecteur droit avec flèche 14">
            <a:extLst>
              <a:ext uri="{FF2B5EF4-FFF2-40B4-BE49-F238E27FC236}">
                <a16:creationId xmlns:a16="http://schemas.microsoft.com/office/drawing/2014/main" id="{D71A71F5-D37E-C93A-D742-5BC88D40E415}"/>
              </a:ext>
            </a:extLst>
          </p:cNvPr>
          <p:cNvCxnSpPr>
            <a:cxnSpLocks/>
          </p:cNvCxnSpPr>
          <p:nvPr/>
        </p:nvCxnSpPr>
        <p:spPr>
          <a:xfrm>
            <a:off x="5215120" y="2038259"/>
            <a:ext cx="1680040" cy="0"/>
          </a:xfrm>
          <a:prstGeom prst="straightConnector1">
            <a:avLst/>
          </a:prstGeom>
          <a:ln w="66675">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DD7FC6E1-D8C3-E03E-5D7D-F1EE50328719}"/>
              </a:ext>
            </a:extLst>
          </p:cNvPr>
          <p:cNvSpPr txBox="1"/>
          <p:nvPr/>
        </p:nvSpPr>
        <p:spPr>
          <a:xfrm>
            <a:off x="5215120" y="1564539"/>
            <a:ext cx="1726401" cy="369332"/>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err="1"/>
              <a:t>predictability</a:t>
            </a:r>
            <a:endParaRPr lang="fr-FR" b="1" dirty="0"/>
          </a:p>
        </p:txBody>
      </p:sp>
      <p:sp>
        <p:nvSpPr>
          <p:cNvPr id="19" name="TextBox 9">
            <a:extLst>
              <a:ext uri="{FF2B5EF4-FFF2-40B4-BE49-F238E27FC236}">
                <a16:creationId xmlns:a16="http://schemas.microsoft.com/office/drawing/2014/main" id="{1EF734A1-FBE8-4843-9100-B7D3151F463E}"/>
              </a:ext>
            </a:extLst>
          </p:cNvPr>
          <p:cNvSpPr txBox="1"/>
          <p:nvPr/>
        </p:nvSpPr>
        <p:spPr>
          <a:xfrm>
            <a:off x="300251" y="3279096"/>
            <a:ext cx="11723427" cy="1569660"/>
          </a:xfrm>
          <a:prstGeom prst="rect">
            <a:avLst/>
          </a:prstGeom>
          <a:solidFill>
            <a:schemeClr val="tx2">
              <a:lumMod val="10000"/>
              <a:lumOff val="90000"/>
            </a:schemeClr>
          </a:solidFill>
          <a:ln w="19050">
            <a:solidFill>
              <a:schemeClr val="accent1">
                <a:shade val="1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dirty="0">
                <a:latin typeface="Proxima Nova Rg" panose="02000506030000020004" pitchFamily="2" charset="0"/>
              </a:rPr>
              <a:t>Climate predictability is the extent to which the forecast distribution for some variable of interest, conditioned on either the knowledge of observations or on future forcings on the system (or both), differs from the climatological distribution for that variable:</a:t>
            </a:r>
          </a:p>
          <a:p>
            <a:pPr algn="ctr"/>
            <a:endParaRPr lang="en-US" sz="2400" dirty="0">
              <a:latin typeface="Proxima Nova Rg" panose="02000506030000020004" pitchFamily="2" charset="0"/>
            </a:endParaRPr>
          </a:p>
        </p:txBody>
      </p:sp>
      <p:pic>
        <p:nvPicPr>
          <p:cNvPr id="20" name="Picture 1">
            <a:extLst>
              <a:ext uri="{FF2B5EF4-FFF2-40B4-BE49-F238E27FC236}">
                <a16:creationId xmlns:a16="http://schemas.microsoft.com/office/drawing/2014/main" id="{7FE17B79-713A-B0A5-9B54-882F4499D84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272518" y="4466916"/>
            <a:ext cx="4103734" cy="319671"/>
          </a:xfrm>
          <a:prstGeom prst="rect">
            <a:avLst/>
          </a:prstGeom>
        </p:spPr>
      </p:pic>
      <p:sp>
        <p:nvSpPr>
          <p:cNvPr id="21" name="Rectangle 20">
            <a:extLst>
              <a:ext uri="{FF2B5EF4-FFF2-40B4-BE49-F238E27FC236}">
                <a16:creationId xmlns:a16="http://schemas.microsoft.com/office/drawing/2014/main" id="{56859D02-F770-1ED9-D2F1-D488404503F6}"/>
              </a:ext>
            </a:extLst>
          </p:cNvPr>
          <p:cNvSpPr/>
          <p:nvPr/>
        </p:nvSpPr>
        <p:spPr>
          <a:xfrm>
            <a:off x="300251" y="5773619"/>
            <a:ext cx="11723427" cy="954107"/>
          </a:xfrm>
          <a:prstGeom prst="rect">
            <a:avLst/>
          </a:prstGeom>
          <a:solidFill>
            <a:schemeClr val="accent2">
              <a:lumMod val="40000"/>
              <a:lumOff val="60000"/>
            </a:schemeClr>
          </a:solidFill>
          <a:ln w="22225">
            <a:solidFill>
              <a:schemeClr val="accent2">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sz="2000" dirty="0">
                <a:latin typeface="Proxima Nova Rg" panose="02000506030000020004" pitchFamily="2" charset="0"/>
              </a:rPr>
              <a:t>“A variable is said to be </a:t>
            </a:r>
            <a:r>
              <a:rPr lang="en-US" sz="2000" b="1" u="sng" dirty="0">
                <a:latin typeface="Proxima Nova Rg" panose="02000506030000020004" pitchFamily="2" charset="0"/>
              </a:rPr>
              <a:t>un</a:t>
            </a:r>
            <a:r>
              <a:rPr lang="en-US" sz="2000" dirty="0">
                <a:latin typeface="Proxima Nova Rg" panose="02000506030000020004" pitchFamily="2" charset="0"/>
              </a:rPr>
              <a:t>predictable from a set of observations if it is statistically independent from those observations” </a:t>
            </a:r>
            <a:r>
              <a:rPr lang="en-US" sz="1600" dirty="0">
                <a:latin typeface="Proxima Nova Rg" panose="02000506030000020004" pitchFamily="2" charset="0"/>
              </a:rPr>
              <a:t>(</a:t>
            </a:r>
            <a:r>
              <a:rPr lang="en-US" sz="1600" dirty="0" err="1">
                <a:latin typeface="Proxima Nova Rg" panose="02000506030000020004" pitchFamily="2" charset="0"/>
              </a:rPr>
              <a:t>DelSole</a:t>
            </a:r>
            <a:r>
              <a:rPr lang="en-US" sz="1600" dirty="0">
                <a:latin typeface="Proxima Nova Rg" panose="02000506030000020004" pitchFamily="2" charset="0"/>
              </a:rPr>
              <a:t>, T., &amp; </a:t>
            </a:r>
            <a:r>
              <a:rPr lang="en-US" sz="1600" dirty="0" err="1">
                <a:latin typeface="Proxima Nova Rg" panose="02000506030000020004" pitchFamily="2" charset="0"/>
              </a:rPr>
              <a:t>Tippett</a:t>
            </a:r>
            <a:r>
              <a:rPr lang="en-US" sz="1600" dirty="0">
                <a:latin typeface="Proxima Nova Rg" panose="02000506030000020004" pitchFamily="2" charset="0"/>
              </a:rPr>
              <a:t>, M. K. (2018). </a:t>
            </a:r>
            <a:r>
              <a:rPr lang="en-US" sz="1600" i="1" dirty="0">
                <a:latin typeface="Proxima Nova Rg" panose="02000506030000020004" pitchFamily="2" charset="0"/>
              </a:rPr>
              <a:t>Predictability in a changing climate. </a:t>
            </a:r>
            <a:r>
              <a:rPr lang="en-US" sz="1600" dirty="0">
                <a:latin typeface="Proxima Nova Rg" panose="02000506030000020004" pitchFamily="2" charset="0"/>
              </a:rPr>
              <a:t>Climate Dynamics, </a:t>
            </a:r>
            <a:r>
              <a:rPr lang="en-US" sz="1600" b="1" dirty="0">
                <a:latin typeface="Proxima Nova Rg" panose="02000506030000020004" pitchFamily="2" charset="0"/>
              </a:rPr>
              <a:t>51</a:t>
            </a:r>
            <a:r>
              <a:rPr lang="en-US" sz="1600" dirty="0">
                <a:latin typeface="Proxima Nova Rg" panose="02000506030000020004" pitchFamily="2" charset="0"/>
              </a:rPr>
              <a:t>(1), 531–545. https://</a:t>
            </a:r>
            <a:r>
              <a:rPr lang="en-US" sz="1600" dirty="0" err="1">
                <a:latin typeface="Proxima Nova Rg" panose="02000506030000020004" pitchFamily="2" charset="0"/>
              </a:rPr>
              <a:t>doi.org</a:t>
            </a:r>
            <a:r>
              <a:rPr lang="en-US" sz="1600" dirty="0">
                <a:latin typeface="Proxima Nova Rg" panose="02000506030000020004" pitchFamily="2" charset="0"/>
              </a:rPr>
              <a:t>/10.1007/s00382-017-3939-8)</a:t>
            </a:r>
            <a:endParaRPr lang="en-US" sz="2000" dirty="0">
              <a:latin typeface="Proxima Nova Rg" panose="02000506030000020004" pitchFamily="2" charset="0"/>
            </a:endParaRPr>
          </a:p>
        </p:txBody>
      </p:sp>
      <p:sp>
        <p:nvSpPr>
          <p:cNvPr id="22" name="ZoneTexte 21">
            <a:extLst>
              <a:ext uri="{FF2B5EF4-FFF2-40B4-BE49-F238E27FC236}">
                <a16:creationId xmlns:a16="http://schemas.microsoft.com/office/drawing/2014/main" id="{F11EF020-7B33-5FDB-05C9-A4E43A67EC2B}"/>
              </a:ext>
            </a:extLst>
          </p:cNvPr>
          <p:cNvSpPr txBox="1"/>
          <p:nvPr/>
        </p:nvSpPr>
        <p:spPr>
          <a:xfrm rot="5400000">
            <a:off x="4977067" y="4810570"/>
            <a:ext cx="2694636" cy="1015663"/>
          </a:xfrm>
          <a:prstGeom prst="rect">
            <a:avLst/>
          </a:prstGeom>
          <a:noFill/>
        </p:spPr>
        <p:txBody>
          <a:bodyPr wrap="square" rtlCol="0">
            <a:spAutoFit/>
          </a:bodyPr>
          <a:lstStyle/>
          <a:p>
            <a:pPr algn="ctr"/>
            <a:r>
              <a:rPr lang="fr-FR" sz="6000" dirty="0">
                <a:solidFill>
                  <a:schemeClr val="bg1">
                    <a:lumMod val="50000"/>
                  </a:schemeClr>
                </a:solidFill>
              </a:rPr>
              <a:t>⇔</a:t>
            </a:r>
          </a:p>
        </p:txBody>
      </p:sp>
    </p:spTree>
    <p:extLst>
      <p:ext uri="{BB962C8B-B14F-4D97-AF65-F5344CB8AC3E}">
        <p14:creationId xmlns:p14="http://schemas.microsoft.com/office/powerpoint/2010/main" val="28378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p:bldP spid="11" grpId="0"/>
      <p:bldP spid="12" grpId="0"/>
      <p:bldP spid="18" grpId="0" animBg="1"/>
      <p:bldP spid="19" grpId="0" animBg="1"/>
      <p:bldP spid="21" grpId="1"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8838D-F1AA-EADF-06D6-544146D2E271}"/>
              </a:ext>
            </a:extLst>
          </p:cNvPr>
          <p:cNvSpPr>
            <a:spLocks noGrp="1"/>
          </p:cNvSpPr>
          <p:nvPr>
            <p:ph type="title"/>
          </p:nvPr>
        </p:nvSpPr>
        <p:spPr/>
        <p:txBody>
          <a:bodyPr/>
          <a:lstStyle/>
          <a:p>
            <a:r>
              <a:rPr lang="fr-FR" dirty="0">
                <a:solidFill>
                  <a:srgbClr val="FF0000"/>
                </a:solidFill>
                <a:latin typeface="Proxima Nova Rg" panose="02000506030000020004" pitchFamily="2" charset="0"/>
              </a:rPr>
              <a:t>Very important </a:t>
            </a:r>
            <a:r>
              <a:rPr lang="fr-FR" dirty="0" err="1">
                <a:solidFill>
                  <a:srgbClr val="FF0000"/>
                </a:solidFill>
                <a:latin typeface="Proxima Nova Rg" panose="02000506030000020004" pitchFamily="2" charset="0"/>
              </a:rPr>
              <a:t>remarks</a:t>
            </a:r>
            <a:endParaRPr lang="fr-FR" dirty="0">
              <a:solidFill>
                <a:srgbClr val="FF0000"/>
              </a:solidFill>
              <a:latin typeface="Proxima Nova Rg" panose="02000506030000020004" pitchFamily="2" charset="0"/>
            </a:endParaRPr>
          </a:p>
        </p:txBody>
      </p:sp>
      <p:sp>
        <p:nvSpPr>
          <p:cNvPr id="3" name="Espace réservé du contenu 2">
            <a:extLst>
              <a:ext uri="{FF2B5EF4-FFF2-40B4-BE49-F238E27FC236}">
                <a16:creationId xmlns:a16="http://schemas.microsoft.com/office/drawing/2014/main" id="{9B333A8E-8F1F-C751-9ADD-B87EB6324A57}"/>
              </a:ext>
            </a:extLst>
          </p:cNvPr>
          <p:cNvSpPr>
            <a:spLocks noGrp="1"/>
          </p:cNvSpPr>
          <p:nvPr>
            <p:ph idx="1"/>
          </p:nvPr>
        </p:nvSpPr>
        <p:spPr>
          <a:xfrm>
            <a:off x="838200" y="1455821"/>
            <a:ext cx="11252200" cy="5540724"/>
          </a:xfrm>
        </p:spPr>
        <p:txBody>
          <a:bodyPr>
            <a:normAutofit fontScale="92500"/>
          </a:bodyPr>
          <a:lstStyle/>
          <a:p>
            <a:pPr marL="0" indent="0">
              <a:buNone/>
            </a:pPr>
            <a:r>
              <a:rPr lang="fr-FR" dirty="0" err="1">
                <a:latin typeface="Proxima Nova Rg" panose="02000506030000020004" pitchFamily="2" charset="0"/>
              </a:rPr>
              <a:t>Climate</a:t>
            </a:r>
            <a:r>
              <a:rPr lang="fr-FR" dirty="0">
                <a:latin typeface="Proxima Nova Rg" panose="02000506030000020004" pitchFamily="2" charset="0"/>
              </a:rPr>
              <a:t> (and </a:t>
            </a:r>
            <a:r>
              <a:rPr lang="fr-FR" dirty="0" err="1">
                <a:latin typeface="Proxima Nova Rg" panose="02000506030000020004" pitchFamily="2" charset="0"/>
              </a:rPr>
              <a:t>hence</a:t>
            </a:r>
            <a:r>
              <a:rPr lang="fr-FR" dirty="0">
                <a:latin typeface="Proxima Nova Rg" panose="02000506030000020004" pitchFamily="2" charset="0"/>
              </a:rPr>
              <a:t> </a:t>
            </a:r>
            <a:r>
              <a:rPr lang="fr-FR" dirty="0" err="1">
                <a:latin typeface="Proxima Nova Rg" panose="02000506030000020004" pitchFamily="2" charset="0"/>
              </a:rPr>
              <a:t>sea</a:t>
            </a:r>
            <a:r>
              <a:rPr lang="fr-FR" dirty="0">
                <a:latin typeface="Proxima Nova Rg" panose="02000506030000020004" pitchFamily="2" charset="0"/>
              </a:rPr>
              <a:t> </a:t>
            </a:r>
            <a:r>
              <a:rPr lang="fr-FR" dirty="0" err="1">
                <a:latin typeface="Proxima Nova Rg" panose="02000506030000020004" pitchFamily="2" charset="0"/>
              </a:rPr>
              <a:t>ice</a:t>
            </a:r>
            <a:r>
              <a:rPr lang="fr-FR" dirty="0">
                <a:latin typeface="Proxima Nova Rg" panose="02000506030000020004" pitchFamily="2" charset="0"/>
              </a:rPr>
              <a:t>) </a:t>
            </a:r>
            <a:r>
              <a:rPr lang="fr-FR" dirty="0" err="1">
                <a:latin typeface="Proxima Nova Rg" panose="02000506030000020004" pitchFamily="2" charset="0"/>
              </a:rPr>
              <a:t>predictability</a:t>
            </a:r>
            <a:r>
              <a:rPr lang="fr-FR" dirty="0">
                <a:latin typeface="Proxima Nova Rg" panose="02000506030000020004" pitchFamily="2" charset="0"/>
              </a:rPr>
              <a:t> </a:t>
            </a:r>
            <a:r>
              <a:rPr lang="fr-FR" dirty="0" err="1">
                <a:latin typeface="Proxima Nova Rg" panose="02000506030000020004" pitchFamily="2" charset="0"/>
              </a:rPr>
              <a:t>is</a:t>
            </a:r>
            <a:r>
              <a:rPr lang="fr-FR" dirty="0">
                <a:latin typeface="Proxima Nova Rg" panose="02000506030000020004" pitchFamily="2" charset="0"/>
              </a:rPr>
              <a:t> </a:t>
            </a:r>
            <a:r>
              <a:rPr lang="fr-FR" b="1" dirty="0">
                <a:latin typeface="Proxima Nova Rg" panose="02000506030000020004" pitchFamily="2" charset="0"/>
              </a:rPr>
              <a:t>not an </a:t>
            </a:r>
            <a:r>
              <a:rPr lang="fr-FR" b="1" dirty="0" err="1">
                <a:latin typeface="Proxima Nova Rg" panose="02000506030000020004" pitchFamily="2" charset="0"/>
              </a:rPr>
              <a:t>absolute</a:t>
            </a:r>
            <a:r>
              <a:rPr lang="fr-FR" b="1" dirty="0">
                <a:latin typeface="Proxima Nova Rg" panose="02000506030000020004" pitchFamily="2" charset="0"/>
              </a:rPr>
              <a:t> concept:</a:t>
            </a:r>
          </a:p>
          <a:p>
            <a:pPr marL="0" indent="0">
              <a:buNone/>
            </a:pPr>
            <a:endParaRPr lang="fr-FR" dirty="0">
              <a:latin typeface="Proxima Nova Rg" panose="02000506030000020004" pitchFamily="2" charset="0"/>
            </a:endParaRPr>
          </a:p>
          <a:p>
            <a:pPr>
              <a:lnSpc>
                <a:spcPct val="110000"/>
              </a:lnSpc>
            </a:pPr>
            <a:r>
              <a:rPr lang="fr-FR" b="1" dirty="0">
                <a:latin typeface="Proxima Nova Rg" panose="02000506030000020004" pitchFamily="2" charset="0"/>
              </a:rPr>
              <a:t>It </a:t>
            </a:r>
            <a:r>
              <a:rPr lang="fr-FR" b="1" dirty="0" err="1">
                <a:latin typeface="Proxima Nova Rg" panose="02000506030000020004" pitchFamily="2" charset="0"/>
              </a:rPr>
              <a:t>is</a:t>
            </a:r>
            <a:r>
              <a:rPr lang="fr-FR" b="1" dirty="0">
                <a:latin typeface="Proxima Nova Rg" panose="02000506030000020004" pitchFamily="2" charset="0"/>
              </a:rPr>
              <a:t> model-</a:t>
            </a:r>
            <a:r>
              <a:rPr lang="fr-FR" b="1" dirty="0" err="1">
                <a:latin typeface="Proxima Nova Rg" panose="02000506030000020004" pitchFamily="2" charset="0"/>
              </a:rPr>
              <a:t>dependent</a:t>
            </a:r>
            <a:r>
              <a:rPr lang="fr-FR" dirty="0">
                <a:latin typeface="Proxima Nova Rg" panose="02000506030000020004" pitchFamily="2" charset="0"/>
              </a:rPr>
              <a:t>. Indeed, a </a:t>
            </a:r>
            <a:r>
              <a:rPr lang="fr-FR" dirty="0" err="1">
                <a:latin typeface="Proxima Nova Rg" panose="02000506030000020004" pitchFamily="2" charset="0"/>
              </a:rPr>
              <a:t>forecast</a:t>
            </a:r>
            <a:r>
              <a:rPr lang="fr-FR" dirty="0">
                <a:latin typeface="Proxima Nova Rg" panose="02000506030000020004" pitchFamily="2" charset="0"/>
              </a:rPr>
              <a:t> model </a:t>
            </a:r>
            <a:r>
              <a:rPr lang="fr-FR" dirty="0" err="1">
                <a:latin typeface="Proxima Nova Rg" panose="02000506030000020004" pitchFamily="2" charset="0"/>
              </a:rPr>
              <a:t>is</a:t>
            </a:r>
            <a:r>
              <a:rPr lang="fr-FR" dirty="0">
                <a:latin typeface="Proxima Nova Rg" panose="02000506030000020004" pitchFamily="2" charset="0"/>
              </a:rPr>
              <a:t> </a:t>
            </a:r>
            <a:r>
              <a:rPr lang="fr-FR" dirty="0" err="1">
                <a:latin typeface="Proxima Nova Rg" panose="02000506030000020004" pitchFamily="2" charset="0"/>
              </a:rPr>
              <a:t>required</a:t>
            </a:r>
            <a:r>
              <a:rPr lang="fr-FR" dirty="0">
                <a:latin typeface="Proxima Nova Rg" panose="02000506030000020004" pitchFamily="2" charset="0"/>
              </a:rPr>
              <a:t> to </a:t>
            </a:r>
            <a:r>
              <a:rPr lang="fr-FR" dirty="0" err="1">
                <a:latin typeface="Proxima Nova Rg" panose="02000506030000020004" pitchFamily="2" charset="0"/>
              </a:rPr>
              <a:t>estimate</a:t>
            </a:r>
            <a:r>
              <a:rPr lang="fr-FR" dirty="0">
                <a:latin typeface="Proxima Nova Rg" panose="02000506030000020004" pitchFamily="2" charset="0"/>
              </a:rPr>
              <a:t> </a:t>
            </a:r>
            <a:r>
              <a:rPr lang="fr-FR" dirty="0" err="1">
                <a:latin typeface="Proxima Nova Rg" panose="02000506030000020004" pitchFamily="2" charset="0"/>
              </a:rPr>
              <a:t>predictability</a:t>
            </a:r>
            <a:r>
              <a:rPr lang="fr-FR" dirty="0">
                <a:latin typeface="Proxima Nova Rg" panose="02000506030000020004" pitchFamily="2" charset="0"/>
              </a:rPr>
              <a:t>.</a:t>
            </a:r>
          </a:p>
          <a:p>
            <a:r>
              <a:rPr lang="fr-FR" dirty="0">
                <a:latin typeface="Proxima Nova Rg" panose="02000506030000020004" pitchFamily="2" charset="0"/>
              </a:rPr>
              <a:t>It relies on the </a:t>
            </a:r>
            <a:r>
              <a:rPr lang="fr-FR" dirty="0" err="1">
                <a:latin typeface="Proxima Nova Rg" panose="02000506030000020004" pitchFamily="2" charset="0"/>
              </a:rPr>
              <a:t>adequate</a:t>
            </a:r>
            <a:r>
              <a:rPr lang="fr-FR" dirty="0">
                <a:latin typeface="Proxima Nova Rg" panose="02000506030000020004" pitchFamily="2" charset="0"/>
              </a:rPr>
              <a:t> estimation of a ‘</a:t>
            </a:r>
            <a:r>
              <a:rPr lang="fr-FR" b="1" dirty="0" err="1">
                <a:latin typeface="Proxima Nova Rg" panose="02000506030000020004" pitchFamily="2" charset="0"/>
              </a:rPr>
              <a:t>climatological</a:t>
            </a:r>
            <a:r>
              <a:rPr lang="fr-FR" b="1" dirty="0">
                <a:latin typeface="Proxima Nova Rg" panose="02000506030000020004" pitchFamily="2" charset="0"/>
              </a:rPr>
              <a:t> PDF</a:t>
            </a:r>
            <a:r>
              <a:rPr lang="fr-FR" dirty="0">
                <a:latin typeface="Proxima Nova Rg" panose="02000506030000020004" pitchFamily="2" charset="0"/>
              </a:rPr>
              <a:t>’ </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challenging</a:t>
            </a:r>
            <a:r>
              <a:rPr lang="fr-FR" dirty="0">
                <a:latin typeface="Proxima Nova Rg" panose="02000506030000020004" pitchFamily="2" charset="0"/>
                <a:sym typeface="Wingdings" pitchFamily="2" charset="2"/>
              </a:rPr>
              <a:t> concept </a:t>
            </a:r>
            <a:r>
              <a:rPr lang="fr-FR" dirty="0" err="1">
                <a:latin typeface="Proxima Nova Rg" panose="02000506030000020004" pitchFamily="2" charset="0"/>
                <a:sym typeface="Wingdings" pitchFamily="2" charset="2"/>
              </a:rPr>
              <a:t>these</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days</a:t>
            </a:r>
            <a:r>
              <a:rPr lang="fr-FR" dirty="0">
                <a:latin typeface="Proxima Nova Rg" panose="02000506030000020004" pitchFamily="2" charset="0"/>
                <a:sym typeface="Wingdings" pitchFamily="2" charset="2"/>
              </a:rPr>
              <a:t>.</a:t>
            </a:r>
          </a:p>
          <a:p>
            <a:r>
              <a:rPr lang="fr-FR" dirty="0" err="1">
                <a:latin typeface="Proxima Nova Rg" panose="02000506030000020004" pitchFamily="2" charset="0"/>
                <a:sym typeface="Wingdings" pitchFamily="2" charset="2"/>
              </a:rPr>
              <a:t>Stating</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when</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two</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PDFs</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differ</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from</a:t>
            </a:r>
            <a:r>
              <a:rPr lang="fr-FR" dirty="0">
                <a:latin typeface="Proxima Nova Rg" panose="02000506030000020004" pitchFamily="2" charset="0"/>
                <a:sym typeface="Wingdings" pitchFamily="2" charset="2"/>
              </a:rPr>
              <a:t> one </a:t>
            </a:r>
            <a:r>
              <a:rPr lang="fr-FR" dirty="0" err="1">
                <a:latin typeface="Proxima Nova Rg" panose="02000506030000020004" pitchFamily="2" charset="0"/>
                <a:sym typeface="Wingdings" pitchFamily="2" charset="2"/>
              </a:rPr>
              <a:t>another</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involves</a:t>
            </a:r>
            <a:r>
              <a:rPr lang="fr-FR" dirty="0">
                <a:latin typeface="Proxima Nova Rg" panose="02000506030000020004" pitchFamily="2" charset="0"/>
                <a:sym typeface="Wingdings" pitchFamily="2" charset="2"/>
              </a:rPr>
              <a:t> </a:t>
            </a:r>
            <a:r>
              <a:rPr lang="fr-FR" b="1" dirty="0">
                <a:latin typeface="Proxima Nova Rg" panose="02000506030000020004" pitchFamily="2" charset="0"/>
                <a:sym typeface="Wingdings" pitchFamily="2" charset="2"/>
              </a:rPr>
              <a:t>subjective </a:t>
            </a:r>
            <a:r>
              <a:rPr lang="fr-FR" b="1" dirty="0" err="1">
                <a:latin typeface="Proxima Nova Rg" panose="02000506030000020004" pitchFamily="2" charset="0"/>
                <a:sym typeface="Wingdings" pitchFamily="2" charset="2"/>
              </a:rPr>
              <a:t>choices</a:t>
            </a:r>
            <a:r>
              <a:rPr lang="fr-FR" b="1" dirty="0">
                <a:latin typeface="Proxima Nova Rg" panose="02000506030000020004" pitchFamily="2" charset="0"/>
                <a:sym typeface="Wingdings" pitchFamily="2" charset="2"/>
              </a:rPr>
              <a:t> </a:t>
            </a:r>
            <a:r>
              <a:rPr lang="fr-FR" dirty="0">
                <a:latin typeface="Proxima Nova Rg" panose="02000506030000020004" pitchFamily="2" charset="0"/>
                <a:sym typeface="Wingdings" pitchFamily="2" charset="2"/>
              </a:rPr>
              <a:t>(</a:t>
            </a:r>
            <a:r>
              <a:rPr lang="fr-FR" dirty="0" err="1">
                <a:latin typeface="Proxima Nova Rg" panose="02000506030000020004" pitchFamily="2" charset="0"/>
                <a:sym typeface="Wingdings" pitchFamily="2" charset="2"/>
              </a:rPr>
              <a:t>which</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metric</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which</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threshold</a:t>
            </a:r>
            <a:r>
              <a:rPr lang="fr-FR" dirty="0">
                <a:latin typeface="Proxima Nova Rg" panose="02000506030000020004" pitchFamily="2" charset="0"/>
                <a:sym typeface="Wingdings" pitchFamily="2" charset="2"/>
              </a:rPr>
              <a:t>, …)</a:t>
            </a:r>
          </a:p>
          <a:p>
            <a:r>
              <a:rPr lang="fr-FR" dirty="0">
                <a:latin typeface="Proxima Nova Rg" panose="02000506030000020004" pitchFamily="2" charset="0"/>
                <a:sym typeface="Wingdings" pitchFamily="2" charset="2"/>
              </a:rPr>
              <a:t>Initial-value </a:t>
            </a:r>
            <a:r>
              <a:rPr lang="fr-FR" dirty="0" err="1">
                <a:latin typeface="Proxima Nova Rg" panose="02000506030000020004" pitchFamily="2" charset="0"/>
                <a:sym typeface="Wingdings" pitchFamily="2" charset="2"/>
              </a:rPr>
              <a:t>predictability</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depends</a:t>
            </a:r>
            <a:r>
              <a:rPr lang="fr-FR" dirty="0">
                <a:latin typeface="Proxima Nova Rg" panose="02000506030000020004" pitchFamily="2" charset="0"/>
                <a:sym typeface="Wingdings" pitchFamily="2" charset="2"/>
              </a:rPr>
              <a:t> on the </a:t>
            </a:r>
            <a:r>
              <a:rPr lang="fr-FR" b="1" dirty="0" err="1">
                <a:latin typeface="Proxima Nova Rg" panose="02000506030000020004" pitchFamily="2" charset="0"/>
                <a:sym typeface="Wingdings" pitchFamily="2" charset="2"/>
              </a:rPr>
              <a:t>quality</a:t>
            </a:r>
            <a:r>
              <a:rPr lang="fr-FR" b="1" dirty="0">
                <a:latin typeface="Proxima Nova Rg" panose="02000506030000020004" pitchFamily="2" charset="0"/>
                <a:sym typeface="Wingdings" pitchFamily="2" charset="2"/>
              </a:rPr>
              <a:t> of observations </a:t>
            </a:r>
            <a:r>
              <a:rPr lang="fr-FR" dirty="0">
                <a:latin typeface="Proxima Nova Rg" panose="02000506030000020004" pitchFamily="2" charset="0"/>
                <a:sym typeface="Wingdings" pitchFamily="2" charset="2"/>
              </a:rPr>
              <a:t>at initial time. A </a:t>
            </a:r>
            <a:r>
              <a:rPr lang="fr-FR" dirty="0" err="1">
                <a:latin typeface="Proxima Nova Rg" panose="02000506030000020004" pitchFamily="2" charset="0"/>
                <a:sym typeface="Wingdings" pitchFamily="2" charset="2"/>
              </a:rPr>
              <a:t>forecast</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with</a:t>
            </a:r>
            <a:r>
              <a:rPr lang="fr-FR" dirty="0">
                <a:latin typeface="Proxima Nova Rg" panose="02000506030000020004" pitchFamily="2" charset="0"/>
                <a:sym typeface="Wingdings" pitchFamily="2" charset="2"/>
              </a:rPr>
              <a:t> initial </a:t>
            </a:r>
            <a:r>
              <a:rPr lang="fr-FR" dirty="0" err="1">
                <a:latin typeface="Proxima Nova Rg" panose="02000506030000020004" pitchFamily="2" charset="0"/>
                <a:sym typeface="Wingdings" pitchFamily="2" charset="2"/>
              </a:rPr>
              <a:t>errors</a:t>
            </a:r>
            <a:r>
              <a:rPr lang="fr-FR" dirty="0">
                <a:latin typeface="Proxima Nova Rg" panose="02000506030000020004" pitchFamily="2" charset="0"/>
                <a:sym typeface="Wingdings" pitchFamily="2" charset="2"/>
              </a:rPr>
              <a:t> as large as the </a:t>
            </a:r>
            <a:r>
              <a:rPr lang="fr-FR" dirty="0" err="1">
                <a:latin typeface="Proxima Nova Rg" panose="02000506030000020004" pitchFamily="2" charset="0"/>
                <a:sym typeface="Wingdings" pitchFamily="2" charset="2"/>
              </a:rPr>
              <a:t>interannual</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variability</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will</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indicate</a:t>
            </a:r>
            <a:r>
              <a:rPr lang="fr-FR" dirty="0">
                <a:latin typeface="Proxima Nova Rg" panose="02000506030000020004" pitchFamily="2" charset="0"/>
                <a:sym typeface="Wingdings" pitchFamily="2" charset="2"/>
              </a:rPr>
              <a:t> no </a:t>
            </a:r>
            <a:r>
              <a:rPr lang="fr-FR" dirty="0" err="1">
                <a:latin typeface="Proxima Nova Rg" panose="02000506030000020004" pitchFamily="2" charset="0"/>
                <a:sym typeface="Wingdings" pitchFamily="2" charset="2"/>
              </a:rPr>
              <a:t>predictability</a:t>
            </a:r>
            <a:endParaRPr lang="fr-FR" dirty="0">
              <a:latin typeface="Proxima Nova Rg" panose="02000506030000020004" pitchFamily="2" charset="0"/>
              <a:sym typeface="Wingdings" pitchFamily="2" charset="2"/>
            </a:endParaRPr>
          </a:p>
          <a:p>
            <a:r>
              <a:rPr lang="fr-FR" dirty="0" err="1">
                <a:latin typeface="Proxima Nova Rg" panose="02000506030000020004" pitchFamily="2" charset="0"/>
                <a:sym typeface="Wingdings" pitchFamily="2" charset="2"/>
              </a:rPr>
              <a:t>Predictability</a:t>
            </a:r>
            <a:r>
              <a:rPr lang="fr-FR" dirty="0">
                <a:latin typeface="Proxima Nova Rg" panose="02000506030000020004" pitchFamily="2" charset="0"/>
                <a:sym typeface="Wingdings" pitchFamily="2" charset="2"/>
              </a:rPr>
              <a:t> </a:t>
            </a:r>
            <a:r>
              <a:rPr lang="fr-FR" dirty="0" err="1">
                <a:latin typeface="Proxima Nova Rg" panose="02000506030000020004" pitchFamily="2" charset="0"/>
                <a:sym typeface="Wingdings" pitchFamily="2" charset="2"/>
              </a:rPr>
              <a:t>depends</a:t>
            </a:r>
            <a:r>
              <a:rPr lang="fr-FR" dirty="0">
                <a:latin typeface="Proxima Nova Rg" panose="02000506030000020004" pitchFamily="2" charset="0"/>
                <a:sym typeface="Wingdings" pitchFamily="2" charset="2"/>
              </a:rPr>
              <a:t> on the </a:t>
            </a:r>
            <a:r>
              <a:rPr lang="fr-FR" b="1" dirty="0" err="1">
                <a:latin typeface="Proxima Nova Rg" panose="02000506030000020004" pitchFamily="2" charset="0"/>
                <a:sym typeface="Wingdings" pitchFamily="2" charset="2"/>
              </a:rPr>
              <a:t>region</a:t>
            </a:r>
            <a:r>
              <a:rPr lang="fr-FR" dirty="0">
                <a:latin typeface="Proxima Nova Rg" panose="02000506030000020004" pitchFamily="2" charset="0"/>
                <a:sym typeface="Wingdings" pitchFamily="2" charset="2"/>
              </a:rPr>
              <a:t>, the </a:t>
            </a:r>
            <a:r>
              <a:rPr lang="fr-FR" b="1" dirty="0" err="1">
                <a:latin typeface="Proxima Nova Rg" panose="02000506030000020004" pitchFamily="2" charset="0"/>
                <a:sym typeface="Wingdings" pitchFamily="2" charset="2"/>
              </a:rPr>
              <a:t>season</a:t>
            </a:r>
            <a:r>
              <a:rPr lang="fr-FR" dirty="0">
                <a:latin typeface="Proxima Nova Rg" panose="02000506030000020004" pitchFamily="2" charset="0"/>
                <a:sym typeface="Wingdings" pitchFamily="2" charset="2"/>
              </a:rPr>
              <a:t>, the </a:t>
            </a:r>
            <a:r>
              <a:rPr lang="fr-FR" b="1" dirty="0" err="1">
                <a:latin typeface="Proxima Nova Rg" panose="02000506030000020004" pitchFamily="2" charset="0"/>
                <a:sym typeface="Wingdings" pitchFamily="2" charset="2"/>
              </a:rPr>
              <a:t>mean</a:t>
            </a:r>
            <a:r>
              <a:rPr lang="fr-FR" dirty="0">
                <a:latin typeface="Proxima Nova Rg" panose="02000506030000020004" pitchFamily="2" charset="0"/>
                <a:sym typeface="Wingdings" pitchFamily="2" charset="2"/>
              </a:rPr>
              <a:t> </a:t>
            </a:r>
            <a:r>
              <a:rPr lang="fr-FR" b="1" dirty="0">
                <a:latin typeface="Proxima Nova Rg" panose="02000506030000020004" pitchFamily="2" charset="0"/>
                <a:sym typeface="Wingdings" pitchFamily="2" charset="2"/>
              </a:rPr>
              <a:t>state</a:t>
            </a:r>
            <a:r>
              <a:rPr lang="fr-FR" dirty="0">
                <a:latin typeface="Proxima Nova Rg" panose="02000506030000020004" pitchFamily="2" charset="0"/>
                <a:sym typeface="Wingdings" pitchFamily="2" charset="2"/>
              </a:rPr>
              <a:t>, the </a:t>
            </a:r>
            <a:r>
              <a:rPr lang="fr-FR" b="1" dirty="0" err="1">
                <a:latin typeface="Proxima Nova Rg" panose="02000506030000020004" pitchFamily="2" charset="0"/>
                <a:sym typeface="Wingdings" pitchFamily="2" charset="2"/>
              </a:rPr>
              <a:t>averaging</a:t>
            </a:r>
            <a:r>
              <a:rPr lang="fr-FR" dirty="0">
                <a:latin typeface="Proxima Nova Rg" panose="02000506030000020004" pitchFamily="2" charset="0"/>
                <a:sym typeface="Wingdings" pitchFamily="2" charset="2"/>
              </a:rPr>
              <a:t> </a:t>
            </a:r>
            <a:r>
              <a:rPr lang="fr-FR" b="1" dirty="0" err="1">
                <a:latin typeface="Proxima Nova Rg" panose="02000506030000020004" pitchFamily="2" charset="0"/>
                <a:sym typeface="Wingdings" pitchFamily="2" charset="2"/>
              </a:rPr>
              <a:t>scales</a:t>
            </a:r>
            <a:r>
              <a:rPr lang="fr-FR" dirty="0">
                <a:latin typeface="Proxima Nova Rg" panose="02000506030000020004" pitchFamily="2" charset="0"/>
                <a:sym typeface="Wingdings" pitchFamily="2" charset="2"/>
              </a:rPr>
              <a:t> (temporal and spatial).</a:t>
            </a:r>
          </a:p>
          <a:p>
            <a:endParaRPr lang="fr-FR" dirty="0">
              <a:latin typeface="Proxima Nova Rg" panose="02000506030000020004" pitchFamily="2" charset="0"/>
            </a:endParaRPr>
          </a:p>
        </p:txBody>
      </p:sp>
    </p:spTree>
    <p:extLst>
      <p:ext uri="{BB962C8B-B14F-4D97-AF65-F5344CB8AC3E}">
        <p14:creationId xmlns:p14="http://schemas.microsoft.com/office/powerpoint/2010/main" val="132701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586878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b="1" dirty="0"/>
              <a:t>How </a:t>
            </a:r>
            <a:r>
              <a:rPr lang="fr-FR" b="1" dirty="0" err="1"/>
              <a:t>is</a:t>
            </a:r>
            <a:r>
              <a:rPr lang="fr-FR" b="1" dirty="0"/>
              <a:t> </a:t>
            </a:r>
            <a:r>
              <a:rPr lang="fr-FR" b="1" dirty="0" err="1"/>
              <a:t>predictability</a:t>
            </a:r>
            <a:r>
              <a:rPr lang="fr-FR" b="1" dirty="0"/>
              <a:t> </a:t>
            </a:r>
            <a:r>
              <a:rPr lang="fr-FR" b="1" dirty="0" err="1"/>
              <a:t>assessed</a:t>
            </a:r>
            <a:r>
              <a:rPr lang="fr-FR" b="1" dirty="0"/>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sources of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Does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evolve</a:t>
            </a:r>
            <a:r>
              <a:rPr lang="fr-FR" dirty="0">
                <a:solidFill>
                  <a:schemeClr val="bg1">
                    <a:lumMod val="75000"/>
                  </a:schemeClr>
                </a:solidFill>
              </a:rPr>
              <a:t> in a </a:t>
            </a:r>
            <a:r>
              <a:rPr lang="fr-FR" dirty="0" err="1">
                <a:solidFill>
                  <a:schemeClr val="bg1">
                    <a:lumMod val="75000"/>
                  </a:schemeClr>
                </a:solidFill>
              </a:rPr>
              <a:t>changing</a:t>
            </a:r>
            <a:r>
              <a:rPr lang="fr-FR" dirty="0">
                <a:solidFill>
                  <a:schemeClr val="bg1">
                    <a:lumMod val="75000"/>
                  </a:schemeClr>
                </a:solidFill>
              </a:rPr>
              <a:t> </a:t>
            </a:r>
            <a:r>
              <a:rPr lang="fr-FR" dirty="0" err="1">
                <a:solidFill>
                  <a:schemeClr val="bg1">
                    <a:lumMod val="75000"/>
                  </a:schemeClr>
                </a:solidFill>
              </a:rPr>
              <a:t>climate</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the </a:t>
            </a:r>
            <a:r>
              <a:rPr lang="fr-FR" dirty="0" err="1">
                <a:solidFill>
                  <a:schemeClr val="bg1">
                    <a:lumMod val="75000"/>
                  </a:schemeClr>
                </a:solidFill>
              </a:rPr>
              <a:t>skill</a:t>
            </a:r>
            <a:r>
              <a:rPr lang="fr-FR" dirty="0">
                <a:solidFill>
                  <a:schemeClr val="bg1">
                    <a:lumMod val="75000"/>
                  </a:schemeClr>
                </a:solidFill>
              </a:rPr>
              <a:t> of </a:t>
            </a:r>
            <a:r>
              <a:rPr lang="fr-FR" dirty="0" err="1">
                <a:solidFill>
                  <a:schemeClr val="bg1">
                    <a:lumMod val="75000"/>
                  </a:schemeClr>
                </a:solidFill>
              </a:rPr>
              <a:t>current</a:t>
            </a:r>
            <a:r>
              <a:rPr lang="fr-FR" dirty="0">
                <a:solidFill>
                  <a:schemeClr val="bg1">
                    <a:lumMod val="75000"/>
                  </a:schemeClr>
                </a:solidFill>
              </a:rPr>
              <a:t>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prediction</a:t>
            </a:r>
            <a:r>
              <a:rPr lang="fr-FR" dirty="0">
                <a:solidFill>
                  <a:schemeClr val="bg1">
                    <a:lumMod val="75000"/>
                  </a:schemeClr>
                </a:solidFill>
              </a:rPr>
              <a:t> </a:t>
            </a:r>
            <a:r>
              <a:rPr lang="fr-FR" dirty="0" err="1">
                <a:solidFill>
                  <a:schemeClr val="bg1">
                    <a:lumMod val="75000"/>
                  </a:schemeClr>
                </a:solidFill>
              </a:rPr>
              <a:t>systems</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a:t>
            </a:r>
            <a:r>
              <a:rPr lang="fr-FR" dirty="0" err="1">
                <a:solidFill>
                  <a:schemeClr val="bg1">
                    <a:lumMod val="75000"/>
                  </a:schemeClr>
                </a:solidFill>
              </a:rPr>
              <a:t>next</a:t>
            </a:r>
            <a:r>
              <a:rPr lang="fr-FR" dirty="0">
                <a:solidFill>
                  <a:schemeClr val="bg1">
                    <a:lumMod val="75000"/>
                  </a:schemeClr>
                </a:solidFill>
              </a:rPr>
              <a:t> </a:t>
            </a:r>
            <a:r>
              <a:rPr lang="fr-FR" dirty="0" err="1">
                <a:solidFill>
                  <a:schemeClr val="bg1">
                    <a:lumMod val="75000"/>
                  </a:schemeClr>
                </a:solidFill>
              </a:rPr>
              <a:t>steps</a:t>
            </a:r>
            <a:r>
              <a:rPr lang="fr-FR" dirty="0">
                <a:solidFill>
                  <a:schemeClr val="bg1">
                    <a:lumMod val="75000"/>
                  </a:schemeClr>
                </a:solidFill>
              </a:rPr>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348097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6">
            <a:extLst>
              <a:ext uri="{FF2B5EF4-FFF2-40B4-BE49-F238E27FC236}">
                <a16:creationId xmlns:a16="http://schemas.microsoft.com/office/drawing/2014/main" id="{F641824E-1958-95FC-4ED6-BD3EB75FCD5B}"/>
              </a:ext>
            </a:extLst>
          </p:cNvPr>
          <p:cNvSpPr txBox="1">
            <a:spLocks/>
          </p:cNvSpPr>
          <p:nvPr/>
        </p:nvSpPr>
        <p:spPr>
          <a:xfrm>
            <a:off x="838200" y="234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Proxima Nova Rg" panose="02000506030000020004" pitchFamily="2" charset="0"/>
                <a:ea typeface="+mj-ea"/>
                <a:cs typeface="Segoe UI Light" panose="020B0502040204020203" pitchFamily="34" charset="0"/>
              </a:defRPr>
            </a:lvl1pPr>
          </a:lstStyle>
          <a:p>
            <a:r>
              <a:rPr lang="en-US" dirty="0"/>
              <a:t>Measuring predictability: the early days</a:t>
            </a:r>
          </a:p>
        </p:txBody>
      </p:sp>
      <p:sp>
        <p:nvSpPr>
          <p:cNvPr id="3" name="Espace réservé du texte 2">
            <a:extLst>
              <a:ext uri="{FF2B5EF4-FFF2-40B4-BE49-F238E27FC236}">
                <a16:creationId xmlns:a16="http://schemas.microsoft.com/office/drawing/2014/main" id="{27E664F7-0D4C-BBF9-8DD1-79FE0621228C}"/>
              </a:ext>
            </a:extLst>
          </p:cNvPr>
          <p:cNvSpPr>
            <a:spLocks noGrp="1"/>
          </p:cNvSpPr>
          <p:nvPr>
            <p:ph type="body" sz="quarter" idx="13"/>
          </p:nvPr>
        </p:nvSpPr>
        <p:spPr/>
        <p:txBody>
          <a:bodyPr/>
          <a:lstStyle/>
          <a:p>
            <a:pPr marL="0" indent="0">
              <a:buNone/>
            </a:pPr>
            <a:r>
              <a:rPr lang="en-US" dirty="0"/>
              <a:t>Lorenz, Edward N. “Atmospheric Predictability as Revealed by Naturally Occurring Analogues.” </a:t>
            </a:r>
            <a:r>
              <a:rPr lang="en-US" i="1" dirty="0"/>
              <a:t>Journal of the Atmospheric Sciences</a:t>
            </a:r>
            <a:r>
              <a:rPr lang="en-US" dirty="0"/>
              <a:t> 26, no. 4 (July 1, 1969): 636–46. </a:t>
            </a:r>
            <a:r>
              <a:rPr lang="en-US" dirty="0">
                <a:hlinkClick r:id="rId3"/>
              </a:rPr>
              <a:t>https://doi.org/10.1175/1520-0469(1969)26&lt;636:APARBN&gt;2.0.CO;2</a:t>
            </a:r>
            <a:r>
              <a:rPr lang="en-US" dirty="0"/>
              <a:t>.</a:t>
            </a:r>
          </a:p>
          <a:p>
            <a:pPr marL="0" indent="0">
              <a:buNone/>
            </a:pPr>
            <a:endParaRPr lang="fr-FR" dirty="0"/>
          </a:p>
        </p:txBody>
      </p:sp>
      <p:sp>
        <p:nvSpPr>
          <p:cNvPr id="8" name="Forme libre 7">
            <a:extLst>
              <a:ext uri="{FF2B5EF4-FFF2-40B4-BE49-F238E27FC236}">
                <a16:creationId xmlns:a16="http://schemas.microsoft.com/office/drawing/2014/main" id="{FB9107EA-5576-0FD4-E972-1A575AD3376F}"/>
              </a:ext>
            </a:extLst>
          </p:cNvPr>
          <p:cNvSpPr/>
          <p:nvPr/>
        </p:nvSpPr>
        <p:spPr>
          <a:xfrm>
            <a:off x="2611717" y="3773302"/>
            <a:ext cx="7015508" cy="2219751"/>
          </a:xfrm>
          <a:custGeom>
            <a:avLst/>
            <a:gdLst>
              <a:gd name="connsiteX0" fmla="*/ 667173 w 7015508"/>
              <a:gd name="connsiteY0" fmla="*/ 198819 h 2219480"/>
              <a:gd name="connsiteX1" fmla="*/ 111 w 7015508"/>
              <a:gd name="connsiteY1" fmla="*/ 1030774 h 2219480"/>
              <a:gd name="connsiteX2" fmla="*/ 622203 w 7015508"/>
              <a:gd name="connsiteY2" fmla="*/ 1930183 h 2219480"/>
              <a:gd name="connsiteX3" fmla="*/ 1544098 w 7015508"/>
              <a:gd name="connsiteY3" fmla="*/ 1240636 h 2219480"/>
              <a:gd name="connsiteX4" fmla="*/ 292419 w 7015508"/>
              <a:gd name="connsiteY4" fmla="*/ 1308092 h 2219480"/>
              <a:gd name="connsiteX5" fmla="*/ 772104 w 7015508"/>
              <a:gd name="connsiteY5" fmla="*/ 408682 h 2219480"/>
              <a:gd name="connsiteX6" fmla="*/ 2196170 w 7015508"/>
              <a:gd name="connsiteY6" fmla="*/ 311246 h 2219480"/>
              <a:gd name="connsiteX7" fmla="*/ 2031278 w 7015508"/>
              <a:gd name="connsiteY7" fmla="*/ 1083239 h 2219480"/>
              <a:gd name="connsiteX8" fmla="*/ 1236799 w 7015508"/>
              <a:gd name="connsiteY8" fmla="*/ 1870223 h 2219480"/>
              <a:gd name="connsiteX9" fmla="*/ 2436013 w 7015508"/>
              <a:gd name="connsiteY9" fmla="*/ 2185016 h 2219480"/>
              <a:gd name="connsiteX10" fmla="*/ 2810767 w 7015508"/>
              <a:gd name="connsiteY10" fmla="*/ 1098229 h 2219480"/>
              <a:gd name="connsiteX11" fmla="*/ 3335422 w 7015508"/>
              <a:gd name="connsiteY11" fmla="*/ 236295 h 2219480"/>
              <a:gd name="connsiteX12" fmla="*/ 4459685 w 7015508"/>
              <a:gd name="connsiteY12" fmla="*/ 33928 h 2219480"/>
              <a:gd name="connsiteX13" fmla="*/ 4204852 w 7015508"/>
              <a:gd name="connsiteY13" fmla="*/ 813416 h 2219480"/>
              <a:gd name="connsiteX14" fmla="*/ 3432858 w 7015508"/>
              <a:gd name="connsiteY14" fmla="*/ 1585410 h 2219480"/>
              <a:gd name="connsiteX15" fmla="*/ 3935029 w 7015508"/>
              <a:gd name="connsiteY15" fmla="*/ 2147541 h 2219480"/>
              <a:gd name="connsiteX16" fmla="*/ 4714517 w 7015508"/>
              <a:gd name="connsiteY16" fmla="*/ 1150695 h 2219480"/>
              <a:gd name="connsiteX17" fmla="*/ 5606432 w 7015508"/>
              <a:gd name="connsiteY17" fmla="*/ 213810 h 2219480"/>
              <a:gd name="connsiteX18" fmla="*/ 7015508 w 7015508"/>
              <a:gd name="connsiteY18" fmla="*/ 333731 h 2219480"/>
              <a:gd name="connsiteX0" fmla="*/ 667173 w 7015508"/>
              <a:gd name="connsiteY0" fmla="*/ 199090 h 2219751"/>
              <a:gd name="connsiteX1" fmla="*/ 111 w 7015508"/>
              <a:gd name="connsiteY1" fmla="*/ 1031045 h 2219751"/>
              <a:gd name="connsiteX2" fmla="*/ 622203 w 7015508"/>
              <a:gd name="connsiteY2" fmla="*/ 1930454 h 2219751"/>
              <a:gd name="connsiteX3" fmla="*/ 1544098 w 7015508"/>
              <a:gd name="connsiteY3" fmla="*/ 1240907 h 2219751"/>
              <a:gd name="connsiteX4" fmla="*/ 292419 w 7015508"/>
              <a:gd name="connsiteY4" fmla="*/ 1308363 h 2219751"/>
              <a:gd name="connsiteX5" fmla="*/ 772104 w 7015508"/>
              <a:gd name="connsiteY5" fmla="*/ 408953 h 2219751"/>
              <a:gd name="connsiteX6" fmla="*/ 2196170 w 7015508"/>
              <a:gd name="connsiteY6" fmla="*/ 311517 h 2219751"/>
              <a:gd name="connsiteX7" fmla="*/ 2031278 w 7015508"/>
              <a:gd name="connsiteY7" fmla="*/ 1083510 h 2219751"/>
              <a:gd name="connsiteX8" fmla="*/ 1236799 w 7015508"/>
              <a:gd name="connsiteY8" fmla="*/ 1870494 h 2219751"/>
              <a:gd name="connsiteX9" fmla="*/ 2436013 w 7015508"/>
              <a:gd name="connsiteY9" fmla="*/ 2185287 h 2219751"/>
              <a:gd name="connsiteX10" fmla="*/ 2810767 w 7015508"/>
              <a:gd name="connsiteY10" fmla="*/ 1098500 h 2219751"/>
              <a:gd name="connsiteX11" fmla="*/ 3335422 w 7015508"/>
              <a:gd name="connsiteY11" fmla="*/ 236566 h 2219751"/>
              <a:gd name="connsiteX12" fmla="*/ 4459685 w 7015508"/>
              <a:gd name="connsiteY12" fmla="*/ 34199 h 2219751"/>
              <a:gd name="connsiteX13" fmla="*/ 3986953 w 7015508"/>
              <a:gd name="connsiteY13" fmla="*/ 817578 h 2219751"/>
              <a:gd name="connsiteX14" fmla="*/ 3432858 w 7015508"/>
              <a:gd name="connsiteY14" fmla="*/ 1585681 h 2219751"/>
              <a:gd name="connsiteX15" fmla="*/ 3935029 w 7015508"/>
              <a:gd name="connsiteY15" fmla="*/ 2147812 h 2219751"/>
              <a:gd name="connsiteX16" fmla="*/ 4714517 w 7015508"/>
              <a:gd name="connsiteY16" fmla="*/ 1150966 h 2219751"/>
              <a:gd name="connsiteX17" fmla="*/ 5606432 w 7015508"/>
              <a:gd name="connsiteY17" fmla="*/ 214081 h 2219751"/>
              <a:gd name="connsiteX18" fmla="*/ 7015508 w 7015508"/>
              <a:gd name="connsiteY18" fmla="*/ 334002 h 2219751"/>
              <a:gd name="connsiteX0" fmla="*/ 667173 w 7015508"/>
              <a:gd name="connsiteY0" fmla="*/ 199090 h 2219751"/>
              <a:gd name="connsiteX1" fmla="*/ 111 w 7015508"/>
              <a:gd name="connsiteY1" fmla="*/ 1031045 h 2219751"/>
              <a:gd name="connsiteX2" fmla="*/ 622203 w 7015508"/>
              <a:gd name="connsiteY2" fmla="*/ 1930454 h 2219751"/>
              <a:gd name="connsiteX3" fmla="*/ 1544098 w 7015508"/>
              <a:gd name="connsiteY3" fmla="*/ 1240907 h 2219751"/>
              <a:gd name="connsiteX4" fmla="*/ 292419 w 7015508"/>
              <a:gd name="connsiteY4" fmla="*/ 1308363 h 2219751"/>
              <a:gd name="connsiteX5" fmla="*/ 772104 w 7015508"/>
              <a:gd name="connsiteY5" fmla="*/ 408953 h 2219751"/>
              <a:gd name="connsiteX6" fmla="*/ 2196170 w 7015508"/>
              <a:gd name="connsiteY6" fmla="*/ 311517 h 2219751"/>
              <a:gd name="connsiteX7" fmla="*/ 2031278 w 7015508"/>
              <a:gd name="connsiteY7" fmla="*/ 1083510 h 2219751"/>
              <a:gd name="connsiteX8" fmla="*/ 1236799 w 7015508"/>
              <a:gd name="connsiteY8" fmla="*/ 1870494 h 2219751"/>
              <a:gd name="connsiteX9" fmla="*/ 2436013 w 7015508"/>
              <a:gd name="connsiteY9" fmla="*/ 2185287 h 2219751"/>
              <a:gd name="connsiteX10" fmla="*/ 2810767 w 7015508"/>
              <a:gd name="connsiteY10" fmla="*/ 1098500 h 2219751"/>
              <a:gd name="connsiteX11" fmla="*/ 3335422 w 7015508"/>
              <a:gd name="connsiteY11" fmla="*/ 236566 h 2219751"/>
              <a:gd name="connsiteX12" fmla="*/ 4459685 w 7015508"/>
              <a:gd name="connsiteY12" fmla="*/ 34199 h 2219751"/>
              <a:gd name="connsiteX13" fmla="*/ 3986953 w 7015508"/>
              <a:gd name="connsiteY13" fmla="*/ 817578 h 2219751"/>
              <a:gd name="connsiteX14" fmla="*/ 3432858 w 7015508"/>
              <a:gd name="connsiteY14" fmla="*/ 1585681 h 2219751"/>
              <a:gd name="connsiteX15" fmla="*/ 3935029 w 7015508"/>
              <a:gd name="connsiteY15" fmla="*/ 2147812 h 2219751"/>
              <a:gd name="connsiteX16" fmla="*/ 4823466 w 7015508"/>
              <a:gd name="connsiteY16" fmla="*/ 1232678 h 2219751"/>
              <a:gd name="connsiteX17" fmla="*/ 5606432 w 7015508"/>
              <a:gd name="connsiteY17" fmla="*/ 214081 h 2219751"/>
              <a:gd name="connsiteX18" fmla="*/ 7015508 w 7015508"/>
              <a:gd name="connsiteY18" fmla="*/ 334002 h 2219751"/>
              <a:gd name="connsiteX0" fmla="*/ 667173 w 7015508"/>
              <a:gd name="connsiteY0" fmla="*/ 199090 h 2219751"/>
              <a:gd name="connsiteX1" fmla="*/ 111 w 7015508"/>
              <a:gd name="connsiteY1" fmla="*/ 1031045 h 2219751"/>
              <a:gd name="connsiteX2" fmla="*/ 622203 w 7015508"/>
              <a:gd name="connsiteY2" fmla="*/ 1930454 h 2219751"/>
              <a:gd name="connsiteX3" fmla="*/ 1544098 w 7015508"/>
              <a:gd name="connsiteY3" fmla="*/ 1240907 h 2219751"/>
              <a:gd name="connsiteX4" fmla="*/ 292419 w 7015508"/>
              <a:gd name="connsiteY4" fmla="*/ 1308363 h 2219751"/>
              <a:gd name="connsiteX5" fmla="*/ 772104 w 7015508"/>
              <a:gd name="connsiteY5" fmla="*/ 408953 h 2219751"/>
              <a:gd name="connsiteX6" fmla="*/ 2196170 w 7015508"/>
              <a:gd name="connsiteY6" fmla="*/ 311517 h 2219751"/>
              <a:gd name="connsiteX7" fmla="*/ 2031278 w 7015508"/>
              <a:gd name="connsiteY7" fmla="*/ 1083510 h 2219751"/>
              <a:gd name="connsiteX8" fmla="*/ 1236799 w 7015508"/>
              <a:gd name="connsiteY8" fmla="*/ 1870494 h 2219751"/>
              <a:gd name="connsiteX9" fmla="*/ 2436013 w 7015508"/>
              <a:gd name="connsiteY9" fmla="*/ 2185287 h 2219751"/>
              <a:gd name="connsiteX10" fmla="*/ 2810767 w 7015508"/>
              <a:gd name="connsiteY10" fmla="*/ 1098500 h 2219751"/>
              <a:gd name="connsiteX11" fmla="*/ 3335422 w 7015508"/>
              <a:gd name="connsiteY11" fmla="*/ 236566 h 2219751"/>
              <a:gd name="connsiteX12" fmla="*/ 4459685 w 7015508"/>
              <a:gd name="connsiteY12" fmla="*/ 34199 h 2219751"/>
              <a:gd name="connsiteX13" fmla="*/ 3986953 w 7015508"/>
              <a:gd name="connsiteY13" fmla="*/ 817578 h 2219751"/>
              <a:gd name="connsiteX14" fmla="*/ 3432858 w 7015508"/>
              <a:gd name="connsiteY14" fmla="*/ 1585681 h 2219751"/>
              <a:gd name="connsiteX15" fmla="*/ 3935029 w 7015508"/>
              <a:gd name="connsiteY15" fmla="*/ 2147812 h 2219751"/>
              <a:gd name="connsiteX16" fmla="*/ 4823466 w 7015508"/>
              <a:gd name="connsiteY16" fmla="*/ 1232678 h 2219751"/>
              <a:gd name="connsiteX17" fmla="*/ 5785421 w 7015508"/>
              <a:gd name="connsiteY17" fmla="*/ 459218 h 2219751"/>
              <a:gd name="connsiteX18" fmla="*/ 7015508 w 7015508"/>
              <a:gd name="connsiteY18" fmla="*/ 334002 h 221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5508" h="2219751">
                <a:moveTo>
                  <a:pt x="667173" y="199090"/>
                </a:moveTo>
                <a:cubicBezTo>
                  <a:pt x="337389" y="470787"/>
                  <a:pt x="7606" y="742484"/>
                  <a:pt x="111" y="1031045"/>
                </a:cubicBezTo>
                <a:cubicBezTo>
                  <a:pt x="-7384" y="1319606"/>
                  <a:pt x="364872" y="1895477"/>
                  <a:pt x="622203" y="1930454"/>
                </a:cubicBezTo>
                <a:cubicBezTo>
                  <a:pt x="879534" y="1965431"/>
                  <a:pt x="1599062" y="1344589"/>
                  <a:pt x="1544098" y="1240907"/>
                </a:cubicBezTo>
                <a:cubicBezTo>
                  <a:pt x="1489134" y="1137225"/>
                  <a:pt x="421085" y="1447022"/>
                  <a:pt x="292419" y="1308363"/>
                </a:cubicBezTo>
                <a:cubicBezTo>
                  <a:pt x="163753" y="1169704"/>
                  <a:pt x="454812" y="575094"/>
                  <a:pt x="772104" y="408953"/>
                </a:cubicBezTo>
                <a:cubicBezTo>
                  <a:pt x="1089396" y="242812"/>
                  <a:pt x="1986308" y="199091"/>
                  <a:pt x="2196170" y="311517"/>
                </a:cubicBezTo>
                <a:cubicBezTo>
                  <a:pt x="2406032" y="423943"/>
                  <a:pt x="2191173" y="823681"/>
                  <a:pt x="2031278" y="1083510"/>
                </a:cubicBezTo>
                <a:cubicBezTo>
                  <a:pt x="1871383" y="1343339"/>
                  <a:pt x="1169343" y="1686865"/>
                  <a:pt x="1236799" y="1870494"/>
                </a:cubicBezTo>
                <a:cubicBezTo>
                  <a:pt x="1304255" y="2054123"/>
                  <a:pt x="2173685" y="2313953"/>
                  <a:pt x="2436013" y="2185287"/>
                </a:cubicBezTo>
                <a:cubicBezTo>
                  <a:pt x="2698341" y="2056621"/>
                  <a:pt x="2660866" y="1423287"/>
                  <a:pt x="2810767" y="1098500"/>
                </a:cubicBezTo>
                <a:cubicBezTo>
                  <a:pt x="2960669" y="773713"/>
                  <a:pt x="3060602" y="413950"/>
                  <a:pt x="3335422" y="236566"/>
                </a:cubicBezTo>
                <a:cubicBezTo>
                  <a:pt x="3610242" y="59182"/>
                  <a:pt x="4351096" y="-62636"/>
                  <a:pt x="4459685" y="34199"/>
                </a:cubicBezTo>
                <a:cubicBezTo>
                  <a:pt x="4568274" y="131034"/>
                  <a:pt x="4158091" y="558998"/>
                  <a:pt x="3986953" y="817578"/>
                </a:cubicBezTo>
                <a:cubicBezTo>
                  <a:pt x="3815815" y="1076158"/>
                  <a:pt x="3441512" y="1363975"/>
                  <a:pt x="3432858" y="1585681"/>
                </a:cubicBezTo>
                <a:cubicBezTo>
                  <a:pt x="3424204" y="1807387"/>
                  <a:pt x="3703261" y="2206646"/>
                  <a:pt x="3935029" y="2147812"/>
                </a:cubicBezTo>
                <a:cubicBezTo>
                  <a:pt x="4166797" y="2088978"/>
                  <a:pt x="4515067" y="1514110"/>
                  <a:pt x="4823466" y="1232678"/>
                </a:cubicBezTo>
                <a:cubicBezTo>
                  <a:pt x="5131865" y="951246"/>
                  <a:pt x="5401923" y="595379"/>
                  <a:pt x="5785421" y="459218"/>
                </a:cubicBezTo>
                <a:cubicBezTo>
                  <a:pt x="6168920" y="323057"/>
                  <a:pt x="6502719" y="205961"/>
                  <a:pt x="7015508" y="334002"/>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8">
            <a:extLst>
              <a:ext uri="{FF2B5EF4-FFF2-40B4-BE49-F238E27FC236}">
                <a16:creationId xmlns:a16="http://schemas.microsoft.com/office/drawing/2014/main" id="{67E6E317-C2E8-D601-C9AC-8DFD465EB12B}"/>
              </a:ext>
            </a:extLst>
          </p:cNvPr>
          <p:cNvSpPr/>
          <p:nvPr/>
        </p:nvSpPr>
        <p:spPr>
          <a:xfrm>
            <a:off x="3821853" y="2626468"/>
            <a:ext cx="5838669" cy="2631970"/>
          </a:xfrm>
          <a:custGeom>
            <a:avLst/>
            <a:gdLst>
              <a:gd name="connsiteX0" fmla="*/ 0 w 5838669"/>
              <a:gd name="connsiteY0" fmla="*/ 622092 h 2631970"/>
              <a:gd name="connsiteX1" fmla="*/ 929390 w 5838669"/>
              <a:gd name="connsiteY1" fmla="*/ 914400 h 2631970"/>
              <a:gd name="connsiteX2" fmla="*/ 1499017 w 5838669"/>
              <a:gd name="connsiteY2" fmla="*/ 1424066 h 2631970"/>
              <a:gd name="connsiteX3" fmla="*/ 1978702 w 5838669"/>
              <a:gd name="connsiteY3" fmla="*/ 1266669 h 2631970"/>
              <a:gd name="connsiteX4" fmla="*/ 2293495 w 5838669"/>
              <a:gd name="connsiteY4" fmla="*/ 1064302 h 2631970"/>
              <a:gd name="connsiteX5" fmla="*/ 2833141 w 5838669"/>
              <a:gd name="connsiteY5" fmla="*/ 861934 h 2631970"/>
              <a:gd name="connsiteX6" fmla="*/ 3342807 w 5838669"/>
              <a:gd name="connsiteY6" fmla="*/ 831954 h 2631970"/>
              <a:gd name="connsiteX7" fmla="*/ 3657600 w 5838669"/>
              <a:gd name="connsiteY7" fmla="*/ 1289154 h 2631970"/>
              <a:gd name="connsiteX8" fmla="*/ 2765685 w 5838669"/>
              <a:gd name="connsiteY8" fmla="*/ 2630774 h 2631970"/>
              <a:gd name="connsiteX9" fmla="*/ 3740046 w 5838669"/>
              <a:gd name="connsiteY9" fmla="*/ 1506511 h 2631970"/>
              <a:gd name="connsiteX10" fmla="*/ 4414604 w 5838669"/>
              <a:gd name="connsiteY10" fmla="*/ 442210 h 2631970"/>
              <a:gd name="connsiteX11" fmla="*/ 5838669 w 5838669"/>
              <a:gd name="connsiteY11" fmla="*/ 0 h 263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8669" h="2631970">
                <a:moveTo>
                  <a:pt x="0" y="622092"/>
                </a:moveTo>
                <a:cubicBezTo>
                  <a:pt x="339777" y="701415"/>
                  <a:pt x="679554" y="780738"/>
                  <a:pt x="929390" y="914400"/>
                </a:cubicBezTo>
                <a:cubicBezTo>
                  <a:pt x="1179226" y="1048062"/>
                  <a:pt x="1324132" y="1365355"/>
                  <a:pt x="1499017" y="1424066"/>
                </a:cubicBezTo>
                <a:cubicBezTo>
                  <a:pt x="1673902" y="1482777"/>
                  <a:pt x="1846289" y="1326630"/>
                  <a:pt x="1978702" y="1266669"/>
                </a:cubicBezTo>
                <a:cubicBezTo>
                  <a:pt x="2111115" y="1206708"/>
                  <a:pt x="2151089" y="1131758"/>
                  <a:pt x="2293495" y="1064302"/>
                </a:cubicBezTo>
                <a:cubicBezTo>
                  <a:pt x="2435901" y="996846"/>
                  <a:pt x="2658256" y="900659"/>
                  <a:pt x="2833141" y="861934"/>
                </a:cubicBezTo>
                <a:cubicBezTo>
                  <a:pt x="3008026" y="823209"/>
                  <a:pt x="3205397" y="760751"/>
                  <a:pt x="3342807" y="831954"/>
                </a:cubicBezTo>
                <a:cubicBezTo>
                  <a:pt x="3480217" y="903157"/>
                  <a:pt x="3753787" y="989351"/>
                  <a:pt x="3657600" y="1289154"/>
                </a:cubicBezTo>
                <a:cubicBezTo>
                  <a:pt x="3561413" y="1588957"/>
                  <a:pt x="2751944" y="2594548"/>
                  <a:pt x="2765685" y="2630774"/>
                </a:cubicBezTo>
                <a:cubicBezTo>
                  <a:pt x="2779426" y="2667000"/>
                  <a:pt x="3465226" y="1871272"/>
                  <a:pt x="3740046" y="1506511"/>
                </a:cubicBezTo>
                <a:cubicBezTo>
                  <a:pt x="4014866" y="1141750"/>
                  <a:pt x="4064834" y="693295"/>
                  <a:pt x="4414604" y="442210"/>
                </a:cubicBezTo>
                <a:cubicBezTo>
                  <a:pt x="4764374" y="191125"/>
                  <a:pt x="5301521" y="95562"/>
                  <a:pt x="5838669" y="0"/>
                </a:cubicBezTo>
              </a:path>
            </a:pathLst>
          </a:custGeom>
          <a:noFill/>
          <a:ln>
            <a:solidFill>
              <a:schemeClr val="accent3">
                <a:lumMod val="60000"/>
                <a:lumOff val="40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1EBD38F-9B99-3357-0845-5C676983560F}"/>
              </a:ext>
            </a:extLst>
          </p:cNvPr>
          <p:cNvSpPr txBox="1"/>
          <p:nvPr/>
        </p:nvSpPr>
        <p:spPr>
          <a:xfrm>
            <a:off x="8770695" y="2776673"/>
            <a:ext cx="2986041" cy="369332"/>
          </a:xfrm>
          <a:prstGeom prst="rect">
            <a:avLst/>
          </a:prstGeom>
          <a:noFill/>
        </p:spPr>
        <p:txBody>
          <a:bodyPr wrap="square" rtlCol="0">
            <a:spAutoFit/>
          </a:bodyPr>
          <a:lstStyle/>
          <a:p>
            <a:r>
              <a:rPr lang="fr-FR" dirty="0" err="1">
                <a:solidFill>
                  <a:srgbClr val="00B050"/>
                </a:solidFill>
              </a:rPr>
              <a:t>Analog</a:t>
            </a:r>
            <a:r>
              <a:rPr lang="fr-FR" dirty="0">
                <a:solidFill>
                  <a:srgbClr val="00B050"/>
                </a:solidFill>
              </a:rPr>
              <a:t> 1 </a:t>
            </a:r>
            <a:r>
              <a:rPr lang="fr-FR" dirty="0" err="1">
                <a:solidFill>
                  <a:srgbClr val="00B050"/>
                </a:solidFill>
              </a:rPr>
              <a:t>trajectory</a:t>
            </a:r>
            <a:r>
              <a:rPr lang="fr-FR" dirty="0">
                <a:solidFill>
                  <a:srgbClr val="00B050"/>
                </a:solidFill>
              </a:rPr>
              <a:t> </a:t>
            </a:r>
          </a:p>
        </p:txBody>
      </p:sp>
      <p:cxnSp>
        <p:nvCxnSpPr>
          <p:cNvPr id="19" name="Connecteur droit avec flèche 18">
            <a:extLst>
              <a:ext uri="{FF2B5EF4-FFF2-40B4-BE49-F238E27FC236}">
                <a16:creationId xmlns:a16="http://schemas.microsoft.com/office/drawing/2014/main" id="{56549BC8-A841-2ABF-A66A-DAC1F309D5BE}"/>
              </a:ext>
            </a:extLst>
          </p:cNvPr>
          <p:cNvCxnSpPr>
            <a:cxnSpLocks/>
          </p:cNvCxnSpPr>
          <p:nvPr/>
        </p:nvCxnSpPr>
        <p:spPr>
          <a:xfrm>
            <a:off x="6244455" y="3634254"/>
            <a:ext cx="30183" cy="21321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id="{23C70B20-050B-7E29-758F-DBCEAEF6FD58}"/>
              </a:ext>
            </a:extLst>
          </p:cNvPr>
          <p:cNvCxnSpPr>
            <a:cxnSpLocks/>
          </p:cNvCxnSpPr>
          <p:nvPr/>
        </p:nvCxnSpPr>
        <p:spPr>
          <a:xfrm flipH="1">
            <a:off x="6812253" y="3463047"/>
            <a:ext cx="31426" cy="31052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a:extLst>
              <a:ext uri="{FF2B5EF4-FFF2-40B4-BE49-F238E27FC236}">
                <a16:creationId xmlns:a16="http://schemas.microsoft.com/office/drawing/2014/main" id="{2FFAA36B-4D65-223C-4565-B1821B4D1BFB}"/>
              </a:ext>
            </a:extLst>
          </p:cNvPr>
          <p:cNvCxnSpPr>
            <a:cxnSpLocks/>
          </p:cNvCxnSpPr>
          <p:nvPr/>
        </p:nvCxnSpPr>
        <p:spPr>
          <a:xfrm flipH="1">
            <a:off x="7131985" y="3680946"/>
            <a:ext cx="307026" cy="16652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a:extLst>
              <a:ext uri="{FF2B5EF4-FFF2-40B4-BE49-F238E27FC236}">
                <a16:creationId xmlns:a16="http://schemas.microsoft.com/office/drawing/2014/main" id="{7B2EDA3B-8726-33DC-BDCE-9A6449B299C1}"/>
              </a:ext>
            </a:extLst>
          </p:cNvPr>
          <p:cNvCxnSpPr>
            <a:cxnSpLocks/>
          </p:cNvCxnSpPr>
          <p:nvPr/>
        </p:nvCxnSpPr>
        <p:spPr>
          <a:xfrm flipH="1" flipV="1">
            <a:off x="6437685" y="4832701"/>
            <a:ext cx="303502" cy="1634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72EAF719-2F52-A90D-BE84-93B0FCCF364B}"/>
              </a:ext>
            </a:extLst>
          </p:cNvPr>
          <p:cNvCxnSpPr>
            <a:cxnSpLocks/>
          </p:cNvCxnSpPr>
          <p:nvPr/>
        </p:nvCxnSpPr>
        <p:spPr>
          <a:xfrm flipH="1" flipV="1">
            <a:off x="6739495" y="4469223"/>
            <a:ext cx="279282" cy="1409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71A3E775-AEBC-E575-1386-224D5E219A74}"/>
              </a:ext>
            </a:extLst>
          </p:cNvPr>
          <p:cNvCxnSpPr>
            <a:cxnSpLocks/>
          </p:cNvCxnSpPr>
          <p:nvPr/>
        </p:nvCxnSpPr>
        <p:spPr>
          <a:xfrm flipH="1">
            <a:off x="6119471" y="5240202"/>
            <a:ext cx="379974" cy="11059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avec flèche 57">
            <a:extLst>
              <a:ext uri="{FF2B5EF4-FFF2-40B4-BE49-F238E27FC236}">
                <a16:creationId xmlns:a16="http://schemas.microsoft.com/office/drawing/2014/main" id="{5EE430CF-DC4D-A8D7-AA01-FF0C8BAE9D25}"/>
              </a:ext>
            </a:extLst>
          </p:cNvPr>
          <p:cNvCxnSpPr>
            <a:cxnSpLocks/>
          </p:cNvCxnSpPr>
          <p:nvPr/>
        </p:nvCxnSpPr>
        <p:spPr>
          <a:xfrm flipH="1">
            <a:off x="6511489" y="5344750"/>
            <a:ext cx="92214" cy="44788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ZoneTexte 59">
            <a:extLst>
              <a:ext uri="{FF2B5EF4-FFF2-40B4-BE49-F238E27FC236}">
                <a16:creationId xmlns:a16="http://schemas.microsoft.com/office/drawing/2014/main" id="{1D0D3EFB-33BD-E441-4A22-BB6FDFFD9FD7}"/>
              </a:ext>
            </a:extLst>
          </p:cNvPr>
          <p:cNvSpPr txBox="1"/>
          <p:nvPr/>
        </p:nvSpPr>
        <p:spPr>
          <a:xfrm>
            <a:off x="8770695" y="4241200"/>
            <a:ext cx="2904803" cy="369332"/>
          </a:xfrm>
          <a:prstGeom prst="rect">
            <a:avLst/>
          </a:prstGeom>
          <a:noFill/>
        </p:spPr>
        <p:txBody>
          <a:bodyPr wrap="square" rtlCol="0">
            <a:spAutoFit/>
          </a:bodyPr>
          <a:lstStyle/>
          <a:p>
            <a:r>
              <a:rPr lang="fr-FR" dirty="0" err="1"/>
              <a:t>Analog</a:t>
            </a:r>
            <a:r>
              <a:rPr lang="fr-FR" dirty="0"/>
              <a:t> 2 </a:t>
            </a:r>
            <a:r>
              <a:rPr lang="fr-FR" dirty="0" err="1"/>
              <a:t>trajectory</a:t>
            </a:r>
            <a:endParaRPr lang="fr-FR" dirty="0"/>
          </a:p>
        </p:txBody>
      </p:sp>
      <p:sp>
        <p:nvSpPr>
          <p:cNvPr id="61" name="Ellipse 60">
            <a:extLst>
              <a:ext uri="{FF2B5EF4-FFF2-40B4-BE49-F238E27FC236}">
                <a16:creationId xmlns:a16="http://schemas.microsoft.com/office/drawing/2014/main" id="{06FA806B-163C-F620-B38C-26F7A67DD6C3}"/>
              </a:ext>
            </a:extLst>
          </p:cNvPr>
          <p:cNvSpPr/>
          <p:nvPr/>
        </p:nvSpPr>
        <p:spPr>
          <a:xfrm>
            <a:off x="5812250" y="3759484"/>
            <a:ext cx="164897" cy="164897"/>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7D41EB8D-8457-9EEB-8C59-79F1757B4E36}"/>
              </a:ext>
            </a:extLst>
          </p:cNvPr>
          <p:cNvCxnSpPr>
            <a:cxnSpLocks/>
          </p:cNvCxnSpPr>
          <p:nvPr/>
        </p:nvCxnSpPr>
        <p:spPr>
          <a:xfrm>
            <a:off x="5878695" y="3847469"/>
            <a:ext cx="95682" cy="1538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3" name="ZoneTexte 62">
            <a:extLst>
              <a:ext uri="{FF2B5EF4-FFF2-40B4-BE49-F238E27FC236}">
                <a16:creationId xmlns:a16="http://schemas.microsoft.com/office/drawing/2014/main" id="{FE4F38E7-D3C8-2B5D-BC51-4FCA4B14C323}"/>
              </a:ext>
            </a:extLst>
          </p:cNvPr>
          <p:cNvSpPr txBox="1"/>
          <p:nvPr/>
        </p:nvSpPr>
        <p:spPr>
          <a:xfrm>
            <a:off x="5605296" y="3433585"/>
            <a:ext cx="550679" cy="369332"/>
          </a:xfrm>
          <a:prstGeom prst="rect">
            <a:avLst/>
          </a:prstGeom>
          <a:noFill/>
        </p:spPr>
        <p:txBody>
          <a:bodyPr wrap="square" rtlCol="0">
            <a:spAutoFit/>
          </a:bodyPr>
          <a:lstStyle/>
          <a:p>
            <a:r>
              <a:rPr lang="fr-FR" i="1" dirty="0" err="1">
                <a:solidFill>
                  <a:srgbClr val="00B050"/>
                </a:solidFill>
              </a:rPr>
              <a:t>t</a:t>
            </a:r>
            <a:r>
              <a:rPr lang="fr-FR" i="1" dirty="0">
                <a:solidFill>
                  <a:srgbClr val="00B050"/>
                </a:solidFill>
              </a:rPr>
              <a:t>=0</a:t>
            </a:r>
          </a:p>
        </p:txBody>
      </p:sp>
      <p:sp>
        <p:nvSpPr>
          <p:cNvPr id="64" name="ZoneTexte 63">
            <a:extLst>
              <a:ext uri="{FF2B5EF4-FFF2-40B4-BE49-F238E27FC236}">
                <a16:creationId xmlns:a16="http://schemas.microsoft.com/office/drawing/2014/main" id="{D57565A8-453E-A96C-27C8-336DB537C5DF}"/>
              </a:ext>
            </a:extLst>
          </p:cNvPr>
          <p:cNvSpPr txBox="1"/>
          <p:nvPr/>
        </p:nvSpPr>
        <p:spPr>
          <a:xfrm>
            <a:off x="6588898" y="5837093"/>
            <a:ext cx="4627511" cy="369332"/>
          </a:xfrm>
          <a:prstGeom prst="rect">
            <a:avLst/>
          </a:prstGeom>
          <a:noFill/>
        </p:spPr>
        <p:txBody>
          <a:bodyPr wrap="square" rtlCol="0">
            <a:spAutoFit/>
          </a:bodyPr>
          <a:lstStyle/>
          <a:p>
            <a:r>
              <a:rPr lang="fr-FR" i="1" dirty="0" err="1">
                <a:solidFill>
                  <a:srgbClr val="00B050"/>
                </a:solidFill>
              </a:rPr>
              <a:t>doubling</a:t>
            </a:r>
            <a:r>
              <a:rPr lang="fr-FR" i="1" dirty="0">
                <a:solidFill>
                  <a:srgbClr val="00B050"/>
                </a:solidFill>
              </a:rPr>
              <a:t> time = </a:t>
            </a:r>
            <a:r>
              <a:rPr lang="fr-FR" i="1" dirty="0" err="1">
                <a:solidFill>
                  <a:srgbClr val="00B050"/>
                </a:solidFill>
              </a:rPr>
              <a:t>t</a:t>
            </a:r>
            <a:r>
              <a:rPr lang="fr-FR" i="1" dirty="0">
                <a:solidFill>
                  <a:srgbClr val="00B050"/>
                </a:solidFill>
              </a:rPr>
              <a:t> </a:t>
            </a:r>
            <a:r>
              <a:rPr lang="fr-FR" dirty="0" err="1">
                <a:solidFill>
                  <a:srgbClr val="00B050"/>
                </a:solidFill>
              </a:rPr>
              <a:t>such</a:t>
            </a:r>
            <a:r>
              <a:rPr lang="fr-FR" dirty="0">
                <a:solidFill>
                  <a:srgbClr val="00B050"/>
                </a:solidFill>
              </a:rPr>
              <a:t> </a:t>
            </a:r>
            <a:r>
              <a:rPr lang="fr-FR" dirty="0" err="1">
                <a:solidFill>
                  <a:srgbClr val="00B050"/>
                </a:solidFill>
              </a:rPr>
              <a:t>that</a:t>
            </a:r>
            <a:r>
              <a:rPr lang="fr-FR" i="1" dirty="0">
                <a:solidFill>
                  <a:srgbClr val="00B050"/>
                </a:solidFill>
              </a:rPr>
              <a:t> </a:t>
            </a:r>
            <a:r>
              <a:rPr lang="fr-FR" i="1" dirty="0" err="1">
                <a:solidFill>
                  <a:srgbClr val="00B050"/>
                </a:solidFill>
              </a:rPr>
              <a:t>err</a:t>
            </a:r>
            <a:r>
              <a:rPr lang="fr-FR" i="1" dirty="0">
                <a:solidFill>
                  <a:srgbClr val="00B050"/>
                </a:solidFill>
              </a:rPr>
              <a:t>(</a:t>
            </a:r>
            <a:r>
              <a:rPr lang="fr-FR" i="1" dirty="0" err="1">
                <a:solidFill>
                  <a:srgbClr val="00B050"/>
                </a:solidFill>
              </a:rPr>
              <a:t>t</a:t>
            </a:r>
            <a:r>
              <a:rPr lang="fr-FR" i="1" dirty="0">
                <a:solidFill>
                  <a:srgbClr val="00B050"/>
                </a:solidFill>
              </a:rPr>
              <a:t>) = 2 </a:t>
            </a:r>
            <a:r>
              <a:rPr lang="fr-FR" sz="1000" dirty="0">
                <a:solidFill>
                  <a:srgbClr val="00B050"/>
                </a:solidFill>
              </a:rPr>
              <a:t>⨉</a:t>
            </a:r>
            <a:r>
              <a:rPr lang="fr-FR" i="1" dirty="0">
                <a:solidFill>
                  <a:srgbClr val="00B050"/>
                </a:solidFill>
              </a:rPr>
              <a:t> </a:t>
            </a:r>
            <a:r>
              <a:rPr lang="fr-FR" i="1" dirty="0" err="1">
                <a:solidFill>
                  <a:srgbClr val="00B050"/>
                </a:solidFill>
              </a:rPr>
              <a:t>err</a:t>
            </a:r>
            <a:r>
              <a:rPr lang="fr-FR" i="1" dirty="0">
                <a:solidFill>
                  <a:srgbClr val="00B050"/>
                </a:solidFill>
              </a:rPr>
              <a:t>(0)</a:t>
            </a:r>
          </a:p>
        </p:txBody>
      </p:sp>
      <p:sp>
        <p:nvSpPr>
          <p:cNvPr id="67" name="Ellipse 66">
            <a:extLst>
              <a:ext uri="{FF2B5EF4-FFF2-40B4-BE49-F238E27FC236}">
                <a16:creationId xmlns:a16="http://schemas.microsoft.com/office/drawing/2014/main" id="{7EE98EED-11D2-739A-3F64-A5E35AE53CBE}"/>
              </a:ext>
            </a:extLst>
          </p:cNvPr>
          <p:cNvSpPr/>
          <p:nvPr/>
        </p:nvSpPr>
        <p:spPr>
          <a:xfrm>
            <a:off x="6558698" y="5145755"/>
            <a:ext cx="164897" cy="164897"/>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065ED6C-FEED-A7CA-EC77-BD90E01018B8}"/>
              </a:ext>
            </a:extLst>
          </p:cNvPr>
          <p:cNvPicPr>
            <a:picLocks noChangeAspect="1"/>
          </p:cNvPicPr>
          <p:nvPr/>
        </p:nvPicPr>
        <p:blipFill>
          <a:blip r:embed="rId4"/>
          <a:stretch>
            <a:fillRect/>
          </a:stretch>
        </p:blipFill>
        <p:spPr>
          <a:xfrm>
            <a:off x="990322" y="1370839"/>
            <a:ext cx="1982692" cy="2679313"/>
          </a:xfrm>
          <a:prstGeom prst="rect">
            <a:avLst/>
          </a:prstGeom>
        </p:spPr>
      </p:pic>
      <p:sp>
        <p:nvSpPr>
          <p:cNvPr id="5" name="ZoneTexte 4">
            <a:extLst>
              <a:ext uri="{FF2B5EF4-FFF2-40B4-BE49-F238E27FC236}">
                <a16:creationId xmlns:a16="http://schemas.microsoft.com/office/drawing/2014/main" id="{4033641A-742D-B1DB-29DE-97CAB4768E60}"/>
              </a:ext>
            </a:extLst>
          </p:cNvPr>
          <p:cNvSpPr txBox="1"/>
          <p:nvPr/>
        </p:nvSpPr>
        <p:spPr>
          <a:xfrm>
            <a:off x="974704" y="4102700"/>
            <a:ext cx="1776102" cy="646331"/>
          </a:xfrm>
          <a:prstGeom prst="rect">
            <a:avLst/>
          </a:prstGeom>
          <a:noFill/>
        </p:spPr>
        <p:txBody>
          <a:bodyPr wrap="square" rtlCol="0">
            <a:spAutoFit/>
          </a:bodyPr>
          <a:lstStyle/>
          <a:p>
            <a:r>
              <a:rPr lang="fr-FR" dirty="0"/>
              <a:t>Edward Lorenz (1917-2008)</a:t>
            </a:r>
          </a:p>
        </p:txBody>
      </p:sp>
    </p:spTree>
    <p:extLst>
      <p:ext uri="{BB962C8B-B14F-4D97-AF65-F5344CB8AC3E}">
        <p14:creationId xmlns:p14="http://schemas.microsoft.com/office/powerpoint/2010/main" val="103957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60" grpId="0"/>
      <p:bldP spid="61" grpId="0" animBg="1"/>
      <p:bldP spid="63" grpId="0"/>
      <p:bldP spid="64" grpId="0"/>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personne, Visage humain, habits, homme&#10;&#10;Description générée automatiquement">
            <a:extLst>
              <a:ext uri="{FF2B5EF4-FFF2-40B4-BE49-F238E27FC236}">
                <a16:creationId xmlns:a16="http://schemas.microsoft.com/office/drawing/2014/main" id="{64B3FCC1-4E9C-7A39-34FD-6EFE92A0EA54}"/>
              </a:ext>
            </a:extLst>
          </p:cNvPr>
          <p:cNvPicPr>
            <a:picLocks noChangeAspect="1"/>
          </p:cNvPicPr>
          <p:nvPr/>
        </p:nvPicPr>
        <p:blipFill>
          <a:blip r:embed="rId3"/>
          <a:stretch>
            <a:fillRect/>
          </a:stretch>
        </p:blipFill>
        <p:spPr>
          <a:xfrm>
            <a:off x="1503528" y="0"/>
            <a:ext cx="9184943" cy="6888707"/>
          </a:xfrm>
          <a:prstGeom prst="rect">
            <a:avLst/>
          </a:prstGeom>
        </p:spPr>
      </p:pic>
      <p:sp>
        <p:nvSpPr>
          <p:cNvPr id="7" name="ZoneTexte 6">
            <a:extLst>
              <a:ext uri="{FF2B5EF4-FFF2-40B4-BE49-F238E27FC236}">
                <a16:creationId xmlns:a16="http://schemas.microsoft.com/office/drawing/2014/main" id="{CA0E0BC4-7998-629B-FA6C-929E1B514B19}"/>
              </a:ext>
            </a:extLst>
          </p:cNvPr>
          <p:cNvSpPr txBox="1"/>
          <p:nvPr/>
        </p:nvSpPr>
        <p:spPr>
          <a:xfrm>
            <a:off x="1651379" y="586854"/>
            <a:ext cx="6182436" cy="523220"/>
          </a:xfrm>
          <a:prstGeom prst="rect">
            <a:avLst/>
          </a:prstGeom>
          <a:noFill/>
        </p:spPr>
        <p:txBody>
          <a:bodyPr wrap="square" rtlCol="0">
            <a:spAutoFit/>
          </a:bodyPr>
          <a:lstStyle/>
          <a:p>
            <a:r>
              <a:rPr lang="fr-FR" sz="2800" b="1" dirty="0">
                <a:solidFill>
                  <a:schemeClr val="bg1"/>
                </a:solidFill>
                <a:latin typeface="Proxima Nova Rg" panose="02000506030000020004" pitchFamily="2" charset="0"/>
              </a:rPr>
              <a:t>Svalbard UNIS </a:t>
            </a:r>
            <a:r>
              <a:rPr lang="fr-FR" sz="2800" b="1" dirty="0" err="1">
                <a:solidFill>
                  <a:schemeClr val="bg1"/>
                </a:solidFill>
                <a:latin typeface="Proxima Nova Rg" panose="02000506030000020004" pitchFamily="2" charset="0"/>
              </a:rPr>
              <a:t>summerschool</a:t>
            </a:r>
            <a:r>
              <a:rPr lang="fr-FR" sz="2800" b="1" dirty="0">
                <a:solidFill>
                  <a:schemeClr val="bg1"/>
                </a:solidFill>
                <a:latin typeface="Proxima Nova Rg" panose="02000506030000020004" pitchFamily="2" charset="0"/>
              </a:rPr>
              <a:t>, 2011</a:t>
            </a:r>
          </a:p>
        </p:txBody>
      </p:sp>
    </p:spTree>
    <p:extLst>
      <p:ext uri="{BB962C8B-B14F-4D97-AF65-F5344CB8AC3E}">
        <p14:creationId xmlns:p14="http://schemas.microsoft.com/office/powerpoint/2010/main" val="1039060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30F4E21-8209-B920-2128-A38A1D16F5C4}"/>
              </a:ext>
            </a:extLst>
          </p:cNvPr>
          <p:cNvPicPr>
            <a:picLocks noChangeAspect="1"/>
          </p:cNvPicPr>
          <p:nvPr/>
        </p:nvPicPr>
        <p:blipFill>
          <a:blip r:embed="rId3"/>
          <a:stretch>
            <a:fillRect/>
          </a:stretch>
        </p:blipFill>
        <p:spPr>
          <a:xfrm>
            <a:off x="2209800" y="1115659"/>
            <a:ext cx="7772400" cy="4626681"/>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5E2F0C98-359D-DCB2-6120-FE60AAEDE42C}"/>
              </a:ext>
            </a:extLst>
          </p:cNvPr>
          <p:cNvSpPr/>
          <p:nvPr/>
        </p:nvSpPr>
        <p:spPr>
          <a:xfrm>
            <a:off x="2579648" y="4282068"/>
            <a:ext cx="4527396" cy="200722"/>
          </a:xfrm>
          <a:prstGeom prst="rect">
            <a:avLst/>
          </a:pr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43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0BD0A17-F3FA-6553-E542-B2FC61757DD4}"/>
              </a:ext>
            </a:extLst>
          </p:cNvPr>
          <p:cNvSpPr>
            <a:spLocks noGrp="1"/>
          </p:cNvSpPr>
          <p:nvPr>
            <p:ph type="body" sz="quarter" idx="13"/>
          </p:nvPr>
        </p:nvSpPr>
        <p:spPr/>
        <p:txBody>
          <a:bodyPr/>
          <a:lstStyle/>
          <a:p>
            <a:pPr marL="0" indent="0">
              <a:buNone/>
            </a:pPr>
            <a:r>
              <a:rPr lang="en-US" dirty="0" err="1"/>
              <a:t>Branstator</a:t>
            </a:r>
            <a:r>
              <a:rPr lang="en-US" dirty="0"/>
              <a:t>, Grant, and Haiyan Teng. “Two Limits of Initial-Value Decadal Predictability in a CGCM.” </a:t>
            </a:r>
            <a:r>
              <a:rPr lang="en-US" i="1" dirty="0"/>
              <a:t>Journal of Climate</a:t>
            </a:r>
            <a:r>
              <a:rPr lang="en-US" dirty="0"/>
              <a:t> 23, no. 23 (August 27, 2010): 6292–6311. </a:t>
            </a:r>
            <a:r>
              <a:rPr lang="en-US" dirty="0">
                <a:hlinkClick r:id="rId4"/>
              </a:rPr>
              <a:t>https://doi.org/10.1175/2010JCLI3678.1</a:t>
            </a:r>
            <a:r>
              <a:rPr lang="en-US" dirty="0"/>
              <a:t>.</a:t>
            </a:r>
          </a:p>
          <a:p>
            <a:endParaRPr lang="en-US" dirty="0"/>
          </a:p>
          <a:p>
            <a:endParaRPr lang="fr-FR" dirty="0"/>
          </a:p>
        </p:txBody>
      </p:sp>
      <p:sp>
        <p:nvSpPr>
          <p:cNvPr id="22" name="Title 6">
            <a:extLst>
              <a:ext uri="{FF2B5EF4-FFF2-40B4-BE49-F238E27FC236}">
                <a16:creationId xmlns:a16="http://schemas.microsoft.com/office/drawing/2014/main" id="{F641824E-1958-95FC-4ED6-BD3EB75FCD5B}"/>
              </a:ext>
            </a:extLst>
          </p:cNvPr>
          <p:cNvSpPr txBox="1">
            <a:spLocks/>
          </p:cNvSpPr>
          <p:nvPr/>
        </p:nvSpPr>
        <p:spPr>
          <a:xfrm>
            <a:off x="838200" y="234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Proxima Nova Rg" panose="02000506030000020004" pitchFamily="2" charset="0"/>
                <a:ea typeface="+mj-ea"/>
                <a:cs typeface="Segoe UI Light" panose="020B0502040204020203" pitchFamily="34" charset="0"/>
              </a:defRPr>
            </a:lvl1pPr>
          </a:lstStyle>
          <a:p>
            <a:r>
              <a:rPr lang="en-US" dirty="0"/>
              <a:t>Measuring predictability: current practices</a:t>
            </a:r>
          </a:p>
        </p:txBody>
      </p:sp>
      <p:sp>
        <p:nvSpPr>
          <p:cNvPr id="23" name="Content Placeholder 7">
            <a:extLst>
              <a:ext uri="{FF2B5EF4-FFF2-40B4-BE49-F238E27FC236}">
                <a16:creationId xmlns:a16="http://schemas.microsoft.com/office/drawing/2014/main" id="{7F4DB264-53CF-1048-C595-CF203F936389}"/>
              </a:ext>
            </a:extLst>
          </p:cNvPr>
          <p:cNvSpPr>
            <a:spLocks noGrp="1"/>
          </p:cNvSpPr>
          <p:nvPr>
            <p:ph idx="1"/>
          </p:nvPr>
        </p:nvSpPr>
        <p:spPr>
          <a:xfrm>
            <a:off x="838200" y="1825625"/>
            <a:ext cx="6870700" cy="4351338"/>
          </a:xfrm>
        </p:spPr>
        <p:txBody>
          <a:bodyPr>
            <a:normAutofit/>
          </a:bodyPr>
          <a:lstStyle/>
          <a:p>
            <a:pPr marL="0" indent="0">
              <a:buNone/>
            </a:pPr>
            <a:r>
              <a:rPr lang="en-US" dirty="0"/>
              <a:t>A modern, and popular approach to quantify initial-value predictability is to:</a:t>
            </a:r>
          </a:p>
          <a:p>
            <a:pPr marL="914400" lvl="1" indent="-457200">
              <a:buFont typeface="Arial" panose="020B0604020202020204" pitchFamily="34" charset="0"/>
              <a:buAutoNum type="arabicPeriod"/>
            </a:pPr>
            <a:r>
              <a:rPr lang="en-US" dirty="0">
                <a:solidFill>
                  <a:srgbClr val="FF0000"/>
                </a:solidFill>
              </a:rPr>
              <a:t>Integrate a coupled climate model and derive the (possibly time-dependent) climatological distribution</a:t>
            </a:r>
          </a:p>
          <a:p>
            <a:pPr marL="914400" lvl="1" indent="-457200">
              <a:buFont typeface="Arial" panose="020B0604020202020204" pitchFamily="34" charset="0"/>
              <a:buAutoNum type="arabicPeriod"/>
            </a:pPr>
            <a:r>
              <a:rPr lang="en-US" dirty="0">
                <a:solidFill>
                  <a:srgbClr val="00B050"/>
                </a:solidFill>
              </a:rPr>
              <a:t>Restart the model at some point and add small perturbations</a:t>
            </a:r>
          </a:p>
          <a:p>
            <a:pPr marL="914400" lvl="1" indent="-457200">
              <a:buAutoNum type="arabicPeriod"/>
            </a:pPr>
            <a:r>
              <a:rPr lang="en-US" dirty="0"/>
              <a:t>Assess when the ensemble variance has reached the climatological variance</a:t>
            </a:r>
          </a:p>
          <a:p>
            <a:pPr marL="914400" lvl="1" indent="-457200">
              <a:buAutoNum type="arabicPeriod"/>
            </a:pPr>
            <a:endParaRPr lang="en-US" dirty="0"/>
          </a:p>
        </p:txBody>
      </p:sp>
      <p:sp>
        <p:nvSpPr>
          <p:cNvPr id="25" name="Slide Number Placeholder 4">
            <a:extLst>
              <a:ext uri="{FF2B5EF4-FFF2-40B4-BE49-F238E27FC236}">
                <a16:creationId xmlns:a16="http://schemas.microsoft.com/office/drawing/2014/main" id="{6B9C3EF8-5E32-5036-7BD1-68E8BB8149B9}"/>
              </a:ext>
            </a:extLst>
          </p:cNvPr>
          <p:cNvSpPr>
            <a:spLocks noGrp="1"/>
          </p:cNvSpPr>
          <p:nvPr>
            <p:ph type="sldNum" sz="quarter" idx="12"/>
          </p:nvPr>
        </p:nvSpPr>
        <p:spPr>
          <a:xfrm>
            <a:off x="11553825" y="6432550"/>
            <a:ext cx="542925" cy="365125"/>
          </a:xfrm>
        </p:spPr>
        <p:txBody>
          <a:bodyPr/>
          <a:lstStyle/>
          <a:p>
            <a:fld id="{5AA13145-42F5-45DA-A388-4B7E187BDD03}" type="slidenum">
              <a:rPr lang="en-US" smtClean="0"/>
              <a:t>21</a:t>
            </a:fld>
            <a:endParaRPr lang="en-US"/>
          </a:p>
        </p:txBody>
      </p:sp>
      <p:pic>
        <p:nvPicPr>
          <p:cNvPr id="26" name="Picture 1">
            <a:extLst>
              <a:ext uri="{FF2B5EF4-FFF2-40B4-BE49-F238E27FC236}">
                <a16:creationId xmlns:a16="http://schemas.microsoft.com/office/drawing/2014/main" id="{E09BE02D-984C-9652-B4E8-D9CACFFE1A46}"/>
              </a:ext>
            </a:extLst>
          </p:cNvPr>
          <p:cNvPicPr>
            <a:picLocks noChangeAspect="1"/>
          </p:cNvPicPr>
          <p:nvPr/>
        </p:nvPicPr>
        <p:blipFill>
          <a:blip r:embed="rId5"/>
          <a:stretch>
            <a:fillRect/>
          </a:stretch>
        </p:blipFill>
        <p:spPr>
          <a:xfrm>
            <a:off x="7830343" y="1785057"/>
            <a:ext cx="3358357" cy="2276562"/>
          </a:xfrm>
          <a:prstGeom prst="rect">
            <a:avLst/>
          </a:prstGeom>
        </p:spPr>
      </p:pic>
      <p:pic>
        <p:nvPicPr>
          <p:cNvPr id="27" name="Picture 14">
            <a:extLst>
              <a:ext uri="{FF2B5EF4-FFF2-40B4-BE49-F238E27FC236}">
                <a16:creationId xmlns:a16="http://schemas.microsoft.com/office/drawing/2014/main" id="{47A3D0DB-0CBD-D1FD-84A1-657E8885E29F}"/>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050106" y="4531625"/>
            <a:ext cx="1394551" cy="1266199"/>
          </a:xfrm>
          <a:prstGeom prst="rect">
            <a:avLst/>
          </a:prstGeom>
        </p:spPr>
      </p:pic>
      <p:sp>
        <p:nvSpPr>
          <p:cNvPr id="28" name="TextBox 15">
            <a:extLst>
              <a:ext uri="{FF2B5EF4-FFF2-40B4-BE49-F238E27FC236}">
                <a16:creationId xmlns:a16="http://schemas.microsoft.com/office/drawing/2014/main" id="{E7CAA47D-7DCA-2F70-FA1A-8F28E8088C37}"/>
              </a:ext>
            </a:extLst>
          </p:cNvPr>
          <p:cNvSpPr txBox="1"/>
          <p:nvPr/>
        </p:nvSpPr>
        <p:spPr>
          <a:xfrm>
            <a:off x="9635804" y="4841558"/>
            <a:ext cx="2460946" cy="1477328"/>
          </a:xfrm>
          <a:prstGeom prst="rect">
            <a:avLst/>
          </a:prstGeom>
          <a:noFill/>
        </p:spPr>
        <p:txBody>
          <a:bodyPr wrap="square" rtlCol="0">
            <a:spAutoFit/>
          </a:bodyPr>
          <a:lstStyle/>
          <a:p>
            <a:r>
              <a:rPr lang="en-US" b="1" dirty="0"/>
              <a:t>“Prognostic Potential Predictability”: reaches zero when all initial-value information is lost</a:t>
            </a:r>
          </a:p>
        </p:txBody>
      </p:sp>
      <p:cxnSp>
        <p:nvCxnSpPr>
          <p:cNvPr id="29" name="Straight Arrow Connector 18">
            <a:extLst>
              <a:ext uri="{FF2B5EF4-FFF2-40B4-BE49-F238E27FC236}">
                <a16:creationId xmlns:a16="http://schemas.microsoft.com/office/drawing/2014/main" id="{EFFFE3E4-0D7B-EF0F-BB79-5B96F4924E2D}"/>
              </a:ext>
            </a:extLst>
          </p:cNvPr>
          <p:cNvCxnSpPr/>
          <p:nvPr/>
        </p:nvCxnSpPr>
        <p:spPr>
          <a:xfrm>
            <a:off x="8199120" y="2446020"/>
            <a:ext cx="0" cy="7162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19">
            <a:extLst>
              <a:ext uri="{FF2B5EF4-FFF2-40B4-BE49-F238E27FC236}">
                <a16:creationId xmlns:a16="http://schemas.microsoft.com/office/drawing/2014/main" id="{D85C2EE0-FB27-D5AF-9CF3-098BEC14AFFE}"/>
              </a:ext>
            </a:extLst>
          </p:cNvPr>
          <p:cNvCxnSpPr/>
          <p:nvPr/>
        </p:nvCxnSpPr>
        <p:spPr>
          <a:xfrm flipV="1">
            <a:off x="8199120" y="3391059"/>
            <a:ext cx="0" cy="67056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1">
            <a:extLst>
              <a:ext uri="{FF2B5EF4-FFF2-40B4-BE49-F238E27FC236}">
                <a16:creationId xmlns:a16="http://schemas.microsoft.com/office/drawing/2014/main" id="{1165DECF-F93F-DC65-DA2C-6D4431EAB24D}"/>
              </a:ext>
            </a:extLst>
          </p:cNvPr>
          <p:cNvCxnSpPr/>
          <p:nvPr/>
        </p:nvCxnSpPr>
        <p:spPr>
          <a:xfrm>
            <a:off x="10324861" y="1426917"/>
            <a:ext cx="0" cy="7162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22">
            <a:extLst>
              <a:ext uri="{FF2B5EF4-FFF2-40B4-BE49-F238E27FC236}">
                <a16:creationId xmlns:a16="http://schemas.microsoft.com/office/drawing/2014/main" id="{24979A10-E52A-825D-3B39-4C65B5632B10}"/>
              </a:ext>
            </a:extLst>
          </p:cNvPr>
          <p:cNvCxnSpPr/>
          <p:nvPr/>
        </p:nvCxnSpPr>
        <p:spPr>
          <a:xfrm flipV="1">
            <a:off x="10324861" y="2827020"/>
            <a:ext cx="0" cy="67056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23">
            <a:extLst>
              <a:ext uri="{FF2B5EF4-FFF2-40B4-BE49-F238E27FC236}">
                <a16:creationId xmlns:a16="http://schemas.microsoft.com/office/drawing/2014/main" id="{843B060C-9C77-6B29-7532-38D9D7BF4D78}"/>
              </a:ext>
            </a:extLst>
          </p:cNvPr>
          <p:cNvCxnSpPr/>
          <p:nvPr/>
        </p:nvCxnSpPr>
        <p:spPr>
          <a:xfrm>
            <a:off x="8434467" y="2205990"/>
            <a:ext cx="0" cy="716280"/>
          </a:xfrm>
          <a:prstGeom prst="straightConnector1">
            <a:avLst/>
          </a:prstGeom>
          <a:ln w="38100">
            <a:solidFill>
              <a:srgbClr val="C6181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24">
            <a:extLst>
              <a:ext uri="{FF2B5EF4-FFF2-40B4-BE49-F238E27FC236}">
                <a16:creationId xmlns:a16="http://schemas.microsoft.com/office/drawing/2014/main" id="{96E29225-5EED-46FD-E39E-F021F9800B34}"/>
              </a:ext>
            </a:extLst>
          </p:cNvPr>
          <p:cNvCxnSpPr/>
          <p:nvPr/>
        </p:nvCxnSpPr>
        <p:spPr>
          <a:xfrm flipV="1">
            <a:off x="8434467" y="3546634"/>
            <a:ext cx="0" cy="670560"/>
          </a:xfrm>
          <a:prstGeom prst="straightConnector1">
            <a:avLst/>
          </a:prstGeom>
          <a:ln w="38100">
            <a:solidFill>
              <a:srgbClr val="C6181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27">
            <a:extLst>
              <a:ext uri="{FF2B5EF4-FFF2-40B4-BE49-F238E27FC236}">
                <a16:creationId xmlns:a16="http://schemas.microsoft.com/office/drawing/2014/main" id="{BEA3E69B-6870-1571-B81D-0B51ABC88EA3}"/>
              </a:ext>
            </a:extLst>
          </p:cNvPr>
          <p:cNvCxnSpPr/>
          <p:nvPr/>
        </p:nvCxnSpPr>
        <p:spPr>
          <a:xfrm>
            <a:off x="10517267" y="1426917"/>
            <a:ext cx="0" cy="716280"/>
          </a:xfrm>
          <a:prstGeom prst="straightConnector1">
            <a:avLst/>
          </a:prstGeom>
          <a:ln w="38100">
            <a:solidFill>
              <a:srgbClr val="C6181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28">
            <a:extLst>
              <a:ext uri="{FF2B5EF4-FFF2-40B4-BE49-F238E27FC236}">
                <a16:creationId xmlns:a16="http://schemas.microsoft.com/office/drawing/2014/main" id="{A7BA621B-0242-5F78-88B8-59ECDB9CC333}"/>
              </a:ext>
            </a:extLst>
          </p:cNvPr>
          <p:cNvCxnSpPr/>
          <p:nvPr/>
        </p:nvCxnSpPr>
        <p:spPr>
          <a:xfrm flipV="1">
            <a:off x="10517267" y="2827020"/>
            <a:ext cx="0" cy="670560"/>
          </a:xfrm>
          <a:prstGeom prst="straightConnector1">
            <a:avLst/>
          </a:prstGeom>
          <a:ln w="38100">
            <a:solidFill>
              <a:srgbClr val="C6181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2">
            <a:extLst>
              <a:ext uri="{FF2B5EF4-FFF2-40B4-BE49-F238E27FC236}">
                <a16:creationId xmlns:a16="http://schemas.microsoft.com/office/drawing/2014/main" id="{34933B17-8313-C56F-E6A8-205435420250}"/>
              </a:ext>
            </a:extLst>
          </p:cNvPr>
          <p:cNvSpPr txBox="1"/>
          <p:nvPr/>
        </p:nvSpPr>
        <p:spPr>
          <a:xfrm>
            <a:off x="9214342" y="1126076"/>
            <a:ext cx="1709928" cy="646331"/>
          </a:xfrm>
          <a:prstGeom prst="rect">
            <a:avLst/>
          </a:prstGeom>
          <a:noFill/>
        </p:spPr>
        <p:txBody>
          <a:bodyPr wrap="square" rtlCol="0">
            <a:spAutoFit/>
          </a:bodyPr>
          <a:lstStyle/>
          <a:p>
            <a:r>
              <a:rPr lang="en-US" dirty="0">
                <a:solidFill>
                  <a:srgbClr val="00B300"/>
                </a:solidFill>
              </a:rPr>
              <a:t>Initialized forecast</a:t>
            </a:r>
          </a:p>
        </p:txBody>
      </p:sp>
      <p:sp>
        <p:nvSpPr>
          <p:cNvPr id="38" name="TextBox 20">
            <a:extLst>
              <a:ext uri="{FF2B5EF4-FFF2-40B4-BE49-F238E27FC236}">
                <a16:creationId xmlns:a16="http://schemas.microsoft.com/office/drawing/2014/main" id="{DC7EF838-A569-B7F1-2FE3-76B1E8A67421}"/>
              </a:ext>
            </a:extLst>
          </p:cNvPr>
          <p:cNvSpPr txBox="1"/>
          <p:nvPr/>
        </p:nvSpPr>
        <p:spPr>
          <a:xfrm>
            <a:off x="10580417" y="1132108"/>
            <a:ext cx="1709928" cy="646331"/>
          </a:xfrm>
          <a:prstGeom prst="rect">
            <a:avLst/>
          </a:prstGeom>
          <a:noFill/>
        </p:spPr>
        <p:txBody>
          <a:bodyPr wrap="square" rtlCol="0">
            <a:spAutoFit/>
          </a:bodyPr>
          <a:lstStyle/>
          <a:p>
            <a:r>
              <a:rPr lang="en-US" dirty="0">
                <a:solidFill>
                  <a:srgbClr val="C00000"/>
                </a:solidFill>
              </a:rPr>
              <a:t>Climatological ensemble</a:t>
            </a:r>
          </a:p>
        </p:txBody>
      </p:sp>
    </p:spTree>
    <p:extLst>
      <p:ext uri="{BB962C8B-B14F-4D97-AF65-F5344CB8AC3E}">
        <p14:creationId xmlns:p14="http://schemas.microsoft.com/office/powerpoint/2010/main" val="34385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034D20-8961-0165-D73F-20F91D688B49}"/>
              </a:ext>
            </a:extLst>
          </p:cNvPr>
          <p:cNvSpPr>
            <a:spLocks noGrp="1"/>
          </p:cNvSpPr>
          <p:nvPr>
            <p:ph type="title"/>
          </p:nvPr>
        </p:nvSpPr>
        <p:spPr/>
        <p:txBody>
          <a:bodyPr/>
          <a:lstStyle/>
          <a:p>
            <a:r>
              <a:rPr lang="fr-FR" dirty="0" err="1"/>
              <a:t>Measuring</a:t>
            </a:r>
            <a:r>
              <a:rPr lang="fr-FR" dirty="0"/>
              <a:t> </a:t>
            </a:r>
            <a:r>
              <a:rPr lang="fr-FR" dirty="0" err="1"/>
              <a:t>predictability</a:t>
            </a:r>
            <a:r>
              <a:rPr lang="fr-FR" dirty="0"/>
              <a:t>: </a:t>
            </a:r>
            <a:r>
              <a:rPr lang="fr-FR" dirty="0" err="1"/>
              <a:t>current</a:t>
            </a:r>
            <a:r>
              <a:rPr lang="fr-FR" dirty="0"/>
              <a:t> practices</a:t>
            </a:r>
          </a:p>
        </p:txBody>
      </p:sp>
      <p:sp>
        <p:nvSpPr>
          <p:cNvPr id="3" name="Espace réservé du contenu 2">
            <a:extLst>
              <a:ext uri="{FF2B5EF4-FFF2-40B4-BE49-F238E27FC236}">
                <a16:creationId xmlns:a16="http://schemas.microsoft.com/office/drawing/2014/main" id="{F1E8F22B-363D-3EE1-5DB6-991108BC3EFD}"/>
              </a:ext>
            </a:extLst>
          </p:cNvPr>
          <p:cNvSpPr>
            <a:spLocks noGrp="1"/>
          </p:cNvSpPr>
          <p:nvPr>
            <p:ph idx="1"/>
          </p:nvPr>
        </p:nvSpPr>
        <p:spPr>
          <a:xfrm>
            <a:off x="177845" y="1592317"/>
            <a:ext cx="5117910" cy="1758102"/>
          </a:xfrm>
        </p:spPr>
        <p:txBody>
          <a:bodyPr>
            <a:normAutofit/>
          </a:bodyPr>
          <a:lstStyle/>
          <a:p>
            <a:pPr marL="0" indent="0">
              <a:buNone/>
            </a:pPr>
            <a:r>
              <a:rPr lang="fr-FR" dirty="0" err="1"/>
              <a:t>Predictability</a:t>
            </a:r>
            <a:r>
              <a:rPr lang="fr-FR" dirty="0"/>
              <a:t> can </a:t>
            </a:r>
            <a:r>
              <a:rPr lang="fr-FR" dirty="0" err="1"/>
              <a:t>also</a:t>
            </a:r>
            <a:r>
              <a:rPr lang="fr-FR" dirty="0"/>
              <a:t> </a:t>
            </a:r>
            <a:r>
              <a:rPr lang="fr-FR" dirty="0" err="1"/>
              <a:t>be</a:t>
            </a:r>
            <a:r>
              <a:rPr lang="fr-FR" dirty="0"/>
              <a:t> </a:t>
            </a:r>
            <a:r>
              <a:rPr lang="fr-FR" dirty="0" err="1"/>
              <a:t>diagnosed</a:t>
            </a:r>
            <a:r>
              <a:rPr lang="fr-FR" dirty="0"/>
              <a:t> </a:t>
            </a:r>
            <a:r>
              <a:rPr lang="fr-FR" dirty="0" err="1"/>
              <a:t>from</a:t>
            </a:r>
            <a:r>
              <a:rPr lang="fr-FR" dirty="0"/>
              <a:t> the </a:t>
            </a:r>
            <a:r>
              <a:rPr lang="fr-FR" dirty="0" err="1"/>
              <a:t>autocorrelation</a:t>
            </a:r>
            <a:r>
              <a:rPr lang="fr-FR" dirty="0"/>
              <a:t> </a:t>
            </a:r>
            <a:r>
              <a:rPr lang="fr-FR" dirty="0" err="1"/>
              <a:t>function</a:t>
            </a:r>
            <a:r>
              <a:rPr lang="fr-FR" dirty="0"/>
              <a:t> of the anomalies.</a:t>
            </a:r>
          </a:p>
          <a:p>
            <a:pPr marL="0" indent="0">
              <a:buNone/>
            </a:pPr>
            <a:endParaRPr lang="fr-FR" dirty="0"/>
          </a:p>
        </p:txBody>
      </p:sp>
      <p:sp>
        <p:nvSpPr>
          <p:cNvPr id="4" name="Espace réservé du texte 3">
            <a:extLst>
              <a:ext uri="{FF2B5EF4-FFF2-40B4-BE49-F238E27FC236}">
                <a16:creationId xmlns:a16="http://schemas.microsoft.com/office/drawing/2014/main" id="{4F0685B4-C281-D1A8-10D2-53FFFC625163}"/>
              </a:ext>
            </a:extLst>
          </p:cNvPr>
          <p:cNvSpPr>
            <a:spLocks noGrp="1"/>
          </p:cNvSpPr>
          <p:nvPr>
            <p:ph type="body" sz="quarter" idx="13"/>
          </p:nvPr>
        </p:nvSpPr>
        <p:spPr>
          <a:xfrm>
            <a:off x="838200" y="6492875"/>
            <a:ext cx="10515600" cy="365125"/>
          </a:xfrm>
        </p:spPr>
        <p:txBody>
          <a:bodyPr/>
          <a:lstStyle/>
          <a:p>
            <a:pPr marL="0" indent="0">
              <a:buNone/>
            </a:pPr>
            <a:r>
              <a:rPr lang="fr-BE" dirty="0">
                <a:effectLst/>
              </a:rPr>
              <a:t>Massonnet, F., et al.  (2023). SIPN South: Six </a:t>
            </a:r>
            <a:r>
              <a:rPr lang="fr-BE" dirty="0" err="1">
                <a:effectLst/>
              </a:rPr>
              <a:t>years</a:t>
            </a:r>
            <a:r>
              <a:rPr lang="fr-BE" dirty="0">
                <a:effectLst/>
              </a:rPr>
              <a:t> of </a:t>
            </a:r>
            <a:r>
              <a:rPr lang="fr-BE" dirty="0" err="1">
                <a:effectLst/>
              </a:rPr>
              <a:t>coordinated</a:t>
            </a:r>
            <a:r>
              <a:rPr lang="fr-BE" dirty="0">
                <a:effectLst/>
              </a:rPr>
              <a:t> </a:t>
            </a:r>
            <a:r>
              <a:rPr lang="fr-BE" dirty="0" err="1">
                <a:effectLst/>
              </a:rPr>
              <a:t>seasonal</a:t>
            </a:r>
            <a:r>
              <a:rPr lang="fr-BE" dirty="0">
                <a:effectLst/>
              </a:rPr>
              <a:t> </a:t>
            </a:r>
            <a:r>
              <a:rPr lang="fr-BE" dirty="0" err="1">
                <a:effectLst/>
              </a:rPr>
              <a:t>Antarctic</a:t>
            </a:r>
            <a:r>
              <a:rPr lang="fr-BE" dirty="0">
                <a:effectLst/>
              </a:rPr>
              <a:t> </a:t>
            </a:r>
            <a:r>
              <a:rPr lang="fr-BE" dirty="0" err="1">
                <a:effectLst/>
              </a:rPr>
              <a:t>sea</a:t>
            </a:r>
            <a:r>
              <a:rPr lang="fr-BE" dirty="0">
                <a:effectLst/>
              </a:rPr>
              <a:t> </a:t>
            </a:r>
            <a:r>
              <a:rPr lang="fr-BE" dirty="0" err="1">
                <a:effectLst/>
              </a:rPr>
              <a:t>ice</a:t>
            </a:r>
            <a:r>
              <a:rPr lang="fr-BE" dirty="0">
                <a:effectLst/>
              </a:rPr>
              <a:t> </a:t>
            </a:r>
            <a:r>
              <a:rPr lang="fr-BE" dirty="0" err="1">
                <a:effectLst/>
              </a:rPr>
              <a:t>predictions</a:t>
            </a:r>
            <a:r>
              <a:rPr lang="fr-BE" dirty="0">
                <a:effectLst/>
              </a:rPr>
              <a:t>. </a:t>
            </a:r>
            <a:r>
              <a:rPr lang="fr-BE" i="1" dirty="0" err="1">
                <a:effectLst/>
              </a:rPr>
              <a:t>Frontiers</a:t>
            </a:r>
            <a:r>
              <a:rPr lang="fr-BE" i="1" dirty="0">
                <a:effectLst/>
              </a:rPr>
              <a:t> in Marine Science</a:t>
            </a:r>
            <a:r>
              <a:rPr lang="fr-BE" dirty="0">
                <a:effectLst/>
              </a:rPr>
              <a:t>, </a:t>
            </a:r>
            <a:r>
              <a:rPr lang="fr-BE" i="1" dirty="0">
                <a:effectLst/>
              </a:rPr>
              <a:t>10</a:t>
            </a:r>
            <a:r>
              <a:rPr lang="fr-BE" dirty="0">
                <a:effectLst/>
              </a:rPr>
              <a:t>. </a:t>
            </a:r>
            <a:r>
              <a:rPr lang="fr-BE" dirty="0">
                <a:effectLst/>
                <a:hlinkClick r:id="rId3"/>
              </a:rPr>
              <a:t>https://doi.org/10.3389/fmars.2023.1148899</a:t>
            </a:r>
            <a:endParaRPr lang="fr-BE" dirty="0">
              <a:effectLst/>
            </a:endParaRPr>
          </a:p>
          <a:p>
            <a:pPr marL="0" indent="0">
              <a:buNone/>
            </a:pPr>
            <a:endParaRPr lang="fr-FR" dirty="0"/>
          </a:p>
        </p:txBody>
      </p:sp>
      <p:pic>
        <p:nvPicPr>
          <p:cNvPr id="7" name="Image 6" descr="Une image contenant texte, capture d’écran, ligne, Tracé&#10;&#10;Description générée automatiquement">
            <a:extLst>
              <a:ext uri="{FF2B5EF4-FFF2-40B4-BE49-F238E27FC236}">
                <a16:creationId xmlns:a16="http://schemas.microsoft.com/office/drawing/2014/main" id="{47B70222-5690-164F-E492-CEF5590FCA50}"/>
              </a:ext>
            </a:extLst>
          </p:cNvPr>
          <p:cNvPicPr>
            <a:picLocks noChangeAspect="1"/>
          </p:cNvPicPr>
          <p:nvPr/>
        </p:nvPicPr>
        <p:blipFill>
          <a:blip r:embed="rId4"/>
          <a:stretch>
            <a:fillRect/>
          </a:stretch>
        </p:blipFill>
        <p:spPr>
          <a:xfrm>
            <a:off x="5316172" y="1328670"/>
            <a:ext cx="6777964" cy="2824151"/>
          </a:xfrm>
          <a:prstGeom prst="rect">
            <a:avLst/>
          </a:prstGeom>
        </p:spPr>
      </p:pic>
      <p:cxnSp>
        <p:nvCxnSpPr>
          <p:cNvPr id="13" name="Connecteur droit avec flèche 12">
            <a:extLst>
              <a:ext uri="{FF2B5EF4-FFF2-40B4-BE49-F238E27FC236}">
                <a16:creationId xmlns:a16="http://schemas.microsoft.com/office/drawing/2014/main" id="{6951A3C9-1996-C539-4391-86640A4CA188}"/>
              </a:ext>
            </a:extLst>
          </p:cNvPr>
          <p:cNvCxnSpPr/>
          <p:nvPr/>
        </p:nvCxnSpPr>
        <p:spPr>
          <a:xfrm flipV="1">
            <a:off x="6318913" y="4585648"/>
            <a:ext cx="0" cy="16135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CD41CFA2-21AB-C621-4E78-4DA412D398FE}"/>
              </a:ext>
            </a:extLst>
          </p:cNvPr>
          <p:cNvCxnSpPr>
            <a:cxnSpLocks/>
          </p:cNvCxnSpPr>
          <p:nvPr/>
        </p:nvCxnSpPr>
        <p:spPr>
          <a:xfrm>
            <a:off x="6198358" y="5996746"/>
            <a:ext cx="36689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Forme libre 16">
            <a:extLst>
              <a:ext uri="{FF2B5EF4-FFF2-40B4-BE49-F238E27FC236}">
                <a16:creationId xmlns:a16="http://schemas.microsoft.com/office/drawing/2014/main" id="{777B20D3-DB48-88AB-F071-296D416EEA89}"/>
              </a:ext>
            </a:extLst>
          </p:cNvPr>
          <p:cNvSpPr/>
          <p:nvPr/>
        </p:nvSpPr>
        <p:spPr>
          <a:xfrm>
            <a:off x="6332561" y="4835577"/>
            <a:ext cx="2920621" cy="1160060"/>
          </a:xfrm>
          <a:custGeom>
            <a:avLst/>
            <a:gdLst>
              <a:gd name="connsiteX0" fmla="*/ 0 w 2920621"/>
              <a:gd name="connsiteY0" fmla="*/ 0 h 1160060"/>
              <a:gd name="connsiteX1" fmla="*/ 450376 w 2920621"/>
              <a:gd name="connsiteY1" fmla="*/ 750627 h 1160060"/>
              <a:gd name="connsiteX2" fmla="*/ 1596788 w 2920621"/>
              <a:gd name="connsiteY2" fmla="*/ 1078173 h 1160060"/>
              <a:gd name="connsiteX3" fmla="*/ 2920621 w 2920621"/>
              <a:gd name="connsiteY3" fmla="*/ 1160060 h 1160060"/>
            </a:gdLst>
            <a:ahLst/>
            <a:cxnLst>
              <a:cxn ang="0">
                <a:pos x="connsiteX0" y="connsiteY0"/>
              </a:cxn>
              <a:cxn ang="0">
                <a:pos x="connsiteX1" y="connsiteY1"/>
              </a:cxn>
              <a:cxn ang="0">
                <a:pos x="connsiteX2" y="connsiteY2"/>
              </a:cxn>
              <a:cxn ang="0">
                <a:pos x="connsiteX3" y="connsiteY3"/>
              </a:cxn>
            </a:cxnLst>
            <a:rect l="l" t="t" r="r" b="b"/>
            <a:pathLst>
              <a:path w="2920621" h="1160060">
                <a:moveTo>
                  <a:pt x="0" y="0"/>
                </a:moveTo>
                <a:cubicBezTo>
                  <a:pt x="92122" y="285466"/>
                  <a:pt x="184245" y="570932"/>
                  <a:pt x="450376" y="750627"/>
                </a:cubicBezTo>
                <a:cubicBezTo>
                  <a:pt x="716507" y="930323"/>
                  <a:pt x="1185081" y="1009934"/>
                  <a:pt x="1596788" y="1078173"/>
                </a:cubicBezTo>
                <a:cubicBezTo>
                  <a:pt x="2008495" y="1146412"/>
                  <a:pt x="2464558" y="1153236"/>
                  <a:pt x="2920621" y="116006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4D2CB88-A10F-66F7-21BB-C02D6EE0EDC8}"/>
              </a:ext>
            </a:extLst>
          </p:cNvPr>
          <p:cNvSpPr txBox="1"/>
          <p:nvPr/>
        </p:nvSpPr>
        <p:spPr>
          <a:xfrm>
            <a:off x="5741158" y="5481748"/>
            <a:ext cx="709684" cy="369332"/>
          </a:xfrm>
          <a:prstGeom prst="rect">
            <a:avLst/>
          </a:prstGeom>
          <a:noFill/>
        </p:spPr>
        <p:txBody>
          <a:bodyPr wrap="square" rtlCol="0">
            <a:spAutoFit/>
          </a:bodyPr>
          <a:lstStyle/>
          <a:p>
            <a:r>
              <a:rPr lang="fr-FR" dirty="0"/>
              <a:t>1/e</a:t>
            </a:r>
          </a:p>
        </p:txBody>
      </p:sp>
      <p:sp>
        <p:nvSpPr>
          <p:cNvPr id="19" name="ZoneTexte 18">
            <a:extLst>
              <a:ext uri="{FF2B5EF4-FFF2-40B4-BE49-F238E27FC236}">
                <a16:creationId xmlns:a16="http://schemas.microsoft.com/office/drawing/2014/main" id="{545A85DB-210B-F0AB-4A8E-19F0337D946C}"/>
              </a:ext>
            </a:extLst>
          </p:cNvPr>
          <p:cNvSpPr txBox="1"/>
          <p:nvPr/>
        </p:nvSpPr>
        <p:spPr>
          <a:xfrm>
            <a:off x="5843516" y="4691681"/>
            <a:ext cx="709684" cy="369332"/>
          </a:xfrm>
          <a:prstGeom prst="rect">
            <a:avLst/>
          </a:prstGeom>
          <a:noFill/>
        </p:spPr>
        <p:txBody>
          <a:bodyPr wrap="square" rtlCol="0">
            <a:spAutoFit/>
          </a:bodyPr>
          <a:lstStyle/>
          <a:p>
            <a:r>
              <a:rPr lang="fr-FR" dirty="0"/>
              <a:t>1</a:t>
            </a:r>
          </a:p>
        </p:txBody>
      </p:sp>
      <p:cxnSp>
        <p:nvCxnSpPr>
          <p:cNvPr id="21" name="Connecteur droit 20">
            <a:extLst>
              <a:ext uri="{FF2B5EF4-FFF2-40B4-BE49-F238E27FC236}">
                <a16:creationId xmlns:a16="http://schemas.microsoft.com/office/drawing/2014/main" id="{A032664A-1E7B-1DFC-5F5B-F8FDF24183C1}"/>
              </a:ext>
            </a:extLst>
          </p:cNvPr>
          <p:cNvCxnSpPr/>
          <p:nvPr/>
        </p:nvCxnSpPr>
        <p:spPr>
          <a:xfrm>
            <a:off x="6318913" y="5673969"/>
            <a:ext cx="59770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0AE2404C-1DB0-1B29-5205-D7358E551E18}"/>
              </a:ext>
            </a:extLst>
          </p:cNvPr>
          <p:cNvCxnSpPr>
            <a:cxnSpLocks/>
          </p:cNvCxnSpPr>
          <p:nvPr/>
        </p:nvCxnSpPr>
        <p:spPr>
          <a:xfrm>
            <a:off x="6916615" y="5673969"/>
            <a:ext cx="0" cy="33104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08CFD38D-E2F2-0EAB-A23F-A258E48484D3}"/>
              </a:ext>
            </a:extLst>
          </p:cNvPr>
          <p:cNvSpPr txBox="1"/>
          <p:nvPr/>
        </p:nvSpPr>
        <p:spPr>
          <a:xfrm>
            <a:off x="6275905" y="6101118"/>
            <a:ext cx="1516966" cy="369332"/>
          </a:xfrm>
          <a:prstGeom prst="rect">
            <a:avLst/>
          </a:prstGeom>
          <a:noFill/>
        </p:spPr>
        <p:txBody>
          <a:bodyPr wrap="square" rtlCol="0">
            <a:spAutoFit/>
          </a:bodyPr>
          <a:lstStyle/>
          <a:p>
            <a:r>
              <a:rPr lang="fr-FR" dirty="0" err="1"/>
              <a:t>persistence</a:t>
            </a:r>
            <a:endParaRPr lang="fr-FR" dirty="0"/>
          </a:p>
        </p:txBody>
      </p:sp>
      <p:cxnSp>
        <p:nvCxnSpPr>
          <p:cNvPr id="27" name="Connecteur droit avec flèche 26">
            <a:extLst>
              <a:ext uri="{FF2B5EF4-FFF2-40B4-BE49-F238E27FC236}">
                <a16:creationId xmlns:a16="http://schemas.microsoft.com/office/drawing/2014/main" id="{8B4E4771-BD00-F7D6-C880-5E58D6E8117D}"/>
              </a:ext>
            </a:extLst>
          </p:cNvPr>
          <p:cNvCxnSpPr>
            <a:cxnSpLocks/>
          </p:cNvCxnSpPr>
          <p:nvPr/>
        </p:nvCxnSpPr>
        <p:spPr>
          <a:xfrm>
            <a:off x="6341939" y="6138204"/>
            <a:ext cx="584054"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DD18420B-732C-207B-C7E1-2F55CD0F03F7}"/>
              </a:ext>
            </a:extLst>
          </p:cNvPr>
          <p:cNvSpPr txBox="1"/>
          <p:nvPr/>
        </p:nvSpPr>
        <p:spPr>
          <a:xfrm>
            <a:off x="6515877" y="4544076"/>
            <a:ext cx="2046657" cy="369332"/>
          </a:xfrm>
          <a:prstGeom prst="rect">
            <a:avLst/>
          </a:prstGeom>
          <a:noFill/>
        </p:spPr>
        <p:txBody>
          <a:bodyPr wrap="square" rtlCol="0">
            <a:spAutoFit/>
          </a:bodyPr>
          <a:lstStyle/>
          <a:p>
            <a:r>
              <a:rPr lang="fr-FR" dirty="0" err="1"/>
              <a:t>autocorrelation</a:t>
            </a:r>
            <a:endParaRPr lang="fr-FR" dirty="0"/>
          </a:p>
        </p:txBody>
      </p:sp>
      <p:sp>
        <p:nvSpPr>
          <p:cNvPr id="31" name="ZoneTexte 30">
            <a:extLst>
              <a:ext uri="{FF2B5EF4-FFF2-40B4-BE49-F238E27FC236}">
                <a16:creationId xmlns:a16="http://schemas.microsoft.com/office/drawing/2014/main" id="{CC79FD2F-83A8-929E-ED81-67C2C4EA9F2D}"/>
              </a:ext>
            </a:extLst>
          </p:cNvPr>
          <p:cNvSpPr txBox="1"/>
          <p:nvPr/>
        </p:nvSpPr>
        <p:spPr>
          <a:xfrm>
            <a:off x="9614217" y="5987018"/>
            <a:ext cx="2046657" cy="369332"/>
          </a:xfrm>
          <a:prstGeom prst="rect">
            <a:avLst/>
          </a:prstGeom>
          <a:noFill/>
        </p:spPr>
        <p:txBody>
          <a:bodyPr wrap="square" rtlCol="0">
            <a:spAutoFit/>
          </a:bodyPr>
          <a:lstStyle/>
          <a:p>
            <a:r>
              <a:rPr lang="fr-FR" dirty="0"/>
              <a:t>lag</a:t>
            </a:r>
          </a:p>
        </p:txBody>
      </p:sp>
      <p:sp>
        <p:nvSpPr>
          <p:cNvPr id="33" name="ZoneTexte 32">
            <a:extLst>
              <a:ext uri="{FF2B5EF4-FFF2-40B4-BE49-F238E27FC236}">
                <a16:creationId xmlns:a16="http://schemas.microsoft.com/office/drawing/2014/main" id="{2D2FBDF2-1E2D-A343-0AF2-4A51770456EE}"/>
              </a:ext>
            </a:extLst>
          </p:cNvPr>
          <p:cNvSpPr txBox="1"/>
          <p:nvPr/>
        </p:nvSpPr>
        <p:spPr>
          <a:xfrm>
            <a:off x="111105" y="3429000"/>
            <a:ext cx="5607028" cy="3046988"/>
          </a:xfrm>
          <a:prstGeom prst="rect">
            <a:avLst/>
          </a:prstGeom>
          <a:noFill/>
        </p:spPr>
        <p:txBody>
          <a:bodyPr wrap="square">
            <a:spAutoFit/>
          </a:bodyPr>
          <a:lstStyle/>
          <a:p>
            <a:pPr marL="0" indent="0">
              <a:buNone/>
            </a:pPr>
            <a:r>
              <a:rPr lang="fr-FR" sz="2400" dirty="0"/>
              <a:t>Issues:</a:t>
            </a:r>
          </a:p>
          <a:p>
            <a:pPr marL="342900" indent="-342900">
              <a:buFont typeface="Arial" panose="020B0604020202020204" pitchFamily="34" charset="0"/>
              <a:buChar char="•"/>
            </a:pPr>
            <a:r>
              <a:rPr lang="fr-FR" sz="2400" dirty="0"/>
              <a:t>How to </a:t>
            </a:r>
            <a:r>
              <a:rPr lang="fr-FR" sz="2400" dirty="0" err="1"/>
              <a:t>remove</a:t>
            </a:r>
            <a:r>
              <a:rPr lang="fr-FR" sz="2400" dirty="0"/>
              <a:t> the </a:t>
            </a:r>
            <a:r>
              <a:rPr lang="fr-FR" sz="2400" dirty="0" err="1"/>
              <a:t>forced</a:t>
            </a:r>
            <a:r>
              <a:rPr lang="fr-FR" sz="2400" dirty="0"/>
              <a:t> component? The </a:t>
            </a:r>
            <a:r>
              <a:rPr lang="fr-FR" sz="2400" dirty="0" err="1"/>
              <a:t>seasonal</a:t>
            </a:r>
            <a:r>
              <a:rPr lang="fr-FR" sz="2400" dirty="0"/>
              <a:t> cycle? The trend (if </a:t>
            </a:r>
            <a:r>
              <a:rPr lang="fr-FR" sz="2400" dirty="0" err="1"/>
              <a:t>any</a:t>
            </a:r>
            <a:r>
              <a:rPr lang="fr-FR" sz="2400" dirty="0"/>
              <a:t>)?</a:t>
            </a:r>
          </a:p>
          <a:p>
            <a:pPr marL="342900" indent="-342900">
              <a:buFont typeface="Arial" panose="020B0604020202020204" pitchFamily="34" charset="0"/>
              <a:buChar char="•"/>
            </a:pPr>
            <a:r>
              <a:rPr lang="fr-FR" sz="2400" dirty="0"/>
              <a:t>How to </a:t>
            </a:r>
            <a:r>
              <a:rPr lang="fr-FR" sz="2400" dirty="0" err="1"/>
              <a:t>make</a:t>
            </a:r>
            <a:r>
              <a:rPr lang="fr-FR" sz="2400" dirty="0"/>
              <a:t> the </a:t>
            </a:r>
            <a:r>
              <a:rPr lang="fr-FR" sz="2400" dirty="0" err="1"/>
              <a:t>difference</a:t>
            </a:r>
            <a:r>
              <a:rPr lang="fr-FR" sz="2400" dirty="0"/>
              <a:t> </a:t>
            </a:r>
            <a:r>
              <a:rPr lang="fr-FR" sz="2400" dirty="0" err="1"/>
              <a:t>between</a:t>
            </a:r>
            <a:r>
              <a:rPr lang="fr-FR" sz="2400" dirty="0"/>
              <a:t> forcing and multi-</a:t>
            </a:r>
            <a:r>
              <a:rPr lang="fr-FR" sz="2400" dirty="0" err="1"/>
              <a:t>decadal</a:t>
            </a:r>
            <a:r>
              <a:rPr lang="fr-FR" sz="2400" dirty="0"/>
              <a:t> </a:t>
            </a:r>
            <a:r>
              <a:rPr lang="fr-FR" sz="2400" dirty="0" err="1"/>
              <a:t>variability</a:t>
            </a:r>
            <a:r>
              <a:rPr lang="fr-FR" sz="2400" dirty="0"/>
              <a:t>?</a:t>
            </a:r>
          </a:p>
          <a:p>
            <a:pPr marL="342900" indent="-342900">
              <a:buFont typeface="Arial" panose="020B0604020202020204" pitchFamily="34" charset="0"/>
              <a:buChar char="•"/>
            </a:pPr>
            <a:r>
              <a:rPr lang="fr-FR" sz="2400" dirty="0"/>
              <a:t>How about possible non-</a:t>
            </a:r>
            <a:r>
              <a:rPr lang="fr-FR" sz="2400" dirty="0" err="1"/>
              <a:t>monotonic</a:t>
            </a:r>
            <a:r>
              <a:rPr lang="fr-FR" sz="2400" dirty="0"/>
              <a:t> </a:t>
            </a:r>
            <a:r>
              <a:rPr lang="fr-FR" sz="2400" dirty="0" err="1"/>
              <a:t>decay</a:t>
            </a:r>
            <a:r>
              <a:rPr lang="fr-FR" sz="2400" dirty="0"/>
              <a:t> of the </a:t>
            </a:r>
            <a:r>
              <a:rPr lang="fr-FR" sz="2400" dirty="0" err="1"/>
              <a:t>autocorrelation</a:t>
            </a:r>
            <a:r>
              <a:rPr lang="fr-FR" sz="2400" dirty="0"/>
              <a:t> </a:t>
            </a:r>
            <a:r>
              <a:rPr lang="fr-FR" sz="2400" dirty="0" err="1"/>
              <a:t>function</a:t>
            </a:r>
            <a:r>
              <a:rPr lang="fr-FR" sz="2400" dirty="0"/>
              <a:t>?</a:t>
            </a:r>
          </a:p>
        </p:txBody>
      </p:sp>
    </p:spTree>
    <p:extLst>
      <p:ext uri="{BB962C8B-B14F-4D97-AF65-F5344CB8AC3E}">
        <p14:creationId xmlns:p14="http://schemas.microsoft.com/office/powerpoint/2010/main" val="234106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5" grpId="0"/>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822363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a:solidFill>
                  <a:schemeClr val="bg1">
                    <a:lumMod val="75000"/>
                  </a:schemeClr>
                </a:solidFill>
              </a:rPr>
              <a:t>How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assessed</a:t>
            </a:r>
            <a:r>
              <a:rPr lang="fr-FR" dirty="0">
                <a:solidFill>
                  <a:schemeClr val="bg1">
                    <a:lumMod val="75000"/>
                  </a:schemeClr>
                </a:solidFill>
              </a:rPr>
              <a:t>?</a:t>
            </a:r>
          </a:p>
          <a:p>
            <a:pPr marL="514350" indent="-514350">
              <a:buFont typeface="+mj-lt"/>
              <a:buAutoNum type="arabicPeriod"/>
            </a:pPr>
            <a:r>
              <a:rPr lang="fr-FR" b="1" dirty="0" err="1"/>
              <a:t>What</a:t>
            </a:r>
            <a:r>
              <a:rPr lang="fr-FR" b="1" dirty="0"/>
              <a:t> are the sources of </a:t>
            </a:r>
            <a:r>
              <a:rPr lang="fr-FR" b="1" dirty="0" err="1"/>
              <a:t>sea</a:t>
            </a:r>
            <a:r>
              <a:rPr lang="fr-FR" b="1" dirty="0"/>
              <a:t> </a:t>
            </a:r>
            <a:r>
              <a:rPr lang="fr-FR" b="1" dirty="0" err="1"/>
              <a:t>ice</a:t>
            </a:r>
            <a:r>
              <a:rPr lang="fr-FR" b="1" dirty="0"/>
              <a:t> </a:t>
            </a:r>
            <a:r>
              <a:rPr lang="fr-FR" b="1" dirty="0" err="1"/>
              <a:t>predictability</a:t>
            </a:r>
            <a:r>
              <a:rPr lang="fr-FR" b="1" dirty="0"/>
              <a:t>?</a:t>
            </a:r>
          </a:p>
          <a:p>
            <a:pPr marL="514350" indent="-514350">
              <a:buFont typeface="+mj-lt"/>
              <a:buAutoNum type="arabicPeriod"/>
            </a:pPr>
            <a:r>
              <a:rPr lang="fr-FR" dirty="0" err="1">
                <a:solidFill>
                  <a:schemeClr val="bg1">
                    <a:lumMod val="75000"/>
                  </a:schemeClr>
                </a:solidFill>
              </a:rPr>
              <a:t>Does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evolve</a:t>
            </a:r>
            <a:r>
              <a:rPr lang="fr-FR" dirty="0">
                <a:solidFill>
                  <a:schemeClr val="bg1">
                    <a:lumMod val="75000"/>
                  </a:schemeClr>
                </a:solidFill>
              </a:rPr>
              <a:t> in a </a:t>
            </a:r>
            <a:r>
              <a:rPr lang="fr-FR" dirty="0" err="1">
                <a:solidFill>
                  <a:schemeClr val="bg1">
                    <a:lumMod val="75000"/>
                  </a:schemeClr>
                </a:solidFill>
              </a:rPr>
              <a:t>changing</a:t>
            </a:r>
            <a:r>
              <a:rPr lang="fr-FR" dirty="0">
                <a:solidFill>
                  <a:schemeClr val="bg1">
                    <a:lumMod val="75000"/>
                  </a:schemeClr>
                </a:solidFill>
              </a:rPr>
              <a:t> </a:t>
            </a:r>
            <a:r>
              <a:rPr lang="fr-FR" dirty="0" err="1">
                <a:solidFill>
                  <a:schemeClr val="bg1">
                    <a:lumMod val="75000"/>
                  </a:schemeClr>
                </a:solidFill>
              </a:rPr>
              <a:t>climate</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the </a:t>
            </a:r>
            <a:r>
              <a:rPr lang="fr-FR" dirty="0" err="1">
                <a:solidFill>
                  <a:schemeClr val="bg1">
                    <a:lumMod val="75000"/>
                  </a:schemeClr>
                </a:solidFill>
              </a:rPr>
              <a:t>skill</a:t>
            </a:r>
            <a:r>
              <a:rPr lang="fr-FR" dirty="0">
                <a:solidFill>
                  <a:schemeClr val="bg1">
                    <a:lumMod val="75000"/>
                  </a:schemeClr>
                </a:solidFill>
              </a:rPr>
              <a:t> of </a:t>
            </a:r>
            <a:r>
              <a:rPr lang="fr-FR" dirty="0" err="1">
                <a:solidFill>
                  <a:schemeClr val="bg1">
                    <a:lumMod val="75000"/>
                  </a:schemeClr>
                </a:solidFill>
              </a:rPr>
              <a:t>current</a:t>
            </a:r>
            <a:r>
              <a:rPr lang="fr-FR" dirty="0">
                <a:solidFill>
                  <a:schemeClr val="bg1">
                    <a:lumMod val="75000"/>
                  </a:schemeClr>
                </a:solidFill>
              </a:rPr>
              <a:t>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prediction</a:t>
            </a:r>
            <a:r>
              <a:rPr lang="fr-FR" dirty="0">
                <a:solidFill>
                  <a:schemeClr val="bg1">
                    <a:lumMod val="75000"/>
                  </a:schemeClr>
                </a:solidFill>
              </a:rPr>
              <a:t> </a:t>
            </a:r>
            <a:r>
              <a:rPr lang="fr-FR" dirty="0" err="1">
                <a:solidFill>
                  <a:schemeClr val="bg1">
                    <a:lumMod val="75000"/>
                  </a:schemeClr>
                </a:solidFill>
              </a:rPr>
              <a:t>systems</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a:t>
            </a:r>
            <a:r>
              <a:rPr lang="fr-FR" dirty="0" err="1">
                <a:solidFill>
                  <a:schemeClr val="bg1">
                    <a:lumMod val="75000"/>
                  </a:schemeClr>
                </a:solidFill>
              </a:rPr>
              <a:t>next</a:t>
            </a:r>
            <a:r>
              <a:rPr lang="fr-FR" dirty="0">
                <a:solidFill>
                  <a:schemeClr val="bg1">
                    <a:lumMod val="75000"/>
                  </a:schemeClr>
                </a:solidFill>
              </a:rPr>
              <a:t> </a:t>
            </a:r>
            <a:r>
              <a:rPr lang="fr-FR" dirty="0" err="1">
                <a:solidFill>
                  <a:schemeClr val="bg1">
                    <a:lumMod val="75000"/>
                  </a:schemeClr>
                </a:solidFill>
              </a:rPr>
              <a:t>steps</a:t>
            </a:r>
            <a:r>
              <a:rPr lang="fr-FR" dirty="0">
                <a:solidFill>
                  <a:schemeClr val="bg1">
                    <a:lumMod val="75000"/>
                  </a:schemeClr>
                </a:solidFill>
              </a:rPr>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200354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1BA74-610A-0303-E05C-9AB0843EF46D}"/>
              </a:ext>
            </a:extLst>
          </p:cNvPr>
          <p:cNvSpPr>
            <a:spLocks noGrp="1"/>
          </p:cNvSpPr>
          <p:nvPr>
            <p:ph type="title"/>
          </p:nvPr>
        </p:nvSpPr>
        <p:spPr/>
        <p:txBody>
          <a:bodyPr/>
          <a:lstStyle/>
          <a:p>
            <a:r>
              <a:rPr lang="fr-FR" dirty="0"/>
              <a:t>Plain </a:t>
            </a:r>
          </a:p>
        </p:txBody>
      </p:sp>
      <p:sp>
        <p:nvSpPr>
          <p:cNvPr id="4" name="Espace réservé du texte 3">
            <a:extLst>
              <a:ext uri="{FF2B5EF4-FFF2-40B4-BE49-F238E27FC236}">
                <a16:creationId xmlns:a16="http://schemas.microsoft.com/office/drawing/2014/main" id="{3A349BA9-21C9-1912-3310-0FC976D8A2A3}"/>
              </a:ext>
            </a:extLst>
          </p:cNvPr>
          <p:cNvSpPr>
            <a:spLocks noGrp="1"/>
          </p:cNvSpPr>
          <p:nvPr>
            <p:ph type="body" sz="quarter" idx="13"/>
          </p:nvPr>
        </p:nvSpPr>
        <p:spPr>
          <a:xfrm>
            <a:off x="838200" y="6356350"/>
            <a:ext cx="8534400" cy="365125"/>
          </a:xfrm>
        </p:spPr>
        <p:txBody>
          <a:bodyPr/>
          <a:lstStyle/>
          <a:p>
            <a:pPr marL="0" indent="0">
              <a:buNone/>
            </a:pPr>
            <a:r>
              <a:rPr lang="fr-BE" dirty="0">
                <a:effectLst/>
              </a:rPr>
              <a:t>Chevallier, M., Massonnet, F., </a:t>
            </a:r>
            <a:r>
              <a:rPr lang="fr-BE" dirty="0" err="1">
                <a:effectLst/>
              </a:rPr>
              <a:t>Goessling</a:t>
            </a:r>
            <a:r>
              <a:rPr lang="fr-BE" dirty="0">
                <a:effectLst/>
              </a:rPr>
              <a:t>, H., </a:t>
            </a:r>
            <a:r>
              <a:rPr lang="fr-BE" dirty="0" err="1">
                <a:effectLst/>
              </a:rPr>
              <a:t>Guémas</a:t>
            </a:r>
            <a:r>
              <a:rPr lang="fr-BE" dirty="0">
                <a:effectLst/>
              </a:rPr>
              <a:t>, V., &amp; Jung, </a:t>
            </a:r>
            <a:r>
              <a:rPr lang="fr-BE" dirty="0" err="1">
                <a:effectLst/>
              </a:rPr>
              <a:t>T</a:t>
            </a:r>
            <a:r>
              <a:rPr lang="fr-BE" dirty="0">
                <a:effectLst/>
              </a:rPr>
              <a:t>. (2019). The </a:t>
            </a:r>
            <a:r>
              <a:rPr lang="fr-BE" dirty="0" err="1">
                <a:effectLst/>
              </a:rPr>
              <a:t>Role</a:t>
            </a:r>
            <a:r>
              <a:rPr lang="fr-BE" dirty="0">
                <a:effectLst/>
              </a:rPr>
              <a:t> of </a:t>
            </a:r>
            <a:r>
              <a:rPr lang="fr-BE" dirty="0" err="1">
                <a:effectLst/>
              </a:rPr>
              <a:t>Sea</a:t>
            </a:r>
            <a:r>
              <a:rPr lang="fr-BE" dirty="0">
                <a:effectLst/>
              </a:rPr>
              <a:t> Ice in </a:t>
            </a:r>
            <a:r>
              <a:rPr lang="fr-BE" dirty="0" err="1">
                <a:effectLst/>
              </a:rPr>
              <a:t>Sub-seasonal</a:t>
            </a:r>
            <a:r>
              <a:rPr lang="fr-BE" dirty="0">
                <a:effectLst/>
              </a:rPr>
              <a:t> </a:t>
            </a:r>
            <a:r>
              <a:rPr lang="fr-BE" dirty="0" err="1">
                <a:effectLst/>
              </a:rPr>
              <a:t>Predictability</a:t>
            </a:r>
            <a:r>
              <a:rPr lang="fr-BE" dirty="0">
                <a:effectLst/>
              </a:rPr>
              <a:t>. In </a:t>
            </a:r>
            <a:r>
              <a:rPr lang="fr-BE" i="1" dirty="0" err="1">
                <a:effectLst/>
              </a:rPr>
              <a:t>Sub-Seasonal</a:t>
            </a:r>
            <a:r>
              <a:rPr lang="fr-BE" i="1" dirty="0">
                <a:effectLst/>
              </a:rPr>
              <a:t> to </a:t>
            </a:r>
            <a:r>
              <a:rPr lang="fr-BE" i="1" dirty="0" err="1">
                <a:effectLst/>
              </a:rPr>
              <a:t>Seasonal</a:t>
            </a:r>
            <a:r>
              <a:rPr lang="fr-BE" i="1" dirty="0">
                <a:effectLst/>
              </a:rPr>
              <a:t> </a:t>
            </a:r>
            <a:r>
              <a:rPr lang="fr-BE" i="1" dirty="0" err="1">
                <a:effectLst/>
              </a:rPr>
              <a:t>Prediction</a:t>
            </a:r>
            <a:r>
              <a:rPr lang="fr-BE" dirty="0">
                <a:effectLst/>
              </a:rPr>
              <a:t> (pp. 201–221). Elsevier. </a:t>
            </a:r>
            <a:r>
              <a:rPr lang="fr-BE" dirty="0">
                <a:effectLst/>
                <a:hlinkClick r:id="rId3"/>
              </a:rPr>
              <a:t>https://doi.org/10.1016/B978-0-12-811714-9.00010-3</a:t>
            </a:r>
            <a:endParaRPr lang="fr-BE" dirty="0">
              <a:effectLst/>
            </a:endParaRPr>
          </a:p>
          <a:p>
            <a:endParaRPr lang="fr-FR" dirty="0"/>
          </a:p>
        </p:txBody>
      </p:sp>
      <p:pic>
        <p:nvPicPr>
          <p:cNvPr id="5" name="Image 4">
            <a:extLst>
              <a:ext uri="{FF2B5EF4-FFF2-40B4-BE49-F238E27FC236}">
                <a16:creationId xmlns:a16="http://schemas.microsoft.com/office/drawing/2014/main" id="{6DCC3B59-39CB-5E98-51E0-13745E0F675E}"/>
              </a:ext>
            </a:extLst>
          </p:cNvPr>
          <p:cNvPicPr>
            <a:picLocks noChangeAspect="1"/>
          </p:cNvPicPr>
          <p:nvPr/>
        </p:nvPicPr>
        <p:blipFill>
          <a:blip r:embed="rId4"/>
          <a:stretch>
            <a:fillRect/>
          </a:stretch>
        </p:blipFill>
        <p:spPr>
          <a:xfrm>
            <a:off x="262493" y="598272"/>
            <a:ext cx="6906189" cy="5758078"/>
          </a:xfrm>
          <a:prstGeom prst="rect">
            <a:avLst/>
          </a:prstGeom>
        </p:spPr>
      </p:pic>
      <p:sp>
        <p:nvSpPr>
          <p:cNvPr id="3" name="ZoneTexte 2">
            <a:extLst>
              <a:ext uri="{FF2B5EF4-FFF2-40B4-BE49-F238E27FC236}">
                <a16:creationId xmlns:a16="http://schemas.microsoft.com/office/drawing/2014/main" id="{6FCA7CF6-4E06-8256-D393-A8AE751151BA}"/>
              </a:ext>
            </a:extLst>
          </p:cNvPr>
          <p:cNvSpPr txBox="1"/>
          <p:nvPr/>
        </p:nvSpPr>
        <p:spPr>
          <a:xfrm>
            <a:off x="6950579" y="2031748"/>
            <a:ext cx="3701290" cy="3139321"/>
          </a:xfrm>
          <a:prstGeom prst="rect">
            <a:avLst/>
          </a:prstGeom>
          <a:noFill/>
        </p:spPr>
        <p:txBody>
          <a:bodyPr wrap="square" rtlCol="0">
            <a:spAutoFit/>
          </a:bodyPr>
          <a:lstStyle/>
          <a:p>
            <a:pPr marL="285750" indent="-285750">
              <a:buFont typeface="Arial" panose="020B0604020202020204" pitchFamily="34" charset="0"/>
              <a:buChar char="•"/>
            </a:pPr>
            <a:r>
              <a:rPr lang="fr-FR" dirty="0" err="1"/>
              <a:t>Antarctic</a:t>
            </a:r>
            <a:r>
              <a:rPr lang="fr-FR" dirty="0"/>
              <a:t> </a:t>
            </a:r>
            <a:r>
              <a:rPr lang="fr-FR" dirty="0" err="1"/>
              <a:t>sea</a:t>
            </a:r>
            <a:r>
              <a:rPr lang="fr-FR" dirty="0"/>
              <a:t> </a:t>
            </a:r>
            <a:r>
              <a:rPr lang="fr-FR" dirty="0" err="1"/>
              <a:t>ice</a:t>
            </a:r>
            <a:r>
              <a:rPr lang="fr-FR" dirty="0"/>
              <a:t> </a:t>
            </a:r>
            <a:r>
              <a:rPr lang="fr-FR" dirty="0" err="1"/>
              <a:t>exhibits</a:t>
            </a:r>
            <a:r>
              <a:rPr lang="fr-FR" dirty="0"/>
              <a:t> in </a:t>
            </a:r>
            <a:r>
              <a:rPr lang="fr-FR" dirty="0" err="1"/>
              <a:t>general</a:t>
            </a:r>
            <a:r>
              <a:rPr lang="fr-FR" dirty="0"/>
              <a:t> </a:t>
            </a:r>
            <a:r>
              <a:rPr lang="fr-FR" dirty="0" err="1"/>
              <a:t>less</a:t>
            </a:r>
            <a:r>
              <a:rPr lang="fr-FR" dirty="0"/>
              <a:t> </a:t>
            </a:r>
            <a:r>
              <a:rPr lang="fr-FR" dirty="0" err="1"/>
              <a:t>predictability</a:t>
            </a:r>
            <a:r>
              <a:rPr lang="fr-FR" dirty="0"/>
              <a:t> </a:t>
            </a:r>
            <a:r>
              <a:rPr lang="fr-FR" dirty="0" err="1"/>
              <a:t>than</a:t>
            </a:r>
            <a:r>
              <a:rPr lang="fr-FR" dirty="0"/>
              <a:t> </a:t>
            </a:r>
            <a:r>
              <a:rPr lang="fr-FR" dirty="0" err="1"/>
              <a:t>Arctic</a:t>
            </a:r>
            <a:r>
              <a:rPr lang="fr-FR" dirty="0"/>
              <a:t> </a:t>
            </a:r>
            <a:r>
              <a:rPr lang="fr-FR" dirty="0" err="1"/>
              <a:t>sea</a:t>
            </a:r>
            <a:r>
              <a:rPr lang="fr-FR" dirty="0"/>
              <a:t> </a:t>
            </a:r>
            <a:r>
              <a:rPr lang="fr-FR" dirty="0" err="1"/>
              <a:t>ice</a:t>
            </a:r>
            <a:endParaRPr lang="fr-FR" dirty="0"/>
          </a:p>
          <a:p>
            <a:endParaRPr lang="fr-FR" dirty="0"/>
          </a:p>
          <a:p>
            <a:pPr marL="285750" indent="-285750">
              <a:buFont typeface="Arial" panose="020B0604020202020204" pitchFamily="34" charset="0"/>
              <a:buChar char="•"/>
            </a:pPr>
            <a:r>
              <a:rPr lang="fr-FR" dirty="0" err="1"/>
              <a:t>Predictability</a:t>
            </a:r>
            <a:r>
              <a:rPr lang="fr-FR" dirty="0"/>
              <a:t> </a:t>
            </a:r>
            <a:r>
              <a:rPr lang="fr-FR" dirty="0" err="1"/>
              <a:t>is</a:t>
            </a:r>
            <a:r>
              <a:rPr lang="fr-FR" dirty="0"/>
              <a:t> </a:t>
            </a:r>
            <a:r>
              <a:rPr lang="fr-FR" dirty="0" err="1"/>
              <a:t>larger</a:t>
            </a:r>
            <a:r>
              <a:rPr lang="fr-FR" dirty="0"/>
              <a:t> for variables </a:t>
            </a:r>
            <a:r>
              <a:rPr lang="fr-FR" dirty="0" err="1"/>
              <a:t>influenced</a:t>
            </a:r>
            <a:r>
              <a:rPr lang="fr-FR" dirty="0"/>
              <a:t> by </a:t>
            </a:r>
            <a:r>
              <a:rPr lang="fr-FR" dirty="0" err="1"/>
              <a:t>thermodynamic</a:t>
            </a:r>
            <a:r>
              <a:rPr lang="fr-FR" dirty="0"/>
              <a:t> </a:t>
            </a:r>
            <a:r>
              <a:rPr lang="fr-FR" dirty="0" err="1"/>
              <a:t>processes</a:t>
            </a:r>
            <a:endParaRPr lang="fr-FR" dirty="0"/>
          </a:p>
          <a:p>
            <a:endParaRPr lang="fr-FR" dirty="0"/>
          </a:p>
          <a:p>
            <a:pPr marL="285750" indent="-285750">
              <a:buFont typeface="Arial" panose="020B0604020202020204" pitchFamily="34" charset="0"/>
              <a:buChar char="•"/>
            </a:pPr>
            <a:r>
              <a:rPr lang="fr-FR" dirty="0" err="1"/>
              <a:t>Predictability</a:t>
            </a:r>
            <a:r>
              <a:rPr lang="fr-FR" dirty="0"/>
              <a:t> </a:t>
            </a:r>
            <a:r>
              <a:rPr lang="fr-FR" dirty="0" err="1"/>
              <a:t>is</a:t>
            </a:r>
            <a:r>
              <a:rPr lang="fr-FR" dirty="0"/>
              <a:t> </a:t>
            </a:r>
            <a:r>
              <a:rPr lang="fr-FR" dirty="0" err="1"/>
              <a:t>larger</a:t>
            </a:r>
            <a:r>
              <a:rPr lang="fr-FR" dirty="0"/>
              <a:t> for </a:t>
            </a:r>
            <a:r>
              <a:rPr lang="fr-FR" dirty="0" err="1"/>
              <a:t>spatially</a:t>
            </a:r>
            <a:r>
              <a:rPr lang="fr-FR" dirty="0"/>
              <a:t> </a:t>
            </a:r>
            <a:r>
              <a:rPr lang="fr-FR" dirty="0" err="1"/>
              <a:t>integrated</a:t>
            </a:r>
            <a:r>
              <a:rPr lang="fr-FR" dirty="0"/>
              <a:t> </a:t>
            </a:r>
            <a:r>
              <a:rPr lang="fr-FR" dirty="0" err="1"/>
              <a:t>quantities</a:t>
            </a:r>
            <a:r>
              <a:rPr lang="fr-FR" dirty="0"/>
              <a:t> (i.e. the least user-relevant </a:t>
            </a:r>
            <a:r>
              <a:rPr lang="fr-FR" dirty="0" err="1"/>
              <a:t>ones</a:t>
            </a:r>
            <a:r>
              <a:rPr lang="fr-FR" dirty="0"/>
              <a:t>)</a:t>
            </a:r>
          </a:p>
        </p:txBody>
      </p:sp>
      <p:sp>
        <p:nvSpPr>
          <p:cNvPr id="6" name="ZoneTexte 5">
            <a:extLst>
              <a:ext uri="{FF2B5EF4-FFF2-40B4-BE49-F238E27FC236}">
                <a16:creationId xmlns:a16="http://schemas.microsoft.com/office/drawing/2014/main" id="{7D7D2EDD-08FC-0361-8895-4398FBA5EFA8}"/>
              </a:ext>
            </a:extLst>
          </p:cNvPr>
          <p:cNvSpPr txBox="1"/>
          <p:nvPr/>
        </p:nvSpPr>
        <p:spPr>
          <a:xfrm>
            <a:off x="6919637" y="598272"/>
            <a:ext cx="4683209" cy="1200329"/>
          </a:xfrm>
          <a:prstGeom prst="rect">
            <a:avLst/>
          </a:prstGeom>
          <a:noFill/>
        </p:spPr>
        <p:txBody>
          <a:bodyPr wrap="square" rtlCol="0">
            <a:spAutoFit/>
          </a:bodyPr>
          <a:lstStyle/>
          <a:p>
            <a:r>
              <a:rPr lang="fr-FR" sz="2400" dirty="0" err="1"/>
              <a:t>Persistence</a:t>
            </a:r>
            <a:r>
              <a:rPr lang="fr-FR" sz="2400" dirty="0"/>
              <a:t> </a:t>
            </a:r>
            <a:r>
              <a:rPr lang="fr-FR" sz="2400" dirty="0" err="1"/>
              <a:t>is</a:t>
            </a:r>
            <a:r>
              <a:rPr lang="fr-FR" sz="2400" dirty="0"/>
              <a:t> the principal source of </a:t>
            </a:r>
            <a:r>
              <a:rPr lang="fr-FR" sz="2400" dirty="0" err="1"/>
              <a:t>sea</a:t>
            </a:r>
            <a:r>
              <a:rPr lang="fr-FR" sz="2400" dirty="0"/>
              <a:t> </a:t>
            </a:r>
            <a:r>
              <a:rPr lang="fr-FR" sz="2400" dirty="0" err="1"/>
              <a:t>ice</a:t>
            </a:r>
            <a:r>
              <a:rPr lang="fr-FR" sz="2400" dirty="0"/>
              <a:t> </a:t>
            </a:r>
            <a:r>
              <a:rPr lang="fr-FR" sz="2400" dirty="0" err="1"/>
              <a:t>predictability</a:t>
            </a:r>
            <a:r>
              <a:rPr lang="fr-FR" sz="2400" dirty="0"/>
              <a:t> at the </a:t>
            </a:r>
            <a:r>
              <a:rPr lang="fr-FR" sz="2400" dirty="0" err="1"/>
              <a:t>sub-seasonal</a:t>
            </a:r>
            <a:r>
              <a:rPr lang="fr-FR" sz="2400" dirty="0"/>
              <a:t> to </a:t>
            </a:r>
            <a:r>
              <a:rPr lang="fr-FR" sz="2400" dirty="0" err="1"/>
              <a:t>annual</a:t>
            </a:r>
            <a:r>
              <a:rPr lang="fr-FR" sz="2400" dirty="0"/>
              <a:t> </a:t>
            </a:r>
            <a:r>
              <a:rPr lang="fr-FR" sz="2400" dirty="0" err="1"/>
              <a:t>timescale</a:t>
            </a:r>
            <a:endParaRPr lang="fr-FR" sz="2400" dirty="0"/>
          </a:p>
        </p:txBody>
      </p:sp>
      <p:pic>
        <p:nvPicPr>
          <p:cNvPr id="1026" name="Picture 2" descr="Sub-seasonal to Seasonal Prediction: The Gap Between Weather and Climate  Forecasting (English Edition) eBook : Robertson, Andrew, Vitart, Frederic:  Amazon.it: Kindle Store">
            <a:extLst>
              <a:ext uri="{FF2B5EF4-FFF2-40B4-BE49-F238E27FC236}">
                <a16:creationId xmlns:a16="http://schemas.microsoft.com/office/drawing/2014/main" id="{CF02BED8-D6DA-6268-FBF9-BA6070C2D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1869" y="4951898"/>
            <a:ext cx="1540131" cy="190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2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034D20-8961-0165-D73F-20F91D688B49}"/>
              </a:ext>
            </a:extLst>
          </p:cNvPr>
          <p:cNvSpPr>
            <a:spLocks noGrp="1"/>
          </p:cNvSpPr>
          <p:nvPr>
            <p:ph type="title"/>
          </p:nvPr>
        </p:nvSpPr>
        <p:spPr/>
        <p:txBody>
          <a:bodyPr/>
          <a:lstStyle/>
          <a:p>
            <a:r>
              <a:rPr lang="fr-FR" dirty="0"/>
              <a:t>Beyond </a:t>
            </a:r>
            <a:r>
              <a:rPr lang="fr-FR" dirty="0" err="1"/>
              <a:t>persistence</a:t>
            </a:r>
            <a:r>
              <a:rPr lang="fr-FR" dirty="0"/>
              <a:t>: </a:t>
            </a:r>
            <a:r>
              <a:rPr lang="fr-FR" dirty="0" err="1"/>
              <a:t>winter</a:t>
            </a:r>
            <a:r>
              <a:rPr lang="fr-FR" dirty="0"/>
              <a:t>-to-</a:t>
            </a:r>
            <a:r>
              <a:rPr lang="fr-FR" dirty="0" err="1"/>
              <a:t>summer</a:t>
            </a:r>
            <a:r>
              <a:rPr lang="fr-FR" dirty="0"/>
              <a:t> </a:t>
            </a:r>
            <a:r>
              <a:rPr lang="fr-FR" dirty="0" err="1"/>
              <a:t>reemergence</a:t>
            </a:r>
            <a:endParaRPr lang="fr-FR" dirty="0"/>
          </a:p>
        </p:txBody>
      </p:sp>
      <p:sp>
        <p:nvSpPr>
          <p:cNvPr id="4" name="Espace réservé du texte 3">
            <a:extLst>
              <a:ext uri="{FF2B5EF4-FFF2-40B4-BE49-F238E27FC236}">
                <a16:creationId xmlns:a16="http://schemas.microsoft.com/office/drawing/2014/main" id="{4F0685B4-C281-D1A8-10D2-53FFFC625163}"/>
              </a:ext>
            </a:extLst>
          </p:cNvPr>
          <p:cNvSpPr>
            <a:spLocks noGrp="1"/>
          </p:cNvSpPr>
          <p:nvPr>
            <p:ph type="body" sz="quarter" idx="13"/>
          </p:nvPr>
        </p:nvSpPr>
        <p:spPr/>
        <p:txBody>
          <a:bodyPr/>
          <a:lstStyle/>
          <a:p>
            <a:pPr marL="0" indent="0">
              <a:buNone/>
            </a:pPr>
            <a:r>
              <a:rPr lang="fr-FR" dirty="0"/>
              <a:t>Blanchard-</a:t>
            </a:r>
            <a:r>
              <a:rPr lang="fr-FR" dirty="0" err="1"/>
              <a:t>Wrigglesworth</a:t>
            </a:r>
            <a:r>
              <a:rPr lang="fr-FR" dirty="0"/>
              <a:t>, E., </a:t>
            </a:r>
            <a:r>
              <a:rPr lang="fr-FR" dirty="0" err="1"/>
              <a:t>Armour</a:t>
            </a:r>
            <a:r>
              <a:rPr lang="fr-FR" dirty="0"/>
              <a:t>, K. C., </a:t>
            </a:r>
            <a:r>
              <a:rPr lang="fr-FR" dirty="0" err="1"/>
              <a:t>Bitz</a:t>
            </a:r>
            <a:r>
              <a:rPr lang="fr-FR" dirty="0"/>
              <a:t>, C. M., &amp; </a:t>
            </a:r>
            <a:r>
              <a:rPr lang="fr-FR" dirty="0" err="1"/>
              <a:t>DeWeaver</a:t>
            </a:r>
            <a:r>
              <a:rPr lang="fr-FR" dirty="0"/>
              <a:t>, E. (2011). </a:t>
            </a:r>
            <a:r>
              <a:rPr lang="fr-FR" dirty="0" err="1"/>
              <a:t>Persistence</a:t>
            </a:r>
            <a:r>
              <a:rPr lang="fr-FR" dirty="0"/>
              <a:t> and </a:t>
            </a:r>
            <a:r>
              <a:rPr lang="fr-FR" dirty="0" err="1"/>
              <a:t>Inherent</a:t>
            </a:r>
            <a:r>
              <a:rPr lang="fr-FR" dirty="0"/>
              <a:t> </a:t>
            </a:r>
            <a:r>
              <a:rPr lang="fr-FR" dirty="0" err="1"/>
              <a:t>Predictability</a:t>
            </a:r>
            <a:r>
              <a:rPr lang="fr-FR" dirty="0"/>
              <a:t> of </a:t>
            </a:r>
            <a:r>
              <a:rPr lang="fr-FR" dirty="0" err="1"/>
              <a:t>Arctic</a:t>
            </a:r>
            <a:r>
              <a:rPr lang="fr-FR" dirty="0"/>
              <a:t> </a:t>
            </a:r>
            <a:r>
              <a:rPr lang="fr-FR" dirty="0" err="1"/>
              <a:t>Sea</a:t>
            </a:r>
            <a:r>
              <a:rPr lang="fr-FR" dirty="0"/>
              <a:t> Ice in a GCM Ensemble and Observations. Journal of </a:t>
            </a:r>
            <a:r>
              <a:rPr lang="fr-FR" dirty="0" err="1"/>
              <a:t>Climate</a:t>
            </a:r>
            <a:r>
              <a:rPr lang="fr-FR" dirty="0"/>
              <a:t>, 24(1), 231–250. https://</a:t>
            </a:r>
            <a:r>
              <a:rPr lang="fr-FR" dirty="0" err="1"/>
              <a:t>doi.org</a:t>
            </a:r>
            <a:r>
              <a:rPr lang="fr-FR" dirty="0"/>
              <a:t>/10.1175/2010JCLI3775.1</a:t>
            </a:r>
          </a:p>
          <a:p>
            <a:pPr marL="0" indent="0">
              <a:buNone/>
            </a:pPr>
            <a:endParaRPr lang="fr-FR" dirty="0"/>
          </a:p>
        </p:txBody>
      </p:sp>
      <p:grpSp>
        <p:nvGrpSpPr>
          <p:cNvPr id="8" name="Groupe 7">
            <a:extLst>
              <a:ext uri="{FF2B5EF4-FFF2-40B4-BE49-F238E27FC236}">
                <a16:creationId xmlns:a16="http://schemas.microsoft.com/office/drawing/2014/main" id="{48FBF192-C039-3C4D-CE8A-7CC1F0F21AC4}"/>
              </a:ext>
            </a:extLst>
          </p:cNvPr>
          <p:cNvGrpSpPr/>
          <p:nvPr/>
        </p:nvGrpSpPr>
        <p:grpSpPr>
          <a:xfrm>
            <a:off x="4667462" y="1741629"/>
            <a:ext cx="3759845" cy="4383337"/>
            <a:chOff x="6881697" y="2357176"/>
            <a:chExt cx="3047690" cy="3553086"/>
          </a:xfrm>
        </p:grpSpPr>
        <p:pic>
          <p:nvPicPr>
            <p:cNvPr id="6" name="Image 5">
              <a:extLst>
                <a:ext uri="{FF2B5EF4-FFF2-40B4-BE49-F238E27FC236}">
                  <a16:creationId xmlns:a16="http://schemas.microsoft.com/office/drawing/2014/main" id="{86DB5AA9-D168-7E1F-FE6B-D8FCDC70D1DB}"/>
                </a:ext>
              </a:extLst>
            </p:cNvPr>
            <p:cNvPicPr>
              <a:picLocks noChangeAspect="1"/>
            </p:cNvPicPr>
            <p:nvPr/>
          </p:nvPicPr>
          <p:blipFill>
            <a:blip r:embed="rId3"/>
            <a:stretch>
              <a:fillRect/>
            </a:stretch>
          </p:blipFill>
          <p:spPr>
            <a:xfrm>
              <a:off x="6881697" y="2357176"/>
              <a:ext cx="3047690" cy="3553086"/>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2E26B3CA-5193-6B60-D18F-638A308A618D}"/>
                </a:ext>
              </a:extLst>
            </p:cNvPr>
            <p:cNvSpPr txBox="1"/>
            <p:nvPr/>
          </p:nvSpPr>
          <p:spPr>
            <a:xfrm>
              <a:off x="7620930" y="4730124"/>
              <a:ext cx="1680117" cy="646331"/>
            </a:xfrm>
            <a:prstGeom prst="rect">
              <a:avLst/>
            </a:prstGeom>
            <a:noFill/>
          </p:spPr>
          <p:txBody>
            <a:bodyPr wrap="square" rtlCol="0">
              <a:spAutoFit/>
            </a:bodyPr>
            <a:lstStyle/>
            <a:p>
              <a:r>
                <a:rPr lang="fr-FR" dirty="0">
                  <a:solidFill>
                    <a:srgbClr val="373593"/>
                  </a:solidFill>
                </a:rPr>
                <a:t>Ensemble runs </a:t>
              </a:r>
              <a:r>
                <a:rPr lang="fr-FR" b="1" dirty="0"/>
                <a:t>+ </a:t>
              </a:r>
              <a:r>
                <a:rPr lang="fr-FR" b="1" dirty="0" err="1"/>
                <a:t>mean</a:t>
              </a:r>
              <a:endParaRPr lang="fr-FR" b="1" dirty="0"/>
            </a:p>
          </p:txBody>
        </p:sp>
      </p:grpSp>
      <p:sp>
        <p:nvSpPr>
          <p:cNvPr id="11" name="ZoneTexte 10">
            <a:extLst>
              <a:ext uri="{FF2B5EF4-FFF2-40B4-BE49-F238E27FC236}">
                <a16:creationId xmlns:a16="http://schemas.microsoft.com/office/drawing/2014/main" id="{B0E058FD-E88F-5DC8-2612-3CB8A9938176}"/>
              </a:ext>
            </a:extLst>
          </p:cNvPr>
          <p:cNvSpPr txBox="1"/>
          <p:nvPr/>
        </p:nvSpPr>
        <p:spPr>
          <a:xfrm>
            <a:off x="5208702" y="1095298"/>
            <a:ext cx="3218605" cy="646331"/>
          </a:xfrm>
          <a:prstGeom prst="rect">
            <a:avLst/>
          </a:prstGeom>
          <a:noFill/>
        </p:spPr>
        <p:txBody>
          <a:bodyPr wrap="square" rtlCol="0">
            <a:spAutoFit/>
          </a:bodyPr>
          <a:lstStyle/>
          <a:p>
            <a:r>
              <a:rPr lang="fr-FR" dirty="0" err="1"/>
              <a:t>Lagged</a:t>
            </a:r>
            <a:r>
              <a:rPr lang="fr-FR" dirty="0"/>
              <a:t> </a:t>
            </a:r>
            <a:r>
              <a:rPr lang="fr-FR" dirty="0" err="1"/>
              <a:t>correlations</a:t>
            </a:r>
            <a:r>
              <a:rPr lang="fr-FR" dirty="0"/>
              <a:t> (</a:t>
            </a:r>
            <a:r>
              <a:rPr lang="fr-FR" dirty="0" err="1"/>
              <a:t>from</a:t>
            </a:r>
            <a:r>
              <a:rPr lang="fr-FR" dirty="0"/>
              <a:t> March) of </a:t>
            </a:r>
            <a:r>
              <a:rPr lang="fr-FR" dirty="0" err="1"/>
              <a:t>Arctic</a:t>
            </a:r>
            <a:r>
              <a:rPr lang="fr-FR" dirty="0"/>
              <a:t> </a:t>
            </a:r>
            <a:r>
              <a:rPr lang="fr-FR" dirty="0" err="1"/>
              <a:t>sea</a:t>
            </a:r>
            <a:r>
              <a:rPr lang="fr-FR" dirty="0"/>
              <a:t> </a:t>
            </a:r>
            <a:r>
              <a:rPr lang="fr-FR" dirty="0" err="1"/>
              <a:t>ice</a:t>
            </a:r>
            <a:r>
              <a:rPr lang="fr-FR" dirty="0"/>
              <a:t> area</a:t>
            </a:r>
          </a:p>
        </p:txBody>
      </p:sp>
      <p:sp>
        <p:nvSpPr>
          <p:cNvPr id="9" name="ZoneTexte 8">
            <a:extLst>
              <a:ext uri="{FF2B5EF4-FFF2-40B4-BE49-F238E27FC236}">
                <a16:creationId xmlns:a16="http://schemas.microsoft.com/office/drawing/2014/main" id="{3BA0DDF1-6260-1F69-4DB8-FFAEA38A4635}"/>
              </a:ext>
            </a:extLst>
          </p:cNvPr>
          <p:cNvSpPr txBox="1"/>
          <p:nvPr/>
        </p:nvSpPr>
        <p:spPr>
          <a:xfrm>
            <a:off x="5579432" y="2287136"/>
            <a:ext cx="1680117" cy="369332"/>
          </a:xfrm>
          <a:prstGeom prst="rect">
            <a:avLst/>
          </a:prstGeom>
          <a:noFill/>
        </p:spPr>
        <p:txBody>
          <a:bodyPr wrap="square" rtlCol="0">
            <a:spAutoFit/>
          </a:bodyPr>
          <a:lstStyle/>
          <a:p>
            <a:r>
              <a:rPr lang="fr-FR" dirty="0">
                <a:solidFill>
                  <a:srgbClr val="EA4623"/>
                </a:solidFill>
              </a:rPr>
              <a:t>Observations</a:t>
            </a:r>
          </a:p>
        </p:txBody>
      </p:sp>
      <p:sp>
        <p:nvSpPr>
          <p:cNvPr id="13" name="ZoneTexte 12">
            <a:extLst>
              <a:ext uri="{FF2B5EF4-FFF2-40B4-BE49-F238E27FC236}">
                <a16:creationId xmlns:a16="http://schemas.microsoft.com/office/drawing/2014/main" id="{9EBEDD9A-ECA7-401A-CC69-99C551FF6280}"/>
              </a:ext>
            </a:extLst>
          </p:cNvPr>
          <p:cNvSpPr txBox="1"/>
          <p:nvPr/>
        </p:nvSpPr>
        <p:spPr>
          <a:xfrm>
            <a:off x="9144001" y="2333302"/>
            <a:ext cx="2806699" cy="1569660"/>
          </a:xfrm>
          <a:prstGeom prst="rect">
            <a:avLst/>
          </a:prstGeom>
          <a:noFill/>
        </p:spPr>
        <p:txBody>
          <a:bodyPr wrap="square" rtlCol="0">
            <a:spAutoFit/>
          </a:bodyPr>
          <a:lstStyle/>
          <a:p>
            <a:r>
              <a:rPr lang="fr-FR" sz="2400" dirty="0" err="1">
                <a:solidFill>
                  <a:srgbClr val="EA4623"/>
                </a:solidFill>
              </a:rPr>
              <a:t>Any</a:t>
            </a:r>
            <a:r>
              <a:rPr lang="fr-FR" sz="2400" dirty="0">
                <a:solidFill>
                  <a:srgbClr val="EA4623"/>
                </a:solidFill>
              </a:rPr>
              <a:t> </a:t>
            </a:r>
            <a:r>
              <a:rPr lang="fr-FR" sz="2400" dirty="0" err="1">
                <a:solidFill>
                  <a:srgbClr val="EA4623"/>
                </a:solidFill>
              </a:rPr>
              <a:t>idea</a:t>
            </a:r>
            <a:r>
              <a:rPr lang="fr-FR" sz="2400" dirty="0">
                <a:solidFill>
                  <a:srgbClr val="EA4623"/>
                </a:solidFill>
              </a:rPr>
              <a:t> for the </a:t>
            </a:r>
            <a:r>
              <a:rPr lang="fr-FR" sz="2400" dirty="0" err="1">
                <a:solidFill>
                  <a:srgbClr val="EA4623"/>
                </a:solidFill>
              </a:rPr>
              <a:t>physical</a:t>
            </a:r>
            <a:r>
              <a:rPr lang="fr-FR" sz="2400" dirty="0">
                <a:solidFill>
                  <a:srgbClr val="EA4623"/>
                </a:solidFill>
              </a:rPr>
              <a:t> </a:t>
            </a:r>
            <a:r>
              <a:rPr lang="fr-FR" sz="2400" dirty="0" err="1">
                <a:solidFill>
                  <a:srgbClr val="EA4623"/>
                </a:solidFill>
              </a:rPr>
              <a:t>mechanism</a:t>
            </a:r>
            <a:r>
              <a:rPr lang="fr-FR" sz="2400" dirty="0">
                <a:solidFill>
                  <a:srgbClr val="EA4623"/>
                </a:solidFill>
              </a:rPr>
              <a:t> </a:t>
            </a:r>
            <a:r>
              <a:rPr lang="fr-FR" sz="2400" dirty="0" err="1">
                <a:solidFill>
                  <a:srgbClr val="EA4623"/>
                </a:solidFill>
              </a:rPr>
              <a:t>behind</a:t>
            </a:r>
            <a:r>
              <a:rPr lang="fr-FR" sz="2400" dirty="0">
                <a:solidFill>
                  <a:srgbClr val="EA4623"/>
                </a:solidFill>
              </a:rPr>
              <a:t> the « </a:t>
            </a:r>
            <a:r>
              <a:rPr lang="fr-FR" sz="2400" dirty="0" err="1">
                <a:solidFill>
                  <a:srgbClr val="EA4623"/>
                </a:solidFill>
              </a:rPr>
              <a:t>bump</a:t>
            </a:r>
            <a:r>
              <a:rPr lang="fr-FR" sz="2400" dirty="0">
                <a:solidFill>
                  <a:srgbClr val="EA4623"/>
                </a:solidFill>
              </a:rPr>
              <a:t> » </a:t>
            </a:r>
            <a:r>
              <a:rPr lang="fr-FR" sz="2400" dirty="0" err="1">
                <a:solidFill>
                  <a:srgbClr val="EA4623"/>
                </a:solidFill>
              </a:rPr>
              <a:t>here</a:t>
            </a:r>
            <a:r>
              <a:rPr lang="fr-FR" sz="2400" dirty="0">
                <a:solidFill>
                  <a:srgbClr val="EA4623"/>
                </a:solidFill>
              </a:rPr>
              <a:t>?</a:t>
            </a:r>
          </a:p>
        </p:txBody>
      </p:sp>
      <p:sp>
        <p:nvSpPr>
          <p:cNvPr id="14" name="Forme libre 13">
            <a:extLst>
              <a:ext uri="{FF2B5EF4-FFF2-40B4-BE49-F238E27FC236}">
                <a16:creationId xmlns:a16="http://schemas.microsoft.com/office/drawing/2014/main" id="{CB35CCEB-8AE9-41A3-ACB7-D874A8684902}"/>
              </a:ext>
            </a:extLst>
          </p:cNvPr>
          <p:cNvSpPr/>
          <p:nvPr/>
        </p:nvSpPr>
        <p:spPr>
          <a:xfrm>
            <a:off x="6845643" y="2232402"/>
            <a:ext cx="2174789" cy="757933"/>
          </a:xfrm>
          <a:custGeom>
            <a:avLst/>
            <a:gdLst>
              <a:gd name="connsiteX0" fmla="*/ 2174789 w 2174789"/>
              <a:gd name="connsiteY0" fmla="*/ 399587 h 757933"/>
              <a:gd name="connsiteX1" fmla="*/ 1000898 w 2174789"/>
              <a:gd name="connsiteY1" fmla="*/ 4171 h 757933"/>
              <a:gd name="connsiteX2" fmla="*/ 296562 w 2174789"/>
              <a:gd name="connsiteY2" fmla="*/ 226593 h 757933"/>
              <a:gd name="connsiteX3" fmla="*/ 0 w 2174789"/>
              <a:gd name="connsiteY3" fmla="*/ 757933 h 757933"/>
            </a:gdLst>
            <a:ahLst/>
            <a:cxnLst>
              <a:cxn ang="0">
                <a:pos x="connsiteX0" y="connsiteY0"/>
              </a:cxn>
              <a:cxn ang="0">
                <a:pos x="connsiteX1" y="connsiteY1"/>
              </a:cxn>
              <a:cxn ang="0">
                <a:pos x="connsiteX2" y="connsiteY2"/>
              </a:cxn>
              <a:cxn ang="0">
                <a:pos x="connsiteX3" y="connsiteY3"/>
              </a:cxn>
            </a:cxnLst>
            <a:rect l="l" t="t" r="r" b="b"/>
            <a:pathLst>
              <a:path w="2174789" h="757933">
                <a:moveTo>
                  <a:pt x="2174789" y="399587"/>
                </a:moveTo>
                <a:cubicBezTo>
                  <a:pt x="1744362" y="216295"/>
                  <a:pt x="1313936" y="33003"/>
                  <a:pt x="1000898" y="4171"/>
                </a:cubicBezTo>
                <a:cubicBezTo>
                  <a:pt x="687860" y="-24661"/>
                  <a:pt x="463378" y="100966"/>
                  <a:pt x="296562" y="226593"/>
                </a:cubicBezTo>
                <a:cubicBezTo>
                  <a:pt x="129746" y="352220"/>
                  <a:pt x="64873" y="555076"/>
                  <a:pt x="0" y="757933"/>
                </a:cubicBezTo>
              </a:path>
            </a:pathLst>
          </a:custGeom>
          <a:noFill/>
          <a:ln w="60325">
            <a:solidFill>
              <a:srgbClr val="EA4623"/>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812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249573-1B08-95FB-EE7F-C60E11D5B6DA}"/>
              </a:ext>
            </a:extLst>
          </p:cNvPr>
          <p:cNvPicPr>
            <a:picLocks noChangeAspect="1"/>
          </p:cNvPicPr>
          <p:nvPr/>
        </p:nvPicPr>
        <p:blipFill rotWithShape="1">
          <a:blip r:embed="rId3"/>
          <a:srcRect r="17883"/>
          <a:stretch/>
        </p:blipFill>
        <p:spPr>
          <a:xfrm>
            <a:off x="3852511" y="1165174"/>
            <a:ext cx="4385377" cy="4510464"/>
          </a:xfrm>
          <a:prstGeom prst="rect">
            <a:avLst/>
          </a:prstGeom>
        </p:spPr>
      </p:pic>
      <p:pic>
        <p:nvPicPr>
          <p:cNvPr id="69634" name="Picture 2"/>
          <p:cNvPicPr>
            <a:picLocks noChangeAspect="1" noChangeArrowheads="1"/>
          </p:cNvPicPr>
          <p:nvPr/>
        </p:nvPicPr>
        <p:blipFill>
          <a:blip r:embed="rId4" cstate="print"/>
          <a:srcRect l="9524"/>
          <a:stretch>
            <a:fillRect/>
          </a:stretch>
        </p:blipFill>
        <p:spPr bwMode="auto">
          <a:xfrm>
            <a:off x="490671" y="998838"/>
            <a:ext cx="3921924" cy="4651627"/>
          </a:xfrm>
          <a:prstGeom prst="rect">
            <a:avLst/>
          </a:prstGeom>
          <a:noFill/>
          <a:ln w="9525">
            <a:noFill/>
            <a:miter lim="800000"/>
            <a:headEnd/>
            <a:tailEnd/>
          </a:ln>
        </p:spPr>
      </p:pic>
      <p:sp>
        <p:nvSpPr>
          <p:cNvPr id="31" name="Rectangle 30"/>
          <p:cNvSpPr/>
          <p:nvPr/>
        </p:nvSpPr>
        <p:spPr>
          <a:xfrm>
            <a:off x="8592277" y="2426560"/>
            <a:ext cx="2112235" cy="19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sp>
        <p:nvSpPr>
          <p:cNvPr id="29" name="Rectangle 28"/>
          <p:cNvSpPr/>
          <p:nvPr/>
        </p:nvSpPr>
        <p:spPr>
          <a:xfrm>
            <a:off x="490671" y="5656178"/>
            <a:ext cx="11701329" cy="1672702"/>
          </a:xfrm>
          <a:prstGeom prst="rect">
            <a:avLst/>
          </a:prstGeom>
        </p:spPr>
        <p:txBody>
          <a:bodyPr wrap="square">
            <a:spAutoFit/>
          </a:bodyPr>
          <a:lstStyle/>
          <a:p>
            <a:r>
              <a:rPr lang="fr-BE" sz="1467" dirty="0" err="1">
                <a:latin typeface="Segoe UI Light" pitchFamily="34" charset="0"/>
                <a:cs typeface="Segoe UI Light" pitchFamily="34" charset="0"/>
              </a:rPr>
              <a:t>Stammerjohn</a:t>
            </a:r>
            <a:r>
              <a:rPr lang="fr-BE" sz="1467" dirty="0">
                <a:latin typeface="Segoe UI Light" pitchFamily="34" charset="0"/>
                <a:cs typeface="Segoe UI Light" pitchFamily="34" charset="0"/>
              </a:rPr>
              <a:t>, S., </a:t>
            </a:r>
            <a:r>
              <a:rPr lang="fr-BE" sz="1467" dirty="0" err="1">
                <a:latin typeface="Segoe UI Light" pitchFamily="34" charset="0"/>
                <a:cs typeface="Segoe UI Light" pitchFamily="34" charset="0"/>
              </a:rPr>
              <a:t>Massom</a:t>
            </a:r>
            <a:r>
              <a:rPr lang="fr-BE" sz="1467" dirty="0">
                <a:latin typeface="Segoe UI Light" pitchFamily="34" charset="0"/>
                <a:cs typeface="Segoe UI Light" pitchFamily="34" charset="0"/>
              </a:rPr>
              <a:t>, R., </a:t>
            </a:r>
            <a:r>
              <a:rPr lang="fr-BE" sz="1467" dirty="0" err="1">
                <a:latin typeface="Segoe UI Light" pitchFamily="34" charset="0"/>
                <a:cs typeface="Segoe UI Light" pitchFamily="34" charset="0"/>
              </a:rPr>
              <a:t>Rind</a:t>
            </a:r>
            <a:r>
              <a:rPr lang="fr-BE" sz="1467" dirty="0">
                <a:latin typeface="Segoe UI Light" pitchFamily="34" charset="0"/>
                <a:cs typeface="Segoe UI Light" pitchFamily="34" charset="0"/>
              </a:rPr>
              <a:t>, D., &amp; Martinson, D. (2012). </a:t>
            </a:r>
            <a:r>
              <a:rPr lang="fr-BE" sz="1467" dirty="0" err="1">
                <a:latin typeface="Segoe UI Light" pitchFamily="34" charset="0"/>
                <a:cs typeface="Segoe UI Light" pitchFamily="34" charset="0"/>
              </a:rPr>
              <a:t>Regions</a:t>
            </a:r>
            <a:r>
              <a:rPr lang="fr-BE" sz="1467" dirty="0">
                <a:latin typeface="Segoe UI Light" pitchFamily="34" charset="0"/>
                <a:cs typeface="Segoe UI Light" pitchFamily="34" charset="0"/>
              </a:rPr>
              <a:t> of </a:t>
            </a:r>
            <a:r>
              <a:rPr lang="fr-BE" sz="1467" dirty="0" err="1">
                <a:latin typeface="Segoe UI Light" pitchFamily="34" charset="0"/>
                <a:cs typeface="Segoe UI Light" pitchFamily="34" charset="0"/>
              </a:rPr>
              <a:t>rapid</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sea</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ice</a:t>
            </a:r>
            <a:r>
              <a:rPr lang="fr-BE" sz="1467" dirty="0">
                <a:latin typeface="Segoe UI Light" pitchFamily="34" charset="0"/>
                <a:cs typeface="Segoe UI Light" pitchFamily="34" charset="0"/>
              </a:rPr>
              <a:t> change: An inter-</a:t>
            </a:r>
            <a:r>
              <a:rPr lang="fr-BE" sz="1467" dirty="0" err="1">
                <a:latin typeface="Segoe UI Light" pitchFamily="34" charset="0"/>
                <a:cs typeface="Segoe UI Light" pitchFamily="34" charset="0"/>
              </a:rPr>
              <a:t>hemispheric</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seasonal</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comparison</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Geophysical</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Research</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Letters</a:t>
            </a:r>
            <a:r>
              <a:rPr lang="fr-BE" sz="1467" dirty="0">
                <a:latin typeface="Segoe UI Light" pitchFamily="34" charset="0"/>
                <a:cs typeface="Segoe UI Light" pitchFamily="34" charset="0"/>
              </a:rPr>
              <a:t>, 39(6),  </a:t>
            </a:r>
            <a:r>
              <a:rPr lang="fr-BE" sz="1467" dirty="0">
                <a:latin typeface="Segoe UI Light" pitchFamily="34" charset="0"/>
                <a:cs typeface="Segoe UI Light" pitchFamily="34" charset="0"/>
                <a:hlinkClick r:id="rId5"/>
              </a:rPr>
              <a:t>https://doi.org/10.1029/2012GL050874</a:t>
            </a:r>
            <a:endParaRPr lang="fr-BE" sz="1467" dirty="0">
              <a:latin typeface="Segoe UI Light" pitchFamily="34" charset="0"/>
              <a:cs typeface="Segoe UI Light" pitchFamily="34" charset="0"/>
            </a:endParaRPr>
          </a:p>
          <a:p>
            <a:endParaRPr lang="fr-BE" sz="1467" dirty="0">
              <a:latin typeface="Segoe UI Light" pitchFamily="34" charset="0"/>
              <a:cs typeface="Segoe UI Light" pitchFamily="34" charset="0"/>
            </a:endParaRPr>
          </a:p>
          <a:p>
            <a:r>
              <a:rPr lang="fr-BE" sz="1467" dirty="0">
                <a:latin typeface="Segoe UI Light" pitchFamily="34" charset="0"/>
                <a:cs typeface="Segoe UI Light" pitchFamily="34" charset="0"/>
              </a:rPr>
              <a:t>Lebrun, M., </a:t>
            </a:r>
            <a:r>
              <a:rPr lang="fr-BE" sz="1467" dirty="0" err="1">
                <a:latin typeface="Segoe UI Light" pitchFamily="34" charset="0"/>
                <a:cs typeface="Segoe UI Light" pitchFamily="34" charset="0"/>
              </a:rPr>
              <a:t>Vancoppenolle</a:t>
            </a:r>
            <a:r>
              <a:rPr lang="fr-BE" sz="1467" dirty="0">
                <a:latin typeface="Segoe UI Light" pitchFamily="34" charset="0"/>
                <a:cs typeface="Segoe UI Light" pitchFamily="34" charset="0"/>
              </a:rPr>
              <a:t>, M., </a:t>
            </a:r>
            <a:r>
              <a:rPr lang="fr-BE" sz="1467" dirty="0" err="1">
                <a:latin typeface="Segoe UI Light" pitchFamily="34" charset="0"/>
                <a:cs typeface="Segoe UI Light" pitchFamily="34" charset="0"/>
              </a:rPr>
              <a:t>Madec</a:t>
            </a:r>
            <a:r>
              <a:rPr lang="fr-BE" sz="1467" dirty="0">
                <a:latin typeface="Segoe UI Light" pitchFamily="34" charset="0"/>
                <a:cs typeface="Segoe UI Light" pitchFamily="34" charset="0"/>
              </a:rPr>
              <a:t>, G., &amp; Massonnet, F. (2019). </a:t>
            </a:r>
            <a:r>
              <a:rPr lang="fr-BE" sz="1467" dirty="0" err="1">
                <a:latin typeface="Segoe UI Light" pitchFamily="34" charset="0"/>
                <a:cs typeface="Segoe UI Light" pitchFamily="34" charset="0"/>
              </a:rPr>
              <a:t>Arctic</a:t>
            </a:r>
            <a:r>
              <a:rPr lang="fr-BE" sz="1467" dirty="0">
                <a:latin typeface="Segoe UI Light" pitchFamily="34" charset="0"/>
                <a:cs typeface="Segoe UI Light" pitchFamily="34" charset="0"/>
              </a:rPr>
              <a:t> sea-ice-free </a:t>
            </a:r>
            <a:r>
              <a:rPr lang="fr-BE" sz="1467" dirty="0" err="1">
                <a:latin typeface="Segoe UI Light" pitchFamily="34" charset="0"/>
                <a:cs typeface="Segoe UI Light" pitchFamily="34" charset="0"/>
              </a:rPr>
              <a:t>season</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projected</a:t>
            </a:r>
            <a:r>
              <a:rPr lang="fr-BE" sz="1467" dirty="0">
                <a:latin typeface="Segoe UI Light" pitchFamily="34" charset="0"/>
                <a:cs typeface="Segoe UI Light" pitchFamily="34" charset="0"/>
              </a:rPr>
              <a:t> to </a:t>
            </a:r>
            <a:r>
              <a:rPr lang="fr-BE" sz="1467" dirty="0" err="1">
                <a:latin typeface="Segoe UI Light" pitchFamily="34" charset="0"/>
                <a:cs typeface="Segoe UI Light" pitchFamily="34" charset="0"/>
              </a:rPr>
              <a:t>extend</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into</a:t>
            </a:r>
            <a:r>
              <a:rPr lang="fr-BE" sz="1467" dirty="0">
                <a:latin typeface="Segoe UI Light" pitchFamily="34" charset="0"/>
                <a:cs typeface="Segoe UI Light" pitchFamily="34" charset="0"/>
              </a:rPr>
              <a:t> </a:t>
            </a:r>
            <a:r>
              <a:rPr lang="fr-BE" sz="1467" dirty="0" err="1">
                <a:latin typeface="Segoe UI Light" pitchFamily="34" charset="0"/>
                <a:cs typeface="Segoe UI Light" pitchFamily="34" charset="0"/>
              </a:rPr>
              <a:t>autumn</a:t>
            </a:r>
            <a:r>
              <a:rPr lang="fr-BE" sz="1467" dirty="0">
                <a:latin typeface="Segoe UI Light" pitchFamily="34" charset="0"/>
                <a:cs typeface="Segoe UI Light" pitchFamily="34" charset="0"/>
              </a:rPr>
              <a:t>. The </a:t>
            </a:r>
            <a:r>
              <a:rPr lang="fr-BE" sz="1467" dirty="0" err="1">
                <a:latin typeface="Segoe UI Light" pitchFamily="34" charset="0"/>
                <a:cs typeface="Segoe UI Light" pitchFamily="34" charset="0"/>
              </a:rPr>
              <a:t>Cryosphere</a:t>
            </a:r>
            <a:r>
              <a:rPr lang="fr-BE" sz="1467" dirty="0">
                <a:latin typeface="Segoe UI Light" pitchFamily="34" charset="0"/>
                <a:cs typeface="Segoe UI Light" pitchFamily="34" charset="0"/>
              </a:rPr>
              <a:t>, 13(1), 79–96. https://</a:t>
            </a:r>
            <a:r>
              <a:rPr lang="fr-BE" sz="1467" dirty="0" err="1">
                <a:latin typeface="Segoe UI Light" pitchFamily="34" charset="0"/>
                <a:cs typeface="Segoe UI Light" pitchFamily="34" charset="0"/>
              </a:rPr>
              <a:t>doi.org</a:t>
            </a:r>
            <a:r>
              <a:rPr lang="fr-BE" sz="1467" dirty="0">
                <a:latin typeface="Segoe UI Light" pitchFamily="34" charset="0"/>
                <a:cs typeface="Segoe UI Light" pitchFamily="34" charset="0"/>
              </a:rPr>
              <a:t>/10.5194/tc-13-79-2019</a:t>
            </a:r>
          </a:p>
          <a:p>
            <a:endParaRPr lang="fr-BE" sz="1467" dirty="0">
              <a:latin typeface="Segoe UI Light" pitchFamily="34" charset="0"/>
              <a:cs typeface="Segoe UI Light" pitchFamily="34" charset="0"/>
            </a:endParaRPr>
          </a:p>
          <a:p>
            <a:endParaRPr lang="fr-BE" sz="1467" dirty="0"/>
          </a:p>
        </p:txBody>
      </p:sp>
      <p:sp>
        <p:nvSpPr>
          <p:cNvPr id="41" name="ZoneTexte 40"/>
          <p:cNvSpPr txBox="1"/>
          <p:nvPr/>
        </p:nvSpPr>
        <p:spPr>
          <a:xfrm>
            <a:off x="1757895" y="420713"/>
            <a:ext cx="4834686" cy="646331"/>
          </a:xfrm>
          <a:prstGeom prst="rect">
            <a:avLst/>
          </a:prstGeom>
          <a:noFill/>
        </p:spPr>
        <p:txBody>
          <a:bodyPr wrap="square" rtlCol="0">
            <a:spAutoFit/>
          </a:bodyPr>
          <a:lstStyle/>
          <a:p>
            <a:pPr algn="ctr"/>
            <a:r>
              <a:rPr lang="fr-BE" b="1" dirty="0" err="1">
                <a:latin typeface="Segoe UI Light" pitchFamily="34" charset="0"/>
                <a:cs typeface="Segoe UI Light" pitchFamily="34" charset="0"/>
              </a:rPr>
              <a:t>Correlation</a:t>
            </a:r>
            <a:r>
              <a:rPr lang="fr-BE" b="1" dirty="0">
                <a:latin typeface="Segoe UI Light" pitchFamily="34" charset="0"/>
                <a:cs typeface="Segoe UI Light" pitchFamily="34" charset="0"/>
              </a:rPr>
              <a:t> </a:t>
            </a:r>
            <a:r>
              <a:rPr lang="fr-BE" b="1" dirty="0" err="1">
                <a:latin typeface="Segoe UI Light" pitchFamily="34" charset="0"/>
                <a:cs typeface="Segoe UI Light" pitchFamily="34" charset="0"/>
              </a:rPr>
              <a:t>between</a:t>
            </a:r>
            <a:r>
              <a:rPr lang="fr-BE" b="1" dirty="0">
                <a:latin typeface="Segoe UI Light" pitchFamily="34" charset="0"/>
                <a:cs typeface="Segoe UI Light" pitchFamily="34" charset="0"/>
              </a:rPr>
              <a:t> the date of </a:t>
            </a:r>
            <a:r>
              <a:rPr lang="fr-BE" b="1" dirty="0" err="1">
                <a:latin typeface="Segoe UI Light" pitchFamily="34" charset="0"/>
                <a:cs typeface="Segoe UI Light" pitchFamily="34" charset="0"/>
              </a:rPr>
              <a:t>ice</a:t>
            </a:r>
            <a:r>
              <a:rPr lang="fr-BE" b="1" dirty="0">
                <a:latin typeface="Segoe UI Light" pitchFamily="34" charset="0"/>
                <a:cs typeface="Segoe UI Light" pitchFamily="34" charset="0"/>
              </a:rPr>
              <a:t> </a:t>
            </a:r>
            <a:r>
              <a:rPr lang="fr-BE" b="1" dirty="0" err="1">
                <a:latin typeface="Segoe UI Light" pitchFamily="34" charset="0"/>
                <a:cs typeface="Segoe UI Light" pitchFamily="34" charset="0"/>
              </a:rPr>
              <a:t>retreat</a:t>
            </a:r>
            <a:r>
              <a:rPr lang="fr-BE" b="1" dirty="0">
                <a:latin typeface="Segoe UI Light" pitchFamily="34" charset="0"/>
                <a:cs typeface="Segoe UI Light" pitchFamily="34" charset="0"/>
              </a:rPr>
              <a:t> and the</a:t>
            </a:r>
            <a:r>
              <a:rPr lang="fr-BE" b="1" i="1" dirty="0">
                <a:latin typeface="Segoe UI Light" pitchFamily="34" charset="0"/>
                <a:cs typeface="Segoe UI Light" pitchFamily="34" charset="0"/>
              </a:rPr>
              <a:t> </a:t>
            </a:r>
            <a:r>
              <a:rPr lang="fr-BE" b="1" dirty="0">
                <a:latin typeface="Segoe UI Light" pitchFamily="34" charset="0"/>
                <a:cs typeface="Segoe UI Light" pitchFamily="34" charset="0"/>
              </a:rPr>
              <a:t>date of </a:t>
            </a:r>
            <a:r>
              <a:rPr lang="fr-BE" b="1" dirty="0" err="1">
                <a:latin typeface="Segoe UI Light" pitchFamily="34" charset="0"/>
                <a:cs typeface="Segoe UI Light" pitchFamily="34" charset="0"/>
              </a:rPr>
              <a:t>ice</a:t>
            </a:r>
            <a:r>
              <a:rPr lang="fr-BE" b="1" dirty="0">
                <a:latin typeface="Segoe UI Light" pitchFamily="34" charset="0"/>
                <a:cs typeface="Segoe UI Light" pitchFamily="34" charset="0"/>
              </a:rPr>
              <a:t> </a:t>
            </a:r>
            <a:r>
              <a:rPr lang="fr-BE" b="1" dirty="0" err="1">
                <a:latin typeface="Segoe UI Light" pitchFamily="34" charset="0"/>
                <a:cs typeface="Segoe UI Light" pitchFamily="34" charset="0"/>
              </a:rPr>
              <a:t>advance</a:t>
            </a:r>
            <a:r>
              <a:rPr lang="fr-BE" b="1" dirty="0">
                <a:latin typeface="Segoe UI Light" pitchFamily="34" charset="0"/>
                <a:cs typeface="Segoe UI Light" pitchFamily="34" charset="0"/>
              </a:rPr>
              <a:t> (1979-2010)</a:t>
            </a:r>
          </a:p>
        </p:txBody>
      </p:sp>
      <p:sp>
        <p:nvSpPr>
          <p:cNvPr id="3" name="ZoneTexte 2">
            <a:extLst>
              <a:ext uri="{FF2B5EF4-FFF2-40B4-BE49-F238E27FC236}">
                <a16:creationId xmlns:a16="http://schemas.microsoft.com/office/drawing/2014/main" id="{A4137C0A-A3AE-B0A0-3155-25C7BE9592D4}"/>
              </a:ext>
            </a:extLst>
          </p:cNvPr>
          <p:cNvSpPr txBox="1"/>
          <p:nvPr/>
        </p:nvSpPr>
        <p:spPr>
          <a:xfrm>
            <a:off x="8237889" y="2843589"/>
            <a:ext cx="3863788" cy="156966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fr-FR" sz="2400" dirty="0"/>
              <a:t>A 1 </a:t>
            </a:r>
            <a:r>
              <a:rPr lang="fr-FR" sz="2400" dirty="0" err="1"/>
              <a:t>day</a:t>
            </a:r>
            <a:r>
              <a:rPr lang="fr-FR" sz="2400" dirty="0"/>
              <a:t> </a:t>
            </a:r>
            <a:r>
              <a:rPr lang="fr-FR" sz="2400" dirty="0" err="1"/>
              <a:t>earlier</a:t>
            </a:r>
            <a:r>
              <a:rPr lang="fr-FR" sz="2400" dirty="0"/>
              <a:t> </a:t>
            </a:r>
            <a:r>
              <a:rPr lang="fr-FR" sz="2400" dirty="0" err="1"/>
              <a:t>retreat</a:t>
            </a:r>
            <a:r>
              <a:rPr lang="fr-FR" sz="2400" dirty="0"/>
              <a:t> causes a 1.6 </a:t>
            </a:r>
            <a:r>
              <a:rPr lang="fr-FR" sz="2400" dirty="0" err="1"/>
              <a:t>day</a:t>
            </a:r>
            <a:r>
              <a:rPr lang="fr-FR" sz="2400" dirty="0"/>
              <a:t> </a:t>
            </a:r>
            <a:r>
              <a:rPr lang="fr-FR" sz="2400" dirty="0" err="1"/>
              <a:t>later</a:t>
            </a:r>
            <a:r>
              <a:rPr lang="fr-FR" sz="2400" dirty="0"/>
              <a:t> </a:t>
            </a:r>
            <a:r>
              <a:rPr lang="fr-FR" sz="2400" dirty="0" err="1"/>
              <a:t>advance</a:t>
            </a:r>
            <a:r>
              <a:rPr lang="fr-FR" sz="2400" dirty="0"/>
              <a:t> date (Lebrun et al., 2019)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EE89C4E-D072-7A1C-7581-CB1B7460B9BC}"/>
              </a:ext>
            </a:extLst>
          </p:cNvPr>
          <p:cNvSpPr>
            <a:spLocks noGrp="1"/>
          </p:cNvSpPr>
          <p:nvPr>
            <p:ph idx="1"/>
          </p:nvPr>
        </p:nvSpPr>
        <p:spPr>
          <a:xfrm>
            <a:off x="811775" y="455995"/>
            <a:ext cx="10172887" cy="1214137"/>
          </a:xfrm>
        </p:spPr>
        <p:txBody>
          <a:bodyPr>
            <a:normAutofit/>
          </a:bodyPr>
          <a:lstStyle/>
          <a:p>
            <a:pPr marL="0" indent="0">
              <a:buNone/>
            </a:pPr>
            <a:r>
              <a:rPr lang="fr-FR" dirty="0"/>
              <a:t>Beyond the </a:t>
            </a:r>
            <a:r>
              <a:rPr lang="fr-FR" dirty="0" err="1"/>
              <a:t>season</a:t>
            </a:r>
            <a:r>
              <a:rPr lang="fr-FR" dirty="0"/>
              <a:t>: multi-</a:t>
            </a:r>
            <a:r>
              <a:rPr lang="fr-FR" dirty="0" err="1"/>
              <a:t>year</a:t>
            </a:r>
            <a:r>
              <a:rPr lang="fr-FR" dirty="0"/>
              <a:t> </a:t>
            </a:r>
            <a:r>
              <a:rPr lang="fr-FR" dirty="0" err="1"/>
              <a:t>predictability</a:t>
            </a:r>
            <a:r>
              <a:rPr lang="fr-FR" dirty="0"/>
              <a:t> </a:t>
            </a:r>
            <a:r>
              <a:rPr lang="fr-FR" dirty="0" err="1"/>
              <a:t>mechanisms</a:t>
            </a:r>
            <a:r>
              <a:rPr lang="fr-FR" dirty="0"/>
              <a:t> in </a:t>
            </a:r>
            <a:r>
              <a:rPr lang="fr-FR" dirty="0" err="1"/>
              <a:t>both</a:t>
            </a:r>
            <a:r>
              <a:rPr lang="fr-FR" dirty="0"/>
              <a:t> </a:t>
            </a:r>
            <a:r>
              <a:rPr lang="fr-FR" dirty="0" err="1"/>
              <a:t>hemispheres</a:t>
            </a:r>
            <a:r>
              <a:rPr lang="fr-FR" dirty="0"/>
              <a:t> (but distinct </a:t>
            </a:r>
            <a:r>
              <a:rPr lang="fr-FR" dirty="0" err="1"/>
              <a:t>mechanisms</a:t>
            </a:r>
            <a:r>
              <a:rPr lang="fr-FR" dirty="0"/>
              <a:t>)!</a:t>
            </a:r>
          </a:p>
        </p:txBody>
      </p:sp>
      <p:sp>
        <p:nvSpPr>
          <p:cNvPr id="4" name="Espace réservé du contenu 2">
            <a:extLst>
              <a:ext uri="{FF2B5EF4-FFF2-40B4-BE49-F238E27FC236}">
                <a16:creationId xmlns:a16="http://schemas.microsoft.com/office/drawing/2014/main" id="{3B8D14A7-A36F-443B-1BE9-11534D63E9BC}"/>
              </a:ext>
            </a:extLst>
          </p:cNvPr>
          <p:cNvSpPr txBox="1">
            <a:spLocks/>
          </p:cNvSpPr>
          <p:nvPr/>
        </p:nvSpPr>
        <p:spPr>
          <a:xfrm>
            <a:off x="73022" y="1688699"/>
            <a:ext cx="7774459" cy="651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Rg" panose="02000506030000020004" pitchFamily="2"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Rg" panose="02000506030000020004" pitchFamily="2"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Rg" panose="02000506030000020004" pitchFamily="2"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Arctic</a:t>
            </a:r>
            <a:endParaRPr lang="fr-FR" dirty="0"/>
          </a:p>
        </p:txBody>
      </p:sp>
      <p:cxnSp>
        <p:nvCxnSpPr>
          <p:cNvPr id="6" name="Connecteur droit avec flèche 5">
            <a:extLst>
              <a:ext uri="{FF2B5EF4-FFF2-40B4-BE49-F238E27FC236}">
                <a16:creationId xmlns:a16="http://schemas.microsoft.com/office/drawing/2014/main" id="{CDB33C77-6755-2963-C7C6-21D855433497}"/>
              </a:ext>
            </a:extLst>
          </p:cNvPr>
          <p:cNvCxnSpPr>
            <a:cxnSpLocks/>
          </p:cNvCxnSpPr>
          <p:nvPr/>
        </p:nvCxnSpPr>
        <p:spPr>
          <a:xfrm>
            <a:off x="205095" y="3848099"/>
            <a:ext cx="117763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E61581D7-5099-D3B4-81F6-0AD6E1EFCE1B}"/>
              </a:ext>
            </a:extLst>
          </p:cNvPr>
          <p:cNvSpPr txBox="1"/>
          <p:nvPr/>
        </p:nvSpPr>
        <p:spPr>
          <a:xfrm rot="19800000">
            <a:off x="-151686" y="3397355"/>
            <a:ext cx="878308" cy="338554"/>
          </a:xfrm>
          <a:prstGeom prst="rect">
            <a:avLst/>
          </a:prstGeom>
          <a:noFill/>
        </p:spPr>
        <p:txBody>
          <a:bodyPr wrap="square" rtlCol="0">
            <a:spAutoFit/>
          </a:bodyPr>
          <a:lstStyle/>
          <a:p>
            <a:pPr algn="ctr"/>
            <a:r>
              <a:rPr lang="fr-FR" sz="1600" dirty="0"/>
              <a:t>Sep.</a:t>
            </a:r>
          </a:p>
        </p:txBody>
      </p:sp>
      <p:sp>
        <p:nvSpPr>
          <p:cNvPr id="8" name="ZoneTexte 7">
            <a:extLst>
              <a:ext uri="{FF2B5EF4-FFF2-40B4-BE49-F238E27FC236}">
                <a16:creationId xmlns:a16="http://schemas.microsoft.com/office/drawing/2014/main" id="{84A5DA8F-FC87-4621-B4B5-EC845119B952}"/>
              </a:ext>
            </a:extLst>
          </p:cNvPr>
          <p:cNvSpPr txBox="1"/>
          <p:nvPr/>
        </p:nvSpPr>
        <p:spPr>
          <a:xfrm rot="19800000">
            <a:off x="579188" y="3397355"/>
            <a:ext cx="878308" cy="338554"/>
          </a:xfrm>
          <a:prstGeom prst="rect">
            <a:avLst/>
          </a:prstGeom>
          <a:noFill/>
        </p:spPr>
        <p:txBody>
          <a:bodyPr wrap="square" rtlCol="0">
            <a:spAutoFit/>
          </a:bodyPr>
          <a:lstStyle/>
          <a:p>
            <a:pPr algn="ctr"/>
            <a:r>
              <a:rPr lang="fr-FR" sz="1600" dirty="0"/>
              <a:t>Oct.</a:t>
            </a:r>
          </a:p>
        </p:txBody>
      </p:sp>
      <p:sp>
        <p:nvSpPr>
          <p:cNvPr id="9" name="ZoneTexte 8">
            <a:extLst>
              <a:ext uri="{FF2B5EF4-FFF2-40B4-BE49-F238E27FC236}">
                <a16:creationId xmlns:a16="http://schemas.microsoft.com/office/drawing/2014/main" id="{AFA5A989-77AA-5A5E-B366-40CC2F5A835B}"/>
              </a:ext>
            </a:extLst>
          </p:cNvPr>
          <p:cNvSpPr txBox="1"/>
          <p:nvPr/>
        </p:nvSpPr>
        <p:spPr>
          <a:xfrm rot="19800000">
            <a:off x="1310062" y="3397355"/>
            <a:ext cx="878308" cy="338554"/>
          </a:xfrm>
          <a:prstGeom prst="rect">
            <a:avLst/>
          </a:prstGeom>
          <a:noFill/>
        </p:spPr>
        <p:txBody>
          <a:bodyPr wrap="square" rtlCol="0">
            <a:spAutoFit/>
          </a:bodyPr>
          <a:lstStyle/>
          <a:p>
            <a:pPr algn="ctr"/>
            <a:r>
              <a:rPr lang="fr-FR" sz="1600" dirty="0"/>
              <a:t>Nov.</a:t>
            </a:r>
          </a:p>
        </p:txBody>
      </p:sp>
      <p:sp>
        <p:nvSpPr>
          <p:cNvPr id="10" name="ZoneTexte 9">
            <a:extLst>
              <a:ext uri="{FF2B5EF4-FFF2-40B4-BE49-F238E27FC236}">
                <a16:creationId xmlns:a16="http://schemas.microsoft.com/office/drawing/2014/main" id="{8BFF33FD-023F-23F9-FF44-DADEBBB6A9FA}"/>
              </a:ext>
            </a:extLst>
          </p:cNvPr>
          <p:cNvSpPr txBox="1"/>
          <p:nvPr/>
        </p:nvSpPr>
        <p:spPr>
          <a:xfrm rot="19800000">
            <a:off x="2040936" y="3397355"/>
            <a:ext cx="878308" cy="338554"/>
          </a:xfrm>
          <a:prstGeom prst="rect">
            <a:avLst/>
          </a:prstGeom>
          <a:noFill/>
        </p:spPr>
        <p:txBody>
          <a:bodyPr wrap="square" rtlCol="0">
            <a:spAutoFit/>
          </a:bodyPr>
          <a:lstStyle/>
          <a:p>
            <a:pPr algn="ctr"/>
            <a:r>
              <a:rPr lang="fr-FR" sz="1600" dirty="0" err="1"/>
              <a:t>Dec</a:t>
            </a:r>
            <a:r>
              <a:rPr lang="fr-FR" sz="1600" dirty="0"/>
              <a:t>.</a:t>
            </a:r>
          </a:p>
        </p:txBody>
      </p:sp>
      <p:sp>
        <p:nvSpPr>
          <p:cNvPr id="12" name="ZoneTexte 11">
            <a:extLst>
              <a:ext uri="{FF2B5EF4-FFF2-40B4-BE49-F238E27FC236}">
                <a16:creationId xmlns:a16="http://schemas.microsoft.com/office/drawing/2014/main" id="{2A0F98B2-2291-7876-A10E-A627873BD860}"/>
              </a:ext>
            </a:extLst>
          </p:cNvPr>
          <p:cNvSpPr txBox="1"/>
          <p:nvPr/>
        </p:nvSpPr>
        <p:spPr>
          <a:xfrm rot="19800000">
            <a:off x="2771810" y="3397355"/>
            <a:ext cx="878308" cy="338554"/>
          </a:xfrm>
          <a:prstGeom prst="rect">
            <a:avLst/>
          </a:prstGeom>
          <a:noFill/>
        </p:spPr>
        <p:txBody>
          <a:bodyPr wrap="square" rtlCol="0">
            <a:spAutoFit/>
          </a:bodyPr>
          <a:lstStyle/>
          <a:p>
            <a:pPr algn="ctr"/>
            <a:r>
              <a:rPr lang="fr-FR" sz="1600" dirty="0"/>
              <a:t>Jan.</a:t>
            </a:r>
          </a:p>
        </p:txBody>
      </p:sp>
      <p:sp>
        <p:nvSpPr>
          <p:cNvPr id="13" name="ZoneTexte 12">
            <a:extLst>
              <a:ext uri="{FF2B5EF4-FFF2-40B4-BE49-F238E27FC236}">
                <a16:creationId xmlns:a16="http://schemas.microsoft.com/office/drawing/2014/main" id="{778BFF5D-BEBC-C2ED-3E5F-8CB2BA4BF0F5}"/>
              </a:ext>
            </a:extLst>
          </p:cNvPr>
          <p:cNvSpPr txBox="1"/>
          <p:nvPr/>
        </p:nvSpPr>
        <p:spPr>
          <a:xfrm rot="19800000">
            <a:off x="3502684" y="3397355"/>
            <a:ext cx="878308" cy="338554"/>
          </a:xfrm>
          <a:prstGeom prst="rect">
            <a:avLst/>
          </a:prstGeom>
          <a:noFill/>
        </p:spPr>
        <p:txBody>
          <a:bodyPr wrap="square" rtlCol="0">
            <a:spAutoFit/>
          </a:bodyPr>
          <a:lstStyle/>
          <a:p>
            <a:pPr algn="ctr"/>
            <a:r>
              <a:rPr lang="fr-FR" sz="1600" dirty="0" err="1"/>
              <a:t>Feb</a:t>
            </a:r>
            <a:r>
              <a:rPr lang="fr-FR" sz="1600" dirty="0"/>
              <a:t>.</a:t>
            </a:r>
          </a:p>
        </p:txBody>
      </p:sp>
      <p:sp>
        <p:nvSpPr>
          <p:cNvPr id="14" name="ZoneTexte 13">
            <a:extLst>
              <a:ext uri="{FF2B5EF4-FFF2-40B4-BE49-F238E27FC236}">
                <a16:creationId xmlns:a16="http://schemas.microsoft.com/office/drawing/2014/main" id="{D6F9A016-2557-36BB-85BC-0EFE7A48C932}"/>
              </a:ext>
            </a:extLst>
          </p:cNvPr>
          <p:cNvSpPr txBox="1"/>
          <p:nvPr/>
        </p:nvSpPr>
        <p:spPr>
          <a:xfrm rot="19800000">
            <a:off x="4233558" y="3397355"/>
            <a:ext cx="878308" cy="338554"/>
          </a:xfrm>
          <a:prstGeom prst="rect">
            <a:avLst/>
          </a:prstGeom>
          <a:noFill/>
        </p:spPr>
        <p:txBody>
          <a:bodyPr wrap="square" rtlCol="0">
            <a:spAutoFit/>
          </a:bodyPr>
          <a:lstStyle/>
          <a:p>
            <a:pPr algn="ctr"/>
            <a:r>
              <a:rPr lang="fr-FR" sz="1600" dirty="0"/>
              <a:t>Mar.</a:t>
            </a:r>
          </a:p>
        </p:txBody>
      </p:sp>
      <p:sp>
        <p:nvSpPr>
          <p:cNvPr id="15" name="ZoneTexte 14">
            <a:extLst>
              <a:ext uri="{FF2B5EF4-FFF2-40B4-BE49-F238E27FC236}">
                <a16:creationId xmlns:a16="http://schemas.microsoft.com/office/drawing/2014/main" id="{A177B4DE-B3F5-8B9A-C5C5-BB35DA514C42}"/>
              </a:ext>
            </a:extLst>
          </p:cNvPr>
          <p:cNvSpPr txBox="1"/>
          <p:nvPr/>
        </p:nvSpPr>
        <p:spPr>
          <a:xfrm rot="19800000">
            <a:off x="4964432" y="3397355"/>
            <a:ext cx="878308" cy="338554"/>
          </a:xfrm>
          <a:prstGeom prst="rect">
            <a:avLst/>
          </a:prstGeom>
          <a:noFill/>
        </p:spPr>
        <p:txBody>
          <a:bodyPr wrap="square" rtlCol="0">
            <a:spAutoFit/>
          </a:bodyPr>
          <a:lstStyle/>
          <a:p>
            <a:pPr algn="ctr"/>
            <a:r>
              <a:rPr lang="fr-FR" sz="1600" dirty="0"/>
              <a:t>Apr.</a:t>
            </a:r>
          </a:p>
        </p:txBody>
      </p:sp>
      <p:sp>
        <p:nvSpPr>
          <p:cNvPr id="16" name="ZoneTexte 15">
            <a:extLst>
              <a:ext uri="{FF2B5EF4-FFF2-40B4-BE49-F238E27FC236}">
                <a16:creationId xmlns:a16="http://schemas.microsoft.com/office/drawing/2014/main" id="{3B3EB67F-1AB7-9726-7BA8-107D7F5E9281}"/>
              </a:ext>
            </a:extLst>
          </p:cNvPr>
          <p:cNvSpPr txBox="1"/>
          <p:nvPr/>
        </p:nvSpPr>
        <p:spPr>
          <a:xfrm rot="19800000">
            <a:off x="5695306" y="3397355"/>
            <a:ext cx="878308" cy="338554"/>
          </a:xfrm>
          <a:prstGeom prst="rect">
            <a:avLst/>
          </a:prstGeom>
          <a:noFill/>
        </p:spPr>
        <p:txBody>
          <a:bodyPr wrap="square" rtlCol="0">
            <a:spAutoFit/>
          </a:bodyPr>
          <a:lstStyle/>
          <a:p>
            <a:pPr algn="ctr"/>
            <a:r>
              <a:rPr lang="fr-FR" sz="1600" dirty="0"/>
              <a:t>May</a:t>
            </a:r>
          </a:p>
        </p:txBody>
      </p:sp>
      <p:sp>
        <p:nvSpPr>
          <p:cNvPr id="17" name="ZoneTexte 16">
            <a:extLst>
              <a:ext uri="{FF2B5EF4-FFF2-40B4-BE49-F238E27FC236}">
                <a16:creationId xmlns:a16="http://schemas.microsoft.com/office/drawing/2014/main" id="{186F3A3F-64B5-BE06-9C6D-BDCCDAC8346B}"/>
              </a:ext>
            </a:extLst>
          </p:cNvPr>
          <p:cNvSpPr txBox="1"/>
          <p:nvPr/>
        </p:nvSpPr>
        <p:spPr>
          <a:xfrm rot="19800000">
            <a:off x="6426180" y="3397355"/>
            <a:ext cx="878308" cy="338554"/>
          </a:xfrm>
          <a:prstGeom prst="rect">
            <a:avLst/>
          </a:prstGeom>
          <a:noFill/>
        </p:spPr>
        <p:txBody>
          <a:bodyPr wrap="square" rtlCol="0">
            <a:spAutoFit/>
          </a:bodyPr>
          <a:lstStyle/>
          <a:p>
            <a:pPr algn="ctr"/>
            <a:r>
              <a:rPr lang="fr-FR" sz="1600" dirty="0"/>
              <a:t>Jun.</a:t>
            </a:r>
          </a:p>
        </p:txBody>
      </p:sp>
      <p:sp>
        <p:nvSpPr>
          <p:cNvPr id="18" name="ZoneTexte 17">
            <a:extLst>
              <a:ext uri="{FF2B5EF4-FFF2-40B4-BE49-F238E27FC236}">
                <a16:creationId xmlns:a16="http://schemas.microsoft.com/office/drawing/2014/main" id="{0201A5D4-608A-FE13-9639-381276574C18}"/>
              </a:ext>
            </a:extLst>
          </p:cNvPr>
          <p:cNvSpPr txBox="1"/>
          <p:nvPr/>
        </p:nvSpPr>
        <p:spPr>
          <a:xfrm rot="19800000">
            <a:off x="7306183" y="3397355"/>
            <a:ext cx="580050" cy="338554"/>
          </a:xfrm>
          <a:prstGeom prst="rect">
            <a:avLst/>
          </a:prstGeom>
          <a:noFill/>
        </p:spPr>
        <p:txBody>
          <a:bodyPr wrap="square" rtlCol="0">
            <a:spAutoFit/>
          </a:bodyPr>
          <a:lstStyle/>
          <a:p>
            <a:pPr algn="ctr"/>
            <a:r>
              <a:rPr lang="fr-FR" sz="1600" dirty="0" err="1"/>
              <a:t>Jul</a:t>
            </a:r>
            <a:r>
              <a:rPr lang="fr-FR" sz="1600" dirty="0"/>
              <a:t>.</a:t>
            </a:r>
          </a:p>
        </p:txBody>
      </p:sp>
      <p:sp>
        <p:nvSpPr>
          <p:cNvPr id="19" name="ZoneTexte 18">
            <a:extLst>
              <a:ext uri="{FF2B5EF4-FFF2-40B4-BE49-F238E27FC236}">
                <a16:creationId xmlns:a16="http://schemas.microsoft.com/office/drawing/2014/main" id="{57B90EBF-8F92-91EC-D670-4E80AD6A3E80}"/>
              </a:ext>
            </a:extLst>
          </p:cNvPr>
          <p:cNvSpPr txBox="1"/>
          <p:nvPr/>
        </p:nvSpPr>
        <p:spPr>
          <a:xfrm rot="19800000">
            <a:off x="8037057" y="3397355"/>
            <a:ext cx="580050" cy="338554"/>
          </a:xfrm>
          <a:prstGeom prst="rect">
            <a:avLst/>
          </a:prstGeom>
          <a:noFill/>
        </p:spPr>
        <p:txBody>
          <a:bodyPr wrap="square" rtlCol="0">
            <a:spAutoFit/>
          </a:bodyPr>
          <a:lstStyle/>
          <a:p>
            <a:pPr algn="ctr"/>
            <a:r>
              <a:rPr lang="fr-FR" sz="1600" dirty="0"/>
              <a:t>Aug.</a:t>
            </a:r>
          </a:p>
        </p:txBody>
      </p:sp>
      <p:sp>
        <p:nvSpPr>
          <p:cNvPr id="20" name="ZoneTexte 19">
            <a:extLst>
              <a:ext uri="{FF2B5EF4-FFF2-40B4-BE49-F238E27FC236}">
                <a16:creationId xmlns:a16="http://schemas.microsoft.com/office/drawing/2014/main" id="{192359D1-3F0C-549A-64D2-1B8EF0E62CC8}"/>
              </a:ext>
            </a:extLst>
          </p:cNvPr>
          <p:cNvSpPr txBox="1"/>
          <p:nvPr/>
        </p:nvSpPr>
        <p:spPr>
          <a:xfrm rot="19800000">
            <a:off x="8767931" y="3397355"/>
            <a:ext cx="580050" cy="338554"/>
          </a:xfrm>
          <a:prstGeom prst="rect">
            <a:avLst/>
          </a:prstGeom>
          <a:noFill/>
        </p:spPr>
        <p:txBody>
          <a:bodyPr wrap="square" rtlCol="0">
            <a:spAutoFit/>
          </a:bodyPr>
          <a:lstStyle/>
          <a:p>
            <a:pPr algn="ctr"/>
            <a:r>
              <a:rPr lang="fr-FR" sz="1600" dirty="0"/>
              <a:t>Sep.</a:t>
            </a:r>
          </a:p>
        </p:txBody>
      </p:sp>
      <p:sp>
        <p:nvSpPr>
          <p:cNvPr id="21" name="ZoneTexte 20">
            <a:extLst>
              <a:ext uri="{FF2B5EF4-FFF2-40B4-BE49-F238E27FC236}">
                <a16:creationId xmlns:a16="http://schemas.microsoft.com/office/drawing/2014/main" id="{BBF89356-8961-BF45-A353-664F32E80E25}"/>
              </a:ext>
            </a:extLst>
          </p:cNvPr>
          <p:cNvSpPr txBox="1"/>
          <p:nvPr/>
        </p:nvSpPr>
        <p:spPr>
          <a:xfrm rot="19800000">
            <a:off x="9349676" y="3397355"/>
            <a:ext cx="878308" cy="338554"/>
          </a:xfrm>
          <a:prstGeom prst="rect">
            <a:avLst/>
          </a:prstGeom>
          <a:noFill/>
        </p:spPr>
        <p:txBody>
          <a:bodyPr wrap="square" rtlCol="0">
            <a:spAutoFit/>
          </a:bodyPr>
          <a:lstStyle/>
          <a:p>
            <a:pPr algn="ctr"/>
            <a:r>
              <a:rPr lang="fr-FR" sz="1600" dirty="0"/>
              <a:t>Oct.</a:t>
            </a:r>
          </a:p>
        </p:txBody>
      </p:sp>
      <p:sp>
        <p:nvSpPr>
          <p:cNvPr id="22" name="ZoneTexte 21">
            <a:extLst>
              <a:ext uri="{FF2B5EF4-FFF2-40B4-BE49-F238E27FC236}">
                <a16:creationId xmlns:a16="http://schemas.microsoft.com/office/drawing/2014/main" id="{B32CD01D-16D6-4E51-2DAB-7258FC8A5854}"/>
              </a:ext>
            </a:extLst>
          </p:cNvPr>
          <p:cNvSpPr txBox="1"/>
          <p:nvPr/>
        </p:nvSpPr>
        <p:spPr>
          <a:xfrm rot="19800000">
            <a:off x="10080550" y="3397355"/>
            <a:ext cx="878308" cy="338554"/>
          </a:xfrm>
          <a:prstGeom prst="rect">
            <a:avLst/>
          </a:prstGeom>
          <a:noFill/>
        </p:spPr>
        <p:txBody>
          <a:bodyPr wrap="square" rtlCol="0">
            <a:spAutoFit/>
          </a:bodyPr>
          <a:lstStyle/>
          <a:p>
            <a:pPr algn="ctr"/>
            <a:r>
              <a:rPr lang="fr-FR" sz="1600" dirty="0"/>
              <a:t>Nov.</a:t>
            </a:r>
          </a:p>
        </p:txBody>
      </p:sp>
      <p:sp>
        <p:nvSpPr>
          <p:cNvPr id="23" name="ZoneTexte 22">
            <a:extLst>
              <a:ext uri="{FF2B5EF4-FFF2-40B4-BE49-F238E27FC236}">
                <a16:creationId xmlns:a16="http://schemas.microsoft.com/office/drawing/2014/main" id="{4416E0DE-C011-9F40-91BA-1FC1E9FEA4E2}"/>
              </a:ext>
            </a:extLst>
          </p:cNvPr>
          <p:cNvSpPr txBox="1"/>
          <p:nvPr/>
        </p:nvSpPr>
        <p:spPr>
          <a:xfrm rot="19800000">
            <a:off x="10811424" y="3397355"/>
            <a:ext cx="878308" cy="338554"/>
          </a:xfrm>
          <a:prstGeom prst="rect">
            <a:avLst/>
          </a:prstGeom>
          <a:noFill/>
        </p:spPr>
        <p:txBody>
          <a:bodyPr wrap="square" rtlCol="0">
            <a:spAutoFit/>
          </a:bodyPr>
          <a:lstStyle/>
          <a:p>
            <a:pPr algn="ctr"/>
            <a:r>
              <a:rPr lang="fr-FR" sz="1600" dirty="0" err="1"/>
              <a:t>Dec</a:t>
            </a:r>
            <a:r>
              <a:rPr lang="fr-FR" sz="1600" dirty="0"/>
              <a:t>.</a:t>
            </a:r>
          </a:p>
        </p:txBody>
      </p:sp>
      <p:sp>
        <p:nvSpPr>
          <p:cNvPr id="24" name="ZoneTexte 23">
            <a:extLst>
              <a:ext uri="{FF2B5EF4-FFF2-40B4-BE49-F238E27FC236}">
                <a16:creationId xmlns:a16="http://schemas.microsoft.com/office/drawing/2014/main" id="{A09AD50A-43C8-994E-2E54-745603A41D21}"/>
              </a:ext>
            </a:extLst>
          </p:cNvPr>
          <p:cNvSpPr txBox="1"/>
          <p:nvPr/>
        </p:nvSpPr>
        <p:spPr>
          <a:xfrm rot="19800000">
            <a:off x="11542293" y="3354346"/>
            <a:ext cx="878308" cy="338554"/>
          </a:xfrm>
          <a:prstGeom prst="rect">
            <a:avLst/>
          </a:prstGeom>
          <a:noFill/>
        </p:spPr>
        <p:txBody>
          <a:bodyPr wrap="square" rtlCol="0">
            <a:spAutoFit/>
          </a:bodyPr>
          <a:lstStyle/>
          <a:p>
            <a:pPr algn="ctr"/>
            <a:r>
              <a:rPr lang="fr-FR" sz="1600" dirty="0"/>
              <a:t>Jan.</a:t>
            </a:r>
          </a:p>
        </p:txBody>
      </p:sp>
      <p:sp>
        <p:nvSpPr>
          <p:cNvPr id="28" name="ZoneTexte 27">
            <a:extLst>
              <a:ext uri="{FF2B5EF4-FFF2-40B4-BE49-F238E27FC236}">
                <a16:creationId xmlns:a16="http://schemas.microsoft.com/office/drawing/2014/main" id="{FABD666A-7140-1EB4-EB48-B9908639D89B}"/>
              </a:ext>
            </a:extLst>
          </p:cNvPr>
          <p:cNvSpPr txBox="1"/>
          <p:nvPr/>
        </p:nvSpPr>
        <p:spPr>
          <a:xfrm>
            <a:off x="22222" y="2505471"/>
            <a:ext cx="1372921" cy="923330"/>
          </a:xfrm>
          <a:prstGeom prst="rect">
            <a:avLst/>
          </a:prstGeom>
          <a:noFill/>
        </p:spPr>
        <p:txBody>
          <a:bodyPr wrap="square" rtlCol="0">
            <a:spAutoFit/>
          </a:bodyPr>
          <a:lstStyle/>
          <a:p>
            <a:r>
              <a:rPr lang="fr-FR" dirty="0" err="1"/>
              <a:t>Negative</a:t>
            </a:r>
            <a:r>
              <a:rPr lang="fr-FR" dirty="0"/>
              <a:t> </a:t>
            </a:r>
            <a:r>
              <a:rPr lang="fr-FR" dirty="0" err="1"/>
              <a:t>sea</a:t>
            </a:r>
            <a:r>
              <a:rPr lang="fr-FR" dirty="0"/>
              <a:t> </a:t>
            </a:r>
            <a:r>
              <a:rPr lang="fr-FR" dirty="0" err="1"/>
              <a:t>ice</a:t>
            </a:r>
            <a:r>
              <a:rPr lang="fr-FR" dirty="0"/>
              <a:t> area </a:t>
            </a:r>
            <a:r>
              <a:rPr lang="fr-FR" dirty="0" err="1"/>
              <a:t>anomaly</a:t>
            </a:r>
            <a:endParaRPr lang="fr-FR" dirty="0"/>
          </a:p>
        </p:txBody>
      </p:sp>
      <p:sp>
        <p:nvSpPr>
          <p:cNvPr id="29" name="ZoneTexte 28">
            <a:extLst>
              <a:ext uri="{FF2B5EF4-FFF2-40B4-BE49-F238E27FC236}">
                <a16:creationId xmlns:a16="http://schemas.microsoft.com/office/drawing/2014/main" id="{DE914FEF-B17F-138C-EBD0-CFF946626AD8}"/>
              </a:ext>
            </a:extLst>
          </p:cNvPr>
          <p:cNvSpPr txBox="1"/>
          <p:nvPr/>
        </p:nvSpPr>
        <p:spPr>
          <a:xfrm>
            <a:off x="1716736" y="2676686"/>
            <a:ext cx="1467785" cy="646331"/>
          </a:xfrm>
          <a:prstGeom prst="rect">
            <a:avLst/>
          </a:prstGeom>
          <a:noFill/>
        </p:spPr>
        <p:txBody>
          <a:bodyPr wrap="square" rtlCol="0">
            <a:spAutoFit/>
          </a:bodyPr>
          <a:lstStyle/>
          <a:p>
            <a:r>
              <a:rPr lang="fr-FR" dirty="0" err="1"/>
              <a:t>Delayed</a:t>
            </a:r>
            <a:r>
              <a:rPr lang="fr-FR" dirty="0"/>
              <a:t> freeze-up</a:t>
            </a:r>
          </a:p>
        </p:txBody>
      </p:sp>
      <p:sp>
        <p:nvSpPr>
          <p:cNvPr id="30" name="ZoneTexte 29">
            <a:extLst>
              <a:ext uri="{FF2B5EF4-FFF2-40B4-BE49-F238E27FC236}">
                <a16:creationId xmlns:a16="http://schemas.microsoft.com/office/drawing/2014/main" id="{867A2499-F108-2C68-D3E3-1EC943FB80C9}"/>
              </a:ext>
            </a:extLst>
          </p:cNvPr>
          <p:cNvSpPr txBox="1"/>
          <p:nvPr/>
        </p:nvSpPr>
        <p:spPr>
          <a:xfrm>
            <a:off x="4014860" y="2651898"/>
            <a:ext cx="2344662" cy="923330"/>
          </a:xfrm>
          <a:prstGeom prst="rect">
            <a:avLst/>
          </a:prstGeom>
          <a:noFill/>
        </p:spPr>
        <p:txBody>
          <a:bodyPr wrap="square" rtlCol="0">
            <a:spAutoFit/>
          </a:bodyPr>
          <a:lstStyle/>
          <a:p>
            <a:r>
              <a:rPr lang="fr-FR" dirty="0" err="1"/>
              <a:t>Thinner</a:t>
            </a:r>
            <a:r>
              <a:rPr lang="fr-FR" dirty="0"/>
              <a:t> </a:t>
            </a:r>
            <a:r>
              <a:rPr lang="fr-FR" dirty="0" err="1"/>
              <a:t>ice</a:t>
            </a:r>
            <a:r>
              <a:rPr lang="fr-FR" dirty="0"/>
              <a:t> cover (+ </a:t>
            </a:r>
            <a:r>
              <a:rPr lang="fr-FR" dirty="0" err="1"/>
              <a:t>altered</a:t>
            </a:r>
            <a:r>
              <a:rPr lang="fr-FR" dirty="0"/>
              <a:t> </a:t>
            </a:r>
            <a:r>
              <a:rPr lang="fr-FR" dirty="0" err="1"/>
              <a:t>thickness</a:t>
            </a:r>
            <a:r>
              <a:rPr lang="fr-FR" dirty="0"/>
              <a:t> distribution)</a:t>
            </a:r>
          </a:p>
        </p:txBody>
      </p:sp>
      <p:sp>
        <p:nvSpPr>
          <p:cNvPr id="31" name="ZoneTexte 30">
            <a:extLst>
              <a:ext uri="{FF2B5EF4-FFF2-40B4-BE49-F238E27FC236}">
                <a16:creationId xmlns:a16="http://schemas.microsoft.com/office/drawing/2014/main" id="{B9ADF82A-D2E1-2C04-4982-4AE2B2229570}"/>
              </a:ext>
            </a:extLst>
          </p:cNvPr>
          <p:cNvSpPr txBox="1"/>
          <p:nvPr/>
        </p:nvSpPr>
        <p:spPr>
          <a:xfrm>
            <a:off x="8167625" y="2742865"/>
            <a:ext cx="1926706" cy="646331"/>
          </a:xfrm>
          <a:prstGeom prst="rect">
            <a:avLst/>
          </a:prstGeom>
          <a:noFill/>
        </p:spPr>
        <p:txBody>
          <a:bodyPr wrap="square" rtlCol="0">
            <a:spAutoFit/>
          </a:bodyPr>
          <a:lstStyle/>
          <a:p>
            <a:r>
              <a:rPr lang="fr-FR" dirty="0" err="1"/>
              <a:t>Negative</a:t>
            </a:r>
            <a:r>
              <a:rPr lang="fr-FR" dirty="0"/>
              <a:t> </a:t>
            </a:r>
            <a:r>
              <a:rPr lang="fr-FR" dirty="0" err="1"/>
              <a:t>sea</a:t>
            </a:r>
            <a:r>
              <a:rPr lang="fr-FR" dirty="0"/>
              <a:t> </a:t>
            </a:r>
            <a:r>
              <a:rPr lang="fr-FR" dirty="0" err="1"/>
              <a:t>ice</a:t>
            </a:r>
            <a:r>
              <a:rPr lang="fr-FR" dirty="0"/>
              <a:t> area </a:t>
            </a:r>
            <a:r>
              <a:rPr lang="fr-FR" dirty="0" err="1"/>
              <a:t>anomaly</a:t>
            </a:r>
            <a:endParaRPr lang="fr-FR" dirty="0"/>
          </a:p>
        </p:txBody>
      </p:sp>
      <p:sp>
        <p:nvSpPr>
          <p:cNvPr id="33" name="ZoneTexte 32">
            <a:extLst>
              <a:ext uri="{FF2B5EF4-FFF2-40B4-BE49-F238E27FC236}">
                <a16:creationId xmlns:a16="http://schemas.microsoft.com/office/drawing/2014/main" id="{05D81D4A-404F-34D6-F4FE-52BA06B76488}"/>
              </a:ext>
            </a:extLst>
          </p:cNvPr>
          <p:cNvSpPr txBox="1"/>
          <p:nvPr/>
        </p:nvSpPr>
        <p:spPr>
          <a:xfrm>
            <a:off x="2693255" y="4323429"/>
            <a:ext cx="1567249" cy="923330"/>
          </a:xfrm>
          <a:prstGeom prst="rect">
            <a:avLst/>
          </a:prstGeom>
          <a:noFill/>
        </p:spPr>
        <p:txBody>
          <a:bodyPr wrap="square" rtlCol="0">
            <a:spAutoFit/>
          </a:bodyPr>
          <a:lstStyle/>
          <a:p>
            <a:r>
              <a:rPr lang="fr-FR" dirty="0" err="1"/>
              <a:t>Negative</a:t>
            </a:r>
            <a:r>
              <a:rPr lang="fr-FR" dirty="0"/>
              <a:t> </a:t>
            </a:r>
            <a:r>
              <a:rPr lang="fr-FR" dirty="0" err="1"/>
              <a:t>sea</a:t>
            </a:r>
            <a:r>
              <a:rPr lang="fr-FR" dirty="0"/>
              <a:t> </a:t>
            </a:r>
            <a:r>
              <a:rPr lang="fr-FR" dirty="0" err="1"/>
              <a:t>ice</a:t>
            </a:r>
            <a:r>
              <a:rPr lang="fr-FR" dirty="0"/>
              <a:t> area </a:t>
            </a:r>
            <a:r>
              <a:rPr lang="fr-FR" dirty="0" err="1"/>
              <a:t>anomaly</a:t>
            </a:r>
            <a:endParaRPr lang="fr-FR" dirty="0"/>
          </a:p>
        </p:txBody>
      </p:sp>
      <p:sp>
        <p:nvSpPr>
          <p:cNvPr id="34" name="ZoneTexte 33">
            <a:extLst>
              <a:ext uri="{FF2B5EF4-FFF2-40B4-BE49-F238E27FC236}">
                <a16:creationId xmlns:a16="http://schemas.microsoft.com/office/drawing/2014/main" id="{770EDA71-43F3-596D-C9BD-CB0F003F5422}"/>
              </a:ext>
            </a:extLst>
          </p:cNvPr>
          <p:cNvSpPr txBox="1"/>
          <p:nvPr/>
        </p:nvSpPr>
        <p:spPr>
          <a:xfrm>
            <a:off x="4662270" y="4461929"/>
            <a:ext cx="1567249" cy="646331"/>
          </a:xfrm>
          <a:prstGeom prst="rect">
            <a:avLst/>
          </a:prstGeom>
          <a:noFill/>
        </p:spPr>
        <p:txBody>
          <a:bodyPr wrap="square" rtlCol="0">
            <a:spAutoFit/>
          </a:bodyPr>
          <a:lstStyle/>
          <a:p>
            <a:r>
              <a:rPr lang="fr-FR" dirty="0" err="1"/>
              <a:t>Upper</a:t>
            </a:r>
            <a:r>
              <a:rPr lang="fr-FR" dirty="0"/>
              <a:t> </a:t>
            </a:r>
            <a:r>
              <a:rPr lang="fr-FR" dirty="0" err="1"/>
              <a:t>ocean</a:t>
            </a:r>
            <a:r>
              <a:rPr lang="fr-FR" dirty="0"/>
              <a:t> </a:t>
            </a:r>
            <a:r>
              <a:rPr lang="fr-FR" dirty="0" err="1"/>
              <a:t>heat</a:t>
            </a:r>
            <a:r>
              <a:rPr lang="fr-FR" dirty="0"/>
              <a:t> </a:t>
            </a:r>
            <a:r>
              <a:rPr lang="fr-FR" dirty="0" err="1"/>
              <a:t>uptake</a:t>
            </a:r>
            <a:endParaRPr lang="fr-FR" dirty="0"/>
          </a:p>
        </p:txBody>
      </p:sp>
      <p:sp>
        <p:nvSpPr>
          <p:cNvPr id="35" name="ZoneTexte 34">
            <a:extLst>
              <a:ext uri="{FF2B5EF4-FFF2-40B4-BE49-F238E27FC236}">
                <a16:creationId xmlns:a16="http://schemas.microsoft.com/office/drawing/2014/main" id="{C7CAA2AD-37D9-6964-B89A-CA442A08948E}"/>
              </a:ext>
            </a:extLst>
          </p:cNvPr>
          <p:cNvSpPr txBox="1"/>
          <p:nvPr/>
        </p:nvSpPr>
        <p:spPr>
          <a:xfrm>
            <a:off x="6663608" y="4323429"/>
            <a:ext cx="2879467" cy="923330"/>
          </a:xfrm>
          <a:prstGeom prst="rect">
            <a:avLst/>
          </a:prstGeom>
          <a:noFill/>
        </p:spPr>
        <p:txBody>
          <a:bodyPr wrap="square" rtlCol="0">
            <a:spAutoFit/>
          </a:bodyPr>
          <a:lstStyle/>
          <a:p>
            <a:r>
              <a:rPr lang="fr-FR" dirty="0"/>
              <a:t>Zonal advection + </a:t>
            </a:r>
            <a:r>
              <a:rPr lang="fr-FR" dirty="0" err="1"/>
              <a:t>storage</a:t>
            </a:r>
            <a:r>
              <a:rPr lang="fr-FR" dirty="0"/>
              <a:t> of </a:t>
            </a:r>
            <a:r>
              <a:rPr lang="fr-FR" dirty="0" err="1"/>
              <a:t>heat</a:t>
            </a:r>
            <a:r>
              <a:rPr lang="fr-FR" dirty="0"/>
              <a:t> content anomalies </a:t>
            </a:r>
            <a:r>
              <a:rPr lang="fr-FR" dirty="0" err="1"/>
              <a:t>below</a:t>
            </a:r>
            <a:r>
              <a:rPr lang="fr-FR" dirty="0"/>
              <a:t> the mixed layer</a:t>
            </a:r>
          </a:p>
        </p:txBody>
      </p:sp>
      <p:sp>
        <p:nvSpPr>
          <p:cNvPr id="36" name="ZoneTexte 35">
            <a:extLst>
              <a:ext uri="{FF2B5EF4-FFF2-40B4-BE49-F238E27FC236}">
                <a16:creationId xmlns:a16="http://schemas.microsoft.com/office/drawing/2014/main" id="{C1A2E14F-DC59-ADA1-4A99-F4C6FD6E9E20}"/>
              </a:ext>
            </a:extLst>
          </p:cNvPr>
          <p:cNvSpPr txBox="1"/>
          <p:nvPr/>
        </p:nvSpPr>
        <p:spPr>
          <a:xfrm>
            <a:off x="10094331" y="4461929"/>
            <a:ext cx="2178900" cy="923330"/>
          </a:xfrm>
          <a:prstGeom prst="rect">
            <a:avLst/>
          </a:prstGeom>
          <a:noFill/>
        </p:spPr>
        <p:txBody>
          <a:bodyPr wrap="square" rtlCol="0">
            <a:spAutoFit/>
          </a:bodyPr>
          <a:lstStyle/>
          <a:p>
            <a:r>
              <a:rPr lang="fr-FR" dirty="0"/>
              <a:t>Re-</a:t>
            </a:r>
            <a:r>
              <a:rPr lang="fr-FR" dirty="0" err="1"/>
              <a:t>surfacing</a:t>
            </a:r>
            <a:r>
              <a:rPr lang="fr-FR" dirty="0"/>
              <a:t> and </a:t>
            </a:r>
            <a:r>
              <a:rPr lang="fr-FR" dirty="0" err="1"/>
              <a:t>negative</a:t>
            </a:r>
            <a:r>
              <a:rPr lang="fr-FR" dirty="0"/>
              <a:t> </a:t>
            </a:r>
            <a:r>
              <a:rPr lang="fr-FR" dirty="0" err="1"/>
              <a:t>sea</a:t>
            </a:r>
            <a:r>
              <a:rPr lang="fr-FR" dirty="0"/>
              <a:t> </a:t>
            </a:r>
            <a:r>
              <a:rPr lang="fr-FR" dirty="0" err="1"/>
              <a:t>ice</a:t>
            </a:r>
            <a:r>
              <a:rPr lang="fr-FR" dirty="0"/>
              <a:t> anomalies</a:t>
            </a:r>
          </a:p>
        </p:txBody>
      </p:sp>
      <p:sp>
        <p:nvSpPr>
          <p:cNvPr id="39" name="Espace réservé du contenu 2">
            <a:extLst>
              <a:ext uri="{FF2B5EF4-FFF2-40B4-BE49-F238E27FC236}">
                <a16:creationId xmlns:a16="http://schemas.microsoft.com/office/drawing/2014/main" id="{A1565D6F-E4E2-D739-F8B6-74BC0A4E366F}"/>
              </a:ext>
            </a:extLst>
          </p:cNvPr>
          <p:cNvSpPr txBox="1">
            <a:spLocks/>
          </p:cNvSpPr>
          <p:nvPr/>
        </p:nvSpPr>
        <p:spPr>
          <a:xfrm>
            <a:off x="73022" y="4294140"/>
            <a:ext cx="7774459" cy="651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Rg" panose="02000506030000020004" pitchFamily="2"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Rg" panose="02000506030000020004" pitchFamily="2"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Rg" panose="02000506030000020004" pitchFamily="2"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Antarctic</a:t>
            </a:r>
            <a:endParaRPr lang="fr-FR" dirty="0"/>
          </a:p>
        </p:txBody>
      </p:sp>
      <p:sp>
        <p:nvSpPr>
          <p:cNvPr id="41" name="ZoneTexte 40">
            <a:extLst>
              <a:ext uri="{FF2B5EF4-FFF2-40B4-BE49-F238E27FC236}">
                <a16:creationId xmlns:a16="http://schemas.microsoft.com/office/drawing/2014/main" id="{503169E7-AF7A-54DA-AF6A-E25A0E30E269}"/>
              </a:ext>
            </a:extLst>
          </p:cNvPr>
          <p:cNvSpPr txBox="1"/>
          <p:nvPr/>
        </p:nvSpPr>
        <p:spPr>
          <a:xfrm>
            <a:off x="-62138" y="6067766"/>
            <a:ext cx="12335370" cy="1107996"/>
          </a:xfrm>
          <a:prstGeom prst="rect">
            <a:avLst/>
          </a:prstGeom>
          <a:noFill/>
        </p:spPr>
        <p:txBody>
          <a:bodyPr wrap="square">
            <a:spAutoFit/>
          </a:bodyPr>
          <a:lstStyle/>
          <a:p>
            <a:r>
              <a:rPr lang="fr-BE" sz="1100" dirty="0">
                <a:effectLst/>
              </a:rPr>
              <a:t>Holland, M. M., Blanchard-</a:t>
            </a:r>
            <a:r>
              <a:rPr lang="fr-BE" sz="1100" dirty="0" err="1">
                <a:effectLst/>
              </a:rPr>
              <a:t>Wrigglesworth</a:t>
            </a:r>
            <a:r>
              <a:rPr lang="fr-BE" sz="1100" dirty="0">
                <a:effectLst/>
              </a:rPr>
              <a:t>, E., Kay, J., &amp; </a:t>
            </a:r>
            <a:r>
              <a:rPr lang="fr-BE" sz="1100" dirty="0" err="1">
                <a:effectLst/>
              </a:rPr>
              <a:t>Vavrus</a:t>
            </a:r>
            <a:r>
              <a:rPr lang="fr-BE" sz="1100" dirty="0">
                <a:effectLst/>
              </a:rPr>
              <a:t>, S. (2013). Initial-value </a:t>
            </a:r>
            <a:r>
              <a:rPr lang="fr-BE" sz="1100" dirty="0" err="1">
                <a:effectLst/>
              </a:rPr>
              <a:t>predictability</a:t>
            </a:r>
            <a:r>
              <a:rPr lang="fr-BE" sz="1100" dirty="0">
                <a:effectLst/>
              </a:rPr>
              <a:t> of </a:t>
            </a:r>
            <a:r>
              <a:rPr lang="fr-BE" sz="1100" dirty="0" err="1">
                <a:effectLst/>
              </a:rPr>
              <a:t>Antarctic</a:t>
            </a:r>
            <a:r>
              <a:rPr lang="fr-BE" sz="1100" dirty="0">
                <a:effectLst/>
              </a:rPr>
              <a:t> </a:t>
            </a:r>
            <a:r>
              <a:rPr lang="fr-BE" sz="1100" dirty="0" err="1">
                <a:effectLst/>
              </a:rPr>
              <a:t>sea</a:t>
            </a:r>
            <a:r>
              <a:rPr lang="fr-BE" sz="1100" dirty="0">
                <a:effectLst/>
              </a:rPr>
              <a:t> </a:t>
            </a:r>
            <a:r>
              <a:rPr lang="fr-BE" sz="1100" dirty="0" err="1">
                <a:effectLst/>
              </a:rPr>
              <a:t>ice</a:t>
            </a:r>
            <a:r>
              <a:rPr lang="fr-BE" sz="1100" dirty="0">
                <a:effectLst/>
              </a:rPr>
              <a:t> in the Community </a:t>
            </a:r>
            <a:r>
              <a:rPr lang="fr-BE" sz="1100" dirty="0" err="1">
                <a:effectLst/>
              </a:rPr>
              <a:t>Climate</a:t>
            </a:r>
            <a:r>
              <a:rPr lang="fr-BE" sz="1100" dirty="0">
                <a:effectLst/>
              </a:rPr>
              <a:t> System Model 3. </a:t>
            </a:r>
            <a:r>
              <a:rPr lang="fr-BE" sz="1100" i="1" dirty="0" err="1">
                <a:effectLst/>
              </a:rPr>
              <a:t>Geophysical</a:t>
            </a:r>
            <a:r>
              <a:rPr lang="fr-BE" sz="1100" i="1" dirty="0">
                <a:effectLst/>
              </a:rPr>
              <a:t> </a:t>
            </a:r>
            <a:r>
              <a:rPr lang="fr-BE" sz="1100" i="1" dirty="0" err="1">
                <a:effectLst/>
              </a:rPr>
              <a:t>Research</a:t>
            </a:r>
            <a:r>
              <a:rPr lang="fr-BE" sz="1100" i="1" dirty="0">
                <a:effectLst/>
              </a:rPr>
              <a:t> </a:t>
            </a:r>
            <a:r>
              <a:rPr lang="fr-BE" sz="1100" i="1" dirty="0" err="1">
                <a:effectLst/>
              </a:rPr>
              <a:t>Letters</a:t>
            </a:r>
            <a:r>
              <a:rPr lang="fr-BE" sz="1100" dirty="0">
                <a:effectLst/>
              </a:rPr>
              <a:t>, </a:t>
            </a:r>
            <a:r>
              <a:rPr lang="fr-BE" sz="1100" i="1" dirty="0">
                <a:effectLst/>
              </a:rPr>
              <a:t>40</a:t>
            </a:r>
            <a:r>
              <a:rPr lang="fr-BE" sz="1100" dirty="0">
                <a:effectLst/>
              </a:rPr>
              <a:t>(10), 2121–2124. </a:t>
            </a:r>
            <a:r>
              <a:rPr lang="fr-BE" sz="1100" dirty="0">
                <a:effectLst/>
                <a:hlinkClick r:id="rId2"/>
              </a:rPr>
              <a:t>https://doi.org/10.1002/grl.50410</a:t>
            </a:r>
            <a:r>
              <a:rPr lang="fr-BE" sz="1100" dirty="0">
                <a:effectLst/>
              </a:rPr>
              <a:t>; </a:t>
            </a:r>
            <a:r>
              <a:rPr lang="fr-BE" sz="1100" dirty="0" err="1">
                <a:effectLst/>
              </a:rPr>
              <a:t>Marchi</a:t>
            </a:r>
            <a:r>
              <a:rPr lang="fr-BE" sz="1100" dirty="0">
                <a:effectLst/>
              </a:rPr>
              <a:t>, S., </a:t>
            </a:r>
            <a:r>
              <a:rPr lang="fr-BE" sz="1100" dirty="0" err="1">
                <a:effectLst/>
              </a:rPr>
              <a:t>Fichefet</a:t>
            </a:r>
            <a:r>
              <a:rPr lang="fr-BE" sz="1100" dirty="0">
                <a:effectLst/>
              </a:rPr>
              <a:t>, </a:t>
            </a:r>
            <a:r>
              <a:rPr lang="fr-BE" sz="1100" dirty="0" err="1">
                <a:effectLst/>
              </a:rPr>
              <a:t>T</a:t>
            </a:r>
            <a:r>
              <a:rPr lang="fr-BE" sz="1100" dirty="0">
                <a:effectLst/>
              </a:rPr>
              <a:t>., </a:t>
            </a:r>
            <a:r>
              <a:rPr lang="fr-BE" sz="1100" dirty="0" err="1">
                <a:effectLst/>
              </a:rPr>
              <a:t>Goosse</a:t>
            </a:r>
            <a:r>
              <a:rPr lang="fr-BE" sz="1100" dirty="0">
                <a:effectLst/>
              </a:rPr>
              <a:t>, H., </a:t>
            </a:r>
            <a:r>
              <a:rPr lang="fr-BE" sz="1100" dirty="0" err="1">
                <a:effectLst/>
              </a:rPr>
              <a:t>Zunz</a:t>
            </a:r>
            <a:r>
              <a:rPr lang="fr-BE" sz="1100" dirty="0">
                <a:effectLst/>
              </a:rPr>
              <a:t>, V., </a:t>
            </a:r>
            <a:r>
              <a:rPr lang="fr-BE" sz="1100" dirty="0" err="1">
                <a:effectLst/>
              </a:rPr>
              <a:t>Tietsche</a:t>
            </a:r>
            <a:r>
              <a:rPr lang="fr-BE" sz="1100" dirty="0">
                <a:effectLst/>
              </a:rPr>
              <a:t>, S., Day, J. J., &amp; Hawkins, E. (2019). </a:t>
            </a:r>
            <a:r>
              <a:rPr lang="fr-BE" sz="1100" dirty="0" err="1">
                <a:effectLst/>
              </a:rPr>
              <a:t>Reemergence</a:t>
            </a:r>
            <a:r>
              <a:rPr lang="fr-BE" sz="1100" dirty="0">
                <a:effectLst/>
              </a:rPr>
              <a:t> of </a:t>
            </a:r>
            <a:r>
              <a:rPr lang="fr-BE" sz="1100" dirty="0" err="1">
                <a:effectLst/>
              </a:rPr>
              <a:t>Antarctic</a:t>
            </a:r>
            <a:r>
              <a:rPr lang="fr-BE" sz="1100" dirty="0">
                <a:effectLst/>
              </a:rPr>
              <a:t> </a:t>
            </a:r>
            <a:r>
              <a:rPr lang="fr-BE" sz="1100" dirty="0" err="1">
                <a:effectLst/>
              </a:rPr>
              <a:t>sea</a:t>
            </a:r>
            <a:r>
              <a:rPr lang="fr-BE" sz="1100" dirty="0">
                <a:effectLst/>
              </a:rPr>
              <a:t> </a:t>
            </a:r>
            <a:r>
              <a:rPr lang="fr-BE" sz="1100" dirty="0" err="1">
                <a:effectLst/>
              </a:rPr>
              <a:t>ice</a:t>
            </a:r>
            <a:r>
              <a:rPr lang="fr-BE" sz="1100" dirty="0">
                <a:effectLst/>
              </a:rPr>
              <a:t> </a:t>
            </a:r>
            <a:r>
              <a:rPr lang="fr-BE" sz="1100" dirty="0" err="1">
                <a:effectLst/>
              </a:rPr>
              <a:t>predictability</a:t>
            </a:r>
            <a:r>
              <a:rPr lang="fr-BE" sz="1100" dirty="0">
                <a:effectLst/>
              </a:rPr>
              <a:t> and </a:t>
            </a:r>
            <a:r>
              <a:rPr lang="fr-BE" sz="1100" dirty="0" err="1">
                <a:effectLst/>
              </a:rPr>
              <a:t>its</a:t>
            </a:r>
            <a:r>
              <a:rPr lang="fr-BE" sz="1100" dirty="0">
                <a:effectLst/>
              </a:rPr>
              <a:t> </a:t>
            </a:r>
            <a:r>
              <a:rPr lang="fr-BE" sz="1100" dirty="0" err="1">
                <a:effectLst/>
              </a:rPr>
              <a:t>link</a:t>
            </a:r>
            <a:r>
              <a:rPr lang="fr-BE" sz="1100" dirty="0">
                <a:effectLst/>
              </a:rPr>
              <a:t> to </a:t>
            </a:r>
            <a:r>
              <a:rPr lang="fr-BE" sz="1100" dirty="0" err="1">
                <a:effectLst/>
              </a:rPr>
              <a:t>deep</a:t>
            </a:r>
            <a:r>
              <a:rPr lang="fr-BE" sz="1100" dirty="0">
                <a:effectLst/>
              </a:rPr>
              <a:t> </a:t>
            </a:r>
            <a:r>
              <a:rPr lang="fr-BE" sz="1100" dirty="0" err="1">
                <a:effectLst/>
              </a:rPr>
              <a:t>ocean</a:t>
            </a:r>
            <a:r>
              <a:rPr lang="fr-BE" sz="1100" dirty="0">
                <a:effectLst/>
              </a:rPr>
              <a:t> </a:t>
            </a:r>
            <a:r>
              <a:rPr lang="fr-BE" sz="1100" dirty="0" err="1">
                <a:effectLst/>
              </a:rPr>
              <a:t>mixing</a:t>
            </a:r>
            <a:r>
              <a:rPr lang="fr-BE" sz="1100" dirty="0">
                <a:effectLst/>
              </a:rPr>
              <a:t> in global </a:t>
            </a:r>
            <a:r>
              <a:rPr lang="fr-BE" sz="1100" dirty="0" err="1">
                <a:effectLst/>
              </a:rPr>
              <a:t>climate</a:t>
            </a:r>
            <a:r>
              <a:rPr lang="fr-BE" sz="1100" dirty="0">
                <a:effectLst/>
              </a:rPr>
              <a:t> </a:t>
            </a:r>
            <a:r>
              <a:rPr lang="fr-BE" sz="1100" dirty="0" err="1">
                <a:effectLst/>
              </a:rPr>
              <a:t>models</a:t>
            </a:r>
            <a:r>
              <a:rPr lang="fr-BE" sz="1100" dirty="0">
                <a:effectLst/>
              </a:rPr>
              <a:t>. </a:t>
            </a:r>
            <a:r>
              <a:rPr lang="fr-BE" sz="1100" dirty="0" err="1">
                <a:effectLst/>
              </a:rPr>
              <a:t>Climate</a:t>
            </a:r>
            <a:r>
              <a:rPr lang="fr-BE" sz="1100" dirty="0">
                <a:effectLst/>
              </a:rPr>
              <a:t> Dynamics, 52(5–6), 2775–2797. </a:t>
            </a:r>
            <a:r>
              <a:rPr lang="fr-BE" sz="1100" dirty="0">
                <a:effectLst/>
                <a:hlinkClick r:id="rId3"/>
              </a:rPr>
              <a:t>https://doi.org/10.1007/s00382-018-4292-2</a:t>
            </a:r>
            <a:r>
              <a:rPr lang="fr-BE" sz="1100" dirty="0">
                <a:effectLst/>
              </a:rPr>
              <a:t>; Chevallier, M., &amp; Salas-Mélia, D. (2012). The </a:t>
            </a:r>
            <a:r>
              <a:rPr lang="fr-BE" sz="1100" dirty="0" err="1">
                <a:effectLst/>
              </a:rPr>
              <a:t>Role</a:t>
            </a:r>
            <a:r>
              <a:rPr lang="fr-BE" sz="1100" dirty="0">
                <a:effectLst/>
              </a:rPr>
              <a:t> of </a:t>
            </a:r>
            <a:r>
              <a:rPr lang="fr-BE" sz="1100" dirty="0" err="1">
                <a:effectLst/>
              </a:rPr>
              <a:t>Sea</a:t>
            </a:r>
            <a:r>
              <a:rPr lang="fr-BE" sz="1100" dirty="0">
                <a:effectLst/>
              </a:rPr>
              <a:t> Ice </a:t>
            </a:r>
            <a:r>
              <a:rPr lang="fr-BE" sz="1100" dirty="0" err="1">
                <a:effectLst/>
              </a:rPr>
              <a:t>Thickness</a:t>
            </a:r>
            <a:r>
              <a:rPr lang="fr-BE" sz="1100" dirty="0">
                <a:effectLst/>
              </a:rPr>
              <a:t> Distribution in the </a:t>
            </a:r>
            <a:r>
              <a:rPr lang="fr-BE" sz="1100" dirty="0" err="1">
                <a:effectLst/>
              </a:rPr>
              <a:t>Arctic</a:t>
            </a:r>
            <a:r>
              <a:rPr lang="fr-BE" sz="1100" dirty="0">
                <a:effectLst/>
              </a:rPr>
              <a:t> </a:t>
            </a:r>
            <a:r>
              <a:rPr lang="fr-BE" sz="1100" dirty="0" err="1">
                <a:effectLst/>
              </a:rPr>
              <a:t>Sea</a:t>
            </a:r>
            <a:r>
              <a:rPr lang="fr-BE" sz="1100" dirty="0">
                <a:effectLst/>
              </a:rPr>
              <a:t> Ice </a:t>
            </a:r>
            <a:r>
              <a:rPr lang="fr-BE" sz="1100" dirty="0" err="1">
                <a:effectLst/>
              </a:rPr>
              <a:t>Potential</a:t>
            </a:r>
            <a:r>
              <a:rPr lang="fr-BE" sz="1100" dirty="0">
                <a:effectLst/>
              </a:rPr>
              <a:t> </a:t>
            </a:r>
            <a:r>
              <a:rPr lang="fr-BE" sz="1100" dirty="0" err="1">
                <a:effectLst/>
              </a:rPr>
              <a:t>Predictability</a:t>
            </a:r>
            <a:r>
              <a:rPr lang="fr-BE" sz="1100" dirty="0">
                <a:effectLst/>
              </a:rPr>
              <a:t>: A Diagnostic </a:t>
            </a:r>
            <a:r>
              <a:rPr lang="fr-BE" sz="1100" dirty="0" err="1">
                <a:effectLst/>
              </a:rPr>
              <a:t>Approach</a:t>
            </a:r>
            <a:r>
              <a:rPr lang="fr-BE" sz="1100" dirty="0">
                <a:effectLst/>
              </a:rPr>
              <a:t> </a:t>
            </a:r>
            <a:r>
              <a:rPr lang="fr-BE" sz="1100" dirty="0" err="1">
                <a:effectLst/>
              </a:rPr>
              <a:t>with</a:t>
            </a:r>
            <a:r>
              <a:rPr lang="fr-BE" sz="1100" dirty="0">
                <a:effectLst/>
              </a:rPr>
              <a:t> a </a:t>
            </a:r>
            <a:r>
              <a:rPr lang="fr-BE" sz="1100" dirty="0" err="1">
                <a:effectLst/>
              </a:rPr>
              <a:t>Coupled</a:t>
            </a:r>
            <a:r>
              <a:rPr lang="fr-BE" sz="1100" dirty="0">
                <a:effectLst/>
              </a:rPr>
              <a:t> GCM. </a:t>
            </a:r>
            <a:r>
              <a:rPr lang="fr-BE" sz="1100" i="1" dirty="0">
                <a:effectLst/>
              </a:rPr>
              <a:t>Journal of </a:t>
            </a:r>
            <a:r>
              <a:rPr lang="fr-BE" sz="1100" i="1" dirty="0" err="1">
                <a:effectLst/>
              </a:rPr>
              <a:t>Climate</a:t>
            </a:r>
            <a:r>
              <a:rPr lang="fr-BE" sz="1100" dirty="0">
                <a:effectLst/>
              </a:rPr>
              <a:t>, </a:t>
            </a:r>
            <a:r>
              <a:rPr lang="fr-BE" sz="1100" i="1" dirty="0">
                <a:effectLst/>
              </a:rPr>
              <a:t>25</a:t>
            </a:r>
            <a:r>
              <a:rPr lang="fr-BE" sz="1100" dirty="0">
                <a:effectLst/>
              </a:rPr>
              <a:t>(8), 3025–3038. </a:t>
            </a:r>
            <a:r>
              <a:rPr lang="fr-BE" sz="1100" dirty="0">
                <a:effectLst/>
                <a:hlinkClick r:id="rId4"/>
              </a:rPr>
              <a:t>https://doi.org/10.1175/JCLI-D-11-00209.1</a:t>
            </a:r>
            <a:endParaRPr lang="fr-BE" sz="1100" dirty="0">
              <a:effectLst/>
            </a:endParaRPr>
          </a:p>
          <a:p>
            <a:endParaRPr lang="fr-BE" sz="1100" dirty="0">
              <a:effectLst/>
            </a:endParaRPr>
          </a:p>
          <a:p>
            <a:endParaRPr lang="fr-BE" sz="1100" dirty="0">
              <a:effectLst/>
            </a:endParaRPr>
          </a:p>
        </p:txBody>
      </p:sp>
      <p:sp>
        <p:nvSpPr>
          <p:cNvPr id="42" name="Flèche vers la droite 41">
            <a:extLst>
              <a:ext uri="{FF2B5EF4-FFF2-40B4-BE49-F238E27FC236}">
                <a16:creationId xmlns:a16="http://schemas.microsoft.com/office/drawing/2014/main" id="{AFCD5715-2E70-C1C3-1CE3-CFF832575005}"/>
              </a:ext>
            </a:extLst>
          </p:cNvPr>
          <p:cNvSpPr/>
          <p:nvPr/>
        </p:nvSpPr>
        <p:spPr>
          <a:xfrm>
            <a:off x="1376173" y="2839124"/>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èche vers la droite 42">
            <a:extLst>
              <a:ext uri="{FF2B5EF4-FFF2-40B4-BE49-F238E27FC236}">
                <a16:creationId xmlns:a16="http://schemas.microsoft.com/office/drawing/2014/main" id="{A5761E77-FB63-A87A-50B8-4D353D987E45}"/>
              </a:ext>
            </a:extLst>
          </p:cNvPr>
          <p:cNvSpPr/>
          <p:nvPr/>
        </p:nvSpPr>
        <p:spPr>
          <a:xfrm>
            <a:off x="3115804" y="2864247"/>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lèche vers la droite 43">
            <a:extLst>
              <a:ext uri="{FF2B5EF4-FFF2-40B4-BE49-F238E27FC236}">
                <a16:creationId xmlns:a16="http://schemas.microsoft.com/office/drawing/2014/main" id="{A98095B1-D3B8-E964-9875-AF7E4D7A1AED}"/>
              </a:ext>
            </a:extLst>
          </p:cNvPr>
          <p:cNvSpPr/>
          <p:nvPr/>
        </p:nvSpPr>
        <p:spPr>
          <a:xfrm>
            <a:off x="7053039" y="2913370"/>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lèche vers la droite 44">
            <a:extLst>
              <a:ext uri="{FF2B5EF4-FFF2-40B4-BE49-F238E27FC236}">
                <a16:creationId xmlns:a16="http://schemas.microsoft.com/office/drawing/2014/main" id="{D4FE37A0-0BDA-D8B3-A480-BAC67F77F22A}"/>
              </a:ext>
            </a:extLst>
          </p:cNvPr>
          <p:cNvSpPr/>
          <p:nvPr/>
        </p:nvSpPr>
        <p:spPr>
          <a:xfrm>
            <a:off x="4179075" y="4629080"/>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lèche vers la droite 45">
            <a:extLst>
              <a:ext uri="{FF2B5EF4-FFF2-40B4-BE49-F238E27FC236}">
                <a16:creationId xmlns:a16="http://schemas.microsoft.com/office/drawing/2014/main" id="{20E7AD76-5ACB-824E-82D0-628503B6D93C}"/>
              </a:ext>
            </a:extLst>
          </p:cNvPr>
          <p:cNvSpPr/>
          <p:nvPr/>
        </p:nvSpPr>
        <p:spPr>
          <a:xfrm>
            <a:off x="6146427" y="4654203"/>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èche vers la droite 46">
            <a:extLst>
              <a:ext uri="{FF2B5EF4-FFF2-40B4-BE49-F238E27FC236}">
                <a16:creationId xmlns:a16="http://schemas.microsoft.com/office/drawing/2014/main" id="{06851290-A083-4AEF-8DC1-10B8F8CEEC00}"/>
              </a:ext>
            </a:extLst>
          </p:cNvPr>
          <p:cNvSpPr/>
          <p:nvPr/>
        </p:nvSpPr>
        <p:spPr>
          <a:xfrm>
            <a:off x="9586047" y="4703326"/>
            <a:ext cx="421069" cy="340871"/>
          </a:xfrm>
          <a:prstGeom prst="rightArrow">
            <a:avLst/>
          </a:prstGeom>
          <a:solidFill>
            <a:schemeClr val="tx1">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111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P spid="30" grpId="0"/>
      <p:bldP spid="31" grpId="0"/>
      <p:bldP spid="33" grpId="0"/>
      <p:bldP spid="34" grpId="0"/>
      <p:bldP spid="35" grpId="0"/>
      <p:bldP spid="36" grpId="0"/>
      <p:bldP spid="39" grpId="0"/>
      <p:bldP spid="42" grpId="0" animBg="1"/>
      <p:bldP spid="43" grpId="0" animBg="1"/>
      <p:bldP spid="44" grpId="0" animBg="1"/>
      <p:bldP spid="45" grpId="0" animBg="1"/>
      <p:bldP spid="46"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34081" y="2428240"/>
            <a:ext cx="4476399" cy="1698064"/>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5859145" y="1636169"/>
            <a:ext cx="5774055" cy="4980270"/>
          </a:xfrm>
          <a:prstGeom prst="rect">
            <a:avLst/>
          </a:prstGeom>
        </p:spPr>
      </p:pic>
      <p:sp>
        <p:nvSpPr>
          <p:cNvPr id="6" name="ZoneTexte 5"/>
          <p:cNvSpPr txBox="1"/>
          <p:nvPr/>
        </p:nvSpPr>
        <p:spPr>
          <a:xfrm>
            <a:off x="6380480" y="989838"/>
            <a:ext cx="5090160" cy="646331"/>
          </a:xfrm>
          <a:prstGeom prst="rect">
            <a:avLst/>
          </a:prstGeom>
          <a:noFill/>
        </p:spPr>
        <p:txBody>
          <a:bodyPr wrap="square" rtlCol="0">
            <a:spAutoFit/>
          </a:bodyPr>
          <a:lstStyle/>
          <a:p>
            <a:pPr algn="ctr"/>
            <a:r>
              <a:rPr lang="fr-BE" dirty="0" err="1">
                <a:latin typeface="Segoe UI Light" panose="020B0502040204020203" pitchFamily="34" charset="0"/>
                <a:cs typeface="Segoe UI Light" panose="020B0502040204020203" pitchFamily="34" charset="0"/>
              </a:rPr>
              <a:t>Correlation</a:t>
            </a:r>
            <a:r>
              <a:rPr lang="fr-BE" dirty="0">
                <a:latin typeface="Segoe UI Light" panose="020B0502040204020203" pitchFamily="34" charset="0"/>
                <a:cs typeface="Segoe UI Light" panose="020B0502040204020203" pitchFamily="34" charset="0"/>
              </a:rPr>
              <a:t> of </a:t>
            </a:r>
            <a:r>
              <a:rPr lang="fr-BE" dirty="0" err="1">
                <a:latin typeface="Segoe UI Light" panose="020B0502040204020203" pitchFamily="34" charset="0"/>
                <a:cs typeface="Segoe UI Light" panose="020B0502040204020203" pitchFamily="34" charset="0"/>
              </a:rPr>
              <a:t>September</a:t>
            </a:r>
            <a:r>
              <a:rPr lang="fr-BE" dirty="0">
                <a:latin typeface="Segoe UI Light" panose="020B0502040204020203" pitchFamily="34" charset="0"/>
                <a:cs typeface="Segoe UI Light" panose="020B0502040204020203" pitchFamily="34" charset="0"/>
              </a:rPr>
              <a:t> SST and </a:t>
            </a:r>
            <a:r>
              <a:rPr lang="fr-BE" dirty="0" err="1">
                <a:latin typeface="Segoe UI Light" panose="020B0502040204020203" pitchFamily="34" charset="0"/>
                <a:cs typeface="Segoe UI Light" panose="020B0502040204020203" pitchFamily="34" charset="0"/>
              </a:rPr>
              <a:t>potential</a:t>
            </a:r>
            <a:r>
              <a:rPr lang="fr-BE" dirty="0">
                <a:latin typeface="Segoe UI Light" panose="020B0502040204020203" pitchFamily="34" charset="0"/>
                <a:cs typeface="Segoe UI Light" panose="020B0502040204020203" pitchFamily="34" charset="0"/>
              </a:rPr>
              <a:t> </a:t>
            </a:r>
            <a:r>
              <a:rPr lang="fr-BE" dirty="0" err="1">
                <a:latin typeface="Segoe UI Light" panose="020B0502040204020203" pitchFamily="34" charset="0"/>
                <a:cs typeface="Segoe UI Light" panose="020B0502040204020203" pitchFamily="34" charset="0"/>
              </a:rPr>
              <a:t>temperature</a:t>
            </a:r>
            <a:r>
              <a:rPr lang="fr-BE" dirty="0">
                <a:latin typeface="Segoe UI Light" panose="020B0502040204020203" pitchFamily="34" charset="0"/>
                <a:cs typeface="Segoe UI Light" panose="020B0502040204020203" pitchFamily="34" charset="0"/>
              </a:rPr>
              <a:t> at </a:t>
            </a:r>
            <a:r>
              <a:rPr lang="fr-BE" dirty="0" err="1">
                <a:latin typeface="Segoe UI Light" panose="020B0502040204020203" pitchFamily="34" charset="0"/>
                <a:cs typeface="Segoe UI Light" panose="020B0502040204020203" pitchFamily="34" charset="0"/>
              </a:rPr>
              <a:t>different</a:t>
            </a:r>
            <a:r>
              <a:rPr lang="fr-BE" dirty="0">
                <a:latin typeface="Segoe UI Light" panose="020B0502040204020203" pitchFamily="34" charset="0"/>
                <a:cs typeface="Segoe UI Light" panose="020B0502040204020203" pitchFamily="34" charset="0"/>
              </a:rPr>
              <a:t> </a:t>
            </a:r>
            <a:r>
              <a:rPr lang="fr-BE" dirty="0" err="1">
                <a:latin typeface="Segoe UI Light" panose="020B0502040204020203" pitchFamily="34" charset="0"/>
                <a:cs typeface="Segoe UI Light" panose="020B0502040204020203" pitchFamily="34" charset="0"/>
              </a:rPr>
              <a:t>lags</a:t>
            </a:r>
            <a:r>
              <a:rPr lang="fr-BE" dirty="0">
                <a:latin typeface="Segoe UI Light" panose="020B0502040204020203" pitchFamily="34" charset="0"/>
                <a:cs typeface="Segoe UI Light" panose="020B0502040204020203" pitchFamily="34" charset="0"/>
              </a:rPr>
              <a:t> and </a:t>
            </a:r>
            <a:r>
              <a:rPr lang="fr-BE" dirty="0" err="1">
                <a:latin typeface="Segoe UI Light" panose="020B0502040204020203" pitchFamily="34" charset="0"/>
                <a:cs typeface="Segoe UI Light" panose="020B0502040204020203" pitchFamily="34" charset="0"/>
              </a:rPr>
              <a:t>depths</a:t>
            </a:r>
            <a:endParaRPr lang="en-US" dirty="0">
              <a:latin typeface="Segoe UI Light" panose="020B0502040204020203" pitchFamily="34" charset="0"/>
              <a:cs typeface="Segoe UI Light" panose="020B0502040204020203" pitchFamily="34" charset="0"/>
            </a:endParaRPr>
          </a:p>
        </p:txBody>
      </p:sp>
      <p:sp>
        <p:nvSpPr>
          <p:cNvPr id="7" name="ZoneTexte 6"/>
          <p:cNvSpPr txBox="1"/>
          <p:nvPr/>
        </p:nvSpPr>
        <p:spPr>
          <a:xfrm>
            <a:off x="518159" y="358896"/>
            <a:ext cx="6035041" cy="1077218"/>
          </a:xfrm>
          <a:prstGeom prst="rect">
            <a:avLst/>
          </a:prstGeom>
          <a:noFill/>
        </p:spPr>
        <p:txBody>
          <a:bodyPr wrap="square" rtlCol="0">
            <a:spAutoFit/>
          </a:bodyPr>
          <a:lstStyle/>
          <a:p>
            <a:r>
              <a:rPr lang="fr-BE" sz="3200" dirty="0">
                <a:latin typeface="Segoe UI Light" panose="020B0502040204020203" pitchFamily="34" charset="0"/>
                <a:cs typeface="Segoe UI Light" panose="020B0502040204020203" pitchFamily="34" charset="0"/>
              </a:rPr>
              <a:t>A </a:t>
            </a:r>
            <a:r>
              <a:rPr lang="fr-BE" sz="3200" dirty="0" err="1">
                <a:latin typeface="Segoe UI Light" panose="020B0502040204020203" pitchFamily="34" charset="0"/>
                <a:cs typeface="Segoe UI Light" panose="020B0502040204020203" pitchFamily="34" charset="0"/>
              </a:rPr>
              <a:t>mechanism</a:t>
            </a:r>
            <a:r>
              <a:rPr lang="fr-BE" sz="3200" dirty="0">
                <a:latin typeface="Segoe UI Light" panose="020B0502040204020203" pitchFamily="34" charset="0"/>
                <a:cs typeface="Segoe UI Light" panose="020B0502040204020203" pitchFamily="34" charset="0"/>
              </a:rPr>
              <a:t> of </a:t>
            </a:r>
            <a:r>
              <a:rPr lang="fr-BE" sz="3200" dirty="0" err="1">
                <a:latin typeface="Segoe UI Light" panose="020B0502040204020203" pitchFamily="34" charset="0"/>
                <a:cs typeface="Segoe UI Light" panose="020B0502040204020203" pitchFamily="34" charset="0"/>
              </a:rPr>
              <a:t>reemergence</a:t>
            </a:r>
            <a:r>
              <a:rPr lang="fr-BE" sz="3200" dirty="0">
                <a:latin typeface="Segoe UI Light" panose="020B0502040204020203" pitchFamily="34" charset="0"/>
                <a:cs typeface="Segoe UI Light" panose="020B0502040204020203" pitchFamily="34" charset="0"/>
              </a:rPr>
              <a:t> for </a:t>
            </a:r>
            <a:r>
              <a:rPr lang="fr-BE" sz="3200" dirty="0" err="1">
                <a:latin typeface="Segoe UI Light" panose="020B0502040204020203" pitchFamily="34" charset="0"/>
                <a:cs typeface="Segoe UI Light" panose="020B0502040204020203" pitchFamily="34" charset="0"/>
              </a:rPr>
              <a:t>Antarctic</a:t>
            </a:r>
            <a:r>
              <a:rPr lang="fr-BE" sz="3200" dirty="0">
                <a:latin typeface="Segoe UI Light" panose="020B0502040204020203" pitchFamily="34" charset="0"/>
                <a:cs typeface="Segoe UI Light" panose="020B0502040204020203" pitchFamily="34" charset="0"/>
              </a:rPr>
              <a:t> </a:t>
            </a:r>
            <a:r>
              <a:rPr lang="fr-BE" sz="3200" dirty="0" err="1">
                <a:latin typeface="Segoe UI Light" panose="020B0502040204020203" pitchFamily="34" charset="0"/>
                <a:cs typeface="Segoe UI Light" panose="020B0502040204020203" pitchFamily="34" charset="0"/>
              </a:rPr>
              <a:t>sea</a:t>
            </a:r>
            <a:r>
              <a:rPr lang="fr-BE" sz="3200" dirty="0">
                <a:latin typeface="Segoe UI Light" panose="020B0502040204020203" pitchFamily="34" charset="0"/>
                <a:cs typeface="Segoe UI Light" panose="020B0502040204020203" pitchFamily="34" charset="0"/>
              </a:rPr>
              <a:t> </a:t>
            </a:r>
            <a:r>
              <a:rPr lang="fr-BE" sz="3200" dirty="0" err="1">
                <a:latin typeface="Segoe UI Light" panose="020B0502040204020203" pitchFamily="34" charset="0"/>
                <a:cs typeface="Segoe UI Light" panose="020B0502040204020203" pitchFamily="34" charset="0"/>
              </a:rPr>
              <a:t>ice</a:t>
            </a:r>
            <a:r>
              <a:rPr lang="fr-BE" sz="3200" dirty="0">
                <a:latin typeface="Segoe UI Light" panose="020B0502040204020203" pitchFamily="34" charset="0"/>
                <a:cs typeface="Segoe UI Light" panose="020B0502040204020203" pitchFamily="34" charset="0"/>
              </a:rPr>
              <a:t> </a:t>
            </a:r>
            <a:r>
              <a:rPr lang="fr-BE" sz="3200" dirty="0" err="1">
                <a:latin typeface="Segoe UI Light" panose="020B0502040204020203" pitchFamily="34" charset="0"/>
                <a:cs typeface="Segoe UI Light" panose="020B0502040204020203" pitchFamily="34" charset="0"/>
              </a:rPr>
              <a:t>predictability</a:t>
            </a:r>
            <a:endParaRPr lang="en-US" sz="3200" dirty="0">
              <a:latin typeface="Segoe UI Light" panose="020B0502040204020203" pitchFamily="34" charset="0"/>
              <a:cs typeface="Segoe UI Light" panose="020B0502040204020203" pitchFamily="34" charset="0"/>
            </a:endParaRPr>
          </a:p>
        </p:txBody>
      </p:sp>
      <p:sp>
        <p:nvSpPr>
          <p:cNvPr id="3" name="ZoneTexte 2">
            <a:extLst>
              <a:ext uri="{FF2B5EF4-FFF2-40B4-BE49-F238E27FC236}">
                <a16:creationId xmlns:a16="http://schemas.microsoft.com/office/drawing/2014/main" id="{23DA7253-B857-9DC8-71E8-7E85FBAE7748}"/>
              </a:ext>
            </a:extLst>
          </p:cNvPr>
          <p:cNvSpPr txBox="1"/>
          <p:nvPr/>
        </p:nvSpPr>
        <p:spPr>
          <a:xfrm>
            <a:off x="0" y="5862387"/>
            <a:ext cx="6096000" cy="954107"/>
          </a:xfrm>
          <a:prstGeom prst="rect">
            <a:avLst/>
          </a:prstGeom>
          <a:noFill/>
        </p:spPr>
        <p:txBody>
          <a:bodyPr wrap="square">
            <a:spAutoFit/>
          </a:bodyPr>
          <a:lstStyle/>
          <a:p>
            <a:r>
              <a:rPr lang="fr-BE" sz="1400" dirty="0" err="1">
                <a:effectLst/>
              </a:rPr>
              <a:t>Marchi</a:t>
            </a:r>
            <a:r>
              <a:rPr lang="fr-BE" sz="1400" dirty="0">
                <a:effectLst/>
              </a:rPr>
              <a:t>, S., </a:t>
            </a:r>
            <a:r>
              <a:rPr lang="fr-BE" sz="1400" dirty="0" err="1">
                <a:effectLst/>
              </a:rPr>
              <a:t>Fichefet</a:t>
            </a:r>
            <a:r>
              <a:rPr lang="fr-BE" sz="1400" dirty="0">
                <a:effectLst/>
              </a:rPr>
              <a:t>, </a:t>
            </a:r>
            <a:r>
              <a:rPr lang="fr-BE" sz="1400" dirty="0" err="1">
                <a:effectLst/>
              </a:rPr>
              <a:t>T</a:t>
            </a:r>
            <a:r>
              <a:rPr lang="fr-BE" sz="1400" dirty="0">
                <a:effectLst/>
              </a:rPr>
              <a:t>., </a:t>
            </a:r>
            <a:r>
              <a:rPr lang="fr-BE" sz="1400" dirty="0" err="1">
                <a:effectLst/>
              </a:rPr>
              <a:t>Goosse</a:t>
            </a:r>
            <a:r>
              <a:rPr lang="fr-BE" sz="1400" dirty="0">
                <a:effectLst/>
              </a:rPr>
              <a:t>, H., </a:t>
            </a:r>
            <a:r>
              <a:rPr lang="fr-BE" sz="1400" dirty="0" err="1">
                <a:effectLst/>
              </a:rPr>
              <a:t>Zunz</a:t>
            </a:r>
            <a:r>
              <a:rPr lang="fr-BE" sz="1400" dirty="0">
                <a:effectLst/>
              </a:rPr>
              <a:t>, V., </a:t>
            </a:r>
            <a:r>
              <a:rPr lang="fr-BE" sz="1400" dirty="0" err="1">
                <a:effectLst/>
              </a:rPr>
              <a:t>Tietsche</a:t>
            </a:r>
            <a:r>
              <a:rPr lang="fr-BE" sz="1400" dirty="0">
                <a:effectLst/>
              </a:rPr>
              <a:t>, S., Day, J. J., &amp; Hawkins, E. (2019). </a:t>
            </a:r>
            <a:r>
              <a:rPr lang="fr-BE" sz="1400" dirty="0" err="1">
                <a:effectLst/>
              </a:rPr>
              <a:t>Reemergence</a:t>
            </a:r>
            <a:r>
              <a:rPr lang="fr-BE" sz="1400" dirty="0">
                <a:effectLst/>
              </a:rPr>
              <a:t> of </a:t>
            </a:r>
            <a:r>
              <a:rPr lang="fr-BE" sz="1400" dirty="0" err="1">
                <a:effectLst/>
              </a:rPr>
              <a:t>Antarctic</a:t>
            </a:r>
            <a:r>
              <a:rPr lang="fr-BE" sz="1400" dirty="0">
                <a:effectLst/>
              </a:rPr>
              <a:t> </a:t>
            </a:r>
            <a:r>
              <a:rPr lang="fr-BE" sz="1400" dirty="0" err="1">
                <a:effectLst/>
              </a:rPr>
              <a:t>sea</a:t>
            </a:r>
            <a:r>
              <a:rPr lang="fr-BE" sz="1400" dirty="0">
                <a:effectLst/>
              </a:rPr>
              <a:t> </a:t>
            </a:r>
            <a:r>
              <a:rPr lang="fr-BE" sz="1400" dirty="0" err="1">
                <a:effectLst/>
              </a:rPr>
              <a:t>ice</a:t>
            </a:r>
            <a:r>
              <a:rPr lang="fr-BE" sz="1400" dirty="0">
                <a:effectLst/>
              </a:rPr>
              <a:t> </a:t>
            </a:r>
            <a:r>
              <a:rPr lang="fr-BE" sz="1400" dirty="0" err="1">
                <a:effectLst/>
              </a:rPr>
              <a:t>predictability</a:t>
            </a:r>
            <a:r>
              <a:rPr lang="fr-BE" sz="1400" dirty="0">
                <a:effectLst/>
              </a:rPr>
              <a:t> and </a:t>
            </a:r>
            <a:r>
              <a:rPr lang="fr-BE" sz="1400" dirty="0" err="1">
                <a:effectLst/>
              </a:rPr>
              <a:t>its</a:t>
            </a:r>
            <a:r>
              <a:rPr lang="fr-BE" sz="1400" dirty="0">
                <a:effectLst/>
              </a:rPr>
              <a:t> </a:t>
            </a:r>
            <a:r>
              <a:rPr lang="fr-BE" sz="1400" dirty="0" err="1">
                <a:effectLst/>
              </a:rPr>
              <a:t>link</a:t>
            </a:r>
            <a:r>
              <a:rPr lang="fr-BE" sz="1400" dirty="0">
                <a:effectLst/>
              </a:rPr>
              <a:t> to </a:t>
            </a:r>
            <a:r>
              <a:rPr lang="fr-BE" sz="1400" dirty="0" err="1">
                <a:effectLst/>
              </a:rPr>
              <a:t>deep</a:t>
            </a:r>
            <a:r>
              <a:rPr lang="fr-BE" sz="1400" dirty="0">
                <a:effectLst/>
              </a:rPr>
              <a:t> </a:t>
            </a:r>
            <a:r>
              <a:rPr lang="fr-BE" sz="1400" dirty="0" err="1">
                <a:effectLst/>
              </a:rPr>
              <a:t>ocean</a:t>
            </a:r>
            <a:r>
              <a:rPr lang="fr-BE" sz="1400" dirty="0">
                <a:effectLst/>
              </a:rPr>
              <a:t> </a:t>
            </a:r>
            <a:r>
              <a:rPr lang="fr-BE" sz="1400" dirty="0" err="1">
                <a:effectLst/>
              </a:rPr>
              <a:t>mixing</a:t>
            </a:r>
            <a:r>
              <a:rPr lang="fr-BE" sz="1400" dirty="0">
                <a:effectLst/>
              </a:rPr>
              <a:t> in global </a:t>
            </a:r>
            <a:r>
              <a:rPr lang="fr-BE" sz="1400" dirty="0" err="1">
                <a:effectLst/>
              </a:rPr>
              <a:t>climate</a:t>
            </a:r>
            <a:r>
              <a:rPr lang="fr-BE" sz="1400" dirty="0">
                <a:effectLst/>
              </a:rPr>
              <a:t> </a:t>
            </a:r>
            <a:r>
              <a:rPr lang="fr-BE" sz="1400" dirty="0" err="1">
                <a:effectLst/>
              </a:rPr>
              <a:t>models</a:t>
            </a:r>
            <a:r>
              <a:rPr lang="fr-BE" sz="1400" dirty="0">
                <a:effectLst/>
              </a:rPr>
              <a:t>. </a:t>
            </a:r>
            <a:r>
              <a:rPr lang="fr-BE" sz="1400" dirty="0" err="1">
                <a:effectLst/>
              </a:rPr>
              <a:t>Climate</a:t>
            </a:r>
            <a:r>
              <a:rPr lang="fr-BE" sz="1400" dirty="0">
                <a:effectLst/>
              </a:rPr>
              <a:t> Dynamics, 52(5–6), 2775–2797. </a:t>
            </a:r>
            <a:r>
              <a:rPr lang="fr-BE" sz="1400" dirty="0">
                <a:effectLst/>
                <a:hlinkClick r:id="rId4"/>
              </a:rPr>
              <a:t>https://doi.org/10.1007/s00382-018-4292-2</a:t>
            </a:r>
            <a:endParaRPr lang="fr-FR" sz="1400" dirty="0"/>
          </a:p>
        </p:txBody>
      </p:sp>
    </p:spTree>
    <p:extLst>
      <p:ext uri="{BB962C8B-B14F-4D97-AF65-F5344CB8AC3E}">
        <p14:creationId xmlns:p14="http://schemas.microsoft.com/office/powerpoint/2010/main" val="1342120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1722C8-3312-D421-985B-1134669795FD}"/>
              </a:ext>
            </a:extLst>
          </p:cNvPr>
          <p:cNvSpPr>
            <a:spLocks noGrp="1"/>
          </p:cNvSpPr>
          <p:nvPr>
            <p:ph type="ctrTitle"/>
          </p:nvPr>
        </p:nvSpPr>
        <p:spPr>
          <a:xfrm>
            <a:off x="2528305" y="1122363"/>
            <a:ext cx="7135390" cy="2387600"/>
          </a:xfrm>
        </p:spPr>
        <p:txBody>
          <a:bodyPr/>
          <a:lstStyle/>
          <a:p>
            <a:r>
              <a:rPr lang="fr-FR" dirty="0" err="1">
                <a:latin typeface="Proxima Nova Rg" panose="02000506030000020004" pitchFamily="2" charset="0"/>
              </a:rPr>
              <a:t>Sea</a:t>
            </a:r>
            <a:r>
              <a:rPr lang="fr-FR" dirty="0">
                <a:latin typeface="Proxima Nova Rg" panose="02000506030000020004" pitchFamily="2" charset="0"/>
              </a:rPr>
              <a:t> </a:t>
            </a:r>
            <a:r>
              <a:rPr lang="fr-FR" dirty="0" err="1">
                <a:latin typeface="Proxima Nova Rg" panose="02000506030000020004" pitchFamily="2" charset="0"/>
              </a:rPr>
              <a:t>ice</a:t>
            </a:r>
            <a:r>
              <a:rPr lang="fr-FR" dirty="0">
                <a:latin typeface="Proxima Nova Rg" panose="02000506030000020004" pitchFamily="2" charset="0"/>
              </a:rPr>
              <a:t> </a:t>
            </a:r>
            <a:r>
              <a:rPr lang="fr-FR" dirty="0" err="1">
                <a:latin typeface="Proxima Nova Rg" panose="02000506030000020004" pitchFamily="2" charset="0"/>
              </a:rPr>
              <a:t>predictions</a:t>
            </a:r>
            <a:r>
              <a:rPr lang="fr-FR" dirty="0">
                <a:latin typeface="Proxima Nova Rg" panose="02000506030000020004" pitchFamily="2" charset="0"/>
              </a:rPr>
              <a:t> and projections</a:t>
            </a:r>
          </a:p>
        </p:txBody>
      </p:sp>
      <p:sp>
        <p:nvSpPr>
          <p:cNvPr id="3" name="Sous-titre 2">
            <a:extLst>
              <a:ext uri="{FF2B5EF4-FFF2-40B4-BE49-F238E27FC236}">
                <a16:creationId xmlns:a16="http://schemas.microsoft.com/office/drawing/2014/main" id="{724B7CF6-02A8-15FA-9F6D-1019A1CC0A20}"/>
              </a:ext>
            </a:extLst>
          </p:cNvPr>
          <p:cNvSpPr>
            <a:spLocks noGrp="1"/>
          </p:cNvSpPr>
          <p:nvPr>
            <p:ph type="subTitle" idx="1"/>
          </p:nvPr>
        </p:nvSpPr>
        <p:spPr/>
        <p:txBody>
          <a:bodyPr/>
          <a:lstStyle/>
          <a:p>
            <a:r>
              <a:rPr lang="fr-FR" dirty="0">
                <a:latin typeface="Proxima Nova Rg" panose="02000506030000020004" pitchFamily="2" charset="0"/>
              </a:rPr>
              <a:t>Part 1: François Massonnet</a:t>
            </a:r>
          </a:p>
        </p:txBody>
      </p:sp>
      <p:pic>
        <p:nvPicPr>
          <p:cNvPr id="4" name="Image 3">
            <a:extLst>
              <a:ext uri="{FF2B5EF4-FFF2-40B4-BE49-F238E27FC236}">
                <a16:creationId xmlns:a16="http://schemas.microsoft.com/office/drawing/2014/main" id="{E0EBE82A-E983-67A6-5DD6-0B0DA457A632}"/>
              </a:ext>
            </a:extLst>
          </p:cNvPr>
          <p:cNvPicPr>
            <a:picLocks noChangeAspect="1"/>
          </p:cNvPicPr>
          <p:nvPr/>
        </p:nvPicPr>
        <p:blipFill>
          <a:blip r:embed="rId3"/>
          <a:stretch>
            <a:fillRect/>
          </a:stretch>
        </p:blipFill>
        <p:spPr>
          <a:xfrm>
            <a:off x="11386736" y="3687203"/>
            <a:ext cx="805264" cy="3141194"/>
          </a:xfrm>
          <a:prstGeom prst="rect">
            <a:avLst/>
          </a:prstGeom>
        </p:spPr>
      </p:pic>
      <p:pic>
        <p:nvPicPr>
          <p:cNvPr id="6" name="Image 5" descr="Une image contenant art, cercle, obscurité, Ambré&#10;&#10;Description générée automatiquement">
            <a:extLst>
              <a:ext uri="{FF2B5EF4-FFF2-40B4-BE49-F238E27FC236}">
                <a16:creationId xmlns:a16="http://schemas.microsoft.com/office/drawing/2014/main" id="{69C8347E-4FF2-918F-1C78-D07084A9BFF9}"/>
              </a:ext>
            </a:extLst>
          </p:cNvPr>
          <p:cNvPicPr>
            <a:picLocks noChangeAspect="1"/>
          </p:cNvPicPr>
          <p:nvPr/>
        </p:nvPicPr>
        <p:blipFill>
          <a:blip r:embed="rId4"/>
          <a:stretch>
            <a:fillRect/>
          </a:stretch>
        </p:blipFill>
        <p:spPr>
          <a:xfrm>
            <a:off x="1158297" y="6121316"/>
            <a:ext cx="805264" cy="746882"/>
          </a:xfrm>
          <a:prstGeom prst="rect">
            <a:avLst/>
          </a:prstGeom>
        </p:spPr>
      </p:pic>
      <p:pic>
        <p:nvPicPr>
          <p:cNvPr id="8" name="Image 7">
            <a:extLst>
              <a:ext uri="{FF2B5EF4-FFF2-40B4-BE49-F238E27FC236}">
                <a16:creationId xmlns:a16="http://schemas.microsoft.com/office/drawing/2014/main" id="{3D6D5652-2372-30DF-EF93-FC306B34136C}"/>
              </a:ext>
            </a:extLst>
          </p:cNvPr>
          <p:cNvPicPr>
            <a:picLocks noChangeAspect="1"/>
          </p:cNvPicPr>
          <p:nvPr/>
        </p:nvPicPr>
        <p:blipFill>
          <a:blip r:embed="rId5"/>
          <a:stretch>
            <a:fillRect/>
          </a:stretch>
        </p:blipFill>
        <p:spPr>
          <a:xfrm>
            <a:off x="2901082" y="6121316"/>
            <a:ext cx="1197831" cy="673780"/>
          </a:xfrm>
          <a:prstGeom prst="rect">
            <a:avLst/>
          </a:prstGeom>
        </p:spPr>
      </p:pic>
      <p:pic>
        <p:nvPicPr>
          <p:cNvPr id="10" name="Image 9" descr="Une image contenant cercle, logo, Graphique, football&#10;&#10;Description générée automatiquement">
            <a:extLst>
              <a:ext uri="{FF2B5EF4-FFF2-40B4-BE49-F238E27FC236}">
                <a16:creationId xmlns:a16="http://schemas.microsoft.com/office/drawing/2014/main" id="{44A24041-60F9-6218-957E-C7F694054A5D}"/>
              </a:ext>
            </a:extLst>
          </p:cNvPr>
          <p:cNvPicPr>
            <a:picLocks noChangeAspect="1"/>
          </p:cNvPicPr>
          <p:nvPr/>
        </p:nvPicPr>
        <p:blipFill>
          <a:blip r:embed="rId6"/>
          <a:stretch>
            <a:fillRect/>
          </a:stretch>
        </p:blipFill>
        <p:spPr>
          <a:xfrm>
            <a:off x="2128517" y="6158776"/>
            <a:ext cx="709422" cy="709422"/>
          </a:xfrm>
          <a:prstGeom prst="rect">
            <a:avLst/>
          </a:prstGeom>
        </p:spPr>
      </p:pic>
      <p:pic>
        <p:nvPicPr>
          <p:cNvPr id="12" name="Image 11" descr="Une image contenant Graphique, Police, capture d’écran, graphisme&#10;&#10;Description générée automatiquement">
            <a:extLst>
              <a:ext uri="{FF2B5EF4-FFF2-40B4-BE49-F238E27FC236}">
                <a16:creationId xmlns:a16="http://schemas.microsoft.com/office/drawing/2014/main" id="{EBC10C2D-2D63-13DE-6DC0-36B9742EE9E0}"/>
              </a:ext>
            </a:extLst>
          </p:cNvPr>
          <p:cNvPicPr>
            <a:picLocks noChangeAspect="1"/>
          </p:cNvPicPr>
          <p:nvPr/>
        </p:nvPicPr>
        <p:blipFill>
          <a:blip r:embed="rId7"/>
          <a:stretch>
            <a:fillRect/>
          </a:stretch>
        </p:blipFill>
        <p:spPr>
          <a:xfrm>
            <a:off x="4162056" y="6303086"/>
            <a:ext cx="1813558" cy="420802"/>
          </a:xfrm>
          <a:prstGeom prst="rect">
            <a:avLst/>
          </a:prstGeom>
        </p:spPr>
      </p:pic>
      <p:pic>
        <p:nvPicPr>
          <p:cNvPr id="16" name="Image 15" descr="Une image contenant Police, Graphique, graphisme, logo&#10;&#10;Description générée automatiquement">
            <a:extLst>
              <a:ext uri="{FF2B5EF4-FFF2-40B4-BE49-F238E27FC236}">
                <a16:creationId xmlns:a16="http://schemas.microsoft.com/office/drawing/2014/main" id="{C664E06B-1B9E-93B0-0AEC-3836795D5DBB}"/>
              </a:ext>
            </a:extLst>
          </p:cNvPr>
          <p:cNvPicPr>
            <a:picLocks noChangeAspect="1"/>
          </p:cNvPicPr>
          <p:nvPr/>
        </p:nvPicPr>
        <p:blipFill>
          <a:blip r:embed="rId8"/>
          <a:stretch>
            <a:fillRect/>
          </a:stretch>
        </p:blipFill>
        <p:spPr>
          <a:xfrm>
            <a:off x="289405" y="6323055"/>
            <a:ext cx="703936" cy="443713"/>
          </a:xfrm>
          <a:prstGeom prst="rect">
            <a:avLst/>
          </a:prstGeom>
        </p:spPr>
      </p:pic>
      <p:sp>
        <p:nvSpPr>
          <p:cNvPr id="5" name="ZoneTexte 4">
            <a:extLst>
              <a:ext uri="{FF2B5EF4-FFF2-40B4-BE49-F238E27FC236}">
                <a16:creationId xmlns:a16="http://schemas.microsoft.com/office/drawing/2014/main" id="{D06C085A-DD36-D148-C7B9-973581BF0CDF}"/>
              </a:ext>
            </a:extLst>
          </p:cNvPr>
          <p:cNvSpPr txBox="1"/>
          <p:nvPr/>
        </p:nvSpPr>
        <p:spPr>
          <a:xfrm>
            <a:off x="3945563" y="19395"/>
            <a:ext cx="4060102" cy="923330"/>
          </a:xfrm>
          <a:prstGeom prst="rect">
            <a:avLst/>
          </a:prstGeom>
          <a:noFill/>
        </p:spPr>
        <p:txBody>
          <a:bodyPr wrap="square" rtlCol="0">
            <a:spAutoFit/>
          </a:bodyPr>
          <a:lstStyle/>
          <a:p>
            <a:pPr algn="ctr"/>
            <a:r>
              <a:rPr lang="fr-FR" dirty="0">
                <a:latin typeface="Proxima Nova Rg" panose="02000506030000020004" pitchFamily="2" charset="0"/>
              </a:rPr>
              <a:t>The </a:t>
            </a:r>
            <a:r>
              <a:rPr lang="fr-FR" dirty="0" err="1">
                <a:latin typeface="Proxima Nova Rg" panose="02000506030000020004" pitchFamily="2" charset="0"/>
              </a:rPr>
              <a:t>role</a:t>
            </a:r>
            <a:r>
              <a:rPr lang="fr-FR" dirty="0">
                <a:latin typeface="Proxima Nova Rg" panose="02000506030000020004" pitchFamily="2" charset="0"/>
              </a:rPr>
              <a:t> of </a:t>
            </a:r>
            <a:r>
              <a:rPr lang="fr-FR" dirty="0" err="1">
                <a:latin typeface="Proxima Nova Rg" panose="02000506030000020004" pitchFamily="2" charset="0"/>
              </a:rPr>
              <a:t>sea</a:t>
            </a:r>
            <a:r>
              <a:rPr lang="fr-FR" dirty="0">
                <a:latin typeface="Proxima Nova Rg" panose="02000506030000020004" pitchFamily="2" charset="0"/>
              </a:rPr>
              <a:t> </a:t>
            </a:r>
            <a:r>
              <a:rPr lang="fr-FR" dirty="0" err="1">
                <a:latin typeface="Proxima Nova Rg" panose="02000506030000020004" pitchFamily="2" charset="0"/>
              </a:rPr>
              <a:t>ice</a:t>
            </a:r>
            <a:r>
              <a:rPr lang="fr-FR" dirty="0">
                <a:latin typeface="Proxima Nova Rg" panose="02000506030000020004" pitchFamily="2" charset="0"/>
              </a:rPr>
              <a:t> and </a:t>
            </a:r>
            <a:r>
              <a:rPr lang="fr-FR" dirty="0" err="1">
                <a:latin typeface="Proxima Nova Rg" panose="02000506030000020004" pitchFamily="2" charset="0"/>
              </a:rPr>
              <a:t>its</a:t>
            </a:r>
            <a:r>
              <a:rPr lang="fr-FR" dirty="0">
                <a:latin typeface="Proxima Nova Rg" panose="02000506030000020004" pitchFamily="2" charset="0"/>
              </a:rPr>
              <a:t> </a:t>
            </a:r>
            <a:r>
              <a:rPr lang="fr-FR" dirty="0" err="1">
                <a:latin typeface="Proxima Nova Rg" panose="02000506030000020004" pitchFamily="2" charset="0"/>
              </a:rPr>
              <a:t>variability</a:t>
            </a:r>
            <a:br>
              <a:rPr lang="fr-FR" dirty="0">
                <a:latin typeface="Proxima Nova Rg" panose="02000506030000020004" pitchFamily="2" charset="0"/>
              </a:rPr>
            </a:br>
            <a:r>
              <a:rPr lang="fr-FR" dirty="0">
                <a:latin typeface="Proxima Nova Rg" panose="02000506030000020004" pitchFamily="2" charset="0"/>
              </a:rPr>
              <a:t>in the </a:t>
            </a:r>
            <a:r>
              <a:rPr lang="fr-FR" dirty="0" err="1">
                <a:latin typeface="Proxima Nova Rg" panose="02000506030000020004" pitchFamily="2" charset="0"/>
              </a:rPr>
              <a:t>climate</a:t>
            </a:r>
            <a:r>
              <a:rPr lang="fr-FR" dirty="0">
                <a:latin typeface="Proxima Nova Rg" panose="02000506030000020004" pitchFamily="2" charset="0"/>
              </a:rPr>
              <a:t> system</a:t>
            </a:r>
          </a:p>
          <a:p>
            <a:pPr algn="ctr"/>
            <a:r>
              <a:rPr lang="fr-FR" dirty="0">
                <a:latin typeface="Proxima Nova Rg" panose="02000506030000020004" pitchFamily="2" charset="0"/>
              </a:rPr>
              <a:t>ICTP, Trieste, </a:t>
            </a:r>
            <a:r>
              <a:rPr lang="fr-FR" dirty="0" err="1">
                <a:latin typeface="Proxima Nova Rg" panose="02000506030000020004" pitchFamily="2" charset="0"/>
              </a:rPr>
              <a:t>Italy</a:t>
            </a:r>
            <a:r>
              <a:rPr lang="fr-FR" dirty="0">
                <a:latin typeface="Proxima Nova Rg" panose="02000506030000020004" pitchFamily="2" charset="0"/>
              </a:rPr>
              <a:t> - July 29-31, 2024</a:t>
            </a:r>
          </a:p>
        </p:txBody>
      </p:sp>
    </p:spTree>
    <p:extLst>
      <p:ext uri="{BB962C8B-B14F-4D97-AF65-F5344CB8AC3E}">
        <p14:creationId xmlns:p14="http://schemas.microsoft.com/office/powerpoint/2010/main" val="252482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063C7-8992-FB1A-0E21-DFF647148B0D}"/>
              </a:ext>
            </a:extLst>
          </p:cNvPr>
          <p:cNvSpPr>
            <a:spLocks noGrp="1"/>
          </p:cNvSpPr>
          <p:nvPr>
            <p:ph type="title"/>
          </p:nvPr>
        </p:nvSpPr>
        <p:spPr/>
        <p:txBody>
          <a:bodyPr/>
          <a:lstStyle/>
          <a:p>
            <a:r>
              <a:rPr lang="fr-FR" dirty="0" err="1"/>
              <a:t>Remarks</a:t>
            </a:r>
            <a:endParaRPr lang="fr-FR" dirty="0"/>
          </a:p>
        </p:txBody>
      </p:sp>
      <p:sp>
        <p:nvSpPr>
          <p:cNvPr id="3" name="Espace réservé du contenu 2">
            <a:extLst>
              <a:ext uri="{FF2B5EF4-FFF2-40B4-BE49-F238E27FC236}">
                <a16:creationId xmlns:a16="http://schemas.microsoft.com/office/drawing/2014/main" id="{441D6AC1-4BDF-F651-9300-1C413114DA3D}"/>
              </a:ext>
            </a:extLst>
          </p:cNvPr>
          <p:cNvSpPr>
            <a:spLocks noGrp="1"/>
          </p:cNvSpPr>
          <p:nvPr>
            <p:ph idx="1"/>
          </p:nvPr>
        </p:nvSpPr>
        <p:spPr/>
        <p:txBody>
          <a:bodyPr/>
          <a:lstStyle/>
          <a:p>
            <a:r>
              <a:rPr lang="fr-FR" dirty="0" err="1"/>
              <a:t>These</a:t>
            </a:r>
            <a:r>
              <a:rPr lang="fr-FR" dirty="0"/>
              <a:t> </a:t>
            </a:r>
            <a:r>
              <a:rPr lang="fr-FR" dirty="0" err="1"/>
              <a:t>mechanisms</a:t>
            </a:r>
            <a:r>
              <a:rPr lang="fr-FR" dirty="0"/>
              <a:t> have been </a:t>
            </a:r>
            <a:r>
              <a:rPr lang="fr-FR" dirty="0" err="1"/>
              <a:t>identified</a:t>
            </a:r>
            <a:r>
              <a:rPr lang="fr-FR" dirty="0"/>
              <a:t> in </a:t>
            </a:r>
            <a:r>
              <a:rPr lang="fr-FR" u="sng" dirty="0" err="1"/>
              <a:t>climate</a:t>
            </a:r>
            <a:r>
              <a:rPr lang="fr-FR" u="sng" dirty="0"/>
              <a:t> </a:t>
            </a:r>
            <a:r>
              <a:rPr lang="fr-FR" u="sng" dirty="0" err="1"/>
              <a:t>models</a:t>
            </a:r>
            <a:endParaRPr lang="fr-FR" u="sng" dirty="0"/>
          </a:p>
          <a:p>
            <a:r>
              <a:rPr lang="fr-FR" dirty="0" err="1"/>
              <a:t>They</a:t>
            </a:r>
            <a:r>
              <a:rPr lang="fr-FR" dirty="0"/>
              <a:t> are (</a:t>
            </a:r>
            <a:r>
              <a:rPr lang="fr-FR" dirty="0" err="1"/>
              <a:t>unfortunately</a:t>
            </a:r>
            <a:r>
              <a:rPr lang="fr-FR" dirty="0"/>
              <a:t> for us) not the </a:t>
            </a:r>
            <a:r>
              <a:rPr lang="fr-FR" dirty="0" err="1"/>
              <a:t>only</a:t>
            </a:r>
            <a:r>
              <a:rPr lang="fr-FR" dirty="0"/>
              <a:t> </a:t>
            </a:r>
            <a:r>
              <a:rPr lang="fr-FR" dirty="0" err="1"/>
              <a:t>ones</a:t>
            </a:r>
            <a:r>
              <a:rPr lang="fr-FR" dirty="0"/>
              <a:t> operating in the </a:t>
            </a:r>
            <a:r>
              <a:rPr lang="fr-FR" dirty="0" err="1"/>
              <a:t>coupled</a:t>
            </a:r>
            <a:r>
              <a:rPr lang="fr-FR" dirty="0"/>
              <a:t> </a:t>
            </a:r>
            <a:r>
              <a:rPr lang="fr-FR" dirty="0" err="1"/>
              <a:t>atmosphere-ocean-sea</a:t>
            </a:r>
            <a:r>
              <a:rPr lang="fr-FR" dirty="0"/>
              <a:t> </a:t>
            </a:r>
            <a:r>
              <a:rPr lang="fr-FR" dirty="0" err="1"/>
              <a:t>ice</a:t>
            </a:r>
            <a:r>
              <a:rPr lang="fr-FR" dirty="0"/>
              <a:t> system </a:t>
            </a:r>
            <a:r>
              <a:rPr lang="fr-FR" dirty="0">
                <a:sym typeface="Wingdings" pitchFamily="2" charset="2"/>
              </a:rPr>
              <a:t> </a:t>
            </a:r>
            <a:r>
              <a:rPr lang="fr-FR" dirty="0" err="1">
                <a:sym typeface="Wingdings" pitchFamily="2" charset="2"/>
              </a:rPr>
              <a:t>difficult</a:t>
            </a:r>
            <a:r>
              <a:rPr lang="fr-FR" dirty="0">
                <a:sym typeface="Wingdings" pitchFamily="2" charset="2"/>
              </a:rPr>
              <a:t> to exploit </a:t>
            </a:r>
            <a:r>
              <a:rPr lang="fr-FR" dirty="0" err="1">
                <a:sym typeface="Wingdings" pitchFamily="2" charset="2"/>
              </a:rPr>
              <a:t>them</a:t>
            </a:r>
            <a:r>
              <a:rPr lang="fr-FR" dirty="0">
                <a:sym typeface="Wingdings" pitchFamily="2" charset="2"/>
              </a:rPr>
              <a:t> at 100% for </a:t>
            </a:r>
            <a:r>
              <a:rPr lang="fr-FR" dirty="0" err="1">
                <a:sym typeface="Wingdings" pitchFamily="2" charset="2"/>
              </a:rPr>
              <a:t>prediction</a:t>
            </a:r>
            <a:r>
              <a:rPr lang="fr-FR" dirty="0"/>
              <a:t> </a:t>
            </a:r>
          </a:p>
          <a:p>
            <a:r>
              <a:rPr lang="fr-FR" dirty="0" err="1"/>
              <a:t>Predictability</a:t>
            </a:r>
            <a:r>
              <a:rPr lang="fr-FR" dirty="0"/>
              <a:t> </a:t>
            </a:r>
            <a:r>
              <a:rPr lang="fr-FR" dirty="0" err="1"/>
              <a:t>is</a:t>
            </a:r>
            <a:r>
              <a:rPr lang="fr-FR" dirty="0"/>
              <a:t> NOT </a:t>
            </a:r>
            <a:r>
              <a:rPr lang="fr-FR" dirty="0" err="1"/>
              <a:t>synonym</a:t>
            </a:r>
            <a:r>
              <a:rPr lang="fr-FR" dirty="0"/>
              <a:t> of </a:t>
            </a:r>
            <a:r>
              <a:rPr lang="fr-FR" dirty="0" err="1"/>
              <a:t>potential</a:t>
            </a:r>
            <a:r>
              <a:rPr lang="fr-FR" dirty="0"/>
              <a:t> </a:t>
            </a:r>
            <a:r>
              <a:rPr lang="fr-FR" dirty="0" err="1"/>
              <a:t>skill</a:t>
            </a:r>
            <a:r>
              <a:rPr lang="fr-FR" dirty="0"/>
              <a:t>, but </a:t>
            </a:r>
            <a:r>
              <a:rPr lang="fr-FR" dirty="0" err="1"/>
              <a:t>should</a:t>
            </a:r>
            <a:r>
              <a:rPr lang="fr-FR" dirty="0"/>
              <a:t> </a:t>
            </a:r>
            <a:r>
              <a:rPr lang="fr-FR" dirty="0" err="1"/>
              <a:t>rather</a:t>
            </a:r>
            <a:r>
              <a:rPr lang="fr-FR" dirty="0"/>
              <a:t> </a:t>
            </a:r>
            <a:r>
              <a:rPr lang="fr-FR" dirty="0" err="1"/>
              <a:t>be</a:t>
            </a:r>
            <a:r>
              <a:rPr lang="fr-FR" dirty="0"/>
              <a:t> </a:t>
            </a:r>
            <a:r>
              <a:rPr lang="fr-FR" dirty="0" err="1"/>
              <a:t>seen</a:t>
            </a:r>
            <a:r>
              <a:rPr lang="fr-FR" dirty="0"/>
              <a:t> as a </a:t>
            </a:r>
            <a:r>
              <a:rPr lang="fr-FR" dirty="0" err="1"/>
              <a:t>theoretical</a:t>
            </a:r>
            <a:r>
              <a:rPr lang="fr-FR" dirty="0"/>
              <a:t> </a:t>
            </a:r>
            <a:r>
              <a:rPr lang="fr-FR" b="1" dirty="0" err="1"/>
              <a:t>upper</a:t>
            </a:r>
            <a:r>
              <a:rPr lang="fr-FR" b="1" dirty="0"/>
              <a:t> </a:t>
            </a:r>
            <a:r>
              <a:rPr lang="fr-FR" b="1" dirty="0" err="1"/>
              <a:t>bound</a:t>
            </a:r>
            <a:r>
              <a:rPr lang="fr-FR" b="1" dirty="0"/>
              <a:t> </a:t>
            </a:r>
            <a:r>
              <a:rPr lang="fr-FR" dirty="0"/>
              <a:t>of </a:t>
            </a:r>
            <a:r>
              <a:rPr lang="fr-FR" dirty="0" err="1"/>
              <a:t>it</a:t>
            </a:r>
            <a:r>
              <a:rPr lang="fr-FR" dirty="0"/>
              <a:t>.</a:t>
            </a:r>
          </a:p>
        </p:txBody>
      </p:sp>
    </p:spTree>
    <p:extLst>
      <p:ext uri="{BB962C8B-B14F-4D97-AF65-F5344CB8AC3E}">
        <p14:creationId xmlns:p14="http://schemas.microsoft.com/office/powerpoint/2010/main" val="400081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1247805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a:solidFill>
                  <a:schemeClr val="bg1">
                    <a:lumMod val="75000"/>
                  </a:schemeClr>
                </a:solidFill>
              </a:rPr>
              <a:t>How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assessed</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sources of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b="1" dirty="0" err="1"/>
              <a:t>Does</a:t>
            </a:r>
            <a:r>
              <a:rPr lang="fr-FR" b="1" dirty="0"/>
              <a:t> </a:t>
            </a:r>
            <a:r>
              <a:rPr lang="fr-FR" b="1" dirty="0" err="1"/>
              <a:t>predictability</a:t>
            </a:r>
            <a:r>
              <a:rPr lang="fr-FR" b="1" dirty="0"/>
              <a:t> </a:t>
            </a:r>
            <a:r>
              <a:rPr lang="fr-FR" b="1" dirty="0" err="1"/>
              <a:t>evolve</a:t>
            </a:r>
            <a:r>
              <a:rPr lang="fr-FR" b="1" dirty="0"/>
              <a:t> in a </a:t>
            </a:r>
            <a:r>
              <a:rPr lang="fr-FR" b="1" dirty="0" err="1"/>
              <a:t>changing</a:t>
            </a:r>
            <a:r>
              <a:rPr lang="fr-FR" b="1" dirty="0"/>
              <a:t> </a:t>
            </a:r>
            <a:r>
              <a:rPr lang="fr-FR" b="1" dirty="0" err="1"/>
              <a:t>climate</a:t>
            </a:r>
            <a:r>
              <a:rPr lang="fr-FR" b="1" dirty="0"/>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the </a:t>
            </a:r>
            <a:r>
              <a:rPr lang="fr-FR" dirty="0" err="1">
                <a:solidFill>
                  <a:schemeClr val="bg1">
                    <a:lumMod val="75000"/>
                  </a:schemeClr>
                </a:solidFill>
              </a:rPr>
              <a:t>skill</a:t>
            </a:r>
            <a:r>
              <a:rPr lang="fr-FR" dirty="0">
                <a:solidFill>
                  <a:schemeClr val="bg1">
                    <a:lumMod val="75000"/>
                  </a:schemeClr>
                </a:solidFill>
              </a:rPr>
              <a:t> of </a:t>
            </a:r>
            <a:r>
              <a:rPr lang="fr-FR" dirty="0" err="1">
                <a:solidFill>
                  <a:schemeClr val="bg1">
                    <a:lumMod val="75000"/>
                  </a:schemeClr>
                </a:solidFill>
              </a:rPr>
              <a:t>current</a:t>
            </a:r>
            <a:r>
              <a:rPr lang="fr-FR" dirty="0">
                <a:solidFill>
                  <a:schemeClr val="bg1">
                    <a:lumMod val="75000"/>
                  </a:schemeClr>
                </a:solidFill>
              </a:rPr>
              <a:t>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prediction</a:t>
            </a:r>
            <a:r>
              <a:rPr lang="fr-FR" dirty="0">
                <a:solidFill>
                  <a:schemeClr val="bg1">
                    <a:lumMod val="75000"/>
                  </a:schemeClr>
                </a:solidFill>
              </a:rPr>
              <a:t> </a:t>
            </a:r>
            <a:r>
              <a:rPr lang="fr-FR" dirty="0" err="1">
                <a:solidFill>
                  <a:schemeClr val="bg1">
                    <a:lumMod val="75000"/>
                  </a:schemeClr>
                </a:solidFill>
              </a:rPr>
              <a:t>systems</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a:t>
            </a:r>
            <a:r>
              <a:rPr lang="fr-FR" dirty="0" err="1">
                <a:solidFill>
                  <a:schemeClr val="bg1">
                    <a:lumMod val="75000"/>
                  </a:schemeClr>
                </a:solidFill>
              </a:rPr>
              <a:t>next</a:t>
            </a:r>
            <a:r>
              <a:rPr lang="fr-FR" dirty="0">
                <a:solidFill>
                  <a:schemeClr val="bg1">
                    <a:lumMod val="75000"/>
                  </a:schemeClr>
                </a:solidFill>
              </a:rPr>
              <a:t> </a:t>
            </a:r>
            <a:r>
              <a:rPr lang="fr-FR" dirty="0" err="1">
                <a:solidFill>
                  <a:schemeClr val="bg1">
                    <a:lumMod val="75000"/>
                  </a:schemeClr>
                </a:solidFill>
              </a:rPr>
              <a:t>steps</a:t>
            </a:r>
            <a:r>
              <a:rPr lang="fr-FR" dirty="0">
                <a:solidFill>
                  <a:schemeClr val="bg1">
                    <a:lumMod val="75000"/>
                  </a:schemeClr>
                </a:solidFill>
              </a:rPr>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3056977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7900BE-D2EF-AF76-9527-24FB510B1FAB}"/>
              </a:ext>
            </a:extLst>
          </p:cNvPr>
          <p:cNvSpPr>
            <a:spLocks noGrp="1"/>
          </p:cNvSpPr>
          <p:nvPr>
            <p:ph type="title"/>
          </p:nvPr>
        </p:nvSpPr>
        <p:spPr>
          <a:xfrm>
            <a:off x="838200" y="365125"/>
            <a:ext cx="7828722" cy="1325563"/>
          </a:xfrm>
        </p:spPr>
        <p:txBody>
          <a:bodyPr>
            <a:normAutofit/>
          </a:bodyPr>
          <a:lstStyle/>
          <a:p>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p:txBody>
      </p:sp>
      <p:sp>
        <p:nvSpPr>
          <p:cNvPr id="3" name="Espace réservé du contenu 2">
            <a:extLst>
              <a:ext uri="{FF2B5EF4-FFF2-40B4-BE49-F238E27FC236}">
                <a16:creationId xmlns:a16="http://schemas.microsoft.com/office/drawing/2014/main" id="{23CC934A-4248-633F-77DA-D3800DDB4E99}"/>
              </a:ext>
            </a:extLst>
          </p:cNvPr>
          <p:cNvSpPr>
            <a:spLocks noGrp="1"/>
          </p:cNvSpPr>
          <p:nvPr>
            <p:ph idx="1"/>
          </p:nvPr>
        </p:nvSpPr>
        <p:spPr>
          <a:xfrm>
            <a:off x="838200" y="1825625"/>
            <a:ext cx="7277100" cy="4351338"/>
          </a:xfrm>
        </p:spPr>
        <p:txBody>
          <a:bodyPr/>
          <a:lstStyle/>
          <a:p>
            <a:pPr marL="0" indent="0">
              <a:buNone/>
            </a:pPr>
            <a:r>
              <a:rPr lang="fr-FR" dirty="0" err="1"/>
              <a:t>Almost</a:t>
            </a:r>
            <a:r>
              <a:rPr lang="fr-FR" dirty="0"/>
              <a:t> </a:t>
            </a:r>
            <a:r>
              <a:rPr lang="fr-FR" dirty="0" err="1"/>
              <a:t>surely</a:t>
            </a:r>
            <a:r>
              <a:rPr lang="fr-FR" dirty="0"/>
              <a:t>, YES, </a:t>
            </a:r>
            <a:r>
              <a:rPr lang="fr-FR" dirty="0" err="1"/>
              <a:t>because</a:t>
            </a:r>
            <a:r>
              <a:rPr lang="fr-FR" dirty="0"/>
              <a:t> </a:t>
            </a:r>
            <a:r>
              <a:rPr lang="fr-FR" dirty="0" err="1"/>
              <a:t>sea</a:t>
            </a:r>
            <a:r>
              <a:rPr lang="fr-FR" dirty="0"/>
              <a:t> </a:t>
            </a:r>
            <a:r>
              <a:rPr lang="fr-FR" dirty="0" err="1"/>
              <a:t>ice</a:t>
            </a:r>
            <a:r>
              <a:rPr lang="fr-FR" dirty="0"/>
              <a:t> </a:t>
            </a:r>
            <a:r>
              <a:rPr lang="fr-FR" dirty="0" err="1"/>
              <a:t>variability</a:t>
            </a:r>
            <a:r>
              <a:rPr lang="fr-FR" dirty="0"/>
              <a:t> </a:t>
            </a:r>
            <a:r>
              <a:rPr lang="fr-FR" dirty="0" err="1"/>
              <a:t>is</a:t>
            </a:r>
            <a:r>
              <a:rPr lang="fr-FR" dirty="0"/>
              <a:t> </a:t>
            </a:r>
            <a:r>
              <a:rPr lang="fr-FR" dirty="0" err="1"/>
              <a:t>mean</a:t>
            </a:r>
            <a:r>
              <a:rPr lang="fr-FR" dirty="0"/>
              <a:t>-state </a:t>
            </a:r>
            <a:r>
              <a:rPr lang="fr-FR" dirty="0" err="1"/>
              <a:t>dependent</a:t>
            </a:r>
            <a:endParaRPr lang="fr-FR" dirty="0"/>
          </a:p>
        </p:txBody>
      </p:sp>
      <p:sp>
        <p:nvSpPr>
          <p:cNvPr id="4" name="Espace réservé du texte 3">
            <a:extLst>
              <a:ext uri="{FF2B5EF4-FFF2-40B4-BE49-F238E27FC236}">
                <a16:creationId xmlns:a16="http://schemas.microsoft.com/office/drawing/2014/main" id="{30A47AA9-0594-948F-D719-B79E5DD53A75}"/>
              </a:ext>
            </a:extLst>
          </p:cNvPr>
          <p:cNvSpPr>
            <a:spLocks noGrp="1"/>
          </p:cNvSpPr>
          <p:nvPr>
            <p:ph type="body" sz="quarter" idx="13"/>
          </p:nvPr>
        </p:nvSpPr>
        <p:spPr/>
        <p:txBody>
          <a:bodyPr/>
          <a:lstStyle/>
          <a:p>
            <a:pPr marL="0" indent="0">
              <a:buNone/>
            </a:pPr>
            <a:r>
              <a:rPr lang="fr-BE" dirty="0">
                <a:effectLst/>
              </a:rPr>
              <a:t>Massonnet, F., </a:t>
            </a:r>
            <a:r>
              <a:rPr lang="fr-BE" dirty="0" err="1">
                <a:effectLst/>
              </a:rPr>
              <a:t>Vancoppenolle</a:t>
            </a:r>
            <a:r>
              <a:rPr lang="fr-BE" dirty="0">
                <a:effectLst/>
              </a:rPr>
              <a:t>, M., </a:t>
            </a:r>
            <a:r>
              <a:rPr lang="fr-BE" dirty="0" err="1">
                <a:effectLst/>
              </a:rPr>
              <a:t>Goosse</a:t>
            </a:r>
            <a:r>
              <a:rPr lang="fr-BE" dirty="0">
                <a:effectLst/>
              </a:rPr>
              <a:t>, H., </a:t>
            </a:r>
            <a:r>
              <a:rPr lang="fr-BE" dirty="0" err="1">
                <a:effectLst/>
              </a:rPr>
              <a:t>Docquier</a:t>
            </a:r>
            <a:r>
              <a:rPr lang="fr-BE" dirty="0">
                <a:effectLst/>
              </a:rPr>
              <a:t>, D., </a:t>
            </a:r>
            <a:r>
              <a:rPr lang="fr-BE" dirty="0" err="1">
                <a:effectLst/>
              </a:rPr>
              <a:t>Fichefet</a:t>
            </a:r>
            <a:r>
              <a:rPr lang="fr-BE" dirty="0">
                <a:effectLst/>
              </a:rPr>
              <a:t>, </a:t>
            </a:r>
            <a:r>
              <a:rPr lang="fr-BE" dirty="0" err="1">
                <a:effectLst/>
              </a:rPr>
              <a:t>T</a:t>
            </a:r>
            <a:r>
              <a:rPr lang="fr-BE" dirty="0">
                <a:effectLst/>
              </a:rPr>
              <a:t>., &amp; Blanchard-</a:t>
            </a:r>
            <a:r>
              <a:rPr lang="fr-BE" dirty="0" err="1">
                <a:effectLst/>
              </a:rPr>
              <a:t>Wrigglesworth</a:t>
            </a:r>
            <a:r>
              <a:rPr lang="fr-BE" dirty="0">
                <a:effectLst/>
              </a:rPr>
              <a:t>, E. (2018). </a:t>
            </a:r>
            <a:r>
              <a:rPr lang="fr-BE" dirty="0" err="1">
                <a:effectLst/>
              </a:rPr>
              <a:t>Arctic</a:t>
            </a:r>
            <a:r>
              <a:rPr lang="fr-BE" dirty="0">
                <a:effectLst/>
              </a:rPr>
              <a:t> sea-ice change </a:t>
            </a:r>
            <a:r>
              <a:rPr lang="fr-BE" dirty="0" err="1">
                <a:effectLst/>
              </a:rPr>
              <a:t>tied</a:t>
            </a:r>
            <a:r>
              <a:rPr lang="fr-BE" dirty="0">
                <a:effectLst/>
              </a:rPr>
              <a:t> to </a:t>
            </a:r>
            <a:r>
              <a:rPr lang="fr-BE" dirty="0" err="1">
                <a:effectLst/>
              </a:rPr>
              <a:t>its</a:t>
            </a:r>
            <a:r>
              <a:rPr lang="fr-BE" dirty="0">
                <a:effectLst/>
              </a:rPr>
              <a:t> </a:t>
            </a:r>
            <a:r>
              <a:rPr lang="fr-BE" dirty="0" err="1">
                <a:effectLst/>
              </a:rPr>
              <a:t>mean</a:t>
            </a:r>
            <a:r>
              <a:rPr lang="fr-BE" dirty="0">
                <a:effectLst/>
              </a:rPr>
              <a:t> state </a:t>
            </a:r>
            <a:r>
              <a:rPr lang="fr-BE" dirty="0" err="1">
                <a:effectLst/>
              </a:rPr>
              <a:t>through</a:t>
            </a:r>
            <a:r>
              <a:rPr lang="fr-BE" dirty="0">
                <a:effectLst/>
              </a:rPr>
              <a:t> </a:t>
            </a:r>
            <a:r>
              <a:rPr lang="fr-BE" dirty="0" err="1">
                <a:effectLst/>
              </a:rPr>
              <a:t>thermodynamic</a:t>
            </a:r>
            <a:r>
              <a:rPr lang="fr-BE" dirty="0">
                <a:effectLst/>
              </a:rPr>
              <a:t> </a:t>
            </a:r>
            <a:r>
              <a:rPr lang="fr-BE" dirty="0" err="1">
                <a:effectLst/>
              </a:rPr>
              <a:t>processes</a:t>
            </a:r>
            <a:r>
              <a:rPr lang="fr-BE" dirty="0">
                <a:effectLst/>
              </a:rPr>
              <a:t>. </a:t>
            </a:r>
            <a:r>
              <a:rPr lang="fr-BE" i="1" dirty="0">
                <a:effectLst/>
              </a:rPr>
              <a:t>Nature </a:t>
            </a:r>
            <a:r>
              <a:rPr lang="fr-BE" i="1" dirty="0" err="1">
                <a:effectLst/>
              </a:rPr>
              <a:t>Climate</a:t>
            </a:r>
            <a:r>
              <a:rPr lang="fr-BE" i="1" dirty="0">
                <a:effectLst/>
              </a:rPr>
              <a:t> Change</a:t>
            </a:r>
            <a:r>
              <a:rPr lang="fr-BE" dirty="0">
                <a:effectLst/>
              </a:rPr>
              <a:t>, </a:t>
            </a:r>
            <a:r>
              <a:rPr lang="fr-BE" i="1" dirty="0">
                <a:effectLst/>
              </a:rPr>
              <a:t>8</a:t>
            </a:r>
            <a:r>
              <a:rPr lang="fr-BE" dirty="0">
                <a:effectLst/>
              </a:rPr>
              <a:t>(7), 599–603. </a:t>
            </a:r>
            <a:r>
              <a:rPr lang="fr-BE" dirty="0">
                <a:effectLst/>
                <a:hlinkClick r:id="rId3"/>
              </a:rPr>
              <a:t>https://doi.org/10.1038/s41558-018-0204-z</a:t>
            </a:r>
            <a:endParaRPr lang="fr-BE" dirty="0">
              <a:effectLst/>
            </a:endParaRPr>
          </a:p>
          <a:p>
            <a:pPr marL="0" indent="0">
              <a:buNone/>
            </a:pPr>
            <a:endParaRPr lang="fr-FR" dirty="0"/>
          </a:p>
        </p:txBody>
      </p:sp>
      <p:pic>
        <p:nvPicPr>
          <p:cNvPr id="5" name="Image 4">
            <a:extLst>
              <a:ext uri="{FF2B5EF4-FFF2-40B4-BE49-F238E27FC236}">
                <a16:creationId xmlns:a16="http://schemas.microsoft.com/office/drawing/2014/main" id="{390A9E60-B4C3-A300-45F0-CEE69C53756F}"/>
              </a:ext>
            </a:extLst>
          </p:cNvPr>
          <p:cNvPicPr>
            <a:picLocks noChangeAspect="1"/>
          </p:cNvPicPr>
          <p:nvPr/>
        </p:nvPicPr>
        <p:blipFill rotWithShape="1">
          <a:blip r:embed="rId4"/>
          <a:srcRect t="50682" r="19608"/>
          <a:stretch/>
        </p:blipFill>
        <p:spPr>
          <a:xfrm>
            <a:off x="5943600" y="3657154"/>
            <a:ext cx="6248400" cy="2753966"/>
          </a:xfrm>
          <a:prstGeom prst="rect">
            <a:avLst/>
          </a:prstGeom>
        </p:spPr>
      </p:pic>
      <p:pic>
        <p:nvPicPr>
          <p:cNvPr id="6" name="Image 5">
            <a:extLst>
              <a:ext uri="{FF2B5EF4-FFF2-40B4-BE49-F238E27FC236}">
                <a16:creationId xmlns:a16="http://schemas.microsoft.com/office/drawing/2014/main" id="{E721EAFC-AC4D-C327-F1F8-35EBE91242D1}"/>
              </a:ext>
            </a:extLst>
          </p:cNvPr>
          <p:cNvPicPr>
            <a:picLocks noChangeAspect="1"/>
          </p:cNvPicPr>
          <p:nvPr/>
        </p:nvPicPr>
        <p:blipFill rotWithShape="1">
          <a:blip r:embed="rId4"/>
          <a:srcRect l="78758" t="-1211" r="654" b="1211"/>
          <a:stretch/>
        </p:blipFill>
        <p:spPr>
          <a:xfrm>
            <a:off x="10869300" y="81713"/>
            <a:ext cx="968999" cy="3381463"/>
          </a:xfrm>
          <a:prstGeom prst="rect">
            <a:avLst/>
          </a:prstGeom>
        </p:spPr>
      </p:pic>
      <p:pic>
        <p:nvPicPr>
          <p:cNvPr id="7" name="Image 6">
            <a:extLst>
              <a:ext uri="{FF2B5EF4-FFF2-40B4-BE49-F238E27FC236}">
                <a16:creationId xmlns:a16="http://schemas.microsoft.com/office/drawing/2014/main" id="{CF89ED96-388E-85E5-2F9A-B6A7DBFB85BF}"/>
              </a:ext>
            </a:extLst>
          </p:cNvPr>
          <p:cNvPicPr>
            <a:picLocks noChangeAspect="1"/>
          </p:cNvPicPr>
          <p:nvPr/>
        </p:nvPicPr>
        <p:blipFill rotWithShape="1">
          <a:blip r:embed="rId4"/>
          <a:srcRect r="19608" b="49084"/>
          <a:stretch/>
        </p:blipFill>
        <p:spPr>
          <a:xfrm>
            <a:off x="-152400" y="3498230"/>
            <a:ext cx="6248400" cy="2843212"/>
          </a:xfrm>
          <a:prstGeom prst="rect">
            <a:avLst/>
          </a:prstGeom>
        </p:spPr>
      </p:pic>
    </p:spTree>
    <p:extLst>
      <p:ext uri="{BB962C8B-B14F-4D97-AF65-F5344CB8AC3E}">
        <p14:creationId xmlns:p14="http://schemas.microsoft.com/office/powerpoint/2010/main" val="3372420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37651-D619-43EC-4190-5BF7AE88B65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E47B6402-FE46-0EDF-7464-F1F166753BE3}"/>
              </a:ext>
            </a:extLst>
          </p:cNvPr>
          <p:cNvSpPr>
            <a:spLocks noGrp="1"/>
          </p:cNvSpPr>
          <p:nvPr>
            <p:ph type="body" sz="quarter" idx="13"/>
          </p:nvPr>
        </p:nvSpPr>
        <p:spPr/>
        <p:txBody>
          <a:bodyPr/>
          <a:lstStyle/>
          <a:p>
            <a:pPr marL="0" indent="0">
              <a:buNone/>
            </a:pPr>
            <a:r>
              <a:rPr lang="fr-FR" dirty="0"/>
              <a:t>Hobbs, W., Spence, P., Meyer, A., Schroeter, S., Fraser, A. D., Reid, P., Tian, </a:t>
            </a:r>
            <a:r>
              <a:rPr lang="fr-FR" dirty="0" err="1"/>
              <a:t>T</a:t>
            </a:r>
            <a:r>
              <a:rPr lang="fr-FR" dirty="0"/>
              <a:t>. R., Wang, Z., </a:t>
            </a:r>
            <a:r>
              <a:rPr lang="fr-FR" dirty="0" err="1"/>
              <a:t>Liniger</a:t>
            </a:r>
            <a:r>
              <a:rPr lang="fr-FR" dirty="0"/>
              <a:t>, G., </a:t>
            </a:r>
            <a:r>
              <a:rPr lang="fr-FR" dirty="0" err="1"/>
              <a:t>Doddridge</a:t>
            </a:r>
            <a:r>
              <a:rPr lang="fr-FR" dirty="0"/>
              <a:t>, E. W., &amp; Boyd, P. W. (2024). </a:t>
            </a:r>
            <a:r>
              <a:rPr lang="fr-FR" dirty="0" err="1"/>
              <a:t>Observational</a:t>
            </a:r>
            <a:r>
              <a:rPr lang="fr-FR" dirty="0"/>
              <a:t> </a:t>
            </a:r>
            <a:r>
              <a:rPr lang="fr-FR" dirty="0" err="1"/>
              <a:t>evidence</a:t>
            </a:r>
            <a:r>
              <a:rPr lang="fr-FR" dirty="0"/>
              <a:t> for a </a:t>
            </a:r>
            <a:r>
              <a:rPr lang="fr-FR" dirty="0" err="1"/>
              <a:t>regime</a:t>
            </a:r>
            <a:r>
              <a:rPr lang="fr-FR" dirty="0"/>
              <a:t> shift in </a:t>
            </a:r>
            <a:r>
              <a:rPr lang="fr-FR" dirty="0" err="1"/>
              <a:t>summer</a:t>
            </a:r>
            <a:r>
              <a:rPr lang="fr-FR" dirty="0"/>
              <a:t> </a:t>
            </a:r>
            <a:r>
              <a:rPr lang="fr-FR" dirty="0" err="1"/>
              <a:t>Antarctic</a:t>
            </a:r>
            <a:r>
              <a:rPr lang="fr-FR" dirty="0"/>
              <a:t> </a:t>
            </a:r>
            <a:r>
              <a:rPr lang="fr-FR" dirty="0" err="1"/>
              <a:t>sea</a:t>
            </a:r>
            <a:r>
              <a:rPr lang="fr-FR" dirty="0"/>
              <a:t> </a:t>
            </a:r>
            <a:r>
              <a:rPr lang="fr-FR" dirty="0" err="1"/>
              <a:t>ice</a:t>
            </a:r>
            <a:r>
              <a:rPr lang="fr-FR" dirty="0"/>
              <a:t>. Journal of </a:t>
            </a:r>
            <a:r>
              <a:rPr lang="fr-FR" dirty="0" err="1"/>
              <a:t>Climate</a:t>
            </a:r>
            <a:r>
              <a:rPr lang="fr-FR" dirty="0"/>
              <a:t>, 1(</a:t>
            </a:r>
            <a:r>
              <a:rPr lang="fr-FR" dirty="0" err="1"/>
              <a:t>aop</a:t>
            </a:r>
            <a:r>
              <a:rPr lang="fr-FR" dirty="0"/>
              <a:t>). https://</a:t>
            </a:r>
            <a:r>
              <a:rPr lang="fr-FR" dirty="0" err="1"/>
              <a:t>doi.org</a:t>
            </a:r>
            <a:r>
              <a:rPr lang="fr-FR" dirty="0"/>
              <a:t>/10.1175/JCLI-D-23-0479.1</a:t>
            </a:r>
          </a:p>
          <a:p>
            <a:endParaRPr lang="fr-FR" dirty="0"/>
          </a:p>
        </p:txBody>
      </p:sp>
      <p:pic>
        <p:nvPicPr>
          <p:cNvPr id="5" name="Image 4" descr="Une image contenant texte, capture d’écran, ligne, Tracé&#10;&#10;Description générée automatiquement">
            <a:extLst>
              <a:ext uri="{FF2B5EF4-FFF2-40B4-BE49-F238E27FC236}">
                <a16:creationId xmlns:a16="http://schemas.microsoft.com/office/drawing/2014/main" id="{96BACC46-98AC-9637-F20F-3B8856B6222A}"/>
              </a:ext>
            </a:extLst>
          </p:cNvPr>
          <p:cNvPicPr>
            <a:picLocks noChangeAspect="1"/>
          </p:cNvPicPr>
          <p:nvPr/>
        </p:nvPicPr>
        <p:blipFill>
          <a:blip r:embed="rId2"/>
          <a:stretch>
            <a:fillRect/>
          </a:stretch>
        </p:blipFill>
        <p:spPr>
          <a:xfrm>
            <a:off x="604472" y="365125"/>
            <a:ext cx="6777964" cy="2824151"/>
          </a:xfrm>
          <a:prstGeom prst="rect">
            <a:avLst/>
          </a:prstGeom>
        </p:spPr>
      </p:pic>
      <p:pic>
        <p:nvPicPr>
          <p:cNvPr id="6" name="Image 5">
            <a:extLst>
              <a:ext uri="{FF2B5EF4-FFF2-40B4-BE49-F238E27FC236}">
                <a16:creationId xmlns:a16="http://schemas.microsoft.com/office/drawing/2014/main" id="{FBA10C82-D329-FCD9-6428-55F3AE1B7E5B}"/>
              </a:ext>
            </a:extLst>
          </p:cNvPr>
          <p:cNvPicPr>
            <a:picLocks noChangeAspect="1"/>
          </p:cNvPicPr>
          <p:nvPr/>
        </p:nvPicPr>
        <p:blipFill rotWithShape="1">
          <a:blip r:embed="rId3"/>
          <a:srcRect t="3415"/>
          <a:stretch/>
        </p:blipFill>
        <p:spPr>
          <a:xfrm>
            <a:off x="342900" y="3250373"/>
            <a:ext cx="5854700" cy="3044880"/>
          </a:xfrm>
          <a:prstGeom prst="rect">
            <a:avLst/>
          </a:prstGeom>
        </p:spPr>
      </p:pic>
      <p:sp>
        <p:nvSpPr>
          <p:cNvPr id="7" name="ZoneTexte 6">
            <a:extLst>
              <a:ext uri="{FF2B5EF4-FFF2-40B4-BE49-F238E27FC236}">
                <a16:creationId xmlns:a16="http://schemas.microsoft.com/office/drawing/2014/main" id="{BEE0EB0F-9AC5-163B-F99A-72E5178E24CC}"/>
              </a:ext>
            </a:extLst>
          </p:cNvPr>
          <p:cNvSpPr txBox="1"/>
          <p:nvPr/>
        </p:nvSpPr>
        <p:spPr>
          <a:xfrm>
            <a:off x="6426200" y="3517900"/>
            <a:ext cx="5422900" cy="2031325"/>
          </a:xfrm>
          <a:prstGeom prst="rect">
            <a:avLst/>
          </a:prstGeom>
          <a:noFill/>
        </p:spPr>
        <p:txBody>
          <a:bodyPr wrap="square" rtlCol="0">
            <a:spAutoFit/>
          </a:bodyPr>
          <a:lstStyle/>
          <a:p>
            <a:pPr marL="285750" indent="-285750">
              <a:buFont typeface="Arial" panose="020B0604020202020204" pitchFamily="34" charset="0"/>
              <a:buChar char="•"/>
            </a:pPr>
            <a:r>
              <a:rPr lang="fr-FR" dirty="0"/>
              <a:t>The </a:t>
            </a:r>
            <a:r>
              <a:rPr lang="fr-FR" dirty="0" err="1"/>
              <a:t>persistence</a:t>
            </a:r>
            <a:r>
              <a:rPr lang="fr-FR" dirty="0"/>
              <a:t> of </a:t>
            </a:r>
            <a:r>
              <a:rPr lang="fr-FR" dirty="0" err="1"/>
              <a:t>Antarctic</a:t>
            </a:r>
            <a:r>
              <a:rPr lang="fr-FR" dirty="0"/>
              <a:t> </a:t>
            </a:r>
            <a:r>
              <a:rPr lang="fr-FR" dirty="0" err="1"/>
              <a:t>sea</a:t>
            </a:r>
            <a:r>
              <a:rPr lang="fr-FR" dirty="0"/>
              <a:t> </a:t>
            </a:r>
            <a:r>
              <a:rPr lang="fr-FR" dirty="0" err="1"/>
              <a:t>ice</a:t>
            </a:r>
            <a:r>
              <a:rPr lang="fr-FR" dirty="0"/>
              <a:t> has </a:t>
            </a:r>
            <a:r>
              <a:rPr lang="fr-FR" dirty="0" err="1"/>
              <a:t>dramatically</a:t>
            </a:r>
            <a:r>
              <a:rPr lang="fr-FR" dirty="0"/>
              <a:t> </a:t>
            </a:r>
            <a:r>
              <a:rPr lang="fr-FR" dirty="0" err="1"/>
              <a:t>increased</a:t>
            </a:r>
            <a:r>
              <a:rPr lang="fr-FR" dirty="0"/>
              <a:t> </a:t>
            </a:r>
            <a:r>
              <a:rPr lang="fr-FR" dirty="0" err="1"/>
              <a:t>since</a:t>
            </a:r>
            <a:r>
              <a:rPr lang="fr-FR" dirty="0"/>
              <a:t> 10-15 </a:t>
            </a:r>
            <a:r>
              <a:rPr lang="fr-FR" dirty="0" err="1"/>
              <a:t>years</a:t>
            </a:r>
            <a:r>
              <a:rPr lang="fr-FR" dirty="0"/>
              <a:t>.</a:t>
            </a:r>
          </a:p>
          <a:p>
            <a:pPr marL="285750" indent="-285750">
              <a:buFont typeface="Arial" panose="020B0604020202020204" pitchFamily="34" charset="0"/>
              <a:buChar char="•"/>
            </a:pPr>
            <a:r>
              <a:rPr lang="fr-FR" dirty="0"/>
              <a:t>The </a:t>
            </a:r>
            <a:r>
              <a:rPr lang="fr-FR" dirty="0" err="1"/>
              <a:t>recent</a:t>
            </a:r>
            <a:r>
              <a:rPr lang="fr-FR" dirty="0"/>
              <a:t> changes in </a:t>
            </a:r>
            <a:r>
              <a:rPr lang="fr-FR" dirty="0" err="1"/>
              <a:t>variability</a:t>
            </a:r>
            <a:r>
              <a:rPr lang="fr-FR" dirty="0"/>
              <a:t> and </a:t>
            </a:r>
            <a:r>
              <a:rPr lang="fr-FR" dirty="0" err="1"/>
              <a:t>persistence</a:t>
            </a:r>
            <a:r>
              <a:rPr lang="fr-FR" dirty="0"/>
              <a:t> </a:t>
            </a:r>
            <a:r>
              <a:rPr lang="fr-FR" dirty="0" err="1"/>
              <a:t>cannot</a:t>
            </a:r>
            <a:r>
              <a:rPr lang="fr-FR" dirty="0"/>
              <a:t> </a:t>
            </a:r>
            <a:r>
              <a:rPr lang="fr-FR" dirty="0" err="1"/>
              <a:t>be</a:t>
            </a:r>
            <a:r>
              <a:rPr lang="fr-FR" dirty="0"/>
              <a:t> </a:t>
            </a:r>
            <a:r>
              <a:rPr lang="fr-FR" dirty="0" err="1"/>
              <a:t>explained</a:t>
            </a:r>
            <a:r>
              <a:rPr lang="fr-FR" dirty="0"/>
              <a:t> by </a:t>
            </a:r>
            <a:r>
              <a:rPr lang="fr-FR" dirty="0" err="1"/>
              <a:t>atmospheric</a:t>
            </a:r>
            <a:r>
              <a:rPr lang="fr-FR" dirty="0"/>
              <a:t> </a:t>
            </a:r>
            <a:r>
              <a:rPr lang="fr-FR" dirty="0" err="1"/>
              <a:t>processes</a:t>
            </a:r>
            <a:r>
              <a:rPr lang="fr-FR" dirty="0"/>
              <a:t> </a:t>
            </a:r>
            <a:r>
              <a:rPr lang="fr-FR" dirty="0" err="1"/>
              <a:t>alone</a:t>
            </a:r>
            <a:r>
              <a:rPr lang="fr-FR" dirty="0"/>
              <a:t> (Hobbs et al., 2024) </a:t>
            </a:r>
            <a:r>
              <a:rPr lang="fr-FR" dirty="0">
                <a:sym typeface="Wingdings" pitchFamily="2" charset="2"/>
              </a:rPr>
              <a:t> </a:t>
            </a:r>
            <a:r>
              <a:rPr lang="fr-FR" dirty="0" err="1">
                <a:sym typeface="Wingdings" pitchFamily="2" charset="2"/>
              </a:rPr>
              <a:t>critical</a:t>
            </a:r>
            <a:r>
              <a:rPr lang="fr-FR" dirty="0">
                <a:sym typeface="Wingdings" pitchFamily="2" charset="2"/>
              </a:rPr>
              <a:t> </a:t>
            </a:r>
            <a:r>
              <a:rPr lang="fr-FR" dirty="0" err="1">
                <a:sym typeface="Wingdings" pitchFamily="2" charset="2"/>
              </a:rPr>
              <a:t>role</a:t>
            </a:r>
            <a:r>
              <a:rPr lang="fr-FR" dirty="0">
                <a:sym typeface="Wingdings" pitchFamily="2" charset="2"/>
              </a:rPr>
              <a:t> of a </a:t>
            </a:r>
            <a:r>
              <a:rPr lang="fr-FR" dirty="0" err="1">
                <a:sym typeface="Wingdings" pitchFamily="2" charset="2"/>
              </a:rPr>
              <a:t>warmer</a:t>
            </a:r>
            <a:r>
              <a:rPr lang="fr-FR" dirty="0">
                <a:sym typeface="Wingdings" pitchFamily="2" charset="2"/>
              </a:rPr>
              <a:t> </a:t>
            </a:r>
            <a:r>
              <a:rPr lang="fr-FR" dirty="0" err="1">
                <a:sym typeface="Wingdings" pitchFamily="2" charset="2"/>
              </a:rPr>
              <a:t>ocean</a:t>
            </a:r>
            <a:r>
              <a:rPr lang="fr-FR" dirty="0">
                <a:sym typeface="Wingdings" pitchFamily="2" charset="2"/>
              </a:rPr>
              <a:t> for </a:t>
            </a:r>
            <a:r>
              <a:rPr lang="fr-FR" dirty="0" err="1">
                <a:sym typeface="Wingdings" pitchFamily="2" charset="2"/>
              </a:rPr>
              <a:t>sea</a:t>
            </a:r>
            <a:r>
              <a:rPr lang="fr-FR" dirty="0">
                <a:sym typeface="Wingdings" pitchFamily="2" charset="2"/>
              </a:rPr>
              <a:t> </a:t>
            </a:r>
            <a:r>
              <a:rPr lang="fr-FR" dirty="0" err="1">
                <a:sym typeface="Wingdings" pitchFamily="2" charset="2"/>
              </a:rPr>
              <a:t>ice</a:t>
            </a:r>
            <a:r>
              <a:rPr lang="fr-FR" dirty="0">
                <a:sym typeface="Wingdings" pitchFamily="2" charset="2"/>
              </a:rPr>
              <a:t> </a:t>
            </a:r>
            <a:r>
              <a:rPr lang="fr-FR" dirty="0" err="1">
                <a:sym typeface="Wingdings" pitchFamily="2" charset="2"/>
              </a:rPr>
              <a:t>predictability</a:t>
            </a:r>
            <a:r>
              <a:rPr lang="fr-FR" dirty="0">
                <a:sym typeface="Wingdings" pitchFamily="2" charset="2"/>
              </a:rPr>
              <a:t> </a:t>
            </a:r>
            <a:r>
              <a:rPr lang="fr-FR" dirty="0" err="1">
                <a:sym typeface="Wingdings" pitchFamily="2" charset="2"/>
              </a:rPr>
              <a:t>from</a:t>
            </a:r>
            <a:r>
              <a:rPr lang="fr-FR" dirty="0">
                <a:sym typeface="Wingdings" pitchFamily="2" charset="2"/>
              </a:rPr>
              <a:t> the 2020s?</a:t>
            </a:r>
            <a:endParaRPr lang="fr-FR" dirty="0"/>
          </a:p>
        </p:txBody>
      </p:sp>
    </p:spTree>
    <p:extLst>
      <p:ext uri="{BB962C8B-B14F-4D97-AF65-F5344CB8AC3E}">
        <p14:creationId xmlns:p14="http://schemas.microsoft.com/office/powerpoint/2010/main" val="2543265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903204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a:solidFill>
                  <a:schemeClr val="bg1">
                    <a:lumMod val="75000"/>
                  </a:schemeClr>
                </a:solidFill>
              </a:rPr>
              <a:t>How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assessed</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sources of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Does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evolve</a:t>
            </a:r>
            <a:r>
              <a:rPr lang="fr-FR" dirty="0">
                <a:solidFill>
                  <a:schemeClr val="bg1">
                    <a:lumMod val="75000"/>
                  </a:schemeClr>
                </a:solidFill>
              </a:rPr>
              <a:t> in a </a:t>
            </a:r>
            <a:r>
              <a:rPr lang="fr-FR" dirty="0" err="1">
                <a:solidFill>
                  <a:schemeClr val="bg1">
                    <a:lumMod val="75000"/>
                  </a:schemeClr>
                </a:solidFill>
              </a:rPr>
              <a:t>changing</a:t>
            </a:r>
            <a:r>
              <a:rPr lang="fr-FR" dirty="0">
                <a:solidFill>
                  <a:schemeClr val="bg1">
                    <a:lumMod val="75000"/>
                  </a:schemeClr>
                </a:solidFill>
              </a:rPr>
              <a:t> </a:t>
            </a:r>
            <a:r>
              <a:rPr lang="fr-FR" dirty="0" err="1">
                <a:solidFill>
                  <a:schemeClr val="bg1">
                    <a:lumMod val="75000"/>
                  </a:schemeClr>
                </a:solidFill>
              </a:rPr>
              <a:t>climate</a:t>
            </a:r>
            <a:r>
              <a:rPr lang="fr-FR" dirty="0">
                <a:solidFill>
                  <a:schemeClr val="bg1">
                    <a:lumMod val="75000"/>
                  </a:schemeClr>
                </a:solidFill>
              </a:rPr>
              <a:t>?</a:t>
            </a:r>
          </a:p>
          <a:p>
            <a:pPr marL="514350" indent="-514350">
              <a:buFont typeface="+mj-lt"/>
              <a:buAutoNum type="arabicPeriod"/>
            </a:pPr>
            <a:r>
              <a:rPr lang="fr-FR" b="1" dirty="0" err="1"/>
              <a:t>What</a:t>
            </a:r>
            <a:r>
              <a:rPr lang="fr-FR" b="1" dirty="0"/>
              <a:t> </a:t>
            </a:r>
            <a:r>
              <a:rPr lang="fr-FR" b="1" dirty="0" err="1"/>
              <a:t>is</a:t>
            </a:r>
            <a:r>
              <a:rPr lang="fr-FR" b="1" dirty="0"/>
              <a:t> the </a:t>
            </a:r>
            <a:r>
              <a:rPr lang="fr-FR" b="1" dirty="0" err="1"/>
              <a:t>skill</a:t>
            </a:r>
            <a:r>
              <a:rPr lang="fr-FR" b="1" dirty="0"/>
              <a:t> of </a:t>
            </a:r>
            <a:r>
              <a:rPr lang="fr-FR" b="1" dirty="0" err="1"/>
              <a:t>current</a:t>
            </a:r>
            <a:r>
              <a:rPr lang="fr-FR" b="1" dirty="0"/>
              <a:t> </a:t>
            </a:r>
            <a:r>
              <a:rPr lang="fr-FR" b="1" dirty="0" err="1"/>
              <a:t>sea</a:t>
            </a:r>
            <a:r>
              <a:rPr lang="fr-FR" b="1" dirty="0"/>
              <a:t> </a:t>
            </a:r>
            <a:r>
              <a:rPr lang="fr-FR" b="1" dirty="0" err="1"/>
              <a:t>ice</a:t>
            </a:r>
            <a:r>
              <a:rPr lang="fr-FR" b="1" dirty="0"/>
              <a:t> </a:t>
            </a:r>
            <a:r>
              <a:rPr lang="fr-FR" b="1" dirty="0" err="1"/>
              <a:t>prediction</a:t>
            </a:r>
            <a:r>
              <a:rPr lang="fr-FR" b="1" dirty="0"/>
              <a:t> </a:t>
            </a:r>
            <a:r>
              <a:rPr lang="fr-FR" b="1" dirty="0" err="1"/>
              <a:t>systems</a:t>
            </a:r>
            <a:r>
              <a:rPr lang="fr-FR" b="1" dirty="0"/>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a:t>
            </a:r>
            <a:r>
              <a:rPr lang="fr-FR" dirty="0" err="1">
                <a:solidFill>
                  <a:schemeClr val="bg1">
                    <a:lumMod val="75000"/>
                  </a:schemeClr>
                </a:solidFill>
              </a:rPr>
              <a:t>next</a:t>
            </a:r>
            <a:r>
              <a:rPr lang="fr-FR" dirty="0">
                <a:solidFill>
                  <a:schemeClr val="bg1">
                    <a:lumMod val="75000"/>
                  </a:schemeClr>
                </a:solidFill>
              </a:rPr>
              <a:t> </a:t>
            </a:r>
            <a:r>
              <a:rPr lang="fr-FR" dirty="0" err="1">
                <a:solidFill>
                  <a:schemeClr val="bg1">
                    <a:lumMod val="75000"/>
                  </a:schemeClr>
                </a:solidFill>
              </a:rPr>
              <a:t>steps</a:t>
            </a:r>
            <a:r>
              <a:rPr lang="fr-FR" dirty="0">
                <a:solidFill>
                  <a:schemeClr val="bg1">
                    <a:lumMod val="75000"/>
                  </a:schemeClr>
                </a:solidFill>
              </a:rPr>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171292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680A07-8CC7-B1A9-2362-DEC07ED4B90E}"/>
              </a:ext>
            </a:extLst>
          </p:cNvPr>
          <p:cNvSpPr>
            <a:spLocks noGrp="1"/>
          </p:cNvSpPr>
          <p:nvPr>
            <p:ph type="title"/>
          </p:nvPr>
        </p:nvSpPr>
        <p:spPr/>
        <p:txBody>
          <a:bodyPr>
            <a:normAutofit fontScale="90000"/>
          </a:bodyPr>
          <a:lstStyle/>
          <a:p>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br>
              <a:rPr lang="fr-FR" dirty="0"/>
            </a:br>
            <a:endParaRPr lang="fr-FR" dirty="0"/>
          </a:p>
        </p:txBody>
      </p:sp>
      <p:sp>
        <p:nvSpPr>
          <p:cNvPr id="3" name="Espace réservé du contenu 2">
            <a:extLst>
              <a:ext uri="{FF2B5EF4-FFF2-40B4-BE49-F238E27FC236}">
                <a16:creationId xmlns:a16="http://schemas.microsoft.com/office/drawing/2014/main" id="{E89A0B83-A051-81C1-AFD4-8C5D8517F072}"/>
              </a:ext>
            </a:extLst>
          </p:cNvPr>
          <p:cNvSpPr>
            <a:spLocks noGrp="1"/>
          </p:cNvSpPr>
          <p:nvPr>
            <p:ph idx="1"/>
          </p:nvPr>
        </p:nvSpPr>
        <p:spPr/>
        <p:txBody>
          <a:bodyPr/>
          <a:lstStyle/>
          <a:p>
            <a:pPr marL="0" indent="0">
              <a:buNone/>
            </a:pPr>
            <a:r>
              <a:rPr lang="fr-FR" dirty="0"/>
              <a:t>Polar </a:t>
            </a:r>
            <a:r>
              <a:rPr lang="fr-FR" dirty="0" err="1"/>
              <a:t>prediction</a:t>
            </a:r>
            <a:r>
              <a:rPr lang="fr-FR" dirty="0"/>
              <a:t> (</a:t>
            </a:r>
            <a:r>
              <a:rPr lang="fr-FR" dirty="0" err="1"/>
              <a:t>specifically</a:t>
            </a:r>
            <a:r>
              <a:rPr lang="fr-FR" dirty="0"/>
              <a:t> </a:t>
            </a:r>
            <a:r>
              <a:rPr lang="fr-FR" dirty="0" err="1"/>
              <a:t>sea</a:t>
            </a:r>
            <a:r>
              <a:rPr lang="fr-FR" dirty="0"/>
              <a:t> </a:t>
            </a:r>
            <a:r>
              <a:rPr lang="fr-FR" dirty="0" err="1"/>
              <a:t>ice</a:t>
            </a:r>
            <a:r>
              <a:rPr lang="fr-FR" dirty="0"/>
              <a:t> </a:t>
            </a:r>
            <a:r>
              <a:rPr lang="fr-FR" dirty="0" err="1"/>
              <a:t>prediction</a:t>
            </a:r>
            <a:r>
              <a:rPr lang="fr-FR" dirty="0"/>
              <a:t>) has </a:t>
            </a:r>
            <a:r>
              <a:rPr lang="fr-FR" dirty="0" err="1"/>
              <a:t>seen</a:t>
            </a:r>
            <a:r>
              <a:rPr lang="fr-FR" dirty="0"/>
              <a:t> massive </a:t>
            </a:r>
            <a:r>
              <a:rPr lang="fr-FR" dirty="0" err="1"/>
              <a:t>progress</a:t>
            </a:r>
            <a:r>
              <a:rPr lang="fr-FR" dirty="0"/>
              <a:t> in 15 </a:t>
            </a:r>
            <a:r>
              <a:rPr lang="fr-FR" dirty="0" err="1"/>
              <a:t>years</a:t>
            </a:r>
            <a:r>
              <a:rPr lang="fr-FR" dirty="0"/>
              <a:t>!</a:t>
            </a:r>
          </a:p>
        </p:txBody>
      </p:sp>
      <p:sp>
        <p:nvSpPr>
          <p:cNvPr id="5" name="ZoneTexte 4">
            <a:extLst>
              <a:ext uri="{FF2B5EF4-FFF2-40B4-BE49-F238E27FC236}">
                <a16:creationId xmlns:a16="http://schemas.microsoft.com/office/drawing/2014/main" id="{5547266E-AF0F-0EE3-EC83-30C64A97BFDF}"/>
              </a:ext>
            </a:extLst>
          </p:cNvPr>
          <p:cNvSpPr txBox="1"/>
          <p:nvPr/>
        </p:nvSpPr>
        <p:spPr>
          <a:xfrm>
            <a:off x="2940066" y="6311900"/>
            <a:ext cx="7805068" cy="369332"/>
          </a:xfrm>
          <a:prstGeom prst="rect">
            <a:avLst/>
          </a:prstGeom>
          <a:noFill/>
        </p:spPr>
        <p:txBody>
          <a:bodyPr wrap="square">
            <a:spAutoFit/>
          </a:bodyPr>
          <a:lstStyle/>
          <a:p>
            <a:r>
              <a:rPr lang="fr-FR" dirty="0"/>
              <a:t>https://</a:t>
            </a:r>
            <a:r>
              <a:rPr lang="fr-FR" dirty="0" err="1"/>
              <a:t>blogs.egu.eu</a:t>
            </a:r>
            <a:r>
              <a:rPr lang="fr-FR" dirty="0"/>
              <a:t>/divisions/cl/2021/04/14/</a:t>
            </a:r>
            <a:r>
              <a:rPr lang="fr-FR" dirty="0" err="1"/>
              <a:t>generation-polarprediction</a:t>
            </a:r>
            <a:r>
              <a:rPr lang="fr-FR" dirty="0"/>
              <a:t>/</a:t>
            </a:r>
          </a:p>
        </p:txBody>
      </p:sp>
      <p:pic>
        <p:nvPicPr>
          <p:cNvPr id="1026" name="Picture 2">
            <a:extLst>
              <a:ext uri="{FF2B5EF4-FFF2-40B4-BE49-F238E27FC236}">
                <a16:creationId xmlns:a16="http://schemas.microsoft.com/office/drawing/2014/main" id="{7704F4C1-E081-FFD5-4524-DB623CD2A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66" y="2867444"/>
            <a:ext cx="6888912" cy="344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16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ACCA1B-AA1D-1B30-20AE-4AE41D710575}"/>
              </a:ext>
            </a:extLst>
          </p:cNvPr>
          <p:cNvPicPr>
            <a:picLocks noChangeAspect="1"/>
          </p:cNvPicPr>
          <p:nvPr/>
        </p:nvPicPr>
        <p:blipFill>
          <a:blip r:embed="rId3"/>
          <a:stretch>
            <a:fillRect/>
          </a:stretch>
        </p:blipFill>
        <p:spPr>
          <a:xfrm>
            <a:off x="838200" y="1670888"/>
            <a:ext cx="6045200" cy="3516224"/>
          </a:xfrm>
          <a:prstGeom prst="rect">
            <a:avLst/>
          </a:prstGeom>
          <a:solidFill>
            <a:schemeClr val="bg1"/>
          </a:solidFill>
          <a:ln>
            <a:solidFill>
              <a:schemeClr val="accent1">
                <a:shade val="15000"/>
              </a:schemeClr>
            </a:solidFill>
          </a:ln>
          <a:effectLst>
            <a:outerShdw blurRad="50800" dist="38100" dir="2700000" algn="tl" rotWithShape="0">
              <a:prstClr val="black">
                <a:alpha val="40000"/>
              </a:prstClr>
            </a:outerShdw>
          </a:effectLst>
        </p:spPr>
      </p:pic>
      <p:sp>
        <p:nvSpPr>
          <p:cNvPr id="4" name="Espace réservé du texte 3">
            <a:extLst>
              <a:ext uri="{FF2B5EF4-FFF2-40B4-BE49-F238E27FC236}">
                <a16:creationId xmlns:a16="http://schemas.microsoft.com/office/drawing/2014/main" id="{164C1E5F-4373-B704-14FE-4FF3787643FF}"/>
              </a:ext>
            </a:extLst>
          </p:cNvPr>
          <p:cNvSpPr>
            <a:spLocks noGrp="1"/>
          </p:cNvSpPr>
          <p:nvPr>
            <p:ph type="body" sz="quarter" idx="13"/>
          </p:nvPr>
        </p:nvSpPr>
        <p:spPr/>
        <p:txBody>
          <a:bodyPr/>
          <a:lstStyle/>
          <a:p>
            <a:endParaRPr lang="fr-FR"/>
          </a:p>
        </p:txBody>
      </p:sp>
      <p:sp>
        <p:nvSpPr>
          <p:cNvPr id="6" name="ZoneTexte 5">
            <a:extLst>
              <a:ext uri="{FF2B5EF4-FFF2-40B4-BE49-F238E27FC236}">
                <a16:creationId xmlns:a16="http://schemas.microsoft.com/office/drawing/2014/main" id="{8E8028A8-047F-A9AD-CBF5-08CE78D1D7D8}"/>
              </a:ext>
            </a:extLst>
          </p:cNvPr>
          <p:cNvSpPr txBox="1"/>
          <p:nvPr/>
        </p:nvSpPr>
        <p:spPr>
          <a:xfrm>
            <a:off x="7505700" y="2260600"/>
            <a:ext cx="4305300" cy="3139321"/>
          </a:xfrm>
          <a:prstGeom prst="rect">
            <a:avLst/>
          </a:prstGeom>
          <a:noFill/>
        </p:spPr>
        <p:txBody>
          <a:bodyPr wrap="square" rtlCol="0">
            <a:spAutoFit/>
          </a:bodyPr>
          <a:lstStyle/>
          <a:p>
            <a:pPr marL="285750" indent="-285750">
              <a:buFont typeface="Arial" panose="020B0604020202020204" pitchFamily="34" charset="0"/>
              <a:buChar char="•"/>
            </a:pPr>
            <a:r>
              <a:rPr lang="fr-FR" dirty="0"/>
              <a:t>More </a:t>
            </a:r>
            <a:r>
              <a:rPr lang="fr-FR" dirty="0" err="1"/>
              <a:t>than</a:t>
            </a:r>
            <a:r>
              <a:rPr lang="fr-FR" dirty="0"/>
              <a:t> 30 groups are in the </a:t>
            </a:r>
            <a:r>
              <a:rPr lang="fr-FR" dirty="0" err="1"/>
              <a:t>capacity</a:t>
            </a:r>
            <a:r>
              <a:rPr lang="fr-FR" dirty="0"/>
              <a:t> of </a:t>
            </a:r>
            <a:r>
              <a:rPr lang="fr-FR" dirty="0" err="1"/>
              <a:t>providing</a:t>
            </a:r>
            <a:r>
              <a:rPr lang="fr-FR" dirty="0"/>
              <a:t> </a:t>
            </a:r>
            <a:r>
              <a:rPr lang="fr-FR" dirty="0" err="1"/>
              <a:t>seasonal</a:t>
            </a:r>
            <a:r>
              <a:rPr lang="fr-FR" dirty="0"/>
              <a:t> </a:t>
            </a:r>
            <a:r>
              <a:rPr lang="fr-FR" dirty="0" err="1"/>
              <a:t>sea</a:t>
            </a:r>
            <a:r>
              <a:rPr lang="fr-FR" dirty="0"/>
              <a:t> </a:t>
            </a:r>
            <a:r>
              <a:rPr lang="fr-FR" dirty="0" err="1"/>
              <a:t>ice</a:t>
            </a:r>
            <a:r>
              <a:rPr lang="fr-FR" dirty="0"/>
              <a:t> </a:t>
            </a:r>
            <a:r>
              <a:rPr lang="fr-FR" dirty="0" err="1"/>
              <a:t>forecasts</a:t>
            </a:r>
            <a:r>
              <a:rPr lang="fr-FR" dirty="0"/>
              <a:t> </a:t>
            </a:r>
            <a:r>
              <a:rPr lang="fr-FR" dirty="0" err="1"/>
              <a:t>annually</a:t>
            </a:r>
            <a:r>
              <a:rPr lang="fr-FR" dirty="0"/>
              <a:t>.</a:t>
            </a:r>
          </a:p>
          <a:p>
            <a:pPr marL="285750" indent="-285750">
              <a:buFont typeface="Arial" panose="020B0604020202020204" pitchFamily="34" charset="0"/>
              <a:buChar char="•"/>
            </a:pPr>
            <a:r>
              <a:rPr lang="fr-FR" dirty="0" err="1"/>
              <a:t>Predictive</a:t>
            </a:r>
            <a:r>
              <a:rPr lang="fr-FR" dirty="0"/>
              <a:t> </a:t>
            </a:r>
            <a:r>
              <a:rPr lang="fr-FR" dirty="0" err="1"/>
              <a:t>skill</a:t>
            </a:r>
            <a:r>
              <a:rPr lang="fr-FR" dirty="0"/>
              <a:t> (≠ </a:t>
            </a:r>
            <a:r>
              <a:rPr lang="fr-FR" dirty="0" err="1"/>
              <a:t>predictability</a:t>
            </a:r>
            <a:r>
              <a:rPr lang="fr-FR" dirty="0"/>
              <a:t>!) </a:t>
            </a:r>
            <a:r>
              <a:rPr lang="fr-FR" dirty="0" err="1"/>
              <a:t>found</a:t>
            </a:r>
            <a:r>
              <a:rPr lang="fr-FR" dirty="0"/>
              <a:t> for </a:t>
            </a:r>
            <a:r>
              <a:rPr lang="fr-FR" dirty="0" err="1"/>
              <a:t>September</a:t>
            </a:r>
            <a:r>
              <a:rPr lang="fr-FR" dirty="0"/>
              <a:t> </a:t>
            </a:r>
            <a:r>
              <a:rPr lang="fr-FR" dirty="0" err="1"/>
              <a:t>sea</a:t>
            </a:r>
            <a:r>
              <a:rPr lang="fr-FR" dirty="0"/>
              <a:t> </a:t>
            </a:r>
            <a:r>
              <a:rPr lang="fr-FR" dirty="0" err="1"/>
              <a:t>ice</a:t>
            </a:r>
            <a:r>
              <a:rPr lang="fr-FR" dirty="0"/>
              <a:t> </a:t>
            </a:r>
            <a:r>
              <a:rPr lang="fr-FR" dirty="0" err="1"/>
              <a:t>extent</a:t>
            </a:r>
            <a:r>
              <a:rPr lang="fr-FR" dirty="0"/>
              <a:t> at 3-month lead time</a:t>
            </a:r>
          </a:p>
          <a:p>
            <a:pPr marL="285750" indent="-285750">
              <a:buFont typeface="Arial" panose="020B0604020202020204" pitchFamily="34" charset="0"/>
              <a:buChar char="•"/>
            </a:pPr>
            <a:r>
              <a:rPr lang="fr-FR" dirty="0"/>
              <a:t>Added value over trivial </a:t>
            </a:r>
            <a:r>
              <a:rPr lang="fr-FR" dirty="0" err="1"/>
              <a:t>forecasts</a:t>
            </a:r>
            <a:r>
              <a:rPr lang="fr-FR" dirty="0"/>
              <a:t> (</a:t>
            </a:r>
            <a:r>
              <a:rPr lang="fr-FR" dirty="0" err="1"/>
              <a:t>persistence</a:t>
            </a:r>
            <a:r>
              <a:rPr lang="fr-FR" dirty="0"/>
              <a:t>, </a:t>
            </a:r>
            <a:r>
              <a:rPr lang="fr-FR" dirty="0" err="1"/>
              <a:t>climatology</a:t>
            </a:r>
            <a:r>
              <a:rPr lang="fr-FR" dirty="0"/>
              <a:t>)</a:t>
            </a:r>
          </a:p>
          <a:p>
            <a:pPr marL="285750" indent="-285750">
              <a:buFont typeface="Arial" panose="020B0604020202020204" pitchFamily="34" charset="0"/>
              <a:buChar char="•"/>
            </a:pPr>
            <a:r>
              <a:rPr lang="fr-FR" dirty="0" err="1"/>
              <a:t>Dynamical</a:t>
            </a:r>
            <a:r>
              <a:rPr lang="fr-FR" dirty="0"/>
              <a:t> </a:t>
            </a:r>
            <a:r>
              <a:rPr lang="fr-FR" dirty="0" err="1"/>
              <a:t>models</a:t>
            </a:r>
            <a:r>
              <a:rPr lang="fr-FR" dirty="0"/>
              <a:t> </a:t>
            </a:r>
            <a:r>
              <a:rPr lang="fr-FR" dirty="0" err="1"/>
              <a:t>outperform</a:t>
            </a:r>
            <a:r>
              <a:rPr lang="fr-FR" dirty="0"/>
              <a:t> </a:t>
            </a:r>
            <a:r>
              <a:rPr lang="fr-FR" dirty="0" err="1"/>
              <a:t>statistical</a:t>
            </a:r>
            <a:r>
              <a:rPr lang="fr-FR" dirty="0"/>
              <a:t> </a:t>
            </a:r>
            <a:r>
              <a:rPr lang="fr-FR" dirty="0" err="1"/>
              <a:t>models</a:t>
            </a:r>
            <a:r>
              <a:rPr lang="fr-FR" dirty="0"/>
              <a:t> </a:t>
            </a:r>
            <a:r>
              <a:rPr lang="fr-FR" dirty="0" err="1"/>
              <a:t>regionally</a:t>
            </a:r>
            <a:endParaRPr lang="fr-FR" dirty="0"/>
          </a:p>
          <a:p>
            <a:pPr marL="285750" indent="-285750">
              <a:buFont typeface="Arial" panose="020B0604020202020204" pitchFamily="34" charset="0"/>
              <a:buChar char="•"/>
            </a:pPr>
            <a:endParaRPr lang="fr-FR" dirty="0"/>
          </a:p>
        </p:txBody>
      </p:sp>
      <p:sp>
        <p:nvSpPr>
          <p:cNvPr id="7" name="Titre 1">
            <a:extLst>
              <a:ext uri="{FF2B5EF4-FFF2-40B4-BE49-F238E27FC236}">
                <a16:creationId xmlns:a16="http://schemas.microsoft.com/office/drawing/2014/main" id="{44C213FF-55B1-B633-0D99-07FA1BA4E53F}"/>
              </a:ext>
            </a:extLst>
          </p:cNvPr>
          <p:cNvSpPr>
            <a:spLocks noGrp="1"/>
          </p:cNvSpPr>
          <p:nvPr>
            <p:ph type="title"/>
          </p:nvPr>
        </p:nvSpPr>
        <p:spPr>
          <a:xfrm>
            <a:off x="838200" y="365125"/>
            <a:ext cx="10515600" cy="1325563"/>
          </a:xfrm>
        </p:spPr>
        <p:txBody>
          <a:bodyPr>
            <a:normAutofit/>
          </a:bodyPr>
          <a:lstStyle/>
          <a:p>
            <a:r>
              <a:rPr lang="fr-FR" dirty="0" err="1"/>
              <a:t>Arctic</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established</a:t>
            </a:r>
            <a:r>
              <a:rPr lang="fr-FR" dirty="0"/>
              <a:t> </a:t>
            </a:r>
          </a:p>
        </p:txBody>
      </p:sp>
    </p:spTree>
    <p:extLst>
      <p:ext uri="{BB962C8B-B14F-4D97-AF65-F5344CB8AC3E}">
        <p14:creationId xmlns:p14="http://schemas.microsoft.com/office/powerpoint/2010/main" val="2435801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8218E8-3EEE-1DCD-F447-4232FB5F76B2}"/>
              </a:ext>
            </a:extLst>
          </p:cNvPr>
          <p:cNvPicPr>
            <a:picLocks noChangeAspect="1" noChangeArrowheads="1"/>
          </p:cNvPicPr>
          <p:nvPr/>
        </p:nvPicPr>
        <p:blipFill rotWithShape="1">
          <a:blip r:embed="rId2"/>
          <a:srcRect t="7426" r="50182"/>
          <a:stretch/>
        </p:blipFill>
        <p:spPr bwMode="auto">
          <a:xfrm>
            <a:off x="1166853" y="2441306"/>
            <a:ext cx="3968040" cy="3959493"/>
          </a:xfrm>
          <a:prstGeom prst="rect">
            <a:avLst/>
          </a:prstGeom>
          <a:noFill/>
          <a:ln w="9525">
            <a:noFill/>
            <a:miter lim="800000"/>
            <a:headEnd/>
            <a:tailEnd/>
          </a:ln>
        </p:spPr>
      </p:pic>
      <p:pic>
        <p:nvPicPr>
          <p:cNvPr id="6" name="Picture 2">
            <a:extLst>
              <a:ext uri="{FF2B5EF4-FFF2-40B4-BE49-F238E27FC236}">
                <a16:creationId xmlns:a16="http://schemas.microsoft.com/office/drawing/2014/main" id="{AEE88FF6-F2AD-8F55-C1FA-D79761DBA3DB}"/>
              </a:ext>
            </a:extLst>
          </p:cNvPr>
          <p:cNvPicPr>
            <a:picLocks noChangeAspect="1" noChangeArrowheads="1"/>
          </p:cNvPicPr>
          <p:nvPr/>
        </p:nvPicPr>
        <p:blipFill rotWithShape="1">
          <a:blip r:embed="rId2"/>
          <a:srcRect l="50013" t="7426"/>
          <a:stretch/>
        </p:blipFill>
        <p:spPr bwMode="auto">
          <a:xfrm>
            <a:off x="7421492" y="2441306"/>
            <a:ext cx="3981450" cy="3959493"/>
          </a:xfrm>
          <a:prstGeom prst="rect">
            <a:avLst/>
          </a:prstGeom>
          <a:noFill/>
          <a:ln w="9525">
            <a:noFill/>
            <a:miter lim="800000"/>
            <a:headEnd/>
            <a:tailEnd/>
          </a:ln>
        </p:spPr>
      </p:pic>
      <p:sp>
        <p:nvSpPr>
          <p:cNvPr id="7" name="ZoneTexte 6">
            <a:extLst>
              <a:ext uri="{FF2B5EF4-FFF2-40B4-BE49-F238E27FC236}">
                <a16:creationId xmlns:a16="http://schemas.microsoft.com/office/drawing/2014/main" id="{E83B66C7-A997-F1E7-BDBE-DEF442E8F0FE}"/>
              </a:ext>
            </a:extLst>
          </p:cNvPr>
          <p:cNvSpPr txBox="1"/>
          <p:nvPr/>
        </p:nvSpPr>
        <p:spPr>
          <a:xfrm>
            <a:off x="3445458" y="4451572"/>
            <a:ext cx="896422" cy="276999"/>
          </a:xfrm>
          <a:prstGeom prst="rect">
            <a:avLst/>
          </a:prstGeom>
          <a:noFill/>
        </p:spPr>
        <p:txBody>
          <a:bodyPr wrap="square" rtlCol="0">
            <a:spAutoFit/>
          </a:bodyPr>
          <a:lstStyle/>
          <a:p>
            <a:r>
              <a:rPr lang="fr-BE" sz="1200" b="1" dirty="0">
                <a:latin typeface="Segoe UI" panose="020B0502040204020203" pitchFamily="34" charset="0"/>
                <a:cs typeface="Segoe UI" panose="020B0502040204020203" pitchFamily="34" charset="0"/>
              </a:rPr>
              <a:t>OBS</a:t>
            </a:r>
          </a:p>
        </p:txBody>
      </p:sp>
      <p:sp>
        <p:nvSpPr>
          <p:cNvPr id="8" name="ZoneTexte 7">
            <a:extLst>
              <a:ext uri="{FF2B5EF4-FFF2-40B4-BE49-F238E27FC236}">
                <a16:creationId xmlns:a16="http://schemas.microsoft.com/office/drawing/2014/main" id="{D882C02E-9191-0EC8-6F9E-07957413CB79}"/>
              </a:ext>
            </a:extLst>
          </p:cNvPr>
          <p:cNvSpPr txBox="1"/>
          <p:nvPr/>
        </p:nvSpPr>
        <p:spPr>
          <a:xfrm>
            <a:off x="9756109" y="4542509"/>
            <a:ext cx="1696925" cy="276999"/>
          </a:xfrm>
          <a:prstGeom prst="rect">
            <a:avLst/>
          </a:prstGeom>
          <a:noFill/>
        </p:spPr>
        <p:txBody>
          <a:bodyPr wrap="square" rtlCol="0">
            <a:spAutoFit/>
          </a:bodyPr>
          <a:lstStyle/>
          <a:p>
            <a:r>
              <a:rPr lang="fr-BE" sz="1200" dirty="0">
                <a:latin typeface="Segoe UI" panose="020B0502040204020203" pitchFamily="34" charset="0"/>
                <a:cs typeface="Segoe UI" panose="020B0502040204020203" pitchFamily="34" charset="0"/>
              </a:rPr>
              <a:t>OBS</a:t>
            </a:r>
          </a:p>
        </p:txBody>
      </p:sp>
      <p:sp>
        <p:nvSpPr>
          <p:cNvPr id="9" name="ZoneTexte 8">
            <a:extLst>
              <a:ext uri="{FF2B5EF4-FFF2-40B4-BE49-F238E27FC236}">
                <a16:creationId xmlns:a16="http://schemas.microsoft.com/office/drawing/2014/main" id="{E5C82C9C-6180-F19F-F83D-9E2BE4F1EEC9}"/>
              </a:ext>
            </a:extLst>
          </p:cNvPr>
          <p:cNvSpPr txBox="1"/>
          <p:nvPr/>
        </p:nvSpPr>
        <p:spPr>
          <a:xfrm>
            <a:off x="1532629" y="3290500"/>
            <a:ext cx="1696925" cy="276999"/>
          </a:xfrm>
          <a:prstGeom prst="rect">
            <a:avLst/>
          </a:prstGeom>
          <a:noFill/>
        </p:spPr>
        <p:txBody>
          <a:bodyPr wrap="square" rtlCol="0">
            <a:spAutoFit/>
          </a:bodyPr>
          <a:lstStyle/>
          <a:p>
            <a:r>
              <a:rPr lang="fr-BE" sz="1200" b="1" dirty="0">
                <a:solidFill>
                  <a:srgbClr val="FF8000"/>
                </a:solidFill>
                <a:latin typeface="Segoe UI" panose="020B0502040204020203" pitchFamily="34" charset="0"/>
                <a:cs typeface="Segoe UI" panose="020B0502040204020203" pitchFamily="34" charset="0"/>
              </a:rPr>
              <a:t>FORECAST</a:t>
            </a:r>
          </a:p>
        </p:txBody>
      </p:sp>
      <p:sp>
        <p:nvSpPr>
          <p:cNvPr id="10" name="ZoneTexte 9">
            <a:extLst>
              <a:ext uri="{FF2B5EF4-FFF2-40B4-BE49-F238E27FC236}">
                <a16:creationId xmlns:a16="http://schemas.microsoft.com/office/drawing/2014/main" id="{0C9E4E92-891E-DD94-53A2-7325CBA0ADFF}"/>
              </a:ext>
            </a:extLst>
          </p:cNvPr>
          <p:cNvSpPr txBox="1"/>
          <p:nvPr/>
        </p:nvSpPr>
        <p:spPr>
          <a:xfrm>
            <a:off x="7421492" y="1768816"/>
            <a:ext cx="4119580" cy="584775"/>
          </a:xfrm>
          <a:prstGeom prst="rect">
            <a:avLst/>
          </a:prstGeom>
          <a:noFill/>
        </p:spPr>
        <p:txBody>
          <a:bodyPr wrap="square" rtlCol="0">
            <a:spAutoFit/>
          </a:bodyPr>
          <a:lstStyle/>
          <a:p>
            <a:pPr algn="ctr"/>
            <a:r>
              <a:rPr lang="fr-BE" sz="1600" dirty="0" err="1">
                <a:latin typeface="Segoe UI" panose="020B0502040204020203" pitchFamily="34" charset="0"/>
                <a:cs typeface="Segoe UI" panose="020B0502040204020203" pitchFamily="34" charset="0"/>
              </a:rPr>
              <a:t>Sea</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ice</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thickness</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initialized</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from</a:t>
            </a:r>
            <a:r>
              <a:rPr lang="fr-BE" sz="1600" dirty="0">
                <a:latin typeface="Segoe UI" panose="020B0502040204020203" pitchFamily="34" charset="0"/>
                <a:cs typeface="Segoe UI" panose="020B0502040204020203" pitchFamily="34" charset="0"/>
              </a:rPr>
              <a:t> observations (</a:t>
            </a:r>
            <a:r>
              <a:rPr lang="fr-BE" sz="1600" dirty="0" err="1">
                <a:latin typeface="Segoe UI" panose="020B0502040204020203" pitchFamily="34" charset="0"/>
                <a:cs typeface="Segoe UI" panose="020B0502040204020203" pitchFamily="34" charset="0"/>
              </a:rPr>
              <a:t>CryoSat</a:t>
            </a:r>
            <a:r>
              <a:rPr lang="fr-BE" sz="1600" dirty="0">
                <a:latin typeface="Segoe UI" panose="020B0502040204020203" pitchFamily="34" charset="0"/>
                <a:cs typeface="Segoe UI" panose="020B0502040204020203" pitchFamily="34" charset="0"/>
              </a:rPr>
              <a:t>-2)</a:t>
            </a:r>
          </a:p>
        </p:txBody>
      </p:sp>
      <p:sp>
        <p:nvSpPr>
          <p:cNvPr id="11" name="ZoneTexte 10">
            <a:extLst>
              <a:ext uri="{FF2B5EF4-FFF2-40B4-BE49-F238E27FC236}">
                <a16:creationId xmlns:a16="http://schemas.microsoft.com/office/drawing/2014/main" id="{E6AE2111-18F6-E309-B286-C66AB50D9D46}"/>
              </a:ext>
            </a:extLst>
          </p:cNvPr>
          <p:cNvSpPr txBox="1"/>
          <p:nvPr/>
        </p:nvSpPr>
        <p:spPr>
          <a:xfrm>
            <a:off x="1169764" y="1929544"/>
            <a:ext cx="4119580" cy="338554"/>
          </a:xfrm>
          <a:prstGeom prst="rect">
            <a:avLst/>
          </a:prstGeom>
          <a:noFill/>
        </p:spPr>
        <p:txBody>
          <a:bodyPr wrap="square" rtlCol="0">
            <a:spAutoFit/>
          </a:bodyPr>
          <a:lstStyle/>
          <a:p>
            <a:pPr algn="ctr"/>
            <a:r>
              <a:rPr lang="fr-BE" sz="1600" dirty="0" err="1">
                <a:latin typeface="Segoe UI" panose="020B0502040204020203" pitchFamily="34" charset="0"/>
                <a:cs typeface="Segoe UI" panose="020B0502040204020203" pitchFamily="34" charset="0"/>
              </a:rPr>
              <a:t>Sea</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ice</a:t>
            </a:r>
            <a:r>
              <a:rPr lang="fr-BE" sz="1600" dirty="0">
                <a:latin typeface="Segoe UI" panose="020B0502040204020203" pitchFamily="34" charset="0"/>
                <a:cs typeface="Segoe UI" panose="020B0502040204020203" pitchFamily="34" charset="0"/>
              </a:rPr>
              <a:t> </a:t>
            </a:r>
            <a:r>
              <a:rPr lang="fr-BE" sz="1600" dirty="0" err="1">
                <a:latin typeface="Segoe UI" panose="020B0502040204020203" pitchFamily="34" charset="0"/>
                <a:cs typeface="Segoe UI" panose="020B0502040204020203" pitchFamily="34" charset="0"/>
              </a:rPr>
              <a:t>thickness</a:t>
            </a:r>
            <a:r>
              <a:rPr lang="fr-BE" sz="1600" dirty="0">
                <a:latin typeface="Segoe UI" panose="020B0502040204020203" pitchFamily="34" charset="0"/>
                <a:cs typeface="Segoe UI" panose="020B0502040204020203" pitchFamily="34" charset="0"/>
              </a:rPr>
              <a:t> not </a:t>
            </a:r>
            <a:r>
              <a:rPr lang="fr-BE" sz="1600" dirty="0" err="1">
                <a:latin typeface="Segoe UI" panose="020B0502040204020203" pitchFamily="34" charset="0"/>
                <a:cs typeface="Segoe UI" panose="020B0502040204020203" pitchFamily="34" charset="0"/>
              </a:rPr>
              <a:t>initialized</a:t>
            </a:r>
            <a:endParaRPr lang="fr-BE" sz="1600" dirty="0">
              <a:latin typeface="Segoe UI" panose="020B0502040204020203" pitchFamily="34" charset="0"/>
              <a:cs typeface="Segoe UI" panose="020B0502040204020203" pitchFamily="34" charset="0"/>
            </a:endParaRPr>
          </a:p>
        </p:txBody>
      </p:sp>
      <p:sp>
        <p:nvSpPr>
          <p:cNvPr id="12" name="ZoneTexte 11">
            <a:extLst>
              <a:ext uri="{FF2B5EF4-FFF2-40B4-BE49-F238E27FC236}">
                <a16:creationId xmlns:a16="http://schemas.microsoft.com/office/drawing/2014/main" id="{D9A632A1-9DEA-F0F5-D913-5D54AEFB1472}"/>
              </a:ext>
            </a:extLst>
          </p:cNvPr>
          <p:cNvSpPr txBox="1"/>
          <p:nvPr/>
        </p:nvSpPr>
        <p:spPr>
          <a:xfrm>
            <a:off x="7784357" y="3526559"/>
            <a:ext cx="1696925" cy="276999"/>
          </a:xfrm>
          <a:prstGeom prst="rect">
            <a:avLst/>
          </a:prstGeom>
          <a:noFill/>
        </p:spPr>
        <p:txBody>
          <a:bodyPr wrap="square" rtlCol="0">
            <a:spAutoFit/>
          </a:bodyPr>
          <a:lstStyle/>
          <a:p>
            <a:r>
              <a:rPr lang="fr-BE" sz="1200" b="1" dirty="0">
                <a:solidFill>
                  <a:srgbClr val="FF8000"/>
                </a:solidFill>
                <a:latin typeface="Segoe UI" panose="020B0502040204020203" pitchFamily="34" charset="0"/>
                <a:cs typeface="Segoe UI" panose="020B0502040204020203" pitchFamily="34" charset="0"/>
              </a:rPr>
              <a:t>FORECAST</a:t>
            </a:r>
          </a:p>
        </p:txBody>
      </p:sp>
      <p:sp>
        <p:nvSpPr>
          <p:cNvPr id="13" name="ZoneTexte 12">
            <a:extLst>
              <a:ext uri="{FF2B5EF4-FFF2-40B4-BE49-F238E27FC236}">
                <a16:creationId xmlns:a16="http://schemas.microsoft.com/office/drawing/2014/main" id="{19412C4D-82A0-FAA4-35B5-986F8675816A}"/>
              </a:ext>
            </a:extLst>
          </p:cNvPr>
          <p:cNvSpPr txBox="1"/>
          <p:nvPr/>
        </p:nvSpPr>
        <p:spPr>
          <a:xfrm>
            <a:off x="1841153" y="1048450"/>
            <a:ext cx="8763418" cy="707886"/>
          </a:xfrm>
          <a:prstGeom prst="rect">
            <a:avLst/>
          </a:prstGeom>
          <a:noFill/>
        </p:spPr>
        <p:txBody>
          <a:bodyPr wrap="square" rtlCol="0">
            <a:spAutoFit/>
          </a:bodyPr>
          <a:lstStyle/>
          <a:p>
            <a:pPr algn="ctr"/>
            <a:r>
              <a:rPr lang="fr-BE" sz="2000" dirty="0" err="1">
                <a:latin typeface="Segoe UI" panose="020B0502040204020203" pitchFamily="34" charset="0"/>
                <a:cs typeface="Segoe UI" panose="020B0502040204020203" pitchFamily="34" charset="0"/>
              </a:rPr>
              <a:t>September</a:t>
            </a:r>
            <a:r>
              <a:rPr lang="fr-BE" sz="2000" dirty="0">
                <a:latin typeface="Segoe UI" panose="020B0502040204020203" pitchFamily="34" charset="0"/>
                <a:cs typeface="Segoe UI" panose="020B0502040204020203" pitchFamily="34" charset="0"/>
              </a:rPr>
              <a:t> 2012 </a:t>
            </a:r>
            <a:r>
              <a:rPr lang="fr-BE" sz="2000" dirty="0" err="1">
                <a:latin typeface="Segoe UI" panose="020B0502040204020203" pitchFamily="34" charset="0"/>
                <a:cs typeface="Segoe UI" panose="020B0502040204020203" pitchFamily="34" charset="0"/>
              </a:rPr>
              <a:t>sea</a:t>
            </a:r>
            <a:r>
              <a:rPr lang="fr-BE" sz="2000" dirty="0">
                <a:latin typeface="Segoe UI" panose="020B0502040204020203" pitchFamily="34" charset="0"/>
                <a:cs typeface="Segoe UI" panose="020B0502040204020203" pitchFamily="34" charset="0"/>
              </a:rPr>
              <a:t> </a:t>
            </a:r>
            <a:r>
              <a:rPr lang="fr-BE" sz="2000" dirty="0" err="1">
                <a:latin typeface="Segoe UI" panose="020B0502040204020203" pitchFamily="34" charset="0"/>
                <a:cs typeface="Segoe UI" panose="020B0502040204020203" pitchFamily="34" charset="0"/>
              </a:rPr>
              <a:t>ice</a:t>
            </a:r>
            <a:r>
              <a:rPr lang="fr-BE" sz="2000" dirty="0">
                <a:latin typeface="Segoe UI" panose="020B0502040204020203" pitchFamily="34" charset="0"/>
                <a:cs typeface="Segoe UI" panose="020B0502040204020203" pitchFamily="34" charset="0"/>
              </a:rPr>
              <a:t> concentration </a:t>
            </a:r>
            <a:r>
              <a:rPr lang="fr-BE" sz="2000" dirty="0" err="1">
                <a:latin typeface="Segoe UI" panose="020B0502040204020203" pitchFamily="34" charset="0"/>
                <a:cs typeface="Segoe UI" panose="020B0502040204020203" pitchFamily="34" charset="0"/>
              </a:rPr>
              <a:t>from</a:t>
            </a:r>
            <a:r>
              <a:rPr lang="fr-BE" sz="2000" dirty="0">
                <a:latin typeface="Segoe UI" panose="020B0502040204020203" pitchFamily="34" charset="0"/>
                <a:cs typeface="Segoe UI" panose="020B0502040204020203" pitchFamily="34" charset="0"/>
              </a:rPr>
              <a:t> the </a:t>
            </a:r>
            <a:r>
              <a:rPr lang="fr-BE" sz="2000" dirty="0" err="1">
                <a:latin typeface="Segoe UI" panose="020B0502040204020203" pitchFamily="34" charset="0"/>
                <a:cs typeface="Segoe UI" panose="020B0502040204020203" pitchFamily="34" charset="0"/>
              </a:rPr>
              <a:t>MetOffice</a:t>
            </a:r>
            <a:r>
              <a:rPr lang="fr-BE" sz="2000" dirty="0">
                <a:latin typeface="Segoe UI" panose="020B0502040204020203" pitchFamily="34" charset="0"/>
                <a:cs typeface="Segoe UI" panose="020B0502040204020203" pitchFamily="34" charset="0"/>
              </a:rPr>
              <a:t> </a:t>
            </a:r>
            <a:r>
              <a:rPr lang="fr-BE" sz="2000" dirty="0" err="1">
                <a:latin typeface="Segoe UI" panose="020B0502040204020203" pitchFamily="34" charset="0"/>
                <a:cs typeface="Segoe UI" panose="020B0502040204020203" pitchFamily="34" charset="0"/>
              </a:rPr>
              <a:t>GloSea</a:t>
            </a:r>
            <a:r>
              <a:rPr lang="fr-BE" sz="2000" dirty="0">
                <a:latin typeface="Segoe UI" panose="020B0502040204020203" pitchFamily="34" charset="0"/>
                <a:cs typeface="Segoe UI" panose="020B0502040204020203" pitchFamily="34" charset="0"/>
              </a:rPr>
              <a:t> </a:t>
            </a:r>
            <a:r>
              <a:rPr lang="fr-BE" sz="2000" dirty="0" err="1">
                <a:latin typeface="Segoe UI" panose="020B0502040204020203" pitchFamily="34" charset="0"/>
                <a:cs typeface="Segoe UI" panose="020B0502040204020203" pitchFamily="34" charset="0"/>
              </a:rPr>
              <a:t>forecast</a:t>
            </a:r>
            <a:r>
              <a:rPr lang="fr-BE" sz="2000" dirty="0">
                <a:latin typeface="Segoe UI" panose="020B0502040204020203" pitchFamily="34" charset="0"/>
                <a:cs typeface="Segoe UI" panose="020B0502040204020203" pitchFamily="34" charset="0"/>
              </a:rPr>
              <a:t> system, as </a:t>
            </a:r>
            <a:r>
              <a:rPr lang="fr-BE" sz="2000" dirty="0" err="1">
                <a:latin typeface="Segoe UI" panose="020B0502040204020203" pitchFamily="34" charset="0"/>
                <a:cs typeface="Segoe UI" panose="020B0502040204020203" pitchFamily="34" charset="0"/>
              </a:rPr>
              <a:t>forecasted</a:t>
            </a:r>
            <a:r>
              <a:rPr lang="fr-BE" sz="2000" dirty="0">
                <a:latin typeface="Segoe UI" panose="020B0502040204020203" pitchFamily="34" charset="0"/>
                <a:cs typeface="Segoe UI" panose="020B0502040204020203" pitchFamily="34" charset="0"/>
              </a:rPr>
              <a:t> </a:t>
            </a:r>
            <a:r>
              <a:rPr lang="fr-BE" sz="2000" dirty="0" err="1">
                <a:latin typeface="Segoe UI" panose="020B0502040204020203" pitchFamily="34" charset="0"/>
                <a:cs typeface="Segoe UI" panose="020B0502040204020203" pitchFamily="34" charset="0"/>
              </a:rPr>
              <a:t>from</a:t>
            </a:r>
            <a:r>
              <a:rPr lang="fr-BE" sz="2000" dirty="0">
                <a:latin typeface="Segoe UI" panose="020B0502040204020203" pitchFamily="34" charset="0"/>
                <a:cs typeface="Segoe UI" panose="020B0502040204020203" pitchFamily="34" charset="0"/>
              </a:rPr>
              <a:t> May 1</a:t>
            </a:r>
            <a:r>
              <a:rPr lang="fr-BE" sz="2000" baseline="30000" dirty="0">
                <a:latin typeface="Segoe UI" panose="020B0502040204020203" pitchFamily="34" charset="0"/>
                <a:cs typeface="Segoe UI" panose="020B0502040204020203" pitchFamily="34" charset="0"/>
              </a:rPr>
              <a:t>st</a:t>
            </a:r>
            <a:r>
              <a:rPr lang="fr-BE" sz="2000" dirty="0">
                <a:latin typeface="Segoe UI" panose="020B0502040204020203" pitchFamily="34" charset="0"/>
                <a:cs typeface="Segoe UI" panose="020B0502040204020203" pitchFamily="34" charset="0"/>
              </a:rPr>
              <a:t>, 2012</a:t>
            </a:r>
            <a:endParaRPr lang="en-US" sz="2000" dirty="0">
              <a:latin typeface="Segoe UI" panose="020B0502040204020203" pitchFamily="34" charset="0"/>
              <a:cs typeface="Segoe UI" panose="020B0502040204020203" pitchFamily="34" charset="0"/>
            </a:endParaRPr>
          </a:p>
        </p:txBody>
      </p:sp>
      <p:sp>
        <p:nvSpPr>
          <p:cNvPr id="14" name="ZoneTexte 13">
            <a:extLst>
              <a:ext uri="{FF2B5EF4-FFF2-40B4-BE49-F238E27FC236}">
                <a16:creationId xmlns:a16="http://schemas.microsoft.com/office/drawing/2014/main" id="{6177338E-C4D1-BFC2-3DB1-D099B5F9E054}"/>
              </a:ext>
            </a:extLst>
          </p:cNvPr>
          <p:cNvSpPr txBox="1"/>
          <p:nvPr/>
        </p:nvSpPr>
        <p:spPr>
          <a:xfrm>
            <a:off x="1721441" y="6451941"/>
            <a:ext cx="9622096" cy="369332"/>
          </a:xfrm>
          <a:prstGeom prst="rect">
            <a:avLst/>
          </a:prstGeom>
          <a:noFill/>
        </p:spPr>
        <p:txBody>
          <a:bodyPr wrap="square" rtlCol="0">
            <a:spAutoFit/>
          </a:bodyPr>
          <a:lstStyle/>
          <a:p>
            <a:pPr algn="ctr"/>
            <a:r>
              <a:rPr lang="fr-BE" dirty="0" err="1">
                <a:latin typeface="Segoe UI" panose="020B0502040204020203" pitchFamily="34" charset="0"/>
                <a:cs typeface="Segoe UI" panose="020B0502040204020203" pitchFamily="34" charset="0"/>
              </a:rPr>
              <a:t>Blockley</a:t>
            </a:r>
            <a:r>
              <a:rPr lang="fr-BE" dirty="0">
                <a:latin typeface="Segoe UI" panose="020B0502040204020203" pitchFamily="34" charset="0"/>
                <a:cs typeface="Segoe UI" panose="020B0502040204020203" pitchFamily="34" charset="0"/>
              </a:rPr>
              <a:t> and Peterson., </a:t>
            </a:r>
            <a:r>
              <a:rPr lang="fr-BE" i="1" dirty="0" err="1">
                <a:latin typeface="Segoe UI" panose="020B0502040204020203" pitchFamily="34" charset="0"/>
                <a:cs typeface="Segoe UI" panose="020B0502040204020203" pitchFamily="34" charset="0"/>
              </a:rPr>
              <a:t>Cryosphere</a:t>
            </a:r>
            <a:r>
              <a:rPr lang="fr-BE" dirty="0">
                <a:latin typeface="Segoe UI" panose="020B0502040204020203" pitchFamily="34" charset="0"/>
                <a:cs typeface="Segoe UI" panose="020B0502040204020203" pitchFamily="34" charset="0"/>
              </a:rPr>
              <a:t>, 2018 (doi:10.5194/tc-12-3419-2018)</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196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4079331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64C1E5F-4373-B704-14FE-4FF3787643FF}"/>
              </a:ext>
            </a:extLst>
          </p:cNvPr>
          <p:cNvSpPr>
            <a:spLocks noGrp="1"/>
          </p:cNvSpPr>
          <p:nvPr>
            <p:ph type="body" sz="quarter" idx="13"/>
          </p:nvPr>
        </p:nvSpPr>
        <p:spPr/>
        <p:txBody>
          <a:bodyPr/>
          <a:lstStyle/>
          <a:p>
            <a:endParaRPr lang="fr-FR"/>
          </a:p>
        </p:txBody>
      </p:sp>
      <p:sp>
        <p:nvSpPr>
          <p:cNvPr id="6" name="ZoneTexte 5">
            <a:extLst>
              <a:ext uri="{FF2B5EF4-FFF2-40B4-BE49-F238E27FC236}">
                <a16:creationId xmlns:a16="http://schemas.microsoft.com/office/drawing/2014/main" id="{8E8028A8-047F-A9AD-CBF5-08CE78D1D7D8}"/>
              </a:ext>
            </a:extLst>
          </p:cNvPr>
          <p:cNvSpPr txBox="1"/>
          <p:nvPr/>
        </p:nvSpPr>
        <p:spPr>
          <a:xfrm>
            <a:off x="7137400" y="2780103"/>
            <a:ext cx="4533900" cy="2308324"/>
          </a:xfrm>
          <a:prstGeom prst="rect">
            <a:avLst/>
          </a:prstGeom>
          <a:noFill/>
        </p:spPr>
        <p:txBody>
          <a:bodyPr wrap="square" rtlCol="0">
            <a:spAutoFit/>
          </a:bodyPr>
          <a:lstStyle/>
          <a:p>
            <a:pPr marL="285750" indent="-285750">
              <a:buFont typeface="Arial" panose="020B0604020202020204" pitchFamily="34" charset="0"/>
              <a:buChar char="•"/>
            </a:pPr>
            <a:r>
              <a:rPr lang="fr-FR" dirty="0"/>
              <a:t>15 groups </a:t>
            </a:r>
            <a:r>
              <a:rPr lang="fr-FR" dirty="0" err="1"/>
              <a:t>contribute</a:t>
            </a:r>
            <a:r>
              <a:rPr lang="fr-FR" dirty="0"/>
              <a:t> </a:t>
            </a:r>
            <a:r>
              <a:rPr lang="fr-FR" dirty="0" err="1"/>
              <a:t>forecasts</a:t>
            </a:r>
            <a:r>
              <a:rPr lang="fr-FR" dirty="0"/>
              <a:t> </a:t>
            </a:r>
            <a:r>
              <a:rPr lang="fr-FR" dirty="0" err="1"/>
              <a:t>annually</a:t>
            </a:r>
            <a:endParaRPr lang="fr-FR" dirty="0"/>
          </a:p>
          <a:p>
            <a:pPr marL="285750" indent="-285750">
              <a:buFont typeface="Arial" panose="020B0604020202020204" pitchFamily="34" charset="0"/>
              <a:buChar char="•"/>
            </a:pPr>
            <a:r>
              <a:rPr lang="fr-FR" dirty="0" err="1"/>
              <a:t>Forecasts</a:t>
            </a:r>
            <a:r>
              <a:rPr lang="fr-FR" dirty="0"/>
              <a:t> more </a:t>
            </a:r>
            <a:r>
              <a:rPr lang="fr-FR" dirty="0" err="1"/>
              <a:t>skillful</a:t>
            </a:r>
            <a:r>
              <a:rPr lang="fr-FR" dirty="0"/>
              <a:t> </a:t>
            </a:r>
            <a:r>
              <a:rPr lang="fr-FR" dirty="0" err="1"/>
              <a:t>than</a:t>
            </a:r>
            <a:r>
              <a:rPr lang="fr-FR" dirty="0"/>
              <a:t> </a:t>
            </a:r>
            <a:r>
              <a:rPr lang="fr-FR" dirty="0" err="1"/>
              <a:t>climatology</a:t>
            </a:r>
            <a:endParaRPr lang="fr-FR" dirty="0"/>
          </a:p>
          <a:p>
            <a:pPr marL="285750" indent="-285750">
              <a:buFont typeface="Arial" panose="020B0604020202020204" pitchFamily="34" charset="0"/>
              <a:buChar char="•"/>
            </a:pPr>
            <a:r>
              <a:rPr lang="fr-FR" dirty="0"/>
              <a:t>Group </a:t>
            </a:r>
            <a:r>
              <a:rPr lang="fr-FR" dirty="0" err="1"/>
              <a:t>forecast</a:t>
            </a:r>
            <a:r>
              <a:rPr lang="fr-FR" dirty="0"/>
              <a:t> </a:t>
            </a:r>
            <a:r>
              <a:rPr lang="fr-FR" dirty="0" err="1"/>
              <a:t>better</a:t>
            </a:r>
            <a:r>
              <a:rPr lang="fr-FR" dirty="0"/>
              <a:t> </a:t>
            </a:r>
            <a:r>
              <a:rPr lang="fr-FR" dirty="0" err="1"/>
              <a:t>than</a:t>
            </a:r>
            <a:r>
              <a:rPr lang="fr-FR" dirty="0"/>
              <a:t> the </a:t>
            </a:r>
            <a:r>
              <a:rPr lang="fr-FR" dirty="0" err="1"/>
              <a:t>majority</a:t>
            </a:r>
            <a:r>
              <a:rPr lang="fr-FR" dirty="0"/>
              <a:t> of the </a:t>
            </a:r>
            <a:r>
              <a:rPr lang="fr-FR" dirty="0" err="1"/>
              <a:t>forecasts</a:t>
            </a:r>
            <a:r>
              <a:rPr lang="fr-FR" dirty="0"/>
              <a:t> </a:t>
            </a:r>
            <a:r>
              <a:rPr lang="fr-FR" dirty="0">
                <a:sym typeface="Wingdings" pitchFamily="2" charset="2"/>
              </a:rPr>
              <a:t> room for </a:t>
            </a:r>
            <a:r>
              <a:rPr lang="fr-FR" dirty="0" err="1">
                <a:sym typeface="Wingdings" pitchFamily="2" charset="2"/>
              </a:rPr>
              <a:t>improvement</a:t>
            </a:r>
            <a:r>
              <a:rPr lang="fr-FR" dirty="0">
                <a:sym typeface="Wingdings" pitchFamily="2" charset="2"/>
              </a:rPr>
              <a:t> in </a:t>
            </a:r>
            <a:r>
              <a:rPr lang="fr-FR" dirty="0" err="1">
                <a:sym typeface="Wingdings" pitchFamily="2" charset="2"/>
              </a:rPr>
              <a:t>individual</a:t>
            </a:r>
            <a:r>
              <a:rPr lang="fr-FR" dirty="0">
                <a:sym typeface="Wingdings" pitchFamily="2" charset="2"/>
              </a:rPr>
              <a:t> </a:t>
            </a:r>
            <a:r>
              <a:rPr lang="fr-FR" dirty="0" err="1">
                <a:sym typeface="Wingdings" pitchFamily="2" charset="2"/>
              </a:rPr>
              <a:t>predictions</a:t>
            </a:r>
            <a:endParaRPr lang="fr-FR" dirty="0"/>
          </a:p>
          <a:p>
            <a:pPr marL="285750" indent="-285750">
              <a:buFont typeface="Arial" panose="020B0604020202020204" pitchFamily="34" charset="0"/>
              <a:buChar char="•"/>
            </a:pPr>
            <a:r>
              <a:rPr lang="fr-FR" dirty="0" err="1"/>
              <a:t>Regional</a:t>
            </a:r>
            <a:r>
              <a:rPr lang="fr-FR" dirty="0"/>
              <a:t> challenges (Ross </a:t>
            </a:r>
            <a:r>
              <a:rPr lang="fr-FR" dirty="0" err="1"/>
              <a:t>Sea</a:t>
            </a:r>
            <a:r>
              <a:rPr lang="fr-FR" dirty="0"/>
              <a:t>); </a:t>
            </a:r>
            <a:r>
              <a:rPr lang="fr-FR" dirty="0" err="1"/>
              <a:t>statistical</a:t>
            </a:r>
            <a:r>
              <a:rPr lang="fr-FR" dirty="0"/>
              <a:t> </a:t>
            </a:r>
            <a:r>
              <a:rPr lang="fr-FR" dirty="0" err="1"/>
              <a:t>models</a:t>
            </a:r>
            <a:r>
              <a:rPr lang="fr-FR" dirty="0"/>
              <a:t> </a:t>
            </a:r>
            <a:r>
              <a:rPr lang="fr-FR" dirty="0" err="1"/>
              <a:t>better</a:t>
            </a:r>
            <a:r>
              <a:rPr lang="fr-FR" dirty="0"/>
              <a:t> </a:t>
            </a:r>
            <a:r>
              <a:rPr lang="fr-FR" dirty="0" err="1"/>
              <a:t>regionally</a:t>
            </a:r>
            <a:r>
              <a:rPr lang="fr-FR" dirty="0"/>
              <a:t>.</a:t>
            </a:r>
          </a:p>
          <a:p>
            <a:pPr marL="285750" indent="-285750">
              <a:buFont typeface="Arial" panose="020B0604020202020204" pitchFamily="34" charset="0"/>
              <a:buChar char="•"/>
            </a:pPr>
            <a:endParaRPr lang="fr-FR" dirty="0"/>
          </a:p>
        </p:txBody>
      </p:sp>
      <p:sp>
        <p:nvSpPr>
          <p:cNvPr id="7" name="Titre 1">
            <a:extLst>
              <a:ext uri="{FF2B5EF4-FFF2-40B4-BE49-F238E27FC236}">
                <a16:creationId xmlns:a16="http://schemas.microsoft.com/office/drawing/2014/main" id="{44C213FF-55B1-B633-0D99-07FA1BA4E53F}"/>
              </a:ext>
            </a:extLst>
          </p:cNvPr>
          <p:cNvSpPr>
            <a:spLocks noGrp="1"/>
          </p:cNvSpPr>
          <p:nvPr>
            <p:ph type="title"/>
          </p:nvPr>
        </p:nvSpPr>
        <p:spPr>
          <a:xfrm>
            <a:off x="838200" y="365125"/>
            <a:ext cx="10515600" cy="1325563"/>
          </a:xfrm>
        </p:spPr>
        <p:txBody>
          <a:bodyPr>
            <a:normAutofit/>
          </a:bodyPr>
          <a:lstStyle/>
          <a:p>
            <a:r>
              <a:rPr lang="fr-FR" dirty="0" err="1"/>
              <a:t>Antarctic</a:t>
            </a:r>
            <a:r>
              <a:rPr lang="fr-FR" dirty="0"/>
              <a:t> </a:t>
            </a:r>
            <a:r>
              <a:rPr lang="fr-FR" dirty="0" err="1"/>
              <a:t>sea</a:t>
            </a:r>
            <a:r>
              <a:rPr lang="fr-FR" dirty="0"/>
              <a:t> </a:t>
            </a:r>
            <a:r>
              <a:rPr lang="fr-FR" dirty="0" err="1"/>
              <a:t>ice</a:t>
            </a:r>
            <a:r>
              <a:rPr lang="fr-FR" dirty="0"/>
              <a:t> </a:t>
            </a:r>
            <a:r>
              <a:rPr lang="fr-FR" dirty="0" err="1"/>
              <a:t>prediction</a:t>
            </a:r>
            <a:r>
              <a:rPr lang="fr-FR" dirty="0"/>
              <a:t>: </a:t>
            </a:r>
          </a:p>
        </p:txBody>
      </p:sp>
      <p:pic>
        <p:nvPicPr>
          <p:cNvPr id="2" name="Image 1">
            <a:extLst>
              <a:ext uri="{FF2B5EF4-FFF2-40B4-BE49-F238E27FC236}">
                <a16:creationId xmlns:a16="http://schemas.microsoft.com/office/drawing/2014/main" id="{ABAD3FCB-9D66-B1F3-86E0-91DF342A7ED6}"/>
              </a:ext>
            </a:extLst>
          </p:cNvPr>
          <p:cNvPicPr>
            <a:picLocks noChangeAspect="1"/>
          </p:cNvPicPr>
          <p:nvPr/>
        </p:nvPicPr>
        <p:blipFill>
          <a:blip r:embed="rId2"/>
          <a:stretch>
            <a:fillRect/>
          </a:stretch>
        </p:blipFill>
        <p:spPr>
          <a:xfrm>
            <a:off x="641350" y="1690688"/>
            <a:ext cx="5454650" cy="4244823"/>
          </a:xfrm>
          <a:prstGeom prst="rect">
            <a:avLst/>
          </a:prstGeom>
          <a:ln>
            <a:solidFill>
              <a:schemeClr val="accent1">
                <a:shade val="15000"/>
              </a:schemeClr>
            </a:solidFill>
          </a:ln>
          <a:effectLst>
            <a:outerShdw blurRad="50800" dist="38100" dir="5400000" algn="t" rotWithShape="0">
              <a:prstClr val="black">
                <a:alpha val="40000"/>
              </a:prstClr>
            </a:outerShdw>
          </a:effectLst>
        </p:spPr>
      </p:pic>
      <p:pic>
        <p:nvPicPr>
          <p:cNvPr id="3" name="Image 2">
            <a:extLst>
              <a:ext uri="{FF2B5EF4-FFF2-40B4-BE49-F238E27FC236}">
                <a16:creationId xmlns:a16="http://schemas.microsoft.com/office/drawing/2014/main" id="{4DCC9BE4-FF21-CD70-CC4D-BAADCBDE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6154" y="484981"/>
            <a:ext cx="1626546" cy="1626546"/>
          </a:xfrm>
          <a:prstGeom prst="rect">
            <a:avLst/>
          </a:prstGeom>
        </p:spPr>
      </p:pic>
      <p:sp>
        <p:nvSpPr>
          <p:cNvPr id="8" name="ZoneTexte 7">
            <a:extLst>
              <a:ext uri="{FF2B5EF4-FFF2-40B4-BE49-F238E27FC236}">
                <a16:creationId xmlns:a16="http://schemas.microsoft.com/office/drawing/2014/main" id="{7FDA573A-4E67-AA3E-10E4-8A3D98EE88A5}"/>
              </a:ext>
            </a:extLst>
          </p:cNvPr>
          <p:cNvSpPr txBox="1"/>
          <p:nvPr/>
        </p:nvSpPr>
        <p:spPr>
          <a:xfrm>
            <a:off x="6953250" y="6352143"/>
            <a:ext cx="6096000" cy="369332"/>
          </a:xfrm>
          <a:prstGeom prst="rect">
            <a:avLst/>
          </a:prstGeom>
          <a:noFill/>
        </p:spPr>
        <p:txBody>
          <a:bodyPr wrap="square">
            <a:spAutoFit/>
          </a:bodyPr>
          <a:lstStyle/>
          <a:p>
            <a:r>
              <a:rPr lang="fr-FR" dirty="0"/>
              <a:t>https://</a:t>
            </a:r>
            <a:r>
              <a:rPr lang="fr-FR" dirty="0" err="1"/>
              <a:t>fmassonn.github.io</a:t>
            </a:r>
            <a:r>
              <a:rPr lang="fr-FR" dirty="0"/>
              <a:t>/</a:t>
            </a:r>
            <a:r>
              <a:rPr lang="fr-FR" dirty="0" err="1"/>
              <a:t>sipn-south.github.io</a:t>
            </a:r>
            <a:r>
              <a:rPr lang="fr-FR" dirty="0"/>
              <a:t>/</a:t>
            </a:r>
          </a:p>
        </p:txBody>
      </p:sp>
    </p:spTree>
    <p:extLst>
      <p:ext uri="{BB962C8B-B14F-4D97-AF65-F5344CB8AC3E}">
        <p14:creationId xmlns:p14="http://schemas.microsoft.com/office/powerpoint/2010/main" val="2713954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7C255DF-3602-8988-49A0-E36D91FB91DB}"/>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95593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dirty="0" err="1"/>
              <a:t>What</a:t>
            </a:r>
            <a:r>
              <a:rPr lang="fr-FR" dirty="0"/>
              <a:t> are the </a:t>
            </a:r>
            <a:r>
              <a:rPr lang="fr-FR" dirty="0" err="1"/>
              <a:t>next</a:t>
            </a:r>
            <a:r>
              <a:rPr lang="fr-FR" dirty="0"/>
              <a:t> </a:t>
            </a:r>
            <a:r>
              <a:rPr lang="fr-FR" dirty="0" err="1"/>
              <a:t>steps</a:t>
            </a:r>
            <a:r>
              <a:rPr lang="fr-FR"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2482124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dirty="0" err="1"/>
              <a:t>What</a:t>
            </a:r>
            <a:r>
              <a:rPr lang="fr-FR" dirty="0"/>
              <a:t> </a:t>
            </a:r>
            <a:r>
              <a:rPr lang="fr-FR" dirty="0" err="1"/>
              <a:t>is</a:t>
            </a:r>
            <a:r>
              <a:rPr lang="fr-FR" dirty="0"/>
              <a:t> </a:t>
            </a:r>
            <a:r>
              <a:rPr lang="fr-FR" dirty="0" err="1"/>
              <a:t>predictability</a:t>
            </a:r>
            <a:r>
              <a:rPr lang="fr-FR" dirty="0"/>
              <a:t>?</a:t>
            </a:r>
          </a:p>
          <a:p>
            <a:pPr marL="514350" indent="-514350">
              <a:buFont typeface="+mj-lt"/>
              <a:buAutoNum type="arabicPeriod"/>
            </a:pPr>
            <a:r>
              <a:rPr lang="fr-FR" dirty="0"/>
              <a:t>How </a:t>
            </a:r>
            <a:r>
              <a:rPr lang="fr-FR" dirty="0" err="1"/>
              <a:t>is</a:t>
            </a:r>
            <a:r>
              <a:rPr lang="fr-FR" dirty="0"/>
              <a:t> </a:t>
            </a:r>
            <a:r>
              <a:rPr lang="fr-FR" dirty="0" err="1"/>
              <a:t>predictability</a:t>
            </a:r>
            <a:r>
              <a:rPr lang="fr-FR" dirty="0"/>
              <a:t> </a:t>
            </a:r>
            <a:r>
              <a:rPr lang="fr-FR" dirty="0" err="1"/>
              <a:t>assessed</a:t>
            </a:r>
            <a:r>
              <a:rPr lang="fr-FR" dirty="0"/>
              <a:t>?</a:t>
            </a:r>
          </a:p>
          <a:p>
            <a:pPr marL="514350" indent="-514350">
              <a:buFont typeface="+mj-lt"/>
              <a:buAutoNum type="arabicPeriod"/>
            </a:pPr>
            <a:r>
              <a:rPr lang="fr-FR" dirty="0" err="1"/>
              <a:t>What</a:t>
            </a:r>
            <a:r>
              <a:rPr lang="fr-FR" dirty="0"/>
              <a:t> are the sources of </a:t>
            </a:r>
            <a:r>
              <a:rPr lang="fr-FR" dirty="0" err="1"/>
              <a:t>sea</a:t>
            </a:r>
            <a:r>
              <a:rPr lang="fr-FR" dirty="0"/>
              <a:t> </a:t>
            </a:r>
            <a:r>
              <a:rPr lang="fr-FR" dirty="0" err="1"/>
              <a:t>ice</a:t>
            </a:r>
            <a:r>
              <a:rPr lang="fr-FR" dirty="0"/>
              <a:t> </a:t>
            </a:r>
            <a:r>
              <a:rPr lang="fr-FR" dirty="0" err="1"/>
              <a:t>predictability</a:t>
            </a:r>
            <a:r>
              <a:rPr lang="fr-FR" dirty="0"/>
              <a:t>?</a:t>
            </a:r>
          </a:p>
          <a:p>
            <a:pPr marL="514350" indent="-514350">
              <a:buFont typeface="+mj-lt"/>
              <a:buAutoNum type="arabicPeriod"/>
            </a:pPr>
            <a:r>
              <a:rPr lang="fr-FR" dirty="0" err="1"/>
              <a:t>Does</a:t>
            </a:r>
            <a:r>
              <a:rPr lang="fr-FR" dirty="0"/>
              <a:t> </a:t>
            </a:r>
            <a:r>
              <a:rPr lang="fr-FR" dirty="0" err="1"/>
              <a:t>predictability</a:t>
            </a:r>
            <a:r>
              <a:rPr lang="fr-FR" dirty="0"/>
              <a:t> </a:t>
            </a:r>
            <a:r>
              <a:rPr lang="fr-FR" dirty="0" err="1"/>
              <a:t>evolve</a:t>
            </a:r>
            <a:r>
              <a:rPr lang="fr-FR" dirty="0"/>
              <a:t> in a </a:t>
            </a:r>
            <a:r>
              <a:rPr lang="fr-FR" dirty="0" err="1"/>
              <a:t>changing</a:t>
            </a:r>
            <a:r>
              <a:rPr lang="fr-FR" dirty="0"/>
              <a:t> </a:t>
            </a:r>
            <a:r>
              <a:rPr lang="fr-FR" dirty="0" err="1"/>
              <a:t>climate</a:t>
            </a:r>
            <a:r>
              <a:rPr lang="fr-FR" dirty="0"/>
              <a:t>?</a:t>
            </a:r>
          </a:p>
          <a:p>
            <a:pPr marL="514350" indent="-514350">
              <a:buFont typeface="+mj-lt"/>
              <a:buAutoNum type="arabicPeriod"/>
            </a:pPr>
            <a:r>
              <a:rPr lang="fr-FR" dirty="0" err="1"/>
              <a:t>What</a:t>
            </a:r>
            <a:r>
              <a:rPr lang="fr-FR" dirty="0"/>
              <a:t> </a:t>
            </a:r>
            <a:r>
              <a:rPr lang="fr-FR" dirty="0" err="1"/>
              <a:t>is</a:t>
            </a:r>
            <a:r>
              <a:rPr lang="fr-FR" dirty="0"/>
              <a:t> the </a:t>
            </a:r>
            <a:r>
              <a:rPr lang="fr-FR" dirty="0" err="1"/>
              <a:t>skill</a:t>
            </a:r>
            <a:r>
              <a:rPr lang="fr-FR" dirty="0"/>
              <a:t> of </a:t>
            </a:r>
            <a:r>
              <a:rPr lang="fr-FR" dirty="0" err="1"/>
              <a:t>current</a:t>
            </a:r>
            <a:r>
              <a:rPr lang="fr-FR" dirty="0"/>
              <a:t> </a:t>
            </a:r>
            <a:r>
              <a:rPr lang="fr-FR" dirty="0" err="1"/>
              <a:t>sea</a:t>
            </a:r>
            <a:r>
              <a:rPr lang="fr-FR" dirty="0"/>
              <a:t> </a:t>
            </a:r>
            <a:r>
              <a:rPr lang="fr-FR" dirty="0" err="1"/>
              <a:t>ice</a:t>
            </a:r>
            <a:r>
              <a:rPr lang="fr-FR" dirty="0"/>
              <a:t> </a:t>
            </a:r>
            <a:r>
              <a:rPr lang="fr-FR" dirty="0" err="1"/>
              <a:t>prediction</a:t>
            </a:r>
            <a:r>
              <a:rPr lang="fr-FR" dirty="0"/>
              <a:t> </a:t>
            </a:r>
            <a:r>
              <a:rPr lang="fr-FR" dirty="0" err="1"/>
              <a:t>systems</a:t>
            </a:r>
            <a:r>
              <a:rPr lang="fr-FR" dirty="0"/>
              <a:t>?</a:t>
            </a:r>
          </a:p>
          <a:p>
            <a:pPr marL="514350" indent="-514350">
              <a:buFont typeface="+mj-lt"/>
              <a:buAutoNum type="arabicPeriod"/>
            </a:pPr>
            <a:r>
              <a:rPr lang="fr-FR" b="1" dirty="0" err="1"/>
              <a:t>What</a:t>
            </a:r>
            <a:r>
              <a:rPr lang="fr-FR" b="1" dirty="0"/>
              <a:t> are the </a:t>
            </a:r>
            <a:r>
              <a:rPr lang="fr-FR" b="1" dirty="0" err="1"/>
              <a:t>next</a:t>
            </a:r>
            <a:r>
              <a:rPr lang="fr-FR" b="1" dirty="0"/>
              <a:t> </a:t>
            </a:r>
            <a:r>
              <a:rPr lang="fr-FR" b="1" dirty="0" err="1"/>
              <a:t>steps</a:t>
            </a:r>
            <a:r>
              <a:rPr lang="fr-FR" b="1" dirty="0"/>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982294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B8759A-E4E3-2B7E-876B-2B80C6DF0C3B}"/>
              </a:ext>
            </a:extLst>
          </p:cNvPr>
          <p:cNvSpPr>
            <a:spLocks noGrp="1"/>
          </p:cNvSpPr>
          <p:nvPr>
            <p:ph type="title"/>
          </p:nvPr>
        </p:nvSpPr>
        <p:spPr/>
        <p:txBody>
          <a:bodyPr/>
          <a:lstStyle/>
          <a:p>
            <a:r>
              <a:rPr lang="fr-FR" dirty="0" err="1"/>
              <a:t>What’s</a:t>
            </a:r>
            <a:r>
              <a:rPr lang="fr-FR" dirty="0"/>
              <a:t> </a:t>
            </a:r>
            <a:r>
              <a:rPr lang="fr-FR" dirty="0" err="1"/>
              <a:t>next</a:t>
            </a:r>
            <a:r>
              <a:rPr lang="fr-FR" dirty="0"/>
              <a:t>?</a:t>
            </a:r>
          </a:p>
        </p:txBody>
      </p:sp>
      <p:sp>
        <p:nvSpPr>
          <p:cNvPr id="3" name="Espace réservé du contenu 2">
            <a:extLst>
              <a:ext uri="{FF2B5EF4-FFF2-40B4-BE49-F238E27FC236}">
                <a16:creationId xmlns:a16="http://schemas.microsoft.com/office/drawing/2014/main" id="{55DB70D1-7723-6BA8-E95E-AD363DF515E2}"/>
              </a:ext>
            </a:extLst>
          </p:cNvPr>
          <p:cNvSpPr>
            <a:spLocks noGrp="1"/>
          </p:cNvSpPr>
          <p:nvPr>
            <p:ph idx="1"/>
          </p:nvPr>
        </p:nvSpPr>
        <p:spPr>
          <a:xfrm>
            <a:off x="838200" y="1524001"/>
            <a:ext cx="10515600" cy="4089400"/>
          </a:xfrm>
        </p:spPr>
        <p:txBody>
          <a:bodyPr>
            <a:normAutofit fontScale="92500" lnSpcReduction="10000"/>
          </a:bodyPr>
          <a:lstStyle/>
          <a:p>
            <a:r>
              <a:rPr lang="fr-FR" b="1" dirty="0"/>
              <a:t>Move to user-relevant variables. </a:t>
            </a:r>
            <a:r>
              <a:rPr lang="fr-FR" dirty="0" err="1"/>
              <a:t>Landfast</a:t>
            </a:r>
            <a:r>
              <a:rPr lang="fr-FR" dirty="0"/>
              <a:t> </a:t>
            </a:r>
            <a:r>
              <a:rPr lang="fr-FR" dirty="0" err="1"/>
              <a:t>ice</a:t>
            </a:r>
            <a:r>
              <a:rPr lang="fr-FR" dirty="0"/>
              <a:t> </a:t>
            </a:r>
            <a:r>
              <a:rPr lang="fr-FR" dirty="0" err="1"/>
              <a:t>breakup</a:t>
            </a:r>
            <a:r>
              <a:rPr lang="fr-FR" dirty="0"/>
              <a:t> </a:t>
            </a:r>
            <a:r>
              <a:rPr lang="fr-FR" dirty="0" err="1"/>
              <a:t>prediction</a:t>
            </a:r>
            <a:r>
              <a:rPr lang="fr-FR" dirty="0"/>
              <a:t>, iceberg drift </a:t>
            </a:r>
            <a:r>
              <a:rPr lang="fr-FR" dirty="0" err="1"/>
              <a:t>forecasts</a:t>
            </a:r>
            <a:r>
              <a:rPr lang="fr-FR" dirty="0"/>
              <a:t>, date of </a:t>
            </a:r>
            <a:r>
              <a:rPr lang="fr-FR" dirty="0" err="1"/>
              <a:t>melt</a:t>
            </a:r>
            <a:r>
              <a:rPr lang="fr-FR" dirty="0"/>
              <a:t> </a:t>
            </a:r>
            <a:r>
              <a:rPr lang="fr-FR" dirty="0" err="1"/>
              <a:t>onset</a:t>
            </a:r>
            <a:r>
              <a:rPr lang="fr-FR" dirty="0"/>
              <a:t>, …</a:t>
            </a:r>
          </a:p>
          <a:p>
            <a:r>
              <a:rPr lang="fr-FR" b="1" dirty="0"/>
              <a:t>Support </a:t>
            </a:r>
            <a:r>
              <a:rPr lang="fr-FR" b="1" dirty="0" err="1"/>
              <a:t>field</a:t>
            </a:r>
            <a:r>
              <a:rPr lang="fr-FR" b="1" dirty="0"/>
              <a:t> </a:t>
            </a:r>
            <a:r>
              <a:rPr lang="fr-FR" b="1" dirty="0" err="1"/>
              <a:t>campaigns</a:t>
            </a:r>
            <a:r>
              <a:rPr lang="fr-FR" b="1" dirty="0"/>
              <a:t> (</a:t>
            </a:r>
            <a:r>
              <a:rPr lang="fr-FR" b="1" dirty="0" err="1"/>
              <a:t>Antarctica</a:t>
            </a:r>
            <a:r>
              <a:rPr lang="fr-FR" b="1" dirty="0"/>
              <a:t> </a:t>
            </a:r>
            <a:r>
              <a:rPr lang="fr-FR" b="1" dirty="0" err="1"/>
              <a:t>InSync</a:t>
            </a:r>
            <a:r>
              <a:rPr lang="fr-FR" b="1" dirty="0"/>
              <a:t>, IPY) &amp; guide the observations. </a:t>
            </a:r>
            <a:r>
              <a:rPr lang="fr-FR" dirty="0"/>
              <a:t>The new </a:t>
            </a:r>
            <a:r>
              <a:rPr lang="fr-FR" dirty="0" err="1"/>
              <a:t>Arctic</a:t>
            </a:r>
            <a:r>
              <a:rPr lang="fr-FR" dirty="0"/>
              <a:t> and new </a:t>
            </a:r>
            <a:r>
              <a:rPr lang="fr-FR" dirty="0" err="1"/>
              <a:t>Antarctic</a:t>
            </a:r>
            <a:r>
              <a:rPr lang="fr-FR" dirty="0"/>
              <a:t> </a:t>
            </a:r>
            <a:r>
              <a:rPr lang="fr-FR" dirty="0" err="1"/>
              <a:t>will</a:t>
            </a:r>
            <a:r>
              <a:rPr lang="fr-FR" dirty="0"/>
              <a:t> display </a:t>
            </a:r>
            <a:r>
              <a:rPr lang="fr-FR" dirty="0" err="1"/>
              <a:t>predictive</a:t>
            </a:r>
            <a:r>
              <a:rPr lang="fr-FR" dirty="0"/>
              <a:t> </a:t>
            </a:r>
            <a:r>
              <a:rPr lang="fr-FR" dirty="0" err="1"/>
              <a:t>mechanisms</a:t>
            </a:r>
            <a:r>
              <a:rPr lang="fr-FR" dirty="0"/>
              <a:t> </a:t>
            </a:r>
            <a:r>
              <a:rPr lang="fr-FR" dirty="0" err="1"/>
              <a:t>that</a:t>
            </a:r>
            <a:r>
              <a:rPr lang="fr-FR" dirty="0"/>
              <a:t> </a:t>
            </a:r>
            <a:r>
              <a:rPr lang="fr-FR" dirty="0" err="1"/>
              <a:t>partly</a:t>
            </a:r>
            <a:r>
              <a:rPr lang="fr-FR" dirty="0"/>
              <a:t> </a:t>
            </a:r>
            <a:r>
              <a:rPr lang="fr-FR" dirty="0" err="1"/>
              <a:t>rely</a:t>
            </a:r>
            <a:r>
              <a:rPr lang="fr-FR" dirty="0"/>
              <a:t> on observations not </a:t>
            </a:r>
            <a:r>
              <a:rPr lang="fr-FR" dirty="0" err="1"/>
              <a:t>yet</a:t>
            </a:r>
            <a:r>
              <a:rPr lang="fr-FR" dirty="0"/>
              <a:t> </a:t>
            </a:r>
            <a:r>
              <a:rPr lang="fr-FR" dirty="0" err="1"/>
              <a:t>sampled</a:t>
            </a:r>
            <a:r>
              <a:rPr lang="fr-FR" dirty="0"/>
              <a:t>. </a:t>
            </a:r>
            <a:r>
              <a:rPr lang="fr-FR" dirty="0" err="1"/>
              <a:t>Climate</a:t>
            </a:r>
            <a:r>
              <a:rPr lang="fr-FR" dirty="0"/>
              <a:t> </a:t>
            </a:r>
            <a:r>
              <a:rPr lang="fr-FR" dirty="0" err="1"/>
              <a:t>models</a:t>
            </a:r>
            <a:r>
              <a:rPr lang="fr-FR" dirty="0"/>
              <a:t> can help</a:t>
            </a:r>
            <a:r>
              <a:rPr lang="fr-FR" b="1" dirty="0"/>
              <a:t> </a:t>
            </a:r>
            <a:r>
              <a:rPr lang="fr-FR" b="1" dirty="0" err="1"/>
              <a:t>optimizing</a:t>
            </a:r>
            <a:r>
              <a:rPr lang="fr-FR" b="1" dirty="0"/>
              <a:t> the future polar </a:t>
            </a:r>
            <a:r>
              <a:rPr lang="fr-FR" b="1" dirty="0" err="1"/>
              <a:t>observing</a:t>
            </a:r>
            <a:r>
              <a:rPr lang="fr-FR" b="1" dirty="0"/>
              <a:t> system.</a:t>
            </a:r>
          </a:p>
          <a:p>
            <a:r>
              <a:rPr lang="fr-FR" dirty="0" err="1"/>
              <a:t>Leverage</a:t>
            </a:r>
            <a:r>
              <a:rPr lang="fr-FR" dirty="0"/>
              <a:t> </a:t>
            </a:r>
            <a:r>
              <a:rPr lang="fr-FR" b="1" dirty="0" err="1"/>
              <a:t>bias</a:t>
            </a:r>
            <a:r>
              <a:rPr lang="fr-FR" b="1" dirty="0"/>
              <a:t>-correction </a:t>
            </a:r>
            <a:r>
              <a:rPr lang="fr-FR" dirty="0"/>
              <a:t>for the </a:t>
            </a:r>
            <a:r>
              <a:rPr lang="fr-FR" dirty="0" err="1"/>
              <a:t>delivery</a:t>
            </a:r>
            <a:r>
              <a:rPr lang="fr-FR" dirty="0"/>
              <a:t> of reliable </a:t>
            </a:r>
            <a:r>
              <a:rPr lang="fr-FR" dirty="0" err="1"/>
              <a:t>forecasts</a:t>
            </a:r>
            <a:endParaRPr lang="fr-FR" dirty="0"/>
          </a:p>
          <a:p>
            <a:r>
              <a:rPr lang="fr-FR" b="1" dirty="0"/>
              <a:t>Explore the </a:t>
            </a:r>
            <a:r>
              <a:rPr lang="fr-FR" b="1" dirty="0" err="1"/>
              <a:t>grey</a:t>
            </a:r>
            <a:r>
              <a:rPr lang="fr-FR" b="1" dirty="0"/>
              <a:t> zone. </a:t>
            </a:r>
            <a:r>
              <a:rPr lang="fr-FR" dirty="0" err="1"/>
              <a:t>Predictions</a:t>
            </a:r>
            <a:r>
              <a:rPr lang="fr-FR" dirty="0"/>
              <a:t> in the ‘</a:t>
            </a:r>
            <a:r>
              <a:rPr lang="fr-FR" dirty="0" err="1"/>
              <a:t>grey</a:t>
            </a:r>
            <a:r>
              <a:rPr lang="fr-FR" dirty="0"/>
              <a:t> zone’ (1yr &lt; x &lt; 10yr): </a:t>
            </a:r>
            <a:r>
              <a:rPr lang="fr-FR" dirty="0">
                <a:hlinkClick r:id="rId3"/>
              </a:rPr>
              <a:t>https://arcticwatch-erc.github.io/</a:t>
            </a:r>
            <a:r>
              <a:rPr lang="fr-FR" dirty="0"/>
              <a:t>. </a:t>
            </a:r>
            <a:r>
              <a:rPr lang="fr-FR" dirty="0" err="1"/>
              <a:t>See</a:t>
            </a:r>
            <a:r>
              <a:rPr lang="fr-FR" dirty="0"/>
              <a:t> </a:t>
            </a:r>
            <a:r>
              <a:rPr lang="fr-FR" dirty="0" err="1"/>
              <a:t>Alison’s</a:t>
            </a:r>
            <a:r>
              <a:rPr lang="fr-FR" dirty="0"/>
              <a:t>, </a:t>
            </a:r>
            <a:r>
              <a:rPr lang="fr-FR" dirty="0" err="1"/>
              <a:t>Annelies’s</a:t>
            </a:r>
            <a:r>
              <a:rPr lang="fr-FR" dirty="0"/>
              <a:t> and </a:t>
            </a:r>
            <a:r>
              <a:rPr lang="fr-FR" dirty="0" err="1"/>
              <a:t>Lauren’s</a:t>
            </a:r>
            <a:r>
              <a:rPr lang="fr-FR" dirty="0"/>
              <a:t> posters</a:t>
            </a:r>
          </a:p>
          <a:p>
            <a:endParaRPr lang="fr-FR" dirty="0"/>
          </a:p>
        </p:txBody>
      </p:sp>
      <p:sp>
        <p:nvSpPr>
          <p:cNvPr id="5" name="ZoneTexte 4">
            <a:extLst>
              <a:ext uri="{FF2B5EF4-FFF2-40B4-BE49-F238E27FC236}">
                <a16:creationId xmlns:a16="http://schemas.microsoft.com/office/drawing/2014/main" id="{301C2A82-9659-EBCD-5188-97C13DF0E452}"/>
              </a:ext>
            </a:extLst>
          </p:cNvPr>
          <p:cNvSpPr txBox="1"/>
          <p:nvPr/>
        </p:nvSpPr>
        <p:spPr>
          <a:xfrm>
            <a:off x="488950" y="5934670"/>
            <a:ext cx="11214100" cy="923330"/>
          </a:xfrm>
          <a:prstGeom prst="rect">
            <a:avLst/>
          </a:prstGeom>
          <a:noFill/>
        </p:spPr>
        <p:txBody>
          <a:bodyPr wrap="square">
            <a:spAutoFit/>
          </a:bodyPr>
          <a:lstStyle/>
          <a:p>
            <a:r>
              <a:rPr lang="fr-BE" dirty="0">
                <a:effectLst/>
              </a:rPr>
              <a:t>Massonnet, F. (2019). </a:t>
            </a:r>
            <a:r>
              <a:rPr lang="fr-BE" dirty="0" err="1">
                <a:effectLst/>
              </a:rPr>
              <a:t>Climate</a:t>
            </a:r>
            <a:r>
              <a:rPr lang="fr-BE" dirty="0">
                <a:effectLst/>
              </a:rPr>
              <a:t> </a:t>
            </a:r>
            <a:r>
              <a:rPr lang="fr-BE" dirty="0" err="1">
                <a:effectLst/>
              </a:rPr>
              <a:t>Models</a:t>
            </a:r>
            <a:r>
              <a:rPr lang="fr-BE" dirty="0">
                <a:effectLst/>
              </a:rPr>
              <a:t> as Guidance for the Design of </a:t>
            </a:r>
            <a:r>
              <a:rPr lang="fr-BE" dirty="0" err="1">
                <a:effectLst/>
              </a:rPr>
              <a:t>Observing</a:t>
            </a:r>
            <a:r>
              <a:rPr lang="fr-BE" dirty="0">
                <a:effectLst/>
              </a:rPr>
              <a:t> </a:t>
            </a:r>
            <a:r>
              <a:rPr lang="fr-BE" dirty="0" err="1">
                <a:effectLst/>
              </a:rPr>
              <a:t>Systems</a:t>
            </a:r>
            <a:r>
              <a:rPr lang="fr-BE" dirty="0">
                <a:effectLst/>
              </a:rPr>
              <a:t>: The Case of Polar </a:t>
            </a:r>
            <a:r>
              <a:rPr lang="fr-BE" dirty="0" err="1">
                <a:effectLst/>
              </a:rPr>
              <a:t>Climate</a:t>
            </a:r>
            <a:r>
              <a:rPr lang="fr-BE" dirty="0">
                <a:effectLst/>
              </a:rPr>
              <a:t> and </a:t>
            </a:r>
            <a:r>
              <a:rPr lang="fr-BE" dirty="0" err="1">
                <a:effectLst/>
              </a:rPr>
              <a:t>Sea</a:t>
            </a:r>
            <a:r>
              <a:rPr lang="fr-BE" dirty="0">
                <a:effectLst/>
              </a:rPr>
              <a:t> Ice </a:t>
            </a:r>
            <a:r>
              <a:rPr lang="fr-BE" dirty="0" err="1">
                <a:effectLst/>
              </a:rPr>
              <a:t>Prediction</a:t>
            </a:r>
            <a:r>
              <a:rPr lang="fr-BE" dirty="0">
                <a:effectLst/>
              </a:rPr>
              <a:t>. </a:t>
            </a:r>
            <a:r>
              <a:rPr lang="fr-BE" i="1" dirty="0" err="1">
                <a:effectLst/>
              </a:rPr>
              <a:t>Current</a:t>
            </a:r>
            <a:r>
              <a:rPr lang="fr-BE" i="1" dirty="0">
                <a:effectLst/>
              </a:rPr>
              <a:t> </a:t>
            </a:r>
            <a:r>
              <a:rPr lang="fr-BE" i="1" dirty="0" err="1">
                <a:effectLst/>
              </a:rPr>
              <a:t>Climate</a:t>
            </a:r>
            <a:r>
              <a:rPr lang="fr-BE" i="1" dirty="0">
                <a:effectLst/>
              </a:rPr>
              <a:t> Change Reports</a:t>
            </a:r>
            <a:r>
              <a:rPr lang="fr-BE" dirty="0">
                <a:effectLst/>
              </a:rPr>
              <a:t>, </a:t>
            </a:r>
            <a:r>
              <a:rPr lang="fr-BE" i="1" dirty="0">
                <a:effectLst/>
              </a:rPr>
              <a:t>5</a:t>
            </a:r>
            <a:r>
              <a:rPr lang="fr-BE" dirty="0">
                <a:effectLst/>
              </a:rPr>
              <a:t>, 334–344. </a:t>
            </a:r>
            <a:r>
              <a:rPr lang="fr-BE" dirty="0">
                <a:effectLst/>
                <a:hlinkClick r:id="rId4"/>
              </a:rPr>
              <a:t>https://doi.org/10.1007/s40641-019-00151-w</a:t>
            </a:r>
            <a:endParaRPr lang="fr-BE" dirty="0">
              <a:effectLst/>
            </a:endParaRPr>
          </a:p>
        </p:txBody>
      </p:sp>
    </p:spTree>
    <p:extLst>
      <p:ext uri="{BB962C8B-B14F-4D97-AF65-F5344CB8AC3E}">
        <p14:creationId xmlns:p14="http://schemas.microsoft.com/office/powerpoint/2010/main" val="390046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56073-F572-738E-5C44-C6A25852E70D}"/>
              </a:ext>
            </a:extLst>
          </p:cNvPr>
          <p:cNvSpPr>
            <a:spLocks noGrp="1"/>
          </p:cNvSpPr>
          <p:nvPr>
            <p:ph type="title"/>
          </p:nvPr>
        </p:nvSpPr>
        <p:spPr/>
        <p:txBody>
          <a:bodyPr/>
          <a:lstStyle/>
          <a:p>
            <a:r>
              <a:rPr lang="fr-FR" dirty="0" err="1"/>
              <a:t>Dynamical</a:t>
            </a:r>
            <a:r>
              <a:rPr lang="fr-FR" dirty="0"/>
              <a:t> process-</a:t>
            </a:r>
            <a:r>
              <a:rPr lang="fr-FR" dirty="0" err="1"/>
              <a:t>based</a:t>
            </a:r>
            <a:r>
              <a:rPr lang="fr-FR" dirty="0"/>
              <a:t> model </a:t>
            </a:r>
            <a:r>
              <a:rPr lang="fr-FR" dirty="0" err="1"/>
              <a:t>predictions</a:t>
            </a:r>
            <a:endParaRPr lang="fr-FR" dirty="0"/>
          </a:p>
        </p:txBody>
      </p:sp>
      <p:sp>
        <p:nvSpPr>
          <p:cNvPr id="4" name="ZoneTexte 3">
            <a:extLst>
              <a:ext uri="{FF2B5EF4-FFF2-40B4-BE49-F238E27FC236}">
                <a16:creationId xmlns:a16="http://schemas.microsoft.com/office/drawing/2014/main" id="{51955529-FB13-BC33-1693-F12398CFDFD1}"/>
              </a:ext>
            </a:extLst>
          </p:cNvPr>
          <p:cNvSpPr txBox="1"/>
          <p:nvPr/>
        </p:nvSpPr>
        <p:spPr>
          <a:xfrm>
            <a:off x="5253513" y="3546354"/>
            <a:ext cx="1684978" cy="1200329"/>
          </a:xfrm>
          <a:prstGeom prst="rect">
            <a:avLst/>
          </a:prstGeom>
          <a:solidFill>
            <a:schemeClr val="accent6">
              <a:lumMod val="60000"/>
              <a:lumOff val="40000"/>
            </a:schemeClr>
          </a:solidFill>
          <a:ln w="50800">
            <a:solidFill>
              <a:schemeClr val="accent6">
                <a:lumMod val="50000"/>
              </a:schemeClr>
            </a:solidFill>
          </a:ln>
        </p:spPr>
        <p:txBody>
          <a:bodyPr wrap="square" rtlCol="0" anchor="ctr">
            <a:spAutoFit/>
          </a:bodyPr>
          <a:lstStyle/>
          <a:p>
            <a:pPr algn="ctr"/>
            <a:r>
              <a:rPr lang="fr-BE" sz="2400" dirty="0" err="1">
                <a:solidFill>
                  <a:schemeClr val="bg1"/>
                </a:solidFill>
                <a:latin typeface="Segoe UI Light" panose="020B0502040204020203" pitchFamily="34" charset="0"/>
                <a:cs typeface="Segoe UI Light" panose="020B0502040204020203" pitchFamily="34" charset="0"/>
              </a:rPr>
              <a:t>Dynamical</a:t>
            </a:r>
            <a:r>
              <a:rPr lang="fr-BE" sz="2400" dirty="0">
                <a:solidFill>
                  <a:schemeClr val="bg1"/>
                </a:solidFill>
                <a:latin typeface="Segoe UI Light" panose="020B0502040204020203" pitchFamily="34" charset="0"/>
                <a:cs typeface="Segoe UI Light" panose="020B0502040204020203" pitchFamily="34" charset="0"/>
              </a:rPr>
              <a:t> Model (incl. tuning)</a:t>
            </a:r>
          </a:p>
        </p:txBody>
      </p:sp>
      <p:sp>
        <p:nvSpPr>
          <p:cNvPr id="5" name="ZoneTexte 4">
            <a:extLst>
              <a:ext uri="{FF2B5EF4-FFF2-40B4-BE49-F238E27FC236}">
                <a16:creationId xmlns:a16="http://schemas.microsoft.com/office/drawing/2014/main" id="{9D24F48E-B76E-05C4-4FA6-502DFDFA2EB6}"/>
              </a:ext>
            </a:extLst>
          </p:cNvPr>
          <p:cNvSpPr txBox="1"/>
          <p:nvPr/>
        </p:nvSpPr>
        <p:spPr>
          <a:xfrm>
            <a:off x="4147321" y="4803221"/>
            <a:ext cx="1150862" cy="369332"/>
          </a:xfrm>
          <a:prstGeom prst="rect">
            <a:avLst/>
          </a:prstGeom>
          <a:solidFill>
            <a:schemeClr val="accent3">
              <a:lumMod val="75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Forcing</a:t>
            </a:r>
          </a:p>
        </p:txBody>
      </p:sp>
      <p:sp>
        <p:nvSpPr>
          <p:cNvPr id="6" name="ZoneTexte 5">
            <a:extLst>
              <a:ext uri="{FF2B5EF4-FFF2-40B4-BE49-F238E27FC236}">
                <a16:creationId xmlns:a16="http://schemas.microsoft.com/office/drawing/2014/main" id="{55BD74AE-27FB-8E6D-0980-268F881AD522}"/>
              </a:ext>
            </a:extLst>
          </p:cNvPr>
          <p:cNvSpPr txBox="1"/>
          <p:nvPr/>
        </p:nvSpPr>
        <p:spPr>
          <a:xfrm>
            <a:off x="5521204" y="2627059"/>
            <a:ext cx="1150862" cy="646331"/>
          </a:xfrm>
          <a:prstGeom prst="rect">
            <a:avLst/>
          </a:prstGeom>
          <a:solidFill>
            <a:schemeClr val="accent4">
              <a:lumMod val="60000"/>
              <a:lumOff val="40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Initial condition</a:t>
            </a:r>
          </a:p>
        </p:txBody>
      </p:sp>
      <p:sp>
        <p:nvSpPr>
          <p:cNvPr id="7" name="ZoneTexte 6">
            <a:extLst>
              <a:ext uri="{FF2B5EF4-FFF2-40B4-BE49-F238E27FC236}">
                <a16:creationId xmlns:a16="http://schemas.microsoft.com/office/drawing/2014/main" id="{2848AD90-FC3E-04B7-1002-A1984601B556}"/>
              </a:ext>
            </a:extLst>
          </p:cNvPr>
          <p:cNvSpPr txBox="1"/>
          <p:nvPr/>
        </p:nvSpPr>
        <p:spPr>
          <a:xfrm>
            <a:off x="5253513" y="6299149"/>
            <a:ext cx="1684977" cy="469077"/>
          </a:xfrm>
          <a:prstGeom prst="rect">
            <a:avLst/>
          </a:prstGeom>
          <a:solidFill>
            <a:srgbClr val="FFFF00"/>
          </a:solidFill>
          <a:ln w="25400">
            <a:solidFill>
              <a:srgbClr val="FF0000"/>
            </a:solidFill>
            <a:prstDash val="sysDash"/>
          </a:ln>
        </p:spPr>
        <p:txBody>
          <a:bodyPr wrap="square" rtlCol="0" anchor="ctr">
            <a:spAutoFit/>
          </a:bodyPr>
          <a:lstStyle/>
          <a:p>
            <a:pPr algn="ctr"/>
            <a:r>
              <a:rPr lang="fr-BE" sz="2400" dirty="0" err="1">
                <a:solidFill>
                  <a:srgbClr val="FF0000"/>
                </a:solidFill>
                <a:latin typeface="Segoe UI Light" panose="020B0502040204020203" pitchFamily="34" charset="0"/>
                <a:cs typeface="Segoe UI Light" panose="020B0502040204020203" pitchFamily="34" charset="0"/>
              </a:rPr>
              <a:t>Prediction</a:t>
            </a:r>
            <a:endParaRPr lang="fr-BE" sz="2400" dirty="0">
              <a:solidFill>
                <a:srgbClr val="FF0000"/>
              </a:solidFill>
              <a:latin typeface="Segoe UI Light" panose="020B0502040204020203" pitchFamily="34" charset="0"/>
              <a:cs typeface="Segoe UI Light" panose="020B0502040204020203" pitchFamily="34" charset="0"/>
            </a:endParaRPr>
          </a:p>
        </p:txBody>
      </p:sp>
      <p:cxnSp>
        <p:nvCxnSpPr>
          <p:cNvPr id="8" name="Connecteur droit avec flèche 7">
            <a:extLst>
              <a:ext uri="{FF2B5EF4-FFF2-40B4-BE49-F238E27FC236}">
                <a16:creationId xmlns:a16="http://schemas.microsoft.com/office/drawing/2014/main" id="{E2D5FE83-70F2-303C-E41F-C4C97728F066}"/>
              </a:ext>
            </a:extLst>
          </p:cNvPr>
          <p:cNvCxnSpPr>
            <a:stCxn id="4" idx="2"/>
            <a:endCxn id="7" idx="0"/>
          </p:cNvCxnSpPr>
          <p:nvPr/>
        </p:nvCxnSpPr>
        <p:spPr>
          <a:xfrm>
            <a:off x="6096002" y="4746683"/>
            <a:ext cx="0" cy="1552466"/>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4B181E1-EF62-B543-B299-6EF2DB781569}"/>
              </a:ext>
            </a:extLst>
          </p:cNvPr>
          <p:cNvCxnSpPr>
            <a:stCxn id="6" idx="2"/>
            <a:endCxn id="4" idx="0"/>
          </p:cNvCxnSpPr>
          <p:nvPr/>
        </p:nvCxnSpPr>
        <p:spPr>
          <a:xfrm flipH="1">
            <a:off x="6096002" y="3273390"/>
            <a:ext cx="633" cy="272964"/>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Flèche droite 65">
            <a:extLst>
              <a:ext uri="{FF2B5EF4-FFF2-40B4-BE49-F238E27FC236}">
                <a16:creationId xmlns:a16="http://schemas.microsoft.com/office/drawing/2014/main" id="{9326004E-7F7A-3D6B-3292-2D24C45BA3FB}"/>
              </a:ext>
            </a:extLst>
          </p:cNvPr>
          <p:cNvSpPr/>
          <p:nvPr/>
        </p:nvSpPr>
        <p:spPr>
          <a:xfrm>
            <a:off x="5420828" y="4922496"/>
            <a:ext cx="413829" cy="15397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Segoe UI Light" panose="020B0502040204020203" pitchFamily="34" charset="0"/>
              <a:cs typeface="Segoe UI Light" panose="020B0502040204020203" pitchFamily="34" charset="0"/>
            </a:endParaRPr>
          </a:p>
        </p:txBody>
      </p:sp>
      <p:sp>
        <p:nvSpPr>
          <p:cNvPr id="11" name="ZoneTexte 10">
            <a:extLst>
              <a:ext uri="{FF2B5EF4-FFF2-40B4-BE49-F238E27FC236}">
                <a16:creationId xmlns:a16="http://schemas.microsoft.com/office/drawing/2014/main" id="{AD7534F2-8425-796E-2BB9-F4A5BF848DA6}"/>
              </a:ext>
            </a:extLst>
          </p:cNvPr>
          <p:cNvSpPr txBox="1"/>
          <p:nvPr/>
        </p:nvSpPr>
        <p:spPr>
          <a:xfrm>
            <a:off x="3158403" y="1910908"/>
            <a:ext cx="1531797" cy="369332"/>
          </a:xfrm>
          <a:prstGeom prst="rect">
            <a:avLst/>
          </a:prstGeom>
          <a:solidFill>
            <a:schemeClr val="accent1">
              <a:lumMod val="75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Observations</a:t>
            </a:r>
          </a:p>
        </p:txBody>
      </p:sp>
      <p:sp>
        <p:nvSpPr>
          <p:cNvPr id="12" name="ZoneTexte 11">
            <a:extLst>
              <a:ext uri="{FF2B5EF4-FFF2-40B4-BE49-F238E27FC236}">
                <a16:creationId xmlns:a16="http://schemas.microsoft.com/office/drawing/2014/main" id="{C82E9C0E-5F95-2BF5-7416-BB97B0F325B1}"/>
              </a:ext>
            </a:extLst>
          </p:cNvPr>
          <p:cNvSpPr txBox="1"/>
          <p:nvPr/>
        </p:nvSpPr>
        <p:spPr>
          <a:xfrm>
            <a:off x="5076588" y="1909672"/>
            <a:ext cx="2038823" cy="369332"/>
          </a:xfrm>
          <a:prstGeom prst="rect">
            <a:avLst/>
          </a:prstGeom>
          <a:solidFill>
            <a:srgbClr val="C65EC8"/>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Data assimilation</a:t>
            </a:r>
          </a:p>
        </p:txBody>
      </p:sp>
      <p:cxnSp>
        <p:nvCxnSpPr>
          <p:cNvPr id="13" name="Connecteur droit avec flèche 12">
            <a:extLst>
              <a:ext uri="{FF2B5EF4-FFF2-40B4-BE49-F238E27FC236}">
                <a16:creationId xmlns:a16="http://schemas.microsoft.com/office/drawing/2014/main" id="{11BF37B6-2D21-71D9-312B-D1A2E891517D}"/>
              </a:ext>
            </a:extLst>
          </p:cNvPr>
          <p:cNvCxnSpPr>
            <a:endCxn id="12" idx="1"/>
          </p:cNvCxnSpPr>
          <p:nvPr/>
        </p:nvCxnSpPr>
        <p:spPr>
          <a:xfrm flipV="1">
            <a:off x="4690199" y="2094338"/>
            <a:ext cx="386388" cy="1236"/>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eur en angle 13">
            <a:extLst>
              <a:ext uri="{FF2B5EF4-FFF2-40B4-BE49-F238E27FC236}">
                <a16:creationId xmlns:a16="http://schemas.microsoft.com/office/drawing/2014/main" id="{DAC891FB-537C-4203-5770-A23B1986E4E6}"/>
              </a:ext>
            </a:extLst>
          </p:cNvPr>
          <p:cNvCxnSpPr>
            <a:stCxn id="4" idx="3"/>
            <a:endCxn id="12" idx="3"/>
          </p:cNvCxnSpPr>
          <p:nvPr/>
        </p:nvCxnSpPr>
        <p:spPr>
          <a:xfrm flipV="1">
            <a:off x="6938491" y="2094338"/>
            <a:ext cx="176920" cy="2052181"/>
          </a:xfrm>
          <a:prstGeom prst="bentConnector3">
            <a:avLst>
              <a:gd name="adj1" fmla="val 22921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477AFA8-8711-C95F-A485-CAD46BAC8314}"/>
              </a:ext>
            </a:extLst>
          </p:cNvPr>
          <p:cNvCxnSpPr/>
          <p:nvPr/>
        </p:nvCxnSpPr>
        <p:spPr>
          <a:xfrm>
            <a:off x="6095999" y="2279004"/>
            <a:ext cx="636" cy="348054"/>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992D4A-C641-8DCD-1F86-18127C98AA2F}"/>
              </a:ext>
            </a:extLst>
          </p:cNvPr>
          <p:cNvCxnSpPr/>
          <p:nvPr/>
        </p:nvCxnSpPr>
        <p:spPr>
          <a:xfrm flipH="1">
            <a:off x="6096000" y="4871762"/>
            <a:ext cx="1162050" cy="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cteur en angle 16">
            <a:extLst>
              <a:ext uri="{FF2B5EF4-FFF2-40B4-BE49-F238E27FC236}">
                <a16:creationId xmlns:a16="http://schemas.microsoft.com/office/drawing/2014/main" id="{7C7C6A42-594C-E8F0-B262-FECC88F5AF51}"/>
              </a:ext>
            </a:extLst>
          </p:cNvPr>
          <p:cNvCxnSpPr/>
          <p:nvPr/>
        </p:nvCxnSpPr>
        <p:spPr>
          <a:xfrm rot="16200000" flipV="1">
            <a:off x="5705699" y="2299973"/>
            <a:ext cx="2638924" cy="1858323"/>
          </a:xfrm>
          <a:prstGeom prst="bentConnector3">
            <a:avLst>
              <a:gd name="adj1" fmla="val 108663"/>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A29954E-2648-C4A4-BEEA-91D7DB9629F0}"/>
              </a:ext>
            </a:extLst>
          </p:cNvPr>
          <p:cNvSpPr txBox="1"/>
          <p:nvPr/>
        </p:nvSpPr>
        <p:spPr>
          <a:xfrm>
            <a:off x="7258051" y="4548597"/>
            <a:ext cx="1392543" cy="646331"/>
          </a:xfrm>
          <a:prstGeom prst="rect">
            <a:avLst/>
          </a:prstGeom>
          <a:solidFill>
            <a:schemeClr val="accent5">
              <a:lumMod val="75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Ensemble </a:t>
            </a:r>
            <a:r>
              <a:rPr lang="fr-BE" dirty="0" err="1">
                <a:solidFill>
                  <a:schemeClr val="bg1"/>
                </a:solidFill>
                <a:latin typeface="Segoe UI Light" panose="020B0502040204020203" pitchFamily="34" charset="0"/>
                <a:cs typeface="Segoe UI Light" panose="020B0502040204020203" pitchFamily="34" charset="0"/>
              </a:rPr>
              <a:t>generation</a:t>
            </a:r>
            <a:endParaRPr lang="fr-BE" dirty="0">
              <a:solidFill>
                <a:schemeClr val="bg1"/>
              </a:solidFill>
              <a:latin typeface="Segoe UI Light" panose="020B0502040204020203" pitchFamily="34" charset="0"/>
              <a:cs typeface="Segoe UI Light" panose="020B0502040204020203" pitchFamily="34" charset="0"/>
            </a:endParaRPr>
          </a:p>
        </p:txBody>
      </p:sp>
      <p:cxnSp>
        <p:nvCxnSpPr>
          <p:cNvPr id="19" name="Connecteur droit avec flèche 18">
            <a:extLst>
              <a:ext uri="{FF2B5EF4-FFF2-40B4-BE49-F238E27FC236}">
                <a16:creationId xmlns:a16="http://schemas.microsoft.com/office/drawing/2014/main" id="{001E16DD-BC4B-D9B1-4BA5-47B8202E34AE}"/>
              </a:ext>
            </a:extLst>
          </p:cNvPr>
          <p:cNvCxnSpPr/>
          <p:nvPr/>
        </p:nvCxnSpPr>
        <p:spPr>
          <a:xfrm flipH="1">
            <a:off x="5897881" y="4562016"/>
            <a:ext cx="198121" cy="1737132"/>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AA6DFB0B-59B1-3407-342F-EB35113AB82F}"/>
              </a:ext>
            </a:extLst>
          </p:cNvPr>
          <p:cNvCxnSpPr/>
          <p:nvPr/>
        </p:nvCxnSpPr>
        <p:spPr>
          <a:xfrm>
            <a:off x="6096002" y="4562016"/>
            <a:ext cx="215899" cy="1737132"/>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ECA36C3D-EAF7-9A74-CFF9-649223AA694A}"/>
              </a:ext>
            </a:extLst>
          </p:cNvPr>
          <p:cNvCxnSpPr/>
          <p:nvPr/>
        </p:nvCxnSpPr>
        <p:spPr>
          <a:xfrm>
            <a:off x="6096002" y="4562016"/>
            <a:ext cx="419099" cy="1737132"/>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A97B1BC-731D-85AA-B92F-3956AA2907AC}"/>
              </a:ext>
            </a:extLst>
          </p:cNvPr>
          <p:cNvCxnSpPr/>
          <p:nvPr/>
        </p:nvCxnSpPr>
        <p:spPr>
          <a:xfrm flipH="1">
            <a:off x="5699761" y="4562016"/>
            <a:ext cx="396241" cy="1737132"/>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930489DD-D3C0-81F4-C4B4-2F3F2FABD9EB}"/>
              </a:ext>
            </a:extLst>
          </p:cNvPr>
          <p:cNvSpPr txBox="1"/>
          <p:nvPr/>
        </p:nvSpPr>
        <p:spPr>
          <a:xfrm>
            <a:off x="5253512" y="5591469"/>
            <a:ext cx="1684977" cy="369332"/>
          </a:xfrm>
          <a:prstGeom prst="rect">
            <a:avLst/>
          </a:prstGeom>
          <a:solidFill>
            <a:schemeClr val="accent2">
              <a:lumMod val="60000"/>
              <a:lumOff val="40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Post-</a:t>
            </a:r>
            <a:r>
              <a:rPr lang="fr-BE" dirty="0" err="1">
                <a:solidFill>
                  <a:schemeClr val="bg1"/>
                </a:solidFill>
                <a:latin typeface="Segoe UI Light" panose="020B0502040204020203" pitchFamily="34" charset="0"/>
                <a:cs typeface="Segoe UI Light" panose="020B0502040204020203" pitchFamily="34" charset="0"/>
              </a:rPr>
              <a:t>processing</a:t>
            </a:r>
            <a:endParaRPr lang="fr-BE" dirty="0">
              <a:solidFill>
                <a:schemeClr val="bg1"/>
              </a:solidFill>
              <a:latin typeface="Segoe UI Light" panose="020B0502040204020203" pitchFamily="34" charset="0"/>
              <a:cs typeface="Segoe UI Light" panose="020B0502040204020203" pitchFamily="34" charset="0"/>
            </a:endParaRPr>
          </a:p>
        </p:txBody>
      </p:sp>
      <p:cxnSp>
        <p:nvCxnSpPr>
          <p:cNvPr id="24" name="Connecteur en angle 23">
            <a:extLst>
              <a:ext uri="{FF2B5EF4-FFF2-40B4-BE49-F238E27FC236}">
                <a16:creationId xmlns:a16="http://schemas.microsoft.com/office/drawing/2014/main" id="{B6F10A8B-6AB7-6E9D-EE9E-5E160F0BA15C}"/>
              </a:ext>
            </a:extLst>
          </p:cNvPr>
          <p:cNvCxnSpPr>
            <a:endCxn id="23" idx="1"/>
          </p:cNvCxnSpPr>
          <p:nvPr/>
        </p:nvCxnSpPr>
        <p:spPr>
          <a:xfrm rot="16200000" flipH="1">
            <a:off x="2840960" y="3363582"/>
            <a:ext cx="3495895" cy="1329210"/>
          </a:xfrm>
          <a:prstGeom prst="bentConnector2">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en angle 24">
            <a:extLst>
              <a:ext uri="{FF2B5EF4-FFF2-40B4-BE49-F238E27FC236}">
                <a16:creationId xmlns:a16="http://schemas.microsoft.com/office/drawing/2014/main" id="{26B354DC-8024-F7F0-3BB8-0C36AB1E7A7B}"/>
              </a:ext>
            </a:extLst>
          </p:cNvPr>
          <p:cNvCxnSpPr/>
          <p:nvPr/>
        </p:nvCxnSpPr>
        <p:spPr>
          <a:xfrm rot="10800000">
            <a:off x="3158402" y="2095576"/>
            <a:ext cx="2095110" cy="4438113"/>
          </a:xfrm>
          <a:prstGeom prst="bentConnector3">
            <a:avLst>
              <a:gd name="adj1" fmla="val 11091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FA06D2B7-5733-2217-E56F-C738A0097857}"/>
              </a:ext>
            </a:extLst>
          </p:cNvPr>
          <p:cNvSpPr txBox="1"/>
          <p:nvPr/>
        </p:nvSpPr>
        <p:spPr>
          <a:xfrm>
            <a:off x="2234089" y="5313301"/>
            <a:ext cx="1392543" cy="646331"/>
          </a:xfrm>
          <a:prstGeom prst="rect">
            <a:avLst/>
          </a:prstGeom>
          <a:solidFill>
            <a:srgbClr val="CB8C5D"/>
          </a:solidFill>
        </p:spPr>
        <p:txBody>
          <a:bodyPr wrap="square" rtlCol="0" anchor="ctr">
            <a:spAutoFit/>
          </a:bodyPr>
          <a:lstStyle/>
          <a:p>
            <a:pPr algn="ctr"/>
            <a:r>
              <a:rPr lang="fr-BE" dirty="0" err="1">
                <a:solidFill>
                  <a:schemeClr val="bg1"/>
                </a:solidFill>
                <a:latin typeface="Segoe UI Light" panose="020B0502040204020203" pitchFamily="34" charset="0"/>
                <a:cs typeface="Segoe UI Light" panose="020B0502040204020203" pitchFamily="34" charset="0"/>
              </a:rPr>
              <a:t>Forecast</a:t>
            </a:r>
            <a:endParaRPr lang="fr-BE" dirty="0">
              <a:solidFill>
                <a:schemeClr val="bg1"/>
              </a:solidFill>
              <a:latin typeface="Segoe UI Light" panose="020B0502040204020203" pitchFamily="34" charset="0"/>
              <a:cs typeface="Segoe UI Light" panose="020B0502040204020203" pitchFamily="34" charset="0"/>
            </a:endParaRPr>
          </a:p>
          <a:p>
            <a:pPr algn="ctr"/>
            <a:r>
              <a:rPr lang="fr-BE" dirty="0" err="1">
                <a:solidFill>
                  <a:schemeClr val="bg1"/>
                </a:solidFill>
                <a:latin typeface="Segoe UI Light" panose="020B0502040204020203" pitchFamily="34" charset="0"/>
                <a:cs typeface="Segoe UI Light" panose="020B0502040204020203" pitchFamily="34" charset="0"/>
              </a:rPr>
              <a:t>verification</a:t>
            </a:r>
            <a:endParaRPr lang="fr-BE" dirty="0">
              <a:solidFill>
                <a:schemeClr val="bg1"/>
              </a:solidFill>
              <a:latin typeface="Segoe UI Light" panose="020B0502040204020203" pitchFamily="34" charset="0"/>
              <a:cs typeface="Segoe UI Light" panose="020B0502040204020203" pitchFamily="34" charset="0"/>
            </a:endParaRPr>
          </a:p>
        </p:txBody>
      </p:sp>
      <p:sp>
        <p:nvSpPr>
          <p:cNvPr id="30" name="ZoneTexte 29">
            <a:extLst>
              <a:ext uri="{FF2B5EF4-FFF2-40B4-BE49-F238E27FC236}">
                <a16:creationId xmlns:a16="http://schemas.microsoft.com/office/drawing/2014/main" id="{4CAC6E55-304B-7692-1D22-52125686166B}"/>
              </a:ext>
            </a:extLst>
          </p:cNvPr>
          <p:cNvSpPr txBox="1"/>
          <p:nvPr/>
        </p:nvSpPr>
        <p:spPr>
          <a:xfrm>
            <a:off x="502171" y="3668302"/>
            <a:ext cx="1191718" cy="646331"/>
          </a:xfrm>
          <a:prstGeom prst="rect">
            <a:avLst/>
          </a:prstGeom>
          <a:noFill/>
        </p:spPr>
        <p:txBody>
          <a:bodyPr wrap="square" rtlCol="0">
            <a:spAutoFit/>
          </a:bodyPr>
          <a:lstStyle/>
          <a:p>
            <a:r>
              <a:rPr lang="fr-FR" dirty="0" err="1">
                <a:solidFill>
                  <a:srgbClr val="FF0000"/>
                </a:solidFill>
                <a:latin typeface="Proxima Nova Rg" panose="02000506030000020004" pitchFamily="2" charset="0"/>
                <a:ea typeface="Segoe UI Symbol" panose="020B0502040204020203" pitchFamily="34" charset="0"/>
                <a:cs typeface="Segoe UI Historic" panose="020B0502040204020203" pitchFamily="34" charset="0"/>
              </a:rPr>
              <a:t>Statistical</a:t>
            </a:r>
            <a:r>
              <a:rPr lang="fr-FR" dirty="0">
                <a:solidFill>
                  <a:srgbClr val="FF0000"/>
                </a:solidFill>
                <a:latin typeface="Proxima Nova Rg" panose="02000506030000020004" pitchFamily="2" charset="0"/>
                <a:ea typeface="Segoe UI Symbol" panose="020B0502040204020203" pitchFamily="34" charset="0"/>
                <a:cs typeface="Segoe UI Historic" panose="020B0502040204020203" pitchFamily="34" charset="0"/>
              </a:rPr>
              <a:t> </a:t>
            </a:r>
            <a:r>
              <a:rPr lang="fr-FR" dirty="0" err="1">
                <a:solidFill>
                  <a:srgbClr val="FF0000"/>
                </a:solidFill>
                <a:latin typeface="Proxima Nova Rg" panose="02000506030000020004" pitchFamily="2" charset="0"/>
                <a:ea typeface="Segoe UI Symbol" panose="020B0502040204020203" pitchFamily="34" charset="0"/>
                <a:cs typeface="Segoe UI Historic" panose="020B0502040204020203" pitchFamily="34" charset="0"/>
              </a:rPr>
              <a:t>steps</a:t>
            </a:r>
            <a:r>
              <a:rPr lang="fr-FR" dirty="0">
                <a:solidFill>
                  <a:srgbClr val="FF0000"/>
                </a:solidFill>
                <a:latin typeface="Proxima Nova Rg" panose="02000506030000020004" pitchFamily="2" charset="0"/>
                <a:ea typeface="Segoe UI Symbol" panose="020B0502040204020203" pitchFamily="34" charset="0"/>
                <a:cs typeface="Segoe UI Historic" panose="020B0502040204020203" pitchFamily="34" charset="0"/>
              </a:rPr>
              <a:t> </a:t>
            </a:r>
          </a:p>
        </p:txBody>
      </p:sp>
      <p:cxnSp>
        <p:nvCxnSpPr>
          <p:cNvPr id="32" name="Connecteur droit avec flèche 31">
            <a:extLst>
              <a:ext uri="{FF2B5EF4-FFF2-40B4-BE49-F238E27FC236}">
                <a16:creationId xmlns:a16="http://schemas.microsoft.com/office/drawing/2014/main" id="{05BED4D2-B338-65C3-691B-0335E63A9236}"/>
              </a:ext>
            </a:extLst>
          </p:cNvPr>
          <p:cNvCxnSpPr>
            <a:cxnSpLocks/>
          </p:cNvCxnSpPr>
          <p:nvPr/>
        </p:nvCxnSpPr>
        <p:spPr>
          <a:xfrm>
            <a:off x="1221698" y="4314633"/>
            <a:ext cx="1053447" cy="8579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BBFF364B-9C20-C0E1-F390-32D2B2855085}"/>
              </a:ext>
            </a:extLst>
          </p:cNvPr>
          <p:cNvCxnSpPr>
            <a:cxnSpLocks/>
          </p:cNvCxnSpPr>
          <p:nvPr/>
        </p:nvCxnSpPr>
        <p:spPr>
          <a:xfrm>
            <a:off x="1613413" y="4146518"/>
            <a:ext cx="3435560" cy="14449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necteur droit avec flèche 35">
            <a:extLst>
              <a:ext uri="{FF2B5EF4-FFF2-40B4-BE49-F238E27FC236}">
                <a16:creationId xmlns:a16="http://schemas.microsoft.com/office/drawing/2014/main" id="{ECC074BE-CA86-98E8-8C61-C8A021B0E10A}"/>
              </a:ext>
            </a:extLst>
          </p:cNvPr>
          <p:cNvCxnSpPr>
            <a:cxnSpLocks/>
          </p:cNvCxnSpPr>
          <p:nvPr/>
        </p:nvCxnSpPr>
        <p:spPr>
          <a:xfrm>
            <a:off x="1697871" y="3879187"/>
            <a:ext cx="5463639" cy="8644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09DE9810-E86C-0B9A-AD4B-304A1E7D6AA5}"/>
              </a:ext>
            </a:extLst>
          </p:cNvPr>
          <p:cNvCxnSpPr>
            <a:cxnSpLocks/>
          </p:cNvCxnSpPr>
          <p:nvPr/>
        </p:nvCxnSpPr>
        <p:spPr>
          <a:xfrm flipV="1">
            <a:off x="1693889" y="2362905"/>
            <a:ext cx="3355084" cy="13460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ZoneTexte 39">
            <a:extLst>
              <a:ext uri="{FF2B5EF4-FFF2-40B4-BE49-F238E27FC236}">
                <a16:creationId xmlns:a16="http://schemas.microsoft.com/office/drawing/2014/main" id="{60F56028-AF79-1314-63D2-29F5EBF8A4EF}"/>
              </a:ext>
            </a:extLst>
          </p:cNvPr>
          <p:cNvSpPr txBox="1"/>
          <p:nvPr/>
        </p:nvSpPr>
        <p:spPr>
          <a:xfrm>
            <a:off x="8094861" y="6349021"/>
            <a:ext cx="878088" cy="369332"/>
          </a:xfrm>
          <a:prstGeom prst="rect">
            <a:avLst/>
          </a:prstGeom>
          <a:solidFill>
            <a:srgbClr val="CB8C5D"/>
          </a:solidFill>
        </p:spPr>
        <p:txBody>
          <a:bodyPr wrap="square" rtlCol="0" anchor="ctr">
            <a:spAutoFit/>
          </a:bodyPr>
          <a:lstStyle/>
          <a:p>
            <a:pPr algn="ctr"/>
            <a:r>
              <a:rPr lang="fr-BE" dirty="0" err="1">
                <a:solidFill>
                  <a:schemeClr val="bg1"/>
                </a:solidFill>
                <a:latin typeface="Segoe UI Light" panose="020B0502040204020203" pitchFamily="34" charset="0"/>
                <a:cs typeface="Segoe UI Light" panose="020B0502040204020203" pitchFamily="34" charset="0"/>
              </a:rPr>
              <a:t>Users</a:t>
            </a:r>
            <a:endParaRPr lang="fr-BE" dirty="0">
              <a:solidFill>
                <a:schemeClr val="bg1"/>
              </a:solidFill>
              <a:latin typeface="Segoe UI Light" panose="020B0502040204020203" pitchFamily="34" charset="0"/>
              <a:cs typeface="Segoe UI Light" panose="020B0502040204020203" pitchFamily="34" charset="0"/>
            </a:endParaRPr>
          </a:p>
        </p:txBody>
      </p:sp>
      <p:sp>
        <p:nvSpPr>
          <p:cNvPr id="41" name="Flèche droite 65">
            <a:extLst>
              <a:ext uri="{FF2B5EF4-FFF2-40B4-BE49-F238E27FC236}">
                <a16:creationId xmlns:a16="http://schemas.microsoft.com/office/drawing/2014/main" id="{DCE8707E-6C72-2363-2F89-8DC8053A8E47}"/>
              </a:ext>
            </a:extLst>
          </p:cNvPr>
          <p:cNvSpPr/>
          <p:nvPr/>
        </p:nvSpPr>
        <p:spPr>
          <a:xfrm>
            <a:off x="7290474" y="6456702"/>
            <a:ext cx="413829" cy="15397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814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1" grpId="0" animBg="1"/>
      <p:bldP spid="12" grpId="0" animBg="1"/>
      <p:bldP spid="18" grpId="0" animBg="1"/>
      <p:bldP spid="23" grpId="0" animBg="1"/>
      <p:bldP spid="26" grpId="0" animBg="1"/>
      <p:bldP spid="30" grpId="0"/>
      <p:bldP spid="40" grpId="0" animBg="1"/>
      <p:bldP spid="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56073-F572-738E-5C44-C6A25852E70D}"/>
              </a:ext>
            </a:extLst>
          </p:cNvPr>
          <p:cNvSpPr>
            <a:spLocks noGrp="1"/>
          </p:cNvSpPr>
          <p:nvPr>
            <p:ph type="title"/>
          </p:nvPr>
        </p:nvSpPr>
        <p:spPr/>
        <p:txBody>
          <a:bodyPr/>
          <a:lstStyle/>
          <a:p>
            <a:r>
              <a:rPr lang="fr-FR" dirty="0" err="1"/>
              <a:t>Statistical</a:t>
            </a:r>
            <a:r>
              <a:rPr lang="fr-FR" dirty="0"/>
              <a:t> data-</a:t>
            </a:r>
            <a:r>
              <a:rPr lang="fr-FR" dirty="0" err="1"/>
              <a:t>driven</a:t>
            </a:r>
            <a:r>
              <a:rPr lang="fr-FR" dirty="0"/>
              <a:t> model </a:t>
            </a:r>
            <a:r>
              <a:rPr lang="fr-FR" dirty="0" err="1"/>
              <a:t>predictions</a:t>
            </a:r>
            <a:endParaRPr lang="fr-FR" dirty="0"/>
          </a:p>
        </p:txBody>
      </p:sp>
      <p:sp>
        <p:nvSpPr>
          <p:cNvPr id="4" name="ZoneTexte 3">
            <a:extLst>
              <a:ext uri="{FF2B5EF4-FFF2-40B4-BE49-F238E27FC236}">
                <a16:creationId xmlns:a16="http://schemas.microsoft.com/office/drawing/2014/main" id="{51955529-FB13-BC33-1693-F12398CFDFD1}"/>
              </a:ext>
            </a:extLst>
          </p:cNvPr>
          <p:cNvSpPr txBox="1"/>
          <p:nvPr/>
        </p:nvSpPr>
        <p:spPr>
          <a:xfrm>
            <a:off x="5253513" y="3937822"/>
            <a:ext cx="1684978" cy="1200329"/>
          </a:xfrm>
          <a:prstGeom prst="rect">
            <a:avLst/>
          </a:prstGeom>
          <a:solidFill>
            <a:schemeClr val="accent6">
              <a:lumMod val="60000"/>
              <a:lumOff val="40000"/>
            </a:schemeClr>
          </a:solidFill>
          <a:ln w="50800">
            <a:solidFill>
              <a:schemeClr val="accent6">
                <a:lumMod val="50000"/>
              </a:schemeClr>
            </a:solidFill>
          </a:ln>
        </p:spPr>
        <p:txBody>
          <a:bodyPr wrap="square" rtlCol="0" anchor="ctr">
            <a:spAutoFit/>
          </a:bodyPr>
          <a:lstStyle/>
          <a:p>
            <a:pPr algn="ctr"/>
            <a:r>
              <a:rPr lang="fr-BE" sz="2400" dirty="0" err="1">
                <a:solidFill>
                  <a:schemeClr val="bg1"/>
                </a:solidFill>
                <a:latin typeface="Segoe UI Light" panose="020B0502040204020203" pitchFamily="34" charset="0"/>
                <a:cs typeface="Segoe UI Light" panose="020B0502040204020203" pitchFamily="34" charset="0"/>
              </a:rPr>
              <a:t>Statistical</a:t>
            </a:r>
            <a:r>
              <a:rPr lang="fr-BE" sz="2400" dirty="0">
                <a:solidFill>
                  <a:schemeClr val="bg1"/>
                </a:solidFill>
                <a:latin typeface="Segoe UI Light" panose="020B0502040204020203" pitchFamily="34" charset="0"/>
                <a:cs typeface="Segoe UI Light" panose="020B0502040204020203" pitchFamily="34" charset="0"/>
              </a:rPr>
              <a:t> Model (incl. tuning)</a:t>
            </a:r>
          </a:p>
        </p:txBody>
      </p:sp>
      <p:sp>
        <p:nvSpPr>
          <p:cNvPr id="6" name="ZoneTexte 5">
            <a:extLst>
              <a:ext uri="{FF2B5EF4-FFF2-40B4-BE49-F238E27FC236}">
                <a16:creationId xmlns:a16="http://schemas.microsoft.com/office/drawing/2014/main" id="{55BD74AE-27FB-8E6D-0980-268F881AD522}"/>
              </a:ext>
            </a:extLst>
          </p:cNvPr>
          <p:cNvSpPr txBox="1"/>
          <p:nvPr/>
        </p:nvSpPr>
        <p:spPr>
          <a:xfrm>
            <a:off x="5521204" y="3126491"/>
            <a:ext cx="1150862" cy="646331"/>
          </a:xfrm>
          <a:prstGeom prst="rect">
            <a:avLst/>
          </a:prstGeom>
          <a:solidFill>
            <a:schemeClr val="accent4">
              <a:lumMod val="60000"/>
              <a:lumOff val="40000"/>
            </a:schemeClr>
          </a:solidFill>
        </p:spPr>
        <p:txBody>
          <a:bodyPr wrap="square" rtlCol="0" anchor="ctr">
            <a:spAutoFit/>
          </a:bodyPr>
          <a:lstStyle/>
          <a:p>
            <a:pPr algn="ctr"/>
            <a:r>
              <a:rPr lang="fr-BE" dirty="0" err="1">
                <a:solidFill>
                  <a:schemeClr val="bg1"/>
                </a:solidFill>
                <a:latin typeface="Segoe UI Light" panose="020B0502040204020203" pitchFamily="34" charset="0"/>
                <a:cs typeface="Segoe UI Light" panose="020B0502040204020203" pitchFamily="34" charset="0"/>
              </a:rPr>
              <a:t>Predictors</a:t>
            </a:r>
            <a:r>
              <a:rPr lang="fr-BE" dirty="0">
                <a:solidFill>
                  <a:schemeClr val="bg1"/>
                </a:solidFill>
                <a:latin typeface="Segoe UI Light" panose="020B0502040204020203" pitchFamily="34" charset="0"/>
                <a:cs typeface="Segoe UI Light" panose="020B0502040204020203" pitchFamily="34" charset="0"/>
              </a:rPr>
              <a:t> </a:t>
            </a:r>
            <a:r>
              <a:rPr lang="fr-BE" dirty="0" err="1">
                <a:solidFill>
                  <a:schemeClr val="bg1"/>
                </a:solidFill>
                <a:latin typeface="Segoe UI Light" panose="020B0502040204020203" pitchFamily="34" charset="0"/>
                <a:cs typeface="Segoe UI Light" panose="020B0502040204020203" pitchFamily="34" charset="0"/>
              </a:rPr>
              <a:t>selection</a:t>
            </a:r>
            <a:endParaRPr lang="fr-BE" dirty="0">
              <a:solidFill>
                <a:schemeClr val="bg1"/>
              </a:solidFill>
              <a:latin typeface="Segoe UI Light" panose="020B0502040204020203" pitchFamily="34" charset="0"/>
              <a:cs typeface="Segoe UI Light" panose="020B0502040204020203" pitchFamily="34" charset="0"/>
            </a:endParaRPr>
          </a:p>
        </p:txBody>
      </p:sp>
      <p:sp>
        <p:nvSpPr>
          <p:cNvPr id="7" name="ZoneTexte 6">
            <a:extLst>
              <a:ext uri="{FF2B5EF4-FFF2-40B4-BE49-F238E27FC236}">
                <a16:creationId xmlns:a16="http://schemas.microsoft.com/office/drawing/2014/main" id="{2848AD90-FC3E-04B7-1002-A1984601B556}"/>
              </a:ext>
            </a:extLst>
          </p:cNvPr>
          <p:cNvSpPr txBox="1"/>
          <p:nvPr/>
        </p:nvSpPr>
        <p:spPr>
          <a:xfrm>
            <a:off x="5253513" y="6299149"/>
            <a:ext cx="1684977" cy="469077"/>
          </a:xfrm>
          <a:prstGeom prst="rect">
            <a:avLst/>
          </a:prstGeom>
          <a:solidFill>
            <a:srgbClr val="FFFF00"/>
          </a:solidFill>
          <a:ln w="25400">
            <a:solidFill>
              <a:srgbClr val="FF0000"/>
            </a:solidFill>
            <a:prstDash val="sysDash"/>
          </a:ln>
        </p:spPr>
        <p:txBody>
          <a:bodyPr wrap="square" rtlCol="0" anchor="ctr">
            <a:spAutoFit/>
          </a:bodyPr>
          <a:lstStyle/>
          <a:p>
            <a:pPr algn="ctr"/>
            <a:r>
              <a:rPr lang="fr-BE" sz="2400" dirty="0" err="1">
                <a:solidFill>
                  <a:srgbClr val="FF0000"/>
                </a:solidFill>
                <a:latin typeface="Segoe UI Light" panose="020B0502040204020203" pitchFamily="34" charset="0"/>
                <a:cs typeface="Segoe UI Light" panose="020B0502040204020203" pitchFamily="34" charset="0"/>
              </a:rPr>
              <a:t>Prediction</a:t>
            </a:r>
            <a:endParaRPr lang="fr-BE" sz="2400" dirty="0">
              <a:solidFill>
                <a:srgbClr val="FF0000"/>
              </a:solidFill>
              <a:latin typeface="Segoe UI Light" panose="020B0502040204020203" pitchFamily="34" charset="0"/>
              <a:cs typeface="Segoe UI Light" panose="020B0502040204020203" pitchFamily="34" charset="0"/>
            </a:endParaRPr>
          </a:p>
        </p:txBody>
      </p:sp>
      <p:cxnSp>
        <p:nvCxnSpPr>
          <p:cNvPr id="8" name="Connecteur droit avec flèche 7">
            <a:extLst>
              <a:ext uri="{FF2B5EF4-FFF2-40B4-BE49-F238E27FC236}">
                <a16:creationId xmlns:a16="http://schemas.microsoft.com/office/drawing/2014/main" id="{E2D5FE83-70F2-303C-E41F-C4C97728F066}"/>
              </a:ext>
            </a:extLst>
          </p:cNvPr>
          <p:cNvCxnSpPr>
            <a:cxnSpLocks/>
            <a:stCxn id="4" idx="2"/>
            <a:endCxn id="7" idx="0"/>
          </p:cNvCxnSpPr>
          <p:nvPr/>
        </p:nvCxnSpPr>
        <p:spPr>
          <a:xfrm>
            <a:off x="6096002" y="5138151"/>
            <a:ext cx="0" cy="1160998"/>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4B181E1-EF62-B543-B299-6EF2DB781569}"/>
              </a:ext>
            </a:extLst>
          </p:cNvPr>
          <p:cNvCxnSpPr>
            <a:stCxn id="6" idx="2"/>
            <a:endCxn id="4" idx="0"/>
          </p:cNvCxnSpPr>
          <p:nvPr/>
        </p:nvCxnSpPr>
        <p:spPr>
          <a:xfrm flipH="1">
            <a:off x="6096002" y="3772822"/>
            <a:ext cx="633" cy="165000"/>
          </a:xfrm>
          <a:prstGeom prst="straightConnector1">
            <a:avLst/>
          </a:prstGeom>
          <a:ln w="25400">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cteur en angle 16">
            <a:extLst>
              <a:ext uri="{FF2B5EF4-FFF2-40B4-BE49-F238E27FC236}">
                <a16:creationId xmlns:a16="http://schemas.microsoft.com/office/drawing/2014/main" id="{7C7C6A42-594C-E8F0-B262-FECC88F5AF51}"/>
              </a:ext>
            </a:extLst>
          </p:cNvPr>
          <p:cNvCxnSpPr>
            <a:cxnSpLocks/>
            <a:stCxn id="30" idx="1"/>
            <a:endCxn id="6" idx="0"/>
          </p:cNvCxnSpPr>
          <p:nvPr/>
        </p:nvCxnSpPr>
        <p:spPr>
          <a:xfrm rot="10800000" flipV="1">
            <a:off x="6096636" y="1969051"/>
            <a:ext cx="1035209" cy="1157439"/>
          </a:xfrm>
          <a:prstGeom prst="bentConnector2">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en angle 24">
            <a:extLst>
              <a:ext uri="{FF2B5EF4-FFF2-40B4-BE49-F238E27FC236}">
                <a16:creationId xmlns:a16="http://schemas.microsoft.com/office/drawing/2014/main" id="{26B354DC-8024-F7F0-3BB8-0C36AB1E7A7B}"/>
              </a:ext>
            </a:extLst>
          </p:cNvPr>
          <p:cNvCxnSpPr/>
          <p:nvPr/>
        </p:nvCxnSpPr>
        <p:spPr>
          <a:xfrm rot="10800000">
            <a:off x="3158402" y="2095576"/>
            <a:ext cx="2095110" cy="4438113"/>
          </a:xfrm>
          <a:prstGeom prst="bentConnector3">
            <a:avLst>
              <a:gd name="adj1" fmla="val 11091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FA06D2B7-5733-2217-E56F-C738A0097857}"/>
              </a:ext>
            </a:extLst>
          </p:cNvPr>
          <p:cNvSpPr txBox="1"/>
          <p:nvPr/>
        </p:nvSpPr>
        <p:spPr>
          <a:xfrm>
            <a:off x="2234089" y="5313301"/>
            <a:ext cx="1392543" cy="646331"/>
          </a:xfrm>
          <a:prstGeom prst="rect">
            <a:avLst/>
          </a:prstGeom>
          <a:solidFill>
            <a:srgbClr val="CB8C5D"/>
          </a:solidFill>
        </p:spPr>
        <p:txBody>
          <a:bodyPr wrap="square" rtlCol="0" anchor="ctr">
            <a:spAutoFit/>
          </a:bodyPr>
          <a:lstStyle/>
          <a:p>
            <a:pPr algn="ctr"/>
            <a:r>
              <a:rPr lang="fr-BE" dirty="0" err="1">
                <a:solidFill>
                  <a:schemeClr val="bg1"/>
                </a:solidFill>
                <a:latin typeface="Segoe UI Light" panose="020B0502040204020203" pitchFamily="34" charset="0"/>
                <a:cs typeface="Segoe UI Light" panose="020B0502040204020203" pitchFamily="34" charset="0"/>
              </a:rPr>
              <a:t>Forecast</a:t>
            </a:r>
            <a:endParaRPr lang="fr-BE" dirty="0">
              <a:solidFill>
                <a:schemeClr val="bg1"/>
              </a:solidFill>
              <a:latin typeface="Segoe UI Light" panose="020B0502040204020203" pitchFamily="34" charset="0"/>
              <a:cs typeface="Segoe UI Light" panose="020B0502040204020203" pitchFamily="34" charset="0"/>
            </a:endParaRPr>
          </a:p>
          <a:p>
            <a:pPr algn="ctr"/>
            <a:r>
              <a:rPr lang="fr-BE" dirty="0" err="1">
                <a:solidFill>
                  <a:schemeClr val="bg1"/>
                </a:solidFill>
                <a:latin typeface="Segoe UI Light" panose="020B0502040204020203" pitchFamily="34" charset="0"/>
                <a:cs typeface="Segoe UI Light" panose="020B0502040204020203" pitchFamily="34" charset="0"/>
              </a:rPr>
              <a:t>verification</a:t>
            </a:r>
            <a:endParaRPr lang="fr-BE" dirty="0">
              <a:solidFill>
                <a:schemeClr val="bg1"/>
              </a:solidFill>
              <a:latin typeface="Segoe UI Light" panose="020B0502040204020203" pitchFamily="34" charset="0"/>
              <a:cs typeface="Segoe UI Light" panose="020B0502040204020203" pitchFamily="34" charset="0"/>
            </a:endParaRPr>
          </a:p>
        </p:txBody>
      </p:sp>
      <p:sp>
        <p:nvSpPr>
          <p:cNvPr id="30" name="ZoneTexte 29">
            <a:extLst>
              <a:ext uri="{FF2B5EF4-FFF2-40B4-BE49-F238E27FC236}">
                <a16:creationId xmlns:a16="http://schemas.microsoft.com/office/drawing/2014/main" id="{F00A0869-7CBE-003C-6672-F594FE4F4E9D}"/>
              </a:ext>
            </a:extLst>
          </p:cNvPr>
          <p:cNvSpPr txBox="1"/>
          <p:nvPr/>
        </p:nvSpPr>
        <p:spPr>
          <a:xfrm>
            <a:off x="7131844" y="1645886"/>
            <a:ext cx="1150862" cy="646331"/>
          </a:xfrm>
          <a:prstGeom prst="rect">
            <a:avLst/>
          </a:prstGeom>
          <a:solidFill>
            <a:schemeClr val="accent4">
              <a:lumMod val="60000"/>
              <a:lumOff val="40000"/>
            </a:schemeClr>
          </a:solidFill>
        </p:spPr>
        <p:txBody>
          <a:bodyPr wrap="square" rtlCol="0" anchor="ctr">
            <a:spAutoFit/>
          </a:bodyPr>
          <a:lstStyle/>
          <a:p>
            <a:pPr algn="ctr"/>
            <a:r>
              <a:rPr lang="fr-BE" dirty="0">
                <a:solidFill>
                  <a:schemeClr val="bg1"/>
                </a:solidFill>
                <a:latin typeface="Segoe UI Light" panose="020B0502040204020203" pitchFamily="34" charset="0"/>
                <a:cs typeface="Segoe UI Light" panose="020B0502040204020203" pitchFamily="34" charset="0"/>
              </a:rPr>
              <a:t>Training </a:t>
            </a:r>
            <a:r>
              <a:rPr lang="fr-BE" dirty="0" err="1">
                <a:solidFill>
                  <a:schemeClr val="bg1"/>
                </a:solidFill>
                <a:latin typeface="Segoe UI Light" panose="020B0502040204020203" pitchFamily="34" charset="0"/>
                <a:cs typeface="Segoe UI Light" panose="020B0502040204020203" pitchFamily="34" charset="0"/>
              </a:rPr>
              <a:t>dataset</a:t>
            </a:r>
            <a:endParaRPr lang="fr-BE" dirty="0">
              <a:solidFill>
                <a:schemeClr val="bg1"/>
              </a:solidFill>
              <a:latin typeface="Segoe UI Light" panose="020B0502040204020203" pitchFamily="34" charset="0"/>
              <a:cs typeface="Segoe UI Light" panose="020B0502040204020203" pitchFamily="34" charset="0"/>
            </a:endParaRPr>
          </a:p>
        </p:txBody>
      </p:sp>
      <p:sp>
        <p:nvSpPr>
          <p:cNvPr id="35" name="ZoneTexte 34">
            <a:extLst>
              <a:ext uri="{FF2B5EF4-FFF2-40B4-BE49-F238E27FC236}">
                <a16:creationId xmlns:a16="http://schemas.microsoft.com/office/drawing/2014/main" id="{31E43A9A-2D82-5FCD-0D05-511DDF8E3614}"/>
              </a:ext>
            </a:extLst>
          </p:cNvPr>
          <p:cNvSpPr txBox="1"/>
          <p:nvPr/>
        </p:nvSpPr>
        <p:spPr>
          <a:xfrm>
            <a:off x="8746761" y="2832678"/>
            <a:ext cx="1876841" cy="646331"/>
          </a:xfrm>
          <a:prstGeom prst="rect">
            <a:avLst/>
          </a:prstGeom>
          <a:noFill/>
        </p:spPr>
        <p:txBody>
          <a:bodyPr wrap="square" rtlCol="0">
            <a:spAutoFit/>
          </a:bodyPr>
          <a:lstStyle/>
          <a:p>
            <a:r>
              <a:rPr lang="fr-FR" dirty="0">
                <a:solidFill>
                  <a:srgbClr val="FF0000"/>
                </a:solidFill>
                <a:latin typeface="Proxima Nova Rg" panose="02000506030000020004" pitchFamily="2" charset="0"/>
                <a:ea typeface="Segoe UI Symbol" panose="020B0502040204020203" pitchFamily="34" charset="0"/>
                <a:cs typeface="Segoe UI Historic" panose="020B0502040204020203" pitchFamily="34" charset="0"/>
              </a:rPr>
              <a:t>Physical model/expertise</a:t>
            </a:r>
          </a:p>
        </p:txBody>
      </p:sp>
      <p:cxnSp>
        <p:nvCxnSpPr>
          <p:cNvPr id="36" name="Connecteur droit avec flèche 35">
            <a:extLst>
              <a:ext uri="{FF2B5EF4-FFF2-40B4-BE49-F238E27FC236}">
                <a16:creationId xmlns:a16="http://schemas.microsoft.com/office/drawing/2014/main" id="{4765606C-6081-492E-24AD-3FC656780565}"/>
              </a:ext>
            </a:extLst>
          </p:cNvPr>
          <p:cNvCxnSpPr>
            <a:cxnSpLocks/>
          </p:cNvCxnSpPr>
          <p:nvPr/>
        </p:nvCxnSpPr>
        <p:spPr>
          <a:xfrm flipH="1" flipV="1">
            <a:off x="8140711" y="2405921"/>
            <a:ext cx="433436" cy="6307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4EB85FEC-3EA3-ABE6-4E64-FA3284CC8CF5}"/>
              </a:ext>
            </a:extLst>
          </p:cNvPr>
          <p:cNvCxnSpPr>
            <a:cxnSpLocks/>
          </p:cNvCxnSpPr>
          <p:nvPr/>
        </p:nvCxnSpPr>
        <p:spPr>
          <a:xfrm flipH="1">
            <a:off x="6685237" y="3288215"/>
            <a:ext cx="1731740" cy="470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1" name="ZoneTexte 40">
            <a:extLst>
              <a:ext uri="{FF2B5EF4-FFF2-40B4-BE49-F238E27FC236}">
                <a16:creationId xmlns:a16="http://schemas.microsoft.com/office/drawing/2014/main" id="{4BE07B5B-ACD8-18BB-B430-62C4A5697EC2}"/>
              </a:ext>
            </a:extLst>
          </p:cNvPr>
          <p:cNvSpPr txBox="1"/>
          <p:nvPr/>
        </p:nvSpPr>
        <p:spPr>
          <a:xfrm>
            <a:off x="8094861" y="6349021"/>
            <a:ext cx="878088" cy="369332"/>
          </a:xfrm>
          <a:prstGeom prst="rect">
            <a:avLst/>
          </a:prstGeom>
          <a:solidFill>
            <a:srgbClr val="CB8C5D"/>
          </a:solidFill>
        </p:spPr>
        <p:txBody>
          <a:bodyPr wrap="square" rtlCol="0" anchor="ctr">
            <a:spAutoFit/>
          </a:bodyPr>
          <a:lstStyle/>
          <a:p>
            <a:pPr algn="ctr"/>
            <a:r>
              <a:rPr lang="fr-BE" dirty="0" err="1">
                <a:solidFill>
                  <a:schemeClr val="bg1"/>
                </a:solidFill>
                <a:latin typeface="Segoe UI Light" panose="020B0502040204020203" pitchFamily="34" charset="0"/>
                <a:cs typeface="Segoe UI Light" panose="020B0502040204020203" pitchFamily="34" charset="0"/>
              </a:rPr>
              <a:t>Users</a:t>
            </a:r>
            <a:endParaRPr lang="fr-BE" dirty="0">
              <a:solidFill>
                <a:schemeClr val="bg1"/>
              </a:solidFill>
              <a:latin typeface="Segoe UI Light" panose="020B0502040204020203" pitchFamily="34" charset="0"/>
              <a:cs typeface="Segoe UI Light" panose="020B0502040204020203" pitchFamily="34" charset="0"/>
            </a:endParaRPr>
          </a:p>
        </p:txBody>
      </p:sp>
      <p:sp>
        <p:nvSpPr>
          <p:cNvPr id="42" name="Flèche droite 65">
            <a:extLst>
              <a:ext uri="{FF2B5EF4-FFF2-40B4-BE49-F238E27FC236}">
                <a16:creationId xmlns:a16="http://schemas.microsoft.com/office/drawing/2014/main" id="{5366CF83-E0C3-6691-2A66-148A6F2EA7A1}"/>
              </a:ext>
            </a:extLst>
          </p:cNvPr>
          <p:cNvSpPr/>
          <p:nvPr/>
        </p:nvSpPr>
        <p:spPr>
          <a:xfrm>
            <a:off x="7290474" y="6456702"/>
            <a:ext cx="413829" cy="15397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433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6" grpId="0" animBg="1"/>
      <p:bldP spid="30" grpId="0" animBg="1"/>
      <p:bldP spid="35" grpId="0"/>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5E306-CAF4-71D1-37E6-94B8ED1AB676}"/>
              </a:ext>
            </a:extLst>
          </p:cNvPr>
          <p:cNvSpPr>
            <a:spLocks noGrp="1"/>
          </p:cNvSpPr>
          <p:nvPr>
            <p:ph type="title"/>
          </p:nvPr>
        </p:nvSpPr>
        <p:spPr/>
        <p:txBody>
          <a:bodyPr/>
          <a:lstStyle/>
          <a:p>
            <a:r>
              <a:rPr lang="fr-FR" dirty="0"/>
              <a:t>Questions for </a:t>
            </a:r>
            <a:r>
              <a:rPr lang="fr-FR" dirty="0" err="1"/>
              <a:t>today</a:t>
            </a:r>
            <a:endParaRPr lang="fr-FR" dirty="0"/>
          </a:p>
        </p:txBody>
      </p:sp>
      <p:sp>
        <p:nvSpPr>
          <p:cNvPr id="3" name="Espace réservé du contenu 2">
            <a:extLst>
              <a:ext uri="{FF2B5EF4-FFF2-40B4-BE49-F238E27FC236}">
                <a16:creationId xmlns:a16="http://schemas.microsoft.com/office/drawing/2014/main" id="{0206EF34-1F87-BF37-DC18-4D1F597364FF}"/>
              </a:ext>
            </a:extLst>
          </p:cNvPr>
          <p:cNvSpPr>
            <a:spLocks noGrp="1"/>
          </p:cNvSpPr>
          <p:nvPr>
            <p:ph idx="1"/>
          </p:nvPr>
        </p:nvSpPr>
        <p:spPr/>
        <p:txBody>
          <a:bodyPr/>
          <a:lstStyle/>
          <a:p>
            <a:pPr marL="514350" indent="-514350">
              <a:buFont typeface="+mj-lt"/>
              <a:buAutoNum type="arabicPeriod"/>
            </a:pPr>
            <a:r>
              <a:rPr lang="fr-FR" b="1" dirty="0" err="1"/>
              <a:t>What</a:t>
            </a:r>
            <a:r>
              <a:rPr lang="fr-FR" b="1" dirty="0"/>
              <a:t> </a:t>
            </a:r>
            <a:r>
              <a:rPr lang="fr-FR" b="1" dirty="0" err="1"/>
              <a:t>is</a:t>
            </a:r>
            <a:r>
              <a:rPr lang="fr-FR" b="1" dirty="0"/>
              <a:t> </a:t>
            </a:r>
            <a:r>
              <a:rPr lang="fr-FR" b="1" dirty="0" err="1"/>
              <a:t>predictability</a:t>
            </a:r>
            <a:r>
              <a:rPr lang="fr-FR" b="1" dirty="0"/>
              <a:t>?</a:t>
            </a:r>
          </a:p>
          <a:p>
            <a:pPr marL="514350" indent="-514350">
              <a:buFont typeface="+mj-lt"/>
              <a:buAutoNum type="arabicPeriod"/>
            </a:pPr>
            <a:r>
              <a:rPr lang="fr-FR" dirty="0">
                <a:solidFill>
                  <a:schemeClr val="bg1">
                    <a:lumMod val="75000"/>
                  </a:schemeClr>
                </a:solidFill>
              </a:rPr>
              <a:t>How </a:t>
            </a:r>
            <a:r>
              <a:rPr lang="fr-FR" dirty="0" err="1">
                <a:solidFill>
                  <a:schemeClr val="bg1">
                    <a:lumMod val="75000"/>
                  </a:schemeClr>
                </a:solidFill>
              </a:rPr>
              <a:t>is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assessed</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sources of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Does</a:t>
            </a:r>
            <a:r>
              <a:rPr lang="fr-FR" dirty="0">
                <a:solidFill>
                  <a:schemeClr val="bg1">
                    <a:lumMod val="75000"/>
                  </a:schemeClr>
                </a:solidFill>
              </a:rPr>
              <a:t> </a:t>
            </a:r>
            <a:r>
              <a:rPr lang="fr-FR" dirty="0" err="1">
                <a:solidFill>
                  <a:schemeClr val="bg1">
                    <a:lumMod val="75000"/>
                  </a:schemeClr>
                </a:solidFill>
              </a:rPr>
              <a:t>predictability</a:t>
            </a:r>
            <a:r>
              <a:rPr lang="fr-FR" dirty="0">
                <a:solidFill>
                  <a:schemeClr val="bg1">
                    <a:lumMod val="75000"/>
                  </a:schemeClr>
                </a:solidFill>
              </a:rPr>
              <a:t> </a:t>
            </a:r>
            <a:r>
              <a:rPr lang="fr-FR" dirty="0" err="1">
                <a:solidFill>
                  <a:schemeClr val="bg1">
                    <a:lumMod val="75000"/>
                  </a:schemeClr>
                </a:solidFill>
              </a:rPr>
              <a:t>evolve</a:t>
            </a:r>
            <a:r>
              <a:rPr lang="fr-FR" dirty="0">
                <a:solidFill>
                  <a:schemeClr val="bg1">
                    <a:lumMod val="75000"/>
                  </a:schemeClr>
                </a:solidFill>
              </a:rPr>
              <a:t> in a </a:t>
            </a:r>
            <a:r>
              <a:rPr lang="fr-FR" dirty="0" err="1">
                <a:solidFill>
                  <a:schemeClr val="bg1">
                    <a:lumMod val="75000"/>
                  </a:schemeClr>
                </a:solidFill>
              </a:rPr>
              <a:t>changing</a:t>
            </a:r>
            <a:r>
              <a:rPr lang="fr-FR" dirty="0">
                <a:solidFill>
                  <a:schemeClr val="bg1">
                    <a:lumMod val="75000"/>
                  </a:schemeClr>
                </a:solidFill>
              </a:rPr>
              <a:t> </a:t>
            </a:r>
            <a:r>
              <a:rPr lang="fr-FR" dirty="0" err="1">
                <a:solidFill>
                  <a:schemeClr val="bg1">
                    <a:lumMod val="75000"/>
                  </a:schemeClr>
                </a:solidFill>
              </a:rPr>
              <a:t>climate</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t>
            </a:r>
            <a:r>
              <a:rPr lang="fr-FR" dirty="0" err="1">
                <a:solidFill>
                  <a:schemeClr val="bg1">
                    <a:lumMod val="75000"/>
                  </a:schemeClr>
                </a:solidFill>
              </a:rPr>
              <a:t>is</a:t>
            </a:r>
            <a:r>
              <a:rPr lang="fr-FR" dirty="0">
                <a:solidFill>
                  <a:schemeClr val="bg1">
                    <a:lumMod val="75000"/>
                  </a:schemeClr>
                </a:solidFill>
              </a:rPr>
              <a:t> the </a:t>
            </a:r>
            <a:r>
              <a:rPr lang="fr-FR" dirty="0" err="1">
                <a:solidFill>
                  <a:schemeClr val="bg1">
                    <a:lumMod val="75000"/>
                  </a:schemeClr>
                </a:solidFill>
              </a:rPr>
              <a:t>skill</a:t>
            </a:r>
            <a:r>
              <a:rPr lang="fr-FR" dirty="0">
                <a:solidFill>
                  <a:schemeClr val="bg1">
                    <a:lumMod val="75000"/>
                  </a:schemeClr>
                </a:solidFill>
              </a:rPr>
              <a:t> of </a:t>
            </a:r>
            <a:r>
              <a:rPr lang="fr-FR" dirty="0" err="1">
                <a:solidFill>
                  <a:schemeClr val="bg1">
                    <a:lumMod val="75000"/>
                  </a:schemeClr>
                </a:solidFill>
              </a:rPr>
              <a:t>current</a:t>
            </a:r>
            <a:r>
              <a:rPr lang="fr-FR" dirty="0">
                <a:solidFill>
                  <a:schemeClr val="bg1">
                    <a:lumMod val="75000"/>
                  </a:schemeClr>
                </a:solidFill>
              </a:rPr>
              <a:t> </a:t>
            </a:r>
            <a:r>
              <a:rPr lang="fr-FR" dirty="0" err="1">
                <a:solidFill>
                  <a:schemeClr val="bg1">
                    <a:lumMod val="75000"/>
                  </a:schemeClr>
                </a:solidFill>
              </a:rPr>
              <a:t>sea</a:t>
            </a:r>
            <a:r>
              <a:rPr lang="fr-FR" dirty="0">
                <a:solidFill>
                  <a:schemeClr val="bg1">
                    <a:lumMod val="75000"/>
                  </a:schemeClr>
                </a:solidFill>
              </a:rPr>
              <a:t> </a:t>
            </a:r>
            <a:r>
              <a:rPr lang="fr-FR" dirty="0" err="1">
                <a:solidFill>
                  <a:schemeClr val="bg1">
                    <a:lumMod val="75000"/>
                  </a:schemeClr>
                </a:solidFill>
              </a:rPr>
              <a:t>ice</a:t>
            </a:r>
            <a:r>
              <a:rPr lang="fr-FR" dirty="0">
                <a:solidFill>
                  <a:schemeClr val="bg1">
                    <a:lumMod val="75000"/>
                  </a:schemeClr>
                </a:solidFill>
              </a:rPr>
              <a:t> </a:t>
            </a:r>
            <a:r>
              <a:rPr lang="fr-FR" dirty="0" err="1">
                <a:solidFill>
                  <a:schemeClr val="bg1">
                    <a:lumMod val="75000"/>
                  </a:schemeClr>
                </a:solidFill>
              </a:rPr>
              <a:t>prediction</a:t>
            </a:r>
            <a:r>
              <a:rPr lang="fr-FR" dirty="0">
                <a:solidFill>
                  <a:schemeClr val="bg1">
                    <a:lumMod val="75000"/>
                  </a:schemeClr>
                </a:solidFill>
              </a:rPr>
              <a:t> </a:t>
            </a:r>
            <a:r>
              <a:rPr lang="fr-FR" dirty="0" err="1">
                <a:solidFill>
                  <a:schemeClr val="bg1">
                    <a:lumMod val="75000"/>
                  </a:schemeClr>
                </a:solidFill>
              </a:rPr>
              <a:t>systems</a:t>
            </a:r>
            <a:r>
              <a:rPr lang="fr-FR" dirty="0">
                <a:solidFill>
                  <a:schemeClr val="bg1">
                    <a:lumMod val="75000"/>
                  </a:schemeClr>
                </a:solidFill>
              </a:rPr>
              <a:t>?</a:t>
            </a:r>
          </a:p>
          <a:p>
            <a:pPr marL="514350" indent="-514350">
              <a:buFont typeface="+mj-lt"/>
              <a:buAutoNum type="arabicPeriod"/>
            </a:pPr>
            <a:r>
              <a:rPr lang="fr-FR" dirty="0" err="1">
                <a:solidFill>
                  <a:schemeClr val="bg1">
                    <a:lumMod val="75000"/>
                  </a:schemeClr>
                </a:solidFill>
              </a:rPr>
              <a:t>What</a:t>
            </a:r>
            <a:r>
              <a:rPr lang="fr-FR" dirty="0">
                <a:solidFill>
                  <a:schemeClr val="bg1">
                    <a:lumMod val="75000"/>
                  </a:schemeClr>
                </a:solidFill>
              </a:rPr>
              <a:t> are the </a:t>
            </a:r>
            <a:r>
              <a:rPr lang="fr-FR" dirty="0" err="1">
                <a:solidFill>
                  <a:schemeClr val="bg1">
                    <a:lumMod val="75000"/>
                  </a:schemeClr>
                </a:solidFill>
              </a:rPr>
              <a:t>next</a:t>
            </a:r>
            <a:r>
              <a:rPr lang="fr-FR" dirty="0">
                <a:solidFill>
                  <a:schemeClr val="bg1">
                    <a:lumMod val="75000"/>
                  </a:schemeClr>
                </a:solidFill>
              </a:rPr>
              <a:t> </a:t>
            </a:r>
            <a:r>
              <a:rPr lang="fr-FR" dirty="0" err="1">
                <a:solidFill>
                  <a:schemeClr val="bg1">
                    <a:lumMod val="75000"/>
                  </a:schemeClr>
                </a:solidFill>
              </a:rPr>
              <a:t>steps</a:t>
            </a:r>
            <a:r>
              <a:rPr lang="fr-FR" dirty="0">
                <a:solidFill>
                  <a:schemeClr val="bg1">
                    <a:lumMod val="75000"/>
                  </a:schemeClr>
                </a:solidFill>
              </a:rPr>
              <a:t>?</a:t>
            </a:r>
          </a:p>
          <a:p>
            <a:pPr marL="514350" indent="-514350">
              <a:buFont typeface="+mj-lt"/>
              <a:buAutoNum type="arabicPeriod"/>
            </a:pPr>
            <a:endParaRPr lang="fr-FR" dirty="0"/>
          </a:p>
          <a:p>
            <a:endParaRPr lang="fr-FR" dirty="0"/>
          </a:p>
        </p:txBody>
      </p:sp>
    </p:spTree>
    <p:extLst>
      <p:ext uri="{BB962C8B-B14F-4D97-AF65-F5344CB8AC3E}">
        <p14:creationId xmlns:p14="http://schemas.microsoft.com/office/powerpoint/2010/main" val="183024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87F0C-41AC-4C93-882F-CFECE50B13A8}"/>
              </a:ext>
            </a:extLst>
          </p:cNvPr>
          <p:cNvSpPr>
            <a:spLocks noGrp="1"/>
          </p:cNvSpPr>
          <p:nvPr>
            <p:ph type="title"/>
          </p:nvPr>
        </p:nvSpPr>
        <p:spPr/>
        <p:txBody>
          <a:bodyPr/>
          <a:lstStyle/>
          <a:p>
            <a:r>
              <a:rPr lang="fr-FR" dirty="0"/>
              <a:t>The IPCC </a:t>
            </a:r>
            <a:r>
              <a:rPr lang="fr-FR" dirty="0" err="1"/>
              <a:t>definition</a:t>
            </a:r>
            <a:r>
              <a:rPr lang="fr-FR" dirty="0"/>
              <a:t>: </a:t>
            </a:r>
            <a:r>
              <a:rPr lang="fr-FR" dirty="0" err="1"/>
              <a:t>somewhat</a:t>
            </a:r>
            <a:r>
              <a:rPr lang="fr-FR" dirty="0"/>
              <a:t> </a:t>
            </a:r>
            <a:r>
              <a:rPr lang="fr-FR" dirty="0" err="1"/>
              <a:t>modest</a:t>
            </a:r>
            <a:endParaRPr lang="fr-FR" dirty="0"/>
          </a:p>
        </p:txBody>
      </p:sp>
      <p:sp>
        <p:nvSpPr>
          <p:cNvPr id="4" name="Espace réservé du texte 3">
            <a:extLst>
              <a:ext uri="{FF2B5EF4-FFF2-40B4-BE49-F238E27FC236}">
                <a16:creationId xmlns:a16="http://schemas.microsoft.com/office/drawing/2014/main" id="{D7025ED1-4FEF-984D-6624-54A8A26072AE}"/>
              </a:ext>
            </a:extLst>
          </p:cNvPr>
          <p:cNvSpPr>
            <a:spLocks noGrp="1"/>
          </p:cNvSpPr>
          <p:nvPr>
            <p:ph type="body" sz="quarter" idx="13"/>
          </p:nvPr>
        </p:nvSpPr>
        <p:spPr/>
        <p:txBody>
          <a:bodyPr/>
          <a:lstStyle/>
          <a:p>
            <a:pPr marL="0" indent="0">
              <a:buNone/>
            </a:pPr>
            <a:r>
              <a:rPr lang="fr-BE" dirty="0"/>
              <a:t>IPCC, 2021: Annex VII: </a:t>
            </a:r>
            <a:r>
              <a:rPr lang="fr-BE" dirty="0" err="1"/>
              <a:t>Glossary</a:t>
            </a:r>
            <a:r>
              <a:rPr lang="fr-BE" dirty="0"/>
              <a:t> [Matthews, J.B.R., et al (</a:t>
            </a:r>
            <a:r>
              <a:rPr lang="fr-BE" dirty="0" err="1"/>
              <a:t>eds</a:t>
            </a:r>
            <a:r>
              <a:rPr lang="fr-BE" dirty="0"/>
              <a:t>.)]. Cambridge </a:t>
            </a:r>
            <a:r>
              <a:rPr lang="fr-BE" dirty="0" err="1"/>
              <a:t>University</a:t>
            </a:r>
            <a:r>
              <a:rPr lang="fr-BE" dirty="0"/>
              <a:t> </a:t>
            </a:r>
            <a:r>
              <a:rPr lang="fr-BE" dirty="0" err="1"/>
              <a:t>Press</a:t>
            </a:r>
            <a:r>
              <a:rPr lang="fr-BE" dirty="0"/>
              <a:t>, Cambridge, United </a:t>
            </a:r>
            <a:r>
              <a:rPr lang="fr-BE" dirty="0" err="1"/>
              <a:t>Kingdom</a:t>
            </a:r>
            <a:r>
              <a:rPr lang="fr-BE" dirty="0"/>
              <a:t> and New York, NY, USA, pp. 2215–2256, doi:10.1017/9781009157896.022.</a:t>
            </a:r>
            <a:endParaRPr lang="fr-FR" dirty="0"/>
          </a:p>
        </p:txBody>
      </p:sp>
      <p:pic>
        <p:nvPicPr>
          <p:cNvPr id="5" name="Image 4">
            <a:extLst>
              <a:ext uri="{FF2B5EF4-FFF2-40B4-BE49-F238E27FC236}">
                <a16:creationId xmlns:a16="http://schemas.microsoft.com/office/drawing/2014/main" id="{AD733F84-E44B-349F-8BE1-71A1453FF613}"/>
              </a:ext>
            </a:extLst>
          </p:cNvPr>
          <p:cNvPicPr>
            <a:picLocks noChangeAspect="1"/>
          </p:cNvPicPr>
          <p:nvPr/>
        </p:nvPicPr>
        <p:blipFill>
          <a:blip r:embed="rId3"/>
          <a:stretch>
            <a:fillRect/>
          </a:stretch>
        </p:blipFill>
        <p:spPr>
          <a:xfrm>
            <a:off x="2547079" y="2028613"/>
            <a:ext cx="7323944" cy="359969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404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sp>
        <p:nvSpPr>
          <p:cNvPr id="4" name="Footer Placeholder 3"/>
          <p:cNvSpPr>
            <a:spLocks noGrp="1"/>
          </p:cNvSpPr>
          <p:nvPr>
            <p:ph type="ftr" sz="quarter" idx="11"/>
          </p:nvPr>
        </p:nvSpPr>
        <p:spPr/>
        <p:txBody>
          <a:bodyPr/>
          <a:lstStyle/>
          <a:p>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91" y="1722739"/>
            <a:ext cx="9816561" cy="3681211"/>
          </a:xfrm>
          <a:prstGeom prst="rect">
            <a:avLst/>
          </a:prstGeom>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8" name="Picture 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
        <p:nvSpPr>
          <p:cNvPr id="7" name="Espace réservé du texte 6">
            <a:extLst>
              <a:ext uri="{FF2B5EF4-FFF2-40B4-BE49-F238E27FC236}">
                <a16:creationId xmlns:a16="http://schemas.microsoft.com/office/drawing/2014/main" id="{CEACD9E1-2C61-DCF1-9BFF-3810B7D64A4D}"/>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14783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00" y="1724400"/>
            <a:ext cx="9816558" cy="3681209"/>
          </a:xfrm>
          <a:prstGeom prst="rect">
            <a:avLst/>
          </a:prstGeom>
        </p:spPr>
      </p:pic>
      <p:pic>
        <p:nvPicPr>
          <p:cNvPr id="10" name="Picture 9"/>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12" name="Picture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
        <p:nvSpPr>
          <p:cNvPr id="3" name="Espace réservé du texte 2">
            <a:extLst>
              <a:ext uri="{FF2B5EF4-FFF2-40B4-BE49-F238E27FC236}">
                <a16:creationId xmlns:a16="http://schemas.microsoft.com/office/drawing/2014/main" id="{46705802-1614-8002-6A21-7CB350F086CB}"/>
              </a:ext>
            </a:extLst>
          </p:cNvPr>
          <p:cNvSpPr>
            <a:spLocks noGrp="1"/>
          </p:cNvSpPr>
          <p:nvPr>
            <p:ph type="body" sz="quarter" idx="13"/>
          </p:nvPr>
        </p:nvSpPr>
        <p:spPr/>
        <p:txBody>
          <a:bodyPr/>
          <a:lstStyle/>
          <a:p>
            <a:endParaRPr lang="fr-FR"/>
          </a:p>
        </p:txBody>
      </p:sp>
      <p:sp>
        <p:nvSpPr>
          <p:cNvPr id="6" name="Title 1">
            <a:extLst>
              <a:ext uri="{FF2B5EF4-FFF2-40B4-BE49-F238E27FC236}">
                <a16:creationId xmlns:a16="http://schemas.microsoft.com/office/drawing/2014/main" id="{E49B61ED-2910-3D98-6BA7-F163212919E2}"/>
              </a:ext>
            </a:extLst>
          </p:cNvPr>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spTree>
    <p:extLst>
      <p:ext uri="{BB962C8B-B14F-4D97-AF65-F5344CB8AC3E}">
        <p14:creationId xmlns:p14="http://schemas.microsoft.com/office/powerpoint/2010/main" val="1161321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00" y="1724400"/>
            <a:ext cx="9816555" cy="3681209"/>
          </a:xfrm>
          <a:prstGeom prst="rect">
            <a:avLst/>
          </a:prstGeom>
        </p:spPr>
      </p:pic>
      <p:sp>
        <p:nvSpPr>
          <p:cNvPr id="19" name="Rectangle 18"/>
          <p:cNvSpPr/>
          <p:nvPr/>
        </p:nvSpPr>
        <p:spPr>
          <a:xfrm>
            <a:off x="7256815" y="5091704"/>
            <a:ext cx="1111202" cy="646331"/>
          </a:xfrm>
          <a:prstGeom prst="rect">
            <a:avLst/>
          </a:prstGeom>
          <a:solidFill>
            <a:schemeClr val="bg1"/>
          </a:solidFill>
        </p:spPr>
        <p:txBody>
          <a:bodyPr wrap="none">
            <a:spAutoFit/>
          </a:bodyPr>
          <a:lstStyle/>
          <a:p>
            <a:r>
              <a:rPr lang="en-US" i="1" dirty="0">
                <a:solidFill>
                  <a:srgbClr val="00B0F0"/>
                </a:solidFill>
                <a:sym typeface="Symbol" panose="05050102010706020507" pitchFamily="18" charset="2"/>
              </a:rPr>
              <a:t></a:t>
            </a:r>
          </a:p>
          <a:p>
            <a:r>
              <a:rPr lang="en-US" i="1" dirty="0">
                <a:solidFill>
                  <a:srgbClr val="00B0F0"/>
                </a:solidFill>
                <a:sym typeface="Symbol" panose="05050102010706020507" pitchFamily="18" charset="2"/>
              </a:rPr>
              <a:t>Lead time</a:t>
            </a:r>
            <a:endParaRPr lang="en-US" dirty="0"/>
          </a:p>
        </p:txBody>
      </p:sp>
      <p:cxnSp>
        <p:nvCxnSpPr>
          <p:cNvPr id="13" name="Straight Arrow Connector 12"/>
          <p:cNvCxnSpPr/>
          <p:nvPr/>
        </p:nvCxnSpPr>
        <p:spPr>
          <a:xfrm flipV="1">
            <a:off x="7178952" y="5098259"/>
            <a:ext cx="0" cy="581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71181" y="5627788"/>
            <a:ext cx="1815542" cy="923330"/>
          </a:xfrm>
          <a:prstGeom prst="rect">
            <a:avLst/>
          </a:prstGeom>
          <a:noFill/>
        </p:spPr>
        <p:txBody>
          <a:bodyPr wrap="square" rtlCol="0">
            <a:spAutoFit/>
          </a:bodyPr>
          <a:lstStyle/>
          <a:p>
            <a:pPr algn="ctr"/>
            <a:r>
              <a:rPr lang="en-US" i="1" dirty="0">
                <a:solidFill>
                  <a:srgbClr val="FF0000"/>
                </a:solidFill>
              </a:rPr>
              <a:t>t</a:t>
            </a:r>
            <a:br>
              <a:rPr lang="en-US" i="1" dirty="0">
                <a:solidFill>
                  <a:srgbClr val="FF0000"/>
                </a:solidFill>
              </a:rPr>
            </a:br>
            <a:r>
              <a:rPr lang="en-US" dirty="0">
                <a:solidFill>
                  <a:srgbClr val="FF0000"/>
                </a:solidFill>
              </a:rPr>
              <a:t>Initial</a:t>
            </a:r>
            <a:br>
              <a:rPr lang="en-US" dirty="0">
                <a:solidFill>
                  <a:srgbClr val="FF0000"/>
                </a:solidFill>
              </a:rPr>
            </a:br>
            <a:r>
              <a:rPr lang="en-US" dirty="0">
                <a:solidFill>
                  <a:srgbClr val="FF0000"/>
                </a:solidFill>
              </a:rPr>
              <a:t>condition time</a:t>
            </a:r>
          </a:p>
        </p:txBody>
      </p:sp>
      <p:cxnSp>
        <p:nvCxnSpPr>
          <p:cNvPr id="15" name="Straight Arrow Connector 14"/>
          <p:cNvCxnSpPr/>
          <p:nvPr/>
        </p:nvCxnSpPr>
        <p:spPr>
          <a:xfrm flipH="1" flipV="1">
            <a:off x="7705726" y="4966667"/>
            <a:ext cx="1129418" cy="75744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65947" y="5627788"/>
            <a:ext cx="1610142" cy="923330"/>
          </a:xfrm>
          <a:prstGeom prst="rect">
            <a:avLst/>
          </a:prstGeom>
          <a:noFill/>
        </p:spPr>
        <p:txBody>
          <a:bodyPr wrap="square" rtlCol="0">
            <a:spAutoFit/>
          </a:bodyPr>
          <a:lstStyle/>
          <a:p>
            <a:pPr algn="ctr"/>
            <a:r>
              <a:rPr lang="en-US" i="1" dirty="0">
                <a:solidFill>
                  <a:srgbClr val="00B0F0"/>
                </a:solidFill>
              </a:rPr>
              <a:t>t+</a:t>
            </a:r>
            <a:r>
              <a:rPr lang="en-US" i="1" dirty="0">
                <a:solidFill>
                  <a:srgbClr val="00B0F0"/>
                </a:solidFill>
                <a:sym typeface="Symbol" panose="05050102010706020507" pitchFamily="18" charset="2"/>
              </a:rPr>
              <a:t></a:t>
            </a:r>
            <a:br>
              <a:rPr lang="en-US" i="1" dirty="0">
                <a:solidFill>
                  <a:srgbClr val="00B0F0"/>
                </a:solidFill>
              </a:rPr>
            </a:br>
            <a:r>
              <a:rPr lang="en-US" dirty="0">
                <a:solidFill>
                  <a:srgbClr val="00B0F0"/>
                </a:solidFill>
              </a:rPr>
              <a:t>Verification time</a:t>
            </a:r>
          </a:p>
        </p:txBody>
      </p:sp>
      <p:cxnSp>
        <p:nvCxnSpPr>
          <p:cNvPr id="18" name="Straight Arrow Connector 17"/>
          <p:cNvCxnSpPr/>
          <p:nvPr/>
        </p:nvCxnSpPr>
        <p:spPr>
          <a:xfrm>
            <a:off x="7178952" y="5388879"/>
            <a:ext cx="397564"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533288" y="301043"/>
            <a:ext cx="2547135" cy="692869"/>
          </a:xfrm>
          <a:prstGeom prst="rect">
            <a:avLst/>
          </a:prstGeom>
        </p:spPr>
      </p:pic>
      <p:pic>
        <p:nvPicPr>
          <p:cNvPr id="20" name="Picture 19"/>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005678" y="1208357"/>
            <a:ext cx="1020131" cy="652200"/>
          </a:xfrm>
          <a:prstGeom prst="rect">
            <a:avLst/>
          </a:prstGeom>
        </p:spPr>
      </p:pic>
      <p:sp>
        <p:nvSpPr>
          <p:cNvPr id="3" name="Espace réservé du texte 2">
            <a:extLst>
              <a:ext uri="{FF2B5EF4-FFF2-40B4-BE49-F238E27FC236}">
                <a16:creationId xmlns:a16="http://schemas.microsoft.com/office/drawing/2014/main" id="{05F138CB-BB28-EA82-2642-3622E3E85C03}"/>
              </a:ext>
            </a:extLst>
          </p:cNvPr>
          <p:cNvSpPr>
            <a:spLocks noGrp="1"/>
          </p:cNvSpPr>
          <p:nvPr>
            <p:ph type="body" sz="quarter" idx="13"/>
          </p:nvPr>
        </p:nvSpPr>
        <p:spPr/>
        <p:txBody>
          <a:bodyPr/>
          <a:lstStyle/>
          <a:p>
            <a:endParaRPr lang="fr-FR"/>
          </a:p>
        </p:txBody>
      </p:sp>
      <p:sp>
        <p:nvSpPr>
          <p:cNvPr id="5" name="Title 1">
            <a:extLst>
              <a:ext uri="{FF2B5EF4-FFF2-40B4-BE49-F238E27FC236}">
                <a16:creationId xmlns:a16="http://schemas.microsoft.com/office/drawing/2014/main" id="{B645895B-CD86-4E75-71EE-869AF4324884}"/>
              </a:ext>
            </a:extLst>
          </p:cNvPr>
          <p:cNvSpPr>
            <a:spLocks noGrp="1"/>
          </p:cNvSpPr>
          <p:nvPr>
            <p:ph type="title"/>
          </p:nvPr>
        </p:nvSpPr>
        <p:spPr>
          <a:xfrm>
            <a:off x="838200" y="365125"/>
            <a:ext cx="9081052" cy="1325563"/>
          </a:xfrm>
        </p:spPr>
        <p:txBody>
          <a:bodyPr/>
          <a:lstStyle/>
          <a:p>
            <a:r>
              <a:rPr lang="en-US" dirty="0">
                <a:latin typeface="Proxima Nova Rg" panose="02000506030000020004" pitchFamily="2" charset="0"/>
              </a:rPr>
              <a:t>Initial-value predictability</a:t>
            </a:r>
          </a:p>
        </p:txBody>
      </p:sp>
    </p:spTree>
    <p:extLst>
      <p:ext uri="{BB962C8B-B14F-4D97-AF65-F5344CB8AC3E}">
        <p14:creationId xmlns:p14="http://schemas.microsoft.com/office/powerpoint/2010/main" val="283176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411,6985"/>
  <p:tag name="LATEXADDIN" val="\documentclass{article}&#10;\usepackage{amsmath}&#10;\usepackage{xcolor}&#10;&#10;\pagestyle{empty}&#10;\begin{document}&#10;&#10;$$&#10;\color[rgb]{0.5, 0.5, 0.5} P(z_{t+\tau})&#10;$$&#10;&#10;&#10;\end{document}"/>
  <p:tag name="IGUANATEXSIZE" val="20"/>
  <p:tag name="IGUANATEXCURSOR" val="135"/>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549,6813"/>
  <p:tag name="LATEXADDIN" val="\documentclass{article}&#10;\usepackage{amsmath}&#10;\usepackage{xcolor}&#10;&#10;\pagestyle{empty}&#10;\begin{document}&#10;&#10;$$&#10;\color[rgb]{0.0, 0.69, 0.94} P(z_{t+\tau}|o_t)&#10;$$&#10;&#10;&#10;\end{document}"/>
  <p:tag name="IGUANATEXSIZE" val="20"/>
  <p:tag name="IGUANATEXCURSOR" val="137"/>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424,4469"/>
  <p:tag name="LATEXADDIN" val="\documentclass{article}&#10;\usepackage{amsmath}&#10;\usepackage{xcolor}&#10;&#10;\pagestyle{empty}&#10;\begin{document}&#10;&#10;$$&#10;\color[rgb]{0.5, 0.5, 0.5} P(x_{t+\tau})&#10;$$&#10;&#10;&#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563,1796"/>
  <p:tag name="LATEXADDIN" val="\documentclass{article}&#10;\usepackage{amsmath}&#10;\usepackage{xcolor}&#10;&#10;\pagestyle{empty}&#10;\begin{document}&#10;&#10;$$&#10;\color[rgb]{0.0, 0.69, 0.94} P(x_{t+\tau}|o_t)&#10;$$&#10;&#10;&#10;\end{document}"/>
  <p:tag name="IGUANATEXSIZE" val="20"/>
  <p:tag name="IGUANATEXCURSOR" val="150"/>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563,1796"/>
  <p:tag name="LATEXADDIN" val="\documentclass{article}&#10;\usepackage{amsmath}&#10;\usepackage{xcolor}&#10;&#10;\pagestyle{empty}&#10;\begin{document}&#10;&#10;$$&#10;\color[rgb]{0.0, 0.69, 0.94} P(x_{t+\tau}|o_t)&#10;$$&#10;&#10;&#10;\end{document}"/>
  <p:tag name="IGUANATEXSIZE" val="20"/>
  <p:tag name="IGUANATEXCURSOR" val="150"/>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424,4469"/>
  <p:tag name="LATEXADDIN" val="\documentclass{article}&#10;\usepackage{amsmath}&#10;\usepackage{xcolor}&#10;&#10;\pagestyle{empty}&#10;\begin{document}&#10;&#10;$$&#10;\color[rgb]{0.5, 0.5, 0.5} P(x_{t+\tau})&#10;$$&#10;&#10;&#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424,4469"/>
  <p:tag name="LATEXADDIN" val="\documentclass{article}&#10;\usepackage{amsmath}&#10;\usepackage{xcolor}&#10;&#10;\pagestyle{empty}&#10;\begin{document}&#10;&#10;$$&#10;\color[rgb]{0.5, 0.5, 0.5} P(x_{t+\tau})&#10;$$&#10;&#10;&#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990,6262"/>
  <p:tag name="LATEXADDIN" val="\documentclass{article}&#10;\usepackage{amsmath}&#10;\usepackage{xcolor}&#10;&#10;\pagestyle{empty}&#10;\begin{document}&#10;&#10;$$&#10;\color[rgb]{0.0, 0.69, 0.94} P(x_{t+\tau}|o_t\textcolor{red}{,g_{t\to t+\tau}})&#10;$$&#10;&#10;&#10;\end{document}"/>
  <p:tag name="IGUANATEXSIZE" val="20"/>
  <p:tag name="IGUANATEXCURSOR" val="183"/>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598,05"/>
  <p:tag name="LATEXADDIN" val="\documentclass{article}&#10;\usepackage{amsmath}&#10;\usepackage{xcolor}&#10;\newcommand*\der{\mathop{}\!\mathrm{d}}&#10;\pagestyle{empty}&#10;\begin{document}&#10;&#10;$$&#10;P(x_{t+\tau}|o_{t},g_{t\to t+\tau}) \neq P(x_{t+\tau})&#10;$$&#10;&#10;\end{document}"/>
  <p:tag name="IGUANATEXSIZE" val="20"/>
  <p:tag name="IGUANATEXCURSOR" val="198"/>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321,7098"/>
  <p:tag name="ORIGINALWIDTH" val="354,7057"/>
  <p:tag name="LATEXADDIN" val="\documentclass{article}&#10;\usepackage{amsmath}&#10;\usepackage{xcolor}&#10;\newcommand*\der{\mathop{}\!\mathrm{d}}&#10;\pagestyle{empty}&#10;\begin{document}&#10;&#10;$$&#10;1 - \frac{\textcolor[rgb]{0.0, 0.7, 0.0}{\sigma^2_{f}}}{\textcolor[rgb]{0.8, 0.0, 0.0}{\sigma^2_c}}&#10;$$&#10;&#10;\end{document}"/>
  <p:tag name="IGUANATEXSIZE" val="20"/>
  <p:tag name="IGUANATEXCURSOR" val="219"/>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411,6985"/>
  <p:tag name="LATEXADDIN" val="\documentclass{article}&#10;\usepackage{amsmath}&#10;\usepackage{xcolor}&#10;&#10;\pagestyle{empty}&#10;\begin{document}&#10;&#10;$$&#10;\color[rgb]{0.5, 0.5, 0.5} P(z_{t+\tau})&#10;$$&#10;&#10;&#10;\end{document}"/>
  <p:tag name="IGUANATEXSIZE" val="20"/>
  <p:tag name="IGUANATEXCURSOR" val="135"/>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449,1938"/>
  <p:tag name="ORIGINALWIDTH" val="1658,793"/>
  <p:tag name="LATEXADDIN" val="\documentclass{article}&#10;\usepackage{xcolor}&#10;&#10;\usepackage{amsmath}&#10;\pagestyle{empty}&#10;\begin{document}&#10;&#10;$$&#10;\left\{&#10;\begin{array}{lll}&#10;\dot{x}  &amp;=&amp;  - y^2 - z^2 - ax + aF \\&#10;\dot{y}  &amp;=&amp;  xy - bxz - y + G \\&#10;\dot{z}  &amp;=&amp;  bxy + xz - z \\&#10;\end{array}&#10;\right.&#10;$$&#10;&#10;&#10;&#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704,9119"/>
  <p:tag name="LATEXADDIN" val="\documentclass{article}&#10;\usepackage{xcolor}&#10;&#10;\usepackage{amsmath}&#10;\pagestyle{empty}&#10;\begin{document}&#10;&#10;\begin{eqnarray*}&#10;\mathbf{x}_t=\left( \begin{array}{ccc} x_t \\ y_t \\ z_t\end{array} \right)&#10;\end{eqnarray*}&#10;&#10;&#10;&#10;&#10;&#10;\end{document}"/>
  <p:tag name="IGUANATEXSIZE" val="20"/>
  <p:tag name="IGUANATEXCURSOR" val="176"/>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2436</TotalTime>
  <Words>3201</Words>
  <Application>Microsoft Office PowerPoint</Application>
  <PresentationFormat>Widescreen</PresentationFormat>
  <Paragraphs>362</Paragraphs>
  <Slides>46</Slides>
  <Notes>37</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Aptos Display</vt:lpstr>
      <vt:lpstr>Arial</vt:lpstr>
      <vt:lpstr>Courier New</vt:lpstr>
      <vt:lpstr>Proxima Nova Rg</vt:lpstr>
      <vt:lpstr>Segoe UI</vt:lpstr>
      <vt:lpstr>Segoe UI Historic</vt:lpstr>
      <vt:lpstr>Segoe UI Light</vt:lpstr>
      <vt:lpstr>Segoe UI Symbol</vt:lpstr>
      <vt:lpstr>Symbol</vt:lpstr>
      <vt:lpstr>Wingdings</vt:lpstr>
      <vt:lpstr>Thème Office</vt:lpstr>
      <vt:lpstr>Sea ice predictions and projections</vt:lpstr>
      <vt:lpstr>PowerPoint Presentation</vt:lpstr>
      <vt:lpstr>Sea ice predictions and projections</vt:lpstr>
      <vt:lpstr>Questions for today</vt:lpstr>
      <vt:lpstr>Questions for today</vt:lpstr>
      <vt:lpstr>The IPCC definition: somewhat modest</vt:lpstr>
      <vt:lpstr>Initial-value predictability</vt:lpstr>
      <vt:lpstr>Initial-value predictability</vt:lpstr>
      <vt:lpstr>Initial-value predictability</vt:lpstr>
      <vt:lpstr>Initial-value predictability</vt:lpstr>
      <vt:lpstr>Initial-value predictability</vt:lpstr>
      <vt:lpstr>Initial-value predictability</vt:lpstr>
      <vt:lpstr>Boundary-condition predictability</vt:lpstr>
      <vt:lpstr>PowerPoint Presentation</vt:lpstr>
      <vt:lpstr>PowerPoint Presentation</vt:lpstr>
      <vt:lpstr>Very important remarks</vt:lpstr>
      <vt:lpstr>Questions for today</vt:lpstr>
      <vt:lpstr>Questions for today</vt:lpstr>
      <vt:lpstr>PowerPoint Presentation</vt:lpstr>
      <vt:lpstr>PowerPoint Presentation</vt:lpstr>
      <vt:lpstr>PowerPoint Presentation</vt:lpstr>
      <vt:lpstr>Measuring predictability: current practices</vt:lpstr>
      <vt:lpstr>Questions for today</vt:lpstr>
      <vt:lpstr>Questions for today</vt:lpstr>
      <vt:lpstr>Plain </vt:lpstr>
      <vt:lpstr>Beyond persistence: winter-to-summer reemergence</vt:lpstr>
      <vt:lpstr>PowerPoint Presentation</vt:lpstr>
      <vt:lpstr>PowerPoint Presentation</vt:lpstr>
      <vt:lpstr>PowerPoint Presentation</vt:lpstr>
      <vt:lpstr>Remarks</vt:lpstr>
      <vt:lpstr>Questions for today</vt:lpstr>
      <vt:lpstr>Questions for today</vt:lpstr>
      <vt:lpstr>Does predictability evolve in a changing climate?</vt:lpstr>
      <vt:lpstr>PowerPoint Presentation</vt:lpstr>
      <vt:lpstr>Questions for today</vt:lpstr>
      <vt:lpstr>Questions for today</vt:lpstr>
      <vt:lpstr>What is the skill of current sea ice prediction systems? </vt:lpstr>
      <vt:lpstr>Arctic sea ice prediction: established </vt:lpstr>
      <vt:lpstr>PowerPoint Presentation</vt:lpstr>
      <vt:lpstr>Antarctic sea ice prediction: </vt:lpstr>
      <vt:lpstr>PowerPoint Presentation</vt:lpstr>
      <vt:lpstr>Questions for today</vt:lpstr>
      <vt:lpstr>Questions for today</vt:lpstr>
      <vt:lpstr>What’s next?</vt:lpstr>
      <vt:lpstr>Dynamical process-based model predictions</vt:lpstr>
      <vt:lpstr>Statistical data-driven model predictions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 ice predictions and projections</dc:title>
  <dc:creator>François Massonnet</dc:creator>
  <cp:lastModifiedBy>Naomi Tan</cp:lastModifiedBy>
  <cp:revision>17</cp:revision>
  <dcterms:created xsi:type="dcterms:W3CDTF">2024-07-24T12:19:14Z</dcterms:created>
  <dcterms:modified xsi:type="dcterms:W3CDTF">2024-07-30T08:44:58Z</dcterms:modified>
</cp:coreProperties>
</file>