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35"/>
  </p:notesMasterIdLst>
  <p:sldIdLst>
    <p:sldId id="328" r:id="rId5"/>
    <p:sldId id="401" r:id="rId6"/>
    <p:sldId id="449" r:id="rId7"/>
    <p:sldId id="451" r:id="rId8"/>
    <p:sldId id="452" r:id="rId9"/>
    <p:sldId id="461" r:id="rId10"/>
    <p:sldId id="450" r:id="rId11"/>
    <p:sldId id="454" r:id="rId12"/>
    <p:sldId id="455" r:id="rId13"/>
    <p:sldId id="316" r:id="rId14"/>
    <p:sldId id="453" r:id="rId15"/>
    <p:sldId id="456" r:id="rId16"/>
    <p:sldId id="458" r:id="rId17"/>
    <p:sldId id="457" r:id="rId18"/>
    <p:sldId id="460" r:id="rId19"/>
    <p:sldId id="462" r:id="rId20"/>
    <p:sldId id="424" r:id="rId21"/>
    <p:sldId id="309" r:id="rId22"/>
    <p:sldId id="463" r:id="rId23"/>
    <p:sldId id="422" r:id="rId24"/>
    <p:sldId id="445" r:id="rId25"/>
    <p:sldId id="436" r:id="rId26"/>
    <p:sldId id="402" r:id="rId27"/>
    <p:sldId id="437" r:id="rId28"/>
    <p:sldId id="440" r:id="rId29"/>
    <p:sldId id="447" r:id="rId30"/>
    <p:sldId id="464" r:id="rId31"/>
    <p:sldId id="465" r:id="rId32"/>
    <p:sldId id="429" r:id="rId33"/>
    <p:sldId id="430" r:id="rId34"/>
  </p:sldIdLst>
  <p:sldSz cx="17610138" cy="9906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2" userDrawn="1">
          <p15:clr>
            <a:srgbClr val="A4A3A4"/>
          </p15:clr>
        </p15:guide>
        <p15:guide id="2" pos="11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9" autoAdjust="0"/>
    <p:restoredTop sz="82061" autoAdjust="0"/>
  </p:normalViewPr>
  <p:slideViewPr>
    <p:cSldViewPr snapToGrid="0">
      <p:cViewPr varScale="1">
        <p:scale>
          <a:sx n="48" d="100"/>
          <a:sy n="48" d="100"/>
        </p:scale>
        <p:origin x="317" y="67"/>
      </p:cViewPr>
      <p:guideLst>
        <p:guide orient="horz" pos="3052"/>
        <p:guide pos="11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38857957-5121-4961-AC84-5066E40EB72D}" type="datetimeFigureOut">
              <a:rPr lang="en-GB" smtClean="0"/>
              <a:t>30/07/2024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10633CFA-06C5-41B3-BD98-DB067F60952B}" type="slidenum">
              <a:rPr lang="en-GB" smtClean="0"/>
              <a:t>‹#›</a:t>
            </a:fld>
            <a:endParaRPr lang="en-GB"/>
          </a:p>
        </p:txBody>
      </p:sp>
    </p:spTree>
    <p:extLst>
      <p:ext uri="{BB962C8B-B14F-4D97-AF65-F5344CB8AC3E}">
        <p14:creationId xmlns:p14="http://schemas.microsoft.com/office/powerpoint/2010/main" val="129847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Are there emergent constraints for sea ice, and do we have the observations to apply these constraints? → Tom</a:t>
            </a: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What are the broad implications of the changing sea ice conditions (on the atmospheric circulation, storm tracks, ocean)? → Tom</a:t>
            </a:r>
          </a:p>
          <a:p>
            <a:endParaRPr lang="en-GB" dirty="0"/>
          </a:p>
        </p:txBody>
      </p:sp>
      <p:sp>
        <p:nvSpPr>
          <p:cNvPr id="4" name="Slide Number Placeholder 3"/>
          <p:cNvSpPr>
            <a:spLocks noGrp="1"/>
          </p:cNvSpPr>
          <p:nvPr>
            <p:ph type="sldNum" sz="quarter" idx="10"/>
          </p:nvPr>
        </p:nvSpPr>
        <p:spPr/>
        <p:txBody>
          <a:bodyPr/>
          <a:lstStyle/>
          <a:p>
            <a:fld id="{FF01CCC4-D121-4559-B988-BD2490F5BD59}"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59982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202183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r>
              <a:rPr lang="en-GB" dirty="0"/>
              <a:t>Add reference to Caroline’s poster</a:t>
            </a:r>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17927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for the Antarctic, climate models produce a wide range of projections. </a:t>
            </a:r>
          </a:p>
          <a:p>
            <a:endParaRPr lang="en-GB" dirty="0"/>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777691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217098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742457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887370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r>
              <a:rPr lang="en-GB" dirty="0"/>
              <a:t>Annual mean 21</a:t>
            </a:r>
            <a:r>
              <a:rPr lang="en-GB" baseline="30000" dirty="0"/>
              <a:t>st</a:t>
            </a:r>
            <a:r>
              <a:rPr lang="en-GB" baseline="0" dirty="0"/>
              <a:t> century temperature change (2069-2098 RCP8.5 minus 1970-1999 historical).</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15339355-52FE-4649-B6B0-9338EBDB2F41}" type="slidenum">
              <a:rPr lang="en-GB" smtClean="0"/>
              <a:pPr/>
              <a:t>17</a:t>
            </a:fld>
            <a:endParaRPr lang="en-GB"/>
          </a:p>
        </p:txBody>
      </p:sp>
    </p:spTree>
    <p:extLst>
      <p:ext uri="{BB962C8B-B14F-4D97-AF65-F5344CB8AC3E}">
        <p14:creationId xmlns:p14="http://schemas.microsoft.com/office/powerpoint/2010/main" val="3978722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Too much: ccsm4</a:t>
            </a:r>
          </a:p>
          <a:p>
            <a:r>
              <a:rPr lang="en-GB" baseline="0" dirty="0"/>
              <a:t>Too little:   ipsl-cm5b-lr</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15339355-52FE-4649-B6B0-9338EBDB2F41}" type="slidenum">
              <a:rPr lang="en-GB" smtClean="0"/>
              <a:pPr/>
              <a:t>18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Too much: ccsm4</a:t>
            </a:r>
          </a:p>
          <a:p>
            <a:r>
              <a:rPr lang="en-GB" baseline="0" dirty="0"/>
              <a:t>Too little:   ipsl-cm5b-lr</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15339355-52FE-4649-B6B0-9338EBDB2F41}" type="slidenum">
              <a:rPr lang="en-GB" smtClean="0"/>
              <a:pPr/>
              <a:t>19</a:t>
            </a:fld>
            <a:endParaRPr lang="en-GB"/>
          </a:p>
        </p:txBody>
      </p:sp>
    </p:spTree>
    <p:extLst>
      <p:ext uri="{BB962C8B-B14F-4D97-AF65-F5344CB8AC3E}">
        <p14:creationId xmlns:p14="http://schemas.microsoft.com/office/powerpoint/2010/main" val="3661958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pPr/>
              <a:t>20</a:t>
            </a:fld>
            <a:endParaRPr lang="en-GB"/>
          </a:p>
        </p:txBody>
      </p:sp>
    </p:spTree>
    <p:extLst>
      <p:ext uri="{BB962C8B-B14F-4D97-AF65-F5344CB8AC3E}">
        <p14:creationId xmlns:p14="http://schemas.microsoft.com/office/powerpoint/2010/main" val="145067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146889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3CFA-06C5-41B3-BD98-DB067F6095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963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149906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055134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740545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4204449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39355-52FE-4649-B6B0-9338EBDB2F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26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Are there emergent constraints for sea ice, and do we have the observations to apply these constraints? → Tom</a:t>
            </a: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What are the broad implications of the changing sea ice conditions (on the atmospheric circulation, storm tracks, ocean)? → Tom</a:t>
            </a:r>
          </a:p>
          <a:p>
            <a:endParaRPr lang="en-GB" dirty="0"/>
          </a:p>
        </p:txBody>
      </p:sp>
      <p:sp>
        <p:nvSpPr>
          <p:cNvPr id="4" name="Slide Number Placeholder 3"/>
          <p:cNvSpPr>
            <a:spLocks noGrp="1"/>
          </p:cNvSpPr>
          <p:nvPr>
            <p:ph type="sldNum" sz="quarter" idx="10"/>
          </p:nvPr>
        </p:nvSpPr>
        <p:spPr/>
        <p:txBody>
          <a:bodyPr/>
          <a:lstStyle/>
          <a:p>
            <a:fld id="{FF01CCC4-D121-4559-B988-BD2490F5BD59}"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462442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Consistency with McGraw and Barnes (2016). </a:t>
            </a:r>
          </a:p>
          <a:p>
            <a:pPr lvl="1"/>
            <a:r>
              <a:rPr lang="en-GB" sz="1200" kern="1200" dirty="0">
                <a:solidFill>
                  <a:schemeClr val="tx1"/>
                </a:solidFill>
                <a:effectLst/>
                <a:latin typeface="+mn-lt"/>
                <a:ea typeface="+mn-ea"/>
                <a:cs typeface="+mn-cs"/>
              </a:rPr>
              <a:t>Trop heat more closely linked to jet strength in winter (r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 0.37) compared to summer (r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 0.21). </a:t>
            </a:r>
          </a:p>
          <a:p>
            <a:pPr lvl="1"/>
            <a:r>
              <a:rPr lang="en-GB" sz="1200" kern="1200" dirty="0">
                <a:solidFill>
                  <a:schemeClr val="tx1"/>
                </a:solidFill>
                <a:effectLst/>
                <a:latin typeface="+mn-lt"/>
                <a:ea typeface="+mn-ea"/>
                <a:cs typeface="+mn-cs"/>
              </a:rPr>
              <a:t>Polar amp more closely related to jet strength than jet position (r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 0.55 vs 0.37 (JJA); 0.58 vs 0.21 (DJF).  Bring in </a:t>
            </a:r>
            <a:r>
              <a:rPr lang="en-GB" sz="1200" kern="1200" dirty="0" err="1">
                <a:solidFill>
                  <a:schemeClr val="tx1"/>
                </a:solidFill>
                <a:effectLst/>
                <a:latin typeface="+mn-lt"/>
                <a:ea typeface="+mn-ea"/>
                <a:cs typeface="+mn-cs"/>
              </a:rPr>
              <a:t>Riviere</a:t>
            </a:r>
            <a:r>
              <a:rPr lang="en-GB" sz="1200" kern="1200" dirty="0">
                <a:solidFill>
                  <a:schemeClr val="tx1"/>
                </a:solidFill>
                <a:effectLst/>
                <a:latin typeface="+mn-lt"/>
                <a:ea typeface="+mn-ea"/>
                <a:cs typeface="+mn-cs"/>
              </a:rPr>
              <a:t> result here.</a:t>
            </a:r>
          </a:p>
          <a:p>
            <a:pPr lvl="1"/>
            <a:r>
              <a:rPr lang="en-GB" sz="1200" kern="1200" dirty="0">
                <a:solidFill>
                  <a:schemeClr val="tx1"/>
                </a:solidFill>
                <a:effectLst/>
                <a:latin typeface="+mn-lt"/>
                <a:ea typeface="+mn-ea"/>
                <a:cs typeface="+mn-cs"/>
              </a:rPr>
              <a:t>Internal dynamics appear important for position (timescales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but not for strength (less evidence of state dependency and link between short-term fluctuations and longer-term response (F-D).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Times New Roman" panose="02020603050405020304" pitchFamily="18" charset="0"/>
                <a:ea typeface="Calibri" panose="020F0502020204030204" pitchFamily="34" charset="0"/>
                <a:cs typeface="Times New Roman" panose="02020603050405020304" pitchFamily="18" charset="0"/>
              </a:rPr>
              <a:t>FIG. 8. Zonal mean annual mean temperature change (ΔT) regressed onto annual mean jet strength change (ΔJSTR) (a, b) and jet position change (ΔJPOS) (c, d). Linear regression slopes are shown in the left column and explained variance (R2) is shown in the right column. </a:t>
            </a:r>
            <a:endParaRPr lang="en-GB" altLang="en-US" sz="1200" dirty="0">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10633CFA-06C5-41B3-BD98-DB067F60952B}" type="slidenum">
              <a:rPr lang="en-GB" smtClean="0"/>
              <a:t>29</a:t>
            </a:fld>
            <a:endParaRPr lang="en-GB"/>
          </a:p>
        </p:txBody>
      </p:sp>
    </p:spTree>
    <p:extLst>
      <p:ext uri="{BB962C8B-B14F-4D97-AF65-F5344CB8AC3E}">
        <p14:creationId xmlns:p14="http://schemas.microsoft.com/office/powerpoint/2010/main" val="650911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Consistency with McGraw and Barnes (2016). </a:t>
            </a:r>
          </a:p>
          <a:p>
            <a:pPr lvl="1"/>
            <a:r>
              <a:rPr lang="en-GB" sz="1200" kern="1200" dirty="0">
                <a:solidFill>
                  <a:schemeClr val="tx1"/>
                </a:solidFill>
                <a:effectLst/>
                <a:latin typeface="+mn-lt"/>
                <a:ea typeface="+mn-ea"/>
                <a:cs typeface="+mn-cs"/>
              </a:rPr>
              <a:t>Trop heat more closely linked to jet strength in winter (r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 0.37) compared to summer (r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 0.21). </a:t>
            </a:r>
          </a:p>
          <a:p>
            <a:pPr lvl="1"/>
            <a:r>
              <a:rPr lang="en-GB" sz="1200" kern="1200" dirty="0">
                <a:solidFill>
                  <a:schemeClr val="tx1"/>
                </a:solidFill>
                <a:effectLst/>
                <a:latin typeface="+mn-lt"/>
                <a:ea typeface="+mn-ea"/>
                <a:cs typeface="+mn-cs"/>
              </a:rPr>
              <a:t>Polar amp more closely related to jet strength than jet position (r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 0.55 vs 0.37 (JJA); 0.58 vs 0.21 (DJF).  Bring in </a:t>
            </a:r>
            <a:r>
              <a:rPr lang="en-GB" sz="1200" kern="1200" dirty="0" err="1">
                <a:solidFill>
                  <a:schemeClr val="tx1"/>
                </a:solidFill>
                <a:effectLst/>
                <a:latin typeface="+mn-lt"/>
                <a:ea typeface="+mn-ea"/>
                <a:cs typeface="+mn-cs"/>
              </a:rPr>
              <a:t>Riviere</a:t>
            </a:r>
            <a:r>
              <a:rPr lang="en-GB" sz="1200" kern="1200" dirty="0">
                <a:solidFill>
                  <a:schemeClr val="tx1"/>
                </a:solidFill>
                <a:effectLst/>
                <a:latin typeface="+mn-lt"/>
                <a:ea typeface="+mn-ea"/>
                <a:cs typeface="+mn-cs"/>
              </a:rPr>
              <a:t> result here.</a:t>
            </a:r>
          </a:p>
          <a:p>
            <a:pPr lvl="1"/>
            <a:r>
              <a:rPr lang="en-GB" sz="1200" kern="1200" dirty="0">
                <a:solidFill>
                  <a:schemeClr val="tx1"/>
                </a:solidFill>
                <a:effectLst/>
                <a:latin typeface="+mn-lt"/>
                <a:ea typeface="+mn-ea"/>
                <a:cs typeface="+mn-cs"/>
              </a:rPr>
              <a:t>Internal dynamics appear important for position (timescales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but not for strength (less evidence of state dependency and link between short-term fluctuations and longer-term response (F-D).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Times New Roman" panose="02020603050405020304" pitchFamily="18" charset="0"/>
                <a:ea typeface="Calibri" panose="020F0502020204030204" pitchFamily="34" charset="0"/>
                <a:cs typeface="Times New Roman" panose="02020603050405020304" pitchFamily="18" charset="0"/>
              </a:rPr>
              <a:t>FIG. 8. Zonal mean annual mean temperature change (ΔT) regressed onto annual mean jet strength change (ΔJSTR) (a, b) and jet position change (ΔJPOS) (c, d). Linear regression slopes are shown in the left column and explained variance (R2) is shown in the right column. </a:t>
            </a:r>
            <a:endParaRPr lang="en-GB" altLang="en-US" sz="1200" dirty="0">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10633CFA-06C5-41B3-BD98-DB067F60952B}" type="slidenum">
              <a:rPr lang="en-GB" smtClean="0"/>
              <a:t>30</a:t>
            </a:fld>
            <a:endParaRPr lang="en-GB"/>
          </a:p>
        </p:txBody>
      </p:sp>
    </p:spTree>
    <p:extLst>
      <p:ext uri="{BB962C8B-B14F-4D97-AF65-F5344CB8AC3E}">
        <p14:creationId xmlns:p14="http://schemas.microsoft.com/office/powerpoint/2010/main" val="212771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Keen et al. (2021) – Arctic inter-model spread. </a:t>
            </a:r>
          </a:p>
        </p:txBody>
      </p:sp>
      <p:sp>
        <p:nvSpPr>
          <p:cNvPr id="4" name="Slide Number Placeholder 3"/>
          <p:cNvSpPr>
            <a:spLocks noGrp="1"/>
          </p:cNvSpPr>
          <p:nvPr>
            <p:ph type="sldNum" sz="quarter" idx="5"/>
          </p:nvPr>
        </p:nvSpPr>
        <p:spPr/>
        <p:txBody>
          <a:bodyPr/>
          <a:lstStyle/>
          <a:p>
            <a:fld id="{10633CFA-06C5-41B3-BD98-DB067F60952B}" type="slidenum">
              <a:rPr lang="en-GB" smtClean="0"/>
              <a:t>3</a:t>
            </a:fld>
            <a:endParaRPr lang="en-GB"/>
          </a:p>
        </p:txBody>
      </p:sp>
    </p:spTree>
    <p:extLst>
      <p:ext uri="{BB962C8B-B14F-4D97-AF65-F5344CB8AC3E}">
        <p14:creationId xmlns:p14="http://schemas.microsoft.com/office/powerpoint/2010/main" val="282686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633CFA-06C5-41B3-BD98-DB067F60952B}" type="slidenum">
              <a:rPr lang="en-GB" smtClean="0"/>
              <a:t>4</a:t>
            </a:fld>
            <a:endParaRPr lang="en-GB"/>
          </a:p>
        </p:txBody>
      </p:sp>
    </p:spTree>
    <p:extLst>
      <p:ext uri="{BB962C8B-B14F-4D97-AF65-F5344CB8AC3E}">
        <p14:creationId xmlns:p14="http://schemas.microsoft.com/office/powerpoint/2010/main" val="408914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86392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372772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r>
              <a:rPr lang="en-GB" dirty="0"/>
              <a:t>Add cmip6 model </a:t>
            </a:r>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81941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23545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5339355-52FE-4649-B6B0-9338EBDB2F41}"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88560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20761" y="3077283"/>
            <a:ext cx="14968617" cy="2123369"/>
          </a:xfrm>
        </p:spPr>
        <p:txBody>
          <a:bodyPr/>
          <a:lstStyle/>
          <a:p>
            <a:r>
              <a:rPr lang="en-US"/>
              <a:t>Click to edit Master title style</a:t>
            </a:r>
          </a:p>
        </p:txBody>
      </p:sp>
      <p:sp>
        <p:nvSpPr>
          <p:cNvPr id="3" name="Subtitle 2"/>
          <p:cNvSpPr>
            <a:spLocks noGrp="1"/>
          </p:cNvSpPr>
          <p:nvPr>
            <p:ph type="subTitle" idx="1"/>
          </p:nvPr>
        </p:nvSpPr>
        <p:spPr>
          <a:xfrm>
            <a:off x="2641521" y="5613401"/>
            <a:ext cx="12327097" cy="2531533"/>
          </a:xfrm>
        </p:spPr>
        <p:txBody>
          <a:bodyPr/>
          <a:lstStyle>
            <a:lvl1pPr marL="0" indent="0" algn="ctr">
              <a:buNone/>
              <a:defRPr>
                <a:solidFill>
                  <a:schemeClr val="tx1">
                    <a:tint val="75000"/>
                  </a:schemeClr>
                </a:solidFill>
              </a:defRPr>
            </a:lvl1pPr>
            <a:lvl2pPr marL="660380" indent="0" algn="ctr">
              <a:buNone/>
              <a:defRPr>
                <a:solidFill>
                  <a:schemeClr val="tx1">
                    <a:tint val="75000"/>
                  </a:schemeClr>
                </a:solidFill>
              </a:defRPr>
            </a:lvl2pPr>
            <a:lvl3pPr marL="1320759" indent="0" algn="ctr">
              <a:buNone/>
              <a:defRPr>
                <a:solidFill>
                  <a:schemeClr val="tx1">
                    <a:tint val="75000"/>
                  </a:schemeClr>
                </a:solidFill>
              </a:defRPr>
            </a:lvl3pPr>
            <a:lvl4pPr marL="1981139" indent="0" algn="ctr">
              <a:buNone/>
              <a:defRPr>
                <a:solidFill>
                  <a:schemeClr val="tx1">
                    <a:tint val="75000"/>
                  </a:schemeClr>
                </a:solidFill>
              </a:defRPr>
            </a:lvl4pPr>
            <a:lvl5pPr marL="2641519" indent="0" algn="ctr">
              <a:buNone/>
              <a:defRPr>
                <a:solidFill>
                  <a:schemeClr val="tx1">
                    <a:tint val="75000"/>
                  </a:schemeClr>
                </a:solidFill>
              </a:defRPr>
            </a:lvl5pPr>
            <a:lvl6pPr marL="3301898" indent="0" algn="ctr">
              <a:buNone/>
              <a:defRPr>
                <a:solidFill>
                  <a:schemeClr val="tx1">
                    <a:tint val="75000"/>
                  </a:schemeClr>
                </a:solidFill>
              </a:defRPr>
            </a:lvl6pPr>
            <a:lvl7pPr marL="3962278" indent="0" algn="ctr">
              <a:buNone/>
              <a:defRPr>
                <a:solidFill>
                  <a:schemeClr val="tx1">
                    <a:tint val="75000"/>
                  </a:schemeClr>
                </a:solidFill>
              </a:defRPr>
            </a:lvl7pPr>
            <a:lvl8pPr marL="4622658" indent="0" algn="ctr">
              <a:buNone/>
              <a:defRPr>
                <a:solidFill>
                  <a:schemeClr val="tx1">
                    <a:tint val="75000"/>
                  </a:schemeClr>
                </a:solidFill>
              </a:defRPr>
            </a:lvl8pPr>
            <a:lvl9pPr marL="52830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47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16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767350" y="396701"/>
            <a:ext cx="3962281" cy="84522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0508" y="396701"/>
            <a:ext cx="11593341" cy="84522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31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215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91080" y="6365523"/>
            <a:ext cx="14968617" cy="1967442"/>
          </a:xfrm>
        </p:spPr>
        <p:txBody>
          <a:bodyPr anchor="t"/>
          <a:lstStyle>
            <a:lvl1pPr algn="l">
              <a:defRPr sz="5778" b="1" cap="all"/>
            </a:lvl1pPr>
          </a:lstStyle>
          <a:p>
            <a:r>
              <a:rPr lang="en-US"/>
              <a:t>Click to edit Master title style</a:t>
            </a:r>
          </a:p>
        </p:txBody>
      </p:sp>
      <p:sp>
        <p:nvSpPr>
          <p:cNvPr id="3" name="Text Placeholder 2"/>
          <p:cNvSpPr>
            <a:spLocks noGrp="1"/>
          </p:cNvSpPr>
          <p:nvPr>
            <p:ph type="body" idx="1"/>
          </p:nvPr>
        </p:nvSpPr>
        <p:spPr>
          <a:xfrm>
            <a:off x="1391080" y="4198587"/>
            <a:ext cx="14968617" cy="2166937"/>
          </a:xfrm>
        </p:spPr>
        <p:txBody>
          <a:bodyPr anchor="b"/>
          <a:lstStyle>
            <a:lvl1pPr marL="0" indent="0">
              <a:buNone/>
              <a:defRPr sz="2889">
                <a:solidFill>
                  <a:schemeClr val="tx1">
                    <a:tint val="75000"/>
                  </a:schemeClr>
                </a:solidFill>
              </a:defRPr>
            </a:lvl1pPr>
            <a:lvl2pPr marL="660380" indent="0">
              <a:buNone/>
              <a:defRPr sz="2600">
                <a:solidFill>
                  <a:schemeClr val="tx1">
                    <a:tint val="75000"/>
                  </a:schemeClr>
                </a:solidFill>
              </a:defRPr>
            </a:lvl2pPr>
            <a:lvl3pPr marL="1320759" indent="0">
              <a:buNone/>
              <a:defRPr sz="2311">
                <a:solidFill>
                  <a:schemeClr val="tx1">
                    <a:tint val="75000"/>
                  </a:schemeClr>
                </a:solidFill>
              </a:defRPr>
            </a:lvl3pPr>
            <a:lvl4pPr marL="1981139" indent="0">
              <a:buNone/>
              <a:defRPr sz="2022">
                <a:solidFill>
                  <a:schemeClr val="tx1">
                    <a:tint val="75000"/>
                  </a:schemeClr>
                </a:solidFill>
              </a:defRPr>
            </a:lvl4pPr>
            <a:lvl5pPr marL="2641519" indent="0">
              <a:buNone/>
              <a:defRPr sz="2022">
                <a:solidFill>
                  <a:schemeClr val="tx1">
                    <a:tint val="75000"/>
                  </a:schemeClr>
                </a:solidFill>
              </a:defRPr>
            </a:lvl5pPr>
            <a:lvl6pPr marL="3301898" indent="0">
              <a:buNone/>
              <a:defRPr sz="2022">
                <a:solidFill>
                  <a:schemeClr val="tx1">
                    <a:tint val="75000"/>
                  </a:schemeClr>
                </a:solidFill>
              </a:defRPr>
            </a:lvl6pPr>
            <a:lvl7pPr marL="3962278" indent="0">
              <a:buNone/>
              <a:defRPr sz="2022">
                <a:solidFill>
                  <a:schemeClr val="tx1">
                    <a:tint val="75000"/>
                  </a:schemeClr>
                </a:solidFill>
              </a:defRPr>
            </a:lvl7pPr>
            <a:lvl8pPr marL="4622658" indent="0">
              <a:buNone/>
              <a:defRPr sz="2022">
                <a:solidFill>
                  <a:schemeClr val="tx1">
                    <a:tint val="75000"/>
                  </a:schemeClr>
                </a:solidFill>
              </a:defRPr>
            </a:lvl8pPr>
            <a:lvl9pPr marL="5283037" indent="0">
              <a:buNone/>
              <a:defRPr sz="202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00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0507" y="2311401"/>
            <a:ext cx="7777811" cy="6537502"/>
          </a:xfrm>
        </p:spPr>
        <p:txBody>
          <a:bodyPr/>
          <a:lstStyle>
            <a:lvl1pPr>
              <a:defRPr sz="4044"/>
            </a:lvl1pPr>
            <a:lvl2pPr>
              <a:defRPr sz="3467"/>
            </a:lvl2pPr>
            <a:lvl3pPr>
              <a:defRPr sz="2889"/>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51821" y="2311401"/>
            <a:ext cx="7777811" cy="6537502"/>
          </a:xfrm>
        </p:spPr>
        <p:txBody>
          <a:bodyPr/>
          <a:lstStyle>
            <a:lvl1pPr>
              <a:defRPr sz="4044"/>
            </a:lvl1pPr>
            <a:lvl2pPr>
              <a:defRPr sz="3467"/>
            </a:lvl2pPr>
            <a:lvl3pPr>
              <a:defRPr sz="2889"/>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42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80508" y="2217386"/>
            <a:ext cx="7780869" cy="924101"/>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4" name="Content Placeholder 3"/>
          <p:cNvSpPr>
            <a:spLocks noGrp="1"/>
          </p:cNvSpPr>
          <p:nvPr>
            <p:ph sz="half" idx="2"/>
          </p:nvPr>
        </p:nvSpPr>
        <p:spPr>
          <a:xfrm>
            <a:off x="880508" y="3141486"/>
            <a:ext cx="7780869" cy="5707416"/>
          </a:xfrm>
        </p:spPr>
        <p:txBody>
          <a:bodyPr/>
          <a:lstStyle>
            <a:lvl1pPr>
              <a:defRPr sz="3467"/>
            </a:lvl1pPr>
            <a:lvl2pPr>
              <a:defRPr sz="2889"/>
            </a:lvl2pPr>
            <a:lvl3pPr>
              <a:defRPr sz="2600"/>
            </a:lvl3pPr>
            <a:lvl4pPr>
              <a:defRPr sz="2311"/>
            </a:lvl4pPr>
            <a:lvl5pPr>
              <a:defRPr sz="2311"/>
            </a:lvl5pPr>
            <a:lvl6pPr>
              <a:defRPr sz="2311"/>
            </a:lvl6pPr>
            <a:lvl7pPr>
              <a:defRPr sz="2311"/>
            </a:lvl7pPr>
            <a:lvl8pPr>
              <a:defRPr sz="2311"/>
            </a:lvl8pPr>
            <a:lvl9pPr>
              <a:defRPr sz="23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945708" y="2217386"/>
            <a:ext cx="7783925" cy="924101"/>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6" name="Content Placeholder 5"/>
          <p:cNvSpPr>
            <a:spLocks noGrp="1"/>
          </p:cNvSpPr>
          <p:nvPr>
            <p:ph sz="quarter" idx="4"/>
          </p:nvPr>
        </p:nvSpPr>
        <p:spPr>
          <a:xfrm>
            <a:off x="8945708" y="3141486"/>
            <a:ext cx="7783925" cy="5707416"/>
          </a:xfrm>
        </p:spPr>
        <p:txBody>
          <a:bodyPr/>
          <a:lstStyle>
            <a:lvl1pPr>
              <a:defRPr sz="3467"/>
            </a:lvl1pPr>
            <a:lvl2pPr>
              <a:defRPr sz="2889"/>
            </a:lvl2pPr>
            <a:lvl3pPr>
              <a:defRPr sz="2600"/>
            </a:lvl3pPr>
            <a:lvl4pPr>
              <a:defRPr sz="2311"/>
            </a:lvl4pPr>
            <a:lvl5pPr>
              <a:defRPr sz="2311"/>
            </a:lvl5pPr>
            <a:lvl6pPr>
              <a:defRPr sz="2311"/>
            </a:lvl6pPr>
            <a:lvl7pPr>
              <a:defRPr sz="2311"/>
            </a:lvl7pPr>
            <a:lvl8pPr>
              <a:defRPr sz="2311"/>
            </a:lvl8pPr>
            <a:lvl9pPr>
              <a:defRPr sz="23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08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19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974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0509" y="394406"/>
            <a:ext cx="5793614" cy="1678517"/>
          </a:xfrm>
        </p:spPr>
        <p:txBody>
          <a:bodyPr anchor="b"/>
          <a:lstStyle>
            <a:lvl1pPr algn="l">
              <a:defRPr sz="2889" b="1"/>
            </a:lvl1pPr>
          </a:lstStyle>
          <a:p>
            <a:r>
              <a:rPr lang="en-US"/>
              <a:t>Click to edit Master title style</a:t>
            </a:r>
          </a:p>
        </p:txBody>
      </p:sp>
      <p:sp>
        <p:nvSpPr>
          <p:cNvPr id="3" name="Content Placeholder 2"/>
          <p:cNvSpPr>
            <a:spLocks noGrp="1"/>
          </p:cNvSpPr>
          <p:nvPr>
            <p:ph idx="1"/>
          </p:nvPr>
        </p:nvSpPr>
        <p:spPr>
          <a:xfrm>
            <a:off x="6885076" y="394407"/>
            <a:ext cx="9844556" cy="8454497"/>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0509" y="2072923"/>
            <a:ext cx="5793614" cy="6775980"/>
          </a:xfrm>
        </p:spPr>
        <p:txBody>
          <a:bodyPr/>
          <a:lstStyle>
            <a:lvl1pPr marL="0" indent="0">
              <a:buNone/>
              <a:defRPr sz="2022"/>
            </a:lvl1pPr>
            <a:lvl2pPr marL="660380" indent="0">
              <a:buNone/>
              <a:defRPr sz="1733"/>
            </a:lvl2pPr>
            <a:lvl3pPr marL="1320759" indent="0">
              <a:buNone/>
              <a:defRPr sz="1444"/>
            </a:lvl3pPr>
            <a:lvl4pPr marL="1981139" indent="0">
              <a:buNone/>
              <a:defRPr sz="1300"/>
            </a:lvl4pPr>
            <a:lvl5pPr marL="2641519" indent="0">
              <a:buNone/>
              <a:defRPr sz="1300"/>
            </a:lvl5pPr>
            <a:lvl6pPr marL="3301898" indent="0">
              <a:buNone/>
              <a:defRPr sz="1300"/>
            </a:lvl6pPr>
            <a:lvl7pPr marL="3962278" indent="0">
              <a:buNone/>
              <a:defRPr sz="1300"/>
            </a:lvl7pPr>
            <a:lvl8pPr marL="4622658" indent="0">
              <a:buNone/>
              <a:defRPr sz="1300"/>
            </a:lvl8pPr>
            <a:lvl9pPr marL="5283037"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279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51710" y="6934200"/>
            <a:ext cx="10566083" cy="818622"/>
          </a:xfrm>
        </p:spPr>
        <p:txBody>
          <a:bodyPr anchor="b"/>
          <a:lstStyle>
            <a:lvl1pPr algn="l">
              <a:defRPr sz="2889" b="1"/>
            </a:lvl1pPr>
          </a:lstStyle>
          <a:p>
            <a:r>
              <a:rPr lang="en-US"/>
              <a:t>Click to edit Master title style</a:t>
            </a:r>
          </a:p>
        </p:txBody>
      </p:sp>
      <p:sp>
        <p:nvSpPr>
          <p:cNvPr id="3" name="Picture Placeholder 2"/>
          <p:cNvSpPr>
            <a:spLocks noGrp="1"/>
          </p:cNvSpPr>
          <p:nvPr>
            <p:ph type="pic" idx="1"/>
          </p:nvPr>
        </p:nvSpPr>
        <p:spPr>
          <a:xfrm>
            <a:off x="3451710" y="885119"/>
            <a:ext cx="10566083" cy="5943600"/>
          </a:xfrm>
        </p:spPr>
        <p:txBody>
          <a:bodyPr/>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endParaRPr lang="en-US"/>
          </a:p>
        </p:txBody>
      </p:sp>
      <p:sp>
        <p:nvSpPr>
          <p:cNvPr id="4" name="Text Placeholder 3"/>
          <p:cNvSpPr>
            <a:spLocks noGrp="1"/>
          </p:cNvSpPr>
          <p:nvPr>
            <p:ph type="body" sz="half" idx="2"/>
          </p:nvPr>
        </p:nvSpPr>
        <p:spPr>
          <a:xfrm>
            <a:off x="3451710" y="7752822"/>
            <a:ext cx="10566083" cy="1162578"/>
          </a:xfrm>
        </p:spPr>
        <p:txBody>
          <a:bodyPr/>
          <a:lstStyle>
            <a:lvl1pPr marL="0" indent="0">
              <a:buNone/>
              <a:defRPr sz="2022"/>
            </a:lvl1pPr>
            <a:lvl2pPr marL="660380" indent="0">
              <a:buNone/>
              <a:defRPr sz="1733"/>
            </a:lvl2pPr>
            <a:lvl3pPr marL="1320759" indent="0">
              <a:buNone/>
              <a:defRPr sz="1444"/>
            </a:lvl3pPr>
            <a:lvl4pPr marL="1981139" indent="0">
              <a:buNone/>
              <a:defRPr sz="1300"/>
            </a:lvl4pPr>
            <a:lvl5pPr marL="2641519" indent="0">
              <a:buNone/>
              <a:defRPr sz="1300"/>
            </a:lvl5pPr>
            <a:lvl6pPr marL="3301898" indent="0">
              <a:buNone/>
              <a:defRPr sz="1300"/>
            </a:lvl6pPr>
            <a:lvl7pPr marL="3962278" indent="0">
              <a:buNone/>
              <a:defRPr sz="1300"/>
            </a:lvl7pPr>
            <a:lvl8pPr marL="4622658" indent="0">
              <a:buNone/>
              <a:defRPr sz="1300"/>
            </a:lvl8pPr>
            <a:lvl9pPr marL="5283037"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036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507" y="396699"/>
            <a:ext cx="15849124" cy="1651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80507" y="2311401"/>
            <a:ext cx="15849124" cy="6537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0507" y="9181396"/>
            <a:ext cx="4109033"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1D8BD707-D9CF-40AE-B4C6-C98DA3205C09}" type="datetimeFigureOut">
              <a:rPr lang="en-US" smtClean="0">
                <a:solidFill>
                  <a:prstClr val="black">
                    <a:tint val="75000"/>
                  </a:prstClr>
                </a:solidFill>
              </a:rPr>
              <a:pPr/>
              <a:t>7/30/2024</a:t>
            </a:fld>
            <a:endParaRPr lang="en-US">
              <a:solidFill>
                <a:prstClr val="black">
                  <a:tint val="75000"/>
                </a:prstClr>
              </a:solidFill>
            </a:endParaRPr>
          </a:p>
        </p:txBody>
      </p:sp>
      <p:sp>
        <p:nvSpPr>
          <p:cNvPr id="5" name="Footer Placeholder 4"/>
          <p:cNvSpPr>
            <a:spLocks noGrp="1"/>
          </p:cNvSpPr>
          <p:nvPr>
            <p:ph type="ftr" sz="quarter" idx="3"/>
          </p:nvPr>
        </p:nvSpPr>
        <p:spPr>
          <a:xfrm>
            <a:off x="6016799" y="9181396"/>
            <a:ext cx="5576543"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620599" y="9181396"/>
            <a:ext cx="4109033"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8204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320759" rtl="0" eaLnBrk="1" latinLnBrk="0" hangingPunct="1">
        <a:spcBef>
          <a:spcPct val="0"/>
        </a:spcBef>
        <a:buNone/>
        <a:defRPr sz="6355" kern="1200">
          <a:solidFill>
            <a:schemeClr val="tx1"/>
          </a:solidFill>
          <a:latin typeface="+mj-lt"/>
          <a:ea typeface="+mj-ea"/>
          <a:cs typeface="+mj-cs"/>
        </a:defRPr>
      </a:lvl1pPr>
    </p:titleStyle>
    <p:bodyStyle>
      <a:lvl1pPr marL="495285" indent="-495285" algn="l" defTabSz="1320759" rtl="0" eaLnBrk="1" latinLnBrk="0" hangingPunct="1">
        <a:spcBef>
          <a:spcPct val="20000"/>
        </a:spcBef>
        <a:buFont typeface="Arial" pitchFamily="34" charset="0"/>
        <a:buChar char="•"/>
        <a:defRPr sz="4622" kern="1200">
          <a:solidFill>
            <a:schemeClr val="tx1"/>
          </a:solidFill>
          <a:latin typeface="+mn-lt"/>
          <a:ea typeface="+mn-ea"/>
          <a:cs typeface="+mn-cs"/>
        </a:defRPr>
      </a:lvl1pPr>
      <a:lvl2pPr marL="1073117" indent="-412737" algn="l" defTabSz="1320759" rtl="0" eaLnBrk="1" latinLnBrk="0" hangingPunct="1">
        <a:spcBef>
          <a:spcPct val="20000"/>
        </a:spcBef>
        <a:buFont typeface="Arial" pitchFamily="34" charset="0"/>
        <a:buChar char="–"/>
        <a:defRPr sz="4044" kern="1200">
          <a:solidFill>
            <a:schemeClr val="tx1"/>
          </a:solidFill>
          <a:latin typeface="+mn-lt"/>
          <a:ea typeface="+mn-ea"/>
          <a:cs typeface="+mn-cs"/>
        </a:defRPr>
      </a:lvl2pPr>
      <a:lvl3pPr marL="1650949" indent="-330190" algn="l" defTabSz="1320759" rtl="0" eaLnBrk="1" latinLnBrk="0" hangingPunct="1">
        <a:spcBef>
          <a:spcPct val="20000"/>
        </a:spcBef>
        <a:buFont typeface="Arial" pitchFamily="34" charset="0"/>
        <a:buChar char="•"/>
        <a:defRPr sz="3467" kern="1200">
          <a:solidFill>
            <a:schemeClr val="tx1"/>
          </a:solidFill>
          <a:latin typeface="+mn-lt"/>
          <a:ea typeface="+mn-ea"/>
          <a:cs typeface="+mn-cs"/>
        </a:defRPr>
      </a:lvl3pPr>
      <a:lvl4pPr marL="2311329"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4pPr>
      <a:lvl5pPr marL="2971709"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5pPr>
      <a:lvl6pPr marL="363208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6pPr>
      <a:lvl7pPr marL="429246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7pPr>
      <a:lvl8pPr marL="495284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8pPr>
      <a:lvl9pPr marL="5613227"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9pPr>
    </p:bodyStyle>
    <p:otherStyle>
      <a:defPPr>
        <a:defRPr lang="en-US"/>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885706" y="1105332"/>
            <a:ext cx="11385177" cy="2031325"/>
          </a:xfrm>
          <a:prstGeom prst="rect">
            <a:avLst/>
          </a:prstGeom>
        </p:spPr>
        <p:txBody>
          <a:bodyPr wrap="square">
            <a:spAutoFit/>
          </a:bodyPr>
          <a:lstStyle/>
          <a:p>
            <a:pPr algn="ctr"/>
            <a:r>
              <a:rPr lang="en-GB" sz="5400" dirty="0"/>
              <a:t>Sea ice prediction and projections</a:t>
            </a:r>
          </a:p>
          <a:p>
            <a:pPr algn="ctr"/>
            <a:endParaRPr lang="en-GB" sz="3600" dirty="0"/>
          </a:p>
          <a:p>
            <a:pPr algn="ctr"/>
            <a:r>
              <a:rPr lang="en-GB" sz="3600" dirty="0"/>
              <a:t>Part 2</a:t>
            </a:r>
          </a:p>
        </p:txBody>
      </p:sp>
      <p:pic>
        <p:nvPicPr>
          <p:cNvPr id="2" name="Picture 1">
            <a:extLst>
              <a:ext uri="{FF2B5EF4-FFF2-40B4-BE49-F238E27FC236}">
                <a16:creationId xmlns:a16="http://schemas.microsoft.com/office/drawing/2014/main" id="{746EB8F5-19B7-D005-1438-DFE9898C4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2070" y="3796575"/>
            <a:ext cx="5872448" cy="3914965"/>
          </a:xfrm>
          <a:prstGeom prst="rect">
            <a:avLst/>
          </a:prstGeom>
        </p:spPr>
      </p:pic>
      <p:sp>
        <p:nvSpPr>
          <p:cNvPr id="3" name="TextBox 2">
            <a:extLst>
              <a:ext uri="{FF2B5EF4-FFF2-40B4-BE49-F238E27FC236}">
                <a16:creationId xmlns:a16="http://schemas.microsoft.com/office/drawing/2014/main" id="{35D29FA5-DA67-13DA-7873-21C68FF8FD15}"/>
              </a:ext>
            </a:extLst>
          </p:cNvPr>
          <p:cNvSpPr txBox="1"/>
          <p:nvPr/>
        </p:nvSpPr>
        <p:spPr>
          <a:xfrm>
            <a:off x="11717071" y="7065209"/>
            <a:ext cx="2807821" cy="646331"/>
          </a:xfrm>
          <a:prstGeom prst="rect">
            <a:avLst/>
          </a:prstGeom>
          <a:noFill/>
        </p:spPr>
        <p:txBody>
          <a:bodyPr wrap="square" rtlCol="0">
            <a:spAutoFit/>
          </a:bodyPr>
          <a:lstStyle/>
          <a:p>
            <a:r>
              <a:rPr lang="en-US" dirty="0"/>
              <a:t>Photograph courtesy Andy Mahoney, NSIDC.</a:t>
            </a:r>
            <a:endParaRPr lang="en-GB" dirty="0"/>
          </a:p>
        </p:txBody>
      </p:sp>
      <p:sp>
        <p:nvSpPr>
          <p:cNvPr id="8" name="TextBox 7">
            <a:extLst>
              <a:ext uri="{FF2B5EF4-FFF2-40B4-BE49-F238E27FC236}">
                <a16:creationId xmlns:a16="http://schemas.microsoft.com/office/drawing/2014/main" id="{87A50A40-971E-59CF-9042-D86473004075}"/>
              </a:ext>
            </a:extLst>
          </p:cNvPr>
          <p:cNvSpPr txBox="1"/>
          <p:nvPr/>
        </p:nvSpPr>
        <p:spPr>
          <a:xfrm>
            <a:off x="1019910" y="4165992"/>
            <a:ext cx="3096297" cy="2246769"/>
          </a:xfrm>
          <a:prstGeom prst="rect">
            <a:avLst/>
          </a:prstGeom>
          <a:noFill/>
        </p:spPr>
        <p:txBody>
          <a:bodyPr wrap="none" rtlCol="0">
            <a:spAutoFit/>
          </a:bodyPr>
          <a:lstStyle/>
          <a:p>
            <a:r>
              <a:rPr lang="en-GB" sz="2800" dirty="0"/>
              <a:t>Tom Bracegirdle</a:t>
            </a:r>
          </a:p>
          <a:p>
            <a:endParaRPr lang="en-GB" sz="2800" dirty="0"/>
          </a:p>
          <a:p>
            <a:r>
              <a:rPr lang="en-GB" sz="2800" dirty="0"/>
              <a:t>Caroline Holmes</a:t>
            </a:r>
          </a:p>
          <a:p>
            <a:r>
              <a:rPr lang="en-GB" sz="2800" dirty="0"/>
              <a:t>Francois Massonnet</a:t>
            </a:r>
          </a:p>
          <a:p>
            <a:endParaRPr lang="en-GB" sz="2800" dirty="0"/>
          </a:p>
        </p:txBody>
      </p:sp>
    </p:spTree>
    <p:extLst>
      <p:ext uri="{BB962C8B-B14F-4D97-AF65-F5344CB8AC3E}">
        <p14:creationId xmlns:p14="http://schemas.microsoft.com/office/powerpoint/2010/main" val="4086062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023" y="2805958"/>
            <a:ext cx="9257065" cy="6003934"/>
          </a:xfrm>
        </p:spPr>
        <p:txBody>
          <a:bodyPr anchor="t">
            <a:normAutofit/>
          </a:bodyPr>
          <a:lstStyle/>
          <a:p>
            <a:pPr algn="l">
              <a:defRPr/>
            </a:pPr>
            <a:r>
              <a:rPr lang="en-GB" sz="4000" b="1" dirty="0">
                <a:solidFill>
                  <a:schemeClr val="accent2">
                    <a:lumMod val="50000"/>
                  </a:schemeClr>
                </a:solidFill>
                <a:latin typeface="+mn-lt"/>
              </a:rPr>
              <a:t>Precision</a:t>
            </a:r>
            <a:r>
              <a:rPr lang="en-GB" sz="4000" dirty="0">
                <a:latin typeface="+mn-lt"/>
              </a:rPr>
              <a:t> - spread around statistical prediction. </a:t>
            </a:r>
            <a:br>
              <a:rPr lang="en-GB" sz="4000" dirty="0">
                <a:latin typeface="+mn-lt"/>
              </a:rPr>
            </a:br>
            <a:br>
              <a:rPr lang="en-GB" sz="4000" dirty="0">
                <a:latin typeface="+mn-lt"/>
              </a:rPr>
            </a:br>
            <a:br>
              <a:rPr lang="en-GB" sz="4000" dirty="0">
                <a:latin typeface="+mn-lt"/>
              </a:rPr>
            </a:br>
            <a:br>
              <a:rPr lang="en-GB" sz="4000" dirty="0">
                <a:latin typeface="+mn-lt"/>
              </a:rPr>
            </a:br>
            <a:r>
              <a:rPr lang="en-GB" sz="4000" b="1" dirty="0">
                <a:solidFill>
                  <a:schemeClr val="accent2">
                    <a:lumMod val="50000"/>
                  </a:schemeClr>
                </a:solidFill>
                <a:latin typeface="+mn-lt"/>
              </a:rPr>
              <a:t>Accuracy</a:t>
            </a:r>
            <a:r>
              <a:rPr lang="en-GB" sz="4000" dirty="0">
                <a:latin typeface="+mn-lt"/>
              </a:rPr>
              <a:t> - prediction compared to observed outcome. Depends on many factors such as emissions scenarios. Don’t know this until the future happens. </a:t>
            </a:r>
          </a:p>
        </p:txBody>
      </p:sp>
      <p:pic>
        <p:nvPicPr>
          <p:cNvPr id="14339" name="Picture 6"/>
          <p:cNvPicPr>
            <a:picLocks noChangeAspect="1" noChangeArrowheads="1"/>
          </p:cNvPicPr>
          <p:nvPr/>
        </p:nvPicPr>
        <p:blipFill>
          <a:blip r:embed="rId2"/>
          <a:srcRect/>
          <a:stretch>
            <a:fillRect/>
          </a:stretch>
        </p:blipFill>
        <p:spPr bwMode="auto">
          <a:xfrm>
            <a:off x="10955216" y="2093431"/>
            <a:ext cx="2445056" cy="2445056"/>
          </a:xfrm>
          <a:prstGeom prst="rect">
            <a:avLst/>
          </a:prstGeom>
          <a:noFill/>
          <a:ln w="9525">
            <a:noFill/>
            <a:miter lim="800000"/>
            <a:headEnd/>
            <a:tailEnd/>
          </a:ln>
        </p:spPr>
      </p:pic>
      <p:pic>
        <p:nvPicPr>
          <p:cNvPr id="14340" name="Picture 7"/>
          <p:cNvPicPr>
            <a:picLocks noChangeAspect="1" noChangeArrowheads="1"/>
          </p:cNvPicPr>
          <p:nvPr/>
        </p:nvPicPr>
        <p:blipFill>
          <a:blip r:embed="rId3"/>
          <a:srcRect/>
          <a:stretch>
            <a:fillRect/>
          </a:stretch>
        </p:blipFill>
        <p:spPr bwMode="auto">
          <a:xfrm>
            <a:off x="10955216" y="5870199"/>
            <a:ext cx="2445056" cy="2445056"/>
          </a:xfrm>
          <a:prstGeom prst="rect">
            <a:avLst/>
          </a:prstGeom>
          <a:noFill/>
          <a:ln w="9525">
            <a:noFill/>
            <a:miter lim="800000"/>
            <a:headEnd/>
            <a:tailEnd/>
          </a:ln>
        </p:spPr>
      </p:pic>
      <p:sp>
        <p:nvSpPr>
          <p:cNvPr id="14341" name="TextBox 9"/>
          <p:cNvSpPr txBox="1">
            <a:spLocks noChangeArrowheads="1"/>
          </p:cNvSpPr>
          <p:nvPr/>
        </p:nvSpPr>
        <p:spPr bwMode="auto">
          <a:xfrm>
            <a:off x="10955216" y="8315255"/>
            <a:ext cx="2179507" cy="892552"/>
          </a:xfrm>
          <a:prstGeom prst="rect">
            <a:avLst/>
          </a:prstGeom>
          <a:noFill/>
          <a:ln w="9525">
            <a:noFill/>
            <a:miter lim="800000"/>
            <a:headEnd/>
            <a:tailEnd/>
          </a:ln>
        </p:spPr>
        <p:txBody>
          <a:bodyPr wrap="none">
            <a:spAutoFit/>
          </a:bodyPr>
          <a:lstStyle/>
          <a:p>
            <a:r>
              <a:rPr lang="en-GB" sz="2600" b="1" dirty="0"/>
              <a:t>High accuracy;</a:t>
            </a:r>
          </a:p>
          <a:p>
            <a:r>
              <a:rPr lang="en-GB" sz="2600" b="1" dirty="0"/>
              <a:t>Low precision</a:t>
            </a:r>
          </a:p>
        </p:txBody>
      </p:sp>
      <p:sp>
        <p:nvSpPr>
          <p:cNvPr id="14342" name="TextBox 10"/>
          <p:cNvSpPr txBox="1">
            <a:spLocks noChangeArrowheads="1"/>
          </p:cNvSpPr>
          <p:nvPr/>
        </p:nvSpPr>
        <p:spPr bwMode="auto">
          <a:xfrm>
            <a:off x="10955216" y="4565325"/>
            <a:ext cx="3903785" cy="892552"/>
          </a:xfrm>
          <a:prstGeom prst="rect">
            <a:avLst/>
          </a:prstGeom>
          <a:noFill/>
          <a:ln w="9525">
            <a:noFill/>
            <a:miter lim="800000"/>
            <a:headEnd/>
            <a:tailEnd/>
          </a:ln>
        </p:spPr>
        <p:txBody>
          <a:bodyPr wrap="square">
            <a:spAutoFit/>
          </a:bodyPr>
          <a:lstStyle/>
          <a:p>
            <a:r>
              <a:rPr lang="en-GB" sz="2600" b="1" dirty="0"/>
              <a:t>High precision;</a:t>
            </a:r>
          </a:p>
          <a:p>
            <a:r>
              <a:rPr lang="en-GB" sz="2600" b="1" dirty="0"/>
              <a:t>Low accuracy</a:t>
            </a:r>
          </a:p>
        </p:txBody>
      </p:sp>
      <p:sp>
        <p:nvSpPr>
          <p:cNvPr id="3" name="Title 2">
            <a:extLst>
              <a:ext uri="{FF2B5EF4-FFF2-40B4-BE49-F238E27FC236}">
                <a16:creationId xmlns:a16="http://schemas.microsoft.com/office/drawing/2014/main" id="{F795F679-86FC-6469-6EB0-749C3F6BBC70}"/>
              </a:ext>
            </a:extLst>
          </p:cNvPr>
          <p:cNvSpPr txBox="1">
            <a:spLocks/>
          </p:cNvSpPr>
          <p:nvPr/>
        </p:nvSpPr>
        <p:spPr>
          <a:xfrm>
            <a:off x="880507" y="396699"/>
            <a:ext cx="14804970" cy="1651000"/>
          </a:xfrm>
          <a:prstGeom prst="rect">
            <a:avLst/>
          </a:prstGeom>
        </p:spPr>
        <p:txBody>
          <a:bodyPr vert="horz" lIns="91440" tIns="45720" rIns="91440" bIns="45720" rtlCol="0" anchor="ctr">
            <a:normAutofit/>
          </a:bodyPr>
          <a:lstStyle>
            <a:lvl1pPr algn="ctr" defTabSz="1320759" rtl="0" eaLnBrk="1" latinLnBrk="0" hangingPunct="1">
              <a:spcBef>
                <a:spcPct val="0"/>
              </a:spcBef>
              <a:buNone/>
              <a:defRPr sz="6355" kern="1200">
                <a:solidFill>
                  <a:schemeClr val="tx1"/>
                </a:solidFill>
                <a:latin typeface="+mj-lt"/>
                <a:ea typeface="+mj-ea"/>
                <a:cs typeface="+mj-cs"/>
              </a:defRPr>
            </a:lvl1pPr>
          </a:lstStyle>
          <a:p>
            <a:r>
              <a:rPr lang="en-GB" dirty="0"/>
              <a:t>What can emergent constraints tell 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F53E53-2710-0E64-4210-9C8E6733E9AA}"/>
              </a:ext>
            </a:extLst>
          </p:cNvPr>
          <p:cNvPicPr>
            <a:picLocks noChangeAspect="1"/>
          </p:cNvPicPr>
          <p:nvPr/>
        </p:nvPicPr>
        <p:blipFill>
          <a:blip r:embed="rId3"/>
          <a:stretch>
            <a:fillRect/>
          </a:stretch>
        </p:blipFill>
        <p:spPr>
          <a:xfrm>
            <a:off x="527538" y="2656405"/>
            <a:ext cx="9839063" cy="6030394"/>
          </a:xfrm>
          <a:prstGeom prst="rect">
            <a:avLst/>
          </a:prstGeom>
        </p:spPr>
      </p:pic>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Emergent relationships in Antarctic sea ice</a:t>
            </a:r>
          </a:p>
        </p:txBody>
      </p:sp>
      <p:sp>
        <p:nvSpPr>
          <p:cNvPr id="4" name="TextBox 3">
            <a:extLst>
              <a:ext uri="{FF2B5EF4-FFF2-40B4-BE49-F238E27FC236}">
                <a16:creationId xmlns:a16="http://schemas.microsoft.com/office/drawing/2014/main" id="{0F21472C-3BB4-276D-7C17-685BEFB945A2}"/>
              </a:ext>
            </a:extLst>
          </p:cNvPr>
          <p:cNvSpPr txBox="1"/>
          <p:nvPr/>
        </p:nvSpPr>
        <p:spPr>
          <a:xfrm>
            <a:off x="880507" y="8847428"/>
            <a:ext cx="3121047" cy="523220"/>
          </a:xfrm>
          <a:prstGeom prst="rect">
            <a:avLst/>
          </a:prstGeom>
          <a:noFill/>
        </p:spPr>
        <p:txBody>
          <a:bodyPr wrap="none" rtlCol="0">
            <a:spAutoFit/>
          </a:bodyPr>
          <a:lstStyle/>
          <a:p>
            <a:r>
              <a:rPr lang="en-GB" sz="2800" dirty="0"/>
              <a:t>Holmes et al. (2022)</a:t>
            </a:r>
          </a:p>
        </p:txBody>
      </p:sp>
      <p:sp>
        <p:nvSpPr>
          <p:cNvPr id="5" name="TextBox 4">
            <a:extLst>
              <a:ext uri="{FF2B5EF4-FFF2-40B4-BE49-F238E27FC236}">
                <a16:creationId xmlns:a16="http://schemas.microsoft.com/office/drawing/2014/main" id="{589D730E-D9A9-5FFA-A7EF-5D2A74AF81EB}"/>
              </a:ext>
            </a:extLst>
          </p:cNvPr>
          <p:cNvSpPr txBox="1"/>
          <p:nvPr/>
        </p:nvSpPr>
        <p:spPr>
          <a:xfrm>
            <a:off x="4164323" y="2425572"/>
            <a:ext cx="3470245" cy="461665"/>
          </a:xfrm>
          <a:prstGeom prst="rect">
            <a:avLst/>
          </a:prstGeom>
          <a:noFill/>
        </p:spPr>
        <p:txBody>
          <a:bodyPr wrap="none" rtlCol="0">
            <a:spAutoFit/>
          </a:bodyPr>
          <a:lstStyle/>
          <a:p>
            <a:r>
              <a:rPr lang="en-GB" sz="2400" b="1" dirty="0"/>
              <a:t>February Antarctic sea ice</a:t>
            </a:r>
          </a:p>
        </p:txBody>
      </p:sp>
      <p:pic>
        <p:nvPicPr>
          <p:cNvPr id="2" name="Picture 1">
            <a:extLst>
              <a:ext uri="{FF2B5EF4-FFF2-40B4-BE49-F238E27FC236}">
                <a16:creationId xmlns:a16="http://schemas.microsoft.com/office/drawing/2014/main" id="{2870C829-1669-F4C7-91B3-8EB888E8F8B1}"/>
              </a:ext>
            </a:extLst>
          </p:cNvPr>
          <p:cNvPicPr>
            <a:picLocks noChangeAspect="1"/>
          </p:cNvPicPr>
          <p:nvPr/>
        </p:nvPicPr>
        <p:blipFill rotWithShape="1">
          <a:blip r:embed="rId4"/>
          <a:srcRect r="54946"/>
          <a:stretch/>
        </p:blipFill>
        <p:spPr>
          <a:xfrm>
            <a:off x="11271353" y="2796055"/>
            <a:ext cx="2242724" cy="5669898"/>
          </a:xfrm>
          <a:prstGeom prst="rect">
            <a:avLst/>
          </a:prstGeom>
        </p:spPr>
      </p:pic>
      <p:pic>
        <p:nvPicPr>
          <p:cNvPr id="6" name="Picture 5">
            <a:extLst>
              <a:ext uri="{FF2B5EF4-FFF2-40B4-BE49-F238E27FC236}">
                <a16:creationId xmlns:a16="http://schemas.microsoft.com/office/drawing/2014/main" id="{95774FD5-2CAE-9489-832B-42157BCC2F9C}"/>
              </a:ext>
            </a:extLst>
          </p:cNvPr>
          <p:cNvPicPr>
            <a:picLocks noChangeAspect="1"/>
          </p:cNvPicPr>
          <p:nvPr/>
        </p:nvPicPr>
        <p:blipFill rotWithShape="1">
          <a:blip r:embed="rId4"/>
          <a:srcRect l="70581" b="23916"/>
          <a:stretch/>
        </p:blipFill>
        <p:spPr>
          <a:xfrm>
            <a:off x="12049617" y="2796055"/>
            <a:ext cx="1464459" cy="4313890"/>
          </a:xfrm>
          <a:prstGeom prst="rect">
            <a:avLst/>
          </a:prstGeom>
        </p:spPr>
      </p:pic>
      <p:sp>
        <p:nvSpPr>
          <p:cNvPr id="7" name="Rectangle 6">
            <a:extLst>
              <a:ext uri="{FF2B5EF4-FFF2-40B4-BE49-F238E27FC236}">
                <a16:creationId xmlns:a16="http://schemas.microsoft.com/office/drawing/2014/main" id="{836744D3-63B9-8F8F-16CD-A737189E7E6B}"/>
              </a:ext>
            </a:extLst>
          </p:cNvPr>
          <p:cNvSpPr/>
          <p:nvPr/>
        </p:nvSpPr>
        <p:spPr>
          <a:xfrm rot="19226000">
            <a:off x="12230521" y="7719834"/>
            <a:ext cx="1700463" cy="545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2C53E97-2132-F407-66BA-96E3D7A7BD69}"/>
              </a:ext>
            </a:extLst>
          </p:cNvPr>
          <p:cNvSpPr txBox="1"/>
          <p:nvPr/>
        </p:nvSpPr>
        <p:spPr>
          <a:xfrm>
            <a:off x="14292340" y="3875612"/>
            <a:ext cx="1688154" cy="461665"/>
          </a:xfrm>
          <a:prstGeom prst="rect">
            <a:avLst/>
          </a:prstGeom>
          <a:noFill/>
        </p:spPr>
        <p:txBody>
          <a:bodyPr wrap="none" rtlCol="0">
            <a:spAutoFit/>
          </a:bodyPr>
          <a:lstStyle/>
          <a:p>
            <a:r>
              <a:rPr lang="en-GB" sz="2400" dirty="0"/>
              <a:t>Constrained</a:t>
            </a:r>
          </a:p>
        </p:txBody>
      </p:sp>
      <p:sp>
        <p:nvSpPr>
          <p:cNvPr id="11" name="TextBox 10">
            <a:extLst>
              <a:ext uri="{FF2B5EF4-FFF2-40B4-BE49-F238E27FC236}">
                <a16:creationId xmlns:a16="http://schemas.microsoft.com/office/drawing/2014/main" id="{2D4CCF23-81EE-7A5D-44B1-B440F2CD75EF}"/>
              </a:ext>
            </a:extLst>
          </p:cNvPr>
          <p:cNvSpPr txBox="1"/>
          <p:nvPr/>
        </p:nvSpPr>
        <p:spPr>
          <a:xfrm>
            <a:off x="13809229" y="7392479"/>
            <a:ext cx="1788823" cy="461665"/>
          </a:xfrm>
          <a:prstGeom prst="rect">
            <a:avLst/>
          </a:prstGeom>
          <a:noFill/>
        </p:spPr>
        <p:txBody>
          <a:bodyPr wrap="none" rtlCol="0">
            <a:spAutoFit/>
          </a:bodyPr>
          <a:lstStyle/>
          <a:p>
            <a:r>
              <a:rPr lang="en-GB" sz="2400" dirty="0"/>
              <a:t>Equal weight</a:t>
            </a:r>
          </a:p>
        </p:txBody>
      </p:sp>
      <p:cxnSp>
        <p:nvCxnSpPr>
          <p:cNvPr id="14" name="Straight Arrow Connector 13">
            <a:extLst>
              <a:ext uri="{FF2B5EF4-FFF2-40B4-BE49-F238E27FC236}">
                <a16:creationId xmlns:a16="http://schemas.microsoft.com/office/drawing/2014/main" id="{D0D64195-811E-6C46-FFB0-C98C5F28D24C}"/>
              </a:ext>
            </a:extLst>
          </p:cNvPr>
          <p:cNvCxnSpPr>
            <a:cxnSpLocks/>
          </p:cNvCxnSpPr>
          <p:nvPr/>
        </p:nvCxnSpPr>
        <p:spPr>
          <a:xfrm flipH="1" flipV="1">
            <a:off x="13199629" y="6312922"/>
            <a:ext cx="1219200" cy="90432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2AA3627-0804-5366-00D7-89740F2BC4D3}"/>
              </a:ext>
            </a:extLst>
          </p:cNvPr>
          <p:cNvCxnSpPr>
            <a:cxnSpLocks/>
          </p:cNvCxnSpPr>
          <p:nvPr/>
        </p:nvCxnSpPr>
        <p:spPr>
          <a:xfrm flipH="1">
            <a:off x="13324204" y="4360768"/>
            <a:ext cx="1379436" cy="90009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560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F53E53-2710-0E64-4210-9C8E6733E9AA}"/>
              </a:ext>
            </a:extLst>
          </p:cNvPr>
          <p:cNvPicPr>
            <a:picLocks noChangeAspect="1"/>
          </p:cNvPicPr>
          <p:nvPr/>
        </p:nvPicPr>
        <p:blipFill>
          <a:blip r:embed="rId3"/>
          <a:stretch>
            <a:fillRect/>
          </a:stretch>
        </p:blipFill>
        <p:spPr>
          <a:xfrm>
            <a:off x="1105752" y="1796189"/>
            <a:ext cx="3262720" cy="1999732"/>
          </a:xfrm>
          <a:prstGeom prst="rect">
            <a:avLst/>
          </a:prstGeom>
        </p:spPr>
      </p:pic>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Emergent constraint?</a:t>
            </a:r>
          </a:p>
        </p:txBody>
      </p:sp>
      <p:sp>
        <p:nvSpPr>
          <p:cNvPr id="4" name="TextBox 3">
            <a:extLst>
              <a:ext uri="{FF2B5EF4-FFF2-40B4-BE49-F238E27FC236}">
                <a16:creationId xmlns:a16="http://schemas.microsoft.com/office/drawing/2014/main" id="{C9D491A0-FCCB-8249-04AA-90E25B8E136D}"/>
              </a:ext>
            </a:extLst>
          </p:cNvPr>
          <p:cNvSpPr txBox="1"/>
          <p:nvPr/>
        </p:nvSpPr>
        <p:spPr>
          <a:xfrm>
            <a:off x="481520" y="4337277"/>
            <a:ext cx="10400701" cy="5693866"/>
          </a:xfrm>
          <a:prstGeom prst="rect">
            <a:avLst/>
          </a:prstGeom>
          <a:noFill/>
        </p:spPr>
        <p:txBody>
          <a:bodyPr wrap="square">
            <a:spAutoFit/>
          </a:bodyPr>
          <a:lstStyle/>
          <a:p>
            <a:pPr marL="457200" indent="-457200" algn="l">
              <a:buFont typeface="Arial" panose="020B0604020202020204" pitchFamily="34" charset="0"/>
              <a:buChar char="•"/>
            </a:pPr>
            <a:r>
              <a:rPr lang="en-GB" sz="2800" b="0" i="0" u="none" strike="noStrike" baseline="0" dirty="0"/>
              <a:t>A "capacity for change" argument provides a physical basis for using this emergent relationship to observationally constrain model projections of </a:t>
            </a:r>
            <a:r>
              <a:rPr lang="el-GR" sz="2800" b="0" i="0" u="none" strike="noStrike" baseline="0" dirty="0"/>
              <a:t>Δ</a:t>
            </a:r>
            <a:r>
              <a:rPr lang="en-GB" sz="2800" b="1" i="1" u="none" strike="noStrike" baseline="0" dirty="0"/>
              <a:t>SIA</a:t>
            </a:r>
            <a:r>
              <a:rPr lang="en-GB" sz="2800" b="0" i="0" u="none" strike="noStrike" baseline="0" dirty="0"/>
              <a:t>.</a:t>
            </a:r>
          </a:p>
          <a:p>
            <a:pPr marL="457200" indent="-457200" algn="l">
              <a:buFont typeface="Arial" panose="020B0604020202020204" pitchFamily="34" charset="0"/>
              <a:buChar char="•"/>
            </a:pPr>
            <a:endParaRPr lang="en-GB" sz="2800" b="0" i="0" u="none" strike="noStrike" baseline="0" dirty="0"/>
          </a:p>
          <a:p>
            <a:pPr marL="457200" indent="-457200" algn="l">
              <a:buFont typeface="Arial" panose="020B0604020202020204" pitchFamily="34" charset="0"/>
              <a:buChar char="•"/>
            </a:pPr>
            <a:r>
              <a:rPr lang="en-GB" sz="2800" dirty="0"/>
              <a:t>T</a:t>
            </a:r>
            <a:r>
              <a:rPr lang="en-GB" sz="2800" b="0" i="0" u="none" strike="noStrike" baseline="0" dirty="0"/>
              <a:t>he greater SIA loss in CMIP6 found in this paper </a:t>
            </a:r>
            <a:r>
              <a:rPr lang="en-GB" sz="2800" dirty="0"/>
              <a:t>is consistent with the </a:t>
            </a:r>
            <a:r>
              <a:rPr lang="en-GB" sz="2800" b="0" i="0" u="none" strike="noStrike" baseline="0" dirty="0"/>
              <a:t>higher ECS and warming in CMIP6.</a:t>
            </a:r>
          </a:p>
          <a:p>
            <a:pPr marL="457200" indent="-457200" algn="l">
              <a:buFont typeface="Arial" panose="020B0604020202020204" pitchFamily="34" charset="0"/>
              <a:buChar char="•"/>
            </a:pPr>
            <a:endParaRPr lang="en-GB" sz="2800" dirty="0"/>
          </a:p>
          <a:p>
            <a:pPr marL="457200" indent="-457200" algn="l">
              <a:buFont typeface="Arial" panose="020B0604020202020204" pitchFamily="34" charset="0"/>
              <a:buChar char="•"/>
            </a:pPr>
            <a:r>
              <a:rPr lang="en-GB" sz="2800" dirty="0"/>
              <a:t>Further research is required on potential emergent constraints in Antarctic sea ice and improve the required observations.</a:t>
            </a:r>
          </a:p>
          <a:p>
            <a:pPr marL="457200" indent="-457200" algn="l">
              <a:buFont typeface="Arial" panose="020B0604020202020204" pitchFamily="34" charset="0"/>
              <a:buChar char="•"/>
            </a:pPr>
            <a:endParaRPr lang="en-GB" sz="2800" b="0" i="0" u="none" strike="noStrike" baseline="0" dirty="0"/>
          </a:p>
          <a:p>
            <a:pPr marL="457200" indent="-457200" algn="l">
              <a:buFont typeface="Arial" panose="020B0604020202020204" pitchFamily="34" charset="0"/>
              <a:buChar char="•"/>
            </a:pPr>
            <a:r>
              <a:rPr lang="en-GB" sz="2800" dirty="0"/>
              <a:t>Develop improved statistical approaches for capturing emergent relationships – see poster by Caroline Holmes</a:t>
            </a:r>
            <a:endParaRPr lang="en-GB" sz="2800" b="0" i="0" u="none" strike="noStrike" baseline="0" dirty="0"/>
          </a:p>
          <a:p>
            <a:pPr marL="457200" indent="-457200" algn="l">
              <a:buFont typeface="Arial" panose="020B0604020202020204" pitchFamily="34" charset="0"/>
              <a:buChar char="•"/>
            </a:pPr>
            <a:endParaRPr lang="en-GB" sz="2800" dirty="0"/>
          </a:p>
        </p:txBody>
      </p:sp>
      <p:pic>
        <p:nvPicPr>
          <p:cNvPr id="6" name="Picture 5">
            <a:extLst>
              <a:ext uri="{FF2B5EF4-FFF2-40B4-BE49-F238E27FC236}">
                <a16:creationId xmlns:a16="http://schemas.microsoft.com/office/drawing/2014/main" id="{0811CD30-6815-08B4-C819-A3AB094A6A97}"/>
              </a:ext>
            </a:extLst>
          </p:cNvPr>
          <p:cNvPicPr>
            <a:picLocks noChangeAspect="1"/>
          </p:cNvPicPr>
          <p:nvPr/>
        </p:nvPicPr>
        <p:blipFill rotWithShape="1">
          <a:blip r:embed="rId4"/>
          <a:srcRect r="54946"/>
          <a:stretch/>
        </p:blipFill>
        <p:spPr>
          <a:xfrm>
            <a:off x="11271353" y="2796055"/>
            <a:ext cx="2242724" cy="5669898"/>
          </a:xfrm>
          <a:prstGeom prst="rect">
            <a:avLst/>
          </a:prstGeom>
        </p:spPr>
      </p:pic>
      <p:pic>
        <p:nvPicPr>
          <p:cNvPr id="7" name="Picture 6">
            <a:extLst>
              <a:ext uri="{FF2B5EF4-FFF2-40B4-BE49-F238E27FC236}">
                <a16:creationId xmlns:a16="http://schemas.microsoft.com/office/drawing/2014/main" id="{53788D31-C9D8-0004-88CA-1F6DC94CE4BF}"/>
              </a:ext>
            </a:extLst>
          </p:cNvPr>
          <p:cNvPicPr>
            <a:picLocks noChangeAspect="1"/>
          </p:cNvPicPr>
          <p:nvPr/>
        </p:nvPicPr>
        <p:blipFill rotWithShape="1">
          <a:blip r:embed="rId4"/>
          <a:srcRect l="70581" b="23916"/>
          <a:stretch/>
        </p:blipFill>
        <p:spPr>
          <a:xfrm>
            <a:off x="12049617" y="2796055"/>
            <a:ext cx="1464459" cy="4313890"/>
          </a:xfrm>
          <a:prstGeom prst="rect">
            <a:avLst/>
          </a:prstGeom>
        </p:spPr>
      </p:pic>
      <p:sp>
        <p:nvSpPr>
          <p:cNvPr id="9" name="Rectangle 8">
            <a:extLst>
              <a:ext uri="{FF2B5EF4-FFF2-40B4-BE49-F238E27FC236}">
                <a16:creationId xmlns:a16="http://schemas.microsoft.com/office/drawing/2014/main" id="{9FEDEE6B-D638-4963-3EA4-890BFD63897C}"/>
              </a:ext>
            </a:extLst>
          </p:cNvPr>
          <p:cNvSpPr/>
          <p:nvPr/>
        </p:nvSpPr>
        <p:spPr>
          <a:xfrm rot="19226000">
            <a:off x="12230521" y="7719834"/>
            <a:ext cx="1700463" cy="545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05EF3AD-3F38-5A26-C980-56C3973A85B6}"/>
              </a:ext>
            </a:extLst>
          </p:cNvPr>
          <p:cNvSpPr txBox="1"/>
          <p:nvPr/>
        </p:nvSpPr>
        <p:spPr>
          <a:xfrm>
            <a:off x="14292340" y="3875612"/>
            <a:ext cx="1688154" cy="461665"/>
          </a:xfrm>
          <a:prstGeom prst="rect">
            <a:avLst/>
          </a:prstGeom>
          <a:noFill/>
        </p:spPr>
        <p:txBody>
          <a:bodyPr wrap="none" rtlCol="0">
            <a:spAutoFit/>
          </a:bodyPr>
          <a:lstStyle/>
          <a:p>
            <a:r>
              <a:rPr lang="en-GB" sz="2400" dirty="0"/>
              <a:t>Constrained</a:t>
            </a:r>
          </a:p>
        </p:txBody>
      </p:sp>
      <p:sp>
        <p:nvSpPr>
          <p:cNvPr id="12" name="TextBox 11">
            <a:extLst>
              <a:ext uri="{FF2B5EF4-FFF2-40B4-BE49-F238E27FC236}">
                <a16:creationId xmlns:a16="http://schemas.microsoft.com/office/drawing/2014/main" id="{63BCD801-C6FA-80A4-36B7-C4E816C3CA60}"/>
              </a:ext>
            </a:extLst>
          </p:cNvPr>
          <p:cNvSpPr txBox="1"/>
          <p:nvPr/>
        </p:nvSpPr>
        <p:spPr>
          <a:xfrm>
            <a:off x="13809229" y="7392479"/>
            <a:ext cx="1788823" cy="461665"/>
          </a:xfrm>
          <a:prstGeom prst="rect">
            <a:avLst/>
          </a:prstGeom>
          <a:noFill/>
        </p:spPr>
        <p:txBody>
          <a:bodyPr wrap="none" rtlCol="0">
            <a:spAutoFit/>
          </a:bodyPr>
          <a:lstStyle/>
          <a:p>
            <a:r>
              <a:rPr lang="en-GB" sz="2400" dirty="0"/>
              <a:t>Equal weight</a:t>
            </a:r>
          </a:p>
        </p:txBody>
      </p:sp>
      <p:cxnSp>
        <p:nvCxnSpPr>
          <p:cNvPr id="13" name="Straight Arrow Connector 12">
            <a:extLst>
              <a:ext uri="{FF2B5EF4-FFF2-40B4-BE49-F238E27FC236}">
                <a16:creationId xmlns:a16="http://schemas.microsoft.com/office/drawing/2014/main" id="{270760C0-4C65-B27A-1D96-7D458E22A160}"/>
              </a:ext>
            </a:extLst>
          </p:cNvPr>
          <p:cNvCxnSpPr>
            <a:cxnSpLocks/>
          </p:cNvCxnSpPr>
          <p:nvPr/>
        </p:nvCxnSpPr>
        <p:spPr>
          <a:xfrm flipH="1" flipV="1">
            <a:off x="13199629" y="6312922"/>
            <a:ext cx="1219200" cy="90432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3B9DAE-BB89-9B74-36B4-8036D25103EC}"/>
              </a:ext>
            </a:extLst>
          </p:cNvPr>
          <p:cNvCxnSpPr>
            <a:cxnSpLocks/>
          </p:cNvCxnSpPr>
          <p:nvPr/>
        </p:nvCxnSpPr>
        <p:spPr>
          <a:xfrm flipH="1">
            <a:off x="13324204" y="4360768"/>
            <a:ext cx="1379436" cy="90009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898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The Arctic</a:t>
            </a:r>
          </a:p>
        </p:txBody>
      </p:sp>
      <p:pic>
        <p:nvPicPr>
          <p:cNvPr id="9" name="Picture 8">
            <a:extLst>
              <a:ext uri="{FF2B5EF4-FFF2-40B4-BE49-F238E27FC236}">
                <a16:creationId xmlns:a16="http://schemas.microsoft.com/office/drawing/2014/main" id="{687D0784-7317-2876-F880-BFF5FA91EC6D}"/>
              </a:ext>
            </a:extLst>
          </p:cNvPr>
          <p:cNvPicPr>
            <a:picLocks noChangeAspect="1"/>
          </p:cNvPicPr>
          <p:nvPr/>
        </p:nvPicPr>
        <p:blipFill>
          <a:blip r:embed="rId3"/>
          <a:stretch>
            <a:fillRect/>
          </a:stretch>
        </p:blipFill>
        <p:spPr>
          <a:xfrm>
            <a:off x="140677" y="3462762"/>
            <a:ext cx="9935887" cy="5147274"/>
          </a:xfrm>
          <a:prstGeom prst="rect">
            <a:avLst/>
          </a:prstGeom>
        </p:spPr>
      </p:pic>
      <p:sp>
        <p:nvSpPr>
          <p:cNvPr id="4" name="TextBox 3">
            <a:extLst>
              <a:ext uri="{FF2B5EF4-FFF2-40B4-BE49-F238E27FC236}">
                <a16:creationId xmlns:a16="http://schemas.microsoft.com/office/drawing/2014/main" id="{C9D491A0-FCCB-8249-04AA-90E25B8E136D}"/>
              </a:ext>
            </a:extLst>
          </p:cNvPr>
          <p:cNvSpPr txBox="1"/>
          <p:nvPr/>
        </p:nvSpPr>
        <p:spPr>
          <a:xfrm>
            <a:off x="880506" y="2404478"/>
            <a:ext cx="15350093" cy="2062103"/>
          </a:xfrm>
          <a:prstGeom prst="rect">
            <a:avLst/>
          </a:prstGeom>
          <a:noFill/>
        </p:spPr>
        <p:txBody>
          <a:bodyPr wrap="square">
            <a:spAutoFit/>
          </a:bodyPr>
          <a:lstStyle/>
          <a:p>
            <a:pPr algn="ctr"/>
            <a:r>
              <a:rPr lang="en-GB" sz="3200" dirty="0"/>
              <a:t>Predicting the timing of occurrence of ice-free summers is a key challenge </a:t>
            </a:r>
          </a:p>
          <a:p>
            <a:pPr marL="457200" indent="-457200" algn="ctr">
              <a:buFont typeface="Arial" panose="020B0604020202020204" pitchFamily="34" charset="0"/>
              <a:buChar char="•"/>
            </a:pPr>
            <a:endParaRPr lang="en-GB" sz="3200" dirty="0"/>
          </a:p>
          <a:p>
            <a:pPr marL="457200" indent="-457200" algn="ctr">
              <a:buFont typeface="Arial" panose="020B0604020202020204" pitchFamily="34" charset="0"/>
              <a:buChar char="•"/>
            </a:pPr>
            <a:endParaRPr lang="en-GB" sz="3200" dirty="0"/>
          </a:p>
          <a:p>
            <a:pPr marL="457200" indent="-457200" algn="ctr">
              <a:buFont typeface="Arial" panose="020B0604020202020204" pitchFamily="34" charset="0"/>
              <a:buChar char="•"/>
            </a:pPr>
            <a:endParaRPr lang="en-GB" sz="3200" b="0" i="0" u="none" strike="noStrike" baseline="0" dirty="0"/>
          </a:p>
        </p:txBody>
      </p:sp>
      <p:sp>
        <p:nvSpPr>
          <p:cNvPr id="12" name="TextBox 11">
            <a:extLst>
              <a:ext uri="{FF2B5EF4-FFF2-40B4-BE49-F238E27FC236}">
                <a16:creationId xmlns:a16="http://schemas.microsoft.com/office/drawing/2014/main" id="{122CD0D6-52EF-45AA-3332-20DAD3173632}"/>
              </a:ext>
            </a:extLst>
          </p:cNvPr>
          <p:cNvSpPr txBox="1"/>
          <p:nvPr/>
        </p:nvSpPr>
        <p:spPr>
          <a:xfrm>
            <a:off x="10587503" y="3835797"/>
            <a:ext cx="5372953" cy="4401205"/>
          </a:xfrm>
          <a:prstGeom prst="rect">
            <a:avLst/>
          </a:prstGeom>
          <a:noFill/>
        </p:spPr>
        <p:txBody>
          <a:bodyPr wrap="square">
            <a:spAutoFit/>
          </a:bodyPr>
          <a:lstStyle/>
          <a:p>
            <a:pPr marL="457200" indent="-457200" algn="l">
              <a:buFont typeface="Arial" panose="020B0604020202020204" pitchFamily="34" charset="0"/>
              <a:buChar char="•"/>
            </a:pPr>
            <a:r>
              <a:rPr lang="en-GB" sz="2800" dirty="0"/>
              <a:t>A number of different approaches have been suggested to improve estimates from models. Jahn et al. provide a list: </a:t>
            </a:r>
          </a:p>
          <a:p>
            <a:pPr marL="914400" lvl="1" indent="-457200">
              <a:buFont typeface="Arial" panose="020B0604020202020204" pitchFamily="34" charset="0"/>
              <a:buChar char="•"/>
            </a:pPr>
            <a:r>
              <a:rPr lang="en-GB" sz="2800" b="0" i="0" u="none" strike="noStrike" baseline="0" dirty="0">
                <a:solidFill>
                  <a:srgbClr val="000000"/>
                </a:solidFill>
                <a:latin typeface="HardingText-Regular"/>
              </a:rPr>
              <a:t>Model selection</a:t>
            </a:r>
          </a:p>
          <a:p>
            <a:pPr marL="914400" lvl="1" indent="-457200">
              <a:buFont typeface="Arial" panose="020B0604020202020204" pitchFamily="34" charset="0"/>
              <a:buChar char="•"/>
            </a:pPr>
            <a:r>
              <a:rPr lang="en-GB" sz="2800" b="0" i="0" u="none" strike="noStrike" baseline="0" dirty="0">
                <a:solidFill>
                  <a:srgbClr val="000000"/>
                </a:solidFill>
                <a:latin typeface="HardingText-Regular"/>
              </a:rPr>
              <a:t>model weighting</a:t>
            </a:r>
          </a:p>
          <a:p>
            <a:pPr marL="914400" lvl="1" indent="-457200">
              <a:buFont typeface="Arial" panose="020B0604020202020204" pitchFamily="34" charset="0"/>
              <a:buChar char="•"/>
            </a:pPr>
            <a:r>
              <a:rPr lang="en-GB" sz="2800" b="0" i="0" u="none" strike="noStrike" baseline="0" dirty="0">
                <a:solidFill>
                  <a:srgbClr val="000000"/>
                </a:solidFill>
                <a:latin typeface="HardingText-Regular"/>
              </a:rPr>
              <a:t>emergent constraints</a:t>
            </a:r>
          </a:p>
          <a:p>
            <a:pPr marL="914400" lvl="1" indent="-457200">
              <a:buFont typeface="Arial" panose="020B0604020202020204" pitchFamily="34" charset="0"/>
              <a:buChar char="•"/>
            </a:pPr>
            <a:r>
              <a:rPr lang="en-GB" sz="2800" b="0" i="0" u="none" strike="noStrike" baseline="0" dirty="0">
                <a:solidFill>
                  <a:srgbClr val="000000"/>
                </a:solidFill>
                <a:latin typeface="HardingText-Regular"/>
              </a:rPr>
              <a:t>and model recalibration or constrained estimation</a:t>
            </a:r>
            <a:endParaRPr lang="en-GB" sz="2800" b="0" i="0" u="none" strike="noStrike" baseline="0" dirty="0"/>
          </a:p>
        </p:txBody>
      </p:sp>
      <p:sp>
        <p:nvSpPr>
          <p:cNvPr id="13" name="TextBox 12">
            <a:extLst>
              <a:ext uri="{FF2B5EF4-FFF2-40B4-BE49-F238E27FC236}">
                <a16:creationId xmlns:a16="http://schemas.microsoft.com/office/drawing/2014/main" id="{AFE902C1-90C3-0E4C-FC0B-B7FEA5A28CD2}"/>
              </a:ext>
            </a:extLst>
          </p:cNvPr>
          <p:cNvSpPr txBox="1"/>
          <p:nvPr/>
        </p:nvSpPr>
        <p:spPr>
          <a:xfrm>
            <a:off x="1315390" y="8610036"/>
            <a:ext cx="2318199" cy="461665"/>
          </a:xfrm>
          <a:prstGeom prst="rect">
            <a:avLst/>
          </a:prstGeom>
          <a:noFill/>
        </p:spPr>
        <p:txBody>
          <a:bodyPr wrap="none" rtlCol="0">
            <a:spAutoFit/>
          </a:bodyPr>
          <a:lstStyle/>
          <a:p>
            <a:r>
              <a:rPr lang="en-GB" sz="2400" dirty="0"/>
              <a:t>Jahn et al. (2024)</a:t>
            </a:r>
          </a:p>
        </p:txBody>
      </p:sp>
    </p:spTree>
    <p:extLst>
      <p:ext uri="{BB962C8B-B14F-4D97-AF65-F5344CB8AC3E}">
        <p14:creationId xmlns:p14="http://schemas.microsoft.com/office/powerpoint/2010/main" val="3447280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The Arctic</a:t>
            </a:r>
          </a:p>
        </p:txBody>
      </p:sp>
      <p:sp>
        <p:nvSpPr>
          <p:cNvPr id="4" name="TextBox 3">
            <a:extLst>
              <a:ext uri="{FF2B5EF4-FFF2-40B4-BE49-F238E27FC236}">
                <a16:creationId xmlns:a16="http://schemas.microsoft.com/office/drawing/2014/main" id="{C9D491A0-FCCB-8249-04AA-90E25B8E136D}"/>
              </a:ext>
            </a:extLst>
          </p:cNvPr>
          <p:cNvSpPr txBox="1"/>
          <p:nvPr/>
        </p:nvSpPr>
        <p:spPr>
          <a:xfrm>
            <a:off x="880507" y="2536954"/>
            <a:ext cx="8404170" cy="5755422"/>
          </a:xfrm>
          <a:prstGeom prst="rect">
            <a:avLst/>
          </a:prstGeom>
          <a:noFill/>
        </p:spPr>
        <p:txBody>
          <a:bodyPr wrap="square">
            <a:spAutoFit/>
          </a:bodyPr>
          <a:lstStyle/>
          <a:p>
            <a:pPr marL="457200" indent="-457200" algn="l">
              <a:buFont typeface="Arial" panose="020B0604020202020204" pitchFamily="34" charset="0"/>
              <a:buChar char="•"/>
            </a:pPr>
            <a:r>
              <a:rPr lang="en-GB" sz="3200" b="0" i="0" u="none" strike="noStrike" baseline="0" dirty="0"/>
              <a:t>No clear correlation between baseline SIA and projected change in the Arctic. </a:t>
            </a:r>
          </a:p>
          <a:p>
            <a:pPr marL="914400" lvl="1" indent="-457200">
              <a:buFont typeface="Arial" panose="020B0604020202020204" pitchFamily="34" charset="0"/>
              <a:buChar char="•"/>
            </a:pPr>
            <a:r>
              <a:rPr lang="en-GB" sz="2800" b="0" i="0" u="none" strike="noStrike" baseline="0" dirty="0"/>
              <a:t>This may be because the “capacity for change" mechanism is less relevant with more sea ice remaining in the high Arctic in many models.  </a:t>
            </a:r>
          </a:p>
          <a:p>
            <a:pPr marL="457200" indent="-457200" algn="l">
              <a:buFont typeface="Arial" panose="020B0604020202020204" pitchFamily="34" charset="0"/>
              <a:buChar char="•"/>
            </a:pPr>
            <a:endParaRPr lang="en-GB" sz="2800" b="0" i="0" u="none" strike="noStrike" baseline="0" dirty="0"/>
          </a:p>
          <a:p>
            <a:pPr marL="457200" indent="-457200" algn="l">
              <a:buFont typeface="Arial" panose="020B0604020202020204" pitchFamily="34" charset="0"/>
              <a:buChar char="•"/>
            </a:pPr>
            <a:r>
              <a:rPr lang="en-GB" sz="3200" dirty="0"/>
              <a:t>However, emergent relationships on thickness have been identified. </a:t>
            </a:r>
          </a:p>
          <a:p>
            <a:pPr marL="457200" indent="-457200" algn="l">
              <a:buFont typeface="Arial" panose="020B0604020202020204" pitchFamily="34" charset="0"/>
              <a:buChar char="•"/>
            </a:pPr>
            <a:endParaRPr lang="en-GB" sz="3200" dirty="0"/>
          </a:p>
          <a:p>
            <a:pPr marL="457200" indent="-457200" algn="l">
              <a:buFont typeface="Arial" panose="020B0604020202020204" pitchFamily="34" charset="0"/>
              <a:buChar char="•"/>
            </a:pPr>
            <a:r>
              <a:rPr lang="en-GB" sz="3200" dirty="0"/>
              <a:t>Due to uncertainties in observing sea ice thickness, it is currently not an effective constraint. </a:t>
            </a:r>
          </a:p>
        </p:txBody>
      </p:sp>
      <p:pic>
        <p:nvPicPr>
          <p:cNvPr id="5" name="Picture 4">
            <a:extLst>
              <a:ext uri="{FF2B5EF4-FFF2-40B4-BE49-F238E27FC236}">
                <a16:creationId xmlns:a16="http://schemas.microsoft.com/office/drawing/2014/main" id="{1D1972BE-F608-E54B-C5FC-E7E8FFE133CE}"/>
              </a:ext>
            </a:extLst>
          </p:cNvPr>
          <p:cNvPicPr>
            <a:picLocks noChangeAspect="1"/>
          </p:cNvPicPr>
          <p:nvPr/>
        </p:nvPicPr>
        <p:blipFill>
          <a:blip r:embed="rId3"/>
          <a:stretch>
            <a:fillRect/>
          </a:stretch>
        </p:blipFill>
        <p:spPr>
          <a:xfrm>
            <a:off x="10455464" y="1695812"/>
            <a:ext cx="4285122" cy="7351824"/>
          </a:xfrm>
          <a:prstGeom prst="rect">
            <a:avLst/>
          </a:prstGeom>
        </p:spPr>
      </p:pic>
      <p:sp>
        <p:nvSpPr>
          <p:cNvPr id="6" name="TextBox 5">
            <a:extLst>
              <a:ext uri="{FF2B5EF4-FFF2-40B4-BE49-F238E27FC236}">
                <a16:creationId xmlns:a16="http://schemas.microsoft.com/office/drawing/2014/main" id="{75B67AB5-E02F-91C8-FE55-88AE3B2A18D3}"/>
              </a:ext>
            </a:extLst>
          </p:cNvPr>
          <p:cNvSpPr txBox="1"/>
          <p:nvPr/>
        </p:nvSpPr>
        <p:spPr>
          <a:xfrm>
            <a:off x="11074851" y="9047636"/>
            <a:ext cx="1523174" cy="461665"/>
          </a:xfrm>
          <a:prstGeom prst="rect">
            <a:avLst/>
          </a:prstGeom>
          <a:noFill/>
        </p:spPr>
        <p:txBody>
          <a:bodyPr wrap="none" rtlCol="0">
            <a:spAutoFit/>
          </a:bodyPr>
          <a:lstStyle/>
          <a:p>
            <a:r>
              <a:rPr lang="en-GB" sz="2400" dirty="0"/>
              <a:t>Bitz (2008)</a:t>
            </a:r>
          </a:p>
        </p:txBody>
      </p:sp>
    </p:spTree>
    <p:extLst>
      <p:ext uri="{BB962C8B-B14F-4D97-AF65-F5344CB8AC3E}">
        <p14:creationId xmlns:p14="http://schemas.microsoft.com/office/powerpoint/2010/main" val="2448365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The Arctic – process based approaches</a:t>
            </a:r>
          </a:p>
        </p:txBody>
      </p:sp>
      <p:sp>
        <p:nvSpPr>
          <p:cNvPr id="4" name="TextBox 3">
            <a:extLst>
              <a:ext uri="{FF2B5EF4-FFF2-40B4-BE49-F238E27FC236}">
                <a16:creationId xmlns:a16="http://schemas.microsoft.com/office/drawing/2014/main" id="{C9D491A0-FCCB-8249-04AA-90E25B8E136D}"/>
              </a:ext>
            </a:extLst>
          </p:cNvPr>
          <p:cNvSpPr txBox="1"/>
          <p:nvPr/>
        </p:nvSpPr>
        <p:spPr>
          <a:xfrm>
            <a:off x="542211" y="2047699"/>
            <a:ext cx="7168914" cy="7478970"/>
          </a:xfrm>
          <a:prstGeom prst="rect">
            <a:avLst/>
          </a:prstGeom>
          <a:noFill/>
        </p:spPr>
        <p:txBody>
          <a:bodyPr wrap="square">
            <a:spAutoFit/>
          </a:bodyPr>
          <a:lstStyle/>
          <a:p>
            <a:pPr marL="457200" indent="-457200" algn="l">
              <a:buFont typeface="Arial" panose="020B0604020202020204" pitchFamily="34" charset="0"/>
              <a:buChar char="•"/>
            </a:pPr>
            <a:r>
              <a:rPr lang="en-GB" sz="3200" dirty="0"/>
              <a:t>A number of process-based approaches have been proposed in the Arctic.</a:t>
            </a:r>
          </a:p>
          <a:p>
            <a:pPr marL="457200" indent="-457200" algn="l">
              <a:buFont typeface="Arial" panose="020B0604020202020204" pitchFamily="34" charset="0"/>
              <a:buChar char="•"/>
            </a:pPr>
            <a:endParaRPr lang="en-GB" sz="3200" dirty="0"/>
          </a:p>
          <a:p>
            <a:pPr marL="457200" indent="-457200" algn="l">
              <a:buFont typeface="Arial" panose="020B0604020202020204" pitchFamily="34" charset="0"/>
              <a:buChar char="•"/>
            </a:pPr>
            <a:r>
              <a:rPr lang="en-GB" sz="3200" dirty="0"/>
              <a:t>Thermodynamic processes</a:t>
            </a:r>
          </a:p>
          <a:p>
            <a:pPr marL="914400" lvl="1" indent="-457200">
              <a:buFont typeface="Arial" panose="020B0604020202020204" pitchFamily="34" charset="0"/>
              <a:buChar char="•"/>
            </a:pPr>
            <a:r>
              <a:rPr lang="en-GB" sz="3200" dirty="0"/>
              <a:t>Open-water-formation efficiency (OWFE</a:t>
            </a:r>
            <a:r>
              <a:rPr lang="en-GB" sz="3200" baseline="30000" dirty="0"/>
              <a:t>1</a:t>
            </a:r>
            <a:r>
              <a:rPr lang="en-GB" sz="3200" dirty="0"/>
              <a:t>)</a:t>
            </a:r>
          </a:p>
          <a:p>
            <a:pPr marL="914400" lvl="1" indent="-457200">
              <a:buFont typeface="Arial" panose="020B0604020202020204" pitchFamily="34" charset="0"/>
              <a:buChar char="•"/>
            </a:pPr>
            <a:r>
              <a:rPr lang="en-GB" sz="3200" dirty="0"/>
              <a:t>Ice-formation efficiency (IFE)</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Sensitivity experiments were conducted with a simple model. This provided process-based understanding of the primary factor affecting mean state thickness in models and the real world. </a:t>
            </a:r>
            <a:endParaRPr lang="en-GB" sz="3200" b="0" i="0" u="none" strike="noStrike" baseline="0" dirty="0"/>
          </a:p>
        </p:txBody>
      </p:sp>
      <p:pic>
        <p:nvPicPr>
          <p:cNvPr id="3" name="Picture 2">
            <a:extLst>
              <a:ext uri="{FF2B5EF4-FFF2-40B4-BE49-F238E27FC236}">
                <a16:creationId xmlns:a16="http://schemas.microsoft.com/office/drawing/2014/main" id="{A2868058-C930-01CF-87F4-8A5F85D84586}"/>
              </a:ext>
            </a:extLst>
          </p:cNvPr>
          <p:cNvPicPr>
            <a:picLocks noChangeAspect="1"/>
          </p:cNvPicPr>
          <p:nvPr/>
        </p:nvPicPr>
        <p:blipFill rotWithShape="1">
          <a:blip r:embed="rId3"/>
          <a:srcRect l="50611"/>
          <a:stretch/>
        </p:blipFill>
        <p:spPr>
          <a:xfrm>
            <a:off x="8245938" y="2047699"/>
            <a:ext cx="7133326" cy="5724701"/>
          </a:xfrm>
          <a:prstGeom prst="rect">
            <a:avLst/>
          </a:prstGeom>
        </p:spPr>
      </p:pic>
      <p:sp>
        <p:nvSpPr>
          <p:cNvPr id="2" name="TextBox 1">
            <a:extLst>
              <a:ext uri="{FF2B5EF4-FFF2-40B4-BE49-F238E27FC236}">
                <a16:creationId xmlns:a16="http://schemas.microsoft.com/office/drawing/2014/main" id="{B2FFCD13-2E42-E9E4-4879-57C2F887C6E5}"/>
              </a:ext>
            </a:extLst>
          </p:cNvPr>
          <p:cNvSpPr txBox="1"/>
          <p:nvPr/>
        </p:nvSpPr>
        <p:spPr>
          <a:xfrm>
            <a:off x="10731244" y="9192567"/>
            <a:ext cx="3140475" cy="461665"/>
          </a:xfrm>
          <a:prstGeom prst="rect">
            <a:avLst/>
          </a:prstGeom>
          <a:noFill/>
        </p:spPr>
        <p:txBody>
          <a:bodyPr wrap="none" rtlCol="0">
            <a:spAutoFit/>
          </a:bodyPr>
          <a:lstStyle/>
          <a:p>
            <a:r>
              <a:rPr lang="en-GB" sz="2400" dirty="0"/>
              <a:t>Massonnet et al. (2018)</a:t>
            </a:r>
          </a:p>
        </p:txBody>
      </p:sp>
      <p:sp>
        <p:nvSpPr>
          <p:cNvPr id="5" name="TextBox 4">
            <a:extLst>
              <a:ext uri="{FF2B5EF4-FFF2-40B4-BE49-F238E27FC236}">
                <a16:creationId xmlns:a16="http://schemas.microsoft.com/office/drawing/2014/main" id="{D2A3E452-468E-B736-B98A-2295575D9E6B}"/>
              </a:ext>
            </a:extLst>
          </p:cNvPr>
          <p:cNvSpPr txBox="1"/>
          <p:nvPr/>
        </p:nvSpPr>
        <p:spPr>
          <a:xfrm>
            <a:off x="9574569" y="8069179"/>
            <a:ext cx="5693436" cy="1015663"/>
          </a:xfrm>
          <a:prstGeom prst="rect">
            <a:avLst/>
          </a:prstGeom>
          <a:solidFill>
            <a:schemeClr val="accent6">
              <a:lumMod val="40000"/>
              <a:lumOff val="60000"/>
            </a:schemeClr>
          </a:solidFill>
        </p:spPr>
        <p:txBody>
          <a:bodyPr wrap="square" rtlCol="0">
            <a:spAutoFit/>
          </a:bodyPr>
          <a:lstStyle/>
          <a:p>
            <a:pPr algn="ctr"/>
            <a:r>
              <a:rPr lang="en-GB" sz="2000" b="1" baseline="30000" dirty="0"/>
              <a:t>1</a:t>
            </a:r>
            <a:r>
              <a:rPr lang="en-GB" sz="2000" b="1" dirty="0"/>
              <a:t>OWFE - </a:t>
            </a:r>
            <a:r>
              <a:rPr lang="en-GB" sz="2000" b="1" i="0" u="none" strike="noStrike" baseline="0" dirty="0"/>
              <a:t>a diagnostic quantifying the area of open water formed in a control region for a unit reduction in sea-ice volume.</a:t>
            </a:r>
            <a:endParaRPr lang="en-GB" sz="2000" b="1" dirty="0"/>
          </a:p>
        </p:txBody>
      </p:sp>
    </p:spTree>
    <p:extLst>
      <p:ext uri="{BB962C8B-B14F-4D97-AF65-F5344CB8AC3E}">
        <p14:creationId xmlns:p14="http://schemas.microsoft.com/office/powerpoint/2010/main" val="341815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normAutofit/>
          </a:bodyPr>
          <a:lstStyle/>
          <a:p>
            <a:r>
              <a:rPr lang="en-GB" dirty="0"/>
              <a:t>Current status and where next?</a:t>
            </a:r>
          </a:p>
        </p:txBody>
      </p:sp>
      <p:sp>
        <p:nvSpPr>
          <p:cNvPr id="4" name="TextBox 3">
            <a:extLst>
              <a:ext uri="{FF2B5EF4-FFF2-40B4-BE49-F238E27FC236}">
                <a16:creationId xmlns:a16="http://schemas.microsoft.com/office/drawing/2014/main" id="{C9D491A0-FCCB-8249-04AA-90E25B8E136D}"/>
              </a:ext>
            </a:extLst>
          </p:cNvPr>
          <p:cNvSpPr txBox="1"/>
          <p:nvPr/>
        </p:nvSpPr>
        <p:spPr>
          <a:xfrm>
            <a:off x="880507" y="2047699"/>
            <a:ext cx="14804970" cy="7478970"/>
          </a:xfrm>
          <a:prstGeom prst="rect">
            <a:avLst/>
          </a:prstGeom>
          <a:noFill/>
        </p:spPr>
        <p:txBody>
          <a:bodyPr wrap="square">
            <a:spAutoFit/>
          </a:bodyPr>
          <a:lstStyle/>
          <a:p>
            <a:pPr marL="457200" indent="-457200">
              <a:buFont typeface="Arial" panose="020B0604020202020204" pitchFamily="34" charset="0"/>
              <a:buChar char="•"/>
            </a:pPr>
            <a:r>
              <a:rPr lang="en-GB" sz="3200" dirty="0"/>
              <a:t>Emergent constraints are a way to extract </a:t>
            </a:r>
            <a:r>
              <a:rPr lang="en-GB" sz="3200" b="1" i="1" dirty="0"/>
              <a:t>more precise </a:t>
            </a:r>
            <a:r>
              <a:rPr lang="en-GB" sz="3200" dirty="0"/>
              <a:t>projections from a </a:t>
            </a:r>
            <a:r>
              <a:rPr lang="en-GB" sz="3200" b="1" i="1" dirty="0"/>
              <a:t>specific generation/ensemble of climate models</a:t>
            </a:r>
            <a:r>
              <a:rPr lang="en-GB" sz="3200" dirty="0"/>
              <a:t>. </a:t>
            </a:r>
          </a:p>
          <a:p>
            <a:pPr marL="914400" lvl="1" indent="-457200">
              <a:buFont typeface="Arial" panose="020B0604020202020204" pitchFamily="34" charset="0"/>
              <a:buChar char="•"/>
            </a:pPr>
            <a:r>
              <a:rPr lang="en-GB" sz="3200" dirty="0"/>
              <a:t>In general they do not account for processes lacking in a given ensemble – for example freshwater input from the Antarctic ice sheet. </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Emergent </a:t>
            </a:r>
            <a:r>
              <a:rPr lang="en-GB" sz="3200" i="1" dirty="0"/>
              <a:t>relationships</a:t>
            </a:r>
            <a:r>
              <a:rPr lang="en-GB" sz="3200" dirty="0"/>
              <a:t> are important for identifying reasons for inter-model spread.</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Some emergent relationships not well understood. Correlation/causation question.</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Observations key to producing more precise predictions using emergent </a:t>
            </a:r>
            <a:r>
              <a:rPr lang="en-GB" sz="3200" i="1" dirty="0"/>
              <a:t>constraints</a:t>
            </a:r>
            <a:r>
              <a:rPr lang="en-GB" sz="3200" dirty="0"/>
              <a:t>. </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Develop improved statistical approaches for capturing emergent relationships – poster by Caroline Holmes.</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Impacts: better understand implications of sea ice biases on the wider system.</a:t>
            </a:r>
            <a:endParaRPr lang="en-GB" sz="3200" b="0" i="0" u="none" strike="noStrike" baseline="0" dirty="0"/>
          </a:p>
        </p:txBody>
      </p:sp>
    </p:spTree>
    <p:extLst>
      <p:ext uri="{BB962C8B-B14F-4D97-AF65-F5344CB8AC3E}">
        <p14:creationId xmlns:p14="http://schemas.microsoft.com/office/powerpoint/2010/main" val="506391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cp85_tchange_cmip5_thumbnail.png"/>
          <p:cNvPicPr>
            <a:picLocks noChangeAspect="1"/>
          </p:cNvPicPr>
          <p:nvPr/>
        </p:nvPicPr>
        <p:blipFill>
          <a:blip r:embed="rId3" cstate="print"/>
          <a:stretch>
            <a:fillRect/>
          </a:stretch>
        </p:blipFill>
        <p:spPr>
          <a:xfrm>
            <a:off x="7704402" y="880533"/>
            <a:ext cx="7374467" cy="7374467"/>
          </a:xfrm>
          <a:prstGeom prst="rect">
            <a:avLst/>
          </a:prstGeom>
        </p:spPr>
      </p:pic>
      <p:pic>
        <p:nvPicPr>
          <p:cNvPr id="7" name="Picture 6" descr="rcp85_tchange_cmip5_cbar_example.png"/>
          <p:cNvPicPr>
            <a:picLocks noChangeAspect="1"/>
          </p:cNvPicPr>
          <p:nvPr/>
        </p:nvPicPr>
        <p:blipFill>
          <a:blip r:embed="rId4" cstate="print"/>
          <a:srcRect l="14444" t="91111" r="6667" b="2222"/>
          <a:stretch>
            <a:fillRect/>
          </a:stretch>
        </p:blipFill>
        <p:spPr>
          <a:xfrm>
            <a:off x="7484270" y="7924800"/>
            <a:ext cx="7814733" cy="660400"/>
          </a:xfrm>
          <a:prstGeom prst="rect">
            <a:avLst/>
          </a:prstGeom>
        </p:spPr>
      </p:pic>
      <p:sp>
        <p:nvSpPr>
          <p:cNvPr id="14" name="Content Placeholder 13"/>
          <p:cNvSpPr>
            <a:spLocks noGrp="1"/>
          </p:cNvSpPr>
          <p:nvPr>
            <p:ph idx="1"/>
          </p:nvPr>
        </p:nvSpPr>
        <p:spPr>
          <a:xfrm>
            <a:off x="460193" y="1387298"/>
            <a:ext cx="6549292" cy="6537502"/>
          </a:xfrm>
        </p:spPr>
        <p:txBody>
          <a:bodyPr>
            <a:noAutofit/>
          </a:bodyPr>
          <a:lstStyle/>
          <a:p>
            <a:pPr marL="0" indent="0">
              <a:buNone/>
            </a:pPr>
            <a:r>
              <a:rPr lang="en-GB" sz="3755" b="1" dirty="0"/>
              <a:t>Implications of differing sea ice projections </a:t>
            </a:r>
          </a:p>
          <a:p>
            <a:endParaRPr lang="en-GB" sz="3755" dirty="0"/>
          </a:p>
          <a:p>
            <a:r>
              <a:rPr lang="en-GB" sz="3755" dirty="0"/>
              <a:t>Local proximal implications</a:t>
            </a:r>
          </a:p>
          <a:p>
            <a:r>
              <a:rPr lang="en-GB" sz="3755" dirty="0">
                <a:solidFill>
                  <a:schemeClr val="bg1">
                    <a:lumMod val="75000"/>
                  </a:schemeClr>
                </a:solidFill>
              </a:rPr>
              <a:t>Regional-hemispheric circulation implications</a:t>
            </a:r>
          </a:p>
          <a:p>
            <a:endParaRPr lang="en-GB" sz="3755" dirty="0"/>
          </a:p>
          <a:p>
            <a:endParaRPr lang="en-GB" sz="3755" dirty="0"/>
          </a:p>
        </p:txBody>
      </p:sp>
      <p:sp>
        <p:nvSpPr>
          <p:cNvPr id="8" name="TextBox 7">
            <a:extLst>
              <a:ext uri="{FF2B5EF4-FFF2-40B4-BE49-F238E27FC236}">
                <a16:creationId xmlns:a16="http://schemas.microsoft.com/office/drawing/2014/main" id="{D4EB727F-1A7D-3597-B4A7-BC19BFE035EE}"/>
              </a:ext>
            </a:extLst>
          </p:cNvPr>
          <p:cNvSpPr txBox="1"/>
          <p:nvPr/>
        </p:nvSpPr>
        <p:spPr>
          <a:xfrm>
            <a:off x="7704401" y="8708712"/>
            <a:ext cx="7374467" cy="1015663"/>
          </a:xfrm>
          <a:prstGeom prst="rect">
            <a:avLst/>
          </a:prstGeom>
          <a:noFill/>
        </p:spPr>
        <p:txBody>
          <a:bodyPr wrap="square">
            <a:spAutoFit/>
          </a:bodyPr>
          <a:lstStyle/>
          <a:p>
            <a:r>
              <a:rPr lang="en-GB" sz="2000" dirty="0"/>
              <a:t>Annual mean 21st century temperature change (2069-2098 RCP8.5 minus 1970-1999 historical).</a:t>
            </a:r>
          </a:p>
          <a:p>
            <a:endParaRPr lang="en-GB" sz="2000" dirty="0"/>
          </a:p>
        </p:txBody>
      </p:sp>
    </p:spTree>
    <p:extLst>
      <p:ext uri="{BB962C8B-B14F-4D97-AF65-F5344CB8AC3E}">
        <p14:creationId xmlns:p14="http://schemas.microsoft.com/office/powerpoint/2010/main" val="19395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sicmax.png"/>
          <p:cNvPicPr>
            <a:picLocks noChangeAspect="1"/>
          </p:cNvPicPr>
          <p:nvPr/>
        </p:nvPicPr>
        <p:blipFill>
          <a:blip r:embed="rId3" cstate="print"/>
          <a:stretch>
            <a:fillRect/>
          </a:stretch>
        </p:blipFill>
        <p:spPr>
          <a:xfrm>
            <a:off x="5720536" y="1957754"/>
            <a:ext cx="3670036" cy="3670036"/>
          </a:xfrm>
          <a:prstGeom prst="rect">
            <a:avLst/>
          </a:prstGeom>
        </p:spPr>
      </p:pic>
      <p:pic>
        <p:nvPicPr>
          <p:cNvPr id="6" name="Picture 5" descr="ppsicmin.png"/>
          <p:cNvPicPr>
            <a:picLocks noChangeAspect="1"/>
          </p:cNvPicPr>
          <p:nvPr/>
        </p:nvPicPr>
        <p:blipFill>
          <a:blip r:embed="rId4" cstate="print"/>
          <a:stretch>
            <a:fillRect/>
          </a:stretch>
        </p:blipFill>
        <p:spPr>
          <a:xfrm>
            <a:off x="5758372" y="5808134"/>
            <a:ext cx="3742267" cy="3742267"/>
          </a:xfrm>
          <a:prstGeom prst="rect">
            <a:avLst/>
          </a:prstGeom>
        </p:spPr>
      </p:pic>
      <p:pic>
        <p:nvPicPr>
          <p:cNvPr id="7" name="Picture 6" descr="pptasmax.png"/>
          <p:cNvPicPr>
            <a:picLocks noChangeAspect="1"/>
          </p:cNvPicPr>
          <p:nvPr/>
        </p:nvPicPr>
        <p:blipFill>
          <a:blip r:embed="rId5" cstate="print"/>
          <a:stretch>
            <a:fillRect/>
          </a:stretch>
        </p:blipFill>
        <p:spPr>
          <a:xfrm>
            <a:off x="10453403" y="1957754"/>
            <a:ext cx="3670036" cy="3670036"/>
          </a:xfrm>
          <a:prstGeom prst="rect">
            <a:avLst/>
          </a:prstGeom>
        </p:spPr>
      </p:pic>
      <p:pic>
        <p:nvPicPr>
          <p:cNvPr id="8" name="Picture 7" descr="pptasmin.png"/>
          <p:cNvPicPr>
            <a:picLocks noChangeAspect="1"/>
          </p:cNvPicPr>
          <p:nvPr/>
        </p:nvPicPr>
        <p:blipFill>
          <a:blip r:embed="rId6" cstate="print"/>
          <a:stretch>
            <a:fillRect/>
          </a:stretch>
        </p:blipFill>
        <p:spPr>
          <a:xfrm>
            <a:off x="10491239" y="5810087"/>
            <a:ext cx="3633714" cy="3633714"/>
          </a:xfrm>
          <a:prstGeom prst="rect">
            <a:avLst/>
          </a:prstGeom>
        </p:spPr>
      </p:pic>
      <p:sp>
        <p:nvSpPr>
          <p:cNvPr id="9" name="TextBox 8"/>
          <p:cNvSpPr txBox="1"/>
          <p:nvPr/>
        </p:nvSpPr>
        <p:spPr>
          <a:xfrm>
            <a:off x="5343226" y="963099"/>
            <a:ext cx="4565672" cy="892552"/>
          </a:xfrm>
          <a:prstGeom prst="rect">
            <a:avLst/>
          </a:prstGeom>
          <a:noFill/>
        </p:spPr>
        <p:txBody>
          <a:bodyPr wrap="none" rtlCol="0">
            <a:spAutoFit/>
          </a:bodyPr>
          <a:lstStyle/>
          <a:p>
            <a:pPr algn="ctr"/>
            <a:r>
              <a:rPr lang="en-GB" sz="2600" dirty="0"/>
              <a:t>Simulated sea ice concentration </a:t>
            </a:r>
          </a:p>
          <a:p>
            <a:pPr algn="ctr"/>
            <a:r>
              <a:rPr lang="en-GB" sz="2600" dirty="0"/>
              <a:t>climatology (1970-1999)</a:t>
            </a:r>
          </a:p>
        </p:txBody>
      </p:sp>
      <p:sp>
        <p:nvSpPr>
          <p:cNvPr id="10" name="TextBox 9"/>
          <p:cNvSpPr txBox="1"/>
          <p:nvPr/>
        </p:nvSpPr>
        <p:spPr>
          <a:xfrm>
            <a:off x="10163862" y="963099"/>
            <a:ext cx="4311565" cy="892552"/>
          </a:xfrm>
          <a:prstGeom prst="rect">
            <a:avLst/>
          </a:prstGeom>
          <a:noFill/>
        </p:spPr>
        <p:txBody>
          <a:bodyPr wrap="none" rtlCol="0">
            <a:spAutoFit/>
          </a:bodyPr>
          <a:lstStyle/>
          <a:p>
            <a:pPr algn="ctr"/>
            <a:r>
              <a:rPr lang="en-GB" sz="2600" dirty="0"/>
              <a:t>Projected temperature change</a:t>
            </a:r>
          </a:p>
          <a:p>
            <a:pPr algn="ctr"/>
            <a:r>
              <a:rPr lang="en-GB" sz="2600" dirty="0"/>
              <a:t>(2070-2099 minus 1970-1999)</a:t>
            </a:r>
          </a:p>
        </p:txBody>
      </p:sp>
      <p:sp>
        <p:nvSpPr>
          <p:cNvPr id="11" name="TextBox 10"/>
          <p:cNvSpPr txBox="1"/>
          <p:nvPr/>
        </p:nvSpPr>
        <p:spPr>
          <a:xfrm>
            <a:off x="1824575" y="2742290"/>
            <a:ext cx="3026791" cy="1292662"/>
          </a:xfrm>
          <a:prstGeom prst="rect">
            <a:avLst/>
          </a:prstGeom>
          <a:noFill/>
        </p:spPr>
        <p:txBody>
          <a:bodyPr wrap="none" rtlCol="0">
            <a:spAutoFit/>
          </a:bodyPr>
          <a:lstStyle/>
          <a:p>
            <a:r>
              <a:rPr lang="en-GB" sz="2600" dirty="0"/>
              <a:t>A CMIP5 model with </a:t>
            </a:r>
          </a:p>
          <a:p>
            <a:r>
              <a:rPr lang="en-GB" sz="2600" dirty="0"/>
              <a:t>excessive sea ice</a:t>
            </a:r>
          </a:p>
          <a:p>
            <a:r>
              <a:rPr lang="en-GB" sz="2600" dirty="0"/>
              <a:t>in winter (ccsm4)</a:t>
            </a:r>
          </a:p>
        </p:txBody>
      </p:sp>
      <p:sp>
        <p:nvSpPr>
          <p:cNvPr id="12" name="TextBox 11"/>
          <p:cNvSpPr txBox="1"/>
          <p:nvPr/>
        </p:nvSpPr>
        <p:spPr>
          <a:xfrm>
            <a:off x="1824575" y="6924823"/>
            <a:ext cx="3273397" cy="1292662"/>
          </a:xfrm>
          <a:prstGeom prst="rect">
            <a:avLst/>
          </a:prstGeom>
          <a:noFill/>
        </p:spPr>
        <p:txBody>
          <a:bodyPr wrap="none" rtlCol="0">
            <a:spAutoFit/>
          </a:bodyPr>
          <a:lstStyle/>
          <a:p>
            <a:r>
              <a:rPr lang="en-GB" sz="2600" dirty="0"/>
              <a:t>A CMIP5 model with </a:t>
            </a:r>
          </a:p>
          <a:p>
            <a:r>
              <a:rPr lang="en-GB" sz="2600" dirty="0"/>
              <a:t>too little sea ice</a:t>
            </a:r>
          </a:p>
          <a:p>
            <a:r>
              <a:rPr lang="en-GB" sz="2600" dirty="0"/>
              <a:t>in winter (ipsl-cm5b-lr)</a:t>
            </a:r>
          </a:p>
        </p:txBody>
      </p:sp>
      <p:cxnSp>
        <p:nvCxnSpPr>
          <p:cNvPr id="15" name="Straight Arrow Connector 14"/>
          <p:cNvCxnSpPr/>
          <p:nvPr/>
        </p:nvCxnSpPr>
        <p:spPr>
          <a:xfrm>
            <a:off x="5097972" y="3388621"/>
            <a:ext cx="770467"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97972" y="7571154"/>
            <a:ext cx="770467"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4E0229-9BE6-5719-3C8F-24C31CE07A91}"/>
              </a:ext>
            </a:extLst>
          </p:cNvPr>
          <p:cNvSpPr txBox="1"/>
          <p:nvPr/>
        </p:nvSpPr>
        <p:spPr>
          <a:xfrm>
            <a:off x="814024" y="255213"/>
            <a:ext cx="4037342" cy="2308324"/>
          </a:xfrm>
          <a:prstGeom prst="rect">
            <a:avLst/>
          </a:prstGeom>
          <a:noFill/>
        </p:spPr>
        <p:txBody>
          <a:bodyPr wrap="square" rtlCol="0">
            <a:spAutoFit/>
          </a:bodyPr>
          <a:lstStyle/>
          <a:p>
            <a:r>
              <a:rPr lang="en-GB" sz="4800" dirty="0"/>
              <a:t>Proximal surface air </a:t>
            </a:r>
          </a:p>
          <a:p>
            <a:r>
              <a:rPr lang="en-GB" sz="4800" dirty="0"/>
              <a:t>temperature</a:t>
            </a:r>
          </a:p>
        </p:txBody>
      </p:sp>
    </p:spTree>
  </p:cSld>
  <p:clrMapOvr>
    <a:masterClrMapping/>
  </p:clrMapOvr>
  <p:transition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346CE-1662-8D57-8FB4-AB8CBD880E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7107" y="2747765"/>
            <a:ext cx="13373261" cy="6141195"/>
          </a:xfrm>
          <a:prstGeom prst="rect">
            <a:avLst/>
          </a:prstGeom>
        </p:spPr>
      </p:pic>
      <p:sp>
        <p:nvSpPr>
          <p:cNvPr id="4" name="TextBox 3">
            <a:extLst>
              <a:ext uri="{FF2B5EF4-FFF2-40B4-BE49-F238E27FC236}">
                <a16:creationId xmlns:a16="http://schemas.microsoft.com/office/drawing/2014/main" id="{0240BE54-BC1F-026D-88C9-22969C99F176}"/>
              </a:ext>
            </a:extLst>
          </p:cNvPr>
          <p:cNvSpPr txBox="1"/>
          <p:nvPr/>
        </p:nvSpPr>
        <p:spPr>
          <a:xfrm>
            <a:off x="1758461" y="9108831"/>
            <a:ext cx="3152466" cy="461665"/>
          </a:xfrm>
          <a:prstGeom prst="rect">
            <a:avLst/>
          </a:prstGeom>
          <a:noFill/>
        </p:spPr>
        <p:txBody>
          <a:bodyPr wrap="none" rtlCol="0">
            <a:spAutoFit/>
          </a:bodyPr>
          <a:lstStyle/>
          <a:p>
            <a:r>
              <a:rPr lang="en-GB" sz="2400" dirty="0"/>
              <a:t>Bracegirdle et al. (2015)</a:t>
            </a:r>
          </a:p>
        </p:txBody>
      </p:sp>
      <p:sp>
        <p:nvSpPr>
          <p:cNvPr id="14" name="TextBox 13">
            <a:extLst>
              <a:ext uri="{FF2B5EF4-FFF2-40B4-BE49-F238E27FC236}">
                <a16:creationId xmlns:a16="http://schemas.microsoft.com/office/drawing/2014/main" id="{3BF46169-B2A7-AD60-CBD7-6DC474C3E2BD}"/>
              </a:ext>
            </a:extLst>
          </p:cNvPr>
          <p:cNvSpPr txBox="1"/>
          <p:nvPr/>
        </p:nvSpPr>
        <p:spPr>
          <a:xfrm>
            <a:off x="1940981" y="478431"/>
            <a:ext cx="12445512" cy="1077218"/>
          </a:xfrm>
          <a:prstGeom prst="rect">
            <a:avLst/>
          </a:prstGeom>
          <a:noFill/>
        </p:spPr>
        <p:txBody>
          <a:bodyPr wrap="square">
            <a:spAutoFit/>
          </a:bodyPr>
          <a:lstStyle/>
          <a:p>
            <a:pPr algn="ctr"/>
            <a:r>
              <a:rPr lang="en-GB" sz="3200" b="0" i="0" u="none" strike="noStrike" baseline="0" dirty="0">
                <a:solidFill>
                  <a:srgbClr val="0A3A69"/>
                </a:solidFill>
                <a:latin typeface="AdvTT99c4c969"/>
              </a:rPr>
              <a:t>The importance of sea ice area biases in 21</a:t>
            </a:r>
            <a:r>
              <a:rPr lang="en-GB" sz="3200" b="0" i="0" u="none" strike="noStrike" baseline="30000" dirty="0">
                <a:solidFill>
                  <a:srgbClr val="0A3A69"/>
                </a:solidFill>
                <a:latin typeface="AdvTT99c4c969"/>
              </a:rPr>
              <a:t>st</a:t>
            </a:r>
            <a:r>
              <a:rPr lang="en-GB" sz="3200" b="0" i="0" u="none" strike="noStrike" baseline="0" dirty="0">
                <a:solidFill>
                  <a:srgbClr val="0A3A69"/>
                </a:solidFill>
                <a:latin typeface="AdvTT99c4c969"/>
              </a:rPr>
              <a:t> century </a:t>
            </a:r>
            <a:r>
              <a:rPr lang="en-GB" sz="3200" b="0" i="0" u="none" strike="noStrike" baseline="0" dirty="0" err="1">
                <a:solidFill>
                  <a:srgbClr val="0A3A69"/>
                </a:solidFill>
                <a:latin typeface="AdvTT99c4c969"/>
              </a:rPr>
              <a:t>multimodel</a:t>
            </a:r>
            <a:r>
              <a:rPr lang="en-GB" sz="3200" b="0" i="0" u="none" strike="noStrike" baseline="0" dirty="0">
                <a:solidFill>
                  <a:srgbClr val="0A3A69"/>
                </a:solidFill>
                <a:latin typeface="AdvTT99c4c969"/>
              </a:rPr>
              <a:t> projections of Antarctic temperature and precipitation</a:t>
            </a:r>
            <a:endParaRPr lang="en-GB" sz="3200" dirty="0"/>
          </a:p>
        </p:txBody>
      </p:sp>
      <p:sp>
        <p:nvSpPr>
          <p:cNvPr id="16" name="TextBox 15">
            <a:extLst>
              <a:ext uri="{FF2B5EF4-FFF2-40B4-BE49-F238E27FC236}">
                <a16:creationId xmlns:a16="http://schemas.microsoft.com/office/drawing/2014/main" id="{C7A834A9-762C-7983-2FEE-30F564DBE716}"/>
              </a:ext>
            </a:extLst>
          </p:cNvPr>
          <p:cNvSpPr txBox="1"/>
          <p:nvPr/>
        </p:nvSpPr>
        <p:spPr>
          <a:xfrm>
            <a:off x="4445456" y="3220162"/>
            <a:ext cx="3090074" cy="1200329"/>
          </a:xfrm>
          <a:prstGeom prst="rect">
            <a:avLst/>
          </a:prstGeom>
          <a:noFill/>
        </p:spPr>
        <p:txBody>
          <a:bodyPr wrap="square" rtlCol="0">
            <a:spAutoFit/>
          </a:bodyPr>
          <a:lstStyle/>
          <a:p>
            <a:r>
              <a:rPr lang="en-GB" sz="2400" b="1" dirty="0">
                <a:solidFill>
                  <a:srgbClr val="0066FF"/>
                </a:solidFill>
              </a:rPr>
              <a:t>Models with high historical SIA climatology</a:t>
            </a:r>
          </a:p>
        </p:txBody>
      </p:sp>
      <p:sp>
        <p:nvSpPr>
          <p:cNvPr id="18" name="TextBox 17">
            <a:extLst>
              <a:ext uri="{FF2B5EF4-FFF2-40B4-BE49-F238E27FC236}">
                <a16:creationId xmlns:a16="http://schemas.microsoft.com/office/drawing/2014/main" id="{8EB72C69-7A17-8C93-1452-7AB0F1B0F081}"/>
              </a:ext>
            </a:extLst>
          </p:cNvPr>
          <p:cNvSpPr txBox="1"/>
          <p:nvPr/>
        </p:nvSpPr>
        <p:spPr>
          <a:xfrm>
            <a:off x="5104203" y="6834554"/>
            <a:ext cx="2730266" cy="1200329"/>
          </a:xfrm>
          <a:prstGeom prst="rect">
            <a:avLst/>
          </a:prstGeom>
          <a:noFill/>
        </p:spPr>
        <p:txBody>
          <a:bodyPr wrap="square" rtlCol="0">
            <a:spAutoFit/>
          </a:bodyPr>
          <a:lstStyle/>
          <a:p>
            <a:r>
              <a:rPr lang="en-GB" sz="2400" b="1" dirty="0">
                <a:solidFill>
                  <a:srgbClr val="C00000"/>
                </a:solidFill>
              </a:rPr>
              <a:t>Models with low historical SIA climatology</a:t>
            </a:r>
          </a:p>
        </p:txBody>
      </p:sp>
    </p:spTree>
    <p:extLst>
      <p:ext uri="{BB962C8B-B14F-4D97-AF65-F5344CB8AC3E}">
        <p14:creationId xmlns:p14="http://schemas.microsoft.com/office/powerpoint/2010/main" val="3991915914"/>
      </p:ext>
    </p:extLst>
  </p:cSld>
  <p:clrMapOvr>
    <a:masterClrMapping/>
  </p:clrMapOvr>
  <p:transition advTm="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0507" y="396699"/>
            <a:ext cx="14804970" cy="1651000"/>
          </a:xfrm>
        </p:spPr>
        <p:txBody>
          <a:bodyPr/>
          <a:lstStyle/>
          <a:p>
            <a:r>
              <a:rPr lang="en-GB" dirty="0"/>
              <a:t>Overview</a:t>
            </a:r>
          </a:p>
        </p:txBody>
      </p:sp>
      <p:sp>
        <p:nvSpPr>
          <p:cNvPr id="9" name="Content Placeholder 8"/>
          <p:cNvSpPr>
            <a:spLocks noGrp="1"/>
          </p:cNvSpPr>
          <p:nvPr>
            <p:ph idx="1"/>
          </p:nvPr>
        </p:nvSpPr>
        <p:spPr>
          <a:xfrm>
            <a:off x="880506" y="3056793"/>
            <a:ext cx="14804969" cy="4792784"/>
          </a:xfrm>
        </p:spPr>
        <p:txBody>
          <a:bodyPr>
            <a:normAutofit/>
          </a:bodyPr>
          <a:lstStyle/>
          <a:p>
            <a:pPr fontAlgn="base">
              <a:spcBef>
                <a:spcPts val="0"/>
              </a:spcBef>
            </a:pPr>
            <a:r>
              <a:rPr lang="en-GB" sz="4000" b="0" i="0" u="none" strike="noStrike" dirty="0">
                <a:solidFill>
                  <a:srgbClr val="000000"/>
                </a:solidFill>
                <a:effectLst/>
              </a:rPr>
              <a:t>Are there emergent constraints for sea ice, and do we have the observations to apply these constraints?</a:t>
            </a:r>
          </a:p>
          <a:p>
            <a:pPr fontAlgn="base">
              <a:spcBef>
                <a:spcPts val="0"/>
              </a:spcBef>
            </a:pPr>
            <a:endParaRPr lang="en-GB" sz="4000" b="0" i="0" u="none" strike="noStrike" dirty="0">
              <a:solidFill>
                <a:srgbClr val="000000"/>
              </a:solidFill>
              <a:effectLst/>
            </a:endParaRPr>
          </a:p>
          <a:p>
            <a:pPr fontAlgn="base">
              <a:spcBef>
                <a:spcPts val="0"/>
              </a:spcBef>
            </a:pPr>
            <a:r>
              <a:rPr lang="en-GB" sz="4000" b="0" i="0" u="none" strike="noStrike" dirty="0">
                <a:solidFill>
                  <a:srgbClr val="000000"/>
                </a:solidFill>
                <a:effectLst/>
              </a:rPr>
              <a:t>What are the broad implications of the changing sea ice conditions (on the atmospheric circulation, storm tracks, ocean)?</a:t>
            </a:r>
          </a:p>
          <a:p>
            <a:endParaRPr lang="en-GB" sz="4000" dirty="0"/>
          </a:p>
        </p:txBody>
      </p:sp>
    </p:spTree>
    <p:extLst>
      <p:ext uri="{BB962C8B-B14F-4D97-AF65-F5344CB8AC3E}">
        <p14:creationId xmlns:p14="http://schemas.microsoft.com/office/powerpoint/2010/main" val="2572759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basweb.nerc-bas.ac.uk/icd/tjb/skill/assess/assess836.png"/>
          <p:cNvPicPr>
            <a:picLocks noChangeAspect="1" noChangeArrowheads="1"/>
          </p:cNvPicPr>
          <p:nvPr/>
        </p:nvPicPr>
        <p:blipFill>
          <a:blip r:embed="rId3" cstate="print"/>
          <a:srcRect/>
          <a:stretch>
            <a:fillRect/>
          </a:stretch>
        </p:blipFill>
        <p:spPr bwMode="auto">
          <a:xfrm>
            <a:off x="7770229" y="692631"/>
            <a:ext cx="7088506" cy="8520737"/>
          </a:xfrm>
          <a:prstGeom prst="rect">
            <a:avLst/>
          </a:prstGeom>
          <a:noFill/>
        </p:spPr>
      </p:pic>
      <p:sp>
        <p:nvSpPr>
          <p:cNvPr id="4" name="Content Placeholder 13">
            <a:extLst>
              <a:ext uri="{FF2B5EF4-FFF2-40B4-BE49-F238E27FC236}">
                <a16:creationId xmlns:a16="http://schemas.microsoft.com/office/drawing/2014/main" id="{EF2FFD27-1B0C-8E87-1872-1B8C27705D97}"/>
              </a:ext>
            </a:extLst>
          </p:cNvPr>
          <p:cNvSpPr>
            <a:spLocks noGrp="1"/>
          </p:cNvSpPr>
          <p:nvPr>
            <p:ph idx="1"/>
          </p:nvPr>
        </p:nvSpPr>
        <p:spPr>
          <a:xfrm>
            <a:off x="460193" y="1387298"/>
            <a:ext cx="6549292" cy="6537502"/>
          </a:xfrm>
        </p:spPr>
        <p:txBody>
          <a:bodyPr>
            <a:noAutofit/>
          </a:bodyPr>
          <a:lstStyle/>
          <a:p>
            <a:pPr marL="0" indent="0">
              <a:buNone/>
            </a:pPr>
            <a:r>
              <a:rPr lang="en-GB" sz="3755" b="1" dirty="0"/>
              <a:t>Implications of differing sea ice projections </a:t>
            </a:r>
          </a:p>
          <a:p>
            <a:endParaRPr lang="en-GB" sz="3755" dirty="0"/>
          </a:p>
          <a:p>
            <a:r>
              <a:rPr lang="en-GB" sz="3755" dirty="0">
                <a:solidFill>
                  <a:schemeClr val="bg1">
                    <a:lumMod val="75000"/>
                  </a:schemeClr>
                </a:solidFill>
              </a:rPr>
              <a:t>Local proximal implications</a:t>
            </a:r>
          </a:p>
          <a:p>
            <a:r>
              <a:rPr lang="en-GB" sz="3755" dirty="0"/>
              <a:t>Regional-hemispheric circulation implications</a:t>
            </a:r>
          </a:p>
          <a:p>
            <a:endParaRPr lang="en-GB" sz="3755" dirty="0"/>
          </a:p>
          <a:p>
            <a:endParaRPr lang="en-GB" sz="3755" dirty="0"/>
          </a:p>
        </p:txBody>
      </p:sp>
    </p:spTree>
    <p:extLst>
      <p:ext uri="{BB962C8B-B14F-4D97-AF65-F5344CB8AC3E}">
        <p14:creationId xmlns:p14="http://schemas.microsoft.com/office/powerpoint/2010/main" val="81412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046612" y="3603388"/>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pPr>
              <a:defRPr/>
            </a:pPr>
            <a:endParaRPr lang="en-GB" sz="1013" dirty="0">
              <a:solidFill>
                <a:prstClr val="black"/>
              </a:solidFill>
              <a:latin typeface="Calibri"/>
            </a:endParaRPr>
          </a:p>
        </p:txBody>
      </p:sp>
      <p:pic>
        <p:nvPicPr>
          <p:cNvPr id="1026"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448"/>
          <a:stretch/>
        </p:blipFill>
        <p:spPr bwMode="auto">
          <a:xfrm>
            <a:off x="5042343" y="1535446"/>
            <a:ext cx="9717227" cy="5870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67030" y="718524"/>
            <a:ext cx="12337366" cy="1077218"/>
          </a:xfrm>
          <a:prstGeom prst="rect">
            <a:avLst/>
          </a:prstGeom>
          <a:noFill/>
        </p:spPr>
        <p:txBody>
          <a:bodyPr wrap="square" rtlCol="0">
            <a:spAutoFit/>
          </a:bodyPr>
          <a:lstStyle/>
          <a:p>
            <a:pPr algn="ctr">
              <a:defRPr/>
            </a:pPr>
            <a:r>
              <a:rPr lang="en-GB" sz="3200" dirty="0">
                <a:solidFill>
                  <a:prstClr val="black"/>
                </a:solidFill>
                <a:latin typeface="Calibri"/>
              </a:rPr>
              <a:t>CMIP5 ensemble mean zonal mean westerly wind climatologies (lines) and RCP8.5 21</a:t>
            </a:r>
            <a:r>
              <a:rPr lang="en-GB" sz="3200" baseline="30000" dirty="0">
                <a:solidFill>
                  <a:prstClr val="black"/>
                </a:solidFill>
                <a:latin typeface="Calibri"/>
              </a:rPr>
              <a:t>st</a:t>
            </a:r>
            <a:r>
              <a:rPr lang="en-GB" sz="3200" dirty="0">
                <a:solidFill>
                  <a:prstClr val="black"/>
                </a:solidFill>
                <a:latin typeface="Calibri"/>
              </a:rPr>
              <a:t> century responses (filled contours).</a:t>
            </a:r>
          </a:p>
        </p:txBody>
      </p:sp>
      <p:sp>
        <p:nvSpPr>
          <p:cNvPr id="9" name="TextBox 8"/>
          <p:cNvSpPr txBox="1"/>
          <p:nvPr/>
        </p:nvSpPr>
        <p:spPr>
          <a:xfrm>
            <a:off x="4473293" y="8326258"/>
            <a:ext cx="7840566" cy="584775"/>
          </a:xfrm>
          <a:prstGeom prst="rect">
            <a:avLst/>
          </a:prstGeom>
          <a:noFill/>
        </p:spPr>
        <p:txBody>
          <a:bodyPr wrap="square" rtlCol="0">
            <a:spAutoFit/>
          </a:bodyPr>
          <a:lstStyle/>
          <a:p>
            <a:pPr>
              <a:defRPr/>
            </a:pPr>
            <a:r>
              <a:rPr lang="en-GB" sz="3200" dirty="0">
                <a:solidFill>
                  <a:prstClr val="black"/>
                </a:solidFill>
                <a:latin typeface="Calibri"/>
              </a:rPr>
              <a:t>Simulated historical sea ice edges</a:t>
            </a:r>
          </a:p>
        </p:txBody>
      </p:sp>
      <p:pic>
        <p:nvPicPr>
          <p:cNvPr id="3" name="Picture 2"/>
          <p:cNvPicPr>
            <a:picLocks noChangeAspect="1"/>
          </p:cNvPicPr>
          <p:nvPr/>
        </p:nvPicPr>
        <p:blipFill>
          <a:blip r:embed="rId4"/>
          <a:stretch>
            <a:fillRect/>
          </a:stretch>
        </p:blipFill>
        <p:spPr>
          <a:xfrm>
            <a:off x="6280411" y="7636328"/>
            <a:ext cx="8479159" cy="528914"/>
          </a:xfrm>
          <a:prstGeom prst="rect">
            <a:avLst/>
          </a:prstGeom>
        </p:spPr>
      </p:pic>
      <p:pic>
        <p:nvPicPr>
          <p:cNvPr id="5" name="Picture 2"/>
          <p:cNvPicPr>
            <a:picLocks noChangeAspect="1"/>
          </p:cNvPicPr>
          <p:nvPr/>
        </p:nvPicPr>
        <p:blipFill>
          <a:blip r:embed="rId4"/>
          <a:stretch>
            <a:fillRect/>
          </a:stretch>
        </p:blipFill>
        <p:spPr>
          <a:xfrm>
            <a:off x="6280411" y="7636328"/>
            <a:ext cx="8479159" cy="528914"/>
          </a:xfrm>
          <a:prstGeom prst="rect">
            <a:avLst/>
          </a:prstGeom>
        </p:spPr>
      </p:pic>
      <p:cxnSp>
        <p:nvCxnSpPr>
          <p:cNvPr id="8" name="Straight Arrow Connector 7"/>
          <p:cNvCxnSpPr/>
          <p:nvPr/>
        </p:nvCxnSpPr>
        <p:spPr>
          <a:xfrm flipV="1">
            <a:off x="7274027" y="7075633"/>
            <a:ext cx="1241770" cy="125062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0E41EE7-A314-6B06-6225-242427D882D5}"/>
              </a:ext>
            </a:extLst>
          </p:cNvPr>
          <p:cNvSpPr txBox="1"/>
          <p:nvPr/>
        </p:nvSpPr>
        <p:spPr>
          <a:xfrm>
            <a:off x="598320" y="750616"/>
            <a:ext cx="3182372" cy="1569660"/>
          </a:xfrm>
          <a:prstGeom prst="rect">
            <a:avLst/>
          </a:prstGeom>
          <a:noFill/>
        </p:spPr>
        <p:txBody>
          <a:bodyPr wrap="square" rtlCol="0">
            <a:spAutoFit/>
          </a:bodyPr>
          <a:lstStyle/>
          <a:p>
            <a:r>
              <a:rPr lang="en-GB" sz="4800" dirty="0"/>
              <a:t>SH westerlies</a:t>
            </a:r>
          </a:p>
        </p:txBody>
      </p:sp>
    </p:spTree>
    <p:extLst>
      <p:ext uri="{BB962C8B-B14F-4D97-AF65-F5344CB8AC3E}">
        <p14:creationId xmlns:p14="http://schemas.microsoft.com/office/powerpoint/2010/main" val="371220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03992" y="2247585"/>
            <a:ext cx="7245812" cy="5692205"/>
          </a:xfrm>
          <a:prstGeom prst="rect">
            <a:avLst/>
          </a:prstGeom>
        </p:spPr>
      </p:pic>
      <p:sp>
        <p:nvSpPr>
          <p:cNvPr id="18" name="Title 1"/>
          <p:cNvSpPr>
            <a:spLocks noGrp="1"/>
          </p:cNvSpPr>
          <p:nvPr>
            <p:ph type="title"/>
          </p:nvPr>
        </p:nvSpPr>
        <p:spPr>
          <a:xfrm>
            <a:off x="2751402" y="273419"/>
            <a:ext cx="12217400" cy="1100667"/>
          </a:xfrm>
        </p:spPr>
        <p:txBody>
          <a:bodyPr>
            <a:normAutofit/>
          </a:bodyPr>
          <a:lstStyle/>
          <a:p>
            <a:r>
              <a:rPr lang="en-GB" sz="5200" dirty="0">
                <a:solidFill>
                  <a:srgbClr val="002060"/>
                </a:solidFill>
              </a:rPr>
              <a:t>Impact of sea ice on the SH mid latitude jet</a:t>
            </a:r>
          </a:p>
        </p:txBody>
      </p:sp>
      <p:sp>
        <p:nvSpPr>
          <p:cNvPr id="4" name="TextBox 3"/>
          <p:cNvSpPr txBox="1"/>
          <p:nvPr/>
        </p:nvSpPr>
        <p:spPr>
          <a:xfrm>
            <a:off x="2850257" y="7917338"/>
            <a:ext cx="2486515" cy="461665"/>
          </a:xfrm>
          <a:prstGeom prst="rect">
            <a:avLst/>
          </a:prstGeom>
          <a:noFill/>
        </p:spPr>
        <p:txBody>
          <a:bodyPr wrap="none" rtlCol="0">
            <a:spAutoFit/>
          </a:bodyPr>
          <a:lstStyle/>
          <a:p>
            <a:r>
              <a:rPr lang="en-GB" sz="2400" dirty="0"/>
              <a:t>Bader et al. (2013)</a:t>
            </a:r>
          </a:p>
        </p:txBody>
      </p:sp>
      <p:sp>
        <p:nvSpPr>
          <p:cNvPr id="5" name="TextBox 4"/>
          <p:cNvSpPr txBox="1"/>
          <p:nvPr/>
        </p:nvSpPr>
        <p:spPr>
          <a:xfrm>
            <a:off x="9022349" y="1601254"/>
            <a:ext cx="4848315" cy="646331"/>
          </a:xfrm>
          <a:prstGeom prst="rect">
            <a:avLst/>
          </a:prstGeom>
          <a:noFill/>
        </p:spPr>
        <p:txBody>
          <a:bodyPr wrap="none" rtlCol="0">
            <a:spAutoFit/>
          </a:bodyPr>
          <a:lstStyle/>
          <a:p>
            <a:r>
              <a:rPr lang="en-GB" sz="3600" dirty="0"/>
              <a:t>Westerly wind responses</a:t>
            </a:r>
          </a:p>
        </p:txBody>
      </p:sp>
      <p:pic>
        <p:nvPicPr>
          <p:cNvPr id="7" name="Picture 6"/>
          <p:cNvPicPr>
            <a:picLocks noChangeAspect="1"/>
          </p:cNvPicPr>
          <p:nvPr/>
        </p:nvPicPr>
        <p:blipFill>
          <a:blip r:embed="rId4"/>
          <a:stretch>
            <a:fillRect/>
          </a:stretch>
        </p:blipFill>
        <p:spPr>
          <a:xfrm>
            <a:off x="2201069" y="2782552"/>
            <a:ext cx="5674982" cy="4112519"/>
          </a:xfrm>
          <a:prstGeom prst="rect">
            <a:avLst/>
          </a:prstGeom>
        </p:spPr>
      </p:pic>
      <p:sp>
        <p:nvSpPr>
          <p:cNvPr id="6" name="TextBox 5"/>
          <p:cNvSpPr txBox="1"/>
          <p:nvPr/>
        </p:nvSpPr>
        <p:spPr>
          <a:xfrm>
            <a:off x="2751402" y="1708975"/>
            <a:ext cx="4250724" cy="1077218"/>
          </a:xfrm>
          <a:prstGeom prst="rect">
            <a:avLst/>
          </a:prstGeom>
          <a:noFill/>
        </p:spPr>
        <p:txBody>
          <a:bodyPr wrap="square" rtlCol="0">
            <a:spAutoFit/>
          </a:bodyPr>
          <a:lstStyle/>
          <a:p>
            <a:pPr algn="ctr"/>
            <a:r>
              <a:rPr lang="en-GB" sz="3200" dirty="0"/>
              <a:t>Momentum flux forcing from transient eddies</a:t>
            </a:r>
          </a:p>
        </p:txBody>
      </p:sp>
    </p:spTree>
    <p:extLst>
      <p:ext uri="{BB962C8B-B14F-4D97-AF65-F5344CB8AC3E}">
        <p14:creationId xmlns:p14="http://schemas.microsoft.com/office/powerpoint/2010/main" val="3737251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09751" y="147162"/>
            <a:ext cx="11440963" cy="8329021"/>
          </a:xfrm>
          <a:prstGeom prst="rect">
            <a:avLst/>
          </a:prstGeom>
        </p:spPr>
      </p:pic>
      <p:sp>
        <p:nvSpPr>
          <p:cNvPr id="5" name="TextBox 4"/>
          <p:cNvSpPr txBox="1"/>
          <p:nvPr/>
        </p:nvSpPr>
        <p:spPr>
          <a:xfrm rot="5400000">
            <a:off x="13328343" y="6832450"/>
            <a:ext cx="3422821" cy="523220"/>
          </a:xfrm>
          <a:prstGeom prst="rect">
            <a:avLst/>
          </a:prstGeom>
          <a:noFill/>
        </p:spPr>
        <p:txBody>
          <a:bodyPr wrap="square" rtlCol="0">
            <a:spAutoFit/>
          </a:bodyPr>
          <a:lstStyle/>
          <a:p>
            <a:r>
              <a:rPr lang="en-GB" sz="2800" dirty="0"/>
              <a:t>England et al. (2018)</a:t>
            </a:r>
          </a:p>
        </p:txBody>
      </p:sp>
    </p:spTree>
    <p:extLst>
      <p:ext uri="{BB962C8B-B14F-4D97-AF65-F5344CB8AC3E}">
        <p14:creationId xmlns:p14="http://schemas.microsoft.com/office/powerpoint/2010/main" val="3796756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2713302" y="350056"/>
            <a:ext cx="12217400" cy="1100667"/>
          </a:xfrm>
        </p:spPr>
        <p:txBody>
          <a:bodyPr>
            <a:normAutofit/>
          </a:bodyPr>
          <a:lstStyle/>
          <a:p>
            <a:r>
              <a:rPr lang="en-GB" sz="5200" dirty="0">
                <a:solidFill>
                  <a:srgbClr val="002060"/>
                </a:solidFill>
              </a:rPr>
              <a:t>CMIP5 sea ice and westerly jet projections</a:t>
            </a:r>
          </a:p>
        </p:txBody>
      </p:sp>
      <p:sp>
        <p:nvSpPr>
          <p:cNvPr id="4" name="TextBox 3"/>
          <p:cNvSpPr txBox="1"/>
          <p:nvPr/>
        </p:nvSpPr>
        <p:spPr>
          <a:xfrm>
            <a:off x="2966669" y="2369290"/>
            <a:ext cx="5291415" cy="1292662"/>
          </a:xfrm>
          <a:prstGeom prst="rect">
            <a:avLst/>
          </a:prstGeom>
          <a:noFill/>
        </p:spPr>
        <p:txBody>
          <a:bodyPr wrap="square" rtlCol="0">
            <a:spAutoFit/>
          </a:bodyPr>
          <a:lstStyle/>
          <a:p>
            <a:pPr algn="ctr"/>
            <a:r>
              <a:rPr lang="en-GB" sz="2600" dirty="0"/>
              <a:t>CMIP5 Models with large present-day sea ice area (SIA) exhibit large future retreats (</a:t>
            </a:r>
            <a:r>
              <a:rPr lang="en-GB" sz="2600" dirty="0">
                <a:cs typeface="Leelawadee" panose="020B0502040204020203" pitchFamily="34" charset="-34"/>
              </a:rPr>
              <a:t>∆SIA)</a:t>
            </a:r>
            <a:endParaRPr lang="en-GB" sz="2600" dirty="0"/>
          </a:p>
        </p:txBody>
      </p:sp>
      <p:sp>
        <p:nvSpPr>
          <p:cNvPr id="13" name="TextBox 12"/>
          <p:cNvSpPr txBox="1"/>
          <p:nvPr/>
        </p:nvSpPr>
        <p:spPr>
          <a:xfrm>
            <a:off x="10720585" y="8376103"/>
            <a:ext cx="4166077" cy="461665"/>
          </a:xfrm>
          <a:prstGeom prst="rect">
            <a:avLst/>
          </a:prstGeom>
          <a:noFill/>
        </p:spPr>
        <p:txBody>
          <a:bodyPr wrap="none" rtlCol="0">
            <a:spAutoFit/>
          </a:bodyPr>
          <a:lstStyle/>
          <a:p>
            <a:r>
              <a:rPr lang="en-GB" sz="2400" dirty="0"/>
              <a:t>Bracegirdle et al., (2018) J. </a:t>
            </a:r>
            <a:r>
              <a:rPr lang="en-GB" sz="2400" dirty="0" err="1"/>
              <a:t>Clim</a:t>
            </a:r>
            <a:r>
              <a:rPr lang="en-GB" sz="2400" dirty="0"/>
              <a:t>.</a:t>
            </a:r>
          </a:p>
        </p:txBody>
      </p:sp>
      <p:sp>
        <p:nvSpPr>
          <p:cNvPr id="14" name="TextBox 13"/>
          <p:cNvSpPr txBox="1"/>
          <p:nvPr/>
        </p:nvSpPr>
        <p:spPr>
          <a:xfrm>
            <a:off x="4594687" y="8355580"/>
            <a:ext cx="3788858" cy="461665"/>
          </a:xfrm>
          <a:prstGeom prst="rect">
            <a:avLst/>
          </a:prstGeom>
          <a:noFill/>
        </p:spPr>
        <p:txBody>
          <a:bodyPr wrap="none" rtlCol="0">
            <a:spAutoFit/>
          </a:bodyPr>
          <a:lstStyle/>
          <a:p>
            <a:r>
              <a:rPr lang="en-GB" sz="2400" dirty="0"/>
              <a:t>Bracegirdle et al., (2015) GRL</a:t>
            </a:r>
          </a:p>
        </p:txBody>
      </p:sp>
      <p:grpSp>
        <p:nvGrpSpPr>
          <p:cNvPr id="5" name="Group 4"/>
          <p:cNvGrpSpPr/>
          <p:nvPr/>
        </p:nvGrpSpPr>
        <p:grpSpPr>
          <a:xfrm>
            <a:off x="2657208" y="3661953"/>
            <a:ext cx="5361150" cy="4567057"/>
            <a:chOff x="730732" y="2933766"/>
            <a:chExt cx="5361150" cy="4567057"/>
          </a:xfrm>
        </p:grpSpPr>
        <p:pic>
          <p:nvPicPr>
            <p:cNvPr id="16"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27907" r="71523" b="49881"/>
            <a:stretch/>
          </p:blipFill>
          <p:spPr bwMode="auto">
            <a:xfrm>
              <a:off x="730732" y="2933766"/>
              <a:ext cx="5361150" cy="34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92454" r="71523" b="-523"/>
            <a:stretch/>
          </p:blipFill>
          <p:spPr bwMode="auto">
            <a:xfrm>
              <a:off x="730732" y="6243980"/>
              <a:ext cx="5361150" cy="125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p:nvPr/>
        </p:nvGrpSpPr>
        <p:grpSpPr>
          <a:xfrm>
            <a:off x="8794768" y="3199995"/>
            <a:ext cx="5645981" cy="5029014"/>
            <a:chOff x="6708300" y="2574831"/>
            <a:chExt cx="5645981" cy="5029014"/>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70949" b="53382"/>
            <a:stretch/>
          </p:blipFill>
          <p:spPr>
            <a:xfrm>
              <a:off x="6708300" y="2574831"/>
              <a:ext cx="5645981" cy="4530069"/>
            </a:xfrm>
            <a:prstGeom prst="rect">
              <a:avLst/>
            </a:prstGeom>
          </p:spPr>
        </p:pic>
        <p:pic>
          <p:nvPicPr>
            <p:cNvPr id="19"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92454" r="71523" b="-523"/>
            <a:stretch/>
          </p:blipFill>
          <p:spPr bwMode="auto">
            <a:xfrm>
              <a:off x="6993131" y="6347002"/>
              <a:ext cx="5361150" cy="125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rot="16200000">
            <a:off x="6742648" y="5203419"/>
            <a:ext cx="4988480" cy="523220"/>
          </a:xfrm>
          <a:prstGeom prst="rect">
            <a:avLst/>
          </a:prstGeom>
          <a:solidFill>
            <a:schemeClr val="bg1"/>
          </a:solidFill>
        </p:spPr>
        <p:txBody>
          <a:bodyPr wrap="square" rtlCol="0">
            <a:spAutoFit/>
          </a:bodyPr>
          <a:lstStyle/>
          <a:p>
            <a:pPr algn="ctr"/>
            <a:r>
              <a:rPr lang="en-GB" sz="2800" dirty="0"/>
              <a:t>Jet strength response (m/s) </a:t>
            </a:r>
          </a:p>
        </p:txBody>
      </p:sp>
      <p:sp>
        <p:nvSpPr>
          <p:cNvPr id="21" name="TextBox 20"/>
          <p:cNvSpPr txBox="1"/>
          <p:nvPr/>
        </p:nvSpPr>
        <p:spPr>
          <a:xfrm>
            <a:off x="9471042" y="2369290"/>
            <a:ext cx="5291415" cy="1292662"/>
          </a:xfrm>
          <a:prstGeom prst="rect">
            <a:avLst/>
          </a:prstGeom>
          <a:solidFill>
            <a:schemeClr val="bg1"/>
          </a:solidFill>
        </p:spPr>
        <p:txBody>
          <a:bodyPr wrap="square" rtlCol="0">
            <a:spAutoFit/>
          </a:bodyPr>
          <a:lstStyle/>
          <a:p>
            <a:pPr algn="ctr"/>
            <a:r>
              <a:rPr lang="en-GB" sz="2600" dirty="0"/>
              <a:t>CMIP5 Models with large present-day sea ice area (SIA) exhibit less future jet strengthening</a:t>
            </a:r>
          </a:p>
        </p:txBody>
      </p:sp>
      <p:sp>
        <p:nvSpPr>
          <p:cNvPr id="2" name="Oval 1"/>
          <p:cNvSpPr/>
          <p:nvPr/>
        </p:nvSpPr>
        <p:spPr>
          <a:xfrm>
            <a:off x="13338129" y="3891159"/>
            <a:ext cx="824281" cy="6014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2900271" y="4699186"/>
            <a:ext cx="1630733" cy="923330"/>
          </a:xfrm>
          <a:prstGeom prst="rect">
            <a:avLst/>
          </a:prstGeom>
          <a:noFill/>
        </p:spPr>
        <p:txBody>
          <a:bodyPr wrap="square" rtlCol="0">
            <a:spAutoFit/>
          </a:bodyPr>
          <a:lstStyle/>
          <a:p>
            <a:r>
              <a:rPr lang="en-GB" dirty="0">
                <a:solidFill>
                  <a:srgbClr val="FF0000"/>
                </a:solidFill>
              </a:rPr>
              <a:t>nearly half of the variance explained!</a:t>
            </a:r>
          </a:p>
        </p:txBody>
      </p:sp>
    </p:spTree>
    <p:extLst>
      <p:ext uri="{BB962C8B-B14F-4D97-AF65-F5344CB8AC3E}">
        <p14:creationId xmlns:p14="http://schemas.microsoft.com/office/powerpoint/2010/main" val="889021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2713302" y="350056"/>
            <a:ext cx="12217400" cy="1100667"/>
          </a:xfrm>
        </p:spPr>
        <p:txBody>
          <a:bodyPr>
            <a:normAutofit/>
          </a:bodyPr>
          <a:lstStyle/>
          <a:p>
            <a:r>
              <a:rPr lang="en-GB" sz="5200" dirty="0">
                <a:solidFill>
                  <a:srgbClr val="002060"/>
                </a:solidFill>
              </a:rPr>
              <a:t>CMIP5 sea ice and westerly jet projections</a:t>
            </a:r>
          </a:p>
        </p:txBody>
      </p:sp>
      <p:sp>
        <p:nvSpPr>
          <p:cNvPr id="4" name="TextBox 3"/>
          <p:cNvSpPr txBox="1"/>
          <p:nvPr/>
        </p:nvSpPr>
        <p:spPr>
          <a:xfrm>
            <a:off x="2966669" y="2369290"/>
            <a:ext cx="5291415" cy="1292662"/>
          </a:xfrm>
          <a:prstGeom prst="rect">
            <a:avLst/>
          </a:prstGeom>
          <a:noFill/>
        </p:spPr>
        <p:txBody>
          <a:bodyPr wrap="square" rtlCol="0">
            <a:spAutoFit/>
          </a:bodyPr>
          <a:lstStyle/>
          <a:p>
            <a:pPr algn="ctr"/>
            <a:r>
              <a:rPr lang="en-GB" sz="2600" dirty="0"/>
              <a:t>CMIP5 Models with large present-day sea ice area (SIA) exhibit large future retreats (</a:t>
            </a:r>
            <a:r>
              <a:rPr lang="en-GB" sz="2600" dirty="0">
                <a:cs typeface="Leelawadee" panose="020B0502040204020203" pitchFamily="34" charset="-34"/>
              </a:rPr>
              <a:t>∆SIA)</a:t>
            </a:r>
            <a:endParaRPr lang="en-GB" sz="2600" dirty="0"/>
          </a:p>
        </p:txBody>
      </p:sp>
      <p:sp>
        <p:nvSpPr>
          <p:cNvPr id="13" name="TextBox 12"/>
          <p:cNvSpPr txBox="1"/>
          <p:nvPr/>
        </p:nvSpPr>
        <p:spPr>
          <a:xfrm>
            <a:off x="12215277" y="8229009"/>
            <a:ext cx="3182346" cy="369332"/>
          </a:xfrm>
          <a:prstGeom prst="rect">
            <a:avLst/>
          </a:prstGeom>
          <a:noFill/>
        </p:spPr>
        <p:txBody>
          <a:bodyPr wrap="none" rtlCol="0">
            <a:spAutoFit/>
          </a:bodyPr>
          <a:lstStyle/>
          <a:p>
            <a:r>
              <a:rPr lang="en-GB" dirty="0"/>
              <a:t>Bracegirdle et al., (2018) J. </a:t>
            </a:r>
            <a:r>
              <a:rPr lang="en-GB" dirty="0" err="1"/>
              <a:t>Clim</a:t>
            </a:r>
            <a:r>
              <a:rPr lang="en-GB" dirty="0"/>
              <a:t>.</a:t>
            </a:r>
          </a:p>
        </p:txBody>
      </p:sp>
      <p:sp>
        <p:nvSpPr>
          <p:cNvPr id="14" name="TextBox 13"/>
          <p:cNvSpPr txBox="1"/>
          <p:nvPr/>
        </p:nvSpPr>
        <p:spPr>
          <a:xfrm>
            <a:off x="2657208" y="8229009"/>
            <a:ext cx="2955168" cy="369332"/>
          </a:xfrm>
          <a:prstGeom prst="rect">
            <a:avLst/>
          </a:prstGeom>
          <a:noFill/>
        </p:spPr>
        <p:txBody>
          <a:bodyPr wrap="none" rtlCol="0">
            <a:spAutoFit/>
          </a:bodyPr>
          <a:lstStyle/>
          <a:p>
            <a:r>
              <a:rPr lang="en-GB" dirty="0"/>
              <a:t>Bracegirdle et al., (2015) GRL</a:t>
            </a:r>
          </a:p>
        </p:txBody>
      </p:sp>
      <p:grpSp>
        <p:nvGrpSpPr>
          <p:cNvPr id="5" name="Group 4"/>
          <p:cNvGrpSpPr/>
          <p:nvPr/>
        </p:nvGrpSpPr>
        <p:grpSpPr>
          <a:xfrm>
            <a:off x="2657208" y="3661953"/>
            <a:ext cx="5361150" cy="4567057"/>
            <a:chOff x="730732" y="2933766"/>
            <a:chExt cx="5361150" cy="4567057"/>
          </a:xfrm>
        </p:grpSpPr>
        <p:pic>
          <p:nvPicPr>
            <p:cNvPr id="16"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27907" r="71523" b="49881"/>
            <a:stretch/>
          </p:blipFill>
          <p:spPr bwMode="auto">
            <a:xfrm>
              <a:off x="730732" y="2933766"/>
              <a:ext cx="5361150" cy="34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92454" r="71523" b="-523"/>
            <a:stretch/>
          </p:blipFill>
          <p:spPr bwMode="auto">
            <a:xfrm>
              <a:off x="730732" y="6243980"/>
              <a:ext cx="5361150" cy="125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99" t="47314" r="71148" b="6068"/>
          <a:stretch/>
        </p:blipFill>
        <p:spPr>
          <a:xfrm>
            <a:off x="8794768" y="3199996"/>
            <a:ext cx="5645981" cy="4530069"/>
          </a:xfrm>
          <a:prstGeom prst="rect">
            <a:avLst/>
          </a:prstGeom>
        </p:spPr>
      </p:pic>
      <p:pic>
        <p:nvPicPr>
          <p:cNvPr id="19"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92454" r="71523" b="-523"/>
          <a:stretch/>
        </p:blipFill>
        <p:spPr bwMode="auto">
          <a:xfrm>
            <a:off x="9079598" y="6972167"/>
            <a:ext cx="5361150" cy="125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6200000">
            <a:off x="6742648" y="5203419"/>
            <a:ext cx="4988480" cy="523220"/>
          </a:xfrm>
          <a:prstGeom prst="rect">
            <a:avLst/>
          </a:prstGeom>
          <a:solidFill>
            <a:schemeClr val="bg1"/>
          </a:solidFill>
        </p:spPr>
        <p:txBody>
          <a:bodyPr wrap="square" rtlCol="0">
            <a:spAutoFit/>
          </a:bodyPr>
          <a:lstStyle/>
          <a:p>
            <a:pPr algn="ctr"/>
            <a:r>
              <a:rPr lang="en-GB" sz="2800" dirty="0"/>
              <a:t>Jet latitude response (m/s) </a:t>
            </a:r>
          </a:p>
        </p:txBody>
      </p:sp>
      <p:sp>
        <p:nvSpPr>
          <p:cNvPr id="21" name="TextBox 20"/>
          <p:cNvSpPr txBox="1"/>
          <p:nvPr/>
        </p:nvSpPr>
        <p:spPr>
          <a:xfrm>
            <a:off x="9471042" y="2369290"/>
            <a:ext cx="5291415" cy="1292662"/>
          </a:xfrm>
          <a:prstGeom prst="rect">
            <a:avLst/>
          </a:prstGeom>
          <a:solidFill>
            <a:schemeClr val="bg1"/>
          </a:solidFill>
        </p:spPr>
        <p:txBody>
          <a:bodyPr wrap="square" rtlCol="0">
            <a:spAutoFit/>
          </a:bodyPr>
          <a:lstStyle/>
          <a:p>
            <a:pPr algn="ctr"/>
            <a:r>
              <a:rPr lang="en-GB" sz="2600" dirty="0"/>
              <a:t>CMIP5 Models with large present-day sea ice area (SIA) exhibit less future poleward shifting</a:t>
            </a:r>
          </a:p>
        </p:txBody>
      </p:sp>
    </p:spTree>
    <p:extLst>
      <p:ext uri="{BB962C8B-B14F-4D97-AF65-F5344CB8AC3E}">
        <p14:creationId xmlns:p14="http://schemas.microsoft.com/office/powerpoint/2010/main" val="669849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Summary – </a:t>
            </a:r>
            <a:r>
              <a:rPr lang="en-GB" dirty="0">
                <a:solidFill>
                  <a:srgbClr val="C00000"/>
                </a:solidFill>
              </a:rPr>
              <a:t>take home messages</a:t>
            </a:r>
          </a:p>
        </p:txBody>
      </p:sp>
      <p:sp>
        <p:nvSpPr>
          <p:cNvPr id="9" name="Content Placeholder 8"/>
          <p:cNvSpPr>
            <a:spLocks noGrp="1"/>
          </p:cNvSpPr>
          <p:nvPr>
            <p:ph idx="1"/>
          </p:nvPr>
        </p:nvSpPr>
        <p:spPr>
          <a:xfrm>
            <a:off x="880507" y="2311401"/>
            <a:ext cx="14840756" cy="6537502"/>
          </a:xfrm>
        </p:spPr>
        <p:txBody>
          <a:bodyPr>
            <a:normAutofit fontScale="92500" lnSpcReduction="10000"/>
          </a:bodyPr>
          <a:lstStyle/>
          <a:p>
            <a:r>
              <a:rPr lang="en-GB" sz="4000" dirty="0"/>
              <a:t>Emergent constraints provide a tool for interpreting the diverse range in projections in multi-model ensembles such as CMIP6. </a:t>
            </a:r>
          </a:p>
          <a:p>
            <a:endParaRPr lang="en-GB" sz="4000" dirty="0"/>
          </a:p>
          <a:p>
            <a:r>
              <a:rPr lang="en-GB" sz="4000" dirty="0"/>
              <a:t>Some emergent relationships are well understood and may be used as emergent constraints, but others require improvements in understanding and/or observations. </a:t>
            </a:r>
          </a:p>
          <a:p>
            <a:endParaRPr lang="en-GB" sz="4000" dirty="0"/>
          </a:p>
          <a:p>
            <a:r>
              <a:rPr lang="en-GB" sz="4000" dirty="0"/>
              <a:t>Biases in model-simulated baseline sea ice statistically provide for emergent constraints on the wider system. For example half of the range in future CMIP6-simulated future jet strengthening can be statistically related to baseline biases in sea ice. </a:t>
            </a:r>
          </a:p>
        </p:txBody>
      </p:sp>
    </p:spTree>
    <p:extLst>
      <p:ext uri="{BB962C8B-B14F-4D97-AF65-F5344CB8AC3E}">
        <p14:creationId xmlns:p14="http://schemas.microsoft.com/office/powerpoint/2010/main" val="3959877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885706" y="1105332"/>
            <a:ext cx="11385177" cy="2031325"/>
          </a:xfrm>
          <a:prstGeom prst="rect">
            <a:avLst/>
          </a:prstGeom>
        </p:spPr>
        <p:txBody>
          <a:bodyPr wrap="square">
            <a:spAutoFit/>
          </a:bodyPr>
          <a:lstStyle/>
          <a:p>
            <a:pPr algn="ctr"/>
            <a:r>
              <a:rPr lang="en-GB" sz="5400" dirty="0"/>
              <a:t>Sea ice prediction and projections</a:t>
            </a:r>
          </a:p>
          <a:p>
            <a:pPr algn="ctr"/>
            <a:endParaRPr lang="en-GB" sz="3600" dirty="0"/>
          </a:p>
          <a:p>
            <a:pPr algn="ctr"/>
            <a:r>
              <a:rPr lang="en-GB" sz="3600" dirty="0"/>
              <a:t>Part 2</a:t>
            </a:r>
          </a:p>
        </p:txBody>
      </p:sp>
      <p:pic>
        <p:nvPicPr>
          <p:cNvPr id="2" name="Picture 1">
            <a:extLst>
              <a:ext uri="{FF2B5EF4-FFF2-40B4-BE49-F238E27FC236}">
                <a16:creationId xmlns:a16="http://schemas.microsoft.com/office/drawing/2014/main" id="{746EB8F5-19B7-D005-1438-DFE9898C4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2070" y="3796575"/>
            <a:ext cx="5872448" cy="3914965"/>
          </a:xfrm>
          <a:prstGeom prst="rect">
            <a:avLst/>
          </a:prstGeom>
        </p:spPr>
      </p:pic>
      <p:sp>
        <p:nvSpPr>
          <p:cNvPr id="3" name="TextBox 2">
            <a:extLst>
              <a:ext uri="{FF2B5EF4-FFF2-40B4-BE49-F238E27FC236}">
                <a16:creationId xmlns:a16="http://schemas.microsoft.com/office/drawing/2014/main" id="{35D29FA5-DA67-13DA-7873-21C68FF8FD15}"/>
              </a:ext>
            </a:extLst>
          </p:cNvPr>
          <p:cNvSpPr txBox="1"/>
          <p:nvPr/>
        </p:nvSpPr>
        <p:spPr>
          <a:xfrm>
            <a:off x="11717071" y="7065209"/>
            <a:ext cx="2807821" cy="646331"/>
          </a:xfrm>
          <a:prstGeom prst="rect">
            <a:avLst/>
          </a:prstGeom>
          <a:noFill/>
        </p:spPr>
        <p:txBody>
          <a:bodyPr wrap="square" rtlCol="0">
            <a:spAutoFit/>
          </a:bodyPr>
          <a:lstStyle/>
          <a:p>
            <a:r>
              <a:rPr lang="en-US" dirty="0"/>
              <a:t>Photograph courtesy Andy Mahoney, NSIDC.</a:t>
            </a:r>
            <a:endParaRPr lang="en-GB" dirty="0"/>
          </a:p>
        </p:txBody>
      </p:sp>
      <p:sp>
        <p:nvSpPr>
          <p:cNvPr id="8" name="TextBox 7">
            <a:extLst>
              <a:ext uri="{FF2B5EF4-FFF2-40B4-BE49-F238E27FC236}">
                <a16:creationId xmlns:a16="http://schemas.microsoft.com/office/drawing/2014/main" id="{87A50A40-971E-59CF-9042-D86473004075}"/>
              </a:ext>
            </a:extLst>
          </p:cNvPr>
          <p:cNvSpPr txBox="1"/>
          <p:nvPr/>
        </p:nvSpPr>
        <p:spPr>
          <a:xfrm>
            <a:off x="1019910" y="4165992"/>
            <a:ext cx="2519279" cy="523220"/>
          </a:xfrm>
          <a:prstGeom prst="rect">
            <a:avLst/>
          </a:prstGeom>
          <a:noFill/>
        </p:spPr>
        <p:txBody>
          <a:bodyPr wrap="none" rtlCol="0">
            <a:spAutoFit/>
          </a:bodyPr>
          <a:lstStyle/>
          <a:p>
            <a:r>
              <a:rPr lang="en-GB" sz="2800" dirty="0"/>
              <a:t>Tom Bracegirdle</a:t>
            </a:r>
          </a:p>
        </p:txBody>
      </p:sp>
    </p:spTree>
    <p:extLst>
      <p:ext uri="{BB962C8B-B14F-4D97-AF65-F5344CB8AC3E}">
        <p14:creationId xmlns:p14="http://schemas.microsoft.com/office/powerpoint/2010/main" val="313846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0C8B-BEA1-1F01-43C0-8986D15014A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079E7E0-B2B8-C599-6F93-9D660E941A7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094724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376073" y="3048872"/>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endParaRPr lang="en-GB" sz="1013"/>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757" t="49599" b="6822"/>
          <a:stretch/>
        </p:blipFill>
        <p:spPr>
          <a:xfrm>
            <a:off x="9133877" y="2586692"/>
            <a:ext cx="6115546" cy="4143292"/>
          </a:xfrm>
          <a:prstGeom prst="rect">
            <a:avLst/>
          </a:prstGeom>
        </p:spPr>
      </p:pic>
      <p:sp>
        <p:nvSpPr>
          <p:cNvPr id="25" name="Rectangle 24"/>
          <p:cNvSpPr/>
          <p:nvPr/>
        </p:nvSpPr>
        <p:spPr>
          <a:xfrm>
            <a:off x="8439312" y="3673930"/>
            <a:ext cx="864686" cy="285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2230951" y="142967"/>
            <a:ext cx="13178118" cy="646331"/>
          </a:xfrm>
          <a:prstGeom prst="rect">
            <a:avLst/>
          </a:prstGeom>
          <a:noFill/>
        </p:spPr>
        <p:txBody>
          <a:bodyPr wrap="square" rtlCol="0">
            <a:spAutoFit/>
          </a:bodyPr>
          <a:lstStyle/>
          <a:p>
            <a:pPr algn="ctr"/>
            <a:r>
              <a:rPr lang="en-GB" sz="3600" dirty="0">
                <a:solidFill>
                  <a:schemeClr val="tx2"/>
                </a:solidFill>
              </a:rPr>
              <a:t>Contrasting drivers of diversity in strengthening and shifting</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1757" t="2612" b="56614"/>
          <a:stretch/>
        </p:blipFill>
        <p:spPr>
          <a:xfrm>
            <a:off x="2493888" y="2950908"/>
            <a:ext cx="6019603" cy="3815652"/>
          </a:xfrm>
          <a:prstGeom prst="rect">
            <a:avLst/>
          </a:prstGeom>
        </p:spPr>
      </p:pic>
      <p:sp>
        <p:nvSpPr>
          <p:cNvPr id="2" name="TextBox 1"/>
          <p:cNvSpPr txBox="1"/>
          <p:nvPr/>
        </p:nvSpPr>
        <p:spPr>
          <a:xfrm>
            <a:off x="2470209" y="1201698"/>
            <a:ext cx="12532460" cy="830997"/>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t>Cross-model correlations between </a:t>
            </a:r>
            <a:r>
              <a:rPr lang="en-GB" sz="2400" b="1" dirty="0"/>
              <a:t>zonal mean temperature response (</a:t>
            </a:r>
            <a:r>
              <a:rPr lang="en-GB" sz="2400" b="1" dirty="0">
                <a:latin typeface="Leelawadee" panose="020B0502040204020203" pitchFamily="34" charset="-34"/>
                <a:cs typeface="Leelawadee" panose="020B0502040204020203" pitchFamily="34" charset="-34"/>
              </a:rPr>
              <a:t>∆T)</a:t>
            </a:r>
            <a:r>
              <a:rPr lang="en-GB" sz="2400" b="1" dirty="0"/>
              <a:t> </a:t>
            </a:r>
            <a:r>
              <a:rPr lang="en-GB" sz="2400" dirty="0"/>
              <a:t>and jet diagnostics. </a:t>
            </a:r>
          </a:p>
          <a:p>
            <a:pPr marL="800100" lvl="1" indent="-342900">
              <a:buFont typeface="Arial" panose="020B0604020202020204" pitchFamily="34" charset="0"/>
              <a:buChar char="•"/>
            </a:pPr>
            <a:r>
              <a:rPr lang="en-GB" sz="2400" dirty="0"/>
              <a:t>Note that |r|* r is shown (i.e. sign and variance explained)</a:t>
            </a:r>
          </a:p>
        </p:txBody>
      </p:sp>
      <p:sp>
        <p:nvSpPr>
          <p:cNvPr id="5" name="TextBox 4"/>
          <p:cNvSpPr txBox="1"/>
          <p:nvPr/>
        </p:nvSpPr>
        <p:spPr>
          <a:xfrm>
            <a:off x="3728877" y="2536321"/>
            <a:ext cx="4179221" cy="523220"/>
          </a:xfrm>
          <a:prstGeom prst="rect">
            <a:avLst/>
          </a:prstGeom>
          <a:noFill/>
        </p:spPr>
        <p:txBody>
          <a:bodyPr wrap="none" rtlCol="0">
            <a:spAutoFit/>
          </a:bodyPr>
          <a:lstStyle/>
          <a:p>
            <a:r>
              <a:rPr lang="en-GB" sz="2800" dirty="0"/>
              <a:t>Corr(</a:t>
            </a:r>
            <a:r>
              <a:rPr lang="en-GB" sz="2800" dirty="0">
                <a:latin typeface="Leelawadee" panose="020B0502040204020203" pitchFamily="34" charset="-34"/>
                <a:cs typeface="Leelawadee" panose="020B0502040204020203" pitchFamily="34" charset="-34"/>
              </a:rPr>
              <a:t>∆T, strength change)</a:t>
            </a:r>
            <a:endParaRPr lang="en-GB" sz="2800" dirty="0"/>
          </a:p>
        </p:txBody>
      </p:sp>
      <p:sp>
        <p:nvSpPr>
          <p:cNvPr id="14" name="TextBox 13"/>
          <p:cNvSpPr txBox="1"/>
          <p:nvPr/>
        </p:nvSpPr>
        <p:spPr>
          <a:xfrm>
            <a:off x="11201390" y="2455085"/>
            <a:ext cx="2292487" cy="523220"/>
          </a:xfrm>
          <a:prstGeom prst="rect">
            <a:avLst/>
          </a:prstGeom>
          <a:noFill/>
        </p:spPr>
        <p:txBody>
          <a:bodyPr wrap="none" rtlCol="0">
            <a:spAutoFit/>
          </a:bodyPr>
          <a:lstStyle/>
          <a:p>
            <a:r>
              <a:rPr lang="en-GB" sz="2800" dirty="0"/>
              <a:t>Corr(</a:t>
            </a:r>
            <a:r>
              <a:rPr lang="en-GB" sz="2800" dirty="0">
                <a:latin typeface="Leelawadee" panose="020B0502040204020203" pitchFamily="34" charset="-34"/>
                <a:cs typeface="Leelawadee" panose="020B0502040204020203" pitchFamily="34" charset="-34"/>
              </a:rPr>
              <a:t>∆T, shift)</a:t>
            </a:r>
            <a:endParaRPr lang="en-GB" sz="2800" dirty="0"/>
          </a:p>
        </p:txBody>
      </p:sp>
      <p:cxnSp>
        <p:nvCxnSpPr>
          <p:cNvPr id="7" name="Straight Arrow Connector 6"/>
          <p:cNvCxnSpPr/>
          <p:nvPr/>
        </p:nvCxnSpPr>
        <p:spPr>
          <a:xfrm flipH="1" flipV="1">
            <a:off x="4669949" y="6419088"/>
            <a:ext cx="146304" cy="9326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07383" y="7489582"/>
            <a:ext cx="11852988" cy="523220"/>
          </a:xfrm>
          <a:prstGeom prst="rect">
            <a:avLst/>
          </a:prstGeom>
          <a:noFill/>
        </p:spPr>
        <p:txBody>
          <a:bodyPr wrap="none" rtlCol="0">
            <a:spAutoFit/>
          </a:bodyPr>
          <a:lstStyle/>
          <a:p>
            <a:r>
              <a:rPr lang="en-GB" sz="2800" dirty="0"/>
              <a:t>Models with more polar warming (and sea ice retreat) exhibit less strengthening</a:t>
            </a:r>
          </a:p>
        </p:txBody>
      </p:sp>
      <p:sp>
        <p:nvSpPr>
          <p:cNvPr id="19" name="TextBox 18"/>
          <p:cNvSpPr txBox="1"/>
          <p:nvPr/>
        </p:nvSpPr>
        <p:spPr>
          <a:xfrm>
            <a:off x="6992316" y="6376262"/>
            <a:ext cx="3656001" cy="646331"/>
          </a:xfrm>
          <a:prstGeom prst="rect">
            <a:avLst/>
          </a:prstGeom>
          <a:noFill/>
        </p:spPr>
        <p:txBody>
          <a:bodyPr wrap="none" rtlCol="0">
            <a:spAutoFit/>
          </a:bodyPr>
          <a:lstStyle/>
          <a:p>
            <a:r>
              <a:rPr lang="en-GB" dirty="0"/>
              <a:t>unfilled contours </a:t>
            </a:r>
          </a:p>
          <a:p>
            <a:r>
              <a:rPr lang="en-GB" dirty="0"/>
              <a:t>-&gt; present day zonal mean westerlies</a:t>
            </a:r>
          </a:p>
        </p:txBody>
      </p:sp>
    </p:spTree>
    <p:extLst>
      <p:ext uri="{BB962C8B-B14F-4D97-AF65-F5344CB8AC3E}">
        <p14:creationId xmlns:p14="http://schemas.microsoft.com/office/powerpoint/2010/main" val="172117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72B8-0A4E-F2F5-0DEF-0A320F893ADC}"/>
              </a:ext>
            </a:extLst>
          </p:cNvPr>
          <p:cNvSpPr>
            <a:spLocks noGrp="1"/>
          </p:cNvSpPr>
          <p:nvPr>
            <p:ph type="title"/>
          </p:nvPr>
        </p:nvSpPr>
        <p:spPr>
          <a:xfrm>
            <a:off x="880507" y="396699"/>
            <a:ext cx="9336155" cy="1651000"/>
          </a:xfrm>
        </p:spPr>
        <p:txBody>
          <a:bodyPr>
            <a:normAutofit fontScale="90000"/>
          </a:bodyPr>
          <a:lstStyle/>
          <a:p>
            <a:r>
              <a:rPr lang="en-GB" dirty="0"/>
              <a:t>Sea ice projection in IPCC AR6</a:t>
            </a:r>
          </a:p>
        </p:txBody>
      </p:sp>
      <p:pic>
        <p:nvPicPr>
          <p:cNvPr id="5" name="Picture 4">
            <a:extLst>
              <a:ext uri="{FF2B5EF4-FFF2-40B4-BE49-F238E27FC236}">
                <a16:creationId xmlns:a16="http://schemas.microsoft.com/office/drawing/2014/main" id="{328A6E8F-A8FB-95C2-E1F4-C4616790183B}"/>
              </a:ext>
            </a:extLst>
          </p:cNvPr>
          <p:cNvPicPr>
            <a:picLocks noChangeAspect="1"/>
          </p:cNvPicPr>
          <p:nvPr/>
        </p:nvPicPr>
        <p:blipFill>
          <a:blip r:embed="rId3"/>
          <a:stretch>
            <a:fillRect/>
          </a:stretch>
        </p:blipFill>
        <p:spPr>
          <a:xfrm>
            <a:off x="1390461" y="2557125"/>
            <a:ext cx="7047671" cy="5981085"/>
          </a:xfrm>
          <a:prstGeom prst="rect">
            <a:avLst/>
          </a:prstGeom>
        </p:spPr>
      </p:pic>
      <p:sp>
        <p:nvSpPr>
          <p:cNvPr id="6" name="TextBox 5">
            <a:extLst>
              <a:ext uri="{FF2B5EF4-FFF2-40B4-BE49-F238E27FC236}">
                <a16:creationId xmlns:a16="http://schemas.microsoft.com/office/drawing/2014/main" id="{F1BB571B-ACB6-1B9D-2FA4-F1BBC9712F03}"/>
              </a:ext>
            </a:extLst>
          </p:cNvPr>
          <p:cNvSpPr txBox="1"/>
          <p:nvPr/>
        </p:nvSpPr>
        <p:spPr>
          <a:xfrm>
            <a:off x="1600201" y="8816803"/>
            <a:ext cx="2617191" cy="461665"/>
          </a:xfrm>
          <a:prstGeom prst="rect">
            <a:avLst/>
          </a:prstGeom>
          <a:noFill/>
        </p:spPr>
        <p:txBody>
          <a:bodyPr wrap="none" rtlCol="0">
            <a:spAutoFit/>
          </a:bodyPr>
          <a:lstStyle/>
          <a:p>
            <a:r>
              <a:rPr lang="en-GB" sz="2400" dirty="0"/>
              <a:t>IPCC AR6 Figure 4.2</a:t>
            </a:r>
          </a:p>
        </p:txBody>
      </p:sp>
      <p:pic>
        <p:nvPicPr>
          <p:cNvPr id="8" name="Picture 7">
            <a:extLst>
              <a:ext uri="{FF2B5EF4-FFF2-40B4-BE49-F238E27FC236}">
                <a16:creationId xmlns:a16="http://schemas.microsoft.com/office/drawing/2014/main" id="{932DC8CF-61EF-E79B-A12F-EC72EF67E73D}"/>
              </a:ext>
            </a:extLst>
          </p:cNvPr>
          <p:cNvPicPr>
            <a:picLocks noChangeAspect="1"/>
          </p:cNvPicPr>
          <p:nvPr/>
        </p:nvPicPr>
        <p:blipFill>
          <a:blip r:embed="rId4"/>
          <a:stretch>
            <a:fillRect/>
          </a:stretch>
        </p:blipFill>
        <p:spPr>
          <a:xfrm>
            <a:off x="10990384" y="604997"/>
            <a:ext cx="3000477" cy="8442639"/>
          </a:xfrm>
          <a:prstGeom prst="rect">
            <a:avLst/>
          </a:prstGeom>
        </p:spPr>
      </p:pic>
      <p:sp>
        <p:nvSpPr>
          <p:cNvPr id="9" name="TextBox 8">
            <a:extLst>
              <a:ext uri="{FF2B5EF4-FFF2-40B4-BE49-F238E27FC236}">
                <a16:creationId xmlns:a16="http://schemas.microsoft.com/office/drawing/2014/main" id="{2B73E354-AF9F-7B1F-CE3E-B76D59E2C32D}"/>
              </a:ext>
            </a:extLst>
          </p:cNvPr>
          <p:cNvSpPr txBox="1"/>
          <p:nvPr/>
        </p:nvSpPr>
        <p:spPr>
          <a:xfrm>
            <a:off x="10990384" y="9278468"/>
            <a:ext cx="2772682" cy="461665"/>
          </a:xfrm>
          <a:prstGeom prst="rect">
            <a:avLst/>
          </a:prstGeom>
          <a:noFill/>
        </p:spPr>
        <p:txBody>
          <a:bodyPr wrap="none" rtlCol="0">
            <a:spAutoFit/>
          </a:bodyPr>
          <a:lstStyle/>
          <a:p>
            <a:r>
              <a:rPr lang="en-GB" sz="2400" dirty="0"/>
              <a:t>IPCC AR6 Figure 9.15</a:t>
            </a:r>
          </a:p>
        </p:txBody>
      </p:sp>
    </p:spTree>
    <p:extLst>
      <p:ext uri="{BB962C8B-B14F-4D97-AF65-F5344CB8AC3E}">
        <p14:creationId xmlns:p14="http://schemas.microsoft.com/office/powerpoint/2010/main" val="1763859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376073" y="3048872"/>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endParaRPr lang="en-GB" sz="1013"/>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757" t="49599" b="6822"/>
          <a:stretch/>
        </p:blipFill>
        <p:spPr>
          <a:xfrm>
            <a:off x="9133877" y="2586692"/>
            <a:ext cx="6115546" cy="4143292"/>
          </a:xfrm>
          <a:prstGeom prst="rect">
            <a:avLst/>
          </a:prstGeom>
        </p:spPr>
      </p:pic>
      <p:sp>
        <p:nvSpPr>
          <p:cNvPr id="25" name="Rectangle 24"/>
          <p:cNvSpPr/>
          <p:nvPr/>
        </p:nvSpPr>
        <p:spPr>
          <a:xfrm>
            <a:off x="8439312" y="3673930"/>
            <a:ext cx="864686" cy="285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2230951" y="142967"/>
            <a:ext cx="13178118" cy="646331"/>
          </a:xfrm>
          <a:prstGeom prst="rect">
            <a:avLst/>
          </a:prstGeom>
          <a:noFill/>
        </p:spPr>
        <p:txBody>
          <a:bodyPr wrap="square" rtlCol="0">
            <a:spAutoFit/>
          </a:bodyPr>
          <a:lstStyle/>
          <a:p>
            <a:pPr algn="ctr"/>
            <a:r>
              <a:rPr lang="en-GB" sz="3600" dirty="0">
                <a:solidFill>
                  <a:schemeClr val="tx2"/>
                </a:solidFill>
              </a:rPr>
              <a:t>Contrasting drivers of diversity in strengthening and shifting</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1757" t="2612" b="56614"/>
          <a:stretch/>
        </p:blipFill>
        <p:spPr>
          <a:xfrm>
            <a:off x="2493888" y="2950908"/>
            <a:ext cx="6019603" cy="3815652"/>
          </a:xfrm>
          <a:prstGeom prst="rect">
            <a:avLst/>
          </a:prstGeom>
        </p:spPr>
      </p:pic>
      <p:sp>
        <p:nvSpPr>
          <p:cNvPr id="2" name="TextBox 1"/>
          <p:cNvSpPr txBox="1"/>
          <p:nvPr/>
        </p:nvSpPr>
        <p:spPr>
          <a:xfrm>
            <a:off x="2470209" y="1201698"/>
            <a:ext cx="12532460" cy="830997"/>
          </a:xfrm>
          <a:prstGeom prst="rect">
            <a:avLst/>
          </a:prstGeom>
          <a:noFill/>
        </p:spPr>
        <p:txBody>
          <a:bodyPr wrap="square" rtlCol="0">
            <a:spAutoFit/>
          </a:bodyPr>
          <a:lstStyle/>
          <a:p>
            <a:pPr marL="342900" indent="-342900">
              <a:buFont typeface="Wingdings" panose="05000000000000000000" pitchFamily="2" charset="2"/>
              <a:buChar char="Ø"/>
            </a:pPr>
            <a:r>
              <a:rPr lang="en-GB" sz="2400" dirty="0"/>
              <a:t>Cross-model correlations between zonal mean temperature response (</a:t>
            </a:r>
            <a:r>
              <a:rPr lang="en-GB" sz="2400" dirty="0">
                <a:latin typeface="Leelawadee" panose="020B0502040204020203" pitchFamily="34" charset="-34"/>
                <a:cs typeface="Leelawadee" panose="020B0502040204020203" pitchFamily="34" charset="-34"/>
              </a:rPr>
              <a:t>∆T)</a:t>
            </a:r>
            <a:r>
              <a:rPr lang="en-GB" sz="2400" dirty="0"/>
              <a:t> and jet diagnostics. </a:t>
            </a:r>
          </a:p>
          <a:p>
            <a:pPr marL="800100" lvl="1" indent="-342900">
              <a:buFont typeface="Arial" panose="020B0604020202020204" pitchFamily="34" charset="0"/>
              <a:buChar char="•"/>
            </a:pPr>
            <a:r>
              <a:rPr lang="en-GB" sz="2400" dirty="0"/>
              <a:t>Note that |r|* r is shown (i.e. sign and variance explained)</a:t>
            </a:r>
          </a:p>
        </p:txBody>
      </p:sp>
      <p:sp>
        <p:nvSpPr>
          <p:cNvPr id="5" name="TextBox 4"/>
          <p:cNvSpPr txBox="1"/>
          <p:nvPr/>
        </p:nvSpPr>
        <p:spPr>
          <a:xfrm>
            <a:off x="3728877" y="2536321"/>
            <a:ext cx="4179221" cy="523220"/>
          </a:xfrm>
          <a:prstGeom prst="rect">
            <a:avLst/>
          </a:prstGeom>
          <a:noFill/>
        </p:spPr>
        <p:txBody>
          <a:bodyPr wrap="none" rtlCol="0">
            <a:spAutoFit/>
          </a:bodyPr>
          <a:lstStyle/>
          <a:p>
            <a:r>
              <a:rPr lang="en-GB" sz="2800" dirty="0"/>
              <a:t>Corr(</a:t>
            </a:r>
            <a:r>
              <a:rPr lang="en-GB" sz="2800" dirty="0">
                <a:latin typeface="Leelawadee" panose="020B0502040204020203" pitchFamily="34" charset="-34"/>
                <a:cs typeface="Leelawadee" panose="020B0502040204020203" pitchFamily="34" charset="-34"/>
              </a:rPr>
              <a:t>∆T, strength change)</a:t>
            </a:r>
            <a:endParaRPr lang="en-GB" sz="2800" dirty="0"/>
          </a:p>
        </p:txBody>
      </p:sp>
      <p:sp>
        <p:nvSpPr>
          <p:cNvPr id="14" name="TextBox 13"/>
          <p:cNvSpPr txBox="1"/>
          <p:nvPr/>
        </p:nvSpPr>
        <p:spPr>
          <a:xfrm>
            <a:off x="11201390" y="2455085"/>
            <a:ext cx="2292487" cy="523220"/>
          </a:xfrm>
          <a:prstGeom prst="rect">
            <a:avLst/>
          </a:prstGeom>
          <a:noFill/>
        </p:spPr>
        <p:txBody>
          <a:bodyPr wrap="none" rtlCol="0">
            <a:spAutoFit/>
          </a:bodyPr>
          <a:lstStyle/>
          <a:p>
            <a:r>
              <a:rPr lang="en-GB" sz="2800" dirty="0"/>
              <a:t>Corr(</a:t>
            </a:r>
            <a:r>
              <a:rPr lang="en-GB" sz="2800" dirty="0">
                <a:latin typeface="Leelawadee" panose="020B0502040204020203" pitchFamily="34" charset="-34"/>
                <a:cs typeface="Leelawadee" panose="020B0502040204020203" pitchFamily="34" charset="-34"/>
              </a:rPr>
              <a:t>∆T, shift)</a:t>
            </a:r>
            <a:endParaRPr lang="en-GB" sz="2800" dirty="0"/>
          </a:p>
        </p:txBody>
      </p:sp>
      <p:cxnSp>
        <p:nvCxnSpPr>
          <p:cNvPr id="7" name="Straight Arrow Connector 6"/>
          <p:cNvCxnSpPr/>
          <p:nvPr/>
        </p:nvCxnSpPr>
        <p:spPr>
          <a:xfrm flipV="1">
            <a:off x="10448958" y="6288834"/>
            <a:ext cx="2015785" cy="12007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07384" y="7489583"/>
            <a:ext cx="11328755" cy="954107"/>
          </a:xfrm>
          <a:prstGeom prst="rect">
            <a:avLst/>
          </a:prstGeom>
          <a:noFill/>
        </p:spPr>
        <p:txBody>
          <a:bodyPr wrap="square" rtlCol="0">
            <a:spAutoFit/>
          </a:bodyPr>
          <a:lstStyle/>
          <a:p>
            <a:r>
              <a:rPr lang="en-GB" sz="2800" dirty="0"/>
              <a:t>Models with more mid-latitude warming exhibit more poleward shift (poleward is negative here)</a:t>
            </a:r>
          </a:p>
        </p:txBody>
      </p:sp>
      <p:sp>
        <p:nvSpPr>
          <p:cNvPr id="15" name="TextBox 14"/>
          <p:cNvSpPr txBox="1"/>
          <p:nvPr/>
        </p:nvSpPr>
        <p:spPr>
          <a:xfrm>
            <a:off x="6992316" y="6376262"/>
            <a:ext cx="3656001" cy="646331"/>
          </a:xfrm>
          <a:prstGeom prst="rect">
            <a:avLst/>
          </a:prstGeom>
          <a:noFill/>
        </p:spPr>
        <p:txBody>
          <a:bodyPr wrap="none" rtlCol="0">
            <a:spAutoFit/>
          </a:bodyPr>
          <a:lstStyle/>
          <a:p>
            <a:r>
              <a:rPr lang="en-GB" dirty="0"/>
              <a:t>unfilled contours </a:t>
            </a:r>
          </a:p>
          <a:p>
            <a:r>
              <a:rPr lang="en-GB" dirty="0"/>
              <a:t>-&gt; present day zonal mean westerlies</a:t>
            </a:r>
          </a:p>
        </p:txBody>
      </p:sp>
    </p:spTree>
    <p:extLst>
      <p:ext uri="{BB962C8B-B14F-4D97-AF65-F5344CB8AC3E}">
        <p14:creationId xmlns:p14="http://schemas.microsoft.com/office/powerpoint/2010/main" val="160348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72B8-0A4E-F2F5-0DEF-0A320F893ADC}"/>
              </a:ext>
            </a:extLst>
          </p:cNvPr>
          <p:cNvSpPr>
            <a:spLocks noGrp="1"/>
          </p:cNvSpPr>
          <p:nvPr>
            <p:ph type="title"/>
          </p:nvPr>
        </p:nvSpPr>
        <p:spPr>
          <a:xfrm>
            <a:off x="369277" y="203268"/>
            <a:ext cx="16511954" cy="1651000"/>
          </a:xfrm>
        </p:spPr>
        <p:txBody>
          <a:bodyPr/>
          <a:lstStyle/>
          <a:p>
            <a:r>
              <a:rPr lang="en-GB" dirty="0"/>
              <a:t>SH sea ice projections</a:t>
            </a:r>
          </a:p>
        </p:txBody>
      </p:sp>
      <p:pic>
        <p:nvPicPr>
          <p:cNvPr id="4" name="Picture 3">
            <a:extLst>
              <a:ext uri="{FF2B5EF4-FFF2-40B4-BE49-F238E27FC236}">
                <a16:creationId xmlns:a16="http://schemas.microsoft.com/office/drawing/2014/main" id="{CEB49BAE-775D-F638-C2BD-435EA00A26E8}"/>
              </a:ext>
            </a:extLst>
          </p:cNvPr>
          <p:cNvPicPr>
            <a:picLocks noChangeAspect="1"/>
          </p:cNvPicPr>
          <p:nvPr/>
        </p:nvPicPr>
        <p:blipFill>
          <a:blip r:embed="rId3"/>
          <a:stretch>
            <a:fillRect/>
          </a:stretch>
        </p:blipFill>
        <p:spPr>
          <a:xfrm>
            <a:off x="1339521" y="1977360"/>
            <a:ext cx="13325194" cy="6418385"/>
          </a:xfrm>
          <a:prstGeom prst="rect">
            <a:avLst/>
          </a:prstGeom>
        </p:spPr>
      </p:pic>
      <p:sp>
        <p:nvSpPr>
          <p:cNvPr id="7" name="TextBox 6">
            <a:extLst>
              <a:ext uri="{FF2B5EF4-FFF2-40B4-BE49-F238E27FC236}">
                <a16:creationId xmlns:a16="http://schemas.microsoft.com/office/drawing/2014/main" id="{F9184E94-52FA-75AB-278F-0E657F0F7E1F}"/>
              </a:ext>
            </a:extLst>
          </p:cNvPr>
          <p:cNvSpPr txBox="1"/>
          <p:nvPr/>
        </p:nvSpPr>
        <p:spPr>
          <a:xfrm>
            <a:off x="1107832" y="9047636"/>
            <a:ext cx="2510687" cy="461665"/>
          </a:xfrm>
          <a:prstGeom prst="rect">
            <a:avLst/>
          </a:prstGeom>
          <a:noFill/>
        </p:spPr>
        <p:txBody>
          <a:bodyPr wrap="none" rtlCol="0">
            <a:spAutoFit/>
          </a:bodyPr>
          <a:lstStyle/>
          <a:p>
            <a:r>
              <a:rPr lang="en-GB" sz="2400" dirty="0"/>
              <a:t>Roach et al. (2020)</a:t>
            </a:r>
          </a:p>
        </p:txBody>
      </p:sp>
    </p:spTree>
    <p:extLst>
      <p:ext uri="{BB962C8B-B14F-4D97-AF65-F5344CB8AC3E}">
        <p14:creationId xmlns:p14="http://schemas.microsoft.com/office/powerpoint/2010/main" val="4241473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Introducing emergent constraints</a:t>
            </a:r>
          </a:p>
        </p:txBody>
      </p:sp>
      <p:sp>
        <p:nvSpPr>
          <p:cNvPr id="2" name="TextBox 4">
            <a:extLst>
              <a:ext uri="{FF2B5EF4-FFF2-40B4-BE49-F238E27FC236}">
                <a16:creationId xmlns:a16="http://schemas.microsoft.com/office/drawing/2014/main" id="{55EBEDA2-4B14-028B-5C3D-11C73C784C73}"/>
              </a:ext>
            </a:extLst>
          </p:cNvPr>
          <p:cNvSpPr txBox="1">
            <a:spLocks noChangeArrowheads="1"/>
          </p:cNvSpPr>
          <p:nvPr/>
        </p:nvSpPr>
        <p:spPr bwMode="auto">
          <a:xfrm>
            <a:off x="1863970" y="2255794"/>
            <a:ext cx="12248614" cy="1200329"/>
          </a:xfrm>
          <a:prstGeom prst="rect">
            <a:avLst/>
          </a:prstGeom>
          <a:solidFill>
            <a:schemeClr val="tx2">
              <a:lumMod val="20000"/>
              <a:lumOff val="80000"/>
            </a:schemeClr>
          </a:solidFill>
          <a:ln w="9525">
            <a:noFill/>
            <a:miter lim="800000"/>
            <a:headEnd/>
            <a:tailEnd/>
          </a:ln>
        </p:spPr>
        <p:txBody>
          <a:bodyPr wrap="square">
            <a:spAutoFit/>
          </a:bodyPr>
          <a:lstStyle/>
          <a:p>
            <a:pPr algn="ctr"/>
            <a:r>
              <a:rPr lang="en-GB" sz="3600" dirty="0"/>
              <a:t>How should one interpret a wide range of projections produced by different models such as the many CMIP6 models? </a:t>
            </a:r>
          </a:p>
        </p:txBody>
      </p:sp>
      <p:sp>
        <p:nvSpPr>
          <p:cNvPr id="3" name="TextBox 5">
            <a:extLst>
              <a:ext uri="{FF2B5EF4-FFF2-40B4-BE49-F238E27FC236}">
                <a16:creationId xmlns:a16="http://schemas.microsoft.com/office/drawing/2014/main" id="{D9284F26-2494-6A1B-7A3F-2DA4166CC0D2}"/>
              </a:ext>
            </a:extLst>
          </p:cNvPr>
          <p:cNvSpPr txBox="1">
            <a:spLocks noChangeArrowheads="1"/>
          </p:cNvSpPr>
          <p:nvPr/>
        </p:nvSpPr>
        <p:spPr bwMode="auto">
          <a:xfrm>
            <a:off x="696191" y="4885498"/>
            <a:ext cx="2610715" cy="523220"/>
          </a:xfrm>
          <a:prstGeom prst="rect">
            <a:avLst/>
          </a:prstGeom>
          <a:noFill/>
          <a:ln w="9525">
            <a:noFill/>
            <a:miter lim="800000"/>
            <a:headEnd/>
            <a:tailEnd/>
          </a:ln>
        </p:spPr>
        <p:txBody>
          <a:bodyPr wrap="none">
            <a:spAutoFit/>
          </a:bodyPr>
          <a:lstStyle/>
          <a:p>
            <a:r>
              <a:rPr lang="en-GB" sz="2800" b="1" dirty="0"/>
              <a:t>Simple average?</a:t>
            </a:r>
          </a:p>
        </p:txBody>
      </p:sp>
      <p:sp>
        <p:nvSpPr>
          <p:cNvPr id="4" name="TextBox 6">
            <a:extLst>
              <a:ext uri="{FF2B5EF4-FFF2-40B4-BE49-F238E27FC236}">
                <a16:creationId xmlns:a16="http://schemas.microsoft.com/office/drawing/2014/main" id="{6F888C74-00D5-22A3-6991-BC474340FA69}"/>
              </a:ext>
            </a:extLst>
          </p:cNvPr>
          <p:cNvSpPr txBox="1">
            <a:spLocks noChangeArrowheads="1"/>
          </p:cNvSpPr>
          <p:nvPr/>
        </p:nvSpPr>
        <p:spPr bwMode="auto">
          <a:xfrm>
            <a:off x="1359166" y="6176960"/>
            <a:ext cx="4056416" cy="933274"/>
          </a:xfrm>
          <a:prstGeom prst="rect">
            <a:avLst/>
          </a:prstGeom>
          <a:noFill/>
          <a:ln w="9525">
            <a:noFill/>
            <a:miter lim="800000"/>
            <a:headEnd/>
            <a:tailEnd/>
          </a:ln>
        </p:spPr>
        <p:txBody>
          <a:bodyPr/>
          <a:lstStyle/>
          <a:p>
            <a:pPr algn="ctr"/>
            <a:r>
              <a:rPr lang="en-GB" sz="2800" b="1" dirty="0"/>
              <a:t>Model sub-setting based </a:t>
            </a:r>
          </a:p>
          <a:p>
            <a:pPr algn="ctr"/>
            <a:r>
              <a:rPr lang="en-GB" sz="2800" b="1" dirty="0"/>
              <a:t>on skill metrics? </a:t>
            </a:r>
          </a:p>
          <a:p>
            <a:pPr algn="ctr"/>
            <a:endParaRPr lang="en-GB" sz="2800" b="1" dirty="0"/>
          </a:p>
        </p:txBody>
      </p:sp>
      <p:sp>
        <p:nvSpPr>
          <p:cNvPr id="5" name="TextBox 7">
            <a:extLst>
              <a:ext uri="{FF2B5EF4-FFF2-40B4-BE49-F238E27FC236}">
                <a16:creationId xmlns:a16="http://schemas.microsoft.com/office/drawing/2014/main" id="{2834436F-E52F-DA98-A5E1-B962D9ECF6D4}"/>
              </a:ext>
            </a:extLst>
          </p:cNvPr>
          <p:cNvSpPr txBox="1">
            <a:spLocks noChangeArrowheads="1"/>
          </p:cNvSpPr>
          <p:nvPr/>
        </p:nvSpPr>
        <p:spPr bwMode="auto">
          <a:xfrm>
            <a:off x="8202851" y="7326179"/>
            <a:ext cx="3397055" cy="1159420"/>
          </a:xfrm>
          <a:prstGeom prst="rect">
            <a:avLst/>
          </a:prstGeom>
          <a:noFill/>
          <a:ln w="9525">
            <a:noFill/>
            <a:miter lim="800000"/>
            <a:headEnd/>
            <a:tailEnd/>
          </a:ln>
        </p:spPr>
        <p:txBody>
          <a:bodyPr/>
          <a:lstStyle/>
          <a:p>
            <a:pPr algn="ctr"/>
            <a:r>
              <a:rPr lang="en-GB" sz="2800" b="1" dirty="0"/>
              <a:t>Pick the “best” model? </a:t>
            </a:r>
          </a:p>
          <a:p>
            <a:pPr algn="ctr"/>
            <a:endParaRPr lang="en-GB" sz="2800" b="1" dirty="0"/>
          </a:p>
        </p:txBody>
      </p:sp>
      <p:cxnSp>
        <p:nvCxnSpPr>
          <p:cNvPr id="6" name="Straight Arrow Connector 5">
            <a:extLst>
              <a:ext uri="{FF2B5EF4-FFF2-40B4-BE49-F238E27FC236}">
                <a16:creationId xmlns:a16="http://schemas.microsoft.com/office/drawing/2014/main" id="{1E1BB4CB-C496-BA80-E830-9119A8D21A48}"/>
              </a:ext>
            </a:extLst>
          </p:cNvPr>
          <p:cNvCxnSpPr>
            <a:cxnSpLocks/>
          </p:cNvCxnSpPr>
          <p:nvPr/>
        </p:nvCxnSpPr>
        <p:spPr>
          <a:xfrm flipH="1">
            <a:off x="2479540" y="3846164"/>
            <a:ext cx="775307" cy="807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3A0F346-FD4D-77E0-A95B-076D4368DFAD}"/>
              </a:ext>
            </a:extLst>
          </p:cNvPr>
          <p:cNvCxnSpPr>
            <a:cxnSpLocks/>
          </p:cNvCxnSpPr>
          <p:nvPr/>
        </p:nvCxnSpPr>
        <p:spPr>
          <a:xfrm flipH="1">
            <a:off x="3669699" y="3802302"/>
            <a:ext cx="1377086" cy="20169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04B84C-DA07-821A-E01D-ABD933D72B49}"/>
              </a:ext>
            </a:extLst>
          </p:cNvPr>
          <p:cNvCxnSpPr>
            <a:cxnSpLocks/>
          </p:cNvCxnSpPr>
          <p:nvPr/>
        </p:nvCxnSpPr>
        <p:spPr>
          <a:xfrm>
            <a:off x="10824930" y="3774705"/>
            <a:ext cx="1070972" cy="23095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A2C7DB0D-F5EB-37FE-189C-7E1070C46636}"/>
              </a:ext>
            </a:extLst>
          </p:cNvPr>
          <p:cNvSpPr txBox="1">
            <a:spLocks noChangeArrowheads="1"/>
          </p:cNvSpPr>
          <p:nvPr/>
        </p:nvSpPr>
        <p:spPr bwMode="auto">
          <a:xfrm>
            <a:off x="12918884" y="4865100"/>
            <a:ext cx="2043110" cy="954107"/>
          </a:xfrm>
          <a:prstGeom prst="rect">
            <a:avLst/>
          </a:prstGeom>
          <a:noFill/>
          <a:ln w="9525">
            <a:noFill/>
            <a:miter lim="800000"/>
            <a:headEnd/>
            <a:tailEnd/>
          </a:ln>
        </p:spPr>
        <p:txBody>
          <a:bodyPr wrap="square">
            <a:spAutoFit/>
          </a:bodyPr>
          <a:lstStyle/>
          <a:p>
            <a:pPr algn="ctr"/>
            <a:r>
              <a:rPr lang="en-GB" sz="2800" b="1" dirty="0"/>
              <a:t>Improve the models?</a:t>
            </a:r>
          </a:p>
        </p:txBody>
      </p:sp>
      <p:cxnSp>
        <p:nvCxnSpPr>
          <p:cNvPr id="13" name="Straight Arrow Connector 12">
            <a:extLst>
              <a:ext uri="{FF2B5EF4-FFF2-40B4-BE49-F238E27FC236}">
                <a16:creationId xmlns:a16="http://schemas.microsoft.com/office/drawing/2014/main" id="{AAE2F65B-E474-150D-78EA-CEB5F75BE859}"/>
              </a:ext>
            </a:extLst>
          </p:cNvPr>
          <p:cNvCxnSpPr>
            <a:cxnSpLocks/>
          </p:cNvCxnSpPr>
          <p:nvPr/>
        </p:nvCxnSpPr>
        <p:spPr>
          <a:xfrm flipH="1">
            <a:off x="6229454" y="3745218"/>
            <a:ext cx="636851" cy="3193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9">
            <a:extLst>
              <a:ext uri="{FF2B5EF4-FFF2-40B4-BE49-F238E27FC236}">
                <a16:creationId xmlns:a16="http://schemas.microsoft.com/office/drawing/2014/main" id="{AD658EAC-63E0-2DC2-A23E-AC81D96DA73B}"/>
              </a:ext>
            </a:extLst>
          </p:cNvPr>
          <p:cNvSpPr txBox="1">
            <a:spLocks noChangeArrowheads="1"/>
          </p:cNvSpPr>
          <p:nvPr/>
        </p:nvSpPr>
        <p:spPr bwMode="auto">
          <a:xfrm>
            <a:off x="4892906" y="7326179"/>
            <a:ext cx="3309945" cy="954107"/>
          </a:xfrm>
          <a:prstGeom prst="rect">
            <a:avLst/>
          </a:prstGeom>
          <a:noFill/>
          <a:ln w="9525">
            <a:noFill/>
            <a:miter lim="800000"/>
            <a:headEnd/>
            <a:tailEnd/>
          </a:ln>
        </p:spPr>
        <p:txBody>
          <a:bodyPr wrap="square">
            <a:spAutoFit/>
          </a:bodyPr>
          <a:lstStyle/>
          <a:p>
            <a:pPr algn="ctr"/>
            <a:r>
              <a:rPr lang="en-GB" sz="2800" b="1" dirty="0"/>
              <a:t>Exploit ‘emergent constraints’?</a:t>
            </a:r>
          </a:p>
        </p:txBody>
      </p:sp>
      <p:cxnSp>
        <p:nvCxnSpPr>
          <p:cNvPr id="17" name="Straight Arrow Connector 16">
            <a:extLst>
              <a:ext uri="{FF2B5EF4-FFF2-40B4-BE49-F238E27FC236}">
                <a16:creationId xmlns:a16="http://schemas.microsoft.com/office/drawing/2014/main" id="{B741CA4A-E0E5-28F4-BB43-9311EB000D6A}"/>
              </a:ext>
            </a:extLst>
          </p:cNvPr>
          <p:cNvCxnSpPr>
            <a:cxnSpLocks/>
          </p:cNvCxnSpPr>
          <p:nvPr/>
        </p:nvCxnSpPr>
        <p:spPr>
          <a:xfrm>
            <a:off x="12829375" y="3870102"/>
            <a:ext cx="654730" cy="783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72DCCDB-5B67-E95F-4E5F-D7833B12D5A5}"/>
              </a:ext>
            </a:extLst>
          </p:cNvPr>
          <p:cNvCxnSpPr>
            <a:cxnSpLocks/>
          </p:cNvCxnSpPr>
          <p:nvPr/>
        </p:nvCxnSpPr>
        <p:spPr>
          <a:xfrm>
            <a:off x="8805069" y="3837041"/>
            <a:ext cx="864891" cy="31745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7">
            <a:extLst>
              <a:ext uri="{FF2B5EF4-FFF2-40B4-BE49-F238E27FC236}">
                <a16:creationId xmlns:a16="http://schemas.microsoft.com/office/drawing/2014/main" id="{CA2E89BB-9FF0-58A9-B161-B5D3908413D9}"/>
              </a:ext>
            </a:extLst>
          </p:cNvPr>
          <p:cNvSpPr txBox="1">
            <a:spLocks noChangeArrowheads="1"/>
          </p:cNvSpPr>
          <p:nvPr/>
        </p:nvSpPr>
        <p:spPr bwMode="auto">
          <a:xfrm>
            <a:off x="11037157" y="6176960"/>
            <a:ext cx="2903282" cy="991928"/>
          </a:xfrm>
          <a:prstGeom prst="rect">
            <a:avLst/>
          </a:prstGeom>
          <a:noFill/>
          <a:ln w="9525">
            <a:noFill/>
            <a:miter lim="800000"/>
            <a:headEnd/>
            <a:tailEnd/>
          </a:ln>
        </p:spPr>
        <p:txBody>
          <a:bodyPr/>
          <a:lstStyle/>
          <a:p>
            <a:pPr algn="ctr"/>
            <a:r>
              <a:rPr lang="en-GB" sz="2800" b="1" dirty="0"/>
              <a:t>Model recalibration?</a:t>
            </a:r>
          </a:p>
          <a:p>
            <a:pPr algn="ctr"/>
            <a:endParaRPr lang="en-GB" sz="2800" b="1" dirty="0"/>
          </a:p>
        </p:txBody>
      </p:sp>
    </p:spTree>
    <p:extLst>
      <p:ext uri="{BB962C8B-B14F-4D97-AF65-F5344CB8AC3E}">
        <p14:creationId xmlns:p14="http://schemas.microsoft.com/office/powerpoint/2010/main" val="99949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61EB63C-3FEF-D18D-F945-6D3E1D8C2675}"/>
              </a:ext>
            </a:extLst>
          </p:cNvPr>
          <p:cNvSpPr/>
          <p:nvPr/>
        </p:nvSpPr>
        <p:spPr>
          <a:xfrm rot="866182">
            <a:off x="-11413" y="4844907"/>
            <a:ext cx="11619788" cy="377829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Introducing emergent constraints</a:t>
            </a:r>
          </a:p>
        </p:txBody>
      </p:sp>
      <p:sp>
        <p:nvSpPr>
          <p:cNvPr id="2" name="TextBox 4">
            <a:extLst>
              <a:ext uri="{FF2B5EF4-FFF2-40B4-BE49-F238E27FC236}">
                <a16:creationId xmlns:a16="http://schemas.microsoft.com/office/drawing/2014/main" id="{55EBEDA2-4B14-028B-5C3D-11C73C784C73}"/>
              </a:ext>
            </a:extLst>
          </p:cNvPr>
          <p:cNvSpPr txBox="1">
            <a:spLocks noChangeArrowheads="1"/>
          </p:cNvSpPr>
          <p:nvPr/>
        </p:nvSpPr>
        <p:spPr bwMode="auto">
          <a:xfrm>
            <a:off x="1863970" y="2255794"/>
            <a:ext cx="12248614" cy="1200329"/>
          </a:xfrm>
          <a:prstGeom prst="rect">
            <a:avLst/>
          </a:prstGeom>
          <a:solidFill>
            <a:schemeClr val="tx2">
              <a:lumMod val="20000"/>
              <a:lumOff val="80000"/>
            </a:schemeClr>
          </a:solidFill>
          <a:ln w="9525">
            <a:noFill/>
            <a:miter lim="800000"/>
            <a:headEnd/>
            <a:tailEnd/>
          </a:ln>
        </p:spPr>
        <p:txBody>
          <a:bodyPr wrap="square">
            <a:spAutoFit/>
          </a:bodyPr>
          <a:lstStyle/>
          <a:p>
            <a:pPr algn="ctr"/>
            <a:r>
              <a:rPr lang="en-GB" sz="3600" dirty="0"/>
              <a:t>How should one interpret a wide range of projections produced by different models such as the many CMIP6 models? </a:t>
            </a:r>
          </a:p>
        </p:txBody>
      </p:sp>
      <p:sp>
        <p:nvSpPr>
          <p:cNvPr id="3" name="TextBox 5">
            <a:extLst>
              <a:ext uri="{FF2B5EF4-FFF2-40B4-BE49-F238E27FC236}">
                <a16:creationId xmlns:a16="http://schemas.microsoft.com/office/drawing/2014/main" id="{D9284F26-2494-6A1B-7A3F-2DA4166CC0D2}"/>
              </a:ext>
            </a:extLst>
          </p:cNvPr>
          <p:cNvSpPr txBox="1">
            <a:spLocks noChangeArrowheads="1"/>
          </p:cNvSpPr>
          <p:nvPr/>
        </p:nvSpPr>
        <p:spPr bwMode="auto">
          <a:xfrm>
            <a:off x="696191" y="4885498"/>
            <a:ext cx="2610715" cy="523220"/>
          </a:xfrm>
          <a:prstGeom prst="rect">
            <a:avLst/>
          </a:prstGeom>
          <a:noFill/>
          <a:ln w="9525">
            <a:noFill/>
            <a:miter lim="800000"/>
            <a:headEnd/>
            <a:tailEnd/>
          </a:ln>
        </p:spPr>
        <p:txBody>
          <a:bodyPr wrap="none">
            <a:spAutoFit/>
          </a:bodyPr>
          <a:lstStyle/>
          <a:p>
            <a:r>
              <a:rPr lang="en-GB" sz="2800" b="1" dirty="0"/>
              <a:t>Simple average?</a:t>
            </a:r>
          </a:p>
        </p:txBody>
      </p:sp>
      <p:sp>
        <p:nvSpPr>
          <p:cNvPr id="4" name="TextBox 6">
            <a:extLst>
              <a:ext uri="{FF2B5EF4-FFF2-40B4-BE49-F238E27FC236}">
                <a16:creationId xmlns:a16="http://schemas.microsoft.com/office/drawing/2014/main" id="{6F888C74-00D5-22A3-6991-BC474340FA69}"/>
              </a:ext>
            </a:extLst>
          </p:cNvPr>
          <p:cNvSpPr txBox="1">
            <a:spLocks noChangeArrowheads="1"/>
          </p:cNvSpPr>
          <p:nvPr/>
        </p:nvSpPr>
        <p:spPr bwMode="auto">
          <a:xfrm>
            <a:off x="1359166" y="6176960"/>
            <a:ext cx="4056416" cy="933274"/>
          </a:xfrm>
          <a:prstGeom prst="rect">
            <a:avLst/>
          </a:prstGeom>
          <a:noFill/>
          <a:ln w="9525">
            <a:noFill/>
            <a:miter lim="800000"/>
            <a:headEnd/>
            <a:tailEnd/>
          </a:ln>
        </p:spPr>
        <p:txBody>
          <a:bodyPr/>
          <a:lstStyle/>
          <a:p>
            <a:pPr algn="ctr"/>
            <a:r>
              <a:rPr lang="en-GB" sz="2800" b="1" dirty="0"/>
              <a:t>Model sub-setting based </a:t>
            </a:r>
          </a:p>
          <a:p>
            <a:pPr algn="ctr"/>
            <a:r>
              <a:rPr lang="en-GB" sz="2800" b="1" dirty="0"/>
              <a:t>on skill metrics? </a:t>
            </a:r>
          </a:p>
          <a:p>
            <a:pPr algn="ctr"/>
            <a:endParaRPr lang="en-GB" sz="2800" b="1" dirty="0"/>
          </a:p>
        </p:txBody>
      </p:sp>
      <p:sp>
        <p:nvSpPr>
          <p:cNvPr id="5" name="TextBox 7">
            <a:extLst>
              <a:ext uri="{FF2B5EF4-FFF2-40B4-BE49-F238E27FC236}">
                <a16:creationId xmlns:a16="http://schemas.microsoft.com/office/drawing/2014/main" id="{2834436F-E52F-DA98-A5E1-B962D9ECF6D4}"/>
              </a:ext>
            </a:extLst>
          </p:cNvPr>
          <p:cNvSpPr txBox="1">
            <a:spLocks noChangeArrowheads="1"/>
          </p:cNvSpPr>
          <p:nvPr/>
        </p:nvSpPr>
        <p:spPr bwMode="auto">
          <a:xfrm>
            <a:off x="8202851" y="7326179"/>
            <a:ext cx="3397055" cy="1159420"/>
          </a:xfrm>
          <a:prstGeom prst="rect">
            <a:avLst/>
          </a:prstGeom>
          <a:noFill/>
          <a:ln w="9525">
            <a:noFill/>
            <a:miter lim="800000"/>
            <a:headEnd/>
            <a:tailEnd/>
          </a:ln>
        </p:spPr>
        <p:txBody>
          <a:bodyPr/>
          <a:lstStyle/>
          <a:p>
            <a:pPr algn="ctr"/>
            <a:r>
              <a:rPr lang="en-GB" sz="2800" b="1" dirty="0"/>
              <a:t>Pick the “best” model? </a:t>
            </a:r>
          </a:p>
          <a:p>
            <a:pPr algn="ctr"/>
            <a:endParaRPr lang="en-GB" sz="2800" b="1" dirty="0"/>
          </a:p>
        </p:txBody>
      </p:sp>
      <p:cxnSp>
        <p:nvCxnSpPr>
          <p:cNvPr id="6" name="Straight Arrow Connector 5">
            <a:extLst>
              <a:ext uri="{FF2B5EF4-FFF2-40B4-BE49-F238E27FC236}">
                <a16:creationId xmlns:a16="http://schemas.microsoft.com/office/drawing/2014/main" id="{1E1BB4CB-C496-BA80-E830-9119A8D21A48}"/>
              </a:ext>
            </a:extLst>
          </p:cNvPr>
          <p:cNvCxnSpPr>
            <a:cxnSpLocks/>
          </p:cNvCxnSpPr>
          <p:nvPr/>
        </p:nvCxnSpPr>
        <p:spPr>
          <a:xfrm flipH="1">
            <a:off x="2479540" y="3846164"/>
            <a:ext cx="775307" cy="807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3A0F346-FD4D-77E0-A95B-076D4368DFAD}"/>
              </a:ext>
            </a:extLst>
          </p:cNvPr>
          <p:cNvCxnSpPr>
            <a:cxnSpLocks/>
          </p:cNvCxnSpPr>
          <p:nvPr/>
        </p:nvCxnSpPr>
        <p:spPr>
          <a:xfrm flipH="1">
            <a:off x="3669699" y="3802302"/>
            <a:ext cx="1377086" cy="20169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04B84C-DA07-821A-E01D-ABD933D72B49}"/>
              </a:ext>
            </a:extLst>
          </p:cNvPr>
          <p:cNvCxnSpPr>
            <a:cxnSpLocks/>
          </p:cNvCxnSpPr>
          <p:nvPr/>
        </p:nvCxnSpPr>
        <p:spPr>
          <a:xfrm>
            <a:off x="10824930" y="3774705"/>
            <a:ext cx="1070972" cy="23095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A2C7DB0D-F5EB-37FE-189C-7E1070C46636}"/>
              </a:ext>
            </a:extLst>
          </p:cNvPr>
          <p:cNvSpPr txBox="1">
            <a:spLocks noChangeArrowheads="1"/>
          </p:cNvSpPr>
          <p:nvPr/>
        </p:nvSpPr>
        <p:spPr bwMode="auto">
          <a:xfrm>
            <a:off x="12918884" y="4865100"/>
            <a:ext cx="2043110" cy="954107"/>
          </a:xfrm>
          <a:prstGeom prst="rect">
            <a:avLst/>
          </a:prstGeom>
          <a:noFill/>
          <a:ln w="9525">
            <a:noFill/>
            <a:miter lim="800000"/>
            <a:headEnd/>
            <a:tailEnd/>
          </a:ln>
        </p:spPr>
        <p:txBody>
          <a:bodyPr wrap="square">
            <a:spAutoFit/>
          </a:bodyPr>
          <a:lstStyle/>
          <a:p>
            <a:pPr algn="ctr"/>
            <a:r>
              <a:rPr lang="en-GB" sz="2800" b="1" dirty="0"/>
              <a:t>Improve the models?</a:t>
            </a:r>
          </a:p>
        </p:txBody>
      </p:sp>
      <p:cxnSp>
        <p:nvCxnSpPr>
          <p:cNvPr id="13" name="Straight Arrow Connector 12">
            <a:extLst>
              <a:ext uri="{FF2B5EF4-FFF2-40B4-BE49-F238E27FC236}">
                <a16:creationId xmlns:a16="http://schemas.microsoft.com/office/drawing/2014/main" id="{AAE2F65B-E474-150D-78EA-CEB5F75BE859}"/>
              </a:ext>
            </a:extLst>
          </p:cNvPr>
          <p:cNvCxnSpPr>
            <a:cxnSpLocks/>
          </p:cNvCxnSpPr>
          <p:nvPr/>
        </p:nvCxnSpPr>
        <p:spPr>
          <a:xfrm flipH="1">
            <a:off x="6229454" y="3745218"/>
            <a:ext cx="636851" cy="3193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9">
            <a:extLst>
              <a:ext uri="{FF2B5EF4-FFF2-40B4-BE49-F238E27FC236}">
                <a16:creationId xmlns:a16="http://schemas.microsoft.com/office/drawing/2014/main" id="{AD658EAC-63E0-2DC2-A23E-AC81D96DA73B}"/>
              </a:ext>
            </a:extLst>
          </p:cNvPr>
          <p:cNvSpPr txBox="1">
            <a:spLocks noChangeArrowheads="1"/>
          </p:cNvSpPr>
          <p:nvPr/>
        </p:nvSpPr>
        <p:spPr bwMode="auto">
          <a:xfrm>
            <a:off x="4892906" y="7326179"/>
            <a:ext cx="3309945" cy="954107"/>
          </a:xfrm>
          <a:prstGeom prst="rect">
            <a:avLst/>
          </a:prstGeom>
          <a:noFill/>
          <a:ln w="9525">
            <a:noFill/>
            <a:miter lim="800000"/>
            <a:headEnd/>
            <a:tailEnd/>
          </a:ln>
        </p:spPr>
        <p:txBody>
          <a:bodyPr wrap="square">
            <a:spAutoFit/>
          </a:bodyPr>
          <a:lstStyle/>
          <a:p>
            <a:pPr algn="ctr"/>
            <a:r>
              <a:rPr lang="en-GB" sz="2800" b="1" dirty="0"/>
              <a:t>Exploit ‘emergent constraints’?</a:t>
            </a:r>
          </a:p>
        </p:txBody>
      </p:sp>
      <p:cxnSp>
        <p:nvCxnSpPr>
          <p:cNvPr id="17" name="Straight Arrow Connector 16">
            <a:extLst>
              <a:ext uri="{FF2B5EF4-FFF2-40B4-BE49-F238E27FC236}">
                <a16:creationId xmlns:a16="http://schemas.microsoft.com/office/drawing/2014/main" id="{B741CA4A-E0E5-28F4-BB43-9311EB000D6A}"/>
              </a:ext>
            </a:extLst>
          </p:cNvPr>
          <p:cNvCxnSpPr>
            <a:cxnSpLocks/>
          </p:cNvCxnSpPr>
          <p:nvPr/>
        </p:nvCxnSpPr>
        <p:spPr>
          <a:xfrm>
            <a:off x="12829375" y="3870102"/>
            <a:ext cx="654730" cy="783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72DCCDB-5B67-E95F-4E5F-D7833B12D5A5}"/>
              </a:ext>
            </a:extLst>
          </p:cNvPr>
          <p:cNvCxnSpPr>
            <a:cxnSpLocks/>
          </p:cNvCxnSpPr>
          <p:nvPr/>
        </p:nvCxnSpPr>
        <p:spPr>
          <a:xfrm>
            <a:off x="8805069" y="3837041"/>
            <a:ext cx="864891" cy="31745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7">
            <a:extLst>
              <a:ext uri="{FF2B5EF4-FFF2-40B4-BE49-F238E27FC236}">
                <a16:creationId xmlns:a16="http://schemas.microsoft.com/office/drawing/2014/main" id="{CA2E89BB-9FF0-58A9-B161-B5D3908413D9}"/>
              </a:ext>
            </a:extLst>
          </p:cNvPr>
          <p:cNvSpPr txBox="1">
            <a:spLocks noChangeArrowheads="1"/>
          </p:cNvSpPr>
          <p:nvPr/>
        </p:nvSpPr>
        <p:spPr bwMode="auto">
          <a:xfrm>
            <a:off x="11037157" y="6176960"/>
            <a:ext cx="2903282" cy="991928"/>
          </a:xfrm>
          <a:prstGeom prst="rect">
            <a:avLst/>
          </a:prstGeom>
          <a:noFill/>
          <a:ln w="9525">
            <a:noFill/>
            <a:miter lim="800000"/>
            <a:headEnd/>
            <a:tailEnd/>
          </a:ln>
        </p:spPr>
        <p:txBody>
          <a:bodyPr/>
          <a:lstStyle/>
          <a:p>
            <a:pPr algn="ctr"/>
            <a:r>
              <a:rPr lang="en-GB" sz="2800" b="1" dirty="0"/>
              <a:t>Model recalibration?</a:t>
            </a:r>
          </a:p>
          <a:p>
            <a:pPr algn="ctr"/>
            <a:endParaRPr lang="en-GB" sz="2800" b="1" dirty="0"/>
          </a:p>
        </p:txBody>
      </p:sp>
      <p:sp>
        <p:nvSpPr>
          <p:cNvPr id="12" name="TextBox 11">
            <a:extLst>
              <a:ext uri="{FF2B5EF4-FFF2-40B4-BE49-F238E27FC236}">
                <a16:creationId xmlns:a16="http://schemas.microsoft.com/office/drawing/2014/main" id="{97526EFC-7BFC-147E-0BA0-E9770F0D2AA9}"/>
              </a:ext>
            </a:extLst>
          </p:cNvPr>
          <p:cNvSpPr txBox="1"/>
          <p:nvPr/>
        </p:nvSpPr>
        <p:spPr>
          <a:xfrm rot="1037463">
            <a:off x="2507512" y="8360045"/>
            <a:ext cx="3509807" cy="461665"/>
          </a:xfrm>
          <a:prstGeom prst="rect">
            <a:avLst/>
          </a:prstGeom>
          <a:noFill/>
        </p:spPr>
        <p:txBody>
          <a:bodyPr wrap="none" rtlCol="0">
            <a:spAutoFit/>
          </a:bodyPr>
          <a:lstStyle/>
          <a:p>
            <a:r>
              <a:rPr lang="en-GB" sz="2400" b="1" dirty="0">
                <a:solidFill>
                  <a:srgbClr val="C00000"/>
                </a:solidFill>
              </a:rPr>
              <a:t>Forms of model weighting</a:t>
            </a:r>
          </a:p>
        </p:txBody>
      </p:sp>
    </p:spTree>
    <p:extLst>
      <p:ext uri="{BB962C8B-B14F-4D97-AF65-F5344CB8AC3E}">
        <p14:creationId xmlns:p14="http://schemas.microsoft.com/office/powerpoint/2010/main" val="2332924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Introducing emergent constraints</a:t>
            </a:r>
          </a:p>
        </p:txBody>
      </p:sp>
      <p:sp>
        <p:nvSpPr>
          <p:cNvPr id="11" name="TextBox 10">
            <a:extLst>
              <a:ext uri="{FF2B5EF4-FFF2-40B4-BE49-F238E27FC236}">
                <a16:creationId xmlns:a16="http://schemas.microsoft.com/office/drawing/2014/main" id="{702AA566-FE96-33C2-A958-45F8F7123281}"/>
              </a:ext>
            </a:extLst>
          </p:cNvPr>
          <p:cNvSpPr txBox="1"/>
          <p:nvPr/>
        </p:nvSpPr>
        <p:spPr>
          <a:xfrm>
            <a:off x="880507" y="3714624"/>
            <a:ext cx="5509115" cy="3539430"/>
          </a:xfrm>
          <a:prstGeom prst="rect">
            <a:avLst/>
          </a:prstGeom>
          <a:noFill/>
        </p:spPr>
        <p:txBody>
          <a:bodyPr wrap="square" rtlCol="0">
            <a:spAutoFit/>
          </a:bodyPr>
          <a:lstStyle/>
          <a:p>
            <a:r>
              <a:rPr lang="en-GB" sz="3200" dirty="0"/>
              <a:t>A case study on Annual mean Antarctic sea ice area (SIA): </a:t>
            </a:r>
          </a:p>
          <a:p>
            <a:endParaRPr lang="en-GB" sz="3200" dirty="0"/>
          </a:p>
          <a:p>
            <a:pPr marL="457200" indent="-457200">
              <a:buFont typeface="Arial" panose="020B0604020202020204" pitchFamily="34" charset="0"/>
              <a:buChar char="•"/>
            </a:pPr>
            <a:r>
              <a:rPr lang="en-GB" sz="3200" dirty="0"/>
              <a:t>CMIP5 Models with large present-day </a:t>
            </a:r>
            <a:r>
              <a:rPr lang="en-GB" sz="3200" b="1" i="1" dirty="0"/>
              <a:t>Antarctic</a:t>
            </a:r>
            <a:r>
              <a:rPr lang="en-GB" sz="3200" i="1" dirty="0"/>
              <a:t> </a:t>
            </a:r>
            <a:r>
              <a:rPr lang="en-GB" sz="3200" dirty="0"/>
              <a:t>sea ice area (SIA) exhibit large future retreats (</a:t>
            </a:r>
            <a:r>
              <a:rPr lang="en-GB" sz="3200" dirty="0">
                <a:cs typeface="Leelawadee" panose="020B0502040204020203" pitchFamily="34" charset="-34"/>
              </a:rPr>
              <a:t>∆SIA)</a:t>
            </a:r>
            <a:endParaRPr lang="en-GB" sz="3200" dirty="0"/>
          </a:p>
        </p:txBody>
      </p:sp>
      <p:sp>
        <p:nvSpPr>
          <p:cNvPr id="12" name="TextBox 11">
            <a:extLst>
              <a:ext uri="{FF2B5EF4-FFF2-40B4-BE49-F238E27FC236}">
                <a16:creationId xmlns:a16="http://schemas.microsoft.com/office/drawing/2014/main" id="{47E2F0AF-3098-28E2-1B48-70F020B0F479}"/>
              </a:ext>
            </a:extLst>
          </p:cNvPr>
          <p:cNvSpPr txBox="1"/>
          <p:nvPr/>
        </p:nvSpPr>
        <p:spPr>
          <a:xfrm>
            <a:off x="9703251" y="9278468"/>
            <a:ext cx="3788858" cy="461665"/>
          </a:xfrm>
          <a:prstGeom prst="rect">
            <a:avLst/>
          </a:prstGeom>
          <a:noFill/>
        </p:spPr>
        <p:txBody>
          <a:bodyPr wrap="none" rtlCol="0">
            <a:spAutoFit/>
          </a:bodyPr>
          <a:lstStyle/>
          <a:p>
            <a:r>
              <a:rPr lang="en-GB" sz="2400" dirty="0"/>
              <a:t>Bracegirdle et al., (2015) GRL</a:t>
            </a:r>
          </a:p>
        </p:txBody>
      </p:sp>
      <p:grpSp>
        <p:nvGrpSpPr>
          <p:cNvPr id="13" name="Group 12">
            <a:extLst>
              <a:ext uri="{FF2B5EF4-FFF2-40B4-BE49-F238E27FC236}">
                <a16:creationId xmlns:a16="http://schemas.microsoft.com/office/drawing/2014/main" id="{8CCACDB8-DFB9-C71A-9FBF-A91EC5FAF973}"/>
              </a:ext>
            </a:extLst>
          </p:cNvPr>
          <p:cNvGrpSpPr/>
          <p:nvPr/>
        </p:nvGrpSpPr>
        <p:grpSpPr>
          <a:xfrm>
            <a:off x="7244862" y="2378276"/>
            <a:ext cx="7016261" cy="6435969"/>
            <a:chOff x="730732" y="2933766"/>
            <a:chExt cx="5361150" cy="4567057"/>
          </a:xfrm>
        </p:grpSpPr>
        <p:pic>
          <p:nvPicPr>
            <p:cNvPr id="14" name="Picture 44">
              <a:extLst>
                <a:ext uri="{FF2B5EF4-FFF2-40B4-BE49-F238E27FC236}">
                  <a16:creationId xmlns:a16="http://schemas.microsoft.com/office/drawing/2014/main" id="{8ABE08C6-FE34-CFCF-B577-44D9804F53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07" r="71523" b="49881"/>
            <a:stretch/>
          </p:blipFill>
          <p:spPr bwMode="auto">
            <a:xfrm>
              <a:off x="730732" y="2933766"/>
              <a:ext cx="5361150" cy="34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4">
              <a:extLst>
                <a:ext uri="{FF2B5EF4-FFF2-40B4-BE49-F238E27FC236}">
                  <a16:creationId xmlns:a16="http://schemas.microsoft.com/office/drawing/2014/main" id="{2FEB1483-B0EE-94B8-43FC-058F43E84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454" r="71523" b="-523"/>
            <a:stretch/>
          </p:blipFill>
          <p:spPr bwMode="auto">
            <a:xfrm>
              <a:off x="730732" y="6243980"/>
              <a:ext cx="5361150" cy="125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C92E98CE-1E8F-79A6-55B9-D8EF6B66B1C0}"/>
              </a:ext>
            </a:extLst>
          </p:cNvPr>
          <p:cNvSpPr txBox="1"/>
          <p:nvPr/>
        </p:nvSpPr>
        <p:spPr>
          <a:xfrm>
            <a:off x="10319847" y="8338471"/>
            <a:ext cx="2239139" cy="707886"/>
          </a:xfrm>
          <a:prstGeom prst="rect">
            <a:avLst/>
          </a:prstGeom>
          <a:noFill/>
        </p:spPr>
        <p:txBody>
          <a:bodyPr wrap="none" rtlCol="0">
            <a:spAutoFit/>
          </a:bodyPr>
          <a:lstStyle/>
          <a:p>
            <a:r>
              <a:rPr lang="en-GB" sz="4000" dirty="0"/>
              <a:t>Historical </a:t>
            </a:r>
          </a:p>
        </p:txBody>
      </p:sp>
      <p:sp>
        <p:nvSpPr>
          <p:cNvPr id="20" name="TextBox 19">
            <a:extLst>
              <a:ext uri="{FF2B5EF4-FFF2-40B4-BE49-F238E27FC236}">
                <a16:creationId xmlns:a16="http://schemas.microsoft.com/office/drawing/2014/main" id="{80035D4F-C9B9-70E8-2790-3E7D38DA918C}"/>
              </a:ext>
            </a:extLst>
          </p:cNvPr>
          <p:cNvSpPr txBox="1"/>
          <p:nvPr/>
        </p:nvSpPr>
        <p:spPr>
          <a:xfrm rot="16200000">
            <a:off x="5008022" y="4551322"/>
            <a:ext cx="4377417" cy="707886"/>
          </a:xfrm>
          <a:prstGeom prst="rect">
            <a:avLst/>
          </a:prstGeom>
          <a:noFill/>
        </p:spPr>
        <p:txBody>
          <a:bodyPr wrap="none" rtlCol="0">
            <a:spAutoFit/>
          </a:bodyPr>
          <a:lstStyle/>
          <a:p>
            <a:r>
              <a:rPr lang="en-GB" sz="4000" dirty="0"/>
              <a:t>21</a:t>
            </a:r>
            <a:r>
              <a:rPr lang="en-GB" sz="4000" baseline="30000" dirty="0"/>
              <a:t>st</a:t>
            </a:r>
            <a:r>
              <a:rPr lang="en-GB" sz="4000" dirty="0"/>
              <a:t> century change </a:t>
            </a:r>
          </a:p>
        </p:txBody>
      </p:sp>
      <p:sp>
        <p:nvSpPr>
          <p:cNvPr id="22" name="TextBox 21">
            <a:extLst>
              <a:ext uri="{FF2B5EF4-FFF2-40B4-BE49-F238E27FC236}">
                <a16:creationId xmlns:a16="http://schemas.microsoft.com/office/drawing/2014/main" id="{62AE5AB8-2708-B229-9934-856F83539070}"/>
              </a:ext>
            </a:extLst>
          </p:cNvPr>
          <p:cNvSpPr txBox="1"/>
          <p:nvPr/>
        </p:nvSpPr>
        <p:spPr>
          <a:xfrm>
            <a:off x="9551047" y="6209527"/>
            <a:ext cx="1984839" cy="461665"/>
          </a:xfrm>
          <a:prstGeom prst="rect">
            <a:avLst/>
          </a:prstGeom>
          <a:noFill/>
        </p:spPr>
        <p:txBody>
          <a:bodyPr wrap="none" rtlCol="0">
            <a:spAutoFit/>
          </a:bodyPr>
          <a:lstStyle/>
          <a:p>
            <a:r>
              <a:rPr lang="en-GB" sz="2400" dirty="0"/>
              <a:t>CMIP6 models</a:t>
            </a:r>
          </a:p>
        </p:txBody>
      </p:sp>
      <p:cxnSp>
        <p:nvCxnSpPr>
          <p:cNvPr id="23" name="Straight Arrow Connector 22">
            <a:extLst>
              <a:ext uri="{FF2B5EF4-FFF2-40B4-BE49-F238E27FC236}">
                <a16:creationId xmlns:a16="http://schemas.microsoft.com/office/drawing/2014/main" id="{F5088FF5-550B-6C24-CA6A-8BF42A150F39}"/>
              </a:ext>
            </a:extLst>
          </p:cNvPr>
          <p:cNvCxnSpPr>
            <a:cxnSpLocks/>
          </p:cNvCxnSpPr>
          <p:nvPr/>
        </p:nvCxnSpPr>
        <p:spPr>
          <a:xfrm flipV="1">
            <a:off x="10566031" y="5117869"/>
            <a:ext cx="0" cy="913654"/>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624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Introducing emergent constraints</a:t>
            </a:r>
          </a:p>
        </p:txBody>
      </p:sp>
      <p:sp>
        <p:nvSpPr>
          <p:cNvPr id="11" name="TextBox 10">
            <a:extLst>
              <a:ext uri="{FF2B5EF4-FFF2-40B4-BE49-F238E27FC236}">
                <a16:creationId xmlns:a16="http://schemas.microsoft.com/office/drawing/2014/main" id="{702AA566-FE96-33C2-A958-45F8F7123281}"/>
              </a:ext>
            </a:extLst>
          </p:cNvPr>
          <p:cNvSpPr txBox="1"/>
          <p:nvPr/>
        </p:nvSpPr>
        <p:spPr>
          <a:xfrm>
            <a:off x="751007" y="2935573"/>
            <a:ext cx="5509115" cy="2554545"/>
          </a:xfrm>
          <a:prstGeom prst="rect">
            <a:avLst/>
          </a:prstGeom>
          <a:noFill/>
        </p:spPr>
        <p:txBody>
          <a:bodyPr wrap="square" rtlCol="0">
            <a:spAutoFit/>
          </a:bodyPr>
          <a:lstStyle/>
          <a:p>
            <a:r>
              <a:rPr lang="en-GB" sz="3200" dirty="0"/>
              <a:t>CMIP5 Models with large present-day Southern Hemisphere sea ice area (SIA) exhibit large future retreats (</a:t>
            </a:r>
            <a:r>
              <a:rPr lang="en-GB" sz="3200" dirty="0">
                <a:cs typeface="Leelawadee" panose="020B0502040204020203" pitchFamily="34" charset="-34"/>
              </a:rPr>
              <a:t>∆SIA)</a:t>
            </a:r>
            <a:endParaRPr lang="en-GB" sz="3200" dirty="0"/>
          </a:p>
        </p:txBody>
      </p:sp>
      <p:sp>
        <p:nvSpPr>
          <p:cNvPr id="12" name="TextBox 11">
            <a:extLst>
              <a:ext uri="{FF2B5EF4-FFF2-40B4-BE49-F238E27FC236}">
                <a16:creationId xmlns:a16="http://schemas.microsoft.com/office/drawing/2014/main" id="{47E2F0AF-3098-28E2-1B48-70F020B0F479}"/>
              </a:ext>
            </a:extLst>
          </p:cNvPr>
          <p:cNvSpPr txBox="1"/>
          <p:nvPr/>
        </p:nvSpPr>
        <p:spPr>
          <a:xfrm>
            <a:off x="11074851" y="9047636"/>
            <a:ext cx="3788858" cy="461665"/>
          </a:xfrm>
          <a:prstGeom prst="rect">
            <a:avLst/>
          </a:prstGeom>
          <a:noFill/>
        </p:spPr>
        <p:txBody>
          <a:bodyPr wrap="none" rtlCol="0">
            <a:spAutoFit/>
          </a:bodyPr>
          <a:lstStyle/>
          <a:p>
            <a:r>
              <a:rPr lang="en-GB" sz="2400" dirty="0"/>
              <a:t>Bracegirdle et al., (2015) GRL</a:t>
            </a:r>
          </a:p>
        </p:txBody>
      </p:sp>
      <p:grpSp>
        <p:nvGrpSpPr>
          <p:cNvPr id="13" name="Group 12">
            <a:extLst>
              <a:ext uri="{FF2B5EF4-FFF2-40B4-BE49-F238E27FC236}">
                <a16:creationId xmlns:a16="http://schemas.microsoft.com/office/drawing/2014/main" id="{8CCACDB8-DFB9-C71A-9FBF-A91EC5FAF973}"/>
              </a:ext>
            </a:extLst>
          </p:cNvPr>
          <p:cNvGrpSpPr/>
          <p:nvPr/>
        </p:nvGrpSpPr>
        <p:grpSpPr>
          <a:xfrm>
            <a:off x="7244862" y="2378276"/>
            <a:ext cx="7016261" cy="6435969"/>
            <a:chOff x="730732" y="2933766"/>
            <a:chExt cx="5361150" cy="4567057"/>
          </a:xfrm>
        </p:grpSpPr>
        <p:pic>
          <p:nvPicPr>
            <p:cNvPr id="14" name="Picture 44">
              <a:extLst>
                <a:ext uri="{FF2B5EF4-FFF2-40B4-BE49-F238E27FC236}">
                  <a16:creationId xmlns:a16="http://schemas.microsoft.com/office/drawing/2014/main" id="{8ABE08C6-FE34-CFCF-B577-44D9804F53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07" r="71523" b="49881"/>
            <a:stretch/>
          </p:blipFill>
          <p:spPr bwMode="auto">
            <a:xfrm>
              <a:off x="730732" y="2933766"/>
              <a:ext cx="5361150" cy="34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4">
              <a:extLst>
                <a:ext uri="{FF2B5EF4-FFF2-40B4-BE49-F238E27FC236}">
                  <a16:creationId xmlns:a16="http://schemas.microsoft.com/office/drawing/2014/main" id="{2FEB1483-B0EE-94B8-43FC-058F43E84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454" r="71523" b="-523"/>
            <a:stretch/>
          </p:blipFill>
          <p:spPr bwMode="auto">
            <a:xfrm>
              <a:off x="730732" y="6243980"/>
              <a:ext cx="5361150" cy="125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Straight Arrow Connector 2">
            <a:extLst>
              <a:ext uri="{FF2B5EF4-FFF2-40B4-BE49-F238E27FC236}">
                <a16:creationId xmlns:a16="http://schemas.microsoft.com/office/drawing/2014/main" id="{703E78F7-9154-666E-3C7A-317A7A40E985}"/>
              </a:ext>
            </a:extLst>
          </p:cNvPr>
          <p:cNvCxnSpPr>
            <a:cxnSpLocks/>
          </p:cNvCxnSpPr>
          <p:nvPr/>
        </p:nvCxnSpPr>
        <p:spPr>
          <a:xfrm flipV="1">
            <a:off x="8106507" y="4953000"/>
            <a:ext cx="3182816" cy="277002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0CBA50-B70C-207C-FDBA-7CBC163D1F0B}"/>
              </a:ext>
            </a:extLst>
          </p:cNvPr>
          <p:cNvSpPr txBox="1"/>
          <p:nvPr/>
        </p:nvSpPr>
        <p:spPr>
          <a:xfrm>
            <a:off x="2717450" y="7853134"/>
            <a:ext cx="6220549" cy="830997"/>
          </a:xfrm>
          <a:prstGeom prst="rect">
            <a:avLst/>
          </a:prstGeom>
          <a:solidFill>
            <a:schemeClr val="tx2">
              <a:lumMod val="20000"/>
              <a:lumOff val="80000"/>
            </a:schemeClr>
          </a:solidFill>
        </p:spPr>
        <p:txBody>
          <a:bodyPr wrap="none" rtlCol="0">
            <a:spAutoFit/>
          </a:bodyPr>
          <a:lstStyle/>
          <a:p>
            <a:r>
              <a:rPr lang="en-GB" sz="4800" dirty="0"/>
              <a:t>“Emergent relationship”</a:t>
            </a:r>
          </a:p>
        </p:txBody>
      </p:sp>
      <p:sp>
        <p:nvSpPr>
          <p:cNvPr id="7" name="TextBox 6">
            <a:extLst>
              <a:ext uri="{FF2B5EF4-FFF2-40B4-BE49-F238E27FC236}">
                <a16:creationId xmlns:a16="http://schemas.microsoft.com/office/drawing/2014/main" id="{F3C6D327-30C4-C624-5345-5343F7895CC7}"/>
              </a:ext>
            </a:extLst>
          </p:cNvPr>
          <p:cNvSpPr txBox="1"/>
          <p:nvPr/>
        </p:nvSpPr>
        <p:spPr>
          <a:xfrm>
            <a:off x="12168554" y="2935573"/>
            <a:ext cx="1402948" cy="523220"/>
          </a:xfrm>
          <a:prstGeom prst="rect">
            <a:avLst/>
          </a:prstGeom>
          <a:noFill/>
        </p:spPr>
        <p:txBody>
          <a:bodyPr wrap="none" rtlCol="0">
            <a:spAutoFit/>
          </a:bodyPr>
          <a:lstStyle/>
          <a:p>
            <a:r>
              <a:rPr lang="en-GB" sz="2800" b="1" dirty="0"/>
              <a:t>r = -0.85</a:t>
            </a:r>
          </a:p>
        </p:txBody>
      </p:sp>
    </p:spTree>
    <p:extLst>
      <p:ext uri="{BB962C8B-B14F-4D97-AF65-F5344CB8AC3E}">
        <p14:creationId xmlns:p14="http://schemas.microsoft.com/office/powerpoint/2010/main" val="201230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D8A6E9B6-C07B-55E6-924C-030D463C0B05}"/>
              </a:ext>
            </a:extLst>
          </p:cNvPr>
          <p:cNvCxnSpPr>
            <a:cxnSpLocks/>
          </p:cNvCxnSpPr>
          <p:nvPr/>
        </p:nvCxnSpPr>
        <p:spPr>
          <a:xfrm>
            <a:off x="2491095" y="5254722"/>
            <a:ext cx="2255254" cy="24682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82627A37-859E-B0E1-EEFF-C517FEC1E222}"/>
              </a:ext>
            </a:extLst>
          </p:cNvPr>
          <p:cNvSpPr>
            <a:spLocks noGrp="1"/>
          </p:cNvSpPr>
          <p:nvPr>
            <p:ph type="title"/>
          </p:nvPr>
        </p:nvSpPr>
        <p:spPr>
          <a:xfrm>
            <a:off x="880507" y="396699"/>
            <a:ext cx="14804970" cy="1651000"/>
          </a:xfrm>
        </p:spPr>
        <p:txBody>
          <a:bodyPr/>
          <a:lstStyle/>
          <a:p>
            <a:r>
              <a:rPr lang="en-GB" dirty="0"/>
              <a:t>Introducing emergent constraints</a:t>
            </a:r>
          </a:p>
        </p:txBody>
      </p:sp>
      <p:sp>
        <p:nvSpPr>
          <p:cNvPr id="11" name="TextBox 10">
            <a:extLst>
              <a:ext uri="{FF2B5EF4-FFF2-40B4-BE49-F238E27FC236}">
                <a16:creationId xmlns:a16="http://schemas.microsoft.com/office/drawing/2014/main" id="{702AA566-FE96-33C2-A958-45F8F7123281}"/>
              </a:ext>
            </a:extLst>
          </p:cNvPr>
          <p:cNvSpPr txBox="1"/>
          <p:nvPr/>
        </p:nvSpPr>
        <p:spPr>
          <a:xfrm>
            <a:off x="751007" y="2935573"/>
            <a:ext cx="5509115" cy="2554545"/>
          </a:xfrm>
          <a:prstGeom prst="rect">
            <a:avLst/>
          </a:prstGeom>
          <a:noFill/>
        </p:spPr>
        <p:txBody>
          <a:bodyPr wrap="square" rtlCol="0">
            <a:spAutoFit/>
          </a:bodyPr>
          <a:lstStyle/>
          <a:p>
            <a:r>
              <a:rPr lang="en-GB" sz="3200" dirty="0"/>
              <a:t>CMIP5 Models with large present-day Southern Hemisphere sea ice area (SIA) exhibit large future retreats (</a:t>
            </a:r>
            <a:r>
              <a:rPr lang="en-GB" sz="3200" dirty="0">
                <a:cs typeface="Leelawadee" panose="020B0502040204020203" pitchFamily="34" charset="-34"/>
              </a:rPr>
              <a:t>∆SIA)</a:t>
            </a:r>
            <a:endParaRPr lang="en-GB" sz="3200" dirty="0"/>
          </a:p>
        </p:txBody>
      </p:sp>
      <p:sp>
        <p:nvSpPr>
          <p:cNvPr id="12" name="TextBox 11">
            <a:extLst>
              <a:ext uri="{FF2B5EF4-FFF2-40B4-BE49-F238E27FC236}">
                <a16:creationId xmlns:a16="http://schemas.microsoft.com/office/drawing/2014/main" id="{47E2F0AF-3098-28E2-1B48-70F020B0F479}"/>
              </a:ext>
            </a:extLst>
          </p:cNvPr>
          <p:cNvSpPr txBox="1"/>
          <p:nvPr/>
        </p:nvSpPr>
        <p:spPr>
          <a:xfrm>
            <a:off x="11074851" y="9047636"/>
            <a:ext cx="3788858" cy="461665"/>
          </a:xfrm>
          <a:prstGeom prst="rect">
            <a:avLst/>
          </a:prstGeom>
          <a:noFill/>
        </p:spPr>
        <p:txBody>
          <a:bodyPr wrap="none" rtlCol="0">
            <a:spAutoFit/>
          </a:bodyPr>
          <a:lstStyle/>
          <a:p>
            <a:r>
              <a:rPr lang="en-GB" sz="2400" dirty="0"/>
              <a:t>Bracegirdle et al., (2015) GRL</a:t>
            </a:r>
          </a:p>
        </p:txBody>
      </p:sp>
      <p:grpSp>
        <p:nvGrpSpPr>
          <p:cNvPr id="13" name="Group 12">
            <a:extLst>
              <a:ext uri="{FF2B5EF4-FFF2-40B4-BE49-F238E27FC236}">
                <a16:creationId xmlns:a16="http://schemas.microsoft.com/office/drawing/2014/main" id="{8CCACDB8-DFB9-C71A-9FBF-A91EC5FAF973}"/>
              </a:ext>
            </a:extLst>
          </p:cNvPr>
          <p:cNvGrpSpPr/>
          <p:nvPr/>
        </p:nvGrpSpPr>
        <p:grpSpPr>
          <a:xfrm>
            <a:off x="7244862" y="2378276"/>
            <a:ext cx="7016261" cy="6435969"/>
            <a:chOff x="730732" y="2933766"/>
            <a:chExt cx="5361150" cy="4567057"/>
          </a:xfrm>
        </p:grpSpPr>
        <p:pic>
          <p:nvPicPr>
            <p:cNvPr id="14" name="Picture 44">
              <a:extLst>
                <a:ext uri="{FF2B5EF4-FFF2-40B4-BE49-F238E27FC236}">
                  <a16:creationId xmlns:a16="http://schemas.microsoft.com/office/drawing/2014/main" id="{8ABE08C6-FE34-CFCF-B577-44D9804F53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07" r="71523" b="49881"/>
            <a:stretch/>
          </p:blipFill>
          <p:spPr bwMode="auto">
            <a:xfrm>
              <a:off x="730732" y="2933766"/>
              <a:ext cx="5361150" cy="34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4">
              <a:extLst>
                <a:ext uri="{FF2B5EF4-FFF2-40B4-BE49-F238E27FC236}">
                  <a16:creationId xmlns:a16="http://schemas.microsoft.com/office/drawing/2014/main" id="{2FEB1483-B0EE-94B8-43FC-058F43E84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454" r="71523" b="-523"/>
            <a:stretch/>
          </p:blipFill>
          <p:spPr bwMode="auto">
            <a:xfrm>
              <a:off x="730732" y="6243980"/>
              <a:ext cx="5361150" cy="125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Straight Arrow Connector 2">
            <a:extLst>
              <a:ext uri="{FF2B5EF4-FFF2-40B4-BE49-F238E27FC236}">
                <a16:creationId xmlns:a16="http://schemas.microsoft.com/office/drawing/2014/main" id="{703E78F7-9154-666E-3C7A-317A7A40E985}"/>
              </a:ext>
            </a:extLst>
          </p:cNvPr>
          <p:cNvCxnSpPr>
            <a:cxnSpLocks/>
          </p:cNvCxnSpPr>
          <p:nvPr/>
        </p:nvCxnSpPr>
        <p:spPr>
          <a:xfrm flipV="1">
            <a:off x="6471138" y="4816165"/>
            <a:ext cx="2919047" cy="2803578"/>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0CBA50-B70C-207C-FDBA-7CBC163D1F0B}"/>
              </a:ext>
            </a:extLst>
          </p:cNvPr>
          <p:cNvSpPr txBox="1"/>
          <p:nvPr/>
        </p:nvSpPr>
        <p:spPr>
          <a:xfrm>
            <a:off x="2717450" y="7853134"/>
            <a:ext cx="5790944" cy="830997"/>
          </a:xfrm>
          <a:prstGeom prst="rect">
            <a:avLst/>
          </a:prstGeom>
          <a:solidFill>
            <a:schemeClr val="tx2">
              <a:lumMod val="20000"/>
              <a:lumOff val="80000"/>
            </a:schemeClr>
          </a:solidFill>
        </p:spPr>
        <p:txBody>
          <a:bodyPr wrap="none" rtlCol="0">
            <a:spAutoFit/>
          </a:bodyPr>
          <a:lstStyle/>
          <a:p>
            <a:r>
              <a:rPr lang="en-GB" sz="4800" dirty="0"/>
              <a:t>“Emergent constraint”</a:t>
            </a:r>
          </a:p>
        </p:txBody>
      </p:sp>
      <p:sp>
        <p:nvSpPr>
          <p:cNvPr id="2" name="TextBox 1">
            <a:extLst>
              <a:ext uri="{FF2B5EF4-FFF2-40B4-BE49-F238E27FC236}">
                <a16:creationId xmlns:a16="http://schemas.microsoft.com/office/drawing/2014/main" id="{97375618-DA23-1F75-6BAF-3D46F547F6EC}"/>
              </a:ext>
            </a:extLst>
          </p:cNvPr>
          <p:cNvSpPr txBox="1"/>
          <p:nvPr/>
        </p:nvSpPr>
        <p:spPr>
          <a:xfrm>
            <a:off x="12803700" y="2276509"/>
            <a:ext cx="3513975" cy="830997"/>
          </a:xfrm>
          <a:prstGeom prst="rect">
            <a:avLst/>
          </a:prstGeom>
          <a:solidFill>
            <a:schemeClr val="tx2">
              <a:lumMod val="20000"/>
              <a:lumOff val="80000"/>
            </a:schemeClr>
          </a:solidFill>
        </p:spPr>
        <p:txBody>
          <a:bodyPr wrap="none" rtlCol="0">
            <a:spAutoFit/>
          </a:bodyPr>
          <a:lstStyle/>
          <a:p>
            <a:r>
              <a:rPr lang="en-GB" sz="4800" dirty="0"/>
              <a:t>Observed SIA</a:t>
            </a:r>
          </a:p>
        </p:txBody>
      </p:sp>
      <p:cxnSp>
        <p:nvCxnSpPr>
          <p:cNvPr id="4" name="Straight Arrow Connector 3">
            <a:extLst>
              <a:ext uri="{FF2B5EF4-FFF2-40B4-BE49-F238E27FC236}">
                <a16:creationId xmlns:a16="http://schemas.microsoft.com/office/drawing/2014/main" id="{85B2627F-6269-54C1-570E-0E9CA89CF30B}"/>
              </a:ext>
            </a:extLst>
          </p:cNvPr>
          <p:cNvCxnSpPr>
            <a:cxnSpLocks/>
          </p:cNvCxnSpPr>
          <p:nvPr/>
        </p:nvCxnSpPr>
        <p:spPr>
          <a:xfrm flipH="1">
            <a:off x="11747150" y="2808402"/>
            <a:ext cx="896188" cy="85640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DBFA9E5-F1A5-F971-9EDA-35DD7C4463F5}"/>
              </a:ext>
            </a:extLst>
          </p:cNvPr>
          <p:cNvCxnSpPr>
            <a:cxnSpLocks/>
          </p:cNvCxnSpPr>
          <p:nvPr/>
        </p:nvCxnSpPr>
        <p:spPr>
          <a:xfrm flipH="1">
            <a:off x="9073662" y="4713440"/>
            <a:ext cx="2575518" cy="0"/>
          </a:xfrm>
          <a:prstGeom prst="straightConnector1">
            <a:avLst/>
          </a:prstGeom>
          <a:ln w="889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6E98430-A903-A6B3-9728-A99E962F5A41}"/>
              </a:ext>
            </a:extLst>
          </p:cNvPr>
          <p:cNvSpPr txBox="1"/>
          <p:nvPr/>
        </p:nvSpPr>
        <p:spPr>
          <a:xfrm rot="2901550">
            <a:off x="2646108" y="6147159"/>
            <a:ext cx="3122650" cy="461665"/>
          </a:xfrm>
          <a:prstGeom prst="rect">
            <a:avLst/>
          </a:prstGeom>
          <a:noFill/>
        </p:spPr>
        <p:txBody>
          <a:bodyPr wrap="none" rtlCol="0">
            <a:spAutoFit/>
          </a:bodyPr>
          <a:lstStyle/>
          <a:p>
            <a:r>
              <a:rPr lang="en-GB" sz="2400" b="1" dirty="0">
                <a:solidFill>
                  <a:srgbClr val="C00000"/>
                </a:solidFill>
              </a:rPr>
              <a:t>Physical understanding</a:t>
            </a:r>
          </a:p>
        </p:txBody>
      </p:sp>
      <p:cxnSp>
        <p:nvCxnSpPr>
          <p:cNvPr id="22" name="Straight Arrow Connector 21">
            <a:extLst>
              <a:ext uri="{FF2B5EF4-FFF2-40B4-BE49-F238E27FC236}">
                <a16:creationId xmlns:a16="http://schemas.microsoft.com/office/drawing/2014/main" id="{91DE4648-BAAE-8D20-0C33-BB39AC48E016}"/>
              </a:ext>
            </a:extLst>
          </p:cNvPr>
          <p:cNvCxnSpPr/>
          <p:nvPr/>
        </p:nvCxnSpPr>
        <p:spPr>
          <a:xfrm>
            <a:off x="7684477" y="637799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8153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0191722b-fb81-4cd9-8aaf-08d99e3b54c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ACEE2E2DB15940A06F73625A8FF4BA" ma:contentTypeVersion="20" ma:contentTypeDescription="Create a new document." ma:contentTypeScope="" ma:versionID="9aad910cc9897c1b88e51b20a454397b">
  <xsd:schema xmlns:xsd="http://www.w3.org/2001/XMLSchema" xmlns:xs="http://www.w3.org/2001/XMLSchema" xmlns:p="http://schemas.microsoft.com/office/2006/metadata/properties" xmlns:ns1="http://schemas.microsoft.com/sharepoint/v3" xmlns:ns3="de7036ba-e162-4772-a395-dcf7be11db03" xmlns:ns4="0191722b-fb81-4cd9-8aaf-08d99e3b54c6" targetNamespace="http://schemas.microsoft.com/office/2006/metadata/properties" ma:root="true" ma:fieldsID="9a14515d5ed34581f3fab7a3dcb9ef45" ns1:_="" ns3:_="" ns4:_="">
    <xsd:import namespace="http://schemas.microsoft.com/sharepoint/v3"/>
    <xsd:import namespace="de7036ba-e162-4772-a395-dcf7be11db03"/>
    <xsd:import namespace="0191722b-fb81-4cd9-8aaf-08d99e3b54c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1:_ip_UnifiedCompliancePolicyProperties" minOccurs="0"/>
                <xsd:element ref="ns1:_ip_UnifiedCompliancePolicyUIAction"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7036ba-e162-4772-a395-dcf7be11db0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91722b-fb81-4cd9-8aaf-08d99e3b54c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6A4846-F7A3-4BC6-B1C2-C046EF41E7B2}">
  <ds:schemaRefs>
    <ds:schemaRef ds:uri="http://purl.org/dc/terms/"/>
    <ds:schemaRef ds:uri="http://schemas.microsoft.com/office/2006/metadata/properties"/>
    <ds:schemaRef ds:uri="http://schemas.openxmlformats.org/package/2006/metadata/core-properties"/>
    <ds:schemaRef ds:uri="http://schemas.microsoft.com/office/infopath/2007/PartnerControls"/>
    <ds:schemaRef ds:uri="de7036ba-e162-4772-a395-dcf7be11db03"/>
    <ds:schemaRef ds:uri="http://schemas.microsoft.com/office/2006/documentManagement/types"/>
    <ds:schemaRef ds:uri="0191722b-fb81-4cd9-8aaf-08d99e3b54c6"/>
    <ds:schemaRef ds:uri="http://purl.org/dc/elements/1.1/"/>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834E1491-7D93-45C2-883F-60BD8D004278}">
  <ds:schemaRefs>
    <ds:schemaRef ds:uri="http://schemas.microsoft.com/sharepoint/v3/contenttype/forms"/>
  </ds:schemaRefs>
</ds:datastoreItem>
</file>

<file path=customXml/itemProps3.xml><?xml version="1.0" encoding="utf-8"?>
<ds:datastoreItem xmlns:ds="http://schemas.openxmlformats.org/officeDocument/2006/customXml" ds:itemID="{65F58D9C-A87F-4CDC-AB94-CC485B8E46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e7036ba-e162-4772-a395-dcf7be11db03"/>
    <ds:schemaRef ds:uri="0191722b-fb81-4cd9-8aaf-08d99e3b54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18935</TotalTime>
  <Words>1887</Words>
  <Application>Microsoft Office PowerPoint</Application>
  <PresentationFormat>Custom</PresentationFormat>
  <Paragraphs>244</Paragraphs>
  <Slides>30</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AdvTT99c4c969</vt:lpstr>
      <vt:lpstr>Arial</vt:lpstr>
      <vt:lpstr>Calibri</vt:lpstr>
      <vt:lpstr>HardingText-Regular</vt:lpstr>
      <vt:lpstr>Leelawadee</vt:lpstr>
      <vt:lpstr>Times New Roman</vt:lpstr>
      <vt:lpstr>Wingdings</vt:lpstr>
      <vt:lpstr>2_Office Theme</vt:lpstr>
      <vt:lpstr>PowerPoint Presentation</vt:lpstr>
      <vt:lpstr>Overview</vt:lpstr>
      <vt:lpstr>Sea ice projection in IPCC AR6</vt:lpstr>
      <vt:lpstr>SH sea ice projections</vt:lpstr>
      <vt:lpstr>Introducing emergent constraints</vt:lpstr>
      <vt:lpstr>Introducing emergent constraints</vt:lpstr>
      <vt:lpstr>Introducing emergent constraints</vt:lpstr>
      <vt:lpstr>Introducing emergent constraints</vt:lpstr>
      <vt:lpstr>Introducing emergent constraints</vt:lpstr>
      <vt:lpstr>Precision - spread around statistical prediction.     Accuracy - prediction compared to observed outcome. Depends on many factors such as emissions scenarios. Don’t know this until the future happens. </vt:lpstr>
      <vt:lpstr>Emergent relationships in Antarctic sea ice</vt:lpstr>
      <vt:lpstr>Emergent constraint?</vt:lpstr>
      <vt:lpstr>The Arctic</vt:lpstr>
      <vt:lpstr>The Arctic</vt:lpstr>
      <vt:lpstr>The Arctic – process based approaches</vt:lpstr>
      <vt:lpstr>Current status and where next?</vt:lpstr>
      <vt:lpstr>PowerPoint Presentation</vt:lpstr>
      <vt:lpstr>PowerPoint Presentation</vt:lpstr>
      <vt:lpstr>PowerPoint Presentation</vt:lpstr>
      <vt:lpstr>PowerPoint Presentation</vt:lpstr>
      <vt:lpstr>PowerPoint Presentation</vt:lpstr>
      <vt:lpstr>Impact of sea ice on the SH mid latitude jet</vt:lpstr>
      <vt:lpstr>PowerPoint Presentation</vt:lpstr>
      <vt:lpstr>CMIP5 sea ice and westerly jet projections</vt:lpstr>
      <vt:lpstr>CMIP5 sea ice and westerly jet projections</vt:lpstr>
      <vt:lpstr>Summary – take home messages</vt:lpstr>
      <vt:lpstr>PowerPoint Presentation</vt:lpstr>
      <vt:lpstr>PowerPoint Presentation</vt:lpstr>
      <vt:lpstr>PowerPoint Presentation</vt:lpstr>
      <vt:lpstr>PowerPoint Presentation</vt:lpstr>
    </vt:vector>
  </TitlesOfParts>
  <Company>NERC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Bracegirdle, Thomas J.</dc:creator>
  <cp:lastModifiedBy>Thomas Bracegirdle - BAS</cp:lastModifiedBy>
  <cp:revision>410</cp:revision>
  <cp:lastPrinted>2017-07-24T12:49:24Z</cp:lastPrinted>
  <dcterms:created xsi:type="dcterms:W3CDTF">2017-03-20T10:42:59Z</dcterms:created>
  <dcterms:modified xsi:type="dcterms:W3CDTF">2024-07-30T06:52:43Z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0x010100C1ACEE2E2DB15940A06F73625A8FF4BA</vt:lpwstr>
  </property>
</Properties>
</file>