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77" r:id="rId4"/>
    <p:sldId id="280" r:id="rId5"/>
    <p:sldId id="292" r:id="rId6"/>
    <p:sldId id="278" r:id="rId7"/>
    <p:sldId id="295" r:id="rId8"/>
    <p:sldId id="284" r:id="rId9"/>
    <p:sldId id="285" r:id="rId10"/>
    <p:sldId id="283" r:id="rId11"/>
    <p:sldId id="291" r:id="rId12"/>
    <p:sldId id="296" r:id="rId13"/>
    <p:sldId id="297" r:id="rId14"/>
    <p:sldId id="298" r:id="rId15"/>
    <p:sldId id="299" r:id="rId16"/>
    <p:sldId id="282" r:id="rId17"/>
    <p:sldId id="286" r:id="rId18"/>
    <p:sldId id="287" r:id="rId19"/>
    <p:sldId id="264" r:id="rId20"/>
    <p:sldId id="263" r:id="rId21"/>
    <p:sldId id="259" r:id="rId22"/>
    <p:sldId id="268" r:id="rId23"/>
    <p:sldId id="266" r:id="rId24"/>
    <p:sldId id="267" r:id="rId25"/>
    <p:sldId id="260" r:id="rId26"/>
    <p:sldId id="294" r:id="rId27"/>
    <p:sldId id="262" r:id="rId28"/>
    <p:sldId id="261" r:id="rId29"/>
    <p:sldId id="257" r:id="rId30"/>
    <p:sldId id="288" r:id="rId31"/>
    <p:sldId id="258" r:id="rId32"/>
    <p:sldId id="269" r:id="rId33"/>
    <p:sldId id="272" r:id="rId34"/>
    <p:sldId id="289" r:id="rId35"/>
    <p:sldId id="290" r:id="rId36"/>
    <p:sldId id="302" r:id="rId37"/>
    <p:sldId id="300" r:id="rId38"/>
    <p:sldId id="301" r:id="rId39"/>
    <p:sldId id="304" r:id="rId40"/>
    <p:sldId id="305" r:id="rId41"/>
    <p:sldId id="274" r:id="rId42"/>
    <p:sldId id="306" r:id="rId43"/>
    <p:sldId id="307" r:id="rId44"/>
    <p:sldId id="303" r:id="rId45"/>
    <p:sldId id="309" r:id="rId46"/>
    <p:sldId id="30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4T15:58:31.69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9281.25391"/>
      <inkml:brushProperty name="anchorY" value="-53861.48438"/>
      <inkml:brushProperty name="scaleFactor" value="0.5"/>
    </inkml:brush>
    <inkml:brush xml:id="br1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102.45313"/>
      <inkml:brushProperty name="anchorY" value="-71617.38281"/>
      <inkml:brushProperty name="scaleFactor" value="0.5"/>
    </inkml:brush>
  </inkml:definitions>
  <inkml:trace contextRef="#ctx0" brushRef="#br0">105 167 24575,'-2'-19'0,"21"7"0,24 8 0,13 4 0,3 0 0,1 0 0,4 0 0,-4 0 0,-2 0 0,-2 0 0,-9 0 0,0 0 0,-18 0 0,-10 0 0,-1 0 0,-5 0 0,5 0 0,-1 0 0,1 0 0,3 0 0,8 0 0,2 0 0,16 0 0,5-6 0,6 1 0,2-9 0,-1 2 0,-13-9 0,1-2 0,-16 5 0,-8 7 0,-4 1 0,-1-2 0,-8 12 0,-3 10 0,-7 2 0,0-1 0,0 1 0,0 5 0,0 1 0,0-1 0,6 1 0,0-1 0,0 1 0,-6-1 0,8-7 0,-6 5 0,5-5 0,-7 8 0,0-1 0,0 0 0,0-5 0,0 0 0,0 1 0,0 11 0,0-3 0,0 8 0,0 2 0,0 10 0,0-2 0,0 7 0,0 1 0,0 5 0,0-5 0,0-1 0,0-7 0,0 2 0,0-10 0,0-2 0,0 0 0,0 4 0,0-4 0,0-4 0,0-7 0,0-6 0,0-1 0,0 1 0,0 5 0,0 1 0,0-1 0,0-3 0,0 1 0,0 7 0,0 3 0,0 6 0,0 2 0,0 2 0,0 0 0,-5-6 0,-1 0 0,-2-6 0,2 6 0,4-7 0,-4 1 0,-1 2 0,1-1 0,0 1 0,6-2 0,-6-4 0,0 5 0,-1-3 0,1 2 0,4-3 0,-4 3 0,4-2 0,2 3 0,0-5 0,0 4 0,-6-1 0,0 1 0,1-9 0,5 3 0,-6 3 0,0 3 0,0 0 0,6-5 0,0 1 0,0 4 0,-2-1 0,-4 7 0,4-8 0,-3 2 0,3 3 0,2-3 0,0 0 0,0-5 0,0-7 0,0 1 0,-8-8 0,-2 4 0,-7-8 0,-1 0 0,1 0 0,-1 0 0,1 0 0,-8 0 0,-4 0 0,-4 0 0,-2 0 0,5 0 0,1 0 0,2 0 0,-2 0 0,-4 0 0,4 0 0,0 1 0,-6 5 0,8-4 0,-14 4 0,8-4 0,-8-2 0,3 0 0,-3 0 0,4 0 0,-4 0 0,4 0 0,2 0 0,2 0 0,4 0 0,4 0 0,8 0 0,-1 0 0,1 0 0,-1 8 0,1-6 0,-1 5 0,1-7 0,-1 0 0,1 0 0,-1 0 0,1 0 0,-1 0 0,1 0 0,0 0 0,-1 0 0,-15 8 0,-4 2 0</inkml:trace>
  <inkml:trace contextRef="#ctx0" brushRef="#br1" timeOffset="1999">2864 796 24575,'-77'5'0,"-1"0"0,13-2 0,2-1 0,8 0 0,1-2 0,-45 0 0,4-7 0,2-5 0,14 4 0,9 2 0,17 4 0,18 2 0,8 0 0,10 0 0,-1 0 0,1 0 0,-1 0 0,1 0 0,-1 0 0,7 6 0,-1 0 0,1 8 0,-7-3 0,3-1 0,3 2 0,-4-9 0,7 5 0,-9-8 0,-38 24 0,-10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4T15:58:57.19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495.43359"/>
      <inkml:brushProperty name="anchorY" value="-88046"/>
      <inkml:brushProperty name="scaleFactor" value="0.5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4T15:58:31.69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9281.25391"/>
      <inkml:brushProperty name="anchorY" value="-53861.48438"/>
      <inkml:brushProperty name="scaleFactor" value="0.5"/>
    </inkml:brush>
    <inkml:brush xml:id="br1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1102.45313"/>
      <inkml:brushProperty name="anchorY" value="-71617.38281"/>
      <inkml:brushProperty name="scaleFactor" value="0.5"/>
    </inkml:brush>
  </inkml:definitions>
  <inkml:trace contextRef="#ctx0" brushRef="#br0">105 167 24575,'-2'-19'0,"21"7"0,24 8 0,13 4 0,3 0 0,1 0 0,4 0 0,-4 0 0,-2 0 0,-2 0 0,-9 0 0,0 0 0,-18 0 0,-10 0 0,-1 0 0,-5 0 0,5 0 0,-1 0 0,1 0 0,3 0 0,8 0 0,2 0 0,16 0 0,5-6 0,6 1 0,2-9 0,-1 2 0,-13-9 0,1-2 0,-16 5 0,-8 7 0,-4 1 0,-1-2 0,-8 12 0,-3 10 0,-7 2 0,0-1 0,0 1 0,0 5 0,0 1 0,0-1 0,6 1 0,0-1 0,0 1 0,-6-1 0,8-7 0,-6 5 0,5-5 0,-7 8 0,0-1 0,0 0 0,0-5 0,0 0 0,0 1 0,0 11 0,0-3 0,0 8 0,0 2 0,0 10 0,0-2 0,0 7 0,0 1 0,0 5 0,0-5 0,0-1 0,0-7 0,0 2 0,0-10 0,0-2 0,0 0 0,0 4 0,0-4 0,0-4 0,0-7 0,0-6 0,0-1 0,0 1 0,0 5 0,0 1 0,0-1 0,0-3 0,0 1 0,0 7 0,0 3 0,0 6 0,0 2 0,0 2 0,0 0 0,-5-6 0,-1 0 0,-2-6 0,2 6 0,4-7 0,-4 1 0,-1 2 0,1-1 0,0 1 0,6-2 0,-6-4 0,0 5 0,-1-3 0,1 2 0,4-3 0,-4 3 0,4-2 0,2 3 0,0-5 0,0 4 0,-6-1 0,0 1 0,1-9 0,5 3 0,-6 3 0,0 3 0,0 0 0,6-5 0,0 1 0,0 4 0,-2-1 0,-4 7 0,4-8 0,-3 2 0,3 3 0,2-3 0,0 0 0,0-5 0,0-7 0,0 1 0,-8-8 0,-2 4 0,-7-8 0,-1 0 0,1 0 0,-1 0 0,1 0 0,-8 0 0,-4 0 0,-4 0 0,-2 0 0,5 0 0,1 0 0,2 0 0,-2 0 0,-4 0 0,4 0 0,0 1 0,-6 5 0,8-4 0,-14 4 0,8-4 0,-8-2 0,3 0 0,-3 0 0,4 0 0,-4 0 0,4 0 0,2 0 0,2 0 0,4 0 0,4 0 0,8 0 0,-1 0 0,1 0 0,-1 8 0,1-6 0,-1 5 0,1-7 0,-1 0 0,1 0 0,-1 0 0,1 0 0,-1 0 0,1 0 0,0 0 0,-1 0 0,-15 8 0,-4 2 0</inkml:trace>
  <inkml:trace contextRef="#ctx0" brushRef="#br1" timeOffset="1999">2864 796 24575,'-77'5'0,"-1"0"0,13-2 0,2-1 0,8 0 0,1-2 0,-45 0 0,4-7 0,2-5 0,14 4 0,9 2 0,17 4 0,18 2 0,8 0 0,10 0 0,-1 0 0,1 0 0,-1 0 0,1 0 0,-1 0 0,7 6 0,-1 0 0,1 8 0,-7-3 0,3-1 0,3 2 0,-4-9 0,7 5 0,-9-8 0,-38 24 0,-10 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4T15:58:57.19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4495.43359"/>
      <inkml:brushProperty name="anchorY" value="-88046"/>
      <inkml:brushProperty name="scaleFactor" value="0.5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02D4-1A99-E6F1-089B-DF03784F2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E6B34F-B70F-7EAD-0D64-3CDB78CF9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AADAA-3058-9083-1241-2D993BDD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066AD-96FA-9175-52DB-79AE96C4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0D22B-628A-BAF8-C973-8E2E28E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9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BEDB-3EA8-DD1A-2AF1-AB7A7F1ED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1AAF3-B3D9-B0BE-FBA8-7C83CD992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2E582-874C-B3DA-24AB-1DDEA582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558FE-A075-67DE-0BD5-39C9FE9C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66800-60DD-8BEE-1166-111AE068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9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B4EE09-7441-8CE6-3AC6-28BA5BE9D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FAB94-9A51-4C8A-2AC7-057E889A7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91E28-E8EE-EC1A-0331-A186116D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5C5B7-E103-384E-3D6D-577E94AA6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6CD9E-5770-93CA-6F43-786EBEC2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2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1D0A0-7E27-3E75-C614-E7C3E198E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2A67-9214-F024-5FC1-ED98B53FF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608F4-0DD2-7765-9F9A-48D3F776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BC8E7-DACA-F569-37B6-BC166C0A2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634BC-F53C-D974-340B-0B211F1A3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0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EBB3-881D-0FE7-FE55-8F8768E8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65DB5-5DF9-C4A1-A57F-F82E6A0C5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A8A6D-6BF7-4C0B-FC11-F0C1265F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6E7E8-4C19-CE55-F0EC-9D964CB8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1ED52-B091-F184-AA91-0C4F9B8C3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07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D75EB-20A1-C12D-B4FD-AF45243C8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A84E9-AB96-DE4D-DC52-DF5A87676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CC36B-33B6-DD08-4E90-0C48539A1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4EEF7-2613-B618-74C7-506F7634E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2C383-75CA-A450-8302-F96D4813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8B06B-9B2F-80CB-46AF-4997E04F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268D-271F-964B-5399-A4309D6D9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49DDC-43A0-A06C-362F-8F3428608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BD8AA-F55E-C451-549C-94F2F19BA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030F2-9C65-3981-79BE-4571CA92CD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4C8AA-17BB-10C2-7572-EA0FE83E0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FE9BFC-B172-B76D-D5BD-5F42A41D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0DDD8-526F-CD8A-F3E0-29BFDE33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53716-6B17-3103-1814-9C6F9E7F6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2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8DD5-B6D1-CA52-FA69-D6B351705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AF8AFD-7915-56C2-5F69-0F7C0614C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46CC9-D6DD-E86E-CC2B-95FB71CF2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23470-2CA7-27FD-C48D-6CB00BCA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3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5A417-FE12-E6F2-1E6D-05A71B823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3382D9-B4AE-FE5A-7764-F25FE8343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994C1-44E2-7159-540E-955D4D2C5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6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FFC8-F5F8-C353-AF55-AB18EA2C8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C1BD7-E119-7A10-BA39-D7D6EBAA0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4DB79C-51BC-9D76-1943-2CB78A219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BC3E78-39B5-1224-45B9-2DFAF15D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CBBE0-A4F2-307F-567C-09FB8638D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565D7-E332-6A94-17F9-FBF1CC4E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7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321E-A07E-1736-13FB-E5351ED1E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0083CB-0E81-02DF-68E5-36314812A6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B2F31-F904-7F59-1F5E-EE2F9F048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0468A-8B2A-412D-F466-3991FD6F5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51F83-34F5-703D-157F-0BF856BA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237C45-4963-A033-C0C3-CA9EC37A5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39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3822FC-0EAB-AF83-CA26-051C6962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77B01-5BD2-6E39-CBD0-43C1E7DB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264F1-EDD2-A11F-BE65-D6301F8AB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42E80C-0194-ED49-9035-DED92A8BED6B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62C-7AB2-E358-7FA8-6ED714635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E7FA1-B65F-2C15-978B-FCEEE22BE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856449-2797-6A44-8D50-22F05D8CA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customXml" Target="../ink/ink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3.png"/><Relationship Id="rId10" Type="http://schemas.openxmlformats.org/officeDocument/2006/relationships/customXml" Target="../ink/ink1.xml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34.png"/><Relationship Id="rId12" Type="http://schemas.openxmlformats.org/officeDocument/2006/relationships/customXml" Target="../ink/ink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0" Type="http://schemas.openxmlformats.org/officeDocument/2006/relationships/customXml" Target="../ink/ink3.xml"/><Relationship Id="rId4" Type="http://schemas.openxmlformats.org/officeDocument/2006/relationships/image" Target="../media/image29.png"/><Relationship Id="rId9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831A5-6066-2A21-6F8C-7153B6D5D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82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Data Analysis at the ATLAS experiment at the Large Hadron Collider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0EB49-A682-4288-4F90-A3A771CD6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05353" y="3556693"/>
            <a:ext cx="4540786" cy="1655762"/>
          </a:xfrm>
        </p:spPr>
        <p:txBody>
          <a:bodyPr>
            <a:noAutofit/>
          </a:bodyPr>
          <a:lstStyle/>
          <a:p>
            <a:r>
              <a:rPr lang="en-GB" dirty="0"/>
              <a:t>Kate Shaw</a:t>
            </a:r>
          </a:p>
          <a:p>
            <a:r>
              <a:rPr lang="en-GB" dirty="0"/>
              <a:t>ICTP &amp; University of Sussex</a:t>
            </a:r>
          </a:p>
          <a:p>
            <a:endParaRPr lang="en-GB" dirty="0"/>
          </a:p>
          <a:p>
            <a:r>
              <a:rPr lang="en-GB" dirty="0"/>
              <a:t>PWF Bhutan</a:t>
            </a:r>
          </a:p>
          <a:p>
            <a:r>
              <a:rPr lang="en-GB" dirty="0"/>
              <a:t>25-29 </a:t>
            </a:r>
            <a:r>
              <a:rPr lang="en-GB" dirty="0" err="1"/>
              <a:t>th</a:t>
            </a:r>
            <a:r>
              <a:rPr lang="en-GB" dirty="0"/>
              <a:t> March 2024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5F5283-2C3B-AD4C-98D6-56A482ED7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85" y="2537550"/>
            <a:ext cx="6524560" cy="42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67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74" y="365125"/>
            <a:ext cx="10515600" cy="1325563"/>
          </a:xfrm>
        </p:spPr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47757F-BED6-29EE-113A-1299C11F0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162" y="1888496"/>
            <a:ext cx="4351338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5DB4B3-A541-1321-33DF-DA5E02B8EADD}"/>
              </a:ext>
            </a:extLst>
          </p:cNvPr>
          <p:cNvSpPr txBox="1"/>
          <p:nvPr/>
        </p:nvSpPr>
        <p:spPr>
          <a:xfrm>
            <a:off x="5209263" y="2103422"/>
            <a:ext cx="64817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GB" b="1" dirty="0"/>
              <a:t>Quarks</a:t>
            </a:r>
            <a:r>
              <a:rPr lang="en-GB" dirty="0"/>
              <a:t> – </a:t>
            </a:r>
            <a:r>
              <a:rPr lang="en-GB" dirty="0" err="1"/>
              <a:t>hadronise</a:t>
            </a:r>
            <a:r>
              <a:rPr lang="en-GB" dirty="0"/>
              <a:t> into jets (also gluons!)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Detected in the hadronic Calorimeter</a:t>
            </a:r>
          </a:p>
          <a:p>
            <a:pPr marL="742950" lvl="1" indent="-285750">
              <a:buFontTx/>
              <a:buChar char="-"/>
            </a:pPr>
            <a:r>
              <a:rPr lang="en-GB" dirty="0" err="1"/>
              <a:t>Bjets</a:t>
            </a:r>
            <a:r>
              <a:rPr lang="en-GB" dirty="0"/>
              <a:t> can be tagged as they don’t </a:t>
            </a:r>
            <a:r>
              <a:rPr lang="en-GB" dirty="0" err="1"/>
              <a:t>hadronise</a:t>
            </a:r>
            <a:r>
              <a:rPr lang="en-GB" dirty="0"/>
              <a:t> immediately!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Top quark does not turn into jets, it decays immediately!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Electrons</a:t>
            </a:r>
            <a:r>
              <a:rPr lang="en-GB" dirty="0"/>
              <a:t> – stable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Track ID, energy absorbed in the EM calorimeter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Muons</a:t>
            </a:r>
            <a:r>
              <a:rPr lang="en-GB" dirty="0"/>
              <a:t> – travel all through ATLAS, decay later!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Track ID, Track Muon Spectrometer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Taus</a:t>
            </a:r>
            <a:r>
              <a:rPr lang="en-GB" dirty="0"/>
              <a:t> – decay very soon - Reconstruct these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Neutrinos</a:t>
            </a:r>
            <a:r>
              <a:rPr lang="en-GB" dirty="0"/>
              <a:t> – don’t interact - Leave missing Energy!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Photons</a:t>
            </a:r>
            <a:r>
              <a:rPr lang="en-GB" dirty="0"/>
              <a:t> – No track in ID, energy reconstructed in EM calorimeter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Top, W and Z and Higgs </a:t>
            </a:r>
            <a:r>
              <a:rPr lang="en-GB" dirty="0"/>
              <a:t>– all decay into other particles immediately, </a:t>
            </a:r>
            <a:r>
              <a:rPr lang="en-GB" b="1" dirty="0"/>
              <a:t>tau</a:t>
            </a:r>
            <a:r>
              <a:rPr lang="en-GB" dirty="0"/>
              <a:t> decays after a few meters.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0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74" y="365125"/>
            <a:ext cx="10515600" cy="1325563"/>
          </a:xfrm>
        </p:spPr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DB4B3-A541-1321-33DF-DA5E02B8EADD}"/>
              </a:ext>
            </a:extLst>
          </p:cNvPr>
          <p:cNvSpPr txBox="1"/>
          <p:nvPr/>
        </p:nvSpPr>
        <p:spPr>
          <a:xfrm>
            <a:off x="825626" y="1443841"/>
            <a:ext cx="6481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b="1" dirty="0"/>
              <a:t>What do we also calculate with the variables?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Invariant mass (of the two leptons)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Angles between leptons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BE6D1D-DA1F-7095-9CDB-047436876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8" y="2621023"/>
            <a:ext cx="5542226" cy="1325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FEBDA1-8703-B131-313F-895AEE742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78" y="3166358"/>
            <a:ext cx="2837662" cy="1983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524783-3660-06DD-FEF6-7FAF38C2B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684" y="3851504"/>
            <a:ext cx="3132335" cy="29765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E4A329-F803-42E1-00C3-0F66A78F4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640" y="2921169"/>
            <a:ext cx="3285960" cy="24603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31D7CD-6F4B-3F81-3D35-B17B7EC7424A}"/>
              </a:ext>
            </a:extLst>
          </p:cNvPr>
          <p:cNvSpPr txBox="1"/>
          <p:nvPr/>
        </p:nvSpPr>
        <p:spPr>
          <a:xfrm>
            <a:off x="6900436" y="1935878"/>
            <a:ext cx="4465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The angle between to leptons</a:t>
            </a:r>
          </a:p>
          <a:p>
            <a:pPr algn="l"/>
            <a:r>
              <a:rPr lang="en-GB" dirty="0"/>
              <a:t>Z-&gt; </a:t>
            </a:r>
            <a:r>
              <a:rPr lang="en-GB" dirty="0" err="1"/>
              <a:t>ee</a:t>
            </a:r>
            <a:r>
              <a:rPr lang="en-GB" dirty="0"/>
              <a:t> = back to back, phi = ~180</a:t>
            </a:r>
          </a:p>
          <a:p>
            <a:pPr algn="l"/>
            <a:r>
              <a:rPr lang="en-GB" dirty="0"/>
              <a:t>DM+Z-&gt;</a:t>
            </a:r>
            <a:r>
              <a:rPr lang="en-GB" dirty="0" err="1"/>
              <a:t>ee</a:t>
            </a:r>
            <a:r>
              <a:rPr lang="en-GB" dirty="0"/>
              <a:t> = angle smaller~90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3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1DA8B9-F830-0E12-8EA4-A8C34FA39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73" y="1393609"/>
            <a:ext cx="4738013" cy="4833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A4CFA0-5C25-6703-0068-F1EB751392FA}"/>
              </a:ext>
            </a:extLst>
          </p:cNvPr>
          <p:cNvSpPr txBox="1"/>
          <p:nvPr/>
        </p:nvSpPr>
        <p:spPr>
          <a:xfrm>
            <a:off x="5878991" y="1973124"/>
            <a:ext cx="5129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One track point to energy in EM calorimeter,</a:t>
            </a:r>
          </a:p>
          <a:p>
            <a:pPr algn="l"/>
            <a:r>
              <a:rPr lang="en-GB" dirty="0"/>
              <a:t>Track had charge = -1</a:t>
            </a:r>
          </a:p>
          <a:p>
            <a:pPr algn="l"/>
            <a:r>
              <a:rPr lang="en-GB" dirty="0"/>
              <a:t>This particle is an electron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 red dotted line = missing energy </a:t>
            </a:r>
          </a:p>
          <a:p>
            <a:pPr algn="l"/>
            <a:r>
              <a:rPr lang="en-GB" dirty="0"/>
              <a:t>If MissET &gt; 25 GeV it could be a neutrino</a:t>
            </a:r>
          </a:p>
          <a:p>
            <a:pPr algn="l"/>
            <a:endParaRPr lang="en-GB" dirty="0"/>
          </a:p>
          <a:p>
            <a:pPr algn="l"/>
            <a:r>
              <a:rPr lang="en-GB" b="1" dirty="0"/>
              <a:t>Thus we think this is a W-&gt; e</a:t>
            </a:r>
            <a:r>
              <a:rPr lang="en-GB" b="1" dirty="0">
                <a:latin typeface="Symbol" pitchFamily="2" charset="2"/>
              </a:rPr>
              <a:t>n</a:t>
            </a:r>
            <a:r>
              <a:rPr lang="en-GB" b="1" dirty="0"/>
              <a:t> event!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9347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4CFA0-5C25-6703-0068-F1EB751392FA}"/>
              </a:ext>
            </a:extLst>
          </p:cNvPr>
          <p:cNvSpPr txBox="1"/>
          <p:nvPr/>
        </p:nvSpPr>
        <p:spPr>
          <a:xfrm>
            <a:off x="5878991" y="1973124"/>
            <a:ext cx="51293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Two big energy deposits in EM calorimeter </a:t>
            </a:r>
          </a:p>
          <a:p>
            <a:pPr algn="l"/>
            <a:r>
              <a:rPr lang="en-GB" dirty="0"/>
              <a:t>-&gt; Must be photons or electrons</a:t>
            </a:r>
          </a:p>
          <a:p>
            <a:pPr algn="l"/>
            <a:r>
              <a:rPr lang="en-GB" dirty="0"/>
              <a:t>Two tracks are pointing to the energy deposits</a:t>
            </a:r>
          </a:p>
          <a:p>
            <a:pPr algn="l"/>
            <a:r>
              <a:rPr lang="en-GB" dirty="0"/>
              <a:t>One track has charge -1 and one has +1</a:t>
            </a:r>
          </a:p>
          <a:p>
            <a:pPr algn="l"/>
            <a:r>
              <a:rPr lang="en-GB" dirty="0"/>
              <a:t>These are e+ and e-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We also could work out the invariant mass 9see later which ~ 88 GV</a:t>
            </a:r>
          </a:p>
          <a:p>
            <a:pPr algn="l"/>
            <a:r>
              <a:rPr lang="en-GB" dirty="0"/>
              <a:t>This event is Z-&gt; </a:t>
            </a:r>
            <a:r>
              <a:rPr lang="en-GB" dirty="0" err="1"/>
              <a:t>ee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AA618B-B30D-16FB-184F-6B8034051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558329"/>
            <a:ext cx="5040792" cy="54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08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4CFA0-5C25-6703-0068-F1EB751392FA}"/>
              </a:ext>
            </a:extLst>
          </p:cNvPr>
          <p:cNvSpPr txBox="1"/>
          <p:nvPr/>
        </p:nvSpPr>
        <p:spPr>
          <a:xfrm>
            <a:off x="5878991" y="1973124"/>
            <a:ext cx="5129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Missing ET is small &lt; 25 GeV so we don’t think this is from neutrino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We see lots of track together in bundles</a:t>
            </a:r>
          </a:p>
          <a:p>
            <a:pPr algn="l"/>
            <a:r>
              <a:rPr lang="en-GB" dirty="0"/>
              <a:t>These probably 2 jets from two quarks or two gluons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B9DBB9-CACB-E8F0-586C-3CE23392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2003"/>
            <a:ext cx="5040791" cy="53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17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A4CFA0-5C25-6703-0068-F1EB751392FA}"/>
              </a:ext>
            </a:extLst>
          </p:cNvPr>
          <p:cNvSpPr txBox="1"/>
          <p:nvPr/>
        </p:nvSpPr>
        <p:spPr>
          <a:xfrm>
            <a:off x="5878991" y="1973124"/>
            <a:ext cx="5129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Two big deposits in the EM calorimeter</a:t>
            </a:r>
          </a:p>
          <a:p>
            <a:pPr algn="l"/>
            <a:r>
              <a:rPr lang="en-GB" dirty="0"/>
              <a:t>What particles are here?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 invariant mass = 110 GeV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Hint : mass of Higgs = 125 GeV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F1A30-E4E6-F36D-580E-CDE2E0792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70" y="1393965"/>
            <a:ext cx="5129321" cy="509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57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12080-8F97-232E-0F3A-9ED56B445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0" i="0" dirty="0">
                <a:effectLst/>
              </a:rPr>
              <a:t>Some example Processes:</a:t>
            </a:r>
          </a:p>
          <a:p>
            <a:r>
              <a:rPr lang="en-GB" sz="2400" dirty="0">
                <a:effectLst/>
              </a:rPr>
              <a:t>Z -&gt; lepton (anti)le</a:t>
            </a:r>
            <a:r>
              <a:rPr lang="en-GB" sz="2400" dirty="0"/>
              <a:t>pton (Z-&gt; </a:t>
            </a:r>
            <a:r>
              <a:rPr lang="en-GB" sz="2400" dirty="0" err="1"/>
              <a:t>ee</a:t>
            </a:r>
            <a:r>
              <a:rPr lang="en-GB" sz="2400" dirty="0"/>
              <a:t>, Z-&gt;</a:t>
            </a:r>
            <a:r>
              <a:rPr lang="en-GB" sz="2400" dirty="0">
                <a:latin typeface="Symbol" pitchFamily="2" charset="2"/>
              </a:rPr>
              <a:t>mm</a:t>
            </a:r>
            <a:r>
              <a:rPr lang="en-GB" sz="2400" dirty="0"/>
              <a:t>)</a:t>
            </a:r>
          </a:p>
          <a:p>
            <a:r>
              <a:rPr lang="en-GB" sz="2400" dirty="0">
                <a:effectLst/>
              </a:rPr>
              <a:t>Z</a:t>
            </a:r>
            <a:r>
              <a:rPr lang="en-GB" sz="2400" dirty="0"/>
              <a:t>-&gt; quark (anti)quark (Z-&gt;</a:t>
            </a:r>
            <a:r>
              <a:rPr lang="en-GB" sz="2400" dirty="0" err="1"/>
              <a:t>qq</a:t>
            </a:r>
            <a:r>
              <a:rPr lang="en-GB" sz="2400" dirty="0"/>
              <a:t>, Z-&gt;bb)</a:t>
            </a:r>
          </a:p>
          <a:p>
            <a:endParaRPr lang="en-GB" sz="2400" dirty="0"/>
          </a:p>
          <a:p>
            <a:r>
              <a:rPr lang="en-GB" sz="2400" dirty="0"/>
              <a:t>Higgs -&gt; photon photon (H-&gt;</a:t>
            </a:r>
            <a:r>
              <a:rPr lang="en-GB" sz="2400" dirty="0" err="1">
                <a:latin typeface="Symbol" pitchFamily="2" charset="2"/>
              </a:rPr>
              <a:t>gg</a:t>
            </a:r>
            <a:r>
              <a:rPr lang="en-GB" sz="2400" dirty="0"/>
              <a:t>)</a:t>
            </a:r>
          </a:p>
          <a:p>
            <a:r>
              <a:rPr lang="en-GB" sz="2400" dirty="0"/>
              <a:t>Higgs -&gt; Z-&gt; 4 leptons (H-&gt;Z-&gt;llll)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6047E-879D-DEBA-B4D5-D2EFA341F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923" y="1111250"/>
            <a:ext cx="2532770" cy="1394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ABB21-3C73-6419-6124-AA5F27DD8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249" y="3078944"/>
            <a:ext cx="2316579" cy="12343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27E3CF-8A50-D751-75E8-D8FAA8E3F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058" y="4556644"/>
            <a:ext cx="2532770" cy="2163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1C4EB2-C20E-8EF8-6E1A-B699E0702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5732" y="4693044"/>
            <a:ext cx="3280536" cy="202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21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12080-8F97-232E-0F3A-9ED56B445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0" i="0" dirty="0">
                <a:effectLst/>
              </a:rPr>
              <a:t>Event reconstruction:</a:t>
            </a:r>
          </a:p>
          <a:p>
            <a:pPr lvl="1"/>
            <a:r>
              <a:rPr lang="en-GB" dirty="0"/>
              <a:t>Each proton-proton collision we record the objects detected by ATLAS</a:t>
            </a:r>
          </a:p>
          <a:p>
            <a:pPr lvl="1"/>
            <a:r>
              <a:rPr lang="en-GB" dirty="0">
                <a:effectLst/>
              </a:rPr>
              <a:t>We then collect all the data together, and look to reconstruct certain processes.</a:t>
            </a:r>
          </a:p>
          <a:p>
            <a:pPr lvl="1"/>
            <a:r>
              <a:rPr lang="en-GB" dirty="0"/>
              <a:t>For example, if we look for Z bosons, want do we look for in ATLAS</a:t>
            </a:r>
          </a:p>
          <a:p>
            <a:pPr lvl="2"/>
            <a:r>
              <a:rPr lang="en-GB" dirty="0">
                <a:effectLst/>
              </a:rPr>
              <a:t>Events with 2 leptons of opposite </a:t>
            </a:r>
            <a:r>
              <a:rPr lang="en-GB" dirty="0"/>
              <a:t>electric charge</a:t>
            </a:r>
          </a:p>
          <a:p>
            <a:pPr lvl="2"/>
            <a:r>
              <a:rPr lang="en-GB" dirty="0">
                <a:effectLst/>
              </a:rPr>
              <a:t>Events with two quarks of opposite electric charge</a:t>
            </a:r>
          </a:p>
          <a:p>
            <a:pPr lvl="2"/>
            <a:r>
              <a:rPr lang="en-GB" dirty="0"/>
              <a:t>NO jets, NO Bjets, No missing Energy</a:t>
            </a:r>
          </a:p>
          <a:p>
            <a:pPr lvl="2"/>
            <a:r>
              <a:rPr lang="en-GB" dirty="0">
                <a:effectLst/>
              </a:rPr>
              <a:t>Another good (cut!) idea is</a:t>
            </a:r>
          </a:p>
          <a:p>
            <a:pPr lvl="3"/>
            <a:r>
              <a:rPr lang="en-GB" dirty="0" err="1"/>
              <a:t>M</a:t>
            </a:r>
            <a:r>
              <a:rPr lang="en-GB" dirty="0" err="1">
                <a:latin typeface="Symbol" pitchFamily="2" charset="2"/>
              </a:rPr>
              <a:t>uu</a:t>
            </a:r>
            <a:r>
              <a:rPr lang="en-GB" dirty="0"/>
              <a:t> &gt; 70, and M</a:t>
            </a:r>
            <a:r>
              <a:rPr lang="en-GB" dirty="0">
                <a:latin typeface="Symbol" pitchFamily="2" charset="2"/>
              </a:rPr>
              <a:t>mm</a:t>
            </a:r>
            <a:r>
              <a:rPr lang="en-GB" dirty="0"/>
              <a:t> &lt; 110</a:t>
            </a:r>
            <a:endParaRPr lang="en-GB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E1E227-B68B-6D8E-A60A-64775A276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148" y="4167573"/>
            <a:ext cx="2430199" cy="24301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B5CE4-58C6-1007-F328-C2849953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013" y="450834"/>
            <a:ext cx="2540870" cy="17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05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E3C55-8714-47D3-22A5-A35DB9B10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we do analysis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C1A38-3FD1-87B0-122C-5085A74A5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47625" cy="4351338"/>
          </a:xfrm>
        </p:spPr>
        <p:txBody>
          <a:bodyPr>
            <a:normAutofit/>
          </a:bodyPr>
          <a:lstStyle/>
          <a:p>
            <a:r>
              <a:rPr lang="en-GB" dirty="0"/>
              <a:t>We collect the data from ATALS, and store all the information for each event, the objects (e.g. electron), its measured variables (e.g. PT, phi, eta), calculate reconstructed quantities (Mll, Delta Phi)</a:t>
            </a:r>
          </a:p>
          <a:p>
            <a:r>
              <a:rPr lang="en-GB" dirty="0"/>
              <a:t>We decide what physics we want to do!</a:t>
            </a:r>
          </a:p>
          <a:p>
            <a:pPr lvl="1"/>
            <a:r>
              <a:rPr lang="en-GB" dirty="0"/>
              <a:t>Measurement of SM particles</a:t>
            </a:r>
          </a:p>
          <a:p>
            <a:pPr lvl="1"/>
            <a:r>
              <a:rPr lang="en-GB" dirty="0"/>
              <a:t>Searches for New BSM particles</a:t>
            </a:r>
          </a:p>
          <a:p>
            <a:r>
              <a:rPr lang="en-GB" dirty="0"/>
              <a:t>This week = we will search for dark matter particles!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41AEC3-9407-6075-77EB-9C746B39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281" y="4001294"/>
            <a:ext cx="3500268" cy="2301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34861-D6EA-D5DB-81AC-05AEC4A49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281" y="2015957"/>
            <a:ext cx="3665491" cy="185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92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6C05D5-0CAB-7696-3A19-48CF9FDCB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742" y="648003"/>
            <a:ext cx="8814555" cy="61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rim.701E6CC1-0E7E-4580-89A0-1F69880311E4.MOV">
            <a:hlinkClick r:id="" action="ppaction://media"/>
            <a:extLst>
              <a:ext uri="{FF2B5EF4-FFF2-40B4-BE49-F238E27FC236}">
                <a16:creationId xmlns:a16="http://schemas.microsoft.com/office/drawing/2014/main" id="{7755F9A1-3AEA-A932-7EF1-50723DDA41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574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26846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D9CF-1494-F8CB-909F-C5332966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Needle in a haystack!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B3075-0348-A74C-B7FF-F4DF4F1D6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Searches are often hard because we are looking for a rare event, so only a very few proton-proton collisions make this particle</a:t>
            </a:r>
          </a:p>
          <a:p>
            <a:pPr lvl="1"/>
            <a:r>
              <a:rPr lang="en-GB" dirty="0"/>
              <a:t>They are often rare – because we have found all the common things!</a:t>
            </a:r>
          </a:p>
          <a:p>
            <a:pPr lvl="1"/>
            <a:endParaRPr lang="en-GB" dirty="0"/>
          </a:p>
          <a:p>
            <a:r>
              <a:rPr lang="en-GB" dirty="0"/>
              <a:t>Searches are also often hard because the ‘</a:t>
            </a:r>
            <a:r>
              <a:rPr lang="en-GB" b="1" dirty="0"/>
              <a:t>signature</a:t>
            </a:r>
            <a:r>
              <a:rPr lang="en-GB" dirty="0"/>
              <a:t>’ of the event we are searching for often looks just like many other SM events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9F2D36-293F-2B9B-9CBB-09ABB5A73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981" y="4368127"/>
            <a:ext cx="3602670" cy="23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70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2F2B-8DE7-6C7D-B555-9E2286AE3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6" y="365125"/>
            <a:ext cx="10515600" cy="1325563"/>
          </a:xfrm>
        </p:spPr>
        <p:txBody>
          <a:bodyPr/>
          <a:lstStyle/>
          <a:p>
            <a:r>
              <a:rPr lang="en-GB" dirty="0"/>
              <a:t>Final States &amp; Signatures of processes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64A24-5BCD-EB4B-F0BE-34590816F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What is the </a:t>
            </a:r>
            <a:r>
              <a:rPr lang="en-GB" b="1" dirty="0"/>
              <a:t>final state</a:t>
            </a:r>
            <a:r>
              <a:rPr lang="en-GB" dirty="0"/>
              <a:t>?</a:t>
            </a:r>
          </a:p>
          <a:p>
            <a:pPr lvl="1"/>
            <a:r>
              <a:rPr lang="en-GB" b="1" dirty="0"/>
              <a:t>The final particles from the process</a:t>
            </a:r>
          </a:p>
          <a:p>
            <a:pPr lvl="1"/>
            <a:r>
              <a:rPr lang="en-GB" dirty="0"/>
              <a:t>E.g. for Z-&gt; </a:t>
            </a:r>
            <a:r>
              <a:rPr lang="en-GB" dirty="0" err="1"/>
              <a:t>ee</a:t>
            </a:r>
            <a:r>
              <a:rPr lang="en-GB" dirty="0"/>
              <a:t>, the final state is two electrons</a:t>
            </a:r>
          </a:p>
          <a:p>
            <a:pPr lvl="2"/>
            <a:r>
              <a:rPr lang="en-GB" dirty="0"/>
              <a:t>For W-&gt;</a:t>
            </a:r>
            <a:r>
              <a:rPr lang="en-GB" dirty="0" err="1">
                <a:latin typeface="Symbol" pitchFamily="2" charset="2"/>
              </a:rPr>
              <a:t>mn</a:t>
            </a:r>
            <a:r>
              <a:rPr lang="en-GB" dirty="0"/>
              <a:t>, the final state is a muon and a neutrino</a:t>
            </a:r>
          </a:p>
          <a:p>
            <a:pPr lvl="2"/>
            <a:r>
              <a:rPr lang="en-GB" dirty="0"/>
              <a:t>For H-&gt; </a:t>
            </a:r>
            <a:r>
              <a:rPr lang="en-GB" dirty="0" err="1">
                <a:latin typeface="Symbol" pitchFamily="2" charset="2"/>
              </a:rPr>
              <a:t>gg</a:t>
            </a:r>
            <a:r>
              <a:rPr lang="en-GB" dirty="0"/>
              <a:t>, the final state is two photons</a:t>
            </a:r>
          </a:p>
          <a:p>
            <a:pPr lvl="2"/>
            <a:r>
              <a:rPr lang="en-GB" dirty="0"/>
              <a:t>For H-&gt; bb, the final state is two bjets</a:t>
            </a:r>
          </a:p>
          <a:p>
            <a:r>
              <a:rPr lang="en-GB" dirty="0"/>
              <a:t>What is the </a:t>
            </a:r>
            <a:r>
              <a:rPr lang="en-GB" b="1" dirty="0"/>
              <a:t>signature</a:t>
            </a:r>
            <a:r>
              <a:rPr lang="en-GB" dirty="0"/>
              <a:t>?</a:t>
            </a:r>
          </a:p>
          <a:p>
            <a:pPr lvl="1"/>
            <a:r>
              <a:rPr lang="en-GB" b="1" dirty="0"/>
              <a:t>This is what we reconstruct in ATLAS, the objects we can see</a:t>
            </a:r>
          </a:p>
          <a:p>
            <a:pPr lvl="2"/>
            <a:r>
              <a:rPr lang="en-GB" dirty="0"/>
              <a:t>E.g. For Z-&gt; </a:t>
            </a:r>
            <a:r>
              <a:rPr lang="en-GB" dirty="0" err="1"/>
              <a:t>ee</a:t>
            </a:r>
            <a:r>
              <a:rPr lang="en-GB" dirty="0"/>
              <a:t>, this is two electrons with opposite charge</a:t>
            </a:r>
          </a:p>
          <a:p>
            <a:pPr lvl="3"/>
            <a:r>
              <a:rPr lang="en-GB" dirty="0"/>
              <a:t>For W-&gt;</a:t>
            </a:r>
            <a:r>
              <a:rPr lang="en-GB" dirty="0" err="1">
                <a:latin typeface="Symbol" pitchFamily="2" charset="2"/>
              </a:rPr>
              <a:t>mn</a:t>
            </a:r>
            <a:r>
              <a:rPr lang="en-GB" dirty="0"/>
              <a:t>,  this is a muon and </a:t>
            </a:r>
            <a:r>
              <a:rPr lang="en-GB" u="sng" dirty="0"/>
              <a:t>missing energy</a:t>
            </a:r>
          </a:p>
          <a:p>
            <a:pPr lvl="3"/>
            <a:r>
              <a:rPr lang="en-GB" dirty="0"/>
              <a:t>For H-&gt; </a:t>
            </a:r>
            <a:r>
              <a:rPr lang="en-GB" dirty="0" err="1">
                <a:latin typeface="Symbol" pitchFamily="2" charset="2"/>
              </a:rPr>
              <a:t>gg</a:t>
            </a:r>
            <a:r>
              <a:rPr lang="en-GB" dirty="0"/>
              <a:t>, this is two photons</a:t>
            </a:r>
          </a:p>
          <a:p>
            <a:pPr lvl="3"/>
            <a:r>
              <a:rPr lang="en-GB" dirty="0"/>
              <a:t>For H-&gt; bb, this is two jets that are bragged = 2 bjets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60D5D5-180D-1BC3-A98F-BD0491B2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402" y="1825625"/>
            <a:ext cx="3280536" cy="202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3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15A2-4714-794D-FB9C-F98630FD0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Final States &amp; Signatures of processes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64E78-FB87-10F1-69C4-9159E131C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Our </a:t>
            </a:r>
            <a:r>
              <a:rPr lang="en-GB" b="1" dirty="0"/>
              <a:t>signal</a:t>
            </a:r>
            <a:r>
              <a:rPr lang="en-GB" dirty="0"/>
              <a:t> is the process we are searching for</a:t>
            </a:r>
          </a:p>
          <a:p>
            <a:pPr lvl="1"/>
            <a:endParaRPr lang="en-GB" dirty="0"/>
          </a:p>
          <a:p>
            <a:r>
              <a:rPr lang="en-GB" dirty="0"/>
              <a:t>The </a:t>
            </a:r>
            <a:r>
              <a:rPr lang="en-GB" b="1" dirty="0"/>
              <a:t>signature</a:t>
            </a:r>
            <a:r>
              <a:rPr lang="en-GB" dirty="0"/>
              <a:t> of our signal is what this looks like</a:t>
            </a:r>
          </a:p>
          <a:p>
            <a:endParaRPr lang="en-GB" dirty="0"/>
          </a:p>
          <a:p>
            <a:r>
              <a:rPr lang="en-GB" dirty="0"/>
              <a:t>The </a:t>
            </a:r>
            <a:r>
              <a:rPr lang="en-GB" b="1" dirty="0"/>
              <a:t>background</a:t>
            </a:r>
            <a:r>
              <a:rPr lang="en-GB" dirty="0"/>
              <a:t> = any SM processes that have the same signature</a:t>
            </a:r>
          </a:p>
          <a:p>
            <a:pPr lvl="1"/>
            <a:r>
              <a:rPr lang="en-GB" dirty="0"/>
              <a:t>= Processes that have the same signature</a:t>
            </a:r>
          </a:p>
          <a:p>
            <a:pPr lvl="1"/>
            <a:r>
              <a:rPr lang="en-GB" dirty="0"/>
              <a:t>Often because of mis-reconstruction</a:t>
            </a:r>
          </a:p>
          <a:p>
            <a:pPr lvl="1"/>
            <a:r>
              <a:rPr lang="en-GB" dirty="0"/>
              <a:t>For example, a b-jet not being reconstructed</a:t>
            </a:r>
          </a:p>
          <a:p>
            <a:pPr lvl="1"/>
            <a:r>
              <a:rPr lang="en-GB" dirty="0"/>
              <a:t>Or a charge misidentification of a lepton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873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9D27-A1E9-D5FB-E634-CD8CB8C96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1B3FA-782D-07BB-1BFF-C43E16FEE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43354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This week we are going to design a search analysis using Monte Carlo simulated data for dark Matter.</a:t>
            </a:r>
          </a:p>
          <a:p>
            <a:r>
              <a:rPr lang="en-GB" sz="2200" dirty="0"/>
              <a:t>The particle we will search for, which we are calling a dark matter candidate is a WIMP</a:t>
            </a:r>
          </a:p>
          <a:p>
            <a:pPr lvl="1"/>
            <a:r>
              <a:rPr lang="en-GB" sz="2200" b="1" dirty="0"/>
              <a:t>Weakly Interacting massive particle</a:t>
            </a:r>
          </a:p>
          <a:p>
            <a:pPr lvl="1"/>
            <a:endParaRPr lang="en-GB" sz="2200" dirty="0"/>
          </a:p>
          <a:p>
            <a:r>
              <a:rPr lang="en-GB" sz="2600" dirty="0"/>
              <a:t>What does it look like in ATLAS?</a:t>
            </a:r>
          </a:p>
          <a:p>
            <a:pPr lvl="1"/>
            <a:endParaRPr lang="en-GB" sz="2200" dirty="0"/>
          </a:p>
          <a:p>
            <a:r>
              <a:rPr lang="en-GB" sz="2200" dirty="0"/>
              <a:t>This particles has no electric charge</a:t>
            </a:r>
          </a:p>
          <a:p>
            <a:r>
              <a:rPr lang="en-GB" sz="2200" dirty="0"/>
              <a:t>Leave the detector without being detected = </a:t>
            </a:r>
            <a:r>
              <a:rPr lang="en-GB" sz="2200" u="sng" dirty="0"/>
              <a:t>Missing ET</a:t>
            </a:r>
          </a:p>
          <a:p>
            <a:r>
              <a:rPr lang="en-GB" sz="2200" dirty="0"/>
              <a:t>The dark matter particle is massive = very big for a fundamental particle = </a:t>
            </a:r>
            <a:r>
              <a:rPr lang="en-GB" sz="2200" u="sng" dirty="0"/>
              <a:t>LARGE missing ET</a:t>
            </a:r>
            <a:endParaRPr lang="en-US" sz="2200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D779CF-F086-C589-7C21-9B4268A98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73" y="1917508"/>
            <a:ext cx="5133627" cy="24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36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46325-9F23-9CC9-4A4E-764C5B5E5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Search for Dark Matter!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21A73-61CA-4396-A759-339CAE7EF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1107" cy="4351338"/>
          </a:xfrm>
        </p:spPr>
        <p:txBody>
          <a:bodyPr/>
          <a:lstStyle/>
          <a:p>
            <a:r>
              <a:rPr lang="en-GB" dirty="0"/>
              <a:t>We are going to search for a specific process, where the Dark Matter particles are created with a Z-boson</a:t>
            </a:r>
          </a:p>
          <a:p>
            <a:r>
              <a:rPr lang="en-GB" dirty="0"/>
              <a:t>The Z boson decays into two leptons</a:t>
            </a:r>
          </a:p>
          <a:p>
            <a:r>
              <a:rPr lang="en-GB" dirty="0"/>
              <a:t>This is our SIGNAL process:</a:t>
            </a:r>
          </a:p>
          <a:p>
            <a:pPr lvl="1"/>
            <a:r>
              <a:rPr lang="en-GB" dirty="0"/>
              <a:t>pp-&gt; X X+ Z-&gt;</a:t>
            </a:r>
            <a:r>
              <a:rPr lang="en-GB" dirty="0" err="1"/>
              <a:t>ll</a:t>
            </a:r>
            <a:endParaRPr lang="en-GB" dirty="0"/>
          </a:p>
          <a:p>
            <a:pPr lvl="1"/>
            <a:r>
              <a:rPr lang="en-GB" b="1" dirty="0"/>
              <a:t>Written as DM+Z-&gt;</a:t>
            </a:r>
            <a:r>
              <a:rPr lang="en-GB" b="1" dirty="0" err="1"/>
              <a:t>ll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745EE1-8E46-B398-278A-34D3425ED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307" y="1825625"/>
            <a:ext cx="4801983" cy="35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0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A29B-FC1E-31B2-6882-831B61D6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Analysis: SIGNAL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BA6DC-51B3-2773-CC8A-DB855A1D4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Our signal is the process we are searching for</a:t>
            </a:r>
          </a:p>
          <a:p>
            <a:pPr lvl="1"/>
            <a:r>
              <a:rPr lang="en-GB" dirty="0"/>
              <a:t>Signal = Dark Matter + Z boson -&gt; lepton + lepton </a:t>
            </a:r>
          </a:p>
          <a:p>
            <a:pPr lvl="1"/>
            <a:r>
              <a:rPr lang="en-GB" dirty="0"/>
              <a:t>Signal = DM +Z-&gt;</a:t>
            </a:r>
            <a:r>
              <a:rPr lang="en-GB" dirty="0" err="1"/>
              <a:t>ll</a:t>
            </a:r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What will the signature be?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266C3-C99F-7FB6-D200-A22D6E036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1817" y="2813348"/>
            <a:ext cx="4801983" cy="35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27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68C9-187D-00E0-0827-AAFF8FD6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Analysis: Signature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58D99-0502-0ED5-31D4-AC90D7CA1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7043" cy="4351338"/>
          </a:xfrm>
        </p:spPr>
        <p:txBody>
          <a:bodyPr/>
          <a:lstStyle/>
          <a:p>
            <a:r>
              <a:rPr lang="en-GB" dirty="0"/>
              <a:t>The Signature of our signal </a:t>
            </a:r>
          </a:p>
          <a:p>
            <a:pPr lvl="1"/>
            <a:r>
              <a:rPr lang="en-GB" dirty="0"/>
              <a:t>Missing ET + two opposite sign leptons (electrons or muons)</a:t>
            </a:r>
          </a:p>
          <a:p>
            <a:pPr lvl="1"/>
            <a:r>
              <a:rPr lang="en-GB" dirty="0" err="1"/>
              <a:t>Etmiss</a:t>
            </a:r>
            <a:r>
              <a:rPr lang="en-GB" dirty="0"/>
              <a:t> + 2 OS leptons (</a:t>
            </a:r>
            <a:r>
              <a:rPr lang="en-GB" dirty="0" err="1"/>
              <a:t>e,</a:t>
            </a:r>
            <a:r>
              <a:rPr lang="en-GB" dirty="0" err="1">
                <a:latin typeface="Symbol" pitchFamily="2" charset="2"/>
              </a:rPr>
              <a:t>m</a:t>
            </a:r>
            <a:r>
              <a:rPr lang="en-GB" dirty="0"/>
              <a:t>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A125E-C250-5A46-4769-153AD90B0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370" y="0"/>
            <a:ext cx="7105022" cy="6300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BC9E23-5991-DB11-6DE0-A77EF0C9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11" y="4001294"/>
            <a:ext cx="3558545" cy="26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80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D68C9-187D-00E0-0827-AAFF8FD6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Analysis: Signature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938B6-713C-28DB-8EB2-A53AD4C1F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929" y="1310954"/>
            <a:ext cx="10096871" cy="554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48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A29B-FC1E-31B2-6882-831B61D6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Analysis: 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BA6DC-51B3-2773-CC8A-DB855A1D4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background = any SM process that looks like the Signal</a:t>
            </a:r>
          </a:p>
          <a:p>
            <a:pPr lvl="1"/>
            <a:r>
              <a:rPr lang="en-GB" dirty="0"/>
              <a:t>= Processes that have the same signature</a:t>
            </a:r>
          </a:p>
          <a:p>
            <a:pPr lvl="1"/>
            <a:r>
              <a:rPr lang="en-GB" dirty="0"/>
              <a:t>Often because of mis-reconstruction</a:t>
            </a:r>
          </a:p>
          <a:p>
            <a:pPr lvl="1"/>
            <a:r>
              <a:rPr lang="en-GB" dirty="0"/>
              <a:t>For example, a b-jet not being reconstructed</a:t>
            </a:r>
          </a:p>
          <a:p>
            <a:pPr lvl="1"/>
            <a:r>
              <a:rPr lang="en-GB" dirty="0"/>
              <a:t>Or a charge misidentification of a lepton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71699-2C1F-F0B9-B253-E745A72C4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51" y="4198776"/>
            <a:ext cx="5290782" cy="213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76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F786-3491-F6BB-B73F-ACB30702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 and 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1E31-C811-C77C-C2C7-C4816F0FD06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GB" dirty="0"/>
              <a:t>Our </a:t>
            </a:r>
            <a:r>
              <a:rPr lang="en-GB" b="1" dirty="0"/>
              <a:t>signal</a:t>
            </a:r>
            <a:r>
              <a:rPr lang="en-GB" dirty="0"/>
              <a:t> is the process we are searching for</a:t>
            </a:r>
          </a:p>
          <a:p>
            <a:pPr lvl="1"/>
            <a:r>
              <a:rPr lang="en-GB" dirty="0"/>
              <a:t>Signal = Dark Matter + Z boson -&gt; lepton + lepton </a:t>
            </a:r>
          </a:p>
          <a:p>
            <a:pPr lvl="1"/>
            <a:r>
              <a:rPr lang="en-GB" dirty="0"/>
              <a:t>Signal = DM +Z-&gt;</a:t>
            </a:r>
            <a:r>
              <a:rPr lang="en-GB" dirty="0" err="1"/>
              <a:t>ll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The </a:t>
            </a:r>
            <a:r>
              <a:rPr lang="en-GB" b="1" dirty="0"/>
              <a:t>signature</a:t>
            </a:r>
            <a:r>
              <a:rPr lang="en-GB" dirty="0"/>
              <a:t> of our signal </a:t>
            </a:r>
          </a:p>
          <a:p>
            <a:pPr lvl="1"/>
            <a:r>
              <a:rPr lang="en-GB" dirty="0"/>
              <a:t>Missing ET + two opposite sign leptons (electrons or muons)</a:t>
            </a:r>
          </a:p>
          <a:p>
            <a:pPr lvl="1"/>
            <a:r>
              <a:rPr lang="en-GB" dirty="0" err="1"/>
              <a:t>Etmiss</a:t>
            </a:r>
            <a:r>
              <a:rPr lang="en-GB" dirty="0"/>
              <a:t> + 2 OS leptons (</a:t>
            </a:r>
            <a:r>
              <a:rPr lang="en-GB" dirty="0" err="1"/>
              <a:t>e,</a:t>
            </a:r>
            <a:r>
              <a:rPr lang="en-GB" dirty="0" err="1">
                <a:latin typeface="Symbol" pitchFamily="2" charset="2"/>
              </a:rPr>
              <a:t>m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r>
              <a:rPr lang="en-GB" dirty="0"/>
              <a:t>The </a:t>
            </a:r>
            <a:r>
              <a:rPr lang="en-GB" b="1" dirty="0"/>
              <a:t>background</a:t>
            </a:r>
            <a:r>
              <a:rPr lang="en-GB" dirty="0"/>
              <a:t> = any SM processes that have the same signature</a:t>
            </a:r>
          </a:p>
          <a:p>
            <a:pPr lvl="1"/>
            <a:r>
              <a:rPr lang="en-GB" dirty="0"/>
              <a:t>Signature of the backgrounds = </a:t>
            </a:r>
            <a:r>
              <a:rPr lang="en-GB" dirty="0" err="1"/>
              <a:t>Etmss</a:t>
            </a:r>
            <a:r>
              <a:rPr lang="en-GB" dirty="0"/>
              <a:t> + 2OSl</a:t>
            </a:r>
          </a:p>
        </p:txBody>
      </p:sp>
    </p:spTree>
    <p:extLst>
      <p:ext uri="{BB962C8B-B14F-4D97-AF65-F5344CB8AC3E}">
        <p14:creationId xmlns:p14="http://schemas.microsoft.com/office/powerpoint/2010/main" val="68331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Large Hadron Collider at CERN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6F79F4-24E5-30A7-B24D-7EF1929B8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95798"/>
            <a:ext cx="10058400" cy="4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96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F786-3491-F6BB-B73F-ACB30702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Analysis: Background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4756B-B86C-55E8-BA46-C1F8DE414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" y="1264542"/>
            <a:ext cx="3161276" cy="3216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782A39-A4EA-C403-2107-1AFAB1C3C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277" y="3179696"/>
            <a:ext cx="2737249" cy="2802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7EBB7-F16B-0C85-B176-5E837AF92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92" y="4413367"/>
            <a:ext cx="2428059" cy="2444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38F242-9E82-5F82-9AA2-3C2071CD6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681" y="1148040"/>
            <a:ext cx="4533348" cy="45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2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BEAC-88BF-5E8B-5B02-FA2AFA4F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7E57D-5826-41CC-45B4-A4E7A341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118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How do we find it – how do we do the experiment</a:t>
            </a:r>
          </a:p>
          <a:p>
            <a:r>
              <a:rPr lang="en-GB" sz="2400" dirty="0"/>
              <a:t>We collide protons for an amount of time to get our dataset</a:t>
            </a:r>
          </a:p>
          <a:p>
            <a:pPr lvl="1"/>
            <a:r>
              <a:rPr lang="en-GB" dirty="0"/>
              <a:t>Our data set has a number o events. In particle physics we measure the number of events in terms of luminosity</a:t>
            </a:r>
          </a:p>
          <a:p>
            <a:r>
              <a:rPr lang="en-GB" sz="2400" dirty="0"/>
              <a:t>This data set will have everything</a:t>
            </a:r>
          </a:p>
          <a:p>
            <a:pPr lvl="1"/>
            <a:r>
              <a:rPr lang="en-GB" dirty="0"/>
              <a:t>How many Higgs, W and Z etc.</a:t>
            </a:r>
          </a:p>
          <a:p>
            <a:r>
              <a:rPr lang="en-GB" u="sng" dirty="0"/>
              <a:t>We simulate Monte call simulations of our SIGNAL and backgrounds to develop and optimise our analysis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9E8B0-C315-F6DC-06A3-36CAC944A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980" y="1825625"/>
            <a:ext cx="5640811" cy="40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17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BEAC-88BF-5E8B-5B02-FA2AFA4F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7E57D-5826-41CC-45B4-A4E7A341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69567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 make cuts on the data to find events that look like our signal!</a:t>
            </a:r>
          </a:p>
          <a:p>
            <a:endParaRPr lang="en-GB" dirty="0"/>
          </a:p>
          <a:p>
            <a:r>
              <a:rPr lang="en-GB" dirty="0"/>
              <a:t>Some background events will also look like our signal (hey have a similar signature) so we need to be clever to think how to get rid of more background without getting rid of too much background </a:t>
            </a:r>
          </a:p>
          <a:p>
            <a:pPr lvl="1"/>
            <a:r>
              <a:rPr lang="en-GB" dirty="0"/>
              <a:t>Our CUTS Would start:</a:t>
            </a:r>
          </a:p>
          <a:p>
            <a:pPr lvl="2"/>
            <a:r>
              <a:rPr lang="en-GB" dirty="0"/>
              <a:t>Must have exactly TWO Opposite sign leptons</a:t>
            </a:r>
          </a:p>
          <a:p>
            <a:pPr lvl="2"/>
            <a:r>
              <a:rPr lang="en-GB" dirty="0"/>
              <a:t>Must have large missing ET (lets say &gt;25 GeV)</a:t>
            </a:r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34EC5-F907-3AD1-8A90-1F47E52F8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767" y="1690688"/>
            <a:ext cx="3300570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5AB2E-CA28-1647-7F0E-A6FA5291A21E}"/>
              </a:ext>
            </a:extLst>
          </p:cNvPr>
          <p:cNvSpPr txBox="1"/>
          <p:nvPr/>
        </p:nvSpPr>
        <p:spPr>
          <a:xfrm>
            <a:off x="8783221" y="1144727"/>
            <a:ext cx="2733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Example of a cut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20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BEAC-88BF-5E8B-5B02-FA2AFA4F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7E57D-5826-41CC-45B4-A4E7A341C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do we find it – how do we lets look at the background  again</a:t>
            </a:r>
          </a:p>
          <a:p>
            <a:pPr lvl="1"/>
            <a:r>
              <a:rPr lang="en-GB" dirty="0"/>
              <a:t>What cuts can we do to get rid of more of these events?</a:t>
            </a:r>
          </a:p>
          <a:p>
            <a:r>
              <a:rPr lang="en-GB" dirty="0"/>
              <a:t>This is doing a cut based optimisation analysis:</a:t>
            </a:r>
          </a:p>
          <a:p>
            <a:pPr lvl="1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C4948-F280-6AE9-921A-0D8DC78F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949" y="3121895"/>
            <a:ext cx="7340349" cy="37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7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BEAC-88BF-5E8B-5B02-FA2AFA4F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7E57D-5826-41CC-45B4-A4E7A341C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optimise the cuts as best we can to get most amount of background and least amount of signal</a:t>
            </a:r>
          </a:p>
          <a:p>
            <a:r>
              <a:rPr lang="en-GB" dirty="0"/>
              <a:t>We measure this as a number signal/</a:t>
            </a:r>
            <a:r>
              <a:rPr lang="en-GB" dirty="0" err="1"/>
              <a:t>sqrt</a:t>
            </a:r>
            <a:r>
              <a:rPr lang="en-GB" dirty="0"/>
              <a:t> (number background)</a:t>
            </a:r>
            <a:endParaRPr lang="en-GB" dirty="0">
              <a:latin typeface="Symbol" pitchFamily="2" charset="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76AC90-FD28-A80C-CC82-253808EB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106" y="3290630"/>
            <a:ext cx="6354518" cy="30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7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BEAC-88BF-5E8B-5B02-FA2AFA4F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7E57D-5826-41CC-45B4-A4E7A341C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usually use hundreds of variables in our analyses.</a:t>
            </a:r>
          </a:p>
          <a:p>
            <a:r>
              <a:rPr lang="en-GB" dirty="0"/>
              <a:t>This week we have chosen a few important ones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D5F02-6D2A-FEA5-7F59-D48C0379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312057"/>
            <a:ext cx="6764950" cy="1796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1395D1-E29B-9313-B581-9942D357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445" y="3312057"/>
            <a:ext cx="5394356" cy="180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5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F786-3491-F6BB-B73F-ACB30702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Analysis: Background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4756B-B86C-55E8-BA46-C1F8DE414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" y="1264542"/>
            <a:ext cx="3161276" cy="32167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782A39-A4EA-C403-2107-1AFAB1C3C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277" y="3179696"/>
            <a:ext cx="2737249" cy="2802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A7EBB7-F16B-0C85-B176-5E837AF92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92" y="4413367"/>
            <a:ext cx="2428059" cy="2444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38F242-9E82-5F82-9AA2-3C2071CD6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3681" y="1148040"/>
            <a:ext cx="4533348" cy="456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608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BEAC-88BF-5E8B-5B02-FA2AFA4F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9E6B1-5855-E7AB-E02D-20584FA02D8C}"/>
              </a:ext>
            </a:extLst>
          </p:cNvPr>
          <p:cNvSpPr txBox="1"/>
          <p:nvPr/>
        </p:nvSpPr>
        <p:spPr>
          <a:xfrm>
            <a:off x="557315" y="1490479"/>
            <a:ext cx="1107737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Signal dataset: </a:t>
            </a:r>
            <a:r>
              <a:rPr lang="en-US" b="1" dirty="0"/>
              <a:t>DM_300</a:t>
            </a:r>
            <a:r>
              <a:rPr lang="en-GB" b="1" dirty="0"/>
              <a:t>, </a:t>
            </a:r>
            <a:r>
              <a:rPr lang="en-US" b="1" dirty="0"/>
              <a:t> </a:t>
            </a:r>
            <a:r>
              <a:rPr lang="en-GB" b="1" dirty="0"/>
              <a:t>B</a:t>
            </a:r>
            <a:r>
              <a:rPr lang="en-US" b="1" dirty="0" err="1"/>
              <a:t>ackground</a:t>
            </a:r>
            <a:r>
              <a:rPr lang="en-US" b="1" dirty="0"/>
              <a:t> </a:t>
            </a:r>
            <a:r>
              <a:rPr lang="en-GB" b="1" dirty="0"/>
              <a:t>datasets</a:t>
            </a:r>
            <a:r>
              <a:rPr lang="en-US" b="1" dirty="0"/>
              <a:t>: NR_ll, Z_jets, WZ or ZZ. </a:t>
            </a:r>
          </a:p>
          <a:p>
            <a:pPr algn="l"/>
            <a:r>
              <a:rPr lang="en-US" b="1" dirty="0"/>
              <a:t>Each row</a:t>
            </a:r>
            <a:r>
              <a:rPr lang="en-GB" b="1" dirty="0"/>
              <a:t> </a:t>
            </a:r>
            <a:r>
              <a:rPr lang="en-US" b="1" dirty="0"/>
              <a:t>represents a single event</a:t>
            </a:r>
            <a:r>
              <a:rPr lang="en-GB" b="1" dirty="0"/>
              <a:t> </a:t>
            </a:r>
            <a:r>
              <a:rPr lang="en-US" b="1" dirty="0"/>
              <a:t>or proton-proton collision, inside ATLAS.</a:t>
            </a:r>
          </a:p>
          <a:p>
            <a:pPr algn="l"/>
            <a:r>
              <a:rPr lang="en-US" b="1" dirty="0"/>
              <a:t>Each column</a:t>
            </a:r>
            <a:r>
              <a:rPr lang="en-GB" b="1" dirty="0"/>
              <a:t> </a:t>
            </a:r>
            <a:r>
              <a:rPr lang="en-US" b="1" dirty="0"/>
              <a:t>represents a different type of measurement </a:t>
            </a:r>
            <a:r>
              <a:rPr lang="en-GB" b="1" dirty="0"/>
              <a:t>/ variable </a:t>
            </a:r>
            <a:r>
              <a:rPr lang="en-US" b="1" dirty="0"/>
              <a:t>of the proton-proton collisions.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1.</a:t>
            </a:r>
            <a:r>
              <a:rPr lang="en-US" b="1" dirty="0"/>
              <a:t> </a:t>
            </a:r>
            <a:r>
              <a:rPr lang="en-US" b="1" dirty="0" err="1"/>
              <a:t>sum_lep_charge</a:t>
            </a:r>
            <a:r>
              <a:rPr lang="en-US" dirty="0"/>
              <a:t> represents the total charge for the leptons that ATLAS detects after the collision. Generally, these will have opposite charge, and so they add to zero.</a:t>
            </a:r>
            <a:endParaRPr lang="en-GB" dirty="0"/>
          </a:p>
          <a:p>
            <a:pPr algn="l"/>
            <a:endParaRPr lang="en-US" dirty="0"/>
          </a:p>
          <a:p>
            <a:pPr algn="l"/>
            <a:r>
              <a:rPr lang="en-US" dirty="0"/>
              <a:t>2. </a:t>
            </a:r>
            <a:r>
              <a:rPr lang="en-US" b="1" dirty="0" err="1"/>
              <a:t>lead_lep_pt</a:t>
            </a:r>
            <a:r>
              <a:rPr lang="en-US" dirty="0"/>
              <a:t> represents the transverse momentum of the fastest lepton that ATLAS detects</a:t>
            </a:r>
            <a:r>
              <a:rPr lang="en-GB" dirty="0"/>
              <a:t>.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3. </a:t>
            </a:r>
            <a:r>
              <a:rPr lang="en-US" b="1" dirty="0" err="1"/>
              <a:t>sublead_lep_pt</a:t>
            </a:r>
            <a:r>
              <a:rPr lang="en-US" b="1" dirty="0"/>
              <a:t> </a:t>
            </a:r>
            <a:r>
              <a:rPr lang="en-US" dirty="0"/>
              <a:t>represents the transverse momentum of the second-fastest lepton that ATLAS d</a:t>
            </a:r>
            <a:r>
              <a:rPr lang="en-GB" dirty="0" err="1"/>
              <a:t>etects</a:t>
            </a:r>
            <a:endParaRPr lang="en-GB" dirty="0"/>
          </a:p>
          <a:p>
            <a:pPr algn="l"/>
            <a:endParaRPr lang="en-GB" dirty="0"/>
          </a:p>
          <a:p>
            <a:pPr algn="l"/>
            <a:r>
              <a:rPr lang="en-US" dirty="0"/>
              <a:t>4. </a:t>
            </a:r>
            <a:r>
              <a:rPr lang="en-US" b="1" dirty="0"/>
              <a:t>Mll</a:t>
            </a:r>
            <a:r>
              <a:rPr lang="en-US" dirty="0"/>
              <a:t> represents the “</a:t>
            </a:r>
            <a:r>
              <a:rPr lang="en-US" dirty="0" err="1"/>
              <a:t>dilepton</a:t>
            </a:r>
            <a:r>
              <a:rPr lang="en-US" dirty="0"/>
              <a:t> invariant mass”</a:t>
            </a:r>
            <a:endParaRPr lang="en-GB" dirty="0"/>
          </a:p>
          <a:p>
            <a:pPr algn="l"/>
            <a:endParaRPr lang="en-GB" dirty="0"/>
          </a:p>
          <a:p>
            <a:pPr algn="l"/>
            <a:r>
              <a:rPr lang="en-US" dirty="0"/>
              <a:t>5. </a:t>
            </a:r>
            <a:r>
              <a:rPr lang="en-US" b="1" dirty="0" err="1"/>
              <a:t>Etmiss</a:t>
            </a:r>
            <a:r>
              <a:rPr lang="en-US" dirty="0"/>
              <a:t> represents the missing transverse momentum</a:t>
            </a:r>
            <a:r>
              <a:rPr lang="en-GB" dirty="0"/>
              <a:t>.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6. </a:t>
            </a:r>
            <a:r>
              <a:rPr lang="en-US" b="1" dirty="0"/>
              <a:t>HT</a:t>
            </a:r>
            <a:r>
              <a:rPr lang="en-US" dirty="0"/>
              <a:t> is the scalar sum of all the momentum after the collision; so </a:t>
            </a:r>
            <a:r>
              <a:rPr lang="en-US" dirty="0" err="1"/>
              <a:t>ETmiss_over_HT</a:t>
            </a:r>
            <a:r>
              <a:rPr lang="en-US" dirty="0"/>
              <a:t> is a measurement of how much of the momentum in a collision is missing.</a:t>
            </a:r>
          </a:p>
          <a:p>
            <a:pPr algn="l"/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42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BEAC-88BF-5E8B-5B02-FA2AFA4F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D5F02-6D2A-FEA5-7F59-D48C0379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20" y="1451352"/>
            <a:ext cx="5792046" cy="1538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1395D1-E29B-9313-B581-9942D357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047" y="1456867"/>
            <a:ext cx="4552634" cy="1527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805F2-E5D4-C632-EDBE-EB95D83A7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20" y="3100573"/>
            <a:ext cx="2444902" cy="1811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204236-11DC-8876-F46C-CE91BCA9F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522" y="3090846"/>
            <a:ext cx="1511526" cy="1538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249C65-3F21-6D63-B53E-7297AF963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26342"/>
            <a:ext cx="1575118" cy="1585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996F1E-8771-D730-F6DD-CDB59F2B1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240" y="3086301"/>
            <a:ext cx="1414261" cy="1448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8E351E-E7EA-249C-9E28-46C29751C5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745" y="3126342"/>
            <a:ext cx="2031583" cy="2044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3D2D64-0F13-7A88-5B43-DD721008F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15" y="4528290"/>
            <a:ext cx="4577196" cy="23297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B67A13-44C4-9E10-8DBF-F77F399FCB61}"/>
              </a:ext>
            </a:extLst>
          </p:cNvPr>
          <p:cNvSpPr txBox="1"/>
          <p:nvPr/>
        </p:nvSpPr>
        <p:spPr>
          <a:xfrm>
            <a:off x="5637912" y="5429514"/>
            <a:ext cx="2974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accent5"/>
                </a:solidFill>
              </a:rPr>
              <a:t>You are going to choose and optimise these cuts!</a:t>
            </a:r>
          </a:p>
          <a:p>
            <a:pPr algn="l"/>
            <a:endParaRPr lang="en-US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2A36D21-D28F-D0B0-D9F1-205CD24E13D2}"/>
                  </a:ext>
                </a:extLst>
              </p14:cNvPr>
              <p14:cNvContentPartPr/>
              <p14:nvPr/>
            </p14:nvContentPartPr>
            <p14:xfrm>
              <a:off x="4486423" y="5380844"/>
              <a:ext cx="1031040" cy="802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2A36D21-D28F-D0B0-D9F1-205CD24E13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68429" y="5362844"/>
                <a:ext cx="1066668" cy="8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C478038-07F7-14E6-F833-DB27627649BD}"/>
                  </a:ext>
                </a:extLst>
              </p14:cNvPr>
              <p14:cNvContentPartPr/>
              <p14:nvPr/>
            </p14:nvContentPartPr>
            <p14:xfrm>
              <a:off x="8327623" y="5107604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C478038-07F7-14E6-F833-DB27627649B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09983" y="508996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0424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BD9F-5E16-97E3-BB77-4BBB0F72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Significance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138517-6AC4-47CC-A47D-E9CCDA964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particle physics analyses are based on hypothesis testing, meaning that the goal is to use data to ­ support</a:t>
            </a:r>
            <a:r>
              <a:rPr lang="en-GB" dirty="0"/>
              <a:t> </a:t>
            </a:r>
            <a:r>
              <a:rPr lang="en-US" dirty="0"/>
              <a:t>or disprove a given hypothesis.</a:t>
            </a:r>
            <a:endParaRPr lang="en-GB" dirty="0"/>
          </a:p>
          <a:p>
            <a:r>
              <a:rPr lang="en-US" dirty="0"/>
              <a:t>For example, if we are looking for a </a:t>
            </a:r>
            <a:r>
              <a:rPr lang="en-US" b="1" dirty="0"/>
              <a:t>new particle not predicted by the Standard</a:t>
            </a:r>
            <a:r>
              <a:rPr lang="en-GB" b="1" dirty="0"/>
              <a:t> </a:t>
            </a:r>
            <a:r>
              <a:rPr lang="en-US" b="1" dirty="0"/>
              <a:t>Model</a:t>
            </a:r>
            <a:r>
              <a:rPr lang="en-US" dirty="0"/>
              <a:t>, then our hypothesis would be the presence of this new particle in our data. </a:t>
            </a:r>
            <a:endParaRPr lang="en-GB" dirty="0"/>
          </a:p>
          <a:p>
            <a:endParaRPr lang="en-GB" dirty="0"/>
          </a:p>
          <a:p>
            <a:r>
              <a:rPr lang="en-US" dirty="0"/>
              <a:t>The </a:t>
            </a:r>
            <a:r>
              <a:rPr lang="en-US" b="1" dirty="0"/>
              <a:t>null hypothesis</a:t>
            </a:r>
            <a:r>
              <a:rPr lang="en-US" dirty="0"/>
              <a:t> would</a:t>
            </a:r>
            <a:r>
              <a:rPr lang="en-GB" dirty="0"/>
              <a:t> </a:t>
            </a:r>
            <a:r>
              <a:rPr lang="en-US" dirty="0"/>
              <a:t>exactly correspond to the Standard Model prediction, assuming no new particle. </a:t>
            </a:r>
          </a:p>
        </p:txBody>
      </p:sp>
    </p:spTree>
    <p:extLst>
      <p:ext uri="{BB962C8B-B14F-4D97-AF65-F5344CB8AC3E}">
        <p14:creationId xmlns:p14="http://schemas.microsoft.com/office/powerpoint/2010/main" val="176914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Large Hadron Collider at 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47FF1-BF09-27B3-E255-C01F7D47B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792" y="1503259"/>
            <a:ext cx="5759010" cy="4761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FCFC9-DB47-8F03-5DA9-336A88D7A8AF}"/>
              </a:ext>
            </a:extLst>
          </p:cNvPr>
          <p:cNvSpPr txBox="1"/>
          <p:nvPr/>
        </p:nvSpPr>
        <p:spPr>
          <a:xfrm>
            <a:off x="6882393" y="1503259"/>
            <a:ext cx="48871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LHC accelerate protons to almost the speed of light before smashing them millions of times a second inside 4 big detectors!</a:t>
            </a:r>
          </a:p>
          <a:p>
            <a:pPr marL="285750" indent="-285750" algn="l">
              <a:buFontTx/>
              <a:buChar char="-"/>
            </a:pPr>
            <a:endParaRPr lang="en-GB" dirty="0">
              <a:solidFill>
                <a:schemeClr val="bg1">
                  <a:lumMod val="10000"/>
                </a:schemeClr>
              </a:solidFill>
            </a:endParaRPr>
          </a:p>
          <a:p>
            <a:pPr marL="285750" indent="-285750" algn="l">
              <a:buFontTx/>
              <a:buChar char="-"/>
            </a:pPr>
            <a:r>
              <a:rPr lang="en-GB" dirty="0">
                <a:solidFill>
                  <a:schemeClr val="bg1">
                    <a:lumMod val="10000"/>
                  </a:schemeClr>
                </a:solidFill>
              </a:rPr>
              <a:t>Our detector is called ATLAS!</a:t>
            </a:r>
            <a:endParaRPr lang="en-US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1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BD9F-5E16-97E3-BB77-4BBB0F72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Significance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138517-6AC4-47CC-A47D-E9CCDA964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</a:t>
            </a:r>
            <a:r>
              <a:rPr lang="en-US" b="1" dirty="0"/>
              <a:t>p-value</a:t>
            </a:r>
            <a:r>
              <a:rPr lang="en-US" dirty="0"/>
              <a:t> corresponds to the likelihood that an</a:t>
            </a:r>
            <a:r>
              <a:rPr lang="en-GB" dirty="0"/>
              <a:t> </a:t>
            </a:r>
            <a:r>
              <a:rPr lang="en-US" dirty="0"/>
              <a:t>observed test statistic can be explained by the null</a:t>
            </a:r>
            <a:r>
              <a:rPr lang="en-GB" dirty="0"/>
              <a:t> </a:t>
            </a:r>
            <a:r>
              <a:rPr lang="en-US" dirty="0"/>
              <a:t>hypothesis, without the need for an alternative.</a:t>
            </a:r>
            <a:endParaRPr lang="en-GB" dirty="0"/>
          </a:p>
          <a:p>
            <a:endParaRPr lang="en-GB" dirty="0"/>
          </a:p>
          <a:p>
            <a:r>
              <a:rPr lang="en-US" dirty="0"/>
              <a:t>More specifically, it equates to the </a:t>
            </a:r>
            <a:r>
              <a:rPr lang="en-US" b="1" dirty="0"/>
              <a:t>fraction of times</a:t>
            </a:r>
            <a:r>
              <a:rPr lang="en-GB" b="1" dirty="0"/>
              <a:t> </a:t>
            </a:r>
            <a:r>
              <a:rPr lang="en-US" b="1" dirty="0"/>
              <a:t>you would get an observed test statistic showing</a:t>
            </a:r>
            <a:r>
              <a:rPr lang="en-GB" b="1" dirty="0"/>
              <a:t> </a:t>
            </a:r>
            <a:r>
              <a:rPr lang="en-US" b="1" dirty="0"/>
              <a:t>worse agreement with the null hypothesis than that</a:t>
            </a:r>
            <a:r>
              <a:rPr lang="en-GB" b="1" dirty="0"/>
              <a:t> </a:t>
            </a:r>
            <a:r>
              <a:rPr lang="en-US" b="1" dirty="0"/>
              <a:t>observed</a:t>
            </a:r>
            <a:r>
              <a:rPr lang="en-US" dirty="0"/>
              <a:t>, assuming the null hypothesis is true. </a:t>
            </a:r>
            <a:endParaRPr lang="en-GB" dirty="0"/>
          </a:p>
          <a:p>
            <a:endParaRPr lang="en-GB" dirty="0"/>
          </a:p>
          <a:p>
            <a:r>
              <a:rPr lang="en-US" dirty="0"/>
              <a:t>The</a:t>
            </a:r>
            <a:r>
              <a:rPr lang="en-GB" dirty="0"/>
              <a:t> </a:t>
            </a:r>
            <a:r>
              <a:rPr lang="en-US" dirty="0"/>
              <a:t>smaller the p-value, the more confidence we have</a:t>
            </a:r>
            <a:r>
              <a:rPr lang="en-GB" dirty="0"/>
              <a:t> that the null hypothesis can be excluded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393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BD9F-5E16-97E3-BB77-4BBB0F72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Significance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138517-6AC4-47CC-A47D-E9CCDA964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C9B2F-B317-6A05-078A-FE21B0B76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76" y="1690688"/>
            <a:ext cx="11866448" cy="352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58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BD9F-5E16-97E3-BB77-4BBB0F72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Significance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5CD0D4-ABEC-5A53-C978-AF04018CE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554363"/>
            <a:ext cx="5449734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D604F4-CA11-EDEB-6189-0F5B48D9B3EC}"/>
              </a:ext>
            </a:extLst>
          </p:cNvPr>
          <p:cNvSpPr txBox="1"/>
          <p:nvPr/>
        </p:nvSpPr>
        <p:spPr>
          <a:xfrm>
            <a:off x="440099" y="2434561"/>
            <a:ext cx="55645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GB" sz="2400" b="1" dirty="0"/>
              <a:t>Significance</a:t>
            </a:r>
            <a:r>
              <a:rPr lang="en-GB" sz="2400" dirty="0"/>
              <a:t> is a quantity that expresses how certain we are that the null hypothesis can be excluded.</a:t>
            </a:r>
          </a:p>
          <a:p>
            <a:pPr marL="342900" indent="-342900" algn="l">
              <a:buFontTx/>
              <a:buChar char="-"/>
            </a:pPr>
            <a:endParaRPr lang="en-GB" sz="2400" dirty="0"/>
          </a:p>
          <a:p>
            <a:pPr marL="342900" indent="-342900" algn="l">
              <a:buFontTx/>
              <a:buChar char="-"/>
            </a:pPr>
            <a:endParaRPr lang="en-GB" sz="2400" dirty="0"/>
          </a:p>
          <a:p>
            <a:pPr marL="342900" indent="-342900" algn="l">
              <a:buFontTx/>
              <a:buChar char="-"/>
            </a:pPr>
            <a:r>
              <a:rPr lang="en-GB" sz="2400" dirty="0"/>
              <a:t>Closely related to the </a:t>
            </a:r>
            <a:r>
              <a:rPr lang="en-GB" sz="2400" b="1" dirty="0"/>
              <a:t>p-value</a:t>
            </a:r>
            <a:r>
              <a:rPr lang="en-GB" sz="2400" dirty="0"/>
              <a:t>: the lower the p-value, the higher the significance, and vice-versa</a:t>
            </a:r>
          </a:p>
        </p:txBody>
      </p:sp>
    </p:spTree>
    <p:extLst>
      <p:ext uri="{BB962C8B-B14F-4D97-AF65-F5344CB8AC3E}">
        <p14:creationId xmlns:p14="http://schemas.microsoft.com/office/powerpoint/2010/main" val="17501133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BD9F-5E16-97E3-BB77-4BBB0F72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Statistical Significance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5CD0D4-ABEC-5A53-C978-AF04018CE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287" y="1516640"/>
            <a:ext cx="5449734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D604F4-CA11-EDEB-6189-0F5B48D9B3EC}"/>
              </a:ext>
            </a:extLst>
          </p:cNvPr>
          <p:cNvSpPr txBox="1"/>
          <p:nvPr/>
        </p:nvSpPr>
        <p:spPr>
          <a:xfrm>
            <a:off x="339505" y="1554363"/>
            <a:ext cx="67488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GB" sz="2400" dirty="0"/>
              <a:t>Significance is often expressed as the number of “</a:t>
            </a:r>
            <a:r>
              <a:rPr lang="en-GB" sz="2400" b="1" dirty="0"/>
              <a:t>standard deviations</a:t>
            </a:r>
            <a:r>
              <a:rPr lang="en-GB" sz="2400" dirty="0"/>
              <a:t>” the observed test statistic is away from the null hypothesis. </a:t>
            </a:r>
          </a:p>
          <a:p>
            <a:pPr marL="342900" indent="-342900" algn="l">
              <a:buFontTx/>
              <a:buChar char="-"/>
            </a:pPr>
            <a:endParaRPr lang="en-GB" sz="2400" dirty="0"/>
          </a:p>
          <a:p>
            <a:pPr marL="342900" indent="-342900" algn="l">
              <a:buFontTx/>
              <a:buChar char="-"/>
            </a:pPr>
            <a:r>
              <a:rPr lang="en-GB" sz="2400" dirty="0"/>
              <a:t>If the test statistic is distributed like a Gaussian (a bell shape) and the null hypothesis is true, then a randomly sampled test statistic will be within 1 standard deviation (1</a:t>
            </a:r>
            <a:r>
              <a:rPr lang="el-GR" sz="2400" dirty="0"/>
              <a:t>σ) </a:t>
            </a:r>
            <a:r>
              <a:rPr lang="en-GB" sz="2400" dirty="0"/>
              <a:t>of the mean 68% of the time. </a:t>
            </a:r>
          </a:p>
          <a:p>
            <a:pPr marL="342900" indent="-342900" algn="l">
              <a:buFontTx/>
              <a:buChar char="-"/>
            </a:pPr>
            <a:endParaRPr lang="en-GB" sz="2400" dirty="0"/>
          </a:p>
          <a:p>
            <a:pPr marL="342900" indent="-342900" algn="l">
              <a:buFontTx/>
              <a:buChar char="-"/>
            </a:pPr>
            <a:r>
              <a:rPr lang="en-GB" sz="2400" dirty="0"/>
              <a:t>Therefore, for a 1</a:t>
            </a:r>
            <a:r>
              <a:rPr lang="el-GR" sz="2400" dirty="0"/>
              <a:t>σ </a:t>
            </a:r>
            <a:r>
              <a:rPr lang="en-GB" sz="2400" dirty="0"/>
              <a:t>significance, there is a 32% probability that the observed test statistic was obtained outside of this range by </a:t>
            </a:r>
            <a:r>
              <a:rPr lang="en-GB" sz="2400" b="1" dirty="0"/>
              <a:t>random chance</a:t>
            </a:r>
            <a:r>
              <a:rPr lang="en-GB" sz="2400" dirty="0"/>
              <a:t>, despite the null hypothesis being true.</a:t>
            </a:r>
          </a:p>
          <a:p>
            <a:pPr algn="l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9758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BD9F-5E16-97E3-BB77-4BBB0F72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F7CDB-E557-AFD5-F415-ADCACE1E3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83DEF3-6BC3-327C-97E0-D5B2F36FA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20303"/>
            <a:ext cx="10058400" cy="641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85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2BEAC-88BF-5E8B-5B02-FA2AFA4F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Search for Dark Matter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CD5F02-6D2A-FEA5-7F59-D48C03795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20" y="1451352"/>
            <a:ext cx="5792046" cy="1538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1395D1-E29B-9313-B581-9942D3575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2047" y="1456867"/>
            <a:ext cx="4552634" cy="1527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805F2-E5D4-C632-EDBE-EB95D83A7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20" y="3100573"/>
            <a:ext cx="2444902" cy="18119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204236-11DC-8876-F46C-CE91BCA9F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522" y="3090846"/>
            <a:ext cx="1511526" cy="15380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249C65-3F21-6D63-B53E-7297AF963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126342"/>
            <a:ext cx="1575118" cy="15858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996F1E-8771-D730-F6DD-CDB59F2B1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5240" y="3086301"/>
            <a:ext cx="1414261" cy="1448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8E351E-E7EA-249C-9E28-46C29751C5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7745" y="3126342"/>
            <a:ext cx="2031583" cy="2044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3D2D64-0F13-7A88-5B43-DD721008FC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15" y="4528290"/>
            <a:ext cx="4577196" cy="23297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B67A13-44C4-9E10-8DBF-F77F399FCB61}"/>
              </a:ext>
            </a:extLst>
          </p:cNvPr>
          <p:cNvSpPr txBox="1"/>
          <p:nvPr/>
        </p:nvSpPr>
        <p:spPr>
          <a:xfrm>
            <a:off x="5637912" y="5429514"/>
            <a:ext cx="2974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accent5"/>
                </a:solidFill>
              </a:rPr>
              <a:t>You are going to choose and optimise these cuts!</a:t>
            </a:r>
          </a:p>
          <a:p>
            <a:pPr algn="l"/>
            <a:endParaRPr lang="en-US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2A36D21-D28F-D0B0-D9F1-205CD24E13D2}"/>
                  </a:ext>
                </a:extLst>
              </p14:cNvPr>
              <p14:cNvContentPartPr/>
              <p14:nvPr/>
            </p14:nvContentPartPr>
            <p14:xfrm>
              <a:off x="4486423" y="5380844"/>
              <a:ext cx="1031040" cy="802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2A36D21-D28F-D0B0-D9F1-205CD24E13D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68429" y="5362844"/>
                <a:ext cx="1066668" cy="8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C478038-07F7-14E6-F833-DB27627649BD}"/>
                  </a:ext>
                </a:extLst>
              </p14:cNvPr>
              <p14:cNvContentPartPr/>
              <p14:nvPr/>
            </p14:nvContentPartPr>
            <p14:xfrm>
              <a:off x="8327623" y="5107604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C478038-07F7-14E6-F833-DB27627649B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09623" y="5089604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8853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BD9F-5E16-97E3-BB77-4BBB0F72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5E300-88EC-18D0-F2F1-627EAB362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Go through the notebooks staring with Notebook 1 on the </a:t>
            </a:r>
            <a:r>
              <a:rPr lang="en-GB" dirty="0" err="1"/>
              <a:t>indico</a:t>
            </a:r>
            <a:r>
              <a:rPr lang="en-GB" dirty="0"/>
              <a:t> pages. </a:t>
            </a:r>
          </a:p>
          <a:p>
            <a:pPr lvl="1"/>
            <a:r>
              <a:rPr lang="en-GB" dirty="0"/>
              <a:t>Notebook 1 is an introduction to some tools</a:t>
            </a:r>
          </a:p>
          <a:p>
            <a:pPr lvl="1"/>
            <a:r>
              <a:rPr lang="en-GB" dirty="0"/>
              <a:t>Notebook to is the cut based optimisation analysis</a:t>
            </a:r>
          </a:p>
          <a:p>
            <a:r>
              <a:rPr lang="en-GB" dirty="0"/>
              <a:t>GO SLOW and take time to understand, make notes</a:t>
            </a:r>
          </a:p>
          <a:p>
            <a:r>
              <a:rPr lang="en-GB" dirty="0"/>
              <a:t>They do not explain everything = they give you some tools to do the analysis, and you can understand the approach and techniques</a:t>
            </a:r>
          </a:p>
          <a:p>
            <a:r>
              <a:rPr lang="en-GB" dirty="0"/>
              <a:t>You can save a copy when you start and this is yours!</a:t>
            </a:r>
          </a:p>
          <a:p>
            <a:r>
              <a:rPr lang="en-GB" dirty="0"/>
              <a:t>Notebook 3 you wont start until later in the week. It is on using machine Learning and is more complex, we do not expect you to understand the programming, only the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19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Large Hadron Collider at CERN</a:t>
            </a:r>
            <a:endParaRPr lang="en-US" dirty="0"/>
          </a:p>
        </p:txBody>
      </p:sp>
      <p:pic>
        <p:nvPicPr>
          <p:cNvPr id="3" name="trim.1D1603C0-D4F6-49A0-8C54-CA22FCA6A2E5.MOV">
            <a:hlinkClick r:id="" action="ppaction://media"/>
            <a:extLst>
              <a:ext uri="{FF2B5EF4-FFF2-40B4-BE49-F238E27FC236}">
                <a16:creationId xmlns:a16="http://schemas.microsoft.com/office/drawing/2014/main" id="{58146D07-0BA0-46C4-9AF0-D4A4DCE0BE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AA8A4-A9BA-4E44-3F44-2B5C53ED0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631" y="1272974"/>
            <a:ext cx="9111942" cy="57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1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A2885-B471-80DF-BC46-DA01F1673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98" y="1690687"/>
            <a:ext cx="4586981" cy="4449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B7A6AA-055A-8DBC-409C-4F0356C6CB41}"/>
              </a:ext>
            </a:extLst>
          </p:cNvPr>
          <p:cNvSpPr txBox="1"/>
          <p:nvPr/>
        </p:nvSpPr>
        <p:spPr>
          <a:xfrm>
            <a:off x="1594775" y="6123543"/>
            <a:ext cx="285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Transverse plane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3D9E6-B101-03EC-D19B-4E296B286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008" y="1690687"/>
            <a:ext cx="6589294" cy="3169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C73B5E-9F98-9B33-71C7-C118722AD2D5}"/>
              </a:ext>
            </a:extLst>
          </p:cNvPr>
          <p:cNvSpPr txBox="1"/>
          <p:nvPr/>
        </p:nvSpPr>
        <p:spPr>
          <a:xfrm>
            <a:off x="7380426" y="1321357"/>
            <a:ext cx="28563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Longitudinal plane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B5DB0-2EEE-FF42-936E-B9FF4CDD93B8}"/>
              </a:ext>
            </a:extLst>
          </p:cNvPr>
          <p:cNvSpPr txBox="1"/>
          <p:nvPr/>
        </p:nvSpPr>
        <p:spPr>
          <a:xfrm>
            <a:off x="5037708" y="4860221"/>
            <a:ext cx="7161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Inner Tracker</a:t>
            </a:r>
            <a:r>
              <a:rPr lang="en-GB" dirty="0"/>
              <a:t> : tracks the paths of </a:t>
            </a:r>
            <a:r>
              <a:rPr lang="en-GB" u="sng" dirty="0"/>
              <a:t>charged</a:t>
            </a:r>
            <a:r>
              <a:rPr lang="en-GB" dirty="0"/>
              <a:t> particles, bent in solenoid magnetic field</a:t>
            </a:r>
          </a:p>
          <a:p>
            <a:pPr algn="l"/>
            <a:r>
              <a:rPr lang="en-GB" b="1" dirty="0">
                <a:solidFill>
                  <a:schemeClr val="accent6"/>
                </a:solidFill>
              </a:rPr>
              <a:t>Electromagnetic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r>
              <a:rPr lang="en-GB" b="1" dirty="0">
                <a:solidFill>
                  <a:schemeClr val="accent6"/>
                </a:solidFill>
              </a:rPr>
              <a:t>calorimeter</a:t>
            </a:r>
            <a:r>
              <a:rPr lang="en-GB" dirty="0"/>
              <a:t>: measured energy of Electrons, Photons</a:t>
            </a:r>
          </a:p>
          <a:p>
            <a:pPr algn="l"/>
            <a:r>
              <a:rPr lang="en-GB" b="1" dirty="0">
                <a:solidFill>
                  <a:srgbClr val="FF0000"/>
                </a:solidFill>
              </a:rPr>
              <a:t>Hadronic calorimeter</a:t>
            </a:r>
            <a:r>
              <a:rPr lang="en-GB" dirty="0">
                <a:solidFill>
                  <a:srgbClr val="FF0000"/>
                </a:solidFill>
              </a:rPr>
              <a:t>:</a:t>
            </a:r>
            <a:r>
              <a:rPr lang="en-GB" dirty="0"/>
              <a:t> measures energy of hadronic jets</a:t>
            </a:r>
          </a:p>
          <a:p>
            <a:pPr algn="l"/>
            <a:r>
              <a:rPr lang="en-GB" b="1" dirty="0">
                <a:solidFill>
                  <a:schemeClr val="accent4"/>
                </a:solidFill>
              </a:rPr>
              <a:t>Muon spectrometer:</a:t>
            </a:r>
            <a:r>
              <a:rPr lang="en-GB" b="1" dirty="0"/>
              <a:t> </a:t>
            </a:r>
            <a:r>
              <a:rPr lang="en-GB" dirty="0"/>
              <a:t>Tracks the paths of muons, bent in toroidal magnetic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7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AA8A4-A9BA-4E44-3F44-2B5C53ED0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54" y="1760424"/>
            <a:ext cx="5292645" cy="3337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5EDA6-0855-39D9-4110-5D91582DD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029" y="1703018"/>
            <a:ext cx="5840767" cy="42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03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868AF-0398-7407-0E48-6E2FF8A49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774" y="365125"/>
            <a:ext cx="10515600" cy="1325563"/>
          </a:xfrm>
        </p:spPr>
        <p:txBody>
          <a:bodyPr/>
          <a:lstStyle/>
          <a:p>
            <a:r>
              <a:rPr lang="en-GB" dirty="0"/>
              <a:t>The ATLAS experiment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47757F-BED6-29EE-113A-1299C11F0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162" y="1888496"/>
            <a:ext cx="4351338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5DB4B3-A541-1321-33DF-DA5E02B8EADD}"/>
              </a:ext>
            </a:extLst>
          </p:cNvPr>
          <p:cNvSpPr txBox="1"/>
          <p:nvPr/>
        </p:nvSpPr>
        <p:spPr>
          <a:xfrm>
            <a:off x="5184115" y="1443841"/>
            <a:ext cx="648172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GB" b="1" dirty="0"/>
              <a:t>What Objects do we reconstruct?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Electrons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Muons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Photons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Jets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Bjets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Missing Energy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What variables?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Number of particles 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Transverse momentum (PT)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Energy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Phi and eta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Charge </a:t>
            </a:r>
          </a:p>
          <a:p>
            <a:pPr marL="285750" indent="-285750">
              <a:buFontTx/>
              <a:buChar char="-"/>
            </a:pPr>
            <a:r>
              <a:rPr lang="en-GB" b="1" dirty="0"/>
              <a:t>What do we also calculate with the variables?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Invariant mass (of the two or more objects)</a:t>
            </a:r>
          </a:p>
          <a:p>
            <a:pPr marL="742950" lvl="1" indent="-285750">
              <a:buFontTx/>
              <a:buChar char="-"/>
            </a:pPr>
            <a:r>
              <a:rPr lang="en-GB" dirty="0"/>
              <a:t>Angles between objects</a:t>
            </a:r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21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Data Analysis at the ATLAS experiment at the Large Hadron Collider</vt:lpstr>
      <vt:lpstr>PowerPoint Presentation</vt:lpstr>
      <vt:lpstr>The Large Hadron Collider at CERN</vt:lpstr>
      <vt:lpstr>The Large Hadron Collider at CERN</vt:lpstr>
      <vt:lpstr>The Large Hadron Collider at CERN</vt:lpstr>
      <vt:lpstr>The ATLAS experiment</vt:lpstr>
      <vt:lpstr>The ATLAS experiment</vt:lpstr>
      <vt:lpstr>The ATLAS experiment</vt:lpstr>
      <vt:lpstr>The ATLAS experiment</vt:lpstr>
      <vt:lpstr>The ATLAS experiment</vt:lpstr>
      <vt:lpstr>The ATLAS experiment</vt:lpstr>
      <vt:lpstr>The ATLAS experiment</vt:lpstr>
      <vt:lpstr>The ATLAS experiment</vt:lpstr>
      <vt:lpstr>The ATLAS experiment</vt:lpstr>
      <vt:lpstr>The ATLAS experiment</vt:lpstr>
      <vt:lpstr>The ATLAS experiment</vt:lpstr>
      <vt:lpstr>The ATLAS experiment</vt:lpstr>
      <vt:lpstr>How we do analysis</vt:lpstr>
      <vt:lpstr>PowerPoint Presentation</vt:lpstr>
      <vt:lpstr>Needle in a haystack!</vt:lpstr>
      <vt:lpstr>Final States &amp; Signatures of processes</vt:lpstr>
      <vt:lpstr>Final States &amp; Signatures of processes</vt:lpstr>
      <vt:lpstr>Search for Dark Matter!</vt:lpstr>
      <vt:lpstr> Search for Dark Matter!</vt:lpstr>
      <vt:lpstr>Analysis: SIGNAL</vt:lpstr>
      <vt:lpstr>Analysis: Signature</vt:lpstr>
      <vt:lpstr>Analysis: Signature</vt:lpstr>
      <vt:lpstr>Analysis: background</vt:lpstr>
      <vt:lpstr>Signal and Background</vt:lpstr>
      <vt:lpstr>Analysis: Background</vt:lpstr>
      <vt:lpstr>Search for Dark Matter</vt:lpstr>
      <vt:lpstr>Search for Dark Matter</vt:lpstr>
      <vt:lpstr>Search for Dark Matter</vt:lpstr>
      <vt:lpstr>Search for Dark Matter</vt:lpstr>
      <vt:lpstr>Search for Dark Matter</vt:lpstr>
      <vt:lpstr>Analysis: Background</vt:lpstr>
      <vt:lpstr>Search for Dark Matter</vt:lpstr>
      <vt:lpstr>Search for Dark Matter</vt:lpstr>
      <vt:lpstr>Statistical Significance</vt:lpstr>
      <vt:lpstr>Statistical Significance</vt:lpstr>
      <vt:lpstr>Statistical Significance</vt:lpstr>
      <vt:lpstr>Statistical Significance</vt:lpstr>
      <vt:lpstr>Statistical Significance</vt:lpstr>
      <vt:lpstr>PowerPoint Presentation</vt:lpstr>
      <vt:lpstr>Search for Dark Matter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Shaw</dc:creator>
  <cp:lastModifiedBy>Kate Shaw</cp:lastModifiedBy>
  <cp:revision>7</cp:revision>
  <dcterms:created xsi:type="dcterms:W3CDTF">2024-03-23T03:31:21Z</dcterms:created>
  <dcterms:modified xsi:type="dcterms:W3CDTF">2024-03-25T05:15:33Z</dcterms:modified>
</cp:coreProperties>
</file>