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6" r:id="rId4"/>
    <p:sldId id="269" r:id="rId5"/>
    <p:sldId id="285" r:id="rId6"/>
    <p:sldId id="289" r:id="rId7"/>
    <p:sldId id="290" r:id="rId8"/>
    <p:sldId id="273" r:id="rId9"/>
    <p:sldId id="274" r:id="rId10"/>
    <p:sldId id="275" r:id="rId11"/>
    <p:sldId id="276" r:id="rId12"/>
    <p:sldId id="282" r:id="rId13"/>
    <p:sldId id="277" r:id="rId14"/>
    <p:sldId id="278" r:id="rId15"/>
    <p:sldId id="280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6C175-9C6E-4BD9-A1EA-71CC18CAA29F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7D90-9386-4BEC-B39A-AA53551EC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B350-D876-4A89-AD16-D86E9485B43A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9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9C16-41DD-41D8-80E0-FA09E1C03F3E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482A1-5A0D-4071-BE34-6632A75EBDAC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A683-AEC4-4A36-B002-E3366292C45F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39F5-A77F-4052-B8D8-3FEAB3D578D8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DE9-9F3A-457F-8572-E68F1BF810EE}" type="datetime1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AB37-8565-409A-914A-174393313265}" type="datetime1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A77E-831A-4209-8677-24A63A73ACBA}" type="datetime1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8195-6477-479A-8496-23351A299BD8}" type="datetime1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3BC4-790D-4BA2-A531-6C064BBABBF8}" type="datetime1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3827-841A-4DE6-9AE4-C45680A5857E}" type="datetime1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C853-4097-4102-91B7-2C9B894AE45D}" type="datetime1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43DE-3F8B-4619-BA7C-5E9B9E785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j.mohammadi@iasbs.ac.i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doi.org/10.1080/09500349808231752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mdpi.com/2072-666X/2/2/221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ncbi.nlm.nih.gov/pmc/articles/PMC948606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library.wiley.com/doi/book/10.1002/047121374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6858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8552" y="219456"/>
            <a:ext cx="2734056" cy="10424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344" y="329184"/>
            <a:ext cx="2414016" cy="9326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4" name="Rectangle 3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978408" y="1600200"/>
            <a:ext cx="10168128" cy="804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Studying the Interference and Focusing of Gaussian Beam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076" y="2523744"/>
            <a:ext cx="8325612" cy="3767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Mohammad Mosa Mohammadi</a:t>
            </a:r>
          </a:p>
          <a:p>
            <a:pPr algn="ctr"/>
            <a:r>
              <a:rPr lang="en-US" dirty="0">
                <a:hlinkClick r:id="rId4"/>
              </a:rPr>
              <a:t>mj.mohammadi@iasbs.ac.ir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Supervisor: Dr.Faegheh Hajizadeh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Department: Physics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Summer 1403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000232" y="6356351"/>
            <a:ext cx="353568" cy="300482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1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965"/>
            <a:ext cx="7772400" cy="684212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Beams interference in (x - z)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2216" y="6356350"/>
            <a:ext cx="481584" cy="428498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04" y="2272574"/>
            <a:ext cx="5434204" cy="400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83068" y="2218663"/>
                <a:ext cx="2770632" cy="5589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xc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68" y="2218663"/>
                <a:ext cx="2770632" cy="558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1" y="2415386"/>
            <a:ext cx="4369025" cy="3721291"/>
          </a:xfrm>
        </p:spPr>
      </p:pic>
      <p:sp>
        <p:nvSpPr>
          <p:cNvPr id="11" name="Rectangle 10"/>
          <p:cNvSpPr/>
          <p:nvPr/>
        </p:nvSpPr>
        <p:spPr>
          <a:xfrm>
            <a:off x="2866643" y="1982092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3680" y="2006030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34440" y="2777646"/>
            <a:ext cx="283464" cy="2781906"/>
            <a:chOff x="1234440" y="2777646"/>
            <a:chExt cx="283464" cy="2781906"/>
          </a:xfrm>
        </p:grpSpPr>
        <p:sp>
          <p:nvSpPr>
            <p:cNvPr id="3" name="Rectangle 2"/>
            <p:cNvSpPr/>
            <p:nvPr/>
          </p:nvSpPr>
          <p:spPr>
            <a:xfrm>
              <a:off x="1234440" y="2777646"/>
              <a:ext cx="283464" cy="3313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4440" y="4041648"/>
              <a:ext cx="283464" cy="338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4440" y="5212080"/>
              <a:ext cx="283464" cy="347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59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771"/>
            <a:ext cx="10515600" cy="611060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Beams interference in (x - z)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4512" y="6356350"/>
            <a:ext cx="399288" cy="413137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84" y="2444653"/>
            <a:ext cx="5376672" cy="3533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60920" y="2236183"/>
                <a:ext cx="3593592" cy="6217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  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920" y="2236183"/>
                <a:ext cx="3593592" cy="621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42" y="2306508"/>
            <a:ext cx="4343623" cy="3810196"/>
          </a:xfrm>
        </p:spPr>
      </p:pic>
      <p:sp>
        <p:nvSpPr>
          <p:cNvPr id="13" name="Rectangle 12"/>
          <p:cNvSpPr/>
          <p:nvPr/>
        </p:nvSpPr>
        <p:spPr>
          <a:xfrm>
            <a:off x="2866644" y="2034414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241" y="2019301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88720" y="2724912"/>
            <a:ext cx="310896" cy="2752344"/>
            <a:chOff x="1188720" y="2724912"/>
            <a:chExt cx="310896" cy="2752344"/>
          </a:xfrm>
        </p:grpSpPr>
        <p:sp>
          <p:nvSpPr>
            <p:cNvPr id="3" name="Rectangle 2"/>
            <p:cNvSpPr/>
            <p:nvPr/>
          </p:nvSpPr>
          <p:spPr>
            <a:xfrm>
              <a:off x="1188720" y="2724912"/>
              <a:ext cx="310896" cy="3566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6152" y="4023360"/>
              <a:ext cx="274320" cy="301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8720" y="5202936"/>
              <a:ext cx="310896" cy="27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08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0925"/>
            <a:ext cx="10515600" cy="757364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beams Interference by Rotation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6356350"/>
            <a:ext cx="454152" cy="428498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10" name="Rectangle 9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5" y="2028807"/>
            <a:ext cx="5803995" cy="4351338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69" y="2010859"/>
            <a:ext cx="5625246" cy="4217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9424" y="1893897"/>
            <a:ext cx="1280160" cy="338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16966" y="1921516"/>
            <a:ext cx="1280160" cy="3383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38742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1187712"/>
            <a:ext cx="9540240" cy="698218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Focused Beams interference in (x - z) 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2" y="2115663"/>
            <a:ext cx="4736210" cy="4038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9648" y="6356350"/>
            <a:ext cx="454152" cy="401066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2" y="2436050"/>
            <a:ext cx="5321808" cy="33978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39987" y="1955643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41373" y="1955643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1942" y="2651760"/>
            <a:ext cx="383666" cy="2916936"/>
            <a:chOff x="1051942" y="2651760"/>
            <a:chExt cx="383666" cy="2916936"/>
          </a:xfrm>
        </p:grpSpPr>
        <p:sp>
          <p:nvSpPr>
            <p:cNvPr id="3" name="Rectangle 2"/>
            <p:cNvSpPr/>
            <p:nvPr/>
          </p:nvSpPr>
          <p:spPr>
            <a:xfrm>
              <a:off x="1051942" y="2651760"/>
              <a:ext cx="383666" cy="256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61288" y="3840480"/>
              <a:ext cx="210312" cy="301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8720" y="5129784"/>
              <a:ext cx="246888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52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845"/>
            <a:ext cx="10515600" cy="483044"/>
          </a:xfrm>
        </p:spPr>
        <p:txBody>
          <a:bodyPr>
            <a:noAutofit/>
          </a:bodyPr>
          <a:lstStyle/>
          <a:p>
            <a:r>
              <a:rPr lang="en-US" sz="3600" b="1" dirty="0"/>
              <a:t>Gaussian highly focused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7888" y="1965960"/>
                <a:ext cx="10869168" cy="400507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{(−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888" y="1965960"/>
                <a:ext cx="10869168" cy="40050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907792" y="6008560"/>
            <a:ext cx="6684264" cy="530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5"/>
              </a:rPr>
              <a:t>https://doi.org/10.1080/09500349808231752</a:t>
            </a:r>
            <a:r>
              <a:rPr lang="en-US" dirty="0"/>
              <a:t> </a:t>
            </a:r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6" y="2882965"/>
            <a:ext cx="4680000" cy="31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25722"/>
                <a:ext cx="10515600" cy="702500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/>
                  <a:t>Gaussian highly Focused Beam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sz="4000" dirty="0"/>
                  <a:t>=</a:t>
                </a:r>
                <a:r>
                  <a:rPr lang="en-US" b="1" dirty="0"/>
                  <a:t> </a:t>
                </a:r>
                <a:r>
                  <a:rPr lang="en-US" sz="3600" dirty="0"/>
                  <a:t>0 and </a:t>
                </a:r>
                <a14:m>
                  <m:oMath xmlns:m="http://schemas.openxmlformats.org/officeDocument/2006/math">
                    <m:r>
                      <a:rPr lang="en-US" sz="4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b="1" dirty="0"/>
                  <a:t> = </a:t>
                </a:r>
                <a:r>
                  <a:rPr lang="en-US" sz="3600" dirty="0"/>
                  <a:t>0</a:t>
                </a:r>
                <a:r>
                  <a:rPr lang="en-US" sz="3600" b="1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25722"/>
                <a:ext cx="10515600" cy="702500"/>
              </a:xfrm>
              <a:blipFill>
                <a:blip r:embed="rId2"/>
                <a:stretch>
                  <a:fillRect l="-1797" t="-26957" b="-4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5368" y="6356350"/>
            <a:ext cx="408432" cy="391922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7187184" y="1277206"/>
            <a:ext cx="146304" cy="3504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2" y="2057832"/>
            <a:ext cx="5803995" cy="435133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42" y="2386106"/>
            <a:ext cx="4787358" cy="3589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7248" y="2386106"/>
            <a:ext cx="1042416" cy="4485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12786" y="2242360"/>
            <a:ext cx="1891284" cy="655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4662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177989"/>
            <a:ext cx="7485888" cy="760540"/>
          </a:xfrm>
        </p:spPr>
        <p:txBody>
          <a:bodyPr/>
          <a:lstStyle/>
          <a:p>
            <a:r>
              <a:rPr lang="en-US" b="1" dirty="0"/>
              <a:t>Interference in Optical Tweezers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7" y="2370562"/>
            <a:ext cx="5879442" cy="31181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0504" y="6356351"/>
            <a:ext cx="463296" cy="291338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7" name="Rectangle 6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178622" y="5920726"/>
            <a:ext cx="5038344" cy="5028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5"/>
              </a:rPr>
              <a:t>https://www.mdpi.com/2072-666X/2/2/221#</a:t>
            </a:r>
            <a:r>
              <a:rPr lang="en-US" dirty="0"/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75398" y="2455152"/>
            <a:ext cx="3862946" cy="2948952"/>
            <a:chOff x="1327047" y="2537447"/>
            <a:chExt cx="3559648" cy="27843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047" y="2537447"/>
              <a:ext cx="3559648" cy="278436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709928" y="2715768"/>
              <a:ext cx="310896" cy="32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7024" y="2537446"/>
            <a:ext cx="576072" cy="3383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74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9213"/>
            <a:ext cx="10515600" cy="878459"/>
          </a:xfrm>
        </p:spPr>
        <p:txBody>
          <a:bodyPr>
            <a:normAutofit/>
          </a:bodyPr>
          <a:lstStyle/>
          <a:p>
            <a:r>
              <a:rPr lang="en-US" sz="36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2071"/>
            <a:ext cx="10515600" cy="4351338"/>
          </a:xfrm>
        </p:spPr>
        <p:txBody>
          <a:bodyPr/>
          <a:lstStyle/>
          <a:p>
            <a:r>
              <a:rPr lang="en-US" sz="2400" b="1" dirty="0"/>
              <a:t>Optical Tweezers</a:t>
            </a:r>
          </a:p>
          <a:p>
            <a:r>
              <a:rPr lang="en-US" sz="2400" b="1" dirty="0"/>
              <a:t>Gaussian Beam</a:t>
            </a:r>
          </a:p>
          <a:p>
            <a:r>
              <a:rPr lang="en-US" sz="2400" b="1" dirty="0"/>
              <a:t>Interference of Gaussian Beam</a:t>
            </a:r>
          </a:p>
          <a:p>
            <a:r>
              <a:rPr lang="en-US" sz="2400" b="1" dirty="0"/>
              <a:t>Gaussian Focused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6808" y="6356351"/>
            <a:ext cx="316992" cy="337058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27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6657"/>
            <a:ext cx="3441192" cy="658050"/>
          </a:xfrm>
        </p:spPr>
        <p:txBody>
          <a:bodyPr>
            <a:normAutofit/>
          </a:bodyPr>
          <a:lstStyle/>
          <a:p>
            <a:r>
              <a:rPr lang="en-US" sz="3600" b="1" dirty="0"/>
              <a:t>Optical Tweezers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50" y="1377930"/>
            <a:ext cx="2790450" cy="40300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72800" y="6428231"/>
            <a:ext cx="381000" cy="183699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8" y="1564644"/>
            <a:ext cx="3117436" cy="3656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93614" y="5713387"/>
            <a:ext cx="4282440" cy="4772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https://www.ncbi.nlm.nih.gov/pmc/articles/PMC9486066/</a:t>
            </a:r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06" y="1473204"/>
            <a:ext cx="3822394" cy="38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5256"/>
            <a:ext cx="3806952" cy="940880"/>
          </a:xfrm>
        </p:spPr>
        <p:txBody>
          <a:bodyPr/>
          <a:lstStyle/>
          <a:p>
            <a:r>
              <a:rPr lang="en-US" b="1" dirty="0"/>
              <a:t>Gaussian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05012"/>
                <a:ext cx="10515600" cy="4206042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𝑗𝑘𝑧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[1+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05012"/>
                <a:ext cx="10515600" cy="42060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89920" y="6356351"/>
            <a:ext cx="563880" cy="309626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70648" y="2670048"/>
                <a:ext cx="3063240" cy="33192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48" y="2670048"/>
                <a:ext cx="3063240" cy="3319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398264" y="5888736"/>
            <a:ext cx="6272784" cy="5644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6"/>
              </a:rPr>
              <a:t>https://onlinelibrary.wiley.com/doi/book/10.1002/0471213748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3718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Gaussian beam profile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2373090"/>
            <a:ext cx="8096250" cy="2543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43DE-3F8B-4619-BA7C-5E9B9E78556A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3976" y="5111496"/>
            <a:ext cx="7242048" cy="7223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hlinkClick r:id="rId3"/>
              </a:rPr>
              <a:t>https://www.researchgate.net/publication/29685849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83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8369"/>
            <a:ext cx="10515600" cy="739076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 Intensity pattern in (x - y)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7885"/>
            <a:ext cx="3486308" cy="26137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7080" y="6356350"/>
            <a:ext cx="426720" cy="428498"/>
          </a:xfrm>
        </p:spPr>
        <p:txBody>
          <a:bodyPr/>
          <a:lstStyle/>
          <a:p>
            <a:fld id="{C5A143DE-3F8B-4619-BA7C-5E9B9E78556A}" type="slidenum">
              <a:rPr lang="en-US" sz="1600" b="1" smtClean="0">
                <a:solidFill>
                  <a:schemeClr val="tx1"/>
                </a:solidFill>
              </a:rPr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38" y="2521898"/>
            <a:ext cx="3635662" cy="272570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19656" y="2276188"/>
            <a:ext cx="8613648" cy="3828956"/>
            <a:chOff x="1819656" y="2276188"/>
            <a:chExt cx="8613648" cy="38289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628" y="2549785"/>
              <a:ext cx="3561270" cy="266993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19656" y="2304288"/>
              <a:ext cx="941832" cy="273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1253" y="2304287"/>
              <a:ext cx="941832" cy="273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05591" y="2276188"/>
              <a:ext cx="941832" cy="2735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B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17152" y="5748528"/>
              <a:ext cx="1216152" cy="3566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2Z0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0616" y="5748528"/>
              <a:ext cx="1216152" cy="3566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14187" y="5748528"/>
              <a:ext cx="1216152" cy="3566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Z0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46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1"/>
            <a:ext cx="10515600" cy="775652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 Intensity profile in (x - 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" y="2518737"/>
            <a:ext cx="3755138" cy="2815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1088" y="6356350"/>
            <a:ext cx="362712" cy="401066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1096" y="2130552"/>
            <a:ext cx="941832" cy="388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6337" y="2155673"/>
            <a:ext cx="941832" cy="388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9381578" y="2146529"/>
            <a:ext cx="941832" cy="388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55064" y="2441001"/>
            <a:ext cx="9930413" cy="3630615"/>
            <a:chOff x="1655064" y="2441001"/>
            <a:chExt cx="9930413" cy="36306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033" y="2525571"/>
              <a:ext cx="3761232" cy="28198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653" y="2441001"/>
              <a:ext cx="3858824" cy="289301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55064" y="5696712"/>
              <a:ext cx="1408176" cy="37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3165" y="5696712"/>
              <a:ext cx="1408176" cy="37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Z0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8406" y="5696712"/>
              <a:ext cx="1408176" cy="37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= 2Z0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3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24" y="1061148"/>
            <a:ext cx="8775192" cy="757364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 Intensity pattern in (x - z)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1" y="2217755"/>
            <a:ext cx="5236466" cy="39258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45368" y="6356351"/>
            <a:ext cx="408432" cy="355346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0" y="2279024"/>
            <a:ext cx="5073020" cy="38033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8376" y="2057735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20328" y="2057735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840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12" y="1126744"/>
            <a:ext cx="7866888" cy="611060"/>
          </a:xfrm>
        </p:spPr>
        <p:txBody>
          <a:bodyPr>
            <a:normAutofit/>
          </a:bodyPr>
          <a:lstStyle/>
          <a:p>
            <a:r>
              <a:rPr lang="en-US" sz="3600" b="1" dirty="0"/>
              <a:t>Gaussian Beams interference in (x - z)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7936" y="6356350"/>
            <a:ext cx="435864" cy="365125"/>
          </a:xfrm>
        </p:spPr>
        <p:txBody>
          <a:bodyPr/>
          <a:lstStyle/>
          <a:p>
            <a:fld id="{C5A143DE-3F8B-4619-BA7C-5E9B9E78556A}" type="slidenum">
              <a:rPr lang="en-US" sz="1400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5448" y="100583"/>
            <a:ext cx="11750040" cy="941833"/>
            <a:chOff x="155448" y="100583"/>
            <a:chExt cx="11750040" cy="941833"/>
          </a:xfrm>
        </p:grpSpPr>
        <p:sp>
          <p:nvSpPr>
            <p:cNvPr id="6" name="Rectangle 5"/>
            <p:cNvSpPr/>
            <p:nvPr/>
          </p:nvSpPr>
          <p:spPr>
            <a:xfrm>
              <a:off x="219456" y="100583"/>
              <a:ext cx="11686032" cy="795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48" y="183889"/>
              <a:ext cx="3191256" cy="8585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966" y="321049"/>
              <a:ext cx="3577849" cy="42976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9" y="2086494"/>
            <a:ext cx="5713562" cy="412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726680" y="2148840"/>
                <a:ext cx="2880360" cy="3931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=0,027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80" y="2148840"/>
                <a:ext cx="2880360" cy="393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6" y="2345436"/>
            <a:ext cx="4254719" cy="3759393"/>
          </a:xfrm>
        </p:spPr>
      </p:pic>
      <p:sp>
        <p:nvSpPr>
          <p:cNvPr id="12" name="Rectangle 11"/>
          <p:cNvSpPr/>
          <p:nvPr/>
        </p:nvSpPr>
        <p:spPr>
          <a:xfrm>
            <a:off x="2726435" y="2025396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8499" y="2027058"/>
            <a:ext cx="960120" cy="32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6152" y="2670048"/>
            <a:ext cx="256032" cy="2752344"/>
            <a:chOff x="1216152" y="2670048"/>
            <a:chExt cx="256032" cy="2752344"/>
          </a:xfrm>
        </p:grpSpPr>
        <p:sp>
          <p:nvSpPr>
            <p:cNvPr id="9" name="Rectangle 8"/>
            <p:cNvSpPr/>
            <p:nvPr/>
          </p:nvSpPr>
          <p:spPr>
            <a:xfrm>
              <a:off x="1216152" y="2670048"/>
              <a:ext cx="256032" cy="3566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6152" y="3877056"/>
              <a:ext cx="256032" cy="3291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6152" y="5029200"/>
              <a:ext cx="256032" cy="3931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8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351</Words>
  <Application>Microsoft Macintosh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Outline</vt:lpstr>
      <vt:lpstr>Optical Tweezers</vt:lpstr>
      <vt:lpstr>Gaussian Beam</vt:lpstr>
      <vt:lpstr>Gaussian beam profile</vt:lpstr>
      <vt:lpstr>Gaussian Beam Intensity pattern in (x - y)</vt:lpstr>
      <vt:lpstr>Gaussian Beam Intensity profile in (x - y)</vt:lpstr>
      <vt:lpstr>Gaussian Beam Intensity pattern in (x - z)</vt:lpstr>
      <vt:lpstr>Gaussian Beams interference in (x - z) </vt:lpstr>
      <vt:lpstr>Gaussian Beams interference in (x - z) </vt:lpstr>
      <vt:lpstr>Gaussian Beams interference in (x - z) </vt:lpstr>
      <vt:lpstr>Gaussian beams Interference by Rotation Matrix</vt:lpstr>
      <vt:lpstr>Gaussian Focused Beams interference in (x - z) </vt:lpstr>
      <vt:lpstr>Gaussian highly focused beam</vt:lpstr>
      <vt:lpstr>Gaussian highly Focused Beam (ψ = 0 and ψ = 0)</vt:lpstr>
      <vt:lpstr>Interference in Optical Tweezers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Mosa Mohammadi</dc:creator>
  <cp:lastModifiedBy>Kate Shaw</cp:lastModifiedBy>
  <cp:revision>101</cp:revision>
  <dcterms:created xsi:type="dcterms:W3CDTF">2024-09-01T22:39:27Z</dcterms:created>
  <dcterms:modified xsi:type="dcterms:W3CDTF">2024-09-10T07:49:28Z</dcterms:modified>
</cp:coreProperties>
</file>