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56" r:id="rId2"/>
    <p:sldId id="275" r:id="rId3"/>
    <p:sldId id="276" r:id="rId4"/>
    <p:sldId id="302" r:id="rId5"/>
    <p:sldId id="413" r:id="rId6"/>
    <p:sldId id="324" r:id="rId7"/>
    <p:sldId id="325" r:id="rId8"/>
    <p:sldId id="299" r:id="rId9"/>
    <p:sldId id="303" r:id="rId10"/>
    <p:sldId id="326" r:id="rId11"/>
    <p:sldId id="327" r:id="rId12"/>
    <p:sldId id="330" r:id="rId13"/>
    <p:sldId id="395" r:id="rId14"/>
    <p:sldId id="394" r:id="rId15"/>
    <p:sldId id="279" r:id="rId16"/>
    <p:sldId id="277" r:id="rId17"/>
    <p:sldId id="410" r:id="rId18"/>
    <p:sldId id="343" r:id="rId19"/>
    <p:sldId id="362" r:id="rId20"/>
    <p:sldId id="411" r:id="rId21"/>
    <p:sldId id="409" r:id="rId22"/>
    <p:sldId id="366" r:id="rId23"/>
    <p:sldId id="412" r:id="rId24"/>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clrMru>
    <a:srgbClr val="064E83"/>
    <a:srgbClr val="00FFCC"/>
    <a:srgbClr val="009900"/>
    <a:srgbClr val="6C8AAF"/>
    <a:srgbClr val="2E3F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31BD4D-E6C1-420D-8A8E-F0865BF4CBE5}" v="31" dt="2025-05-03T11:07:43.3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30" autoAdjust="0"/>
    <p:restoredTop sz="94598" autoAdjust="0"/>
  </p:normalViewPr>
  <p:slideViewPr>
    <p:cSldViewPr snapToGrid="0" snapToObjects="1" showGuides="1">
      <p:cViewPr varScale="1">
        <p:scale>
          <a:sx n="88" d="100"/>
          <a:sy n="88" d="100"/>
        </p:scale>
        <p:origin x="237" y="278"/>
      </p:cViewPr>
      <p:guideLst>
        <p:guide orient="horz" pos="2160"/>
        <p:guide pos="383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125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o Molteni" userId="4a60785cb965443d" providerId="LiveId" clId="{C931BD4D-E6C1-420D-8A8E-F0865BF4CBE5}"/>
    <pc:docChg chg="undo custSel addSld modSld sldOrd">
      <pc:chgData name="Franco Molteni" userId="4a60785cb965443d" providerId="LiveId" clId="{C931BD4D-E6C1-420D-8A8E-F0865BF4CBE5}" dt="2025-05-03T11:18:17.033" v="3510"/>
      <pc:docMkLst>
        <pc:docMk/>
      </pc:docMkLst>
      <pc:sldChg chg="modSp add mod ord">
        <pc:chgData name="Franco Molteni" userId="4a60785cb965443d" providerId="LiveId" clId="{C931BD4D-E6C1-420D-8A8E-F0865BF4CBE5}" dt="2025-04-25T13:13:42.197" v="2020" actId="404"/>
        <pc:sldMkLst>
          <pc:docMk/>
          <pc:sldMk cId="1652494164" sldId="277"/>
        </pc:sldMkLst>
        <pc:spChg chg="mod">
          <ac:chgData name="Franco Molteni" userId="4a60785cb965443d" providerId="LiveId" clId="{C931BD4D-E6C1-420D-8A8E-F0865BF4CBE5}" dt="2025-04-25T13:13:42.197" v="2020" actId="404"/>
          <ac:spMkLst>
            <pc:docMk/>
            <pc:sldMk cId="1652494164" sldId="277"/>
            <ac:spMk id="2" creationId="{33622A31-CC07-4A54-8A51-5955EDC593E9}"/>
          </ac:spMkLst>
        </pc:spChg>
      </pc:sldChg>
      <pc:sldChg chg="add">
        <pc:chgData name="Franco Molteni" userId="4a60785cb965443d" providerId="LiveId" clId="{C931BD4D-E6C1-420D-8A8E-F0865BF4CBE5}" dt="2025-04-25T15:01:45.629" v="2639"/>
        <pc:sldMkLst>
          <pc:docMk/>
          <pc:sldMk cId="1696094581" sldId="279"/>
        </pc:sldMkLst>
      </pc:sldChg>
      <pc:sldChg chg="ord">
        <pc:chgData name="Franco Molteni" userId="4a60785cb965443d" providerId="LiveId" clId="{C931BD4D-E6C1-420D-8A8E-F0865BF4CBE5}" dt="2025-05-03T11:18:17.033" v="3510"/>
        <pc:sldMkLst>
          <pc:docMk/>
          <pc:sldMk cId="1011946449" sldId="302"/>
        </pc:sldMkLst>
      </pc:sldChg>
      <pc:sldChg chg="ord">
        <pc:chgData name="Franco Molteni" userId="4a60785cb965443d" providerId="LiveId" clId="{C931BD4D-E6C1-420D-8A8E-F0865BF4CBE5}" dt="2025-04-25T12:44:07.253" v="979"/>
        <pc:sldMkLst>
          <pc:docMk/>
          <pc:sldMk cId="2038546613" sldId="303"/>
        </pc:sldMkLst>
      </pc:sldChg>
      <pc:sldChg chg="modSp mod">
        <pc:chgData name="Franco Molteni" userId="4a60785cb965443d" providerId="LiveId" clId="{C931BD4D-E6C1-420D-8A8E-F0865BF4CBE5}" dt="2025-04-24T16:53:25.734" v="974" actId="14100"/>
        <pc:sldMkLst>
          <pc:docMk/>
          <pc:sldMk cId="2523290702" sldId="325"/>
        </pc:sldMkLst>
        <pc:spChg chg="mod">
          <ac:chgData name="Franco Molteni" userId="4a60785cb965443d" providerId="LiveId" clId="{C931BD4D-E6C1-420D-8A8E-F0865BF4CBE5}" dt="2025-04-24T16:53:25.734" v="974" actId="14100"/>
          <ac:spMkLst>
            <pc:docMk/>
            <pc:sldMk cId="2523290702" sldId="325"/>
            <ac:spMk id="3" creationId="{277F1E21-68BA-4F7B-9074-EBD157FD4E98}"/>
          </ac:spMkLst>
        </pc:spChg>
      </pc:sldChg>
      <pc:sldChg chg="modSp add mod ord">
        <pc:chgData name="Franco Molteni" userId="4a60785cb965443d" providerId="LiveId" clId="{C931BD4D-E6C1-420D-8A8E-F0865BF4CBE5}" dt="2025-04-24T16:36:07.472" v="857" actId="6549"/>
        <pc:sldMkLst>
          <pc:docMk/>
          <pc:sldMk cId="1633329038" sldId="326"/>
        </pc:sldMkLst>
        <pc:spChg chg="mod">
          <ac:chgData name="Franco Molteni" userId="4a60785cb965443d" providerId="LiveId" clId="{C931BD4D-E6C1-420D-8A8E-F0865BF4CBE5}" dt="2025-04-24T15:53:11.314" v="189" actId="20577"/>
          <ac:spMkLst>
            <pc:docMk/>
            <pc:sldMk cId="1633329038" sldId="326"/>
            <ac:spMk id="2" creationId="{07ECC77C-51B0-0828-4F43-F545DBE88B56}"/>
          </ac:spMkLst>
        </pc:spChg>
        <pc:spChg chg="mod">
          <ac:chgData name="Franco Molteni" userId="4a60785cb965443d" providerId="LiveId" clId="{C931BD4D-E6C1-420D-8A8E-F0865BF4CBE5}" dt="2025-04-24T16:36:07.472" v="857" actId="6549"/>
          <ac:spMkLst>
            <pc:docMk/>
            <pc:sldMk cId="1633329038" sldId="326"/>
            <ac:spMk id="3" creationId="{02965B10-DC49-613E-7C73-E3450BB22022}"/>
          </ac:spMkLst>
        </pc:spChg>
      </pc:sldChg>
      <pc:sldChg chg="addSp delSp modSp new mod">
        <pc:chgData name="Franco Molteni" userId="4a60785cb965443d" providerId="LiveId" clId="{C931BD4D-E6C1-420D-8A8E-F0865BF4CBE5}" dt="2025-04-24T16:50:19.557" v="960" actId="1076"/>
        <pc:sldMkLst>
          <pc:docMk/>
          <pc:sldMk cId="3274189497" sldId="327"/>
        </pc:sldMkLst>
        <pc:spChg chg="mod">
          <ac:chgData name="Franco Molteni" userId="4a60785cb965443d" providerId="LiveId" clId="{C931BD4D-E6C1-420D-8A8E-F0865BF4CBE5}" dt="2025-04-24T16:50:03.676" v="957" actId="20577"/>
          <ac:spMkLst>
            <pc:docMk/>
            <pc:sldMk cId="3274189497" sldId="327"/>
            <ac:spMk id="2" creationId="{7294D723-AF9B-264D-5C93-B1231EC5AD44}"/>
          </ac:spMkLst>
        </pc:spChg>
        <pc:picChg chg="add mod">
          <ac:chgData name="Franco Molteni" userId="4a60785cb965443d" providerId="LiveId" clId="{C931BD4D-E6C1-420D-8A8E-F0865BF4CBE5}" dt="2025-04-24T16:50:19.557" v="960" actId="1076"/>
          <ac:picMkLst>
            <pc:docMk/>
            <pc:sldMk cId="3274189497" sldId="327"/>
            <ac:picMk id="6" creationId="{A7385A63-84A3-1660-6A76-8470E11AB161}"/>
          </ac:picMkLst>
        </pc:picChg>
      </pc:sldChg>
      <pc:sldChg chg="add ord">
        <pc:chgData name="Franco Molteni" userId="4a60785cb965443d" providerId="LiveId" clId="{C931BD4D-E6C1-420D-8A8E-F0865BF4CBE5}" dt="2025-04-25T14:20:04.271" v="2509"/>
        <pc:sldMkLst>
          <pc:docMk/>
          <pc:sldMk cId="0" sldId="330"/>
        </pc:sldMkLst>
      </pc:sldChg>
      <pc:sldChg chg="modSp add">
        <pc:chgData name="Franco Molteni" userId="4a60785cb965443d" providerId="LiveId" clId="{C931BD4D-E6C1-420D-8A8E-F0865BF4CBE5}" dt="2025-04-25T13:58:40.420" v="2506" actId="20577"/>
        <pc:sldMkLst>
          <pc:docMk/>
          <pc:sldMk cId="521238322" sldId="343"/>
        </pc:sldMkLst>
        <pc:spChg chg="mod">
          <ac:chgData name="Franco Molteni" userId="4a60785cb965443d" providerId="LiveId" clId="{C931BD4D-E6C1-420D-8A8E-F0865BF4CBE5}" dt="2025-04-25T13:58:40.420" v="2506" actId="20577"/>
          <ac:spMkLst>
            <pc:docMk/>
            <pc:sldMk cId="521238322" sldId="343"/>
            <ac:spMk id="3" creationId="{7445DDE9-2F0C-4F6C-9704-ECC55A336D8C}"/>
          </ac:spMkLst>
        </pc:spChg>
      </pc:sldChg>
      <pc:sldChg chg="addSp delSp modSp add mod ord">
        <pc:chgData name="Franco Molteni" userId="4a60785cb965443d" providerId="LiveId" clId="{C931BD4D-E6C1-420D-8A8E-F0865BF4CBE5}" dt="2025-04-25T14:49:01.067" v="2638"/>
        <pc:sldMkLst>
          <pc:docMk/>
          <pc:sldMk cId="361767402" sldId="362"/>
        </pc:sldMkLst>
        <pc:spChg chg="mod">
          <ac:chgData name="Franco Molteni" userId="4a60785cb965443d" providerId="LiveId" clId="{C931BD4D-E6C1-420D-8A8E-F0865BF4CBE5}" dt="2025-04-25T13:50:05.190" v="2502" actId="1076"/>
          <ac:spMkLst>
            <pc:docMk/>
            <pc:sldMk cId="361767402" sldId="362"/>
            <ac:spMk id="2" creationId="{D9D29ED0-0EC7-4D22-BF15-AC4A9CED9385}"/>
          </ac:spMkLst>
        </pc:spChg>
        <pc:spChg chg="add mod">
          <ac:chgData name="Franco Molteni" userId="4a60785cb965443d" providerId="LiveId" clId="{C931BD4D-E6C1-420D-8A8E-F0865BF4CBE5}" dt="2025-04-25T13:48:05.311" v="2459" actId="14100"/>
          <ac:spMkLst>
            <pc:docMk/>
            <pc:sldMk cId="361767402" sldId="362"/>
            <ac:spMk id="3" creationId="{F29068AA-3435-02A4-A8D3-1A8F509F5316}"/>
          </ac:spMkLst>
        </pc:spChg>
        <pc:picChg chg="mod">
          <ac:chgData name="Franco Molteni" userId="4a60785cb965443d" providerId="LiveId" clId="{C931BD4D-E6C1-420D-8A8E-F0865BF4CBE5}" dt="2025-04-25T13:46:01.759" v="2458" actId="14100"/>
          <ac:picMkLst>
            <pc:docMk/>
            <pc:sldMk cId="361767402" sldId="362"/>
            <ac:picMk id="2052" creationId="{07749E83-C070-432E-A8A5-E6063D76D851}"/>
          </ac:picMkLst>
        </pc:picChg>
      </pc:sldChg>
      <pc:sldChg chg="addSp modSp add mod">
        <pc:chgData name="Franco Molteni" userId="4a60785cb965443d" providerId="LiveId" clId="{C931BD4D-E6C1-420D-8A8E-F0865BF4CBE5}" dt="2025-04-25T15:07:04.653" v="2748" actId="1076"/>
        <pc:sldMkLst>
          <pc:docMk/>
          <pc:sldMk cId="3975122272" sldId="366"/>
        </pc:sldMkLst>
        <pc:spChg chg="add mod">
          <ac:chgData name="Franco Molteni" userId="4a60785cb965443d" providerId="LiveId" clId="{C931BD4D-E6C1-420D-8A8E-F0865BF4CBE5}" dt="2025-04-25T15:06:57.262" v="2747" actId="14100"/>
          <ac:spMkLst>
            <pc:docMk/>
            <pc:sldMk cId="3975122272" sldId="366"/>
            <ac:spMk id="2" creationId="{4352688C-C455-18C1-1808-42F94CCE598C}"/>
          </ac:spMkLst>
        </pc:spChg>
        <pc:picChg chg="mod">
          <ac:chgData name="Franco Molteni" userId="4a60785cb965443d" providerId="LiveId" clId="{C931BD4D-E6C1-420D-8A8E-F0865BF4CBE5}" dt="2025-04-25T15:07:04.653" v="2748" actId="1076"/>
          <ac:picMkLst>
            <pc:docMk/>
            <pc:sldMk cId="3975122272" sldId="366"/>
            <ac:picMk id="6146" creationId="{29C7D038-C65F-4E83-9741-4C8D92D6DFC1}"/>
          </ac:picMkLst>
        </pc:picChg>
      </pc:sldChg>
      <pc:sldChg chg="addSp delSp modSp add mod ord">
        <pc:chgData name="Franco Molteni" userId="4a60785cb965443d" providerId="LiveId" clId="{C931BD4D-E6C1-420D-8A8E-F0865BF4CBE5}" dt="2025-04-25T13:27:14.224" v="2288" actId="1076"/>
        <pc:sldMkLst>
          <pc:docMk/>
          <pc:sldMk cId="851817241" sldId="394"/>
        </pc:sldMkLst>
        <pc:spChg chg="mod">
          <ac:chgData name="Franco Molteni" userId="4a60785cb965443d" providerId="LiveId" clId="{C931BD4D-E6C1-420D-8A8E-F0865BF4CBE5}" dt="2025-04-25T13:17:40.144" v="2144" actId="20577"/>
          <ac:spMkLst>
            <pc:docMk/>
            <pc:sldMk cId="851817241" sldId="394"/>
            <ac:spMk id="2" creationId="{BFBC404A-861A-4FC3-A0DF-38AE76D35D2D}"/>
          </ac:spMkLst>
        </pc:spChg>
        <pc:spChg chg="mod">
          <ac:chgData name="Franco Molteni" userId="4a60785cb965443d" providerId="LiveId" clId="{C931BD4D-E6C1-420D-8A8E-F0865BF4CBE5}" dt="2025-04-25T13:27:14.224" v="2288" actId="1076"/>
          <ac:spMkLst>
            <pc:docMk/>
            <pc:sldMk cId="851817241" sldId="394"/>
            <ac:spMk id="6" creationId="{5E22C6AE-6C64-4EAA-8AD5-E318B0A48E5C}"/>
          </ac:spMkLst>
        </pc:spChg>
        <pc:spChg chg="mod">
          <ac:chgData name="Franco Molteni" userId="4a60785cb965443d" providerId="LiveId" clId="{C931BD4D-E6C1-420D-8A8E-F0865BF4CBE5}" dt="2025-04-25T13:18:25.552" v="2159" actId="20577"/>
          <ac:spMkLst>
            <pc:docMk/>
            <pc:sldMk cId="851817241" sldId="394"/>
            <ac:spMk id="9" creationId="{1F0866D0-CEB5-4615-BCEC-0CF5B09EE379}"/>
          </ac:spMkLst>
        </pc:spChg>
      </pc:sldChg>
      <pc:sldChg chg="modSp new mod">
        <pc:chgData name="Franco Molteni" userId="4a60785cb965443d" providerId="LiveId" clId="{C931BD4D-E6C1-420D-8A8E-F0865BF4CBE5}" dt="2025-04-25T13:09:15.098" v="1828" actId="20577"/>
        <pc:sldMkLst>
          <pc:docMk/>
          <pc:sldMk cId="1847170194" sldId="395"/>
        </pc:sldMkLst>
        <pc:spChg chg="mod">
          <ac:chgData name="Franco Molteni" userId="4a60785cb965443d" providerId="LiveId" clId="{C931BD4D-E6C1-420D-8A8E-F0865BF4CBE5}" dt="2025-04-25T13:09:15.098" v="1828" actId="20577"/>
          <ac:spMkLst>
            <pc:docMk/>
            <pc:sldMk cId="1847170194" sldId="395"/>
            <ac:spMk id="3" creationId="{B4424A50-15B6-40BC-EAAF-7ADF5E7BACEA}"/>
          </ac:spMkLst>
        </pc:spChg>
      </pc:sldChg>
      <pc:sldChg chg="add">
        <pc:chgData name="Franco Molteni" userId="4a60785cb965443d" providerId="LiveId" clId="{C931BD4D-E6C1-420D-8A8E-F0865BF4CBE5}" dt="2025-04-25T14:23:12.722" v="2510"/>
        <pc:sldMkLst>
          <pc:docMk/>
          <pc:sldMk cId="242893890" sldId="409"/>
        </pc:sldMkLst>
      </pc:sldChg>
      <pc:sldChg chg="modSp add mod">
        <pc:chgData name="Franco Molteni" userId="4a60785cb965443d" providerId="LiveId" clId="{C931BD4D-E6C1-420D-8A8E-F0865BF4CBE5}" dt="2025-04-25T14:27:29.225" v="2520" actId="20577"/>
        <pc:sldMkLst>
          <pc:docMk/>
          <pc:sldMk cId="805106242" sldId="410"/>
        </pc:sldMkLst>
        <pc:spChg chg="mod">
          <ac:chgData name="Franco Molteni" userId="4a60785cb965443d" providerId="LiveId" clId="{C931BD4D-E6C1-420D-8A8E-F0865BF4CBE5}" dt="2025-04-25T14:27:29.225" v="2520" actId="20577"/>
          <ac:spMkLst>
            <pc:docMk/>
            <pc:sldMk cId="805106242" sldId="410"/>
            <ac:spMk id="2" creationId="{5B1908D2-92CC-40E4-924A-11B7A428EEE2}"/>
          </ac:spMkLst>
        </pc:spChg>
      </pc:sldChg>
      <pc:sldChg chg="addSp delSp modSp new mod">
        <pc:chgData name="Franco Molteni" userId="4a60785cb965443d" providerId="LiveId" clId="{C931BD4D-E6C1-420D-8A8E-F0865BF4CBE5}" dt="2025-04-25T14:45:42.335" v="2636" actId="14100"/>
        <pc:sldMkLst>
          <pc:docMk/>
          <pc:sldMk cId="3247444015" sldId="411"/>
        </pc:sldMkLst>
        <pc:spChg chg="mod">
          <ac:chgData name="Franco Molteni" userId="4a60785cb965443d" providerId="LiveId" clId="{C931BD4D-E6C1-420D-8A8E-F0865BF4CBE5}" dt="2025-04-25T14:43:26.894" v="2620" actId="20577"/>
          <ac:spMkLst>
            <pc:docMk/>
            <pc:sldMk cId="3247444015" sldId="411"/>
            <ac:spMk id="2" creationId="{8DD0F097-D793-0026-375E-885C25208F38}"/>
          </ac:spMkLst>
        </pc:spChg>
        <pc:picChg chg="add mod modCrop">
          <ac:chgData name="Franco Molteni" userId="4a60785cb965443d" providerId="LiveId" clId="{C931BD4D-E6C1-420D-8A8E-F0865BF4CBE5}" dt="2025-04-25T14:44:53.559" v="2633" actId="1076"/>
          <ac:picMkLst>
            <pc:docMk/>
            <pc:sldMk cId="3247444015" sldId="411"/>
            <ac:picMk id="6" creationId="{4D8CAC8A-F6FD-15FC-A7DC-F29704A7E9B8}"/>
          </ac:picMkLst>
        </pc:picChg>
        <pc:picChg chg="add mod modCrop">
          <ac:chgData name="Franco Molteni" userId="4a60785cb965443d" providerId="LiveId" clId="{C931BD4D-E6C1-420D-8A8E-F0865BF4CBE5}" dt="2025-04-25T14:45:42.335" v="2636" actId="14100"/>
          <ac:picMkLst>
            <pc:docMk/>
            <pc:sldMk cId="3247444015" sldId="411"/>
            <ac:picMk id="8" creationId="{80412992-6954-04E5-157A-DCD848EBF634}"/>
          </ac:picMkLst>
        </pc:picChg>
      </pc:sldChg>
      <pc:sldChg chg="modSp new mod">
        <pc:chgData name="Franco Molteni" userId="4a60785cb965443d" providerId="LiveId" clId="{C931BD4D-E6C1-420D-8A8E-F0865BF4CBE5}" dt="2025-04-25T15:08:06.382" v="2758" actId="122"/>
        <pc:sldMkLst>
          <pc:docMk/>
          <pc:sldMk cId="2647141886" sldId="412"/>
        </pc:sldMkLst>
        <pc:spChg chg="mod">
          <ac:chgData name="Franco Molteni" userId="4a60785cb965443d" providerId="LiveId" clId="{C931BD4D-E6C1-420D-8A8E-F0865BF4CBE5}" dt="2025-04-25T15:08:06.382" v="2758" actId="122"/>
          <ac:spMkLst>
            <pc:docMk/>
            <pc:sldMk cId="2647141886" sldId="412"/>
            <ac:spMk id="2" creationId="{E556C309-12FE-A89C-7D4F-914352F9EE13}"/>
          </ac:spMkLst>
        </pc:spChg>
      </pc:sldChg>
      <pc:sldChg chg="addSp delSp modSp new mod">
        <pc:chgData name="Franco Molteni" userId="4a60785cb965443d" providerId="LiveId" clId="{C931BD4D-E6C1-420D-8A8E-F0865BF4CBE5}" dt="2025-05-03T11:16:24.652" v="3508" actId="20577"/>
        <pc:sldMkLst>
          <pc:docMk/>
          <pc:sldMk cId="286700751" sldId="413"/>
        </pc:sldMkLst>
        <pc:spChg chg="mod">
          <ac:chgData name="Franco Molteni" userId="4a60785cb965443d" providerId="LiveId" clId="{C931BD4D-E6C1-420D-8A8E-F0865BF4CBE5}" dt="2025-05-03T11:12:01.097" v="3301" actId="122"/>
          <ac:spMkLst>
            <pc:docMk/>
            <pc:sldMk cId="286700751" sldId="413"/>
            <ac:spMk id="2" creationId="{D26280EA-D42D-CD4D-4DAA-79A9290B7D1E}"/>
          </ac:spMkLst>
        </pc:spChg>
        <pc:spChg chg="mod">
          <ac:chgData name="Franco Molteni" userId="4a60785cb965443d" providerId="LiveId" clId="{C931BD4D-E6C1-420D-8A8E-F0865BF4CBE5}" dt="2025-05-03T11:16:24.652" v="3508" actId="20577"/>
          <ac:spMkLst>
            <pc:docMk/>
            <pc:sldMk cId="286700751" sldId="413"/>
            <ac:spMk id="3" creationId="{AA208C0D-6D08-59A3-1E33-B0A4F1850BD5}"/>
          </ac:spMkLst>
        </pc:spChg>
        <pc:spChg chg="add del mod">
          <ac:chgData name="Franco Molteni" userId="4a60785cb965443d" providerId="LiveId" clId="{C931BD4D-E6C1-420D-8A8E-F0865BF4CBE5}" dt="2025-05-03T11:10:26.676" v="3300"/>
          <ac:spMkLst>
            <pc:docMk/>
            <pc:sldMk cId="286700751" sldId="413"/>
            <ac:spMk id="9" creationId="{D1EA968B-4874-3B23-8338-42209A0D48CD}"/>
          </ac:spMkLst>
        </pc:spChg>
        <pc:picChg chg="add mod modCrop">
          <ac:chgData name="Franco Molteni" userId="4a60785cb965443d" providerId="LiveId" clId="{C931BD4D-E6C1-420D-8A8E-F0865BF4CBE5}" dt="2025-05-03T10:53:11.719" v="3019" actId="1076"/>
          <ac:picMkLst>
            <pc:docMk/>
            <pc:sldMk cId="286700751" sldId="413"/>
            <ac:picMk id="6" creationId="{F47C4A25-7D3A-3AB6-6077-4A1329535298}"/>
          </ac:picMkLst>
        </pc:picChg>
        <pc:picChg chg="add mod">
          <ac:chgData name="Franco Molteni" userId="4a60785cb965443d" providerId="LiveId" clId="{C931BD4D-E6C1-420D-8A8E-F0865BF4CBE5}" dt="2025-05-03T11:12:06.189" v="3302" actId="14100"/>
          <ac:picMkLst>
            <pc:docMk/>
            <pc:sldMk cId="286700751" sldId="413"/>
            <ac:picMk id="8" creationId="{9C701D51-9375-57E7-D203-7AB18880895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7351A7-8A0E-BC4A-B507-BC9FBEDEB94D}" type="datetime1">
              <a:rPr lang="en-US" smtClean="0"/>
              <a:pPr/>
              <a:t>5/4/2025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FFE683-3A33-1F4A-90D8-528147015F19}" type="slidenum">
              <a:rPr lang="en-US" smtClean="0"/>
              <a:pPr/>
              <a:t>‹#›</a:t>
            </a:fld>
            <a:endParaRPr lang="en-US"/>
          </a:p>
        </p:txBody>
      </p:sp>
    </p:spTree>
    <p:extLst>
      <p:ext uri="{BB962C8B-B14F-4D97-AF65-F5344CB8AC3E}">
        <p14:creationId xmlns:p14="http://schemas.microsoft.com/office/powerpoint/2010/main" val="3461219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0BA50B-6875-0F43-A70A-41BA2A188017}" type="datetime1">
              <a:rPr lang="en-US" smtClean="0"/>
              <a:pPr/>
              <a:t>5/4/2025</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03270C-FB42-C54A-AC71-B4EEB4FA7F12}" type="slidenum">
              <a:rPr lang="en-US" smtClean="0"/>
              <a:pPr/>
              <a:t>‹#›</a:t>
            </a:fld>
            <a:endParaRPr lang="en-US"/>
          </a:p>
        </p:txBody>
      </p:sp>
    </p:spTree>
    <p:extLst>
      <p:ext uri="{BB962C8B-B14F-4D97-AF65-F5344CB8AC3E}">
        <p14:creationId xmlns:p14="http://schemas.microsoft.com/office/powerpoint/2010/main" val="248296709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2160000" y="1294198"/>
            <a:ext cx="7869600" cy="519800"/>
          </a:xfrm>
          <a:prstGeom prst="rect">
            <a:avLst/>
          </a:prstGeom>
        </p:spPr>
        <p:txBody>
          <a:bodyPr vert="horz" lIns="0" tIns="0" rIns="0" bIns="0" anchor="b" anchorCtr="0">
            <a:spAutoFit/>
          </a:bodyPr>
          <a:lstStyle>
            <a:lvl1pPr marL="0" indent="0">
              <a:lnSpc>
                <a:spcPts val="4000"/>
              </a:lnSpc>
              <a:spcBef>
                <a:spcPts val="0"/>
              </a:spcBef>
              <a:buNone/>
              <a:defRPr sz="3600" b="1">
                <a:solidFill>
                  <a:srgbClr val="064E83"/>
                </a:solidFill>
              </a:defRPr>
            </a:lvl1pPr>
          </a:lstStyle>
          <a:p>
            <a:pPr lvl="0"/>
            <a:r>
              <a:rPr lang="en-GB" dirty="0"/>
              <a:t>Title of Presentation</a:t>
            </a:r>
          </a:p>
        </p:txBody>
      </p:sp>
      <p:sp>
        <p:nvSpPr>
          <p:cNvPr id="14" name="Text Placeholder 12"/>
          <p:cNvSpPr>
            <a:spLocks noGrp="1"/>
          </p:cNvSpPr>
          <p:nvPr>
            <p:ph type="body" sz="quarter" idx="11" hasCustomPrompt="1"/>
          </p:nvPr>
        </p:nvSpPr>
        <p:spPr>
          <a:xfrm>
            <a:off x="2160000" y="1980000"/>
            <a:ext cx="7869600" cy="382156"/>
          </a:xfrm>
          <a:prstGeom prst="rect">
            <a:avLst/>
          </a:prstGeom>
        </p:spPr>
        <p:txBody>
          <a:bodyPr vert="horz" wrap="square" lIns="0" tIns="0" rIns="0" bIns="0">
            <a:spAutoFit/>
          </a:bodyPr>
          <a:lstStyle>
            <a:lvl1pPr marL="0" indent="0">
              <a:lnSpc>
                <a:spcPts val="3000"/>
              </a:lnSpc>
              <a:spcBef>
                <a:spcPts val="0"/>
              </a:spcBef>
              <a:buNone/>
              <a:defRPr sz="2400">
                <a:solidFill>
                  <a:srgbClr val="064E83"/>
                </a:solidFill>
              </a:defRPr>
            </a:lvl1pPr>
          </a:lstStyle>
          <a:p>
            <a:pPr lvl="0"/>
            <a:r>
              <a:rPr lang="en-GB" dirty="0"/>
              <a:t>Subtitle of Presentation</a:t>
            </a:r>
          </a:p>
        </p:txBody>
      </p:sp>
      <p:sp>
        <p:nvSpPr>
          <p:cNvPr id="15" name="Text Placeholder 12"/>
          <p:cNvSpPr>
            <a:spLocks noGrp="1"/>
          </p:cNvSpPr>
          <p:nvPr>
            <p:ph type="body" sz="quarter" idx="12" hasCustomPrompt="1"/>
          </p:nvPr>
        </p:nvSpPr>
        <p:spPr>
          <a:xfrm>
            <a:off x="2160000" y="2700001"/>
            <a:ext cx="7869600" cy="307777"/>
          </a:xfrm>
          <a:prstGeom prst="rect">
            <a:avLst/>
          </a:prstGeom>
        </p:spPr>
        <p:txBody>
          <a:bodyPr vert="horz" wrap="square" lIns="0" tIns="0" rIns="0" bIns="0">
            <a:spAutoFit/>
          </a:bodyPr>
          <a:lstStyle>
            <a:lvl1pPr marL="0" indent="0">
              <a:lnSpc>
                <a:spcPts val="2400"/>
              </a:lnSpc>
              <a:spcBef>
                <a:spcPts val="0"/>
              </a:spcBef>
              <a:buNone/>
              <a:defRPr sz="2000">
                <a:solidFill>
                  <a:srgbClr val="064E83"/>
                </a:solidFill>
              </a:defRPr>
            </a:lvl1pPr>
          </a:lstStyle>
          <a:p>
            <a:pPr lvl="0"/>
            <a:r>
              <a:rPr lang="en-GB" dirty="0"/>
              <a:t>Author’s Name</a:t>
            </a:r>
          </a:p>
        </p:txBody>
      </p:sp>
      <p:sp>
        <p:nvSpPr>
          <p:cNvPr id="16" name="Text Placeholder 12"/>
          <p:cNvSpPr>
            <a:spLocks noGrp="1"/>
          </p:cNvSpPr>
          <p:nvPr>
            <p:ph type="body" sz="quarter" idx="13" hasCustomPrompt="1"/>
          </p:nvPr>
        </p:nvSpPr>
        <p:spPr>
          <a:xfrm>
            <a:off x="2160000" y="3121224"/>
            <a:ext cx="7869600" cy="254771"/>
          </a:xfrm>
          <a:prstGeom prst="rect">
            <a:avLst/>
          </a:prstGeom>
        </p:spPr>
        <p:txBody>
          <a:bodyPr vert="horz" wrap="square" lIns="0" tIns="0" rIns="0" bIns="0">
            <a:spAutoFit/>
          </a:bodyPr>
          <a:lstStyle>
            <a:lvl1pPr marL="0" indent="0">
              <a:lnSpc>
                <a:spcPts val="2000"/>
              </a:lnSpc>
              <a:spcBef>
                <a:spcPts val="0"/>
              </a:spcBef>
              <a:buNone/>
              <a:defRPr sz="1600">
                <a:solidFill>
                  <a:srgbClr val="064E83"/>
                </a:solidFill>
              </a:defRPr>
            </a:lvl1pPr>
          </a:lstStyle>
          <a:p>
            <a:pPr lvl="0"/>
            <a:r>
              <a:rPr lang="en-GB" dirty="0"/>
              <a:t>Author’s Address</a:t>
            </a:r>
          </a:p>
        </p:txBody>
      </p:sp>
      <p:sp>
        <p:nvSpPr>
          <p:cNvPr id="17" name="Text Placeholder 12"/>
          <p:cNvSpPr>
            <a:spLocks noGrp="1"/>
          </p:cNvSpPr>
          <p:nvPr>
            <p:ph type="body" sz="quarter" idx="14" hasCustomPrompt="1"/>
          </p:nvPr>
        </p:nvSpPr>
        <p:spPr>
          <a:xfrm>
            <a:off x="2160000" y="3429000"/>
            <a:ext cx="7869600" cy="228268"/>
          </a:xfrm>
          <a:prstGeom prst="rect">
            <a:avLst/>
          </a:prstGeom>
        </p:spPr>
        <p:txBody>
          <a:bodyPr vert="horz" wrap="square" lIns="0" tIns="0" rIns="0" bIns="0">
            <a:spAutoFit/>
          </a:bodyPr>
          <a:lstStyle>
            <a:lvl1pPr marL="0" indent="0">
              <a:lnSpc>
                <a:spcPts val="1800"/>
              </a:lnSpc>
              <a:spcBef>
                <a:spcPts val="0"/>
              </a:spcBef>
              <a:buNone/>
              <a:defRPr sz="1400">
                <a:solidFill>
                  <a:srgbClr val="064E83"/>
                </a:solidFill>
              </a:defRPr>
            </a:lvl1pPr>
          </a:lstStyle>
          <a:p>
            <a:pPr lvl="0"/>
            <a:r>
              <a:rPr lang="en-GB" dirty="0" err="1"/>
              <a:t>email@ddress</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8"/>
          <p:cNvSpPr>
            <a:spLocks noGrp="1"/>
          </p:cNvSpPr>
          <p:nvPr>
            <p:ph type="title"/>
          </p:nvPr>
        </p:nvSpPr>
        <p:spPr>
          <a:xfrm>
            <a:off x="2160000" y="360000"/>
            <a:ext cx="7869600" cy="369332"/>
          </a:xfrm>
          <a:prstGeom prst="rect">
            <a:avLst/>
          </a:prstGeom>
        </p:spPr>
        <p:txBody>
          <a:bodyPr lIns="0" tIns="0" rIns="0" bIns="0"/>
          <a:lstStyle>
            <a:lvl1pPr>
              <a:defRPr>
                <a:solidFill>
                  <a:srgbClr val="064E83"/>
                </a:solidFill>
              </a:defRPr>
            </a:lvl1pPr>
          </a:lstStyle>
          <a:p>
            <a:r>
              <a:rPr lang="en-US"/>
              <a:t>Click to edit Master title style</a:t>
            </a:r>
            <a:endParaRPr lang="en-US" dirty="0"/>
          </a:p>
        </p:txBody>
      </p:sp>
      <p:sp>
        <p:nvSpPr>
          <p:cNvPr id="11" name="Content Placeholder 10"/>
          <p:cNvSpPr>
            <a:spLocks noGrp="1"/>
          </p:cNvSpPr>
          <p:nvPr>
            <p:ph sz="quarter" idx="14" hasCustomPrompt="1"/>
          </p:nvPr>
        </p:nvSpPr>
        <p:spPr>
          <a:xfrm>
            <a:off x="2159999" y="936000"/>
            <a:ext cx="7869601" cy="4986000"/>
          </a:xfrm>
          <a:prstGeom prst="rect">
            <a:avLst/>
          </a:prstGeom>
        </p:spPr>
        <p:txBody>
          <a:bodyPr lIns="0" tIns="0" rIns="0" bIns="0"/>
          <a:lstStyle>
            <a:lvl1pPr marL="0" indent="-180000">
              <a:lnSpc>
                <a:spcPts val="2200"/>
              </a:lnSpc>
              <a:spcBef>
                <a:spcPts val="1100"/>
              </a:spcBef>
              <a:buClr>
                <a:srgbClr val="064E83"/>
              </a:buClr>
              <a:defRPr sz="1800">
                <a:solidFill>
                  <a:schemeClr val="tx1"/>
                </a:solidFill>
              </a:defRPr>
            </a:lvl1pPr>
            <a:lvl2pPr marL="630000" indent="-270000">
              <a:lnSpc>
                <a:spcPts val="2000"/>
              </a:lnSpc>
              <a:spcBef>
                <a:spcPts val="1000"/>
              </a:spcBef>
              <a:buClr>
                <a:srgbClr val="064E83"/>
              </a:buClr>
              <a:defRPr sz="1600">
                <a:solidFill>
                  <a:schemeClr val="tx1"/>
                </a:solidFill>
              </a:defRPr>
            </a:lvl2pPr>
            <a:lvl3pPr marL="990000" indent="-270000">
              <a:lnSpc>
                <a:spcPts val="1800"/>
              </a:lnSpc>
              <a:spcBef>
                <a:spcPts val="900"/>
              </a:spcBef>
              <a:buClr>
                <a:srgbClr val="064E83"/>
              </a:buClr>
              <a:defRPr sz="1400">
                <a:solidFill>
                  <a:schemeClr val="tx1"/>
                </a:solidFill>
              </a:defRPr>
            </a:lvl3pPr>
            <a:lvl4pPr marL="1350000" indent="-270000">
              <a:lnSpc>
                <a:spcPts val="1600"/>
              </a:lnSpc>
              <a:spcBef>
                <a:spcPts val="800"/>
              </a:spcBef>
              <a:buClr>
                <a:srgbClr val="064E83"/>
              </a:buClr>
              <a:defRPr sz="1200">
                <a:solidFill>
                  <a:schemeClr val="tx1"/>
                </a:solidFill>
              </a:defRPr>
            </a:lvl4pPr>
            <a:lvl5pPr marL="1710000" indent="-270000">
              <a:lnSpc>
                <a:spcPts val="1400"/>
              </a:lnSpc>
              <a:spcBef>
                <a:spcPts val="700"/>
              </a:spcBef>
              <a:buClr>
                <a:srgbClr val="064E83"/>
              </a:buClr>
              <a:defRPr sz="1000">
                <a:solidFill>
                  <a:schemeClr val="tx1"/>
                </a:solidFill>
              </a:defRPr>
            </a:lvl5pPr>
          </a:lstStyle>
          <a:p>
            <a:pPr lvl="0"/>
            <a:r>
              <a:rPr lang="en-GB" dirty="0"/>
              <a:t>Top level text goes in here </a:t>
            </a:r>
          </a:p>
          <a:p>
            <a:pPr lvl="1"/>
            <a:r>
              <a:rPr lang="en-GB" dirty="0"/>
              <a:t>Second level text goes in here</a:t>
            </a:r>
          </a:p>
          <a:p>
            <a:pPr lvl="2"/>
            <a:r>
              <a:rPr lang="en-GB" dirty="0"/>
              <a:t>Third level text goes in here</a:t>
            </a:r>
          </a:p>
          <a:p>
            <a:pPr lvl="3"/>
            <a:r>
              <a:rPr lang="en-GB" dirty="0"/>
              <a:t>Fourth level text goes in here</a:t>
            </a:r>
          </a:p>
          <a:p>
            <a:pPr lvl="4"/>
            <a:r>
              <a:rPr lang="en-GB" dirty="0"/>
              <a:t>Fifth level text goes in here</a:t>
            </a:r>
            <a:endParaRPr lang="en-US" dirty="0"/>
          </a:p>
        </p:txBody>
      </p:sp>
      <p:sp>
        <p:nvSpPr>
          <p:cNvPr id="12" name="Slide Number Placeholder 2"/>
          <p:cNvSpPr>
            <a:spLocks noGrp="1"/>
          </p:cNvSpPr>
          <p:nvPr>
            <p:ph type="sldNum" sz="quarter" idx="10"/>
          </p:nvPr>
        </p:nvSpPr>
        <p:spPr>
          <a:xfrm>
            <a:off x="10029600" y="6308255"/>
            <a:ext cx="2159224" cy="216000"/>
          </a:xfrm>
          <a:prstGeom prst="rect">
            <a:avLst/>
          </a:prstGeom>
        </p:spPr>
        <p:txBody>
          <a:bodyPr lIns="0" tIns="0" rIns="0" bIns="0" anchor="b" anchorCtr="0"/>
          <a:lstStyle>
            <a:lvl1pPr algn="ctr">
              <a:defRPr sz="900" b="1">
                <a:solidFill>
                  <a:srgbClr val="064E83"/>
                </a:solidFill>
              </a:defRPr>
            </a:lvl1pPr>
          </a:lstStyle>
          <a:p>
            <a:fld id="{6B3B0B0F-E794-1244-9699-107C60B9C23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de margins">
    <p:spTree>
      <p:nvGrpSpPr>
        <p:cNvPr id="1" name=""/>
        <p:cNvGrpSpPr/>
        <p:nvPr/>
      </p:nvGrpSpPr>
      <p:grpSpPr>
        <a:xfrm>
          <a:off x="0" y="0"/>
          <a:ext cx="0" cy="0"/>
          <a:chOff x="0" y="0"/>
          <a:chExt cx="0" cy="0"/>
        </a:xfrm>
      </p:grpSpPr>
      <p:sp>
        <p:nvSpPr>
          <p:cNvPr id="9" name="Title 8"/>
          <p:cNvSpPr>
            <a:spLocks noGrp="1"/>
          </p:cNvSpPr>
          <p:nvPr>
            <p:ph type="title"/>
          </p:nvPr>
        </p:nvSpPr>
        <p:spPr>
          <a:xfrm>
            <a:off x="3240000" y="360000"/>
            <a:ext cx="5709600" cy="369332"/>
          </a:xfrm>
          <a:prstGeom prst="rect">
            <a:avLst/>
          </a:prstGeom>
        </p:spPr>
        <p:txBody>
          <a:bodyPr lIns="0" tIns="0" rIns="0" bIns="0"/>
          <a:lstStyle>
            <a:lvl1pPr>
              <a:defRPr>
                <a:solidFill>
                  <a:srgbClr val="064E83"/>
                </a:solidFill>
              </a:defRPr>
            </a:lvl1pPr>
          </a:lstStyle>
          <a:p>
            <a:r>
              <a:rPr lang="en-US"/>
              <a:t>Click to edit Master title style</a:t>
            </a:r>
            <a:endParaRPr lang="en-US" dirty="0"/>
          </a:p>
        </p:txBody>
      </p:sp>
      <p:sp>
        <p:nvSpPr>
          <p:cNvPr id="11" name="Content Placeholder 10"/>
          <p:cNvSpPr>
            <a:spLocks noGrp="1"/>
          </p:cNvSpPr>
          <p:nvPr>
            <p:ph sz="quarter" idx="14" hasCustomPrompt="1"/>
          </p:nvPr>
        </p:nvSpPr>
        <p:spPr>
          <a:xfrm>
            <a:off x="3240000" y="936000"/>
            <a:ext cx="5709600" cy="4986000"/>
          </a:xfrm>
          <a:prstGeom prst="rect">
            <a:avLst/>
          </a:prstGeom>
        </p:spPr>
        <p:txBody>
          <a:bodyPr lIns="0" tIns="0" rIns="0" bIns="0"/>
          <a:lstStyle>
            <a:lvl1pPr marL="0" indent="-180000">
              <a:lnSpc>
                <a:spcPts val="2200"/>
              </a:lnSpc>
              <a:spcBef>
                <a:spcPts val="1100"/>
              </a:spcBef>
              <a:buClr>
                <a:srgbClr val="064E83"/>
              </a:buClr>
              <a:defRPr sz="1800">
                <a:solidFill>
                  <a:schemeClr val="tx1"/>
                </a:solidFill>
              </a:defRPr>
            </a:lvl1pPr>
            <a:lvl2pPr marL="630000" indent="-270000">
              <a:lnSpc>
                <a:spcPts val="2000"/>
              </a:lnSpc>
              <a:spcBef>
                <a:spcPts val="1000"/>
              </a:spcBef>
              <a:buClr>
                <a:srgbClr val="064E83"/>
              </a:buClr>
              <a:defRPr sz="1600">
                <a:solidFill>
                  <a:schemeClr val="tx1"/>
                </a:solidFill>
              </a:defRPr>
            </a:lvl2pPr>
            <a:lvl3pPr marL="990000" indent="-270000">
              <a:lnSpc>
                <a:spcPts val="1800"/>
              </a:lnSpc>
              <a:spcBef>
                <a:spcPts val="900"/>
              </a:spcBef>
              <a:buClr>
                <a:srgbClr val="064E83"/>
              </a:buClr>
              <a:defRPr sz="1400">
                <a:solidFill>
                  <a:schemeClr val="tx1"/>
                </a:solidFill>
              </a:defRPr>
            </a:lvl3pPr>
            <a:lvl4pPr marL="1350000" indent="-270000">
              <a:lnSpc>
                <a:spcPts val="1600"/>
              </a:lnSpc>
              <a:spcBef>
                <a:spcPts val="800"/>
              </a:spcBef>
              <a:buClr>
                <a:srgbClr val="064E83"/>
              </a:buClr>
              <a:defRPr sz="1200">
                <a:solidFill>
                  <a:schemeClr val="tx1"/>
                </a:solidFill>
              </a:defRPr>
            </a:lvl4pPr>
            <a:lvl5pPr marL="1710000" indent="-270000">
              <a:lnSpc>
                <a:spcPts val="1400"/>
              </a:lnSpc>
              <a:spcBef>
                <a:spcPts val="700"/>
              </a:spcBef>
              <a:buClr>
                <a:srgbClr val="064E83"/>
              </a:buClr>
              <a:defRPr sz="1000">
                <a:solidFill>
                  <a:schemeClr val="tx1"/>
                </a:solidFill>
              </a:defRPr>
            </a:lvl5pPr>
          </a:lstStyle>
          <a:p>
            <a:pPr lvl="0"/>
            <a:r>
              <a:rPr lang="en-GB" dirty="0"/>
              <a:t>Top level text goes in here </a:t>
            </a:r>
          </a:p>
          <a:p>
            <a:pPr lvl="1"/>
            <a:r>
              <a:rPr lang="en-GB" dirty="0"/>
              <a:t>Second level text goes in here</a:t>
            </a:r>
          </a:p>
          <a:p>
            <a:pPr lvl="2"/>
            <a:r>
              <a:rPr lang="en-GB" dirty="0"/>
              <a:t>Third level text goes in here</a:t>
            </a:r>
          </a:p>
          <a:p>
            <a:pPr lvl="3"/>
            <a:r>
              <a:rPr lang="en-GB" dirty="0"/>
              <a:t>Fourth level text goes in here</a:t>
            </a:r>
          </a:p>
          <a:p>
            <a:pPr lvl="4"/>
            <a:r>
              <a:rPr lang="en-GB" dirty="0"/>
              <a:t>Fifth level text goes in here</a:t>
            </a:r>
            <a:endParaRPr lang="en-US" dirty="0"/>
          </a:p>
        </p:txBody>
      </p:sp>
      <p:sp>
        <p:nvSpPr>
          <p:cNvPr id="12" name="Slide Number Placeholder 2"/>
          <p:cNvSpPr>
            <a:spLocks noGrp="1"/>
          </p:cNvSpPr>
          <p:nvPr>
            <p:ph type="sldNum" sz="quarter" idx="10"/>
          </p:nvPr>
        </p:nvSpPr>
        <p:spPr>
          <a:xfrm>
            <a:off x="10029600" y="6308255"/>
            <a:ext cx="2159224" cy="216000"/>
          </a:xfrm>
          <a:prstGeom prst="rect">
            <a:avLst/>
          </a:prstGeom>
        </p:spPr>
        <p:txBody>
          <a:bodyPr lIns="0" tIns="0" rIns="0" bIns="0" anchor="b" anchorCtr="0"/>
          <a:lstStyle>
            <a:lvl1pPr algn="ctr">
              <a:defRPr sz="900" b="1">
                <a:solidFill>
                  <a:srgbClr val="064E83"/>
                </a:solidFill>
              </a:defRPr>
            </a:lvl1pPr>
          </a:lstStyle>
          <a:p>
            <a:fld id="{05F19C50-BC3B-5841-9AFF-3A0443B66067}" type="slidenum">
              <a:rPr lang="en-US" smtClean="0"/>
              <a:pPr/>
              <a:t>‹#›</a:t>
            </a:fld>
            <a:endParaRPr lang="en-US" dirty="0"/>
          </a:p>
        </p:txBody>
      </p:sp>
      <p:sp>
        <p:nvSpPr>
          <p:cNvPr id="15" name="Date Placeholder 10"/>
          <p:cNvSpPr txBox="1">
            <a:spLocks/>
          </p:cNvSpPr>
          <p:nvPr userDrawn="1"/>
        </p:nvSpPr>
        <p:spPr>
          <a:xfrm>
            <a:off x="8564419" y="6308255"/>
            <a:ext cx="1465181" cy="230657"/>
          </a:xfrm>
          <a:prstGeom prst="rect">
            <a:avLst/>
          </a:prstGeom>
        </p:spPr>
        <p:txBody>
          <a:bodyPr vert="horz" lIns="0" tIns="0" rIns="0" bIns="0" rtlCol="0" anchor="b" anchorCtr="0"/>
          <a:lstStyle>
            <a:lvl1pPr algn="r">
              <a:defRPr>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latin typeface="+mn-lt"/>
                <a:ea typeface="+mn-ea"/>
                <a:cs typeface="+mn-cs"/>
              </a:rPr>
              <a:t>October 29, 2014</a:t>
            </a:r>
          </a:p>
        </p:txBody>
      </p:sp>
      <p:sp>
        <p:nvSpPr>
          <p:cNvPr id="16" name="Footer Placeholder 11"/>
          <p:cNvSpPr>
            <a:spLocks noGrp="1"/>
          </p:cNvSpPr>
          <p:nvPr>
            <p:ph type="ftr" sz="quarter" idx="3"/>
          </p:nvPr>
        </p:nvSpPr>
        <p:spPr>
          <a:xfrm>
            <a:off x="4582373" y="6308255"/>
            <a:ext cx="4053639" cy="230657"/>
          </a:xfrm>
          <a:prstGeom prst="rect">
            <a:avLst/>
          </a:prstGeom>
        </p:spPr>
        <p:txBody>
          <a:bodyPr vert="horz" lIns="0" tIns="0" rIns="0" bIns="0" rtlCol="0" anchor="b" anchorCtr="0">
            <a:noAutofit/>
          </a:bodyPr>
          <a:lstStyle>
            <a:lvl1pPr algn="l">
              <a:defRPr sz="900" b="1" cap="all" baseline="0">
                <a:solidFill>
                  <a:srgbClr val="064E83"/>
                </a:solidFill>
              </a:defRPr>
            </a:lvl1pPr>
          </a:lstStyle>
          <a:p>
            <a:pPr algn="ctr"/>
            <a:r>
              <a:rPr lang="en-US" dirty="0"/>
              <a:t>European Centre for Medium-Range Weather Forecasts</a:t>
            </a:r>
          </a:p>
        </p:txBody>
      </p:sp>
      <p:pic>
        <p:nvPicPr>
          <p:cNvPr id="8" name="Picture 7" descr="ECMWF_Master_Logo_RGB_nostrap.png"/>
          <p:cNvPicPr>
            <a:picLocks noChangeAspect="1"/>
          </p:cNvPicPr>
          <p:nvPr userDrawn="1"/>
        </p:nvPicPr>
        <p:blipFill>
          <a:blip r:embed="rId2"/>
          <a:stretch>
            <a:fillRect/>
          </a:stretch>
        </p:blipFill>
        <p:spPr>
          <a:xfrm>
            <a:off x="3240001" y="6293597"/>
            <a:ext cx="1342372" cy="23065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arrow margins">
    <p:spTree>
      <p:nvGrpSpPr>
        <p:cNvPr id="1" name=""/>
        <p:cNvGrpSpPr/>
        <p:nvPr/>
      </p:nvGrpSpPr>
      <p:grpSpPr>
        <a:xfrm>
          <a:off x="0" y="0"/>
          <a:ext cx="0" cy="0"/>
          <a:chOff x="0" y="0"/>
          <a:chExt cx="0" cy="0"/>
        </a:xfrm>
      </p:grpSpPr>
      <p:sp>
        <p:nvSpPr>
          <p:cNvPr id="9" name="Title 8"/>
          <p:cNvSpPr>
            <a:spLocks noGrp="1"/>
          </p:cNvSpPr>
          <p:nvPr>
            <p:ph type="title"/>
          </p:nvPr>
        </p:nvSpPr>
        <p:spPr>
          <a:xfrm>
            <a:off x="1080000" y="360000"/>
            <a:ext cx="10029600" cy="369332"/>
          </a:xfrm>
          <a:prstGeom prst="rect">
            <a:avLst/>
          </a:prstGeom>
        </p:spPr>
        <p:txBody>
          <a:bodyPr lIns="0" tIns="0" rIns="0" bIns="0"/>
          <a:lstStyle>
            <a:lvl1pPr>
              <a:defRPr>
                <a:solidFill>
                  <a:srgbClr val="064E83"/>
                </a:solidFill>
              </a:defRPr>
            </a:lvl1pPr>
          </a:lstStyle>
          <a:p>
            <a:r>
              <a:rPr lang="en-US"/>
              <a:t>Click to edit Master title style</a:t>
            </a:r>
            <a:endParaRPr lang="en-US" dirty="0"/>
          </a:p>
        </p:txBody>
      </p:sp>
      <p:sp>
        <p:nvSpPr>
          <p:cNvPr id="11" name="Content Placeholder 10"/>
          <p:cNvSpPr>
            <a:spLocks noGrp="1"/>
          </p:cNvSpPr>
          <p:nvPr>
            <p:ph sz="quarter" idx="14" hasCustomPrompt="1"/>
          </p:nvPr>
        </p:nvSpPr>
        <p:spPr>
          <a:xfrm>
            <a:off x="1080000" y="936000"/>
            <a:ext cx="10029600" cy="4986000"/>
          </a:xfrm>
          <a:prstGeom prst="rect">
            <a:avLst/>
          </a:prstGeom>
        </p:spPr>
        <p:txBody>
          <a:bodyPr lIns="0" tIns="0" rIns="0" bIns="0"/>
          <a:lstStyle>
            <a:lvl1pPr marL="0" indent="-180000">
              <a:lnSpc>
                <a:spcPts val="2200"/>
              </a:lnSpc>
              <a:spcBef>
                <a:spcPts val="1100"/>
              </a:spcBef>
              <a:buClr>
                <a:srgbClr val="064E83"/>
              </a:buClr>
              <a:defRPr sz="1800">
                <a:solidFill>
                  <a:schemeClr val="tx1"/>
                </a:solidFill>
              </a:defRPr>
            </a:lvl1pPr>
            <a:lvl2pPr marL="630000" indent="-270000">
              <a:lnSpc>
                <a:spcPts val="2000"/>
              </a:lnSpc>
              <a:spcBef>
                <a:spcPts val="1000"/>
              </a:spcBef>
              <a:buClr>
                <a:srgbClr val="064E83"/>
              </a:buClr>
              <a:defRPr sz="1600">
                <a:solidFill>
                  <a:schemeClr val="tx1"/>
                </a:solidFill>
              </a:defRPr>
            </a:lvl2pPr>
            <a:lvl3pPr marL="990000" indent="-270000">
              <a:lnSpc>
                <a:spcPts val="1800"/>
              </a:lnSpc>
              <a:spcBef>
                <a:spcPts val="900"/>
              </a:spcBef>
              <a:buClr>
                <a:srgbClr val="064E83"/>
              </a:buClr>
              <a:defRPr sz="1400">
                <a:solidFill>
                  <a:schemeClr val="tx1"/>
                </a:solidFill>
              </a:defRPr>
            </a:lvl3pPr>
            <a:lvl4pPr marL="1350000" indent="-270000">
              <a:lnSpc>
                <a:spcPts val="1600"/>
              </a:lnSpc>
              <a:spcBef>
                <a:spcPts val="800"/>
              </a:spcBef>
              <a:buClr>
                <a:srgbClr val="064E83"/>
              </a:buClr>
              <a:defRPr sz="1200">
                <a:solidFill>
                  <a:schemeClr val="tx1"/>
                </a:solidFill>
              </a:defRPr>
            </a:lvl4pPr>
            <a:lvl5pPr marL="1710000" indent="-270000">
              <a:lnSpc>
                <a:spcPts val="1400"/>
              </a:lnSpc>
              <a:spcBef>
                <a:spcPts val="700"/>
              </a:spcBef>
              <a:buClr>
                <a:srgbClr val="064E83"/>
              </a:buClr>
              <a:defRPr sz="1000">
                <a:solidFill>
                  <a:schemeClr val="tx1"/>
                </a:solidFill>
              </a:defRPr>
            </a:lvl5pPr>
          </a:lstStyle>
          <a:p>
            <a:pPr lvl="0"/>
            <a:r>
              <a:rPr lang="en-GB" dirty="0"/>
              <a:t>Top level text goes in here </a:t>
            </a:r>
          </a:p>
          <a:p>
            <a:pPr lvl="1"/>
            <a:r>
              <a:rPr lang="en-GB" dirty="0"/>
              <a:t>Second level text goes in here</a:t>
            </a:r>
          </a:p>
          <a:p>
            <a:pPr lvl="2"/>
            <a:r>
              <a:rPr lang="en-GB" dirty="0"/>
              <a:t>Third level text goes in here</a:t>
            </a:r>
          </a:p>
          <a:p>
            <a:pPr lvl="3"/>
            <a:r>
              <a:rPr lang="en-GB" dirty="0"/>
              <a:t>Fourth level text goes in here</a:t>
            </a:r>
          </a:p>
          <a:p>
            <a:pPr lvl="4"/>
            <a:r>
              <a:rPr lang="en-GB" dirty="0"/>
              <a:t>Fifth level text goes in here</a:t>
            </a:r>
            <a:endParaRPr lang="en-US" dirty="0"/>
          </a:p>
        </p:txBody>
      </p:sp>
      <p:sp>
        <p:nvSpPr>
          <p:cNvPr id="12" name="Slide Number Placeholder 2"/>
          <p:cNvSpPr>
            <a:spLocks noGrp="1"/>
          </p:cNvSpPr>
          <p:nvPr>
            <p:ph type="sldNum" sz="quarter" idx="10"/>
          </p:nvPr>
        </p:nvSpPr>
        <p:spPr>
          <a:xfrm>
            <a:off x="10029600" y="6308255"/>
            <a:ext cx="2159224" cy="216000"/>
          </a:xfrm>
          <a:prstGeom prst="rect">
            <a:avLst/>
          </a:prstGeom>
        </p:spPr>
        <p:txBody>
          <a:bodyPr lIns="0" tIns="0" rIns="0" bIns="0" anchor="b" anchorCtr="0"/>
          <a:lstStyle>
            <a:lvl1pPr algn="ctr">
              <a:defRPr sz="900" b="1">
                <a:solidFill>
                  <a:srgbClr val="064E83"/>
                </a:solidFill>
              </a:defRPr>
            </a:lvl1pPr>
          </a:lstStyle>
          <a:p>
            <a:fld id="{E4AB80EA-DB86-D849-B86F-15DAF31F0474}" type="slidenum">
              <a:rPr lang="en-US" smtClean="0"/>
              <a:pPr/>
              <a:t>‹#›</a:t>
            </a:fld>
            <a:endParaRPr lang="en-US" dirty="0"/>
          </a:p>
        </p:txBody>
      </p:sp>
      <p:sp>
        <p:nvSpPr>
          <p:cNvPr id="15" name="Date Placeholder 10"/>
          <p:cNvSpPr txBox="1">
            <a:spLocks/>
          </p:cNvSpPr>
          <p:nvPr userDrawn="1"/>
        </p:nvSpPr>
        <p:spPr>
          <a:xfrm>
            <a:off x="8564419" y="6308255"/>
            <a:ext cx="1465181" cy="230657"/>
          </a:xfrm>
          <a:prstGeom prst="rect">
            <a:avLst/>
          </a:prstGeom>
        </p:spPr>
        <p:txBody>
          <a:bodyPr vert="horz" lIns="0" tIns="0" rIns="0" bIns="0" rtlCol="0" anchor="b" anchorCtr="0"/>
          <a:lstStyle>
            <a:lvl1pPr algn="r">
              <a:defRPr>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latin typeface="+mn-lt"/>
                <a:ea typeface="+mn-ea"/>
                <a:cs typeface="+mn-cs"/>
              </a:rPr>
              <a:t>October 29, 2014</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028004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PowerPoint_strip2.png"/>
          <p:cNvPicPr>
            <a:picLocks noChangeAspect="1"/>
          </p:cNvPicPr>
          <p:nvPr userDrawn="1"/>
        </p:nvPicPr>
        <p:blipFill>
          <a:blip r:embed="rId7"/>
          <a:stretch>
            <a:fillRect/>
          </a:stretch>
        </p:blipFill>
        <p:spPr>
          <a:xfrm>
            <a:off x="0" y="0"/>
            <a:ext cx="18288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Lst>
  <p:hf hdr="0" dt="0"/>
  <p:txStyles>
    <p:titleStyle>
      <a:lvl1pPr algn="l" defTabSz="457200" rtl="0" eaLnBrk="1" latinLnBrk="0" hangingPunct="1">
        <a:lnSpc>
          <a:spcPts val="2800"/>
        </a:lnSpc>
        <a:spcBef>
          <a:spcPct val="0"/>
        </a:spcBef>
        <a:buNone/>
        <a:defRPr sz="2400" kern="1200">
          <a:solidFill>
            <a:schemeClr val="bg1"/>
          </a:solidFill>
          <a:latin typeface="+mj-lt"/>
          <a:ea typeface="+mj-ea"/>
          <a:cs typeface="+mj-cs"/>
        </a:defRPr>
      </a:lvl1pPr>
    </p:titleStyle>
    <p:bodyStyle>
      <a:lvl1pPr marL="342900" indent="-342900" algn="l" defTabSz="457200" rtl="0" eaLnBrk="1" latinLnBrk="0" hangingPunct="1">
        <a:spcBef>
          <a:spcPct val="20000"/>
        </a:spcBef>
        <a:buClr>
          <a:schemeClr val="bg1"/>
        </a:buClr>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bg1"/>
        </a:buClr>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bg1"/>
        </a:buClr>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bg1"/>
        </a:buClr>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1931788" y="1033152"/>
            <a:ext cx="9171641" cy="1538883"/>
          </a:xfrm>
        </p:spPr>
        <p:txBody>
          <a:bodyPr/>
          <a:lstStyle/>
          <a:p>
            <a:endParaRPr lang="it-IT" sz="2800" b="0" dirty="0">
              <a:solidFill>
                <a:srgbClr val="C00000"/>
              </a:solidFill>
            </a:endParaRPr>
          </a:p>
          <a:p>
            <a:r>
              <a:rPr lang="en-GB" b="0" dirty="0">
                <a:solidFill>
                  <a:srgbClr val="C00000"/>
                </a:solidFill>
              </a:rPr>
              <a:t>A brief introduction to atmospheric modelling</a:t>
            </a:r>
            <a:endParaRPr lang="en-US" dirty="0">
              <a:solidFill>
                <a:srgbClr val="C00000"/>
              </a:solidFill>
            </a:endParaRPr>
          </a:p>
        </p:txBody>
      </p:sp>
      <p:sp>
        <p:nvSpPr>
          <p:cNvPr id="12" name="Text Placeholder 11"/>
          <p:cNvSpPr>
            <a:spLocks noGrp="1"/>
          </p:cNvSpPr>
          <p:nvPr>
            <p:ph type="body" sz="quarter" idx="12"/>
          </p:nvPr>
        </p:nvSpPr>
        <p:spPr>
          <a:xfrm>
            <a:off x="1931788" y="3756676"/>
            <a:ext cx="8175633" cy="307777"/>
          </a:xfrm>
        </p:spPr>
        <p:txBody>
          <a:bodyPr/>
          <a:lstStyle/>
          <a:p>
            <a:r>
              <a:rPr lang="en-US" sz="2400" b="1" dirty="0"/>
              <a:t>Franco</a:t>
            </a:r>
            <a:r>
              <a:rPr lang="en-US" sz="2400" dirty="0"/>
              <a:t> </a:t>
            </a:r>
            <a:r>
              <a:rPr lang="en-US" sz="2400" b="1" dirty="0"/>
              <a:t>Molteni</a:t>
            </a:r>
          </a:p>
        </p:txBody>
      </p:sp>
      <p:sp>
        <p:nvSpPr>
          <p:cNvPr id="13" name="Text Placeholder 12"/>
          <p:cNvSpPr>
            <a:spLocks noGrp="1"/>
          </p:cNvSpPr>
          <p:nvPr>
            <p:ph type="body" sz="quarter" idx="13"/>
          </p:nvPr>
        </p:nvSpPr>
        <p:spPr>
          <a:xfrm>
            <a:off x="1863364" y="4365987"/>
            <a:ext cx="7869600" cy="404663"/>
          </a:xfrm>
        </p:spPr>
        <p:txBody>
          <a:bodyPr/>
          <a:lstStyle/>
          <a:p>
            <a:pPr>
              <a:lnSpc>
                <a:spcPct val="150000"/>
              </a:lnSpc>
            </a:pPr>
            <a:r>
              <a:rPr lang="en-US" sz="2000" b="1" i="1" dirty="0" err="1"/>
              <a:t>Agenzia</a:t>
            </a:r>
            <a:r>
              <a:rPr lang="en-US" sz="2000" b="1" i="1" dirty="0"/>
              <a:t> Italia </a:t>
            </a:r>
            <a:r>
              <a:rPr lang="en-US" sz="2000" b="1" i="1" dirty="0" err="1"/>
              <a:t>Meteo</a:t>
            </a:r>
            <a:r>
              <a:rPr lang="en-US" sz="2000" b="1" i="1" dirty="0"/>
              <a:t>, Bologna, Italy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2812D-7394-05FD-3F8E-AFD920ECC7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ECC77C-51B0-0828-4F43-F545DBE88B56}"/>
              </a:ext>
            </a:extLst>
          </p:cNvPr>
          <p:cNvSpPr>
            <a:spLocks noGrp="1"/>
          </p:cNvSpPr>
          <p:nvPr>
            <p:ph type="title"/>
          </p:nvPr>
        </p:nvSpPr>
        <p:spPr/>
        <p:txBody>
          <a:bodyPr/>
          <a:lstStyle/>
          <a:p>
            <a:r>
              <a:rPr lang="en-GB" dirty="0"/>
              <a:t>The ECMWF Integrated Forecasting System (IFS) atmospheric model</a:t>
            </a:r>
          </a:p>
        </p:txBody>
      </p:sp>
      <p:sp>
        <p:nvSpPr>
          <p:cNvPr id="3" name="Content Placeholder 2">
            <a:extLst>
              <a:ext uri="{FF2B5EF4-FFF2-40B4-BE49-F238E27FC236}">
                <a16:creationId xmlns:a16="http://schemas.microsoft.com/office/drawing/2014/main" id="{02965B10-DC49-613E-7C73-E3450BB22022}"/>
              </a:ext>
            </a:extLst>
          </p:cNvPr>
          <p:cNvSpPr>
            <a:spLocks noGrp="1"/>
          </p:cNvSpPr>
          <p:nvPr>
            <p:ph sz="quarter" idx="14"/>
          </p:nvPr>
        </p:nvSpPr>
        <p:spPr>
          <a:xfrm>
            <a:off x="1079999" y="935999"/>
            <a:ext cx="10162221" cy="5588255"/>
          </a:xfrm>
        </p:spPr>
        <p:txBody>
          <a:bodyPr/>
          <a:lstStyle/>
          <a:p>
            <a:pPr marL="342900" indent="-342900"/>
            <a:r>
              <a:rPr lang="en-GB" sz="1600" dirty="0"/>
              <a:t>Prognostic variables: </a:t>
            </a:r>
          </a:p>
          <a:p>
            <a:pPr lvl="1"/>
            <a:r>
              <a:rPr lang="en-GB" dirty="0">
                <a:solidFill>
                  <a:srgbClr val="C00000"/>
                </a:solidFill>
              </a:rPr>
              <a:t>U and V wind components (computed from vorticity and divergence in spectral space)</a:t>
            </a:r>
          </a:p>
          <a:p>
            <a:pPr lvl="1"/>
            <a:r>
              <a:rPr lang="en-GB" dirty="0">
                <a:solidFill>
                  <a:srgbClr val="C00000"/>
                </a:solidFill>
              </a:rPr>
              <a:t>Temperature</a:t>
            </a:r>
          </a:p>
          <a:p>
            <a:pPr lvl="1"/>
            <a:r>
              <a:rPr lang="en-GB" dirty="0">
                <a:solidFill>
                  <a:srgbClr val="C00000"/>
                </a:solidFill>
              </a:rPr>
              <a:t>Surface pressure (log)</a:t>
            </a:r>
          </a:p>
          <a:p>
            <a:pPr lvl="1"/>
            <a:r>
              <a:rPr lang="en-GB" dirty="0">
                <a:solidFill>
                  <a:srgbClr val="C00000"/>
                </a:solidFill>
              </a:rPr>
              <a:t>6 moisture variables: specific humidity, cloud fraction, cloud liquid and ice water content, rain and snow water content</a:t>
            </a:r>
          </a:p>
          <a:p>
            <a:pPr marL="342900" indent="-342900"/>
            <a:r>
              <a:rPr lang="en-GB" sz="1600" dirty="0"/>
              <a:t>On one level, each “dry” variable is represented by ~</a:t>
            </a:r>
            <a:r>
              <a:rPr lang="en-GB" sz="1600" dirty="0">
                <a:solidFill>
                  <a:srgbClr val="C00000"/>
                </a:solidFill>
              </a:rPr>
              <a:t>1.6 10</a:t>
            </a:r>
            <a:r>
              <a:rPr lang="en-GB" sz="1600" baseline="30000" dirty="0">
                <a:solidFill>
                  <a:srgbClr val="C00000"/>
                </a:solidFill>
              </a:rPr>
              <a:t>6</a:t>
            </a:r>
            <a:r>
              <a:rPr lang="en-GB" sz="1600" dirty="0"/>
              <a:t> spherical harmonic coefficients (T1279)</a:t>
            </a:r>
          </a:p>
          <a:p>
            <a:pPr marL="342900" indent="-342900"/>
            <a:r>
              <a:rPr lang="en-GB" sz="1600" dirty="0"/>
              <a:t>On one level, each moisture variable is represented by ~</a:t>
            </a:r>
            <a:r>
              <a:rPr lang="en-GB" sz="1600" dirty="0">
                <a:solidFill>
                  <a:srgbClr val="C00000"/>
                </a:solidFill>
              </a:rPr>
              <a:t>6.5 10</a:t>
            </a:r>
            <a:r>
              <a:rPr lang="en-GB" sz="1600" baseline="30000" dirty="0">
                <a:solidFill>
                  <a:srgbClr val="C00000"/>
                </a:solidFill>
              </a:rPr>
              <a:t>6 </a:t>
            </a:r>
            <a:r>
              <a:rPr lang="en-GB" sz="1600" dirty="0"/>
              <a:t> grid point values (~9 km resolution)</a:t>
            </a:r>
          </a:p>
          <a:p>
            <a:pPr marL="342900" indent="-342900"/>
            <a:r>
              <a:rPr lang="en-GB" sz="1600" dirty="0"/>
              <a:t>The operational version uses 137 atmospheric layers, with a total of ~ </a:t>
            </a:r>
            <a:r>
              <a:rPr lang="en-GB" sz="1600" dirty="0">
                <a:solidFill>
                  <a:srgbClr val="C00000"/>
                </a:solidFill>
              </a:rPr>
              <a:t>6 10</a:t>
            </a:r>
            <a:r>
              <a:rPr lang="en-GB" sz="1600" baseline="30000" dirty="0">
                <a:solidFill>
                  <a:srgbClr val="C00000"/>
                </a:solidFill>
              </a:rPr>
              <a:t>9 </a:t>
            </a:r>
            <a:r>
              <a:rPr lang="en-GB" sz="1600" dirty="0"/>
              <a:t> degrees of freedom </a:t>
            </a:r>
          </a:p>
          <a:p>
            <a:pPr marL="342900" indent="-342900"/>
            <a:r>
              <a:rPr lang="en-GB" sz="1600" dirty="0"/>
              <a:t>State-of-the art parametrizations of:</a:t>
            </a:r>
          </a:p>
          <a:p>
            <a:pPr marL="972900" lvl="1" indent="-342900"/>
            <a:r>
              <a:rPr lang="en-GB" dirty="0">
                <a:solidFill>
                  <a:srgbClr val="C00000"/>
                </a:solidFill>
              </a:rPr>
              <a:t>Surface fluxes of momentum, heat and water</a:t>
            </a:r>
          </a:p>
          <a:p>
            <a:pPr marL="972900" lvl="1" indent="-342900"/>
            <a:r>
              <a:rPr lang="en-GB" dirty="0">
                <a:solidFill>
                  <a:srgbClr val="C00000"/>
                </a:solidFill>
              </a:rPr>
              <a:t>Solar and infrared radiation, including cloud reflection/absorption</a:t>
            </a:r>
          </a:p>
          <a:p>
            <a:pPr marL="972900" lvl="1" indent="-342900"/>
            <a:r>
              <a:rPr lang="en-GB" dirty="0">
                <a:solidFill>
                  <a:srgbClr val="C00000"/>
                </a:solidFill>
              </a:rPr>
              <a:t>Shallow and deep convection </a:t>
            </a:r>
          </a:p>
          <a:p>
            <a:pPr marL="972900" lvl="1" indent="-342900"/>
            <a:r>
              <a:rPr lang="en-GB" dirty="0">
                <a:solidFill>
                  <a:srgbClr val="C00000"/>
                </a:solidFill>
              </a:rPr>
              <a:t>Cloud microphysics</a:t>
            </a:r>
          </a:p>
          <a:p>
            <a:pPr marL="972900" lvl="1" indent="-342900"/>
            <a:r>
              <a:rPr lang="en-GB" dirty="0">
                <a:solidFill>
                  <a:srgbClr val="C00000"/>
                </a:solidFill>
              </a:rPr>
              <a:t>Orographic and non-orographic gravity wave drag</a:t>
            </a:r>
          </a:p>
        </p:txBody>
      </p:sp>
      <p:sp>
        <p:nvSpPr>
          <p:cNvPr id="4" name="Slide Number Placeholder 3">
            <a:extLst>
              <a:ext uri="{FF2B5EF4-FFF2-40B4-BE49-F238E27FC236}">
                <a16:creationId xmlns:a16="http://schemas.microsoft.com/office/drawing/2014/main" id="{32F29D3B-35F9-7EB9-6299-8887399AB501}"/>
              </a:ext>
            </a:extLst>
          </p:cNvPr>
          <p:cNvSpPr>
            <a:spLocks noGrp="1"/>
          </p:cNvSpPr>
          <p:nvPr>
            <p:ph type="sldNum" sz="quarter" idx="10"/>
          </p:nvPr>
        </p:nvSpPr>
        <p:spPr/>
        <p:txBody>
          <a:bodyPr/>
          <a:lstStyle/>
          <a:p>
            <a:fld id="{E4AB80EA-DB86-D849-B86F-15DAF31F0474}" type="slidenum">
              <a:rPr lang="en-US" smtClean="0"/>
              <a:pPr/>
              <a:t>10</a:t>
            </a:fld>
            <a:endParaRPr lang="en-US" dirty="0"/>
          </a:p>
        </p:txBody>
      </p:sp>
    </p:spTree>
    <p:extLst>
      <p:ext uri="{BB962C8B-B14F-4D97-AF65-F5344CB8AC3E}">
        <p14:creationId xmlns:p14="http://schemas.microsoft.com/office/powerpoint/2010/main" val="1633329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4D723-AF9B-264D-5C93-B1231EC5AD44}"/>
              </a:ext>
            </a:extLst>
          </p:cNvPr>
          <p:cNvSpPr>
            <a:spLocks noGrp="1"/>
          </p:cNvSpPr>
          <p:nvPr>
            <p:ph type="title"/>
          </p:nvPr>
        </p:nvSpPr>
        <p:spPr/>
        <p:txBody>
          <a:bodyPr/>
          <a:lstStyle/>
          <a:p>
            <a:r>
              <a:rPr lang="en-GB" dirty="0"/>
              <a:t>IFS microphysics </a:t>
            </a:r>
            <a:r>
              <a:rPr lang="en-GB" sz="2000" dirty="0"/>
              <a:t>(Forbes, Tompkins &amp; Untch 2011, ECMWF Tech Memo 649)</a:t>
            </a:r>
            <a:endParaRPr lang="en-GB" dirty="0"/>
          </a:p>
        </p:txBody>
      </p:sp>
      <p:pic>
        <p:nvPicPr>
          <p:cNvPr id="6" name="Content Placeholder 5" descr="A diagram of a diagram&#10;&#10;AI-generated content may be incorrect.">
            <a:extLst>
              <a:ext uri="{FF2B5EF4-FFF2-40B4-BE49-F238E27FC236}">
                <a16:creationId xmlns:a16="http://schemas.microsoft.com/office/drawing/2014/main" id="{A7385A63-84A3-1660-6A76-8470E11AB161}"/>
              </a:ext>
            </a:extLst>
          </p:cNvPr>
          <p:cNvPicPr>
            <a:picLocks noGrp="1" noChangeAspect="1"/>
          </p:cNvPicPr>
          <p:nvPr>
            <p:ph sz="quarter" idx="14"/>
          </p:nvPr>
        </p:nvPicPr>
        <p:blipFill>
          <a:blip r:embed="rId2"/>
          <a:stretch>
            <a:fillRect/>
          </a:stretch>
        </p:blipFill>
        <p:spPr>
          <a:xfrm>
            <a:off x="2133493" y="1406798"/>
            <a:ext cx="8192006" cy="4536801"/>
          </a:xfrm>
        </p:spPr>
      </p:pic>
      <p:sp>
        <p:nvSpPr>
          <p:cNvPr id="4" name="Slide Number Placeholder 3">
            <a:extLst>
              <a:ext uri="{FF2B5EF4-FFF2-40B4-BE49-F238E27FC236}">
                <a16:creationId xmlns:a16="http://schemas.microsoft.com/office/drawing/2014/main" id="{D1BD76CA-1C1A-9351-2EFD-5225598F9892}"/>
              </a:ext>
            </a:extLst>
          </p:cNvPr>
          <p:cNvSpPr>
            <a:spLocks noGrp="1"/>
          </p:cNvSpPr>
          <p:nvPr>
            <p:ph type="sldNum" sz="quarter" idx="10"/>
          </p:nvPr>
        </p:nvSpPr>
        <p:spPr/>
        <p:txBody>
          <a:bodyPr/>
          <a:lstStyle/>
          <a:p>
            <a:fld id="{E4AB80EA-DB86-D849-B86F-15DAF31F0474}" type="slidenum">
              <a:rPr lang="en-US" smtClean="0"/>
              <a:pPr/>
              <a:t>11</a:t>
            </a:fld>
            <a:endParaRPr lang="en-US" dirty="0"/>
          </a:p>
        </p:txBody>
      </p:sp>
    </p:spTree>
    <p:extLst>
      <p:ext uri="{BB962C8B-B14F-4D97-AF65-F5344CB8AC3E}">
        <p14:creationId xmlns:p14="http://schemas.microsoft.com/office/powerpoint/2010/main" val="3274189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11566AD-978B-4322-85E5-A927F3E8EEF4}"/>
              </a:ext>
            </a:extLst>
          </p:cNvPr>
          <p:cNvSpPr>
            <a:spLocks noGrp="1" noChangeArrowheads="1"/>
          </p:cNvSpPr>
          <p:nvPr>
            <p:ph type="title"/>
          </p:nvPr>
        </p:nvSpPr>
        <p:spPr/>
        <p:txBody>
          <a:bodyPr/>
          <a:lstStyle/>
          <a:p>
            <a:endParaRPr lang="en-GB" altLang="en-US" dirty="0"/>
          </a:p>
        </p:txBody>
      </p:sp>
      <p:sp>
        <p:nvSpPr>
          <p:cNvPr id="5123" name="Rectangle 3">
            <a:extLst>
              <a:ext uri="{FF2B5EF4-FFF2-40B4-BE49-F238E27FC236}">
                <a16:creationId xmlns:a16="http://schemas.microsoft.com/office/drawing/2014/main" id="{0AF1A5F4-A56C-4B44-839B-A80EA51A23E5}"/>
              </a:ext>
            </a:extLst>
          </p:cNvPr>
          <p:cNvSpPr>
            <a:spLocks noChangeArrowheads="1"/>
          </p:cNvSpPr>
          <p:nvPr/>
        </p:nvSpPr>
        <p:spPr bwMode="auto">
          <a:xfrm>
            <a:off x="2062265" y="1179514"/>
            <a:ext cx="2862162" cy="1393825"/>
          </a:xfrm>
          <a:prstGeom prst="rect">
            <a:avLst/>
          </a:prstGeom>
          <a:solidFill>
            <a:srgbClr val="66FFFF"/>
          </a:solidFill>
          <a:ln w="12700">
            <a:solidFill>
              <a:schemeClr val="tx1"/>
            </a:solidFill>
            <a:miter lim="800000"/>
            <a:headEnd/>
            <a:tailEnd/>
          </a:ln>
        </p:spPr>
        <p:txBody>
          <a:bodyPr wrap="none" anchor="ct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endParaRPr lang="en-US" altLang="en-US" sz="2400" b="0">
              <a:solidFill>
                <a:srgbClr val="66FFFF"/>
              </a:solidFill>
            </a:endParaRPr>
          </a:p>
        </p:txBody>
      </p:sp>
      <p:sp>
        <p:nvSpPr>
          <p:cNvPr id="5124" name="Oval 4">
            <a:extLst>
              <a:ext uri="{FF2B5EF4-FFF2-40B4-BE49-F238E27FC236}">
                <a16:creationId xmlns:a16="http://schemas.microsoft.com/office/drawing/2014/main" id="{B0B1EDE1-4F4D-4DD3-9981-CA15FDA2EDE6}"/>
              </a:ext>
            </a:extLst>
          </p:cNvPr>
          <p:cNvSpPr>
            <a:spLocks noChangeArrowheads="1"/>
          </p:cNvSpPr>
          <p:nvPr/>
        </p:nvSpPr>
        <p:spPr bwMode="auto">
          <a:xfrm>
            <a:off x="5419725" y="1403351"/>
            <a:ext cx="1844674" cy="1141413"/>
          </a:xfrm>
          <a:prstGeom prst="ellipse">
            <a:avLst/>
          </a:prstGeom>
          <a:solidFill>
            <a:srgbClr val="FFFF00"/>
          </a:solidFill>
          <a:ln w="12700">
            <a:solidFill>
              <a:schemeClr val="tx1"/>
            </a:solidFill>
            <a:round/>
            <a:headEnd/>
            <a:tailEnd/>
          </a:ln>
        </p:spPr>
        <p:txBody>
          <a:bodyPr wrap="none" anchor="ct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GB" altLang="en-US" sz="2000" b="0" dirty="0"/>
              <a:t>Coupler</a:t>
            </a:r>
          </a:p>
          <a:p>
            <a:r>
              <a:rPr lang="en-GB" altLang="en-US" b="0" dirty="0"/>
              <a:t>(integrated</a:t>
            </a:r>
          </a:p>
          <a:p>
            <a:r>
              <a:rPr lang="en-GB" altLang="en-US" b="0" dirty="0"/>
              <a:t>into IFS)</a:t>
            </a:r>
          </a:p>
        </p:txBody>
      </p:sp>
      <p:sp>
        <p:nvSpPr>
          <p:cNvPr id="5125" name="Rectangle 5">
            <a:extLst>
              <a:ext uri="{FF2B5EF4-FFF2-40B4-BE49-F238E27FC236}">
                <a16:creationId xmlns:a16="http://schemas.microsoft.com/office/drawing/2014/main" id="{06670CD9-4341-4CEA-8EF0-19C0EF49992A}"/>
              </a:ext>
            </a:extLst>
          </p:cNvPr>
          <p:cNvSpPr>
            <a:spLocks noChangeArrowheads="1"/>
          </p:cNvSpPr>
          <p:nvPr/>
        </p:nvSpPr>
        <p:spPr bwMode="auto">
          <a:xfrm>
            <a:off x="7759697" y="1268414"/>
            <a:ext cx="2835278" cy="1304925"/>
          </a:xfrm>
          <a:prstGeom prst="rect">
            <a:avLst/>
          </a:prstGeom>
          <a:solidFill>
            <a:schemeClr val="tx2">
              <a:lumMod val="60000"/>
              <a:lumOff val="40000"/>
            </a:schemeClr>
          </a:solidFill>
          <a:ln w="12700">
            <a:solidFill>
              <a:schemeClr val="tx1"/>
            </a:solidFill>
            <a:miter lim="800000"/>
            <a:headEnd/>
            <a:tailEnd/>
          </a:ln>
        </p:spPr>
        <p:txBody>
          <a:bodyPr wrap="none" anchor="ct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GB" altLang="en-US" sz="2400" b="0" dirty="0"/>
              <a:t>Ocean model</a:t>
            </a:r>
          </a:p>
          <a:p>
            <a:r>
              <a:rPr lang="en-GB" altLang="en-US" sz="2000" b="0" dirty="0"/>
              <a:t>NEMO v3.4</a:t>
            </a:r>
          </a:p>
          <a:p>
            <a:r>
              <a:rPr lang="en-GB" altLang="en-US" sz="2000" b="0" dirty="0"/>
              <a:t>0.25 deg./ 75 levels</a:t>
            </a:r>
          </a:p>
        </p:txBody>
      </p:sp>
      <p:sp>
        <p:nvSpPr>
          <p:cNvPr id="5126" name="Rectangle 6">
            <a:extLst>
              <a:ext uri="{FF2B5EF4-FFF2-40B4-BE49-F238E27FC236}">
                <a16:creationId xmlns:a16="http://schemas.microsoft.com/office/drawing/2014/main" id="{9EB50AC2-39BD-4096-AD9A-85565DA37B8D}"/>
              </a:ext>
            </a:extLst>
          </p:cNvPr>
          <p:cNvSpPr>
            <a:spLocks noChangeArrowheads="1"/>
          </p:cNvSpPr>
          <p:nvPr/>
        </p:nvSpPr>
        <p:spPr bwMode="auto">
          <a:xfrm>
            <a:off x="2062265" y="2933700"/>
            <a:ext cx="2831997" cy="914400"/>
          </a:xfrm>
          <a:prstGeom prst="rect">
            <a:avLst/>
          </a:prstGeom>
          <a:solidFill>
            <a:srgbClr val="CCCC00"/>
          </a:solidFill>
          <a:ln w="12700">
            <a:solidFill>
              <a:schemeClr val="tx1"/>
            </a:solidFill>
            <a:miter lim="800000"/>
            <a:headEnd/>
            <a:tailEnd/>
          </a:ln>
        </p:spPr>
        <p:txBody>
          <a:bodyPr wrap="none" anchor="ct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GB" altLang="en-US" sz="2000" b="0" dirty="0"/>
              <a:t>Land surface model</a:t>
            </a:r>
          </a:p>
          <a:p>
            <a:r>
              <a:rPr lang="en-GB" altLang="en-US" sz="2000" b="0" dirty="0"/>
              <a:t>H-TESSEL</a:t>
            </a:r>
          </a:p>
        </p:txBody>
      </p:sp>
      <p:sp>
        <p:nvSpPr>
          <p:cNvPr id="5127" name="Text Box 7">
            <a:extLst>
              <a:ext uri="{FF2B5EF4-FFF2-40B4-BE49-F238E27FC236}">
                <a16:creationId xmlns:a16="http://schemas.microsoft.com/office/drawing/2014/main" id="{8991EC30-B992-445B-A596-6246865D4B7A}"/>
              </a:ext>
            </a:extLst>
          </p:cNvPr>
          <p:cNvSpPr txBox="1">
            <a:spLocks noChangeArrowheads="1"/>
          </p:cNvSpPr>
          <p:nvPr/>
        </p:nvSpPr>
        <p:spPr bwMode="auto">
          <a:xfrm>
            <a:off x="2062265" y="1303616"/>
            <a:ext cx="283199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GB" altLang="en-US" sz="2000" b="0" dirty="0"/>
              <a:t>Atmosphere model</a:t>
            </a:r>
          </a:p>
          <a:p>
            <a:r>
              <a:rPr lang="en-GB" altLang="en-US" sz="2000" b="0" dirty="0"/>
              <a:t>ECMWF IFS </a:t>
            </a:r>
          </a:p>
          <a:p>
            <a:r>
              <a:rPr lang="en-GB" altLang="en-US" sz="2000" b="0" dirty="0"/>
              <a:t>~32km / 91 levels</a:t>
            </a:r>
          </a:p>
        </p:txBody>
      </p:sp>
      <p:sp>
        <p:nvSpPr>
          <p:cNvPr id="5128" name="Line 8">
            <a:extLst>
              <a:ext uri="{FF2B5EF4-FFF2-40B4-BE49-F238E27FC236}">
                <a16:creationId xmlns:a16="http://schemas.microsoft.com/office/drawing/2014/main" id="{E86AEE5C-09B7-4635-B13D-EEB5B05695B4}"/>
              </a:ext>
            </a:extLst>
          </p:cNvPr>
          <p:cNvSpPr>
            <a:spLocks noChangeShapeType="1"/>
          </p:cNvSpPr>
          <p:nvPr/>
        </p:nvSpPr>
        <p:spPr bwMode="auto">
          <a:xfrm>
            <a:off x="3448159" y="2573338"/>
            <a:ext cx="0" cy="315912"/>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9" name="Line 9">
            <a:extLst>
              <a:ext uri="{FF2B5EF4-FFF2-40B4-BE49-F238E27FC236}">
                <a16:creationId xmlns:a16="http://schemas.microsoft.com/office/drawing/2014/main" id="{A5DBEAFB-983D-4CFD-A716-F3E9ACB919E0}"/>
              </a:ext>
            </a:extLst>
          </p:cNvPr>
          <p:cNvSpPr>
            <a:spLocks noChangeShapeType="1"/>
          </p:cNvSpPr>
          <p:nvPr/>
        </p:nvSpPr>
        <p:spPr bwMode="auto">
          <a:xfrm>
            <a:off x="4968875" y="1943100"/>
            <a:ext cx="404812"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30" name="Line 10">
            <a:extLst>
              <a:ext uri="{FF2B5EF4-FFF2-40B4-BE49-F238E27FC236}">
                <a16:creationId xmlns:a16="http://schemas.microsoft.com/office/drawing/2014/main" id="{D3119C64-2B95-4225-99F2-8D08823ECD8B}"/>
              </a:ext>
            </a:extLst>
          </p:cNvPr>
          <p:cNvSpPr>
            <a:spLocks noChangeShapeType="1"/>
          </p:cNvSpPr>
          <p:nvPr/>
        </p:nvSpPr>
        <p:spPr bwMode="auto">
          <a:xfrm>
            <a:off x="7264399" y="1989138"/>
            <a:ext cx="495297"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31" name="Rectangle 11">
            <a:extLst>
              <a:ext uri="{FF2B5EF4-FFF2-40B4-BE49-F238E27FC236}">
                <a16:creationId xmlns:a16="http://schemas.microsoft.com/office/drawing/2014/main" id="{B5E5D168-4616-4B3A-AF59-2CF64F770DCD}"/>
              </a:ext>
            </a:extLst>
          </p:cNvPr>
          <p:cNvSpPr>
            <a:spLocks noChangeArrowheads="1"/>
          </p:cNvSpPr>
          <p:nvPr/>
        </p:nvSpPr>
        <p:spPr bwMode="auto">
          <a:xfrm>
            <a:off x="1458912" y="4508500"/>
            <a:ext cx="3105150" cy="630238"/>
          </a:xfrm>
          <a:prstGeom prst="rect">
            <a:avLst/>
          </a:prstGeom>
          <a:solidFill>
            <a:srgbClr val="66FFFF"/>
          </a:solidFill>
          <a:ln w="12700">
            <a:solidFill>
              <a:srgbClr val="66FFFF"/>
            </a:solidFill>
            <a:miter lim="800000"/>
            <a:headEnd/>
            <a:tailEnd/>
          </a:ln>
        </p:spPr>
        <p:txBody>
          <a:bodyPr wrap="none" anchor="ct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GB" altLang="en-US" sz="2000" b="0" dirty="0"/>
              <a:t>Atm. data assimilation</a:t>
            </a:r>
          </a:p>
          <a:p>
            <a:r>
              <a:rPr lang="en-GB" altLang="en-US" sz="2000" b="0" dirty="0"/>
              <a:t>(4-D variational)</a:t>
            </a:r>
          </a:p>
        </p:txBody>
      </p:sp>
      <p:sp>
        <p:nvSpPr>
          <p:cNvPr id="5132" name="Rectangle 12">
            <a:extLst>
              <a:ext uri="{FF2B5EF4-FFF2-40B4-BE49-F238E27FC236}">
                <a16:creationId xmlns:a16="http://schemas.microsoft.com/office/drawing/2014/main" id="{22FBC8B5-822D-4F2E-992F-E605538D986C}"/>
              </a:ext>
            </a:extLst>
          </p:cNvPr>
          <p:cNvSpPr>
            <a:spLocks noChangeArrowheads="1"/>
          </p:cNvSpPr>
          <p:nvPr/>
        </p:nvSpPr>
        <p:spPr bwMode="auto">
          <a:xfrm>
            <a:off x="1525587" y="5458804"/>
            <a:ext cx="3016250" cy="630238"/>
          </a:xfrm>
          <a:prstGeom prst="rect">
            <a:avLst/>
          </a:prstGeom>
          <a:solidFill>
            <a:schemeClr val="tx2">
              <a:lumMod val="60000"/>
              <a:lumOff val="40000"/>
            </a:schemeClr>
          </a:solidFill>
          <a:ln w="12700">
            <a:solidFill>
              <a:schemeClr val="tx1"/>
            </a:solidFill>
            <a:miter lim="800000"/>
            <a:headEnd/>
            <a:tailEnd/>
          </a:ln>
        </p:spPr>
        <p:txBody>
          <a:bodyPr wrap="none" anchor="ct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GB" altLang="en-US" sz="2000" b="0" dirty="0"/>
              <a:t>Ocean data </a:t>
            </a:r>
            <a:r>
              <a:rPr lang="en-GB" altLang="en-US" sz="2000" b="0" dirty="0" err="1"/>
              <a:t>assimil</a:t>
            </a:r>
            <a:r>
              <a:rPr lang="en-GB" altLang="en-US" sz="2000" b="0" dirty="0"/>
              <a:t>.</a:t>
            </a:r>
          </a:p>
          <a:p>
            <a:r>
              <a:rPr lang="en-GB" altLang="en-US" sz="2000" b="0" dirty="0"/>
              <a:t>(3-D variational)</a:t>
            </a:r>
          </a:p>
        </p:txBody>
      </p:sp>
      <p:sp>
        <p:nvSpPr>
          <p:cNvPr id="5133" name="Rectangle 13">
            <a:extLst>
              <a:ext uri="{FF2B5EF4-FFF2-40B4-BE49-F238E27FC236}">
                <a16:creationId xmlns:a16="http://schemas.microsoft.com/office/drawing/2014/main" id="{64C150BA-9892-4445-B211-025E3F4F6403}"/>
              </a:ext>
            </a:extLst>
          </p:cNvPr>
          <p:cNvSpPr>
            <a:spLocks noChangeArrowheads="1"/>
          </p:cNvSpPr>
          <p:nvPr/>
        </p:nvSpPr>
        <p:spPr bwMode="auto">
          <a:xfrm>
            <a:off x="5103814" y="4508500"/>
            <a:ext cx="2047870" cy="1620838"/>
          </a:xfrm>
          <a:prstGeom prst="rect">
            <a:avLst/>
          </a:prstGeom>
          <a:solidFill>
            <a:srgbClr val="FCFEB9"/>
          </a:solidFill>
          <a:ln w="12700">
            <a:solidFill>
              <a:schemeClr val="tx1"/>
            </a:solidFill>
            <a:miter lim="800000"/>
            <a:headEnd/>
            <a:tailEnd/>
          </a:ln>
        </p:spPr>
        <p:txBody>
          <a:bodyPr wrap="none" anchor="ct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GB" altLang="en-US" sz="2000" b="0" dirty="0"/>
              <a:t>Generation</a:t>
            </a:r>
          </a:p>
          <a:p>
            <a:r>
              <a:rPr lang="en-GB" altLang="en-US" sz="2000" b="0" dirty="0"/>
              <a:t> of I.C.</a:t>
            </a:r>
          </a:p>
          <a:p>
            <a:r>
              <a:rPr lang="en-GB" altLang="en-US" sz="2000" b="0" dirty="0"/>
              <a:t>perturbations</a:t>
            </a:r>
          </a:p>
        </p:txBody>
      </p:sp>
      <p:sp>
        <p:nvSpPr>
          <p:cNvPr id="5134" name="Line 14">
            <a:extLst>
              <a:ext uri="{FF2B5EF4-FFF2-40B4-BE49-F238E27FC236}">
                <a16:creationId xmlns:a16="http://schemas.microsoft.com/office/drawing/2014/main" id="{2D48B578-C3ED-418A-A040-9B8D0C05B74E}"/>
              </a:ext>
            </a:extLst>
          </p:cNvPr>
          <p:cNvSpPr>
            <a:spLocks noChangeShapeType="1"/>
          </p:cNvSpPr>
          <p:nvPr/>
        </p:nvSpPr>
        <p:spPr bwMode="auto">
          <a:xfrm>
            <a:off x="4608512" y="4824413"/>
            <a:ext cx="4064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35" name="Line 15">
            <a:extLst>
              <a:ext uri="{FF2B5EF4-FFF2-40B4-BE49-F238E27FC236}">
                <a16:creationId xmlns:a16="http://schemas.microsoft.com/office/drawing/2014/main" id="{17173EB6-C04A-462A-8F1E-98778557CA1E}"/>
              </a:ext>
            </a:extLst>
          </p:cNvPr>
          <p:cNvSpPr>
            <a:spLocks noChangeShapeType="1"/>
          </p:cNvSpPr>
          <p:nvPr/>
        </p:nvSpPr>
        <p:spPr bwMode="auto">
          <a:xfrm>
            <a:off x="4564062" y="5815013"/>
            <a:ext cx="4953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36" name="Rectangle 16">
            <a:extLst>
              <a:ext uri="{FF2B5EF4-FFF2-40B4-BE49-F238E27FC236}">
                <a16:creationId xmlns:a16="http://schemas.microsoft.com/office/drawing/2014/main" id="{FB8B64B9-6516-48D8-9B54-982C995BD775}"/>
              </a:ext>
            </a:extLst>
          </p:cNvPr>
          <p:cNvSpPr>
            <a:spLocks noChangeArrowheads="1"/>
          </p:cNvSpPr>
          <p:nvPr/>
        </p:nvSpPr>
        <p:spPr bwMode="auto">
          <a:xfrm>
            <a:off x="7759697" y="4514459"/>
            <a:ext cx="1711325" cy="1620838"/>
          </a:xfrm>
          <a:prstGeom prst="rect">
            <a:avLst/>
          </a:prstGeom>
          <a:solidFill>
            <a:srgbClr val="FFC000"/>
          </a:solidFill>
          <a:ln w="12700">
            <a:solidFill>
              <a:schemeClr val="tx1"/>
            </a:solidFill>
            <a:miter lim="800000"/>
            <a:headEnd/>
            <a:tailEnd/>
          </a:ln>
        </p:spPr>
        <p:txBody>
          <a:bodyPr wrap="none" anchor="ct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GB" altLang="en-US" sz="2400" b="0"/>
              <a:t>Coupled </a:t>
            </a:r>
          </a:p>
          <a:p>
            <a:r>
              <a:rPr lang="en-GB" altLang="en-US" sz="2400" b="0"/>
              <a:t>GCM</a:t>
            </a:r>
          </a:p>
        </p:txBody>
      </p:sp>
      <p:sp>
        <p:nvSpPr>
          <p:cNvPr id="5137" name="Line 17">
            <a:extLst>
              <a:ext uri="{FF2B5EF4-FFF2-40B4-BE49-F238E27FC236}">
                <a16:creationId xmlns:a16="http://schemas.microsoft.com/office/drawing/2014/main" id="{819447B2-9613-4787-823B-909C7173D5D2}"/>
              </a:ext>
            </a:extLst>
          </p:cNvPr>
          <p:cNvSpPr>
            <a:spLocks noChangeShapeType="1"/>
          </p:cNvSpPr>
          <p:nvPr/>
        </p:nvSpPr>
        <p:spPr bwMode="auto">
          <a:xfrm>
            <a:off x="7129459" y="4733925"/>
            <a:ext cx="630237"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38" name="Line 18">
            <a:extLst>
              <a:ext uri="{FF2B5EF4-FFF2-40B4-BE49-F238E27FC236}">
                <a16:creationId xmlns:a16="http://schemas.microsoft.com/office/drawing/2014/main" id="{575FCE1B-0613-4CA7-B2FF-BB89E542E392}"/>
              </a:ext>
            </a:extLst>
          </p:cNvPr>
          <p:cNvSpPr>
            <a:spLocks noChangeShapeType="1"/>
          </p:cNvSpPr>
          <p:nvPr/>
        </p:nvSpPr>
        <p:spPr bwMode="auto">
          <a:xfrm>
            <a:off x="7151683" y="5003800"/>
            <a:ext cx="585787"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39" name="Line 19">
            <a:extLst>
              <a:ext uri="{FF2B5EF4-FFF2-40B4-BE49-F238E27FC236}">
                <a16:creationId xmlns:a16="http://schemas.microsoft.com/office/drawing/2014/main" id="{7A3DD187-4212-412B-A0C0-81F3D0468FFD}"/>
              </a:ext>
            </a:extLst>
          </p:cNvPr>
          <p:cNvSpPr>
            <a:spLocks noChangeShapeType="1"/>
          </p:cNvSpPr>
          <p:nvPr/>
        </p:nvSpPr>
        <p:spPr bwMode="auto">
          <a:xfrm>
            <a:off x="7151683" y="5273675"/>
            <a:ext cx="585787"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40" name="Line 20">
            <a:extLst>
              <a:ext uri="{FF2B5EF4-FFF2-40B4-BE49-F238E27FC236}">
                <a16:creationId xmlns:a16="http://schemas.microsoft.com/office/drawing/2014/main" id="{BB04A582-2A2D-475C-AD4E-DCC244704ABC}"/>
              </a:ext>
            </a:extLst>
          </p:cNvPr>
          <p:cNvSpPr>
            <a:spLocks noChangeShapeType="1"/>
          </p:cNvSpPr>
          <p:nvPr/>
        </p:nvSpPr>
        <p:spPr bwMode="auto">
          <a:xfrm>
            <a:off x="7151682" y="5543550"/>
            <a:ext cx="585787"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41" name="Line 21">
            <a:extLst>
              <a:ext uri="{FF2B5EF4-FFF2-40B4-BE49-F238E27FC236}">
                <a16:creationId xmlns:a16="http://schemas.microsoft.com/office/drawing/2014/main" id="{1DB25E83-726D-44A4-AB50-D942ABCF7095}"/>
              </a:ext>
            </a:extLst>
          </p:cNvPr>
          <p:cNvSpPr>
            <a:spLocks noChangeShapeType="1"/>
          </p:cNvSpPr>
          <p:nvPr/>
        </p:nvSpPr>
        <p:spPr bwMode="auto">
          <a:xfrm>
            <a:off x="7129456" y="5773923"/>
            <a:ext cx="630237"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42" name="Line 22">
            <a:extLst>
              <a:ext uri="{FF2B5EF4-FFF2-40B4-BE49-F238E27FC236}">
                <a16:creationId xmlns:a16="http://schemas.microsoft.com/office/drawing/2014/main" id="{5D0DC2A7-1F4F-4454-8C7C-B95540FD4805}"/>
              </a:ext>
            </a:extLst>
          </p:cNvPr>
          <p:cNvSpPr>
            <a:spLocks noChangeShapeType="1"/>
          </p:cNvSpPr>
          <p:nvPr/>
        </p:nvSpPr>
        <p:spPr bwMode="auto">
          <a:xfrm>
            <a:off x="9471022" y="4638458"/>
            <a:ext cx="170973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43" name="Line 23">
            <a:extLst>
              <a:ext uri="{FF2B5EF4-FFF2-40B4-BE49-F238E27FC236}">
                <a16:creationId xmlns:a16="http://schemas.microsoft.com/office/drawing/2014/main" id="{C010B74B-217A-4D4D-97C4-E54DA0962870}"/>
              </a:ext>
            </a:extLst>
          </p:cNvPr>
          <p:cNvSpPr>
            <a:spLocks noChangeShapeType="1"/>
          </p:cNvSpPr>
          <p:nvPr/>
        </p:nvSpPr>
        <p:spPr bwMode="auto">
          <a:xfrm>
            <a:off x="9471022" y="4959350"/>
            <a:ext cx="170973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44" name="Line 24">
            <a:extLst>
              <a:ext uri="{FF2B5EF4-FFF2-40B4-BE49-F238E27FC236}">
                <a16:creationId xmlns:a16="http://schemas.microsoft.com/office/drawing/2014/main" id="{0B5FAB06-5BE6-417C-A7DB-0F151F23D2B2}"/>
              </a:ext>
            </a:extLst>
          </p:cNvPr>
          <p:cNvSpPr>
            <a:spLocks noChangeShapeType="1"/>
          </p:cNvSpPr>
          <p:nvPr/>
        </p:nvSpPr>
        <p:spPr bwMode="auto">
          <a:xfrm>
            <a:off x="9471021" y="5261365"/>
            <a:ext cx="1709737" cy="12309"/>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45" name="Line 25">
            <a:extLst>
              <a:ext uri="{FF2B5EF4-FFF2-40B4-BE49-F238E27FC236}">
                <a16:creationId xmlns:a16="http://schemas.microsoft.com/office/drawing/2014/main" id="{A72E8933-FCAE-4813-84AA-DC670A17EF72}"/>
              </a:ext>
            </a:extLst>
          </p:cNvPr>
          <p:cNvSpPr>
            <a:spLocks noChangeShapeType="1"/>
          </p:cNvSpPr>
          <p:nvPr/>
        </p:nvSpPr>
        <p:spPr bwMode="auto">
          <a:xfrm>
            <a:off x="9471022" y="5589588"/>
            <a:ext cx="170973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46" name="Line 26">
            <a:extLst>
              <a:ext uri="{FF2B5EF4-FFF2-40B4-BE49-F238E27FC236}">
                <a16:creationId xmlns:a16="http://schemas.microsoft.com/office/drawing/2014/main" id="{AA1019CF-2CA9-435A-B77F-6A4DE153CF8C}"/>
              </a:ext>
            </a:extLst>
          </p:cNvPr>
          <p:cNvSpPr>
            <a:spLocks noChangeShapeType="1"/>
          </p:cNvSpPr>
          <p:nvPr/>
        </p:nvSpPr>
        <p:spPr bwMode="auto">
          <a:xfrm>
            <a:off x="9471022" y="5859463"/>
            <a:ext cx="170973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47" name="Text Box 27">
            <a:extLst>
              <a:ext uri="{FF2B5EF4-FFF2-40B4-BE49-F238E27FC236}">
                <a16:creationId xmlns:a16="http://schemas.microsoft.com/office/drawing/2014/main" id="{AA9E9F25-AADD-40B4-B2DD-B6229F4B415F}"/>
              </a:ext>
            </a:extLst>
          </p:cNvPr>
          <p:cNvSpPr txBox="1">
            <a:spLocks noChangeArrowheads="1"/>
          </p:cNvSpPr>
          <p:nvPr/>
        </p:nvSpPr>
        <p:spPr bwMode="auto">
          <a:xfrm>
            <a:off x="4541837" y="6272212"/>
            <a:ext cx="28610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GB" altLang="en-US" sz="2400" b="0" dirty="0"/>
              <a:t>Initial Conditions</a:t>
            </a:r>
          </a:p>
        </p:txBody>
      </p:sp>
      <p:sp>
        <p:nvSpPr>
          <p:cNvPr id="5148" name="Text Box 28">
            <a:extLst>
              <a:ext uri="{FF2B5EF4-FFF2-40B4-BE49-F238E27FC236}">
                <a16:creationId xmlns:a16="http://schemas.microsoft.com/office/drawing/2014/main" id="{23445F40-436E-4D57-A5D6-16A553767D03}"/>
              </a:ext>
            </a:extLst>
          </p:cNvPr>
          <p:cNvSpPr txBox="1">
            <a:spLocks noChangeArrowheads="1"/>
          </p:cNvSpPr>
          <p:nvPr/>
        </p:nvSpPr>
        <p:spPr bwMode="auto">
          <a:xfrm>
            <a:off x="7690641" y="6255279"/>
            <a:ext cx="344566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GB" altLang="en-US" sz="2400" b="0" dirty="0"/>
              <a:t>Ensemble Forecast</a:t>
            </a:r>
          </a:p>
        </p:txBody>
      </p:sp>
      <p:sp>
        <p:nvSpPr>
          <p:cNvPr id="29" name="Rectangle 6">
            <a:extLst>
              <a:ext uri="{FF2B5EF4-FFF2-40B4-BE49-F238E27FC236}">
                <a16:creationId xmlns:a16="http://schemas.microsoft.com/office/drawing/2014/main" id="{6B9E543A-AFB0-4636-BBFA-E6C5C0611D86}"/>
              </a:ext>
            </a:extLst>
          </p:cNvPr>
          <p:cNvSpPr>
            <a:spLocks noChangeArrowheads="1"/>
          </p:cNvSpPr>
          <p:nvPr/>
        </p:nvSpPr>
        <p:spPr bwMode="auto">
          <a:xfrm>
            <a:off x="7759696" y="2896394"/>
            <a:ext cx="2831997" cy="914400"/>
          </a:xfrm>
          <a:prstGeom prst="rect">
            <a:avLst/>
          </a:prstGeom>
          <a:solidFill>
            <a:schemeClr val="bg1">
              <a:lumMod val="85000"/>
            </a:schemeClr>
          </a:solidFill>
          <a:ln w="12700">
            <a:solidFill>
              <a:schemeClr val="tx1"/>
            </a:solidFill>
            <a:miter lim="800000"/>
            <a:headEnd/>
            <a:tailEnd/>
          </a:ln>
        </p:spPr>
        <p:txBody>
          <a:bodyPr wrap="none" anchor="ct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GB" altLang="en-US" sz="2000" b="0" dirty="0"/>
              <a:t>Sea-ice model</a:t>
            </a:r>
          </a:p>
          <a:p>
            <a:r>
              <a:rPr lang="en-GB" altLang="en-US" sz="2000" b="0" dirty="0"/>
              <a:t>LIM-2 (single </a:t>
            </a:r>
            <a:r>
              <a:rPr lang="en-GB" altLang="en-US" sz="2000" b="0" dirty="0" err="1"/>
              <a:t>categ</a:t>
            </a:r>
            <a:r>
              <a:rPr lang="en-GB" altLang="en-US" sz="2000" b="0" dirty="0"/>
              <a:t>.)</a:t>
            </a:r>
          </a:p>
        </p:txBody>
      </p:sp>
      <p:sp>
        <p:nvSpPr>
          <p:cNvPr id="30" name="Line 8">
            <a:extLst>
              <a:ext uri="{FF2B5EF4-FFF2-40B4-BE49-F238E27FC236}">
                <a16:creationId xmlns:a16="http://schemas.microsoft.com/office/drawing/2014/main" id="{D8E4A56E-9CB0-4351-B758-1512779CD3FD}"/>
              </a:ext>
            </a:extLst>
          </p:cNvPr>
          <p:cNvSpPr>
            <a:spLocks noChangeShapeType="1"/>
          </p:cNvSpPr>
          <p:nvPr/>
        </p:nvSpPr>
        <p:spPr bwMode="auto">
          <a:xfrm>
            <a:off x="9193809" y="2544764"/>
            <a:ext cx="0" cy="315912"/>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TextBox 1">
            <a:extLst>
              <a:ext uri="{FF2B5EF4-FFF2-40B4-BE49-F238E27FC236}">
                <a16:creationId xmlns:a16="http://schemas.microsoft.com/office/drawing/2014/main" id="{241592AD-0FEC-4B4A-8DC9-D1D2D0F93B12}"/>
              </a:ext>
            </a:extLst>
          </p:cNvPr>
          <p:cNvSpPr txBox="1"/>
          <p:nvPr/>
        </p:nvSpPr>
        <p:spPr>
          <a:xfrm>
            <a:off x="2301240" y="320234"/>
            <a:ext cx="8033409" cy="523220"/>
          </a:xfrm>
          <a:prstGeom prst="rect">
            <a:avLst/>
          </a:prstGeom>
          <a:noFill/>
        </p:spPr>
        <p:txBody>
          <a:bodyPr wrap="square" rtlCol="0">
            <a:spAutoFit/>
          </a:bodyPr>
          <a:lstStyle/>
          <a:p>
            <a:pPr algn="ctr"/>
            <a:r>
              <a:rPr lang="en-GB" sz="2800" dirty="0">
                <a:solidFill>
                  <a:srgbClr val="064E83"/>
                </a:solidFill>
              </a:rPr>
              <a:t>ECMWF coupled ensemble forecasting system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12E90-1CA1-50EF-CC51-55195587C7D3}"/>
              </a:ext>
            </a:extLst>
          </p:cNvPr>
          <p:cNvSpPr>
            <a:spLocks noGrp="1"/>
          </p:cNvSpPr>
          <p:nvPr>
            <p:ph type="title"/>
          </p:nvPr>
        </p:nvSpPr>
        <p:spPr/>
        <p:txBody>
          <a:bodyPr/>
          <a:lstStyle/>
          <a:p>
            <a:r>
              <a:rPr lang="en-GB" dirty="0"/>
              <a:t>The result of an atmospheric model simulation depends on:</a:t>
            </a:r>
            <a:br>
              <a:rPr lang="en-GB" dirty="0"/>
            </a:br>
            <a:endParaRPr lang="en-GB" dirty="0"/>
          </a:p>
        </p:txBody>
      </p:sp>
      <p:sp>
        <p:nvSpPr>
          <p:cNvPr id="3" name="Content Placeholder 2">
            <a:extLst>
              <a:ext uri="{FF2B5EF4-FFF2-40B4-BE49-F238E27FC236}">
                <a16:creationId xmlns:a16="http://schemas.microsoft.com/office/drawing/2014/main" id="{B4424A50-15B6-40BC-EAAF-7ADF5E7BACEA}"/>
              </a:ext>
            </a:extLst>
          </p:cNvPr>
          <p:cNvSpPr>
            <a:spLocks noGrp="1"/>
          </p:cNvSpPr>
          <p:nvPr>
            <p:ph sz="quarter" idx="14"/>
          </p:nvPr>
        </p:nvSpPr>
        <p:spPr/>
        <p:txBody>
          <a:bodyPr/>
          <a:lstStyle/>
          <a:p>
            <a:pPr marL="342900" indent="-342900">
              <a:buFont typeface="+mj-lt"/>
              <a:buAutoNum type="arabicPeriod"/>
            </a:pPr>
            <a:r>
              <a:rPr lang="en-GB" dirty="0"/>
              <a:t>The model formulation (dynamical core, physical parametrizations)</a:t>
            </a:r>
          </a:p>
          <a:p>
            <a:pPr marL="342900" indent="-342900">
              <a:buFont typeface="+mj-lt"/>
              <a:buAutoNum type="arabicPeriod"/>
            </a:pPr>
            <a:r>
              <a:rPr lang="en-GB" dirty="0"/>
              <a:t>The initial conditions for the model state vector</a:t>
            </a:r>
          </a:p>
          <a:p>
            <a:pPr marL="342900" indent="-342900">
              <a:buFont typeface="+mj-lt"/>
              <a:buAutoNum type="arabicPeriod"/>
            </a:pPr>
            <a:r>
              <a:rPr lang="en-GB" dirty="0"/>
              <a:t>Prescribed boundary conditions (solar energy flux at TOA, ocean/sea-ice conditions and land surface properties in uncoupled simulations)</a:t>
            </a:r>
          </a:p>
          <a:p>
            <a:pPr marL="342900" indent="-342900">
              <a:buFont typeface="+mj-lt"/>
              <a:buAutoNum type="arabicPeriod"/>
            </a:pPr>
            <a:r>
              <a:rPr lang="en-GB" dirty="0"/>
              <a:t>Prescribed (fixed or time evolving) atmospheric chemical composition </a:t>
            </a:r>
          </a:p>
          <a:p>
            <a:pPr marL="342900" indent="-342900">
              <a:buFont typeface="+mj-lt"/>
              <a:buAutoNum type="arabicPeriod"/>
            </a:pPr>
            <a:endParaRPr lang="en-GB" dirty="0"/>
          </a:p>
          <a:p>
            <a:pPr marL="285750" indent="-285750"/>
            <a:r>
              <a:rPr lang="en-GB" dirty="0"/>
              <a:t>Errors in atmospheric I.C. are particularly important in weather forecasts (typically up to one week), while errors in ocean conditions dominate in seasonal and multi-year forecasts</a:t>
            </a:r>
          </a:p>
          <a:p>
            <a:pPr marL="285750" indent="-285750"/>
            <a:r>
              <a:rPr lang="en-GB" dirty="0"/>
              <a:t>Changes in atmospheric composition drive simulations of anthropogenic climate change (climate projections), but are also important in multi-decadal series of re-forecasts for the historical period</a:t>
            </a:r>
          </a:p>
        </p:txBody>
      </p:sp>
      <p:sp>
        <p:nvSpPr>
          <p:cNvPr id="4" name="Slide Number Placeholder 3">
            <a:extLst>
              <a:ext uri="{FF2B5EF4-FFF2-40B4-BE49-F238E27FC236}">
                <a16:creationId xmlns:a16="http://schemas.microsoft.com/office/drawing/2014/main" id="{A04E04F3-57FA-9574-B765-FE31205A8659}"/>
              </a:ext>
            </a:extLst>
          </p:cNvPr>
          <p:cNvSpPr>
            <a:spLocks noGrp="1"/>
          </p:cNvSpPr>
          <p:nvPr>
            <p:ph type="sldNum" sz="quarter" idx="10"/>
          </p:nvPr>
        </p:nvSpPr>
        <p:spPr/>
        <p:txBody>
          <a:bodyPr/>
          <a:lstStyle/>
          <a:p>
            <a:fld id="{E4AB80EA-DB86-D849-B86F-15DAF31F0474}" type="slidenum">
              <a:rPr lang="en-US" smtClean="0"/>
              <a:pPr/>
              <a:t>13</a:t>
            </a:fld>
            <a:endParaRPr lang="en-US" dirty="0"/>
          </a:p>
        </p:txBody>
      </p:sp>
    </p:spTree>
    <p:extLst>
      <p:ext uri="{BB962C8B-B14F-4D97-AF65-F5344CB8AC3E}">
        <p14:creationId xmlns:p14="http://schemas.microsoft.com/office/powerpoint/2010/main" val="1847170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C404A-861A-4FC3-A0DF-38AE76D35D2D}"/>
              </a:ext>
            </a:extLst>
          </p:cNvPr>
          <p:cNvSpPr>
            <a:spLocks noGrp="1"/>
          </p:cNvSpPr>
          <p:nvPr>
            <p:ph type="title"/>
          </p:nvPr>
        </p:nvSpPr>
        <p:spPr/>
        <p:txBody>
          <a:bodyPr/>
          <a:lstStyle/>
          <a:p>
            <a:pPr algn="ctr"/>
            <a:r>
              <a:rPr lang="en-GB" dirty="0">
                <a:latin typeface="+mn-lt"/>
              </a:rPr>
              <a:t>An atmospheric model is a dynamical system with its own attractor</a:t>
            </a:r>
          </a:p>
        </p:txBody>
      </p:sp>
      <p:sp>
        <p:nvSpPr>
          <p:cNvPr id="4" name="Slide Number Placeholder 3">
            <a:extLst>
              <a:ext uri="{FF2B5EF4-FFF2-40B4-BE49-F238E27FC236}">
                <a16:creationId xmlns:a16="http://schemas.microsoft.com/office/drawing/2014/main" id="{48DB1BD2-1362-416C-82FC-1A2F51D3B77C}"/>
              </a:ext>
            </a:extLst>
          </p:cNvPr>
          <p:cNvSpPr>
            <a:spLocks noGrp="1"/>
          </p:cNvSpPr>
          <p:nvPr>
            <p:ph type="sldNum" sz="quarter" idx="10"/>
          </p:nvPr>
        </p:nvSpPr>
        <p:spPr/>
        <p:txBody>
          <a:bodyPr/>
          <a:lstStyle/>
          <a:p>
            <a:fld id="{E4AB80EA-DB86-D849-B86F-15DAF31F0474}" type="slidenum">
              <a:rPr lang="en-US" smtClean="0"/>
              <a:pPr/>
              <a:t>14</a:t>
            </a:fld>
            <a:endParaRPr lang="en-US" dirty="0"/>
          </a:p>
        </p:txBody>
      </p:sp>
      <p:pic>
        <p:nvPicPr>
          <p:cNvPr id="5" name="Picture 4" descr="lorenz11s">
            <a:extLst>
              <a:ext uri="{FF2B5EF4-FFF2-40B4-BE49-F238E27FC236}">
                <a16:creationId xmlns:a16="http://schemas.microsoft.com/office/drawing/2014/main" id="{8D39CD4B-F6B0-4261-A152-02252042F7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249583" y="146963"/>
            <a:ext cx="2725738"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E22C6AE-6C64-4EAA-8AD5-E318B0A48E5C}"/>
              </a:ext>
            </a:extLst>
          </p:cNvPr>
          <p:cNvSpPr/>
          <p:nvPr/>
        </p:nvSpPr>
        <p:spPr>
          <a:xfrm>
            <a:off x="1080000" y="1117095"/>
            <a:ext cx="6302363" cy="2497543"/>
          </a:xfrm>
          <a:prstGeom prst="rect">
            <a:avLst/>
          </a:prstGeom>
        </p:spPr>
        <p:txBody>
          <a:bodyPr wrap="square">
            <a:spAutoFit/>
          </a:bodyPr>
          <a:lstStyle/>
          <a:p>
            <a:pPr>
              <a:spcAft>
                <a:spcPts val="1200"/>
              </a:spcAft>
              <a:buNone/>
            </a:pPr>
            <a:r>
              <a:rPr lang="en-US" altLang="en-US" sz="2000" i="1" dirty="0"/>
              <a:t>A highly truncated model of Rayleigh-Benard convection in a layer of fluid heated from below (Lorenz 1963) </a:t>
            </a:r>
            <a:endParaRPr lang="en-US" altLang="en-US" sz="2000" b="1" i="1" dirty="0">
              <a:solidFill>
                <a:srgbClr val="FF0000"/>
              </a:solidFill>
            </a:endParaRPr>
          </a:p>
          <a:p>
            <a:pPr>
              <a:lnSpc>
                <a:spcPct val="150000"/>
              </a:lnSpc>
            </a:pPr>
            <a:r>
              <a:rPr lang="en-US" altLang="en-US" sz="2000" i="1" dirty="0" err="1"/>
              <a:t>dX</a:t>
            </a:r>
            <a:r>
              <a:rPr lang="en-US" altLang="en-US" sz="2000" i="1" dirty="0"/>
              <a:t>/dt = </a:t>
            </a:r>
            <a:r>
              <a:rPr lang="el-GR" altLang="en-US" sz="2000" i="1" dirty="0"/>
              <a:t>σ</a:t>
            </a:r>
            <a:r>
              <a:rPr lang="en-US" altLang="en-US" sz="2000" i="1" dirty="0"/>
              <a:t> (Y – X)</a:t>
            </a:r>
          </a:p>
          <a:p>
            <a:pPr>
              <a:lnSpc>
                <a:spcPct val="150000"/>
              </a:lnSpc>
            </a:pPr>
            <a:r>
              <a:rPr lang="en-US" altLang="en-US" sz="2000" i="1" dirty="0" err="1"/>
              <a:t>dY</a:t>
            </a:r>
            <a:r>
              <a:rPr lang="en-US" altLang="en-US" sz="2000" i="1" dirty="0"/>
              <a:t>/dt = - X Z + r X – Y </a:t>
            </a:r>
            <a:endParaRPr lang="en-US" altLang="en-US" sz="2000" b="1" i="1" dirty="0">
              <a:solidFill>
                <a:srgbClr val="CC0000"/>
              </a:solidFill>
            </a:endParaRPr>
          </a:p>
          <a:p>
            <a:pPr>
              <a:lnSpc>
                <a:spcPct val="150000"/>
              </a:lnSpc>
            </a:pPr>
            <a:r>
              <a:rPr lang="en-US" altLang="en-US" sz="2000" i="1" dirty="0" err="1"/>
              <a:t>dZ</a:t>
            </a:r>
            <a:r>
              <a:rPr lang="en-US" altLang="en-US" sz="2000" i="1" dirty="0"/>
              <a:t>/dt = X Y – b Z </a:t>
            </a:r>
          </a:p>
        </p:txBody>
      </p:sp>
      <p:pic>
        <p:nvPicPr>
          <p:cNvPr id="7" name="Picture 1">
            <a:extLst>
              <a:ext uri="{FF2B5EF4-FFF2-40B4-BE49-F238E27FC236}">
                <a16:creationId xmlns:a16="http://schemas.microsoft.com/office/drawing/2014/main" id="{2E85EEF8-B7E9-4DEE-A193-07F59AD870B1}"/>
              </a:ext>
            </a:extLst>
          </p:cNvPr>
          <p:cNvPicPr>
            <a:picLocks noChangeAspect="1"/>
          </p:cNvPicPr>
          <p:nvPr/>
        </p:nvPicPr>
        <p:blipFill rotWithShape="1">
          <a:blip r:embed="rId3">
            <a:extLst>
              <a:ext uri="{28A0092B-C50C-407E-A947-70E740481C1C}">
                <a14:useLocalDpi xmlns:a14="http://schemas.microsoft.com/office/drawing/2010/main" val="0"/>
              </a:ext>
            </a:extLst>
          </a:blip>
          <a:srcRect t="-1" b="6896"/>
          <a:stretch/>
        </p:blipFill>
        <p:spPr bwMode="auto">
          <a:xfrm>
            <a:off x="2090556" y="3852000"/>
            <a:ext cx="3449043" cy="1944000"/>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3A430866-17F2-49F1-9690-17983BF39458}"/>
              </a:ext>
            </a:extLst>
          </p:cNvPr>
          <p:cNvPicPr>
            <a:picLocks noChangeAspect="1"/>
          </p:cNvPicPr>
          <p:nvPr/>
        </p:nvPicPr>
        <p:blipFill>
          <a:blip r:embed="rId4">
            <a:extLst>
              <a:ext uri="{28A0092B-C50C-407E-A947-70E740481C1C}">
                <a14:useLocalDpi xmlns:a14="http://schemas.microsoft.com/office/drawing/2010/main" val="0"/>
              </a:ext>
            </a:extLst>
          </a:blip>
          <a:srcRect t="511" b="7182"/>
          <a:stretch>
            <a:fillRect/>
          </a:stretch>
        </p:blipFill>
        <p:spPr bwMode="auto">
          <a:xfrm>
            <a:off x="6321425" y="3851275"/>
            <a:ext cx="3600450"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5">
            <a:extLst>
              <a:ext uri="{FF2B5EF4-FFF2-40B4-BE49-F238E27FC236}">
                <a16:creationId xmlns:a16="http://schemas.microsoft.com/office/drawing/2014/main" id="{1F0866D0-CEB5-4615-BCEC-0CF5B09EE379}"/>
              </a:ext>
            </a:extLst>
          </p:cNvPr>
          <p:cNvSpPr txBox="1">
            <a:spLocks noChangeArrowheads="1"/>
          </p:cNvSpPr>
          <p:nvPr/>
        </p:nvSpPr>
        <p:spPr bwMode="auto">
          <a:xfrm>
            <a:off x="3081339" y="5921376"/>
            <a:ext cx="58499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defRPr>
            </a:lvl9pPr>
          </a:lstStyle>
          <a:p>
            <a:r>
              <a:rPr lang="en-GB" altLang="en-US" i="1" dirty="0">
                <a:solidFill>
                  <a:srgbClr val="FF0000"/>
                </a:solidFill>
              </a:rPr>
              <a:t>X, Y &gt; 0                            X, Y &lt; 0</a:t>
            </a:r>
          </a:p>
        </p:txBody>
      </p:sp>
    </p:spTree>
    <p:extLst>
      <p:ext uri="{BB962C8B-B14F-4D97-AF65-F5344CB8AC3E}">
        <p14:creationId xmlns:p14="http://schemas.microsoft.com/office/powerpoint/2010/main" val="851817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1EB17-B863-495A-BCA8-A8D914E6071C}"/>
              </a:ext>
            </a:extLst>
          </p:cNvPr>
          <p:cNvSpPr>
            <a:spLocks noGrp="1"/>
          </p:cNvSpPr>
          <p:nvPr>
            <p:ph type="title"/>
          </p:nvPr>
        </p:nvSpPr>
        <p:spPr>
          <a:xfrm>
            <a:off x="7968342" y="359999"/>
            <a:ext cx="3141257" cy="2684757"/>
          </a:xfrm>
        </p:spPr>
        <p:txBody>
          <a:bodyPr/>
          <a:lstStyle/>
          <a:p>
            <a:r>
              <a:rPr lang="en-GB" dirty="0"/>
              <a:t>Changes in the tropical circulation associated with the El Nino – Southern Oscillation</a:t>
            </a:r>
            <a:br>
              <a:rPr lang="en-GB" dirty="0"/>
            </a:br>
            <a:endParaRPr lang="en-GB" dirty="0"/>
          </a:p>
        </p:txBody>
      </p:sp>
      <p:pic>
        <p:nvPicPr>
          <p:cNvPr id="6" name="Content Placeholder 5">
            <a:extLst>
              <a:ext uri="{FF2B5EF4-FFF2-40B4-BE49-F238E27FC236}">
                <a16:creationId xmlns:a16="http://schemas.microsoft.com/office/drawing/2014/main" id="{007B3721-0A84-4E6C-AE03-9AA2DC364E58}"/>
              </a:ext>
            </a:extLst>
          </p:cNvPr>
          <p:cNvPicPr>
            <a:picLocks noGrp="1" noChangeAspect="1"/>
          </p:cNvPicPr>
          <p:nvPr>
            <p:ph sz="quarter" idx="14"/>
          </p:nvPr>
        </p:nvPicPr>
        <p:blipFill>
          <a:blip r:embed="rId2"/>
          <a:stretch>
            <a:fillRect/>
          </a:stretch>
        </p:blipFill>
        <p:spPr>
          <a:xfrm>
            <a:off x="5529943" y="3345831"/>
            <a:ext cx="6415758" cy="3207879"/>
          </a:xfrm>
        </p:spPr>
      </p:pic>
      <p:sp>
        <p:nvSpPr>
          <p:cNvPr id="4" name="Slide Number Placeholder 3">
            <a:extLst>
              <a:ext uri="{FF2B5EF4-FFF2-40B4-BE49-F238E27FC236}">
                <a16:creationId xmlns:a16="http://schemas.microsoft.com/office/drawing/2014/main" id="{255EC222-BCA4-4EE7-84A4-89B0BF80A606}"/>
              </a:ext>
            </a:extLst>
          </p:cNvPr>
          <p:cNvSpPr>
            <a:spLocks noGrp="1"/>
          </p:cNvSpPr>
          <p:nvPr>
            <p:ph type="sldNum" sz="quarter" idx="10"/>
          </p:nvPr>
        </p:nvSpPr>
        <p:spPr/>
        <p:txBody>
          <a:bodyPr/>
          <a:lstStyle/>
          <a:p>
            <a:fld id="{E4AB80EA-DB86-D849-B86F-15DAF31F0474}" type="slidenum">
              <a:rPr lang="en-US" smtClean="0"/>
              <a:pPr/>
              <a:t>15</a:t>
            </a:fld>
            <a:endParaRPr lang="en-US" dirty="0"/>
          </a:p>
        </p:txBody>
      </p:sp>
      <p:pic>
        <p:nvPicPr>
          <p:cNvPr id="8" name="Picture 7">
            <a:extLst>
              <a:ext uri="{FF2B5EF4-FFF2-40B4-BE49-F238E27FC236}">
                <a16:creationId xmlns:a16="http://schemas.microsoft.com/office/drawing/2014/main" id="{3B24E07C-ECF1-4D06-B257-05DDE53AC502}"/>
              </a:ext>
            </a:extLst>
          </p:cNvPr>
          <p:cNvPicPr>
            <a:picLocks noChangeAspect="1"/>
          </p:cNvPicPr>
          <p:nvPr/>
        </p:nvPicPr>
        <p:blipFill>
          <a:blip r:embed="rId3"/>
          <a:stretch>
            <a:fillRect/>
          </a:stretch>
        </p:blipFill>
        <p:spPr>
          <a:xfrm>
            <a:off x="510609" y="494404"/>
            <a:ext cx="6249420" cy="3124710"/>
          </a:xfrm>
          <a:prstGeom prst="rect">
            <a:avLst/>
          </a:prstGeom>
        </p:spPr>
      </p:pic>
    </p:spTree>
    <p:extLst>
      <p:ext uri="{BB962C8B-B14F-4D97-AF65-F5344CB8AC3E}">
        <p14:creationId xmlns:p14="http://schemas.microsoft.com/office/powerpoint/2010/main" val="1696094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22A31-CC07-4A54-8A51-5955EDC593E9}"/>
              </a:ext>
            </a:extLst>
          </p:cNvPr>
          <p:cNvSpPr>
            <a:spLocks noGrp="1"/>
          </p:cNvSpPr>
          <p:nvPr>
            <p:ph type="title"/>
          </p:nvPr>
        </p:nvSpPr>
        <p:spPr>
          <a:xfrm>
            <a:off x="496275" y="359999"/>
            <a:ext cx="4657226" cy="2260737"/>
          </a:xfrm>
        </p:spPr>
        <p:txBody>
          <a:bodyPr/>
          <a:lstStyle/>
          <a:p>
            <a:r>
              <a:rPr lang="en-GB" sz="2000" dirty="0"/>
              <a:t>In weather forecasts and seasonal prediction, initial conditions are specified to fit observed values at the start of the integration using a variety of data assimilation schemes</a:t>
            </a:r>
            <a:br>
              <a:rPr lang="en-GB" sz="2000" dirty="0"/>
            </a:br>
            <a:endParaRPr lang="en-GB" sz="2000" dirty="0"/>
          </a:p>
        </p:txBody>
      </p:sp>
      <p:sp>
        <p:nvSpPr>
          <p:cNvPr id="4" name="Slide Number Placeholder 3">
            <a:extLst>
              <a:ext uri="{FF2B5EF4-FFF2-40B4-BE49-F238E27FC236}">
                <a16:creationId xmlns:a16="http://schemas.microsoft.com/office/drawing/2014/main" id="{1DB02ABB-BD79-45AE-8CD7-D45AE9292565}"/>
              </a:ext>
            </a:extLst>
          </p:cNvPr>
          <p:cNvSpPr>
            <a:spLocks noGrp="1"/>
          </p:cNvSpPr>
          <p:nvPr>
            <p:ph type="sldNum" sz="quarter" idx="10"/>
          </p:nvPr>
        </p:nvSpPr>
        <p:spPr/>
        <p:txBody>
          <a:bodyPr/>
          <a:lstStyle/>
          <a:p>
            <a:fld id="{E4AB80EA-DB86-D849-B86F-15DAF31F0474}" type="slidenum">
              <a:rPr lang="en-US" smtClean="0"/>
              <a:pPr/>
              <a:t>16</a:t>
            </a:fld>
            <a:endParaRPr lang="en-US" dirty="0"/>
          </a:p>
        </p:txBody>
      </p:sp>
      <p:pic>
        <p:nvPicPr>
          <p:cNvPr id="8" name="Picture 7">
            <a:extLst>
              <a:ext uri="{FF2B5EF4-FFF2-40B4-BE49-F238E27FC236}">
                <a16:creationId xmlns:a16="http://schemas.microsoft.com/office/drawing/2014/main" id="{4C77C3A2-7E1F-43FE-BDFE-22BC5011F6BA}"/>
              </a:ext>
            </a:extLst>
          </p:cNvPr>
          <p:cNvPicPr>
            <a:picLocks noChangeAspect="1"/>
          </p:cNvPicPr>
          <p:nvPr/>
        </p:nvPicPr>
        <p:blipFill>
          <a:blip r:embed="rId2"/>
          <a:stretch>
            <a:fillRect/>
          </a:stretch>
        </p:blipFill>
        <p:spPr>
          <a:xfrm>
            <a:off x="5496294" y="221547"/>
            <a:ext cx="6196256" cy="6451395"/>
          </a:xfrm>
          <a:prstGeom prst="rect">
            <a:avLst/>
          </a:prstGeom>
        </p:spPr>
      </p:pic>
      <p:pic>
        <p:nvPicPr>
          <p:cNvPr id="12" name="Content Placeholder 11">
            <a:extLst>
              <a:ext uri="{FF2B5EF4-FFF2-40B4-BE49-F238E27FC236}">
                <a16:creationId xmlns:a16="http://schemas.microsoft.com/office/drawing/2014/main" id="{49B79C74-FE7B-446C-B6D9-73D7E9D2C6B0}"/>
              </a:ext>
            </a:extLst>
          </p:cNvPr>
          <p:cNvPicPr>
            <a:picLocks noGrp="1" noChangeAspect="1"/>
          </p:cNvPicPr>
          <p:nvPr>
            <p:ph sz="quarter" idx="14"/>
          </p:nvPr>
        </p:nvPicPr>
        <p:blipFill>
          <a:blip r:embed="rId3"/>
          <a:stretch>
            <a:fillRect/>
          </a:stretch>
        </p:blipFill>
        <p:spPr>
          <a:xfrm>
            <a:off x="351185" y="2884714"/>
            <a:ext cx="4802316" cy="2368152"/>
          </a:xfrm>
        </p:spPr>
      </p:pic>
    </p:spTree>
    <p:extLst>
      <p:ext uri="{BB962C8B-B14F-4D97-AF65-F5344CB8AC3E}">
        <p14:creationId xmlns:p14="http://schemas.microsoft.com/office/powerpoint/2010/main" val="1652494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908D2-92CC-40E4-924A-11B7A428EEE2}"/>
              </a:ext>
            </a:extLst>
          </p:cNvPr>
          <p:cNvSpPr>
            <a:spLocks noGrp="1"/>
          </p:cNvSpPr>
          <p:nvPr>
            <p:ph type="title"/>
          </p:nvPr>
        </p:nvSpPr>
        <p:spPr/>
        <p:txBody>
          <a:bodyPr/>
          <a:lstStyle/>
          <a:p>
            <a:pPr algn="ctr"/>
            <a:r>
              <a:rPr lang="en-GB" dirty="0"/>
              <a:t>Sensitivity to initial conditions in non-linear, chaotic systems</a:t>
            </a:r>
          </a:p>
        </p:txBody>
      </p:sp>
      <p:pic>
        <p:nvPicPr>
          <p:cNvPr id="5" name="Content Placeholder 4">
            <a:extLst>
              <a:ext uri="{FF2B5EF4-FFF2-40B4-BE49-F238E27FC236}">
                <a16:creationId xmlns:a16="http://schemas.microsoft.com/office/drawing/2014/main" id="{7AD8DDDB-F030-4956-A850-AB8AC16AE1BC}"/>
              </a:ext>
            </a:extLst>
          </p:cNvPr>
          <p:cNvPicPr>
            <a:picLocks noGrp="1" noChangeAspect="1"/>
          </p:cNvPicPr>
          <p:nvPr>
            <p:ph sz="quarter" idx="14"/>
          </p:nvPr>
        </p:nvPicPr>
        <p:blipFill>
          <a:blip r:embed="rId2"/>
          <a:stretch>
            <a:fillRect/>
          </a:stretch>
        </p:blipFill>
        <p:spPr>
          <a:xfrm>
            <a:off x="1079500" y="1830342"/>
            <a:ext cx="10029825" cy="3197316"/>
          </a:xfrm>
          <a:prstGeom prst="rect">
            <a:avLst/>
          </a:prstGeom>
        </p:spPr>
      </p:pic>
      <p:sp>
        <p:nvSpPr>
          <p:cNvPr id="4" name="Slide Number Placeholder 3">
            <a:extLst>
              <a:ext uri="{FF2B5EF4-FFF2-40B4-BE49-F238E27FC236}">
                <a16:creationId xmlns:a16="http://schemas.microsoft.com/office/drawing/2014/main" id="{8234E688-745C-4216-BE9E-8C790107902E}"/>
              </a:ext>
            </a:extLst>
          </p:cNvPr>
          <p:cNvSpPr>
            <a:spLocks noGrp="1"/>
          </p:cNvSpPr>
          <p:nvPr>
            <p:ph type="sldNum" sz="quarter" idx="10"/>
          </p:nvPr>
        </p:nvSpPr>
        <p:spPr/>
        <p:txBody>
          <a:bodyPr/>
          <a:lstStyle/>
          <a:p>
            <a:fld id="{E4AB80EA-DB86-D849-B86F-15DAF31F0474}" type="slidenum">
              <a:rPr lang="en-US" smtClean="0"/>
              <a:pPr/>
              <a:t>17</a:t>
            </a:fld>
            <a:endParaRPr lang="en-US" dirty="0"/>
          </a:p>
        </p:txBody>
      </p:sp>
    </p:spTree>
    <p:extLst>
      <p:ext uri="{BB962C8B-B14F-4D97-AF65-F5344CB8AC3E}">
        <p14:creationId xmlns:p14="http://schemas.microsoft.com/office/powerpoint/2010/main" val="805106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F1455-4B8E-40E7-92A7-574456DADBB0}"/>
              </a:ext>
            </a:extLst>
          </p:cNvPr>
          <p:cNvSpPr>
            <a:spLocks noGrp="1"/>
          </p:cNvSpPr>
          <p:nvPr>
            <p:ph type="title"/>
          </p:nvPr>
        </p:nvSpPr>
        <p:spPr/>
        <p:txBody>
          <a:bodyPr/>
          <a:lstStyle/>
          <a:p>
            <a:pPr algn="ctr"/>
            <a:r>
              <a:rPr lang="en-GB" spc="300" dirty="0"/>
              <a:t>The global energy balance in the current climate</a:t>
            </a:r>
          </a:p>
        </p:txBody>
      </p:sp>
      <p:pic>
        <p:nvPicPr>
          <p:cNvPr id="6" name="Content Placeholder 5" descr="A close up of a sign&#10;&#10;Description automatically generated">
            <a:extLst>
              <a:ext uri="{FF2B5EF4-FFF2-40B4-BE49-F238E27FC236}">
                <a16:creationId xmlns:a16="http://schemas.microsoft.com/office/drawing/2014/main" id="{F7B5E31B-629F-499F-8EAB-7D10C96D0B5E}"/>
              </a:ext>
            </a:extLst>
          </p:cNvPr>
          <p:cNvPicPr>
            <a:picLocks noGrp="1" noChangeAspect="1"/>
          </p:cNvPicPr>
          <p:nvPr>
            <p:ph sz="quarter" idx="14"/>
          </p:nvPr>
        </p:nvPicPr>
        <p:blipFill>
          <a:blip r:embed="rId2"/>
          <a:stretch>
            <a:fillRect/>
          </a:stretch>
        </p:blipFill>
        <p:spPr>
          <a:xfrm>
            <a:off x="1206125" y="936625"/>
            <a:ext cx="7539212" cy="4984750"/>
          </a:xfrm>
        </p:spPr>
      </p:pic>
      <p:sp>
        <p:nvSpPr>
          <p:cNvPr id="4" name="Slide Number Placeholder 3">
            <a:extLst>
              <a:ext uri="{FF2B5EF4-FFF2-40B4-BE49-F238E27FC236}">
                <a16:creationId xmlns:a16="http://schemas.microsoft.com/office/drawing/2014/main" id="{4F590254-00D0-4E57-AFA9-FC245EA9FC22}"/>
              </a:ext>
            </a:extLst>
          </p:cNvPr>
          <p:cNvSpPr>
            <a:spLocks noGrp="1"/>
          </p:cNvSpPr>
          <p:nvPr>
            <p:ph type="sldNum" sz="quarter" idx="10"/>
          </p:nvPr>
        </p:nvSpPr>
        <p:spPr/>
        <p:txBody>
          <a:bodyPr/>
          <a:lstStyle/>
          <a:p>
            <a:fld id="{E4AB80EA-DB86-D849-B86F-15DAF31F0474}" type="slidenum">
              <a:rPr lang="en-US" smtClean="0"/>
              <a:pPr/>
              <a:t>18</a:t>
            </a:fld>
            <a:endParaRPr lang="en-US" dirty="0"/>
          </a:p>
        </p:txBody>
      </p:sp>
      <p:sp>
        <p:nvSpPr>
          <p:cNvPr id="3" name="TextBox 2">
            <a:extLst>
              <a:ext uri="{FF2B5EF4-FFF2-40B4-BE49-F238E27FC236}">
                <a16:creationId xmlns:a16="http://schemas.microsoft.com/office/drawing/2014/main" id="{7445DDE9-2F0C-4F6C-9704-ECC55A336D8C}"/>
              </a:ext>
            </a:extLst>
          </p:cNvPr>
          <p:cNvSpPr txBox="1"/>
          <p:nvPr/>
        </p:nvSpPr>
        <p:spPr>
          <a:xfrm>
            <a:off x="9075907" y="963717"/>
            <a:ext cx="2805292" cy="3323987"/>
          </a:xfrm>
          <a:prstGeom prst="rect">
            <a:avLst/>
          </a:prstGeom>
          <a:noFill/>
        </p:spPr>
        <p:txBody>
          <a:bodyPr wrap="square" rtlCol="0">
            <a:spAutoFit/>
          </a:bodyPr>
          <a:lstStyle/>
          <a:p>
            <a:r>
              <a:rPr lang="en-GB" dirty="0"/>
              <a:t>~ </a:t>
            </a:r>
            <a:r>
              <a:rPr lang="en-GB" b="1" dirty="0">
                <a:solidFill>
                  <a:srgbClr val="FF0000"/>
                </a:solidFill>
              </a:rPr>
              <a:t>93%</a:t>
            </a:r>
            <a:r>
              <a:rPr lang="en-GB" dirty="0"/>
              <a:t> of the global</a:t>
            </a:r>
          </a:p>
          <a:p>
            <a:r>
              <a:rPr lang="en-GB" dirty="0"/>
              <a:t>energy flux  imbalance ΔF is</a:t>
            </a:r>
            <a:r>
              <a:rPr lang="en-GB" dirty="0">
                <a:solidFill>
                  <a:srgbClr val="0070C0"/>
                </a:solidFill>
              </a:rPr>
              <a:t> </a:t>
            </a:r>
            <a:r>
              <a:rPr lang="en-GB" b="1" dirty="0">
                <a:solidFill>
                  <a:srgbClr val="0070C0"/>
                </a:solidFill>
              </a:rPr>
              <a:t>absorbed by the oceans</a:t>
            </a:r>
            <a:endParaRPr lang="en-GB" dirty="0"/>
          </a:p>
          <a:p>
            <a:endParaRPr lang="en-GB" dirty="0"/>
          </a:p>
          <a:p>
            <a:r>
              <a:rPr lang="en-GB" dirty="0"/>
              <a:t>In the atmosphere, we only need an imbalance </a:t>
            </a:r>
            <a:r>
              <a:rPr lang="el-GR" dirty="0"/>
              <a:t>Δ</a:t>
            </a:r>
            <a:r>
              <a:rPr lang="en-GB" dirty="0"/>
              <a:t>F’ of </a:t>
            </a:r>
            <a:r>
              <a:rPr lang="en-GB" b="1" dirty="0">
                <a:solidFill>
                  <a:srgbClr val="FF0000"/>
                </a:solidFill>
              </a:rPr>
              <a:t>~ 0.04 W/m</a:t>
            </a:r>
            <a:r>
              <a:rPr lang="en-GB" b="1" baseline="30000" dirty="0">
                <a:solidFill>
                  <a:srgbClr val="FF0000"/>
                </a:solidFill>
              </a:rPr>
              <a:t>2</a:t>
            </a:r>
            <a:r>
              <a:rPr lang="en-GB" b="1" dirty="0">
                <a:solidFill>
                  <a:srgbClr val="FF0000"/>
                </a:solidFill>
              </a:rPr>
              <a:t> </a:t>
            </a:r>
            <a:endParaRPr lang="en-GB" b="1" baseline="30000" dirty="0">
              <a:solidFill>
                <a:srgbClr val="FF0000"/>
              </a:solidFill>
            </a:endParaRPr>
          </a:p>
          <a:p>
            <a:r>
              <a:rPr lang="en-GB" dirty="0"/>
              <a:t>to explain a trend of </a:t>
            </a:r>
          </a:p>
          <a:p>
            <a:r>
              <a:rPr lang="en-GB" dirty="0"/>
              <a:t>1 </a:t>
            </a:r>
            <a:r>
              <a:rPr lang="en-GB" baseline="30000" dirty="0" err="1"/>
              <a:t>o</a:t>
            </a:r>
            <a:r>
              <a:rPr lang="en-GB" dirty="0" err="1"/>
              <a:t>K</a:t>
            </a:r>
            <a:r>
              <a:rPr lang="en-GB" dirty="0"/>
              <a:t>/century </a:t>
            </a:r>
          </a:p>
          <a:p>
            <a:endParaRPr lang="en-GB" dirty="0"/>
          </a:p>
          <a:p>
            <a:endParaRPr lang="en-GB" b="1" baseline="30000" dirty="0"/>
          </a:p>
        </p:txBody>
      </p:sp>
    </p:spTree>
    <p:extLst>
      <p:ext uri="{BB962C8B-B14F-4D97-AF65-F5344CB8AC3E}">
        <p14:creationId xmlns:p14="http://schemas.microsoft.com/office/powerpoint/2010/main" val="52123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29ED0-0EC7-4D22-BF15-AC4A9CED9385}"/>
              </a:ext>
            </a:extLst>
          </p:cNvPr>
          <p:cNvSpPr>
            <a:spLocks noGrp="1"/>
          </p:cNvSpPr>
          <p:nvPr>
            <p:ph type="title"/>
          </p:nvPr>
        </p:nvSpPr>
        <p:spPr>
          <a:xfrm>
            <a:off x="644979" y="510999"/>
            <a:ext cx="4051406" cy="1583859"/>
          </a:xfrm>
        </p:spPr>
        <p:txBody>
          <a:bodyPr/>
          <a:lstStyle/>
          <a:p>
            <a:r>
              <a:rPr lang="en-GB" sz="2000" dirty="0"/>
              <a:t>Simulation of boreal winter rainfall in CMIP6/</a:t>
            </a:r>
            <a:r>
              <a:rPr lang="en-GB" sz="2000" dirty="0" err="1"/>
              <a:t>HighResMIP</a:t>
            </a:r>
            <a:r>
              <a:rPr lang="en-GB" sz="2000" dirty="0"/>
              <a:t> historical simulations for the PRIMAVERA project (from CERFACS)</a:t>
            </a:r>
          </a:p>
        </p:txBody>
      </p:sp>
      <p:sp>
        <p:nvSpPr>
          <p:cNvPr id="4" name="Slide Number Placeholder 3">
            <a:extLst>
              <a:ext uri="{FF2B5EF4-FFF2-40B4-BE49-F238E27FC236}">
                <a16:creationId xmlns:a16="http://schemas.microsoft.com/office/drawing/2014/main" id="{6373E0B5-F195-4CDB-8027-71851BA0F7D5}"/>
              </a:ext>
            </a:extLst>
          </p:cNvPr>
          <p:cNvSpPr>
            <a:spLocks noGrp="1"/>
          </p:cNvSpPr>
          <p:nvPr>
            <p:ph type="sldNum" sz="quarter" idx="10"/>
          </p:nvPr>
        </p:nvSpPr>
        <p:spPr/>
        <p:txBody>
          <a:bodyPr/>
          <a:lstStyle/>
          <a:p>
            <a:fld id="{E4AB80EA-DB86-D849-B86F-15DAF31F0474}" type="slidenum">
              <a:rPr lang="en-US" smtClean="0"/>
              <a:pPr/>
              <a:t>19</a:t>
            </a:fld>
            <a:endParaRPr lang="en-US" dirty="0"/>
          </a:p>
        </p:txBody>
      </p:sp>
      <p:pic>
        <p:nvPicPr>
          <p:cNvPr id="2052" name="Picture 4">
            <a:extLst>
              <a:ext uri="{FF2B5EF4-FFF2-40B4-BE49-F238E27FC236}">
                <a16:creationId xmlns:a16="http://schemas.microsoft.com/office/drawing/2014/main" id="{07749E83-C070-432E-A8A5-E6063D76D8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1017" y="130446"/>
            <a:ext cx="6897286" cy="65731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29068AA-3435-02A4-A8D3-1A8F509F5316}"/>
              </a:ext>
            </a:extLst>
          </p:cNvPr>
          <p:cNvSpPr>
            <a:spLocks noGrp="1"/>
          </p:cNvSpPr>
          <p:nvPr>
            <p:ph sz="quarter" idx="14"/>
          </p:nvPr>
        </p:nvSpPr>
        <p:spPr>
          <a:xfrm>
            <a:off x="1080000" y="2449286"/>
            <a:ext cx="2268318" cy="3472714"/>
          </a:xfrm>
        </p:spPr>
        <p:txBody>
          <a:bodyPr/>
          <a:lstStyle/>
          <a:p>
            <a:endParaRPr lang="en-GB" dirty="0"/>
          </a:p>
        </p:txBody>
      </p:sp>
    </p:spTree>
    <p:extLst>
      <p:ext uri="{BB962C8B-B14F-4D97-AF65-F5344CB8AC3E}">
        <p14:creationId xmlns:p14="http://schemas.microsoft.com/office/powerpoint/2010/main" val="361767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6909C-AF3A-4E2B-832B-EB0FEE1B8017}"/>
              </a:ext>
            </a:extLst>
          </p:cNvPr>
          <p:cNvSpPr>
            <a:spLocks noGrp="1"/>
          </p:cNvSpPr>
          <p:nvPr>
            <p:ph type="title"/>
          </p:nvPr>
        </p:nvSpPr>
        <p:spPr/>
        <p:txBody>
          <a:bodyPr/>
          <a:lstStyle/>
          <a:p>
            <a:pPr algn="ctr"/>
            <a:r>
              <a:rPr lang="en-GB" dirty="0"/>
              <a:t>General circulation models: discretization and physical processes</a:t>
            </a:r>
          </a:p>
        </p:txBody>
      </p:sp>
      <p:pic>
        <p:nvPicPr>
          <p:cNvPr id="6" name="Content Placeholder 5">
            <a:extLst>
              <a:ext uri="{FF2B5EF4-FFF2-40B4-BE49-F238E27FC236}">
                <a16:creationId xmlns:a16="http://schemas.microsoft.com/office/drawing/2014/main" id="{3D513E68-A2D1-4ECD-B2E5-DF9793487466}"/>
              </a:ext>
            </a:extLst>
          </p:cNvPr>
          <p:cNvPicPr>
            <a:picLocks noGrp="1" noChangeAspect="1"/>
          </p:cNvPicPr>
          <p:nvPr>
            <p:ph sz="quarter" idx="14"/>
          </p:nvPr>
        </p:nvPicPr>
        <p:blipFill>
          <a:blip r:embed="rId2"/>
          <a:stretch>
            <a:fillRect/>
          </a:stretch>
        </p:blipFill>
        <p:spPr>
          <a:xfrm>
            <a:off x="2352108" y="936625"/>
            <a:ext cx="7484609" cy="4984750"/>
          </a:xfrm>
        </p:spPr>
      </p:pic>
      <p:sp>
        <p:nvSpPr>
          <p:cNvPr id="4" name="Slide Number Placeholder 3">
            <a:extLst>
              <a:ext uri="{FF2B5EF4-FFF2-40B4-BE49-F238E27FC236}">
                <a16:creationId xmlns:a16="http://schemas.microsoft.com/office/drawing/2014/main" id="{94CFA8D9-A3C0-45A4-AD2E-DE3F664C741C}"/>
              </a:ext>
            </a:extLst>
          </p:cNvPr>
          <p:cNvSpPr>
            <a:spLocks noGrp="1"/>
          </p:cNvSpPr>
          <p:nvPr>
            <p:ph type="sldNum" sz="quarter" idx="10"/>
          </p:nvPr>
        </p:nvSpPr>
        <p:spPr/>
        <p:txBody>
          <a:bodyPr/>
          <a:lstStyle/>
          <a:p>
            <a:fld id="{E4AB80EA-DB86-D849-B86F-15DAF31F0474}" type="slidenum">
              <a:rPr lang="en-US" smtClean="0"/>
              <a:pPr/>
              <a:t>2</a:t>
            </a:fld>
            <a:endParaRPr lang="en-US" dirty="0"/>
          </a:p>
        </p:txBody>
      </p:sp>
    </p:spTree>
    <p:extLst>
      <p:ext uri="{BB962C8B-B14F-4D97-AF65-F5344CB8AC3E}">
        <p14:creationId xmlns:p14="http://schemas.microsoft.com/office/powerpoint/2010/main" val="2942218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0F097-D793-0026-375E-885C25208F38}"/>
              </a:ext>
            </a:extLst>
          </p:cNvPr>
          <p:cNvSpPr>
            <a:spLocks noGrp="1"/>
          </p:cNvSpPr>
          <p:nvPr>
            <p:ph type="title"/>
          </p:nvPr>
        </p:nvSpPr>
        <p:spPr>
          <a:xfrm>
            <a:off x="851400" y="555943"/>
            <a:ext cx="4416667" cy="3362914"/>
          </a:xfrm>
        </p:spPr>
        <p:txBody>
          <a:bodyPr/>
          <a:lstStyle/>
          <a:p>
            <a:r>
              <a:rPr lang="en-GB" dirty="0"/>
              <a:t>Zonal-mean temperature and wind biases in ECMWF seasonal forecasts</a:t>
            </a:r>
            <a:br>
              <a:rPr lang="en-GB" dirty="0"/>
            </a:br>
            <a:br>
              <a:rPr lang="en-GB" dirty="0"/>
            </a:br>
            <a:r>
              <a:rPr lang="en-GB" dirty="0"/>
              <a:t>(Johnson et al. 2019)</a:t>
            </a:r>
          </a:p>
        </p:txBody>
      </p:sp>
      <p:sp>
        <p:nvSpPr>
          <p:cNvPr id="4" name="Slide Number Placeholder 3">
            <a:extLst>
              <a:ext uri="{FF2B5EF4-FFF2-40B4-BE49-F238E27FC236}">
                <a16:creationId xmlns:a16="http://schemas.microsoft.com/office/drawing/2014/main" id="{225727AF-1FB4-4422-A04B-59711A5C018D}"/>
              </a:ext>
            </a:extLst>
          </p:cNvPr>
          <p:cNvSpPr>
            <a:spLocks noGrp="1"/>
          </p:cNvSpPr>
          <p:nvPr>
            <p:ph type="sldNum" sz="quarter" idx="10"/>
          </p:nvPr>
        </p:nvSpPr>
        <p:spPr/>
        <p:txBody>
          <a:bodyPr/>
          <a:lstStyle/>
          <a:p>
            <a:fld id="{E4AB80EA-DB86-D849-B86F-15DAF31F0474}" type="slidenum">
              <a:rPr lang="en-US" smtClean="0"/>
              <a:pPr/>
              <a:t>20</a:t>
            </a:fld>
            <a:endParaRPr lang="en-US" dirty="0"/>
          </a:p>
        </p:txBody>
      </p:sp>
      <p:pic>
        <p:nvPicPr>
          <p:cNvPr id="6" name="Picture 5">
            <a:extLst>
              <a:ext uri="{FF2B5EF4-FFF2-40B4-BE49-F238E27FC236}">
                <a16:creationId xmlns:a16="http://schemas.microsoft.com/office/drawing/2014/main" id="{4D8CAC8A-F6FD-15FC-A7DC-F29704A7E9B8}"/>
              </a:ext>
            </a:extLst>
          </p:cNvPr>
          <p:cNvPicPr>
            <a:picLocks noChangeAspect="1"/>
          </p:cNvPicPr>
          <p:nvPr/>
        </p:nvPicPr>
        <p:blipFill>
          <a:blip r:embed="rId2"/>
          <a:srcRect t="32284"/>
          <a:stretch/>
        </p:blipFill>
        <p:spPr>
          <a:xfrm>
            <a:off x="6246346" y="416378"/>
            <a:ext cx="5409486" cy="5388327"/>
          </a:xfrm>
          <a:prstGeom prst="rect">
            <a:avLst/>
          </a:prstGeom>
        </p:spPr>
      </p:pic>
      <p:pic>
        <p:nvPicPr>
          <p:cNvPr id="8" name="Picture 7">
            <a:extLst>
              <a:ext uri="{FF2B5EF4-FFF2-40B4-BE49-F238E27FC236}">
                <a16:creationId xmlns:a16="http://schemas.microsoft.com/office/drawing/2014/main" id="{80412992-6954-04E5-157A-DCD848EBF634}"/>
              </a:ext>
            </a:extLst>
          </p:cNvPr>
          <p:cNvPicPr>
            <a:picLocks noChangeAspect="1"/>
          </p:cNvPicPr>
          <p:nvPr/>
        </p:nvPicPr>
        <p:blipFill>
          <a:blip r:embed="rId2"/>
          <a:srcRect b="67024"/>
          <a:stretch/>
        </p:blipFill>
        <p:spPr>
          <a:xfrm>
            <a:off x="532993" y="3110541"/>
            <a:ext cx="5484086" cy="2660195"/>
          </a:xfrm>
          <a:prstGeom prst="rect">
            <a:avLst/>
          </a:prstGeom>
        </p:spPr>
      </p:pic>
    </p:spTree>
    <p:extLst>
      <p:ext uri="{BB962C8B-B14F-4D97-AF65-F5344CB8AC3E}">
        <p14:creationId xmlns:p14="http://schemas.microsoft.com/office/powerpoint/2010/main" val="3247444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A77D7-721E-43EF-8FA0-BEB906098D72}"/>
              </a:ext>
            </a:extLst>
          </p:cNvPr>
          <p:cNvSpPr>
            <a:spLocks noGrp="1"/>
          </p:cNvSpPr>
          <p:nvPr>
            <p:ph type="title"/>
          </p:nvPr>
        </p:nvSpPr>
        <p:spPr/>
        <p:txBody>
          <a:bodyPr/>
          <a:lstStyle/>
          <a:p>
            <a:pPr algn="ctr"/>
            <a:r>
              <a:rPr lang="en-GB" dirty="0"/>
              <a:t>Strategies to account for climate drift</a:t>
            </a:r>
          </a:p>
        </p:txBody>
      </p:sp>
      <p:sp>
        <p:nvSpPr>
          <p:cNvPr id="3" name="Content Placeholder 2">
            <a:extLst>
              <a:ext uri="{FF2B5EF4-FFF2-40B4-BE49-F238E27FC236}">
                <a16:creationId xmlns:a16="http://schemas.microsoft.com/office/drawing/2014/main" id="{ABA8BB32-F3B9-44FE-A451-7872DA95CF14}"/>
              </a:ext>
            </a:extLst>
          </p:cNvPr>
          <p:cNvSpPr>
            <a:spLocks noGrp="1"/>
          </p:cNvSpPr>
          <p:nvPr>
            <p:ph sz="quarter" idx="14"/>
          </p:nvPr>
        </p:nvSpPr>
        <p:spPr>
          <a:xfrm>
            <a:off x="657225" y="842929"/>
            <a:ext cx="10553699" cy="5929345"/>
          </a:xfrm>
        </p:spPr>
        <p:txBody>
          <a:bodyPr/>
          <a:lstStyle/>
          <a:p>
            <a:pPr marL="162900" indent="-342900">
              <a:buFont typeface="+mj-lt"/>
              <a:buAutoNum type="arabicPeriod"/>
            </a:pPr>
            <a:r>
              <a:rPr lang="en-GB" dirty="0">
                <a:solidFill>
                  <a:srgbClr val="C00000"/>
                </a:solidFill>
              </a:rPr>
              <a:t>Real-world initialization (seasonal &amp; decadal predictions)</a:t>
            </a:r>
          </a:p>
          <a:p>
            <a:pPr marL="850050" lvl="1" indent="-400050">
              <a:lnSpc>
                <a:spcPct val="100000"/>
              </a:lnSpc>
              <a:buFont typeface="+mj-lt"/>
              <a:buAutoNum type="romanLcPeriod"/>
            </a:pPr>
            <a:r>
              <a:rPr lang="en-GB" dirty="0"/>
              <a:t>The climate model is initialised from the observed state of the climate system at a specific time</a:t>
            </a:r>
          </a:p>
          <a:p>
            <a:pPr marL="850050" lvl="1" indent="-400050">
              <a:lnSpc>
                <a:spcPct val="100000"/>
              </a:lnSpc>
              <a:buFont typeface="+mj-lt"/>
              <a:buAutoNum type="romanLcPeriod"/>
            </a:pPr>
            <a:r>
              <a:rPr lang="en-GB" dirty="0"/>
              <a:t>Re-forecasts are run from past dates (</a:t>
            </a:r>
            <a:r>
              <a:rPr lang="en-GB" dirty="0" err="1"/>
              <a:t>eg</a:t>
            </a:r>
            <a:r>
              <a:rPr lang="en-GB" dirty="0"/>
              <a:t> in the last 20-30 years) using re-analyses as I.C.</a:t>
            </a:r>
          </a:p>
          <a:p>
            <a:pPr marL="850050" lvl="1" indent="-400050">
              <a:lnSpc>
                <a:spcPct val="100000"/>
              </a:lnSpc>
              <a:buFont typeface="+mj-lt"/>
              <a:buAutoNum type="romanLcPeriod"/>
            </a:pPr>
            <a:r>
              <a:rPr lang="en-GB" dirty="0"/>
              <a:t>Biases are computed from re-forecasts and re-analyses as a function of seasonal and fc. time</a:t>
            </a:r>
          </a:p>
          <a:p>
            <a:pPr marL="850050" lvl="1" indent="-400050">
              <a:lnSpc>
                <a:spcPct val="100000"/>
              </a:lnSpc>
              <a:buFont typeface="+mj-lt"/>
              <a:buAutoNum type="romanLcPeriod"/>
            </a:pPr>
            <a:r>
              <a:rPr lang="en-GB" dirty="0"/>
              <a:t>The estimated biases are subtracted from model output to create forecast products</a:t>
            </a:r>
          </a:p>
          <a:p>
            <a:pPr marL="220050" indent="-400050">
              <a:buFont typeface="+mj-lt"/>
              <a:buAutoNum type="arabicPeriod"/>
            </a:pPr>
            <a:r>
              <a:rPr lang="en-GB" dirty="0">
                <a:solidFill>
                  <a:srgbClr val="C00000"/>
                </a:solidFill>
              </a:rPr>
              <a:t>Anomaly initialization (alternative for decadal predictions)</a:t>
            </a:r>
          </a:p>
          <a:p>
            <a:pPr marL="850050" lvl="1" indent="-400050">
              <a:buFont typeface="+mj-lt"/>
              <a:buAutoNum type="romanLcPeriod"/>
            </a:pPr>
            <a:r>
              <a:rPr lang="en-GB" dirty="0"/>
              <a:t>The model is run for a long period of time from an arbitrary I.C. until its climatology is quasi-stable (</a:t>
            </a:r>
            <a:r>
              <a:rPr lang="en-GB" dirty="0" err="1"/>
              <a:t>ie</a:t>
            </a:r>
            <a:r>
              <a:rPr lang="en-GB" dirty="0"/>
              <a:t> biases do not grow significantly with increasing integration time)</a:t>
            </a:r>
          </a:p>
          <a:p>
            <a:pPr marL="850050" lvl="1" indent="-400050">
              <a:buFont typeface="+mj-lt"/>
              <a:buAutoNum type="romanLcPeriod"/>
            </a:pPr>
            <a:r>
              <a:rPr lang="en-GB" dirty="0"/>
              <a:t>The observed anomaly at a given time is superimposed to the model climate to initialise the model, and forecasts are expressed as anomalies from the model climate</a:t>
            </a:r>
          </a:p>
          <a:p>
            <a:pPr marL="220050" indent="-400050">
              <a:buFont typeface="+mj-lt"/>
              <a:buAutoNum type="arabicPeriod"/>
            </a:pPr>
            <a:r>
              <a:rPr lang="en-GB" dirty="0">
                <a:solidFill>
                  <a:srgbClr val="C00000"/>
                </a:solidFill>
              </a:rPr>
              <a:t>Simulation of response to time-varying radiative </a:t>
            </a:r>
            <a:r>
              <a:rPr lang="en-GB" dirty="0" err="1">
                <a:solidFill>
                  <a:srgbClr val="C00000"/>
                </a:solidFill>
              </a:rPr>
              <a:t>forcings</a:t>
            </a:r>
            <a:r>
              <a:rPr lang="en-GB" dirty="0">
                <a:solidFill>
                  <a:srgbClr val="C00000"/>
                </a:solidFill>
              </a:rPr>
              <a:t> (multi-decadal “historical” and climate 	scenario runs)</a:t>
            </a:r>
          </a:p>
          <a:p>
            <a:pPr marL="850050" lvl="1" indent="-400050">
              <a:buFont typeface="+mj-lt"/>
              <a:buAutoNum type="romanLcPeriod"/>
            </a:pPr>
            <a:r>
              <a:rPr lang="en-GB" dirty="0"/>
              <a:t>The model is run for a long period of time from an arbitrary I.C. until its climatology is quasi-stable (</a:t>
            </a:r>
            <a:r>
              <a:rPr lang="en-GB" dirty="0" err="1"/>
              <a:t>ie</a:t>
            </a:r>
            <a:r>
              <a:rPr lang="en-GB" dirty="0"/>
              <a:t> biases do not grow significantly with integration time), with radiative </a:t>
            </a:r>
            <a:r>
              <a:rPr lang="en-GB" dirty="0" err="1"/>
              <a:t>forcings</a:t>
            </a:r>
            <a:r>
              <a:rPr lang="en-GB" dirty="0"/>
              <a:t> appropriate for a reference time T</a:t>
            </a:r>
            <a:r>
              <a:rPr lang="en-GB" baseline="-25000" dirty="0"/>
              <a:t>0</a:t>
            </a:r>
          </a:p>
          <a:p>
            <a:pPr marL="850050" lvl="1" indent="-400050">
              <a:buFont typeface="+mj-lt"/>
              <a:buAutoNum type="romanLcPeriod"/>
            </a:pPr>
            <a:r>
              <a:rPr lang="en-GB" dirty="0"/>
              <a:t>At the end of the “spin-up” run, the model integration is restarted with both constant </a:t>
            </a:r>
            <a:r>
              <a:rPr lang="en-GB" dirty="0" err="1"/>
              <a:t>forcings</a:t>
            </a:r>
            <a:r>
              <a:rPr lang="en-GB" dirty="0"/>
              <a:t> and time-varying </a:t>
            </a:r>
            <a:r>
              <a:rPr lang="en-GB" dirty="0" err="1"/>
              <a:t>forcings</a:t>
            </a:r>
            <a:r>
              <a:rPr lang="en-GB" dirty="0"/>
              <a:t> appropriate for either the historical period or a future scenario</a:t>
            </a:r>
          </a:p>
          <a:p>
            <a:pPr marL="850050" lvl="1" indent="-400050">
              <a:buFont typeface="+mj-lt"/>
              <a:buAutoNum type="romanLcPeriod"/>
            </a:pPr>
            <a:r>
              <a:rPr lang="en-GB" dirty="0"/>
              <a:t>The difference between the two runs provides an estimate of the climate response to varying forcing</a:t>
            </a:r>
          </a:p>
          <a:p>
            <a:pPr marL="850050" lvl="1" indent="-400050">
              <a:buFont typeface="+mj-lt"/>
              <a:buAutoNum type="romanLcPeriod"/>
            </a:pPr>
            <a:endParaRPr lang="en-GB" dirty="0"/>
          </a:p>
        </p:txBody>
      </p:sp>
      <p:sp>
        <p:nvSpPr>
          <p:cNvPr id="4" name="Slide Number Placeholder 3">
            <a:extLst>
              <a:ext uri="{FF2B5EF4-FFF2-40B4-BE49-F238E27FC236}">
                <a16:creationId xmlns:a16="http://schemas.microsoft.com/office/drawing/2014/main" id="{2F747343-09C6-4A51-8B87-15AB913A5A90}"/>
              </a:ext>
            </a:extLst>
          </p:cNvPr>
          <p:cNvSpPr>
            <a:spLocks noGrp="1"/>
          </p:cNvSpPr>
          <p:nvPr>
            <p:ph type="sldNum" sz="quarter" idx="10"/>
          </p:nvPr>
        </p:nvSpPr>
        <p:spPr/>
        <p:txBody>
          <a:bodyPr/>
          <a:lstStyle/>
          <a:p>
            <a:fld id="{E4AB80EA-DB86-D849-B86F-15DAF31F0474}" type="slidenum">
              <a:rPr lang="en-US" smtClean="0"/>
              <a:pPr/>
              <a:t>21</a:t>
            </a:fld>
            <a:endParaRPr lang="en-US" dirty="0"/>
          </a:p>
        </p:txBody>
      </p:sp>
    </p:spTree>
    <p:extLst>
      <p:ext uri="{BB962C8B-B14F-4D97-AF65-F5344CB8AC3E}">
        <p14:creationId xmlns:p14="http://schemas.microsoft.com/office/powerpoint/2010/main" val="242893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F5A3F0-5D54-499F-A8B2-E28B60B06965}"/>
              </a:ext>
            </a:extLst>
          </p:cNvPr>
          <p:cNvSpPr>
            <a:spLocks noGrp="1"/>
          </p:cNvSpPr>
          <p:nvPr>
            <p:ph type="sldNum" sz="quarter" idx="10"/>
          </p:nvPr>
        </p:nvSpPr>
        <p:spPr/>
        <p:txBody>
          <a:bodyPr/>
          <a:lstStyle/>
          <a:p>
            <a:fld id="{E4AB80EA-DB86-D849-B86F-15DAF31F0474}" type="slidenum">
              <a:rPr lang="en-US" smtClean="0"/>
              <a:pPr/>
              <a:t>22</a:t>
            </a:fld>
            <a:endParaRPr lang="en-US" dirty="0"/>
          </a:p>
        </p:txBody>
      </p:sp>
      <p:pic>
        <p:nvPicPr>
          <p:cNvPr id="6146" name="Picture 2">
            <a:extLst>
              <a:ext uri="{FF2B5EF4-FFF2-40B4-BE49-F238E27FC236}">
                <a16:creationId xmlns:a16="http://schemas.microsoft.com/office/drawing/2014/main" id="{29C7D038-C65F-4E83-9741-4C8D92D6DF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2867" y="333745"/>
            <a:ext cx="6621864" cy="63065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352688C-C455-18C1-1808-42F94CCE598C}"/>
              </a:ext>
            </a:extLst>
          </p:cNvPr>
          <p:cNvSpPr>
            <a:spLocks noGrp="1"/>
          </p:cNvSpPr>
          <p:nvPr>
            <p:ph type="title"/>
          </p:nvPr>
        </p:nvSpPr>
        <p:spPr>
          <a:xfrm>
            <a:off x="604157" y="510999"/>
            <a:ext cx="3102429" cy="2534280"/>
          </a:xfrm>
        </p:spPr>
        <p:txBody>
          <a:bodyPr/>
          <a:lstStyle/>
          <a:p>
            <a:r>
              <a:rPr lang="en-GB" sz="2000" dirty="0"/>
              <a:t>65-year trends of near-surface air temperature in CMIP6/</a:t>
            </a:r>
            <a:r>
              <a:rPr lang="en-GB" sz="2000" dirty="0" err="1"/>
              <a:t>HighResMIP</a:t>
            </a:r>
            <a:r>
              <a:rPr lang="en-GB" sz="2000" dirty="0"/>
              <a:t> historical simulations for the PRIMAVERA project </a:t>
            </a:r>
            <a:br>
              <a:rPr lang="en-GB" sz="2000" dirty="0"/>
            </a:br>
            <a:r>
              <a:rPr lang="en-GB" sz="2000" dirty="0"/>
              <a:t>(from CERFACS)</a:t>
            </a:r>
          </a:p>
        </p:txBody>
      </p:sp>
    </p:spTree>
    <p:extLst>
      <p:ext uri="{BB962C8B-B14F-4D97-AF65-F5344CB8AC3E}">
        <p14:creationId xmlns:p14="http://schemas.microsoft.com/office/powerpoint/2010/main" val="3975122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6C309-12FE-A89C-7D4F-914352F9EE13}"/>
              </a:ext>
            </a:extLst>
          </p:cNvPr>
          <p:cNvSpPr>
            <a:spLocks noGrp="1"/>
          </p:cNvSpPr>
          <p:nvPr>
            <p:ph type="title"/>
          </p:nvPr>
        </p:nvSpPr>
        <p:spPr/>
        <p:txBody>
          <a:bodyPr/>
          <a:lstStyle/>
          <a:p>
            <a:pPr algn="ctr"/>
            <a:r>
              <a:rPr lang="en-GB" dirty="0"/>
              <a:t>Summary </a:t>
            </a:r>
          </a:p>
        </p:txBody>
      </p:sp>
      <p:sp>
        <p:nvSpPr>
          <p:cNvPr id="3" name="Content Placeholder 2">
            <a:extLst>
              <a:ext uri="{FF2B5EF4-FFF2-40B4-BE49-F238E27FC236}">
                <a16:creationId xmlns:a16="http://schemas.microsoft.com/office/drawing/2014/main" id="{ECEDA828-1D1A-3ECA-B18F-56F74E6676ED}"/>
              </a:ext>
            </a:extLst>
          </p:cNvPr>
          <p:cNvSpPr>
            <a:spLocks noGrp="1"/>
          </p:cNvSpPr>
          <p:nvPr>
            <p:ph sz="quarter" idx="14"/>
          </p:nvPr>
        </p:nvSpPr>
        <p:spPr/>
        <p:txBody>
          <a:bodyPr/>
          <a:lstStyle/>
          <a:p>
            <a:r>
              <a:rPr lang="en-GB" dirty="0"/>
              <a:t>Global atmospheric models use a variety of numerical methods to describe the evolution of atmospheric variables on a 3-dimensional grid.</a:t>
            </a:r>
          </a:p>
          <a:p>
            <a:r>
              <a:rPr lang="en-GB" dirty="0"/>
              <a:t>The numerical equations representing the motions involving both horizontal and vertical transport are called the “dynamical core” of the model; physical parameterizations describe sub-grid scale phenomena which only involve transport within a vertical column.</a:t>
            </a:r>
          </a:p>
          <a:p>
            <a:r>
              <a:rPr lang="en-GB" dirty="0"/>
              <a:t>Global models are dynamical systems with their own climatology; depending on the time scales, different strategies have been used to cope with the difference between the real-world and the model climatology.</a:t>
            </a:r>
          </a:p>
          <a:p>
            <a:r>
              <a:rPr lang="en-GB" dirty="0"/>
              <a:t>Global atmospheric models exhibit chaotic dynamics, which implies sensitivity of error growth to initial conditions; errors arising from amplification of initial errors will also affect AI-based models.</a:t>
            </a:r>
          </a:p>
          <a:p>
            <a:r>
              <a:rPr lang="en-GB" dirty="0"/>
              <a:t>Because of the compensation between sources and sinks of energy in the atmosphere, significant discrepancies in the net energy balance at the surface and the atmospheric top may arise from relatively small errors in the parametrization of individual processes. An AI approach focussing on net tendencies may be beneficial in this respect and lead to more realistic model </a:t>
            </a:r>
            <a:r>
              <a:rPr lang="en-GB" dirty="0" err="1"/>
              <a:t>climatologies</a:t>
            </a:r>
            <a:r>
              <a:rPr lang="en-GB" dirty="0"/>
              <a:t>.</a:t>
            </a:r>
          </a:p>
          <a:p>
            <a:endParaRPr lang="en-GB" dirty="0"/>
          </a:p>
        </p:txBody>
      </p:sp>
      <p:sp>
        <p:nvSpPr>
          <p:cNvPr id="4" name="Slide Number Placeholder 3">
            <a:extLst>
              <a:ext uri="{FF2B5EF4-FFF2-40B4-BE49-F238E27FC236}">
                <a16:creationId xmlns:a16="http://schemas.microsoft.com/office/drawing/2014/main" id="{94B4655A-3C89-75F9-F2CB-DC1CC76E886C}"/>
              </a:ext>
            </a:extLst>
          </p:cNvPr>
          <p:cNvSpPr>
            <a:spLocks noGrp="1"/>
          </p:cNvSpPr>
          <p:nvPr>
            <p:ph type="sldNum" sz="quarter" idx="10"/>
          </p:nvPr>
        </p:nvSpPr>
        <p:spPr/>
        <p:txBody>
          <a:bodyPr/>
          <a:lstStyle/>
          <a:p>
            <a:fld id="{E4AB80EA-DB86-D849-B86F-15DAF31F0474}" type="slidenum">
              <a:rPr lang="en-US" smtClean="0"/>
              <a:pPr/>
              <a:t>23</a:t>
            </a:fld>
            <a:endParaRPr lang="en-US" dirty="0"/>
          </a:p>
        </p:txBody>
      </p:sp>
    </p:spTree>
    <p:extLst>
      <p:ext uri="{BB962C8B-B14F-4D97-AF65-F5344CB8AC3E}">
        <p14:creationId xmlns:p14="http://schemas.microsoft.com/office/powerpoint/2010/main" val="2647141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42846-355D-49E2-9E8E-CED2AA989C27}"/>
              </a:ext>
            </a:extLst>
          </p:cNvPr>
          <p:cNvSpPr>
            <a:spLocks noGrp="1"/>
          </p:cNvSpPr>
          <p:nvPr>
            <p:ph type="title"/>
          </p:nvPr>
        </p:nvSpPr>
        <p:spPr/>
        <p:txBody>
          <a:bodyPr/>
          <a:lstStyle/>
          <a:p>
            <a:pPr algn="ctr"/>
            <a:r>
              <a:rPr lang="en-GB" dirty="0"/>
              <a:t>General circulation models: atmospheric dynamics</a:t>
            </a:r>
          </a:p>
        </p:txBody>
      </p:sp>
      <p:pic>
        <p:nvPicPr>
          <p:cNvPr id="8" name="Content Placeholder 7">
            <a:extLst>
              <a:ext uri="{FF2B5EF4-FFF2-40B4-BE49-F238E27FC236}">
                <a16:creationId xmlns:a16="http://schemas.microsoft.com/office/drawing/2014/main" id="{0A503274-F52D-4805-AA3F-3C494C5A04B4}"/>
              </a:ext>
            </a:extLst>
          </p:cNvPr>
          <p:cNvPicPr>
            <a:picLocks noGrp="1" noChangeAspect="1"/>
          </p:cNvPicPr>
          <p:nvPr>
            <p:ph sz="quarter" idx="14"/>
          </p:nvPr>
        </p:nvPicPr>
        <p:blipFill rotWithShape="1">
          <a:blip r:embed="rId2"/>
          <a:srcRect t="17314" b="-370"/>
          <a:stretch/>
        </p:blipFill>
        <p:spPr>
          <a:xfrm>
            <a:off x="1826600" y="1211580"/>
            <a:ext cx="7590979" cy="4728420"/>
          </a:xfrm>
        </p:spPr>
      </p:pic>
      <p:sp>
        <p:nvSpPr>
          <p:cNvPr id="4" name="Slide Number Placeholder 3">
            <a:extLst>
              <a:ext uri="{FF2B5EF4-FFF2-40B4-BE49-F238E27FC236}">
                <a16:creationId xmlns:a16="http://schemas.microsoft.com/office/drawing/2014/main" id="{5AB5FC3E-6FCB-4F1C-A8BD-99C865203A5C}"/>
              </a:ext>
            </a:extLst>
          </p:cNvPr>
          <p:cNvSpPr>
            <a:spLocks noGrp="1"/>
          </p:cNvSpPr>
          <p:nvPr>
            <p:ph type="sldNum" sz="quarter" idx="10"/>
          </p:nvPr>
        </p:nvSpPr>
        <p:spPr/>
        <p:txBody>
          <a:bodyPr/>
          <a:lstStyle/>
          <a:p>
            <a:fld id="{E4AB80EA-DB86-D849-B86F-15DAF31F0474}" type="slidenum">
              <a:rPr lang="en-US" smtClean="0"/>
              <a:pPr/>
              <a:t>3</a:t>
            </a:fld>
            <a:endParaRPr lang="en-US" dirty="0"/>
          </a:p>
        </p:txBody>
      </p:sp>
    </p:spTree>
    <p:extLst>
      <p:ext uri="{BB962C8B-B14F-4D97-AF65-F5344CB8AC3E}">
        <p14:creationId xmlns:p14="http://schemas.microsoft.com/office/powerpoint/2010/main" val="1569784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DD8A6-72C4-4574-8C1E-4B4970AC5CD4}"/>
              </a:ext>
            </a:extLst>
          </p:cNvPr>
          <p:cNvSpPr>
            <a:spLocks noGrp="1"/>
          </p:cNvSpPr>
          <p:nvPr>
            <p:ph type="title"/>
          </p:nvPr>
        </p:nvSpPr>
        <p:spPr/>
        <p:txBody>
          <a:bodyPr/>
          <a:lstStyle/>
          <a:p>
            <a:pPr algn="ctr"/>
            <a:r>
              <a:rPr lang="en-GB" dirty="0"/>
              <a:t>Parametrization of physical processes</a:t>
            </a:r>
          </a:p>
        </p:txBody>
      </p:sp>
      <p:pic>
        <p:nvPicPr>
          <p:cNvPr id="6" name="Content Placeholder 5" descr="A close up of a map&#10;&#10;Description automatically generated">
            <a:extLst>
              <a:ext uri="{FF2B5EF4-FFF2-40B4-BE49-F238E27FC236}">
                <a16:creationId xmlns:a16="http://schemas.microsoft.com/office/drawing/2014/main" id="{6525DF94-A17D-4A86-AD4B-3EEB03C389BF}"/>
              </a:ext>
            </a:extLst>
          </p:cNvPr>
          <p:cNvPicPr>
            <a:picLocks noGrp="1" noChangeAspect="1"/>
          </p:cNvPicPr>
          <p:nvPr>
            <p:ph sz="quarter" idx="14"/>
          </p:nvPr>
        </p:nvPicPr>
        <p:blipFill>
          <a:blip r:embed="rId2"/>
          <a:stretch>
            <a:fillRect/>
          </a:stretch>
        </p:blipFill>
        <p:spPr>
          <a:xfrm>
            <a:off x="1963404" y="936625"/>
            <a:ext cx="8262016" cy="4984750"/>
          </a:xfrm>
        </p:spPr>
      </p:pic>
      <p:sp>
        <p:nvSpPr>
          <p:cNvPr id="4" name="Slide Number Placeholder 3">
            <a:extLst>
              <a:ext uri="{FF2B5EF4-FFF2-40B4-BE49-F238E27FC236}">
                <a16:creationId xmlns:a16="http://schemas.microsoft.com/office/drawing/2014/main" id="{FAB7FB65-DD03-49B8-92E1-D48338F1A46D}"/>
              </a:ext>
            </a:extLst>
          </p:cNvPr>
          <p:cNvSpPr>
            <a:spLocks noGrp="1"/>
          </p:cNvSpPr>
          <p:nvPr>
            <p:ph type="sldNum" sz="quarter" idx="10"/>
          </p:nvPr>
        </p:nvSpPr>
        <p:spPr/>
        <p:txBody>
          <a:bodyPr/>
          <a:lstStyle/>
          <a:p>
            <a:fld id="{E4AB80EA-DB86-D849-B86F-15DAF31F0474}" type="slidenum">
              <a:rPr lang="en-US" smtClean="0"/>
              <a:pPr/>
              <a:t>4</a:t>
            </a:fld>
            <a:endParaRPr lang="en-US" dirty="0"/>
          </a:p>
        </p:txBody>
      </p:sp>
    </p:spTree>
    <p:extLst>
      <p:ext uri="{BB962C8B-B14F-4D97-AF65-F5344CB8AC3E}">
        <p14:creationId xmlns:p14="http://schemas.microsoft.com/office/powerpoint/2010/main" val="1011946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280EA-D42D-CD4D-4DAA-79A9290B7D1E}"/>
              </a:ext>
            </a:extLst>
          </p:cNvPr>
          <p:cNvSpPr>
            <a:spLocks noGrp="1"/>
          </p:cNvSpPr>
          <p:nvPr>
            <p:ph type="title"/>
          </p:nvPr>
        </p:nvSpPr>
        <p:spPr/>
        <p:txBody>
          <a:bodyPr/>
          <a:lstStyle/>
          <a:p>
            <a:pPr algn="ctr"/>
            <a:r>
              <a:rPr lang="en-GB" dirty="0"/>
              <a:t>Expansion of horizontal fields into spherical harmonics</a:t>
            </a:r>
          </a:p>
        </p:txBody>
      </p:sp>
      <p:sp>
        <p:nvSpPr>
          <p:cNvPr id="3" name="Content Placeholder 2">
            <a:extLst>
              <a:ext uri="{FF2B5EF4-FFF2-40B4-BE49-F238E27FC236}">
                <a16:creationId xmlns:a16="http://schemas.microsoft.com/office/drawing/2014/main" id="{AA208C0D-6D08-59A3-1E33-B0A4F1850BD5}"/>
              </a:ext>
            </a:extLst>
          </p:cNvPr>
          <p:cNvSpPr>
            <a:spLocks noGrp="1"/>
          </p:cNvSpPr>
          <p:nvPr>
            <p:ph sz="quarter" idx="14"/>
          </p:nvPr>
        </p:nvSpPr>
        <p:spPr/>
        <p:txBody>
          <a:bodyPr/>
          <a:lstStyle/>
          <a:p>
            <a:pPr>
              <a:lnSpc>
                <a:spcPct val="150000"/>
              </a:lnSpc>
            </a:pPr>
            <a:r>
              <a:rPr lang="en-GB" dirty="0"/>
              <a:t>Spherical harmonics are the eigenfunctions of the Laplacian operator on the sphere:</a:t>
            </a:r>
          </a:p>
          <a:p>
            <a:pPr lvl="1" indent="0">
              <a:lnSpc>
                <a:spcPct val="150000"/>
              </a:lnSpc>
              <a:buNone/>
            </a:pPr>
            <a:r>
              <a:rPr lang="en-GB" sz="2000" baseline="30000" dirty="0"/>
              <a:t>2 </a:t>
            </a:r>
            <a:r>
              <a:rPr lang="en-GB" sz="1800" i="1" dirty="0" err="1"/>
              <a:t>Y</a:t>
            </a:r>
            <a:r>
              <a:rPr lang="en-GB" sz="1800" i="1" baseline="-25000" dirty="0" err="1"/>
              <a:t>n</a:t>
            </a:r>
            <a:r>
              <a:rPr lang="en-GB" sz="1800" i="1" baseline="30000" dirty="0" err="1"/>
              <a:t>m</a:t>
            </a:r>
            <a:r>
              <a:rPr lang="en-GB" sz="1800" i="1" dirty="0"/>
              <a:t> (λ, </a:t>
            </a:r>
            <a:r>
              <a:rPr lang="el-GR" sz="1800" i="1" dirty="0"/>
              <a:t>φ</a:t>
            </a:r>
            <a:r>
              <a:rPr lang="en-GB" sz="1800" i="1" dirty="0"/>
              <a:t>) = - [ n (n+1) / r</a:t>
            </a:r>
            <a:r>
              <a:rPr lang="en-GB" sz="1800" i="1" baseline="30000" dirty="0"/>
              <a:t>2</a:t>
            </a:r>
            <a:r>
              <a:rPr lang="en-GB" sz="1800" i="1" dirty="0"/>
              <a:t>] </a:t>
            </a:r>
            <a:r>
              <a:rPr lang="en-GB" sz="1800" i="1" dirty="0" err="1"/>
              <a:t>Y</a:t>
            </a:r>
            <a:r>
              <a:rPr lang="en-GB" sz="1800" i="1" baseline="-25000" dirty="0" err="1"/>
              <a:t>n</a:t>
            </a:r>
            <a:r>
              <a:rPr lang="en-GB" sz="1800" i="1" baseline="30000" dirty="0" err="1"/>
              <a:t>m</a:t>
            </a:r>
            <a:r>
              <a:rPr lang="en-GB" sz="1800" i="1" dirty="0"/>
              <a:t> (λ, </a:t>
            </a:r>
            <a:r>
              <a:rPr lang="el-GR" sz="1800" i="1" dirty="0"/>
              <a:t>φ</a:t>
            </a:r>
            <a:r>
              <a:rPr lang="en-GB" sz="1800" i="1" dirty="0"/>
              <a:t>) </a:t>
            </a:r>
          </a:p>
          <a:p>
            <a:pPr lvl="1" indent="0">
              <a:lnSpc>
                <a:spcPct val="150000"/>
              </a:lnSpc>
              <a:buNone/>
            </a:pPr>
            <a:r>
              <a:rPr lang="en-GB" sz="1800" i="1" dirty="0" err="1"/>
              <a:t>Y</a:t>
            </a:r>
            <a:r>
              <a:rPr lang="en-GB" sz="1800" i="1" baseline="-25000" dirty="0" err="1"/>
              <a:t>n</a:t>
            </a:r>
            <a:r>
              <a:rPr lang="en-GB" sz="1800" i="1" baseline="30000" dirty="0" err="1"/>
              <a:t>m</a:t>
            </a:r>
            <a:r>
              <a:rPr lang="en-GB" sz="1800" i="1" dirty="0"/>
              <a:t> (λ, </a:t>
            </a:r>
            <a:r>
              <a:rPr lang="el-GR" sz="1800" i="1" dirty="0"/>
              <a:t>φ</a:t>
            </a:r>
            <a:r>
              <a:rPr lang="en-GB" sz="1800" i="1" dirty="0"/>
              <a:t>) =  N  P</a:t>
            </a:r>
            <a:r>
              <a:rPr lang="en-GB" sz="1800" i="1" baseline="-25000" dirty="0"/>
              <a:t>n</a:t>
            </a:r>
            <a:r>
              <a:rPr lang="en-GB" sz="1800" i="1" baseline="30000" dirty="0"/>
              <a:t>m</a:t>
            </a:r>
            <a:r>
              <a:rPr lang="en-GB" sz="1800" i="1" dirty="0"/>
              <a:t>(sin </a:t>
            </a:r>
            <a:r>
              <a:rPr lang="el-GR" sz="1800" i="1" dirty="0"/>
              <a:t>φ</a:t>
            </a:r>
            <a:r>
              <a:rPr lang="en-GB" sz="1800" i="1" dirty="0"/>
              <a:t>) e </a:t>
            </a:r>
            <a:r>
              <a:rPr lang="en-GB" sz="2000" i="1" baseline="30000" dirty="0" err="1"/>
              <a:t>im</a:t>
            </a:r>
            <a:r>
              <a:rPr lang="el-GR" sz="2000" i="1" baseline="30000" dirty="0"/>
              <a:t>λ</a:t>
            </a:r>
            <a:endParaRPr lang="en-GB" sz="2000" i="1" baseline="30000" dirty="0"/>
          </a:p>
          <a:p>
            <a:pPr lvl="1" indent="0">
              <a:lnSpc>
                <a:spcPct val="150000"/>
              </a:lnSpc>
              <a:buNone/>
            </a:pPr>
            <a:r>
              <a:rPr lang="en-GB" sz="2400" baseline="30000" dirty="0"/>
              <a:t>where </a:t>
            </a:r>
            <a:r>
              <a:rPr lang="el-GR" sz="2400" i="1" baseline="30000" dirty="0"/>
              <a:t>λ</a:t>
            </a:r>
            <a:r>
              <a:rPr lang="en-GB" sz="2400" baseline="30000" dirty="0"/>
              <a:t> is longitude and </a:t>
            </a:r>
            <a:r>
              <a:rPr lang="el-GR" sz="2400" i="1" baseline="30000" dirty="0"/>
              <a:t>φ</a:t>
            </a:r>
            <a:r>
              <a:rPr lang="en-GB" sz="2400" baseline="30000" dirty="0"/>
              <a:t> is latitude</a:t>
            </a:r>
            <a:endParaRPr lang="en-GB" sz="2000" i="1" baseline="30000" dirty="0"/>
          </a:p>
          <a:p>
            <a:pPr lvl="1" indent="0">
              <a:lnSpc>
                <a:spcPct val="150000"/>
              </a:lnSpc>
              <a:buNone/>
            </a:pPr>
            <a:r>
              <a:rPr lang="en-GB" sz="2000" i="1" dirty="0"/>
              <a:t> F (λ, </a:t>
            </a:r>
            <a:r>
              <a:rPr lang="el-GR" sz="2000" i="1" dirty="0"/>
              <a:t>φ</a:t>
            </a:r>
            <a:r>
              <a:rPr lang="en-GB" sz="2000" i="1" dirty="0"/>
              <a:t>) =</a:t>
            </a:r>
            <a:r>
              <a:rPr lang="en-GB" sz="2000" i="1" baseline="30000" dirty="0"/>
              <a:t>  </a:t>
            </a:r>
            <a:r>
              <a:rPr lang="en-GB" sz="2400" i="1" dirty="0"/>
              <a:t>∑</a:t>
            </a:r>
            <a:r>
              <a:rPr lang="en-GB" sz="2000" i="1" dirty="0"/>
              <a:t> </a:t>
            </a:r>
            <a:r>
              <a:rPr lang="en-GB" sz="2000" i="1" baseline="-25000" dirty="0"/>
              <a:t>n, m  </a:t>
            </a:r>
            <a:r>
              <a:rPr lang="en-GB" sz="2000" i="1" dirty="0" err="1"/>
              <a:t>C</a:t>
            </a:r>
            <a:r>
              <a:rPr lang="en-GB" sz="2000" i="1" baseline="-25000" dirty="0" err="1"/>
              <a:t>n</a:t>
            </a:r>
            <a:r>
              <a:rPr lang="en-GB" sz="2000" i="1" baseline="30000" dirty="0" err="1"/>
              <a:t>m</a:t>
            </a:r>
            <a:r>
              <a:rPr lang="en-GB" sz="2000" i="1" dirty="0"/>
              <a:t> </a:t>
            </a:r>
            <a:r>
              <a:rPr lang="en-GB" sz="2000" i="1" dirty="0" err="1"/>
              <a:t>Y</a:t>
            </a:r>
            <a:r>
              <a:rPr lang="en-GB" sz="2000" i="1" baseline="-25000" dirty="0" err="1"/>
              <a:t>n</a:t>
            </a:r>
            <a:r>
              <a:rPr lang="en-GB" sz="2000" i="1" baseline="30000" dirty="0" err="1"/>
              <a:t>m</a:t>
            </a:r>
            <a:r>
              <a:rPr lang="en-GB" sz="2000" i="1" dirty="0"/>
              <a:t> (λ, </a:t>
            </a:r>
            <a:r>
              <a:rPr lang="el-GR" sz="2000" i="1" dirty="0"/>
              <a:t>φ</a:t>
            </a:r>
            <a:r>
              <a:rPr lang="en-GB" sz="2000" i="1" dirty="0"/>
              <a:t>) </a:t>
            </a:r>
            <a:endParaRPr lang="en-GB" sz="2000" i="1" baseline="30000" dirty="0"/>
          </a:p>
          <a:p>
            <a:pPr lvl="1" indent="0">
              <a:lnSpc>
                <a:spcPct val="150000"/>
              </a:lnSpc>
              <a:buNone/>
            </a:pPr>
            <a:endParaRPr lang="en-GB" sz="1800" i="1" baseline="30000" dirty="0"/>
          </a:p>
          <a:p>
            <a:pPr indent="0">
              <a:lnSpc>
                <a:spcPct val="100000"/>
              </a:lnSpc>
              <a:buNone/>
            </a:pPr>
            <a:r>
              <a:rPr lang="en-GB" sz="2200" i="1" baseline="30000" dirty="0">
                <a:solidFill>
                  <a:srgbClr val="C00000"/>
                </a:solidFill>
              </a:rPr>
              <a:t>In spectral numerical models, linear terms are computed in </a:t>
            </a:r>
          </a:p>
          <a:p>
            <a:pPr indent="0">
              <a:lnSpc>
                <a:spcPct val="100000"/>
              </a:lnSpc>
              <a:buNone/>
            </a:pPr>
            <a:r>
              <a:rPr lang="en-GB" sz="2200" i="1" baseline="30000" dirty="0">
                <a:solidFill>
                  <a:srgbClr val="C00000"/>
                </a:solidFill>
              </a:rPr>
              <a:t>spectral space, while non-linear terms are computed on a suitable</a:t>
            </a:r>
          </a:p>
          <a:p>
            <a:pPr indent="0">
              <a:lnSpc>
                <a:spcPct val="100000"/>
              </a:lnSpc>
              <a:buNone/>
            </a:pPr>
            <a:r>
              <a:rPr lang="en-GB" sz="2200" i="1" baseline="30000" dirty="0">
                <a:solidFill>
                  <a:srgbClr val="C00000"/>
                </a:solidFill>
              </a:rPr>
              <a:t>grid after a spectral transform of the input fields.</a:t>
            </a:r>
          </a:p>
          <a:p>
            <a:pPr indent="0">
              <a:lnSpc>
                <a:spcPct val="100000"/>
              </a:lnSpc>
              <a:buNone/>
            </a:pPr>
            <a:r>
              <a:rPr lang="en-GB" sz="2200" i="1" baseline="30000" dirty="0">
                <a:solidFill>
                  <a:srgbClr val="C00000"/>
                </a:solidFill>
              </a:rPr>
              <a:t>Quadratic terms (e.g. advection) involving waves produce fields </a:t>
            </a:r>
          </a:p>
          <a:p>
            <a:pPr indent="0">
              <a:lnSpc>
                <a:spcPct val="100000"/>
              </a:lnSpc>
              <a:buNone/>
            </a:pPr>
            <a:r>
              <a:rPr lang="en-GB" sz="2200" i="1" baseline="30000" dirty="0">
                <a:solidFill>
                  <a:srgbClr val="C00000"/>
                </a:solidFill>
              </a:rPr>
              <a:t>with both higher and lower wavenumbers than the source terms.</a:t>
            </a:r>
          </a:p>
          <a:p>
            <a:pPr indent="0">
              <a:lnSpc>
                <a:spcPct val="100000"/>
              </a:lnSpc>
              <a:buNone/>
            </a:pPr>
            <a:endParaRPr lang="en-GB" sz="2200" i="1" baseline="30000" dirty="0">
              <a:solidFill>
                <a:srgbClr val="C00000"/>
              </a:solidFill>
            </a:endParaRPr>
          </a:p>
        </p:txBody>
      </p:sp>
      <p:sp>
        <p:nvSpPr>
          <p:cNvPr id="4" name="Slide Number Placeholder 3">
            <a:extLst>
              <a:ext uri="{FF2B5EF4-FFF2-40B4-BE49-F238E27FC236}">
                <a16:creationId xmlns:a16="http://schemas.microsoft.com/office/drawing/2014/main" id="{3C670BF4-A875-A6E1-333D-43E6B2CB96D1}"/>
              </a:ext>
            </a:extLst>
          </p:cNvPr>
          <p:cNvSpPr>
            <a:spLocks noGrp="1"/>
          </p:cNvSpPr>
          <p:nvPr>
            <p:ph type="sldNum" sz="quarter" idx="10"/>
          </p:nvPr>
        </p:nvSpPr>
        <p:spPr/>
        <p:txBody>
          <a:bodyPr/>
          <a:lstStyle/>
          <a:p>
            <a:fld id="{E4AB80EA-DB86-D849-B86F-15DAF31F0474}" type="slidenum">
              <a:rPr lang="en-US" smtClean="0"/>
              <a:pPr/>
              <a:t>5</a:t>
            </a:fld>
            <a:endParaRPr lang="en-US" dirty="0"/>
          </a:p>
        </p:txBody>
      </p:sp>
      <p:pic>
        <p:nvPicPr>
          <p:cNvPr id="6" name="Picture 5">
            <a:extLst>
              <a:ext uri="{FF2B5EF4-FFF2-40B4-BE49-F238E27FC236}">
                <a16:creationId xmlns:a16="http://schemas.microsoft.com/office/drawing/2014/main" id="{F47C4A25-7D3A-3AB6-6077-4A1329535298}"/>
              </a:ext>
            </a:extLst>
          </p:cNvPr>
          <p:cNvPicPr>
            <a:picLocks noChangeAspect="1"/>
          </p:cNvPicPr>
          <p:nvPr/>
        </p:nvPicPr>
        <p:blipFill>
          <a:blip r:embed="rId2"/>
          <a:srcRect l="38783" t="16854" r="16852" b="17977"/>
          <a:stretch/>
        </p:blipFill>
        <p:spPr>
          <a:xfrm flipV="1">
            <a:off x="1396092" y="1412420"/>
            <a:ext cx="375557" cy="473529"/>
          </a:xfrm>
          <a:prstGeom prst="rect">
            <a:avLst/>
          </a:prstGeom>
        </p:spPr>
      </p:pic>
      <p:pic>
        <p:nvPicPr>
          <p:cNvPr id="8" name="Picture 7" descr="A chart of different colors of spheres&#10;&#10;AI-generated content may be incorrect.">
            <a:extLst>
              <a:ext uri="{FF2B5EF4-FFF2-40B4-BE49-F238E27FC236}">
                <a16:creationId xmlns:a16="http://schemas.microsoft.com/office/drawing/2014/main" id="{9C701D51-9375-57E7-D203-7AB188808952}"/>
              </a:ext>
            </a:extLst>
          </p:cNvPr>
          <p:cNvPicPr>
            <a:picLocks noChangeAspect="1"/>
          </p:cNvPicPr>
          <p:nvPr/>
        </p:nvPicPr>
        <p:blipFill>
          <a:blip r:embed="rId3"/>
          <a:stretch>
            <a:fillRect/>
          </a:stretch>
        </p:blipFill>
        <p:spPr>
          <a:xfrm>
            <a:off x="6544808" y="1583871"/>
            <a:ext cx="4779055" cy="3856978"/>
          </a:xfrm>
          <a:prstGeom prst="rect">
            <a:avLst/>
          </a:prstGeom>
        </p:spPr>
      </p:pic>
    </p:spTree>
    <p:extLst>
      <p:ext uri="{BB962C8B-B14F-4D97-AF65-F5344CB8AC3E}">
        <p14:creationId xmlns:p14="http://schemas.microsoft.com/office/powerpoint/2010/main" val="286700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EBAA0-E088-425A-85CF-F7ECE4A47AE2}"/>
              </a:ext>
            </a:extLst>
          </p:cNvPr>
          <p:cNvSpPr>
            <a:spLocks noGrp="1"/>
          </p:cNvSpPr>
          <p:nvPr>
            <p:ph type="title"/>
          </p:nvPr>
        </p:nvSpPr>
        <p:spPr>
          <a:xfrm>
            <a:off x="7626485" y="359999"/>
            <a:ext cx="4095344" cy="1275853"/>
          </a:xfrm>
        </p:spPr>
        <p:txBody>
          <a:bodyPr/>
          <a:lstStyle/>
          <a:p>
            <a:r>
              <a:rPr lang="en-GB" dirty="0"/>
              <a:t>Held and Suarez</a:t>
            </a:r>
            <a:br>
              <a:rPr lang="en-GB" dirty="0"/>
            </a:br>
            <a:r>
              <a:rPr lang="en-GB" dirty="0"/>
              <a:t>Bull. American Met. Soc. 1994</a:t>
            </a:r>
          </a:p>
        </p:txBody>
      </p:sp>
      <p:sp>
        <p:nvSpPr>
          <p:cNvPr id="3" name="Content Placeholder 2">
            <a:extLst>
              <a:ext uri="{FF2B5EF4-FFF2-40B4-BE49-F238E27FC236}">
                <a16:creationId xmlns:a16="http://schemas.microsoft.com/office/drawing/2014/main" id="{4932BD21-A359-45FC-986B-0E8436849A25}"/>
              </a:ext>
            </a:extLst>
          </p:cNvPr>
          <p:cNvSpPr>
            <a:spLocks noGrp="1"/>
          </p:cNvSpPr>
          <p:nvPr>
            <p:ph sz="quarter" idx="14"/>
          </p:nvPr>
        </p:nvSpPr>
        <p:spPr>
          <a:xfrm>
            <a:off x="1080001" y="2214694"/>
            <a:ext cx="3139662" cy="3707306"/>
          </a:xfrm>
        </p:spPr>
        <p:txBody>
          <a:bodyPr/>
          <a:lstStyle/>
          <a:p>
            <a:endParaRPr lang="en-GB" dirty="0"/>
          </a:p>
        </p:txBody>
      </p:sp>
      <p:sp>
        <p:nvSpPr>
          <p:cNvPr id="4" name="Slide Number Placeholder 3">
            <a:extLst>
              <a:ext uri="{FF2B5EF4-FFF2-40B4-BE49-F238E27FC236}">
                <a16:creationId xmlns:a16="http://schemas.microsoft.com/office/drawing/2014/main" id="{5826A184-375A-45D5-AF7E-BB329CF8F4B8}"/>
              </a:ext>
            </a:extLst>
          </p:cNvPr>
          <p:cNvSpPr>
            <a:spLocks noGrp="1"/>
          </p:cNvSpPr>
          <p:nvPr>
            <p:ph type="sldNum" sz="quarter" idx="10"/>
          </p:nvPr>
        </p:nvSpPr>
        <p:spPr/>
        <p:txBody>
          <a:bodyPr/>
          <a:lstStyle/>
          <a:p>
            <a:fld id="{E4AB80EA-DB86-D849-B86F-15DAF31F0474}" type="slidenum">
              <a:rPr lang="en-US" smtClean="0"/>
              <a:pPr/>
              <a:t>6</a:t>
            </a:fld>
            <a:endParaRPr lang="en-US" dirty="0"/>
          </a:p>
        </p:txBody>
      </p:sp>
      <p:pic>
        <p:nvPicPr>
          <p:cNvPr id="5" name="Picture 4">
            <a:extLst>
              <a:ext uri="{FF2B5EF4-FFF2-40B4-BE49-F238E27FC236}">
                <a16:creationId xmlns:a16="http://schemas.microsoft.com/office/drawing/2014/main" id="{992BB82B-1F36-49B7-9542-329D8A7DC3D9}"/>
              </a:ext>
            </a:extLst>
          </p:cNvPr>
          <p:cNvPicPr>
            <a:picLocks noChangeAspect="1"/>
          </p:cNvPicPr>
          <p:nvPr/>
        </p:nvPicPr>
        <p:blipFill>
          <a:blip r:embed="rId2"/>
          <a:stretch>
            <a:fillRect/>
          </a:stretch>
        </p:blipFill>
        <p:spPr>
          <a:xfrm>
            <a:off x="466996" y="295275"/>
            <a:ext cx="6884379" cy="1879217"/>
          </a:xfrm>
          <a:prstGeom prst="rect">
            <a:avLst/>
          </a:prstGeom>
        </p:spPr>
      </p:pic>
      <p:pic>
        <p:nvPicPr>
          <p:cNvPr id="6" name="Picture 5">
            <a:extLst>
              <a:ext uri="{FF2B5EF4-FFF2-40B4-BE49-F238E27FC236}">
                <a16:creationId xmlns:a16="http://schemas.microsoft.com/office/drawing/2014/main" id="{0C3D8F67-4644-4182-B097-316CF7F8A99B}"/>
              </a:ext>
            </a:extLst>
          </p:cNvPr>
          <p:cNvPicPr>
            <a:picLocks noChangeAspect="1"/>
          </p:cNvPicPr>
          <p:nvPr/>
        </p:nvPicPr>
        <p:blipFill>
          <a:blip r:embed="rId3"/>
          <a:stretch>
            <a:fillRect/>
          </a:stretch>
        </p:blipFill>
        <p:spPr>
          <a:xfrm>
            <a:off x="6920745" y="2320952"/>
            <a:ext cx="4368056" cy="2469896"/>
          </a:xfrm>
          <a:prstGeom prst="rect">
            <a:avLst/>
          </a:prstGeom>
        </p:spPr>
      </p:pic>
      <p:pic>
        <p:nvPicPr>
          <p:cNvPr id="7" name="Picture 6">
            <a:extLst>
              <a:ext uri="{FF2B5EF4-FFF2-40B4-BE49-F238E27FC236}">
                <a16:creationId xmlns:a16="http://schemas.microsoft.com/office/drawing/2014/main" id="{14BFDEF2-8453-4FB8-B6CF-1C9115F1A768}"/>
              </a:ext>
            </a:extLst>
          </p:cNvPr>
          <p:cNvPicPr>
            <a:picLocks noChangeAspect="1"/>
          </p:cNvPicPr>
          <p:nvPr/>
        </p:nvPicPr>
        <p:blipFill>
          <a:blip r:embed="rId4"/>
          <a:stretch>
            <a:fillRect/>
          </a:stretch>
        </p:blipFill>
        <p:spPr>
          <a:xfrm>
            <a:off x="998740" y="2214694"/>
            <a:ext cx="5180633" cy="4348031"/>
          </a:xfrm>
          <a:prstGeom prst="rect">
            <a:avLst/>
          </a:prstGeom>
        </p:spPr>
      </p:pic>
    </p:spTree>
    <p:extLst>
      <p:ext uri="{BB962C8B-B14F-4D97-AF65-F5344CB8AC3E}">
        <p14:creationId xmlns:p14="http://schemas.microsoft.com/office/powerpoint/2010/main" val="311001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0C03C-2423-472C-BEF2-1D8085BA1D68}"/>
              </a:ext>
            </a:extLst>
          </p:cNvPr>
          <p:cNvSpPr>
            <a:spLocks noGrp="1"/>
          </p:cNvSpPr>
          <p:nvPr>
            <p:ph type="title"/>
          </p:nvPr>
        </p:nvSpPr>
        <p:spPr/>
        <p:txBody>
          <a:bodyPr/>
          <a:lstStyle/>
          <a:p>
            <a:r>
              <a:rPr lang="en-GB" dirty="0"/>
              <a:t>The ICTP intermediate-complexity general circulation model (SPEEDY) </a:t>
            </a:r>
          </a:p>
        </p:txBody>
      </p:sp>
      <p:sp>
        <p:nvSpPr>
          <p:cNvPr id="3" name="Content Placeholder 2">
            <a:extLst>
              <a:ext uri="{FF2B5EF4-FFF2-40B4-BE49-F238E27FC236}">
                <a16:creationId xmlns:a16="http://schemas.microsoft.com/office/drawing/2014/main" id="{277F1E21-68BA-4F7B-9074-EBD157FD4E98}"/>
              </a:ext>
            </a:extLst>
          </p:cNvPr>
          <p:cNvSpPr>
            <a:spLocks noGrp="1"/>
          </p:cNvSpPr>
          <p:nvPr>
            <p:ph sz="quarter" idx="14"/>
          </p:nvPr>
        </p:nvSpPr>
        <p:spPr>
          <a:xfrm>
            <a:off x="1080000" y="935999"/>
            <a:ext cx="10403788" cy="5588255"/>
          </a:xfrm>
        </p:spPr>
        <p:txBody>
          <a:bodyPr/>
          <a:lstStyle/>
          <a:p>
            <a:pPr marL="342900" indent="-342900"/>
            <a:r>
              <a:rPr lang="en-GB" sz="2000" dirty="0"/>
              <a:t>SPEEDY : Simplified Parametrization, </a:t>
            </a:r>
            <a:r>
              <a:rPr lang="en-GB" sz="2000" dirty="0" err="1"/>
              <a:t>primitivE</a:t>
            </a:r>
            <a:r>
              <a:rPr lang="en-GB" sz="2000" dirty="0"/>
              <a:t>-Equation Dynamics</a:t>
            </a:r>
          </a:p>
          <a:p>
            <a:pPr marL="342900" indent="-342900"/>
            <a:r>
              <a:rPr lang="en-GB" sz="2000" dirty="0"/>
              <a:t>Prognostic variables: </a:t>
            </a:r>
          </a:p>
          <a:p>
            <a:pPr lvl="1"/>
            <a:r>
              <a:rPr lang="en-GB" sz="1800" dirty="0">
                <a:solidFill>
                  <a:srgbClr val="C00000"/>
                </a:solidFill>
              </a:rPr>
              <a:t>Vorticity</a:t>
            </a:r>
          </a:p>
          <a:p>
            <a:pPr lvl="1"/>
            <a:r>
              <a:rPr lang="en-GB" sz="1800" dirty="0">
                <a:solidFill>
                  <a:srgbClr val="C00000"/>
                </a:solidFill>
              </a:rPr>
              <a:t>Divergence</a:t>
            </a:r>
          </a:p>
          <a:p>
            <a:pPr lvl="1"/>
            <a:r>
              <a:rPr lang="en-GB" sz="1800" dirty="0">
                <a:solidFill>
                  <a:srgbClr val="C00000"/>
                </a:solidFill>
              </a:rPr>
              <a:t>Temperature</a:t>
            </a:r>
          </a:p>
          <a:p>
            <a:pPr lvl="1"/>
            <a:r>
              <a:rPr lang="en-GB" sz="1800" dirty="0">
                <a:solidFill>
                  <a:srgbClr val="C00000"/>
                </a:solidFill>
              </a:rPr>
              <a:t>Specific humidity</a:t>
            </a:r>
          </a:p>
          <a:p>
            <a:pPr lvl="1"/>
            <a:r>
              <a:rPr lang="en-GB" sz="1800" dirty="0">
                <a:solidFill>
                  <a:srgbClr val="C00000"/>
                </a:solidFill>
              </a:rPr>
              <a:t>Surface pressure</a:t>
            </a:r>
          </a:p>
          <a:p>
            <a:pPr marL="342900" indent="-342900"/>
            <a:r>
              <a:rPr lang="en-GB" sz="2000" dirty="0"/>
              <a:t>Each variable on one layer is represented by ~</a:t>
            </a:r>
            <a:r>
              <a:rPr lang="en-GB" sz="2000" dirty="0">
                <a:solidFill>
                  <a:srgbClr val="C00000"/>
                </a:solidFill>
              </a:rPr>
              <a:t>900</a:t>
            </a:r>
            <a:r>
              <a:rPr lang="en-GB" sz="2000" dirty="0"/>
              <a:t> spherical harmonic coefficients (T30)</a:t>
            </a:r>
          </a:p>
          <a:p>
            <a:pPr marL="342900" indent="-342900"/>
            <a:r>
              <a:rPr lang="en-GB" sz="2000" dirty="0"/>
              <a:t>The latest version uses 8 atmospheric layers, 6 in the troposphere and 2 in the stratosphere, with the lowest layer representing the PBL.</a:t>
            </a:r>
          </a:p>
          <a:p>
            <a:pPr marL="342900" indent="-342900"/>
            <a:r>
              <a:rPr lang="en-GB" sz="2000" dirty="0"/>
              <a:t>Simplified parametrizations of:</a:t>
            </a:r>
          </a:p>
          <a:p>
            <a:pPr marL="972900" lvl="1" indent="-342900"/>
            <a:r>
              <a:rPr lang="en-GB" sz="1800" dirty="0">
                <a:solidFill>
                  <a:srgbClr val="C00000"/>
                </a:solidFill>
              </a:rPr>
              <a:t>Surface fluxes of momentum, heat and water</a:t>
            </a:r>
          </a:p>
          <a:p>
            <a:pPr marL="972900" lvl="1" indent="-342900"/>
            <a:r>
              <a:rPr lang="en-GB" sz="1800" dirty="0">
                <a:solidFill>
                  <a:srgbClr val="C00000"/>
                </a:solidFill>
              </a:rPr>
              <a:t>Solar and infrared radiation, including cloud reflection/absorption</a:t>
            </a:r>
          </a:p>
          <a:p>
            <a:pPr marL="972900" lvl="1" indent="-342900"/>
            <a:r>
              <a:rPr lang="en-GB" sz="1800" dirty="0">
                <a:solidFill>
                  <a:srgbClr val="C00000"/>
                </a:solidFill>
              </a:rPr>
              <a:t>Shallow and deep convection </a:t>
            </a:r>
          </a:p>
        </p:txBody>
      </p:sp>
      <p:sp>
        <p:nvSpPr>
          <p:cNvPr id="4" name="Slide Number Placeholder 3">
            <a:extLst>
              <a:ext uri="{FF2B5EF4-FFF2-40B4-BE49-F238E27FC236}">
                <a16:creationId xmlns:a16="http://schemas.microsoft.com/office/drawing/2014/main" id="{0A9E12E2-5167-4447-BDF2-22FC5EAFD62B}"/>
              </a:ext>
            </a:extLst>
          </p:cNvPr>
          <p:cNvSpPr>
            <a:spLocks noGrp="1"/>
          </p:cNvSpPr>
          <p:nvPr>
            <p:ph type="sldNum" sz="quarter" idx="10"/>
          </p:nvPr>
        </p:nvSpPr>
        <p:spPr/>
        <p:txBody>
          <a:bodyPr/>
          <a:lstStyle/>
          <a:p>
            <a:fld id="{E4AB80EA-DB86-D849-B86F-15DAF31F0474}" type="slidenum">
              <a:rPr lang="en-US" smtClean="0"/>
              <a:pPr/>
              <a:t>7</a:t>
            </a:fld>
            <a:endParaRPr lang="en-US" dirty="0"/>
          </a:p>
        </p:txBody>
      </p:sp>
    </p:spTree>
    <p:extLst>
      <p:ext uri="{BB962C8B-B14F-4D97-AF65-F5344CB8AC3E}">
        <p14:creationId xmlns:p14="http://schemas.microsoft.com/office/powerpoint/2010/main" val="2523290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26E3A8DD-BD6A-4969-82CA-D5AA60EDE4D2}"/>
              </a:ext>
            </a:extLst>
          </p:cNvPr>
          <p:cNvGraphicFramePr>
            <a:graphicFrameLocks noGrp="1"/>
          </p:cNvGraphicFramePr>
          <p:nvPr>
            <p:ph sz="quarter" idx="14"/>
            <p:extLst>
              <p:ext uri="{D42A27DB-BD31-4B8C-83A1-F6EECF244321}">
                <p14:modId xmlns:p14="http://schemas.microsoft.com/office/powerpoint/2010/main" val="2493521799"/>
              </p:ext>
            </p:extLst>
          </p:nvPr>
        </p:nvGraphicFramePr>
        <p:xfrm>
          <a:off x="2950410" y="392854"/>
          <a:ext cx="8066003" cy="6217920"/>
        </p:xfrm>
        <a:graphic>
          <a:graphicData uri="http://schemas.openxmlformats.org/drawingml/2006/table">
            <a:tbl>
              <a:tblPr firstRow="1" bandRow="1">
                <a:tableStyleId>{5C22544A-7EE6-4342-B048-85BDC9FD1C3A}</a:tableStyleId>
              </a:tblPr>
              <a:tblGrid>
                <a:gridCol w="2048108">
                  <a:extLst>
                    <a:ext uri="{9D8B030D-6E8A-4147-A177-3AD203B41FA5}">
                      <a16:colId xmlns:a16="http://schemas.microsoft.com/office/drawing/2014/main" val="1053981071"/>
                    </a:ext>
                  </a:extLst>
                </a:gridCol>
                <a:gridCol w="2005965">
                  <a:extLst>
                    <a:ext uri="{9D8B030D-6E8A-4147-A177-3AD203B41FA5}">
                      <a16:colId xmlns:a16="http://schemas.microsoft.com/office/drawing/2014/main" val="4259195917"/>
                    </a:ext>
                  </a:extLst>
                </a:gridCol>
                <a:gridCol w="2005965">
                  <a:extLst>
                    <a:ext uri="{9D8B030D-6E8A-4147-A177-3AD203B41FA5}">
                      <a16:colId xmlns:a16="http://schemas.microsoft.com/office/drawing/2014/main" val="3848080967"/>
                    </a:ext>
                  </a:extLst>
                </a:gridCol>
                <a:gridCol w="2005965">
                  <a:extLst>
                    <a:ext uri="{9D8B030D-6E8A-4147-A177-3AD203B41FA5}">
                      <a16:colId xmlns:a16="http://schemas.microsoft.com/office/drawing/2014/main" val="2035054166"/>
                    </a:ext>
                  </a:extLst>
                </a:gridCol>
              </a:tblGrid>
              <a:tr h="31597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srgbClr val="4F81BD">
                              <a:lumMod val="50000"/>
                            </a:srgbClr>
                          </a:solidFill>
                          <a:effectLst/>
                          <a:uLnTx/>
                          <a:uFillTx/>
                          <a:latin typeface="+mn-lt"/>
                          <a:ea typeface="+mn-ea"/>
                          <a:cs typeface="+mn-cs"/>
                        </a:rPr>
                        <a:t>σ</a:t>
                      </a:r>
                      <a:r>
                        <a:rPr kumimoji="0" lang="en-GB" sz="1600" b="0" i="0" u="none" strike="noStrike" kern="1200" cap="none" spc="0" normalizeH="0" baseline="0" noProof="0" dirty="0">
                          <a:ln>
                            <a:noFill/>
                          </a:ln>
                          <a:solidFill>
                            <a:srgbClr val="4F81BD">
                              <a:lumMod val="50000"/>
                            </a:srgbClr>
                          </a:solidFill>
                          <a:effectLst/>
                          <a:uLnTx/>
                          <a:uFillTx/>
                          <a:latin typeface="+mn-lt"/>
                          <a:ea typeface="+mn-ea"/>
                          <a:cs typeface="+mn-cs"/>
                        </a:rPr>
                        <a:t> = 0.</a:t>
                      </a:r>
                    </a:p>
                  </a:txBody>
                  <a:tcPr>
                    <a:solidFill>
                      <a:schemeClr val="accent1">
                        <a:lumMod val="20000"/>
                        <a:lumOff val="80000"/>
                      </a:schemeClr>
                    </a:solidFill>
                  </a:tcPr>
                </a:tc>
                <a:tc>
                  <a:txBody>
                    <a:bodyPr/>
                    <a:lstStyle/>
                    <a:p>
                      <a:endParaRPr lang="en-GB" dirty="0"/>
                    </a:p>
                  </a:txBody>
                  <a:tcP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81BD">
                            <a:lumMod val="50000"/>
                          </a:srgbClr>
                        </a:solidFill>
                        <a:effectLst/>
                        <a:uLnTx/>
                        <a:uFillTx/>
                        <a:latin typeface="+mn-lt"/>
                        <a:ea typeface="+mn-ea"/>
                        <a:cs typeface="+mn-cs"/>
                      </a:endParaRPr>
                    </a:p>
                  </a:txBody>
                  <a:tcP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4F81BD">
                              <a:lumMod val="50000"/>
                            </a:srgbClr>
                          </a:solidFill>
                          <a:effectLst/>
                          <a:uLnTx/>
                          <a:uFillTx/>
                          <a:latin typeface="+mn-lt"/>
                          <a:ea typeface="+mn-ea"/>
                          <a:cs typeface="+mn-cs"/>
                        </a:rPr>
                        <a:t>σ</a:t>
                      </a:r>
                      <a:r>
                        <a:rPr kumimoji="0" lang="en-GB" sz="1800" b="0" i="0" u="none" strike="noStrike" kern="1200" cap="none" spc="0" normalizeH="0" baseline="0" noProof="0" dirty="0">
                          <a:ln>
                            <a:noFill/>
                          </a:ln>
                          <a:solidFill>
                            <a:srgbClr val="4F81BD">
                              <a:lumMod val="50000"/>
                            </a:srgbClr>
                          </a:solidFill>
                          <a:effectLst/>
                          <a:uLnTx/>
                          <a:uFillTx/>
                          <a:latin typeface="+mn-lt"/>
                          <a:ea typeface="+mn-ea"/>
                          <a:cs typeface="+mn-cs"/>
                        </a:rPr>
                        <a:t>’ = d</a:t>
                      </a:r>
                      <a:r>
                        <a:rPr kumimoji="0" lang="el-GR" sz="1800" b="0" i="0" u="none" strike="noStrike" kern="1200" cap="none" spc="0" normalizeH="0" baseline="0" noProof="0" dirty="0">
                          <a:ln>
                            <a:noFill/>
                          </a:ln>
                          <a:solidFill>
                            <a:srgbClr val="4F81BD">
                              <a:lumMod val="50000"/>
                            </a:srgbClr>
                          </a:solidFill>
                          <a:effectLst/>
                          <a:uLnTx/>
                          <a:uFillTx/>
                          <a:latin typeface="+mn-lt"/>
                          <a:ea typeface="+mn-ea"/>
                          <a:cs typeface="+mn-cs"/>
                        </a:rPr>
                        <a:t>σ</a:t>
                      </a:r>
                      <a:r>
                        <a:rPr kumimoji="0" lang="en-GB" sz="1800" b="0" i="0" u="none" strike="noStrike" kern="1200" cap="none" spc="0" normalizeH="0" baseline="0" noProof="0" dirty="0">
                          <a:ln>
                            <a:noFill/>
                          </a:ln>
                          <a:solidFill>
                            <a:srgbClr val="4F81BD">
                              <a:lumMod val="50000"/>
                            </a:srgbClr>
                          </a:solidFill>
                          <a:effectLst/>
                          <a:uLnTx/>
                          <a:uFillTx/>
                          <a:latin typeface="+mn-lt"/>
                          <a:ea typeface="+mn-ea"/>
                          <a:cs typeface="+mn-cs"/>
                        </a:rPr>
                        <a:t>/dt = 0</a:t>
                      </a:r>
                    </a:p>
                  </a:txBody>
                  <a:tcPr>
                    <a:solidFill>
                      <a:schemeClr val="accent1">
                        <a:lumMod val="20000"/>
                        <a:lumOff val="80000"/>
                      </a:schemeClr>
                    </a:solidFill>
                  </a:tcPr>
                </a:tc>
                <a:extLst>
                  <a:ext uri="{0D108BD9-81ED-4DB2-BD59-A6C34878D82A}">
                    <a16:rowId xmlns:a16="http://schemas.microsoft.com/office/drawing/2014/main" val="1093334466"/>
                  </a:ext>
                </a:extLst>
              </a:tr>
              <a:tr h="3159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srgbClr val="4F81BD">
                              <a:lumMod val="50000"/>
                            </a:srgbClr>
                          </a:solidFill>
                          <a:effectLst/>
                          <a:uLnTx/>
                          <a:uFillTx/>
                          <a:latin typeface="+mn-lt"/>
                          <a:ea typeface="+mn-ea"/>
                          <a:cs typeface="+mn-cs"/>
                        </a:rPr>
                        <a:t>σ</a:t>
                      </a:r>
                      <a:r>
                        <a:rPr kumimoji="0" lang="en-GB" sz="1600" b="0" i="0" u="none" strike="noStrike" kern="1200" cap="none" spc="0" normalizeH="0" baseline="0" noProof="0" dirty="0">
                          <a:ln>
                            <a:noFill/>
                          </a:ln>
                          <a:solidFill>
                            <a:srgbClr val="4F81BD">
                              <a:lumMod val="50000"/>
                            </a:srgbClr>
                          </a:solidFill>
                          <a:effectLst/>
                          <a:uLnTx/>
                          <a:uFillTx/>
                          <a:latin typeface="+mn-lt"/>
                          <a:ea typeface="+mn-ea"/>
                          <a:cs typeface="+mn-cs"/>
                        </a:rPr>
                        <a:t> = 0.025  (30 </a:t>
                      </a:r>
                      <a:r>
                        <a:rPr kumimoji="0" lang="en-GB" sz="1600" b="0" i="0" u="none" strike="noStrike" kern="1200" cap="none" spc="0" normalizeH="0" baseline="0" noProof="0" dirty="0" err="1">
                          <a:ln>
                            <a:noFill/>
                          </a:ln>
                          <a:solidFill>
                            <a:srgbClr val="4F81BD">
                              <a:lumMod val="50000"/>
                            </a:srgbClr>
                          </a:solidFill>
                          <a:effectLst/>
                          <a:uLnTx/>
                          <a:uFillTx/>
                          <a:latin typeface="+mn-lt"/>
                          <a:ea typeface="+mn-ea"/>
                          <a:cs typeface="+mn-cs"/>
                        </a:rPr>
                        <a:t>hPa</a:t>
                      </a:r>
                      <a:r>
                        <a:rPr kumimoji="0" lang="en-GB" sz="1600" b="0" i="0" u="none" strike="noStrike" kern="1200" cap="none" spc="0" normalizeH="0" baseline="0" noProof="0" dirty="0">
                          <a:ln>
                            <a:noFill/>
                          </a:ln>
                          <a:solidFill>
                            <a:srgbClr val="4F81BD">
                              <a:lumMod val="50000"/>
                            </a:srgbClr>
                          </a:solidFill>
                          <a:effectLst/>
                          <a:uLnTx/>
                          <a:uFillTx/>
                          <a:latin typeface="+mn-lt"/>
                          <a:ea typeface="+mn-ea"/>
                          <a:cs typeface="+mn-cs"/>
                        </a:rPr>
                        <a:t>)</a:t>
                      </a:r>
                    </a:p>
                  </a:txBody>
                  <a:tcPr/>
                </a:tc>
                <a:tc>
                  <a:txBody>
                    <a:bodyPr/>
                    <a:lstStyle/>
                    <a:p>
                      <a:pPr algn="ctr"/>
                      <a:r>
                        <a:rPr lang="en-GB" dirty="0"/>
                        <a:t>-----------------------</a:t>
                      </a:r>
                    </a:p>
                  </a:txBody>
                  <a:tcPr>
                    <a:solidFill>
                      <a:srgbClr val="0070C0"/>
                    </a:solidFill>
                  </a:tcPr>
                </a:tc>
                <a:tc>
                  <a:txBody>
                    <a:bodyPr/>
                    <a:lstStyle/>
                    <a:p>
                      <a:pPr algn="ctr"/>
                      <a:r>
                        <a:rPr lang="el-GR" dirty="0">
                          <a:solidFill>
                            <a:srgbClr val="C00000"/>
                          </a:solidFill>
                        </a:rPr>
                        <a:t>ζ</a:t>
                      </a:r>
                      <a:r>
                        <a:rPr lang="en-GB" dirty="0">
                          <a:solidFill>
                            <a:srgbClr val="C00000"/>
                          </a:solidFill>
                        </a:rPr>
                        <a:t>, D, T, </a:t>
                      </a:r>
                      <a:r>
                        <a:rPr lang="az-Cyrl-AZ" dirty="0">
                          <a:solidFill>
                            <a:schemeClr val="accent1">
                              <a:lumMod val="50000"/>
                            </a:schemeClr>
                          </a:solidFill>
                        </a:rPr>
                        <a:t>Ф</a:t>
                      </a:r>
                      <a:endParaRPr lang="en-GB" dirty="0">
                        <a:solidFill>
                          <a:schemeClr val="accent1">
                            <a:lumMod val="50000"/>
                          </a:schemeClr>
                        </a:solidFill>
                      </a:endParaRPr>
                    </a:p>
                  </a:txBody>
                  <a:tcPr/>
                </a:tc>
                <a:tc>
                  <a:txBody>
                    <a:bodyPr/>
                    <a:lstStyle/>
                    <a:p>
                      <a:pPr algn="ctr"/>
                      <a:endParaRPr lang="en-GB"/>
                    </a:p>
                  </a:txBody>
                  <a:tcPr/>
                </a:tc>
                <a:extLst>
                  <a:ext uri="{0D108BD9-81ED-4DB2-BD59-A6C34878D82A}">
                    <a16:rowId xmlns:a16="http://schemas.microsoft.com/office/drawing/2014/main" val="4227200730"/>
                  </a:ext>
                </a:extLst>
              </a:tr>
              <a:tr h="315978">
                <a:tc>
                  <a:txBody>
                    <a:bodyPr/>
                    <a:lstStyle/>
                    <a:p>
                      <a:endParaRPr lang="en-GB" sz="1600" dirty="0"/>
                    </a:p>
                  </a:txBody>
                  <a:tcPr/>
                </a:tc>
                <a:tc>
                  <a:txBody>
                    <a:bodyPr/>
                    <a:lstStyle/>
                    <a:p>
                      <a:pPr algn="ctr"/>
                      <a:r>
                        <a:rPr lang="en-GB" dirty="0">
                          <a:solidFill>
                            <a:schemeClr val="bg1"/>
                          </a:solidFill>
                        </a:rPr>
                        <a:t>Stratosphere</a:t>
                      </a:r>
                    </a:p>
                  </a:txBody>
                  <a:tcPr>
                    <a:solidFill>
                      <a:srgbClr val="0070C0"/>
                    </a:solidFill>
                  </a:tcPr>
                </a:tc>
                <a:tc>
                  <a:txBody>
                    <a:bodyPr/>
                    <a:lstStyle/>
                    <a:p>
                      <a:pPr algn="ctr"/>
                      <a:endParaRPr lang="en-GB" dirty="0">
                        <a:solidFill>
                          <a:schemeClr val="accent1">
                            <a:lumMod val="50000"/>
                          </a:schemeClr>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dirty="0">
                          <a:solidFill>
                            <a:schemeClr val="accent1">
                              <a:lumMod val="50000"/>
                            </a:schemeClr>
                          </a:solidFill>
                        </a:rPr>
                        <a:t>σ</a:t>
                      </a:r>
                      <a:r>
                        <a:rPr lang="en-GB" dirty="0">
                          <a:solidFill>
                            <a:schemeClr val="accent1">
                              <a:lumMod val="50000"/>
                            </a:schemeClr>
                          </a:solidFill>
                        </a:rPr>
                        <a:t>'</a:t>
                      </a:r>
                    </a:p>
                  </a:txBody>
                  <a:tcPr/>
                </a:tc>
                <a:extLst>
                  <a:ext uri="{0D108BD9-81ED-4DB2-BD59-A6C34878D82A}">
                    <a16:rowId xmlns:a16="http://schemas.microsoft.com/office/drawing/2014/main" val="1548445633"/>
                  </a:ext>
                </a:extLst>
              </a:tr>
              <a:tr h="3159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srgbClr val="4F81BD">
                              <a:lumMod val="50000"/>
                            </a:srgbClr>
                          </a:solidFill>
                          <a:effectLst/>
                          <a:uLnTx/>
                          <a:uFillTx/>
                          <a:latin typeface="+mn-lt"/>
                          <a:ea typeface="+mn-ea"/>
                          <a:cs typeface="+mn-cs"/>
                        </a:rPr>
                        <a:t>σ</a:t>
                      </a:r>
                      <a:r>
                        <a:rPr kumimoji="0" lang="en-GB" sz="1600" b="0" i="0" u="none" strike="noStrike" kern="1200" cap="none" spc="0" normalizeH="0" baseline="0" noProof="0" dirty="0">
                          <a:ln>
                            <a:noFill/>
                          </a:ln>
                          <a:solidFill>
                            <a:srgbClr val="4F81BD">
                              <a:lumMod val="50000"/>
                            </a:srgbClr>
                          </a:solidFill>
                          <a:effectLst/>
                          <a:uLnTx/>
                          <a:uFillTx/>
                          <a:latin typeface="+mn-lt"/>
                          <a:ea typeface="+mn-ea"/>
                          <a:cs typeface="+mn-cs"/>
                        </a:rPr>
                        <a:t> = 0.095 (100 </a:t>
                      </a:r>
                      <a:r>
                        <a:rPr kumimoji="0" lang="en-GB" sz="1600" b="0" i="0" u="none" strike="noStrike" kern="1200" cap="none" spc="0" normalizeH="0" baseline="0" noProof="0" dirty="0" err="1">
                          <a:ln>
                            <a:noFill/>
                          </a:ln>
                          <a:solidFill>
                            <a:srgbClr val="4F81BD">
                              <a:lumMod val="50000"/>
                            </a:srgbClr>
                          </a:solidFill>
                          <a:effectLst/>
                          <a:uLnTx/>
                          <a:uFillTx/>
                          <a:latin typeface="+mn-lt"/>
                          <a:ea typeface="+mn-ea"/>
                          <a:cs typeface="+mn-cs"/>
                        </a:rPr>
                        <a:t>hPa</a:t>
                      </a:r>
                      <a:r>
                        <a:rPr kumimoji="0" lang="en-GB" sz="1600" b="0" i="0" u="none" strike="noStrike" kern="1200" cap="none" spc="0" normalizeH="0" baseline="0" noProof="0" dirty="0">
                          <a:ln>
                            <a:noFill/>
                          </a:ln>
                          <a:solidFill>
                            <a:srgbClr val="4F81BD">
                              <a:lumMod val="50000"/>
                            </a:srgbClr>
                          </a:solidFill>
                          <a:effectLst/>
                          <a:uLnTx/>
                          <a:uFillTx/>
                          <a:latin typeface="+mn-lt"/>
                          <a:ea typeface="+mn-ea"/>
                          <a:cs typeface="+mn-cs"/>
                        </a:rPr>
                        <a: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a:t>
                      </a:r>
                    </a:p>
                  </a:txBody>
                  <a:tcPr>
                    <a:solidFill>
                      <a:srgbClr val="0070C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dirty="0">
                          <a:solidFill>
                            <a:srgbClr val="C00000"/>
                          </a:solidFill>
                        </a:rPr>
                        <a:t>ζ</a:t>
                      </a:r>
                      <a:r>
                        <a:rPr lang="en-GB" dirty="0">
                          <a:solidFill>
                            <a:srgbClr val="C00000"/>
                          </a:solidFill>
                        </a:rPr>
                        <a:t>, D, T, </a:t>
                      </a:r>
                      <a:r>
                        <a:rPr lang="az-Cyrl-AZ" dirty="0">
                          <a:solidFill>
                            <a:schemeClr val="accent1">
                              <a:lumMod val="50000"/>
                            </a:schemeClr>
                          </a:solidFill>
                        </a:rPr>
                        <a:t>Ф</a:t>
                      </a:r>
                      <a:endParaRPr lang="en-GB" dirty="0">
                        <a:solidFill>
                          <a:schemeClr val="accent1">
                            <a:lumMod val="50000"/>
                          </a:schemeClr>
                        </a:solidFill>
                      </a:endParaRPr>
                    </a:p>
                  </a:txBody>
                  <a:tcPr/>
                </a:tc>
                <a:tc>
                  <a:txBody>
                    <a:bodyPr/>
                    <a:lstStyle/>
                    <a:p>
                      <a:pPr algn="ctr"/>
                      <a:endParaRPr lang="en-GB"/>
                    </a:p>
                  </a:txBody>
                  <a:tcPr/>
                </a:tc>
                <a:extLst>
                  <a:ext uri="{0D108BD9-81ED-4DB2-BD59-A6C34878D82A}">
                    <a16:rowId xmlns:a16="http://schemas.microsoft.com/office/drawing/2014/main" val="87376038"/>
                  </a:ext>
                </a:extLst>
              </a:tr>
              <a:tr h="315978">
                <a:tc>
                  <a:txBody>
                    <a:bodyPr/>
                    <a:lstStyle/>
                    <a:p>
                      <a:endParaRPr lang="en-GB" sz="1600" dirty="0"/>
                    </a:p>
                  </a:txBody>
                  <a:tcPr/>
                </a:tc>
                <a:tc>
                  <a:txBody>
                    <a:bodyPr/>
                    <a:lstStyle/>
                    <a:p>
                      <a:endParaRPr lang="en-GB"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dirty="0">
                        <a:solidFill>
                          <a:schemeClr val="accent1">
                            <a:lumMod val="50000"/>
                          </a:schemeClr>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dirty="0">
                          <a:solidFill>
                            <a:schemeClr val="accent1">
                              <a:lumMod val="50000"/>
                            </a:schemeClr>
                          </a:solidFill>
                        </a:rPr>
                        <a:t>σ</a:t>
                      </a:r>
                      <a:r>
                        <a:rPr lang="en-GB" dirty="0">
                          <a:solidFill>
                            <a:schemeClr val="accent1">
                              <a:lumMod val="50000"/>
                            </a:schemeClr>
                          </a:solidFill>
                        </a:rPr>
                        <a:t>'</a:t>
                      </a:r>
                    </a:p>
                  </a:txBody>
                  <a:tcPr/>
                </a:tc>
                <a:extLst>
                  <a:ext uri="{0D108BD9-81ED-4DB2-BD59-A6C34878D82A}">
                    <a16:rowId xmlns:a16="http://schemas.microsoft.com/office/drawing/2014/main" val="1303780940"/>
                  </a:ext>
                </a:extLst>
              </a:tr>
              <a:tr h="3159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srgbClr val="4F81BD">
                              <a:lumMod val="50000"/>
                            </a:srgbClr>
                          </a:solidFill>
                          <a:effectLst/>
                          <a:uLnTx/>
                          <a:uFillTx/>
                          <a:latin typeface="+mn-lt"/>
                          <a:ea typeface="+mn-ea"/>
                          <a:cs typeface="+mn-cs"/>
                        </a:rPr>
                        <a:t>σ</a:t>
                      </a:r>
                      <a:r>
                        <a:rPr kumimoji="0" lang="en-GB" sz="1600" b="0" i="0" u="none" strike="noStrike" kern="1200" cap="none" spc="0" normalizeH="0" baseline="0" noProof="0" dirty="0">
                          <a:ln>
                            <a:noFill/>
                          </a:ln>
                          <a:solidFill>
                            <a:srgbClr val="4F81BD">
                              <a:lumMod val="50000"/>
                            </a:srgbClr>
                          </a:solidFill>
                          <a:effectLst/>
                          <a:uLnTx/>
                          <a:uFillTx/>
                          <a:latin typeface="+mn-lt"/>
                          <a:ea typeface="+mn-ea"/>
                          <a:cs typeface="+mn-cs"/>
                        </a:rPr>
                        <a:t> = 0.200 (200 </a:t>
                      </a:r>
                      <a:r>
                        <a:rPr kumimoji="0" lang="en-GB" sz="1600" b="0" i="0" u="none" strike="noStrike" kern="1200" cap="none" spc="0" normalizeH="0" baseline="0" noProof="0" dirty="0" err="1">
                          <a:ln>
                            <a:noFill/>
                          </a:ln>
                          <a:solidFill>
                            <a:srgbClr val="4F81BD">
                              <a:lumMod val="50000"/>
                            </a:srgbClr>
                          </a:solidFill>
                          <a:effectLst/>
                          <a:uLnTx/>
                          <a:uFillTx/>
                          <a:latin typeface="+mn-lt"/>
                          <a:ea typeface="+mn-ea"/>
                          <a:cs typeface="+mn-cs"/>
                        </a:rPr>
                        <a:t>hPa</a:t>
                      </a:r>
                      <a:r>
                        <a:rPr kumimoji="0" lang="en-GB" sz="1600" b="0" i="0" u="none" strike="noStrike" kern="1200" cap="none" spc="0" normalizeH="0" baseline="0" noProof="0" dirty="0">
                          <a:ln>
                            <a:noFill/>
                          </a:ln>
                          <a:solidFill>
                            <a:srgbClr val="4F81BD">
                              <a:lumMod val="50000"/>
                            </a:srgbClr>
                          </a:solidFill>
                          <a:effectLst/>
                          <a:uLnTx/>
                          <a:uFillTx/>
                          <a:latin typeface="+mn-lt"/>
                          <a:ea typeface="+mn-ea"/>
                          <a:cs typeface="+mn-cs"/>
                        </a:rPr>
                        <a: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a:t>
                      </a:r>
                    </a:p>
                  </a:txBody>
                  <a:tcPr>
                    <a:solidFill>
                      <a:schemeClr val="tx2">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dirty="0">
                          <a:solidFill>
                            <a:srgbClr val="C00000"/>
                          </a:solidFill>
                        </a:rPr>
                        <a:t>ζ</a:t>
                      </a:r>
                      <a:r>
                        <a:rPr lang="en-GB" dirty="0">
                          <a:solidFill>
                            <a:srgbClr val="C00000"/>
                          </a:solidFill>
                        </a:rPr>
                        <a:t>, D, T, </a:t>
                      </a:r>
                      <a:r>
                        <a:rPr lang="en-GB" dirty="0" err="1">
                          <a:solidFill>
                            <a:srgbClr val="C00000"/>
                          </a:solidFill>
                        </a:rPr>
                        <a:t>S</a:t>
                      </a:r>
                      <a:r>
                        <a:rPr lang="en-GB" baseline="-25000" dirty="0" err="1">
                          <a:solidFill>
                            <a:srgbClr val="C00000"/>
                          </a:solidFill>
                        </a:rPr>
                        <a:t>h</a:t>
                      </a:r>
                      <a:r>
                        <a:rPr lang="en-GB" dirty="0">
                          <a:solidFill>
                            <a:srgbClr val="C00000"/>
                          </a:solidFill>
                        </a:rPr>
                        <a:t>, </a:t>
                      </a:r>
                      <a:r>
                        <a:rPr lang="az-Cyrl-AZ" dirty="0">
                          <a:solidFill>
                            <a:schemeClr val="accent1">
                              <a:lumMod val="50000"/>
                            </a:schemeClr>
                          </a:solidFill>
                        </a:rPr>
                        <a:t>Ф</a:t>
                      </a:r>
                      <a:endParaRPr lang="en-GB" dirty="0">
                        <a:solidFill>
                          <a:schemeClr val="accent1">
                            <a:lumMod val="50000"/>
                          </a:schemeClr>
                        </a:solidFill>
                      </a:endParaRPr>
                    </a:p>
                  </a:txBody>
                  <a:tcPr/>
                </a:tc>
                <a:tc>
                  <a:txBody>
                    <a:bodyPr/>
                    <a:lstStyle/>
                    <a:p>
                      <a:pPr algn="ctr"/>
                      <a:endParaRPr lang="en-GB" dirty="0"/>
                    </a:p>
                  </a:txBody>
                  <a:tcPr/>
                </a:tc>
                <a:extLst>
                  <a:ext uri="{0D108BD9-81ED-4DB2-BD59-A6C34878D82A}">
                    <a16:rowId xmlns:a16="http://schemas.microsoft.com/office/drawing/2014/main" val="699343725"/>
                  </a:ext>
                </a:extLst>
              </a:tr>
              <a:tr h="315978">
                <a:tc>
                  <a:txBody>
                    <a:bodyPr/>
                    <a:lstStyle/>
                    <a:p>
                      <a:endParaRPr lang="en-GB" sz="1600" dirty="0"/>
                    </a:p>
                  </a:txBody>
                  <a:tcPr/>
                </a:tc>
                <a:tc>
                  <a:txBody>
                    <a:bodyPr/>
                    <a:lstStyle/>
                    <a:p>
                      <a:endParaRPr lang="en-GB" dirty="0"/>
                    </a:p>
                  </a:txBody>
                  <a:tcPr>
                    <a:solidFill>
                      <a:schemeClr val="tx2">
                        <a:lumMod val="40000"/>
                        <a:lumOff val="60000"/>
                      </a:schemeClr>
                    </a:solidFill>
                  </a:tcPr>
                </a:tc>
                <a:tc>
                  <a:txBody>
                    <a:bodyPr/>
                    <a:lstStyle/>
                    <a:p>
                      <a:pPr algn="ctr"/>
                      <a:endParaRPr lang="en-GB"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dirty="0">
                          <a:solidFill>
                            <a:schemeClr val="accent1">
                              <a:lumMod val="50000"/>
                            </a:schemeClr>
                          </a:solidFill>
                        </a:rPr>
                        <a:t>σ</a:t>
                      </a:r>
                      <a:r>
                        <a:rPr lang="en-GB" dirty="0">
                          <a:solidFill>
                            <a:schemeClr val="accent1">
                              <a:lumMod val="50000"/>
                            </a:schemeClr>
                          </a:solidFill>
                        </a:rPr>
                        <a:t>'</a:t>
                      </a:r>
                    </a:p>
                  </a:txBody>
                  <a:tcPr/>
                </a:tc>
                <a:extLst>
                  <a:ext uri="{0D108BD9-81ED-4DB2-BD59-A6C34878D82A}">
                    <a16:rowId xmlns:a16="http://schemas.microsoft.com/office/drawing/2014/main" val="292484695"/>
                  </a:ext>
                </a:extLst>
              </a:tr>
              <a:tr h="3159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srgbClr val="4F81BD">
                              <a:lumMod val="50000"/>
                            </a:srgbClr>
                          </a:solidFill>
                          <a:effectLst/>
                          <a:uLnTx/>
                          <a:uFillTx/>
                          <a:latin typeface="+mn-lt"/>
                          <a:ea typeface="+mn-ea"/>
                          <a:cs typeface="+mn-cs"/>
                        </a:rPr>
                        <a:t>σ</a:t>
                      </a:r>
                      <a:r>
                        <a:rPr kumimoji="0" lang="en-GB" sz="1600" b="0" i="0" u="none" strike="noStrike" kern="1200" cap="none" spc="0" normalizeH="0" baseline="0" noProof="0" dirty="0">
                          <a:ln>
                            <a:noFill/>
                          </a:ln>
                          <a:solidFill>
                            <a:srgbClr val="4F81BD">
                              <a:lumMod val="50000"/>
                            </a:srgbClr>
                          </a:solidFill>
                          <a:effectLst/>
                          <a:uLnTx/>
                          <a:uFillTx/>
                          <a:latin typeface="+mn-lt"/>
                          <a:ea typeface="+mn-ea"/>
                          <a:cs typeface="+mn-cs"/>
                        </a:rPr>
                        <a:t> = 0.340 (300 </a:t>
                      </a:r>
                      <a:r>
                        <a:rPr kumimoji="0" lang="en-GB" sz="1600" b="0" i="0" u="none" strike="noStrike" kern="1200" cap="none" spc="0" normalizeH="0" baseline="0" noProof="0" dirty="0" err="1">
                          <a:ln>
                            <a:noFill/>
                          </a:ln>
                          <a:solidFill>
                            <a:srgbClr val="4F81BD">
                              <a:lumMod val="50000"/>
                            </a:srgbClr>
                          </a:solidFill>
                          <a:effectLst/>
                          <a:uLnTx/>
                          <a:uFillTx/>
                          <a:latin typeface="+mn-lt"/>
                          <a:ea typeface="+mn-ea"/>
                          <a:cs typeface="+mn-cs"/>
                        </a:rPr>
                        <a:t>hPa</a:t>
                      </a:r>
                      <a:r>
                        <a:rPr kumimoji="0" lang="en-GB" sz="1600" b="0" i="0" u="none" strike="noStrike" kern="1200" cap="none" spc="0" normalizeH="0" baseline="0" noProof="0" dirty="0">
                          <a:ln>
                            <a:noFill/>
                          </a:ln>
                          <a:solidFill>
                            <a:srgbClr val="4F81BD">
                              <a:lumMod val="50000"/>
                            </a:srgbClr>
                          </a:solidFill>
                          <a:effectLst/>
                          <a:uLnTx/>
                          <a:uFillTx/>
                          <a:latin typeface="+mn-lt"/>
                          <a:ea typeface="+mn-ea"/>
                          <a:cs typeface="+mn-cs"/>
                        </a:rPr>
                        <a:t>)</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t>-----------------------</a:t>
                      </a:r>
                    </a:p>
                  </a:txBody>
                  <a:tcPr>
                    <a:solidFill>
                      <a:schemeClr val="tx2">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dirty="0">
                          <a:solidFill>
                            <a:srgbClr val="C00000"/>
                          </a:solidFill>
                        </a:rPr>
                        <a:t>ζ</a:t>
                      </a:r>
                      <a:r>
                        <a:rPr lang="en-GB" dirty="0">
                          <a:solidFill>
                            <a:srgbClr val="C00000"/>
                          </a:solidFill>
                        </a:rPr>
                        <a:t>, D, T, </a:t>
                      </a:r>
                      <a:r>
                        <a:rPr lang="en-GB" dirty="0" err="1">
                          <a:solidFill>
                            <a:srgbClr val="C00000"/>
                          </a:solidFill>
                        </a:rPr>
                        <a:t>S</a:t>
                      </a:r>
                      <a:r>
                        <a:rPr lang="en-GB" baseline="-25000" dirty="0" err="1">
                          <a:solidFill>
                            <a:srgbClr val="C00000"/>
                          </a:solidFill>
                        </a:rPr>
                        <a:t>h</a:t>
                      </a:r>
                      <a:r>
                        <a:rPr lang="en-GB" dirty="0">
                          <a:solidFill>
                            <a:srgbClr val="C00000"/>
                          </a:solidFill>
                        </a:rPr>
                        <a:t>, </a:t>
                      </a:r>
                      <a:r>
                        <a:rPr lang="az-Cyrl-AZ" dirty="0">
                          <a:solidFill>
                            <a:schemeClr val="accent1">
                              <a:lumMod val="50000"/>
                            </a:schemeClr>
                          </a:solidFill>
                        </a:rPr>
                        <a:t>Ф</a:t>
                      </a:r>
                      <a:endParaRPr lang="en-GB" dirty="0">
                        <a:solidFill>
                          <a:schemeClr val="accent1">
                            <a:lumMod val="50000"/>
                          </a:schemeClr>
                        </a:solidFill>
                      </a:endParaRPr>
                    </a:p>
                  </a:txBody>
                  <a:tcPr/>
                </a:tc>
                <a:tc>
                  <a:txBody>
                    <a:bodyPr/>
                    <a:lstStyle/>
                    <a:p>
                      <a:pPr algn="ctr"/>
                      <a:endParaRPr lang="en-GB"/>
                    </a:p>
                  </a:txBody>
                  <a:tcPr/>
                </a:tc>
                <a:extLst>
                  <a:ext uri="{0D108BD9-81ED-4DB2-BD59-A6C34878D82A}">
                    <a16:rowId xmlns:a16="http://schemas.microsoft.com/office/drawing/2014/main" val="2967261737"/>
                  </a:ext>
                </a:extLst>
              </a:tr>
              <a:tr h="315978">
                <a:tc>
                  <a:txBody>
                    <a:bodyPr/>
                    <a:lstStyle/>
                    <a:p>
                      <a:endParaRPr lang="en-GB"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rgbClr val="FFFF00"/>
                          </a:solidFill>
                        </a:rPr>
                        <a:t>“free”</a:t>
                      </a:r>
                    </a:p>
                  </a:txBody>
                  <a:tcPr>
                    <a:solidFill>
                      <a:schemeClr val="tx2">
                        <a:lumMod val="40000"/>
                        <a:lumOff val="60000"/>
                      </a:schemeClr>
                    </a:solidFill>
                  </a:tcPr>
                </a:tc>
                <a:tc>
                  <a:txBody>
                    <a:bodyPr/>
                    <a:lstStyle/>
                    <a:p>
                      <a:pPr algn="ctr"/>
                      <a:endParaRPr lang="en-GB"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dirty="0">
                          <a:solidFill>
                            <a:schemeClr val="accent1">
                              <a:lumMod val="50000"/>
                            </a:schemeClr>
                          </a:solidFill>
                        </a:rPr>
                        <a:t>σ</a:t>
                      </a:r>
                      <a:r>
                        <a:rPr lang="en-GB" dirty="0">
                          <a:solidFill>
                            <a:schemeClr val="accent1">
                              <a:lumMod val="50000"/>
                            </a:schemeClr>
                          </a:solidFill>
                        </a:rPr>
                        <a:t>'</a:t>
                      </a:r>
                    </a:p>
                  </a:txBody>
                  <a:tcPr/>
                </a:tc>
                <a:extLst>
                  <a:ext uri="{0D108BD9-81ED-4DB2-BD59-A6C34878D82A}">
                    <a16:rowId xmlns:a16="http://schemas.microsoft.com/office/drawing/2014/main" val="1698811527"/>
                  </a:ext>
                </a:extLst>
              </a:tr>
              <a:tr h="3159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srgbClr val="4F81BD">
                              <a:lumMod val="50000"/>
                            </a:srgbClr>
                          </a:solidFill>
                          <a:effectLst/>
                          <a:uLnTx/>
                          <a:uFillTx/>
                          <a:latin typeface="+mn-lt"/>
                          <a:ea typeface="+mn-ea"/>
                          <a:cs typeface="+mn-cs"/>
                        </a:rPr>
                        <a:t>σ</a:t>
                      </a:r>
                      <a:r>
                        <a:rPr kumimoji="0" lang="en-GB" sz="1600" b="0" i="0" u="none" strike="noStrike" kern="1200" cap="none" spc="0" normalizeH="0" baseline="0" noProof="0" dirty="0">
                          <a:ln>
                            <a:noFill/>
                          </a:ln>
                          <a:solidFill>
                            <a:srgbClr val="4F81BD">
                              <a:lumMod val="50000"/>
                            </a:srgbClr>
                          </a:solidFill>
                          <a:effectLst/>
                          <a:uLnTx/>
                          <a:uFillTx/>
                          <a:latin typeface="+mn-lt"/>
                          <a:ea typeface="+mn-ea"/>
                          <a:cs typeface="+mn-cs"/>
                        </a:rPr>
                        <a:t> = 0.510 (500 </a:t>
                      </a:r>
                      <a:r>
                        <a:rPr kumimoji="0" lang="en-GB" sz="1600" b="0" i="0" u="none" strike="noStrike" kern="1200" cap="none" spc="0" normalizeH="0" baseline="0" noProof="0" dirty="0" err="1">
                          <a:ln>
                            <a:noFill/>
                          </a:ln>
                          <a:solidFill>
                            <a:srgbClr val="4F81BD">
                              <a:lumMod val="50000"/>
                            </a:srgbClr>
                          </a:solidFill>
                          <a:effectLst/>
                          <a:uLnTx/>
                          <a:uFillTx/>
                          <a:latin typeface="+mn-lt"/>
                          <a:ea typeface="+mn-ea"/>
                          <a:cs typeface="+mn-cs"/>
                        </a:rPr>
                        <a:t>hPa</a:t>
                      </a:r>
                      <a:r>
                        <a:rPr kumimoji="0" lang="en-GB" sz="1600" b="0" i="0" u="none" strike="noStrike" kern="1200" cap="none" spc="0" normalizeH="0" baseline="0" noProof="0" dirty="0">
                          <a:ln>
                            <a:noFill/>
                          </a:ln>
                          <a:solidFill>
                            <a:srgbClr val="4F81BD">
                              <a:lumMod val="50000"/>
                            </a:srgbClr>
                          </a:solidFill>
                          <a:effectLst/>
                          <a:uLnTx/>
                          <a:uFillTx/>
                          <a:latin typeface="+mn-lt"/>
                          <a:ea typeface="+mn-ea"/>
                          <a:cs typeface="+mn-cs"/>
                        </a:rPr>
                        <a:t>)</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t>-----------------------</a:t>
                      </a:r>
                    </a:p>
                  </a:txBody>
                  <a:tcPr>
                    <a:solidFill>
                      <a:schemeClr val="tx2">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dirty="0">
                          <a:solidFill>
                            <a:srgbClr val="C00000"/>
                          </a:solidFill>
                        </a:rPr>
                        <a:t>ζ</a:t>
                      </a:r>
                      <a:r>
                        <a:rPr lang="en-GB" dirty="0">
                          <a:solidFill>
                            <a:srgbClr val="C00000"/>
                          </a:solidFill>
                        </a:rPr>
                        <a:t>, D, T, </a:t>
                      </a:r>
                      <a:r>
                        <a:rPr lang="en-GB" dirty="0" err="1">
                          <a:solidFill>
                            <a:srgbClr val="C00000"/>
                          </a:solidFill>
                        </a:rPr>
                        <a:t>S</a:t>
                      </a:r>
                      <a:r>
                        <a:rPr lang="en-GB" baseline="-25000" dirty="0" err="1">
                          <a:solidFill>
                            <a:srgbClr val="C00000"/>
                          </a:solidFill>
                        </a:rPr>
                        <a:t>h</a:t>
                      </a:r>
                      <a:r>
                        <a:rPr lang="en-GB" dirty="0">
                          <a:solidFill>
                            <a:srgbClr val="C00000"/>
                          </a:solidFill>
                        </a:rPr>
                        <a:t>, </a:t>
                      </a:r>
                      <a:r>
                        <a:rPr lang="az-Cyrl-AZ" dirty="0">
                          <a:solidFill>
                            <a:schemeClr val="accent1">
                              <a:lumMod val="50000"/>
                            </a:schemeClr>
                          </a:solidFill>
                        </a:rPr>
                        <a:t>Ф</a:t>
                      </a:r>
                      <a:endParaRPr lang="en-GB" dirty="0">
                        <a:solidFill>
                          <a:schemeClr val="accent1">
                            <a:lumMod val="50000"/>
                          </a:schemeClr>
                        </a:solidFill>
                      </a:endParaRPr>
                    </a:p>
                  </a:txBody>
                  <a:tcPr/>
                </a:tc>
                <a:tc>
                  <a:txBody>
                    <a:bodyPr/>
                    <a:lstStyle/>
                    <a:p>
                      <a:pPr algn="ctr"/>
                      <a:endParaRPr lang="en-GB"/>
                    </a:p>
                  </a:txBody>
                  <a:tcPr/>
                </a:tc>
                <a:extLst>
                  <a:ext uri="{0D108BD9-81ED-4DB2-BD59-A6C34878D82A}">
                    <a16:rowId xmlns:a16="http://schemas.microsoft.com/office/drawing/2014/main" val="2906604323"/>
                  </a:ext>
                </a:extLst>
              </a:tr>
              <a:tr h="315978">
                <a:tc>
                  <a:txBody>
                    <a:bodyPr/>
                    <a:lstStyle/>
                    <a:p>
                      <a:endParaRPr lang="en-GB"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srgbClr val="FFFF00"/>
                          </a:solidFill>
                        </a:rPr>
                        <a:t>troposphere</a:t>
                      </a:r>
                    </a:p>
                  </a:txBody>
                  <a:tcPr>
                    <a:solidFill>
                      <a:schemeClr val="tx2">
                        <a:lumMod val="40000"/>
                        <a:lumOff val="60000"/>
                      </a:schemeClr>
                    </a:solidFill>
                  </a:tcPr>
                </a:tc>
                <a:tc>
                  <a:txBody>
                    <a:bodyPr/>
                    <a:lstStyle/>
                    <a:p>
                      <a:pPr algn="ctr"/>
                      <a:endParaRPr lang="en-GB"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dirty="0">
                          <a:solidFill>
                            <a:schemeClr val="accent1">
                              <a:lumMod val="50000"/>
                            </a:schemeClr>
                          </a:solidFill>
                        </a:rPr>
                        <a:t>σ</a:t>
                      </a:r>
                      <a:r>
                        <a:rPr lang="en-GB" dirty="0">
                          <a:solidFill>
                            <a:schemeClr val="accent1">
                              <a:lumMod val="50000"/>
                            </a:schemeClr>
                          </a:solidFill>
                        </a:rPr>
                        <a:t>'</a:t>
                      </a:r>
                    </a:p>
                  </a:txBody>
                  <a:tcPr/>
                </a:tc>
                <a:extLst>
                  <a:ext uri="{0D108BD9-81ED-4DB2-BD59-A6C34878D82A}">
                    <a16:rowId xmlns:a16="http://schemas.microsoft.com/office/drawing/2014/main" val="113163038"/>
                  </a:ext>
                </a:extLst>
              </a:tr>
              <a:tr h="3159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srgbClr val="4F81BD">
                              <a:lumMod val="50000"/>
                            </a:srgbClr>
                          </a:solidFill>
                          <a:effectLst/>
                          <a:uLnTx/>
                          <a:uFillTx/>
                          <a:latin typeface="+mn-lt"/>
                          <a:ea typeface="+mn-ea"/>
                          <a:cs typeface="+mn-cs"/>
                        </a:rPr>
                        <a:t>σ</a:t>
                      </a:r>
                      <a:r>
                        <a:rPr kumimoji="0" lang="en-GB" sz="1600" b="0" i="0" u="none" strike="noStrike" kern="1200" cap="none" spc="0" normalizeH="0" baseline="0" noProof="0" dirty="0">
                          <a:ln>
                            <a:noFill/>
                          </a:ln>
                          <a:solidFill>
                            <a:srgbClr val="4F81BD">
                              <a:lumMod val="50000"/>
                            </a:srgbClr>
                          </a:solidFill>
                          <a:effectLst/>
                          <a:uLnTx/>
                          <a:uFillTx/>
                          <a:latin typeface="+mn-lt"/>
                          <a:ea typeface="+mn-ea"/>
                          <a:cs typeface="+mn-cs"/>
                        </a:rPr>
                        <a:t> = 0.685 (700 </a:t>
                      </a:r>
                      <a:r>
                        <a:rPr kumimoji="0" lang="en-GB" sz="1600" b="0" i="0" u="none" strike="noStrike" kern="1200" cap="none" spc="0" normalizeH="0" baseline="0" noProof="0" dirty="0" err="1">
                          <a:ln>
                            <a:noFill/>
                          </a:ln>
                          <a:solidFill>
                            <a:srgbClr val="4F81BD">
                              <a:lumMod val="50000"/>
                            </a:srgbClr>
                          </a:solidFill>
                          <a:effectLst/>
                          <a:uLnTx/>
                          <a:uFillTx/>
                          <a:latin typeface="+mn-lt"/>
                          <a:ea typeface="+mn-ea"/>
                          <a:cs typeface="+mn-cs"/>
                        </a:rPr>
                        <a:t>hPa</a:t>
                      </a:r>
                      <a:r>
                        <a:rPr kumimoji="0" lang="en-GB" sz="1600" b="0" i="0" u="none" strike="noStrike" kern="1200" cap="none" spc="0" normalizeH="0" baseline="0" noProof="0" dirty="0">
                          <a:ln>
                            <a:noFill/>
                          </a:ln>
                          <a:solidFill>
                            <a:srgbClr val="4F81BD">
                              <a:lumMod val="50000"/>
                            </a:srgbClr>
                          </a:solidFill>
                          <a:effectLst/>
                          <a:uLnTx/>
                          <a:uFillTx/>
                          <a:latin typeface="+mn-lt"/>
                          <a:ea typeface="+mn-ea"/>
                          <a:cs typeface="+mn-cs"/>
                        </a:rPr>
                        <a: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a:t>
                      </a:r>
                    </a:p>
                  </a:txBody>
                  <a:tcPr>
                    <a:solidFill>
                      <a:schemeClr val="tx2">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dirty="0">
                          <a:solidFill>
                            <a:srgbClr val="C00000"/>
                          </a:solidFill>
                        </a:rPr>
                        <a:t>ζ</a:t>
                      </a:r>
                      <a:r>
                        <a:rPr lang="en-GB" dirty="0">
                          <a:solidFill>
                            <a:srgbClr val="C00000"/>
                          </a:solidFill>
                        </a:rPr>
                        <a:t>, D, T, </a:t>
                      </a:r>
                      <a:r>
                        <a:rPr lang="en-GB" dirty="0" err="1">
                          <a:solidFill>
                            <a:srgbClr val="C00000"/>
                          </a:solidFill>
                        </a:rPr>
                        <a:t>S</a:t>
                      </a:r>
                      <a:r>
                        <a:rPr lang="en-GB" baseline="-25000" dirty="0" err="1">
                          <a:solidFill>
                            <a:srgbClr val="C00000"/>
                          </a:solidFill>
                        </a:rPr>
                        <a:t>h</a:t>
                      </a:r>
                      <a:r>
                        <a:rPr lang="en-GB" dirty="0">
                          <a:solidFill>
                            <a:srgbClr val="C00000"/>
                          </a:solidFill>
                        </a:rPr>
                        <a:t>, </a:t>
                      </a:r>
                      <a:r>
                        <a:rPr lang="az-Cyrl-AZ" dirty="0">
                          <a:solidFill>
                            <a:schemeClr val="accent1">
                              <a:lumMod val="50000"/>
                            </a:schemeClr>
                          </a:solidFill>
                        </a:rPr>
                        <a:t>Ф</a:t>
                      </a:r>
                      <a:endParaRPr lang="en-GB" dirty="0">
                        <a:solidFill>
                          <a:schemeClr val="accent1">
                            <a:lumMod val="50000"/>
                          </a:schemeClr>
                        </a:solidFill>
                      </a:endParaRPr>
                    </a:p>
                  </a:txBody>
                  <a:tcPr/>
                </a:tc>
                <a:tc>
                  <a:txBody>
                    <a:bodyPr/>
                    <a:lstStyle/>
                    <a:p>
                      <a:pPr algn="ctr"/>
                      <a:endParaRPr lang="en-GB" dirty="0"/>
                    </a:p>
                  </a:txBody>
                  <a:tcPr/>
                </a:tc>
                <a:extLst>
                  <a:ext uri="{0D108BD9-81ED-4DB2-BD59-A6C34878D82A}">
                    <a16:rowId xmlns:a16="http://schemas.microsoft.com/office/drawing/2014/main" val="1925392432"/>
                  </a:ext>
                </a:extLst>
              </a:tr>
              <a:tr h="315978">
                <a:tc>
                  <a:txBody>
                    <a:bodyPr/>
                    <a:lstStyle/>
                    <a:p>
                      <a:endParaRPr lang="en-GB" sz="1600" dirty="0"/>
                    </a:p>
                  </a:txBody>
                  <a:tcPr/>
                </a:tc>
                <a:tc>
                  <a:txBody>
                    <a:bodyPr/>
                    <a:lstStyle/>
                    <a:p>
                      <a:endParaRPr lang="en-GB" dirty="0"/>
                    </a:p>
                  </a:txBody>
                  <a:tcPr>
                    <a:solidFill>
                      <a:schemeClr val="tx2">
                        <a:lumMod val="40000"/>
                        <a:lumOff val="60000"/>
                      </a:schemeClr>
                    </a:solidFill>
                  </a:tcPr>
                </a:tc>
                <a:tc>
                  <a:txBody>
                    <a:bodyPr/>
                    <a:lstStyle/>
                    <a:p>
                      <a:pPr algn="ctr"/>
                      <a:endParaRPr lang="en-GB"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dirty="0">
                          <a:solidFill>
                            <a:schemeClr val="accent1">
                              <a:lumMod val="50000"/>
                            </a:schemeClr>
                          </a:solidFill>
                        </a:rPr>
                        <a:t>σ</a:t>
                      </a:r>
                      <a:r>
                        <a:rPr lang="en-GB" dirty="0">
                          <a:solidFill>
                            <a:schemeClr val="accent1">
                              <a:lumMod val="50000"/>
                            </a:schemeClr>
                          </a:solidFill>
                        </a:rPr>
                        <a:t>'</a:t>
                      </a:r>
                    </a:p>
                  </a:txBody>
                  <a:tcPr/>
                </a:tc>
                <a:extLst>
                  <a:ext uri="{0D108BD9-81ED-4DB2-BD59-A6C34878D82A}">
                    <a16:rowId xmlns:a16="http://schemas.microsoft.com/office/drawing/2014/main" val="1309383326"/>
                  </a:ext>
                </a:extLst>
              </a:tr>
              <a:tr h="3159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srgbClr val="4F81BD">
                              <a:lumMod val="50000"/>
                            </a:srgbClr>
                          </a:solidFill>
                          <a:effectLst/>
                          <a:uLnTx/>
                          <a:uFillTx/>
                          <a:latin typeface="+mn-lt"/>
                          <a:ea typeface="+mn-ea"/>
                          <a:cs typeface="+mn-cs"/>
                        </a:rPr>
                        <a:t>σ</a:t>
                      </a:r>
                      <a:r>
                        <a:rPr kumimoji="0" lang="en-GB" sz="1600" b="0" i="0" u="none" strike="noStrike" kern="1200" cap="none" spc="0" normalizeH="0" baseline="0" noProof="0" dirty="0">
                          <a:ln>
                            <a:noFill/>
                          </a:ln>
                          <a:solidFill>
                            <a:srgbClr val="4F81BD">
                              <a:lumMod val="50000"/>
                            </a:srgbClr>
                          </a:solidFill>
                          <a:effectLst/>
                          <a:uLnTx/>
                          <a:uFillTx/>
                          <a:latin typeface="+mn-lt"/>
                          <a:ea typeface="+mn-ea"/>
                          <a:cs typeface="+mn-cs"/>
                        </a:rPr>
                        <a:t> = 0.835 (850 </a:t>
                      </a:r>
                      <a:r>
                        <a:rPr kumimoji="0" lang="en-GB" sz="1600" b="0" i="0" u="none" strike="noStrike" kern="1200" cap="none" spc="0" normalizeH="0" baseline="0" noProof="0" dirty="0" err="1">
                          <a:ln>
                            <a:noFill/>
                          </a:ln>
                          <a:solidFill>
                            <a:srgbClr val="4F81BD">
                              <a:lumMod val="50000"/>
                            </a:srgbClr>
                          </a:solidFill>
                          <a:effectLst/>
                          <a:uLnTx/>
                          <a:uFillTx/>
                          <a:latin typeface="+mn-lt"/>
                          <a:ea typeface="+mn-ea"/>
                          <a:cs typeface="+mn-cs"/>
                        </a:rPr>
                        <a:t>hPa</a:t>
                      </a:r>
                      <a:r>
                        <a:rPr kumimoji="0" lang="en-GB" sz="1600" b="0" i="0" u="none" strike="noStrike" kern="1200" cap="none" spc="0" normalizeH="0" baseline="0" noProof="0" dirty="0">
                          <a:ln>
                            <a:noFill/>
                          </a:ln>
                          <a:solidFill>
                            <a:srgbClr val="4F81BD">
                              <a:lumMod val="50000"/>
                            </a:srgbClr>
                          </a:solidFill>
                          <a:effectLst/>
                          <a:uLnTx/>
                          <a:uFillTx/>
                          <a:latin typeface="+mn-lt"/>
                          <a:ea typeface="+mn-ea"/>
                          <a:cs typeface="+mn-cs"/>
                        </a:rPr>
                        <a: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a:t>
                      </a:r>
                    </a:p>
                  </a:txBody>
                  <a:tcPr>
                    <a:solidFill>
                      <a:schemeClr val="tx2">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dirty="0">
                          <a:solidFill>
                            <a:srgbClr val="C00000"/>
                          </a:solidFill>
                        </a:rPr>
                        <a:t>ζ</a:t>
                      </a:r>
                      <a:r>
                        <a:rPr lang="en-GB" dirty="0">
                          <a:solidFill>
                            <a:srgbClr val="C00000"/>
                          </a:solidFill>
                        </a:rPr>
                        <a:t>, D, T, </a:t>
                      </a:r>
                      <a:r>
                        <a:rPr lang="en-GB" dirty="0" err="1">
                          <a:solidFill>
                            <a:srgbClr val="C00000"/>
                          </a:solidFill>
                        </a:rPr>
                        <a:t>S</a:t>
                      </a:r>
                      <a:r>
                        <a:rPr lang="en-GB" baseline="-25000" dirty="0" err="1">
                          <a:solidFill>
                            <a:srgbClr val="C00000"/>
                          </a:solidFill>
                        </a:rPr>
                        <a:t>h</a:t>
                      </a:r>
                      <a:r>
                        <a:rPr lang="en-GB" dirty="0">
                          <a:solidFill>
                            <a:srgbClr val="C00000"/>
                          </a:solidFill>
                        </a:rPr>
                        <a:t>, </a:t>
                      </a:r>
                      <a:r>
                        <a:rPr lang="az-Cyrl-AZ" dirty="0">
                          <a:solidFill>
                            <a:schemeClr val="accent1">
                              <a:lumMod val="50000"/>
                            </a:schemeClr>
                          </a:solidFill>
                        </a:rPr>
                        <a:t>Ф</a:t>
                      </a:r>
                      <a:endParaRPr lang="en-GB" dirty="0">
                        <a:solidFill>
                          <a:schemeClr val="accent1">
                            <a:lumMod val="50000"/>
                          </a:schemeClr>
                        </a:solidFill>
                      </a:endParaRPr>
                    </a:p>
                  </a:txBody>
                  <a:tcPr/>
                </a:tc>
                <a:tc>
                  <a:txBody>
                    <a:bodyPr/>
                    <a:lstStyle/>
                    <a:p>
                      <a:pPr algn="ctr"/>
                      <a:endParaRPr lang="en-GB" dirty="0"/>
                    </a:p>
                  </a:txBody>
                  <a:tcPr/>
                </a:tc>
                <a:extLst>
                  <a:ext uri="{0D108BD9-81ED-4DB2-BD59-A6C34878D82A}">
                    <a16:rowId xmlns:a16="http://schemas.microsoft.com/office/drawing/2014/main" val="422147910"/>
                  </a:ext>
                </a:extLst>
              </a:tr>
              <a:tr h="315978">
                <a:tc>
                  <a:txBody>
                    <a:bodyPr/>
                    <a:lstStyle/>
                    <a:p>
                      <a:endParaRPr lang="en-GB" sz="1600" dirty="0"/>
                    </a:p>
                  </a:txBody>
                  <a:tcPr/>
                </a:tc>
                <a:tc>
                  <a:txBody>
                    <a:bodyPr/>
                    <a:lstStyle/>
                    <a:p>
                      <a:endParaRPr lang="en-GB"/>
                    </a:p>
                  </a:txBody>
                  <a:tcPr/>
                </a:tc>
                <a:tc>
                  <a:txBody>
                    <a:bodyPr/>
                    <a:lstStyle/>
                    <a:p>
                      <a:pPr algn="ctr"/>
                      <a:endParaRPr lang="en-GB"/>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dirty="0">
                          <a:solidFill>
                            <a:schemeClr val="accent1">
                              <a:lumMod val="50000"/>
                            </a:schemeClr>
                          </a:solidFill>
                        </a:rPr>
                        <a:t>σ</a:t>
                      </a:r>
                      <a:r>
                        <a:rPr lang="en-GB" dirty="0">
                          <a:solidFill>
                            <a:schemeClr val="accent1">
                              <a:lumMod val="50000"/>
                            </a:schemeClr>
                          </a:solidFill>
                        </a:rPr>
                        <a:t>'</a:t>
                      </a:r>
                    </a:p>
                  </a:txBody>
                  <a:tcPr/>
                </a:tc>
                <a:extLst>
                  <a:ext uri="{0D108BD9-81ED-4DB2-BD59-A6C34878D82A}">
                    <a16:rowId xmlns:a16="http://schemas.microsoft.com/office/drawing/2014/main" val="222722779"/>
                  </a:ext>
                </a:extLst>
              </a:tr>
              <a:tr h="3159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srgbClr val="4F81BD">
                              <a:lumMod val="50000"/>
                            </a:srgbClr>
                          </a:solidFill>
                          <a:effectLst/>
                          <a:uLnTx/>
                          <a:uFillTx/>
                          <a:latin typeface="+mn-lt"/>
                          <a:ea typeface="+mn-ea"/>
                          <a:cs typeface="+mn-cs"/>
                        </a:rPr>
                        <a:t>σ</a:t>
                      </a:r>
                      <a:r>
                        <a:rPr kumimoji="0" lang="en-GB" sz="1600" b="0" i="0" u="none" strike="noStrike" kern="1200" cap="none" spc="0" normalizeH="0" baseline="0" noProof="0" dirty="0">
                          <a:ln>
                            <a:noFill/>
                          </a:ln>
                          <a:solidFill>
                            <a:srgbClr val="4F81BD">
                              <a:lumMod val="50000"/>
                            </a:srgbClr>
                          </a:solidFill>
                          <a:effectLst/>
                          <a:uLnTx/>
                          <a:uFillTx/>
                          <a:latin typeface="+mn-lt"/>
                          <a:ea typeface="+mn-ea"/>
                          <a:cs typeface="+mn-cs"/>
                        </a:rPr>
                        <a:t> = 0.950 (925 </a:t>
                      </a:r>
                      <a:r>
                        <a:rPr kumimoji="0" lang="en-GB" sz="1600" b="0" i="0" u="none" strike="noStrike" kern="1200" cap="none" spc="0" normalizeH="0" baseline="0" noProof="0" dirty="0" err="1">
                          <a:ln>
                            <a:noFill/>
                          </a:ln>
                          <a:solidFill>
                            <a:srgbClr val="4F81BD">
                              <a:lumMod val="50000"/>
                            </a:srgbClr>
                          </a:solidFill>
                          <a:effectLst/>
                          <a:uLnTx/>
                          <a:uFillTx/>
                          <a:latin typeface="+mn-lt"/>
                          <a:ea typeface="+mn-ea"/>
                          <a:cs typeface="+mn-cs"/>
                        </a:rPr>
                        <a:t>hPa</a:t>
                      </a:r>
                      <a:r>
                        <a:rPr kumimoji="0" lang="en-GB" sz="1600" b="0" i="0" u="none" strike="noStrike" kern="1200" cap="none" spc="0" normalizeH="0" baseline="0" noProof="0" dirty="0">
                          <a:ln>
                            <a:noFill/>
                          </a:ln>
                          <a:solidFill>
                            <a:srgbClr val="4F81BD">
                              <a:lumMod val="50000"/>
                            </a:srgbClr>
                          </a:solidFill>
                          <a:effectLst/>
                          <a:uLnTx/>
                          <a:uFillTx/>
                          <a:latin typeface="+mn-lt"/>
                          <a:ea typeface="+mn-ea"/>
                          <a:cs typeface="+mn-cs"/>
                        </a:rPr>
                        <a:t>)</a:t>
                      </a:r>
                    </a:p>
                  </a:txBody>
                  <a:tcPr/>
                </a:tc>
                <a:tc>
                  <a:txBody>
                    <a:bodyPr/>
                    <a:lstStyle/>
                    <a:p>
                      <a:pPr algn="ctr"/>
                      <a:r>
                        <a:rPr lang="en-GB" dirty="0">
                          <a:solidFill>
                            <a:srgbClr val="0070C0"/>
                          </a:solidFill>
                        </a:rPr>
                        <a:t>-------- PBL --------</a:t>
                      </a:r>
                    </a:p>
                  </a:txBody>
                  <a:tcPr>
                    <a:solidFill>
                      <a:srgbClr val="00FFCC"/>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dirty="0">
                          <a:solidFill>
                            <a:srgbClr val="C00000"/>
                          </a:solidFill>
                        </a:rPr>
                        <a:t>ζ</a:t>
                      </a:r>
                      <a:r>
                        <a:rPr lang="en-GB" dirty="0">
                          <a:solidFill>
                            <a:srgbClr val="C00000"/>
                          </a:solidFill>
                        </a:rPr>
                        <a:t>, D, T, </a:t>
                      </a:r>
                      <a:r>
                        <a:rPr lang="en-GB" dirty="0" err="1">
                          <a:solidFill>
                            <a:srgbClr val="C00000"/>
                          </a:solidFill>
                        </a:rPr>
                        <a:t>S</a:t>
                      </a:r>
                      <a:r>
                        <a:rPr lang="en-GB" baseline="-25000" dirty="0" err="1">
                          <a:solidFill>
                            <a:srgbClr val="C00000"/>
                          </a:solidFill>
                        </a:rPr>
                        <a:t>h</a:t>
                      </a:r>
                      <a:r>
                        <a:rPr lang="en-GB" dirty="0">
                          <a:solidFill>
                            <a:srgbClr val="C00000"/>
                          </a:solidFill>
                        </a:rPr>
                        <a:t>, </a:t>
                      </a:r>
                      <a:r>
                        <a:rPr lang="az-Cyrl-AZ" dirty="0">
                          <a:solidFill>
                            <a:schemeClr val="accent1">
                              <a:lumMod val="50000"/>
                            </a:schemeClr>
                          </a:solidFill>
                        </a:rPr>
                        <a:t>Ф</a:t>
                      </a:r>
                      <a:endParaRPr lang="en-GB" dirty="0">
                        <a:solidFill>
                          <a:schemeClr val="accent1">
                            <a:lumMod val="50000"/>
                          </a:schemeClr>
                        </a:solidFill>
                      </a:endParaRPr>
                    </a:p>
                  </a:txBody>
                  <a:tcPr/>
                </a:tc>
                <a:tc>
                  <a:txBody>
                    <a:bodyPr/>
                    <a:lstStyle/>
                    <a:p>
                      <a:pPr algn="ctr"/>
                      <a:endParaRPr lang="en-GB" dirty="0"/>
                    </a:p>
                  </a:txBody>
                  <a:tcPr/>
                </a:tc>
                <a:extLst>
                  <a:ext uri="{0D108BD9-81ED-4DB2-BD59-A6C34878D82A}">
                    <a16:rowId xmlns:a16="http://schemas.microsoft.com/office/drawing/2014/main" val="3202590688"/>
                  </a:ext>
                </a:extLst>
              </a:tr>
              <a:tr h="31597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srgbClr val="4F81BD">
                              <a:lumMod val="50000"/>
                            </a:srgbClr>
                          </a:solidFill>
                          <a:effectLst/>
                          <a:uLnTx/>
                          <a:uFillTx/>
                          <a:latin typeface="+mn-lt"/>
                          <a:ea typeface="+mn-ea"/>
                          <a:cs typeface="+mn-cs"/>
                        </a:rPr>
                        <a:t>σ</a:t>
                      </a:r>
                      <a:r>
                        <a:rPr kumimoji="0" lang="en-GB" sz="1600" b="0" i="0" u="none" strike="noStrike" kern="1200" cap="none" spc="0" normalizeH="0" baseline="0" noProof="0" dirty="0">
                          <a:ln>
                            <a:noFill/>
                          </a:ln>
                          <a:solidFill>
                            <a:srgbClr val="4F81BD">
                              <a:lumMod val="50000"/>
                            </a:srgbClr>
                          </a:solidFill>
                          <a:effectLst/>
                          <a:uLnTx/>
                          <a:uFillTx/>
                          <a:latin typeface="+mn-lt"/>
                          <a:ea typeface="+mn-ea"/>
                          <a:cs typeface="+mn-cs"/>
                        </a:rPr>
                        <a:t> </a:t>
                      </a:r>
                      <a:r>
                        <a:rPr kumimoji="0" lang="en-GB" sz="1600" b="0" i="0" u="none" strike="noStrike" kern="1200" cap="none" spc="0" normalizeH="0" baseline="0" noProof="0">
                          <a:ln>
                            <a:noFill/>
                          </a:ln>
                          <a:solidFill>
                            <a:srgbClr val="4F81BD">
                              <a:lumMod val="50000"/>
                            </a:srgbClr>
                          </a:solidFill>
                          <a:effectLst/>
                          <a:uLnTx/>
                          <a:uFillTx/>
                          <a:latin typeface="+mn-lt"/>
                          <a:ea typeface="+mn-ea"/>
                          <a:cs typeface="+mn-cs"/>
                        </a:rPr>
                        <a:t>= 1.</a:t>
                      </a:r>
                      <a:endParaRPr kumimoji="0" lang="en-GB" sz="1600" b="0" i="0" u="none" strike="noStrike" kern="1200" cap="none" spc="0" normalizeH="0" baseline="0" noProof="0" dirty="0">
                        <a:ln>
                          <a:noFill/>
                        </a:ln>
                        <a:solidFill>
                          <a:srgbClr val="4F81BD">
                            <a:lumMod val="50000"/>
                          </a:srgbClr>
                        </a:solidFill>
                        <a:effectLst/>
                        <a:uLnTx/>
                        <a:uFillTx/>
                        <a:latin typeface="+mn-lt"/>
                        <a:ea typeface="+mn-ea"/>
                        <a:cs typeface="+mn-cs"/>
                      </a:endParaRPr>
                    </a:p>
                  </a:txBody>
                  <a:tcPr/>
                </a:tc>
                <a:tc>
                  <a:txBody>
                    <a:bodyPr/>
                    <a:lstStyle/>
                    <a:p>
                      <a:endParaRPr lang="en-GB"/>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C00000"/>
                          </a:solidFill>
                          <a:effectLst/>
                          <a:uLnTx/>
                          <a:uFillTx/>
                          <a:latin typeface="+mn-lt"/>
                          <a:ea typeface="+mn-ea"/>
                          <a:cs typeface="+mn-cs"/>
                        </a:rPr>
                        <a:t>p</a:t>
                      </a:r>
                      <a:r>
                        <a:rPr kumimoji="0" lang="en-GB" sz="1800" b="0" i="0" u="none" strike="noStrike" kern="1200" cap="none" spc="0" normalizeH="0" baseline="-25000" noProof="0" dirty="0">
                          <a:ln>
                            <a:noFill/>
                          </a:ln>
                          <a:solidFill>
                            <a:srgbClr val="C00000"/>
                          </a:solidFill>
                          <a:effectLst/>
                          <a:uLnTx/>
                          <a:uFillTx/>
                          <a:latin typeface="+mn-lt"/>
                          <a:ea typeface="+mn-ea"/>
                          <a:cs typeface="+mn-cs"/>
                        </a:rPr>
                        <a:t>0</a:t>
                      </a:r>
                      <a:endParaRPr kumimoji="0" lang="en-GB" sz="1800" b="0" i="0" u="none" strike="noStrike" kern="1200" cap="none" spc="0" normalizeH="0" baseline="0" noProof="0" dirty="0">
                        <a:ln>
                          <a:noFill/>
                        </a:ln>
                        <a:solidFill>
                          <a:srgbClr val="C00000"/>
                        </a:solidFill>
                        <a:effectLst/>
                        <a:uLnTx/>
                        <a:uFillTx/>
                        <a:latin typeface="+mn-lt"/>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4F81BD">
                              <a:lumMod val="50000"/>
                            </a:srgbClr>
                          </a:solidFill>
                          <a:effectLst/>
                          <a:uLnTx/>
                          <a:uFillTx/>
                          <a:latin typeface="+mn-lt"/>
                          <a:ea typeface="+mn-ea"/>
                          <a:cs typeface="+mn-cs"/>
                        </a:rPr>
                        <a:t>σ</a:t>
                      </a:r>
                      <a:r>
                        <a:rPr kumimoji="0" lang="en-GB" sz="1800" b="0" i="0" u="none" strike="noStrike" kern="1200" cap="none" spc="0" normalizeH="0" baseline="0" noProof="0" dirty="0">
                          <a:ln>
                            <a:noFill/>
                          </a:ln>
                          <a:solidFill>
                            <a:srgbClr val="4F81BD">
                              <a:lumMod val="50000"/>
                            </a:srgbClr>
                          </a:solidFill>
                          <a:effectLst/>
                          <a:uLnTx/>
                          <a:uFillTx/>
                          <a:latin typeface="+mn-lt"/>
                          <a:ea typeface="+mn-ea"/>
                          <a:cs typeface="+mn-cs"/>
                        </a:rPr>
                        <a:t>’ = d</a:t>
                      </a:r>
                      <a:r>
                        <a:rPr kumimoji="0" lang="el-GR" sz="1800" b="0" i="0" u="none" strike="noStrike" kern="1200" cap="none" spc="0" normalizeH="0" baseline="0" noProof="0" dirty="0">
                          <a:ln>
                            <a:noFill/>
                          </a:ln>
                          <a:solidFill>
                            <a:srgbClr val="4F81BD">
                              <a:lumMod val="50000"/>
                            </a:srgbClr>
                          </a:solidFill>
                          <a:effectLst/>
                          <a:uLnTx/>
                          <a:uFillTx/>
                          <a:latin typeface="+mn-lt"/>
                          <a:ea typeface="+mn-ea"/>
                          <a:cs typeface="+mn-cs"/>
                        </a:rPr>
                        <a:t>σ</a:t>
                      </a:r>
                      <a:r>
                        <a:rPr kumimoji="0" lang="en-GB" sz="1800" b="0" i="0" u="none" strike="noStrike" kern="1200" cap="none" spc="0" normalizeH="0" baseline="0" noProof="0" dirty="0">
                          <a:ln>
                            <a:noFill/>
                          </a:ln>
                          <a:solidFill>
                            <a:srgbClr val="4F81BD">
                              <a:lumMod val="50000"/>
                            </a:srgbClr>
                          </a:solidFill>
                          <a:effectLst/>
                          <a:uLnTx/>
                          <a:uFillTx/>
                          <a:latin typeface="+mn-lt"/>
                          <a:ea typeface="+mn-ea"/>
                          <a:cs typeface="+mn-cs"/>
                        </a:rPr>
                        <a:t>/dt = 0</a:t>
                      </a:r>
                    </a:p>
                  </a:txBody>
                  <a:tcPr/>
                </a:tc>
                <a:extLst>
                  <a:ext uri="{0D108BD9-81ED-4DB2-BD59-A6C34878D82A}">
                    <a16:rowId xmlns:a16="http://schemas.microsoft.com/office/drawing/2014/main" val="1891105124"/>
                  </a:ext>
                </a:extLst>
              </a:tr>
            </a:tbl>
          </a:graphicData>
        </a:graphic>
      </p:graphicFrame>
      <p:sp>
        <p:nvSpPr>
          <p:cNvPr id="4" name="Slide Number Placeholder 3">
            <a:extLst>
              <a:ext uri="{FF2B5EF4-FFF2-40B4-BE49-F238E27FC236}">
                <a16:creationId xmlns:a16="http://schemas.microsoft.com/office/drawing/2014/main" id="{6022E108-84D8-4858-8413-B79DCB7B2552}"/>
              </a:ext>
            </a:extLst>
          </p:cNvPr>
          <p:cNvSpPr>
            <a:spLocks noGrp="1"/>
          </p:cNvSpPr>
          <p:nvPr>
            <p:ph type="sldNum" sz="quarter" idx="10"/>
          </p:nvPr>
        </p:nvSpPr>
        <p:spPr/>
        <p:txBody>
          <a:bodyPr/>
          <a:lstStyle/>
          <a:p>
            <a:fld id="{E4AB80EA-DB86-D849-B86F-15DAF31F0474}" type="slidenum">
              <a:rPr lang="en-US" smtClean="0"/>
              <a:pPr/>
              <a:t>8</a:t>
            </a:fld>
            <a:endParaRPr lang="en-US" dirty="0"/>
          </a:p>
        </p:txBody>
      </p:sp>
      <p:sp>
        <p:nvSpPr>
          <p:cNvPr id="2" name="TextBox 1">
            <a:extLst>
              <a:ext uri="{FF2B5EF4-FFF2-40B4-BE49-F238E27FC236}">
                <a16:creationId xmlns:a16="http://schemas.microsoft.com/office/drawing/2014/main" id="{E6DBEF01-5254-4A59-B4A7-4469157A87CE}"/>
              </a:ext>
            </a:extLst>
          </p:cNvPr>
          <p:cNvSpPr txBox="1"/>
          <p:nvPr/>
        </p:nvSpPr>
        <p:spPr>
          <a:xfrm>
            <a:off x="524933" y="660399"/>
            <a:ext cx="2309257" cy="2903359"/>
          </a:xfrm>
          <a:prstGeom prst="rect">
            <a:avLst/>
          </a:prstGeom>
          <a:noFill/>
        </p:spPr>
        <p:txBody>
          <a:bodyPr wrap="square" rtlCol="0">
            <a:spAutoFit/>
          </a:bodyPr>
          <a:lstStyle/>
          <a:p>
            <a:r>
              <a:rPr lang="en-GB" sz="2400" dirty="0"/>
              <a:t>Atmospheric</a:t>
            </a:r>
          </a:p>
          <a:p>
            <a:r>
              <a:rPr lang="en-GB" sz="2400" dirty="0"/>
              <a:t>layers in</a:t>
            </a:r>
          </a:p>
          <a:p>
            <a:r>
              <a:rPr lang="en-GB" sz="2400" dirty="0"/>
              <a:t>SPEEDY (T30)</a:t>
            </a:r>
          </a:p>
          <a:p>
            <a:endParaRPr lang="en-GB" sz="2400" dirty="0"/>
          </a:p>
          <a:p>
            <a:r>
              <a:rPr lang="en-GB" sz="2400" dirty="0"/>
              <a:t>σ = p / p</a:t>
            </a:r>
            <a:r>
              <a:rPr lang="en-GB" sz="2400" baseline="-25000" dirty="0"/>
              <a:t>0</a:t>
            </a:r>
          </a:p>
          <a:p>
            <a:endParaRPr lang="en-GB" sz="2400" baseline="-25000" dirty="0"/>
          </a:p>
          <a:p>
            <a:r>
              <a:rPr lang="en-GB" sz="2800" baseline="-25000" dirty="0"/>
              <a:t>Total no of DOF:</a:t>
            </a:r>
          </a:p>
          <a:p>
            <a:r>
              <a:rPr lang="en-GB" sz="2800" baseline="-25000" dirty="0"/>
              <a:t>~ 900 * 39 ≈ 35000</a:t>
            </a:r>
            <a:endParaRPr lang="en-GB" sz="2800" dirty="0"/>
          </a:p>
        </p:txBody>
      </p:sp>
    </p:spTree>
    <p:extLst>
      <p:ext uri="{BB962C8B-B14F-4D97-AF65-F5344CB8AC3E}">
        <p14:creationId xmlns:p14="http://schemas.microsoft.com/office/powerpoint/2010/main" val="4183646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B65AE-D6C7-4C87-B3FE-559C6E69956D}"/>
              </a:ext>
            </a:extLst>
          </p:cNvPr>
          <p:cNvSpPr>
            <a:spLocks noGrp="1"/>
          </p:cNvSpPr>
          <p:nvPr>
            <p:ph type="title"/>
          </p:nvPr>
        </p:nvSpPr>
        <p:spPr/>
        <p:txBody>
          <a:bodyPr/>
          <a:lstStyle/>
          <a:p>
            <a:pPr algn="ctr"/>
            <a:r>
              <a:rPr lang="en-GB" dirty="0"/>
              <a:t> A mass-flux approach to convection </a:t>
            </a:r>
          </a:p>
        </p:txBody>
      </p:sp>
      <p:pic>
        <p:nvPicPr>
          <p:cNvPr id="8" name="Content Placeholder 7" descr="A close up of a map&#10;&#10;Description automatically generated">
            <a:extLst>
              <a:ext uri="{FF2B5EF4-FFF2-40B4-BE49-F238E27FC236}">
                <a16:creationId xmlns:a16="http://schemas.microsoft.com/office/drawing/2014/main" id="{FA62C693-154C-47BB-86B0-BB5683EFCA16}"/>
              </a:ext>
            </a:extLst>
          </p:cNvPr>
          <p:cNvPicPr>
            <a:picLocks noGrp="1" noChangeAspect="1"/>
          </p:cNvPicPr>
          <p:nvPr>
            <p:ph sz="quarter" idx="14"/>
          </p:nvPr>
        </p:nvPicPr>
        <p:blipFill>
          <a:blip r:embed="rId2"/>
          <a:stretch>
            <a:fillRect/>
          </a:stretch>
        </p:blipFill>
        <p:spPr>
          <a:xfrm>
            <a:off x="2690941" y="936625"/>
            <a:ext cx="6806943" cy="4984750"/>
          </a:xfrm>
        </p:spPr>
      </p:pic>
      <p:sp>
        <p:nvSpPr>
          <p:cNvPr id="4" name="Slide Number Placeholder 3">
            <a:extLst>
              <a:ext uri="{FF2B5EF4-FFF2-40B4-BE49-F238E27FC236}">
                <a16:creationId xmlns:a16="http://schemas.microsoft.com/office/drawing/2014/main" id="{498E6A62-BBE8-4768-9B47-154E7FE72310}"/>
              </a:ext>
            </a:extLst>
          </p:cNvPr>
          <p:cNvSpPr>
            <a:spLocks noGrp="1"/>
          </p:cNvSpPr>
          <p:nvPr>
            <p:ph type="sldNum" sz="quarter" idx="10"/>
          </p:nvPr>
        </p:nvSpPr>
        <p:spPr/>
        <p:txBody>
          <a:bodyPr/>
          <a:lstStyle/>
          <a:p>
            <a:fld id="{E4AB80EA-DB86-D849-B86F-15DAF31F0474}" type="slidenum">
              <a:rPr lang="en-US" smtClean="0"/>
              <a:pPr/>
              <a:t>9</a:t>
            </a:fld>
            <a:endParaRPr lang="en-US" dirty="0"/>
          </a:p>
        </p:txBody>
      </p:sp>
    </p:spTree>
    <p:extLst>
      <p:ext uri="{BB962C8B-B14F-4D97-AF65-F5344CB8AC3E}">
        <p14:creationId xmlns:p14="http://schemas.microsoft.com/office/powerpoint/2010/main" val="2038546613"/>
      </p:ext>
    </p:extLst>
  </p:cSld>
  <p:clrMapOvr>
    <a:masterClrMapping/>
  </p:clrMapOvr>
</p:sld>
</file>

<file path=ppt/theme/theme1.xml><?xml version="1.0" encoding="utf-8"?>
<a:theme xmlns:a="http://schemas.openxmlformats.org/drawingml/2006/main" name="ECMWF Light 16:9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CMWF_16.9_light_blue.potx" id="{6E553A05-1FF4-41A6-8DCD-4A16C4C52284}" vid="{CB9C2DB0-F904-43F7-8D0F-6F373F3FC0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ECMWF_16.9_light_blue</Template>
  <TotalTime>1811</TotalTime>
  <Words>1542</Words>
  <Application>Microsoft Office PowerPoint</Application>
  <PresentationFormat>Custom</PresentationFormat>
  <Paragraphs>190</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ECMWF Light 16:9 blue</vt:lpstr>
      <vt:lpstr>PowerPoint Presentation</vt:lpstr>
      <vt:lpstr>General circulation models: discretization and physical processes</vt:lpstr>
      <vt:lpstr>General circulation models: atmospheric dynamics</vt:lpstr>
      <vt:lpstr>Parametrization of physical processes</vt:lpstr>
      <vt:lpstr>Expansion of horizontal fields into spherical harmonics</vt:lpstr>
      <vt:lpstr>Held and Suarez Bull. American Met. Soc. 1994</vt:lpstr>
      <vt:lpstr>The ICTP intermediate-complexity general circulation model (SPEEDY) </vt:lpstr>
      <vt:lpstr>PowerPoint Presentation</vt:lpstr>
      <vt:lpstr> A mass-flux approach to convection </vt:lpstr>
      <vt:lpstr>The ECMWF Integrated Forecasting System (IFS) atmospheric model</vt:lpstr>
      <vt:lpstr>IFS microphysics (Forbes, Tompkins &amp; Untch 2011, ECMWF Tech Memo 649)</vt:lpstr>
      <vt:lpstr>PowerPoint Presentation</vt:lpstr>
      <vt:lpstr>The result of an atmospheric model simulation depends on: </vt:lpstr>
      <vt:lpstr>An atmospheric model is a dynamical system with its own attractor</vt:lpstr>
      <vt:lpstr>Changes in the tropical circulation associated with the El Nino – Southern Oscillation </vt:lpstr>
      <vt:lpstr>In weather forecasts and seasonal prediction, initial conditions are specified to fit observed values at the start of the integration using a variety of data assimilation schemes </vt:lpstr>
      <vt:lpstr>Sensitivity to initial conditions in non-linear, chaotic systems</vt:lpstr>
      <vt:lpstr>The global energy balance in the current climate</vt:lpstr>
      <vt:lpstr>Simulation of boreal winter rainfall in CMIP6/HighResMIP historical simulations for the PRIMAVERA project (from CERFACS)</vt:lpstr>
      <vt:lpstr>Zonal-mean temperature and wind biases in ECMWF seasonal forecasts  (Johnson et al. 2019)</vt:lpstr>
      <vt:lpstr>Strategies to account for climate drift</vt:lpstr>
      <vt:lpstr>65-year trends of near-surface air temperature in CMIP6/HighResMIP historical simulations for the PRIMAVERA project  (from CERFACS)</vt:lpstr>
      <vt:lpstr>Summary </vt:lpstr>
    </vt:vector>
  </TitlesOfParts>
  <Company>ECMWF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Franco Molteni</dc:creator>
  <cp:lastModifiedBy>Franco Molteni</cp:lastModifiedBy>
  <cp:revision>165</cp:revision>
  <cp:lastPrinted>2014-11-19T12:15:44Z</cp:lastPrinted>
  <dcterms:created xsi:type="dcterms:W3CDTF">2019-06-07T15:53:46Z</dcterms:created>
  <dcterms:modified xsi:type="dcterms:W3CDTF">2025-05-04T21:32:12Z</dcterms:modified>
</cp:coreProperties>
</file>