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40.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9" r:id="rId1"/>
    <p:sldMasterId id="2147483972" r:id="rId2"/>
  </p:sldMasterIdLst>
  <p:notesMasterIdLst>
    <p:notesMasterId r:id="rId104"/>
  </p:notesMasterIdLst>
  <p:handoutMasterIdLst>
    <p:handoutMasterId r:id="rId105"/>
  </p:handoutMasterIdLst>
  <p:sldIdLst>
    <p:sldId id="256" r:id="rId3"/>
    <p:sldId id="532" r:id="rId4"/>
    <p:sldId id="477" r:id="rId5"/>
    <p:sldId id="534" r:id="rId6"/>
    <p:sldId id="531" r:id="rId7"/>
    <p:sldId id="533" r:id="rId8"/>
    <p:sldId id="273" r:id="rId9"/>
    <p:sldId id="480" r:id="rId10"/>
    <p:sldId id="482" r:id="rId11"/>
    <p:sldId id="527" r:id="rId12"/>
    <p:sldId id="485" r:id="rId13"/>
    <p:sldId id="494" r:id="rId14"/>
    <p:sldId id="486" r:id="rId15"/>
    <p:sldId id="487" r:id="rId16"/>
    <p:sldId id="488" r:id="rId17"/>
    <p:sldId id="490" r:id="rId18"/>
    <p:sldId id="476" r:id="rId19"/>
    <p:sldId id="356" r:id="rId20"/>
    <p:sldId id="434" r:id="rId21"/>
    <p:sldId id="436" r:id="rId22"/>
    <p:sldId id="437" r:id="rId23"/>
    <p:sldId id="438" r:id="rId24"/>
    <p:sldId id="439" r:id="rId25"/>
    <p:sldId id="489" r:id="rId26"/>
    <p:sldId id="465" r:id="rId27"/>
    <p:sldId id="467" r:id="rId28"/>
    <p:sldId id="452" r:id="rId29"/>
    <p:sldId id="493" r:id="rId30"/>
    <p:sldId id="358" r:id="rId31"/>
    <p:sldId id="359" r:id="rId32"/>
    <p:sldId id="397" r:id="rId33"/>
    <p:sldId id="400" r:id="rId34"/>
    <p:sldId id="404" r:id="rId35"/>
    <p:sldId id="405" r:id="rId36"/>
    <p:sldId id="475" r:id="rId37"/>
    <p:sldId id="474" r:id="rId38"/>
    <p:sldId id="497" r:id="rId39"/>
    <p:sldId id="539" r:id="rId40"/>
    <p:sldId id="496" r:id="rId41"/>
    <p:sldId id="538" r:id="rId42"/>
    <p:sldId id="514" r:id="rId43"/>
    <p:sldId id="513" r:id="rId44"/>
    <p:sldId id="537" r:id="rId45"/>
    <p:sldId id="535" r:id="rId46"/>
    <p:sldId id="536" r:id="rId47"/>
    <p:sldId id="515" r:id="rId48"/>
    <p:sldId id="516" r:id="rId49"/>
    <p:sldId id="517" r:id="rId50"/>
    <p:sldId id="518" r:id="rId51"/>
    <p:sldId id="519" r:id="rId52"/>
    <p:sldId id="520" r:id="rId53"/>
    <p:sldId id="521" r:id="rId54"/>
    <p:sldId id="522" r:id="rId55"/>
    <p:sldId id="541" r:id="rId56"/>
    <p:sldId id="523" r:id="rId57"/>
    <p:sldId id="528" r:id="rId58"/>
    <p:sldId id="525" r:id="rId59"/>
    <p:sldId id="542" r:id="rId60"/>
    <p:sldId id="529" r:id="rId61"/>
    <p:sldId id="524" r:id="rId62"/>
    <p:sldId id="512" r:id="rId63"/>
    <p:sldId id="511" r:id="rId64"/>
    <p:sldId id="510" r:id="rId65"/>
    <p:sldId id="508" r:id="rId66"/>
    <p:sldId id="507" r:id="rId67"/>
    <p:sldId id="506" r:id="rId68"/>
    <p:sldId id="505" r:id="rId69"/>
    <p:sldId id="504" r:id="rId70"/>
    <p:sldId id="503" r:id="rId71"/>
    <p:sldId id="502" r:id="rId72"/>
    <p:sldId id="501" r:id="rId73"/>
    <p:sldId id="500" r:id="rId74"/>
    <p:sldId id="473" r:id="rId75"/>
    <p:sldId id="454" r:id="rId76"/>
    <p:sldId id="453" r:id="rId77"/>
    <p:sldId id="455" r:id="rId78"/>
    <p:sldId id="456" r:id="rId79"/>
    <p:sldId id="457" r:id="rId80"/>
    <p:sldId id="458" r:id="rId81"/>
    <p:sldId id="459" r:id="rId82"/>
    <p:sldId id="460" r:id="rId83"/>
    <p:sldId id="461" r:id="rId84"/>
    <p:sldId id="462" r:id="rId85"/>
    <p:sldId id="463" r:id="rId86"/>
    <p:sldId id="441" r:id="rId87"/>
    <p:sldId id="492" r:id="rId88"/>
    <p:sldId id="442" r:id="rId89"/>
    <p:sldId id="443" r:id="rId90"/>
    <p:sldId id="444" r:id="rId91"/>
    <p:sldId id="445" r:id="rId92"/>
    <p:sldId id="446" r:id="rId93"/>
    <p:sldId id="447" r:id="rId94"/>
    <p:sldId id="448" r:id="rId95"/>
    <p:sldId id="468" r:id="rId96"/>
    <p:sldId id="450" r:id="rId97"/>
    <p:sldId id="449" r:id="rId98"/>
    <p:sldId id="451" r:id="rId99"/>
    <p:sldId id="472" r:id="rId100"/>
    <p:sldId id="469" r:id="rId101"/>
    <p:sldId id="470" r:id="rId102"/>
    <p:sldId id="471"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7A4"/>
    <a:srgbClr val="980691"/>
    <a:srgbClr val="07F9ED"/>
    <a:srgbClr val="B818F8"/>
    <a:srgbClr val="115457"/>
    <a:srgbClr val="F8B234"/>
    <a:srgbClr val="CEF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7" autoAdjust="0"/>
    <p:restoredTop sz="84287" autoAdjust="0"/>
  </p:normalViewPr>
  <p:slideViewPr>
    <p:cSldViewPr snapToGrid="0">
      <p:cViewPr varScale="1">
        <p:scale>
          <a:sx n="83" d="100"/>
          <a:sy n="83" d="100"/>
        </p:scale>
        <p:origin x="40" y="1160"/>
      </p:cViewPr>
      <p:guideLst/>
    </p:cSldViewPr>
  </p:slideViewPr>
  <p:notesTextViewPr>
    <p:cViewPr>
      <p:scale>
        <a:sx n="1" d="1"/>
        <a:sy n="1" d="1"/>
      </p:scale>
      <p:origin x="0" y="0"/>
    </p:cViewPr>
  </p:notesTextViewPr>
  <p:notesViewPr>
    <p:cSldViewPr snapToGrid="0">
      <p:cViewPr varScale="1">
        <p:scale>
          <a:sx n="70" d="100"/>
          <a:sy n="70" d="100"/>
        </p:scale>
        <p:origin x="834"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85A26D-FCE6-4595-8BF9-304BE9AD7BD9}" type="datetimeFigureOut">
              <a:rPr lang="en-US" smtClean="0"/>
              <a:t>6/18/2025</a:t>
            </a:fld>
            <a:endParaRPr lang="en-U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5FD64C-64E0-48B7-94D8-A679EC8A9E78}" type="slidenum">
              <a:rPr lang="en-US" smtClean="0"/>
              <a:t>‹#›</a:t>
            </a:fld>
            <a:endParaRPr lang="en-US"/>
          </a:p>
        </p:txBody>
      </p:sp>
    </p:spTree>
    <p:extLst>
      <p:ext uri="{BB962C8B-B14F-4D97-AF65-F5344CB8AC3E}">
        <p14:creationId xmlns:p14="http://schemas.microsoft.com/office/powerpoint/2010/main" val="3704615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74FE0-8D50-4E8E-BFD4-EB2FBFC8FDD9}" type="datetimeFigureOut">
              <a:rPr lang="en-US" smtClean="0"/>
              <a:t>6/18/2025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041DA-17C0-4D64-9275-F5FD20F236C3}" type="slidenum">
              <a:rPr lang="en-US" smtClean="0"/>
              <a:t>‹#›</a:t>
            </a:fld>
            <a:endParaRPr lang="en-US"/>
          </a:p>
        </p:txBody>
      </p:sp>
    </p:spTree>
    <p:extLst>
      <p:ext uri="{BB962C8B-B14F-4D97-AF65-F5344CB8AC3E}">
        <p14:creationId xmlns:p14="http://schemas.microsoft.com/office/powerpoint/2010/main" val="2124376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1</a:t>
            </a:fld>
            <a:endParaRPr lang="en-US" dirty="0"/>
          </a:p>
        </p:txBody>
      </p:sp>
    </p:spTree>
    <p:extLst>
      <p:ext uri="{BB962C8B-B14F-4D97-AF65-F5344CB8AC3E}">
        <p14:creationId xmlns:p14="http://schemas.microsoft.com/office/powerpoint/2010/main" val="3973791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think you will agree it is a pretty impressive list standard interfaces and devices. You will of course end up in a situation at times where you need to trade off the many interfaces with the available pin count. Engineering is, after all, always an art of compromise.</a:t>
            </a:r>
          </a:p>
          <a:p>
            <a:r>
              <a:rPr lang="en-US" dirty="0"/>
              <a:t> </a:t>
            </a:r>
          </a:p>
          <a:p>
            <a:r>
              <a:rPr lang="en-US" dirty="0"/>
              <a:t>Using the Vivado design flow, you assign functions within the MIO by double clicking on the processor within your block diagram, which brings up the re-customize IP window. There are two options for defining the MIO. The first option—Peripheral I/O Pins—is very graphical and allows you to see how assigning one interface standard affects others, as shown in the image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You can also use this window to define the bank-voltage settings for each of the two I/O banks (green = active).</a:t>
            </a:r>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31</a:t>
            </a:fld>
            <a:endParaRPr lang="en-US"/>
          </a:p>
        </p:txBody>
      </p:sp>
    </p:spTree>
    <p:extLst>
      <p:ext uri="{BB962C8B-B14F-4D97-AF65-F5344CB8AC3E}">
        <p14:creationId xmlns:p14="http://schemas.microsoft.com/office/powerpoint/2010/main" val="1861087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MIO is split into two voltage banks: </a:t>
            </a:r>
          </a:p>
          <a:p>
            <a:r>
              <a:rPr lang="en-US" dirty="0"/>
              <a:t>MIO0 pins 0 to 15</a:t>
            </a:r>
          </a:p>
          <a:p>
            <a:r>
              <a:rPr lang="en-US" dirty="0"/>
              <a:t>MIO1 pins 16 to 53</a:t>
            </a:r>
          </a:p>
          <a:p>
            <a:r>
              <a:rPr lang="en-US" dirty="0"/>
              <a:t> </a:t>
            </a:r>
          </a:p>
          <a:p>
            <a:r>
              <a:rPr lang="en-US" dirty="0"/>
              <a:t>Bank 0 includes the configuration input pins, which are sampled following power up. These mode pins share the multiuse I/O pins on the PS side of the device. In all, there are seven mode pins mapped to MIO[8:2]. The first four mode pins define the boot mode; the fifth determines whether the PLL is used or not; and the sixth and seventh mode pins define the bank voltages on MIO bank 0 and bank 1 during power up. The voltage standard defined on MIO bank 0 and 1 can be changed from LVCMOS to HTSL following completion of the boot loader.</a:t>
            </a:r>
          </a:p>
          <a:p>
            <a:r>
              <a:rPr lang="en-US" dirty="0"/>
              <a:t> </a:t>
            </a:r>
          </a:p>
          <a:p>
            <a:r>
              <a:rPr lang="en-US" dirty="0"/>
              <a:t>As mentioned above, at times there are not enough MIO pins to bring out all the interfaces you wish to have. In such cases, you can extend the MIO into the Programmable Logic (PL) side of the </a:t>
            </a:r>
            <a:r>
              <a:rPr lang="en-US" dirty="0" err="1"/>
              <a:t>Zynq</a:t>
            </a:r>
            <a:r>
              <a:rPr lang="en-US" dirty="0"/>
              <a:t> </a:t>
            </a:r>
            <a:r>
              <a:rPr lang="en-US" dirty="0" err="1"/>
              <a:t>SoC.</a:t>
            </a:r>
            <a:r>
              <a:rPr lang="en-US" dirty="0"/>
              <a:t> This is called Extended Multipurpose IO or EMIO. EMIO can provide up to 64 additional GPIO pins. Alternatively you can assign most of the MIO interfaces to the EMIO with the notable exception of the USB, SRAM/NOR memory interfaces, and the NAND Flash interface. The </a:t>
            </a:r>
            <a:r>
              <a:rPr lang="en-US" dirty="0" err="1"/>
              <a:t>Zynq</a:t>
            </a:r>
            <a:r>
              <a:rPr lang="en-US" dirty="0"/>
              <a:t> </a:t>
            </a:r>
            <a:r>
              <a:rPr lang="en-US" dirty="0" err="1"/>
              <a:t>SoC</a:t>
            </a:r>
            <a:r>
              <a:rPr lang="en-US" dirty="0"/>
              <a:t> technical reference manual provides very detailed information on the differences between MIO and EMIO capabilities. Assigning functions to the EMIO is very simple and is accomplished by clicking the EMIO button at the end of the Peripheral I/O Pins tab as shown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second option is the “MIO Configuration” tab in the </a:t>
            </a:r>
            <a:r>
              <a:rPr lang="en-US" dirty="0" err="1"/>
              <a:t>Zynq</a:t>
            </a:r>
            <a:r>
              <a:rPr lang="en-US" dirty="0"/>
              <a:t> Processing System screen, shown below, which brings up a list of interfaces assigned to the MIO. We can also assign the EMIO pins in this view, which we will address in a little while.</a:t>
            </a:r>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32</a:t>
            </a:fld>
            <a:endParaRPr lang="en-US"/>
          </a:p>
        </p:txBody>
      </p:sp>
    </p:spTree>
    <p:extLst>
      <p:ext uri="{BB962C8B-B14F-4D97-AF65-F5344CB8AC3E}">
        <p14:creationId xmlns:p14="http://schemas.microsoft.com/office/powerpoint/2010/main" val="1995829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I²C is a multi-master, serial computer bus invented by Philips that is used as a communication medium between low-speed peripherals. The name stands for Inter-Integrated Circuit and is pronounced I-squared-C. As of October 1, 2006, no licensing fees are required to implement the I²C protocol. Licensing fees for assigning addresses is still required and regulated by NXP.</a:t>
            </a:r>
          </a:p>
          <a:p>
            <a:r>
              <a:rPr lang="en-US" sz="1200" kern="1200" dirty="0">
                <a:solidFill>
                  <a:schemeClr val="tx1"/>
                </a:solidFill>
                <a:effectLst/>
                <a:latin typeface="Arial" charset="0"/>
                <a:ea typeface="+mn-ea"/>
                <a:cs typeface="+mn-cs"/>
              </a:rPr>
              <a:t>Because of it low pin count and cost, the I²C protocol is a popular interface for on-board peripheral components. </a:t>
            </a:r>
          </a:p>
          <a:p>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I²C module is a bus controller that can function as a master or slave in a multi-master design. In master mode, the I²C interface can transmit data to a slave and initiate a transfer to receive data from a slave.</a:t>
            </a:r>
          </a:p>
          <a:p>
            <a:r>
              <a:rPr lang="en-AU"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I²C uses only two bidirectional open-drain lines: serial data (SDA) and serial clock (SCL). Both lines are pulled up with resistors. The next slide shows the implementation of an I²C peripheral. The I²C peripheral can use both normal (7-bit) addressing or extended (10-bit) addressing modes. This option is programmable in master mode and automatic in slave mode by detecting a specific code in bits [7:3] of the first address byte. It also supports an extremely wide clock frequency range from DC (almost) up to 400 Kb/s.</a:t>
            </a:r>
          </a:p>
          <a:p>
            <a:r>
              <a:rPr lang="en-US" sz="1200" kern="1200" dirty="0">
                <a:solidFill>
                  <a:schemeClr val="tx1"/>
                </a:solidFill>
                <a:effectLst/>
                <a:latin typeface="Arial" charset="0"/>
                <a:ea typeface="+mn-ea"/>
                <a:cs typeface="+mn-cs"/>
              </a:rPr>
              <a:t>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controller supports operation in several configurations:</a:t>
            </a:r>
          </a:p>
          <a:p>
            <a:pPr lvl="0"/>
            <a:r>
              <a:rPr lang="en-US" sz="1200" kern="1200" dirty="0">
                <a:solidFill>
                  <a:schemeClr val="tx1"/>
                </a:solidFill>
                <a:effectLst/>
                <a:latin typeface="Arial" charset="0"/>
                <a:ea typeface="+mn-ea"/>
                <a:cs typeface="+mn-cs"/>
              </a:rPr>
              <a:t>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master: In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master mode,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 acts as the master device on 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bus. In this mode, 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clock (I2C_SCL) is driven by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a:t>
            </a:r>
          </a:p>
          <a:p>
            <a:pPr lvl="0"/>
            <a:r>
              <a:rPr lang="en-US" sz="1200" kern="1200" dirty="0">
                <a:solidFill>
                  <a:schemeClr val="tx1"/>
                </a:solidFill>
                <a:effectLst/>
                <a:latin typeface="Arial" charset="0"/>
                <a:ea typeface="+mn-ea"/>
                <a:cs typeface="+mn-cs"/>
              </a:rPr>
              <a:t>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slave: In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slave mode,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 acts as the slave device on 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bus with another device being the master. In this mode, 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clock (I2C_SCL) is driven by 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master device.</a:t>
            </a:r>
          </a:p>
          <a:p>
            <a:pPr lvl="0"/>
            <a:r>
              <a:rPr lang="en-US" sz="1200" kern="1200" dirty="0">
                <a:solidFill>
                  <a:schemeClr val="tx1"/>
                </a:solidFill>
                <a:effectLst/>
                <a:latin typeface="Arial" charset="0"/>
                <a:ea typeface="+mn-ea"/>
                <a:cs typeface="+mn-cs"/>
              </a:rPr>
              <a:t>Multi-master operation: In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multi-master mode,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 acts as a master, sharing the bus with other masters. In this mode, the I</a:t>
            </a:r>
            <a:r>
              <a:rPr lang="en-US" sz="1200" kern="1200" baseline="30000" dirty="0">
                <a:solidFill>
                  <a:schemeClr val="tx1"/>
                </a:solidFill>
                <a:effectLst/>
                <a:latin typeface="Arial" charset="0"/>
                <a:ea typeface="+mn-ea"/>
                <a:cs typeface="+mn-cs"/>
              </a:rPr>
              <a:t>2</a:t>
            </a:r>
            <a:r>
              <a:rPr lang="en-US" sz="1200" kern="1200" dirty="0">
                <a:solidFill>
                  <a:schemeClr val="tx1"/>
                </a:solidFill>
                <a:effectLst/>
                <a:latin typeface="Arial" charset="0"/>
                <a:ea typeface="+mn-ea"/>
                <a:cs typeface="+mn-cs"/>
              </a:rPr>
              <a:t>C clock (I2C_SCL) is driven by the device that acts as the master.</a:t>
            </a:r>
          </a:p>
          <a:p>
            <a:endParaRPr lang="en-US" dirty="0"/>
          </a:p>
          <a:p>
            <a:endParaRPr lang="en-US" sz="1200" kern="1200" dirty="0">
              <a:solidFill>
                <a:schemeClr val="tx1"/>
              </a:solidFill>
              <a:effectLst/>
              <a:latin typeface="Arial" charset="0"/>
              <a:ea typeface="+mn-ea"/>
              <a:cs typeface="+mn-cs"/>
            </a:endParaRP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75</a:t>
            </a:fld>
            <a:endParaRPr lang="en-US"/>
          </a:p>
        </p:txBody>
      </p:sp>
    </p:spTree>
    <p:extLst>
      <p:ext uri="{BB962C8B-B14F-4D97-AF65-F5344CB8AC3E}">
        <p14:creationId xmlns:p14="http://schemas.microsoft.com/office/powerpoint/2010/main" val="2751250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CAN is a computer network protocol and bus standard designed for low-cost, flexible, and small data packet networks. It is designed specifically for automotive applications but is now also used in other areas. </a:t>
            </a:r>
          </a:p>
          <a:p>
            <a:r>
              <a:rPr lang="en-US" sz="1200" kern="1200" dirty="0">
                <a:solidFill>
                  <a:schemeClr val="tx1"/>
                </a:solidFill>
                <a:effectLst/>
                <a:latin typeface="Arial" charset="0"/>
                <a:ea typeface="+mn-ea"/>
                <a:cs typeface="+mn-cs"/>
              </a:rPr>
              <a:t>The CAN peripheral supports these standards:</a:t>
            </a:r>
          </a:p>
          <a:p>
            <a:pPr lvl="0"/>
            <a:r>
              <a:rPr lang="en-US" sz="1200" kern="1200" dirty="0">
                <a:solidFill>
                  <a:schemeClr val="tx1"/>
                </a:solidFill>
                <a:effectLst/>
                <a:latin typeface="Arial" charset="0"/>
                <a:ea typeface="+mn-ea"/>
                <a:cs typeface="+mn-cs"/>
              </a:rPr>
              <a:t>CAN 2.0-A standard as defined by BOSCH</a:t>
            </a:r>
          </a:p>
          <a:p>
            <a:pPr lvl="0"/>
            <a:r>
              <a:rPr lang="en-US" sz="1200" kern="1200" dirty="0">
                <a:solidFill>
                  <a:schemeClr val="tx1"/>
                </a:solidFill>
                <a:effectLst/>
                <a:latin typeface="Arial" charset="0"/>
                <a:ea typeface="+mn-ea"/>
                <a:cs typeface="+mn-cs"/>
              </a:rPr>
              <a:t>CAN 2.0-B standard as defined by BOSCH</a:t>
            </a:r>
          </a:p>
          <a:p>
            <a:pPr lvl="0"/>
            <a:r>
              <a:rPr lang="en-US" sz="1200" kern="1200" dirty="0">
                <a:solidFill>
                  <a:schemeClr val="tx1"/>
                </a:solidFill>
                <a:effectLst/>
                <a:latin typeface="Arial" charset="0"/>
                <a:ea typeface="+mn-ea"/>
                <a:cs typeface="+mn-cs"/>
              </a:rPr>
              <a:t>ISO 118981-1 standard as defined by the ISO</a:t>
            </a:r>
          </a:p>
          <a:p>
            <a:r>
              <a:rPr lang="en-US" sz="1200" kern="1200" dirty="0">
                <a:solidFill>
                  <a:schemeClr val="tx1"/>
                </a:solidFill>
                <a:effectLst/>
                <a:latin typeface="Arial" charset="0"/>
                <a:ea typeface="+mn-ea"/>
                <a:cs typeface="+mn-cs"/>
              </a:rPr>
              <a:t>As the standards specify, the CAN peripheral is divided into three different layers: object layer, transfer layer, and physical layer. </a:t>
            </a:r>
          </a:p>
          <a:p>
            <a:pPr lvl="0"/>
            <a:r>
              <a:rPr lang="en-US" sz="1200" kern="1200" dirty="0">
                <a:solidFill>
                  <a:schemeClr val="tx1"/>
                </a:solidFill>
                <a:effectLst/>
                <a:latin typeface="Arial" charset="0"/>
                <a:ea typeface="+mn-ea"/>
                <a:cs typeface="+mn-cs"/>
              </a:rPr>
              <a:t>The object layer is further divided into a data link layer and physical layer.</a:t>
            </a:r>
          </a:p>
          <a:p>
            <a:pPr lvl="0"/>
            <a:r>
              <a:rPr lang="en-US" sz="1200" kern="1200" dirty="0">
                <a:solidFill>
                  <a:schemeClr val="tx1"/>
                </a:solidFill>
                <a:effectLst/>
                <a:latin typeface="Arial" charset="0"/>
                <a:ea typeface="+mn-ea"/>
                <a:cs typeface="+mn-cs"/>
              </a:rPr>
              <a:t>The data link layer is subdivided into logic link control (LLC) and medium access control (MAC).</a:t>
            </a:r>
          </a:p>
          <a:p>
            <a:r>
              <a:rPr lang="en-AU"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The CAN peripheral’s object layer handles the LLC functionality. The transfer layer handles the MAC functionality.</a:t>
            </a:r>
          </a:p>
          <a:p>
            <a:pPr lvl="0"/>
            <a:r>
              <a:rPr lang="en-US" sz="1200" kern="1200" dirty="0">
                <a:solidFill>
                  <a:schemeClr val="tx1"/>
                </a:solidFill>
                <a:effectLst/>
                <a:latin typeface="Arial" charset="0"/>
                <a:ea typeface="+mn-ea"/>
                <a:cs typeface="+mn-cs"/>
              </a:rPr>
              <a:t>The physical layer in ISO 11898-1 is subdivided into physical signaling (PLS), physical medium attachment (PMA), and medium dependent interface (MDI). The transfer layer handles only the PLS functionality. An external PHY device should meet all the requirements specified by the PMA and MDI sublayers.</a:t>
            </a:r>
          </a:p>
          <a:p>
            <a:r>
              <a:rPr lang="en-US" sz="1200" kern="1200" dirty="0">
                <a:solidFill>
                  <a:schemeClr val="tx1"/>
                </a:solidFill>
                <a:effectLst/>
                <a:latin typeface="Arial" charset="0"/>
                <a:ea typeface="+mn-ea"/>
                <a:cs typeface="+mn-cs"/>
              </a:rPr>
              <a:t>The CAN controller is supported by the Standalone library in SDK.</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76</a:t>
            </a:fld>
            <a:endParaRPr lang="en-US"/>
          </a:p>
        </p:txBody>
      </p:sp>
    </p:spTree>
    <p:extLst>
      <p:ext uri="{BB962C8B-B14F-4D97-AF65-F5344CB8AC3E}">
        <p14:creationId xmlns:p14="http://schemas.microsoft.com/office/powerpoint/2010/main" val="97429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The SD/SDIO peripheral controls communication with SDIO devices, SD memory, and MMC cards connected to the processing system. It is designed to support SD, SDIO, and MMC applications in a wide range of portable, low-power applications (such as the 802.11devices, GPS, WiMAX, and UWB).</a:t>
            </a:r>
          </a:p>
          <a:p>
            <a:r>
              <a:rPr lang="en-US" sz="1200" kern="1200" dirty="0">
                <a:solidFill>
                  <a:schemeClr val="tx1"/>
                </a:solidFill>
                <a:effectLst/>
                <a:latin typeface="Arial" charset="0"/>
                <a:ea typeface="+mn-ea"/>
                <a:cs typeface="+mn-cs"/>
              </a:rPr>
              <a:t>The SD/SDIO peripheral is fully compliant with the standard SD Host Controller Specification Version 2.0 Part A2 with SDMA (Single Operation DMA), ADMA1 (4 KB boundary limited DMA), and ADMA2 (ADMA2 allows data of any location and any size to be transferred in a 32-bit system memory - scatter-gather DMA) support. The core also supports up to seven functions in SD1, SD4, and SPI mode. It also supports SD high-speed (SDHS) and SD high-capacity (SDHC) card standards.</a:t>
            </a:r>
          </a:p>
          <a:p>
            <a:r>
              <a:rPr lang="en-US" sz="1200" kern="1200" dirty="0">
                <a:solidFill>
                  <a:schemeClr val="tx1"/>
                </a:solidFill>
                <a:effectLst/>
                <a:latin typeface="Arial" charset="0"/>
                <a:ea typeface="+mn-ea"/>
                <a:cs typeface="+mn-cs"/>
              </a:rPr>
              <a:t>The SDIO device controller supports an internal FIFO to meet throughput requirements.</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77</a:t>
            </a:fld>
            <a:endParaRPr lang="en-US"/>
          </a:p>
        </p:txBody>
      </p:sp>
    </p:spTree>
    <p:extLst>
      <p:ext uri="{BB962C8B-B14F-4D97-AF65-F5344CB8AC3E}">
        <p14:creationId xmlns:p14="http://schemas.microsoft.com/office/powerpoint/2010/main" val="726139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The serial peripheral interface (SPI) bus is a synchronous serial data link standard named by Motorola that operates in full-duplex mode. Devices communicate in master/slave mode where the master device initiates the data frame. Multiple slave devices are allowed with individual slave select (chip select) lines. Sometimes SPI is called a “four-wire” serial bus, contrasting with three-, two-, and one-wire serial buses.</a:t>
            </a:r>
          </a:p>
          <a:p>
            <a:r>
              <a:rPr lang="en-US" sz="1200" kern="1200" dirty="0">
                <a:solidFill>
                  <a:schemeClr val="tx1"/>
                </a:solidFill>
                <a:effectLst/>
                <a:latin typeface="Arial" charset="0"/>
                <a:ea typeface="+mn-ea"/>
                <a:cs typeface="+mn-cs"/>
              </a:rPr>
              <a:t>Due to its low-chip count and implementation cost, the SPI protocol is mainly used for peripheral, on-board, chip-to-chip communication.</a:t>
            </a:r>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78</a:t>
            </a:fld>
            <a:endParaRPr lang="en-US"/>
          </a:p>
        </p:txBody>
      </p:sp>
    </p:spTree>
    <p:extLst>
      <p:ext uri="{BB962C8B-B14F-4D97-AF65-F5344CB8AC3E}">
        <p14:creationId xmlns:p14="http://schemas.microsoft.com/office/powerpoint/2010/main" val="389510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The PS USB 2.0 peripherals in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architecture completely support the USB 2.0 standard:</a:t>
            </a:r>
          </a:p>
          <a:p>
            <a:pPr lvl="0"/>
            <a:r>
              <a:rPr lang="en-US" sz="1200" kern="1200" dirty="0">
                <a:solidFill>
                  <a:schemeClr val="tx1"/>
                </a:solidFill>
                <a:effectLst/>
                <a:latin typeface="Arial" charset="0"/>
                <a:ea typeface="+mn-ea"/>
                <a:cs typeface="+mn-cs"/>
              </a:rPr>
              <a:t>Per the defined protocol, each peripheral will initiate connection at high speed (480 Mbit/s), drop to full speed, and finally go to low speed until a connection is established.</a:t>
            </a:r>
          </a:p>
          <a:p>
            <a:pPr lvl="0"/>
            <a:r>
              <a:rPr lang="en-US" sz="1200" kern="1200" dirty="0">
                <a:solidFill>
                  <a:schemeClr val="tx1"/>
                </a:solidFill>
                <a:effectLst/>
                <a:latin typeface="Arial" charset="0"/>
                <a:ea typeface="+mn-ea"/>
                <a:cs typeface="+mn-cs"/>
              </a:rPr>
              <a:t>Each block can be configured as either a USB host, USB device, or USB on-the-go.</a:t>
            </a:r>
          </a:p>
          <a:p>
            <a:pPr lvl="0"/>
            <a:r>
              <a:rPr lang="en-US" sz="1200" kern="1200" dirty="0">
                <a:solidFill>
                  <a:schemeClr val="tx1"/>
                </a:solidFill>
                <a:effectLst/>
                <a:latin typeface="Arial" charset="0"/>
                <a:ea typeface="+mn-ea"/>
                <a:cs typeface="+mn-cs"/>
              </a:rPr>
              <a:t>Each block supports the standard ULPI (ultra-low pin interface) 8-bit interface for USB 2.0</a:t>
            </a:r>
          </a:p>
          <a:p>
            <a:pPr lvl="0"/>
            <a:r>
              <a:rPr lang="en-US" sz="1200" kern="1200" dirty="0">
                <a:solidFill>
                  <a:schemeClr val="tx1"/>
                </a:solidFill>
                <a:effectLst/>
                <a:latin typeface="Arial" charset="0"/>
                <a:ea typeface="+mn-ea"/>
                <a:cs typeface="+mn-cs"/>
              </a:rPr>
              <a:t>All four transfer types are supported: isochronous (video devices), interrupt (printers, keyboards and mice), bulk (file transfers), and control (bus control commands)</a:t>
            </a:r>
          </a:p>
          <a:p>
            <a:pPr lvl="0"/>
            <a:r>
              <a:rPr lang="en-US" sz="1200" kern="1200" dirty="0">
                <a:solidFill>
                  <a:schemeClr val="tx1"/>
                </a:solidFill>
                <a:effectLst/>
                <a:latin typeface="Arial" charset="0"/>
                <a:ea typeface="+mn-ea"/>
                <a:cs typeface="+mn-cs"/>
              </a:rPr>
              <a:t>Up to 12 USB endpoints can be supported per peripheral block when in USB host mode</a:t>
            </a:r>
          </a:p>
          <a:p>
            <a:pPr lvl="0"/>
            <a:r>
              <a:rPr lang="en-US" sz="1200" kern="1200" dirty="0">
                <a:solidFill>
                  <a:schemeClr val="tx1"/>
                </a:solidFill>
                <a:effectLst/>
                <a:latin typeface="Arial" charset="0"/>
                <a:ea typeface="+mn-ea"/>
                <a:cs typeface="+mn-cs"/>
              </a:rPr>
              <a:t>Xilinx provides source code for all drivers</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80</a:t>
            </a:fld>
            <a:endParaRPr lang="en-US"/>
          </a:p>
        </p:txBody>
      </p:sp>
    </p:spTree>
    <p:extLst>
      <p:ext uri="{BB962C8B-B14F-4D97-AF65-F5344CB8AC3E}">
        <p14:creationId xmlns:p14="http://schemas.microsoft.com/office/powerpoint/2010/main" val="3554163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USB is a cable bus that supports data exchange between a host device and a wide range of simultaneously accessible peripherals. The attached peripherals share USB bandwidth through a host-scheduled, token-based protocol. The bus allows peripherals to be attached, configured, used, and detached while the host and other peripherals are in operation.</a:t>
            </a:r>
          </a:p>
          <a:p>
            <a:r>
              <a:rPr lang="en-US" sz="1200" kern="1200" dirty="0">
                <a:solidFill>
                  <a:schemeClr val="tx1"/>
                </a:solidFill>
                <a:effectLst/>
                <a:latin typeface="Arial" charset="0"/>
                <a:ea typeface="+mn-ea"/>
                <a:cs typeface="+mn-cs"/>
              </a:rPr>
              <a:t>The USB 2.0 specification supersedes the earlier versions of the USB specification. USB 2.0 offers the user a larger bandwidth increasing data throughput by a factor of 40.</a:t>
            </a:r>
          </a:p>
          <a:p>
            <a:r>
              <a:rPr lang="en-US" sz="1200" kern="1200" dirty="0">
                <a:solidFill>
                  <a:schemeClr val="tx1"/>
                </a:solidFill>
                <a:effectLst/>
                <a:latin typeface="Arial" charset="0"/>
                <a:ea typeface="+mn-ea"/>
                <a:cs typeface="+mn-cs"/>
              </a:rPr>
              <a:t>In addition to the 1.5 Mb/s and 12 Mb/s data rates of USB 1.1, the evolution to USB 2.0 adds an additional data rate of 480 Mb/s.</a:t>
            </a:r>
          </a:p>
          <a:p>
            <a:r>
              <a:rPr lang="en-US" sz="1200" kern="1200" dirty="0">
                <a:solidFill>
                  <a:schemeClr val="tx1"/>
                </a:solidFill>
                <a:effectLst/>
                <a:latin typeface="Arial" charset="0"/>
                <a:ea typeface="+mn-ea"/>
                <a:cs typeface="+mn-cs"/>
              </a:rPr>
              <a:t>The processing system is equipped with two USB 2.0 on-the-go (OTG) peripherals. The OTG supplement to the USB specification extends USB to peer-to-peer applications. With USB OTG technology, consumer electronics, peripherals, and portable devices can connect to each other.</a:t>
            </a:r>
          </a:p>
          <a:p>
            <a:r>
              <a:rPr lang="en-US" sz="1200" kern="1200" dirty="0">
                <a:solidFill>
                  <a:schemeClr val="tx1"/>
                </a:solidFill>
                <a:effectLst/>
                <a:latin typeface="Arial" charset="0"/>
                <a:ea typeface="+mn-ea"/>
                <a:cs typeface="+mn-cs"/>
              </a:rPr>
              <a:t>With USB OTG, fully USB-compliant peripheral devices can be developed that can also assume the role of a USB host.</a:t>
            </a:r>
          </a:p>
          <a:p>
            <a:r>
              <a:rPr lang="en-US" sz="1200" b="1" kern="1200" dirty="0">
                <a:solidFill>
                  <a:schemeClr val="tx1"/>
                </a:solidFill>
                <a:effectLst/>
                <a:latin typeface="Arial" charset="0"/>
                <a:ea typeface="+mn-ea"/>
                <a:cs typeface="+mn-cs"/>
              </a:rPr>
              <a:t>Register Interfaces</a:t>
            </a:r>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52 synchronous registers for status and control hook each USB module to the CPU in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 through an AXI-based interface. The registers allow the user to control the configuration of each peripheral, status of the peripheral, and control peripheral operation. The registers are grouped into USB host-compatible registers per the IBM EHCI (</a:t>
            </a:r>
            <a:r>
              <a:rPr lang="en-US" sz="1200" b="0" i="1" kern="1200" dirty="0">
                <a:solidFill>
                  <a:schemeClr val="tx1"/>
                </a:solidFill>
                <a:effectLst/>
                <a:latin typeface="Arial" charset="0"/>
                <a:ea typeface="+mn-ea"/>
                <a:cs typeface="+mn-cs"/>
              </a:rPr>
              <a:t>Enhanced Host Controller Interface</a:t>
            </a:r>
            <a:r>
              <a:rPr lang="en-US" sz="1200" b="0" kern="1200" dirty="0">
                <a:solidFill>
                  <a:schemeClr val="tx1"/>
                </a:solidFill>
                <a:effectLst/>
                <a:latin typeface="Arial" charset="0"/>
                <a:ea typeface="+mn-ea"/>
                <a:cs typeface="+mn-cs"/>
              </a:rPr>
              <a:t> ) </a:t>
            </a:r>
            <a:r>
              <a:rPr lang="en-US" sz="1200" kern="1200" dirty="0">
                <a:solidFill>
                  <a:schemeClr val="tx1"/>
                </a:solidFill>
                <a:effectLst/>
                <a:latin typeface="Arial" charset="0"/>
                <a:ea typeface="+mn-ea"/>
                <a:cs typeface="+mn-cs"/>
              </a:rPr>
              <a:t>standard as well as registers for controlling a target device.</a:t>
            </a:r>
          </a:p>
          <a:p>
            <a:r>
              <a:rPr lang="en-AU" sz="1200"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DMA Engine</a:t>
            </a:r>
            <a:endParaRPr lang="en-US" sz="1200" kern="1200" dirty="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Moves USB data between the outside world and internal buffers</a:t>
            </a:r>
          </a:p>
          <a:p>
            <a:pPr lvl="0"/>
            <a:r>
              <a:rPr lang="en-US" sz="1200" kern="1200" dirty="0">
                <a:solidFill>
                  <a:schemeClr val="tx1"/>
                </a:solidFill>
                <a:effectLst/>
                <a:latin typeface="Arial" charset="0"/>
                <a:ea typeface="+mn-ea"/>
                <a:cs typeface="+mn-cs"/>
              </a:rPr>
              <a:t>Automatically parses USB data structures</a:t>
            </a:r>
          </a:p>
          <a:p>
            <a:pPr lvl="0"/>
            <a:r>
              <a:rPr lang="en-US" sz="1200" kern="1200" dirty="0">
                <a:solidFill>
                  <a:schemeClr val="tx1"/>
                </a:solidFill>
                <a:effectLst/>
                <a:latin typeface="Arial" charset="0"/>
                <a:ea typeface="+mn-ea"/>
                <a:cs typeface="+mn-cs"/>
              </a:rPr>
              <a:t>Queues device responses for multiple endpoints</a:t>
            </a:r>
          </a:p>
          <a:p>
            <a:r>
              <a:rPr lang="en-US" sz="1200" kern="1200" dirty="0">
                <a:solidFill>
                  <a:schemeClr val="tx1"/>
                </a:solidFill>
                <a:effectLst/>
                <a:latin typeface="Arial" charset="0"/>
                <a:ea typeface="+mn-ea"/>
                <a:cs typeface="+mn-cs"/>
              </a:rPr>
              <a:t>The DMA engine presents a master interface to system memory and moves all of the data to be transferred over USB between the peripheral and buffers in system memory. The DMA engine accesses both control information and packet data and can queue data for transfer, freeing up the CPU in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 for other operations. The data structure of the DMA engine is also IBM EHCI compliant.</a:t>
            </a:r>
          </a:p>
          <a:p>
            <a:r>
              <a:rPr lang="en-US" sz="1200" b="1" kern="1200" dirty="0">
                <a:solidFill>
                  <a:schemeClr val="tx1"/>
                </a:solidFill>
                <a:effectLst/>
                <a:latin typeface="Arial" charset="0"/>
                <a:ea typeface="+mn-ea"/>
                <a:cs typeface="+mn-cs"/>
              </a:rPr>
              <a:t>Buffers</a:t>
            </a:r>
            <a:endParaRPr lang="en-US" sz="1200" kern="1200" dirty="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Configurable FIFOs</a:t>
            </a:r>
          </a:p>
          <a:p>
            <a:pPr lvl="0"/>
            <a:r>
              <a:rPr lang="en-US" sz="1200" kern="1200" dirty="0">
                <a:solidFill>
                  <a:schemeClr val="tx1"/>
                </a:solidFill>
                <a:effectLst/>
                <a:latin typeface="Arial" charset="0"/>
                <a:ea typeface="+mn-ea"/>
                <a:cs typeface="+mn-cs"/>
              </a:rPr>
              <a:t>Decouples the DMA from protocol engine to maintain fast USB timing</a:t>
            </a:r>
          </a:p>
          <a:p>
            <a:pPr lvl="0"/>
            <a:r>
              <a:rPr lang="en-US" sz="1200" kern="1200" dirty="0">
                <a:solidFill>
                  <a:schemeClr val="tx1"/>
                </a:solidFill>
                <a:effectLst/>
                <a:latin typeface="Arial" charset="0"/>
                <a:ea typeface="+mn-ea"/>
                <a:cs typeface="+mn-cs"/>
              </a:rPr>
              <a:t>Supports multiple endpoints</a:t>
            </a:r>
          </a:p>
          <a:p>
            <a:r>
              <a:rPr lang="en-US" sz="1200" kern="1200" dirty="0">
                <a:solidFill>
                  <a:schemeClr val="tx1"/>
                </a:solidFill>
                <a:effectLst/>
                <a:latin typeface="Arial" charset="0"/>
                <a:ea typeface="+mn-ea"/>
                <a:cs typeface="+mn-cs"/>
              </a:rPr>
              <a:t>The USB data buffers are configurable FIFOs between the protocol engine and the DMA controller. The FIFOs help uncouple system memory from the extremely tight timing of the actual USB transfers between devices. In device mode, one data channel is maintained through dual-port memory. In host mode, a single data channel is maintained for each active endpoint in the target system.</a:t>
            </a:r>
          </a:p>
          <a:p>
            <a:r>
              <a:rPr lang="en-US" sz="1200" b="1" kern="1200" dirty="0">
                <a:solidFill>
                  <a:schemeClr val="tx1"/>
                </a:solidFill>
                <a:effectLst/>
                <a:latin typeface="Arial" charset="0"/>
                <a:ea typeface="+mn-ea"/>
                <a:cs typeface="+mn-cs"/>
              </a:rPr>
              <a:t>High-Speed Protocol Engine</a:t>
            </a:r>
            <a:endParaRPr lang="en-US" sz="1200" kern="1200" dirty="0">
              <a:solidFill>
                <a:schemeClr val="tx1"/>
              </a:solidFill>
              <a:effectLst/>
              <a:latin typeface="Arial" charset="0"/>
              <a:ea typeface="+mn-ea"/>
              <a:cs typeface="+mn-cs"/>
            </a:endParaRPr>
          </a:p>
          <a:p>
            <a:r>
              <a:rPr lang="en-US" sz="1200" kern="1200" dirty="0">
                <a:solidFill>
                  <a:schemeClr val="tx1"/>
                </a:solidFill>
                <a:effectLst/>
                <a:latin typeface="Arial" charset="0"/>
                <a:ea typeface="+mn-ea"/>
                <a:cs typeface="+mn-cs"/>
              </a:rPr>
              <a:t>This USB peripheral block is responsible for parsing all USB transfers and generating response packets when requested. It also handles:</a:t>
            </a:r>
          </a:p>
          <a:p>
            <a:pPr lvl="0"/>
            <a:r>
              <a:rPr lang="en-US" sz="1200" kern="1200" dirty="0">
                <a:solidFill>
                  <a:schemeClr val="tx1"/>
                </a:solidFill>
                <a:effectLst/>
                <a:latin typeface="Arial" charset="0"/>
                <a:ea typeface="+mn-ea"/>
                <a:cs typeface="+mn-cs"/>
              </a:rPr>
              <a:t>Error checking</a:t>
            </a:r>
          </a:p>
          <a:p>
            <a:pPr lvl="0"/>
            <a:r>
              <a:rPr lang="en-US" sz="1200" kern="1200" dirty="0">
                <a:solidFill>
                  <a:schemeClr val="tx1"/>
                </a:solidFill>
                <a:effectLst/>
                <a:latin typeface="Arial" charset="0"/>
                <a:ea typeface="+mn-ea"/>
                <a:cs typeface="+mn-cs"/>
              </a:rPr>
              <a:t>Field generation</a:t>
            </a:r>
          </a:p>
          <a:p>
            <a:pPr lvl="0"/>
            <a:r>
              <a:rPr lang="en-US" sz="1200" kern="1200" dirty="0">
                <a:solidFill>
                  <a:schemeClr val="tx1"/>
                </a:solidFill>
                <a:effectLst/>
                <a:latin typeface="Arial" charset="0"/>
                <a:ea typeface="+mn-ea"/>
                <a:cs typeface="+mn-cs"/>
              </a:rPr>
              <a:t>Formatting of data handshakes</a:t>
            </a:r>
          </a:p>
          <a:p>
            <a:pPr lvl="0"/>
            <a:r>
              <a:rPr lang="en-US" sz="1200" kern="1200" dirty="0">
                <a:solidFill>
                  <a:schemeClr val="tx1"/>
                </a:solidFill>
                <a:effectLst/>
                <a:latin typeface="Arial" charset="0"/>
                <a:ea typeface="+mn-ea"/>
                <a:cs typeface="+mn-cs"/>
              </a:rPr>
              <a:t>Ping and data response packets on the bus</a:t>
            </a:r>
          </a:p>
          <a:p>
            <a:pPr lvl="0"/>
            <a:r>
              <a:rPr lang="en-US" sz="1200" kern="1200" dirty="0">
                <a:solidFill>
                  <a:schemeClr val="tx1"/>
                </a:solidFill>
                <a:effectLst/>
                <a:latin typeface="Arial" charset="0"/>
                <a:ea typeface="+mn-ea"/>
                <a:cs typeface="+mn-cs"/>
              </a:rPr>
              <a:t>Automatically parses USB tokens and generates response packets</a:t>
            </a:r>
          </a:p>
          <a:p>
            <a:r>
              <a:rPr lang="en-US" sz="1200" b="1" kern="1200" dirty="0">
                <a:solidFill>
                  <a:schemeClr val="tx1"/>
                </a:solidFill>
                <a:effectLst/>
                <a:latin typeface="Arial" charset="0"/>
                <a:ea typeface="+mn-ea"/>
                <a:cs typeface="+mn-cs"/>
              </a:rPr>
              <a:t>Transceiver Interface</a:t>
            </a:r>
            <a:endParaRPr lang="en-US" sz="1200" kern="1200" dirty="0">
              <a:solidFill>
                <a:schemeClr val="tx1"/>
              </a:solidFill>
              <a:effectLst/>
              <a:latin typeface="Arial" charset="0"/>
              <a:ea typeface="+mn-ea"/>
              <a:cs typeface="+mn-cs"/>
            </a:endParaRPr>
          </a:p>
          <a:p>
            <a:pPr lvl="0"/>
            <a:r>
              <a:rPr lang="en-US" sz="1200" kern="1200" dirty="0">
                <a:solidFill>
                  <a:schemeClr val="tx1"/>
                </a:solidFill>
                <a:effectLst/>
                <a:latin typeface="Arial" charset="0"/>
                <a:ea typeface="+mn-ea"/>
                <a:cs typeface="+mn-cs"/>
              </a:rPr>
              <a:t>Maintains external PHY and clock domain timing</a:t>
            </a:r>
          </a:p>
          <a:p>
            <a:pPr lvl="0"/>
            <a:r>
              <a:rPr lang="en-US" sz="1200" kern="1200" dirty="0">
                <a:solidFill>
                  <a:schemeClr val="tx1"/>
                </a:solidFill>
                <a:effectLst/>
                <a:latin typeface="Arial" charset="0"/>
                <a:ea typeface="+mn-ea"/>
                <a:cs typeface="+mn-cs"/>
              </a:rPr>
              <a:t>ULPI-standard interface</a:t>
            </a:r>
          </a:p>
          <a:p>
            <a:pPr lvl="0"/>
            <a:r>
              <a:rPr lang="en-US" sz="1200" kern="1200" dirty="0">
                <a:solidFill>
                  <a:schemeClr val="tx1"/>
                </a:solidFill>
                <a:effectLst/>
                <a:latin typeface="Arial" charset="0"/>
                <a:ea typeface="+mn-ea"/>
                <a:cs typeface="+mn-cs"/>
              </a:rPr>
              <a:t>Each block uses 12 MIO pins</a:t>
            </a:r>
          </a:p>
          <a:p>
            <a:r>
              <a:rPr lang="en-US" sz="1200" kern="1200" dirty="0">
                <a:solidFill>
                  <a:schemeClr val="tx1"/>
                </a:solidFill>
                <a:effectLst/>
                <a:latin typeface="Arial" charset="0"/>
                <a:ea typeface="+mn-ea"/>
                <a:cs typeface="+mn-cs"/>
              </a:rPr>
              <a:t>The transceiver interface isolates the USB peripheral from the physical PHY and moves all transceiver signaling into the primary clock domain of the peripheral. This lets the USB peripheral run synchronously with the CPU in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devices and its resources. The transceiver interface supports the standard USB 2.0 ULPI 8-bit protocol definition.</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81</a:t>
            </a:fld>
            <a:endParaRPr lang="en-US"/>
          </a:p>
        </p:txBody>
      </p:sp>
    </p:spTree>
    <p:extLst>
      <p:ext uri="{BB962C8B-B14F-4D97-AF65-F5344CB8AC3E}">
        <p14:creationId xmlns:p14="http://schemas.microsoft.com/office/powerpoint/2010/main" val="3926239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USB can only be pinned out through the MIO. The USB ports can be configured for host, peripheral or USB on-the-go (OTG) operation.</a:t>
            </a:r>
          </a:p>
          <a:p>
            <a:r>
              <a:rPr lang="en-US" sz="1200" kern="1200" dirty="0">
                <a:solidFill>
                  <a:schemeClr val="tx1"/>
                </a:solidFill>
                <a:effectLst/>
                <a:latin typeface="Arial" charset="0"/>
                <a:ea typeface="+mn-ea"/>
                <a:cs typeface="+mn-cs"/>
              </a:rPr>
              <a:t>The USB core relies on an 8-bit ULPI interface to a PHY.</a:t>
            </a:r>
          </a:p>
          <a:p>
            <a:r>
              <a:rPr lang="en-US" sz="1200" b="0" i="0" u="none" strike="noStrike" kern="1200" baseline="0" dirty="0">
                <a:solidFill>
                  <a:schemeClr val="tx1"/>
                </a:solidFill>
                <a:latin typeface="+mn-lt"/>
                <a:ea typeface="+mn-ea"/>
                <a:cs typeface="+mn-cs"/>
              </a:rPr>
              <a:t>The USB controllers are integrated into the PS IOP to bridge between the PS interconnect and an</a:t>
            </a:r>
          </a:p>
          <a:p>
            <a:r>
              <a:rPr lang="en-US" sz="1200" b="0" i="0" u="none" strike="noStrike" kern="1200" baseline="0" dirty="0">
                <a:solidFill>
                  <a:schemeClr val="tx1"/>
                </a:solidFill>
                <a:latin typeface="+mn-lt"/>
                <a:ea typeface="+mn-ea"/>
                <a:cs typeface="+mn-cs"/>
              </a:rPr>
              <a:t>external ULPI PHY.</a:t>
            </a:r>
          </a:p>
          <a:p>
            <a:r>
              <a:rPr lang="en-US" sz="1200" b="0" i="0" u="none" strike="noStrike" kern="1200" baseline="0" dirty="0">
                <a:solidFill>
                  <a:schemeClr val="tx1"/>
                </a:solidFill>
                <a:latin typeface="+mn-lt"/>
                <a:ea typeface="+mn-ea"/>
                <a:cs typeface="+mn-cs"/>
              </a:rPr>
              <a:t>The two independent USB controllers have individual control and status registers. Each ULPI</a:t>
            </a:r>
          </a:p>
          <a:p>
            <a:r>
              <a:rPr lang="en-US" sz="1200" b="0" i="0" u="none" strike="noStrike" kern="1200" baseline="0" dirty="0">
                <a:solidFill>
                  <a:schemeClr val="tx1"/>
                </a:solidFill>
                <a:latin typeface="+mn-lt"/>
                <a:ea typeface="+mn-ea"/>
                <a:cs typeface="+mn-cs"/>
              </a:rPr>
              <a:t>interface is independently enabled through the MIO. There are separate port indicator and power</a:t>
            </a:r>
          </a:p>
          <a:p>
            <a:r>
              <a:rPr lang="en-US" sz="1200" b="0" i="0" u="none" strike="noStrike" kern="1200" baseline="0" dirty="0">
                <a:solidFill>
                  <a:schemeClr val="tx1"/>
                </a:solidFill>
                <a:latin typeface="+mn-lt"/>
                <a:ea typeface="+mn-ea"/>
                <a:cs typeface="+mn-cs"/>
              </a:rPr>
              <a:t>signals for each controller that are routed through the EMIO. The system functions are further</a:t>
            </a:r>
          </a:p>
          <a:p>
            <a:r>
              <a:rPr lang="en-US" sz="1200" b="0" i="0" u="none" strike="noStrike" kern="1200" baseline="0" dirty="0">
                <a:solidFill>
                  <a:schemeClr val="tx1"/>
                </a:solidFill>
                <a:latin typeface="+mn-lt"/>
                <a:ea typeface="+mn-ea"/>
                <a:cs typeface="+mn-cs"/>
              </a:rPr>
              <a:t>described in section 15.15 System Functions.</a:t>
            </a:r>
            <a:endParaRPr lang="en-US" sz="1200" kern="1200" dirty="0">
              <a:solidFill>
                <a:schemeClr val="tx1"/>
              </a:solidFill>
              <a:effectLst/>
              <a:latin typeface="Arial" charset="0"/>
              <a:ea typeface="+mn-ea"/>
              <a:cs typeface="+mn-cs"/>
            </a:endParaRPr>
          </a:p>
          <a:p>
            <a:pPr lvl="0"/>
            <a:endParaRPr lang="en-US" sz="1200" kern="1200" dirty="0">
              <a:solidFill>
                <a:schemeClr val="tx1"/>
              </a:solidFill>
              <a:effectLst/>
              <a:latin typeface="Arial" charset="0"/>
              <a:ea typeface="+mn-ea"/>
              <a:cs typeface="+mn-cs"/>
            </a:endParaRPr>
          </a:p>
          <a:p>
            <a:pPr lvl="0"/>
            <a:r>
              <a:rPr lang="en-US" sz="1200" b="0" i="0" u="none" strike="noStrike" kern="1200" baseline="0" dirty="0">
                <a:solidFill>
                  <a:schemeClr val="tx1"/>
                </a:solidFill>
                <a:latin typeface="+mn-lt"/>
                <a:ea typeface="+mn-ea"/>
                <a:cs typeface="+mn-cs"/>
              </a:rPr>
              <a:t>The USB controller can operate in the modes</a:t>
            </a:r>
            <a:endParaRPr lang="en-US" sz="1200" kern="1200" dirty="0">
              <a:solidFill>
                <a:schemeClr val="tx1"/>
              </a:solidFill>
              <a:effectLst/>
              <a:latin typeface="Arial" charset="0"/>
              <a:ea typeface="+mn-ea"/>
              <a:cs typeface="+mn-cs"/>
            </a:endParaRPr>
          </a:p>
          <a:p>
            <a:r>
              <a:rPr lang="en-US" sz="1200" b="1" i="0" u="none" strike="noStrike" kern="1200" baseline="0" dirty="0">
                <a:solidFill>
                  <a:schemeClr val="tx1"/>
                </a:solidFill>
                <a:latin typeface="+mn-lt"/>
                <a:ea typeface="+mn-ea"/>
                <a:cs typeface="+mn-cs"/>
              </a:rPr>
              <a:t>Host mode. </a:t>
            </a:r>
            <a:r>
              <a:rPr lang="en-US" sz="1200" b="0" i="0" u="none" strike="noStrike" kern="1200" baseline="0" dirty="0">
                <a:solidFill>
                  <a:schemeClr val="tx1"/>
                </a:solidFill>
                <a:latin typeface="+mn-lt"/>
                <a:ea typeface="+mn-ea"/>
                <a:cs typeface="+mn-cs"/>
              </a:rPr>
              <a:t>In host mode, the software includes driver-layer programming to discover and</a:t>
            </a:r>
          </a:p>
          <a:p>
            <a:r>
              <a:rPr lang="en-US" sz="1200" b="0" i="0" u="none" strike="noStrike" kern="1200" baseline="0" dirty="0">
                <a:solidFill>
                  <a:schemeClr val="tx1"/>
                </a:solidFill>
                <a:latin typeface="+mn-lt"/>
                <a:ea typeface="+mn-ea"/>
                <a:cs typeface="+mn-cs"/>
              </a:rPr>
              <a:t>enumerate the bus, manage PHY operations, and setup the periodic and asynchronous schedules of</a:t>
            </a:r>
          </a:p>
          <a:p>
            <a:r>
              <a:rPr lang="en-US" sz="1200" b="0" i="0" u="none" strike="noStrike" kern="1200" baseline="0" dirty="0">
                <a:solidFill>
                  <a:schemeClr val="tx1"/>
                </a:solidFill>
                <a:latin typeface="+mn-lt"/>
                <a:ea typeface="+mn-ea"/>
                <a:cs typeface="+mn-cs"/>
              </a:rPr>
              <a:t>transfer descriptors.</a:t>
            </a:r>
          </a:p>
          <a:p>
            <a:r>
              <a:rPr lang="en-US" sz="1200" b="0" i="0" u="none" strike="noStrike" kern="1200" baseline="0" dirty="0">
                <a:solidFill>
                  <a:schemeClr val="tx1"/>
                </a:solidFill>
                <a:latin typeface="+mn-lt"/>
                <a:ea typeface="+mn-ea"/>
                <a:cs typeface="+mn-cs"/>
              </a:rPr>
              <a:t>° EHCI software model except as described in section 15.11 EHCI Implementation.</a:t>
            </a:r>
          </a:p>
          <a:p>
            <a:r>
              <a:rPr lang="en-US" sz="1200" b="1" i="0" u="none" strike="noStrike" kern="1200" baseline="0" dirty="0">
                <a:solidFill>
                  <a:schemeClr val="tx1"/>
                </a:solidFill>
                <a:latin typeface="+mn-lt"/>
                <a:ea typeface="+mn-ea"/>
                <a:cs typeface="+mn-cs"/>
              </a:rPr>
              <a:t>Device mode. </a:t>
            </a:r>
            <a:r>
              <a:rPr lang="en-US" sz="1200" b="0" i="0" u="none" strike="noStrike" kern="1200" baseline="0" dirty="0">
                <a:solidFill>
                  <a:schemeClr val="tx1"/>
                </a:solidFill>
                <a:latin typeface="+mn-lt"/>
                <a:ea typeface="+mn-ea"/>
                <a:cs typeface="+mn-cs"/>
              </a:rPr>
              <a:t>In device mode, the controller responds to host commands. Software can include</a:t>
            </a:r>
          </a:p>
          <a:p>
            <a:r>
              <a:rPr lang="en-US" sz="1200" b="0" i="0" u="none" strike="noStrike" kern="1200" baseline="0" dirty="0">
                <a:solidFill>
                  <a:schemeClr val="tx1"/>
                </a:solidFill>
                <a:latin typeface="+mn-lt"/>
                <a:ea typeface="+mn-ea"/>
                <a:cs typeface="+mn-cs"/>
              </a:rPr>
              <a:t>driver-layer programming to respond, as a single- or multi-function device, to the upstream</a:t>
            </a:r>
          </a:p>
          <a:p>
            <a:r>
              <a:rPr lang="en-US" sz="1200" b="0" i="0" u="none" strike="noStrike" kern="1200" baseline="0" dirty="0">
                <a:solidFill>
                  <a:schemeClr val="tx1"/>
                </a:solidFill>
                <a:latin typeface="+mn-lt"/>
                <a:ea typeface="+mn-ea"/>
                <a:cs typeface="+mn-cs"/>
              </a:rPr>
              <a:t>commands.</a:t>
            </a:r>
          </a:p>
          <a:p>
            <a:r>
              <a:rPr lang="en-US" sz="1200" b="1" i="0" u="none" strike="noStrike" kern="1200" baseline="0" dirty="0">
                <a:solidFill>
                  <a:schemeClr val="tx1"/>
                </a:solidFill>
                <a:latin typeface="+mn-lt"/>
                <a:ea typeface="+mn-ea"/>
                <a:cs typeface="+mn-cs"/>
              </a:rPr>
              <a:t>On-the-Go. </a:t>
            </a:r>
            <a:r>
              <a:rPr lang="en-US" sz="1200" b="0" i="0" u="none" strike="noStrike" kern="1200" baseline="0" dirty="0">
                <a:solidFill>
                  <a:schemeClr val="tx1"/>
                </a:solidFill>
                <a:latin typeface="+mn-lt"/>
                <a:ea typeface="+mn-ea"/>
                <a:cs typeface="+mn-cs"/>
              </a:rPr>
              <a:t>The OTG software switches between Host and Device modes based on the Host</a:t>
            </a:r>
          </a:p>
          <a:p>
            <a:r>
              <a:rPr lang="en-US" sz="1200" b="0" i="0" u="none" strike="noStrike" kern="1200" baseline="0" dirty="0">
                <a:solidFill>
                  <a:schemeClr val="tx1"/>
                </a:solidFill>
                <a:latin typeface="+mn-lt"/>
                <a:ea typeface="+mn-ea"/>
                <a:cs typeface="+mn-cs"/>
              </a:rPr>
              <a:t>Negotiated Protocol (HNP) and the Session Request Protocol (SRP). Once the controller is in device</a:t>
            </a:r>
          </a:p>
          <a:p>
            <a:r>
              <a:rPr lang="en-US" sz="1200" b="0" i="0" u="none" strike="noStrike" kern="1200" baseline="0" dirty="0">
                <a:solidFill>
                  <a:schemeClr val="tx1"/>
                </a:solidFill>
                <a:latin typeface="+mn-lt"/>
                <a:ea typeface="+mn-ea"/>
                <a:cs typeface="+mn-cs"/>
              </a:rPr>
              <a:t>or host mode, it has all the functionality of the selected mode.</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82</a:t>
            </a:fld>
            <a:endParaRPr lang="en-US"/>
          </a:p>
        </p:txBody>
      </p:sp>
    </p:spTree>
    <p:extLst>
      <p:ext uri="{BB962C8B-B14F-4D97-AF65-F5344CB8AC3E}">
        <p14:creationId xmlns:p14="http://schemas.microsoft.com/office/powerpoint/2010/main" val="1444409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Gigabit Ethernet MAC (GEM) implements a 10/100/1000 Mb/s Ethernet MAC compatible with the IEEE 802.3 standard. The Gigabit Ethernet can operate in either half or full duplex at all three speeds. The network configuration register is used to select the speed, duplex mode, and interface type (MII or GMII).</a:t>
            </a:r>
          </a:p>
          <a:p>
            <a:r>
              <a:rPr lang="en-US" dirty="0"/>
              <a:t>The processing system has two Gigabit Ethernet MACs and both have direct RGMII interface access to pins through the multiplexed I/O (MIO), or programmable logic pins using the GMII interface through the external multiplexed I/O (EMIO). Through EMIO, MAC signals can be either routed to PL pads or GTX components.</a:t>
            </a:r>
          </a:p>
          <a:p>
            <a:r>
              <a:rPr lang="en-US" dirty="0"/>
              <a:t>Via the GMII interface and the EMIO soft IP cores implemented in the PL, any required Ethernet standards can be supported.</a:t>
            </a:r>
          </a:p>
          <a:p>
            <a:r>
              <a:rPr lang="en-US" dirty="0"/>
              <a:t>Some examples are:</a:t>
            </a:r>
          </a:p>
          <a:p>
            <a:r>
              <a:rPr lang="en-US" dirty="0"/>
              <a:t>SGMII (devices with GTX)</a:t>
            </a:r>
          </a:p>
          <a:p>
            <a:r>
              <a:rPr lang="en-US" dirty="0"/>
              <a:t>RGMII v2.0 (PHY devices with HSTL Class 1 drivers and receivers)</a:t>
            </a:r>
          </a:p>
          <a:p>
            <a:r>
              <a:rPr lang="en-US" dirty="0"/>
              <a:t> </a:t>
            </a:r>
          </a:p>
          <a:p>
            <a:r>
              <a:rPr lang="en-US" dirty="0"/>
              <a:t>The Gigabit Ethernet MAC comprises four main components:</a:t>
            </a:r>
          </a:p>
          <a:p>
            <a:r>
              <a:rPr lang="en-US" dirty="0"/>
              <a:t>MAC controlling transmit, receive, address checking, and loopback</a:t>
            </a:r>
          </a:p>
          <a:p>
            <a:r>
              <a:rPr lang="en-US" dirty="0"/>
              <a:t>Control and status registers, statistics registers, and synchronization logic</a:t>
            </a:r>
          </a:p>
          <a:p>
            <a:r>
              <a:rPr lang="en-US" dirty="0"/>
              <a:t>DMA transmit and receive control</a:t>
            </a:r>
          </a:p>
          <a:p>
            <a:r>
              <a:rPr lang="en-US" dirty="0"/>
              <a:t>Time stamp unit (TSU) for calculating the IEEE 1588 timer values</a:t>
            </a:r>
          </a:p>
          <a:p>
            <a:r>
              <a:rPr lang="en-US" dirty="0"/>
              <a:t>Note: Ethernet going through MIO as RGMII is at 1.8V only. </a:t>
            </a:r>
          </a:p>
          <a:p>
            <a:r>
              <a:rPr lang="en-US" dirty="0"/>
              <a:t>MAC Transmitter</a:t>
            </a:r>
          </a:p>
          <a:p>
            <a:r>
              <a:rPr lang="en-US" dirty="0"/>
              <a:t>The MAC transmitter block takes data via the DMA interface and adds a preamble, pad, and frame check sequence (FCS). Both half-duplex and full-duplex Ethernet modes of operation are supported. When operating in half-duplex mode, the MAC transmit block generates data according to the carrier sense multiple access with collision detect (CSMA/CD) protocol.</a:t>
            </a:r>
          </a:p>
          <a:p>
            <a:r>
              <a:rPr lang="en-US" dirty="0"/>
              <a:t>The start of transmission is deferred if carrier sense is active. If collision becomes active during transmission, a jam sequence is asserted and the transmission is retried after a random back off. The carrier sense and collision signals have no effect in full duplex mode. When operating in gigabit mode half duplex, both carrier extension and frame bursting are performed in accordance with the IEEE 802.3 standard.</a:t>
            </a:r>
          </a:p>
          <a:p>
            <a:r>
              <a:rPr lang="en-US" dirty="0"/>
              <a:t>MAC Receiver</a:t>
            </a:r>
          </a:p>
          <a:p>
            <a:r>
              <a:rPr lang="en-US" dirty="0"/>
              <a:t>The MAC receive block checks for valid preamble, FCS, alignment and length, and presents received frames to the MAC address checking block and external FIFO interface. It can optionally strip CRC from the received frame prior to transfer to the external FIFO interface.</a:t>
            </a:r>
          </a:p>
          <a:p>
            <a:r>
              <a:rPr lang="en-US" dirty="0"/>
              <a:t>The address checker recognizes four specific, 48-bit addresses and can recognize four different type ID values. It also contains a 64-bit hash register for matching multicast and unicast addresses as required and can recognize the broadcast address of all ones, copy all frames, and act on external address matching signals. </a:t>
            </a:r>
          </a:p>
          <a:p>
            <a:r>
              <a:rPr lang="en-US" dirty="0"/>
              <a:t>The MAC can also reject all frames that are not VLAN tagged and recognize “Wake on LAN” events.</a:t>
            </a:r>
          </a:p>
          <a:p>
            <a:r>
              <a:rPr lang="en-US" dirty="0"/>
              <a:t>The MAC receive block supports offloading of IP, TCP, and UDP checksum calculations (both IPv4 and IPv6 packet types supported) and can automatically discard bad checksum frames.</a:t>
            </a:r>
          </a:p>
          <a:p>
            <a:r>
              <a:rPr lang="en-US" dirty="0"/>
              <a:t> </a:t>
            </a:r>
          </a:p>
          <a:p>
            <a:r>
              <a:rPr lang="en-US" dirty="0"/>
              <a:t>Register Interface</a:t>
            </a:r>
          </a:p>
          <a:p>
            <a:r>
              <a:rPr lang="en-US" dirty="0"/>
              <a:t>Control Registers</a:t>
            </a:r>
          </a:p>
          <a:p>
            <a:r>
              <a:rPr lang="en-US" dirty="0"/>
              <a:t>Control registers drive the management data input/output (MDIO) interface, set-up DMA activity, start frame transmission, and select the different modes of operation such as full-duplex, half-duplex and 10/100/1000 Mb/s operation.</a:t>
            </a:r>
          </a:p>
          <a:p>
            <a:r>
              <a:rPr lang="en-US" dirty="0"/>
              <a:t>Status and Statistics Registers</a:t>
            </a:r>
          </a:p>
          <a:p>
            <a:r>
              <a:rPr lang="en-US" dirty="0"/>
              <a:t>The statistics register block contains registers for counting various types of event associated with transmit and receive operation. These registers, along with the status words stored in the receive buffer list, enable software to generate network management statistics compatible with IEEE 802.3.</a:t>
            </a:r>
          </a:p>
          <a:p>
            <a:r>
              <a:rPr lang="en-US" dirty="0"/>
              <a:t>DMA Interface</a:t>
            </a:r>
          </a:p>
          <a:p>
            <a:r>
              <a:rPr lang="en-US" dirty="0"/>
              <a:t>The DMA is configured in a full packet buffering mode. The DMA block connects to memory through its bus interface. The DMA loads the transmit buffer and empties the receive buffer using bus master operations.</a:t>
            </a:r>
          </a:p>
          <a:p>
            <a:r>
              <a:rPr lang="en-US" dirty="0"/>
              <a:t>Receive data is not sent to memory until the address checking logic has determined that the frame should be copied.</a:t>
            </a:r>
          </a:p>
          <a:p>
            <a:r>
              <a:rPr lang="en-US" dirty="0"/>
              <a:t>Receive or transmit frames are stored in one or more DMA buffers. The receive buffer size 64 bytes and 2 KB. Transmit buffers range in length between 1 and 2 KB and up to 128 buffers are permitted per frame.</a:t>
            </a:r>
          </a:p>
          <a:p>
            <a:r>
              <a:rPr lang="en-US" dirty="0"/>
              <a:t>The DMA block manages the transmitter and receiver frame buffer queues.</a:t>
            </a:r>
          </a:p>
          <a:p>
            <a:r>
              <a:rPr lang="en-US" dirty="0"/>
              <a:t>Time Stamp Unit (TSU)</a:t>
            </a:r>
          </a:p>
          <a:p>
            <a:r>
              <a:rPr lang="en-US" dirty="0"/>
              <a:t>The 1588 time stamp unit (TSU) is a timer implemented as a 62-bit register. The 32 upper bits count seconds and the 30 lower bits count nanoseconds. The 30 lower bits roll over when they have counted to one second. The timer increments by a programmable number of nanoseconds with each PCLK period and can be adjusted (incremented or decremented) through APB register accesses.</a:t>
            </a:r>
          </a:p>
          <a:p>
            <a:r>
              <a:rPr lang="en-US" dirty="0"/>
              <a:t>Ethernet Clocks</a:t>
            </a:r>
          </a:p>
          <a:p>
            <a:r>
              <a:rPr lang="en-US" dirty="0"/>
              <a:t>The Ethernet clocks are generated by the Ethernet receiver and reference clocks described in Chapter 4, Clock Generation Section of the </a:t>
            </a:r>
            <a:r>
              <a:rPr lang="en-US" dirty="0" err="1"/>
              <a:t>Zynq</a:t>
            </a:r>
            <a:r>
              <a:rPr lang="en-US" dirty="0"/>
              <a:t> Technical Reference Manual (UG585).</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83</a:t>
            </a:fld>
            <a:endParaRPr lang="en-US"/>
          </a:p>
        </p:txBody>
      </p:sp>
    </p:spTree>
    <p:extLst>
      <p:ext uri="{BB962C8B-B14F-4D97-AF65-F5344CB8AC3E}">
        <p14:creationId xmlns:p14="http://schemas.microsoft.com/office/powerpoint/2010/main" val="1405043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8F5041DA-17C0-4D64-9275-F5FD20F236C3}" type="slidenum">
              <a:rPr lang="en-US" smtClean="0"/>
              <a:t>16</a:t>
            </a:fld>
            <a:endParaRPr lang="en-US"/>
          </a:p>
        </p:txBody>
      </p:sp>
    </p:spTree>
    <p:extLst>
      <p:ext uri="{BB962C8B-B14F-4D97-AF65-F5344CB8AC3E}">
        <p14:creationId xmlns:p14="http://schemas.microsoft.com/office/powerpoint/2010/main" val="3049713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charset="0"/>
                <a:ea typeface="+mn-ea"/>
                <a:cs typeface="+mn-cs"/>
              </a:rPr>
              <a:t>The Ethernet peripheral requires an external PHY to be able to communicate with other Ethernet devices. Only the RGMII interface is available through MIO pins; other interface options are available through the EMIO. The MIO RGMII interface option is shown in the figure.</a:t>
            </a:r>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84</a:t>
            </a:fld>
            <a:endParaRPr lang="en-US"/>
          </a:p>
        </p:txBody>
      </p:sp>
    </p:spTree>
    <p:extLst>
      <p:ext uri="{BB962C8B-B14F-4D97-AF65-F5344CB8AC3E}">
        <p14:creationId xmlns:p14="http://schemas.microsoft.com/office/powerpoint/2010/main" val="4049172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The foundation of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AP </a:t>
            </a:r>
            <a:r>
              <a:rPr lang="en-US" sz="1200" kern="1200" dirty="0" err="1">
                <a:solidFill>
                  <a:schemeClr val="tx1"/>
                </a:solidFill>
                <a:effectLst/>
                <a:latin typeface="Arial" charset="0"/>
                <a:ea typeface="+mn-ea"/>
                <a:cs typeface="+mn-cs"/>
              </a:rPr>
              <a:t>SoC</a:t>
            </a:r>
            <a:r>
              <a:rPr lang="en-US" sz="1200" kern="1200" dirty="0">
                <a:solidFill>
                  <a:schemeClr val="tx1"/>
                </a:solidFill>
                <a:effectLst/>
                <a:latin typeface="Arial" charset="0"/>
                <a:ea typeface="+mn-ea"/>
                <a:cs typeface="+mn-cs"/>
              </a:rPr>
              <a:t> is the processing power of the dual Cortex-A9 </a:t>
            </a:r>
            <a:r>
              <a:rPr lang="en-US" sz="1200" kern="1200" dirty="0" err="1">
                <a:solidFill>
                  <a:schemeClr val="tx1"/>
                </a:solidFill>
                <a:effectLst/>
                <a:latin typeface="Arial" charset="0"/>
                <a:ea typeface="+mn-ea"/>
                <a:cs typeface="+mn-cs"/>
              </a:rPr>
              <a:t>MPCore</a:t>
            </a:r>
            <a:r>
              <a:rPr lang="en-US" sz="1200" kern="1200" dirty="0">
                <a:solidFill>
                  <a:schemeClr val="tx1"/>
                </a:solidFill>
                <a:effectLst/>
                <a:latin typeface="Arial" charset="0"/>
                <a:ea typeface="+mn-ea"/>
                <a:cs typeface="+mn-cs"/>
              </a:rPr>
              <a:t> processors. This is the “heart” of the AP </a:t>
            </a:r>
            <a:r>
              <a:rPr lang="en-US" sz="1200" kern="1200" dirty="0" err="1">
                <a:solidFill>
                  <a:schemeClr val="tx1"/>
                </a:solidFill>
                <a:effectLst/>
                <a:latin typeface="Arial" charset="0"/>
                <a:ea typeface="+mn-ea"/>
                <a:cs typeface="+mn-cs"/>
              </a:rPr>
              <a:t>SoC</a:t>
            </a:r>
            <a:r>
              <a:rPr lang="en-US" sz="1200" kern="1200" dirty="0">
                <a:solidFill>
                  <a:schemeClr val="tx1"/>
                </a:solidFill>
                <a:effectLst/>
                <a:latin typeface="Arial" charset="0"/>
                <a:ea typeface="+mn-ea"/>
                <a:cs typeface="+mn-cs"/>
              </a:rPr>
              <a:t> and you can build the rest of the device upon this. </a:t>
            </a:r>
          </a:p>
          <a:p>
            <a:r>
              <a:rPr lang="en-US" sz="1200" kern="1200" dirty="0">
                <a:solidFill>
                  <a:schemeClr val="tx1"/>
                </a:solidFill>
                <a:effectLst/>
                <a:latin typeface="Arial" charset="0"/>
                <a:ea typeface="+mn-ea"/>
                <a:cs typeface="+mn-cs"/>
              </a:rPr>
              <a:t>The Cortex-A9 processor is one of the premier processors today. The are L1 and L2 caches both support parity and there is hardware coherency in the snoop control unit.</a:t>
            </a:r>
          </a:p>
          <a:p>
            <a:r>
              <a:rPr lang="en-US" sz="1200" kern="1200" dirty="0">
                <a:solidFill>
                  <a:schemeClr val="tx1"/>
                </a:solidFill>
                <a:effectLst/>
                <a:latin typeface="Arial" charset="0"/>
                <a:ea typeface="+mn-ea"/>
                <a:cs typeface="+mn-cs"/>
              </a:rPr>
              <a:t>Both CPUs have a NEON processing engine that includes a double-precision FPU.</a:t>
            </a:r>
          </a:p>
          <a:p>
            <a:r>
              <a:rPr lang="en-US" sz="1200" kern="1200" dirty="0">
                <a:solidFill>
                  <a:schemeClr val="tx1"/>
                </a:solidFill>
                <a:effectLst/>
                <a:latin typeface="Arial" charset="0"/>
                <a:ea typeface="+mn-ea"/>
                <a:cs typeface="+mn-cs"/>
              </a:rPr>
              <a:t>The L2 cache is 512KB and it is lockable for routines that might need low latency.</a:t>
            </a:r>
          </a:p>
          <a:p>
            <a:r>
              <a:rPr lang="en-US" sz="1200" kern="1200" dirty="0">
                <a:solidFill>
                  <a:schemeClr val="tx1"/>
                </a:solidFill>
                <a:effectLst/>
                <a:latin typeface="Arial" charset="0"/>
                <a:ea typeface="+mn-ea"/>
                <a:cs typeface="+mn-cs"/>
              </a:rPr>
              <a:t>The dual Cortex-A9 processors can run up to 800 MHz in commercial grade and the supported operating modes are independent, symmetrical multiprocessing (SMP) and asymmetrical multiprocessing (AMP). They both have separate instruction and data first-level caches, but share the same 256K L2 cache.</a:t>
            </a:r>
          </a:p>
          <a:p>
            <a:endParaRPr lang="en-US" sz="1200" kern="1200" dirty="0">
              <a:solidFill>
                <a:schemeClr val="tx1"/>
              </a:solidFill>
              <a:effectLst/>
              <a:latin typeface="Arial" charset="0"/>
              <a:ea typeface="+mn-ea"/>
              <a:cs typeface="+mn-cs"/>
            </a:endParaRPr>
          </a:p>
          <a:p>
            <a:r>
              <a:rPr lang="en-US" sz="1200" b="0" i="0" u="none" strike="noStrike" kern="1200" baseline="0" dirty="0">
                <a:solidFill>
                  <a:schemeClr val="tx1"/>
                </a:solidFill>
                <a:latin typeface="+mn-lt"/>
                <a:ea typeface="+mn-ea"/>
                <a:cs typeface="+mn-cs"/>
              </a:rPr>
              <a:t>The application processing unit (APU), located within the PS, contains two ARM® Cortex™-A9  processors with NEON co-processors that are connected in an MP configuration sharing a 512 KB L2</a:t>
            </a:r>
          </a:p>
          <a:p>
            <a:r>
              <a:rPr lang="en-US" sz="1200" b="0" i="0" u="none" strike="noStrike" kern="1200" baseline="0" dirty="0">
                <a:solidFill>
                  <a:schemeClr val="tx1"/>
                </a:solidFill>
                <a:latin typeface="+mn-lt"/>
                <a:ea typeface="+mn-ea"/>
                <a:cs typeface="+mn-cs"/>
              </a:rPr>
              <a:t>cache. Each processor is a high-performance and low-power core that implements two separate 32 KB L1 caches for instruction and data. The Cortex-A9 processor implements the ARM v7-A</a:t>
            </a:r>
          </a:p>
          <a:p>
            <a:r>
              <a:rPr lang="en-US" sz="1200" b="0" i="0" u="none" strike="noStrike" kern="1200" baseline="0" dirty="0">
                <a:solidFill>
                  <a:schemeClr val="tx1"/>
                </a:solidFill>
                <a:latin typeface="+mn-lt"/>
                <a:ea typeface="+mn-ea"/>
                <a:cs typeface="+mn-cs"/>
              </a:rPr>
              <a:t>architecture with full virtual memory support and can execute 32-bit ARM instructions, 16-bit and 32-bit Thumb instructions, and 8-bit Java™ byte codes in the </a:t>
            </a:r>
            <a:r>
              <a:rPr lang="en-US" sz="1200" b="0" i="0" u="none" strike="noStrike" kern="1200" baseline="0" dirty="0" err="1">
                <a:solidFill>
                  <a:schemeClr val="tx1"/>
                </a:solidFill>
                <a:latin typeface="+mn-lt"/>
                <a:ea typeface="+mn-ea"/>
                <a:cs typeface="+mn-cs"/>
              </a:rPr>
              <a:t>Jazelle</a:t>
            </a:r>
            <a:r>
              <a:rPr lang="en-US" sz="1200" b="0" i="0" u="none" strike="noStrike" kern="1200" baseline="0" dirty="0">
                <a:solidFill>
                  <a:schemeClr val="tx1"/>
                </a:solidFill>
                <a:latin typeface="+mn-lt"/>
                <a:ea typeface="+mn-ea"/>
                <a:cs typeface="+mn-cs"/>
              </a:rPr>
              <a:t> state. The NEON™ coprocessor</a:t>
            </a:r>
          </a:p>
          <a:p>
            <a:r>
              <a:rPr lang="en-US" sz="1200" b="0" i="0" u="none" strike="noStrike" kern="1200" baseline="0" dirty="0">
                <a:solidFill>
                  <a:schemeClr val="tx1"/>
                </a:solidFill>
                <a:latin typeface="+mn-lt"/>
                <a:ea typeface="+mn-ea"/>
                <a:cs typeface="+mn-cs"/>
              </a:rPr>
              <a:t>media and signal processing architecture adds instructions that target audio, video, image and speech processing, and 3D graphics. These advanced single instruction multiple data (SIMD)</a:t>
            </a:r>
          </a:p>
          <a:p>
            <a:r>
              <a:rPr lang="en-US" sz="1200" b="0" i="0" u="none" strike="noStrike" kern="1200" baseline="0" dirty="0">
                <a:solidFill>
                  <a:schemeClr val="tx1"/>
                </a:solidFill>
                <a:latin typeface="+mn-lt"/>
                <a:ea typeface="+mn-ea"/>
                <a:cs typeface="+mn-cs"/>
              </a:rPr>
              <a:t>instructions are available in both ARM and Thumb states. A block diagram of the APU is shown in Figure 3-1.</a:t>
            </a:r>
          </a:p>
          <a:p>
            <a:r>
              <a:rPr lang="en-US" sz="1200" b="0" i="0" u="none" strike="noStrike" kern="1200" baseline="0" dirty="0">
                <a:solidFill>
                  <a:schemeClr val="tx1"/>
                </a:solidFill>
                <a:latin typeface="+mn-lt"/>
                <a:ea typeface="+mn-ea"/>
                <a:cs typeface="+mn-cs"/>
              </a:rPr>
              <a:t>The two Cortex-A9 processors within the APU are organized in an MP configuration with a snoop control unit (SCU) responsible for maintaining L1 cache coherency between the two processors and</a:t>
            </a:r>
          </a:p>
          <a:p>
            <a:r>
              <a:rPr lang="en-US" sz="1200" b="0" i="0" u="none" strike="noStrike" kern="1200" baseline="0" dirty="0">
                <a:solidFill>
                  <a:schemeClr val="tx1"/>
                </a:solidFill>
                <a:latin typeface="+mn-lt"/>
                <a:ea typeface="+mn-ea"/>
                <a:cs typeface="+mn-cs"/>
              </a:rPr>
              <a:t>the ACP interface from the PL. To increase performance, there is a shared unified 512 KB level-two (L2) cache for instruction and data. In parallel to the L2 cache, there is a 256 KB on-chip memory</a:t>
            </a:r>
          </a:p>
          <a:p>
            <a:r>
              <a:rPr lang="en-US" sz="1200" b="0" i="0" u="none" strike="noStrike" kern="1200" baseline="0" dirty="0">
                <a:solidFill>
                  <a:schemeClr val="tx1"/>
                </a:solidFill>
                <a:latin typeface="+mn-lt"/>
                <a:ea typeface="+mn-ea"/>
                <a:cs typeface="+mn-cs"/>
              </a:rPr>
              <a:t>(OCM) module that provides a low-latency memory.</a:t>
            </a:r>
          </a:p>
          <a:p>
            <a:r>
              <a:rPr lang="en-US" sz="1200" b="0" i="0" u="none" strike="noStrike" kern="1200" baseline="0" dirty="0">
                <a:solidFill>
                  <a:schemeClr val="tx1"/>
                </a:solidFill>
                <a:latin typeface="+mn-lt"/>
                <a:ea typeface="+mn-ea"/>
                <a:cs typeface="+mn-cs"/>
              </a:rPr>
              <a:t>An accelerator coherency port (ACP) facilitates communication between the programmable logic (PL) and the APU. This 64-bit AXI interface allows the PL to implement an AXI master that can access the</a:t>
            </a:r>
          </a:p>
          <a:p>
            <a:r>
              <a:rPr lang="en-US" sz="1200" b="0" i="0" u="none" strike="noStrike" kern="1200" baseline="0" dirty="0">
                <a:solidFill>
                  <a:schemeClr val="tx1"/>
                </a:solidFill>
                <a:latin typeface="+mn-lt"/>
                <a:ea typeface="+mn-ea"/>
                <a:cs typeface="+mn-cs"/>
              </a:rPr>
              <a:t>L2 and OCM while maintaining memory coherency with the CPU L1 caches.</a:t>
            </a:r>
          </a:p>
          <a:p>
            <a:r>
              <a:rPr lang="en-US" sz="1200" b="0" i="0" u="none" strike="noStrike" kern="1200" baseline="0" dirty="0">
                <a:solidFill>
                  <a:schemeClr val="tx1"/>
                </a:solidFill>
                <a:latin typeface="+mn-lt"/>
                <a:ea typeface="+mn-ea"/>
                <a:cs typeface="+mn-cs"/>
              </a:rPr>
              <a:t>The unified 512 KB L2 cache is 8-way set-associative and allows you to lock the cache content on a line, way, or master basis. All accesses through the L2 cache controller can be routed to the DDR</a:t>
            </a:r>
          </a:p>
          <a:p>
            <a:r>
              <a:rPr lang="en-US" sz="1200" b="0" i="0" u="none" strike="noStrike" kern="1200" baseline="0" dirty="0">
                <a:solidFill>
                  <a:schemeClr val="tx1"/>
                </a:solidFill>
                <a:latin typeface="+mn-lt"/>
                <a:ea typeface="+mn-ea"/>
                <a:cs typeface="+mn-cs"/>
              </a:rPr>
              <a:t>controller or can be sent to other slaves in the PS or PL depending on their address. To reduce latency to the DDR memory, there is a dedicated port from the L2 controller to the DDR controller.</a:t>
            </a:r>
            <a:endParaRPr lang="en-US" sz="1200" kern="1200" dirty="0">
              <a:solidFill>
                <a:schemeClr val="tx1"/>
              </a:solidFill>
              <a:effectLst/>
              <a:latin typeface="Arial" charset="0"/>
              <a:ea typeface="+mn-ea"/>
              <a:cs typeface="+mn-cs"/>
            </a:endParaRP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88</a:t>
            </a:fld>
            <a:endParaRPr lang="en-US"/>
          </a:p>
        </p:txBody>
      </p:sp>
    </p:spTree>
    <p:extLst>
      <p:ext uri="{BB962C8B-B14F-4D97-AF65-F5344CB8AC3E}">
        <p14:creationId xmlns:p14="http://schemas.microsoft.com/office/powerpoint/2010/main" val="3644018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Besides the two CPUs, the above processing system components very tightly couple together to make up the APU block in the PS:</a:t>
            </a:r>
          </a:p>
          <a:p>
            <a:pPr lvl="0"/>
            <a:r>
              <a:rPr lang="en-US" sz="1200" kern="1200" dirty="0">
                <a:solidFill>
                  <a:schemeClr val="tx1"/>
                </a:solidFill>
                <a:effectLst/>
                <a:latin typeface="Arial" charset="0"/>
                <a:ea typeface="+mn-ea"/>
                <a:cs typeface="+mn-cs"/>
              </a:rPr>
              <a:t>The GIC services the </a:t>
            </a:r>
            <a:r>
              <a:rPr lang="en-US" sz="1200" kern="1200" dirty="0" err="1">
                <a:solidFill>
                  <a:schemeClr val="tx1"/>
                </a:solidFill>
                <a:effectLst/>
                <a:latin typeface="Arial" charset="0"/>
                <a:ea typeface="+mn-ea"/>
                <a:cs typeface="+mn-cs"/>
              </a:rPr>
              <a:t>Zynq</a:t>
            </a:r>
            <a:r>
              <a:rPr lang="en-US" sz="1200" kern="1200" dirty="0">
                <a:solidFill>
                  <a:schemeClr val="tx1"/>
                </a:solidFill>
                <a:effectLst/>
                <a:latin typeface="Arial" charset="0"/>
                <a:ea typeface="+mn-ea"/>
                <a:cs typeface="+mn-cs"/>
              </a:rPr>
              <a:t> architecture with 16 dedicated interrupts from the PL.</a:t>
            </a:r>
          </a:p>
          <a:p>
            <a:pPr lvl="0"/>
            <a:r>
              <a:rPr lang="en-US" sz="1200" kern="1200" dirty="0">
                <a:solidFill>
                  <a:schemeClr val="tx1"/>
                </a:solidFill>
                <a:effectLst/>
                <a:latin typeface="Arial" charset="0"/>
                <a:ea typeface="+mn-ea"/>
                <a:cs typeface="+mn-cs"/>
              </a:rPr>
              <a:t>The OCM RAM is scratch pad memory that can be used to communicate to/from the PL-PS or as a fast dedicated memory for the CPUs. It is also used during the boot process.</a:t>
            </a:r>
          </a:p>
          <a:p>
            <a:pPr lvl="0"/>
            <a:r>
              <a:rPr lang="en-US" sz="1200" kern="1200" dirty="0">
                <a:solidFill>
                  <a:schemeClr val="tx1"/>
                </a:solidFill>
                <a:effectLst/>
                <a:latin typeface="Arial" charset="0"/>
                <a:ea typeface="+mn-ea"/>
                <a:cs typeface="+mn-cs"/>
              </a:rPr>
              <a:t>The DMA can service peripherals both in the PS and PL.</a:t>
            </a:r>
          </a:p>
          <a:p>
            <a:pPr lvl="0"/>
            <a:r>
              <a:rPr lang="en-US" sz="1200" kern="1200" dirty="0">
                <a:solidFill>
                  <a:schemeClr val="tx1"/>
                </a:solidFill>
                <a:effectLst/>
                <a:latin typeface="Arial" charset="0"/>
                <a:ea typeface="+mn-ea"/>
                <a:cs typeface="+mn-cs"/>
              </a:rPr>
              <a:t>The device configuration unit uses an interface called PCAP (similar to ICAP) to configure the PL.</a:t>
            </a:r>
          </a:p>
          <a:p>
            <a:pPr lvl="0"/>
            <a:r>
              <a:rPr lang="en-US" sz="1200" kern="1200" dirty="0" err="1">
                <a:solidFill>
                  <a:schemeClr val="tx1"/>
                </a:solidFill>
                <a:effectLst/>
                <a:latin typeface="Arial" charset="0"/>
                <a:ea typeface="+mn-ea"/>
                <a:cs typeface="+mn-cs"/>
              </a:rPr>
              <a:t>CoreSight</a:t>
            </a:r>
            <a:r>
              <a:rPr lang="en-US" sz="1200" kern="1200" dirty="0">
                <a:solidFill>
                  <a:schemeClr val="tx1"/>
                </a:solidFill>
                <a:effectLst/>
                <a:latin typeface="Arial" charset="0"/>
                <a:ea typeface="+mn-ea"/>
                <a:cs typeface="+mn-cs"/>
              </a:rPr>
              <a:t> is the ARM internal debug engine IP for use with development and debug tools.</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89</a:t>
            </a:fld>
            <a:endParaRPr lang="en-US"/>
          </a:p>
        </p:txBody>
      </p:sp>
    </p:spTree>
    <p:extLst>
      <p:ext uri="{BB962C8B-B14F-4D97-AF65-F5344CB8AC3E}">
        <p14:creationId xmlns:p14="http://schemas.microsoft.com/office/powerpoint/2010/main" val="36009414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There is a separate register set that encompasses the APU companion entities.</a:t>
            </a:r>
          </a:p>
          <a:p>
            <a:r>
              <a:rPr lang="en-US" sz="1200" kern="1200" dirty="0">
                <a:solidFill>
                  <a:schemeClr val="tx1"/>
                </a:solidFill>
                <a:effectLst/>
                <a:latin typeface="Arial" charset="0"/>
                <a:ea typeface="+mn-ea"/>
                <a:cs typeface="+mn-cs"/>
              </a:rPr>
              <a:t>All registers accessible by all Cortex-A9 processors within the Cortex-A9 </a:t>
            </a:r>
            <a:r>
              <a:rPr lang="en-US" sz="1200" kern="1200" dirty="0" err="1">
                <a:solidFill>
                  <a:schemeClr val="tx1"/>
                </a:solidFill>
                <a:effectLst/>
                <a:latin typeface="Arial" charset="0"/>
                <a:ea typeface="+mn-ea"/>
                <a:cs typeface="+mn-cs"/>
              </a:rPr>
              <a:t>MPCore</a:t>
            </a:r>
            <a:r>
              <a:rPr lang="en-US" sz="1200" kern="1200" dirty="0">
                <a:solidFill>
                  <a:schemeClr val="tx1"/>
                </a:solidFill>
                <a:effectLst/>
                <a:latin typeface="Arial" charset="0"/>
                <a:ea typeface="+mn-ea"/>
                <a:cs typeface="+mn-cs"/>
              </a:rPr>
              <a:t> are grouped into two contiguous, 4KB pages accessed through a dedicated internal bus. The base address of these pages is defined by the pins PERIPHBASE[31:13]. The base address used in the processing system is 0xF8F0_0000, and the register block size is 8 KB. This address space includes registers for timers, watchdogs, interrupt controller, and SCU registers</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90</a:t>
            </a:fld>
            <a:endParaRPr lang="en-US"/>
          </a:p>
        </p:txBody>
      </p:sp>
    </p:spTree>
    <p:extLst>
      <p:ext uri="{BB962C8B-B14F-4D97-AF65-F5344CB8AC3E}">
        <p14:creationId xmlns:p14="http://schemas.microsoft.com/office/powerpoint/2010/main" val="131505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Cortex-A9 NEON MPE extends the Cortex-A9 functionality to provide support for the ARM v7 advanced SIMD and vector floating-point v3 (VFPv3) instruction sets. The Cortex-A9 NEON</a:t>
            </a:r>
          </a:p>
          <a:p>
            <a:r>
              <a:rPr lang="en-US" sz="1200" b="0" i="0" u="none" strike="noStrike" kern="1200" baseline="0" dirty="0">
                <a:solidFill>
                  <a:schemeClr val="tx1"/>
                </a:solidFill>
                <a:latin typeface="+mn-lt"/>
                <a:ea typeface="+mn-ea"/>
                <a:cs typeface="+mn-cs"/>
              </a:rPr>
              <a:t>MPE supports all addressing modes and data processing operations described in the </a:t>
            </a:r>
            <a:r>
              <a:rPr lang="en-US" sz="1200" b="0" i="1" u="none" strike="noStrike" kern="1200" baseline="0" dirty="0">
                <a:solidFill>
                  <a:schemeClr val="tx1"/>
                </a:solidFill>
                <a:latin typeface="+mn-lt"/>
                <a:ea typeface="+mn-ea"/>
                <a:cs typeface="+mn-cs"/>
              </a:rPr>
              <a:t>ARM Architecture Reference Manual</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The Cortex-A9 NEON MPE features are:</a:t>
            </a:r>
          </a:p>
          <a:p>
            <a:r>
              <a:rPr lang="en-US" sz="1200" b="0" i="0" u="none" strike="noStrike" kern="1200" baseline="0" dirty="0">
                <a:solidFill>
                  <a:schemeClr val="tx1"/>
                </a:solidFill>
                <a:latin typeface="+mn-lt"/>
                <a:ea typeface="+mn-ea"/>
                <a:cs typeface="+mn-cs"/>
              </a:rPr>
              <a:t>• SIMD vector and scalar single-precision floating-point computation</a:t>
            </a:r>
          </a:p>
          <a:p>
            <a:r>
              <a:rPr lang="en-US" sz="1200" b="0" i="0" u="none" strike="noStrike" kern="1200" baseline="0" dirty="0">
                <a:solidFill>
                  <a:schemeClr val="tx1"/>
                </a:solidFill>
                <a:latin typeface="+mn-lt"/>
                <a:ea typeface="+mn-ea"/>
                <a:cs typeface="+mn-cs"/>
              </a:rPr>
              <a:t>° Unsigned and signed integers</a:t>
            </a:r>
          </a:p>
          <a:p>
            <a:r>
              <a:rPr lang="en-US" sz="1200" b="0" i="0" u="none" strike="noStrike" kern="1200" baseline="0" dirty="0">
                <a:solidFill>
                  <a:schemeClr val="tx1"/>
                </a:solidFill>
                <a:latin typeface="+mn-lt"/>
                <a:ea typeface="+mn-ea"/>
                <a:cs typeface="+mn-cs"/>
              </a:rPr>
              <a:t>° Single bit coefficient polynomials</a:t>
            </a:r>
          </a:p>
          <a:p>
            <a:r>
              <a:rPr lang="en-US" sz="1200" b="0" i="0" u="none" strike="noStrike" kern="1200" baseline="0" dirty="0">
                <a:solidFill>
                  <a:schemeClr val="tx1"/>
                </a:solidFill>
                <a:latin typeface="+mn-lt"/>
                <a:ea typeface="+mn-ea"/>
                <a:cs typeface="+mn-cs"/>
              </a:rPr>
              <a:t>° Single-precision floating-point values</a:t>
            </a:r>
          </a:p>
          <a:p>
            <a:r>
              <a:rPr lang="en-US" sz="1200" b="0" i="0" u="none" strike="noStrike" kern="1200" baseline="0" dirty="0">
                <a:solidFill>
                  <a:schemeClr val="tx1"/>
                </a:solidFill>
                <a:latin typeface="+mn-lt"/>
                <a:ea typeface="+mn-ea"/>
                <a:cs typeface="+mn-cs"/>
              </a:rPr>
              <a:t>• The operations supported by the NEON co-processor include:</a:t>
            </a:r>
          </a:p>
          <a:p>
            <a:r>
              <a:rPr lang="en-US" sz="1200" b="0" i="0" u="none" strike="noStrike" kern="1200" baseline="0" dirty="0">
                <a:solidFill>
                  <a:schemeClr val="tx1"/>
                </a:solidFill>
                <a:latin typeface="+mn-lt"/>
                <a:ea typeface="+mn-ea"/>
                <a:cs typeface="+mn-cs"/>
              </a:rPr>
              <a:t>° Addition and subtraction</a:t>
            </a:r>
          </a:p>
          <a:p>
            <a:r>
              <a:rPr lang="en-US" sz="1200" b="0" i="0" u="none" strike="noStrike" kern="1200" baseline="0" dirty="0">
                <a:solidFill>
                  <a:schemeClr val="tx1"/>
                </a:solidFill>
                <a:latin typeface="+mn-lt"/>
                <a:ea typeface="+mn-ea"/>
                <a:cs typeface="+mn-cs"/>
              </a:rPr>
              <a:t>° Multiplication with optional accumulation</a:t>
            </a:r>
          </a:p>
          <a:p>
            <a:r>
              <a:rPr lang="en-US" sz="1200" b="0" i="0" u="none" strike="noStrike" kern="1200" baseline="0" dirty="0">
                <a:solidFill>
                  <a:schemeClr val="tx1"/>
                </a:solidFill>
                <a:latin typeface="+mn-lt"/>
                <a:ea typeface="+mn-ea"/>
                <a:cs typeface="+mn-cs"/>
              </a:rPr>
              <a:t>° Maximum or minimum value driven lane selection operations</a:t>
            </a:r>
          </a:p>
          <a:p>
            <a:r>
              <a:rPr lang="en-US" sz="1200" b="0" i="0" u="none" strike="noStrike" kern="1200" baseline="0" dirty="0">
                <a:solidFill>
                  <a:schemeClr val="tx1"/>
                </a:solidFill>
                <a:latin typeface="+mn-lt"/>
                <a:ea typeface="+mn-ea"/>
                <a:cs typeface="+mn-cs"/>
              </a:rPr>
              <a:t>° Inverse square-root approximation</a:t>
            </a:r>
          </a:p>
          <a:p>
            <a:r>
              <a:rPr lang="en-US" sz="1200" b="0" i="0" u="none" strike="noStrike" kern="1200" baseline="0" dirty="0">
                <a:solidFill>
                  <a:schemeClr val="tx1"/>
                </a:solidFill>
                <a:latin typeface="+mn-lt"/>
                <a:ea typeface="+mn-ea"/>
                <a:cs typeface="+mn-cs"/>
              </a:rPr>
              <a:t>° Comprehensive data-structure load instructions, including register-bank-resident table lookup.</a:t>
            </a:r>
          </a:p>
          <a:p>
            <a:r>
              <a:rPr lang="en-US" sz="1200" b="0" i="0" u="none" strike="noStrike" kern="1200" baseline="0" dirty="0">
                <a:solidFill>
                  <a:schemeClr val="tx1"/>
                </a:solidFill>
                <a:latin typeface="+mn-lt"/>
                <a:ea typeface="+mn-ea"/>
                <a:cs typeface="+mn-cs"/>
              </a:rPr>
              <a:t>• Scalar double-precision floating-point computation</a:t>
            </a:r>
          </a:p>
          <a:p>
            <a:r>
              <a:rPr lang="en-US" sz="1200" b="0" i="0" u="none" strike="noStrike" kern="1200" baseline="0" dirty="0">
                <a:solidFill>
                  <a:schemeClr val="tx1"/>
                </a:solidFill>
                <a:latin typeface="+mn-lt"/>
                <a:ea typeface="+mn-ea"/>
                <a:cs typeface="+mn-cs"/>
              </a:rPr>
              <a:t>• SIMD and scalar half-precision floating-point conversion</a:t>
            </a:r>
          </a:p>
          <a:p>
            <a:r>
              <a:rPr lang="en-US" sz="1200" b="0" i="0" u="none" strike="noStrike" kern="1200" baseline="0" dirty="0">
                <a:solidFill>
                  <a:schemeClr val="tx1"/>
                </a:solidFill>
                <a:latin typeface="+mn-lt"/>
                <a:ea typeface="+mn-ea"/>
                <a:cs typeface="+mn-cs"/>
              </a:rPr>
              <a:t>• 8, 16, 32, and 64-bit signed and unsigned integer SIMD computation 8 or 16-bit polynomial computation for single-bit coefficients</a:t>
            </a:r>
          </a:p>
          <a:p>
            <a:r>
              <a:rPr lang="en-US" sz="1200" b="0" i="0" u="none" strike="noStrike" kern="1200" baseline="0" dirty="0">
                <a:solidFill>
                  <a:schemeClr val="tx1"/>
                </a:solidFill>
                <a:latin typeface="+mn-lt"/>
                <a:ea typeface="+mn-ea"/>
                <a:cs typeface="+mn-cs"/>
              </a:rPr>
              <a:t>• Structured data load capabilities</a:t>
            </a:r>
          </a:p>
          <a:p>
            <a:r>
              <a:rPr lang="en-US" sz="1200" b="0" i="0" u="none" strike="noStrike" kern="1200" baseline="0" dirty="0">
                <a:solidFill>
                  <a:schemeClr val="tx1"/>
                </a:solidFill>
                <a:latin typeface="+mn-lt"/>
                <a:ea typeface="+mn-ea"/>
                <a:cs typeface="+mn-cs"/>
              </a:rPr>
              <a:t>• Dual issue with Cortex-A9 processor ARM or Thumb instructions</a:t>
            </a:r>
          </a:p>
          <a:p>
            <a:r>
              <a:rPr lang="en-US" sz="1200" b="0" i="0" u="none" strike="noStrike" kern="1200" baseline="0" dirty="0">
                <a:solidFill>
                  <a:schemeClr val="tx1"/>
                </a:solidFill>
                <a:latin typeface="+mn-lt"/>
                <a:ea typeface="+mn-ea"/>
                <a:cs typeface="+mn-cs"/>
              </a:rPr>
              <a:t>• Independent pipelines for VFPv3 and advanced SIMD instructions</a:t>
            </a:r>
          </a:p>
          <a:p>
            <a:r>
              <a:rPr lang="en-US" sz="1200" b="0" i="0" u="none" strike="noStrike" kern="1200" baseline="0" dirty="0">
                <a:solidFill>
                  <a:schemeClr val="tx1"/>
                </a:solidFill>
                <a:latin typeface="+mn-lt"/>
                <a:ea typeface="+mn-ea"/>
                <a:cs typeface="+mn-cs"/>
              </a:rPr>
              <a:t>• Large, shared register file, addressable as:</a:t>
            </a:r>
          </a:p>
          <a:p>
            <a:r>
              <a:rPr lang="en-US" sz="1200" b="0" i="0" u="none" strike="noStrike" kern="1200" baseline="0" dirty="0">
                <a:solidFill>
                  <a:schemeClr val="tx1"/>
                </a:solidFill>
                <a:latin typeface="+mn-lt"/>
                <a:ea typeface="+mn-ea"/>
                <a:cs typeface="+mn-cs"/>
              </a:rPr>
              <a:t>° Thirty-two 32-bit S (single) registers</a:t>
            </a:r>
          </a:p>
          <a:p>
            <a:r>
              <a:rPr lang="en-US" sz="1200" b="0" i="0" u="none" strike="noStrike" kern="1200" baseline="0" dirty="0">
                <a:solidFill>
                  <a:schemeClr val="tx1"/>
                </a:solidFill>
                <a:latin typeface="+mn-lt"/>
                <a:ea typeface="+mn-ea"/>
                <a:cs typeface="+mn-cs"/>
              </a:rPr>
              <a:t>° Thirty-two 64-bit D (double) registers</a:t>
            </a:r>
          </a:p>
          <a:p>
            <a:r>
              <a:rPr lang="en-US" sz="1200" b="0" i="0" u="none" strike="noStrike" kern="1200" baseline="0" dirty="0">
                <a:solidFill>
                  <a:schemeClr val="tx1"/>
                </a:solidFill>
                <a:latin typeface="+mn-lt"/>
                <a:ea typeface="+mn-ea"/>
                <a:cs typeface="+mn-cs"/>
              </a:rPr>
              <a:t>° Sixteen 128-bit Q (quad) registers</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91</a:t>
            </a:fld>
            <a:endParaRPr lang="en-US"/>
          </a:p>
        </p:txBody>
      </p:sp>
    </p:spTree>
    <p:extLst>
      <p:ext uri="{BB962C8B-B14F-4D97-AF65-F5344CB8AC3E}">
        <p14:creationId xmlns:p14="http://schemas.microsoft.com/office/powerpoint/2010/main" val="31579610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L2 cache controller is based on the ARM PL310 and includes an 8-way set-associative 512 KB cache for dual Cortex-A9 cores. The L2 cache is physically addressed and physically tagged and</a:t>
            </a:r>
          </a:p>
          <a:p>
            <a:r>
              <a:rPr lang="en-US" dirty="0"/>
              <a:t>supports a fixed 32-byte line size. These are the main features of the L2 cache:</a:t>
            </a:r>
          </a:p>
          <a:p>
            <a:r>
              <a:rPr lang="en-US" dirty="0"/>
              <a:t>• Supports snoop coherency control utilizing MESI algorithm.</a:t>
            </a:r>
          </a:p>
          <a:p>
            <a:r>
              <a:rPr lang="en-US" dirty="0"/>
              <a:t>• Offers parity check for L2 cache memory.</a:t>
            </a:r>
          </a:p>
          <a:p>
            <a:r>
              <a:rPr lang="en-US" dirty="0"/>
              <a:t>• Supports speculative read operations in the SMP mode.</a:t>
            </a:r>
          </a:p>
          <a:p>
            <a:r>
              <a:rPr lang="en-US" dirty="0"/>
              <a:t>• Provides L1/L2 exclusive mode (that is, data exists in either, but not both).</a:t>
            </a:r>
          </a:p>
          <a:p>
            <a:r>
              <a:rPr lang="en-US" dirty="0"/>
              <a:t>• Can be locked down by master, line, or way per master.</a:t>
            </a:r>
          </a:p>
          <a:p>
            <a:r>
              <a:rPr lang="en-US" dirty="0"/>
              <a:t>• Implements 16-entry deep preload engine for loading data into L2 cache memory.</a:t>
            </a:r>
          </a:p>
          <a:p>
            <a:r>
              <a:rPr lang="en-US" dirty="0"/>
              <a:t>• To improve latency, critical-word-first line-fill is supported.</a:t>
            </a:r>
          </a:p>
          <a:p>
            <a:r>
              <a:rPr lang="en-US" dirty="0"/>
              <a:t>• Implements pseudo-random victim selection policy with deterministic option.</a:t>
            </a:r>
          </a:p>
          <a:p>
            <a:r>
              <a:rPr lang="en-US" dirty="0"/>
              <a:t>° Write-through and write-back.</a:t>
            </a:r>
          </a:p>
          <a:p>
            <a:r>
              <a:rPr lang="en-US" dirty="0"/>
              <a:t>° Read allocate, write allocate, read and write allocate.</a:t>
            </a:r>
          </a:p>
          <a:p>
            <a:r>
              <a:rPr lang="en-US" dirty="0"/>
              <a:t>• The contents of the L2 data and tag RAMs are cleared upon an L2 reset to comply with security requirements.</a:t>
            </a:r>
          </a:p>
          <a:p>
            <a:r>
              <a:rPr lang="en-US" dirty="0"/>
              <a:t>• The L2 controller implements multiple 256-bit line buffers to improve cache efficiency.</a:t>
            </a:r>
          </a:p>
          <a:p>
            <a:r>
              <a:rPr lang="en-US" dirty="0"/>
              <a:t>° Line fill buffers (LFBs) for external memory access to create a complete cache line into L2 cache memory. Four LFBs are implemented for AXI read interleaving support.</a:t>
            </a:r>
          </a:p>
          <a:p>
            <a:r>
              <a:rPr lang="en-US" dirty="0"/>
              <a:t>° Two 256-bit line read buffers for each slave port. These buffers hold a line from the L2 cache in case of cache hit.</a:t>
            </a:r>
          </a:p>
          <a:p>
            <a:r>
              <a:rPr lang="en-US" dirty="0"/>
              <a:t>° Three 256-bit eviction buffers hold evicted lines from the L2 cache, to be written back to main memory.</a:t>
            </a:r>
          </a:p>
          <a:p>
            <a:r>
              <a:rPr lang="en-US" dirty="0"/>
              <a:t>° Three 256-bit store buffers hold </a:t>
            </a:r>
            <a:r>
              <a:rPr lang="en-US" dirty="0" err="1"/>
              <a:t>bufferable</a:t>
            </a:r>
            <a:r>
              <a:rPr lang="en-US" dirty="0"/>
              <a:t> writes before their draining to main memory, or L2 cache. They enable multiple writes to the same line to be merged.</a:t>
            </a:r>
          </a:p>
          <a:p>
            <a:r>
              <a:rPr lang="en-US" dirty="0"/>
              <a:t>• The controller implements selectable cache pre-fetching within 4k boundaries.</a:t>
            </a:r>
          </a:p>
          <a:p>
            <a:r>
              <a:rPr lang="en-US" dirty="0"/>
              <a:t>• The L2 cache controller forwards exclusive requests from L1 to DDR, OCM, or external memory.</a:t>
            </a:r>
          </a:p>
        </p:txBody>
      </p:sp>
      <p:sp>
        <p:nvSpPr>
          <p:cNvPr id="4" name="Marcador de número de diapositiva 3"/>
          <p:cNvSpPr>
            <a:spLocks noGrp="1"/>
          </p:cNvSpPr>
          <p:nvPr>
            <p:ph type="sldNum" sz="quarter" idx="10"/>
          </p:nvPr>
        </p:nvSpPr>
        <p:spPr/>
        <p:txBody>
          <a:bodyPr/>
          <a:lstStyle/>
          <a:p>
            <a:fld id="{8F5041DA-17C0-4D64-9275-F5FD20F236C3}" type="slidenum">
              <a:rPr lang="en-US" smtClean="0"/>
              <a:t>93</a:t>
            </a:fld>
            <a:endParaRPr lang="en-US"/>
          </a:p>
        </p:txBody>
      </p:sp>
    </p:spTree>
    <p:extLst>
      <p:ext uri="{BB962C8B-B14F-4D97-AF65-F5344CB8AC3E}">
        <p14:creationId xmlns:p14="http://schemas.microsoft.com/office/powerpoint/2010/main" val="2548951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OCM supports high AXI read and write throughput for RAM access by implementing the RAM as a double-wide memory (128 bits). To take advantage of the high RAM access throughput, the user</a:t>
            </a:r>
          </a:p>
          <a:p>
            <a:r>
              <a:rPr lang="en-US" dirty="0"/>
              <a:t>application must use even AXI burst sizes and 128-bit aligned addresses.</a:t>
            </a:r>
          </a:p>
          <a:p>
            <a:r>
              <a:rPr lang="en-US" sz="1200" b="0" i="0" u="none" strike="noStrike" kern="1200" baseline="0" dirty="0">
                <a:solidFill>
                  <a:schemeClr val="tx1"/>
                </a:solidFill>
                <a:latin typeface="+mn-lt"/>
                <a:ea typeface="+mn-ea"/>
                <a:cs typeface="+mn-cs"/>
              </a:rPr>
              <a:t>Key features of the OCM include:</a:t>
            </a:r>
          </a:p>
          <a:p>
            <a:r>
              <a:rPr lang="en-US" sz="1200" b="0" i="0" u="none" strike="noStrike" kern="1200" baseline="0" dirty="0">
                <a:solidFill>
                  <a:schemeClr val="tx1"/>
                </a:solidFill>
                <a:latin typeface="+mn-lt"/>
                <a:ea typeface="+mn-ea"/>
                <a:cs typeface="+mn-cs"/>
              </a:rPr>
              <a:t>• On-chip 256KB RAM</a:t>
            </a:r>
          </a:p>
          <a:p>
            <a:r>
              <a:rPr lang="en-US" sz="1200" b="0" i="0" u="none" strike="noStrike" kern="1200" baseline="0" dirty="0">
                <a:solidFill>
                  <a:schemeClr val="tx1"/>
                </a:solidFill>
                <a:latin typeface="+mn-lt"/>
                <a:ea typeface="+mn-ea"/>
                <a:cs typeface="+mn-cs"/>
              </a:rPr>
              <a:t>• On-chip 128 KB </a:t>
            </a:r>
            <a:r>
              <a:rPr lang="en-US" sz="1200" b="0" i="0" u="none" strike="noStrike" kern="1200" baseline="0" dirty="0" err="1">
                <a:solidFill>
                  <a:schemeClr val="tx1"/>
                </a:solidFill>
                <a:latin typeface="+mn-lt"/>
                <a:ea typeface="+mn-ea"/>
                <a:cs typeface="+mn-cs"/>
              </a:rPr>
              <a:t>BootROM</a:t>
            </a:r>
            <a:r>
              <a:rPr lang="en-US" sz="1200" b="0" i="0" u="none" strike="noStrike" kern="1200" baseline="0" dirty="0">
                <a:solidFill>
                  <a:schemeClr val="tx1"/>
                </a:solidFill>
                <a:latin typeface="+mn-lt"/>
                <a:ea typeface="+mn-ea"/>
                <a:cs typeface="+mn-cs"/>
              </a:rPr>
              <a:t> (not user visible)</a:t>
            </a:r>
          </a:p>
          <a:p>
            <a:r>
              <a:rPr lang="en-US" sz="1200" b="0" i="0" u="none" strike="noStrike" kern="1200" baseline="0" dirty="0">
                <a:solidFill>
                  <a:schemeClr val="tx1"/>
                </a:solidFill>
                <a:latin typeface="+mn-lt"/>
                <a:ea typeface="+mn-ea"/>
                <a:cs typeface="+mn-cs"/>
              </a:rPr>
              <a:t>• Two AXI 3.0, 64-bit slave interfaces</a:t>
            </a:r>
          </a:p>
          <a:p>
            <a:r>
              <a:rPr lang="en-US" sz="1200" b="0" i="0" u="none" strike="noStrike" kern="1200" baseline="0" dirty="0">
                <a:solidFill>
                  <a:schemeClr val="tx1"/>
                </a:solidFill>
                <a:latin typeface="+mn-lt"/>
                <a:ea typeface="+mn-ea"/>
                <a:cs typeface="+mn-cs"/>
              </a:rPr>
              <a:t>• Low latency path for CPU/ACP reads to OCM (CPU at 667 MHz – minimum 23 cycles)</a:t>
            </a:r>
          </a:p>
          <a:p>
            <a:r>
              <a:rPr lang="en-US" sz="1200" b="0" i="0" u="none" strike="noStrike" kern="1200" baseline="0" dirty="0">
                <a:solidFill>
                  <a:schemeClr val="tx1"/>
                </a:solidFill>
                <a:latin typeface="+mn-lt"/>
                <a:ea typeface="+mn-ea"/>
                <a:cs typeface="+mn-cs"/>
              </a:rPr>
              <a:t>• Round-robin pre-arbitration between read and write AXI channels on OCM-interconnect port (non-CPU port)</a:t>
            </a:r>
          </a:p>
          <a:p>
            <a:r>
              <a:rPr lang="en-US" sz="1200" b="0" i="0" u="none" strike="noStrike" kern="1200" baseline="0" dirty="0">
                <a:solidFill>
                  <a:schemeClr val="tx1"/>
                </a:solidFill>
                <a:latin typeface="+mn-lt"/>
                <a:ea typeface="+mn-ea"/>
                <a:cs typeface="+mn-cs"/>
              </a:rPr>
              <a:t>• Fixed priority arbitration between the CPU/ACP (via SCU) and OCM-interconnect AXI ports</a:t>
            </a:r>
          </a:p>
          <a:p>
            <a:r>
              <a:rPr lang="en-US" sz="1200" b="0" i="0" u="none" strike="noStrike" kern="1200" baseline="0" dirty="0">
                <a:solidFill>
                  <a:schemeClr val="tx1"/>
                </a:solidFill>
                <a:latin typeface="+mn-lt"/>
                <a:ea typeface="+mn-ea"/>
                <a:cs typeface="+mn-cs"/>
              </a:rPr>
              <a:t>• Supports full AXI 64-bit bandwidth of simultaneous read and write commands (with optimal alignment restrictions) on the OCM interconnect port</a:t>
            </a:r>
          </a:p>
          <a:p>
            <a:r>
              <a:rPr lang="en-US" sz="1200" b="0" i="0" u="none" strike="noStrike" kern="1200" baseline="0" dirty="0">
                <a:solidFill>
                  <a:schemeClr val="tx1"/>
                </a:solidFill>
                <a:latin typeface="+mn-lt"/>
                <a:ea typeface="+mn-ea"/>
                <a:cs typeface="+mn-cs"/>
              </a:rPr>
              <a:t>• Random access supported to RAM from AXI masters</a:t>
            </a:r>
          </a:p>
          <a:p>
            <a:r>
              <a:rPr lang="en-US" sz="1200" b="1" i="0" u="none" strike="noStrike" kern="1200" baseline="0" dirty="0">
                <a:solidFill>
                  <a:schemeClr val="tx1"/>
                </a:solidFill>
                <a:latin typeface="+mn-lt"/>
                <a:ea typeface="+mn-ea"/>
                <a:cs typeface="+mn-cs"/>
              </a:rPr>
              <a:t>Interrupts</a:t>
            </a:r>
          </a:p>
          <a:p>
            <a:r>
              <a:rPr lang="en-US" sz="1200" b="0" i="0" u="none" strike="noStrike" kern="1200" baseline="0" dirty="0">
                <a:solidFill>
                  <a:schemeClr val="tx1"/>
                </a:solidFill>
                <a:latin typeface="+mn-lt"/>
                <a:ea typeface="+mn-ea"/>
                <a:cs typeface="+mn-cs"/>
              </a:rPr>
              <a:t>The OCM module is able to assert an interrupt signal to the APU under the following circumstances:</a:t>
            </a:r>
          </a:p>
          <a:p>
            <a:r>
              <a:rPr lang="en-US" sz="1200" b="0" i="0" u="none" strike="noStrike" kern="1200" baseline="0" dirty="0">
                <a:solidFill>
                  <a:schemeClr val="tx1"/>
                </a:solidFill>
                <a:latin typeface="+mn-lt"/>
                <a:ea typeface="+mn-ea"/>
                <a:cs typeface="+mn-cs"/>
              </a:rPr>
              <a:t>• Single-bit Parity Error</a:t>
            </a:r>
          </a:p>
          <a:p>
            <a:r>
              <a:rPr lang="en-US" sz="1200" b="0" i="0" u="none" strike="noStrike" kern="1200" baseline="0" dirty="0">
                <a:solidFill>
                  <a:schemeClr val="tx1"/>
                </a:solidFill>
                <a:latin typeface="+mn-lt"/>
                <a:ea typeface="+mn-ea"/>
                <a:cs typeface="+mn-cs"/>
              </a:rPr>
              <a:t>• Multiple-bit Parity Error</a:t>
            </a:r>
          </a:p>
          <a:p>
            <a:r>
              <a:rPr lang="en-US" sz="1200" b="0" i="0" u="none" strike="noStrike" kern="1200" baseline="0" dirty="0">
                <a:solidFill>
                  <a:schemeClr val="tx1"/>
                </a:solidFill>
                <a:latin typeface="+mn-lt"/>
                <a:ea typeface="+mn-ea"/>
                <a:cs typeface="+mn-cs"/>
              </a:rPr>
              <a:t>• Unsupported LOCK Request</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94</a:t>
            </a:fld>
            <a:endParaRPr lang="en-US"/>
          </a:p>
        </p:txBody>
      </p:sp>
    </p:spTree>
    <p:extLst>
      <p:ext uri="{BB962C8B-B14F-4D97-AF65-F5344CB8AC3E}">
        <p14:creationId xmlns:p14="http://schemas.microsoft.com/office/powerpoint/2010/main" val="789412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SCU block connects the two Cortex-A9 processors to the memory subsystem and contains the intelligence to manage the data cache coherency between the two processors and the L2 cache. This</a:t>
            </a:r>
          </a:p>
          <a:p>
            <a:r>
              <a:rPr lang="en-US" dirty="0"/>
              <a:t>block is responsible for managing the interconnect arbitration, communication, cache and system  memory transfers, and cache coherence for the Cortex-A9 processors.</a:t>
            </a:r>
          </a:p>
          <a:p>
            <a:r>
              <a:rPr lang="en-US" sz="1200" b="0" i="0" u="none" strike="noStrike" kern="1200" baseline="0" dirty="0">
                <a:solidFill>
                  <a:schemeClr val="tx1"/>
                </a:solidFill>
                <a:latin typeface="+mn-lt"/>
                <a:ea typeface="+mn-ea"/>
                <a:cs typeface="+mn-cs"/>
              </a:rPr>
              <a:t>The SCU can also copy clean data from one processor cache to another and eliminate the need for main memory accesses to perform this task. Furthermore, it can move dirty data between the</a:t>
            </a:r>
          </a:p>
          <a:p>
            <a:r>
              <a:rPr lang="en-US" sz="1200" b="0" i="0" u="none" strike="noStrike" kern="1200" baseline="0" dirty="0">
                <a:solidFill>
                  <a:schemeClr val="tx1"/>
                </a:solidFill>
                <a:latin typeface="+mn-lt"/>
                <a:ea typeface="+mn-ea"/>
                <a:cs typeface="+mn-cs"/>
              </a:rPr>
              <a:t>processors, skipping the shared state and avoiding the latency associated with the write-back.</a:t>
            </a:r>
          </a:p>
          <a:p>
            <a:r>
              <a:rPr lang="en-US" sz="1200" b="1" i="1" u="none" strike="noStrike" kern="1200" baseline="0" dirty="0">
                <a:solidFill>
                  <a:schemeClr val="tx1"/>
                </a:solidFill>
                <a:latin typeface="+mn-lt"/>
                <a:ea typeface="+mn-ea"/>
                <a:cs typeface="+mn-cs"/>
              </a:rPr>
              <a:t>Note: </a:t>
            </a:r>
            <a:r>
              <a:rPr lang="en-US" sz="1200" b="0" i="0" u="none" strike="noStrike" kern="1200" baseline="0" dirty="0">
                <a:solidFill>
                  <a:schemeClr val="tx1"/>
                </a:solidFill>
                <a:latin typeface="+mn-lt"/>
                <a:ea typeface="+mn-ea"/>
                <a:cs typeface="+mn-cs"/>
              </a:rPr>
              <a:t>The SCU does not maintain coherency between instruction and data L1 caches, so this coherency must be maintained by software.</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95</a:t>
            </a:fld>
            <a:endParaRPr lang="en-US"/>
          </a:p>
        </p:txBody>
      </p:sp>
    </p:spTree>
    <p:extLst>
      <p:ext uri="{BB962C8B-B14F-4D97-AF65-F5344CB8AC3E}">
        <p14:creationId xmlns:p14="http://schemas.microsoft.com/office/powerpoint/2010/main" val="2959317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All of the clocks generated by the PS clock subsystem are derived from one of three programmable PLLs: CPU, DDR and I/O. Each of these PLLs is loosely associated with the clocks in the CPU, DDR and</a:t>
            </a:r>
          </a:p>
          <a:p>
            <a:r>
              <a:rPr lang="en-US" sz="1200" b="0" i="0" u="none" strike="noStrike" kern="1200" baseline="0" dirty="0">
                <a:solidFill>
                  <a:schemeClr val="tx1"/>
                </a:solidFill>
                <a:latin typeface="+mn-lt"/>
                <a:ea typeface="+mn-ea"/>
                <a:cs typeface="+mn-cs"/>
              </a:rPr>
              <a:t>peripheral subsystems</a:t>
            </a:r>
          </a:p>
          <a:p>
            <a:r>
              <a:rPr lang="en-US" sz="1200" b="1" i="0" u="none" strike="noStrike" kern="1200" baseline="0" dirty="0">
                <a:solidFill>
                  <a:schemeClr val="tx1"/>
                </a:solidFill>
                <a:latin typeface="+mn-lt"/>
                <a:ea typeface="+mn-ea"/>
                <a:cs typeface="+mn-cs"/>
              </a:rPr>
              <a:t>Clock Generation</a:t>
            </a:r>
          </a:p>
          <a:p>
            <a:r>
              <a:rPr lang="en-US" sz="1200" b="0" i="0" u="none" strike="noStrike" kern="1200" baseline="0" dirty="0">
                <a:solidFill>
                  <a:schemeClr val="tx1"/>
                </a:solidFill>
                <a:latin typeface="+mn-lt"/>
                <a:ea typeface="+mn-ea"/>
                <a:cs typeface="+mn-cs"/>
              </a:rPr>
              <a:t>During normal operation, the PLLs are enabled, driven by the PS_CLK clock pin. In bypass mode, the clock signal on the PS_CLK pin provides the source for the various clock generators instead of the</a:t>
            </a:r>
          </a:p>
          <a:p>
            <a:r>
              <a:rPr lang="en-US" sz="1200" b="0" i="0" u="none" strike="noStrike" kern="1200" baseline="0" dirty="0">
                <a:solidFill>
                  <a:schemeClr val="tx1"/>
                </a:solidFill>
                <a:latin typeface="+mn-lt"/>
                <a:ea typeface="+mn-ea"/>
                <a:cs typeface="+mn-cs"/>
              </a:rPr>
              <a:t>PLLs. (Refer to the applicable Zynq-7000 AP </a:t>
            </a:r>
            <a:r>
              <a:rPr lang="en-US" sz="1200" b="0" i="0" u="none" strike="noStrike" kern="1200" baseline="0" dirty="0" err="1">
                <a:solidFill>
                  <a:schemeClr val="tx1"/>
                </a:solidFill>
                <a:latin typeface="+mn-lt"/>
                <a:ea typeface="+mn-ea"/>
                <a:cs typeface="+mn-cs"/>
              </a:rPr>
              <a:t>SoC</a:t>
            </a:r>
            <a:r>
              <a:rPr lang="en-US" sz="1200" b="0" i="0" u="none" strike="noStrike" kern="1200" baseline="0" dirty="0">
                <a:solidFill>
                  <a:schemeClr val="tx1"/>
                </a:solidFill>
                <a:latin typeface="+mn-lt"/>
                <a:ea typeface="+mn-ea"/>
                <a:cs typeface="+mn-cs"/>
              </a:rPr>
              <a:t> data sheet for PS_CLK characteristics.)</a:t>
            </a:r>
          </a:p>
          <a:p>
            <a:r>
              <a:rPr lang="en-US" sz="1200" b="0" i="0" u="none" strike="noStrike" kern="1200" baseline="0" dirty="0">
                <a:solidFill>
                  <a:schemeClr val="tx1"/>
                </a:solidFill>
                <a:latin typeface="+mn-lt"/>
                <a:ea typeface="+mn-ea"/>
                <a:cs typeface="+mn-cs"/>
              </a:rPr>
              <a:t>When the PS_POR reset signal </a:t>
            </a:r>
            <a:r>
              <a:rPr lang="en-US" sz="1200" b="0" i="0" u="none" strike="noStrike" kern="1200" baseline="0" dirty="0" err="1">
                <a:solidFill>
                  <a:schemeClr val="tx1"/>
                </a:solidFill>
                <a:latin typeface="+mn-lt"/>
                <a:ea typeface="+mn-ea"/>
                <a:cs typeface="+mn-cs"/>
              </a:rPr>
              <a:t>deasserts</a:t>
            </a:r>
            <a:r>
              <a:rPr lang="en-US" sz="1200" b="0" i="0" u="none" strike="noStrike" kern="1200" baseline="0" dirty="0">
                <a:solidFill>
                  <a:schemeClr val="tx1"/>
                </a:solidFill>
                <a:latin typeface="+mn-lt"/>
                <a:ea typeface="+mn-ea"/>
                <a:cs typeface="+mn-cs"/>
              </a:rPr>
              <a:t>, the PLL bypass boot mode pin is sampled and selects between PLL bypass and PLL enabled for all three PLLs. The bypass mode runs the system</a:t>
            </a:r>
          </a:p>
          <a:p>
            <a:r>
              <a:rPr lang="en-US" sz="1200" b="0" i="0" u="none" strike="noStrike" kern="1200" baseline="0" dirty="0">
                <a:solidFill>
                  <a:schemeClr val="tx1"/>
                </a:solidFill>
                <a:latin typeface="+mn-lt"/>
                <a:ea typeface="+mn-ea"/>
                <a:cs typeface="+mn-cs"/>
              </a:rPr>
              <a:t>significantly slower than normal mode, but is useful for low-power applications and debug. After the boot process and when the user code executes, the bypass mode and output frequency of each PLL</a:t>
            </a:r>
          </a:p>
          <a:p>
            <a:r>
              <a:rPr lang="en-US" sz="1200" b="0" i="0" u="none" strike="noStrike" kern="1200" baseline="0" dirty="0">
                <a:solidFill>
                  <a:schemeClr val="tx1"/>
                </a:solidFill>
                <a:latin typeface="+mn-lt"/>
                <a:ea typeface="+mn-ea"/>
                <a:cs typeface="+mn-cs"/>
              </a:rPr>
              <a:t>can be individually controlled by software.</a:t>
            </a:r>
          </a:p>
          <a:p>
            <a:r>
              <a:rPr lang="en-US" sz="1200" b="0" i="0" u="none" strike="noStrike" kern="1200" baseline="0" dirty="0">
                <a:solidFill>
                  <a:schemeClr val="tx1"/>
                </a:solidFill>
                <a:latin typeface="+mn-lt"/>
                <a:ea typeface="+mn-ea"/>
                <a:cs typeface="+mn-cs"/>
              </a:rPr>
              <a:t>The clock generation paths include glitch-free multiplexers and glitch-free clock gates to support dynamic clock control.</a:t>
            </a:r>
          </a:p>
          <a:p>
            <a:r>
              <a:rPr lang="en-US" sz="1200" b="1" i="0" u="none" strike="noStrike" kern="1200" baseline="0" dirty="0">
                <a:solidFill>
                  <a:schemeClr val="tx1"/>
                </a:solidFill>
                <a:latin typeface="+mn-lt"/>
                <a:ea typeface="+mn-ea"/>
                <a:cs typeface="+mn-cs"/>
              </a:rPr>
              <a:t>Three Programmable PLLs</a:t>
            </a:r>
          </a:p>
          <a:p>
            <a:r>
              <a:rPr lang="en-US" sz="1200" b="0" i="0" u="none" strike="noStrike" kern="1200" baseline="0" dirty="0">
                <a:solidFill>
                  <a:schemeClr val="tx1"/>
                </a:solidFill>
                <a:latin typeface="+mn-lt"/>
                <a:ea typeface="+mn-ea"/>
                <a:cs typeface="+mn-cs"/>
              </a:rPr>
              <a:t>• Single external reference clock input for all three PLLs</a:t>
            </a:r>
          </a:p>
          <a:p>
            <a:r>
              <a:rPr lang="en-US" sz="1200" b="0" i="0" u="none" strike="noStrike" kern="1200" baseline="0" dirty="0">
                <a:solidFill>
                  <a:schemeClr val="tx1"/>
                </a:solidFill>
                <a:latin typeface="+mn-lt"/>
                <a:ea typeface="+mn-ea"/>
                <a:cs typeface="+mn-cs"/>
              </a:rPr>
              <a:t>° ARM PLL: Recommended clock source for the CPUs and the interconnect</a:t>
            </a:r>
          </a:p>
          <a:p>
            <a:r>
              <a:rPr lang="en-US" sz="1200" b="0" i="0" u="none" strike="noStrike" kern="1200" baseline="0" dirty="0">
                <a:solidFill>
                  <a:schemeClr val="tx1"/>
                </a:solidFill>
                <a:latin typeface="+mn-lt"/>
                <a:ea typeface="+mn-ea"/>
                <a:cs typeface="+mn-cs"/>
              </a:rPr>
              <a:t>° DDR PLL: Recommended clock for the DDR DRAM controller and AXI_HP interfaces</a:t>
            </a:r>
          </a:p>
          <a:p>
            <a:r>
              <a:rPr lang="en-US" sz="1200" b="0" i="0" u="none" strike="noStrike" kern="1200" baseline="0" dirty="0">
                <a:solidFill>
                  <a:schemeClr val="tx1"/>
                </a:solidFill>
                <a:latin typeface="+mn-lt"/>
                <a:ea typeface="+mn-ea"/>
                <a:cs typeface="+mn-cs"/>
              </a:rPr>
              <a:t>° I/O PLL: Recommended clock for I/O peripherals</a:t>
            </a:r>
          </a:p>
          <a:p>
            <a:r>
              <a:rPr lang="en-US" sz="1200" b="0" i="0" u="none" strike="noStrike" kern="1200" baseline="0" dirty="0">
                <a:solidFill>
                  <a:schemeClr val="tx1"/>
                </a:solidFill>
                <a:latin typeface="+mn-lt"/>
                <a:ea typeface="+mn-ea"/>
                <a:cs typeface="+mn-cs"/>
              </a:rPr>
              <a:t>• Individual PLL bypass control and frequency programming</a:t>
            </a:r>
          </a:p>
          <a:p>
            <a:r>
              <a:rPr lang="en-US" sz="1200" b="0" i="0" u="none" strike="noStrike" kern="1200" baseline="0" dirty="0">
                <a:solidFill>
                  <a:schemeClr val="tx1"/>
                </a:solidFill>
                <a:latin typeface="+mn-lt"/>
                <a:ea typeface="+mn-ea"/>
                <a:cs typeface="+mn-cs"/>
              </a:rPr>
              <a:t>• Shared bandgap reference voltage circuit for VCOs</a:t>
            </a:r>
          </a:p>
          <a:p>
            <a:r>
              <a:rPr lang="en-US" sz="1200" b="1" i="0" u="none" strike="noStrike" kern="1200" baseline="0" dirty="0">
                <a:solidFill>
                  <a:schemeClr val="tx1"/>
                </a:solidFill>
                <a:latin typeface="+mn-lt"/>
                <a:ea typeface="+mn-ea"/>
                <a:cs typeface="+mn-cs"/>
              </a:rPr>
              <a:t>Clock Branches</a:t>
            </a:r>
          </a:p>
          <a:p>
            <a:r>
              <a:rPr lang="en-US" sz="1200" b="0" i="0" u="none" strike="noStrike" kern="1200" baseline="0" dirty="0">
                <a:solidFill>
                  <a:schemeClr val="tx1"/>
                </a:solidFill>
                <a:latin typeface="+mn-lt"/>
                <a:ea typeface="+mn-ea"/>
                <a:cs typeface="+mn-cs"/>
              </a:rPr>
              <a:t>• Six-bit programmable frequency dividers</a:t>
            </a:r>
          </a:p>
          <a:p>
            <a:r>
              <a:rPr lang="en-US" sz="1200" b="0" i="0" u="none" strike="noStrike" kern="1200" baseline="0" dirty="0">
                <a:solidFill>
                  <a:schemeClr val="tx1"/>
                </a:solidFill>
                <a:latin typeface="+mn-lt"/>
                <a:ea typeface="+mn-ea"/>
                <a:cs typeface="+mn-cs"/>
              </a:rPr>
              <a:t>• Dynamic switching on most clock circuits</a:t>
            </a:r>
          </a:p>
          <a:p>
            <a:r>
              <a:rPr lang="en-US" sz="1200" b="0" i="0" u="none" strike="noStrike" kern="1200" baseline="0" dirty="0">
                <a:solidFill>
                  <a:schemeClr val="tx1"/>
                </a:solidFill>
                <a:latin typeface="+mn-lt"/>
                <a:ea typeface="+mn-ea"/>
                <a:cs typeface="+mn-cs"/>
              </a:rPr>
              <a:t>• Four clock generators for the PL</a:t>
            </a:r>
          </a:p>
          <a:p>
            <a:r>
              <a:rPr lang="en-US" sz="1200" b="0" i="0" u="none" strike="noStrike" kern="1200" baseline="0" dirty="0">
                <a:solidFill>
                  <a:schemeClr val="tx1"/>
                </a:solidFill>
                <a:latin typeface="+mn-lt"/>
                <a:ea typeface="+mn-ea"/>
                <a:cs typeface="+mn-cs"/>
              </a:rPr>
              <a:t>A version of the CPU clock is used for most of the internal clocking. The asynchronous DMA peripheral request interfaces between the DMAC and the PL are not shown in Figure 25-2. In</a:t>
            </a:r>
          </a:p>
          <a:p>
            <a:r>
              <a:rPr lang="en-US" sz="1200" b="0" i="0" u="none" strike="noStrike" kern="1200" baseline="0" dirty="0">
                <a:solidFill>
                  <a:schemeClr val="tx1"/>
                </a:solidFill>
                <a:latin typeface="+mn-lt"/>
                <a:ea typeface="+mn-ea"/>
                <a:cs typeface="+mn-cs"/>
              </a:rPr>
              <a:t>addition, PL AXI channels (AXI_HP, AXI_ACP and AXI_GP) have asynchronous interfaces between the PS and PL. The synchronization, where the clock domain crossing occurs, is located inside the PS.</a:t>
            </a:r>
          </a:p>
          <a:p>
            <a:r>
              <a:rPr lang="en-US" sz="1200" b="0" i="0" u="none" strike="noStrike" kern="1200" baseline="0" dirty="0">
                <a:solidFill>
                  <a:schemeClr val="tx1"/>
                </a:solidFill>
                <a:latin typeface="+mn-lt"/>
                <a:ea typeface="+mn-ea"/>
                <a:cs typeface="+mn-cs"/>
              </a:rPr>
              <a:t>Therefore, the PL provides the interface clock to the PS. Each of the aforementioned interfaces could use unique clocks in the PL.</a:t>
            </a:r>
          </a:p>
          <a:p>
            <a:r>
              <a:rPr lang="en-US" sz="1200" b="0" i="0" u="none" strike="noStrike" kern="1200" baseline="0" dirty="0">
                <a:solidFill>
                  <a:schemeClr val="tx1"/>
                </a:solidFill>
                <a:latin typeface="+mn-lt"/>
                <a:ea typeface="+mn-ea"/>
                <a:cs typeface="+mn-cs"/>
              </a:rPr>
              <a:t>All the CPU clocks are synchronous to each other; while the DDR clocks are independent of each other and the CPU clocks. The I/O peripheral clocks, such as CAN reference clocks and SDIO</a:t>
            </a:r>
          </a:p>
          <a:p>
            <a:r>
              <a:rPr lang="en-US" sz="1200" b="0" i="0" u="none" strike="noStrike" kern="1200" baseline="0" dirty="0">
                <a:solidFill>
                  <a:schemeClr val="tx1"/>
                </a:solidFill>
                <a:latin typeface="+mn-lt"/>
                <a:ea typeface="+mn-ea"/>
                <a:cs typeface="+mn-cs"/>
              </a:rPr>
              <a:t>reference clocks, are all generated by a similar method, starting from the PS_CLK pin, through a PLL, then a divider, and finally to the peripheral destination. Each peripheral clock is completely</a:t>
            </a:r>
          </a:p>
          <a:p>
            <a:r>
              <a:rPr lang="en-US" sz="1200" b="0" i="0" u="none" strike="noStrike" kern="1200" baseline="0" dirty="0">
                <a:solidFill>
                  <a:schemeClr val="tx1"/>
                </a:solidFill>
                <a:latin typeface="+mn-lt"/>
                <a:ea typeface="+mn-ea"/>
                <a:cs typeface="+mn-cs"/>
              </a:rPr>
              <a:t>asynchronous to all other clocks.</a:t>
            </a:r>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99</a:t>
            </a:fld>
            <a:endParaRPr lang="en-US"/>
          </a:p>
        </p:txBody>
      </p:sp>
    </p:spTree>
    <p:extLst>
      <p:ext uri="{BB962C8B-B14F-4D97-AF65-F5344CB8AC3E}">
        <p14:creationId xmlns:p14="http://schemas.microsoft.com/office/powerpoint/2010/main" val="156931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Ratio Examples</a:t>
            </a:r>
          </a:p>
          <a:p>
            <a:r>
              <a:rPr lang="en-US" sz="1200" b="0" i="0" u="none" strike="noStrike" kern="1200" baseline="0" dirty="0">
                <a:solidFill>
                  <a:schemeClr val="tx1"/>
                </a:solidFill>
                <a:latin typeface="+mn-lt"/>
                <a:ea typeface="+mn-ea"/>
                <a:cs typeface="+mn-cs"/>
              </a:rPr>
              <a:t>The CPU clock domain operates in two modes 6:2:1 and 4:2:1. Table 25-1 shows example frequencies for these modes and modules operating in each clock domain.</a:t>
            </a:r>
          </a:p>
          <a:p>
            <a:r>
              <a:rPr lang="en-US" sz="1200" b="1" i="0" u="none" strike="noStrike" kern="1200" baseline="0" dirty="0">
                <a:solidFill>
                  <a:schemeClr val="tx1"/>
                </a:solidFill>
                <a:latin typeface="+mn-lt"/>
                <a:ea typeface="+mn-ea"/>
                <a:cs typeface="+mn-cs"/>
              </a:rPr>
              <a:t>Clock Usage</a:t>
            </a:r>
          </a:p>
          <a:p>
            <a:r>
              <a:rPr lang="en-US" sz="1200" b="0" i="0" u="none" strike="noStrike" kern="1200" baseline="0" dirty="0">
                <a:solidFill>
                  <a:schemeClr val="tx1"/>
                </a:solidFill>
                <a:latin typeface="+mn-lt"/>
                <a:ea typeface="+mn-ea"/>
                <a:cs typeface="+mn-cs"/>
              </a:rPr>
              <a:t>During normal usage, most system clocks will be derived by taking the input clock PS_CLK, sending it through the PLL, and finally dividing it down to be used within the PS. While the PS generates many</a:t>
            </a:r>
          </a:p>
          <a:p>
            <a:r>
              <a:rPr lang="en-US" sz="1200" b="0" i="0" u="none" strike="noStrike" kern="1200" baseline="0" dirty="0">
                <a:solidFill>
                  <a:schemeClr val="tx1"/>
                </a:solidFill>
                <a:latin typeface="+mn-lt"/>
                <a:ea typeface="+mn-ea"/>
                <a:cs typeface="+mn-cs"/>
              </a:rPr>
              <a:t>different clocks, as shown in Figure 25-1, there are three clock domains that have the largest interaction and importance in the system: These are the DDR_3x domain, the DDR_2x domain, and</a:t>
            </a:r>
          </a:p>
          <a:p>
            <a:r>
              <a:rPr lang="en-US" sz="1200" b="0" i="0" u="none" strike="noStrike" kern="1200" baseline="0" dirty="0">
                <a:solidFill>
                  <a:schemeClr val="tx1"/>
                </a:solidFill>
                <a:latin typeface="+mn-lt"/>
                <a:ea typeface="+mn-ea"/>
                <a:cs typeface="+mn-cs"/>
              </a:rPr>
              <a:t>the CPU clock domain. The DDR_3x clock domain includes the DDR memory controller. The DDR_2x domain is primarily used for the high performance AXI interfaces to the PL (AXI_HP{0:3}) and the</a:t>
            </a:r>
          </a:p>
          <a:p>
            <a:r>
              <a:rPr lang="en-US" sz="1200" b="0" i="0" u="none" strike="noStrike" kern="1200" baseline="0" dirty="0">
                <a:solidFill>
                  <a:schemeClr val="tx1"/>
                </a:solidFill>
                <a:latin typeface="+mn-lt"/>
                <a:ea typeface="+mn-ea"/>
                <a:cs typeface="+mn-cs"/>
              </a:rPr>
              <a:t>interconnect. The CPU clock domain controls the ARM processors along with many of the CPU peripherals.</a:t>
            </a:r>
          </a:p>
          <a:p>
            <a:r>
              <a:rPr lang="en-US" sz="1200" b="0" i="0" u="none" strike="noStrike" kern="1200" baseline="0" dirty="0">
                <a:solidFill>
                  <a:schemeClr val="tx1"/>
                </a:solidFill>
                <a:latin typeface="+mn-lt"/>
                <a:ea typeface="+mn-ea"/>
                <a:cs typeface="+mn-cs"/>
              </a:rPr>
              <a:t>The CPU clock domain is composed of four separate clocks: CPU_6x4x, CPU_3x2x, CPU_2x, and CPU_1x. These four clocks are named according to their frequencies, which are related by one of two</a:t>
            </a:r>
          </a:p>
          <a:p>
            <a:r>
              <a:rPr lang="en-US" sz="1200" b="0" i="0" u="none" strike="noStrike" kern="1200" baseline="0" dirty="0">
                <a:solidFill>
                  <a:schemeClr val="tx1"/>
                </a:solidFill>
                <a:latin typeface="+mn-lt"/>
                <a:ea typeface="+mn-ea"/>
                <a:cs typeface="+mn-cs"/>
              </a:rPr>
              <a:t>ratios: 6:3:2:1 or 4:2:2:1 (abbreviated 6:2:1 and 4:2:1). The operating clock ratio is determined by the CLK_621_TRUE [0] bit value. In the 6:2:1 mode, the frequency of the CPU_6x4x clock is 6 times as fast</a:t>
            </a:r>
          </a:p>
          <a:p>
            <a:r>
              <a:rPr lang="en-US" sz="1200" b="0" i="0" u="none" strike="noStrike" kern="1200" baseline="0" dirty="0">
                <a:solidFill>
                  <a:schemeClr val="tx1"/>
                </a:solidFill>
                <a:latin typeface="+mn-lt"/>
                <a:ea typeface="+mn-ea"/>
                <a:cs typeface="+mn-cs"/>
              </a:rPr>
              <a:t>as the CPU_1x clock. Table 25-1, page 683 shows examples of how these clocks are related. Refer to the applicable Zynq-7000 AP SoC data sheet for the maximum clock frequency of each clock domain.</a:t>
            </a:r>
          </a:p>
          <a:p>
            <a:r>
              <a:rPr lang="en-US" sz="1200" b="0" i="0" u="none" strike="noStrike" kern="1200" baseline="0" dirty="0">
                <a:solidFill>
                  <a:schemeClr val="tx1"/>
                </a:solidFill>
                <a:latin typeface="+mn-lt"/>
                <a:ea typeface="+mn-ea"/>
                <a:cs typeface="+mn-cs"/>
              </a:rPr>
              <a:t>All the CPU clocks are synchronous to each other; while the DDR clocks are independent of each other and the CPU clocks. The I/O peripheral clocks, such as CAN reference clocks and SDIO</a:t>
            </a:r>
          </a:p>
          <a:p>
            <a:r>
              <a:rPr lang="en-US" sz="1200" b="0" i="0" u="none" strike="noStrike" kern="1200" baseline="0" dirty="0">
                <a:solidFill>
                  <a:schemeClr val="tx1"/>
                </a:solidFill>
                <a:latin typeface="+mn-lt"/>
                <a:ea typeface="+mn-ea"/>
                <a:cs typeface="+mn-cs"/>
              </a:rPr>
              <a:t>reference clocks, are all generated by a similar method, starting from the PS_CLK pin, through a PLL, then a divider, and finally to the peripheral destination. Each peripheral clock is completely</a:t>
            </a:r>
          </a:p>
          <a:p>
            <a:r>
              <a:rPr lang="en-US" sz="1200" b="0" i="0" u="none" strike="noStrike" kern="1200" baseline="0" dirty="0">
                <a:solidFill>
                  <a:schemeClr val="tx1"/>
                </a:solidFill>
                <a:latin typeface="+mn-lt"/>
                <a:ea typeface="+mn-ea"/>
                <a:cs typeface="+mn-cs"/>
              </a:rPr>
              <a:t>asynchronous to all other clocks.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Interconnect Clock Domains</a:t>
            </a:r>
          </a:p>
          <a:p>
            <a:r>
              <a:rPr lang="en-US" sz="1200" b="0" i="0" u="none" strike="noStrike" kern="1200" baseline="0" dirty="0">
                <a:solidFill>
                  <a:schemeClr val="tx1"/>
                </a:solidFill>
                <a:latin typeface="+mn-lt"/>
                <a:ea typeface="+mn-ea"/>
                <a:cs typeface="+mn-cs"/>
              </a:rPr>
              <a:t>The individual clock domains are shown in Figure 25-2. The central interconnect has two main clock domains: the DDR_2x and the CPU_2x. For the five sub-switches, four clocks are in the CPU_2x clock</a:t>
            </a:r>
          </a:p>
          <a:p>
            <a:r>
              <a:rPr lang="en-US" sz="1200" b="0" i="0" u="none" strike="noStrike" kern="1200" baseline="0" dirty="0">
                <a:solidFill>
                  <a:schemeClr val="tx1"/>
                </a:solidFill>
                <a:latin typeface="+mn-lt"/>
                <a:ea typeface="+mn-ea"/>
                <a:cs typeface="+mn-cs"/>
              </a:rPr>
              <a:t>domain, while the memory interconnect clock is in the DDR_2x clock domain. The direct path between the CPU (via the L2 cache) and DDR controller is in the DDR_3x clock domain, ensuring</a:t>
            </a:r>
          </a:p>
          <a:p>
            <a:r>
              <a:rPr lang="en-US" sz="1200" b="0" i="0" u="none" strike="noStrike" kern="1200" baseline="0" dirty="0">
                <a:solidFill>
                  <a:schemeClr val="tx1"/>
                </a:solidFill>
                <a:latin typeface="+mn-lt"/>
                <a:ea typeface="+mn-ea"/>
                <a:cs typeface="+mn-cs"/>
              </a:rPr>
              <a:t>maximum </a:t>
            </a:r>
            <a:r>
              <a:rPr lang="en-US" sz="1200" b="0" i="0" u="none" strike="noStrike" kern="1200" baseline="0" dirty="0" err="1">
                <a:solidFill>
                  <a:schemeClr val="tx1"/>
                </a:solidFill>
                <a:latin typeface="+mn-lt"/>
                <a:ea typeface="+mn-ea"/>
                <a:cs typeface="+mn-cs"/>
              </a:rPr>
              <a:t>throughput.The</a:t>
            </a:r>
            <a:r>
              <a:rPr lang="en-US" sz="1200" b="0" i="0" u="none" strike="noStrike" kern="1200" baseline="0" dirty="0">
                <a:solidFill>
                  <a:schemeClr val="tx1"/>
                </a:solidFill>
                <a:latin typeface="+mn-lt"/>
                <a:ea typeface="+mn-ea"/>
                <a:cs typeface="+mn-cs"/>
              </a:rPr>
              <a:t> direct path between CPU and OCM is in the CPU_6x4x clock domain. The direct path between the SCU ACP and the PL is in the CPU_6x4x clock domain (clock domain crossing</a:t>
            </a:r>
          </a:p>
          <a:p>
            <a:r>
              <a:rPr lang="en-US" sz="1200" b="0" i="0" u="none" strike="noStrike" kern="1200" baseline="0" dirty="0">
                <a:solidFill>
                  <a:schemeClr val="tx1"/>
                </a:solidFill>
                <a:latin typeface="+mn-lt"/>
                <a:ea typeface="+mn-ea"/>
                <a:cs typeface="+mn-cs"/>
              </a:rPr>
              <a:t>between the PL clock domain and the CPU clock domain is done in an asynchronous AXI bridge on the PS side of the PL).</a:t>
            </a:r>
          </a:p>
          <a:p>
            <a:r>
              <a:rPr lang="en-US" sz="1200" b="1" i="0" u="none" strike="noStrike" kern="1200" baseline="0" dirty="0">
                <a:solidFill>
                  <a:schemeClr val="tx1"/>
                </a:solidFill>
                <a:latin typeface="+mn-lt"/>
                <a:ea typeface="+mn-ea"/>
                <a:cs typeface="+mn-cs"/>
              </a:rPr>
              <a:t>PS Peripheral AMBA Clocks</a:t>
            </a:r>
          </a:p>
          <a:p>
            <a:r>
              <a:rPr lang="en-US" sz="1200" b="0" i="0" u="none" strike="noStrike" kern="1200" baseline="0" dirty="0">
                <a:solidFill>
                  <a:schemeClr val="tx1"/>
                </a:solidFill>
                <a:latin typeface="+mn-lt"/>
                <a:ea typeface="+mn-ea"/>
                <a:cs typeface="+mn-cs"/>
              </a:rPr>
              <a:t>Every peripheral within the PS is supplied with its own independently gated version of the CPU clock for its AMBA bus connection to the control and status registers and sometimes to the controller logic</a:t>
            </a:r>
          </a:p>
          <a:p>
            <a:r>
              <a:rPr lang="en-US" sz="1200" b="0" i="0" u="none" strike="noStrike" kern="1200" baseline="0" dirty="0">
                <a:solidFill>
                  <a:schemeClr val="tx1"/>
                </a:solidFill>
                <a:latin typeface="+mn-lt"/>
                <a:ea typeface="+mn-ea"/>
                <a:cs typeface="+mn-cs"/>
              </a:rPr>
              <a:t>itself. This clock can be disabled when it is guaranteed that the peripheral is not addressed. This gating is applied with a glitch-free clock gate as shown in Table 25-2.</a:t>
            </a:r>
          </a:p>
          <a:p>
            <a:r>
              <a:rPr lang="en-US" sz="1200" b="1" i="0" u="none" strike="noStrike" kern="1200" baseline="0" dirty="0">
                <a:solidFill>
                  <a:schemeClr val="tx1"/>
                </a:solidFill>
                <a:latin typeface="+mn-lt"/>
                <a:ea typeface="+mn-ea"/>
                <a:cs typeface="+mn-cs"/>
              </a:rPr>
              <a:t>System Performance</a:t>
            </a:r>
          </a:p>
          <a:p>
            <a:r>
              <a:rPr lang="en-US" sz="1200" b="0" i="0" u="none" strike="noStrike" kern="1200" baseline="0" dirty="0">
                <a:solidFill>
                  <a:schemeClr val="tx1"/>
                </a:solidFill>
                <a:latin typeface="+mn-lt"/>
                <a:ea typeface="+mn-ea"/>
                <a:cs typeface="+mn-cs"/>
              </a:rPr>
              <a:t>The clock frequencies of the different clock domains of the PS help dictate total system performance. In many cases, the highest frequency CPU clock results in the highest performance. However, some</a:t>
            </a:r>
          </a:p>
          <a:p>
            <a:r>
              <a:rPr lang="en-US" sz="1200" b="0" i="0" u="none" strike="noStrike" kern="1200" baseline="0" dirty="0">
                <a:solidFill>
                  <a:schemeClr val="tx1"/>
                </a:solidFill>
                <a:latin typeface="+mn-lt"/>
                <a:ea typeface="+mn-ea"/>
                <a:cs typeface="+mn-cs"/>
              </a:rPr>
              <a:t>users will find that the CPU is not the critical performer in the system and that bandwidth across the interconnect is the bottleneck. In that case, it might be useful to switch the ratio from 6:2:1 to 4:2:1</a:t>
            </a:r>
          </a:p>
          <a:p>
            <a:r>
              <a:rPr lang="en-US" sz="1200" b="0" i="0" u="none" strike="noStrike" kern="1200" baseline="0" dirty="0">
                <a:solidFill>
                  <a:schemeClr val="tx1"/>
                </a:solidFill>
                <a:latin typeface="+mn-lt"/>
                <a:ea typeface="+mn-ea"/>
                <a:cs typeface="+mn-cs"/>
              </a:rPr>
              <a:t>mode. Depending on the device speed grade, the frequency of the CPU clocks might be limited by the cpu_6x while in 6:2:1 mode and might be limited by the cpu_2x clock while in 4:2:1 mode.</a:t>
            </a:r>
          </a:p>
          <a:p>
            <a:r>
              <a:rPr lang="en-US" sz="1200" b="0" i="0" u="none" strike="noStrike" kern="1200" baseline="0" dirty="0">
                <a:solidFill>
                  <a:schemeClr val="tx1"/>
                </a:solidFill>
                <a:latin typeface="+mn-lt"/>
                <a:ea typeface="+mn-ea"/>
                <a:cs typeface="+mn-cs"/>
              </a:rPr>
              <a:t>Therefore, it is suggested that for those applications that might exchange some CPU performance for interconnect performance, check the appropriate data sheet to determine the optimal</a:t>
            </a:r>
          </a:p>
          <a:p>
            <a:r>
              <a:rPr lang="en-US" sz="1200" b="0" i="0" u="none" strike="noStrike" kern="1200" baseline="0" dirty="0">
                <a:solidFill>
                  <a:schemeClr val="tx1"/>
                </a:solidFill>
                <a:latin typeface="+mn-lt"/>
                <a:ea typeface="+mn-ea"/>
                <a:cs typeface="+mn-cs"/>
              </a:rPr>
              <a:t>frequencies.</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100</a:t>
            </a:fld>
            <a:endParaRPr lang="en-US"/>
          </a:p>
        </p:txBody>
      </p:sp>
    </p:spTree>
    <p:extLst>
      <p:ext uri="{BB962C8B-B14F-4D97-AF65-F5344CB8AC3E}">
        <p14:creationId xmlns:p14="http://schemas.microsoft.com/office/powerpoint/2010/main" val="406709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419"/>
          </a:p>
        </p:txBody>
      </p:sp>
      <p:sp>
        <p:nvSpPr>
          <p:cNvPr id="4" name="Marcador de número de diapositiva 3"/>
          <p:cNvSpPr>
            <a:spLocks noGrp="1"/>
          </p:cNvSpPr>
          <p:nvPr>
            <p:ph type="sldNum" sz="quarter" idx="10"/>
          </p:nvPr>
        </p:nvSpPr>
        <p:spPr/>
        <p:txBody>
          <a:bodyPr/>
          <a:lstStyle/>
          <a:p>
            <a:fld id="{8F5041DA-17C0-4D64-9275-F5FD20F236C3}" type="slidenum">
              <a:rPr lang="en-US" smtClean="0"/>
              <a:t>20</a:t>
            </a:fld>
            <a:endParaRPr lang="en-US"/>
          </a:p>
        </p:txBody>
      </p:sp>
    </p:spTree>
    <p:extLst>
      <p:ext uri="{BB962C8B-B14F-4D97-AF65-F5344CB8AC3E}">
        <p14:creationId xmlns:p14="http://schemas.microsoft.com/office/powerpoint/2010/main" val="1689987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25.7 PL Clocks</a:t>
            </a:r>
          </a:p>
          <a:p>
            <a:r>
              <a:rPr lang="en-US" sz="1200" b="0" i="0" u="none" strike="noStrike" kern="1200" baseline="0" dirty="0">
                <a:solidFill>
                  <a:schemeClr val="tx1"/>
                </a:solidFill>
                <a:latin typeface="+mn-lt"/>
                <a:ea typeface="+mn-ea"/>
                <a:cs typeface="+mn-cs"/>
              </a:rPr>
              <a:t>The PL has its own clock management generation and distribution features and also receives four</a:t>
            </a:r>
          </a:p>
          <a:p>
            <a:r>
              <a:rPr lang="en-US" sz="1200" b="0" i="0" u="none" strike="noStrike" kern="1200" baseline="0" dirty="0">
                <a:solidFill>
                  <a:schemeClr val="tx1"/>
                </a:solidFill>
                <a:latin typeface="+mn-lt"/>
                <a:ea typeface="+mn-ea"/>
                <a:cs typeface="+mn-cs"/>
              </a:rPr>
              <a:t>clock signals from the clock generator in the PS (see Figure 25-10). For the details of the PL clocking</a:t>
            </a:r>
          </a:p>
          <a:p>
            <a:r>
              <a:rPr lang="en-US" sz="1200" b="0" i="0" u="none" strike="noStrike" kern="1200" baseline="0" dirty="0">
                <a:solidFill>
                  <a:schemeClr val="tx1"/>
                </a:solidFill>
                <a:latin typeface="+mn-lt"/>
                <a:ea typeface="+mn-ea"/>
                <a:cs typeface="+mn-cs"/>
              </a:rPr>
              <a:t>structures, see the 7 series FPGAs clocking documentation.</a:t>
            </a:r>
          </a:p>
          <a:p>
            <a:r>
              <a:rPr lang="en-US" sz="1200" b="0" i="0" u="none" strike="noStrike" kern="1200" baseline="0" dirty="0">
                <a:solidFill>
                  <a:schemeClr val="tx1"/>
                </a:solidFill>
                <a:latin typeface="+mn-lt"/>
                <a:ea typeface="+mn-ea"/>
                <a:cs typeface="+mn-cs"/>
              </a:rPr>
              <a:t>The four clocks that are generated by the PS are completely asynchronous to each other with no</a:t>
            </a:r>
          </a:p>
          <a:p>
            <a:r>
              <a:rPr lang="en-US" sz="1200" b="0" i="0" u="none" strike="noStrike" kern="1200" baseline="0" dirty="0">
                <a:solidFill>
                  <a:schemeClr val="tx1"/>
                </a:solidFill>
                <a:latin typeface="+mn-lt"/>
                <a:ea typeface="+mn-ea"/>
                <a:cs typeface="+mn-cs"/>
              </a:rPr>
              <a:t>relationship to other PL clocks.</a:t>
            </a:r>
          </a:p>
          <a:p>
            <a:r>
              <a:rPr lang="en-US" sz="1200" b="0" i="0" u="none" strike="noStrike" kern="1200" baseline="0" dirty="0">
                <a:solidFill>
                  <a:schemeClr val="tx1"/>
                </a:solidFill>
                <a:latin typeface="+mn-lt"/>
                <a:ea typeface="+mn-ea"/>
                <a:cs typeface="+mn-cs"/>
              </a:rPr>
              <a:t>The four clocks are derived from individually selected PLLs in the PS. Each of the PL clocks are</a:t>
            </a:r>
          </a:p>
          <a:p>
            <a:r>
              <a:rPr lang="en-US" sz="1200" b="0" i="0" u="none" strike="noStrike" kern="1200" baseline="0" dirty="0">
                <a:solidFill>
                  <a:schemeClr val="tx1"/>
                </a:solidFill>
                <a:latin typeface="+mn-lt"/>
                <a:ea typeface="+mn-ea"/>
                <a:cs typeface="+mn-cs"/>
              </a:rPr>
              <a:t>independent output signals that produce suitable clock waveforms for PL use.</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101</a:t>
            </a:fld>
            <a:endParaRPr lang="en-US"/>
          </a:p>
        </p:txBody>
      </p:sp>
    </p:spTree>
    <p:extLst>
      <p:ext uri="{BB962C8B-B14F-4D97-AF65-F5344CB8AC3E}">
        <p14:creationId xmlns:p14="http://schemas.microsoft.com/office/powerpoint/2010/main" val="477226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Zynq®-7000 AP SoC devices integrates a feature-rich dual-core ARM® Cortex™-A9 </a:t>
            </a:r>
            <a:r>
              <a:rPr lang="en-US" sz="1200" b="0" i="0" u="none" strike="noStrike" kern="1200" baseline="0" dirty="0" err="1">
                <a:solidFill>
                  <a:schemeClr val="tx1"/>
                </a:solidFill>
                <a:latin typeface="+mn-lt"/>
                <a:ea typeface="+mn-ea"/>
                <a:cs typeface="+mn-cs"/>
              </a:rPr>
              <a:t>MPCore</a:t>
            </a:r>
            <a:r>
              <a:rPr lang="en-US" sz="1200" b="0" i="0" u="none" strike="noStrike" kern="1200" baseline="0" dirty="0">
                <a:solidFill>
                  <a:schemeClr val="tx1"/>
                </a:solidFill>
                <a:latin typeface="+mn-lt"/>
                <a:ea typeface="+mn-ea"/>
                <a:cs typeface="+mn-cs"/>
              </a:rPr>
              <a:t>™ based processing system (PS) and Xilinx programmable logic (PL) in a single device. Each Zynq-7000</a:t>
            </a:r>
          </a:p>
          <a:p>
            <a:r>
              <a:rPr lang="en-US" sz="1200" b="0" i="0" u="none" strike="noStrike" kern="1200" baseline="0" dirty="0">
                <a:solidFill>
                  <a:schemeClr val="tx1"/>
                </a:solidFill>
                <a:latin typeface="+mn-lt"/>
                <a:ea typeface="+mn-ea"/>
                <a:cs typeface="+mn-cs"/>
              </a:rPr>
              <a:t>device contains the same PS while the PL and I/O resources vary between the devices. The PL of the three smallest devices, the 7z010, 7x015, and 7z020, is based on </a:t>
            </a:r>
            <a:r>
              <a:rPr lang="en-US" sz="1200" b="0" i="0" u="none" strike="noStrike" kern="1200" baseline="0" dirty="0" err="1">
                <a:solidFill>
                  <a:schemeClr val="tx1"/>
                </a:solidFill>
                <a:latin typeface="+mn-lt"/>
                <a:ea typeface="+mn-ea"/>
                <a:cs typeface="+mn-cs"/>
              </a:rPr>
              <a:t>Artix</a:t>
            </a:r>
            <a:r>
              <a:rPr lang="en-US" sz="1200" b="0" i="0" u="none" strike="noStrike" kern="1200" baseline="0" dirty="0">
                <a:solidFill>
                  <a:schemeClr val="tx1"/>
                </a:solidFill>
                <a:latin typeface="+mn-lt"/>
                <a:ea typeface="+mn-ea"/>
                <a:cs typeface="+mn-cs"/>
              </a:rPr>
              <a:t>®-7 FPGA logic. The three</a:t>
            </a:r>
          </a:p>
          <a:p>
            <a:r>
              <a:rPr lang="en-US" sz="1200" b="0" i="0" u="none" strike="noStrike" kern="1200" baseline="0" dirty="0">
                <a:solidFill>
                  <a:schemeClr val="tx1"/>
                </a:solidFill>
                <a:latin typeface="+mn-lt"/>
                <a:ea typeface="+mn-ea"/>
                <a:cs typeface="+mn-cs"/>
              </a:rPr>
              <a:t>biggest devices, the 7z030, 7z035, 7z045, and 7z100 are based on </a:t>
            </a:r>
            <a:r>
              <a:rPr lang="en-US" sz="1200" b="0" i="0" u="none" strike="noStrike" kern="1200" baseline="0" dirty="0" err="1">
                <a:solidFill>
                  <a:schemeClr val="tx1"/>
                </a:solidFill>
                <a:latin typeface="+mn-lt"/>
                <a:ea typeface="+mn-ea"/>
                <a:cs typeface="+mn-cs"/>
              </a:rPr>
              <a:t>Kintex</a:t>
            </a:r>
            <a:r>
              <a:rPr lang="en-US" sz="1200" b="0" i="0" u="none" strike="noStrike" kern="1200" baseline="0" dirty="0">
                <a:solidFill>
                  <a:schemeClr val="tx1"/>
                </a:solidFill>
                <a:latin typeface="+mn-lt"/>
                <a:ea typeface="+mn-ea"/>
                <a:cs typeface="+mn-cs"/>
              </a:rPr>
              <a:t>®-7 FPGA logic.</a:t>
            </a:r>
          </a:p>
          <a:p>
            <a:r>
              <a:rPr lang="en-US" sz="1200" b="0" i="0" u="none" strike="noStrike" kern="1200" baseline="0" dirty="0">
                <a:solidFill>
                  <a:schemeClr val="tx1"/>
                </a:solidFill>
                <a:latin typeface="+mn-lt"/>
                <a:ea typeface="+mn-ea"/>
                <a:cs typeface="+mn-cs"/>
              </a:rPr>
              <a:t>The PS and PL can be tightly or loosely coupled using multiple interfaces and other signals that have a combined total of over 3,000 connections. This enables the designer to effectively integrate</a:t>
            </a:r>
          </a:p>
          <a:p>
            <a:r>
              <a:rPr lang="en-US" sz="1200" b="0" i="0" u="none" strike="noStrike" kern="1200" baseline="0" dirty="0">
                <a:solidFill>
                  <a:schemeClr val="tx1"/>
                </a:solidFill>
                <a:latin typeface="+mn-lt"/>
                <a:ea typeface="+mn-ea"/>
                <a:cs typeface="+mn-cs"/>
              </a:rPr>
              <a:t>user-created hardware accelerators and other functions in the PL logic that are accessible to the processors and can also access memory resources in the PS. </a:t>
            </a:r>
            <a:r>
              <a:rPr lang="en-US" sz="1200" b="0" i="0" u="none" strike="noStrike" kern="1200" baseline="0" dirty="0" err="1">
                <a:solidFill>
                  <a:schemeClr val="tx1"/>
                </a:solidFill>
                <a:latin typeface="+mn-lt"/>
                <a:ea typeface="+mn-ea"/>
                <a:cs typeface="+mn-cs"/>
              </a:rPr>
              <a:t>Zynq</a:t>
            </a:r>
            <a:r>
              <a:rPr lang="en-US" sz="1200" b="0" i="0" u="none" strike="noStrike" kern="1200" baseline="0" dirty="0">
                <a:solidFill>
                  <a:schemeClr val="tx1"/>
                </a:solidFill>
                <a:latin typeface="+mn-lt"/>
                <a:ea typeface="+mn-ea"/>
                <a:cs typeface="+mn-cs"/>
              </a:rPr>
              <a:t> customers are able to differentiate</a:t>
            </a:r>
          </a:p>
          <a:p>
            <a:r>
              <a:rPr lang="en-US" sz="1200" b="0" i="0" u="none" strike="noStrike" kern="1200" baseline="0" dirty="0">
                <a:solidFill>
                  <a:schemeClr val="tx1"/>
                </a:solidFill>
                <a:latin typeface="+mn-lt"/>
                <a:ea typeface="+mn-ea"/>
                <a:cs typeface="+mn-cs"/>
              </a:rPr>
              <a:t>their product in hardware by customizing their applications using PL.</a:t>
            </a:r>
            <a:endParaRPr lang="en-US" dirty="0"/>
          </a:p>
          <a:p>
            <a:r>
              <a:rPr lang="en-US" sz="1200" b="1" i="0" u="none" strike="noStrike" kern="1200" baseline="0" dirty="0">
                <a:solidFill>
                  <a:schemeClr val="tx1"/>
                </a:solidFill>
                <a:latin typeface="+mn-lt"/>
                <a:ea typeface="+mn-ea"/>
                <a:cs typeface="+mn-cs"/>
              </a:rPr>
              <a:t>Features</a:t>
            </a:r>
          </a:p>
          <a:p>
            <a:r>
              <a:rPr lang="en-US" sz="1200" b="0" i="0" u="none" strike="noStrike" kern="1200" baseline="0" dirty="0">
                <a:solidFill>
                  <a:schemeClr val="tx1"/>
                </a:solidFill>
                <a:latin typeface="+mn-lt"/>
                <a:ea typeface="+mn-ea"/>
                <a:cs typeface="+mn-cs"/>
              </a:rPr>
              <a:t>The PL provides a rich architecture of user-configurable capabilities. The key features are:</a:t>
            </a:r>
          </a:p>
          <a:p>
            <a:r>
              <a:rPr lang="en-US" sz="1200" b="0" i="0" u="none" strike="noStrike" kern="1200" baseline="0" dirty="0">
                <a:solidFill>
                  <a:schemeClr val="tx1"/>
                </a:solidFill>
                <a:latin typeface="+mn-lt"/>
                <a:ea typeface="+mn-ea"/>
                <a:cs typeface="+mn-cs"/>
              </a:rPr>
              <a:t>• Configurable logic blocks (CLB)</a:t>
            </a:r>
          </a:p>
          <a:p>
            <a:r>
              <a:rPr lang="en-US" sz="1200" b="0" i="0" u="none" strike="noStrike" kern="1200" baseline="0" dirty="0">
                <a:solidFill>
                  <a:schemeClr val="tx1"/>
                </a:solidFill>
                <a:latin typeface="+mn-lt"/>
                <a:ea typeface="+mn-ea"/>
                <a:cs typeface="+mn-cs"/>
              </a:rPr>
              <a:t>° 6-input look-up tables (LUTs)</a:t>
            </a:r>
          </a:p>
          <a:p>
            <a:r>
              <a:rPr lang="en-US" sz="1200" b="0" i="0" u="none" strike="noStrike" kern="1200" baseline="0" dirty="0">
                <a:solidFill>
                  <a:schemeClr val="tx1"/>
                </a:solidFill>
                <a:latin typeface="+mn-lt"/>
                <a:ea typeface="+mn-ea"/>
                <a:cs typeface="+mn-cs"/>
              </a:rPr>
              <a:t>° Memory capability within the LUT</a:t>
            </a:r>
          </a:p>
          <a:p>
            <a:r>
              <a:rPr lang="en-US" sz="1200" b="0" i="0" u="none" strike="noStrike" kern="1200" baseline="0" dirty="0">
                <a:solidFill>
                  <a:schemeClr val="tx1"/>
                </a:solidFill>
                <a:latin typeface="+mn-lt"/>
                <a:ea typeface="+mn-ea"/>
                <a:cs typeface="+mn-cs"/>
              </a:rPr>
              <a:t>° Register and shift register functionality</a:t>
            </a:r>
            <a:endParaRPr lang="en-US" dirty="0"/>
          </a:p>
          <a:p>
            <a:r>
              <a:rPr lang="en-US" sz="1200" b="0" i="0" u="none" strike="noStrike" kern="1200" baseline="0" dirty="0" err="1">
                <a:solidFill>
                  <a:schemeClr val="tx1"/>
                </a:solidFill>
                <a:latin typeface="+mn-lt"/>
                <a:ea typeface="+mn-ea"/>
                <a:cs typeface="+mn-cs"/>
              </a:rPr>
              <a:t>Cascadable</a:t>
            </a:r>
            <a:r>
              <a:rPr lang="en-US" sz="1200" b="0" i="0" u="none" strike="noStrike" kern="1200" baseline="0" dirty="0">
                <a:solidFill>
                  <a:schemeClr val="tx1"/>
                </a:solidFill>
                <a:latin typeface="+mn-lt"/>
                <a:ea typeface="+mn-ea"/>
                <a:cs typeface="+mn-cs"/>
              </a:rPr>
              <a:t> adders</a:t>
            </a:r>
          </a:p>
          <a:p>
            <a:r>
              <a:rPr lang="en-US" sz="1200" b="0" i="0" u="none" strike="noStrike" kern="1200" baseline="0" dirty="0">
                <a:solidFill>
                  <a:schemeClr val="tx1"/>
                </a:solidFill>
                <a:latin typeface="+mn-lt"/>
                <a:ea typeface="+mn-ea"/>
                <a:cs typeface="+mn-cs"/>
              </a:rPr>
              <a:t>• 36KB block RAM</a:t>
            </a:r>
          </a:p>
          <a:p>
            <a:r>
              <a:rPr lang="en-US" sz="1200" b="0" i="0" u="none" strike="noStrike" kern="1200" baseline="0" dirty="0">
                <a:solidFill>
                  <a:schemeClr val="tx1"/>
                </a:solidFill>
                <a:latin typeface="+mn-lt"/>
                <a:ea typeface="+mn-ea"/>
                <a:cs typeface="+mn-cs"/>
              </a:rPr>
              <a:t>° Dual port</a:t>
            </a:r>
          </a:p>
          <a:p>
            <a:r>
              <a:rPr lang="en-US" sz="1200" b="0" i="0" u="none" strike="noStrike" kern="1200" baseline="0" dirty="0">
                <a:solidFill>
                  <a:schemeClr val="tx1"/>
                </a:solidFill>
                <a:latin typeface="+mn-lt"/>
                <a:ea typeface="+mn-ea"/>
                <a:cs typeface="+mn-cs"/>
              </a:rPr>
              <a:t>° Up to 72 bit-wide</a:t>
            </a:r>
          </a:p>
          <a:p>
            <a:r>
              <a:rPr lang="pt-BR" sz="1200" b="0" i="0" u="none" strike="noStrike" kern="1200" baseline="0" dirty="0">
                <a:solidFill>
                  <a:schemeClr val="tx1"/>
                </a:solidFill>
                <a:latin typeface="+mn-lt"/>
                <a:ea typeface="+mn-ea"/>
                <a:cs typeface="+mn-cs"/>
              </a:rPr>
              <a:t>° </a:t>
            </a:r>
            <a:r>
              <a:rPr lang="pt-BR" sz="1200" b="0" i="0" u="none" strike="noStrike" kern="1200" baseline="0" dirty="0" err="1">
                <a:solidFill>
                  <a:schemeClr val="tx1"/>
                </a:solidFill>
                <a:latin typeface="+mn-lt"/>
                <a:ea typeface="+mn-ea"/>
                <a:cs typeface="+mn-cs"/>
              </a:rPr>
              <a:t>Configurable</a:t>
            </a:r>
            <a:r>
              <a:rPr lang="pt-BR" sz="1200" b="0" i="0" u="none" strike="noStrike" kern="1200" baseline="0" dirty="0">
                <a:solidFill>
                  <a:schemeClr val="tx1"/>
                </a:solidFill>
                <a:latin typeface="+mn-lt"/>
                <a:ea typeface="+mn-ea"/>
                <a:cs typeface="+mn-cs"/>
              </a:rPr>
              <a:t> as dual 18 KB</a:t>
            </a:r>
          </a:p>
          <a:p>
            <a:r>
              <a:rPr lang="en-US" sz="1200" b="0" i="0" u="none" strike="noStrike" kern="1200" baseline="0" dirty="0">
                <a:solidFill>
                  <a:schemeClr val="tx1"/>
                </a:solidFill>
                <a:latin typeface="+mn-lt"/>
                <a:ea typeface="+mn-ea"/>
                <a:cs typeface="+mn-cs"/>
              </a:rPr>
              <a:t>° Programmable FIFO logic</a:t>
            </a:r>
          </a:p>
          <a:p>
            <a:r>
              <a:rPr lang="en-US" sz="1200" b="0" i="0" u="none" strike="noStrike" kern="1200" baseline="0" dirty="0">
                <a:solidFill>
                  <a:schemeClr val="tx1"/>
                </a:solidFill>
                <a:latin typeface="+mn-lt"/>
                <a:ea typeface="+mn-ea"/>
                <a:cs typeface="+mn-cs"/>
              </a:rPr>
              <a:t>° Built-in error correction circuitry</a:t>
            </a:r>
          </a:p>
          <a:p>
            <a:r>
              <a:rPr lang="en-US" sz="1200" b="0" i="0" u="none" strike="noStrike" kern="1200" baseline="0" dirty="0">
                <a:solidFill>
                  <a:schemeClr val="tx1"/>
                </a:solidFill>
                <a:latin typeface="+mn-lt"/>
                <a:ea typeface="+mn-ea"/>
                <a:cs typeface="+mn-cs"/>
              </a:rPr>
              <a:t>• Digital signal processing – DSP48E1 Slice</a:t>
            </a:r>
          </a:p>
          <a:p>
            <a:r>
              <a:rPr lang="en-US" sz="1200" b="0" i="0" u="none" strike="noStrike" kern="1200" baseline="0" dirty="0">
                <a:solidFill>
                  <a:schemeClr val="tx1"/>
                </a:solidFill>
                <a:latin typeface="+mn-lt"/>
                <a:ea typeface="+mn-ea"/>
                <a:cs typeface="+mn-cs"/>
              </a:rPr>
              <a:t>° 25 × 18 two's complement multiplier/accumulator high-resolution 48-bit multiplier/accumulator</a:t>
            </a:r>
          </a:p>
          <a:p>
            <a:r>
              <a:rPr lang="en-US" sz="1200" b="0" i="0" u="none" strike="noStrike" kern="1200" baseline="0" dirty="0">
                <a:solidFill>
                  <a:schemeClr val="tx1"/>
                </a:solidFill>
                <a:latin typeface="+mn-lt"/>
                <a:ea typeface="+mn-ea"/>
                <a:cs typeface="+mn-cs"/>
              </a:rPr>
              <a:t>° Power saving 25-bit pre-adder to optimize symmetrical filter applications</a:t>
            </a:r>
          </a:p>
          <a:p>
            <a:r>
              <a:rPr lang="en-US" sz="1200" b="0" i="0" u="none" strike="noStrike" kern="1200" baseline="0" dirty="0">
                <a:solidFill>
                  <a:schemeClr val="tx1"/>
                </a:solidFill>
                <a:latin typeface="+mn-lt"/>
                <a:ea typeface="+mn-ea"/>
                <a:cs typeface="+mn-cs"/>
              </a:rPr>
              <a:t>° Advanced features: optional pipelining, optional ALU, and dedicated buses for cascading</a:t>
            </a:r>
          </a:p>
          <a:p>
            <a:r>
              <a:rPr lang="en-US" sz="1200" b="0" i="0" u="none" strike="noStrike" kern="1200" baseline="0" dirty="0">
                <a:solidFill>
                  <a:schemeClr val="tx1"/>
                </a:solidFill>
                <a:latin typeface="+mn-lt"/>
                <a:ea typeface="+mn-ea"/>
                <a:cs typeface="+mn-cs"/>
              </a:rPr>
              <a:t>• Clock management</a:t>
            </a:r>
          </a:p>
          <a:p>
            <a:r>
              <a:rPr lang="en-US" sz="1200" b="0" i="0" u="none" strike="noStrike" kern="1200" baseline="0" dirty="0">
                <a:solidFill>
                  <a:schemeClr val="tx1"/>
                </a:solidFill>
                <a:latin typeface="+mn-lt"/>
                <a:ea typeface="+mn-ea"/>
                <a:cs typeface="+mn-cs"/>
              </a:rPr>
              <a:t>° High-speed buffers and routing for low-skew clock distribution</a:t>
            </a:r>
          </a:p>
          <a:p>
            <a:r>
              <a:rPr lang="en-US" sz="1200" b="0" i="0" u="none" strike="noStrike" kern="1200" baseline="0" dirty="0">
                <a:solidFill>
                  <a:schemeClr val="tx1"/>
                </a:solidFill>
                <a:latin typeface="+mn-lt"/>
                <a:ea typeface="+mn-ea"/>
                <a:cs typeface="+mn-cs"/>
              </a:rPr>
              <a:t>° Frequency synthesis and phase shifting</a:t>
            </a:r>
          </a:p>
          <a:p>
            <a:r>
              <a:rPr lang="en-US" sz="1200" b="0" i="0" u="none" strike="noStrike" kern="1200" baseline="0" dirty="0">
                <a:solidFill>
                  <a:schemeClr val="tx1"/>
                </a:solidFill>
                <a:latin typeface="+mn-lt"/>
                <a:ea typeface="+mn-ea"/>
                <a:cs typeface="+mn-cs"/>
              </a:rPr>
              <a:t>° Low-jitter clock generation and jitter filtering</a:t>
            </a:r>
          </a:p>
          <a:p>
            <a:r>
              <a:rPr lang="en-US" sz="1200" b="0" i="0" u="none" strike="noStrike" kern="1200" baseline="0" dirty="0">
                <a:solidFill>
                  <a:schemeClr val="tx1"/>
                </a:solidFill>
                <a:latin typeface="+mn-lt"/>
                <a:ea typeface="+mn-ea"/>
                <a:cs typeface="+mn-cs"/>
              </a:rPr>
              <a:t>• Configurable I/</a:t>
            </a:r>
            <a:r>
              <a:rPr lang="en-US" sz="1200" b="0" i="0" u="none" strike="noStrike" kern="1200" baseline="0" dirty="0" err="1">
                <a:solidFill>
                  <a:schemeClr val="tx1"/>
                </a:solidFill>
                <a:latin typeface="+mn-lt"/>
                <a:ea typeface="+mn-ea"/>
                <a:cs typeface="+mn-cs"/>
              </a:rPr>
              <a:t>Os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High-performance </a:t>
            </a:r>
            <a:r>
              <a:rPr lang="en-US" sz="1200" b="0" i="0" u="none" strike="noStrike" kern="1200" baseline="0" dirty="0" err="1">
                <a:solidFill>
                  <a:schemeClr val="tx1"/>
                </a:solidFill>
                <a:latin typeface="+mn-lt"/>
                <a:ea typeface="+mn-ea"/>
                <a:cs typeface="+mn-cs"/>
              </a:rPr>
              <a:t>SelectIO</a:t>
            </a:r>
            <a:r>
              <a:rPr lang="en-US" sz="1200" b="0" i="0" u="none" strike="noStrike" kern="1200" baseline="0" dirty="0">
                <a:solidFill>
                  <a:schemeClr val="tx1"/>
                </a:solidFill>
                <a:latin typeface="+mn-lt"/>
                <a:ea typeface="+mn-ea"/>
                <a:cs typeface="+mn-cs"/>
              </a:rPr>
              <a:t> technology</a:t>
            </a:r>
          </a:p>
          <a:p>
            <a:r>
              <a:rPr lang="en-US" sz="1200" b="0" i="0" u="none" strike="noStrike" kern="1200" baseline="0" dirty="0">
                <a:solidFill>
                  <a:schemeClr val="tx1"/>
                </a:solidFill>
                <a:latin typeface="+mn-lt"/>
                <a:ea typeface="+mn-ea"/>
                <a:cs typeface="+mn-cs"/>
              </a:rPr>
              <a:t>° High-frequency decoupling capacitors within the package for enhanced signal integrity</a:t>
            </a:r>
          </a:p>
          <a:p>
            <a:r>
              <a:rPr lang="en-US" sz="1200" b="0" i="0" u="none" strike="noStrike" kern="1200" baseline="0" dirty="0">
                <a:solidFill>
                  <a:schemeClr val="tx1"/>
                </a:solidFill>
                <a:latin typeface="+mn-lt"/>
                <a:ea typeface="+mn-ea"/>
                <a:cs typeface="+mn-cs"/>
              </a:rPr>
              <a:t>° Digitally controlled impedance that can be 3-stated for lowest power, high-speed I/O operation</a:t>
            </a:r>
          </a:p>
          <a:p>
            <a:r>
              <a:rPr lang="en-US" sz="1200" b="0" i="0" u="none" strike="noStrike" kern="1200" baseline="0" dirty="0">
                <a:solidFill>
                  <a:schemeClr val="tx1"/>
                </a:solidFill>
                <a:latin typeface="+mn-lt"/>
                <a:ea typeface="+mn-ea"/>
                <a:cs typeface="+mn-cs"/>
              </a:rPr>
              <a:t>° High-range (HR) I/O supporting 1.2V to 3.3V</a:t>
            </a:r>
          </a:p>
          <a:p>
            <a:r>
              <a:rPr lang="en-US" sz="1200" b="0" i="0" u="none" strike="noStrike" kern="1200" baseline="0" dirty="0">
                <a:solidFill>
                  <a:schemeClr val="tx1"/>
                </a:solidFill>
                <a:latin typeface="+mn-lt"/>
                <a:ea typeface="+mn-ea"/>
                <a:cs typeface="+mn-cs"/>
              </a:rPr>
              <a:t>° High performance (HP) I/</a:t>
            </a:r>
            <a:r>
              <a:rPr lang="en-US" sz="1200" b="0" i="0" u="none" strike="noStrike" kern="1200" baseline="0" dirty="0" err="1">
                <a:solidFill>
                  <a:schemeClr val="tx1"/>
                </a:solidFill>
                <a:latin typeface="+mn-lt"/>
                <a:ea typeface="+mn-ea"/>
                <a:cs typeface="+mn-cs"/>
              </a:rPr>
              <a:t>Os</a:t>
            </a:r>
            <a:r>
              <a:rPr lang="en-US" sz="1200" b="0" i="0" u="none" strike="noStrike" kern="1200" baseline="0" dirty="0">
                <a:solidFill>
                  <a:schemeClr val="tx1"/>
                </a:solidFill>
                <a:latin typeface="+mn-lt"/>
                <a:ea typeface="+mn-ea"/>
                <a:cs typeface="+mn-cs"/>
              </a:rPr>
              <a:t> support 1.2V to 1.8V (7z030, 7z035, 7z045, and 7z100 devices)</a:t>
            </a:r>
          </a:p>
          <a:p>
            <a:r>
              <a:rPr lang="en-US" sz="1200" b="0" i="0" u="none" strike="noStrike" kern="1200" baseline="0" dirty="0">
                <a:solidFill>
                  <a:schemeClr val="tx1"/>
                </a:solidFill>
                <a:latin typeface="+mn-lt"/>
                <a:ea typeface="+mn-ea"/>
                <a:cs typeface="+mn-cs"/>
              </a:rPr>
              <a:t>• Low-power serial transceivers (7z015, 7z030, 7z035, 7z045 and 7z100 devices)</a:t>
            </a:r>
          </a:p>
          <a:p>
            <a:r>
              <a:rPr lang="en-US" sz="1200" b="0" i="0" u="none" strike="noStrike" kern="1200" baseline="0" dirty="0">
                <a:solidFill>
                  <a:schemeClr val="tx1"/>
                </a:solidFill>
                <a:latin typeface="+mn-lt"/>
                <a:ea typeface="+mn-ea"/>
                <a:cs typeface="+mn-cs"/>
              </a:rPr>
              <a:t>° High-performance transceivers capable of up to 12.5 Gb/s (GTX) in 7z030, 7z035, 7z045, and 7z100 devices.</a:t>
            </a:r>
          </a:p>
          <a:p>
            <a:r>
              <a:rPr lang="en-US" sz="1200" b="0" i="0" u="none" strike="noStrike" kern="1200" baseline="0" dirty="0">
                <a:solidFill>
                  <a:schemeClr val="tx1"/>
                </a:solidFill>
                <a:latin typeface="+mn-lt"/>
                <a:ea typeface="+mn-ea"/>
                <a:cs typeface="+mn-cs"/>
              </a:rPr>
              <a:t>° High-performance transceivers capable of up to 6.25 Gb/s (GTP) in 7z015 device.</a:t>
            </a:r>
          </a:p>
          <a:p>
            <a:r>
              <a:rPr lang="en-US" sz="1200" b="0" i="0" u="none" strike="noStrike" kern="1200" baseline="0" dirty="0">
                <a:solidFill>
                  <a:schemeClr val="tx1"/>
                </a:solidFill>
                <a:latin typeface="+mn-lt"/>
                <a:ea typeface="+mn-ea"/>
                <a:cs typeface="+mn-cs"/>
              </a:rPr>
              <a:t>° Low-power mode optimized for chip-to-chip interfaces</a:t>
            </a:r>
          </a:p>
          <a:p>
            <a:r>
              <a:rPr lang="en-US" sz="1200" b="0" i="0" u="none" strike="noStrike" kern="1200" baseline="0" dirty="0">
                <a:solidFill>
                  <a:schemeClr val="tx1"/>
                </a:solidFill>
                <a:latin typeface="+mn-lt"/>
                <a:ea typeface="+mn-ea"/>
                <a:cs typeface="+mn-cs"/>
              </a:rPr>
              <a:t>° Advanced transmit pre and post emphasis, and receiver linear (CTLE) and decision feedback</a:t>
            </a:r>
          </a:p>
          <a:p>
            <a:r>
              <a:rPr lang="en-US" sz="1200" b="0" i="0" u="none" strike="noStrike" kern="1200" baseline="0" dirty="0">
                <a:solidFill>
                  <a:schemeClr val="tx1"/>
                </a:solidFill>
                <a:latin typeface="+mn-lt"/>
                <a:ea typeface="+mn-ea"/>
                <a:cs typeface="+mn-cs"/>
              </a:rPr>
              <a:t>equalization (DFE), including adaptive equalization for additional margin</a:t>
            </a:r>
          </a:p>
          <a:p>
            <a:r>
              <a:rPr lang="en-US" sz="1200" b="0" i="0" u="none" strike="noStrike" kern="1200" baseline="0" dirty="0">
                <a:solidFill>
                  <a:schemeClr val="tx1"/>
                </a:solidFill>
                <a:latin typeface="+mn-lt"/>
                <a:ea typeface="+mn-ea"/>
                <a:cs typeface="+mn-cs"/>
              </a:rPr>
              <a:t>• Integrated interface block for PCI Express designs</a:t>
            </a:r>
          </a:p>
          <a:p>
            <a:r>
              <a:rPr lang="en-US" sz="1200" b="0" i="0" u="none" strike="noStrike" kern="1200" baseline="0" dirty="0">
                <a:solidFill>
                  <a:schemeClr val="tx1"/>
                </a:solidFill>
                <a:latin typeface="+mn-lt"/>
                <a:ea typeface="+mn-ea"/>
                <a:cs typeface="+mn-cs"/>
              </a:rPr>
              <a:t>° Compatible with the PCI Express Base Specification 2.1 with Endpoint and Root Port capability</a:t>
            </a:r>
          </a:p>
          <a:p>
            <a:r>
              <a:rPr lang="en-US" sz="1200" b="0" i="0" u="none" strike="noStrike" kern="1200" baseline="0" dirty="0">
                <a:solidFill>
                  <a:schemeClr val="tx1"/>
                </a:solidFill>
                <a:latin typeface="+mn-lt"/>
                <a:ea typeface="+mn-ea"/>
                <a:cs typeface="+mn-cs"/>
              </a:rPr>
              <a:t>° Supports Gen2 (5.0 Gb/s)</a:t>
            </a:r>
          </a:p>
          <a:p>
            <a:r>
              <a:rPr lang="en-US" sz="1200" b="0" i="0" u="none" strike="noStrike" kern="1200" baseline="0" dirty="0">
                <a:solidFill>
                  <a:schemeClr val="tx1"/>
                </a:solidFill>
                <a:latin typeface="+mn-lt"/>
                <a:ea typeface="+mn-ea"/>
                <a:cs typeface="+mn-cs"/>
              </a:rPr>
              <a:t>° Advanced configuration options, advanced error reporting (AER), and end-to-end CRC (ECRC) advanced error reporting and ECRC features</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21</a:t>
            </a:fld>
            <a:endParaRPr lang="en-US"/>
          </a:p>
        </p:txBody>
      </p:sp>
    </p:spTree>
    <p:extLst>
      <p:ext uri="{BB962C8B-B14F-4D97-AF65-F5344CB8AC3E}">
        <p14:creationId xmlns:p14="http://schemas.microsoft.com/office/powerpoint/2010/main" val="2175162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Having </a:t>
            </a:r>
            <a:r>
              <a:rPr lang="en-US" dirty="0" err="1"/>
              <a:t>thse</a:t>
            </a:r>
            <a:r>
              <a:rPr lang="en-US" baseline="0" dirty="0"/>
              <a:t> definitions for </a:t>
            </a:r>
            <a:r>
              <a:rPr lang="en-US" baseline="0" dirty="0" err="1"/>
              <a:t>axi</a:t>
            </a:r>
            <a:r>
              <a:rPr lang="en-US" baseline="0" dirty="0"/>
              <a:t> interfaces in mind we will go ahead and have a relook at the architecture of the Xilinx </a:t>
            </a:r>
            <a:r>
              <a:rPr lang="en-US" baseline="0" dirty="0" err="1"/>
              <a:t>Zynq</a:t>
            </a:r>
            <a:r>
              <a:rPr lang="en-US" baseline="0" dirty="0"/>
              <a:t> device. </a:t>
            </a:r>
          </a:p>
          <a:p>
            <a:r>
              <a:rPr lang="en-US" baseline="0" dirty="0"/>
              <a:t>Let go back and see in detail the AXI interfaces that we have between the PL and the PS. </a:t>
            </a:r>
          </a:p>
          <a:p>
            <a:r>
              <a:rPr lang="en-US" baseline="0" dirty="0"/>
              <a:t>First let’s take a look at the HP interface  ports. (</a:t>
            </a:r>
            <a:r>
              <a:rPr lang="en-US" baseline="0" dirty="0" err="1"/>
              <a:t>aparecer</a:t>
            </a:r>
            <a:r>
              <a:rPr lang="en-US" baseline="0" dirty="0"/>
              <a:t> </a:t>
            </a:r>
            <a:r>
              <a:rPr lang="en-US" baseline="0" dirty="0" err="1"/>
              <a:t>cuadraro</a:t>
            </a:r>
            <a:r>
              <a:rPr lang="en-US" baseline="0" dirty="0"/>
              <a:t> </a:t>
            </a:r>
            <a:r>
              <a:rPr lang="en-US" baseline="0" dirty="0" err="1"/>
              <a:t>marcando</a:t>
            </a:r>
            <a:r>
              <a:rPr lang="en-US" baseline="0" dirty="0"/>
              <a:t> la zona, y el cartel de 64 bits): HP0… HP# which are called High Performance interfaces. This HP interfaces are SLAVE for the logic we develop inside the PL, so practically they are </a:t>
            </a:r>
            <a:r>
              <a:rPr lang="en-US" baseline="0" dirty="0" err="1"/>
              <a:t>axi</a:t>
            </a:r>
            <a:r>
              <a:rPr lang="en-US" baseline="0" dirty="0"/>
              <a:t> slave ports for the PS. All of these ports as it was described before they are memory map ports, there is no streaming ports in here. Let’s focus in this ports, each ports is 64 bits. The logic that you </a:t>
            </a:r>
            <a:r>
              <a:rPr lang="en-US" baseline="0" dirty="0" err="1"/>
              <a:t>dvelopo</a:t>
            </a:r>
            <a:r>
              <a:rPr lang="en-US" baseline="0" dirty="0"/>
              <a:t> in the PL should contain AXI Master clock, or AXI master interface. </a:t>
            </a:r>
            <a:r>
              <a:rPr lang="en-US" baseline="0" dirty="0" err="1"/>
              <a:t>Trhoguh</a:t>
            </a:r>
            <a:r>
              <a:rPr lang="en-US" baseline="0" dirty="0"/>
              <a:t> this </a:t>
            </a:r>
            <a:r>
              <a:rPr lang="en-US" baseline="0" dirty="0" err="1"/>
              <a:t>axi</a:t>
            </a:r>
            <a:r>
              <a:rPr lang="en-US" baseline="0" dirty="0"/>
              <a:t> master interface you can get connected to this </a:t>
            </a:r>
            <a:r>
              <a:rPr lang="en-US" baseline="0" dirty="0" err="1"/>
              <a:t>axi</a:t>
            </a:r>
            <a:r>
              <a:rPr lang="en-US" baseline="0" dirty="0"/>
              <a:t> slave interfaces (</a:t>
            </a:r>
            <a:r>
              <a:rPr lang="en-US" baseline="0" dirty="0" err="1"/>
              <a:t>HPx</a:t>
            </a:r>
            <a:r>
              <a:rPr lang="en-US" baseline="0" dirty="0"/>
              <a:t>) and this </a:t>
            </a:r>
            <a:r>
              <a:rPr lang="en-US" baseline="0" dirty="0" err="1"/>
              <a:t>axi</a:t>
            </a:r>
            <a:r>
              <a:rPr lang="en-US" baseline="0" dirty="0"/>
              <a:t> slave ports redirect you to the address space in the PS. So, for instance the logic in the PL can initiate Rd/</a:t>
            </a:r>
            <a:r>
              <a:rPr lang="en-US" baseline="0" dirty="0" err="1"/>
              <a:t>Wr</a:t>
            </a:r>
            <a:r>
              <a:rPr lang="en-US" baseline="0" dirty="0"/>
              <a:t> transactions over the DDR3 memory or to the OCM . On the other hand the CPU has also access to the DRAM memory, therefore, the AXI master in the PL and the PS can share data through the DRAM memory. </a:t>
            </a:r>
          </a:p>
          <a:p>
            <a:endParaRPr lang="en-US" baseline="0" dirty="0"/>
          </a:p>
          <a:p>
            <a:endParaRPr lang="en-US" baseline="0" dirty="0"/>
          </a:p>
          <a:p>
            <a:r>
              <a:rPr lang="en-US" baseline="0" dirty="0"/>
              <a:t>Then , we have these two AXI master ports they are called MGP0 and MGP1 (</a:t>
            </a:r>
            <a:r>
              <a:rPr lang="en-US" baseline="0" dirty="0" err="1"/>
              <a:t>aparecer</a:t>
            </a:r>
            <a:r>
              <a:rPr lang="en-US" baseline="0" dirty="0"/>
              <a:t> </a:t>
            </a:r>
            <a:r>
              <a:rPr lang="en-US" baseline="0" dirty="0" err="1"/>
              <a:t>cuadro</a:t>
            </a:r>
            <a:r>
              <a:rPr lang="en-US" baseline="0" dirty="0"/>
              <a:t> de MGP y 32 bits, y </a:t>
            </a:r>
            <a:r>
              <a:rPr lang="en-US" baseline="0" dirty="0" err="1"/>
              <a:t>desaparecer</a:t>
            </a:r>
            <a:r>
              <a:rPr lang="en-US" baseline="0" dirty="0"/>
              <a:t> </a:t>
            </a:r>
            <a:r>
              <a:rPr lang="en-US" baseline="0" dirty="0" err="1"/>
              <a:t>cuadro</a:t>
            </a:r>
            <a:r>
              <a:rPr lang="en-US" baseline="0" dirty="0"/>
              <a:t> the HP). These ports are vey important </a:t>
            </a:r>
            <a:r>
              <a:rPr lang="en-US" baseline="0" dirty="0" err="1"/>
              <a:t>bescause</a:t>
            </a:r>
            <a:r>
              <a:rPr lang="en-US" baseline="0" dirty="0"/>
              <a:t> they are the only master ports of the PS, it means that I need to develop and AXI Slave interface for the module that I will implement in the PL, so that the logic I have in the PS can initiate transactions with the logic that I have in the PL. For instance, using these MGP ports the CPU core that we have in the PS, can initiate Rd/</a:t>
            </a:r>
            <a:r>
              <a:rPr lang="en-US" baseline="0" dirty="0" err="1"/>
              <a:t>Wr</a:t>
            </a:r>
            <a:r>
              <a:rPr lang="en-US" baseline="0" dirty="0"/>
              <a:t> transaction on the logic implemented in the PL. </a:t>
            </a:r>
            <a:r>
              <a:rPr lang="en-US" baseline="0" dirty="0" err="1"/>
              <a:t>Tehrefore</a:t>
            </a:r>
            <a:r>
              <a:rPr lang="en-US" baseline="0" dirty="0"/>
              <a:t>, the AXI Slave block in the PL should respond to the initiated transaction. Keep in mind that the ports are memory mapped locations. These two ports are the main means that the ARM can control the hardware developed in the PL part, it is also commonly used as Hardware Accelerator: CPU send data to the PL to process them then the PL return the processed data (usually processes that could require a lot of CPU time). Furthermore, these two ports are also the main engine that the DMA Controller (on the PS) can perform Rd/</a:t>
            </a:r>
            <a:r>
              <a:rPr lang="en-US" baseline="0" dirty="0" err="1"/>
              <a:t>Wr</a:t>
            </a:r>
            <a:r>
              <a:rPr lang="en-US" baseline="0" dirty="0"/>
              <a:t> directly on the logic developed in the PL part. </a:t>
            </a:r>
          </a:p>
          <a:p>
            <a:endParaRPr lang="en-US" baseline="0" dirty="0"/>
          </a:p>
          <a:p>
            <a:r>
              <a:rPr lang="en-US" baseline="0" dirty="0"/>
              <a:t>Next, Accelerator Coherence Port (</a:t>
            </a:r>
            <a:r>
              <a:rPr lang="en-US" baseline="0" dirty="0" err="1"/>
              <a:t>aparecer</a:t>
            </a:r>
            <a:r>
              <a:rPr lang="en-US" baseline="0" dirty="0"/>
              <a:t> </a:t>
            </a:r>
            <a:r>
              <a:rPr lang="en-US" baseline="0" dirty="0" err="1"/>
              <a:t>cuadrado</a:t>
            </a:r>
            <a:r>
              <a:rPr lang="en-US" baseline="0" dirty="0"/>
              <a:t>, </a:t>
            </a:r>
            <a:r>
              <a:rPr lang="en-US" baseline="0" dirty="0" err="1"/>
              <a:t>desaparecer</a:t>
            </a:r>
            <a:r>
              <a:rPr lang="en-US" baseline="0" dirty="0"/>
              <a:t> </a:t>
            </a:r>
            <a:r>
              <a:rPr lang="en-US" baseline="0" dirty="0" err="1"/>
              <a:t>otro</a:t>
            </a:r>
            <a:r>
              <a:rPr lang="en-US" baseline="0" dirty="0"/>
              <a:t> cuadrad0) is very similar to the HP port. It’s an AXI Slave port to carry out Rd/</a:t>
            </a:r>
            <a:r>
              <a:rPr lang="en-US" baseline="0" dirty="0" err="1"/>
              <a:t>Wr</a:t>
            </a:r>
            <a:r>
              <a:rPr lang="en-US" baseline="0" dirty="0"/>
              <a:t> transaction to the PS. The main diff with the HP ports, is that the ACP port is connected directly to the SCP; and the SCP is connected to the caches of the CPU (L1 cache and L2 cache). So, whenever the transaction is initiated by the master you have in the PL, then first the cache of the CPU will be checked for coherence of the data. If an instance of the data is available, then maybe if all the conditions are met, the transaction will be responded by the data in the caches, this allows faster data transfer from the PS to the PL. If for the address transaction initiated by the Master there is no data or copy of the data, then through the communication between L2 and DDR3 </a:t>
            </a:r>
            <a:r>
              <a:rPr lang="en-US" baseline="0" dirty="0" err="1"/>
              <a:t>Controoler</a:t>
            </a:r>
            <a:r>
              <a:rPr lang="en-US" baseline="0" dirty="0"/>
              <a:t> the transaction maybe redirected to the DRAM memory, and the data will be obtained from the DDR memory, Of course this introduces an additional latency, which may degrade the performance of your system. The use of the ACP port should be done with extreme caution.  Also, the OCM can be reached by the logic in the PL through the SCU (ACP-&gt;SCU-&gt;OCM). </a:t>
            </a:r>
          </a:p>
          <a:p>
            <a:endParaRPr lang="en-US" baseline="0" dirty="0"/>
          </a:p>
          <a:p>
            <a:r>
              <a:rPr lang="en-US" baseline="0" dirty="0"/>
              <a:t>Finally the SGP# ports, there are two slave general purpose ports, therefore we need to develop AXI Master interface in the PL. This is the main mean to access to the PS Peripherals from the PL. These ports are also 32 bits wide. </a:t>
            </a:r>
          </a:p>
          <a:p>
            <a:endParaRPr lang="en-US" baseline="0" dirty="0"/>
          </a:p>
          <a:p>
            <a:r>
              <a:rPr lang="en-US" baseline="0" dirty="0"/>
              <a:t>The DMA controller is interconnected to: Peripherals interconnect, OCM interconnect, and DDR Controller.</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24</a:t>
            </a:fld>
            <a:endParaRPr lang="en-US"/>
          </a:p>
        </p:txBody>
      </p:sp>
    </p:spTree>
    <p:extLst>
      <p:ext uri="{BB962C8B-B14F-4D97-AF65-F5344CB8AC3E}">
        <p14:creationId xmlns:p14="http://schemas.microsoft.com/office/powerpoint/2010/main" val="3459077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PS side of the AXI interfaces are based on the AXI 3 interface specification. Each interface consists of multiple AXI channels. The interfaces are summarized in Table 2-6. Over a thousand</a:t>
            </a:r>
          </a:p>
          <a:p>
            <a:r>
              <a:rPr lang="en-US" dirty="0"/>
              <a:t>signals are used to implement these nine PL AXI interfaces.</a:t>
            </a:r>
          </a:p>
          <a:p>
            <a:endParaRPr lang="en-US" dirty="0"/>
          </a:p>
          <a:p>
            <a:r>
              <a:rPr lang="en-US" sz="1200" b="0" i="0" u="none" strike="noStrike" kern="1200" baseline="0" dirty="0">
                <a:solidFill>
                  <a:schemeClr val="tx1"/>
                </a:solidFill>
                <a:latin typeface="+mn-lt"/>
                <a:ea typeface="+mn-ea"/>
                <a:cs typeface="+mn-cs"/>
              </a:rPr>
              <a:t>The accelerator coherency port (ACP) is a 64-bit AXI slave interface on the SCU that provides an asynchronous cache-coherent access point directly from the PL to the Cortex-A9 MP-Core processor</a:t>
            </a:r>
          </a:p>
          <a:p>
            <a:r>
              <a:rPr lang="en-US" sz="1200" b="0" i="0" u="none" strike="noStrike" kern="1200" baseline="0" dirty="0">
                <a:solidFill>
                  <a:schemeClr val="tx1"/>
                </a:solidFill>
                <a:latin typeface="+mn-lt"/>
                <a:ea typeface="+mn-ea"/>
                <a:cs typeface="+mn-cs"/>
              </a:rPr>
              <a:t>subsystem. A range of system PL masters can use this interface to access the caches and the memory  subsystem exactly the way the APU processors do to simplify software, increase overall system</a:t>
            </a:r>
          </a:p>
          <a:p>
            <a:r>
              <a:rPr lang="en-US" sz="1200" b="0" i="0" u="none" strike="noStrike" kern="1200" baseline="0" dirty="0">
                <a:solidFill>
                  <a:schemeClr val="tx1"/>
                </a:solidFill>
                <a:latin typeface="+mn-lt"/>
                <a:ea typeface="+mn-ea"/>
                <a:cs typeface="+mn-cs"/>
              </a:rPr>
              <a:t>performance, or improve power consumption. This interface acts as a standard AXI slave and supports all standard read and write transactions without any additional coherency requirements</a:t>
            </a:r>
          </a:p>
          <a:p>
            <a:r>
              <a:rPr lang="en-US" sz="1200" b="0" i="0" u="none" strike="noStrike" kern="1200" baseline="0" dirty="0">
                <a:solidFill>
                  <a:schemeClr val="tx1"/>
                </a:solidFill>
                <a:latin typeface="+mn-lt"/>
                <a:ea typeface="+mn-ea"/>
                <a:cs typeface="+mn-cs"/>
              </a:rPr>
              <a:t>placed on the PL components. Therefore, the ACP provides cache-coherent access from the PL to ARM caches while any memory local to the PL are non-coherent with the ARM.</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25</a:t>
            </a:fld>
            <a:endParaRPr lang="en-US"/>
          </a:p>
        </p:txBody>
      </p:sp>
    </p:spTree>
    <p:extLst>
      <p:ext uri="{BB962C8B-B14F-4D97-AF65-F5344CB8AC3E}">
        <p14:creationId xmlns:p14="http://schemas.microsoft.com/office/powerpoint/2010/main" val="1107705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Page 660  UG585</a:t>
            </a:r>
            <a:endParaRPr lang="en-US" dirty="0"/>
          </a:p>
          <a:p>
            <a:endParaRPr lang="en-US" b="1" dirty="0"/>
          </a:p>
          <a:p>
            <a:r>
              <a:rPr lang="en-US" b="1" dirty="0"/>
              <a:t>CPU</a:t>
            </a:r>
            <a:r>
              <a:rPr lang="en-US" dirty="0"/>
              <a:t>: </a:t>
            </a:r>
            <a:r>
              <a:rPr lang="en-US" sz="1200" b="0" i="0" u="none" strike="noStrike" kern="1200" baseline="0" dirty="0">
                <a:solidFill>
                  <a:schemeClr val="tx1"/>
                </a:solidFill>
                <a:latin typeface="+mn-lt"/>
                <a:ea typeface="+mn-ea"/>
                <a:cs typeface="+mn-cs"/>
              </a:rPr>
              <a:t>The least intrusive method from a software perspective is to use the Cortex-A9 to move data between the PS and PL (see Figure 22-1). Data flow is directly moved by a CPU, removing the need</a:t>
            </a:r>
          </a:p>
          <a:p>
            <a:r>
              <a:rPr lang="en-US" sz="1200" b="0" i="0" u="none" strike="noStrike" kern="1200" baseline="0" dirty="0">
                <a:solidFill>
                  <a:schemeClr val="tx1"/>
                </a:solidFill>
                <a:latin typeface="+mn-lt"/>
                <a:ea typeface="+mn-ea"/>
                <a:cs typeface="+mn-cs"/>
              </a:rPr>
              <a:t>to handle events from a separate DMA. Access to the PL is provided through the two M_AXI_GP master ports, which each have a memory address range to originate PL AXI transactions. The PL</a:t>
            </a:r>
          </a:p>
          <a:p>
            <a:r>
              <a:rPr lang="en-US" sz="1200" b="0" i="0" u="none" strike="noStrike" kern="1200" baseline="0" dirty="0">
                <a:solidFill>
                  <a:schemeClr val="tx1"/>
                </a:solidFill>
                <a:latin typeface="+mn-lt"/>
                <a:ea typeface="+mn-ea"/>
                <a:cs typeface="+mn-cs"/>
              </a:rPr>
              <a:t>design is also simplified since as little as a single AXI slave can be implemented to service the CPU requests.</a:t>
            </a:r>
          </a:p>
          <a:p>
            <a:r>
              <a:rPr lang="en-US" sz="1200" b="0" i="0" u="none" strike="noStrike" kern="1200" baseline="0" dirty="0">
                <a:solidFill>
                  <a:schemeClr val="tx1"/>
                </a:solidFill>
                <a:latin typeface="+mn-lt"/>
                <a:ea typeface="+mn-ea"/>
                <a:cs typeface="+mn-cs"/>
              </a:rPr>
              <a:t>Drawbacks of using a CPU to move data is that a sophisticated CPU is spending cycles performing simple data movement instead of complex control and computation tasks, and the limited</a:t>
            </a:r>
          </a:p>
          <a:p>
            <a:r>
              <a:rPr lang="en-US" sz="1200" b="0" i="0" u="none" strike="noStrike" kern="1200" baseline="0" dirty="0">
                <a:solidFill>
                  <a:schemeClr val="tx1"/>
                </a:solidFill>
                <a:latin typeface="+mn-lt"/>
                <a:ea typeface="+mn-ea"/>
                <a:cs typeface="+mn-cs"/>
              </a:rPr>
              <a:t>throughput available. Transfer rates less than 25 MB/s are reasonable with this method.</a:t>
            </a:r>
          </a:p>
          <a:p>
            <a:r>
              <a:rPr lang="it-IT" sz="1200" b="1" i="0" u="none" strike="noStrike" kern="1200" baseline="0" dirty="0">
                <a:solidFill>
                  <a:schemeClr val="tx1"/>
                </a:solidFill>
                <a:latin typeface="+mn-lt"/>
                <a:ea typeface="+mn-ea"/>
                <a:cs typeface="+mn-cs"/>
              </a:rPr>
              <a:t>PS DMA Controller (DMAC) via General Purpose Masters</a:t>
            </a:r>
          </a:p>
          <a:p>
            <a:r>
              <a:rPr lang="en-US" sz="1200" b="0" i="0" u="none" strike="noStrike" kern="1200" baseline="0" dirty="0">
                <a:solidFill>
                  <a:schemeClr val="tx1"/>
                </a:solidFill>
                <a:latin typeface="+mn-lt"/>
                <a:ea typeface="+mn-ea"/>
                <a:cs typeface="+mn-cs"/>
              </a:rPr>
              <a:t>The PS DMA controller (DMAC) provides a flexible DMA engine that can provide moderate levels of throughput with little PL logic resource usage (see Figure 22-2). The DMAC resides in the PS and</a:t>
            </a:r>
          </a:p>
          <a:p>
            <a:r>
              <a:rPr lang="en-US" sz="1200" b="0" i="0" u="none" strike="noStrike" kern="1200" baseline="0" dirty="0">
                <a:solidFill>
                  <a:schemeClr val="tx1"/>
                </a:solidFill>
                <a:latin typeface="+mn-lt"/>
                <a:ea typeface="+mn-ea"/>
                <a:cs typeface="+mn-cs"/>
              </a:rPr>
              <a:t>must be programmed via DMA instructions residing in memory, typically prepared by a CPU. With support for up to eight channels, multiple DMA fabric cores can potentially be served in the single</a:t>
            </a:r>
          </a:p>
          <a:p>
            <a:r>
              <a:rPr lang="en-US" sz="1200" b="0" i="0" u="none" strike="noStrike" kern="1200" baseline="0" dirty="0">
                <a:solidFill>
                  <a:schemeClr val="tx1"/>
                </a:solidFill>
                <a:latin typeface="+mn-lt"/>
                <a:ea typeface="+mn-ea"/>
                <a:cs typeface="+mn-cs"/>
              </a:rPr>
              <a:t>DMAC. However, the flexible programmable model might increase software complexity relative to CPU transfer or specialized PL DMA.</a:t>
            </a:r>
          </a:p>
          <a:p>
            <a:r>
              <a:rPr lang="en-US" sz="1200" b="0" i="0" u="none" strike="noStrike" kern="1200" baseline="0" dirty="0">
                <a:solidFill>
                  <a:schemeClr val="tx1"/>
                </a:solidFill>
                <a:latin typeface="+mn-lt"/>
                <a:ea typeface="+mn-ea"/>
                <a:cs typeface="+mn-cs"/>
              </a:rPr>
              <a:t>The DMAC interface to the PL is through the general purpose AXI master interfaces, whose 32-bit width along with the centralized DMA nature (a read and write transaction for each movement) of the</a:t>
            </a:r>
          </a:p>
          <a:p>
            <a:r>
              <a:rPr lang="en-US" sz="1200" b="0" i="0" u="none" strike="noStrike" kern="1200" baseline="0" dirty="0">
                <a:solidFill>
                  <a:schemeClr val="tx1"/>
                </a:solidFill>
                <a:latin typeface="+mn-lt"/>
                <a:ea typeface="+mn-ea"/>
                <a:cs typeface="+mn-cs"/>
              </a:rPr>
              <a:t>DMAC to limit the DMAC from highest throughput. A peripheral request interface also allows PL slaves to provide status to the DMAC on buffer state, to prevent transactions involving a stalled PL</a:t>
            </a:r>
          </a:p>
          <a:p>
            <a:r>
              <a:rPr lang="en-US" sz="1200" b="0" i="0" u="none" strike="noStrike" kern="1200" baseline="0" dirty="0">
                <a:solidFill>
                  <a:schemeClr val="tx1"/>
                </a:solidFill>
                <a:latin typeface="+mn-lt"/>
                <a:ea typeface="+mn-ea"/>
                <a:cs typeface="+mn-cs"/>
              </a:rPr>
              <a:t>peripheral from unnecessarily also stalling interconnect and DMAC bandwidth.</a:t>
            </a:r>
          </a:p>
          <a:p>
            <a:r>
              <a:rPr lang="en-US" sz="1200" b="0" i="0" u="none" strike="noStrike" kern="1200" baseline="0" dirty="0">
                <a:solidFill>
                  <a:schemeClr val="tx1"/>
                </a:solidFill>
                <a:latin typeface="+mn-lt"/>
                <a:ea typeface="+mn-ea"/>
                <a:cs typeface="+mn-cs"/>
              </a:rPr>
              <a:t>See Chapter 9, DMA Controller for more information on the DMAC controller. More information on the M_AXI_GP interfaces can be found in Chapter 5, Interconnect</a:t>
            </a:r>
          </a:p>
          <a:p>
            <a:r>
              <a:rPr lang="en-US" sz="1200" b="1" i="0" u="none" strike="noStrike" kern="1200" baseline="0" dirty="0">
                <a:solidFill>
                  <a:schemeClr val="tx1"/>
                </a:solidFill>
                <a:latin typeface="+mn-lt"/>
                <a:ea typeface="+mn-ea"/>
                <a:cs typeface="+mn-cs"/>
              </a:rPr>
              <a:t>PL DMA via AXI High-Performance (HP) Interface</a:t>
            </a:r>
          </a:p>
          <a:p>
            <a:r>
              <a:rPr lang="en-US" sz="1200" b="0" i="0" u="none" strike="noStrike" kern="1200" baseline="0" dirty="0">
                <a:solidFill>
                  <a:schemeClr val="tx1"/>
                </a:solidFill>
                <a:latin typeface="+mn-lt"/>
                <a:ea typeface="+mn-ea"/>
                <a:cs typeface="+mn-cs"/>
              </a:rPr>
              <a:t>The high-performance (S_AXI_HP) PL interfaces provide high-bandwidth PL slave interfaces to OCM and DDR memories. The AXI_HP ports are unable to access any other slaves. With four, 64-bit wide</a:t>
            </a:r>
          </a:p>
          <a:p>
            <a:r>
              <a:rPr lang="en-US" sz="1200" b="0" i="0" u="none" strike="noStrike" kern="1200" baseline="0" dirty="0">
                <a:solidFill>
                  <a:schemeClr val="tx1"/>
                </a:solidFill>
                <a:latin typeface="+mn-lt"/>
                <a:ea typeface="+mn-ea"/>
                <a:cs typeface="+mn-cs"/>
              </a:rPr>
              <a:t>interfaces, the AXI_HP provide the greatest aggregate interface bandwidth. The multiple interfaces also save PL resources by reducing the need to a PL AXI interconnect. Each AXI_HP contains control</a:t>
            </a:r>
          </a:p>
          <a:p>
            <a:r>
              <a:rPr lang="en-US" sz="1200" b="0" i="0" u="none" strike="noStrike" kern="1200" baseline="0" dirty="0">
                <a:solidFill>
                  <a:schemeClr val="tx1"/>
                </a:solidFill>
                <a:latin typeface="+mn-lt"/>
                <a:ea typeface="+mn-ea"/>
                <a:cs typeface="+mn-cs"/>
              </a:rPr>
              <a:t>and data FIFOs to provide buffering of transactions for larger sets of bursts, making it ideal for workloads such as video frame buffering in DDR. This additional logic and arbitration does result in</a:t>
            </a:r>
          </a:p>
          <a:p>
            <a:r>
              <a:rPr lang="en-US" sz="1200" b="0" i="0" u="none" strike="noStrike" kern="1200" baseline="0" dirty="0">
                <a:solidFill>
                  <a:schemeClr val="tx1"/>
                </a:solidFill>
                <a:latin typeface="+mn-lt"/>
                <a:ea typeface="+mn-ea"/>
                <a:cs typeface="+mn-cs"/>
              </a:rPr>
              <a:t>higher minimum latency than other interfaces.</a:t>
            </a:r>
          </a:p>
          <a:p>
            <a:r>
              <a:rPr lang="en-US" sz="1200" b="0" i="0" u="none" strike="noStrike" kern="1200" baseline="0" dirty="0">
                <a:solidFill>
                  <a:schemeClr val="tx1"/>
                </a:solidFill>
                <a:latin typeface="+mn-lt"/>
                <a:ea typeface="+mn-ea"/>
                <a:cs typeface="+mn-cs"/>
              </a:rPr>
              <a:t>The user IP logic residing in the PL will generally consist of a low-speed control interface and higher performance burst interface, as shown in Figure 22-3. If control flow is orchestrated by the</a:t>
            </a:r>
          </a:p>
          <a:p>
            <a:r>
              <a:rPr lang="en-US" sz="1200" b="0" i="0" u="none" strike="noStrike" kern="1200" baseline="0" dirty="0">
                <a:solidFill>
                  <a:schemeClr val="tx1"/>
                </a:solidFill>
                <a:latin typeface="+mn-lt"/>
                <a:ea typeface="+mn-ea"/>
                <a:cs typeface="+mn-cs"/>
              </a:rPr>
              <a:t>Cortex-A9 CPU, the general purpose M_AXI_GP port can be used for tasks such as configuring the memory addresses the User IP should access and transaction status. Transaction status can also be</a:t>
            </a:r>
          </a:p>
          <a:p>
            <a:r>
              <a:rPr lang="en-US" sz="1200" b="0" i="0" u="none" strike="noStrike" kern="1200" baseline="0" dirty="0">
                <a:solidFill>
                  <a:schemeClr val="tx1"/>
                </a:solidFill>
                <a:latin typeface="+mn-lt"/>
                <a:ea typeface="+mn-ea"/>
                <a:cs typeface="+mn-cs"/>
              </a:rPr>
              <a:t>conveyed via PL to PS interrupts. Higher performance devices connected to AXI_HP should be able to issue multiple outstanding transactions to take advantage of the AXI_HP FIFOs.</a:t>
            </a:r>
          </a:p>
          <a:p>
            <a:r>
              <a:rPr lang="en-US" sz="1200" b="0" i="0" u="none" strike="noStrike" kern="1200" baseline="0" dirty="0">
                <a:solidFill>
                  <a:schemeClr val="tx1"/>
                </a:solidFill>
                <a:latin typeface="+mn-lt"/>
                <a:ea typeface="+mn-ea"/>
                <a:cs typeface="+mn-cs"/>
              </a:rPr>
              <a:t>The PL design complexity of multiple AXI interfaces along with the associated PL utilization are the primary drawbacks of implementing a DMA engine in the PL for both S_AXI_HP and S_AXI_ACP</a:t>
            </a:r>
          </a:p>
          <a:p>
            <a:r>
              <a:rPr lang="en-US" sz="1200" b="0" i="0" u="none" strike="noStrike" kern="1200" baseline="0" dirty="0">
                <a:solidFill>
                  <a:schemeClr val="tx1"/>
                </a:solidFill>
                <a:latin typeface="+mn-lt"/>
                <a:ea typeface="+mn-ea"/>
                <a:cs typeface="+mn-cs"/>
              </a:rPr>
              <a:t>interfaces.</a:t>
            </a:r>
          </a:p>
          <a:p>
            <a:r>
              <a:rPr lang="en-US" sz="1200" b="0" i="0" u="none" strike="noStrike" kern="1200" baseline="0" dirty="0">
                <a:solidFill>
                  <a:schemeClr val="tx1"/>
                </a:solidFill>
                <a:latin typeface="+mn-lt"/>
                <a:ea typeface="+mn-ea"/>
                <a:cs typeface="+mn-cs"/>
              </a:rPr>
              <a:t>See Chapter</a:t>
            </a:r>
          </a:p>
          <a:p>
            <a:r>
              <a:rPr lang="it-IT" sz="1200" b="1" i="0" u="none" strike="noStrike" kern="1200" baseline="0" dirty="0">
                <a:solidFill>
                  <a:schemeClr val="tx1"/>
                </a:solidFill>
                <a:latin typeface="+mn-lt"/>
                <a:ea typeface="+mn-ea"/>
                <a:cs typeface="+mn-cs"/>
              </a:rPr>
              <a:t>PL DMA via AXI ACP</a:t>
            </a:r>
          </a:p>
          <a:p>
            <a:r>
              <a:rPr lang="en-US" sz="1200" b="0" i="0" u="none" strike="noStrike" kern="1200" baseline="0" dirty="0">
                <a:solidFill>
                  <a:schemeClr val="tx1"/>
                </a:solidFill>
                <a:latin typeface="+mn-lt"/>
                <a:ea typeface="+mn-ea"/>
                <a:cs typeface="+mn-cs"/>
              </a:rPr>
              <a:t>The AXI ACP interface (S_AXI_ACP) provides a similar user IP topology as the high performance S_AXI_HP interfaces. Also 64 bits wide, the ACP also provides highest throughput capability for a</a:t>
            </a:r>
          </a:p>
          <a:p>
            <a:r>
              <a:rPr lang="en-US" sz="1200" b="0" i="0" u="none" strike="noStrike" kern="1200" baseline="0" dirty="0">
                <a:solidFill>
                  <a:schemeClr val="tx1"/>
                </a:solidFill>
                <a:latin typeface="+mn-lt"/>
                <a:ea typeface="+mn-ea"/>
                <a:cs typeface="+mn-cs"/>
              </a:rPr>
              <a:t>single AXI interface. As shown in Figure 22-4, the User IP topology is likely often similar to the S_AXI_HP example in the previous section.</a:t>
            </a:r>
          </a:p>
          <a:p>
            <a:r>
              <a:rPr lang="en-US" sz="1200" b="0" i="0" u="none" strike="noStrike" kern="1200" baseline="0" dirty="0">
                <a:solidFill>
                  <a:schemeClr val="tx1"/>
                </a:solidFill>
                <a:latin typeface="+mn-lt"/>
                <a:ea typeface="+mn-ea"/>
                <a:cs typeface="+mn-cs"/>
              </a:rPr>
              <a:t>The ACP differs from the HP performance ports due to its connectivity inside of the PS. The ACP connects to the snoop control unit (SCU) which is also connected to the CPU L1 and the L2 cache.</a:t>
            </a:r>
          </a:p>
          <a:p>
            <a:r>
              <a:rPr lang="en-US" sz="1200" b="0" i="0" u="none" strike="noStrike" kern="1200" baseline="0" dirty="0">
                <a:solidFill>
                  <a:schemeClr val="tx1"/>
                </a:solidFill>
                <a:latin typeface="+mn-lt"/>
                <a:ea typeface="+mn-ea"/>
                <a:cs typeface="+mn-cs"/>
              </a:rPr>
              <a:t>This connectivity allows ACP transactions to interact with the cache subsystems, potentially decreasing total latency for data to be consumed by a CPU. These optionally cache-coherent</a:t>
            </a:r>
          </a:p>
          <a:p>
            <a:r>
              <a:rPr lang="en-US" sz="1200" b="0" i="0" u="none" strike="noStrike" kern="1200" baseline="0" dirty="0">
                <a:solidFill>
                  <a:schemeClr val="tx1"/>
                </a:solidFill>
                <a:latin typeface="+mn-lt"/>
                <a:ea typeface="+mn-ea"/>
                <a:cs typeface="+mn-cs"/>
              </a:rPr>
              <a:t>operations can prevent the need to invalidate and flush cache lines. The ACP also has the lowest memory latency to memory of the PL interfaces. The connectivity of the ACP is similar to that of the</a:t>
            </a:r>
          </a:p>
          <a:p>
            <a:r>
              <a:rPr lang="en-US" sz="1200" b="0" i="0" u="none" strike="noStrike" kern="1200" baseline="0" dirty="0">
                <a:solidFill>
                  <a:schemeClr val="tx1"/>
                </a:solidFill>
                <a:latin typeface="+mn-lt"/>
                <a:ea typeface="+mn-ea"/>
                <a:cs typeface="+mn-cs"/>
              </a:rPr>
              <a:t>CPUs.</a:t>
            </a:r>
          </a:p>
          <a:p>
            <a:r>
              <a:rPr lang="en-US" sz="1200" b="0" i="0" u="none" strike="noStrike" kern="1200" baseline="0" dirty="0">
                <a:solidFill>
                  <a:schemeClr val="tx1"/>
                </a:solidFill>
                <a:latin typeface="+mn-lt"/>
                <a:ea typeface="+mn-ea"/>
                <a:cs typeface="+mn-cs"/>
              </a:rPr>
              <a:t>The drawbacks from using the ACP besides those shared with the S_AXI_HP interfaces also stem from the locality to the cache and CPUs. Memory accesses through the ACP utilize the same interconnect</a:t>
            </a:r>
          </a:p>
          <a:p>
            <a:r>
              <a:rPr lang="en-US" sz="1200" b="0" i="0" u="none" strike="noStrike" kern="1200" baseline="0" dirty="0">
                <a:solidFill>
                  <a:schemeClr val="tx1"/>
                </a:solidFill>
                <a:latin typeface="+mn-lt"/>
                <a:ea typeface="+mn-ea"/>
                <a:cs typeface="+mn-cs"/>
              </a:rPr>
              <a:t>paths as the APU, potentially decreasing CPU performance. Large, coherent ACP transfers can cause thrashing of the cache. Thus ACP coherent transfers are best suited for less than the largest</a:t>
            </a:r>
          </a:p>
          <a:p>
            <a:r>
              <a:rPr lang="en-US" sz="1200" b="0" i="0" u="none" strike="noStrike" kern="1200" baseline="0" dirty="0">
                <a:solidFill>
                  <a:schemeClr val="tx1"/>
                </a:solidFill>
                <a:latin typeface="+mn-lt"/>
                <a:ea typeface="+mn-ea"/>
                <a:cs typeface="+mn-cs"/>
              </a:rPr>
              <a:t>data-sets. The ACP low-latency access allows opportunity for algorithm acceleration of medium granularity.</a:t>
            </a:r>
          </a:p>
          <a:p>
            <a:r>
              <a:rPr lang="it-IT" sz="1200" b="1" i="0" u="none" strike="noStrike" kern="1200" baseline="0" dirty="0">
                <a:solidFill>
                  <a:schemeClr val="tx1"/>
                </a:solidFill>
                <a:latin typeface="+mn-lt"/>
                <a:ea typeface="+mn-ea"/>
                <a:cs typeface="+mn-cs"/>
              </a:rPr>
              <a:t>PL DMA via General Purpose AXI Slave (GP)</a:t>
            </a:r>
          </a:p>
          <a:p>
            <a:r>
              <a:rPr lang="en-US" sz="1200" b="0" i="0" u="none" strike="noStrike" kern="1200" baseline="0" dirty="0">
                <a:solidFill>
                  <a:schemeClr val="tx1"/>
                </a:solidFill>
                <a:latin typeface="+mn-lt"/>
                <a:ea typeface="+mn-ea"/>
                <a:cs typeface="+mn-cs"/>
              </a:rPr>
              <a:t>While the general purpose AXI Slave (S_AXI_GP) has reasonably low latency to OCM and DDR, its narrow 32-bit interface limits its utility as a DMA interface. The two S_AXI_GP interfaces are more</a:t>
            </a:r>
          </a:p>
          <a:p>
            <a:r>
              <a:rPr lang="en-US" sz="1200" b="0" i="0" u="none" strike="noStrike" kern="1200" baseline="0" dirty="0">
                <a:solidFill>
                  <a:schemeClr val="tx1"/>
                </a:solidFill>
                <a:latin typeface="+mn-lt"/>
                <a:ea typeface="+mn-ea"/>
                <a:cs typeface="+mn-cs"/>
              </a:rPr>
              <a:t>likely to be used for lower-performance control access to the PS memories, registers and peripherals.</a:t>
            </a:r>
          </a:p>
        </p:txBody>
      </p:sp>
      <p:sp>
        <p:nvSpPr>
          <p:cNvPr id="4" name="Marcador de número de diapositiva 3"/>
          <p:cNvSpPr>
            <a:spLocks noGrp="1"/>
          </p:cNvSpPr>
          <p:nvPr>
            <p:ph type="sldNum" sz="quarter" idx="10"/>
          </p:nvPr>
        </p:nvSpPr>
        <p:spPr/>
        <p:txBody>
          <a:bodyPr/>
          <a:lstStyle/>
          <a:p>
            <a:fld id="{8F5041DA-17C0-4D64-9275-F5FD20F236C3}" type="slidenum">
              <a:rPr lang="en-US" smtClean="0"/>
              <a:t>26</a:t>
            </a:fld>
            <a:endParaRPr lang="en-US"/>
          </a:p>
        </p:txBody>
      </p:sp>
    </p:spTree>
    <p:extLst>
      <p:ext uri="{BB962C8B-B14F-4D97-AF65-F5344CB8AC3E}">
        <p14:creationId xmlns:p14="http://schemas.microsoft.com/office/powerpoint/2010/main" val="3285741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majority of the I/O signals for PS peripherals, other than USB, can be routed to either the PS pins through the MIO, or to the PL pins through the EMIO. Most peripherals also maintain the same</a:t>
            </a:r>
          </a:p>
          <a:p>
            <a:r>
              <a:rPr lang="en-US" dirty="0"/>
              <a:t>protocol between MIO and EMIO, except Gigabit Ethernet. To reduce pin count, a 4-bit RGMII interface runs through the MIO at a 250 MHz data rate (125 MHz clock with a double data rate). The</a:t>
            </a:r>
          </a:p>
          <a:p>
            <a:r>
              <a:rPr lang="en-US" dirty="0"/>
              <a:t>route through the EMIO includes an 8-bit GMII interface running at a 125 MHz data rate. The USB, Quad-SPI, and SMC interfaces are not available to the EMIO interface to the PL</a:t>
            </a:r>
          </a:p>
          <a:p>
            <a:endParaRPr lang="en-US" dirty="0"/>
          </a:p>
          <a:p>
            <a:r>
              <a:rPr lang="en-US" sz="1200" b="1" i="0" u="none" strike="noStrike" kern="1200" baseline="0" dirty="0">
                <a:solidFill>
                  <a:schemeClr val="tx1"/>
                </a:solidFill>
                <a:latin typeface="+mn-lt"/>
                <a:ea typeface="+mn-ea"/>
                <a:cs typeface="+mn-cs"/>
              </a:rPr>
              <a:t>Static Memory Controller (SMC) Interface: </a:t>
            </a:r>
            <a:r>
              <a:rPr lang="en-US" sz="1200" b="0" i="0" u="none" strike="noStrike" kern="1200" baseline="0" dirty="0">
                <a:solidFill>
                  <a:schemeClr val="tx1"/>
                </a:solidFill>
                <a:latin typeface="+mn-lt"/>
                <a:ea typeface="+mn-ea"/>
                <a:cs typeface="+mn-cs"/>
              </a:rPr>
              <a:t>Only one SMC memory interface can be used in a design. The SMC controller consumes many of the MIO pins and neither of the SMC memory</a:t>
            </a:r>
          </a:p>
          <a:p>
            <a:r>
              <a:rPr lang="en-US" sz="1200" b="0" i="0" u="none" strike="noStrike" kern="1200" baseline="0" dirty="0">
                <a:solidFill>
                  <a:schemeClr val="tx1"/>
                </a:solidFill>
                <a:latin typeface="+mn-lt"/>
                <a:ea typeface="+mn-ea"/>
                <a:cs typeface="+mn-cs"/>
              </a:rPr>
              <a:t>interfaces can be routed to the EMIO.</a:t>
            </a:r>
          </a:p>
          <a:p>
            <a:r>
              <a:rPr lang="en-US" sz="1200" b="0" i="0" u="none" strike="noStrike" kern="1200" baseline="0" dirty="0">
                <a:solidFill>
                  <a:schemeClr val="tx1"/>
                </a:solidFill>
                <a:latin typeface="+mn-lt"/>
                <a:ea typeface="+mn-ea"/>
                <a:cs typeface="+mn-cs"/>
              </a:rPr>
              <a:t>For example, if an 8-bit NAND Flash is implemented, then Quad-SPI, is not available and the test port is limited to 8-bits. If a 16-bit NAND Flash is implemented, then additional pins are consumed.</a:t>
            </a:r>
          </a:p>
          <a:p>
            <a:r>
              <a:rPr lang="en-US" sz="1200" b="0" i="0" u="none" strike="noStrike" kern="1200" baseline="0" dirty="0">
                <a:solidFill>
                  <a:schemeClr val="tx1"/>
                </a:solidFill>
                <a:latin typeface="+mn-lt"/>
                <a:ea typeface="+mn-ea"/>
                <a:cs typeface="+mn-cs"/>
              </a:rPr>
              <a:t>Ethernet 0 is not available. The SRAM/NOR interface consumes up to 70% of the MIO pins, eliminating Ethernet and USB 0.</a:t>
            </a:r>
          </a:p>
          <a:p>
            <a:r>
              <a:rPr lang="en-US" sz="1200" b="0" i="0" u="none" strike="noStrike" kern="1200" baseline="0" dirty="0">
                <a:solidFill>
                  <a:schemeClr val="tx1"/>
                </a:solidFill>
                <a:latin typeface="+mn-lt"/>
                <a:ea typeface="+mn-ea"/>
                <a:cs typeface="+mn-cs"/>
              </a:rPr>
              <a:t>The SRAM/NOR upper address pins are optional, as appropriate for the attached device. Also note that the SMC interface straddles the two MIO voltage banks.</a:t>
            </a:r>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29</a:t>
            </a:fld>
            <a:endParaRPr lang="en-US"/>
          </a:p>
        </p:txBody>
      </p:sp>
    </p:spTree>
    <p:extLst>
      <p:ext uri="{BB962C8B-B14F-4D97-AF65-F5344CB8AC3E}">
        <p14:creationId xmlns:p14="http://schemas.microsoft.com/office/powerpoint/2010/main" val="23629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effectLst/>
                <a:latin typeface="Arial" charset="0"/>
                <a:ea typeface="+mn-ea"/>
                <a:cs typeface="+mn-cs"/>
              </a:rPr>
              <a:t>Most IOP peripheral ports can also be routed to package pins using the select I/O features of the PL; however some limitation and rules apply.</a:t>
            </a:r>
          </a:p>
          <a:p>
            <a:r>
              <a:rPr lang="en-US" sz="1200" kern="1200" dirty="0">
                <a:solidFill>
                  <a:schemeClr val="tx1"/>
                </a:solidFill>
                <a:effectLst/>
                <a:latin typeface="Arial" charset="0"/>
                <a:ea typeface="+mn-ea"/>
                <a:cs typeface="+mn-cs"/>
              </a:rPr>
              <a:t>The EMIO connection alternative eliminates the competition for the 54 available MIO pins. Most IOP competition for MIO pins is with the flash configuration memory devices (NOR, SPI, NAND) that must use MIO pins.</a:t>
            </a:r>
          </a:p>
          <a:p>
            <a:r>
              <a:rPr lang="en-US" sz="1200" kern="1200" dirty="0">
                <a:solidFill>
                  <a:schemeClr val="tx1"/>
                </a:solidFill>
                <a:effectLst/>
                <a:latin typeface="Arial" charset="0"/>
                <a:ea typeface="+mn-ea"/>
                <a:cs typeface="+mn-cs"/>
              </a:rPr>
              <a:t>You can also connect the IOP ports to user IP in programmable logic, although the use scenarios may be far and few between. GPIO would be a good example of using a PS IOP peripheral directly in the PL, connected to user IP only, and never leaving the chip.</a:t>
            </a:r>
          </a:p>
          <a:p>
            <a:r>
              <a:rPr lang="en-US" sz="1200" kern="1200" dirty="0">
                <a:solidFill>
                  <a:schemeClr val="tx1"/>
                </a:solidFill>
                <a:effectLst/>
                <a:latin typeface="Arial" charset="0"/>
                <a:ea typeface="+mn-ea"/>
                <a:cs typeface="+mn-cs"/>
              </a:rPr>
              <a:t>EMIO allows for additional communication signals for many of the peripherals e.g. UART using MIO has only TX-RX pair, but when routed through the EMIO it also has modem handshaking signals.</a:t>
            </a:r>
          </a:p>
          <a:p>
            <a:endParaRPr lang="en-US" dirty="0"/>
          </a:p>
          <a:p>
            <a:endParaRPr lang="en-US" dirty="0"/>
          </a:p>
        </p:txBody>
      </p:sp>
      <p:sp>
        <p:nvSpPr>
          <p:cNvPr id="4" name="Marcador de número de diapositiva 3"/>
          <p:cNvSpPr>
            <a:spLocks noGrp="1"/>
          </p:cNvSpPr>
          <p:nvPr>
            <p:ph type="sldNum" sz="quarter" idx="10"/>
          </p:nvPr>
        </p:nvSpPr>
        <p:spPr/>
        <p:txBody>
          <a:bodyPr/>
          <a:lstStyle/>
          <a:p>
            <a:fld id="{8F5041DA-17C0-4D64-9275-F5FD20F236C3}" type="slidenum">
              <a:rPr lang="en-US" smtClean="0"/>
              <a:t>30</a:t>
            </a:fld>
            <a:endParaRPr lang="en-US"/>
          </a:p>
        </p:txBody>
      </p:sp>
    </p:spTree>
    <p:extLst>
      <p:ext uri="{BB962C8B-B14F-4D97-AF65-F5344CB8AC3E}">
        <p14:creationId xmlns:p14="http://schemas.microsoft.com/office/powerpoint/2010/main" val="186439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dirty="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r>
              <a:rPr lang="en-US"/>
              <a:t>PSoC Architecture &amp; Design Methodology</a:t>
            </a:r>
          </a:p>
        </p:txBody>
      </p:sp>
      <p:sp>
        <p:nvSpPr>
          <p:cNvPr id="5" name="Footer Placeholder 4"/>
          <p:cNvSpPr>
            <a:spLocks noGrp="1"/>
          </p:cNvSpPr>
          <p:nvPr>
            <p:ph type="ftr" sz="quarter" idx="11"/>
          </p:nvPr>
        </p:nvSpPr>
        <p:spPr/>
        <p:txBody>
          <a:bodyPr/>
          <a:lstStyle/>
          <a:p>
            <a:r>
              <a:rPr lang="en-US"/>
              <a:t>ICTP-MLAB</a:t>
            </a:r>
          </a:p>
        </p:txBody>
      </p:sp>
      <p:sp>
        <p:nvSpPr>
          <p:cNvPr id="6" name="Slide Number Placeholder 5"/>
          <p:cNvSpPr>
            <a:spLocks noGrp="1"/>
          </p:cNvSpPr>
          <p:nvPr>
            <p:ph type="sldNum" sz="quarter" idx="12"/>
          </p:nvPr>
        </p:nvSpPr>
        <p:spPr/>
        <p:txBody>
          <a:bodyPr/>
          <a:lstStyle/>
          <a:p>
            <a:fld id="{4FAD3335-DA88-43C3-A15A-18D99FF2C7FA}" type="slidenum">
              <a:rPr lang="en-US" smtClean="0"/>
              <a:t>‹#›</a:t>
            </a:fld>
            <a:endParaRPr lang="en-US"/>
          </a:p>
        </p:txBody>
      </p:sp>
      <p:cxnSp>
        <p:nvCxnSpPr>
          <p:cNvPr id="9" name="Straight Connector 8"/>
          <p:cNvCxnSpPr/>
          <p:nvPr/>
        </p:nvCxnSpPr>
        <p:spPr>
          <a:xfrm>
            <a:off x="1207658" y="4343400"/>
            <a:ext cx="9875520" cy="0"/>
          </a:xfrm>
          <a:prstGeom prst="line">
            <a:avLst/>
          </a:prstGeom>
          <a:ln w="19050">
            <a:solidFill>
              <a:srgbClr val="0037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3643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PSoC Architecture &amp; Design Methodology</a:t>
            </a:r>
          </a:p>
        </p:txBody>
      </p:sp>
      <p:sp>
        <p:nvSpPr>
          <p:cNvPr id="5" name="Footer Placeholder 4"/>
          <p:cNvSpPr>
            <a:spLocks noGrp="1"/>
          </p:cNvSpPr>
          <p:nvPr>
            <p:ph type="ftr" sz="quarter" idx="11"/>
          </p:nvPr>
        </p:nvSpPr>
        <p:spPr/>
        <p:txBody>
          <a:bodyPr/>
          <a:lstStyle/>
          <a:p>
            <a:r>
              <a:rPr lang="en-US"/>
              <a:t>ICTP-MLAB</a:t>
            </a:r>
          </a:p>
        </p:txBody>
      </p:sp>
      <p:sp>
        <p:nvSpPr>
          <p:cNvPr id="6" name="Slide Number Placeholder 5"/>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1704475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PSoC Architecture &amp; Design Methodology</a:t>
            </a:r>
          </a:p>
        </p:txBody>
      </p:sp>
      <p:sp>
        <p:nvSpPr>
          <p:cNvPr id="5" name="Footer Placeholder 4"/>
          <p:cNvSpPr>
            <a:spLocks noGrp="1"/>
          </p:cNvSpPr>
          <p:nvPr>
            <p:ph type="ftr" sz="quarter" idx="11"/>
          </p:nvPr>
        </p:nvSpPr>
        <p:spPr/>
        <p:txBody>
          <a:bodyPr/>
          <a:lstStyle/>
          <a:p>
            <a:r>
              <a:rPr lang="en-US"/>
              <a:t>ICTP-MLAB</a:t>
            </a:r>
          </a:p>
        </p:txBody>
      </p:sp>
      <p:sp>
        <p:nvSpPr>
          <p:cNvPr id="6" name="Slide Number Placeholder 5"/>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19876179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7T">
    <p:spTree>
      <p:nvGrpSpPr>
        <p:cNvPr id="1" name=""/>
        <p:cNvGrpSpPr/>
        <p:nvPr/>
      </p:nvGrpSpPr>
      <p:grpSpPr>
        <a:xfrm>
          <a:off x="0" y="0"/>
          <a:ext cx="0" cy="0"/>
          <a:chOff x="0" y="0"/>
          <a:chExt cx="0" cy="0"/>
        </a:xfrm>
      </p:grpSpPr>
      <p:sp>
        <p:nvSpPr>
          <p:cNvPr id="7" name="Rectangle 6"/>
          <p:cNvSpPr/>
          <p:nvPr/>
        </p:nvSpPr>
        <p:spPr>
          <a:xfrm>
            <a:off x="2"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2"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399" cap="all" spc="200" baseline="0">
                <a:solidFill>
                  <a:schemeClr val="tx2"/>
                </a:solidFill>
                <a:latin typeface="+mj-lt"/>
              </a:defRPr>
            </a:lvl1pPr>
            <a:lvl2pPr marL="457063" indent="0" algn="ctr">
              <a:buNone/>
              <a:defRPr sz="2399"/>
            </a:lvl2pPr>
            <a:lvl3pPr marL="914126" indent="0" algn="ctr">
              <a:buNone/>
              <a:defRPr sz="2399"/>
            </a:lvl3pPr>
            <a:lvl4pPr marL="1371189" indent="0" algn="ctr">
              <a:buNone/>
              <a:defRPr sz="1999"/>
            </a:lvl4pPr>
            <a:lvl5pPr marL="1828251" indent="0" algn="ctr">
              <a:buNone/>
              <a:defRPr sz="1999"/>
            </a:lvl5pPr>
            <a:lvl6pPr marL="2285314" indent="0" algn="ctr">
              <a:buNone/>
              <a:defRPr sz="1999"/>
            </a:lvl6pPr>
            <a:lvl7pPr marL="2742377" indent="0" algn="ctr">
              <a:buNone/>
              <a:defRPr sz="1999"/>
            </a:lvl7pPr>
            <a:lvl8pPr marL="3199440" indent="0" algn="ctr">
              <a:buNone/>
              <a:defRPr sz="1999"/>
            </a:lvl8pPr>
            <a:lvl9pPr marL="3656503" indent="0" algn="ctr">
              <a:buNone/>
              <a:defRPr sz="1999"/>
            </a:lvl9pPr>
          </a:lstStyle>
          <a:p>
            <a:r>
              <a:rPr lang="es-ES"/>
              <a:t>Haga clic para modificar el estilo de subtítulo del patrón</a:t>
            </a:r>
            <a:endParaRPr lang="en-US" dirty="0"/>
          </a:p>
        </p:txBody>
      </p:sp>
      <p:cxnSp>
        <p:nvCxnSpPr>
          <p:cNvPr id="9" name="Straight Connector 8"/>
          <p:cNvCxnSpPr/>
          <p:nvPr/>
        </p:nvCxnSpPr>
        <p:spPr>
          <a:xfrm>
            <a:off x="1207658" y="4343400"/>
            <a:ext cx="9875520" cy="0"/>
          </a:xfrm>
          <a:prstGeom prst="line">
            <a:avLst/>
          </a:prstGeom>
          <a:ln w="19050">
            <a:solidFill>
              <a:srgbClr val="0037A4"/>
            </a:solidFill>
          </a:ln>
        </p:spPr>
        <p:style>
          <a:lnRef idx="1">
            <a:schemeClr val="accent1"/>
          </a:lnRef>
          <a:fillRef idx="0">
            <a:schemeClr val="accent1"/>
          </a:fillRef>
          <a:effectRef idx="0">
            <a:schemeClr val="accent1"/>
          </a:effectRef>
          <a:fontRef idx="minor">
            <a:schemeClr val="tx1"/>
          </a:fontRef>
        </p:style>
      </p:cxnSp>
      <p:sp>
        <p:nvSpPr>
          <p:cNvPr id="10" name="Título 9"/>
          <p:cNvSpPr>
            <a:spLocks noGrp="1"/>
          </p:cNvSpPr>
          <p:nvPr>
            <p:ph type="title"/>
          </p:nvPr>
        </p:nvSpPr>
        <p:spPr/>
        <p:txBody>
          <a:bodyPr/>
          <a:lstStyle/>
          <a:p>
            <a:r>
              <a:rPr lang="es-ES"/>
              <a:t>Haga clic para modificar el estilo de título del patrón</a:t>
            </a:r>
            <a:endParaRPr lang="en-US"/>
          </a:p>
        </p:txBody>
      </p:sp>
      <p:sp>
        <p:nvSpPr>
          <p:cNvPr id="11" name="Marcador de fecha 10"/>
          <p:cNvSpPr>
            <a:spLocks noGrp="1"/>
          </p:cNvSpPr>
          <p:nvPr>
            <p:ph type="dt" sz="half" idx="10"/>
          </p:nvPr>
        </p:nvSpPr>
        <p:spPr/>
        <p:txBody>
          <a:bodyPr/>
          <a:lstStyle/>
          <a:p>
            <a:r>
              <a:rPr lang="en-US"/>
              <a:t>PSoC Architecture &amp; Design Methodology</a:t>
            </a:r>
            <a:endParaRPr lang="en-US" dirty="0"/>
          </a:p>
        </p:txBody>
      </p:sp>
      <p:sp>
        <p:nvSpPr>
          <p:cNvPr id="12" name="Marcador de pie de página 11"/>
          <p:cNvSpPr>
            <a:spLocks noGrp="1"/>
          </p:cNvSpPr>
          <p:nvPr>
            <p:ph type="ftr" sz="quarter" idx="11"/>
          </p:nvPr>
        </p:nvSpPr>
        <p:spPr/>
        <p:txBody>
          <a:bodyPr/>
          <a:lstStyle/>
          <a:p>
            <a:r>
              <a:rPr lang="en-US"/>
              <a:t>ICTP-MLAB</a:t>
            </a:r>
            <a:endParaRPr lang="en-US" dirty="0"/>
          </a:p>
        </p:txBody>
      </p:sp>
      <p:sp>
        <p:nvSpPr>
          <p:cNvPr id="13" name="Marcador de número de diapositiva 12"/>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2057885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22400"/>
            <a:ext cx="11033760" cy="4836160"/>
          </a:xfrm>
        </p:spPr>
        <p:txBody>
          <a:bodyPr/>
          <a:lstStyle>
            <a:lvl1pPr>
              <a:defRPr sz="2799"/>
            </a:lvl1pPr>
            <a:lvl2pPr>
              <a:defRPr sz="2399"/>
            </a:lvl2pPr>
            <a:lvl3pPr>
              <a:defRPr sz="1999"/>
            </a:lvl3pPr>
            <a:lvl4pPr>
              <a:defRPr sz="1799"/>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568961" y="6596008"/>
            <a:ext cx="2472271" cy="249450"/>
          </a:xfrm>
        </p:spPr>
        <p:txBody>
          <a:bodyPr/>
          <a:lstStyle/>
          <a:p>
            <a:r>
              <a:rPr lang="en-US"/>
              <a:t>PSoC Architecture &amp; Design Methodology</a:t>
            </a:r>
            <a:endParaRPr lang="en-US" dirty="0"/>
          </a:p>
        </p:txBody>
      </p:sp>
      <p:sp>
        <p:nvSpPr>
          <p:cNvPr id="5" name="Footer Placeholder 4"/>
          <p:cNvSpPr>
            <a:spLocks noGrp="1"/>
          </p:cNvSpPr>
          <p:nvPr>
            <p:ph type="ftr" sz="quarter" idx="11"/>
          </p:nvPr>
        </p:nvSpPr>
        <p:spPr>
          <a:xfrm>
            <a:off x="3686185" y="6596008"/>
            <a:ext cx="4822804" cy="249450"/>
          </a:xfrm>
        </p:spPr>
        <p:txBody>
          <a:bodyPr/>
          <a:lstStyle/>
          <a:p>
            <a:r>
              <a:rPr lang="en-US"/>
              <a:t>ICTP-MLAB</a:t>
            </a:r>
            <a:endParaRPr lang="en-US" dirty="0"/>
          </a:p>
        </p:txBody>
      </p:sp>
      <p:sp>
        <p:nvSpPr>
          <p:cNvPr id="6" name="Slide Number Placeholder 5"/>
          <p:cNvSpPr>
            <a:spLocks noGrp="1"/>
          </p:cNvSpPr>
          <p:nvPr>
            <p:ph type="sldNum" sz="quarter" idx="12"/>
          </p:nvPr>
        </p:nvSpPr>
        <p:spPr>
          <a:xfrm>
            <a:off x="10489739" y="6596008"/>
            <a:ext cx="1312025" cy="249450"/>
          </a:xfrm>
        </p:spPr>
        <p:txBody>
          <a:bodyPr/>
          <a:lstStyle/>
          <a:p>
            <a:pPr>
              <a:defRPr/>
            </a:pPr>
            <a:fld id="{060BD193-E118-4B16-863C-C8C12C675E3E}" type="slidenum">
              <a:rPr lang="en-US" smtClean="0"/>
              <a:pPr>
                <a:defRPr/>
              </a:pPr>
              <a:t>‹#›</a:t>
            </a:fld>
            <a:endParaRPr lang="en-US" dirty="0"/>
          </a:p>
        </p:txBody>
      </p:sp>
      <p:sp>
        <p:nvSpPr>
          <p:cNvPr id="7" name="Título 6"/>
          <p:cNvSpPr>
            <a:spLocks noGrp="1"/>
          </p:cNvSpPr>
          <p:nvPr>
            <p:ph type="title" hasCustomPrompt="1"/>
          </p:nvPr>
        </p:nvSpPr>
        <p:spPr>
          <a:xfrm>
            <a:off x="1097280" y="226035"/>
            <a:ext cx="10058400" cy="750150"/>
          </a:xfrm>
        </p:spPr>
        <p:txBody>
          <a:bodyPr/>
          <a:lstStyle>
            <a:lvl1pPr>
              <a:defRPr b="1"/>
            </a:lvl1pPr>
          </a:lstStyle>
          <a:p>
            <a:r>
              <a:rPr lang="es-ES" dirty="0"/>
              <a:t>Haga clic r el estilo de título del patrón</a:t>
            </a:r>
            <a:endParaRPr lang="en-US" dirty="0"/>
          </a:p>
        </p:txBody>
      </p:sp>
    </p:spTree>
    <p:extLst>
      <p:ext uri="{BB962C8B-B14F-4D97-AF65-F5344CB8AC3E}">
        <p14:creationId xmlns:p14="http://schemas.microsoft.com/office/powerpoint/2010/main" val="770835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7998"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399" cap="all" spc="200" baseline="0">
                <a:solidFill>
                  <a:schemeClr val="tx2"/>
                </a:solidFill>
                <a:latin typeface="+mj-lt"/>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r>
              <a:rPr lang="en-US"/>
              <a:t>PSoC Architecture &amp; Design Methodology</a:t>
            </a:r>
            <a:endParaRPr lang="en-US" dirty="0"/>
          </a:p>
        </p:txBody>
      </p:sp>
      <p:sp>
        <p:nvSpPr>
          <p:cNvPr id="5" name="Footer Placeholder 4"/>
          <p:cNvSpPr>
            <a:spLocks noGrp="1"/>
          </p:cNvSpPr>
          <p:nvPr>
            <p:ph type="ftr" sz="quarter" idx="11"/>
          </p:nvPr>
        </p:nvSpPr>
        <p:spPr/>
        <p:txBody>
          <a:bodyPr/>
          <a:lstStyle/>
          <a:p>
            <a:r>
              <a:rPr lang="en-US"/>
              <a:t>ICTP-MLAB</a:t>
            </a:r>
            <a:endParaRPr lang="en-US" dirty="0"/>
          </a:p>
        </p:txBody>
      </p:sp>
      <p:sp>
        <p:nvSpPr>
          <p:cNvPr id="6" name="Slide Number Placeholder 5"/>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cxnSp>
        <p:nvCxnSpPr>
          <p:cNvPr id="9" name="Straight Connector 8"/>
          <p:cNvCxnSpPr/>
          <p:nvPr/>
        </p:nvCxnSpPr>
        <p:spPr>
          <a:xfrm>
            <a:off x="1207658" y="4343400"/>
            <a:ext cx="9875520" cy="0"/>
          </a:xfrm>
          <a:prstGeom prst="line">
            <a:avLst/>
          </a:prstGeom>
          <a:ln w="19050">
            <a:solidFill>
              <a:srgbClr val="0037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206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5"/>
            <a:ext cx="10058400" cy="790357"/>
          </a:xfrm>
        </p:spPr>
        <p:txBody>
          <a:bodyPr/>
          <a:lstStyle/>
          <a:p>
            <a:r>
              <a:rPr lang="es-ES" dirty="0"/>
              <a:t>Haga clic para </a:t>
            </a:r>
            <a:r>
              <a:rPr lang="es-ES" dirty="0" err="1"/>
              <a:t>ilo</a:t>
            </a:r>
            <a:r>
              <a:rPr lang="es-ES" dirty="0"/>
              <a:t> de título del patrón</a:t>
            </a:r>
            <a:endParaRPr lang="en-US" dirty="0"/>
          </a:p>
        </p:txBody>
      </p:sp>
      <p:sp>
        <p:nvSpPr>
          <p:cNvPr id="3" name="Content Placeholder 2"/>
          <p:cNvSpPr>
            <a:spLocks noGrp="1"/>
          </p:cNvSpPr>
          <p:nvPr>
            <p:ph sz="half" idx="1"/>
          </p:nvPr>
        </p:nvSpPr>
        <p:spPr>
          <a:xfrm>
            <a:off x="1097280" y="1845736"/>
            <a:ext cx="4937760" cy="402335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n-US"/>
              <a:t>PSoC Architecture &amp; Design Methodology</a:t>
            </a:r>
            <a:endParaRPr lang="en-US" dirty="0"/>
          </a:p>
        </p:txBody>
      </p:sp>
      <p:sp>
        <p:nvSpPr>
          <p:cNvPr id="6" name="Footer Placeholder 5"/>
          <p:cNvSpPr>
            <a:spLocks noGrp="1"/>
          </p:cNvSpPr>
          <p:nvPr>
            <p:ph type="ftr" sz="quarter" idx="11"/>
          </p:nvPr>
        </p:nvSpPr>
        <p:spPr/>
        <p:txBody>
          <a:bodyPr/>
          <a:lstStyle/>
          <a:p>
            <a:r>
              <a:rPr lang="en-US"/>
              <a:t>ICTP-MLAB</a:t>
            </a:r>
            <a:endParaRPr lang="en-US" dirty="0"/>
          </a:p>
        </p:txBody>
      </p:sp>
      <p:sp>
        <p:nvSpPr>
          <p:cNvPr id="7" name="Slide Number Placeholder 6"/>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416125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4"/>
            <a:ext cx="10058400" cy="968758"/>
          </a:xfrm>
        </p:spPr>
        <p:txBody>
          <a:bodyPr/>
          <a:lstStyle/>
          <a:p>
            <a:r>
              <a:rPr lang="es-ES" dirty="0"/>
              <a:t>Haga clic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1999" b="0" cap="all" baseline="0">
                <a:solidFill>
                  <a:schemeClr val="tx2"/>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n-US"/>
              <a:t>PSoC Architecture &amp; Design Methodology</a:t>
            </a:r>
            <a:endParaRPr lang="en-US" dirty="0"/>
          </a:p>
        </p:txBody>
      </p:sp>
      <p:sp>
        <p:nvSpPr>
          <p:cNvPr id="8" name="Footer Placeholder 7"/>
          <p:cNvSpPr>
            <a:spLocks noGrp="1"/>
          </p:cNvSpPr>
          <p:nvPr>
            <p:ph type="ftr" sz="quarter" idx="11"/>
          </p:nvPr>
        </p:nvSpPr>
        <p:spPr/>
        <p:txBody>
          <a:bodyPr/>
          <a:lstStyle/>
          <a:p>
            <a:r>
              <a:rPr lang="en-US"/>
              <a:t>ICTP-MLAB</a:t>
            </a:r>
            <a:endParaRPr lang="en-US" dirty="0"/>
          </a:p>
        </p:txBody>
      </p:sp>
      <p:sp>
        <p:nvSpPr>
          <p:cNvPr id="9" name="Slide Number Placeholder 8"/>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3546289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s-ES" dirty="0"/>
              <a:t>Haga clic el estilo de título del patrón</a:t>
            </a:r>
            <a:endParaRPr lang="en-US" dirty="0"/>
          </a:p>
        </p:txBody>
      </p:sp>
      <p:sp>
        <p:nvSpPr>
          <p:cNvPr id="3" name="Date Placeholder 2"/>
          <p:cNvSpPr>
            <a:spLocks noGrp="1"/>
          </p:cNvSpPr>
          <p:nvPr>
            <p:ph type="dt" sz="half" idx="10"/>
          </p:nvPr>
        </p:nvSpPr>
        <p:spPr/>
        <p:txBody>
          <a:bodyPr/>
          <a:lstStyle/>
          <a:p>
            <a:r>
              <a:rPr lang="en-US"/>
              <a:t>PSoC Architecture &amp; Design Methodology</a:t>
            </a:r>
            <a:endParaRPr lang="en-US" dirty="0"/>
          </a:p>
        </p:txBody>
      </p:sp>
      <p:sp>
        <p:nvSpPr>
          <p:cNvPr id="4" name="Footer Placeholder 3"/>
          <p:cNvSpPr>
            <a:spLocks noGrp="1"/>
          </p:cNvSpPr>
          <p:nvPr>
            <p:ph type="ftr" sz="quarter" idx="11"/>
          </p:nvPr>
        </p:nvSpPr>
        <p:spPr/>
        <p:txBody>
          <a:bodyPr/>
          <a:lstStyle/>
          <a:p>
            <a:r>
              <a:rPr lang="en-US"/>
              <a:t>ICTP-MLAB</a:t>
            </a:r>
            <a:endParaRPr lang="en-US" dirty="0"/>
          </a:p>
        </p:txBody>
      </p:sp>
      <p:sp>
        <p:nvSpPr>
          <p:cNvPr id="5" name="Slide Number Placeholder 4"/>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2421897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PSoC Architecture &amp; Design Methodology</a:t>
            </a:r>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ICTP-MLAB</a:t>
            </a:r>
            <a:endParaRPr lang="en-US" dirty="0"/>
          </a:p>
        </p:txBody>
      </p:sp>
      <p:sp>
        <p:nvSpPr>
          <p:cNvPr id="9" name="Slide Number Placeholder 8"/>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1241882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594359"/>
            <a:ext cx="3200400" cy="2286000"/>
          </a:xfrm>
        </p:spPr>
        <p:txBody>
          <a:bodyPr anchor="b">
            <a:normAutofit/>
          </a:bodyPr>
          <a:lstStyle>
            <a:lvl1pPr>
              <a:defRPr sz="3599"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1" y="731520"/>
            <a:ext cx="649224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1" y="2926080"/>
            <a:ext cx="3200400" cy="3379124"/>
          </a:xfrm>
        </p:spPr>
        <p:txBody>
          <a:bodyPr lIns="91440" rIns="91440">
            <a:normAutofit/>
          </a:bodyPr>
          <a:lstStyle>
            <a:lvl1pPr marL="0" indent="0">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65512" y="6459787"/>
            <a:ext cx="2618510" cy="365125"/>
          </a:xfrm>
        </p:spPr>
        <p:txBody>
          <a:bodyPr/>
          <a:lstStyle>
            <a:lvl1pPr algn="l">
              <a:defRPr/>
            </a:lvl1pPr>
          </a:lstStyle>
          <a:p>
            <a:r>
              <a:rPr lang="en-US"/>
              <a:t>PSoC Architecture &amp; Design Methodology</a:t>
            </a:r>
            <a:endParaRPr lang="en-US" dirty="0"/>
          </a:p>
        </p:txBody>
      </p:sp>
      <p:sp>
        <p:nvSpPr>
          <p:cNvPr id="6" name="Footer Placeholder 5"/>
          <p:cNvSpPr>
            <a:spLocks noGrp="1"/>
          </p:cNvSpPr>
          <p:nvPr>
            <p:ph type="ftr" sz="quarter" idx="11"/>
          </p:nvPr>
        </p:nvSpPr>
        <p:spPr>
          <a:xfrm>
            <a:off x="4800600" y="6459787"/>
            <a:ext cx="4648200" cy="365125"/>
          </a:xfrm>
        </p:spPr>
        <p:txBody>
          <a:bodyPr/>
          <a:lstStyle>
            <a:lvl1pPr algn="l">
              <a:defRPr>
                <a:solidFill>
                  <a:schemeClr val="tx2"/>
                </a:solidFill>
              </a:defRPr>
            </a:lvl1pPr>
          </a:lstStyle>
          <a:p>
            <a:r>
              <a:rPr lang="en-US"/>
              <a:t>ICTP-MLAB</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3324095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22400"/>
            <a:ext cx="11033760" cy="4836160"/>
          </a:xfrm>
        </p:spPr>
        <p:txBody>
          <a:bodyPr/>
          <a:lstStyle>
            <a:lvl1pPr marL="457200" indent="-457200">
              <a:buFont typeface="Wingdings" panose="05000000000000000000" pitchFamily="2" charset="2"/>
              <a:buChar char="§"/>
              <a:defRPr sz="2800"/>
            </a:lvl1pPr>
            <a:lvl2pPr marL="384048" indent="-182880">
              <a:buFont typeface="Courier New" panose="02070309020205020404" pitchFamily="49" charset="0"/>
              <a:buChar char="o"/>
              <a:defRPr sz="2400"/>
            </a:lvl2pPr>
            <a:lvl3pPr marL="726948" indent="-342900">
              <a:buFont typeface="Courier New" panose="02070309020205020404" pitchFamily="49" charset="0"/>
              <a:buChar char="o"/>
              <a:defRPr sz="2400"/>
            </a:lvl3pPr>
            <a:lvl4pPr marL="749808" indent="-182880">
              <a:buFont typeface="Courier New" panose="02070309020205020404" pitchFamily="49" charset="0"/>
              <a:buChar char="o"/>
              <a:defRPr sz="1800"/>
            </a:lvl4pPr>
            <a:lvl5pPr marL="932688" indent="-182880">
              <a:buFont typeface="Courier New" panose="02070309020205020404" pitchFamily="49" charset="0"/>
              <a:buChar char="o"/>
              <a:defRPr sz="2000"/>
            </a:lvl5pPr>
          </a:lstStyle>
          <a:p>
            <a:pPr lvl="0"/>
            <a:r>
              <a:rPr lang="es-ES" dirty="0"/>
              <a:t>Haga clic para modificar el estilo de texto del patrón</a:t>
            </a:r>
          </a:p>
          <a:p>
            <a:pPr lvl="2"/>
            <a:r>
              <a:rPr lang="es-ES" dirty="0"/>
              <a:t>Segundo nivel</a:t>
            </a:r>
          </a:p>
          <a:p>
            <a:pPr lvl="4"/>
            <a:r>
              <a:rPr lang="es-ES" dirty="0"/>
              <a:t>Tercer nivel</a:t>
            </a:r>
          </a:p>
          <a:p>
            <a:pPr lvl="5"/>
            <a:r>
              <a:rPr lang="es-ES" dirty="0"/>
              <a:t>Cuarto nivel</a:t>
            </a:r>
          </a:p>
          <a:p>
            <a:pPr lvl="4"/>
            <a:r>
              <a:rPr lang="es-ES" dirty="0"/>
              <a:t>Quinto nivel</a:t>
            </a:r>
            <a:endParaRPr lang="en-US" dirty="0"/>
          </a:p>
        </p:txBody>
      </p:sp>
      <p:sp>
        <p:nvSpPr>
          <p:cNvPr id="4" name="Date Placeholder 3"/>
          <p:cNvSpPr>
            <a:spLocks noGrp="1"/>
          </p:cNvSpPr>
          <p:nvPr>
            <p:ph type="dt" sz="half" idx="10"/>
          </p:nvPr>
        </p:nvSpPr>
        <p:spPr>
          <a:xfrm>
            <a:off x="568960" y="6565186"/>
            <a:ext cx="2472271" cy="249450"/>
          </a:xfrm>
        </p:spPr>
        <p:txBody>
          <a:bodyPr/>
          <a:lstStyle>
            <a:lvl1pPr>
              <a:defRPr/>
            </a:lvl1pPr>
          </a:lstStyle>
          <a:p>
            <a:r>
              <a:rPr lang="en-US"/>
              <a:t>PSoC Architecture &amp; Design Methodology</a:t>
            </a:r>
            <a:endParaRPr lang="en-US" dirty="0"/>
          </a:p>
        </p:txBody>
      </p:sp>
      <p:sp>
        <p:nvSpPr>
          <p:cNvPr id="5" name="Footer Placeholder 4"/>
          <p:cNvSpPr>
            <a:spLocks noGrp="1"/>
          </p:cNvSpPr>
          <p:nvPr>
            <p:ph type="ftr" sz="quarter" idx="11"/>
          </p:nvPr>
        </p:nvSpPr>
        <p:spPr>
          <a:xfrm>
            <a:off x="3686185" y="6565186"/>
            <a:ext cx="4822804" cy="249450"/>
          </a:xfrm>
        </p:spPr>
        <p:txBody>
          <a:bodyPr/>
          <a:lstStyle>
            <a:lvl1pPr>
              <a:defRPr/>
            </a:lvl1pPr>
          </a:lstStyle>
          <a:p>
            <a:r>
              <a:rPr lang="en-US"/>
              <a:t>ICTP-MLAB</a:t>
            </a:r>
            <a:endParaRPr lang="en-US" dirty="0"/>
          </a:p>
        </p:txBody>
      </p:sp>
      <p:sp>
        <p:nvSpPr>
          <p:cNvPr id="6" name="Slide Number Placeholder 5"/>
          <p:cNvSpPr>
            <a:spLocks noGrp="1"/>
          </p:cNvSpPr>
          <p:nvPr>
            <p:ph type="sldNum" sz="quarter" idx="12"/>
          </p:nvPr>
        </p:nvSpPr>
        <p:spPr>
          <a:xfrm>
            <a:off x="10489738" y="6565186"/>
            <a:ext cx="1312025" cy="249450"/>
          </a:xfrm>
        </p:spPr>
        <p:txBody>
          <a:bodyPr/>
          <a:lstStyle/>
          <a:p>
            <a:fld id="{4FAD3335-DA88-43C3-A15A-18D99FF2C7FA}" type="slidenum">
              <a:rPr lang="en-US" smtClean="0"/>
              <a:t>‹#›</a:t>
            </a:fld>
            <a:endParaRPr lang="en-US"/>
          </a:p>
        </p:txBody>
      </p:sp>
      <p:sp>
        <p:nvSpPr>
          <p:cNvPr id="7" name="Título 6"/>
          <p:cNvSpPr>
            <a:spLocks noGrp="1"/>
          </p:cNvSpPr>
          <p:nvPr>
            <p:ph type="title" hasCustomPrompt="1"/>
          </p:nvPr>
        </p:nvSpPr>
        <p:spPr>
          <a:xfrm>
            <a:off x="609600" y="226035"/>
            <a:ext cx="10984434" cy="750150"/>
          </a:xfrm>
        </p:spPr>
        <p:txBody>
          <a:bodyPr/>
          <a:lstStyle>
            <a:lvl1pPr>
              <a:defRPr b="1">
                <a:solidFill>
                  <a:srgbClr val="0037A4"/>
                </a:solidFill>
                <a:latin typeface="Arial Rounded MT Bold" panose="020F0704030504030204" pitchFamily="34" charset="0"/>
              </a:defRPr>
            </a:lvl1pPr>
          </a:lstStyle>
          <a:p>
            <a:r>
              <a:rPr lang="es-ES" dirty="0"/>
              <a:t>Haga clic r el estilo de título del patrón</a:t>
            </a:r>
            <a:endParaRPr lang="en-US" dirty="0"/>
          </a:p>
        </p:txBody>
      </p:sp>
      <p:sp>
        <p:nvSpPr>
          <p:cNvPr id="2" name="Rectangle: Rounded Corners 1">
            <a:extLst>
              <a:ext uri="{FF2B5EF4-FFF2-40B4-BE49-F238E27FC236}">
                <a16:creationId xmlns:a16="http://schemas.microsoft.com/office/drawing/2014/main" id="{D49FC07E-0442-34AF-D16A-F1B90037A910}"/>
              </a:ext>
            </a:extLst>
          </p:cNvPr>
          <p:cNvSpPr/>
          <p:nvPr userDrawn="1"/>
        </p:nvSpPr>
        <p:spPr>
          <a:xfrm>
            <a:off x="0" y="1"/>
            <a:ext cx="260498" cy="110047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267F53FF-1BC0-6B3B-600A-FFE9368EAB62}"/>
              </a:ext>
            </a:extLst>
          </p:cNvPr>
          <p:cNvSpPr/>
          <p:nvPr userDrawn="1"/>
        </p:nvSpPr>
        <p:spPr>
          <a:xfrm rot="5400000">
            <a:off x="5164478" y="-5113546"/>
            <a:ext cx="97150" cy="1030738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9" name="Isosceles Triangle 8">
            <a:extLst>
              <a:ext uri="{FF2B5EF4-FFF2-40B4-BE49-F238E27FC236}">
                <a16:creationId xmlns:a16="http://schemas.microsoft.com/office/drawing/2014/main" id="{631F0FAA-5CDB-2886-1D96-F7D9ED5E3583}"/>
              </a:ext>
            </a:extLst>
          </p:cNvPr>
          <p:cNvSpPr/>
          <p:nvPr userDrawn="1"/>
        </p:nvSpPr>
        <p:spPr>
          <a:xfrm rot="5400000">
            <a:off x="10370653" y="-7142"/>
            <a:ext cx="82905" cy="108205"/>
          </a:xfrm>
          <a:prstGeom prst="triangle">
            <a:avLst>
              <a:gd name="adj" fmla="val 5280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A40AEF0D-3C1C-02B0-7FCD-995A11068562}"/>
              </a:ext>
            </a:extLst>
          </p:cNvPr>
          <p:cNvSpPr/>
          <p:nvPr userDrawn="1"/>
        </p:nvSpPr>
        <p:spPr>
          <a:xfrm>
            <a:off x="10253586" y="-5249"/>
            <a:ext cx="210860" cy="50291"/>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9DE12E2-7937-A122-1448-973F83CC1003}"/>
              </a:ext>
            </a:extLst>
          </p:cNvPr>
          <p:cNvSpPr/>
          <p:nvPr userDrawn="1"/>
        </p:nvSpPr>
        <p:spPr>
          <a:xfrm rot="18763252">
            <a:off x="59656" y="78618"/>
            <a:ext cx="452203" cy="25856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7835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1" y="5074920"/>
            <a:ext cx="10113645" cy="822960"/>
          </a:xfrm>
        </p:spPr>
        <p:txBody>
          <a:bodyPr tIns="0" bIns="0" anchor="b">
            <a:noAutofit/>
          </a:bodyPr>
          <a:lstStyle>
            <a:lvl1pPr>
              <a:defRPr sz="3599"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r>
              <a:rPr lang="en-US"/>
              <a:t>PSoC Architecture &amp; Design Methodology</a:t>
            </a:r>
            <a:endParaRPr lang="en-US" dirty="0"/>
          </a:p>
        </p:txBody>
      </p:sp>
      <p:sp>
        <p:nvSpPr>
          <p:cNvPr id="6" name="Footer Placeholder 5"/>
          <p:cNvSpPr>
            <a:spLocks noGrp="1"/>
          </p:cNvSpPr>
          <p:nvPr>
            <p:ph type="ftr" sz="quarter" idx="11"/>
          </p:nvPr>
        </p:nvSpPr>
        <p:spPr/>
        <p:txBody>
          <a:bodyPr/>
          <a:lstStyle/>
          <a:p>
            <a:r>
              <a:rPr lang="en-US"/>
              <a:t>ICTP-MLAB</a:t>
            </a:r>
            <a:endParaRPr lang="en-US" dirty="0"/>
          </a:p>
        </p:txBody>
      </p:sp>
      <p:sp>
        <p:nvSpPr>
          <p:cNvPr id="7" name="Slide Number Placeholder 6"/>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3047380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PSoC Architecture &amp; Design Methodology</a:t>
            </a:r>
            <a:endParaRPr lang="en-US" dirty="0"/>
          </a:p>
        </p:txBody>
      </p:sp>
      <p:sp>
        <p:nvSpPr>
          <p:cNvPr id="5" name="Footer Placeholder 4"/>
          <p:cNvSpPr>
            <a:spLocks noGrp="1"/>
          </p:cNvSpPr>
          <p:nvPr>
            <p:ph type="ftr" sz="quarter" idx="11"/>
          </p:nvPr>
        </p:nvSpPr>
        <p:spPr/>
        <p:txBody>
          <a:bodyPr/>
          <a:lstStyle/>
          <a:p>
            <a:r>
              <a:rPr lang="en-US"/>
              <a:t>ICTP-MLAB</a:t>
            </a:r>
            <a:endParaRPr lang="en-US" dirty="0"/>
          </a:p>
        </p:txBody>
      </p:sp>
      <p:sp>
        <p:nvSpPr>
          <p:cNvPr id="6" name="Slide Number Placeholder 5"/>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1775447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6"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6"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r>
              <a:rPr lang="en-US"/>
              <a:t>PSoC Architecture &amp; Design Methodology</a:t>
            </a:r>
            <a:endParaRPr lang="en-US" dirty="0"/>
          </a:p>
        </p:txBody>
      </p:sp>
      <p:sp>
        <p:nvSpPr>
          <p:cNvPr id="5" name="Footer Placeholder 4"/>
          <p:cNvSpPr>
            <a:spLocks noGrp="1"/>
          </p:cNvSpPr>
          <p:nvPr>
            <p:ph type="ftr" sz="quarter" idx="11"/>
          </p:nvPr>
        </p:nvSpPr>
        <p:spPr/>
        <p:txBody>
          <a:bodyPr/>
          <a:lstStyle/>
          <a:p>
            <a:r>
              <a:rPr lang="en-US"/>
              <a:t>ICTP-MLAB</a:t>
            </a:r>
            <a:endParaRPr lang="en-US" dirty="0"/>
          </a:p>
        </p:txBody>
      </p:sp>
      <p:sp>
        <p:nvSpPr>
          <p:cNvPr id="6" name="Slide Number Placeholder 5"/>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613597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876425" y="1122363"/>
            <a:ext cx="8791575" cy="2387600"/>
          </a:xfrm>
        </p:spPr>
        <p:txBody>
          <a:bodyPr anchor="b">
            <a:normAutofit/>
          </a:bodyPr>
          <a:lstStyle>
            <a:lvl1pPr algn="l">
              <a:defRPr sz="479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5" y="3602038"/>
            <a:ext cx="8791575" cy="1655762"/>
          </a:xfrm>
        </p:spPr>
        <p:txBody>
          <a:bodyPr>
            <a:normAutofit/>
          </a:bodyPr>
          <a:lstStyle>
            <a:lvl1pPr marL="0" indent="0" algn="l">
              <a:buNone/>
              <a:defRPr sz="1999" cap="all"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3"/>
            <a:ext cx="2743200" cy="365125"/>
          </a:xfrm>
        </p:spPr>
        <p:txBody>
          <a:bodyPr/>
          <a:lstStyle/>
          <a:p>
            <a:r>
              <a:rPr lang="en-US"/>
              <a:t>PSoC Architecture &amp; Design Methodology</a:t>
            </a:r>
            <a:endParaRPr lang="en-US" dirty="0"/>
          </a:p>
        </p:txBody>
      </p:sp>
      <p:sp>
        <p:nvSpPr>
          <p:cNvPr id="5" name="Footer Placeholder 4"/>
          <p:cNvSpPr>
            <a:spLocks noGrp="1"/>
          </p:cNvSpPr>
          <p:nvPr>
            <p:ph type="ftr" sz="quarter" idx="11"/>
          </p:nvPr>
        </p:nvSpPr>
        <p:spPr>
          <a:xfrm>
            <a:off x="1876425" y="5410203"/>
            <a:ext cx="5124886" cy="365125"/>
          </a:xfrm>
        </p:spPr>
        <p:txBody>
          <a:bodyPr/>
          <a:lstStyle/>
          <a:p>
            <a:r>
              <a:rPr lang="en-US"/>
              <a:t>ICTP-MLAB</a:t>
            </a:r>
            <a:endParaRPr lang="en-US" dirty="0"/>
          </a:p>
        </p:txBody>
      </p:sp>
      <p:sp>
        <p:nvSpPr>
          <p:cNvPr id="6" name="Slide Number Placeholder 5"/>
          <p:cNvSpPr>
            <a:spLocks noGrp="1"/>
          </p:cNvSpPr>
          <p:nvPr>
            <p:ph type="sldNum" sz="quarter" idx="12"/>
          </p:nvPr>
        </p:nvSpPr>
        <p:spPr>
          <a:xfrm>
            <a:off x="9896911" y="5410201"/>
            <a:ext cx="771089" cy="365125"/>
          </a:xfrm>
        </p:spPr>
        <p:txBody>
          <a:bodyPr/>
          <a:lstStyle/>
          <a:p>
            <a:pPr>
              <a:defRPr/>
            </a:pPr>
            <a:r>
              <a:rPr lang="en-US"/>
              <a:t>Embedded System Design Review 11-</a:t>
            </a: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3721020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1"/>
            <a:ext cx="10978196" cy="4268337"/>
          </a:xfrm>
        </p:spPr>
        <p:txBody>
          <a:bodyPr/>
          <a:lstStyle>
            <a:lvl1pPr marL="228600" indent="-228600" algn="l" rtl="0" eaLnBrk="0" fontAlgn="base" hangingPunct="0">
              <a:lnSpc>
                <a:spcPct val="110000"/>
              </a:lnSpc>
              <a:spcBef>
                <a:spcPct val="20000"/>
              </a:spcBef>
              <a:spcAft>
                <a:spcPct val="0"/>
              </a:spcAft>
              <a:buClr>
                <a:schemeClr val="tx2"/>
              </a:buClr>
              <a:buSzPct val="88000"/>
              <a:buFont typeface="Wingdings" pitchFamily="2" charset="2"/>
              <a:buBlip>
                <a:blip r:embed="rId2"/>
              </a:buBlip>
              <a:defRPr lang="en-US" sz="2000" b="1" dirty="0" smtClean="0">
                <a:solidFill>
                  <a:schemeClr val="accent4"/>
                </a:solidFill>
                <a:latin typeface="+mn-lt"/>
                <a:ea typeface="+mn-ea"/>
                <a:cs typeface="+mn-cs"/>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23"/>
          <p:cNvSpPr>
            <a:spLocks noGrp="1" noChangeArrowheads="1"/>
          </p:cNvSpPr>
          <p:nvPr>
            <p:ph type="sldNum" sz="quarter" idx="10"/>
          </p:nvPr>
        </p:nvSpPr>
        <p:spPr>
          <a:xfrm>
            <a:off x="609600" y="6577014"/>
            <a:ext cx="2744074" cy="280986"/>
          </a:xfrm>
          <a:prstGeom prst="rect">
            <a:avLst/>
          </a:prstGeom>
          <a:noFill/>
          <a:ln w="9525" algn="ctr">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lang="en-US" sz="800" kern="1200" smtClean="0">
                <a:solidFill>
                  <a:schemeClr val="tx1"/>
                </a:solidFill>
                <a:latin typeface="Arial" charset="0"/>
                <a:ea typeface="+mn-ea"/>
                <a:cs typeface="+mn-cs"/>
              </a:defRPr>
            </a:lvl1pPr>
          </a:lstStyle>
          <a:p>
            <a:pPr>
              <a:defRPr/>
            </a:pPr>
            <a:r>
              <a:rPr lang="en-US" dirty="0"/>
              <a:t>Embedded System Design Review 11-</a:t>
            </a:r>
            <a:fld id="{060BD193-E118-4B16-863C-C8C12C675E3E}" type="slidenum">
              <a:rPr lang="en-US" smtClean="0"/>
              <a:pPr>
                <a:defRPr/>
              </a:pPr>
              <a:t>‹#›</a:t>
            </a:fld>
            <a:endParaRPr lang="en-US" dirty="0"/>
          </a:p>
        </p:txBody>
      </p:sp>
      <p:sp>
        <p:nvSpPr>
          <p:cNvPr id="5" name="Title 4"/>
          <p:cNvSpPr>
            <a:spLocks noGrp="1"/>
          </p:cNvSpPr>
          <p:nvPr>
            <p:ph type="title"/>
          </p:nvPr>
        </p:nvSpPr>
        <p:spPr>
          <a:xfrm>
            <a:off x="609600" y="209550"/>
            <a:ext cx="10972801" cy="1143000"/>
          </a:xfrm>
          <a:noFill/>
          <a:ln w="9525">
            <a:noFill/>
            <a:miter lim="800000"/>
            <a:headEnd/>
            <a:tailEnd/>
          </a:ln>
        </p:spPr>
        <p:txBody>
          <a:bodyPr vert="horz" wrap="square" lIns="0" tIns="45720" rIns="91440" bIns="45720" numCol="1" anchor="t" anchorCtr="0" compatLnSpc="1">
            <a:prstTxWarp prst="textNoShape">
              <a:avLst/>
            </a:prstTxWarp>
          </a:bodyPr>
          <a:lstStyle>
            <a:lvl1pPr>
              <a:lnSpc>
                <a:spcPct val="98000"/>
              </a:lnSpc>
              <a:defRPr lang="en-US" sz="2800" b="1" dirty="0">
                <a:solidFill>
                  <a:schemeClr val="bg2"/>
                </a:solidFill>
                <a:latin typeface="+mj-lt"/>
                <a:ea typeface="+mj-ea"/>
                <a:cs typeface="+mj-cs"/>
              </a:defRPr>
            </a:lvl1pPr>
          </a:lstStyle>
          <a:p>
            <a:pPr lvl="0" algn="l" rtl="0" eaLnBrk="0" fontAlgn="base" hangingPunct="0">
              <a:lnSpc>
                <a:spcPct val="98000"/>
              </a:lnSpc>
              <a:spcBef>
                <a:spcPct val="0"/>
              </a:spcBef>
              <a:spcAft>
                <a:spcPct val="0"/>
              </a:spcAft>
            </a:pPr>
            <a:r>
              <a:rPr lang="en-US"/>
              <a:t>Click to edit Master title style</a:t>
            </a:r>
            <a:endParaRPr lang="en-US" dirty="0"/>
          </a:p>
        </p:txBody>
      </p:sp>
      <p:sp>
        <p:nvSpPr>
          <p:cNvPr id="6" name="Footer Placeholder 16"/>
          <p:cNvSpPr>
            <a:spLocks noGrp="1"/>
          </p:cNvSpPr>
          <p:nvPr>
            <p:ph type="ftr" sz="quarter" idx="3"/>
          </p:nvPr>
        </p:nvSpPr>
        <p:spPr>
          <a:xfrm>
            <a:off x="4165601" y="6579165"/>
            <a:ext cx="3860800" cy="246888"/>
          </a:xfrm>
          <a:prstGeom prst="rect">
            <a:avLst/>
          </a:prstGeom>
        </p:spPr>
        <p:txBody>
          <a:bodyPr vert="horz" lIns="91440" tIns="45720" rIns="91440" bIns="45720" rtlCol="0" anchor="ctr"/>
          <a:lstStyle>
            <a:lvl1pPr algn="ctr">
              <a:defRPr sz="1000">
                <a:solidFill>
                  <a:schemeClr val="tx1"/>
                </a:solidFill>
              </a:defRPr>
            </a:lvl1pPr>
          </a:lstStyle>
          <a:p>
            <a:r>
              <a:rPr lang="en-US"/>
              <a:t>ICTP-MLAB</a:t>
            </a:r>
            <a:endParaRPr lang="en-US" dirty="0"/>
          </a:p>
        </p:txBody>
      </p:sp>
    </p:spTree>
    <p:extLst>
      <p:ext uri="{BB962C8B-B14F-4D97-AF65-F5344CB8AC3E}">
        <p14:creationId xmlns:p14="http://schemas.microsoft.com/office/powerpoint/2010/main" val="287303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US"/>
          </a:p>
        </p:txBody>
      </p:sp>
      <p:sp>
        <p:nvSpPr>
          <p:cNvPr id="3" name="Marcador de fecha 2"/>
          <p:cNvSpPr>
            <a:spLocks noGrp="1"/>
          </p:cNvSpPr>
          <p:nvPr>
            <p:ph type="dt" sz="half" idx="10"/>
          </p:nvPr>
        </p:nvSpPr>
        <p:spPr/>
        <p:txBody>
          <a:bodyPr/>
          <a:lstStyle/>
          <a:p>
            <a:r>
              <a:rPr lang="en-US"/>
              <a:t>PSoC Architecture &amp; Design Methodology</a:t>
            </a:r>
            <a:endParaRPr lang="en-US" dirty="0"/>
          </a:p>
        </p:txBody>
      </p:sp>
      <p:sp>
        <p:nvSpPr>
          <p:cNvPr id="4" name="Marcador de pie de página 3"/>
          <p:cNvSpPr>
            <a:spLocks noGrp="1"/>
          </p:cNvSpPr>
          <p:nvPr>
            <p:ph type="ftr" sz="quarter" idx="11"/>
          </p:nvPr>
        </p:nvSpPr>
        <p:spPr/>
        <p:txBody>
          <a:bodyPr/>
          <a:lstStyle/>
          <a:p>
            <a:r>
              <a:rPr lang="en-US"/>
              <a:t>ICTP-MLAB</a:t>
            </a:r>
            <a:endParaRPr lang="en-US" dirty="0"/>
          </a:p>
        </p:txBody>
      </p:sp>
      <p:sp>
        <p:nvSpPr>
          <p:cNvPr id="5" name="Marcador de número de diapositiva 4"/>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3934179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Rectangle 5"/>
          <p:cNvSpPr/>
          <p:nvPr userDrawn="1"/>
        </p:nvSpPr>
        <p:spPr bwMode="auto">
          <a:xfrm>
            <a:off x="1" y="0"/>
            <a:ext cx="12192000" cy="1238250"/>
          </a:xfrm>
          <a:prstGeom prst="rect">
            <a:avLst/>
          </a:prstGeom>
          <a:solidFill>
            <a:schemeClr val="bg1"/>
          </a:solidFill>
          <a:ln w="762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a:solidFill>
                <a:srgbClr val="000000"/>
              </a:solidFill>
            </a:endParaRPr>
          </a:p>
        </p:txBody>
      </p:sp>
      <p:grpSp>
        <p:nvGrpSpPr>
          <p:cNvPr id="9" name="Group 8"/>
          <p:cNvGrpSpPr/>
          <p:nvPr userDrawn="1"/>
        </p:nvGrpSpPr>
        <p:grpSpPr>
          <a:xfrm>
            <a:off x="1" y="2"/>
            <a:ext cx="12192000" cy="200025"/>
            <a:chOff x="0" y="-1"/>
            <a:chExt cx="9144000" cy="200025"/>
          </a:xfrm>
        </p:grpSpPr>
        <p:sp>
          <p:nvSpPr>
            <p:cNvPr id="10" name="Rectangle 9"/>
            <p:cNvSpPr/>
            <p:nvPr userDrawn="1"/>
          </p:nvSpPr>
          <p:spPr bwMode="auto">
            <a:xfrm>
              <a:off x="0" y="-1"/>
              <a:ext cx="9144000" cy="200025"/>
            </a:xfrm>
            <a:prstGeom prst="rect">
              <a:avLst/>
            </a:prstGeom>
            <a:solidFill>
              <a:schemeClr val="bg2"/>
            </a:solidFill>
            <a:ln w="762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dirty="0">
                <a:solidFill>
                  <a:srgbClr val="000000"/>
                </a:solidFill>
              </a:endParaRPr>
            </a:p>
          </p:txBody>
        </p:sp>
        <p:pic>
          <p:nvPicPr>
            <p:cNvPr id="11" name="Picture 17" descr="Red Header"/>
            <p:cNvPicPr>
              <a:picLocks noChangeAspect="1" noChangeArrowheads="1"/>
            </p:cNvPicPr>
            <p:nvPr userDrawn="1"/>
          </p:nvPicPr>
          <p:blipFill>
            <a:blip r:embed="rId2" cstate="print"/>
            <a:srcRect/>
            <a:stretch>
              <a:fillRect/>
            </a:stretch>
          </p:blipFill>
          <p:spPr bwMode="invGray">
            <a:xfrm>
              <a:off x="7658100" y="0"/>
              <a:ext cx="1485900" cy="194251"/>
            </a:xfrm>
            <a:prstGeom prst="rect">
              <a:avLst/>
            </a:prstGeom>
            <a:noFill/>
            <a:ln w="9525">
              <a:noFill/>
              <a:miter lim="800000"/>
              <a:headEnd/>
              <a:tailEnd/>
            </a:ln>
          </p:spPr>
        </p:pic>
      </p:grpSp>
      <p:sp>
        <p:nvSpPr>
          <p:cNvPr id="5" name="Title 4"/>
          <p:cNvSpPr>
            <a:spLocks noGrp="1"/>
          </p:cNvSpPr>
          <p:nvPr>
            <p:ph type="title"/>
          </p:nvPr>
        </p:nvSpPr>
        <p:spPr>
          <a:xfrm>
            <a:off x="609600" y="209550"/>
            <a:ext cx="10972801" cy="1143000"/>
          </a:xfrm>
          <a:noFill/>
          <a:ln w="9525">
            <a:noFill/>
            <a:miter lim="800000"/>
            <a:headEnd/>
            <a:tailEnd/>
          </a:ln>
        </p:spPr>
        <p:txBody>
          <a:bodyPr vert="horz" wrap="square" lIns="0" tIns="45720" rIns="91440" bIns="45720" numCol="1" anchor="t" anchorCtr="0" compatLnSpc="1">
            <a:prstTxWarp prst="textNoShape">
              <a:avLst/>
            </a:prstTxWarp>
          </a:bodyPr>
          <a:lstStyle>
            <a:lvl1pPr>
              <a:defRPr lang="en-US" sz="2800" b="1" dirty="0">
                <a:solidFill>
                  <a:schemeClr val="bg2"/>
                </a:solidFill>
                <a:latin typeface="+mj-lt"/>
                <a:ea typeface="+mj-ea"/>
                <a:cs typeface="+mj-cs"/>
              </a:defRPr>
            </a:lvl1pPr>
          </a:lstStyle>
          <a:p>
            <a:pPr lvl="0" algn="l" rtl="0" eaLnBrk="0" fontAlgn="base" hangingPunct="0">
              <a:lnSpc>
                <a:spcPct val="98000"/>
              </a:lnSpc>
              <a:spcBef>
                <a:spcPct val="0"/>
              </a:spcBef>
              <a:spcAft>
                <a:spcPct val="0"/>
              </a:spcAft>
            </a:pPr>
            <a:r>
              <a:rPr lang="en-US"/>
              <a:t>Click to edit Master title style</a:t>
            </a:r>
            <a:endParaRPr lang="en-US" dirty="0"/>
          </a:p>
        </p:txBody>
      </p:sp>
      <p:sp>
        <p:nvSpPr>
          <p:cNvPr id="3" name="Marcador de fecha 2"/>
          <p:cNvSpPr>
            <a:spLocks noGrp="1"/>
          </p:cNvSpPr>
          <p:nvPr>
            <p:ph type="dt" sz="half" idx="10"/>
          </p:nvPr>
        </p:nvSpPr>
        <p:spPr/>
        <p:txBody>
          <a:bodyPr/>
          <a:lstStyle/>
          <a:p>
            <a:r>
              <a:rPr lang="en-US"/>
              <a:t>PSoC Architecture &amp; Design Methodology</a:t>
            </a:r>
          </a:p>
        </p:txBody>
      </p:sp>
      <p:sp>
        <p:nvSpPr>
          <p:cNvPr id="7" name="Marcador de pie de página 6"/>
          <p:cNvSpPr>
            <a:spLocks noGrp="1"/>
          </p:cNvSpPr>
          <p:nvPr>
            <p:ph type="ftr" sz="quarter" idx="11"/>
          </p:nvPr>
        </p:nvSpPr>
        <p:spPr/>
        <p:txBody>
          <a:bodyPr/>
          <a:lstStyle/>
          <a:p>
            <a:r>
              <a:rPr lang="en-US"/>
              <a:t>ICTP-MLAB</a:t>
            </a:r>
            <a:endParaRPr lang="en-US" dirty="0"/>
          </a:p>
        </p:txBody>
      </p:sp>
      <p:sp>
        <p:nvSpPr>
          <p:cNvPr id="12" name="Marcador de número de diapositiva 11"/>
          <p:cNvSpPr>
            <a:spLocks noGrp="1"/>
          </p:cNvSpPr>
          <p:nvPr>
            <p:ph type="sldNum" sz="quarter" idx="12"/>
          </p:nvPr>
        </p:nvSpPr>
        <p:spPr/>
        <p:txBody>
          <a:bodyPr/>
          <a:lstStyle/>
          <a:p>
            <a:pPr>
              <a:defRPr/>
            </a:pPr>
            <a:fld id="{060BD193-E118-4B16-863C-C8C12C675E3E}" type="slidenum">
              <a:rPr lang="en-US" smtClean="0"/>
              <a:pPr>
                <a:defRPr/>
              </a:pPr>
              <a:t>‹#›</a:t>
            </a:fld>
            <a:endParaRPr lang="en-US" dirty="0"/>
          </a:p>
        </p:txBody>
      </p:sp>
    </p:spTree>
    <p:extLst>
      <p:ext uri="{BB962C8B-B14F-4D97-AF65-F5344CB8AC3E}">
        <p14:creationId xmlns:p14="http://schemas.microsoft.com/office/powerpoint/2010/main" val="86097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r>
              <a:rPr lang="en-US"/>
              <a:t>PSoC Architecture &amp; Design Methodology</a:t>
            </a:r>
          </a:p>
        </p:txBody>
      </p:sp>
      <p:sp>
        <p:nvSpPr>
          <p:cNvPr id="5" name="Footer Placeholder 4"/>
          <p:cNvSpPr>
            <a:spLocks noGrp="1"/>
          </p:cNvSpPr>
          <p:nvPr>
            <p:ph type="ftr" sz="quarter" idx="11"/>
          </p:nvPr>
        </p:nvSpPr>
        <p:spPr/>
        <p:txBody>
          <a:bodyPr/>
          <a:lstStyle/>
          <a:p>
            <a:r>
              <a:rPr lang="en-US"/>
              <a:t>ICTP-MLAB</a:t>
            </a:r>
          </a:p>
        </p:txBody>
      </p:sp>
      <p:sp>
        <p:nvSpPr>
          <p:cNvPr id="6" name="Slide Number Placeholder 5"/>
          <p:cNvSpPr>
            <a:spLocks noGrp="1"/>
          </p:cNvSpPr>
          <p:nvPr>
            <p:ph type="sldNum" sz="quarter" idx="12"/>
          </p:nvPr>
        </p:nvSpPr>
        <p:spPr/>
        <p:txBody>
          <a:bodyPr/>
          <a:lstStyle/>
          <a:p>
            <a:fld id="{4FAD3335-DA88-43C3-A15A-18D99FF2C7FA}" type="slidenum">
              <a:rPr lang="en-US" smtClean="0"/>
              <a:t>‹#›</a:t>
            </a:fld>
            <a:endParaRPr lang="en-US"/>
          </a:p>
        </p:txBody>
      </p:sp>
      <p:cxnSp>
        <p:nvCxnSpPr>
          <p:cNvPr id="9" name="Straight Connector 8"/>
          <p:cNvCxnSpPr/>
          <p:nvPr/>
        </p:nvCxnSpPr>
        <p:spPr>
          <a:xfrm>
            <a:off x="1207658" y="4343400"/>
            <a:ext cx="9875520" cy="0"/>
          </a:xfrm>
          <a:prstGeom prst="line">
            <a:avLst/>
          </a:prstGeom>
          <a:ln w="19050">
            <a:solidFill>
              <a:srgbClr val="0037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30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790357"/>
          </a:xfrm>
        </p:spPr>
        <p:txBody>
          <a:bodyPr/>
          <a:lstStyle/>
          <a:p>
            <a:r>
              <a:rPr lang="es-ES" dirty="0"/>
              <a:t>Haga clic para </a:t>
            </a:r>
            <a:r>
              <a:rPr lang="es-ES" dirty="0" err="1"/>
              <a:t>ilo</a:t>
            </a:r>
            <a:r>
              <a:rPr lang="es-ES" dirty="0"/>
              <a:t> de título del patrón</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r>
              <a:rPr lang="en-US"/>
              <a:t>PSoC Architecture &amp; Design Methodology</a:t>
            </a:r>
          </a:p>
        </p:txBody>
      </p:sp>
      <p:sp>
        <p:nvSpPr>
          <p:cNvPr id="6" name="Footer Placeholder 5"/>
          <p:cNvSpPr>
            <a:spLocks noGrp="1"/>
          </p:cNvSpPr>
          <p:nvPr>
            <p:ph type="ftr" sz="quarter" idx="11"/>
          </p:nvPr>
        </p:nvSpPr>
        <p:spPr/>
        <p:txBody>
          <a:bodyPr/>
          <a:lstStyle/>
          <a:p>
            <a:r>
              <a:rPr lang="en-US"/>
              <a:t>ICTP-MLAB</a:t>
            </a:r>
          </a:p>
        </p:txBody>
      </p:sp>
      <p:sp>
        <p:nvSpPr>
          <p:cNvPr id="7" name="Slide Number Placeholder 6"/>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977325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4"/>
            <a:ext cx="10058400" cy="968758"/>
          </a:xfrm>
        </p:spPr>
        <p:txBody>
          <a:bodyPr/>
          <a:lstStyle/>
          <a:p>
            <a:r>
              <a:rPr lang="es-ES" dirty="0"/>
              <a:t>Haga clic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097280" y="2582335"/>
            <a:ext cx="4937760" cy="32867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217920" y="2582334"/>
            <a:ext cx="4937760" cy="32867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r>
              <a:rPr lang="en-US"/>
              <a:t>PSoC Architecture &amp; Design Methodology</a:t>
            </a:r>
          </a:p>
        </p:txBody>
      </p:sp>
      <p:sp>
        <p:nvSpPr>
          <p:cNvPr id="8" name="Footer Placeholder 7"/>
          <p:cNvSpPr>
            <a:spLocks noGrp="1"/>
          </p:cNvSpPr>
          <p:nvPr>
            <p:ph type="ftr" sz="quarter" idx="11"/>
          </p:nvPr>
        </p:nvSpPr>
        <p:spPr/>
        <p:txBody>
          <a:bodyPr/>
          <a:lstStyle/>
          <a:p>
            <a:r>
              <a:rPr lang="en-US"/>
              <a:t>ICTP-MLAB</a:t>
            </a:r>
          </a:p>
        </p:txBody>
      </p:sp>
      <p:sp>
        <p:nvSpPr>
          <p:cNvPr id="9" name="Slide Number Placeholder 8"/>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10293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s-ES" dirty="0"/>
              <a:t>Haga clic el estilo de título del patrón</a:t>
            </a:r>
            <a:endParaRPr lang="en-US" dirty="0"/>
          </a:p>
        </p:txBody>
      </p:sp>
      <p:sp>
        <p:nvSpPr>
          <p:cNvPr id="3" name="Date Placeholder 2"/>
          <p:cNvSpPr>
            <a:spLocks noGrp="1"/>
          </p:cNvSpPr>
          <p:nvPr>
            <p:ph type="dt" sz="half" idx="10"/>
          </p:nvPr>
        </p:nvSpPr>
        <p:spPr/>
        <p:txBody>
          <a:bodyPr/>
          <a:lstStyle/>
          <a:p>
            <a:r>
              <a:rPr lang="en-US"/>
              <a:t>PSoC Architecture &amp; Design Methodology</a:t>
            </a:r>
          </a:p>
        </p:txBody>
      </p:sp>
      <p:sp>
        <p:nvSpPr>
          <p:cNvPr id="4" name="Footer Placeholder 3"/>
          <p:cNvSpPr>
            <a:spLocks noGrp="1"/>
          </p:cNvSpPr>
          <p:nvPr>
            <p:ph type="ftr" sz="quarter" idx="11"/>
          </p:nvPr>
        </p:nvSpPr>
        <p:spPr/>
        <p:txBody>
          <a:bodyPr/>
          <a:lstStyle/>
          <a:p>
            <a:r>
              <a:rPr lang="en-US"/>
              <a:t>ICTP-MLAB</a:t>
            </a:r>
          </a:p>
        </p:txBody>
      </p:sp>
      <p:sp>
        <p:nvSpPr>
          <p:cNvPr id="5" name="Slide Number Placeholder 4"/>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304677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a:t>PSoC Architecture &amp; Design Methodology</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a:t>ICTP-MLAB</a:t>
            </a:r>
          </a:p>
        </p:txBody>
      </p:sp>
      <p:sp>
        <p:nvSpPr>
          <p:cNvPr id="9" name="Slide Number Placeholder 8"/>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384035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a:t>PSoC Architecture &amp; Design Methodology</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a:t>ICTP-MLAB</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D3335-DA88-43C3-A15A-18D99FF2C7FA}" type="slidenum">
              <a:rPr lang="en-US" smtClean="0"/>
              <a:t>‹#›</a:t>
            </a:fld>
            <a:endParaRPr lang="en-US"/>
          </a:p>
        </p:txBody>
      </p:sp>
    </p:spTree>
    <p:extLst>
      <p:ext uri="{BB962C8B-B14F-4D97-AF65-F5344CB8AC3E}">
        <p14:creationId xmlns:p14="http://schemas.microsoft.com/office/powerpoint/2010/main" val="194211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r>
              <a:rPr lang="en-US"/>
              <a:t>PSoC Architecture &amp; Design Methodology</a:t>
            </a:r>
          </a:p>
        </p:txBody>
      </p:sp>
      <p:sp>
        <p:nvSpPr>
          <p:cNvPr id="6" name="Footer Placeholder 5"/>
          <p:cNvSpPr>
            <a:spLocks noGrp="1"/>
          </p:cNvSpPr>
          <p:nvPr>
            <p:ph type="ftr" sz="quarter" idx="11"/>
          </p:nvPr>
        </p:nvSpPr>
        <p:spPr/>
        <p:txBody>
          <a:bodyPr/>
          <a:lstStyle/>
          <a:p>
            <a:r>
              <a:rPr lang="en-US"/>
              <a:t>ICTP-MLAB</a:t>
            </a:r>
          </a:p>
        </p:txBody>
      </p:sp>
      <p:sp>
        <p:nvSpPr>
          <p:cNvPr id="7" name="Slide Number Placeholder 6"/>
          <p:cNvSpPr>
            <a:spLocks noGrp="1"/>
          </p:cNvSpPr>
          <p:nvPr>
            <p:ph type="sldNum" sz="quarter" idx="12"/>
          </p:nvPr>
        </p:nvSpPr>
        <p:spPr/>
        <p:txBody>
          <a:bodyPr/>
          <a:lstStyle/>
          <a:p>
            <a:fld id="{4FAD3335-DA88-43C3-A15A-18D99FF2C7FA}" type="slidenum">
              <a:rPr lang="en-US" smtClean="0"/>
              <a:t>‹#›</a:t>
            </a:fld>
            <a:endParaRPr lang="en-US"/>
          </a:p>
        </p:txBody>
      </p:sp>
    </p:spTree>
    <p:extLst>
      <p:ext uri="{BB962C8B-B14F-4D97-AF65-F5344CB8AC3E}">
        <p14:creationId xmlns:p14="http://schemas.microsoft.com/office/powerpoint/2010/main" val="3041516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575460"/>
            <a:ext cx="12188825" cy="282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519248"/>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124044"/>
            <a:ext cx="10058400" cy="801087"/>
          </a:xfrm>
          <a:prstGeom prst="rect">
            <a:avLst/>
          </a:prstGeom>
        </p:spPr>
        <p:txBody>
          <a:bodyPr vert="horz" lIns="91440" tIns="45720" rIns="91440" bIns="45720" rtlCol="0" anchor="b">
            <a:normAutofit/>
          </a:bodyPr>
          <a:lstStyle/>
          <a:p>
            <a:r>
              <a:rPr lang="es-ES" dirty="0"/>
              <a:t>Haga clic el estilo de título del patrón</a:t>
            </a:r>
            <a:endParaRPr lang="en-US" dirty="0"/>
          </a:p>
        </p:txBody>
      </p:sp>
      <p:sp>
        <p:nvSpPr>
          <p:cNvPr id="3" name="Text Placeholder 2"/>
          <p:cNvSpPr>
            <a:spLocks noGrp="1"/>
          </p:cNvSpPr>
          <p:nvPr>
            <p:ph type="body" idx="1"/>
          </p:nvPr>
        </p:nvSpPr>
        <p:spPr>
          <a:xfrm>
            <a:off x="528321" y="1309151"/>
            <a:ext cx="11277600" cy="4986663"/>
          </a:xfrm>
          <a:prstGeom prst="rect">
            <a:avLst/>
          </a:prstGeom>
        </p:spPr>
        <p:txBody>
          <a:bodyPr vert="horz" lIns="0" tIns="45720" rIns="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568960" y="6609545"/>
            <a:ext cx="2472271" cy="207419"/>
          </a:xfrm>
          <a:prstGeom prst="rect">
            <a:avLst/>
          </a:prstGeom>
        </p:spPr>
        <p:txBody>
          <a:bodyPr vert="horz" lIns="91440" tIns="45720" rIns="91440" bIns="45720" rtlCol="0" anchor="ctr"/>
          <a:lstStyle>
            <a:lvl1pPr algn="l">
              <a:defRPr sz="900">
                <a:solidFill>
                  <a:srgbClr val="FFFFFF"/>
                </a:solidFill>
              </a:defRPr>
            </a:lvl1pPr>
          </a:lstStyle>
          <a:p>
            <a:r>
              <a:rPr lang="en-US"/>
              <a:t>PSoC Architecture &amp; Design Methodology</a:t>
            </a:r>
          </a:p>
        </p:txBody>
      </p:sp>
      <p:sp>
        <p:nvSpPr>
          <p:cNvPr id="5" name="Footer Placeholder 4"/>
          <p:cNvSpPr>
            <a:spLocks noGrp="1"/>
          </p:cNvSpPr>
          <p:nvPr>
            <p:ph type="ftr" sz="quarter" idx="3"/>
          </p:nvPr>
        </p:nvSpPr>
        <p:spPr>
          <a:xfrm>
            <a:off x="3686185" y="6596008"/>
            <a:ext cx="4822804" cy="220956"/>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ICTP-MLAB</a:t>
            </a:r>
          </a:p>
        </p:txBody>
      </p:sp>
      <p:sp>
        <p:nvSpPr>
          <p:cNvPr id="6" name="Slide Number Placeholder 5"/>
          <p:cNvSpPr>
            <a:spLocks noGrp="1"/>
          </p:cNvSpPr>
          <p:nvPr>
            <p:ph type="sldNum" sz="quarter" idx="4"/>
          </p:nvPr>
        </p:nvSpPr>
        <p:spPr>
          <a:xfrm>
            <a:off x="10489738" y="6609545"/>
            <a:ext cx="1312025" cy="207419"/>
          </a:xfrm>
          <a:prstGeom prst="rect">
            <a:avLst/>
          </a:prstGeom>
        </p:spPr>
        <p:txBody>
          <a:bodyPr vert="horz" lIns="91440" tIns="45720" rIns="91440" bIns="45720" rtlCol="0" anchor="ctr"/>
          <a:lstStyle>
            <a:lvl1pPr algn="r">
              <a:defRPr sz="1050">
                <a:solidFill>
                  <a:srgbClr val="FFFFFF"/>
                </a:solidFill>
              </a:defRPr>
            </a:lvl1pPr>
          </a:lstStyle>
          <a:p>
            <a:fld id="{4FAD3335-DA88-43C3-A15A-18D99FF2C7FA}" type="slidenum">
              <a:rPr lang="en-US" smtClean="0"/>
              <a:t>‹#›</a:t>
            </a:fld>
            <a:endParaRPr lang="en-US"/>
          </a:p>
        </p:txBody>
      </p:sp>
      <p:cxnSp>
        <p:nvCxnSpPr>
          <p:cNvPr id="10" name="Straight Connector 9"/>
          <p:cNvCxnSpPr/>
          <p:nvPr/>
        </p:nvCxnSpPr>
        <p:spPr>
          <a:xfrm>
            <a:off x="1173212" y="1045825"/>
            <a:ext cx="99669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3541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defTabSz="914400" rtl="0" eaLnBrk="1" latinLnBrk="0" hangingPunct="1">
        <a:lnSpc>
          <a:spcPct val="85000"/>
        </a:lnSpc>
        <a:spcBef>
          <a:spcPct val="0"/>
        </a:spcBef>
        <a:buNone/>
        <a:defRPr sz="4800" b="1" kern="1200" spc="-50" baseline="0">
          <a:solidFill>
            <a:srgbClr val="0037A4"/>
          </a:solidFill>
          <a:latin typeface="Arial Rounded MT Bold" panose="020F0704030504030204" pitchFamily="34" charset="0"/>
          <a:ea typeface="+mj-ea"/>
          <a:cs typeface="+mj-cs"/>
        </a:defRPr>
      </a:lvl1pPr>
    </p:titleStyle>
    <p:bodyStyle>
      <a:lvl1pPr marL="342900" indent="-34290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Char char="•"/>
        <a:defRPr sz="2800" kern="1200">
          <a:solidFill>
            <a:schemeClr val="tx1">
              <a:lumMod val="75000"/>
              <a:lumOff val="25000"/>
            </a:schemeClr>
          </a:solidFill>
          <a:latin typeface="+mn-lt"/>
          <a:ea typeface="+mn-ea"/>
          <a:cs typeface="+mn-cs"/>
        </a:defRPr>
      </a:lvl1pPr>
      <a:lvl2pPr marL="54406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Arial" panose="020B0604020202020204" pitchFamily="34" charset="0"/>
        <a:buChar char="•"/>
        <a:defRPr sz="20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6" y="6575462"/>
            <a:ext cx="12188825" cy="2825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6" y="6519248"/>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124046"/>
            <a:ext cx="10058400" cy="801087"/>
          </a:xfrm>
          <a:prstGeom prst="rect">
            <a:avLst/>
          </a:prstGeom>
        </p:spPr>
        <p:txBody>
          <a:bodyPr vert="horz" lIns="91440" tIns="45720" rIns="91440" bIns="45720" rtlCol="0" anchor="b">
            <a:normAutofit/>
          </a:bodyPr>
          <a:lstStyle/>
          <a:p>
            <a:r>
              <a:rPr lang="es-ES" dirty="0"/>
              <a:t>Haga clic el estilo de título del patrón</a:t>
            </a:r>
            <a:endParaRPr lang="en-US" dirty="0"/>
          </a:p>
        </p:txBody>
      </p:sp>
      <p:sp>
        <p:nvSpPr>
          <p:cNvPr id="3" name="Text Placeholder 2"/>
          <p:cNvSpPr>
            <a:spLocks noGrp="1"/>
          </p:cNvSpPr>
          <p:nvPr>
            <p:ph type="body" idx="1"/>
          </p:nvPr>
        </p:nvSpPr>
        <p:spPr>
          <a:xfrm>
            <a:off x="528321" y="1309153"/>
            <a:ext cx="11277600" cy="4986663"/>
          </a:xfrm>
          <a:prstGeom prst="rect">
            <a:avLst/>
          </a:prstGeom>
        </p:spPr>
        <p:txBody>
          <a:bodyPr vert="horz" lIns="0" tIns="45720" rIns="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568961" y="6630095"/>
            <a:ext cx="2472271" cy="207419"/>
          </a:xfrm>
          <a:prstGeom prst="rect">
            <a:avLst/>
          </a:prstGeom>
        </p:spPr>
        <p:txBody>
          <a:bodyPr vert="horz" lIns="91440" tIns="45720" rIns="91440" bIns="45720" rtlCol="0" anchor="ctr"/>
          <a:lstStyle>
            <a:lvl1pPr algn="l">
              <a:defRPr sz="900">
                <a:solidFill>
                  <a:srgbClr val="FFFFFF"/>
                </a:solidFill>
              </a:defRPr>
            </a:lvl1pPr>
          </a:lstStyle>
          <a:p>
            <a:r>
              <a:rPr lang="en-US"/>
              <a:t>PSoC Architecture &amp; Design Methodology</a:t>
            </a:r>
          </a:p>
        </p:txBody>
      </p:sp>
      <p:sp>
        <p:nvSpPr>
          <p:cNvPr id="5" name="Footer Placeholder 4"/>
          <p:cNvSpPr>
            <a:spLocks noGrp="1"/>
          </p:cNvSpPr>
          <p:nvPr>
            <p:ph type="ftr" sz="quarter" idx="3"/>
          </p:nvPr>
        </p:nvSpPr>
        <p:spPr>
          <a:xfrm>
            <a:off x="3686185" y="6616556"/>
            <a:ext cx="4822804" cy="220956"/>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ICTP-MLAB</a:t>
            </a:r>
            <a:endParaRPr lang="en-US" dirty="0"/>
          </a:p>
        </p:txBody>
      </p:sp>
      <p:sp>
        <p:nvSpPr>
          <p:cNvPr id="6" name="Slide Number Placeholder 5"/>
          <p:cNvSpPr>
            <a:spLocks noGrp="1"/>
          </p:cNvSpPr>
          <p:nvPr>
            <p:ph type="sldNum" sz="quarter" idx="4"/>
          </p:nvPr>
        </p:nvSpPr>
        <p:spPr>
          <a:xfrm>
            <a:off x="10489739" y="6630095"/>
            <a:ext cx="1312025" cy="207419"/>
          </a:xfrm>
          <a:prstGeom prst="rect">
            <a:avLst/>
          </a:prstGeom>
        </p:spPr>
        <p:txBody>
          <a:bodyPr vert="horz" lIns="91440" tIns="45720" rIns="91440" bIns="45720" rtlCol="0" anchor="ctr"/>
          <a:lstStyle>
            <a:lvl1pPr algn="r">
              <a:defRPr sz="1050">
                <a:solidFill>
                  <a:srgbClr val="FFFFFF"/>
                </a:solidFill>
              </a:defRPr>
            </a:lvl1pPr>
          </a:lstStyle>
          <a:p>
            <a:pPr>
              <a:defRPr/>
            </a:pPr>
            <a:fld id="{060BD193-E118-4B16-863C-C8C12C675E3E}" type="slidenum">
              <a:rPr lang="en-US" smtClean="0"/>
              <a:pPr>
                <a:defRPr/>
              </a:pPr>
              <a:t>‹#›</a:t>
            </a:fld>
            <a:endParaRPr lang="en-US" dirty="0"/>
          </a:p>
        </p:txBody>
      </p:sp>
      <p:cxnSp>
        <p:nvCxnSpPr>
          <p:cNvPr id="10" name="Straight Connector 9"/>
          <p:cNvCxnSpPr/>
          <p:nvPr/>
        </p:nvCxnSpPr>
        <p:spPr>
          <a:xfrm>
            <a:off x="1173212" y="1045825"/>
            <a:ext cx="996696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579926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6" r:id="rId13"/>
    <p:sldLayoutId id="2147483971" r:id="rId14"/>
    <p:sldLayoutId id="2147483987" r:id="rId15"/>
  </p:sldLayoutIdLst>
  <p:hf hdr="0"/>
  <p:txStyles>
    <p:titleStyle>
      <a:lvl1pPr algn="ctr" defTabSz="914126" rtl="0" eaLnBrk="1" latinLnBrk="0" hangingPunct="1">
        <a:lnSpc>
          <a:spcPct val="85000"/>
        </a:lnSpc>
        <a:spcBef>
          <a:spcPct val="0"/>
        </a:spcBef>
        <a:buNone/>
        <a:defRPr sz="4799" b="1" kern="1200" spc="-50" baseline="0">
          <a:solidFill>
            <a:schemeClr val="tx1">
              <a:lumMod val="75000"/>
              <a:lumOff val="25000"/>
            </a:schemeClr>
          </a:solidFill>
          <a:latin typeface="+mj-lt"/>
          <a:ea typeface="+mj-ea"/>
          <a:cs typeface="+mj-cs"/>
        </a:defRPr>
      </a:lvl1pPr>
    </p:titleStyle>
    <p:body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19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henryomd.blogspot.com/2015/06/bare-metal-code-to-read-adc-on-zynq.html"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www.xilinx.com/support/documentation/sw_manuals/xilinx2019_1/ug894-vivado-tcl-scripting.pdf" TargetMode="External"/><Relationship Id="rId2" Type="http://schemas.openxmlformats.org/officeDocument/2006/relationships/hyperlink" Target="https://www.xilinx.com/support/documentation/sw_manuals/xilinx2019_1/ug835-vivado-tcl-commands.pdf" TargetMode="External"/><Relationship Id="rId1" Type="http://schemas.openxmlformats.org/officeDocument/2006/relationships/slideLayout" Target="../slideLayouts/slideLayout13.xml"/><Relationship Id="rId4" Type="http://schemas.openxmlformats.org/officeDocument/2006/relationships/hyperlink" Target="http://www.tcl.tk/man/tcl8.5/tutorial/tcltutorial.htm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829999" y="975968"/>
            <a:ext cx="11183814" cy="3566160"/>
          </a:xfrm>
        </p:spPr>
        <p:txBody>
          <a:bodyPr>
            <a:normAutofit/>
          </a:bodyPr>
          <a:lstStyle/>
          <a:p>
            <a:pPr algn="r"/>
            <a:r>
              <a:rPr lang="en-US" sz="7200" i="1" noProof="0" dirty="0">
                <a:effectLst>
                  <a:outerShdw blurRad="38100" dist="38100" dir="2700000" algn="tl">
                    <a:srgbClr val="000000">
                      <a:alpha val="43137"/>
                    </a:srgbClr>
                  </a:outerShdw>
                </a:effectLst>
              </a:rPr>
              <a:t>PSoC Architecture</a:t>
            </a:r>
            <a:br>
              <a:rPr lang="en-US" sz="7200" i="1" noProof="0" dirty="0">
                <a:effectLst>
                  <a:outerShdw blurRad="38100" dist="38100" dir="2700000" algn="tl">
                    <a:srgbClr val="000000">
                      <a:alpha val="43137"/>
                    </a:srgbClr>
                  </a:outerShdw>
                </a:effectLst>
              </a:rPr>
            </a:br>
            <a:r>
              <a:rPr lang="en-US" sz="7200" i="1" noProof="0" dirty="0">
                <a:effectLst>
                  <a:outerShdw blurRad="38100" dist="38100" dir="2700000" algn="tl">
                    <a:srgbClr val="000000">
                      <a:alpha val="43137"/>
                    </a:srgbClr>
                  </a:outerShdw>
                </a:effectLst>
              </a:rPr>
              <a:t> &amp;</a:t>
            </a:r>
            <a:br>
              <a:rPr lang="en-US" sz="7200" i="1" noProof="0" dirty="0">
                <a:effectLst>
                  <a:outerShdw blurRad="38100" dist="38100" dir="2700000" algn="tl">
                    <a:srgbClr val="000000">
                      <a:alpha val="43137"/>
                    </a:srgbClr>
                  </a:outerShdw>
                </a:effectLst>
              </a:rPr>
            </a:br>
            <a:r>
              <a:rPr lang="en-US" sz="7200" i="1" noProof="0" dirty="0">
                <a:effectLst>
                  <a:outerShdw blurRad="38100" dist="38100" dir="2700000" algn="tl">
                    <a:srgbClr val="000000">
                      <a:alpha val="43137"/>
                    </a:srgbClr>
                  </a:outerShdw>
                </a:effectLst>
              </a:rPr>
              <a:t>Design Methodology</a:t>
            </a:r>
            <a:endParaRPr lang="en-US" sz="7200" i="1" noProof="0" dirty="0">
              <a:effectLst>
                <a:outerShdw blurRad="38100" dist="38100" dir="2700000" algn="tl">
                  <a:srgbClr val="000000">
                    <a:alpha val="43137"/>
                  </a:srgbClr>
                </a:outerShdw>
              </a:effectLst>
              <a:cs typeface="Calibri Light"/>
            </a:endParaRPr>
          </a:p>
        </p:txBody>
      </p:sp>
      <p:sp>
        <p:nvSpPr>
          <p:cNvPr id="7" name="Marcador de texto 4">
            <a:extLst>
              <a:ext uri="{FF2B5EF4-FFF2-40B4-BE49-F238E27FC236}">
                <a16:creationId xmlns:a16="http://schemas.microsoft.com/office/drawing/2014/main" id="{485A892E-AD98-9733-700D-C18F435CECC1}"/>
              </a:ext>
            </a:extLst>
          </p:cNvPr>
          <p:cNvSpPr txBox="1">
            <a:spLocks/>
          </p:cNvSpPr>
          <p:nvPr/>
        </p:nvSpPr>
        <p:spPr>
          <a:xfrm>
            <a:off x="5720861" y="5033676"/>
            <a:ext cx="4786175" cy="13801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endParaRPr lang="en-US" sz="2000" i="1" cap="none"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4" name="Marcador de texto 1">
            <a:extLst>
              <a:ext uri="{FF2B5EF4-FFF2-40B4-BE49-F238E27FC236}">
                <a16:creationId xmlns:a16="http://schemas.microsoft.com/office/drawing/2014/main" id="{0A363E23-5D12-907D-D762-E25C92D70AE8}"/>
              </a:ext>
            </a:extLst>
          </p:cNvPr>
          <p:cNvSpPr txBox="1">
            <a:spLocks/>
          </p:cNvSpPr>
          <p:nvPr/>
        </p:nvSpPr>
        <p:spPr>
          <a:xfrm>
            <a:off x="1262870" y="5273109"/>
            <a:ext cx="3053195" cy="11430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endParaRPr lang="en-US" b="1" i="1"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endParaRPr>
          </a:p>
          <a:p>
            <a:r>
              <a:rPr lang="en-US" sz="2200" b="1" i="1"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C</a:t>
            </a:r>
            <a:r>
              <a:rPr lang="en-US" sz="2200" b="1" i="1" cap="none"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ristian</a:t>
            </a:r>
            <a:r>
              <a:rPr lang="en-US" sz="2200" b="1" i="1"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 S</a:t>
            </a:r>
            <a:r>
              <a:rPr lang="en-US" sz="2200" b="1" i="1" cap="none"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isterna</a:t>
            </a:r>
            <a:r>
              <a:rPr lang="en-US" sz="2200" b="1" i="1"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 </a:t>
            </a:r>
          </a:p>
          <a:p>
            <a:endParaRPr lang="en-US" noProof="0" dirty="0"/>
          </a:p>
        </p:txBody>
      </p:sp>
      <p:sp>
        <p:nvSpPr>
          <p:cNvPr id="8" name="Marcador de texto 4">
            <a:extLst>
              <a:ext uri="{FF2B5EF4-FFF2-40B4-BE49-F238E27FC236}">
                <a16:creationId xmlns:a16="http://schemas.microsoft.com/office/drawing/2014/main" id="{09FFAAF5-E3D6-7B99-EB24-6B9BFC4FDE2A}"/>
              </a:ext>
            </a:extLst>
          </p:cNvPr>
          <p:cNvSpPr txBox="1">
            <a:spLocks/>
          </p:cNvSpPr>
          <p:nvPr/>
        </p:nvSpPr>
        <p:spPr>
          <a:xfrm>
            <a:off x="6747165" y="5466597"/>
            <a:ext cx="4181965" cy="77003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200"/>
              </a:spcBef>
              <a:spcAft>
                <a:spcPts val="200"/>
              </a:spcAft>
              <a:buClr>
                <a:schemeClr val="accent1"/>
              </a:buClr>
              <a:buSzPct val="100000"/>
              <a:buFont typeface="Arial" panose="020B060402020202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Arial" panose="020B0604020202020204"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r">
              <a:spcBef>
                <a:spcPts val="600"/>
              </a:spcBef>
              <a:spcAft>
                <a:spcPts val="0"/>
              </a:spcAft>
            </a:pPr>
            <a:r>
              <a:rPr lang="en-US" sz="1300" i="1" cap="none"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300" i="1" cap="none" noProof="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Senior Associate,  ICTP-MLAB    </a:t>
            </a:r>
          </a:p>
          <a:p>
            <a:pPr algn="r"/>
            <a:r>
              <a:rPr lang="en-US" sz="1300" i="1" cap="none" noProof="0" dirty="0">
                <a:solidFill>
                  <a:srgbClr val="00446A"/>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sz="1300" i="1" cap="none" noProof="0" dirty="0">
                <a:solidFill>
                  <a:schemeClr val="tx1"/>
                </a:solidFill>
                <a:latin typeface="Arial Unicode MS" panose="020B0604020202020204" pitchFamily="34" charset="-128"/>
                <a:ea typeface="Arial Unicode MS" panose="020B0604020202020204" pitchFamily="34" charset="-128"/>
                <a:cs typeface="Arial Unicode MS" panose="020B0604020202020204" pitchFamily="34" charset="-128"/>
              </a:rPr>
              <a:t>Universidad Nacional San Juan- Argentina</a:t>
            </a:r>
          </a:p>
        </p:txBody>
      </p:sp>
      <p:pic>
        <p:nvPicPr>
          <p:cNvPr id="11" name="Picture 2" descr="ICTP-logo — MFO">
            <a:extLst>
              <a:ext uri="{FF2B5EF4-FFF2-40B4-BE49-F238E27FC236}">
                <a16:creationId xmlns:a16="http://schemas.microsoft.com/office/drawing/2014/main" id="{26D3113F-B089-B458-50EB-7265CCC86B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11091" y="5489816"/>
            <a:ext cx="355988" cy="35479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10;&#10;Description automatically generated">
            <a:extLst>
              <a:ext uri="{FF2B5EF4-FFF2-40B4-BE49-F238E27FC236}">
                <a16:creationId xmlns:a16="http://schemas.microsoft.com/office/drawing/2014/main" id="{3B646AAB-C3DB-69B9-43AD-5FCD49202DD2}"/>
              </a:ext>
            </a:extLst>
          </p:cNvPr>
          <p:cNvPicPr>
            <a:picLocks noChangeAspect="1"/>
          </p:cNvPicPr>
          <p:nvPr/>
        </p:nvPicPr>
        <p:blipFill>
          <a:blip r:embed="rId4"/>
          <a:stretch>
            <a:fillRect/>
          </a:stretch>
        </p:blipFill>
        <p:spPr>
          <a:xfrm>
            <a:off x="10911667" y="5903491"/>
            <a:ext cx="351897" cy="354793"/>
          </a:xfrm>
          <a:prstGeom prst="rect">
            <a:avLst/>
          </a:prstGeom>
        </p:spPr>
      </p:pic>
      <p:pic>
        <p:nvPicPr>
          <p:cNvPr id="3" name="Picture 2">
            <a:extLst>
              <a:ext uri="{FF2B5EF4-FFF2-40B4-BE49-F238E27FC236}">
                <a16:creationId xmlns:a16="http://schemas.microsoft.com/office/drawing/2014/main" id="{FA108CAE-76AC-EA59-F07E-088592DD805F}"/>
              </a:ext>
            </a:extLst>
          </p:cNvPr>
          <p:cNvPicPr>
            <a:picLocks noChangeAspect="1"/>
          </p:cNvPicPr>
          <p:nvPr/>
        </p:nvPicPr>
        <p:blipFill>
          <a:blip r:embed="rId5"/>
          <a:stretch>
            <a:fillRect/>
          </a:stretch>
        </p:blipFill>
        <p:spPr>
          <a:xfrm>
            <a:off x="0" y="0"/>
            <a:ext cx="3932261" cy="2085013"/>
          </a:xfrm>
          <a:prstGeom prst="rect">
            <a:avLst/>
          </a:prstGeom>
        </p:spPr>
      </p:pic>
      <p:pic>
        <p:nvPicPr>
          <p:cNvPr id="5" name="Picture 4" descr="A logo with blue text">
            <a:extLst>
              <a:ext uri="{FF2B5EF4-FFF2-40B4-BE49-F238E27FC236}">
                <a16:creationId xmlns:a16="http://schemas.microsoft.com/office/drawing/2014/main" id="{4109D433-F576-6CA8-9BD2-063D6672D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3114" y="8486"/>
            <a:ext cx="6792284" cy="967482"/>
          </a:xfrm>
          <a:prstGeom prst="rect">
            <a:avLst/>
          </a:prstGeom>
        </p:spPr>
      </p:pic>
    </p:spTree>
    <p:extLst>
      <p:ext uri="{BB962C8B-B14F-4D97-AF65-F5344CB8AC3E}">
        <p14:creationId xmlns:p14="http://schemas.microsoft.com/office/powerpoint/2010/main" val="1220294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8D04AC-F409-5F9D-B7C8-BA8DCACE4ACD}"/>
              </a:ext>
            </a:extLst>
          </p:cNvPr>
          <p:cNvSpPr>
            <a:spLocks noGrp="1"/>
          </p:cNvSpPr>
          <p:nvPr>
            <p:ph idx="1"/>
          </p:nvPr>
        </p:nvSpPr>
        <p:spPr/>
        <p:txBody>
          <a:bodyPr/>
          <a:lstStyle/>
          <a:p>
            <a:endParaRPr lang="en-US" noProof="0" dirty="0"/>
          </a:p>
        </p:txBody>
      </p:sp>
      <p:sp>
        <p:nvSpPr>
          <p:cNvPr id="3" name="Date Placeholder 2">
            <a:extLst>
              <a:ext uri="{FF2B5EF4-FFF2-40B4-BE49-F238E27FC236}">
                <a16:creationId xmlns:a16="http://schemas.microsoft.com/office/drawing/2014/main" id="{79941C8D-1456-2D7F-8E7B-5A7AB4F4D35C}"/>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129B3092-6E52-9E18-D746-63AB22676049}"/>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457DB1AD-499A-47AD-B228-4475E7BA79B7}"/>
              </a:ext>
            </a:extLst>
          </p:cNvPr>
          <p:cNvSpPr>
            <a:spLocks noGrp="1"/>
          </p:cNvSpPr>
          <p:nvPr>
            <p:ph type="sldNum" sz="quarter" idx="12"/>
          </p:nvPr>
        </p:nvSpPr>
        <p:spPr/>
        <p:txBody>
          <a:bodyPr/>
          <a:lstStyle/>
          <a:p>
            <a:fld id="{4FAD3335-DA88-43C3-A15A-18D99FF2C7FA}" type="slidenum">
              <a:rPr lang="en-US" noProof="0" smtClean="0"/>
              <a:t>10</a:t>
            </a:fld>
            <a:endParaRPr lang="en-US" noProof="0" dirty="0"/>
          </a:p>
        </p:txBody>
      </p:sp>
      <p:sp>
        <p:nvSpPr>
          <p:cNvPr id="6" name="Title 5">
            <a:extLst>
              <a:ext uri="{FF2B5EF4-FFF2-40B4-BE49-F238E27FC236}">
                <a16:creationId xmlns:a16="http://schemas.microsoft.com/office/drawing/2014/main" id="{1BA885DF-2F2F-6EF2-A44B-ACC2289CCCBA}"/>
              </a:ext>
            </a:extLst>
          </p:cNvPr>
          <p:cNvSpPr>
            <a:spLocks noGrp="1"/>
          </p:cNvSpPr>
          <p:nvPr>
            <p:ph type="title"/>
          </p:nvPr>
        </p:nvSpPr>
        <p:spPr/>
        <p:txBody>
          <a:bodyPr>
            <a:normAutofit/>
          </a:bodyPr>
          <a:lstStyle/>
          <a:p>
            <a:pPr algn="l"/>
            <a:r>
              <a:rPr lang="en-US" noProof="0" dirty="0"/>
              <a:t>AMD-FPGA SLICE</a:t>
            </a:r>
          </a:p>
        </p:txBody>
      </p:sp>
      <p:sp>
        <p:nvSpPr>
          <p:cNvPr id="9" name="Rectangle 8">
            <a:extLst>
              <a:ext uri="{FF2B5EF4-FFF2-40B4-BE49-F238E27FC236}">
                <a16:creationId xmlns:a16="http://schemas.microsoft.com/office/drawing/2014/main" id="{5D54BA1A-76EB-7C2A-E5F0-5B1976078F53}"/>
              </a:ext>
            </a:extLst>
          </p:cNvPr>
          <p:cNvSpPr/>
          <p:nvPr/>
        </p:nvSpPr>
        <p:spPr>
          <a:xfrm>
            <a:off x="4026569" y="3050453"/>
            <a:ext cx="417095" cy="63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99E1E272-D24B-CB35-0147-48F8F33FB588}"/>
              </a:ext>
            </a:extLst>
          </p:cNvPr>
          <p:cNvSpPr/>
          <p:nvPr/>
        </p:nvSpPr>
        <p:spPr>
          <a:xfrm>
            <a:off x="7054516" y="6258560"/>
            <a:ext cx="1905000" cy="171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2" name="Picture 11">
            <a:extLst>
              <a:ext uri="{FF2B5EF4-FFF2-40B4-BE49-F238E27FC236}">
                <a16:creationId xmlns:a16="http://schemas.microsoft.com/office/drawing/2014/main" id="{029C37CC-0445-724A-ED10-637A1225FF53}"/>
              </a:ext>
            </a:extLst>
          </p:cNvPr>
          <p:cNvPicPr>
            <a:picLocks noChangeAspect="1"/>
          </p:cNvPicPr>
          <p:nvPr/>
        </p:nvPicPr>
        <p:blipFill>
          <a:blip r:embed="rId2"/>
          <a:stretch>
            <a:fillRect/>
          </a:stretch>
        </p:blipFill>
        <p:spPr>
          <a:xfrm>
            <a:off x="5759904" y="59244"/>
            <a:ext cx="5883456" cy="6755392"/>
          </a:xfrm>
          <a:prstGeom prst="rect">
            <a:avLst/>
          </a:prstGeom>
        </p:spPr>
      </p:pic>
    </p:spTree>
    <p:extLst>
      <p:ext uri="{BB962C8B-B14F-4D97-AF65-F5344CB8AC3E}">
        <p14:creationId xmlns:p14="http://schemas.microsoft.com/office/powerpoint/2010/main" val="26861677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stretch>
            <a:fillRect/>
          </a:stretch>
        </p:blipFill>
        <p:spPr>
          <a:xfrm>
            <a:off x="2788920" y="1097845"/>
            <a:ext cx="6675120" cy="2762129"/>
          </a:xfrm>
          <a:prstGeom prst="rect">
            <a:avLst/>
          </a:prstGeom>
        </p:spPr>
      </p:pic>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CPU Clock</a:t>
            </a:r>
          </a:p>
        </p:txBody>
      </p:sp>
      <p:graphicFrame>
        <p:nvGraphicFramePr>
          <p:cNvPr id="8" name="Tabla 7"/>
          <p:cNvGraphicFramePr>
            <a:graphicFrameLocks noGrp="1"/>
          </p:cNvGraphicFramePr>
          <p:nvPr>
            <p:extLst>
              <p:ext uri="{D42A27DB-BD31-4B8C-83A1-F6EECF244321}">
                <p14:modId xmlns:p14="http://schemas.microsoft.com/office/powerpoint/2010/main" val="1690201999"/>
              </p:ext>
            </p:extLst>
          </p:nvPr>
        </p:nvGraphicFramePr>
        <p:xfrm>
          <a:off x="568959" y="3761788"/>
          <a:ext cx="11461676" cy="2885440"/>
        </p:xfrm>
        <a:graphic>
          <a:graphicData uri="http://schemas.openxmlformats.org/drawingml/2006/table">
            <a:tbl>
              <a:tblPr firstRow="1" bandRow="1">
                <a:tableStyleId>{5C22544A-7EE6-4342-B048-85BDC9FD1C3A}</a:tableStyleId>
              </a:tblPr>
              <a:tblGrid>
                <a:gridCol w="1564866">
                  <a:extLst>
                    <a:ext uri="{9D8B030D-6E8A-4147-A177-3AD203B41FA5}">
                      <a16:colId xmlns:a16="http://schemas.microsoft.com/office/drawing/2014/main" val="20000"/>
                    </a:ext>
                  </a:extLst>
                </a:gridCol>
                <a:gridCol w="3117518">
                  <a:extLst>
                    <a:ext uri="{9D8B030D-6E8A-4147-A177-3AD203B41FA5}">
                      <a16:colId xmlns:a16="http://schemas.microsoft.com/office/drawing/2014/main" val="20001"/>
                    </a:ext>
                  </a:extLst>
                </a:gridCol>
                <a:gridCol w="3193410">
                  <a:extLst>
                    <a:ext uri="{9D8B030D-6E8A-4147-A177-3AD203B41FA5}">
                      <a16:colId xmlns:a16="http://schemas.microsoft.com/office/drawing/2014/main" val="20002"/>
                    </a:ext>
                  </a:extLst>
                </a:gridCol>
                <a:gridCol w="3585882">
                  <a:extLst>
                    <a:ext uri="{9D8B030D-6E8A-4147-A177-3AD203B41FA5}">
                      <a16:colId xmlns:a16="http://schemas.microsoft.com/office/drawing/2014/main" val="20003"/>
                    </a:ext>
                  </a:extLst>
                </a:gridCol>
              </a:tblGrid>
              <a:tr h="370840">
                <a:tc>
                  <a:txBody>
                    <a:bodyPr/>
                    <a:lstStyle/>
                    <a:p>
                      <a:pPr algn="ctr"/>
                      <a:r>
                        <a:rPr lang="en-US" sz="2200" noProof="0" dirty="0"/>
                        <a:t>CPU Clock</a:t>
                      </a:r>
                    </a:p>
                  </a:txBody>
                  <a:tcPr/>
                </a:tc>
                <a:tc>
                  <a:txBody>
                    <a:bodyPr/>
                    <a:lstStyle/>
                    <a:p>
                      <a:pPr algn="ctr"/>
                      <a:r>
                        <a:rPr lang="en-US" sz="2200" noProof="0" dirty="0"/>
                        <a:t>6:2:1</a:t>
                      </a:r>
                    </a:p>
                  </a:txBody>
                  <a:tcPr/>
                </a:tc>
                <a:tc>
                  <a:txBody>
                    <a:bodyPr/>
                    <a:lstStyle/>
                    <a:p>
                      <a:pPr algn="ctr"/>
                      <a:r>
                        <a:rPr lang="en-US" sz="2200" noProof="0" dirty="0"/>
                        <a:t>4:2:1</a:t>
                      </a:r>
                    </a:p>
                  </a:txBody>
                  <a:tcPr/>
                </a:tc>
                <a:tc>
                  <a:txBody>
                    <a:bodyPr/>
                    <a:lstStyle/>
                    <a:p>
                      <a:pPr algn="ctr"/>
                      <a:r>
                        <a:rPr lang="en-US" sz="2200" noProof="0" dirty="0"/>
                        <a:t>Clock Domain Modules</a:t>
                      </a:r>
                    </a:p>
                  </a:txBody>
                  <a:tcPr/>
                </a:tc>
                <a:extLst>
                  <a:ext uri="{0D108BD9-81ED-4DB2-BD59-A6C34878D82A}">
                    <a16:rowId xmlns:a16="http://schemas.microsoft.com/office/drawing/2014/main" val="10000"/>
                  </a:ext>
                </a:extLst>
              </a:tr>
              <a:tr h="370840">
                <a:tc>
                  <a:txBody>
                    <a:bodyPr/>
                    <a:lstStyle/>
                    <a:p>
                      <a:r>
                        <a:rPr lang="en-US" sz="1700" noProof="0" dirty="0"/>
                        <a:t>CPU_6x4x</a:t>
                      </a:r>
                    </a:p>
                  </a:txBody>
                  <a:tcPr/>
                </a:tc>
                <a:tc>
                  <a:txBody>
                    <a:bodyPr/>
                    <a:lstStyle/>
                    <a:p>
                      <a:pPr algn="ctr"/>
                      <a:r>
                        <a:rPr lang="en-US" sz="1700" noProof="0" dirty="0"/>
                        <a:t>800 MHz </a:t>
                      </a:r>
                    </a:p>
                    <a:p>
                      <a:pPr algn="ctr"/>
                      <a:r>
                        <a:rPr lang="en-US" sz="1700" noProof="0" dirty="0"/>
                        <a:t>(6 times faster than CPU_1x)</a:t>
                      </a:r>
                    </a:p>
                  </a:txBody>
                  <a:tcPr/>
                </a:tc>
                <a:tc>
                  <a:txBody>
                    <a:bodyPr/>
                    <a:lstStyle/>
                    <a:p>
                      <a:pPr algn="ctr"/>
                      <a:r>
                        <a:rPr lang="en-US" sz="1700" noProof="0" dirty="0"/>
                        <a:t>600 MHz</a:t>
                      </a:r>
                    </a:p>
                    <a:p>
                      <a:pPr algn="ctr"/>
                      <a:r>
                        <a:rPr lang="en-US" sz="1700" noProof="0" dirty="0"/>
                        <a:t> (4 times faster than CPU_1x)</a:t>
                      </a:r>
                    </a:p>
                  </a:txBody>
                  <a:tcPr/>
                </a:tc>
                <a:tc>
                  <a:txBody>
                    <a:bodyPr/>
                    <a:lstStyle/>
                    <a:p>
                      <a:r>
                        <a:rPr lang="en-US" sz="1700" noProof="0" dirty="0"/>
                        <a:t>CPU clock </a:t>
                      </a:r>
                      <a:r>
                        <a:rPr lang="en-US" sz="1700" noProof="0" dirty="0" err="1"/>
                        <a:t>freq</a:t>
                      </a:r>
                      <a:r>
                        <a:rPr lang="en-US" sz="1700" noProof="0" dirty="0"/>
                        <a:t>, SCU, OCM </a:t>
                      </a:r>
                      <a:r>
                        <a:rPr lang="en-US" sz="1700" noProof="0" dirty="0" err="1"/>
                        <a:t>arbitrer</a:t>
                      </a:r>
                      <a:r>
                        <a:rPr lang="en-US" sz="1700" noProof="0" dirty="0"/>
                        <a:t>, NEON</a:t>
                      </a:r>
                      <a:r>
                        <a:rPr lang="en-US" sz="1700" baseline="0" noProof="0" dirty="0"/>
                        <a:t> and L2 Cache</a:t>
                      </a:r>
                      <a:endParaRPr lang="en-US" sz="1700" noProof="0" dirty="0"/>
                    </a:p>
                  </a:txBody>
                  <a:tcPr/>
                </a:tc>
                <a:extLst>
                  <a:ext uri="{0D108BD9-81ED-4DB2-BD59-A6C34878D82A}">
                    <a16:rowId xmlns:a16="http://schemas.microsoft.com/office/drawing/2014/main" val="10001"/>
                  </a:ext>
                </a:extLst>
              </a:tr>
              <a:tr h="370840">
                <a:tc>
                  <a:txBody>
                    <a:bodyPr/>
                    <a:lstStyle/>
                    <a:p>
                      <a:r>
                        <a:rPr lang="en-US" sz="1700" noProof="0" dirty="0"/>
                        <a:t>CPU_3x2x</a:t>
                      </a:r>
                    </a:p>
                  </a:txBody>
                  <a:tcPr/>
                </a:tc>
                <a:tc>
                  <a:txBody>
                    <a:bodyPr/>
                    <a:lstStyle/>
                    <a:p>
                      <a:pPr algn="ctr"/>
                      <a:r>
                        <a:rPr lang="en-US" sz="1700" noProof="0" dirty="0"/>
                        <a:t>400 MHz </a:t>
                      </a:r>
                    </a:p>
                    <a:p>
                      <a:pPr algn="ctr"/>
                      <a:r>
                        <a:rPr lang="en-US" sz="1700" noProof="0" dirty="0"/>
                        <a:t>(3 times faster than CPU_1x)</a:t>
                      </a:r>
                    </a:p>
                  </a:txBody>
                  <a:tcPr/>
                </a:tc>
                <a:tc>
                  <a:txBody>
                    <a:bodyPr/>
                    <a:lstStyle/>
                    <a:p>
                      <a:pPr algn="ctr"/>
                      <a:r>
                        <a:rPr lang="en-US" sz="1700" noProof="0" dirty="0"/>
                        <a:t>300 MHz</a:t>
                      </a:r>
                    </a:p>
                    <a:p>
                      <a:pPr algn="ctr"/>
                      <a:r>
                        <a:rPr lang="en-US" sz="1700" noProof="0" dirty="0"/>
                        <a:t> (2 times faster than CPU_1x)</a:t>
                      </a:r>
                    </a:p>
                  </a:txBody>
                  <a:tcPr/>
                </a:tc>
                <a:tc>
                  <a:txBody>
                    <a:bodyPr/>
                    <a:lstStyle/>
                    <a:p>
                      <a:r>
                        <a:rPr lang="en-US" sz="1700" noProof="0" dirty="0"/>
                        <a:t>APU Timers</a:t>
                      </a:r>
                    </a:p>
                  </a:txBody>
                  <a:tcPr/>
                </a:tc>
                <a:extLst>
                  <a:ext uri="{0D108BD9-81ED-4DB2-BD59-A6C34878D82A}">
                    <a16:rowId xmlns:a16="http://schemas.microsoft.com/office/drawing/2014/main" val="10002"/>
                  </a:ext>
                </a:extLst>
              </a:tr>
              <a:tr h="370840">
                <a:tc>
                  <a:txBody>
                    <a:bodyPr/>
                    <a:lstStyle/>
                    <a:p>
                      <a:r>
                        <a:rPr lang="en-US" sz="1700" noProof="0" dirty="0"/>
                        <a:t>CPU_2x</a:t>
                      </a:r>
                    </a:p>
                  </a:txBody>
                  <a:tcPr/>
                </a:tc>
                <a:tc>
                  <a:txBody>
                    <a:bodyPr/>
                    <a:lstStyle/>
                    <a:p>
                      <a:pPr algn="ctr"/>
                      <a:r>
                        <a:rPr lang="en-US" sz="1700" noProof="0" dirty="0"/>
                        <a:t>266MHz </a:t>
                      </a:r>
                    </a:p>
                    <a:p>
                      <a:pPr algn="ctr"/>
                      <a:r>
                        <a:rPr lang="en-US" sz="1700" noProof="0" dirty="0"/>
                        <a:t>(2 times faster than CPU_1x)</a:t>
                      </a:r>
                    </a:p>
                  </a:txBody>
                  <a:tcPr/>
                </a:tc>
                <a:tc>
                  <a:txBody>
                    <a:bodyPr/>
                    <a:lstStyle/>
                    <a:p>
                      <a:pPr algn="ctr"/>
                      <a:r>
                        <a:rPr lang="en-US" sz="1700" noProof="0" dirty="0"/>
                        <a:t>300 MHz</a:t>
                      </a:r>
                    </a:p>
                    <a:p>
                      <a:pPr algn="ctr"/>
                      <a:r>
                        <a:rPr lang="en-US" sz="1700" noProof="0" dirty="0"/>
                        <a:t> (2 times faster than CPU_1x)</a:t>
                      </a:r>
                    </a:p>
                  </a:txBody>
                  <a:tcPr/>
                </a:tc>
                <a:tc>
                  <a:txBody>
                    <a:bodyPr/>
                    <a:lstStyle/>
                    <a:p>
                      <a:r>
                        <a:rPr lang="en-US" sz="1700" noProof="0" dirty="0"/>
                        <a:t>IOP, central interconnect,</a:t>
                      </a:r>
                      <a:r>
                        <a:rPr lang="en-US" sz="1700" baseline="0" noProof="0" dirty="0"/>
                        <a:t> master </a:t>
                      </a:r>
                      <a:r>
                        <a:rPr lang="en-US" sz="1700" baseline="0" noProof="0" dirty="0" err="1"/>
                        <a:t>interconeect</a:t>
                      </a:r>
                      <a:r>
                        <a:rPr lang="en-US" sz="1700" baseline="0" noProof="0" dirty="0"/>
                        <a:t>, slave interconnect and OCM RAM</a:t>
                      </a:r>
                      <a:endParaRPr lang="en-US" sz="1700" noProof="0" dirty="0"/>
                    </a:p>
                  </a:txBody>
                  <a:tcPr/>
                </a:tc>
                <a:extLst>
                  <a:ext uri="{0D108BD9-81ED-4DB2-BD59-A6C34878D82A}">
                    <a16:rowId xmlns:a16="http://schemas.microsoft.com/office/drawing/2014/main" val="10003"/>
                  </a:ext>
                </a:extLst>
              </a:tr>
              <a:tr h="370840">
                <a:tc>
                  <a:txBody>
                    <a:bodyPr/>
                    <a:lstStyle/>
                    <a:p>
                      <a:r>
                        <a:rPr lang="en-US" sz="1700" noProof="0" dirty="0"/>
                        <a:t>CPU_1x</a:t>
                      </a:r>
                    </a:p>
                  </a:txBody>
                  <a:tcPr/>
                </a:tc>
                <a:tc>
                  <a:txBody>
                    <a:bodyPr/>
                    <a:lstStyle/>
                    <a:p>
                      <a:pPr algn="ctr"/>
                      <a:r>
                        <a:rPr lang="en-US" sz="1700" noProof="0" dirty="0"/>
                        <a:t>133 MHz</a:t>
                      </a:r>
                    </a:p>
                  </a:txBody>
                  <a:tcPr/>
                </a:tc>
                <a:tc>
                  <a:txBody>
                    <a:bodyPr/>
                    <a:lstStyle/>
                    <a:p>
                      <a:pPr algn="ctr"/>
                      <a:r>
                        <a:rPr lang="en-US" sz="1700" noProof="0" dirty="0"/>
                        <a:t>150 MHz</a:t>
                      </a:r>
                    </a:p>
                  </a:txBody>
                  <a:tcPr/>
                </a:tc>
                <a:tc>
                  <a:txBody>
                    <a:bodyPr/>
                    <a:lstStyle/>
                    <a:p>
                      <a:r>
                        <a:rPr lang="en-US" sz="1700" noProof="0" dirty="0"/>
                        <a:t>IOP, AHB and APB interface busses</a:t>
                      </a:r>
                    </a:p>
                  </a:txBody>
                  <a:tcPr/>
                </a:tc>
                <a:extLst>
                  <a:ext uri="{0D108BD9-81ED-4DB2-BD59-A6C34878D82A}">
                    <a16:rowId xmlns:a16="http://schemas.microsoft.com/office/drawing/2014/main" val="10004"/>
                  </a:ext>
                </a:extLst>
              </a:tr>
            </a:tbl>
          </a:graphicData>
        </a:graphic>
      </p:graphicFrame>
      <p:sp>
        <p:nvSpPr>
          <p:cNvPr id="10" name="Marcador de contenido 9"/>
          <p:cNvSpPr>
            <a:spLocks noGrp="1"/>
          </p:cNvSpPr>
          <p:nvPr>
            <p:ph idx="1"/>
          </p:nvPr>
        </p:nvSpPr>
        <p:spPr/>
        <p:txBody>
          <a:bodyPr/>
          <a:lstStyle/>
          <a:p>
            <a:endParaRPr lang="en-US" noProof="0" dirty="0"/>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100</a:t>
            </a:fld>
            <a:endParaRPr lang="en-US" noProof="0" dirty="0"/>
          </a:p>
        </p:txBody>
      </p:sp>
    </p:spTree>
    <p:extLst>
      <p:ext uri="{BB962C8B-B14F-4D97-AF65-F5344CB8AC3E}">
        <p14:creationId xmlns:p14="http://schemas.microsoft.com/office/powerpoint/2010/main" val="2031184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PL Clocks</a:t>
            </a:r>
          </a:p>
        </p:txBody>
      </p:sp>
      <p:pic>
        <p:nvPicPr>
          <p:cNvPr id="8" name="Imagen 7"/>
          <p:cNvPicPr>
            <a:picLocks noChangeAspect="1"/>
          </p:cNvPicPr>
          <p:nvPr/>
        </p:nvPicPr>
        <p:blipFill>
          <a:blip r:embed="rId3"/>
          <a:stretch>
            <a:fillRect/>
          </a:stretch>
        </p:blipFill>
        <p:spPr>
          <a:xfrm>
            <a:off x="609600" y="1422400"/>
            <a:ext cx="10694359" cy="4223497"/>
          </a:xfrm>
          <a:prstGeom prst="rect">
            <a:avLst/>
          </a:prstGeom>
        </p:spPr>
      </p:pic>
      <p:sp>
        <p:nvSpPr>
          <p:cNvPr id="7" name="Marcador de número de diapositiva 6"/>
          <p:cNvSpPr>
            <a:spLocks noGrp="1"/>
          </p:cNvSpPr>
          <p:nvPr>
            <p:ph type="sldNum" sz="quarter" idx="12"/>
          </p:nvPr>
        </p:nvSpPr>
        <p:spPr/>
        <p:txBody>
          <a:bodyPr/>
          <a:lstStyle/>
          <a:p>
            <a:fld id="{4FAD3335-DA88-43C3-A15A-18D99FF2C7FA}" type="slidenum">
              <a:rPr lang="en-US" noProof="0" smtClean="0"/>
              <a:t>101</a:t>
            </a:fld>
            <a:endParaRPr lang="en-US" noProof="0" dirty="0"/>
          </a:p>
        </p:txBody>
      </p:sp>
    </p:spTree>
    <p:extLst>
      <p:ext uri="{BB962C8B-B14F-4D97-AF65-F5344CB8AC3E}">
        <p14:creationId xmlns:p14="http://schemas.microsoft.com/office/powerpoint/2010/main" val="185803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11</a:t>
            </a:fld>
            <a:endParaRPr lang="en-US" noProof="0" dirty="0"/>
          </a:p>
        </p:txBody>
      </p:sp>
      <p:sp>
        <p:nvSpPr>
          <p:cNvPr id="6" name="Título 5"/>
          <p:cNvSpPr>
            <a:spLocks noGrp="1"/>
          </p:cNvSpPr>
          <p:nvPr>
            <p:ph type="title"/>
          </p:nvPr>
        </p:nvSpPr>
        <p:spPr/>
        <p:txBody>
          <a:bodyPr/>
          <a:lstStyle/>
          <a:p>
            <a:r>
              <a:rPr lang="en-US" noProof="0" dirty="0"/>
              <a:t>7-Series FPGA - Inputs/Outputs</a:t>
            </a:r>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172" y="2677106"/>
            <a:ext cx="34480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1"/>
          <p:cNvSpPr txBox="1">
            <a:spLocks/>
          </p:cNvSpPr>
          <p:nvPr/>
        </p:nvSpPr>
        <p:spPr>
          <a:xfrm>
            <a:off x="609441" y="1600206"/>
            <a:ext cx="5078677" cy="4658354"/>
          </a:xfrm>
          <a:prstGeom prst="rect">
            <a:avLst/>
          </a:prstGeom>
        </p:spPr>
        <p:txBody>
          <a:bodyPr vert="horz" lIns="0" tIns="45720" rIns="0" bIns="45720" rtlCol="0">
            <a:normAutofit fontScale="92500" lnSpcReduction="100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noProof="0" dirty="0"/>
              <a:t>Wide range of voltages</a:t>
            </a:r>
          </a:p>
          <a:p>
            <a:pPr lvl="1"/>
            <a:r>
              <a:rPr lang="en-US" noProof="0" dirty="0"/>
              <a:t> 1.2V to 3.3V operation</a:t>
            </a:r>
          </a:p>
          <a:p>
            <a:r>
              <a:rPr lang="en-US" noProof="0" dirty="0"/>
              <a:t>Many different I/O standards</a:t>
            </a:r>
          </a:p>
          <a:p>
            <a:pPr lvl="1"/>
            <a:r>
              <a:rPr lang="en-US" noProof="0" dirty="0"/>
              <a:t> Single ended and differential</a:t>
            </a:r>
          </a:p>
          <a:p>
            <a:pPr lvl="1"/>
            <a:r>
              <a:rPr lang="en-US" noProof="0" dirty="0"/>
              <a:t> Referenced inputs</a:t>
            </a:r>
          </a:p>
          <a:p>
            <a:pPr lvl="1"/>
            <a:r>
              <a:rPr lang="en-US" noProof="0" dirty="0"/>
              <a:t> 3-state support</a:t>
            </a:r>
          </a:p>
          <a:p>
            <a:r>
              <a:rPr lang="en-US" noProof="0" dirty="0"/>
              <a:t>Very high performance</a:t>
            </a:r>
          </a:p>
          <a:p>
            <a:pPr lvl="1"/>
            <a:r>
              <a:rPr lang="en-US" noProof="0" dirty="0"/>
              <a:t> Up to 1600 Mbps LVDS</a:t>
            </a:r>
          </a:p>
          <a:p>
            <a:pPr lvl="1"/>
            <a:r>
              <a:rPr lang="en-US" noProof="0" dirty="0"/>
              <a:t> Up to 1866 Mbps single-ended for DDR3</a:t>
            </a:r>
          </a:p>
          <a:p>
            <a:r>
              <a:rPr lang="en-US" noProof="0" dirty="0"/>
              <a:t>Easy interfacing to standard memories</a:t>
            </a:r>
          </a:p>
          <a:p>
            <a:pPr lvl="1"/>
            <a:r>
              <a:rPr lang="en-US" noProof="0" dirty="0"/>
              <a:t> Hardware support for QDRII+ and DDR3</a:t>
            </a:r>
          </a:p>
        </p:txBody>
      </p:sp>
      <p:sp>
        <p:nvSpPr>
          <p:cNvPr id="9" name="Content Placeholder 5"/>
          <p:cNvSpPr>
            <a:spLocks noGrp="1"/>
          </p:cNvSpPr>
          <p:nvPr>
            <p:ph idx="1"/>
          </p:nvPr>
        </p:nvSpPr>
        <p:spPr>
          <a:xfrm>
            <a:off x="5937238" y="1612900"/>
            <a:ext cx="5382271" cy="2082800"/>
          </a:xfrm>
        </p:spPr>
        <p:txBody>
          <a:bodyPr/>
          <a:lstStyle/>
          <a:p>
            <a:pPr lvl="0"/>
            <a:r>
              <a:rPr lang="en-US" sz="2600" noProof="0" dirty="0"/>
              <a:t>Digitally controlled impedance</a:t>
            </a:r>
          </a:p>
          <a:p>
            <a:pPr lvl="0"/>
            <a:r>
              <a:rPr lang="en-US" sz="2600" noProof="0" dirty="0"/>
              <a:t>Low power</a:t>
            </a:r>
          </a:p>
          <a:p>
            <a:pPr marL="0" indent="0">
              <a:buNone/>
            </a:pPr>
            <a:endParaRPr lang="en-US" noProof="0" dirty="0"/>
          </a:p>
        </p:txBody>
      </p:sp>
    </p:spTree>
    <p:extLst>
      <p:ext uri="{BB962C8B-B14F-4D97-AF65-F5344CB8AC3E}">
        <p14:creationId xmlns:p14="http://schemas.microsoft.com/office/powerpoint/2010/main" val="135885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2159637415"/>
              </p:ext>
            </p:extLst>
          </p:nvPr>
        </p:nvGraphicFramePr>
        <p:xfrm>
          <a:off x="1776153" y="1620981"/>
          <a:ext cx="8503920" cy="4558144"/>
        </p:xfrm>
        <a:graphic>
          <a:graphicData uri="http://schemas.openxmlformats.org/drawingml/2006/table">
            <a:tbl>
              <a:tblPr firstRow="1" firstCol="1" bandRow="1">
                <a:tableStyleId>{5C22544A-7EE6-4342-B048-85BDC9FD1C3A}</a:tableStyleId>
              </a:tblPr>
              <a:tblGrid>
                <a:gridCol w="2428240">
                  <a:extLst>
                    <a:ext uri="{9D8B030D-6E8A-4147-A177-3AD203B41FA5}">
                      <a16:colId xmlns:a16="http://schemas.microsoft.com/office/drawing/2014/main" val="20000"/>
                    </a:ext>
                  </a:extLst>
                </a:gridCol>
                <a:gridCol w="1778000">
                  <a:extLst>
                    <a:ext uri="{9D8B030D-6E8A-4147-A177-3AD203B41FA5}">
                      <a16:colId xmlns:a16="http://schemas.microsoft.com/office/drawing/2014/main" val="20001"/>
                    </a:ext>
                  </a:extLst>
                </a:gridCol>
                <a:gridCol w="1463040">
                  <a:extLst>
                    <a:ext uri="{9D8B030D-6E8A-4147-A177-3AD203B41FA5}">
                      <a16:colId xmlns:a16="http://schemas.microsoft.com/office/drawing/2014/main" val="20002"/>
                    </a:ext>
                  </a:extLst>
                </a:gridCol>
                <a:gridCol w="2834640">
                  <a:extLst>
                    <a:ext uri="{9D8B030D-6E8A-4147-A177-3AD203B41FA5}">
                      <a16:colId xmlns:a16="http://schemas.microsoft.com/office/drawing/2014/main" val="20003"/>
                    </a:ext>
                  </a:extLst>
                </a:gridCol>
              </a:tblGrid>
              <a:tr h="569768">
                <a:tc>
                  <a:txBody>
                    <a:bodyPr/>
                    <a:lstStyle/>
                    <a:p>
                      <a:pPr marL="0" marR="0" algn="ctr" hangingPunct="0">
                        <a:spcBef>
                          <a:spcPts val="600"/>
                        </a:spcBef>
                        <a:spcAft>
                          <a:spcPts val="600"/>
                        </a:spcAft>
                      </a:pPr>
                      <a:r>
                        <a:rPr lang="en-US" sz="2200" noProof="0" dirty="0">
                          <a:solidFill>
                            <a:schemeClr val="tx1"/>
                          </a:solidFill>
                          <a:effectLst/>
                        </a:rPr>
                        <a:t>Standard</a:t>
                      </a:r>
                      <a:endParaRPr lang="en-US" sz="22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hangingPunct="0">
                        <a:spcBef>
                          <a:spcPts val="600"/>
                        </a:spcBef>
                        <a:spcAft>
                          <a:spcPts val="600"/>
                        </a:spcAft>
                      </a:pPr>
                      <a:r>
                        <a:rPr lang="en-US" sz="2200" noProof="0" dirty="0">
                          <a:solidFill>
                            <a:schemeClr val="tx1"/>
                          </a:solidFill>
                          <a:effectLst/>
                        </a:rPr>
                        <a:t>VCCO</a:t>
                      </a:r>
                      <a:endParaRPr lang="en-US" sz="22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hangingPunct="0">
                        <a:spcBef>
                          <a:spcPts val="600"/>
                        </a:spcBef>
                        <a:spcAft>
                          <a:spcPts val="600"/>
                        </a:spcAft>
                      </a:pPr>
                      <a:r>
                        <a:rPr lang="en-US" sz="2200" noProof="0" dirty="0" err="1">
                          <a:solidFill>
                            <a:schemeClr val="tx1"/>
                          </a:solidFill>
                          <a:effectLst/>
                        </a:rPr>
                        <a:t>Vref</a:t>
                      </a:r>
                      <a:endParaRPr lang="en-US" sz="22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tc>
                <a:tc>
                  <a:txBody>
                    <a:bodyPr/>
                    <a:lstStyle/>
                    <a:p>
                      <a:pPr marL="0" marR="0" algn="ctr" hangingPunct="0">
                        <a:spcBef>
                          <a:spcPts val="600"/>
                        </a:spcBef>
                        <a:spcAft>
                          <a:spcPts val="600"/>
                        </a:spcAft>
                      </a:pPr>
                      <a:r>
                        <a:rPr lang="en-US" sz="2200" noProof="0" dirty="0">
                          <a:solidFill>
                            <a:schemeClr val="tx1"/>
                          </a:solidFill>
                          <a:effectLst/>
                        </a:rPr>
                        <a:t>Application</a:t>
                      </a:r>
                      <a:endParaRPr lang="en-US" sz="22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569768">
                <a:tc>
                  <a:txBody>
                    <a:bodyPr/>
                    <a:lstStyle/>
                    <a:p>
                      <a:pPr marL="0" marR="0" algn="just" hangingPunct="0">
                        <a:spcBef>
                          <a:spcPts val="600"/>
                        </a:spcBef>
                        <a:spcAft>
                          <a:spcPts val="600"/>
                        </a:spcAft>
                      </a:pPr>
                      <a:r>
                        <a:rPr lang="en-US" sz="2000" noProof="0" dirty="0">
                          <a:effectLst/>
                        </a:rPr>
                        <a:t>LVTTL</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3.3</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err="1">
                          <a:effectLst/>
                        </a:rPr>
                        <a:t>na</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rowSpan="2">
                  <a:txBody>
                    <a:bodyPr/>
                    <a:lstStyle/>
                    <a:p>
                      <a:pPr marL="0" marR="0" algn="just" hangingPunct="0">
                        <a:spcBef>
                          <a:spcPts val="600"/>
                        </a:spcBef>
                        <a:spcAft>
                          <a:spcPts val="600"/>
                        </a:spcAft>
                      </a:pPr>
                      <a:r>
                        <a:rPr lang="en-US" sz="2000" noProof="0" dirty="0">
                          <a:effectLst/>
                        </a:rPr>
                        <a:t>Single ended</a:t>
                      </a:r>
                    </a:p>
                    <a:p>
                      <a:pPr marL="0" marR="0" algn="just" hangingPunct="0">
                        <a:spcBef>
                          <a:spcPts val="600"/>
                        </a:spcBef>
                        <a:spcAft>
                          <a:spcPts val="600"/>
                        </a:spcAft>
                      </a:pPr>
                      <a:r>
                        <a:rPr lang="en-US" sz="2000" noProof="0" dirty="0">
                          <a:effectLst/>
                        </a:rPr>
                        <a:t>General Purpose</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569768">
                <a:tc>
                  <a:txBody>
                    <a:bodyPr/>
                    <a:lstStyle/>
                    <a:p>
                      <a:pPr marL="0" marR="0" algn="just" hangingPunct="0">
                        <a:spcBef>
                          <a:spcPts val="600"/>
                        </a:spcBef>
                        <a:spcAft>
                          <a:spcPts val="600"/>
                        </a:spcAft>
                      </a:pPr>
                      <a:r>
                        <a:rPr lang="en-US" sz="2000" noProof="0" dirty="0">
                          <a:effectLst/>
                        </a:rPr>
                        <a:t>LVCMOS25, -18, -15</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2.5, 1.8, 1.5</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err="1">
                          <a:effectLst/>
                        </a:rPr>
                        <a:t>na</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vMerge="1">
                  <a:txBody>
                    <a:bodyPr/>
                    <a:lstStyle/>
                    <a:p>
                      <a:endParaRPr lang="es-AR"/>
                    </a:p>
                  </a:txBody>
                  <a:tcPr/>
                </a:tc>
                <a:extLst>
                  <a:ext uri="{0D108BD9-81ED-4DB2-BD59-A6C34878D82A}">
                    <a16:rowId xmlns:a16="http://schemas.microsoft.com/office/drawing/2014/main" val="10002"/>
                  </a:ext>
                </a:extLst>
              </a:tr>
              <a:tr h="569768">
                <a:tc>
                  <a:txBody>
                    <a:bodyPr/>
                    <a:lstStyle/>
                    <a:p>
                      <a:pPr marL="0" marR="0" algn="just" hangingPunct="0">
                        <a:spcBef>
                          <a:spcPts val="600"/>
                        </a:spcBef>
                        <a:spcAft>
                          <a:spcPts val="600"/>
                        </a:spcAft>
                      </a:pPr>
                      <a:r>
                        <a:rPr lang="en-US" sz="2000" noProof="0" dirty="0">
                          <a:effectLst/>
                        </a:rPr>
                        <a:t>LVDS33, 25, 18</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3.3, 2.5, 1.8</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err="1">
                          <a:effectLst/>
                        </a:rPr>
                        <a:t>na</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hangingPunct="0">
                        <a:spcBef>
                          <a:spcPts val="600"/>
                        </a:spcBef>
                        <a:spcAft>
                          <a:spcPts val="600"/>
                        </a:spcAft>
                      </a:pPr>
                      <a:r>
                        <a:rPr lang="en-US" sz="2000" noProof="0" dirty="0">
                          <a:effectLst/>
                        </a:rPr>
                        <a:t>Low Voltage Differential</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69768">
                <a:tc>
                  <a:txBody>
                    <a:bodyPr/>
                    <a:lstStyle/>
                    <a:p>
                      <a:pPr marL="0" marR="0" algn="just" hangingPunct="0">
                        <a:spcBef>
                          <a:spcPts val="600"/>
                        </a:spcBef>
                        <a:spcAft>
                          <a:spcPts val="600"/>
                        </a:spcAft>
                      </a:pPr>
                      <a:r>
                        <a:rPr lang="en-US" sz="2000" noProof="0" dirty="0">
                          <a:effectLst/>
                        </a:rPr>
                        <a:t>PCI 33/66 MHz, 3.3V</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3.3</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err="1">
                          <a:effectLst/>
                        </a:rPr>
                        <a:t>na</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hangingPunct="0">
                        <a:spcBef>
                          <a:spcPts val="600"/>
                        </a:spcBef>
                        <a:spcAft>
                          <a:spcPts val="600"/>
                        </a:spcAft>
                      </a:pPr>
                      <a:r>
                        <a:rPr lang="en-US" sz="2000" noProof="0" dirty="0">
                          <a:effectLst/>
                        </a:rPr>
                        <a:t>PCI Bus</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569768">
                <a:tc>
                  <a:txBody>
                    <a:bodyPr/>
                    <a:lstStyle/>
                    <a:p>
                      <a:pPr marL="0" marR="0" algn="just" hangingPunct="0">
                        <a:spcBef>
                          <a:spcPts val="600"/>
                        </a:spcBef>
                        <a:spcAft>
                          <a:spcPts val="600"/>
                        </a:spcAft>
                      </a:pPr>
                      <a:r>
                        <a:rPr lang="en-US" sz="2000" noProof="0" dirty="0">
                          <a:effectLst/>
                        </a:rPr>
                        <a:t>GTL / GTL+</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err="1">
                          <a:effectLst/>
                        </a:rPr>
                        <a:t>na</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0.80</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hangingPunct="0">
                        <a:spcBef>
                          <a:spcPts val="600"/>
                        </a:spcBef>
                        <a:spcAft>
                          <a:spcPts val="600"/>
                        </a:spcAft>
                      </a:pPr>
                      <a:r>
                        <a:rPr lang="en-US" sz="2000" noProof="0" dirty="0">
                          <a:effectLst/>
                        </a:rPr>
                        <a:t>Back-Plane</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569768">
                <a:tc>
                  <a:txBody>
                    <a:bodyPr/>
                    <a:lstStyle/>
                    <a:p>
                      <a:pPr marL="0" marR="0" algn="just" hangingPunct="0">
                        <a:spcBef>
                          <a:spcPts val="600"/>
                        </a:spcBef>
                        <a:spcAft>
                          <a:spcPts val="600"/>
                        </a:spcAft>
                      </a:pPr>
                      <a:r>
                        <a:rPr lang="en-US" sz="2000" noProof="0" dirty="0">
                          <a:effectLst/>
                        </a:rPr>
                        <a:t>HSTL-I, HSTL-III</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1.5</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0.75</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hangingPunct="0">
                        <a:spcBef>
                          <a:spcPts val="600"/>
                        </a:spcBef>
                        <a:spcAft>
                          <a:spcPts val="600"/>
                        </a:spcAft>
                      </a:pPr>
                      <a:r>
                        <a:rPr lang="en-US" sz="2000" noProof="0" dirty="0">
                          <a:effectLst/>
                        </a:rPr>
                        <a:t>SRAM</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569768">
                <a:tc>
                  <a:txBody>
                    <a:bodyPr/>
                    <a:lstStyle/>
                    <a:p>
                      <a:pPr marL="0" marR="0" algn="just" hangingPunct="0">
                        <a:spcBef>
                          <a:spcPts val="600"/>
                        </a:spcBef>
                        <a:spcAft>
                          <a:spcPts val="600"/>
                        </a:spcAft>
                      </a:pPr>
                      <a:r>
                        <a:rPr lang="en-US" sz="2000" noProof="0" dirty="0">
                          <a:effectLst/>
                        </a:rPr>
                        <a:t>SSTL3-I, -II, SSTL2-I</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3.3</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hangingPunct="0">
                        <a:spcBef>
                          <a:spcPts val="600"/>
                        </a:spcBef>
                        <a:spcAft>
                          <a:spcPts val="600"/>
                        </a:spcAft>
                      </a:pPr>
                      <a:r>
                        <a:rPr lang="en-US" sz="2000" noProof="0" dirty="0">
                          <a:effectLst/>
                        </a:rPr>
                        <a:t>0.90, 1.5</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hangingPunct="0">
                        <a:spcBef>
                          <a:spcPts val="600"/>
                        </a:spcBef>
                        <a:spcAft>
                          <a:spcPts val="600"/>
                        </a:spcAft>
                      </a:pPr>
                      <a:r>
                        <a:rPr lang="en-US" sz="2000" noProof="0" dirty="0">
                          <a:effectLst/>
                        </a:rPr>
                        <a:t>SDRAM</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12</a:t>
            </a:fld>
            <a:endParaRPr lang="en-US" noProof="0" dirty="0"/>
          </a:p>
        </p:txBody>
      </p:sp>
      <p:sp>
        <p:nvSpPr>
          <p:cNvPr id="6" name="Título 5"/>
          <p:cNvSpPr>
            <a:spLocks noGrp="1"/>
          </p:cNvSpPr>
          <p:nvPr>
            <p:ph type="title"/>
          </p:nvPr>
        </p:nvSpPr>
        <p:spPr/>
        <p:txBody>
          <a:bodyPr>
            <a:normAutofit fontScale="90000"/>
          </a:bodyPr>
          <a:lstStyle/>
          <a:p>
            <a:r>
              <a:rPr lang="en-US" noProof="0" dirty="0"/>
              <a:t>Most Common I/</a:t>
            </a:r>
            <a:r>
              <a:rPr lang="en-US" noProof="0" dirty="0" err="1"/>
              <a:t>Os</a:t>
            </a:r>
            <a:r>
              <a:rPr lang="en-US" noProof="0" dirty="0"/>
              <a:t> Standards Available</a:t>
            </a:r>
          </a:p>
        </p:txBody>
      </p:sp>
    </p:spTree>
    <p:extLst>
      <p:ext uri="{BB962C8B-B14F-4D97-AF65-F5344CB8AC3E}">
        <p14:creationId xmlns:p14="http://schemas.microsoft.com/office/powerpoint/2010/main" val="263441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13</a:t>
            </a:fld>
            <a:endParaRPr lang="en-US" noProof="0" dirty="0"/>
          </a:p>
        </p:txBody>
      </p:sp>
      <p:sp>
        <p:nvSpPr>
          <p:cNvPr id="6" name="Título 5"/>
          <p:cNvSpPr>
            <a:spLocks noGrp="1"/>
          </p:cNvSpPr>
          <p:nvPr>
            <p:ph type="title"/>
          </p:nvPr>
        </p:nvSpPr>
        <p:spPr/>
        <p:txBody>
          <a:bodyPr/>
          <a:lstStyle/>
          <a:p>
            <a:r>
              <a:rPr lang="en-US" noProof="0" dirty="0"/>
              <a:t>7-Series Block RAM and FIFO</a:t>
            </a:r>
          </a:p>
        </p:txBody>
      </p:sp>
      <p:sp>
        <p:nvSpPr>
          <p:cNvPr id="7" name="Content Placeholder 1"/>
          <p:cNvSpPr txBox="1">
            <a:spLocks/>
          </p:cNvSpPr>
          <p:nvPr/>
        </p:nvSpPr>
        <p:spPr>
          <a:xfrm>
            <a:off x="1161940" y="1245346"/>
            <a:ext cx="6000860" cy="5012579"/>
          </a:xfrm>
          <a:prstGeom prst="rect">
            <a:avLst/>
          </a:prstGeom>
        </p:spPr>
        <p:txBody>
          <a:bodyPr vert="horz" lIns="0" tIns="45720" rIns="0" bIns="45720" rtlCol="0">
            <a:normAutofit fontScale="85000" lnSpcReduction="100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noProof="0" dirty="0"/>
              <a:t>All members of the 7-series families have the same Block RAM/FIFO</a:t>
            </a:r>
          </a:p>
          <a:p>
            <a:r>
              <a:rPr lang="en-US" noProof="0" dirty="0"/>
              <a:t>Fully synchronous operation</a:t>
            </a:r>
          </a:p>
          <a:p>
            <a:pPr lvl="1"/>
            <a:r>
              <a:rPr lang="en-US" noProof="0" dirty="0"/>
              <a:t> All operations are synchronous; all outputs are latched</a:t>
            </a:r>
          </a:p>
          <a:p>
            <a:r>
              <a:rPr lang="en-US" noProof="0" dirty="0"/>
              <a:t>Optional internal pipeline register for higher frequency operation</a:t>
            </a:r>
          </a:p>
          <a:p>
            <a:r>
              <a:rPr lang="en-US" noProof="0" dirty="0"/>
              <a:t>Two independent ports access common data</a:t>
            </a:r>
          </a:p>
          <a:p>
            <a:pPr lvl="1"/>
            <a:r>
              <a:rPr lang="en-US" noProof="0" dirty="0"/>
              <a:t> Individual address, clock, write enable, clock enable</a:t>
            </a:r>
          </a:p>
          <a:p>
            <a:pPr lvl="1"/>
            <a:r>
              <a:rPr lang="en-US" noProof="0" dirty="0"/>
              <a:t> Independent data widths for each port</a:t>
            </a:r>
          </a:p>
          <a:p>
            <a:pPr lvl="0"/>
            <a:r>
              <a:rPr lang="en-US" noProof="0" dirty="0"/>
              <a:t>Multiple configuration options</a:t>
            </a:r>
          </a:p>
          <a:p>
            <a:pPr lvl="1"/>
            <a:r>
              <a:rPr lang="en-US" noProof="0" dirty="0"/>
              <a:t>True dual-port, simple dual-port, single-port</a:t>
            </a:r>
          </a:p>
          <a:p>
            <a:r>
              <a:rPr lang="en-US" noProof="0" dirty="0"/>
              <a:t>Integrated control for fast and efficient FIFOs</a:t>
            </a:r>
          </a:p>
          <a:p>
            <a:pPr lvl="1"/>
            <a:endParaRPr lang="en-US" noProof="0" dirty="0"/>
          </a:p>
        </p:txBody>
      </p:sp>
      <p:pic>
        <p:nvPicPr>
          <p:cNvPr id="8"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9025" y="1733550"/>
            <a:ext cx="3949844"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9808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14</a:t>
            </a:fld>
            <a:endParaRPr lang="en-US" noProof="0" dirty="0"/>
          </a:p>
        </p:txBody>
      </p:sp>
      <p:sp>
        <p:nvSpPr>
          <p:cNvPr id="6" name="Título 5"/>
          <p:cNvSpPr>
            <a:spLocks noGrp="1"/>
          </p:cNvSpPr>
          <p:nvPr>
            <p:ph type="title"/>
          </p:nvPr>
        </p:nvSpPr>
        <p:spPr/>
        <p:txBody>
          <a:bodyPr/>
          <a:lstStyle/>
          <a:p>
            <a:r>
              <a:rPr lang="en-US" noProof="0" dirty="0"/>
              <a:t>7- Series DSP48E1 Slice</a:t>
            </a:r>
          </a:p>
        </p:txBody>
      </p:sp>
      <p:pic>
        <p:nvPicPr>
          <p:cNvPr id="7"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084755"/>
            <a:ext cx="8517827" cy="540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069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15</a:t>
            </a:fld>
            <a:endParaRPr lang="en-US" noProof="0" dirty="0"/>
          </a:p>
        </p:txBody>
      </p:sp>
      <p:sp>
        <p:nvSpPr>
          <p:cNvPr id="6" name="Título 5"/>
          <p:cNvSpPr>
            <a:spLocks noGrp="1"/>
          </p:cNvSpPr>
          <p:nvPr>
            <p:ph type="title"/>
          </p:nvPr>
        </p:nvSpPr>
        <p:spPr/>
        <p:txBody>
          <a:bodyPr>
            <a:normAutofit fontScale="90000"/>
          </a:bodyPr>
          <a:lstStyle/>
          <a:p>
            <a:r>
              <a:rPr lang="en-US" noProof="0" dirty="0"/>
              <a:t>XADC and Analog Mixed Signals (AMS)</a:t>
            </a:r>
          </a:p>
        </p:txBody>
      </p:sp>
      <p:sp>
        <p:nvSpPr>
          <p:cNvPr id="7" name="Content Placeholder 1"/>
          <p:cNvSpPr txBox="1">
            <a:spLocks/>
          </p:cNvSpPr>
          <p:nvPr/>
        </p:nvSpPr>
        <p:spPr>
          <a:xfrm>
            <a:off x="609489" y="1600201"/>
            <a:ext cx="10975337" cy="4648199"/>
          </a:xfrm>
          <a:prstGeom prst="rect">
            <a:avLst/>
          </a:prstGeom>
        </p:spPr>
        <p:txBody>
          <a:bodyPr vert="horz" lIns="0" tIns="45720" rIns="0" bIns="45720" rtlCol="0">
            <a:normAutofit lnSpcReduction="100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noProof="0" dirty="0"/>
              <a:t>XADC is a high quality and flexible analog interface new to the 7-series</a:t>
            </a:r>
          </a:p>
          <a:p>
            <a:pPr lvl="1"/>
            <a:r>
              <a:rPr lang="en-US" noProof="0" dirty="0"/>
              <a:t> Dual 12-bit 1Msps ADCs, on-chip sensors, 17 flexible analog inputs, and track &amp; holds with programmable signal conditioning</a:t>
            </a:r>
          </a:p>
          <a:p>
            <a:pPr lvl="1"/>
            <a:r>
              <a:rPr lang="en-US" noProof="0" dirty="0"/>
              <a:t> 1V input range (unipolar, bipolar and differential)</a:t>
            </a:r>
          </a:p>
          <a:p>
            <a:pPr lvl="1"/>
            <a:r>
              <a:rPr lang="en-US" noProof="0" dirty="0"/>
              <a:t> 12-bit resolution conversion</a:t>
            </a:r>
          </a:p>
          <a:p>
            <a:pPr lvl="1"/>
            <a:r>
              <a:rPr lang="en-US" noProof="0" dirty="0"/>
              <a:t> Built in digital gain and offset calibration</a:t>
            </a:r>
          </a:p>
          <a:p>
            <a:pPr lvl="1"/>
            <a:r>
              <a:rPr lang="en-US" noProof="0" dirty="0"/>
              <a:t> On-chip thermal and Voltage sensors</a:t>
            </a:r>
          </a:p>
          <a:p>
            <a:pPr lvl="1"/>
            <a:r>
              <a:rPr lang="en-US" noProof="0" dirty="0"/>
              <a:t> Sample rate of 1 MSPS</a:t>
            </a:r>
          </a:p>
          <a:p>
            <a:r>
              <a:rPr lang="en-US" noProof="0" dirty="0"/>
              <a:t>Analog Mixed Signal (AMS)</a:t>
            </a:r>
          </a:p>
          <a:p>
            <a:pPr lvl="1"/>
            <a:r>
              <a:rPr lang="en-US" noProof="0" dirty="0"/>
              <a:t> Using the FPGA programmable logic to customize the XADC and replace other external analog functions; for example, linearization, calibration, filtering, and DC balancing to improve data conversion resolution</a:t>
            </a:r>
          </a:p>
          <a:p>
            <a:endParaRPr lang="en-US" noProof="0" dirty="0"/>
          </a:p>
        </p:txBody>
      </p:sp>
      <p:pic>
        <p:nvPicPr>
          <p:cNvPr id="2" name="Picture 7" descr="Diagram&#10;&#10;Description automatically generated">
            <a:extLst>
              <a:ext uri="{FF2B5EF4-FFF2-40B4-BE49-F238E27FC236}">
                <a16:creationId xmlns:a16="http://schemas.microsoft.com/office/drawing/2014/main" id="{6CED72BB-B6F2-9568-8D4A-DD7133103813}"/>
              </a:ext>
            </a:extLst>
          </p:cNvPr>
          <p:cNvPicPr>
            <a:picLocks noChangeAspect="1"/>
          </p:cNvPicPr>
          <p:nvPr/>
        </p:nvPicPr>
        <p:blipFill>
          <a:blip r:embed="rId2"/>
          <a:stretch>
            <a:fillRect/>
          </a:stretch>
        </p:blipFill>
        <p:spPr>
          <a:xfrm>
            <a:off x="7408918" y="2408020"/>
            <a:ext cx="4350406" cy="2563096"/>
          </a:xfrm>
          <a:prstGeom prst="rect">
            <a:avLst/>
          </a:prstGeom>
        </p:spPr>
      </p:pic>
      <p:sp>
        <p:nvSpPr>
          <p:cNvPr id="8" name="TextBox 7">
            <a:extLst>
              <a:ext uri="{FF2B5EF4-FFF2-40B4-BE49-F238E27FC236}">
                <a16:creationId xmlns:a16="http://schemas.microsoft.com/office/drawing/2014/main" id="{C0D87DAE-0768-F990-6C3C-C71C9CEF39F2}"/>
              </a:ext>
            </a:extLst>
          </p:cNvPr>
          <p:cNvSpPr txBox="1"/>
          <p:nvPr/>
        </p:nvSpPr>
        <p:spPr>
          <a:xfrm>
            <a:off x="7076964" y="6284311"/>
            <a:ext cx="46464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noProof="0" dirty="0">
                <a:cs typeface="Calibri"/>
                <a:hlinkClick r:id="rId3"/>
              </a:rPr>
              <a:t>https://henryomd.blogspot.com/2015/06/bare-metal-code-to-read-adc-on-zynq.html</a:t>
            </a:r>
            <a:endParaRPr lang="en-US" sz="1000" noProof="0" dirty="0">
              <a:cs typeface="Calibri"/>
            </a:endParaRPr>
          </a:p>
        </p:txBody>
      </p:sp>
    </p:spTree>
    <p:extLst>
      <p:ext uri="{BB962C8B-B14F-4D97-AF65-F5344CB8AC3E}">
        <p14:creationId xmlns:p14="http://schemas.microsoft.com/office/powerpoint/2010/main" val="2728368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r>
              <a:rPr lang="en-US" noProof="0" dirty="0"/>
              <a:t>PSoC Architecture &amp; Design Methodology</a:t>
            </a:r>
          </a:p>
        </p:txBody>
      </p:sp>
      <p:sp>
        <p:nvSpPr>
          <p:cNvPr id="5" name="Marcador de pie de página 4"/>
          <p:cNvSpPr>
            <a:spLocks noGrp="1"/>
          </p:cNvSpPr>
          <p:nvPr>
            <p:ph type="ftr" sz="quarter" idx="11"/>
          </p:nvPr>
        </p:nvSpPr>
        <p:spPr/>
        <p:txBody>
          <a:bodyPr/>
          <a:lstStyle/>
          <a:p>
            <a:r>
              <a:rPr lang="en-US" noProof="0" dirty="0"/>
              <a:t>ICTP-MLAB</a:t>
            </a:r>
          </a:p>
        </p:txBody>
      </p:sp>
      <p:sp>
        <p:nvSpPr>
          <p:cNvPr id="6" name="Marcador de número de diapositiva 5"/>
          <p:cNvSpPr>
            <a:spLocks noGrp="1"/>
          </p:cNvSpPr>
          <p:nvPr>
            <p:ph type="sldNum" sz="quarter" idx="12"/>
          </p:nvPr>
        </p:nvSpPr>
        <p:spPr/>
        <p:txBody>
          <a:bodyPr/>
          <a:lstStyle/>
          <a:p>
            <a:fld id="{4FAD3335-DA88-43C3-A15A-18D99FF2C7FA}" type="slidenum">
              <a:rPr lang="en-US" noProof="0" smtClean="0"/>
              <a:t>16</a:t>
            </a:fld>
            <a:endParaRPr lang="en-US" noProof="0" dirty="0"/>
          </a:p>
        </p:txBody>
      </p:sp>
      <p:sp>
        <p:nvSpPr>
          <p:cNvPr id="7" name="Título 6"/>
          <p:cNvSpPr>
            <a:spLocks noGrp="1"/>
          </p:cNvSpPr>
          <p:nvPr>
            <p:ph type="title"/>
          </p:nvPr>
        </p:nvSpPr>
        <p:spPr/>
        <p:txBody>
          <a:bodyPr/>
          <a:lstStyle/>
          <a:p>
            <a:r>
              <a:rPr lang="en-US" noProof="0" dirty="0"/>
              <a:t>7-Series FPGA Families</a:t>
            </a:r>
          </a:p>
        </p:txBody>
      </p:sp>
      <p:sp>
        <p:nvSpPr>
          <p:cNvPr id="9" name="object 2"/>
          <p:cNvSpPr>
            <a:spLocks noGrp="1"/>
          </p:cNvSpPr>
          <p:nvPr>
            <p:ph idx="1"/>
          </p:nvPr>
        </p:nvSpPr>
        <p:spPr>
          <a:prstGeom prst="rect">
            <a:avLst/>
          </a:prstGeom>
          <a:blipFill>
            <a:blip r:embed="rId3" cstate="print"/>
            <a:stretch>
              <a:fillRect/>
            </a:stretch>
          </a:blipFill>
        </p:spPr>
        <p:txBody>
          <a:bodyPr wrap="square" lIns="0" tIns="0" rIns="0" bIns="0" rtlCol="0">
            <a:noAutofit/>
          </a:bodyPr>
          <a:lstStyle/>
          <a:p>
            <a:endParaRPr lang="en-US" noProof="0" dirty="0"/>
          </a:p>
        </p:txBody>
      </p:sp>
      <p:sp>
        <p:nvSpPr>
          <p:cNvPr id="2" name="Rectangle: Rounded Corners 1">
            <a:extLst>
              <a:ext uri="{FF2B5EF4-FFF2-40B4-BE49-F238E27FC236}">
                <a16:creationId xmlns:a16="http://schemas.microsoft.com/office/drawing/2014/main" id="{3BAEC595-44D5-6355-FE0A-64584C8741CA}"/>
              </a:ext>
            </a:extLst>
          </p:cNvPr>
          <p:cNvSpPr/>
          <p:nvPr/>
        </p:nvSpPr>
        <p:spPr>
          <a:xfrm>
            <a:off x="9209314" y="1359354"/>
            <a:ext cx="2592449" cy="5110842"/>
          </a:xfrm>
          <a:prstGeom prst="roundRect">
            <a:avLst/>
          </a:prstGeom>
          <a:noFill/>
          <a:ln w="57150">
            <a:solidFill>
              <a:srgbClr val="980691"/>
            </a:solidFill>
          </a:ln>
          <a:effectLst>
            <a:outerShdw blurRad="50800" dist="38100" algn="l" rotWithShape="0">
              <a:prstClr val="black">
                <a:alpha val="40000"/>
              </a:prstClr>
            </a:outerShdw>
          </a:effectLst>
          <a:scene3d>
            <a:camera prst="orthographicFront"/>
            <a:lightRig rig="threePt" dir="t"/>
          </a:scene3d>
          <a:sp3d extrusionH="95250" prstMaterial="flat">
            <a:bevelT w="247650" h="1524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92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b="1" i="1" noProof="0" dirty="0">
                <a:effectLst>
                  <a:outerShdw blurRad="38100" dist="38100" dir="2700000" algn="tl">
                    <a:srgbClr val="000000">
                      <a:alpha val="43137"/>
                    </a:srgbClr>
                  </a:outerShdw>
                </a:effectLst>
              </a:rPr>
              <a:t>Zynq-PSoC Architecture</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17</a:t>
            </a:fld>
            <a:endParaRPr lang="en-US" noProof="0" dirty="0"/>
          </a:p>
        </p:txBody>
      </p:sp>
      <p:pic>
        <p:nvPicPr>
          <p:cNvPr id="2" name="Picture 1">
            <a:extLst>
              <a:ext uri="{FF2B5EF4-FFF2-40B4-BE49-F238E27FC236}">
                <a16:creationId xmlns:a16="http://schemas.microsoft.com/office/drawing/2014/main" id="{93521E61-F37C-5919-EF61-36BBC46A57F5}"/>
              </a:ext>
            </a:extLst>
          </p:cNvPr>
          <p:cNvPicPr>
            <a:picLocks noChangeAspect="1"/>
          </p:cNvPicPr>
          <p:nvPr/>
        </p:nvPicPr>
        <p:blipFill>
          <a:blip r:embed="rId2"/>
          <a:stretch>
            <a:fillRect/>
          </a:stretch>
        </p:blipFill>
        <p:spPr>
          <a:xfrm>
            <a:off x="59940" y="7504"/>
            <a:ext cx="1877731" cy="2133785"/>
          </a:xfrm>
          <a:prstGeom prst="rect">
            <a:avLst/>
          </a:prstGeom>
        </p:spPr>
      </p:pic>
      <p:pic>
        <p:nvPicPr>
          <p:cNvPr id="6" name="Picture 5">
            <a:extLst>
              <a:ext uri="{FF2B5EF4-FFF2-40B4-BE49-F238E27FC236}">
                <a16:creationId xmlns:a16="http://schemas.microsoft.com/office/drawing/2014/main" id="{A6391EC1-18FB-4276-B421-91B79FF2197F}"/>
              </a:ext>
            </a:extLst>
          </p:cNvPr>
          <p:cNvPicPr>
            <a:picLocks noChangeAspect="1"/>
          </p:cNvPicPr>
          <p:nvPr/>
        </p:nvPicPr>
        <p:blipFill>
          <a:blip r:embed="rId3"/>
          <a:stretch>
            <a:fillRect/>
          </a:stretch>
        </p:blipFill>
        <p:spPr>
          <a:xfrm>
            <a:off x="694008" y="863643"/>
            <a:ext cx="453434" cy="449640"/>
          </a:xfrm>
          <a:prstGeom prst="rect">
            <a:avLst/>
          </a:prstGeom>
        </p:spPr>
      </p:pic>
    </p:spTree>
    <p:extLst>
      <p:ext uri="{BB962C8B-B14F-4D97-AF65-F5344CB8AC3E}">
        <p14:creationId xmlns:p14="http://schemas.microsoft.com/office/powerpoint/2010/main" val="1202819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Zynq PSoC Block Diagram</a:t>
            </a:r>
          </a:p>
        </p:txBody>
      </p:sp>
      <p:grpSp>
        <p:nvGrpSpPr>
          <p:cNvPr id="7" name="Group 6"/>
          <p:cNvGrpSpPr/>
          <p:nvPr/>
        </p:nvGrpSpPr>
        <p:grpSpPr>
          <a:xfrm>
            <a:off x="1645661" y="1083213"/>
            <a:ext cx="8562794" cy="5289199"/>
            <a:chOff x="1887509" y="1446963"/>
            <a:chExt cx="8361811" cy="5137803"/>
          </a:xfrm>
        </p:grpSpPr>
        <p:pic>
          <p:nvPicPr>
            <p:cNvPr id="8" name="Picture 2"/>
            <p:cNvPicPr>
              <a:picLocks noChangeAspect="1" noChangeArrowheads="1"/>
            </p:cNvPicPr>
            <p:nvPr/>
          </p:nvPicPr>
          <p:blipFill>
            <a:blip r:embed="rId2"/>
            <a:srcRect/>
            <a:stretch>
              <a:fillRect/>
            </a:stretch>
          </p:blipFill>
          <p:spPr bwMode="auto">
            <a:xfrm>
              <a:off x="1887509" y="1446963"/>
              <a:ext cx="8361811" cy="5137803"/>
            </a:xfrm>
            <a:prstGeom prst="rect">
              <a:avLst/>
            </a:prstGeom>
            <a:noFill/>
            <a:ln w="9525">
              <a:noFill/>
              <a:miter lim="800000"/>
              <a:headEnd/>
              <a:tailEnd/>
            </a:ln>
          </p:spPr>
        </p:pic>
        <p:sp>
          <p:nvSpPr>
            <p:cNvPr id="9" name="Rectangle 3"/>
            <p:cNvSpPr/>
            <p:nvPr/>
          </p:nvSpPr>
          <p:spPr bwMode="auto">
            <a:xfrm>
              <a:off x="4449452" y="2705493"/>
              <a:ext cx="3318235" cy="1998482"/>
            </a:xfrm>
            <a:prstGeom prst="rect">
              <a:avLst/>
            </a:prstGeom>
            <a:noFill/>
            <a:ln w="7620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noProof="0" dirty="0">
                <a:solidFill>
                  <a:srgbClr val="000000"/>
                </a:solidFill>
              </a:endParaRPr>
            </a:p>
          </p:txBody>
        </p:sp>
        <p:cxnSp>
          <p:nvCxnSpPr>
            <p:cNvPr id="10" name="Straight Arrow Connector 5"/>
            <p:cNvCxnSpPr/>
            <p:nvPr/>
          </p:nvCxnSpPr>
          <p:spPr bwMode="auto">
            <a:xfrm flipH="1">
              <a:off x="8097625" y="2733774"/>
              <a:ext cx="282804" cy="0"/>
            </a:xfrm>
            <a:prstGeom prst="straightConnector1">
              <a:avLst/>
            </a:prstGeom>
            <a:solidFill>
              <a:schemeClr val="tx2"/>
            </a:solidFill>
            <a:ln w="38100" cap="flat" cmpd="sng" algn="ctr">
              <a:solidFill>
                <a:schemeClr val="tx1"/>
              </a:solidFill>
              <a:prstDash val="solid"/>
              <a:round/>
              <a:headEnd type="none" w="med" len="med"/>
              <a:tailEnd type="triangle" w="med" len="med"/>
            </a:ln>
            <a:effectLst/>
          </p:spPr>
        </p:cxnSp>
      </p:grpSp>
      <p:sp>
        <p:nvSpPr>
          <p:cNvPr id="2" name="Marcador de número de diapositiva 1"/>
          <p:cNvSpPr>
            <a:spLocks noGrp="1"/>
          </p:cNvSpPr>
          <p:nvPr>
            <p:ph type="sldNum" sz="quarter" idx="12"/>
          </p:nvPr>
        </p:nvSpPr>
        <p:spPr/>
        <p:txBody>
          <a:bodyPr/>
          <a:lstStyle/>
          <a:p>
            <a:fld id="{4FAD3335-DA88-43C3-A15A-18D99FF2C7FA}" type="slidenum">
              <a:rPr lang="en-US" noProof="0" smtClean="0"/>
              <a:t>18</a:t>
            </a:fld>
            <a:endParaRPr lang="en-US" noProof="0" dirty="0"/>
          </a:p>
        </p:txBody>
      </p:sp>
    </p:spTree>
    <p:extLst>
      <p:ext uri="{BB962C8B-B14F-4D97-AF65-F5344CB8AC3E}">
        <p14:creationId xmlns:p14="http://schemas.microsoft.com/office/powerpoint/2010/main" val="85271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60558" y="2572480"/>
            <a:ext cx="4372699" cy="2734092"/>
          </a:xfrm>
        </p:spPr>
        <p:txBody>
          <a:bodyPr vert="horz" lIns="0" tIns="45720" rIns="0" bIns="45720" rtlCol="0" anchor="t">
            <a:normAutofit fontScale="92500" lnSpcReduction="20000"/>
          </a:bodyPr>
          <a:lstStyle/>
          <a:p>
            <a:r>
              <a:rPr lang="en-US" b="1" noProof="0" dirty="0">
                <a:solidFill>
                  <a:srgbClr val="0070C0"/>
                </a:solidFill>
              </a:rPr>
              <a:t>Complete ARM®-based processing system</a:t>
            </a:r>
          </a:p>
          <a:p>
            <a:pPr marL="383540" lvl="1"/>
            <a:r>
              <a:rPr lang="en-US" noProof="0" dirty="0"/>
              <a:t> Application Processor Unit (APU)</a:t>
            </a:r>
            <a:endParaRPr lang="en-US" noProof="0" dirty="0">
              <a:cs typeface="Calibri" panose="020F0502020204030204"/>
            </a:endParaRPr>
          </a:p>
          <a:p>
            <a:pPr marL="726440" lvl="2"/>
            <a:r>
              <a:rPr lang="en-US" noProof="0" dirty="0"/>
              <a:t>Dual ARM Cortex™-A9 processors</a:t>
            </a:r>
            <a:endParaRPr lang="en-US" noProof="0" dirty="0">
              <a:cs typeface="Calibri" panose="020F0502020204030204"/>
            </a:endParaRPr>
          </a:p>
          <a:p>
            <a:pPr marL="726440" lvl="2"/>
            <a:r>
              <a:rPr lang="en-US" noProof="0" dirty="0"/>
              <a:t>Caches and support blocks</a:t>
            </a:r>
            <a:endParaRPr lang="en-US" noProof="0" dirty="0">
              <a:cs typeface="Calibri" panose="020F0502020204030204"/>
            </a:endParaRPr>
          </a:p>
          <a:p>
            <a:pPr marL="383540" lvl="1"/>
            <a:r>
              <a:rPr lang="en-US" noProof="0" dirty="0"/>
              <a:t> Fully integrated memory controllers</a:t>
            </a:r>
            <a:endParaRPr lang="en-US" noProof="0" dirty="0">
              <a:cs typeface="Calibri" panose="020F0502020204030204"/>
            </a:endParaRPr>
          </a:p>
          <a:p>
            <a:pPr marL="383540" lvl="1"/>
            <a:r>
              <a:rPr lang="en-US" noProof="0" dirty="0"/>
              <a:t> I/O peripherals</a:t>
            </a:r>
            <a:endParaRPr lang="en-US" noProof="0" dirty="0">
              <a:cs typeface="Calibri" panose="020F0502020204030204"/>
            </a:endParaRPr>
          </a:p>
          <a:p>
            <a:pPr marL="383540" lvl="1"/>
            <a:endParaRPr lang="en-US" noProof="0" dirty="0">
              <a:cs typeface="Calibri" panose="020F0502020204030204"/>
            </a:endParaRP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Zynq-7000 Main Features</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19</a:t>
            </a:fld>
            <a:endParaRPr lang="en-US" noProof="0" dirty="0"/>
          </a:p>
        </p:txBody>
      </p:sp>
      <p:sp>
        <p:nvSpPr>
          <p:cNvPr id="8" name="Marcador de contenido 1">
            <a:extLst>
              <a:ext uri="{FF2B5EF4-FFF2-40B4-BE49-F238E27FC236}">
                <a16:creationId xmlns:a16="http://schemas.microsoft.com/office/drawing/2014/main" id="{1E91D337-E62C-9886-8189-E5428240F6D3}"/>
              </a:ext>
            </a:extLst>
          </p:cNvPr>
          <p:cNvSpPr txBox="1">
            <a:spLocks/>
          </p:cNvSpPr>
          <p:nvPr/>
        </p:nvSpPr>
        <p:spPr>
          <a:xfrm>
            <a:off x="4553772" y="4068667"/>
            <a:ext cx="4552839" cy="2563298"/>
          </a:xfrm>
          <a:prstGeom prst="rect">
            <a:avLst/>
          </a:prstGeom>
        </p:spPr>
        <p:txBody>
          <a:bodyPr vert="horz" lIns="0" tIns="45720" rIns="0" bIns="45720" rtlCol="0" anchor="t">
            <a:normAutofit fontScale="925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00660" lvl="1" indent="0">
              <a:buNone/>
            </a:pPr>
            <a:endParaRPr lang="en-US" noProof="0" dirty="0">
              <a:cs typeface="Calibri" panose="020F0502020204030204"/>
            </a:endParaRPr>
          </a:p>
          <a:p>
            <a:r>
              <a:rPr lang="en-US" b="1" noProof="0" dirty="0">
                <a:solidFill>
                  <a:srgbClr val="0070C0"/>
                </a:solidFill>
              </a:rPr>
              <a:t>Tightly integrated programmable logic</a:t>
            </a:r>
          </a:p>
          <a:p>
            <a:pPr marL="383540" lvl="1"/>
            <a:r>
              <a:rPr lang="en-US" noProof="0" dirty="0"/>
              <a:t> Used to extend the processing system</a:t>
            </a:r>
            <a:endParaRPr lang="en-US" noProof="0" dirty="0">
              <a:cs typeface="Calibri" panose="020F0502020204030204"/>
            </a:endParaRPr>
          </a:p>
          <a:p>
            <a:pPr marL="383540" lvl="1"/>
            <a:r>
              <a:rPr lang="en-US" noProof="0" dirty="0"/>
              <a:t> Scalable density and performance</a:t>
            </a:r>
            <a:endParaRPr lang="en-US" noProof="0" dirty="0">
              <a:cs typeface="Calibri" panose="020F0502020204030204"/>
            </a:endParaRPr>
          </a:p>
          <a:p>
            <a:endParaRPr lang="en-US" b="1" noProof="0" dirty="0">
              <a:cs typeface="Calibri" panose="020F0502020204030204"/>
            </a:endParaRPr>
          </a:p>
          <a:p>
            <a:endParaRPr lang="en-US" noProof="0" dirty="0"/>
          </a:p>
        </p:txBody>
      </p:sp>
      <p:sp>
        <p:nvSpPr>
          <p:cNvPr id="10" name="Marcador de contenido 1">
            <a:extLst>
              <a:ext uri="{FF2B5EF4-FFF2-40B4-BE49-F238E27FC236}">
                <a16:creationId xmlns:a16="http://schemas.microsoft.com/office/drawing/2014/main" id="{DE621790-99A0-86BA-173C-D5A7034AE48D}"/>
              </a:ext>
            </a:extLst>
          </p:cNvPr>
          <p:cNvSpPr txBox="1">
            <a:spLocks/>
          </p:cNvSpPr>
          <p:nvPr/>
        </p:nvSpPr>
        <p:spPr>
          <a:xfrm>
            <a:off x="7599510" y="2130160"/>
            <a:ext cx="4456740" cy="2156023"/>
          </a:xfrm>
          <a:prstGeom prst="rect">
            <a:avLst/>
          </a:prstGeom>
        </p:spPr>
        <p:txBody>
          <a:bodyPr vert="horz" lIns="0" tIns="45720" rIns="0" bIns="45720" rtlCol="0" anchor="t">
            <a:normAutofit fontScale="85000" lnSpcReduction="200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b="1" noProof="0" dirty="0">
              <a:cs typeface="Calibri" panose="020F0502020204030204"/>
            </a:endParaRPr>
          </a:p>
          <a:p>
            <a:r>
              <a:rPr lang="en-US" b="1" noProof="0" dirty="0">
                <a:solidFill>
                  <a:srgbClr val="0070C0"/>
                </a:solidFill>
              </a:rPr>
              <a:t>Flexible array of I/O</a:t>
            </a:r>
          </a:p>
          <a:p>
            <a:pPr marL="383540" lvl="1"/>
            <a:r>
              <a:rPr lang="en-US" noProof="0" dirty="0"/>
              <a:t> Wide range of external multi-standard I/O </a:t>
            </a:r>
            <a:endParaRPr lang="en-US" noProof="0" dirty="0">
              <a:cs typeface="Calibri" panose="020F0502020204030204"/>
            </a:endParaRPr>
          </a:p>
          <a:p>
            <a:pPr marL="383540" lvl="1"/>
            <a:r>
              <a:rPr lang="en-US" noProof="0" dirty="0"/>
              <a:t> High-performance integrated serial transceivers</a:t>
            </a:r>
            <a:endParaRPr lang="en-US" noProof="0" dirty="0">
              <a:cs typeface="Calibri" panose="020F0502020204030204"/>
            </a:endParaRPr>
          </a:p>
          <a:p>
            <a:pPr marL="383540" lvl="1"/>
            <a:r>
              <a:rPr lang="en-US" noProof="0" dirty="0"/>
              <a:t> Analog-to-digital converter inputs</a:t>
            </a:r>
            <a:endParaRPr lang="en-US" noProof="0" dirty="0">
              <a:cs typeface="Calibri" panose="020F0502020204030204"/>
            </a:endParaRPr>
          </a:p>
          <a:p>
            <a:endParaRPr lang="en-US" noProof="0" dirty="0"/>
          </a:p>
        </p:txBody>
      </p:sp>
      <p:pic>
        <p:nvPicPr>
          <p:cNvPr id="12" name="Picture 11">
            <a:extLst>
              <a:ext uri="{FF2B5EF4-FFF2-40B4-BE49-F238E27FC236}">
                <a16:creationId xmlns:a16="http://schemas.microsoft.com/office/drawing/2014/main" id="{CC23D0CF-D2E2-1EA6-70E9-F43E4A68CEFC}"/>
              </a:ext>
            </a:extLst>
          </p:cNvPr>
          <p:cNvPicPr>
            <a:picLocks noChangeAspect="1"/>
          </p:cNvPicPr>
          <p:nvPr/>
        </p:nvPicPr>
        <p:blipFill>
          <a:blip r:embed="rId2"/>
          <a:stretch>
            <a:fillRect/>
          </a:stretch>
        </p:blipFill>
        <p:spPr>
          <a:xfrm>
            <a:off x="4592491" y="1143809"/>
            <a:ext cx="3125850" cy="2857341"/>
          </a:xfrm>
          <a:prstGeom prst="rect">
            <a:avLst/>
          </a:prstGeom>
        </p:spPr>
      </p:pic>
    </p:spTree>
    <p:extLst>
      <p:ext uri="{BB962C8B-B14F-4D97-AF65-F5344CB8AC3E}">
        <p14:creationId xmlns:p14="http://schemas.microsoft.com/office/powerpoint/2010/main" val="199862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EF57EDE-682B-8DDB-D261-CB5DFDDAAA99}"/>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39A4C21F-A5B6-413C-0EFB-0BFED3B60282}"/>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D7671AA2-03DC-A392-AF7E-70378DABAFB7}"/>
              </a:ext>
            </a:extLst>
          </p:cNvPr>
          <p:cNvSpPr>
            <a:spLocks noGrp="1"/>
          </p:cNvSpPr>
          <p:nvPr>
            <p:ph type="sldNum" sz="quarter" idx="12"/>
          </p:nvPr>
        </p:nvSpPr>
        <p:spPr/>
        <p:txBody>
          <a:bodyPr/>
          <a:lstStyle/>
          <a:p>
            <a:fld id="{4FAD3335-DA88-43C3-A15A-18D99FF2C7FA}" type="slidenum">
              <a:rPr lang="en-US" noProof="0" smtClean="0"/>
              <a:t>2</a:t>
            </a:fld>
            <a:endParaRPr lang="en-US" noProof="0" dirty="0"/>
          </a:p>
        </p:txBody>
      </p:sp>
      <p:sp>
        <p:nvSpPr>
          <p:cNvPr id="6" name="Title 5">
            <a:extLst>
              <a:ext uri="{FF2B5EF4-FFF2-40B4-BE49-F238E27FC236}">
                <a16:creationId xmlns:a16="http://schemas.microsoft.com/office/drawing/2014/main" id="{E87B7266-911A-830C-35B0-6B64FC516074}"/>
              </a:ext>
            </a:extLst>
          </p:cNvPr>
          <p:cNvSpPr>
            <a:spLocks noGrp="1"/>
          </p:cNvSpPr>
          <p:nvPr>
            <p:ph type="title"/>
          </p:nvPr>
        </p:nvSpPr>
        <p:spPr/>
        <p:txBody>
          <a:bodyPr/>
          <a:lstStyle/>
          <a:p>
            <a:r>
              <a:rPr lang="en-US" noProof="0" dirty="0"/>
              <a:t>Agenda</a:t>
            </a:r>
          </a:p>
        </p:txBody>
      </p:sp>
      <p:grpSp>
        <p:nvGrpSpPr>
          <p:cNvPr id="43" name="그룹 2">
            <a:extLst>
              <a:ext uri="{FF2B5EF4-FFF2-40B4-BE49-F238E27FC236}">
                <a16:creationId xmlns:a16="http://schemas.microsoft.com/office/drawing/2014/main" id="{A944EACF-BE24-43EF-96B8-21D19EF2641D}"/>
              </a:ext>
            </a:extLst>
          </p:cNvPr>
          <p:cNvGrpSpPr/>
          <p:nvPr/>
        </p:nvGrpSpPr>
        <p:grpSpPr>
          <a:xfrm>
            <a:off x="2743793" y="1211525"/>
            <a:ext cx="6573115" cy="900000"/>
            <a:chOff x="933685" y="1815665"/>
            <a:chExt cx="6573115" cy="972000"/>
          </a:xfrm>
        </p:grpSpPr>
        <p:sp>
          <p:nvSpPr>
            <p:cNvPr id="75" name="Rectangle 2">
              <a:extLst>
                <a:ext uri="{FF2B5EF4-FFF2-40B4-BE49-F238E27FC236}">
                  <a16:creationId xmlns:a16="http://schemas.microsoft.com/office/drawing/2014/main" id="{CE45BDEA-F83F-4069-B767-55E5751CCD90}"/>
                </a:ext>
              </a:extLst>
            </p:cNvPr>
            <p:cNvSpPr/>
            <p:nvPr/>
          </p:nvSpPr>
          <p:spPr>
            <a:xfrm>
              <a:off x="2291056" y="1815665"/>
              <a:ext cx="5215744" cy="972000"/>
            </a:xfrm>
            <a:custGeom>
              <a:avLst/>
              <a:gdLst>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35550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54427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41462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402209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38668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3865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40221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6001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396001 h 792000"/>
                <a:gd name="connsiteX5" fmla="*/ 0 w 6460280"/>
                <a:gd name="connsiteY5"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0280" h="792000">
                  <a:moveTo>
                    <a:pt x="0" y="0"/>
                  </a:moveTo>
                  <a:lnTo>
                    <a:pt x="6460280" y="0"/>
                  </a:lnTo>
                  <a:lnTo>
                    <a:pt x="6460280" y="792000"/>
                  </a:lnTo>
                  <a:lnTo>
                    <a:pt x="0" y="792000"/>
                  </a:lnTo>
                  <a:lnTo>
                    <a:pt x="268584" y="396001"/>
                  </a:lnTo>
                  <a:lnTo>
                    <a:pt x="0" y="0"/>
                  </a:lnTo>
                  <a:close/>
                </a:path>
              </a:pathLst>
            </a:custGeom>
            <a:solidFill>
              <a:sysClr val="window" lastClr="FFFFFF"/>
            </a:solidFill>
            <a:ln w="38100" cap="flat" cmpd="sng" algn="ctr">
              <a:solidFill>
                <a:srgbClr val="02ECEC"/>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6" name="Pentagon 26">
              <a:extLst>
                <a:ext uri="{FF2B5EF4-FFF2-40B4-BE49-F238E27FC236}">
                  <a16:creationId xmlns:a16="http://schemas.microsoft.com/office/drawing/2014/main" id="{0EAA3288-6A11-49D3-B5A9-7CE228B952DC}"/>
                </a:ext>
              </a:extLst>
            </p:cNvPr>
            <p:cNvSpPr/>
            <p:nvPr/>
          </p:nvSpPr>
          <p:spPr>
            <a:xfrm>
              <a:off x="933685" y="1815665"/>
              <a:ext cx="1441222" cy="972000"/>
            </a:xfrm>
            <a:prstGeom prst="homePlate">
              <a:avLst>
                <a:gd name="adj" fmla="val 22388"/>
              </a:avLst>
            </a:prstGeom>
            <a:solidFill>
              <a:srgbClr val="02ECEC"/>
            </a:solidFill>
            <a:ln w="38100" cap="flat" cmpd="sng" algn="ctr">
              <a:solidFill>
                <a:srgbClr val="02ECEC"/>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7" name="Rectangle 76">
              <a:extLst>
                <a:ext uri="{FF2B5EF4-FFF2-40B4-BE49-F238E27FC236}">
                  <a16:creationId xmlns:a16="http://schemas.microsoft.com/office/drawing/2014/main" id="{786DFD37-404B-4EB1-9BC7-3FA578CC7901}"/>
                </a:ext>
              </a:extLst>
            </p:cNvPr>
            <p:cNvSpPr/>
            <p:nvPr/>
          </p:nvSpPr>
          <p:spPr>
            <a:xfrm>
              <a:off x="991160"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8" name="Rectangle 77">
              <a:extLst>
                <a:ext uri="{FF2B5EF4-FFF2-40B4-BE49-F238E27FC236}">
                  <a16:creationId xmlns:a16="http://schemas.microsoft.com/office/drawing/2014/main" id="{1661221A-4FAA-4D1A-83EB-FA77FBB6970E}"/>
                </a:ext>
              </a:extLst>
            </p:cNvPr>
            <p:cNvSpPr/>
            <p:nvPr/>
          </p:nvSpPr>
          <p:spPr>
            <a:xfrm>
              <a:off x="1114936"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grpSp>
      <p:grpSp>
        <p:nvGrpSpPr>
          <p:cNvPr id="44" name="그룹 7">
            <a:extLst>
              <a:ext uri="{FF2B5EF4-FFF2-40B4-BE49-F238E27FC236}">
                <a16:creationId xmlns:a16="http://schemas.microsoft.com/office/drawing/2014/main" id="{A1498A4D-5983-42A6-999D-A98DD768288E}"/>
              </a:ext>
            </a:extLst>
          </p:cNvPr>
          <p:cNvGrpSpPr/>
          <p:nvPr/>
        </p:nvGrpSpPr>
        <p:grpSpPr>
          <a:xfrm>
            <a:off x="2743793" y="2322159"/>
            <a:ext cx="6573115" cy="900000"/>
            <a:chOff x="933685" y="1815665"/>
            <a:chExt cx="6573115" cy="972000"/>
          </a:xfrm>
        </p:grpSpPr>
        <p:sp>
          <p:nvSpPr>
            <p:cNvPr id="71" name="Rectangle 2">
              <a:extLst>
                <a:ext uri="{FF2B5EF4-FFF2-40B4-BE49-F238E27FC236}">
                  <a16:creationId xmlns:a16="http://schemas.microsoft.com/office/drawing/2014/main" id="{EC3DADD0-D4DE-409E-9ADE-8AB279521FC0}"/>
                </a:ext>
              </a:extLst>
            </p:cNvPr>
            <p:cNvSpPr/>
            <p:nvPr/>
          </p:nvSpPr>
          <p:spPr>
            <a:xfrm>
              <a:off x="2291056" y="1815665"/>
              <a:ext cx="5215744" cy="972000"/>
            </a:xfrm>
            <a:custGeom>
              <a:avLst/>
              <a:gdLst>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35550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54427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41462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402209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38668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3865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40221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6001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396001 h 792000"/>
                <a:gd name="connsiteX5" fmla="*/ 0 w 6460280"/>
                <a:gd name="connsiteY5"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0280" h="792000">
                  <a:moveTo>
                    <a:pt x="0" y="0"/>
                  </a:moveTo>
                  <a:lnTo>
                    <a:pt x="6460280" y="0"/>
                  </a:lnTo>
                  <a:lnTo>
                    <a:pt x="6460280" y="792000"/>
                  </a:lnTo>
                  <a:lnTo>
                    <a:pt x="0" y="792000"/>
                  </a:lnTo>
                  <a:lnTo>
                    <a:pt x="268584" y="396001"/>
                  </a:lnTo>
                  <a:lnTo>
                    <a:pt x="0" y="0"/>
                  </a:lnTo>
                  <a:close/>
                </a:path>
              </a:pathLst>
            </a:custGeom>
            <a:solidFill>
              <a:sysClr val="window" lastClr="FFFFFF"/>
            </a:solidFill>
            <a:ln w="38100" cap="flat" cmpd="sng" algn="ctr">
              <a:solidFill>
                <a:srgbClr val="125A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2" name="Pentagon 26">
              <a:extLst>
                <a:ext uri="{FF2B5EF4-FFF2-40B4-BE49-F238E27FC236}">
                  <a16:creationId xmlns:a16="http://schemas.microsoft.com/office/drawing/2014/main" id="{2A7700CF-83A9-44E9-B90C-155A35D31A37}"/>
                </a:ext>
              </a:extLst>
            </p:cNvPr>
            <p:cNvSpPr/>
            <p:nvPr/>
          </p:nvSpPr>
          <p:spPr>
            <a:xfrm>
              <a:off x="933685" y="1815665"/>
              <a:ext cx="1441222" cy="972000"/>
            </a:xfrm>
            <a:prstGeom prst="homePlate">
              <a:avLst>
                <a:gd name="adj" fmla="val 22388"/>
              </a:avLst>
            </a:prstGeom>
            <a:solidFill>
              <a:srgbClr val="125AC4"/>
            </a:solidFill>
            <a:ln w="38100" cap="flat" cmpd="sng" algn="ctr">
              <a:solidFill>
                <a:srgbClr val="125AC4"/>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3" name="Rectangle 72">
              <a:extLst>
                <a:ext uri="{FF2B5EF4-FFF2-40B4-BE49-F238E27FC236}">
                  <a16:creationId xmlns:a16="http://schemas.microsoft.com/office/drawing/2014/main" id="{DA5D79F4-0BC5-4BE3-A93B-D90176E2EB3D}"/>
                </a:ext>
              </a:extLst>
            </p:cNvPr>
            <p:cNvSpPr/>
            <p:nvPr/>
          </p:nvSpPr>
          <p:spPr>
            <a:xfrm>
              <a:off x="991160"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4" name="Rectangle 73">
              <a:extLst>
                <a:ext uri="{FF2B5EF4-FFF2-40B4-BE49-F238E27FC236}">
                  <a16:creationId xmlns:a16="http://schemas.microsoft.com/office/drawing/2014/main" id="{21771FB4-5F36-49C4-87A2-FAD0574BAAAE}"/>
                </a:ext>
              </a:extLst>
            </p:cNvPr>
            <p:cNvSpPr/>
            <p:nvPr/>
          </p:nvSpPr>
          <p:spPr>
            <a:xfrm>
              <a:off x="1114936"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grpSp>
      <p:grpSp>
        <p:nvGrpSpPr>
          <p:cNvPr id="45" name="그룹 12">
            <a:extLst>
              <a:ext uri="{FF2B5EF4-FFF2-40B4-BE49-F238E27FC236}">
                <a16:creationId xmlns:a16="http://schemas.microsoft.com/office/drawing/2014/main" id="{FCE0A703-5D9F-4935-AA40-0705797AE390}"/>
              </a:ext>
            </a:extLst>
          </p:cNvPr>
          <p:cNvGrpSpPr/>
          <p:nvPr/>
        </p:nvGrpSpPr>
        <p:grpSpPr>
          <a:xfrm>
            <a:off x="2743793" y="3426002"/>
            <a:ext cx="6573115" cy="900000"/>
            <a:chOff x="933685" y="1815665"/>
            <a:chExt cx="6573115" cy="972000"/>
          </a:xfrm>
        </p:grpSpPr>
        <p:sp>
          <p:nvSpPr>
            <p:cNvPr id="67" name="Rectangle 2">
              <a:extLst>
                <a:ext uri="{FF2B5EF4-FFF2-40B4-BE49-F238E27FC236}">
                  <a16:creationId xmlns:a16="http://schemas.microsoft.com/office/drawing/2014/main" id="{8EEADDF9-F578-40A8-9E9C-3B4864EF6EA2}"/>
                </a:ext>
              </a:extLst>
            </p:cNvPr>
            <p:cNvSpPr/>
            <p:nvPr/>
          </p:nvSpPr>
          <p:spPr>
            <a:xfrm>
              <a:off x="2291056" y="1815665"/>
              <a:ext cx="5215744" cy="972000"/>
            </a:xfrm>
            <a:custGeom>
              <a:avLst/>
              <a:gdLst>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35550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54427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41462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402209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38668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3865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40221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6001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396001 h 792000"/>
                <a:gd name="connsiteX5" fmla="*/ 0 w 6460280"/>
                <a:gd name="connsiteY5"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0280" h="792000">
                  <a:moveTo>
                    <a:pt x="0" y="0"/>
                  </a:moveTo>
                  <a:lnTo>
                    <a:pt x="6460280" y="0"/>
                  </a:lnTo>
                  <a:lnTo>
                    <a:pt x="6460280" y="792000"/>
                  </a:lnTo>
                  <a:lnTo>
                    <a:pt x="0" y="792000"/>
                  </a:lnTo>
                  <a:lnTo>
                    <a:pt x="268584" y="396001"/>
                  </a:lnTo>
                  <a:lnTo>
                    <a:pt x="0" y="0"/>
                  </a:lnTo>
                  <a:close/>
                </a:path>
              </a:pathLst>
            </a:custGeom>
            <a:solidFill>
              <a:sysClr val="window" lastClr="FFFFFF"/>
            </a:solidFill>
            <a:ln w="38100" cap="flat" cmpd="sng" algn="ctr">
              <a:solidFill>
                <a:srgbClr val="0085F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68" name="Pentagon 26">
              <a:extLst>
                <a:ext uri="{FF2B5EF4-FFF2-40B4-BE49-F238E27FC236}">
                  <a16:creationId xmlns:a16="http://schemas.microsoft.com/office/drawing/2014/main" id="{42EC7EAD-D1CC-401B-BBCE-2A8BD9227F6B}"/>
                </a:ext>
              </a:extLst>
            </p:cNvPr>
            <p:cNvSpPr/>
            <p:nvPr/>
          </p:nvSpPr>
          <p:spPr>
            <a:xfrm>
              <a:off x="933685" y="1815665"/>
              <a:ext cx="1441222" cy="972000"/>
            </a:xfrm>
            <a:prstGeom prst="homePlate">
              <a:avLst>
                <a:gd name="adj" fmla="val 22388"/>
              </a:avLst>
            </a:prstGeom>
            <a:solidFill>
              <a:srgbClr val="0085F2"/>
            </a:solidFill>
            <a:ln w="38100" cap="flat" cmpd="sng" algn="ctr">
              <a:solidFill>
                <a:srgbClr val="0085F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69" name="Rectangle 68">
              <a:extLst>
                <a:ext uri="{FF2B5EF4-FFF2-40B4-BE49-F238E27FC236}">
                  <a16:creationId xmlns:a16="http://schemas.microsoft.com/office/drawing/2014/main" id="{8422DF31-06AD-4EFA-8EB0-316B3CB3DD2F}"/>
                </a:ext>
              </a:extLst>
            </p:cNvPr>
            <p:cNvSpPr/>
            <p:nvPr/>
          </p:nvSpPr>
          <p:spPr>
            <a:xfrm>
              <a:off x="991160"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70" name="Rectangle 69">
              <a:extLst>
                <a:ext uri="{FF2B5EF4-FFF2-40B4-BE49-F238E27FC236}">
                  <a16:creationId xmlns:a16="http://schemas.microsoft.com/office/drawing/2014/main" id="{1952479D-66C3-4311-B484-9FDFF9355659}"/>
                </a:ext>
              </a:extLst>
            </p:cNvPr>
            <p:cNvSpPr/>
            <p:nvPr/>
          </p:nvSpPr>
          <p:spPr>
            <a:xfrm>
              <a:off x="1114936"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grpSp>
      <p:grpSp>
        <p:nvGrpSpPr>
          <p:cNvPr id="46" name="그룹 17">
            <a:extLst>
              <a:ext uri="{FF2B5EF4-FFF2-40B4-BE49-F238E27FC236}">
                <a16:creationId xmlns:a16="http://schemas.microsoft.com/office/drawing/2014/main" id="{C3E34B68-5497-4283-9BBF-375CDB5246CB}"/>
              </a:ext>
            </a:extLst>
          </p:cNvPr>
          <p:cNvGrpSpPr/>
          <p:nvPr/>
        </p:nvGrpSpPr>
        <p:grpSpPr>
          <a:xfrm>
            <a:off x="2743793" y="4529846"/>
            <a:ext cx="6573115" cy="900000"/>
            <a:chOff x="933685" y="1815665"/>
            <a:chExt cx="6573115" cy="972000"/>
          </a:xfrm>
        </p:grpSpPr>
        <p:sp>
          <p:nvSpPr>
            <p:cNvPr id="63" name="Rectangle 2">
              <a:extLst>
                <a:ext uri="{FF2B5EF4-FFF2-40B4-BE49-F238E27FC236}">
                  <a16:creationId xmlns:a16="http://schemas.microsoft.com/office/drawing/2014/main" id="{6684821D-1A02-4635-844A-6FE12CDD5731}"/>
                </a:ext>
              </a:extLst>
            </p:cNvPr>
            <p:cNvSpPr/>
            <p:nvPr/>
          </p:nvSpPr>
          <p:spPr>
            <a:xfrm>
              <a:off x="2291056" y="1815665"/>
              <a:ext cx="5215744" cy="972000"/>
            </a:xfrm>
            <a:custGeom>
              <a:avLst/>
              <a:gdLst>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35550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54427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41462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402209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38668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3865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40221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6001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396001 h 792000"/>
                <a:gd name="connsiteX5" fmla="*/ 0 w 6460280"/>
                <a:gd name="connsiteY5"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0280" h="792000">
                  <a:moveTo>
                    <a:pt x="0" y="0"/>
                  </a:moveTo>
                  <a:lnTo>
                    <a:pt x="6460280" y="0"/>
                  </a:lnTo>
                  <a:lnTo>
                    <a:pt x="6460280" y="792000"/>
                  </a:lnTo>
                  <a:lnTo>
                    <a:pt x="0" y="792000"/>
                  </a:lnTo>
                  <a:lnTo>
                    <a:pt x="268584" y="396001"/>
                  </a:lnTo>
                  <a:lnTo>
                    <a:pt x="0" y="0"/>
                  </a:lnTo>
                  <a:close/>
                </a:path>
              </a:pathLst>
            </a:custGeom>
            <a:solidFill>
              <a:sysClr val="window" lastClr="FFFFFF"/>
            </a:solidFill>
            <a:ln w="38100" cap="flat" cmpd="sng" algn="ctr">
              <a:solidFill>
                <a:srgbClr val="0AA6E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64" name="Pentagon 26">
              <a:extLst>
                <a:ext uri="{FF2B5EF4-FFF2-40B4-BE49-F238E27FC236}">
                  <a16:creationId xmlns:a16="http://schemas.microsoft.com/office/drawing/2014/main" id="{D64DC8F1-FA3D-4276-A769-68CF55FCFE0D}"/>
                </a:ext>
              </a:extLst>
            </p:cNvPr>
            <p:cNvSpPr/>
            <p:nvPr/>
          </p:nvSpPr>
          <p:spPr>
            <a:xfrm>
              <a:off x="933685" y="1815665"/>
              <a:ext cx="1441222" cy="972000"/>
            </a:xfrm>
            <a:prstGeom prst="homePlate">
              <a:avLst>
                <a:gd name="adj" fmla="val 22388"/>
              </a:avLst>
            </a:prstGeom>
            <a:solidFill>
              <a:srgbClr val="0AA6ED"/>
            </a:solidFill>
            <a:ln w="38100" cap="flat" cmpd="sng" algn="ctr">
              <a:solidFill>
                <a:srgbClr val="0AA6E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65" name="Rectangle 64">
              <a:extLst>
                <a:ext uri="{FF2B5EF4-FFF2-40B4-BE49-F238E27FC236}">
                  <a16:creationId xmlns:a16="http://schemas.microsoft.com/office/drawing/2014/main" id="{1ACFC939-48D9-48F6-A07F-588FA8BAF092}"/>
                </a:ext>
              </a:extLst>
            </p:cNvPr>
            <p:cNvSpPr/>
            <p:nvPr/>
          </p:nvSpPr>
          <p:spPr>
            <a:xfrm>
              <a:off x="991160"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66" name="Rectangle 65">
              <a:extLst>
                <a:ext uri="{FF2B5EF4-FFF2-40B4-BE49-F238E27FC236}">
                  <a16:creationId xmlns:a16="http://schemas.microsoft.com/office/drawing/2014/main" id="{1E289092-087A-46A2-B4CC-739B9DE7FC89}"/>
                </a:ext>
              </a:extLst>
            </p:cNvPr>
            <p:cNvSpPr/>
            <p:nvPr/>
          </p:nvSpPr>
          <p:spPr>
            <a:xfrm>
              <a:off x="1114936"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grpSp>
      <p:sp>
        <p:nvSpPr>
          <p:cNvPr id="47" name="TextBox 30">
            <a:extLst>
              <a:ext uri="{FF2B5EF4-FFF2-40B4-BE49-F238E27FC236}">
                <a16:creationId xmlns:a16="http://schemas.microsoft.com/office/drawing/2014/main" id="{78DE261D-5041-411B-B849-4145DE0844CA}"/>
              </a:ext>
            </a:extLst>
          </p:cNvPr>
          <p:cNvSpPr txBox="1"/>
          <p:nvPr/>
        </p:nvSpPr>
        <p:spPr>
          <a:xfrm>
            <a:off x="3068909" y="1422096"/>
            <a:ext cx="748249" cy="49244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Arial"/>
                <a:cs typeface="Arial" pitchFamily="34" charset="0"/>
              </a:rPr>
              <a:t>01</a:t>
            </a:r>
          </a:p>
        </p:txBody>
      </p:sp>
      <p:sp>
        <p:nvSpPr>
          <p:cNvPr id="48" name="TextBox 31">
            <a:extLst>
              <a:ext uri="{FF2B5EF4-FFF2-40B4-BE49-F238E27FC236}">
                <a16:creationId xmlns:a16="http://schemas.microsoft.com/office/drawing/2014/main" id="{2810C975-588E-4B70-958F-5E4B2168676C}"/>
              </a:ext>
            </a:extLst>
          </p:cNvPr>
          <p:cNvSpPr txBox="1"/>
          <p:nvPr/>
        </p:nvSpPr>
        <p:spPr>
          <a:xfrm>
            <a:off x="3077216" y="2525940"/>
            <a:ext cx="748249" cy="49244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Arial"/>
                <a:cs typeface="Arial" pitchFamily="34" charset="0"/>
              </a:rPr>
              <a:t>02</a:t>
            </a:r>
          </a:p>
        </p:txBody>
      </p:sp>
      <p:sp>
        <p:nvSpPr>
          <p:cNvPr id="49" name="TextBox 32">
            <a:extLst>
              <a:ext uri="{FF2B5EF4-FFF2-40B4-BE49-F238E27FC236}">
                <a16:creationId xmlns:a16="http://schemas.microsoft.com/office/drawing/2014/main" id="{6EA0F43E-3CCE-42C6-A407-53618E17E438}"/>
              </a:ext>
            </a:extLst>
          </p:cNvPr>
          <p:cNvSpPr txBox="1"/>
          <p:nvPr/>
        </p:nvSpPr>
        <p:spPr>
          <a:xfrm>
            <a:off x="3094164" y="3629782"/>
            <a:ext cx="748249" cy="49244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Arial"/>
                <a:cs typeface="Arial" pitchFamily="34" charset="0"/>
              </a:rPr>
              <a:t>03</a:t>
            </a:r>
          </a:p>
        </p:txBody>
      </p:sp>
      <p:sp>
        <p:nvSpPr>
          <p:cNvPr id="50" name="TextBox 33">
            <a:extLst>
              <a:ext uri="{FF2B5EF4-FFF2-40B4-BE49-F238E27FC236}">
                <a16:creationId xmlns:a16="http://schemas.microsoft.com/office/drawing/2014/main" id="{798A23D7-79E0-44B0-8B49-F3CB5C91C35E}"/>
              </a:ext>
            </a:extLst>
          </p:cNvPr>
          <p:cNvSpPr txBox="1"/>
          <p:nvPr/>
        </p:nvSpPr>
        <p:spPr>
          <a:xfrm>
            <a:off x="3094164" y="4733626"/>
            <a:ext cx="748249" cy="49244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Arial"/>
                <a:cs typeface="Arial" pitchFamily="34" charset="0"/>
              </a:rPr>
              <a:t>04</a:t>
            </a:r>
          </a:p>
        </p:txBody>
      </p:sp>
      <p:sp>
        <p:nvSpPr>
          <p:cNvPr id="55" name="TextBox 10">
            <a:extLst>
              <a:ext uri="{FF2B5EF4-FFF2-40B4-BE49-F238E27FC236}">
                <a16:creationId xmlns:a16="http://schemas.microsoft.com/office/drawing/2014/main" id="{652191CB-07DA-4886-8E10-569A47333316}"/>
              </a:ext>
            </a:extLst>
          </p:cNvPr>
          <p:cNvSpPr txBox="1"/>
          <p:nvPr/>
        </p:nvSpPr>
        <p:spPr bwMode="auto">
          <a:xfrm>
            <a:off x="4493571" y="1398354"/>
            <a:ext cx="4614647" cy="523220"/>
          </a:xfrm>
          <a:prstGeom prst="rect">
            <a:avLst/>
          </a:prstGeom>
          <a:noFill/>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rPr>
              <a:t>FPGA Architecture</a:t>
            </a:r>
          </a:p>
        </p:txBody>
      </p:sp>
      <p:sp>
        <p:nvSpPr>
          <p:cNvPr id="79" name="TextBox 10">
            <a:extLst>
              <a:ext uri="{FF2B5EF4-FFF2-40B4-BE49-F238E27FC236}">
                <a16:creationId xmlns:a16="http://schemas.microsoft.com/office/drawing/2014/main" id="{7E6A3A72-107F-9161-E9E3-F7183824C88C}"/>
              </a:ext>
            </a:extLst>
          </p:cNvPr>
          <p:cNvSpPr txBox="1"/>
          <p:nvPr/>
        </p:nvSpPr>
        <p:spPr bwMode="auto">
          <a:xfrm>
            <a:off x="4495919" y="2563624"/>
            <a:ext cx="4614647" cy="523220"/>
          </a:xfrm>
          <a:prstGeom prst="rect">
            <a:avLst/>
          </a:prstGeom>
          <a:noFill/>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rPr>
              <a:t>PSoC Architecture</a:t>
            </a:r>
          </a:p>
        </p:txBody>
      </p:sp>
      <p:sp>
        <p:nvSpPr>
          <p:cNvPr id="80" name="TextBox 10">
            <a:extLst>
              <a:ext uri="{FF2B5EF4-FFF2-40B4-BE49-F238E27FC236}">
                <a16:creationId xmlns:a16="http://schemas.microsoft.com/office/drawing/2014/main" id="{BB4DB094-1FFE-B364-F1BB-AAA1B421D1D7}"/>
              </a:ext>
            </a:extLst>
          </p:cNvPr>
          <p:cNvSpPr txBox="1"/>
          <p:nvPr/>
        </p:nvSpPr>
        <p:spPr bwMode="auto">
          <a:xfrm>
            <a:off x="4493571" y="3588369"/>
            <a:ext cx="4614647" cy="523220"/>
          </a:xfrm>
          <a:prstGeom prst="rect">
            <a:avLst/>
          </a:prstGeom>
          <a:noFill/>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rPr>
              <a:t>PSoC Design Flow</a:t>
            </a:r>
          </a:p>
        </p:txBody>
      </p:sp>
      <p:sp>
        <p:nvSpPr>
          <p:cNvPr id="81" name="TextBox 10">
            <a:extLst>
              <a:ext uri="{FF2B5EF4-FFF2-40B4-BE49-F238E27FC236}">
                <a16:creationId xmlns:a16="http://schemas.microsoft.com/office/drawing/2014/main" id="{92A1ECD0-A38B-CDE0-023F-EF1CCBB588EF}"/>
              </a:ext>
            </a:extLst>
          </p:cNvPr>
          <p:cNvSpPr txBox="1"/>
          <p:nvPr/>
        </p:nvSpPr>
        <p:spPr bwMode="auto">
          <a:xfrm>
            <a:off x="4443638" y="4692397"/>
            <a:ext cx="4614647" cy="523220"/>
          </a:xfrm>
          <a:prstGeom prst="rect">
            <a:avLst/>
          </a:prstGeom>
          <a:noFill/>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rPr>
              <a:t>PSoC Design </a:t>
            </a:r>
            <a:r>
              <a:rPr kumimoji="0" lang="en-US" sz="2800" b="1" i="0" u="none" strike="noStrike" kern="1200" cap="none" spc="0" normalizeH="0" baseline="0" noProof="0" dirty="0" err="1">
                <a:ln>
                  <a:noFill/>
                </a:ln>
                <a:solidFill>
                  <a:sysClr val="windowText" lastClr="000000">
                    <a:lumMod val="75000"/>
                    <a:lumOff val="25000"/>
                  </a:sysClr>
                </a:solidFill>
                <a:effectLst/>
                <a:uLnTx/>
                <a:uFillTx/>
                <a:latin typeface="Arial"/>
                <a:cs typeface="Arial" pitchFamily="34" charset="0"/>
              </a:rPr>
              <a:t>Methodoloy</a:t>
            </a:r>
            <a:endPar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grpSp>
        <p:nvGrpSpPr>
          <p:cNvPr id="82" name="그룹 17">
            <a:extLst>
              <a:ext uri="{FF2B5EF4-FFF2-40B4-BE49-F238E27FC236}">
                <a16:creationId xmlns:a16="http://schemas.microsoft.com/office/drawing/2014/main" id="{53BB43B9-0E17-5F21-2408-F1647E9064B1}"/>
              </a:ext>
            </a:extLst>
          </p:cNvPr>
          <p:cNvGrpSpPr/>
          <p:nvPr/>
        </p:nvGrpSpPr>
        <p:grpSpPr>
          <a:xfrm>
            <a:off x="2743793" y="5547516"/>
            <a:ext cx="6573115" cy="900000"/>
            <a:chOff x="933685" y="1815665"/>
            <a:chExt cx="6573115" cy="972000"/>
          </a:xfrm>
        </p:grpSpPr>
        <p:sp>
          <p:nvSpPr>
            <p:cNvPr id="83" name="Rectangle 2">
              <a:extLst>
                <a:ext uri="{FF2B5EF4-FFF2-40B4-BE49-F238E27FC236}">
                  <a16:creationId xmlns:a16="http://schemas.microsoft.com/office/drawing/2014/main" id="{F94E8F91-26E1-46B2-DB7F-4C7AC1FE014E}"/>
                </a:ext>
              </a:extLst>
            </p:cNvPr>
            <p:cNvSpPr/>
            <p:nvPr/>
          </p:nvSpPr>
          <p:spPr>
            <a:xfrm>
              <a:off x="2291056" y="1815665"/>
              <a:ext cx="5215744" cy="972000"/>
            </a:xfrm>
            <a:custGeom>
              <a:avLst/>
              <a:gdLst>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396000 w 6460280"/>
                <a:gd name="connsiteY4" fmla="*/ 39600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35550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54427 w 6460280"/>
                <a:gd name="connsiteY4" fmla="*/ 405313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41462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402209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3303 w 6460280"/>
                <a:gd name="connsiteY4" fmla="*/ 386687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3865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402210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2896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78022 w 6460280"/>
                <a:gd name="connsiteY4" fmla="*/ 396001 h 792000"/>
                <a:gd name="connsiteX5" fmla="*/ 0 w 6460280"/>
                <a:gd name="connsiteY5" fmla="*/ 0 h 792000"/>
                <a:gd name="connsiteX0" fmla="*/ 0 w 6460280"/>
                <a:gd name="connsiteY0" fmla="*/ 0 h 792000"/>
                <a:gd name="connsiteX1" fmla="*/ 6460280 w 6460280"/>
                <a:gd name="connsiteY1" fmla="*/ 0 h 792000"/>
                <a:gd name="connsiteX2" fmla="*/ 6460280 w 6460280"/>
                <a:gd name="connsiteY2" fmla="*/ 792000 h 792000"/>
                <a:gd name="connsiteX3" fmla="*/ 0 w 6460280"/>
                <a:gd name="connsiteY3" fmla="*/ 792000 h 792000"/>
                <a:gd name="connsiteX4" fmla="*/ 268584 w 6460280"/>
                <a:gd name="connsiteY4" fmla="*/ 396001 h 792000"/>
                <a:gd name="connsiteX5" fmla="*/ 0 w 6460280"/>
                <a:gd name="connsiteY5" fmla="*/ 0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0280" h="792000">
                  <a:moveTo>
                    <a:pt x="0" y="0"/>
                  </a:moveTo>
                  <a:lnTo>
                    <a:pt x="6460280" y="0"/>
                  </a:lnTo>
                  <a:lnTo>
                    <a:pt x="6460280" y="792000"/>
                  </a:lnTo>
                  <a:lnTo>
                    <a:pt x="0" y="792000"/>
                  </a:lnTo>
                  <a:lnTo>
                    <a:pt x="268584" y="396001"/>
                  </a:lnTo>
                  <a:lnTo>
                    <a:pt x="0" y="0"/>
                  </a:lnTo>
                  <a:close/>
                </a:path>
              </a:pathLst>
            </a:custGeom>
            <a:solidFill>
              <a:sysClr val="window" lastClr="FFFFFF"/>
            </a:solidFill>
            <a:ln w="38100" cap="flat" cmpd="sng" algn="ctr">
              <a:solidFill>
                <a:srgbClr val="0AA6E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84" name="Pentagon 26">
              <a:extLst>
                <a:ext uri="{FF2B5EF4-FFF2-40B4-BE49-F238E27FC236}">
                  <a16:creationId xmlns:a16="http://schemas.microsoft.com/office/drawing/2014/main" id="{B31FE4EF-118B-2903-126F-9F52372FA86A}"/>
                </a:ext>
              </a:extLst>
            </p:cNvPr>
            <p:cNvSpPr/>
            <p:nvPr/>
          </p:nvSpPr>
          <p:spPr>
            <a:xfrm>
              <a:off x="933685" y="1815665"/>
              <a:ext cx="1441222" cy="972000"/>
            </a:xfrm>
            <a:prstGeom prst="homePlate">
              <a:avLst>
                <a:gd name="adj" fmla="val 22388"/>
              </a:avLst>
            </a:prstGeom>
            <a:solidFill>
              <a:srgbClr val="0AA6ED"/>
            </a:solidFill>
            <a:ln w="38100" cap="flat" cmpd="sng" algn="ctr">
              <a:solidFill>
                <a:srgbClr val="0AA6ED"/>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85" name="Rectangle 84">
              <a:extLst>
                <a:ext uri="{FF2B5EF4-FFF2-40B4-BE49-F238E27FC236}">
                  <a16:creationId xmlns:a16="http://schemas.microsoft.com/office/drawing/2014/main" id="{68FCD495-226C-2FBA-83CB-28C05F5F908B}"/>
                </a:ext>
              </a:extLst>
            </p:cNvPr>
            <p:cNvSpPr/>
            <p:nvPr/>
          </p:nvSpPr>
          <p:spPr>
            <a:xfrm>
              <a:off x="991160"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sp>
          <p:nvSpPr>
            <p:cNvPr id="86" name="Rectangle 85">
              <a:extLst>
                <a:ext uri="{FF2B5EF4-FFF2-40B4-BE49-F238E27FC236}">
                  <a16:creationId xmlns:a16="http://schemas.microsoft.com/office/drawing/2014/main" id="{F5798183-8F8B-55E2-70A5-00B4F7C3E6B0}"/>
                </a:ext>
              </a:extLst>
            </p:cNvPr>
            <p:cNvSpPr/>
            <p:nvPr/>
          </p:nvSpPr>
          <p:spPr>
            <a:xfrm>
              <a:off x="1114936" y="1815665"/>
              <a:ext cx="18000" cy="972000"/>
            </a:xfrm>
            <a:prstGeom prst="rect">
              <a:avLst/>
            </a:prstGeom>
            <a:solidFill>
              <a:sysClr val="window" lastClr="FFFFFF"/>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sysClr val="window" lastClr="FFFFFF"/>
                </a:solidFill>
                <a:effectLst/>
                <a:uLnTx/>
                <a:uFillTx/>
                <a:latin typeface="Arial"/>
                <a:cs typeface="+mn-cs"/>
              </a:endParaRPr>
            </a:p>
          </p:txBody>
        </p:sp>
      </p:grpSp>
      <p:sp>
        <p:nvSpPr>
          <p:cNvPr id="87" name="TextBox 33">
            <a:extLst>
              <a:ext uri="{FF2B5EF4-FFF2-40B4-BE49-F238E27FC236}">
                <a16:creationId xmlns:a16="http://schemas.microsoft.com/office/drawing/2014/main" id="{4247FAFE-8F5E-2BA1-287D-8A0021343E04}"/>
              </a:ext>
            </a:extLst>
          </p:cNvPr>
          <p:cNvSpPr txBox="1"/>
          <p:nvPr/>
        </p:nvSpPr>
        <p:spPr>
          <a:xfrm>
            <a:off x="3094164" y="5751296"/>
            <a:ext cx="748249" cy="492443"/>
          </a:xfrm>
          <a:prstGeom prst="rect">
            <a:avLst/>
          </a:prstGeom>
          <a:noFill/>
        </p:spPr>
        <p:txBody>
          <a:bodyPr wrap="square" t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ysClr val="window" lastClr="FFFFFF"/>
                </a:solidFill>
                <a:effectLst/>
                <a:uLnTx/>
                <a:uFillTx/>
                <a:latin typeface="Arial"/>
                <a:cs typeface="Arial" pitchFamily="34" charset="0"/>
              </a:rPr>
              <a:t>0</a:t>
            </a:r>
            <a:r>
              <a:rPr lang="en-US" sz="3200" b="1" noProof="0" dirty="0">
                <a:solidFill>
                  <a:sysClr val="window" lastClr="FFFFFF"/>
                </a:solidFill>
                <a:latin typeface="Arial"/>
                <a:cs typeface="Arial" pitchFamily="34" charset="0"/>
              </a:rPr>
              <a:t>5</a:t>
            </a:r>
            <a:endParaRPr kumimoji="0" lang="en-US" sz="3200" b="1" i="0" u="none" strike="noStrike" kern="1200" cap="none" spc="0" normalizeH="0" baseline="0" noProof="0" dirty="0">
              <a:ln>
                <a:noFill/>
              </a:ln>
              <a:solidFill>
                <a:sysClr val="window" lastClr="FFFFFF"/>
              </a:solidFill>
              <a:effectLst/>
              <a:uLnTx/>
              <a:uFillTx/>
              <a:latin typeface="Arial"/>
              <a:cs typeface="Arial" pitchFamily="34" charset="0"/>
            </a:endParaRPr>
          </a:p>
        </p:txBody>
      </p:sp>
      <p:sp>
        <p:nvSpPr>
          <p:cNvPr id="88" name="TextBox 10">
            <a:extLst>
              <a:ext uri="{FF2B5EF4-FFF2-40B4-BE49-F238E27FC236}">
                <a16:creationId xmlns:a16="http://schemas.microsoft.com/office/drawing/2014/main" id="{BCC88C4E-F01E-AAC3-5743-636734CE80FE}"/>
              </a:ext>
            </a:extLst>
          </p:cNvPr>
          <p:cNvSpPr txBox="1"/>
          <p:nvPr/>
        </p:nvSpPr>
        <p:spPr bwMode="auto">
          <a:xfrm>
            <a:off x="4443638" y="5710067"/>
            <a:ext cx="4947094" cy="523220"/>
          </a:xfrm>
          <a:prstGeom prst="rect">
            <a:avLst/>
          </a:prstGeom>
          <a:noFill/>
          <a:effec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rPr>
              <a:t>TCL </a:t>
            </a:r>
            <a:r>
              <a:rPr lang="en-US" sz="2800" b="1" noProof="0" dirty="0">
                <a:solidFill>
                  <a:sysClr val="windowText" lastClr="000000">
                    <a:lumMod val="75000"/>
                    <a:lumOff val="25000"/>
                  </a:sysClr>
                </a:solidFill>
                <a:latin typeface="Arial"/>
                <a:cs typeface="Arial" pitchFamily="34" charset="0"/>
              </a:rPr>
              <a:t>– Overview and Usage</a:t>
            </a:r>
            <a:endParaRPr kumimoji="0" lang="en-US" sz="2800" b="1" i="0" u="none" strike="noStrike" kern="1200" cap="none" spc="0" normalizeH="0" baseline="0" noProof="0" dirty="0">
              <a:ln>
                <a:noFill/>
              </a:ln>
              <a:solidFill>
                <a:sysClr val="windowText" lastClr="000000">
                  <a:lumMod val="75000"/>
                  <a:lumOff val="25000"/>
                </a:sysClr>
              </a:solidFill>
              <a:effectLst/>
              <a:uLnTx/>
              <a:uFillTx/>
              <a:latin typeface="Arial"/>
              <a:cs typeface="Arial" pitchFamily="34" charset="0"/>
            </a:endParaRPr>
          </a:p>
        </p:txBody>
      </p:sp>
    </p:spTree>
    <p:extLst>
      <p:ext uri="{BB962C8B-B14F-4D97-AF65-F5344CB8AC3E}">
        <p14:creationId xmlns:p14="http://schemas.microsoft.com/office/powerpoint/2010/main" val="210165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lnSpcReduction="10000"/>
          </a:bodyPr>
          <a:lstStyle/>
          <a:p>
            <a:r>
              <a:rPr lang="en-US" b="1" noProof="0" dirty="0"/>
              <a:t>Application processing unit (APU)</a:t>
            </a:r>
          </a:p>
          <a:p>
            <a:pPr lvl="1"/>
            <a:r>
              <a:rPr lang="en-US" b="1" noProof="0" dirty="0"/>
              <a:t>DMA</a:t>
            </a:r>
          </a:p>
          <a:p>
            <a:pPr lvl="1"/>
            <a:r>
              <a:rPr lang="en-US" b="1" noProof="0" dirty="0"/>
              <a:t>Timers </a:t>
            </a:r>
          </a:p>
          <a:p>
            <a:pPr lvl="2"/>
            <a:r>
              <a:rPr lang="en-US" noProof="0" dirty="0"/>
              <a:t> Public and private</a:t>
            </a:r>
          </a:p>
          <a:p>
            <a:pPr lvl="1"/>
            <a:r>
              <a:rPr lang="en-US" b="1" noProof="0" dirty="0"/>
              <a:t>General interrupt controller (GIC)</a:t>
            </a:r>
          </a:p>
          <a:p>
            <a:pPr lvl="1"/>
            <a:r>
              <a:rPr lang="en-US" b="1" noProof="0" dirty="0"/>
              <a:t>On-chip memory (OCM): RAM</a:t>
            </a:r>
          </a:p>
          <a:p>
            <a:pPr lvl="1"/>
            <a:r>
              <a:rPr lang="en-US" b="1" noProof="0" dirty="0"/>
              <a:t>Debug controller: </a:t>
            </a:r>
            <a:r>
              <a:rPr lang="en-US" b="1" noProof="0" dirty="0" err="1"/>
              <a:t>CoreSight</a:t>
            </a:r>
            <a:endParaRPr lang="en-US" b="1" noProof="0" dirty="0"/>
          </a:p>
          <a:p>
            <a:r>
              <a:rPr lang="en-US" b="1" noProof="0" dirty="0"/>
              <a:t>I/O peripherals (IOP)</a:t>
            </a:r>
          </a:p>
          <a:p>
            <a:pPr lvl="1"/>
            <a:r>
              <a:rPr lang="en-US" noProof="0" dirty="0"/>
              <a:t>Multiplexed I/O (MIO), extended multiplexed I/O (EMIO)</a:t>
            </a:r>
          </a:p>
          <a:p>
            <a:r>
              <a:rPr lang="en-US" b="1" noProof="0" dirty="0"/>
              <a:t>Memory interfaces</a:t>
            </a:r>
          </a:p>
          <a:p>
            <a:r>
              <a:rPr lang="en-US" b="1" noProof="0" dirty="0"/>
              <a:t>PS interconnect</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a:xfrm>
            <a:off x="1261402" y="226035"/>
            <a:ext cx="10332631" cy="750150"/>
          </a:xfrm>
        </p:spPr>
        <p:txBody>
          <a:bodyPr/>
          <a:lstStyle/>
          <a:p>
            <a:pPr algn="l"/>
            <a:r>
              <a:rPr lang="en-US" noProof="0" dirty="0">
                <a:solidFill>
                  <a:srgbClr val="7030A0"/>
                </a:solidFill>
              </a:rPr>
              <a:t>Zynq PS</a:t>
            </a:r>
            <a:r>
              <a:rPr lang="en-US" noProof="0" dirty="0"/>
              <a:t> Main Components</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20</a:t>
            </a:fld>
            <a:endParaRPr lang="en-US" noProof="0" dirty="0"/>
          </a:p>
        </p:txBody>
      </p:sp>
      <p:pic>
        <p:nvPicPr>
          <p:cNvPr id="8" name="Picture 7">
            <a:extLst>
              <a:ext uri="{FF2B5EF4-FFF2-40B4-BE49-F238E27FC236}">
                <a16:creationId xmlns:a16="http://schemas.microsoft.com/office/drawing/2014/main" id="{A1894315-604B-EF93-960A-18967B726D37}"/>
              </a:ext>
            </a:extLst>
          </p:cNvPr>
          <p:cNvPicPr>
            <a:picLocks noChangeAspect="1"/>
          </p:cNvPicPr>
          <p:nvPr/>
        </p:nvPicPr>
        <p:blipFill>
          <a:blip r:embed="rId3"/>
          <a:stretch>
            <a:fillRect/>
          </a:stretch>
        </p:blipFill>
        <p:spPr>
          <a:xfrm>
            <a:off x="6652201" y="2743199"/>
            <a:ext cx="5539799" cy="3350239"/>
          </a:xfrm>
          <a:prstGeom prst="rect">
            <a:avLst/>
          </a:prstGeom>
        </p:spPr>
      </p:pic>
      <p:cxnSp>
        <p:nvCxnSpPr>
          <p:cNvPr id="9" name="Straight Arrow Connector 8">
            <a:extLst>
              <a:ext uri="{FF2B5EF4-FFF2-40B4-BE49-F238E27FC236}">
                <a16:creationId xmlns:a16="http://schemas.microsoft.com/office/drawing/2014/main" id="{D870B992-4D9D-D667-7A6E-84E653F481C6}"/>
              </a:ext>
            </a:extLst>
          </p:cNvPr>
          <p:cNvCxnSpPr>
            <a:cxnSpLocks/>
          </p:cNvCxnSpPr>
          <p:nvPr/>
        </p:nvCxnSpPr>
        <p:spPr>
          <a:xfrm>
            <a:off x="6372665" y="1819422"/>
            <a:ext cx="2447778" cy="198823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8F2BC78B-07DD-06E1-B0E0-930B781F4EB7}"/>
              </a:ext>
            </a:extLst>
          </p:cNvPr>
          <p:cNvSpPr/>
          <p:nvPr/>
        </p:nvSpPr>
        <p:spPr>
          <a:xfrm>
            <a:off x="8745415" y="3746695"/>
            <a:ext cx="2954216" cy="1795976"/>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1" name="Straight Arrow Connector 10">
            <a:extLst>
              <a:ext uri="{FF2B5EF4-FFF2-40B4-BE49-F238E27FC236}">
                <a16:creationId xmlns:a16="http://schemas.microsoft.com/office/drawing/2014/main" id="{64BD0652-B63B-09E2-C347-76A22A38C43D}"/>
              </a:ext>
            </a:extLst>
          </p:cNvPr>
          <p:cNvCxnSpPr>
            <a:cxnSpLocks/>
          </p:cNvCxnSpPr>
          <p:nvPr/>
        </p:nvCxnSpPr>
        <p:spPr>
          <a:xfrm>
            <a:off x="4697582" y="4356295"/>
            <a:ext cx="1811070" cy="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6BD763E-1405-5BE8-97E9-1873BE5F24BE}"/>
              </a:ext>
            </a:extLst>
          </p:cNvPr>
          <p:cNvSpPr/>
          <p:nvPr/>
        </p:nvSpPr>
        <p:spPr>
          <a:xfrm>
            <a:off x="6508652" y="3010486"/>
            <a:ext cx="1856936" cy="3082952"/>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5" name="Straight Arrow Connector 14">
            <a:extLst>
              <a:ext uri="{FF2B5EF4-FFF2-40B4-BE49-F238E27FC236}">
                <a16:creationId xmlns:a16="http://schemas.microsoft.com/office/drawing/2014/main" id="{5E0AAA71-3A22-E369-4E65-773B2C7F380D}"/>
              </a:ext>
            </a:extLst>
          </p:cNvPr>
          <p:cNvCxnSpPr>
            <a:cxnSpLocks/>
          </p:cNvCxnSpPr>
          <p:nvPr/>
        </p:nvCxnSpPr>
        <p:spPr>
          <a:xfrm flipV="1">
            <a:off x="4473137" y="3358488"/>
            <a:ext cx="3779909" cy="1876737"/>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0092E4F7-65C2-6220-5097-2E48C799ED05}"/>
              </a:ext>
            </a:extLst>
          </p:cNvPr>
          <p:cNvSpPr/>
          <p:nvPr/>
        </p:nvSpPr>
        <p:spPr>
          <a:xfrm>
            <a:off x="8265020" y="2832285"/>
            <a:ext cx="3645890" cy="541616"/>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1" name="Straight Arrow Connector 20">
            <a:extLst>
              <a:ext uri="{FF2B5EF4-FFF2-40B4-BE49-F238E27FC236}">
                <a16:creationId xmlns:a16="http://schemas.microsoft.com/office/drawing/2014/main" id="{EA13F34E-F19D-940B-F13A-D5F2EB240AEF}"/>
              </a:ext>
            </a:extLst>
          </p:cNvPr>
          <p:cNvCxnSpPr>
            <a:cxnSpLocks/>
          </p:cNvCxnSpPr>
          <p:nvPr/>
        </p:nvCxnSpPr>
        <p:spPr>
          <a:xfrm flipV="1">
            <a:off x="4093310" y="3702929"/>
            <a:ext cx="4119025" cy="2046068"/>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F7FABA41-A2BD-A810-4ECC-5DF8C0D900E4}"/>
              </a:ext>
            </a:extLst>
          </p:cNvPr>
          <p:cNvSpPr/>
          <p:nvPr/>
        </p:nvSpPr>
        <p:spPr>
          <a:xfrm>
            <a:off x="8199370" y="3381415"/>
            <a:ext cx="3917601" cy="321514"/>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3" name="Picture 32">
            <a:extLst>
              <a:ext uri="{FF2B5EF4-FFF2-40B4-BE49-F238E27FC236}">
                <a16:creationId xmlns:a16="http://schemas.microsoft.com/office/drawing/2014/main" id="{1C2C19DC-11BB-8BE6-2FD5-8350E9111C31}"/>
              </a:ext>
            </a:extLst>
          </p:cNvPr>
          <p:cNvPicPr>
            <a:picLocks noChangeAspect="1"/>
          </p:cNvPicPr>
          <p:nvPr/>
        </p:nvPicPr>
        <p:blipFill>
          <a:blip r:embed="rId4"/>
          <a:stretch>
            <a:fillRect/>
          </a:stretch>
        </p:blipFill>
        <p:spPr>
          <a:xfrm>
            <a:off x="9081055" y="-39326"/>
            <a:ext cx="3110945" cy="1919708"/>
          </a:xfrm>
          <a:prstGeom prst="rect">
            <a:avLst/>
          </a:prstGeom>
        </p:spPr>
      </p:pic>
      <p:pic>
        <p:nvPicPr>
          <p:cNvPr id="5" name="Picture 4">
            <a:extLst>
              <a:ext uri="{FF2B5EF4-FFF2-40B4-BE49-F238E27FC236}">
                <a16:creationId xmlns:a16="http://schemas.microsoft.com/office/drawing/2014/main" id="{0DF662E5-C047-CEBB-C94E-4872ACD64809}"/>
              </a:ext>
            </a:extLst>
          </p:cNvPr>
          <p:cNvPicPr>
            <a:picLocks noChangeAspect="1"/>
          </p:cNvPicPr>
          <p:nvPr/>
        </p:nvPicPr>
        <p:blipFill>
          <a:blip r:embed="rId5"/>
          <a:stretch>
            <a:fillRect/>
          </a:stretch>
        </p:blipFill>
        <p:spPr>
          <a:xfrm>
            <a:off x="825984" y="1463723"/>
            <a:ext cx="542591" cy="451143"/>
          </a:xfrm>
          <a:prstGeom prst="rect">
            <a:avLst/>
          </a:prstGeom>
        </p:spPr>
      </p:pic>
      <p:pic>
        <p:nvPicPr>
          <p:cNvPr id="13" name="Picture 12">
            <a:extLst>
              <a:ext uri="{FF2B5EF4-FFF2-40B4-BE49-F238E27FC236}">
                <a16:creationId xmlns:a16="http://schemas.microsoft.com/office/drawing/2014/main" id="{D1961153-15A4-11C2-8B8D-D917FE19FC12}"/>
              </a:ext>
            </a:extLst>
          </p:cNvPr>
          <p:cNvPicPr>
            <a:picLocks noChangeAspect="1"/>
          </p:cNvPicPr>
          <p:nvPr/>
        </p:nvPicPr>
        <p:blipFill>
          <a:blip r:embed="rId5"/>
          <a:stretch>
            <a:fillRect/>
          </a:stretch>
        </p:blipFill>
        <p:spPr>
          <a:xfrm>
            <a:off x="825984" y="4192746"/>
            <a:ext cx="542591" cy="451143"/>
          </a:xfrm>
          <a:prstGeom prst="rect">
            <a:avLst/>
          </a:prstGeom>
        </p:spPr>
      </p:pic>
      <p:pic>
        <p:nvPicPr>
          <p:cNvPr id="14" name="Picture 13">
            <a:extLst>
              <a:ext uri="{FF2B5EF4-FFF2-40B4-BE49-F238E27FC236}">
                <a16:creationId xmlns:a16="http://schemas.microsoft.com/office/drawing/2014/main" id="{3C52AF00-C2A1-5F36-95C6-B93AA38F0EE4}"/>
              </a:ext>
            </a:extLst>
          </p:cNvPr>
          <p:cNvPicPr>
            <a:picLocks noChangeAspect="1"/>
          </p:cNvPicPr>
          <p:nvPr/>
        </p:nvPicPr>
        <p:blipFill>
          <a:blip r:embed="rId5"/>
          <a:stretch>
            <a:fillRect/>
          </a:stretch>
        </p:blipFill>
        <p:spPr>
          <a:xfrm>
            <a:off x="845033" y="5009653"/>
            <a:ext cx="542591" cy="451143"/>
          </a:xfrm>
          <a:prstGeom prst="rect">
            <a:avLst/>
          </a:prstGeom>
        </p:spPr>
      </p:pic>
      <p:pic>
        <p:nvPicPr>
          <p:cNvPr id="17" name="Picture 16">
            <a:extLst>
              <a:ext uri="{FF2B5EF4-FFF2-40B4-BE49-F238E27FC236}">
                <a16:creationId xmlns:a16="http://schemas.microsoft.com/office/drawing/2014/main" id="{5C1F10A5-0763-844D-1B14-67FB397272B6}"/>
              </a:ext>
            </a:extLst>
          </p:cNvPr>
          <p:cNvPicPr>
            <a:picLocks noChangeAspect="1"/>
          </p:cNvPicPr>
          <p:nvPr/>
        </p:nvPicPr>
        <p:blipFill>
          <a:blip r:embed="rId5"/>
          <a:stretch>
            <a:fillRect/>
          </a:stretch>
        </p:blipFill>
        <p:spPr>
          <a:xfrm>
            <a:off x="845033" y="5542671"/>
            <a:ext cx="542591" cy="451143"/>
          </a:xfrm>
          <a:prstGeom prst="rect">
            <a:avLst/>
          </a:prstGeom>
        </p:spPr>
      </p:pic>
    </p:spTree>
    <p:extLst>
      <p:ext uri="{BB962C8B-B14F-4D97-AF65-F5344CB8AC3E}">
        <p14:creationId xmlns:p14="http://schemas.microsoft.com/office/powerpoint/2010/main" val="3515540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P spid="12" grpId="1" animBg="1"/>
      <p:bldP spid="16" grpId="0" animBg="1"/>
      <p:bldP spid="16" grpId="1" animBg="1"/>
      <p:bldP spid="22" grpId="0" animBg="1"/>
      <p:bldP spid="2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lnSpcReduction="10000"/>
          </a:bodyPr>
          <a:lstStyle/>
          <a:p>
            <a:r>
              <a:rPr lang="en-US" noProof="0" dirty="0"/>
              <a:t>Configurable logic blocks (CLB)</a:t>
            </a:r>
          </a:p>
          <a:p>
            <a:pPr lvl="1"/>
            <a:r>
              <a:rPr lang="en-US" noProof="0" dirty="0"/>
              <a:t> 6-input look-up tables (LUTs)</a:t>
            </a:r>
          </a:p>
          <a:p>
            <a:pPr lvl="1"/>
            <a:r>
              <a:rPr lang="en-US" noProof="0" dirty="0"/>
              <a:t> Memory capability within the LUT</a:t>
            </a:r>
          </a:p>
          <a:p>
            <a:pPr lvl="1"/>
            <a:r>
              <a:rPr lang="en-US" noProof="0" dirty="0"/>
              <a:t> Register and shift register functionality</a:t>
            </a:r>
          </a:p>
          <a:p>
            <a:r>
              <a:rPr lang="en-US" noProof="0" dirty="0"/>
              <a:t>36 </a:t>
            </a:r>
            <a:r>
              <a:rPr lang="en-US" noProof="0" dirty="0" err="1"/>
              <a:t>Kb</a:t>
            </a:r>
            <a:r>
              <a:rPr lang="en-US" noProof="0" dirty="0"/>
              <a:t> BRAM</a:t>
            </a:r>
          </a:p>
          <a:p>
            <a:r>
              <a:rPr lang="en-US" noProof="0" dirty="0"/>
              <a:t>DSP48E1 Slice</a:t>
            </a:r>
          </a:p>
          <a:p>
            <a:r>
              <a:rPr lang="en-US" noProof="0" dirty="0"/>
              <a:t>Clock management</a:t>
            </a:r>
          </a:p>
          <a:p>
            <a:r>
              <a:rPr lang="en-US" noProof="0" dirty="0"/>
              <a:t>Configurable I/</a:t>
            </a:r>
            <a:r>
              <a:rPr lang="en-US" noProof="0" dirty="0" err="1"/>
              <a:t>Os</a:t>
            </a:r>
            <a:r>
              <a:rPr lang="en-US" noProof="0" dirty="0"/>
              <a:t> (HR/HP)</a:t>
            </a:r>
          </a:p>
          <a:p>
            <a:r>
              <a:rPr lang="en-US" noProof="0" dirty="0"/>
              <a:t>High Speed Serial Transceivers</a:t>
            </a:r>
          </a:p>
          <a:p>
            <a:r>
              <a:rPr lang="en-US" noProof="0" dirty="0"/>
              <a:t>Integrated interface for PCI Express</a:t>
            </a: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pPr algn="l"/>
            <a:r>
              <a:rPr lang="en-US" noProof="0" dirty="0">
                <a:solidFill>
                  <a:srgbClr val="7030A0"/>
                </a:solidFill>
              </a:rPr>
              <a:t>Zynq PL</a:t>
            </a:r>
            <a:r>
              <a:rPr lang="en-US" noProof="0" dirty="0"/>
              <a:t> Main Components</a:t>
            </a:r>
          </a:p>
        </p:txBody>
      </p:sp>
      <p:graphicFrame>
        <p:nvGraphicFramePr>
          <p:cNvPr id="7" name="Tabla 6"/>
          <p:cNvGraphicFramePr>
            <a:graphicFrameLocks noGrp="1"/>
          </p:cNvGraphicFramePr>
          <p:nvPr>
            <p:extLst>
              <p:ext uri="{D42A27DB-BD31-4B8C-83A1-F6EECF244321}">
                <p14:modId xmlns:p14="http://schemas.microsoft.com/office/powerpoint/2010/main" val="1710104696"/>
              </p:ext>
            </p:extLst>
          </p:nvPr>
        </p:nvGraphicFramePr>
        <p:xfrm>
          <a:off x="6198794" y="3337360"/>
          <a:ext cx="5749366" cy="1262132"/>
        </p:xfrm>
        <a:graphic>
          <a:graphicData uri="http://schemas.openxmlformats.org/drawingml/2006/table">
            <a:tbl>
              <a:tblPr firstRow="1" bandRow="1">
                <a:tableStyleId>{5C22544A-7EE6-4342-B048-85BDC9FD1C3A}</a:tableStyleId>
              </a:tblPr>
              <a:tblGrid>
                <a:gridCol w="3106571">
                  <a:extLst>
                    <a:ext uri="{9D8B030D-6E8A-4147-A177-3AD203B41FA5}">
                      <a16:colId xmlns:a16="http://schemas.microsoft.com/office/drawing/2014/main" val="20000"/>
                    </a:ext>
                  </a:extLst>
                </a:gridCol>
                <a:gridCol w="2642795">
                  <a:extLst>
                    <a:ext uri="{9D8B030D-6E8A-4147-A177-3AD203B41FA5}">
                      <a16:colId xmlns:a16="http://schemas.microsoft.com/office/drawing/2014/main" val="20001"/>
                    </a:ext>
                  </a:extLst>
                </a:gridCol>
              </a:tblGrid>
              <a:tr h="370840">
                <a:tc>
                  <a:txBody>
                    <a:bodyPr/>
                    <a:lstStyle/>
                    <a:p>
                      <a:pPr algn="ctr"/>
                      <a:r>
                        <a:rPr lang="en-US" sz="2200" noProof="0" dirty="0"/>
                        <a:t>Zynq</a:t>
                      </a:r>
                    </a:p>
                  </a:txBody>
                  <a:tcPr/>
                </a:tc>
                <a:tc>
                  <a:txBody>
                    <a:bodyPr/>
                    <a:lstStyle/>
                    <a:p>
                      <a:pPr algn="ctr"/>
                      <a:r>
                        <a:rPr lang="en-US" sz="2200" noProof="0" dirty="0"/>
                        <a:t> FPGA</a:t>
                      </a:r>
                      <a:r>
                        <a:rPr lang="en-US" sz="2200" baseline="0" noProof="0" dirty="0"/>
                        <a:t> Based Fabric</a:t>
                      </a:r>
                      <a:endParaRPr lang="en-US" sz="2200" noProof="0" dirty="0"/>
                    </a:p>
                  </a:txBody>
                  <a:tcPr/>
                </a:tc>
                <a:extLst>
                  <a:ext uri="{0D108BD9-81ED-4DB2-BD59-A6C34878D82A}">
                    <a16:rowId xmlns:a16="http://schemas.microsoft.com/office/drawing/2014/main" val="10000"/>
                  </a:ext>
                </a:extLst>
              </a:tr>
              <a:tr h="370840">
                <a:tc>
                  <a:txBody>
                    <a:bodyPr/>
                    <a:lstStyle/>
                    <a:p>
                      <a:r>
                        <a:rPr lang="en-US" sz="2000" noProof="0" dirty="0"/>
                        <a:t>7z010, 7z015,</a:t>
                      </a:r>
                      <a:r>
                        <a:rPr lang="en-US" sz="2000" baseline="0" noProof="0" dirty="0"/>
                        <a:t> 7z020</a:t>
                      </a:r>
                      <a:endParaRPr lang="en-US" sz="2000" noProof="0" dirty="0"/>
                    </a:p>
                  </a:txBody>
                  <a:tcPr/>
                </a:tc>
                <a:tc>
                  <a:txBody>
                    <a:bodyPr/>
                    <a:lstStyle/>
                    <a:p>
                      <a:r>
                        <a:rPr lang="en-US" sz="2000" noProof="0" dirty="0" err="1"/>
                        <a:t>Artix</a:t>
                      </a:r>
                      <a:endParaRPr lang="en-US" sz="2000" noProof="0" dirty="0"/>
                    </a:p>
                  </a:txBody>
                  <a:tcPr/>
                </a:tc>
                <a:extLst>
                  <a:ext uri="{0D108BD9-81ED-4DB2-BD59-A6C34878D82A}">
                    <a16:rowId xmlns:a16="http://schemas.microsoft.com/office/drawing/2014/main" val="10001"/>
                  </a:ext>
                </a:extLst>
              </a:tr>
              <a:tr h="439172">
                <a:tc>
                  <a:txBody>
                    <a:bodyPr/>
                    <a:lstStyle/>
                    <a:p>
                      <a:r>
                        <a:rPr lang="en-US" sz="2000" noProof="0" dirty="0"/>
                        <a:t>7z030, 7z035, 7z045, 7z100</a:t>
                      </a:r>
                    </a:p>
                  </a:txBody>
                  <a:tcPr/>
                </a:tc>
                <a:tc>
                  <a:txBody>
                    <a:bodyPr/>
                    <a:lstStyle/>
                    <a:p>
                      <a:r>
                        <a:rPr lang="en-US" sz="2000" noProof="0" dirty="0" err="1"/>
                        <a:t>Kintex</a:t>
                      </a:r>
                      <a:endParaRPr lang="en-US" sz="2000" noProof="0" dirty="0"/>
                    </a:p>
                  </a:txBody>
                  <a:tcPr/>
                </a:tc>
                <a:extLst>
                  <a:ext uri="{0D108BD9-81ED-4DB2-BD59-A6C34878D82A}">
                    <a16:rowId xmlns:a16="http://schemas.microsoft.com/office/drawing/2014/main" val="10002"/>
                  </a:ext>
                </a:extLst>
              </a:tr>
            </a:tbl>
          </a:graphicData>
        </a:graphic>
      </p:graphicFrame>
      <p:sp>
        <p:nvSpPr>
          <p:cNvPr id="8" name="Marcador de número de diapositiva 7"/>
          <p:cNvSpPr>
            <a:spLocks noGrp="1"/>
          </p:cNvSpPr>
          <p:nvPr>
            <p:ph type="sldNum" sz="quarter" idx="12"/>
          </p:nvPr>
        </p:nvSpPr>
        <p:spPr/>
        <p:txBody>
          <a:bodyPr/>
          <a:lstStyle/>
          <a:p>
            <a:fld id="{4FAD3335-DA88-43C3-A15A-18D99FF2C7FA}" type="slidenum">
              <a:rPr lang="en-US" noProof="0" smtClean="0"/>
              <a:t>21</a:t>
            </a:fld>
            <a:endParaRPr lang="en-US" noProof="0" dirty="0"/>
          </a:p>
        </p:txBody>
      </p:sp>
      <p:pic>
        <p:nvPicPr>
          <p:cNvPr id="5" name="Picture 4">
            <a:extLst>
              <a:ext uri="{FF2B5EF4-FFF2-40B4-BE49-F238E27FC236}">
                <a16:creationId xmlns:a16="http://schemas.microsoft.com/office/drawing/2014/main" id="{93BBDC6E-5738-D9B2-D53B-E1F513815F29}"/>
              </a:ext>
            </a:extLst>
          </p:cNvPr>
          <p:cNvPicPr>
            <a:picLocks noChangeAspect="1"/>
          </p:cNvPicPr>
          <p:nvPr/>
        </p:nvPicPr>
        <p:blipFill>
          <a:blip r:embed="rId3"/>
          <a:stretch>
            <a:fillRect/>
          </a:stretch>
        </p:blipFill>
        <p:spPr>
          <a:xfrm>
            <a:off x="8970006" y="0"/>
            <a:ext cx="3221994" cy="1988234"/>
          </a:xfrm>
          <a:prstGeom prst="rect">
            <a:avLst/>
          </a:prstGeom>
        </p:spPr>
      </p:pic>
      <p:pic>
        <p:nvPicPr>
          <p:cNvPr id="9" name="Picture 8">
            <a:extLst>
              <a:ext uri="{FF2B5EF4-FFF2-40B4-BE49-F238E27FC236}">
                <a16:creationId xmlns:a16="http://schemas.microsoft.com/office/drawing/2014/main" id="{9F911160-BF39-A416-F4C5-113CD4879D2C}"/>
              </a:ext>
            </a:extLst>
          </p:cNvPr>
          <p:cNvPicPr>
            <a:picLocks noChangeAspect="1"/>
          </p:cNvPicPr>
          <p:nvPr/>
        </p:nvPicPr>
        <p:blipFill>
          <a:blip r:embed="rId4"/>
          <a:stretch>
            <a:fillRect/>
          </a:stretch>
        </p:blipFill>
        <p:spPr>
          <a:xfrm>
            <a:off x="825984" y="1463723"/>
            <a:ext cx="542591" cy="451143"/>
          </a:xfrm>
          <a:prstGeom prst="rect">
            <a:avLst/>
          </a:prstGeom>
        </p:spPr>
      </p:pic>
      <p:pic>
        <p:nvPicPr>
          <p:cNvPr id="10" name="Picture 9">
            <a:extLst>
              <a:ext uri="{FF2B5EF4-FFF2-40B4-BE49-F238E27FC236}">
                <a16:creationId xmlns:a16="http://schemas.microsoft.com/office/drawing/2014/main" id="{B269E6F0-ED25-2B4A-A425-AE875C244800}"/>
              </a:ext>
            </a:extLst>
          </p:cNvPr>
          <p:cNvPicPr>
            <a:picLocks noChangeAspect="1"/>
          </p:cNvPicPr>
          <p:nvPr/>
        </p:nvPicPr>
        <p:blipFill>
          <a:blip r:embed="rId4"/>
          <a:stretch>
            <a:fillRect/>
          </a:stretch>
        </p:blipFill>
        <p:spPr>
          <a:xfrm>
            <a:off x="830673" y="3032271"/>
            <a:ext cx="542591" cy="451143"/>
          </a:xfrm>
          <a:prstGeom prst="rect">
            <a:avLst/>
          </a:prstGeom>
        </p:spPr>
      </p:pic>
      <p:pic>
        <p:nvPicPr>
          <p:cNvPr id="11" name="Picture 10">
            <a:extLst>
              <a:ext uri="{FF2B5EF4-FFF2-40B4-BE49-F238E27FC236}">
                <a16:creationId xmlns:a16="http://schemas.microsoft.com/office/drawing/2014/main" id="{37281A93-7E2E-23A7-3E4E-1C4079A46A0F}"/>
              </a:ext>
            </a:extLst>
          </p:cNvPr>
          <p:cNvPicPr>
            <a:picLocks noChangeAspect="1"/>
          </p:cNvPicPr>
          <p:nvPr/>
        </p:nvPicPr>
        <p:blipFill>
          <a:blip r:embed="rId4"/>
          <a:stretch>
            <a:fillRect/>
          </a:stretch>
        </p:blipFill>
        <p:spPr>
          <a:xfrm>
            <a:off x="825983" y="3606814"/>
            <a:ext cx="542591" cy="451143"/>
          </a:xfrm>
          <a:prstGeom prst="rect">
            <a:avLst/>
          </a:prstGeom>
        </p:spPr>
      </p:pic>
      <p:pic>
        <p:nvPicPr>
          <p:cNvPr id="12" name="Picture 11">
            <a:extLst>
              <a:ext uri="{FF2B5EF4-FFF2-40B4-BE49-F238E27FC236}">
                <a16:creationId xmlns:a16="http://schemas.microsoft.com/office/drawing/2014/main" id="{DA471D64-72D8-23A0-3D42-BC3D014A0876}"/>
              </a:ext>
            </a:extLst>
          </p:cNvPr>
          <p:cNvPicPr>
            <a:picLocks noChangeAspect="1"/>
          </p:cNvPicPr>
          <p:nvPr/>
        </p:nvPicPr>
        <p:blipFill>
          <a:blip r:embed="rId4"/>
          <a:stretch>
            <a:fillRect/>
          </a:stretch>
        </p:blipFill>
        <p:spPr>
          <a:xfrm>
            <a:off x="830670" y="4094352"/>
            <a:ext cx="542591" cy="451143"/>
          </a:xfrm>
          <a:prstGeom prst="rect">
            <a:avLst/>
          </a:prstGeom>
        </p:spPr>
      </p:pic>
      <p:pic>
        <p:nvPicPr>
          <p:cNvPr id="13" name="Picture 12">
            <a:extLst>
              <a:ext uri="{FF2B5EF4-FFF2-40B4-BE49-F238E27FC236}">
                <a16:creationId xmlns:a16="http://schemas.microsoft.com/office/drawing/2014/main" id="{3BCF918D-B877-45C9-9667-BE4432ACADC0}"/>
              </a:ext>
            </a:extLst>
          </p:cNvPr>
          <p:cNvPicPr>
            <a:picLocks noChangeAspect="1"/>
          </p:cNvPicPr>
          <p:nvPr/>
        </p:nvPicPr>
        <p:blipFill>
          <a:blip r:embed="rId4"/>
          <a:stretch>
            <a:fillRect/>
          </a:stretch>
        </p:blipFill>
        <p:spPr>
          <a:xfrm>
            <a:off x="825983" y="4573157"/>
            <a:ext cx="542591" cy="451143"/>
          </a:xfrm>
          <a:prstGeom prst="rect">
            <a:avLst/>
          </a:prstGeom>
        </p:spPr>
      </p:pic>
      <p:pic>
        <p:nvPicPr>
          <p:cNvPr id="14" name="Picture 13">
            <a:extLst>
              <a:ext uri="{FF2B5EF4-FFF2-40B4-BE49-F238E27FC236}">
                <a16:creationId xmlns:a16="http://schemas.microsoft.com/office/drawing/2014/main" id="{AFA0D775-EC8E-0C2E-3B82-1ED7FA8641BC}"/>
              </a:ext>
            </a:extLst>
          </p:cNvPr>
          <p:cNvPicPr>
            <a:picLocks noChangeAspect="1"/>
          </p:cNvPicPr>
          <p:nvPr/>
        </p:nvPicPr>
        <p:blipFill>
          <a:blip r:embed="rId4"/>
          <a:stretch>
            <a:fillRect/>
          </a:stretch>
        </p:blipFill>
        <p:spPr>
          <a:xfrm>
            <a:off x="825983" y="5104197"/>
            <a:ext cx="542591" cy="451143"/>
          </a:xfrm>
          <a:prstGeom prst="rect">
            <a:avLst/>
          </a:prstGeom>
        </p:spPr>
      </p:pic>
      <p:pic>
        <p:nvPicPr>
          <p:cNvPr id="15" name="Picture 14">
            <a:extLst>
              <a:ext uri="{FF2B5EF4-FFF2-40B4-BE49-F238E27FC236}">
                <a16:creationId xmlns:a16="http://schemas.microsoft.com/office/drawing/2014/main" id="{C5A8076D-78DE-2A26-5F61-353C34EFE708}"/>
              </a:ext>
            </a:extLst>
          </p:cNvPr>
          <p:cNvPicPr>
            <a:picLocks noChangeAspect="1"/>
          </p:cNvPicPr>
          <p:nvPr/>
        </p:nvPicPr>
        <p:blipFill>
          <a:blip r:embed="rId4"/>
          <a:stretch>
            <a:fillRect/>
          </a:stretch>
        </p:blipFill>
        <p:spPr>
          <a:xfrm>
            <a:off x="825983" y="5621794"/>
            <a:ext cx="542591" cy="451143"/>
          </a:xfrm>
          <a:prstGeom prst="rect">
            <a:avLst/>
          </a:prstGeom>
        </p:spPr>
      </p:pic>
    </p:spTree>
    <p:extLst>
      <p:ext uri="{BB962C8B-B14F-4D97-AF65-F5344CB8AC3E}">
        <p14:creationId xmlns:p14="http://schemas.microsoft.com/office/powerpoint/2010/main" val="3400809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7165145" cy="4836160"/>
          </a:xfrm>
        </p:spPr>
        <p:txBody>
          <a:bodyPr>
            <a:normAutofit lnSpcReduction="10000"/>
          </a:bodyPr>
          <a:lstStyle/>
          <a:p>
            <a:pPr>
              <a:buClr>
                <a:srgbClr val="0070C0"/>
              </a:buClr>
            </a:pPr>
            <a:r>
              <a:rPr lang="en-US" b="1" noProof="0" dirty="0"/>
              <a:t>AXI high-performance slave ports (HP0-HP3)</a:t>
            </a:r>
          </a:p>
          <a:p>
            <a:pPr lvl="1">
              <a:buClr>
                <a:srgbClr val="0070C0"/>
              </a:buClr>
            </a:pPr>
            <a:r>
              <a:rPr lang="en-US" noProof="0" dirty="0"/>
              <a:t> Configurable 32-bit or 64-bit data width</a:t>
            </a:r>
          </a:p>
          <a:p>
            <a:pPr lvl="1">
              <a:buClr>
                <a:srgbClr val="0070C0"/>
              </a:buClr>
            </a:pPr>
            <a:r>
              <a:rPr lang="en-US" noProof="0" dirty="0"/>
              <a:t> Access to OCM and DDR only</a:t>
            </a:r>
          </a:p>
          <a:p>
            <a:pPr lvl="1">
              <a:buClr>
                <a:srgbClr val="0070C0"/>
              </a:buClr>
            </a:pPr>
            <a:r>
              <a:rPr lang="en-US" noProof="0" dirty="0"/>
              <a:t> Conversion to processing system clock domain</a:t>
            </a:r>
          </a:p>
          <a:p>
            <a:pPr lvl="1">
              <a:buClr>
                <a:srgbClr val="0070C0"/>
              </a:buClr>
            </a:pPr>
            <a:r>
              <a:rPr lang="en-US" noProof="0" dirty="0"/>
              <a:t> AXI FIFO Interface (AFI) are FIFOs (1KB) to smooth large data transfers</a:t>
            </a:r>
          </a:p>
          <a:p>
            <a:pPr>
              <a:buClr>
                <a:srgbClr val="0070C0"/>
              </a:buClr>
            </a:pPr>
            <a:r>
              <a:rPr lang="en-US" b="1" noProof="0" dirty="0"/>
              <a:t>AXI general-purpose ports (GP0-GP1)</a:t>
            </a:r>
          </a:p>
          <a:p>
            <a:pPr lvl="1">
              <a:buClr>
                <a:srgbClr val="0070C0"/>
              </a:buClr>
            </a:pPr>
            <a:r>
              <a:rPr lang="en-US" noProof="0" dirty="0"/>
              <a:t> Two masters from PS to PL</a:t>
            </a:r>
          </a:p>
          <a:p>
            <a:pPr lvl="1">
              <a:buClr>
                <a:srgbClr val="0070C0"/>
              </a:buClr>
            </a:pPr>
            <a:r>
              <a:rPr lang="en-US" noProof="0" dirty="0"/>
              <a:t> Two slaves from PL to PS</a:t>
            </a:r>
          </a:p>
          <a:p>
            <a:pPr lvl="1">
              <a:buClr>
                <a:srgbClr val="0070C0"/>
              </a:buClr>
            </a:pPr>
            <a:r>
              <a:rPr lang="en-US" noProof="0" dirty="0"/>
              <a:t> 32-bit data width</a:t>
            </a:r>
          </a:p>
          <a:p>
            <a:pPr lvl="1">
              <a:buClr>
                <a:srgbClr val="0070C0"/>
              </a:buClr>
            </a:pPr>
            <a:r>
              <a:rPr lang="en-US" noProof="0" dirty="0"/>
              <a:t> Conversion and sync to processing system clock domain</a:t>
            </a:r>
          </a:p>
          <a:p>
            <a:pPr>
              <a:buClr>
                <a:srgbClr val="0070C0"/>
              </a:buClr>
            </a:pPr>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solidFill>
                  <a:srgbClr val="7030A0"/>
                </a:solidFill>
              </a:rPr>
              <a:t>Zynq PS-PL </a:t>
            </a:r>
            <a:r>
              <a:rPr lang="en-US" noProof="0" dirty="0"/>
              <a:t>Interface</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22</a:t>
            </a:fld>
            <a:endParaRPr lang="en-US" noProof="0" dirty="0"/>
          </a:p>
        </p:txBody>
      </p:sp>
      <p:pic>
        <p:nvPicPr>
          <p:cNvPr id="5" name="Picture 4">
            <a:extLst>
              <a:ext uri="{FF2B5EF4-FFF2-40B4-BE49-F238E27FC236}">
                <a16:creationId xmlns:a16="http://schemas.microsoft.com/office/drawing/2014/main" id="{D4865E5B-2E0F-6345-EBCE-4BE98DFDA9FB}"/>
              </a:ext>
            </a:extLst>
          </p:cNvPr>
          <p:cNvPicPr>
            <a:picLocks noChangeAspect="1"/>
          </p:cNvPicPr>
          <p:nvPr/>
        </p:nvPicPr>
        <p:blipFill>
          <a:blip r:embed="rId2"/>
          <a:stretch>
            <a:fillRect/>
          </a:stretch>
        </p:blipFill>
        <p:spPr>
          <a:xfrm>
            <a:off x="7682259" y="2243135"/>
            <a:ext cx="4509741" cy="2779159"/>
          </a:xfrm>
          <a:prstGeom prst="rect">
            <a:avLst/>
          </a:prstGeom>
        </p:spPr>
      </p:pic>
      <p:cxnSp>
        <p:nvCxnSpPr>
          <p:cNvPr id="9" name="Straight Arrow Connector 8">
            <a:extLst>
              <a:ext uri="{FF2B5EF4-FFF2-40B4-BE49-F238E27FC236}">
                <a16:creationId xmlns:a16="http://schemas.microsoft.com/office/drawing/2014/main" id="{AD32C358-25B0-E3B1-7643-4E7CCCF7C559}"/>
              </a:ext>
            </a:extLst>
          </p:cNvPr>
          <p:cNvCxnSpPr>
            <a:cxnSpLocks/>
          </p:cNvCxnSpPr>
          <p:nvPr/>
        </p:nvCxnSpPr>
        <p:spPr>
          <a:xfrm>
            <a:off x="8117058" y="1577272"/>
            <a:ext cx="3028692" cy="1297226"/>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A822E3F2-054A-6277-AEF9-C63E160D3770}"/>
              </a:ext>
            </a:extLst>
          </p:cNvPr>
          <p:cNvSpPr/>
          <p:nvPr/>
        </p:nvSpPr>
        <p:spPr>
          <a:xfrm>
            <a:off x="11145750" y="2813538"/>
            <a:ext cx="815926" cy="665871"/>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13" name="Straight Arrow Connector 12">
            <a:extLst>
              <a:ext uri="{FF2B5EF4-FFF2-40B4-BE49-F238E27FC236}">
                <a16:creationId xmlns:a16="http://schemas.microsoft.com/office/drawing/2014/main" id="{CEA7EF26-949E-BC30-3C76-E2C1E55A64BE}"/>
              </a:ext>
            </a:extLst>
          </p:cNvPr>
          <p:cNvCxnSpPr>
            <a:cxnSpLocks/>
          </p:cNvCxnSpPr>
          <p:nvPr/>
        </p:nvCxnSpPr>
        <p:spPr>
          <a:xfrm>
            <a:off x="7070808" y="3943643"/>
            <a:ext cx="2251382" cy="47947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CC8FFBCE-F5E6-D121-9A4F-27CB272D5F56}"/>
              </a:ext>
            </a:extLst>
          </p:cNvPr>
          <p:cNvSpPr/>
          <p:nvPr/>
        </p:nvSpPr>
        <p:spPr>
          <a:xfrm>
            <a:off x="9322190" y="4300143"/>
            <a:ext cx="1392701" cy="295302"/>
          </a:xfrm>
          <a:prstGeom prst="round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Picture 7">
            <a:extLst>
              <a:ext uri="{FF2B5EF4-FFF2-40B4-BE49-F238E27FC236}">
                <a16:creationId xmlns:a16="http://schemas.microsoft.com/office/drawing/2014/main" id="{36C9B952-0A2D-AF89-29D6-B86AAB0D212F}"/>
              </a:ext>
            </a:extLst>
          </p:cNvPr>
          <p:cNvPicPr>
            <a:picLocks noChangeAspect="1"/>
          </p:cNvPicPr>
          <p:nvPr/>
        </p:nvPicPr>
        <p:blipFill>
          <a:blip r:embed="rId3"/>
          <a:stretch>
            <a:fillRect/>
          </a:stretch>
        </p:blipFill>
        <p:spPr>
          <a:xfrm>
            <a:off x="825984" y="3718071"/>
            <a:ext cx="542591" cy="451143"/>
          </a:xfrm>
          <a:prstGeom prst="rect">
            <a:avLst/>
          </a:prstGeom>
        </p:spPr>
      </p:pic>
      <p:pic>
        <p:nvPicPr>
          <p:cNvPr id="11" name="Picture 10">
            <a:extLst>
              <a:ext uri="{FF2B5EF4-FFF2-40B4-BE49-F238E27FC236}">
                <a16:creationId xmlns:a16="http://schemas.microsoft.com/office/drawing/2014/main" id="{8CCC3A7D-3500-2F48-A400-8FC14317EE7A}"/>
              </a:ext>
            </a:extLst>
          </p:cNvPr>
          <p:cNvPicPr>
            <a:picLocks noChangeAspect="1"/>
          </p:cNvPicPr>
          <p:nvPr/>
        </p:nvPicPr>
        <p:blipFill>
          <a:blip r:embed="rId3"/>
          <a:stretch>
            <a:fillRect/>
          </a:stretch>
        </p:blipFill>
        <p:spPr>
          <a:xfrm>
            <a:off x="825984" y="1422400"/>
            <a:ext cx="542591" cy="451143"/>
          </a:xfrm>
          <a:prstGeom prst="rect">
            <a:avLst/>
          </a:prstGeom>
        </p:spPr>
      </p:pic>
    </p:spTree>
    <p:extLst>
      <p:ext uri="{BB962C8B-B14F-4D97-AF65-F5344CB8AC3E}">
        <p14:creationId xmlns:p14="http://schemas.microsoft.com/office/powerpoint/2010/main" val="307929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fontScale="92500" lnSpcReduction="10000"/>
          </a:bodyPr>
          <a:lstStyle/>
          <a:p>
            <a:r>
              <a:rPr lang="en-US" b="1" noProof="0" dirty="0"/>
              <a:t>One 64-bit accelerator coherence port (ACP) AXI slave interface to CPU memory</a:t>
            </a:r>
          </a:p>
          <a:p>
            <a:r>
              <a:rPr lang="en-US" b="1" noProof="0" dirty="0"/>
              <a:t>DMA, interrupts, events signals</a:t>
            </a:r>
          </a:p>
          <a:p>
            <a:pPr lvl="1"/>
            <a:r>
              <a:rPr lang="en-US" noProof="0" dirty="0"/>
              <a:t> Processor event bus for signaling event information to the CPU</a:t>
            </a:r>
          </a:p>
          <a:p>
            <a:pPr lvl="1"/>
            <a:r>
              <a:rPr lang="en-US" noProof="0" dirty="0"/>
              <a:t> PL peripheral IP interrupts to the PS general interrupt controller (GIC)</a:t>
            </a:r>
          </a:p>
          <a:p>
            <a:pPr lvl="1"/>
            <a:r>
              <a:rPr lang="en-US" noProof="0" dirty="0"/>
              <a:t> Four DMA channel RDY/ACK signals</a:t>
            </a:r>
          </a:p>
          <a:p>
            <a:r>
              <a:rPr lang="en-US" b="1" noProof="0" dirty="0"/>
              <a:t>Extended multiplexed I/O (EMIO) allows PS peripheral ports access to PL logic and device I/O pins</a:t>
            </a:r>
          </a:p>
          <a:p>
            <a:r>
              <a:rPr lang="en-US" b="1" noProof="0" dirty="0"/>
              <a:t>Clock and resets</a:t>
            </a:r>
          </a:p>
          <a:p>
            <a:pPr lvl="1"/>
            <a:r>
              <a:rPr lang="en-US" noProof="0" dirty="0"/>
              <a:t> Four PS clock outputs to the PL with enable control</a:t>
            </a:r>
          </a:p>
          <a:p>
            <a:pPr lvl="1"/>
            <a:r>
              <a:rPr lang="en-US" noProof="0" dirty="0"/>
              <a:t> Four PS reset outputs to the PL</a:t>
            </a:r>
          </a:p>
          <a:p>
            <a:r>
              <a:rPr lang="en-US" b="1" noProof="0" dirty="0"/>
              <a:t>Configuration and miscellaneous</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kumimoji="0" lang="en-US" sz="4800" b="1" i="0" u="none" strike="noStrike" kern="1200" cap="none" spc="-50" normalizeH="0" baseline="0" noProof="0" dirty="0">
                <a:ln>
                  <a:noFill/>
                </a:ln>
                <a:solidFill>
                  <a:srgbClr val="7030A0"/>
                </a:solidFill>
                <a:effectLst/>
                <a:uLnTx/>
                <a:uFillTx/>
                <a:latin typeface="Arial Rounded MT Bold" panose="020F0704030504030204" pitchFamily="34" charset="0"/>
                <a:ea typeface="+mj-ea"/>
                <a:cs typeface="+mj-cs"/>
              </a:rPr>
              <a:t>Zynq PS-PL</a:t>
            </a:r>
            <a:r>
              <a:rPr lang="en-US" noProof="0" dirty="0"/>
              <a:t> Interface</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23</a:t>
            </a:fld>
            <a:endParaRPr lang="en-US" noProof="0" dirty="0"/>
          </a:p>
        </p:txBody>
      </p:sp>
      <p:pic>
        <p:nvPicPr>
          <p:cNvPr id="5" name="Picture 4">
            <a:extLst>
              <a:ext uri="{FF2B5EF4-FFF2-40B4-BE49-F238E27FC236}">
                <a16:creationId xmlns:a16="http://schemas.microsoft.com/office/drawing/2014/main" id="{FDB567E2-78D7-4FF7-4713-74E3278AD2A8}"/>
              </a:ext>
            </a:extLst>
          </p:cNvPr>
          <p:cNvPicPr>
            <a:picLocks noChangeAspect="1"/>
          </p:cNvPicPr>
          <p:nvPr/>
        </p:nvPicPr>
        <p:blipFill>
          <a:blip r:embed="rId2"/>
          <a:stretch>
            <a:fillRect/>
          </a:stretch>
        </p:blipFill>
        <p:spPr>
          <a:xfrm>
            <a:off x="872875" y="4577846"/>
            <a:ext cx="542591" cy="451143"/>
          </a:xfrm>
          <a:prstGeom prst="rect">
            <a:avLst/>
          </a:prstGeom>
        </p:spPr>
      </p:pic>
      <p:pic>
        <p:nvPicPr>
          <p:cNvPr id="8" name="Picture 7">
            <a:extLst>
              <a:ext uri="{FF2B5EF4-FFF2-40B4-BE49-F238E27FC236}">
                <a16:creationId xmlns:a16="http://schemas.microsoft.com/office/drawing/2014/main" id="{B51B91B2-EAF1-E95D-469F-B844A1A3F53C}"/>
              </a:ext>
            </a:extLst>
          </p:cNvPr>
          <p:cNvPicPr>
            <a:picLocks noChangeAspect="1"/>
          </p:cNvPicPr>
          <p:nvPr/>
        </p:nvPicPr>
        <p:blipFill>
          <a:blip r:embed="rId2"/>
          <a:stretch>
            <a:fillRect/>
          </a:stretch>
        </p:blipFill>
        <p:spPr>
          <a:xfrm>
            <a:off x="872874" y="5735159"/>
            <a:ext cx="542591" cy="451143"/>
          </a:xfrm>
          <a:prstGeom prst="rect">
            <a:avLst/>
          </a:prstGeom>
        </p:spPr>
      </p:pic>
      <p:pic>
        <p:nvPicPr>
          <p:cNvPr id="9" name="Picture 8">
            <a:extLst>
              <a:ext uri="{FF2B5EF4-FFF2-40B4-BE49-F238E27FC236}">
                <a16:creationId xmlns:a16="http://schemas.microsoft.com/office/drawing/2014/main" id="{683FF1E9-D330-18C7-C7B8-B47DB59F6C61}"/>
              </a:ext>
            </a:extLst>
          </p:cNvPr>
          <p:cNvPicPr>
            <a:picLocks noChangeAspect="1"/>
          </p:cNvPicPr>
          <p:nvPr/>
        </p:nvPicPr>
        <p:blipFill>
          <a:blip r:embed="rId2"/>
          <a:stretch>
            <a:fillRect/>
          </a:stretch>
        </p:blipFill>
        <p:spPr>
          <a:xfrm>
            <a:off x="872874" y="3773618"/>
            <a:ext cx="542591" cy="451143"/>
          </a:xfrm>
          <a:prstGeom prst="rect">
            <a:avLst/>
          </a:prstGeom>
        </p:spPr>
      </p:pic>
      <p:pic>
        <p:nvPicPr>
          <p:cNvPr id="10" name="Picture 9">
            <a:extLst>
              <a:ext uri="{FF2B5EF4-FFF2-40B4-BE49-F238E27FC236}">
                <a16:creationId xmlns:a16="http://schemas.microsoft.com/office/drawing/2014/main" id="{C837E9DE-757E-389E-1368-D38E0B5DA532}"/>
              </a:ext>
            </a:extLst>
          </p:cNvPr>
          <p:cNvPicPr>
            <a:picLocks noChangeAspect="1"/>
          </p:cNvPicPr>
          <p:nvPr/>
        </p:nvPicPr>
        <p:blipFill>
          <a:blip r:embed="rId2"/>
          <a:stretch>
            <a:fillRect/>
          </a:stretch>
        </p:blipFill>
        <p:spPr>
          <a:xfrm>
            <a:off x="872874" y="2261011"/>
            <a:ext cx="542591" cy="451143"/>
          </a:xfrm>
          <a:prstGeom prst="rect">
            <a:avLst/>
          </a:prstGeom>
        </p:spPr>
      </p:pic>
      <p:pic>
        <p:nvPicPr>
          <p:cNvPr id="11" name="Picture 10">
            <a:extLst>
              <a:ext uri="{FF2B5EF4-FFF2-40B4-BE49-F238E27FC236}">
                <a16:creationId xmlns:a16="http://schemas.microsoft.com/office/drawing/2014/main" id="{9848F3CA-D419-A37F-11D5-37512A7B9CC8}"/>
              </a:ext>
            </a:extLst>
          </p:cNvPr>
          <p:cNvPicPr>
            <a:picLocks noChangeAspect="1"/>
          </p:cNvPicPr>
          <p:nvPr/>
        </p:nvPicPr>
        <p:blipFill>
          <a:blip r:embed="rId2"/>
          <a:stretch>
            <a:fillRect/>
          </a:stretch>
        </p:blipFill>
        <p:spPr>
          <a:xfrm>
            <a:off x="872874" y="1422400"/>
            <a:ext cx="542591" cy="451143"/>
          </a:xfrm>
          <a:prstGeom prst="rect">
            <a:avLst/>
          </a:prstGeom>
        </p:spPr>
      </p:pic>
    </p:spTree>
    <p:extLst>
      <p:ext uri="{BB962C8B-B14F-4D97-AF65-F5344CB8AC3E}">
        <p14:creationId xmlns:p14="http://schemas.microsoft.com/office/powerpoint/2010/main" val="3975137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Zynq Architecture</a:t>
            </a:r>
          </a:p>
        </p:txBody>
      </p:sp>
      <p:sp>
        <p:nvSpPr>
          <p:cNvPr id="7" name="Rectángulo redondeado 6"/>
          <p:cNvSpPr/>
          <p:nvPr/>
        </p:nvSpPr>
        <p:spPr>
          <a:xfrm>
            <a:off x="1031151" y="1147612"/>
            <a:ext cx="10394924" cy="531488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ángulo redondeado 7"/>
          <p:cNvSpPr/>
          <p:nvPr/>
        </p:nvSpPr>
        <p:spPr>
          <a:xfrm>
            <a:off x="9559285" y="2506833"/>
            <a:ext cx="1651645" cy="139336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noProof="0" dirty="0"/>
              <a:t>ARM9</a:t>
            </a:r>
          </a:p>
        </p:txBody>
      </p:sp>
      <p:sp>
        <p:nvSpPr>
          <p:cNvPr id="9" name="Rectángulo redondeado 8"/>
          <p:cNvSpPr/>
          <p:nvPr/>
        </p:nvSpPr>
        <p:spPr>
          <a:xfrm>
            <a:off x="9562397" y="3965517"/>
            <a:ext cx="1651645" cy="139336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 </a:t>
            </a:r>
            <a:r>
              <a:rPr lang="en-US" sz="2200" noProof="0" dirty="0"/>
              <a:t>ARM9</a:t>
            </a:r>
          </a:p>
        </p:txBody>
      </p:sp>
      <p:sp>
        <p:nvSpPr>
          <p:cNvPr id="10" name="Rectángulo redondeado 9"/>
          <p:cNvSpPr/>
          <p:nvPr/>
        </p:nvSpPr>
        <p:spPr>
          <a:xfrm>
            <a:off x="8902699" y="2671069"/>
            <a:ext cx="643397" cy="119180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L1</a:t>
            </a:r>
          </a:p>
        </p:txBody>
      </p:sp>
      <p:sp>
        <p:nvSpPr>
          <p:cNvPr id="11" name="Rectángulo redondeado 10"/>
          <p:cNvSpPr/>
          <p:nvPr/>
        </p:nvSpPr>
        <p:spPr>
          <a:xfrm>
            <a:off x="8924473" y="4055104"/>
            <a:ext cx="619957" cy="119180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L1</a:t>
            </a:r>
          </a:p>
        </p:txBody>
      </p:sp>
      <p:sp>
        <p:nvSpPr>
          <p:cNvPr id="12" name="Rectángulo redondeado 11"/>
          <p:cNvSpPr/>
          <p:nvPr/>
        </p:nvSpPr>
        <p:spPr>
          <a:xfrm>
            <a:off x="7231553" y="3240901"/>
            <a:ext cx="1689775" cy="2117977"/>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t>Snoop Control Unit (SCU)</a:t>
            </a:r>
          </a:p>
        </p:txBody>
      </p:sp>
      <p:sp>
        <p:nvSpPr>
          <p:cNvPr id="13" name="Rectángulo redondeado 12"/>
          <p:cNvSpPr/>
          <p:nvPr/>
        </p:nvSpPr>
        <p:spPr>
          <a:xfrm>
            <a:off x="7418049" y="2642703"/>
            <a:ext cx="1192173" cy="602617"/>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L2</a:t>
            </a:r>
          </a:p>
        </p:txBody>
      </p:sp>
      <p:sp>
        <p:nvSpPr>
          <p:cNvPr id="14" name="Rectángulo redondeado 13"/>
          <p:cNvSpPr/>
          <p:nvPr/>
        </p:nvSpPr>
        <p:spPr>
          <a:xfrm>
            <a:off x="6129187" y="1338498"/>
            <a:ext cx="953460" cy="1732671"/>
          </a:xfrm>
          <a:prstGeom prst="roundRect">
            <a:avLst/>
          </a:prstGeom>
          <a:solidFill>
            <a:srgbClr val="115457"/>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t>OCM</a:t>
            </a:r>
          </a:p>
        </p:txBody>
      </p:sp>
      <p:sp>
        <p:nvSpPr>
          <p:cNvPr id="15" name="Rectángulo redondeado 14"/>
          <p:cNvSpPr/>
          <p:nvPr/>
        </p:nvSpPr>
        <p:spPr>
          <a:xfrm>
            <a:off x="7549436" y="1476126"/>
            <a:ext cx="2587686" cy="982823"/>
          </a:xfrm>
          <a:prstGeom prst="roundRect">
            <a:avLst/>
          </a:prstGeom>
          <a:solidFill>
            <a:srgbClr val="B81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DDR3 DRAM Controller</a:t>
            </a:r>
          </a:p>
        </p:txBody>
      </p:sp>
      <p:sp>
        <p:nvSpPr>
          <p:cNvPr id="16" name="Rectángulo redondeado 15"/>
          <p:cNvSpPr/>
          <p:nvPr/>
        </p:nvSpPr>
        <p:spPr>
          <a:xfrm>
            <a:off x="6033912" y="5821828"/>
            <a:ext cx="4771046" cy="605013"/>
          </a:xfrm>
          <a:prstGeom prst="roundRect">
            <a:avLst/>
          </a:prstGeom>
          <a:solidFill>
            <a:srgbClr val="B818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SPI, CAN, SD, Ethernet, USB, UART,…</a:t>
            </a:r>
          </a:p>
        </p:txBody>
      </p:sp>
      <p:sp>
        <p:nvSpPr>
          <p:cNvPr id="17" name="Rectángulo redondeado 16"/>
          <p:cNvSpPr/>
          <p:nvPr/>
        </p:nvSpPr>
        <p:spPr>
          <a:xfrm>
            <a:off x="4746667" y="3693694"/>
            <a:ext cx="1439334" cy="2105924"/>
          </a:xfrm>
          <a:prstGeom prst="roundRect">
            <a:avLst/>
          </a:prstGeom>
          <a:solidFill>
            <a:srgbClr val="07F9ED"/>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noProof="0" dirty="0"/>
          </a:p>
          <a:p>
            <a:pPr algn="ctr"/>
            <a:endParaRPr lang="en-US" noProof="0" dirty="0"/>
          </a:p>
          <a:p>
            <a:pPr algn="ctr"/>
            <a:endParaRPr lang="en-US" noProof="0" dirty="0"/>
          </a:p>
          <a:p>
            <a:pPr algn="ctr"/>
            <a:r>
              <a:rPr lang="en-US" sz="2000" noProof="0" dirty="0" err="1">
                <a:solidFill>
                  <a:schemeClr val="tx1"/>
                </a:solidFill>
              </a:rPr>
              <a:t>Interconect</a:t>
            </a:r>
            <a:endParaRPr lang="en-US" sz="2000" noProof="0" dirty="0">
              <a:solidFill>
                <a:schemeClr val="tx1"/>
              </a:solidFill>
            </a:endParaRPr>
          </a:p>
        </p:txBody>
      </p:sp>
      <p:cxnSp>
        <p:nvCxnSpPr>
          <p:cNvPr id="18" name="Conector recto 17"/>
          <p:cNvCxnSpPr/>
          <p:nvPr/>
        </p:nvCxnSpPr>
        <p:spPr>
          <a:xfrm flipV="1">
            <a:off x="5163062" y="4505967"/>
            <a:ext cx="27432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19" name="Conector recto 18"/>
          <p:cNvCxnSpPr>
            <a:cxnSpLocks/>
          </p:cNvCxnSpPr>
          <p:nvPr/>
        </p:nvCxnSpPr>
        <p:spPr>
          <a:xfrm flipV="1">
            <a:off x="5427457" y="4250604"/>
            <a:ext cx="182880" cy="256032"/>
          </a:xfrm>
          <a:prstGeom prst="line">
            <a:avLst/>
          </a:prstGeom>
          <a:ln w="28575"/>
        </p:spPr>
        <p:style>
          <a:lnRef idx="2">
            <a:schemeClr val="dk1"/>
          </a:lnRef>
          <a:fillRef idx="0">
            <a:schemeClr val="dk1"/>
          </a:fillRef>
          <a:effectRef idx="1">
            <a:schemeClr val="dk1"/>
          </a:effectRef>
          <a:fontRef idx="minor">
            <a:schemeClr val="tx1"/>
          </a:fontRef>
        </p:style>
      </p:cxnSp>
      <p:cxnSp>
        <p:nvCxnSpPr>
          <p:cNvPr id="20" name="Conector recto 19"/>
          <p:cNvCxnSpPr>
            <a:cxnSpLocks noChangeAspect="1"/>
          </p:cNvCxnSpPr>
          <p:nvPr/>
        </p:nvCxnSpPr>
        <p:spPr>
          <a:xfrm>
            <a:off x="5427294" y="4258887"/>
            <a:ext cx="182880" cy="256032"/>
          </a:xfrm>
          <a:prstGeom prst="line">
            <a:avLst/>
          </a:prstGeom>
          <a:ln w="28575"/>
        </p:spPr>
        <p:style>
          <a:lnRef idx="2">
            <a:schemeClr val="dk1"/>
          </a:lnRef>
          <a:fillRef idx="0">
            <a:schemeClr val="dk1"/>
          </a:fillRef>
          <a:effectRef idx="1">
            <a:schemeClr val="dk1"/>
          </a:effectRef>
          <a:fontRef idx="minor">
            <a:schemeClr val="tx1"/>
          </a:fontRef>
        </p:style>
      </p:cxnSp>
      <p:sp>
        <p:nvSpPr>
          <p:cNvPr id="21" name="Rectángulo redondeado 20"/>
          <p:cNvSpPr/>
          <p:nvPr/>
        </p:nvSpPr>
        <p:spPr>
          <a:xfrm>
            <a:off x="1007088" y="1145479"/>
            <a:ext cx="2225625" cy="531488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Rectángulo 21"/>
          <p:cNvSpPr/>
          <p:nvPr/>
        </p:nvSpPr>
        <p:spPr>
          <a:xfrm>
            <a:off x="2606030" y="1146648"/>
            <a:ext cx="565426" cy="531488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3" name="Conector recto 22"/>
          <p:cNvCxnSpPr/>
          <p:nvPr/>
        </p:nvCxnSpPr>
        <p:spPr>
          <a:xfrm flipH="1">
            <a:off x="3181219" y="1131707"/>
            <a:ext cx="0" cy="5303520"/>
          </a:xfrm>
          <a:prstGeom prst="line">
            <a:avLst/>
          </a:prstGeom>
          <a:ln w="53975">
            <a:prstDash val="sysDot"/>
          </a:ln>
        </p:spPr>
        <p:style>
          <a:lnRef idx="2">
            <a:schemeClr val="dk1"/>
          </a:lnRef>
          <a:fillRef idx="0">
            <a:schemeClr val="dk1"/>
          </a:fillRef>
          <a:effectRef idx="1">
            <a:schemeClr val="dk1"/>
          </a:effectRef>
          <a:fontRef idx="minor">
            <a:schemeClr val="tx1"/>
          </a:fontRef>
        </p:style>
      </p:cxnSp>
      <p:sp>
        <p:nvSpPr>
          <p:cNvPr id="24" name="Rectángulo redondeado 23"/>
          <p:cNvSpPr/>
          <p:nvPr/>
        </p:nvSpPr>
        <p:spPr>
          <a:xfrm>
            <a:off x="1564455" y="1213496"/>
            <a:ext cx="1206702" cy="2027406"/>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AXI Masters</a:t>
            </a:r>
          </a:p>
        </p:txBody>
      </p:sp>
      <p:sp>
        <p:nvSpPr>
          <p:cNvPr id="25" name="Rectángulo redondeado 24"/>
          <p:cNvSpPr/>
          <p:nvPr/>
        </p:nvSpPr>
        <p:spPr>
          <a:xfrm>
            <a:off x="1564455" y="4132685"/>
            <a:ext cx="1206702" cy="81327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AXI Slaves</a:t>
            </a:r>
          </a:p>
        </p:txBody>
      </p:sp>
      <p:sp>
        <p:nvSpPr>
          <p:cNvPr id="26" name="Rectángulo redondeado 25"/>
          <p:cNvSpPr/>
          <p:nvPr/>
        </p:nvSpPr>
        <p:spPr>
          <a:xfrm>
            <a:off x="3192046" y="1297554"/>
            <a:ext cx="1084545" cy="4498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HP0</a:t>
            </a:r>
          </a:p>
        </p:txBody>
      </p:sp>
      <p:sp>
        <p:nvSpPr>
          <p:cNvPr id="27" name="Rectángulo redondeado 26"/>
          <p:cNvSpPr/>
          <p:nvPr/>
        </p:nvSpPr>
        <p:spPr>
          <a:xfrm>
            <a:off x="3186022" y="1749881"/>
            <a:ext cx="1084545" cy="4498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HP1</a:t>
            </a:r>
          </a:p>
        </p:txBody>
      </p:sp>
      <p:sp>
        <p:nvSpPr>
          <p:cNvPr id="28" name="Rectángulo redondeado 27"/>
          <p:cNvSpPr/>
          <p:nvPr/>
        </p:nvSpPr>
        <p:spPr>
          <a:xfrm>
            <a:off x="3186892" y="2234455"/>
            <a:ext cx="1084545" cy="4498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HP2</a:t>
            </a:r>
          </a:p>
        </p:txBody>
      </p:sp>
      <p:sp>
        <p:nvSpPr>
          <p:cNvPr id="29" name="Rectángulo redondeado 28"/>
          <p:cNvSpPr/>
          <p:nvPr/>
        </p:nvSpPr>
        <p:spPr>
          <a:xfrm>
            <a:off x="3196027" y="2713737"/>
            <a:ext cx="1084545" cy="44983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HP3</a:t>
            </a:r>
          </a:p>
        </p:txBody>
      </p:sp>
      <p:sp>
        <p:nvSpPr>
          <p:cNvPr id="30" name="Rectángulo redondeado 29"/>
          <p:cNvSpPr/>
          <p:nvPr/>
        </p:nvSpPr>
        <p:spPr>
          <a:xfrm>
            <a:off x="3194546" y="4473096"/>
            <a:ext cx="1084545" cy="449831"/>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t>MGP1</a:t>
            </a:r>
          </a:p>
        </p:txBody>
      </p:sp>
      <p:sp>
        <p:nvSpPr>
          <p:cNvPr id="31" name="Rectángulo redondeado 30"/>
          <p:cNvSpPr/>
          <p:nvPr/>
        </p:nvSpPr>
        <p:spPr>
          <a:xfrm>
            <a:off x="3212646" y="4979509"/>
            <a:ext cx="1084545" cy="449831"/>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SGP0</a:t>
            </a:r>
          </a:p>
        </p:txBody>
      </p:sp>
      <p:sp>
        <p:nvSpPr>
          <p:cNvPr id="32" name="Rectángulo redondeado 31"/>
          <p:cNvSpPr/>
          <p:nvPr/>
        </p:nvSpPr>
        <p:spPr>
          <a:xfrm>
            <a:off x="1548127" y="3245320"/>
            <a:ext cx="1206702" cy="765112"/>
          </a:xfrm>
          <a:prstGeom prst="round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AXI Master</a:t>
            </a:r>
          </a:p>
        </p:txBody>
      </p:sp>
      <p:sp>
        <p:nvSpPr>
          <p:cNvPr id="34" name="Rectángulo redondeado 33"/>
          <p:cNvSpPr/>
          <p:nvPr/>
        </p:nvSpPr>
        <p:spPr>
          <a:xfrm>
            <a:off x="3215369" y="3408276"/>
            <a:ext cx="1084545" cy="449831"/>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ACP</a:t>
            </a:r>
          </a:p>
        </p:txBody>
      </p:sp>
      <p:sp>
        <p:nvSpPr>
          <p:cNvPr id="35" name="Rectángulo redondeado 34"/>
          <p:cNvSpPr/>
          <p:nvPr/>
        </p:nvSpPr>
        <p:spPr>
          <a:xfrm>
            <a:off x="3229568" y="5972217"/>
            <a:ext cx="1084545" cy="449831"/>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EMIO</a:t>
            </a:r>
          </a:p>
        </p:txBody>
      </p:sp>
      <p:cxnSp>
        <p:nvCxnSpPr>
          <p:cNvPr id="41" name="Conector recto 40"/>
          <p:cNvCxnSpPr/>
          <p:nvPr/>
        </p:nvCxnSpPr>
        <p:spPr>
          <a:xfrm flipV="1">
            <a:off x="2778094" y="2926124"/>
            <a:ext cx="457200"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42" name="Conector recto 41"/>
          <p:cNvCxnSpPr/>
          <p:nvPr/>
        </p:nvCxnSpPr>
        <p:spPr>
          <a:xfrm flipV="1">
            <a:off x="2771826" y="2482136"/>
            <a:ext cx="457200"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43" name="Conector recto 42"/>
          <p:cNvCxnSpPr/>
          <p:nvPr/>
        </p:nvCxnSpPr>
        <p:spPr>
          <a:xfrm flipV="1">
            <a:off x="2752896" y="2010544"/>
            <a:ext cx="457200"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44" name="Conector recto 43"/>
          <p:cNvCxnSpPr/>
          <p:nvPr/>
        </p:nvCxnSpPr>
        <p:spPr>
          <a:xfrm flipV="1">
            <a:off x="2758656" y="1524797"/>
            <a:ext cx="457200"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45" name="Conector recto 44"/>
          <p:cNvCxnSpPr/>
          <p:nvPr/>
        </p:nvCxnSpPr>
        <p:spPr>
          <a:xfrm flipV="1">
            <a:off x="4263826" y="4257487"/>
            <a:ext cx="492185" cy="2"/>
          </a:xfrm>
          <a:prstGeom prst="line">
            <a:avLst/>
          </a:prstGeom>
          <a:ln w="28575">
            <a:prstDash val="solid"/>
            <a:headEnd type="triangle" w="lg" len="lg"/>
            <a:tailEnd type="none" w="lg" len="lg"/>
          </a:ln>
        </p:spPr>
        <p:style>
          <a:lnRef idx="2">
            <a:schemeClr val="dk1"/>
          </a:lnRef>
          <a:fillRef idx="0">
            <a:schemeClr val="dk1"/>
          </a:fillRef>
          <a:effectRef idx="1">
            <a:schemeClr val="dk1"/>
          </a:effectRef>
          <a:fontRef idx="minor">
            <a:schemeClr val="tx1"/>
          </a:fontRef>
        </p:style>
      </p:cxnSp>
      <p:cxnSp>
        <p:nvCxnSpPr>
          <p:cNvPr id="46" name="Conector recto 45"/>
          <p:cNvCxnSpPr/>
          <p:nvPr/>
        </p:nvCxnSpPr>
        <p:spPr>
          <a:xfrm>
            <a:off x="4285159" y="5204425"/>
            <a:ext cx="457200" cy="0"/>
          </a:xfrm>
          <a:prstGeom prst="line">
            <a:avLst/>
          </a:prstGeom>
          <a:ln w="28575">
            <a:prstDash val="solid"/>
            <a:headEnd type="none" w="lg" len="lg"/>
            <a:tailEnd type="triangle" w="lg" len="lg"/>
          </a:ln>
        </p:spPr>
        <p:style>
          <a:lnRef idx="2">
            <a:schemeClr val="dk1"/>
          </a:lnRef>
          <a:fillRef idx="0">
            <a:schemeClr val="dk1"/>
          </a:fillRef>
          <a:effectRef idx="1">
            <a:schemeClr val="dk1"/>
          </a:effectRef>
          <a:fontRef idx="minor">
            <a:schemeClr val="tx1"/>
          </a:fontRef>
        </p:style>
      </p:cxnSp>
      <p:cxnSp>
        <p:nvCxnSpPr>
          <p:cNvPr id="47" name="Conector recto 46"/>
          <p:cNvCxnSpPr/>
          <p:nvPr/>
        </p:nvCxnSpPr>
        <p:spPr>
          <a:xfrm flipV="1">
            <a:off x="2756388" y="5281466"/>
            <a:ext cx="475488" cy="0"/>
          </a:xfrm>
          <a:prstGeom prst="line">
            <a:avLst/>
          </a:prstGeom>
          <a:ln w="28575">
            <a:prstDash val="solid"/>
            <a:headEnd type="none" w="lg" len="lg"/>
            <a:tailEnd type="triangle" w="lg" len="lg"/>
          </a:ln>
        </p:spPr>
        <p:style>
          <a:lnRef idx="2">
            <a:schemeClr val="dk1"/>
          </a:lnRef>
          <a:fillRef idx="0">
            <a:schemeClr val="dk1"/>
          </a:fillRef>
          <a:effectRef idx="1">
            <a:schemeClr val="dk1"/>
          </a:effectRef>
          <a:fontRef idx="minor">
            <a:schemeClr val="tx1"/>
          </a:fontRef>
        </p:style>
      </p:cxnSp>
      <p:cxnSp>
        <p:nvCxnSpPr>
          <p:cNvPr id="48" name="Conector recto 47"/>
          <p:cNvCxnSpPr/>
          <p:nvPr/>
        </p:nvCxnSpPr>
        <p:spPr>
          <a:xfrm flipV="1">
            <a:off x="2767541" y="4298431"/>
            <a:ext cx="457200" cy="0"/>
          </a:xfrm>
          <a:prstGeom prst="line">
            <a:avLst/>
          </a:prstGeom>
          <a:ln w="28575">
            <a:prstDash val="solid"/>
            <a:headEnd type="triangle" w="lg" len="lg"/>
            <a:tailEnd type="none" w="lg" len="lg"/>
          </a:ln>
        </p:spPr>
        <p:style>
          <a:lnRef idx="2">
            <a:schemeClr val="dk1"/>
          </a:lnRef>
          <a:fillRef idx="0">
            <a:schemeClr val="dk1"/>
          </a:fillRef>
          <a:effectRef idx="1">
            <a:schemeClr val="dk1"/>
          </a:effectRef>
          <a:fontRef idx="minor">
            <a:schemeClr val="tx1"/>
          </a:fontRef>
        </p:style>
      </p:cxnSp>
      <p:cxnSp>
        <p:nvCxnSpPr>
          <p:cNvPr id="49" name="Conector recto 48"/>
          <p:cNvCxnSpPr/>
          <p:nvPr/>
        </p:nvCxnSpPr>
        <p:spPr>
          <a:xfrm flipV="1">
            <a:off x="2764481" y="3646854"/>
            <a:ext cx="457200"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sp>
        <p:nvSpPr>
          <p:cNvPr id="51" name="CuadroTexto 50"/>
          <p:cNvSpPr txBox="1"/>
          <p:nvPr/>
        </p:nvSpPr>
        <p:spPr>
          <a:xfrm>
            <a:off x="10334552" y="1220597"/>
            <a:ext cx="989771" cy="830997"/>
          </a:xfrm>
          <a:prstGeom prst="rect">
            <a:avLst/>
          </a:prstGeom>
          <a:noFill/>
        </p:spPr>
        <p:txBody>
          <a:bodyPr wrap="square" rtlCol="0">
            <a:spAutoFit/>
          </a:bodyPr>
          <a:lstStyle/>
          <a:p>
            <a:r>
              <a:rPr lang="en-US" sz="4800" noProof="0" dirty="0">
                <a:effectLst>
                  <a:outerShdw blurRad="38100" dist="38100" dir="2700000" algn="tl">
                    <a:srgbClr val="000000">
                      <a:alpha val="43137"/>
                    </a:srgbClr>
                  </a:outerShdw>
                </a:effectLst>
              </a:rPr>
              <a:t>PS</a:t>
            </a:r>
          </a:p>
        </p:txBody>
      </p:sp>
      <p:sp>
        <p:nvSpPr>
          <p:cNvPr id="52" name="CuadroTexto 51"/>
          <p:cNvSpPr txBox="1"/>
          <p:nvPr/>
        </p:nvSpPr>
        <p:spPr>
          <a:xfrm>
            <a:off x="1101647" y="5685371"/>
            <a:ext cx="989771" cy="830997"/>
          </a:xfrm>
          <a:prstGeom prst="rect">
            <a:avLst/>
          </a:prstGeom>
          <a:noFill/>
        </p:spPr>
        <p:txBody>
          <a:bodyPr wrap="square" rtlCol="0">
            <a:spAutoFit/>
          </a:bodyPr>
          <a:lstStyle/>
          <a:p>
            <a:r>
              <a:rPr lang="en-US" sz="4800" noProof="0" dirty="0">
                <a:effectLst>
                  <a:outerShdw blurRad="38100" dist="38100" dir="2700000" algn="tl">
                    <a:srgbClr val="000000">
                      <a:alpha val="43137"/>
                    </a:srgbClr>
                  </a:outerShdw>
                </a:effectLst>
              </a:rPr>
              <a:t>PL</a:t>
            </a:r>
          </a:p>
        </p:txBody>
      </p:sp>
      <p:sp>
        <p:nvSpPr>
          <p:cNvPr id="66" name="Rectángulo redondeado 65"/>
          <p:cNvSpPr/>
          <p:nvPr/>
        </p:nvSpPr>
        <p:spPr>
          <a:xfrm>
            <a:off x="1553079" y="4994776"/>
            <a:ext cx="1206702" cy="81833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0" dirty="0"/>
              <a:t>AXI Masters</a:t>
            </a:r>
          </a:p>
        </p:txBody>
      </p:sp>
      <p:sp>
        <p:nvSpPr>
          <p:cNvPr id="56" name="Rectángulo redondeado 55"/>
          <p:cNvSpPr/>
          <p:nvPr/>
        </p:nvSpPr>
        <p:spPr>
          <a:xfrm>
            <a:off x="3194546" y="4011678"/>
            <a:ext cx="1084545" cy="449831"/>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t>MGP0</a:t>
            </a:r>
          </a:p>
        </p:txBody>
      </p:sp>
      <p:sp>
        <p:nvSpPr>
          <p:cNvPr id="57" name="Rectángulo redondeado 56"/>
          <p:cNvSpPr/>
          <p:nvPr/>
        </p:nvSpPr>
        <p:spPr>
          <a:xfrm>
            <a:off x="3222551" y="5443824"/>
            <a:ext cx="1084545" cy="449831"/>
          </a:xfrm>
          <a:prstGeom prst="roundRect">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t>SGP1</a:t>
            </a:r>
          </a:p>
        </p:txBody>
      </p:sp>
      <p:cxnSp>
        <p:nvCxnSpPr>
          <p:cNvPr id="59" name="Conector recto 58"/>
          <p:cNvCxnSpPr/>
          <p:nvPr/>
        </p:nvCxnSpPr>
        <p:spPr>
          <a:xfrm flipV="1">
            <a:off x="2766332" y="4751087"/>
            <a:ext cx="438912" cy="0"/>
          </a:xfrm>
          <a:prstGeom prst="line">
            <a:avLst/>
          </a:prstGeom>
          <a:ln w="28575">
            <a:prstDash val="solid"/>
            <a:headEnd type="triangle" w="lg" len="lg"/>
            <a:tailEnd type="none" w="lg" len="lg"/>
          </a:ln>
        </p:spPr>
        <p:style>
          <a:lnRef idx="2">
            <a:schemeClr val="dk1"/>
          </a:lnRef>
          <a:fillRef idx="0">
            <a:schemeClr val="dk1"/>
          </a:fillRef>
          <a:effectRef idx="1">
            <a:schemeClr val="dk1"/>
          </a:effectRef>
          <a:fontRef idx="minor">
            <a:schemeClr val="tx1"/>
          </a:fontRef>
        </p:style>
      </p:cxnSp>
      <p:cxnSp>
        <p:nvCxnSpPr>
          <p:cNvPr id="60" name="Conector recto 59"/>
          <p:cNvCxnSpPr/>
          <p:nvPr/>
        </p:nvCxnSpPr>
        <p:spPr>
          <a:xfrm flipV="1">
            <a:off x="4265848" y="4693834"/>
            <a:ext cx="492185" cy="2"/>
          </a:xfrm>
          <a:prstGeom prst="line">
            <a:avLst/>
          </a:prstGeom>
          <a:ln w="28575">
            <a:prstDash val="solid"/>
            <a:headEnd type="triangle" w="lg" len="lg"/>
            <a:tailEnd type="none" w="lg" len="lg"/>
          </a:ln>
        </p:spPr>
        <p:style>
          <a:lnRef idx="2">
            <a:schemeClr val="dk1"/>
          </a:lnRef>
          <a:fillRef idx="0">
            <a:schemeClr val="dk1"/>
          </a:fillRef>
          <a:effectRef idx="1">
            <a:schemeClr val="dk1"/>
          </a:effectRef>
          <a:fontRef idx="minor">
            <a:schemeClr val="tx1"/>
          </a:fontRef>
        </p:style>
      </p:cxnSp>
      <p:cxnSp>
        <p:nvCxnSpPr>
          <p:cNvPr id="61" name="Conector recto 60"/>
          <p:cNvCxnSpPr/>
          <p:nvPr/>
        </p:nvCxnSpPr>
        <p:spPr>
          <a:xfrm flipV="1">
            <a:off x="2761151" y="5648129"/>
            <a:ext cx="484632" cy="0"/>
          </a:xfrm>
          <a:prstGeom prst="line">
            <a:avLst/>
          </a:prstGeom>
          <a:ln w="28575">
            <a:prstDash val="solid"/>
            <a:headEnd type="none" w="lg" len="lg"/>
            <a:tailEnd type="triangle" w="lg" len="lg"/>
          </a:ln>
        </p:spPr>
        <p:style>
          <a:lnRef idx="2">
            <a:schemeClr val="dk1"/>
          </a:lnRef>
          <a:fillRef idx="0">
            <a:schemeClr val="dk1"/>
          </a:fillRef>
          <a:effectRef idx="1">
            <a:schemeClr val="dk1"/>
          </a:effectRef>
          <a:fontRef idx="minor">
            <a:schemeClr val="tx1"/>
          </a:fontRef>
        </p:style>
      </p:cxnSp>
      <p:cxnSp>
        <p:nvCxnSpPr>
          <p:cNvPr id="64" name="Conector recto 63"/>
          <p:cNvCxnSpPr/>
          <p:nvPr/>
        </p:nvCxnSpPr>
        <p:spPr>
          <a:xfrm>
            <a:off x="4307096" y="3646854"/>
            <a:ext cx="2924457" cy="0"/>
          </a:xfrm>
          <a:prstGeom prst="line">
            <a:avLst/>
          </a:prstGeom>
          <a:ln w="28575">
            <a:prstDash val="solid"/>
            <a:headEnd type="none" w="lg" len="lg"/>
            <a:tailEnd type="triangle" w="lg" len="lg"/>
          </a:ln>
        </p:spPr>
        <p:style>
          <a:lnRef idx="2">
            <a:schemeClr val="dk1"/>
          </a:lnRef>
          <a:fillRef idx="0">
            <a:schemeClr val="dk1"/>
          </a:fillRef>
          <a:effectRef idx="1">
            <a:schemeClr val="dk1"/>
          </a:effectRef>
          <a:fontRef idx="minor">
            <a:schemeClr val="tx1"/>
          </a:fontRef>
        </p:style>
      </p:cxnSp>
      <p:sp>
        <p:nvSpPr>
          <p:cNvPr id="54" name="Rectángulo redondeado 53"/>
          <p:cNvSpPr/>
          <p:nvPr/>
        </p:nvSpPr>
        <p:spPr>
          <a:xfrm>
            <a:off x="1290438" y="1232363"/>
            <a:ext cx="5749488" cy="2068876"/>
          </a:xfrm>
          <a:prstGeom prst="roundRect">
            <a:avLst/>
          </a:prstGeom>
          <a:solidFill>
            <a:schemeClr val="bg1">
              <a:lumMod val="95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0" name="CuadroTexto 69"/>
          <p:cNvSpPr txBox="1"/>
          <p:nvPr/>
        </p:nvSpPr>
        <p:spPr>
          <a:xfrm rot="16200000">
            <a:off x="2421153" y="1838253"/>
            <a:ext cx="989771" cy="338554"/>
          </a:xfrm>
          <a:prstGeom prst="rect">
            <a:avLst/>
          </a:prstGeom>
          <a:noFill/>
        </p:spPr>
        <p:txBody>
          <a:bodyPr wrap="square" rtlCol="0">
            <a:spAutoFit/>
          </a:bodyPr>
          <a:lstStyle/>
          <a:p>
            <a:r>
              <a:rPr lang="en-US" sz="1600" noProof="0" dirty="0">
                <a:effectLst>
                  <a:outerShdw blurRad="38100" dist="38100" dir="2700000" algn="tl">
                    <a:srgbClr val="000000">
                      <a:alpha val="43137"/>
                    </a:srgbClr>
                  </a:outerShdw>
                </a:effectLst>
              </a:rPr>
              <a:t>AXI</a:t>
            </a:r>
          </a:p>
        </p:txBody>
      </p:sp>
      <p:sp>
        <p:nvSpPr>
          <p:cNvPr id="71" name="CuadroTexto 70"/>
          <p:cNvSpPr txBox="1"/>
          <p:nvPr/>
        </p:nvSpPr>
        <p:spPr>
          <a:xfrm rot="16200000">
            <a:off x="2469500" y="4546703"/>
            <a:ext cx="989771" cy="338554"/>
          </a:xfrm>
          <a:prstGeom prst="rect">
            <a:avLst/>
          </a:prstGeom>
          <a:noFill/>
        </p:spPr>
        <p:txBody>
          <a:bodyPr wrap="square" rtlCol="0">
            <a:spAutoFit/>
          </a:bodyPr>
          <a:lstStyle/>
          <a:p>
            <a:r>
              <a:rPr lang="en-US" sz="1600" noProof="0" dirty="0">
                <a:effectLst>
                  <a:outerShdw blurRad="38100" dist="38100" dir="2700000" algn="tl">
                    <a:srgbClr val="000000">
                      <a:alpha val="43137"/>
                    </a:srgbClr>
                  </a:outerShdw>
                </a:effectLst>
              </a:rPr>
              <a:t>AXI</a:t>
            </a:r>
          </a:p>
        </p:txBody>
      </p:sp>
      <p:sp>
        <p:nvSpPr>
          <p:cNvPr id="72" name="Rectángulo redondeado 71"/>
          <p:cNvSpPr/>
          <p:nvPr/>
        </p:nvSpPr>
        <p:spPr>
          <a:xfrm>
            <a:off x="1308518" y="3136754"/>
            <a:ext cx="5749488" cy="960180"/>
          </a:xfrm>
          <a:prstGeom prst="roundRect">
            <a:avLst/>
          </a:prstGeom>
          <a:solidFill>
            <a:schemeClr val="bg1">
              <a:lumMod val="95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3" name="Rectángulo redondeado 72"/>
          <p:cNvSpPr/>
          <p:nvPr/>
        </p:nvSpPr>
        <p:spPr>
          <a:xfrm>
            <a:off x="6263145" y="3985573"/>
            <a:ext cx="837292" cy="136666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t>DMA Controller</a:t>
            </a:r>
          </a:p>
        </p:txBody>
      </p:sp>
      <p:sp>
        <p:nvSpPr>
          <p:cNvPr id="74" name="Rectángulo redondeado 73"/>
          <p:cNvSpPr/>
          <p:nvPr/>
        </p:nvSpPr>
        <p:spPr>
          <a:xfrm>
            <a:off x="1314478" y="3957008"/>
            <a:ext cx="4880628" cy="992470"/>
          </a:xfrm>
          <a:prstGeom prst="roundRect">
            <a:avLst/>
          </a:prstGeom>
          <a:solidFill>
            <a:schemeClr val="bg1">
              <a:lumMod val="95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5" name="CuadroTexto 74"/>
          <p:cNvSpPr txBox="1"/>
          <p:nvPr/>
        </p:nvSpPr>
        <p:spPr>
          <a:xfrm rot="16200000">
            <a:off x="2397765" y="3360967"/>
            <a:ext cx="989771" cy="338554"/>
          </a:xfrm>
          <a:prstGeom prst="rect">
            <a:avLst/>
          </a:prstGeom>
          <a:noFill/>
        </p:spPr>
        <p:txBody>
          <a:bodyPr wrap="square" rtlCol="0">
            <a:spAutoFit/>
          </a:bodyPr>
          <a:lstStyle/>
          <a:p>
            <a:r>
              <a:rPr lang="en-US" sz="1600" noProof="0" dirty="0">
                <a:effectLst>
                  <a:outerShdw blurRad="38100" dist="38100" dir="2700000" algn="tl">
                    <a:srgbClr val="000000">
                      <a:alpha val="43137"/>
                    </a:srgbClr>
                  </a:outerShdw>
                </a:effectLst>
              </a:rPr>
              <a:t>64 bits</a:t>
            </a:r>
          </a:p>
        </p:txBody>
      </p:sp>
      <p:cxnSp>
        <p:nvCxnSpPr>
          <p:cNvPr id="76" name="Conector recto 75"/>
          <p:cNvCxnSpPr/>
          <p:nvPr/>
        </p:nvCxnSpPr>
        <p:spPr>
          <a:xfrm flipH="1" flipV="1">
            <a:off x="8088932" y="2458949"/>
            <a:ext cx="0" cy="182880"/>
          </a:xfrm>
          <a:prstGeom prst="line">
            <a:avLst/>
          </a:prstGeom>
          <a:ln w="28575">
            <a:prstDash val="solid"/>
            <a:headEnd type="none" w="lg" len="lg"/>
            <a:tailEnd type="triangle" w="lg" len="lg"/>
          </a:ln>
        </p:spPr>
        <p:style>
          <a:lnRef idx="2">
            <a:schemeClr val="dk1"/>
          </a:lnRef>
          <a:fillRef idx="0">
            <a:schemeClr val="dk1"/>
          </a:fillRef>
          <a:effectRef idx="1">
            <a:schemeClr val="dk1"/>
          </a:effectRef>
          <a:fontRef idx="minor">
            <a:schemeClr val="tx1"/>
          </a:fontRef>
        </p:style>
      </p:cxnSp>
      <p:sp>
        <p:nvSpPr>
          <p:cNvPr id="78" name="Rectángulo redondeado 77"/>
          <p:cNvSpPr/>
          <p:nvPr/>
        </p:nvSpPr>
        <p:spPr>
          <a:xfrm>
            <a:off x="1328680" y="4964057"/>
            <a:ext cx="4883648" cy="967471"/>
          </a:xfrm>
          <a:prstGeom prst="roundRect">
            <a:avLst/>
          </a:prstGeom>
          <a:solidFill>
            <a:schemeClr val="bg1">
              <a:lumMod val="95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85" name="Conector recto 84"/>
          <p:cNvCxnSpPr/>
          <p:nvPr/>
        </p:nvCxnSpPr>
        <p:spPr>
          <a:xfrm>
            <a:off x="4287519" y="2010544"/>
            <a:ext cx="459148"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86" name="Conector recto 85"/>
          <p:cNvCxnSpPr/>
          <p:nvPr/>
        </p:nvCxnSpPr>
        <p:spPr>
          <a:xfrm flipV="1">
            <a:off x="5158299" y="4263753"/>
            <a:ext cx="27432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87" name="Conector recto 86"/>
          <p:cNvCxnSpPr/>
          <p:nvPr/>
        </p:nvCxnSpPr>
        <p:spPr>
          <a:xfrm flipV="1">
            <a:off x="5606832" y="4256658"/>
            <a:ext cx="274320" cy="0"/>
          </a:xfrm>
          <a:prstGeom prst="line">
            <a:avLst/>
          </a:prstGeom>
          <a:ln w="28575"/>
        </p:spPr>
        <p:style>
          <a:lnRef idx="2">
            <a:schemeClr val="dk1"/>
          </a:lnRef>
          <a:fillRef idx="0">
            <a:schemeClr val="dk1"/>
          </a:fillRef>
          <a:effectRef idx="1">
            <a:schemeClr val="dk1"/>
          </a:effectRef>
          <a:fontRef idx="minor">
            <a:schemeClr val="tx1"/>
          </a:fontRef>
        </p:style>
      </p:cxnSp>
      <p:cxnSp>
        <p:nvCxnSpPr>
          <p:cNvPr id="88" name="Conector recto 87"/>
          <p:cNvCxnSpPr/>
          <p:nvPr/>
        </p:nvCxnSpPr>
        <p:spPr>
          <a:xfrm flipV="1">
            <a:off x="5595613" y="4505752"/>
            <a:ext cx="274320" cy="0"/>
          </a:xfrm>
          <a:prstGeom prst="line">
            <a:avLst/>
          </a:prstGeom>
          <a:ln w="28575"/>
        </p:spPr>
        <p:style>
          <a:lnRef idx="2">
            <a:schemeClr val="dk1"/>
          </a:lnRef>
          <a:fillRef idx="0">
            <a:schemeClr val="dk1"/>
          </a:fillRef>
          <a:effectRef idx="1">
            <a:schemeClr val="dk1"/>
          </a:effectRef>
          <a:fontRef idx="minor">
            <a:schemeClr val="tx1"/>
          </a:fontRef>
        </p:style>
      </p:cxnSp>
      <p:sp>
        <p:nvSpPr>
          <p:cNvPr id="106" name="Rectángulo redondeado 105"/>
          <p:cNvSpPr/>
          <p:nvPr/>
        </p:nvSpPr>
        <p:spPr>
          <a:xfrm>
            <a:off x="7151254" y="2506833"/>
            <a:ext cx="4257106" cy="2932909"/>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7" name="CuadroTexto 106"/>
          <p:cNvSpPr txBox="1"/>
          <p:nvPr/>
        </p:nvSpPr>
        <p:spPr>
          <a:xfrm>
            <a:off x="8843279" y="5086464"/>
            <a:ext cx="989771" cy="461665"/>
          </a:xfrm>
          <a:prstGeom prst="rect">
            <a:avLst/>
          </a:prstGeom>
          <a:noFill/>
        </p:spPr>
        <p:txBody>
          <a:bodyPr wrap="square" rtlCol="0">
            <a:spAutoFit/>
          </a:bodyPr>
          <a:lstStyle/>
          <a:p>
            <a:r>
              <a:rPr lang="en-US" sz="2400" noProof="0" dirty="0">
                <a:effectLst>
                  <a:outerShdw blurRad="38100" dist="38100" dir="2700000" algn="tl">
                    <a:srgbClr val="000000">
                      <a:alpha val="43137"/>
                    </a:srgbClr>
                  </a:outerShdw>
                </a:effectLst>
              </a:rPr>
              <a:t>APU</a:t>
            </a:r>
          </a:p>
        </p:txBody>
      </p:sp>
      <p:cxnSp>
        <p:nvCxnSpPr>
          <p:cNvPr id="111" name="Conector recto 110"/>
          <p:cNvCxnSpPr/>
          <p:nvPr/>
        </p:nvCxnSpPr>
        <p:spPr>
          <a:xfrm flipV="1">
            <a:off x="6644955" y="3406521"/>
            <a:ext cx="615405" cy="1755"/>
          </a:xfrm>
          <a:prstGeom prst="line">
            <a:avLst/>
          </a:prstGeom>
          <a:ln w="28575">
            <a:prstDash val="solid"/>
            <a:headEnd type="none" w="lg" len="lg"/>
            <a:tailEnd type="none" w="lg" len="lg"/>
          </a:ln>
        </p:spPr>
        <p:style>
          <a:lnRef idx="2">
            <a:schemeClr val="dk1"/>
          </a:lnRef>
          <a:fillRef idx="0">
            <a:schemeClr val="dk1"/>
          </a:fillRef>
          <a:effectRef idx="1">
            <a:schemeClr val="dk1"/>
          </a:effectRef>
          <a:fontRef idx="minor">
            <a:schemeClr val="tx1"/>
          </a:fontRef>
        </p:style>
      </p:cxnSp>
      <p:cxnSp>
        <p:nvCxnSpPr>
          <p:cNvPr id="113" name="Conector recto 112"/>
          <p:cNvCxnSpPr/>
          <p:nvPr/>
        </p:nvCxnSpPr>
        <p:spPr>
          <a:xfrm>
            <a:off x="6629826" y="3051815"/>
            <a:ext cx="0" cy="370573"/>
          </a:xfrm>
          <a:prstGeom prst="line">
            <a:avLst/>
          </a:prstGeom>
          <a:ln w="28575">
            <a:prstDash val="solid"/>
            <a:headEnd type="triangle" w="lg" len="lg"/>
            <a:tailEnd type="none" w="lg" len="lg"/>
          </a:ln>
        </p:spPr>
        <p:style>
          <a:lnRef idx="2">
            <a:schemeClr val="dk1"/>
          </a:lnRef>
          <a:fillRef idx="0">
            <a:schemeClr val="dk1"/>
          </a:fillRef>
          <a:effectRef idx="1">
            <a:schemeClr val="dk1"/>
          </a:effectRef>
          <a:fontRef idx="minor">
            <a:schemeClr val="tx1"/>
          </a:fontRef>
        </p:style>
      </p:cxnSp>
      <p:sp>
        <p:nvSpPr>
          <p:cNvPr id="131" name="Rectángulo redondeado 130"/>
          <p:cNvSpPr/>
          <p:nvPr/>
        </p:nvSpPr>
        <p:spPr>
          <a:xfrm>
            <a:off x="4719511" y="1280942"/>
            <a:ext cx="986008" cy="1882626"/>
          </a:xfrm>
          <a:prstGeom prst="roundRect">
            <a:avLst/>
          </a:prstGeom>
          <a:solidFill>
            <a:srgbClr val="07F9ED"/>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noProof="0" dirty="0">
                <a:solidFill>
                  <a:schemeClr val="tx1"/>
                </a:solidFill>
              </a:rPr>
              <a:t>OCM and DDR Interconnect</a:t>
            </a:r>
          </a:p>
        </p:txBody>
      </p:sp>
      <p:cxnSp>
        <p:nvCxnSpPr>
          <p:cNvPr id="133" name="Conector recto 132"/>
          <p:cNvCxnSpPr/>
          <p:nvPr/>
        </p:nvCxnSpPr>
        <p:spPr>
          <a:xfrm>
            <a:off x="4274274" y="2467481"/>
            <a:ext cx="459148"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134" name="Conector recto 133"/>
          <p:cNvCxnSpPr/>
          <p:nvPr/>
        </p:nvCxnSpPr>
        <p:spPr>
          <a:xfrm>
            <a:off x="4276591" y="2926124"/>
            <a:ext cx="459148"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135" name="Conector recto 134"/>
          <p:cNvCxnSpPr/>
          <p:nvPr/>
        </p:nvCxnSpPr>
        <p:spPr>
          <a:xfrm>
            <a:off x="4276591" y="1532575"/>
            <a:ext cx="459148"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137" name="Conector recto 136"/>
          <p:cNvCxnSpPr/>
          <p:nvPr/>
        </p:nvCxnSpPr>
        <p:spPr>
          <a:xfrm>
            <a:off x="5699557" y="2295093"/>
            <a:ext cx="459148"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138" name="Conector recto 137"/>
          <p:cNvCxnSpPr/>
          <p:nvPr/>
        </p:nvCxnSpPr>
        <p:spPr>
          <a:xfrm>
            <a:off x="7082012" y="2010544"/>
            <a:ext cx="459148" cy="0"/>
          </a:xfrm>
          <a:prstGeom prst="line">
            <a:avLst/>
          </a:prstGeom>
          <a:ln w="28575">
            <a:prstDash val="solid"/>
            <a:tailEnd type="triangle" w="lg" len="lg"/>
          </a:ln>
        </p:spPr>
        <p:style>
          <a:lnRef idx="2">
            <a:schemeClr val="dk1"/>
          </a:lnRef>
          <a:fillRef idx="0">
            <a:schemeClr val="dk1"/>
          </a:fillRef>
          <a:effectRef idx="1">
            <a:schemeClr val="dk1"/>
          </a:effectRef>
          <a:fontRef idx="minor">
            <a:schemeClr val="tx1"/>
          </a:fontRef>
        </p:style>
      </p:cxnSp>
      <p:cxnSp>
        <p:nvCxnSpPr>
          <p:cNvPr id="139" name="Conector recto 138"/>
          <p:cNvCxnSpPr/>
          <p:nvPr/>
        </p:nvCxnSpPr>
        <p:spPr>
          <a:xfrm flipV="1">
            <a:off x="5707565" y="2012020"/>
            <a:ext cx="421255" cy="6620"/>
          </a:xfrm>
          <a:prstGeom prst="line">
            <a:avLst/>
          </a:prstGeom>
          <a:ln w="28575">
            <a:prstDash val="solid"/>
            <a:headEnd type="none" w="lg" len="lg"/>
            <a:tailEnd type="none" w="lg" len="lg"/>
          </a:ln>
        </p:spPr>
        <p:style>
          <a:lnRef idx="2">
            <a:schemeClr val="dk1"/>
          </a:lnRef>
          <a:fillRef idx="0">
            <a:schemeClr val="dk1"/>
          </a:fillRef>
          <a:effectRef idx="1">
            <a:schemeClr val="dk1"/>
          </a:effectRef>
          <a:fontRef idx="minor">
            <a:schemeClr val="tx1"/>
          </a:fontRef>
        </p:style>
      </p:cxnSp>
      <p:sp>
        <p:nvSpPr>
          <p:cNvPr id="141" name="Rectángulo redondeado 140"/>
          <p:cNvSpPr/>
          <p:nvPr/>
        </p:nvSpPr>
        <p:spPr>
          <a:xfrm>
            <a:off x="6156744" y="5475216"/>
            <a:ext cx="4753327" cy="312742"/>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noProof="0" dirty="0">
                <a:solidFill>
                  <a:schemeClr val="tx1"/>
                </a:solidFill>
              </a:rPr>
              <a:t>Peripherals Interconnect</a:t>
            </a:r>
          </a:p>
        </p:txBody>
      </p:sp>
      <p:sp>
        <p:nvSpPr>
          <p:cNvPr id="33" name="Marcador de número de diapositiva 32"/>
          <p:cNvSpPr>
            <a:spLocks noGrp="1"/>
          </p:cNvSpPr>
          <p:nvPr>
            <p:ph type="sldNum" sz="quarter" idx="12"/>
          </p:nvPr>
        </p:nvSpPr>
        <p:spPr/>
        <p:txBody>
          <a:bodyPr/>
          <a:lstStyle/>
          <a:p>
            <a:fld id="{4FAD3335-DA88-43C3-A15A-18D99FF2C7FA}" type="slidenum">
              <a:rPr lang="en-US" noProof="0" smtClean="0"/>
              <a:t>24</a:t>
            </a:fld>
            <a:endParaRPr lang="en-US" noProof="0" dirty="0"/>
          </a:p>
        </p:txBody>
      </p:sp>
      <p:cxnSp>
        <p:nvCxnSpPr>
          <p:cNvPr id="79" name="Conector recto 78"/>
          <p:cNvCxnSpPr/>
          <p:nvPr/>
        </p:nvCxnSpPr>
        <p:spPr>
          <a:xfrm>
            <a:off x="4296957" y="5612656"/>
            <a:ext cx="457200" cy="0"/>
          </a:xfrm>
          <a:prstGeom prst="line">
            <a:avLst/>
          </a:prstGeom>
          <a:ln w="28575">
            <a:prstDash val="solid"/>
            <a:headEnd type="none" w="lg" len="lg"/>
            <a:tailEnd type="triangle" w="lg" len="lg"/>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979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3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3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3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6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72"/>
                                        </p:tgtEl>
                                        <p:attrNameLst>
                                          <p:attrName>style.visibility</p:attrName>
                                        </p:attrNameLst>
                                      </p:cBhvr>
                                      <p:to>
                                        <p:strVal val="visible"/>
                                      </p:to>
                                    </p:set>
                                  </p:childTnLst>
                                  <p:subTnLst>
                                    <p:set>
                                      <p:cBhvr override="childStyle">
                                        <p:cTn dur="1" fill="hold" display="0" masterRel="nextClick" afterEffect="1"/>
                                        <p:tgtEl>
                                          <p:spTgt spid="72"/>
                                        </p:tgtEl>
                                        <p:attrNameLst>
                                          <p:attrName>style.visibility</p:attrName>
                                        </p:attrNameLst>
                                      </p:cBhvr>
                                      <p:to>
                                        <p:strVal val="hidden"/>
                                      </p:to>
                                    </p:set>
                                  </p:sub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59"/>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6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7"/>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18"/>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86"/>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8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8"/>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20"/>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9"/>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74"/>
                                        </p:tgtEl>
                                        <p:attrNameLst>
                                          <p:attrName>style.visibility</p:attrName>
                                        </p:attrNameLst>
                                      </p:cBhvr>
                                      <p:to>
                                        <p:strVal val="visible"/>
                                      </p:to>
                                    </p:set>
                                  </p:childTnLst>
                                  <p:subTnLst>
                                    <p:set>
                                      <p:cBhvr override="childStyle">
                                        <p:cTn dur="1" fill="hold" display="0" masterRel="nextClick" afterEffect="1"/>
                                        <p:tgtEl>
                                          <p:spTgt spid="74"/>
                                        </p:tgtEl>
                                        <p:attrNameLst>
                                          <p:attrName>style.visibility</p:attrName>
                                        </p:attrNameLst>
                                      </p:cBhvr>
                                      <p:to>
                                        <p:strVal val="hidden"/>
                                      </p:to>
                                    </p:set>
                                  </p:sub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3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7"/>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66"/>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7"/>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6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79"/>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4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78"/>
                                        </p:tgtEl>
                                        <p:attrNameLst>
                                          <p:attrName>style.visibility</p:attrName>
                                        </p:attrNameLst>
                                      </p:cBhvr>
                                      <p:to>
                                        <p:strVal val="visible"/>
                                      </p:to>
                                    </p:set>
                                  </p:childTnLst>
                                  <p:subTnLst>
                                    <p:set>
                                      <p:cBhvr override="childStyle">
                                        <p:cTn dur="1" fill="hold" display="0" masterRel="nextClick" afterEffect="1"/>
                                        <p:tgtEl>
                                          <p:spTgt spid="78"/>
                                        </p:tgtEl>
                                        <p:attrNameLst>
                                          <p:attrName>style.visibility</p:attrName>
                                        </p:attrNameLst>
                                      </p:cBhvr>
                                      <p:to>
                                        <p:strVal val="hidden"/>
                                      </p:to>
                                    </p:set>
                                  </p:sub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4" grpId="0" animBg="1"/>
      <p:bldP spid="25" grpId="0" animBg="1"/>
      <p:bldP spid="26" grpId="0" animBg="1"/>
      <p:bldP spid="27" grpId="0" animBg="1"/>
      <p:bldP spid="28" grpId="0" animBg="1"/>
      <p:bldP spid="29" grpId="0" animBg="1"/>
      <p:bldP spid="30" grpId="0" animBg="1"/>
      <p:bldP spid="31" grpId="0" animBg="1"/>
      <p:bldP spid="32" grpId="0" animBg="1"/>
      <p:bldP spid="34" grpId="0" animBg="1"/>
      <p:bldP spid="35" grpId="0" animBg="1"/>
      <p:bldP spid="66" grpId="0" animBg="1"/>
      <p:bldP spid="56" grpId="0" animBg="1"/>
      <p:bldP spid="57" grpId="0" animBg="1"/>
      <p:bldP spid="54" grpId="0" animBg="1"/>
      <p:bldP spid="70" grpId="0"/>
      <p:bldP spid="71" grpId="0"/>
      <p:bldP spid="72" grpId="0" animBg="1"/>
      <p:bldP spid="73" grpId="0" animBg="1"/>
      <p:bldP spid="74" grpId="0" animBg="1"/>
      <p:bldP spid="75" grpId="0"/>
      <p:bldP spid="78" grpId="0" animBg="1"/>
      <p:bldP spid="106" grpId="0" animBg="1"/>
      <p:bldP spid="107" grpId="0"/>
      <p:bldP spid="131" grpId="0" animBg="1"/>
      <p:bldP spid="14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3630131052"/>
              </p:ext>
            </p:extLst>
          </p:nvPr>
        </p:nvGraphicFramePr>
        <p:xfrm>
          <a:off x="914401" y="1422400"/>
          <a:ext cx="10728323" cy="4023360"/>
        </p:xfrm>
        <a:graphic>
          <a:graphicData uri="http://schemas.openxmlformats.org/drawingml/2006/table">
            <a:tbl>
              <a:tblPr firstRow="1" bandRow="1">
                <a:tableStyleId>{5C22544A-7EE6-4342-B048-85BDC9FD1C3A}</a:tableStyleId>
              </a:tblPr>
              <a:tblGrid>
                <a:gridCol w="2306471">
                  <a:extLst>
                    <a:ext uri="{9D8B030D-6E8A-4147-A177-3AD203B41FA5}">
                      <a16:colId xmlns:a16="http://schemas.microsoft.com/office/drawing/2014/main" val="20000"/>
                    </a:ext>
                  </a:extLst>
                </a:gridCol>
                <a:gridCol w="5404513">
                  <a:extLst>
                    <a:ext uri="{9D8B030D-6E8A-4147-A177-3AD203B41FA5}">
                      <a16:colId xmlns:a16="http://schemas.microsoft.com/office/drawing/2014/main" val="20001"/>
                    </a:ext>
                  </a:extLst>
                </a:gridCol>
                <a:gridCol w="1649303">
                  <a:extLst>
                    <a:ext uri="{9D8B030D-6E8A-4147-A177-3AD203B41FA5}">
                      <a16:colId xmlns:a16="http://schemas.microsoft.com/office/drawing/2014/main" val="20002"/>
                    </a:ext>
                  </a:extLst>
                </a:gridCol>
                <a:gridCol w="1368036">
                  <a:extLst>
                    <a:ext uri="{9D8B030D-6E8A-4147-A177-3AD203B41FA5}">
                      <a16:colId xmlns:a16="http://schemas.microsoft.com/office/drawing/2014/main" val="20003"/>
                    </a:ext>
                  </a:extLst>
                </a:gridCol>
              </a:tblGrid>
              <a:tr h="370840">
                <a:tc>
                  <a:txBody>
                    <a:bodyPr/>
                    <a:lstStyle/>
                    <a:p>
                      <a:r>
                        <a:rPr lang="en-US" sz="2400" noProof="0" dirty="0"/>
                        <a:t>Interface</a:t>
                      </a:r>
                      <a:r>
                        <a:rPr lang="en-US" sz="2400" baseline="0" noProof="0" dirty="0"/>
                        <a:t> Name</a:t>
                      </a:r>
                      <a:endParaRPr lang="en-US" sz="2400" noProof="0" dirty="0"/>
                    </a:p>
                  </a:txBody>
                  <a:tcPr/>
                </a:tc>
                <a:tc>
                  <a:txBody>
                    <a:bodyPr/>
                    <a:lstStyle/>
                    <a:p>
                      <a:r>
                        <a:rPr lang="en-US" sz="2400" noProof="0" dirty="0"/>
                        <a:t>Interface Description</a:t>
                      </a:r>
                    </a:p>
                  </a:txBody>
                  <a:tcPr/>
                </a:tc>
                <a:tc>
                  <a:txBody>
                    <a:bodyPr/>
                    <a:lstStyle/>
                    <a:p>
                      <a:pPr algn="ctr"/>
                      <a:r>
                        <a:rPr lang="en-US" sz="2400" noProof="0" dirty="0"/>
                        <a:t>Master</a:t>
                      </a:r>
                    </a:p>
                  </a:txBody>
                  <a:tcPr/>
                </a:tc>
                <a:tc>
                  <a:txBody>
                    <a:bodyPr/>
                    <a:lstStyle/>
                    <a:p>
                      <a:pPr algn="ctr"/>
                      <a:r>
                        <a:rPr lang="en-US" sz="2400" noProof="0" dirty="0"/>
                        <a:t>Slave</a:t>
                      </a:r>
                    </a:p>
                  </a:txBody>
                  <a:tcPr/>
                </a:tc>
                <a:extLst>
                  <a:ext uri="{0D108BD9-81ED-4DB2-BD59-A6C34878D82A}">
                    <a16:rowId xmlns:a16="http://schemas.microsoft.com/office/drawing/2014/main" val="10000"/>
                  </a:ext>
                </a:extLst>
              </a:tr>
              <a:tr h="370840">
                <a:tc>
                  <a:txBody>
                    <a:bodyPr/>
                    <a:lstStyle/>
                    <a:p>
                      <a:r>
                        <a:rPr lang="en-US" sz="2000" noProof="0" dirty="0"/>
                        <a:t>M_AXI_GP0</a:t>
                      </a:r>
                    </a:p>
                  </a:txBody>
                  <a:tcPr anchor="ctr"/>
                </a:tc>
                <a:tc rowSpan="2">
                  <a:txBody>
                    <a:bodyPr/>
                    <a:lstStyle/>
                    <a:p>
                      <a:r>
                        <a:rPr lang="en-US" sz="2000" noProof="0" dirty="0"/>
                        <a:t>General</a:t>
                      </a:r>
                      <a:r>
                        <a:rPr lang="en-US" sz="2000" baseline="0" noProof="0" dirty="0"/>
                        <a:t> Purpose (AXI_GP)</a:t>
                      </a:r>
                      <a:endParaRPr lang="en-US" sz="2000" noProof="0" dirty="0"/>
                    </a:p>
                  </a:txBody>
                  <a:tcPr anchor="ctr"/>
                </a:tc>
                <a:tc>
                  <a:txBody>
                    <a:bodyPr/>
                    <a:lstStyle/>
                    <a:p>
                      <a:pPr algn="ctr"/>
                      <a:r>
                        <a:rPr lang="en-US" sz="2000" noProof="0" dirty="0"/>
                        <a:t>PS</a:t>
                      </a:r>
                    </a:p>
                  </a:txBody>
                  <a:tcPr anchor="ctr"/>
                </a:tc>
                <a:tc>
                  <a:txBody>
                    <a:bodyPr/>
                    <a:lstStyle/>
                    <a:p>
                      <a:pPr algn="ctr"/>
                      <a:r>
                        <a:rPr lang="en-US" sz="2000" noProof="0" dirty="0"/>
                        <a:t>PL</a:t>
                      </a:r>
                    </a:p>
                  </a:txBody>
                  <a:tcPr anchor="ctr"/>
                </a:tc>
                <a:extLst>
                  <a:ext uri="{0D108BD9-81ED-4DB2-BD59-A6C34878D82A}">
                    <a16:rowId xmlns:a16="http://schemas.microsoft.com/office/drawing/2014/main" val="10001"/>
                  </a:ext>
                </a:extLst>
              </a:tr>
              <a:tr h="370840">
                <a:tc>
                  <a:txBody>
                    <a:bodyPr/>
                    <a:lstStyle/>
                    <a:p>
                      <a:r>
                        <a:rPr lang="en-US" sz="2000" noProof="0" dirty="0"/>
                        <a:t>M_AXI_GP1</a:t>
                      </a:r>
                    </a:p>
                  </a:txBody>
                  <a:tcPr anchor="ctr"/>
                </a:tc>
                <a:tc vMerge="1">
                  <a:txBody>
                    <a:bodyPr/>
                    <a:lstStyle/>
                    <a:p>
                      <a:endParaRPr lang="en-US" sz="2000" dirty="0"/>
                    </a:p>
                  </a:txBody>
                  <a:tcPr/>
                </a:tc>
                <a:tc>
                  <a:txBody>
                    <a:bodyPr/>
                    <a:lstStyle/>
                    <a:p>
                      <a:pPr algn="ctr"/>
                      <a:r>
                        <a:rPr lang="en-US" sz="2000" noProof="0" dirty="0"/>
                        <a:t>PS</a:t>
                      </a:r>
                    </a:p>
                  </a:txBody>
                  <a:tcPr anchor="ctr"/>
                </a:tc>
                <a:tc>
                  <a:txBody>
                    <a:bodyPr/>
                    <a:lstStyle/>
                    <a:p>
                      <a:pPr algn="ctr"/>
                      <a:r>
                        <a:rPr lang="en-US" sz="2000" noProof="0" dirty="0"/>
                        <a:t>PL</a:t>
                      </a:r>
                    </a:p>
                  </a:txBody>
                  <a:tcPr anchor="ctr"/>
                </a:tc>
                <a:extLst>
                  <a:ext uri="{0D108BD9-81ED-4DB2-BD59-A6C34878D82A}">
                    <a16:rowId xmlns:a16="http://schemas.microsoft.com/office/drawing/2014/main" val="10002"/>
                  </a:ext>
                </a:extLst>
              </a:tr>
              <a:tr h="370840">
                <a:tc>
                  <a:txBody>
                    <a:bodyPr/>
                    <a:lstStyle/>
                    <a:p>
                      <a:r>
                        <a:rPr lang="en-US" sz="2000" noProof="0" dirty="0"/>
                        <a:t>S_AXI_GPO</a:t>
                      </a:r>
                    </a:p>
                  </a:txBody>
                  <a:tcPr anchor="ctr"/>
                </a:tc>
                <a:tc rowSpan="2">
                  <a:txBody>
                    <a:bodyPr/>
                    <a:lstStyle/>
                    <a:p>
                      <a:r>
                        <a:rPr lang="en-US" sz="2000" noProof="0" dirty="0"/>
                        <a:t>General</a:t>
                      </a:r>
                      <a:r>
                        <a:rPr lang="en-US" sz="2000" baseline="0" noProof="0" dirty="0"/>
                        <a:t> Purpose (AXI_GP)</a:t>
                      </a:r>
                      <a:endParaRPr lang="en-US" sz="2000" noProof="0" dirty="0"/>
                    </a:p>
                  </a:txBody>
                  <a:tcPr anchor="ct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3"/>
                  </a:ext>
                </a:extLst>
              </a:tr>
              <a:tr h="370840">
                <a:tc>
                  <a:txBody>
                    <a:bodyPr/>
                    <a:lstStyle/>
                    <a:p>
                      <a:r>
                        <a:rPr lang="en-US" sz="2000" noProof="0" dirty="0"/>
                        <a:t>S_AXI_GP1</a:t>
                      </a:r>
                    </a:p>
                  </a:txBody>
                  <a:tcPr anchor="ctr"/>
                </a:tc>
                <a:tc vMerge="1">
                  <a:txBody>
                    <a:bodyPr/>
                    <a:lstStyle/>
                    <a:p>
                      <a:endParaRPr lang="en-US" sz="2000" dirty="0"/>
                    </a:p>
                  </a:txBody>
                  <a:tcP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4"/>
                  </a:ext>
                </a:extLst>
              </a:tr>
              <a:tr h="370840">
                <a:tc>
                  <a:txBody>
                    <a:bodyPr/>
                    <a:lstStyle/>
                    <a:p>
                      <a:r>
                        <a:rPr lang="en-US" sz="2000" noProof="0" dirty="0"/>
                        <a:t>S_AXI_ACP</a:t>
                      </a:r>
                    </a:p>
                  </a:txBody>
                  <a:tcPr anchor="ctr"/>
                </a:tc>
                <a:tc>
                  <a:txBody>
                    <a:bodyPr/>
                    <a:lstStyle/>
                    <a:p>
                      <a:r>
                        <a:rPr lang="en-US" sz="2000" noProof="0" dirty="0"/>
                        <a:t>Accelerator Coherence Port</a:t>
                      </a:r>
                    </a:p>
                  </a:txBody>
                  <a:tcPr anchor="ct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5"/>
                  </a:ext>
                </a:extLst>
              </a:tr>
              <a:tr h="370840">
                <a:tc>
                  <a:txBody>
                    <a:bodyPr/>
                    <a:lstStyle/>
                    <a:p>
                      <a:r>
                        <a:rPr lang="en-US" sz="2000" noProof="0" dirty="0"/>
                        <a:t>S_AXI_HP0</a:t>
                      </a:r>
                    </a:p>
                  </a:txBody>
                  <a:tcPr anchor="ctr"/>
                </a:tc>
                <a:tc rowSpan="4">
                  <a:txBody>
                    <a:bodyPr/>
                    <a:lstStyle/>
                    <a:p>
                      <a:r>
                        <a:rPr lang="en-US" sz="2000" noProof="0" dirty="0"/>
                        <a:t>High Performance Ports (AXI_HP)with read/write FIFOs</a:t>
                      </a:r>
                      <a:r>
                        <a:rPr lang="en-US" sz="2000" baseline="0" noProof="0" dirty="0"/>
                        <a:t> and two dedicated memory ports on DDR controller and a path to the OCM</a:t>
                      </a:r>
                      <a:endParaRPr lang="en-US" sz="2000" noProof="0" dirty="0"/>
                    </a:p>
                  </a:txBody>
                  <a:tcPr anchor="ct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6"/>
                  </a:ext>
                </a:extLst>
              </a:tr>
              <a:tr h="370840">
                <a:tc>
                  <a:txBody>
                    <a:bodyPr/>
                    <a:lstStyle/>
                    <a:p>
                      <a:r>
                        <a:rPr lang="en-US" sz="2000" noProof="0" dirty="0"/>
                        <a:t>S_AXI_HP1</a:t>
                      </a:r>
                    </a:p>
                  </a:txBody>
                  <a:tcPr anchor="ctr"/>
                </a:tc>
                <a:tc vMerge="1">
                  <a:txBody>
                    <a:bodyPr/>
                    <a:lstStyle/>
                    <a:p>
                      <a:endParaRPr lang="en-US" sz="2000" dirty="0"/>
                    </a:p>
                  </a:txBody>
                  <a:tcP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7"/>
                  </a:ext>
                </a:extLst>
              </a:tr>
              <a:tr h="370840">
                <a:tc>
                  <a:txBody>
                    <a:bodyPr/>
                    <a:lstStyle/>
                    <a:p>
                      <a:r>
                        <a:rPr lang="en-US" sz="2000" noProof="0" dirty="0"/>
                        <a:t>S_AXI_HP2</a:t>
                      </a:r>
                    </a:p>
                  </a:txBody>
                  <a:tcPr anchor="ctr"/>
                </a:tc>
                <a:tc vMerge="1">
                  <a:txBody>
                    <a:bodyPr/>
                    <a:lstStyle/>
                    <a:p>
                      <a:endParaRPr lang="en-US" sz="2000" dirty="0"/>
                    </a:p>
                  </a:txBody>
                  <a:tcP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8"/>
                  </a:ext>
                </a:extLst>
              </a:tr>
              <a:tr h="370840">
                <a:tc>
                  <a:txBody>
                    <a:bodyPr/>
                    <a:lstStyle/>
                    <a:p>
                      <a:r>
                        <a:rPr lang="en-US" sz="2000" noProof="0" dirty="0"/>
                        <a:t>S_AXI_HP3</a:t>
                      </a:r>
                    </a:p>
                  </a:txBody>
                  <a:tcPr anchor="ctr"/>
                </a:tc>
                <a:tc vMerge="1">
                  <a:txBody>
                    <a:bodyPr/>
                    <a:lstStyle/>
                    <a:p>
                      <a:endParaRPr lang="en-US" sz="2000" dirty="0"/>
                    </a:p>
                  </a:txBody>
                  <a:tcPr/>
                </a:tc>
                <a:tc>
                  <a:txBody>
                    <a:bodyPr/>
                    <a:lstStyle/>
                    <a:p>
                      <a:pPr algn="ctr"/>
                      <a:r>
                        <a:rPr lang="en-US" sz="2000" noProof="0" dirty="0"/>
                        <a:t>PL</a:t>
                      </a:r>
                    </a:p>
                  </a:txBody>
                  <a:tcPr anchor="ctr"/>
                </a:tc>
                <a:tc>
                  <a:txBody>
                    <a:bodyPr/>
                    <a:lstStyle/>
                    <a:p>
                      <a:pPr algn="ctr"/>
                      <a:r>
                        <a:rPr lang="en-US" sz="2000" noProof="0" dirty="0"/>
                        <a:t>PS</a:t>
                      </a:r>
                    </a:p>
                  </a:txBody>
                  <a:tcPr anchor="ctr"/>
                </a:tc>
                <a:extLst>
                  <a:ext uri="{0D108BD9-81ED-4DB2-BD59-A6C34878D82A}">
                    <a16:rowId xmlns:a16="http://schemas.microsoft.com/office/drawing/2014/main" val="10009"/>
                  </a:ext>
                </a:extLst>
              </a:tr>
            </a:tbl>
          </a:graphicData>
        </a:graphic>
      </p:graphicFrame>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PS-PL AXI Interfaces</a:t>
            </a: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25</a:t>
            </a:fld>
            <a:endParaRPr lang="en-US" noProof="0" dirty="0"/>
          </a:p>
        </p:txBody>
      </p:sp>
      <p:sp>
        <p:nvSpPr>
          <p:cNvPr id="5" name="Rectángulo redondeado 4"/>
          <p:cNvSpPr/>
          <p:nvPr/>
        </p:nvSpPr>
        <p:spPr>
          <a:xfrm>
            <a:off x="568960" y="2655651"/>
            <a:ext cx="11232803" cy="81712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ángulo redondeado 7"/>
          <p:cNvSpPr/>
          <p:nvPr/>
        </p:nvSpPr>
        <p:spPr>
          <a:xfrm>
            <a:off x="721360" y="3488986"/>
            <a:ext cx="11232803" cy="43000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ángulo redondeado 8"/>
          <p:cNvSpPr/>
          <p:nvPr/>
        </p:nvSpPr>
        <p:spPr>
          <a:xfrm>
            <a:off x="568960" y="3918989"/>
            <a:ext cx="11232803" cy="154298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9772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4168059474"/>
              </p:ext>
            </p:extLst>
          </p:nvPr>
        </p:nvGraphicFramePr>
        <p:xfrm>
          <a:off x="609600" y="1219803"/>
          <a:ext cx="11033125" cy="5151120"/>
        </p:xfrm>
        <a:graphic>
          <a:graphicData uri="http://schemas.openxmlformats.org/drawingml/2006/table">
            <a:tbl>
              <a:tblPr firstRow="1" bandRow="1">
                <a:tableStyleId>{5C22544A-7EE6-4342-B048-85BDC9FD1C3A}</a:tableStyleId>
              </a:tblPr>
              <a:tblGrid>
                <a:gridCol w="1739153">
                  <a:extLst>
                    <a:ext uri="{9D8B030D-6E8A-4147-A177-3AD203B41FA5}">
                      <a16:colId xmlns:a16="http://schemas.microsoft.com/office/drawing/2014/main" val="20000"/>
                    </a:ext>
                  </a:extLst>
                </a:gridCol>
                <a:gridCol w="2492188">
                  <a:extLst>
                    <a:ext uri="{9D8B030D-6E8A-4147-A177-3AD203B41FA5}">
                      <a16:colId xmlns:a16="http://schemas.microsoft.com/office/drawing/2014/main" val="20001"/>
                    </a:ext>
                  </a:extLst>
                </a:gridCol>
                <a:gridCol w="2725271">
                  <a:extLst>
                    <a:ext uri="{9D8B030D-6E8A-4147-A177-3AD203B41FA5}">
                      <a16:colId xmlns:a16="http://schemas.microsoft.com/office/drawing/2014/main" val="20002"/>
                    </a:ext>
                  </a:extLst>
                </a:gridCol>
                <a:gridCol w="2456329">
                  <a:extLst>
                    <a:ext uri="{9D8B030D-6E8A-4147-A177-3AD203B41FA5}">
                      <a16:colId xmlns:a16="http://schemas.microsoft.com/office/drawing/2014/main" val="20003"/>
                    </a:ext>
                  </a:extLst>
                </a:gridCol>
                <a:gridCol w="1620184">
                  <a:extLst>
                    <a:ext uri="{9D8B030D-6E8A-4147-A177-3AD203B41FA5}">
                      <a16:colId xmlns:a16="http://schemas.microsoft.com/office/drawing/2014/main" val="20004"/>
                    </a:ext>
                  </a:extLst>
                </a:gridCol>
              </a:tblGrid>
              <a:tr h="393837">
                <a:tc>
                  <a:txBody>
                    <a:bodyPr/>
                    <a:lstStyle/>
                    <a:p>
                      <a:pPr algn="ctr"/>
                      <a:r>
                        <a:rPr lang="en-US" sz="2000" noProof="0" dirty="0"/>
                        <a:t>Method</a:t>
                      </a:r>
                    </a:p>
                  </a:txBody>
                  <a:tcPr/>
                </a:tc>
                <a:tc>
                  <a:txBody>
                    <a:bodyPr/>
                    <a:lstStyle/>
                    <a:p>
                      <a:pPr algn="ctr"/>
                      <a:r>
                        <a:rPr lang="en-US" sz="2000" noProof="0" dirty="0"/>
                        <a:t>Benefits</a:t>
                      </a:r>
                    </a:p>
                  </a:txBody>
                  <a:tcPr/>
                </a:tc>
                <a:tc>
                  <a:txBody>
                    <a:bodyPr/>
                    <a:lstStyle/>
                    <a:p>
                      <a:pPr algn="ctr"/>
                      <a:r>
                        <a:rPr lang="en-US" sz="2000" noProof="0" dirty="0"/>
                        <a:t>Drawbacks</a:t>
                      </a:r>
                    </a:p>
                  </a:txBody>
                  <a:tcPr/>
                </a:tc>
                <a:tc>
                  <a:txBody>
                    <a:bodyPr/>
                    <a:lstStyle/>
                    <a:p>
                      <a:pPr algn="ctr"/>
                      <a:r>
                        <a:rPr lang="en-US" sz="2000" noProof="0" dirty="0"/>
                        <a:t>Usage</a:t>
                      </a:r>
                    </a:p>
                  </a:txBody>
                  <a:tcPr/>
                </a:tc>
                <a:tc>
                  <a:txBody>
                    <a:bodyPr/>
                    <a:lstStyle/>
                    <a:p>
                      <a:pPr algn="ctr"/>
                      <a:r>
                        <a:rPr lang="en-US" sz="2000" noProof="0" dirty="0"/>
                        <a:t>Performance</a:t>
                      </a:r>
                    </a:p>
                  </a:txBody>
                  <a:tcPr/>
                </a:tc>
                <a:extLst>
                  <a:ext uri="{0D108BD9-81ED-4DB2-BD59-A6C34878D82A}">
                    <a16:rowId xmlns:a16="http://schemas.microsoft.com/office/drawing/2014/main" val="10000"/>
                  </a:ext>
                </a:extLst>
              </a:tr>
              <a:tr h="908854">
                <a:tc>
                  <a:txBody>
                    <a:bodyPr/>
                    <a:lstStyle/>
                    <a:p>
                      <a:r>
                        <a:rPr lang="en-US" noProof="0" dirty="0"/>
                        <a:t>PL AXI-HP DMA</a:t>
                      </a:r>
                    </a:p>
                  </a:txBody>
                  <a:tcPr/>
                </a:tc>
                <a:tc>
                  <a:txBody>
                    <a:bodyPr/>
                    <a:lstStyle/>
                    <a:p>
                      <a:pPr marL="285750" indent="-285750">
                        <a:buFont typeface="Arial" panose="020B0604020202020204" pitchFamily="34" charset="0"/>
                        <a:buChar char="•"/>
                      </a:pPr>
                      <a:r>
                        <a:rPr lang="en-US" noProof="0" dirty="0"/>
                        <a:t>Highest</a:t>
                      </a:r>
                      <a:r>
                        <a:rPr lang="en-US" baseline="0" noProof="0" dirty="0"/>
                        <a:t> throughput</a:t>
                      </a:r>
                    </a:p>
                    <a:p>
                      <a:pPr marL="285750" indent="-285750">
                        <a:buFont typeface="Arial" panose="020B0604020202020204" pitchFamily="34" charset="0"/>
                        <a:buChar char="•"/>
                      </a:pPr>
                      <a:r>
                        <a:rPr lang="en-US" baseline="0" noProof="0" dirty="0"/>
                        <a:t>Multiple interfaces</a:t>
                      </a:r>
                    </a:p>
                    <a:p>
                      <a:pPr marL="285750" indent="-285750">
                        <a:buFont typeface="Arial" panose="020B0604020202020204" pitchFamily="34" charset="0"/>
                        <a:buChar char="•"/>
                      </a:pPr>
                      <a:r>
                        <a:rPr lang="en-US" baseline="0" noProof="0" dirty="0"/>
                        <a:t>Command/Data FIFO</a:t>
                      </a:r>
                      <a:endParaRPr lang="en-US" noProof="0" dirty="0"/>
                    </a:p>
                  </a:txBody>
                  <a:tcPr/>
                </a:tc>
                <a:tc>
                  <a:txBody>
                    <a:bodyPr/>
                    <a:lstStyle/>
                    <a:p>
                      <a:pPr marL="285750" indent="-285750">
                        <a:buFont typeface="Arial" panose="020B0604020202020204" pitchFamily="34" charset="0"/>
                        <a:buChar char="•"/>
                      </a:pPr>
                      <a:r>
                        <a:rPr lang="en-US" noProof="0" dirty="0"/>
                        <a:t>OC/DDR access only</a:t>
                      </a:r>
                    </a:p>
                    <a:p>
                      <a:pPr marL="285750" indent="-285750">
                        <a:buFont typeface="Arial" panose="020B0604020202020204" pitchFamily="34" charset="0"/>
                        <a:buChar char="•"/>
                      </a:pPr>
                      <a:r>
                        <a:rPr lang="en-US" noProof="0" dirty="0"/>
                        <a:t>Complex PL Master design</a:t>
                      </a:r>
                    </a:p>
                  </a:txBody>
                  <a:tcPr/>
                </a:tc>
                <a:tc>
                  <a:txBody>
                    <a:bodyPr/>
                    <a:lstStyle/>
                    <a:p>
                      <a:pPr marL="285750" indent="-285750">
                        <a:buFont typeface="Arial" panose="020B0604020202020204" pitchFamily="34" charset="0"/>
                        <a:buChar char="•"/>
                      </a:pPr>
                      <a:r>
                        <a:rPr lang="en-US" noProof="0" dirty="0"/>
                        <a:t>HP DMA for large datasets</a:t>
                      </a:r>
                    </a:p>
                  </a:txBody>
                  <a:tcPr/>
                </a:tc>
                <a:tc>
                  <a:txBody>
                    <a:bodyPr/>
                    <a:lstStyle/>
                    <a:p>
                      <a:pPr algn="ctr"/>
                      <a:r>
                        <a:rPr lang="en-US" noProof="0" dirty="0"/>
                        <a:t>1.200 MB/s (per interface)</a:t>
                      </a:r>
                    </a:p>
                  </a:txBody>
                  <a:tcPr/>
                </a:tc>
                <a:extLst>
                  <a:ext uri="{0D108BD9-81ED-4DB2-BD59-A6C34878D82A}">
                    <a16:rowId xmlns:a16="http://schemas.microsoft.com/office/drawing/2014/main" val="10001"/>
                  </a:ext>
                </a:extLst>
              </a:tr>
              <a:tr h="1736757">
                <a:tc>
                  <a:txBody>
                    <a:bodyPr/>
                    <a:lstStyle/>
                    <a:p>
                      <a:r>
                        <a:rPr lang="en-US" noProof="0" dirty="0"/>
                        <a:t>PL AXI-ACP DMA</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noProof="0" dirty="0"/>
                        <a:t>- Highest</a:t>
                      </a:r>
                      <a:r>
                        <a:rPr lang="en-US" baseline="0" noProof="0" dirty="0"/>
                        <a:t> throughput</a:t>
                      </a:r>
                    </a:p>
                    <a:p>
                      <a:pPr marL="285750" indent="-285750">
                        <a:buFontTx/>
                        <a:buChar char="-"/>
                      </a:pPr>
                      <a:r>
                        <a:rPr lang="en-US" noProof="0" dirty="0"/>
                        <a:t>Lowest latency</a:t>
                      </a:r>
                    </a:p>
                    <a:p>
                      <a:pPr marL="285750" indent="-285750">
                        <a:buFontTx/>
                        <a:buChar char="-"/>
                      </a:pPr>
                      <a:r>
                        <a:rPr lang="en-US" noProof="0" dirty="0"/>
                        <a:t>Optional cache coherency</a:t>
                      </a:r>
                    </a:p>
                  </a:txBody>
                  <a:tcPr/>
                </a:tc>
                <a:tc>
                  <a:txBody>
                    <a:bodyPr/>
                    <a:lstStyle/>
                    <a:p>
                      <a:pPr marL="285750" indent="-285750">
                        <a:buFont typeface="Arial" panose="020B0604020202020204" pitchFamily="34" charset="0"/>
                        <a:buChar char="•"/>
                      </a:pPr>
                      <a:r>
                        <a:rPr lang="en-US" noProof="0" dirty="0"/>
                        <a:t>Large burst might cause cache trashing</a:t>
                      </a:r>
                    </a:p>
                    <a:p>
                      <a:pPr marL="285750" indent="-285750">
                        <a:buFont typeface="Arial" panose="020B0604020202020204" pitchFamily="34" charset="0"/>
                        <a:buChar char="•"/>
                      </a:pPr>
                      <a:r>
                        <a:rPr lang="en-US" noProof="0" dirty="0"/>
                        <a:t>Shares CPU</a:t>
                      </a:r>
                      <a:r>
                        <a:rPr lang="en-US" baseline="0" noProof="0" dirty="0"/>
                        <a:t> interconnect bandwidth</a:t>
                      </a:r>
                    </a:p>
                    <a:p>
                      <a:pPr marL="285750" indent="-285750">
                        <a:buFont typeface="Arial" panose="020B0604020202020204" pitchFamily="34" charset="0"/>
                        <a:buChar char="•"/>
                      </a:pPr>
                      <a:r>
                        <a:rPr lang="en-US" baseline="0" noProof="0" dirty="0"/>
                        <a:t>Complex PL Master design</a:t>
                      </a:r>
                      <a:endParaRPr lang="en-US" noProof="0" dirty="0"/>
                    </a:p>
                  </a:txBody>
                  <a:tcPr/>
                </a:tc>
                <a:tc>
                  <a:txBody>
                    <a:bodyPr/>
                    <a:lstStyle/>
                    <a:p>
                      <a:pPr marL="285750" indent="-285750">
                        <a:buFont typeface="Arial" panose="020B0604020202020204" pitchFamily="34" charset="0"/>
                        <a:buChar char="•"/>
                      </a:pPr>
                      <a:r>
                        <a:rPr lang="en-US" noProof="0" dirty="0"/>
                        <a:t>HP DMA for smaller coherent</a:t>
                      </a:r>
                      <a:r>
                        <a:rPr lang="en-US" baseline="0" noProof="0" dirty="0"/>
                        <a:t> datasets</a:t>
                      </a:r>
                    </a:p>
                    <a:p>
                      <a:pPr marL="285750" indent="-285750">
                        <a:buFont typeface="Arial" panose="020B0604020202020204" pitchFamily="34" charset="0"/>
                        <a:buChar char="•"/>
                      </a:pPr>
                      <a:r>
                        <a:rPr lang="en-US" baseline="0" noProof="0" dirty="0"/>
                        <a:t>Medium granularity CPU offload</a:t>
                      </a:r>
                      <a:endParaRPr lang="en-US" noProof="0" dirty="0"/>
                    </a:p>
                  </a:txBody>
                  <a:tcPr/>
                </a:tc>
                <a:tc>
                  <a:txBody>
                    <a:bodyPr/>
                    <a:lstStyle/>
                    <a:p>
                      <a:pPr algn="ctr"/>
                      <a:r>
                        <a:rPr lang="en-US" noProof="0" dirty="0"/>
                        <a:t>1.200 MB/s</a:t>
                      </a:r>
                    </a:p>
                  </a:txBody>
                  <a:tcPr/>
                </a:tc>
                <a:extLst>
                  <a:ext uri="{0D108BD9-81ED-4DB2-BD59-A6C34878D82A}">
                    <a16:rowId xmlns:a16="http://schemas.microsoft.com/office/drawing/2014/main" val="10002"/>
                  </a:ext>
                </a:extLst>
              </a:tr>
              <a:tr h="908854">
                <a:tc>
                  <a:txBody>
                    <a:bodyPr/>
                    <a:lstStyle/>
                    <a:p>
                      <a:r>
                        <a:rPr lang="en-US" noProof="0" dirty="0"/>
                        <a:t>PL AXI-GP DMA</a:t>
                      </a:r>
                    </a:p>
                  </a:txBody>
                  <a:tcPr/>
                </a:tc>
                <a:tc>
                  <a:txBody>
                    <a:bodyPr/>
                    <a:lstStyle/>
                    <a:p>
                      <a:pPr marL="285750" indent="-285750">
                        <a:buFont typeface="Arial" panose="020B0604020202020204" pitchFamily="34" charset="0"/>
                        <a:buChar char="•"/>
                      </a:pPr>
                      <a:r>
                        <a:rPr lang="en-US" noProof="0" dirty="0"/>
                        <a:t>Medium</a:t>
                      </a:r>
                      <a:r>
                        <a:rPr lang="en-US" baseline="0" noProof="0" dirty="0"/>
                        <a:t> throughput</a:t>
                      </a:r>
                      <a:endParaRPr lang="en-US" noProof="0" dirty="0"/>
                    </a:p>
                  </a:txBody>
                  <a:tcPr/>
                </a:tc>
                <a:tc>
                  <a:txBody>
                    <a:bodyPr/>
                    <a:lstStyle/>
                    <a:p>
                      <a:pPr marL="285750" indent="-285750">
                        <a:buFont typeface="Arial" panose="020B0604020202020204" pitchFamily="34" charset="0"/>
                        <a:buChar char="•"/>
                      </a:pPr>
                      <a:r>
                        <a:rPr lang="en-US" noProof="0" dirty="0"/>
                        <a:t>More complex PL Master design</a:t>
                      </a:r>
                    </a:p>
                  </a:txBody>
                  <a:tcPr/>
                </a:tc>
                <a:tc>
                  <a:txBody>
                    <a:bodyPr/>
                    <a:lstStyle/>
                    <a:p>
                      <a:pPr marL="285750" indent="-285750">
                        <a:buFont typeface="Arial" panose="020B0604020202020204" pitchFamily="34" charset="0"/>
                        <a:buChar char="•"/>
                      </a:pPr>
                      <a:r>
                        <a:rPr lang="en-US" noProof="0" dirty="0"/>
                        <a:t>PL to PS control</a:t>
                      </a:r>
                      <a:r>
                        <a:rPr lang="en-US" baseline="0" noProof="0" dirty="0"/>
                        <a:t> functions</a:t>
                      </a:r>
                    </a:p>
                    <a:p>
                      <a:pPr marL="285750" indent="-285750">
                        <a:buFont typeface="Arial" panose="020B0604020202020204" pitchFamily="34" charset="0"/>
                        <a:buChar char="•"/>
                      </a:pPr>
                      <a:r>
                        <a:rPr lang="en-US" baseline="0" noProof="0" dirty="0"/>
                        <a:t>PS I/O Peripheral access</a:t>
                      </a:r>
                      <a:endParaRPr lang="en-US" noProof="0" dirty="0"/>
                    </a:p>
                  </a:txBody>
                  <a:tcPr/>
                </a:tc>
                <a:tc>
                  <a:txBody>
                    <a:bodyPr/>
                    <a:lstStyle/>
                    <a:p>
                      <a:pPr algn="ctr"/>
                      <a:r>
                        <a:rPr lang="en-US" noProof="0" dirty="0"/>
                        <a:t>600 MB/s</a:t>
                      </a:r>
                    </a:p>
                  </a:txBody>
                  <a:tcPr/>
                </a:tc>
                <a:extLst>
                  <a:ext uri="{0D108BD9-81ED-4DB2-BD59-A6C34878D82A}">
                    <a16:rowId xmlns:a16="http://schemas.microsoft.com/office/drawing/2014/main" val="10003"/>
                  </a:ext>
                </a:extLst>
              </a:tr>
              <a:tr h="909021">
                <a:tc>
                  <a:txBody>
                    <a:bodyPr/>
                    <a:lstStyle/>
                    <a:p>
                      <a:r>
                        <a:rPr lang="en-US" noProof="0" dirty="0"/>
                        <a:t>CPU Programmed I/O</a:t>
                      </a:r>
                    </a:p>
                  </a:txBody>
                  <a:tcPr/>
                </a:tc>
                <a:tc>
                  <a:txBody>
                    <a:bodyPr/>
                    <a:lstStyle/>
                    <a:p>
                      <a:pPr marL="285750" indent="-285750">
                        <a:buFont typeface="Arial" panose="020B0604020202020204" pitchFamily="34" charset="0"/>
                        <a:buChar char="•"/>
                      </a:pPr>
                      <a:r>
                        <a:rPr lang="en-US" noProof="0" dirty="0"/>
                        <a:t>Simple </a:t>
                      </a:r>
                      <a:r>
                        <a:rPr lang="en-US" noProof="0" dirty="0" err="1"/>
                        <a:t>Sw</a:t>
                      </a:r>
                      <a:endParaRPr lang="en-US" noProof="0" dirty="0"/>
                    </a:p>
                    <a:p>
                      <a:pPr marL="285750" indent="-285750">
                        <a:buFont typeface="Arial" panose="020B0604020202020204" pitchFamily="34" charset="0"/>
                        <a:buChar char="•"/>
                      </a:pPr>
                      <a:r>
                        <a:rPr lang="en-US" noProof="0" dirty="0"/>
                        <a:t>Least PL resources</a:t>
                      </a:r>
                    </a:p>
                    <a:p>
                      <a:pPr marL="285750" indent="-285750">
                        <a:buFont typeface="Arial" panose="020B0604020202020204" pitchFamily="34" charset="0"/>
                        <a:buChar char="•"/>
                      </a:pPr>
                      <a:r>
                        <a:rPr lang="en-US" noProof="0" dirty="0"/>
                        <a:t>Simple PL Slave</a:t>
                      </a:r>
                    </a:p>
                  </a:txBody>
                  <a:tcPr/>
                </a:tc>
                <a:tc>
                  <a:txBody>
                    <a:bodyPr/>
                    <a:lstStyle/>
                    <a:p>
                      <a:pPr marL="285750" indent="-285750">
                        <a:buFont typeface="Arial" panose="020B0604020202020204" pitchFamily="34" charset="0"/>
                        <a:buChar char="•"/>
                      </a:pPr>
                      <a:r>
                        <a:rPr lang="en-US" noProof="0" dirty="0"/>
                        <a:t>Lowest</a:t>
                      </a:r>
                      <a:r>
                        <a:rPr lang="en-US" baseline="0" noProof="0" dirty="0"/>
                        <a:t> throughput</a:t>
                      </a:r>
                      <a:endParaRPr lang="en-US" noProof="0" dirty="0"/>
                    </a:p>
                  </a:txBody>
                  <a:tcPr/>
                </a:tc>
                <a:tc>
                  <a:txBody>
                    <a:bodyPr/>
                    <a:lstStyle/>
                    <a:p>
                      <a:pPr marL="285750" indent="-285750">
                        <a:buFont typeface="Arial" panose="020B0604020202020204" pitchFamily="34" charset="0"/>
                        <a:buChar char="•"/>
                      </a:pPr>
                      <a:r>
                        <a:rPr lang="en-US" noProof="0" dirty="0"/>
                        <a:t>Control functions</a:t>
                      </a:r>
                    </a:p>
                  </a:txBody>
                  <a:tcPr/>
                </a:tc>
                <a:tc>
                  <a:txBody>
                    <a:bodyPr/>
                    <a:lstStyle/>
                    <a:p>
                      <a:pPr algn="ctr"/>
                      <a:r>
                        <a:rPr lang="en-US" noProof="0" dirty="0"/>
                        <a:t>&lt; 25 MB/s</a:t>
                      </a:r>
                    </a:p>
                  </a:txBody>
                  <a:tcPr/>
                </a:tc>
                <a:extLst>
                  <a:ext uri="{0D108BD9-81ED-4DB2-BD59-A6C34878D82A}">
                    <a16:rowId xmlns:a16="http://schemas.microsoft.com/office/drawing/2014/main" val="10004"/>
                  </a:ext>
                </a:extLst>
              </a:tr>
            </a:tbl>
          </a:graphicData>
        </a:graphic>
      </p:graphicFrame>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PS-PL Interface Performance</a:t>
            </a: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26</a:t>
            </a:fld>
            <a:endParaRPr lang="en-US" noProof="0" dirty="0"/>
          </a:p>
        </p:txBody>
      </p:sp>
    </p:spTree>
    <p:extLst>
      <p:ext uri="{BB962C8B-B14F-4D97-AF65-F5344CB8AC3E}">
        <p14:creationId xmlns:p14="http://schemas.microsoft.com/office/powerpoint/2010/main" val="4127109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b="1" i="1" noProof="0" dirty="0">
                <a:solidFill>
                  <a:srgbClr val="7030A0"/>
                </a:solidFill>
              </a:rPr>
              <a:t>Zynq PS</a:t>
            </a:r>
            <a:r>
              <a:rPr lang="en-US" noProof="0" dirty="0"/>
              <a:t> </a:t>
            </a:r>
            <a:r>
              <a:rPr lang="en-US" b="1" noProof="0" dirty="0"/>
              <a:t>Peripherals and Connections</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27</a:t>
            </a:fld>
            <a:endParaRPr lang="en-US" noProof="0" dirty="0"/>
          </a:p>
        </p:txBody>
      </p:sp>
      <p:pic>
        <p:nvPicPr>
          <p:cNvPr id="5" name="Picture 4">
            <a:extLst>
              <a:ext uri="{FF2B5EF4-FFF2-40B4-BE49-F238E27FC236}">
                <a16:creationId xmlns:a16="http://schemas.microsoft.com/office/drawing/2014/main" id="{1B616977-D745-5B4E-C0FA-CAD1FFA3CABC}"/>
              </a:ext>
            </a:extLst>
          </p:cNvPr>
          <p:cNvPicPr>
            <a:picLocks noChangeAspect="1"/>
          </p:cNvPicPr>
          <p:nvPr/>
        </p:nvPicPr>
        <p:blipFill>
          <a:blip r:embed="rId2"/>
          <a:stretch>
            <a:fillRect/>
          </a:stretch>
        </p:blipFill>
        <p:spPr>
          <a:xfrm>
            <a:off x="97454" y="41036"/>
            <a:ext cx="1877731" cy="2133785"/>
          </a:xfrm>
          <a:prstGeom prst="rect">
            <a:avLst/>
          </a:prstGeom>
        </p:spPr>
      </p:pic>
    </p:spTree>
    <p:extLst>
      <p:ext uri="{BB962C8B-B14F-4D97-AF65-F5344CB8AC3E}">
        <p14:creationId xmlns:p14="http://schemas.microsoft.com/office/powerpoint/2010/main" val="1835080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6"/>
          <p:cNvGraphicFramePr>
            <a:graphicFrameLocks noGrp="1"/>
          </p:cNvGraphicFramePr>
          <p:nvPr>
            <p:ph idx="1"/>
            <p:extLst>
              <p:ext uri="{D42A27DB-BD31-4B8C-83A1-F6EECF244321}">
                <p14:modId xmlns:p14="http://schemas.microsoft.com/office/powerpoint/2010/main" val="3334836501"/>
              </p:ext>
            </p:extLst>
          </p:nvPr>
        </p:nvGraphicFramePr>
        <p:xfrm>
          <a:off x="2332950" y="1159381"/>
          <a:ext cx="7952509" cy="5290202"/>
        </p:xfrm>
        <a:graphic>
          <a:graphicData uri="http://schemas.openxmlformats.org/drawingml/2006/table">
            <a:tbl>
              <a:tblPr firstRow="1" firstCol="1" bandRow="1">
                <a:tableStyleId>{5C22544A-7EE6-4342-B048-85BDC9FD1C3A}</a:tableStyleId>
              </a:tblPr>
              <a:tblGrid>
                <a:gridCol w="1962747">
                  <a:extLst>
                    <a:ext uri="{9D8B030D-6E8A-4147-A177-3AD203B41FA5}">
                      <a16:colId xmlns:a16="http://schemas.microsoft.com/office/drawing/2014/main" val="20000"/>
                    </a:ext>
                  </a:extLst>
                </a:gridCol>
                <a:gridCol w="5989762">
                  <a:extLst>
                    <a:ext uri="{9D8B030D-6E8A-4147-A177-3AD203B41FA5}">
                      <a16:colId xmlns:a16="http://schemas.microsoft.com/office/drawing/2014/main" val="20001"/>
                    </a:ext>
                  </a:extLst>
                </a:gridCol>
              </a:tblGrid>
              <a:tr h="509782">
                <a:tc>
                  <a:txBody>
                    <a:bodyPr/>
                    <a:lstStyle/>
                    <a:p>
                      <a:pPr marL="0" marR="0" algn="ctr">
                        <a:spcBef>
                          <a:spcPts val="300"/>
                        </a:spcBef>
                        <a:spcAft>
                          <a:spcPts val="300"/>
                        </a:spcAft>
                      </a:pPr>
                      <a:r>
                        <a:rPr lang="en-US" sz="2400" noProof="0" dirty="0">
                          <a:solidFill>
                            <a:schemeClr val="tx1"/>
                          </a:solidFill>
                          <a:effectLst/>
                        </a:rPr>
                        <a:t>PS Peripheral</a:t>
                      </a:r>
                      <a:endParaRPr lang="en-US" sz="24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300"/>
                        </a:spcBef>
                        <a:spcAft>
                          <a:spcPts val="300"/>
                        </a:spcAft>
                      </a:pPr>
                      <a:r>
                        <a:rPr lang="en-US" sz="2400" noProof="0" dirty="0">
                          <a:solidFill>
                            <a:schemeClr val="tx1"/>
                          </a:solidFill>
                          <a:effectLst/>
                        </a:rPr>
                        <a:t>Description</a:t>
                      </a:r>
                      <a:endParaRPr lang="en-US" sz="2400" noProof="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605434">
                <a:tc>
                  <a:txBody>
                    <a:bodyPr/>
                    <a:lstStyle/>
                    <a:p>
                      <a:pPr marL="0" marR="0" algn="just">
                        <a:spcBef>
                          <a:spcPts val="300"/>
                        </a:spcBef>
                        <a:spcAft>
                          <a:spcPts val="300"/>
                        </a:spcAft>
                      </a:pPr>
                      <a:r>
                        <a:rPr lang="en-US" sz="2000" noProof="0" dirty="0">
                          <a:effectLst/>
                        </a:rPr>
                        <a:t>SPI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Serial Peripheral Interface, either master or slave mode.</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5719">
                <a:tc>
                  <a:txBody>
                    <a:bodyPr/>
                    <a:lstStyle/>
                    <a:p>
                      <a:pPr marL="0" marR="0" algn="just">
                        <a:spcBef>
                          <a:spcPts val="300"/>
                        </a:spcBef>
                        <a:spcAft>
                          <a:spcPts val="300"/>
                        </a:spcAft>
                      </a:pPr>
                      <a:r>
                        <a:rPr lang="en-US" sz="2000" noProof="0" dirty="0">
                          <a:effectLst/>
                        </a:rPr>
                        <a:t>I2C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I</a:t>
                      </a:r>
                      <a:r>
                        <a:rPr lang="en-US" sz="2000" baseline="30000" noProof="0" dirty="0">
                          <a:effectLst/>
                        </a:rPr>
                        <a:t>2</a:t>
                      </a:r>
                      <a:r>
                        <a:rPr lang="en-US" sz="2000" noProof="0" dirty="0">
                          <a:effectLst/>
                        </a:rPr>
                        <a:t>C bus. Supports master and slave modes. </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605434">
                <a:tc>
                  <a:txBody>
                    <a:bodyPr/>
                    <a:lstStyle/>
                    <a:p>
                      <a:pPr marL="0" marR="0" algn="just">
                        <a:spcBef>
                          <a:spcPts val="300"/>
                        </a:spcBef>
                        <a:spcAft>
                          <a:spcPts val="300"/>
                        </a:spcAft>
                      </a:pPr>
                      <a:r>
                        <a:rPr lang="en-US" sz="2000" noProof="0" dirty="0">
                          <a:effectLst/>
                        </a:rPr>
                        <a:t>CAN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Controller Area Network. CAN 2.0A and CAN 2.0B.</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908150">
                <a:tc>
                  <a:txBody>
                    <a:bodyPr/>
                    <a:lstStyle/>
                    <a:p>
                      <a:pPr marL="0" marR="0" algn="just">
                        <a:spcBef>
                          <a:spcPts val="300"/>
                        </a:spcBef>
                        <a:spcAft>
                          <a:spcPts val="300"/>
                        </a:spcAft>
                      </a:pPr>
                      <a:r>
                        <a:rPr lang="en-US" sz="2000" noProof="0" dirty="0">
                          <a:effectLst/>
                        </a:rPr>
                        <a:t>UART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Universal Asynchronous Receiver Transmitter. One UART is used for terminal connections to a host PC.</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605434">
                <a:tc>
                  <a:txBody>
                    <a:bodyPr/>
                    <a:lstStyle/>
                    <a:p>
                      <a:pPr marL="0" marR="0" algn="just">
                        <a:spcBef>
                          <a:spcPts val="300"/>
                        </a:spcBef>
                        <a:spcAft>
                          <a:spcPts val="300"/>
                        </a:spcAft>
                      </a:pPr>
                      <a:r>
                        <a:rPr lang="en-US" sz="2000" noProof="0" dirty="0">
                          <a:effectLst/>
                        </a:rPr>
                        <a:t>GPIO</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General purpose Input/Output. There are four GPIO banks, each of 32 bits. </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21049">
                <a:tc>
                  <a:txBody>
                    <a:bodyPr/>
                    <a:lstStyle/>
                    <a:p>
                      <a:pPr marL="0" marR="0" algn="just">
                        <a:spcBef>
                          <a:spcPts val="300"/>
                        </a:spcBef>
                        <a:spcAft>
                          <a:spcPts val="300"/>
                        </a:spcAft>
                      </a:pPr>
                      <a:r>
                        <a:rPr lang="en-US" sz="2000" noProof="0" dirty="0">
                          <a:effectLst/>
                        </a:rPr>
                        <a:t>SD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SD card memory controller</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605434">
                <a:tc>
                  <a:txBody>
                    <a:bodyPr/>
                    <a:lstStyle/>
                    <a:p>
                      <a:pPr marL="0" marR="0" algn="just">
                        <a:spcBef>
                          <a:spcPts val="300"/>
                        </a:spcBef>
                        <a:spcAft>
                          <a:spcPts val="300"/>
                        </a:spcAft>
                      </a:pPr>
                      <a:r>
                        <a:rPr lang="en-US" sz="2000" noProof="0" dirty="0">
                          <a:effectLst/>
                        </a:rPr>
                        <a:t>USB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300"/>
                        </a:spcBef>
                        <a:spcAft>
                          <a:spcPts val="300"/>
                        </a:spcAft>
                      </a:pPr>
                      <a:r>
                        <a:rPr lang="en-US" sz="2000" noProof="0" dirty="0">
                          <a:effectLst/>
                        </a:rPr>
                        <a:t>Universal Serial Bus. Host or OTG (in-the-go) modes.</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605434">
                <a:tc>
                  <a:txBody>
                    <a:bodyPr/>
                    <a:lstStyle/>
                    <a:p>
                      <a:pPr marL="0" marR="0" algn="just">
                        <a:spcBef>
                          <a:spcPts val="0"/>
                        </a:spcBef>
                        <a:spcAft>
                          <a:spcPts val="1200"/>
                        </a:spcAft>
                      </a:pPr>
                      <a:r>
                        <a:rPr lang="en-US" sz="2000" noProof="0" dirty="0">
                          <a:effectLst/>
                        </a:rPr>
                        <a:t>GigE (x2)</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just">
                        <a:spcBef>
                          <a:spcPts val="0"/>
                        </a:spcBef>
                        <a:spcAft>
                          <a:spcPts val="1200"/>
                        </a:spcAft>
                      </a:pPr>
                      <a:r>
                        <a:rPr lang="en-US" sz="2000" noProof="0" dirty="0">
                          <a:effectLst/>
                        </a:rPr>
                        <a:t>Gigabit Ethernet MAC peripheral, supports 10Mbps, 100MBps and 1Gbps. </a:t>
                      </a:r>
                      <a:endParaRPr lang="en-US" sz="2000" noProof="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bl>
          </a:graphicData>
        </a:graphic>
      </p:graphicFrame>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28</a:t>
            </a:fld>
            <a:endParaRPr lang="en-US" noProof="0" dirty="0"/>
          </a:p>
        </p:txBody>
      </p:sp>
      <p:sp>
        <p:nvSpPr>
          <p:cNvPr id="6" name="Título 5"/>
          <p:cNvSpPr>
            <a:spLocks noGrp="1"/>
          </p:cNvSpPr>
          <p:nvPr>
            <p:ph type="title"/>
          </p:nvPr>
        </p:nvSpPr>
        <p:spPr/>
        <p:txBody>
          <a:bodyPr/>
          <a:lstStyle/>
          <a:p>
            <a:r>
              <a:rPr lang="en-US" noProof="0" dirty="0"/>
              <a:t>PS Available Peripherals</a:t>
            </a:r>
          </a:p>
        </p:txBody>
      </p:sp>
    </p:spTree>
    <p:extLst>
      <p:ext uri="{BB962C8B-B14F-4D97-AF65-F5344CB8AC3E}">
        <p14:creationId xmlns:p14="http://schemas.microsoft.com/office/powerpoint/2010/main" val="765447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normAutofit/>
          </a:bodyPr>
          <a:lstStyle/>
          <a:p>
            <a:r>
              <a:rPr lang="en-US" noProof="0" dirty="0"/>
              <a:t>Multiplexed I/O – Internal / External</a:t>
            </a:r>
          </a:p>
        </p:txBody>
      </p:sp>
      <p:sp>
        <p:nvSpPr>
          <p:cNvPr id="11" name="Content Placeholder 1"/>
          <p:cNvSpPr txBox="1">
            <a:spLocks/>
          </p:cNvSpPr>
          <p:nvPr/>
        </p:nvSpPr>
        <p:spPr bwMode="auto">
          <a:xfrm>
            <a:off x="601325" y="1123355"/>
            <a:ext cx="10975336" cy="2835402"/>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228600" indent="-228600" algn="l" rtl="0" eaLnBrk="0" fontAlgn="base" hangingPunct="0">
              <a:lnSpc>
                <a:spcPct val="110000"/>
              </a:lnSpc>
              <a:spcBef>
                <a:spcPct val="20000"/>
              </a:spcBef>
              <a:spcAft>
                <a:spcPct val="0"/>
              </a:spcAft>
              <a:buClr>
                <a:schemeClr val="tx2"/>
              </a:buClr>
              <a:buSzPct val="88000"/>
              <a:buFont typeface="Wingdings" pitchFamily="2" charset="2"/>
              <a:buBlip>
                <a:blip r:embed="rId3"/>
              </a:buBlip>
              <a:defRPr lang="en-US" sz="2000" b="1" dirty="0" smtClean="0">
                <a:solidFill>
                  <a:schemeClr val="accent4"/>
                </a:solidFill>
                <a:latin typeface="+mn-lt"/>
                <a:ea typeface="+mn-ea"/>
                <a:cs typeface="+mn-cs"/>
              </a:defRPr>
            </a:lvl1pPr>
            <a:lvl2pPr marL="571500" indent="-228600" algn="l" rtl="0" eaLnBrk="1" fontAlgn="base" hangingPunct="1">
              <a:lnSpc>
                <a:spcPct val="110000"/>
              </a:lnSpc>
              <a:spcBef>
                <a:spcPct val="20000"/>
              </a:spcBef>
              <a:spcAft>
                <a:spcPct val="0"/>
              </a:spcAft>
              <a:buClr>
                <a:schemeClr val="tx1"/>
              </a:buClr>
              <a:buChar char="–"/>
              <a:defRPr lang="en-US" sz="1800" b="0" dirty="0" smtClean="0">
                <a:solidFill>
                  <a:schemeClr val="tx1"/>
                </a:solidFill>
                <a:latin typeface="+mn-lt"/>
                <a:ea typeface="+mn-ea"/>
                <a:cs typeface="+mn-cs"/>
              </a:defRPr>
            </a:lvl2pPr>
            <a:lvl3pPr marL="855663" indent="-169863"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3pPr>
            <a:lvl4pPr marL="1546225" indent="-174625" algn="l" rtl="0" eaLnBrk="1" fontAlgn="base" hangingPunct="1">
              <a:lnSpc>
                <a:spcPct val="110000"/>
              </a:lnSpc>
              <a:spcBef>
                <a:spcPct val="20000"/>
              </a:spcBef>
              <a:spcAft>
                <a:spcPct val="0"/>
              </a:spcAft>
              <a:buClr>
                <a:schemeClr val="tx1"/>
              </a:buClr>
              <a:buFont typeface="Wingdings" pitchFamily="2" charset="2"/>
              <a:buChar char="§"/>
              <a:defRPr lang="en-US" sz="1600" b="0" dirty="0" smtClean="0">
                <a:solidFill>
                  <a:schemeClr val="tx1"/>
                </a:solidFill>
                <a:latin typeface="+mn-lt"/>
                <a:ea typeface="+mn-ea"/>
                <a:cs typeface="+mn-cs"/>
              </a:defRPr>
            </a:lvl4pPr>
            <a:lvl5pPr marL="2003425" indent="-174625"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5pPr>
            <a:lvl6pPr marL="2460625" indent="-174625" algn="l" rtl="0" eaLnBrk="1" fontAlgn="base" hangingPunct="1">
              <a:lnSpc>
                <a:spcPct val="110000"/>
              </a:lnSpc>
              <a:spcBef>
                <a:spcPct val="20000"/>
              </a:spcBef>
              <a:spcAft>
                <a:spcPct val="0"/>
              </a:spcAft>
              <a:buChar char="»"/>
              <a:defRPr sz="1200">
                <a:solidFill>
                  <a:schemeClr val="tx1"/>
                </a:solidFill>
                <a:latin typeface="+mn-lt"/>
              </a:defRPr>
            </a:lvl6pPr>
            <a:lvl7pPr marL="2917825" indent="-174625" algn="l" rtl="0" eaLnBrk="1" fontAlgn="base" hangingPunct="1">
              <a:lnSpc>
                <a:spcPct val="110000"/>
              </a:lnSpc>
              <a:spcBef>
                <a:spcPct val="20000"/>
              </a:spcBef>
              <a:spcAft>
                <a:spcPct val="0"/>
              </a:spcAft>
              <a:buChar char="»"/>
              <a:defRPr sz="1200">
                <a:solidFill>
                  <a:schemeClr val="tx1"/>
                </a:solidFill>
                <a:latin typeface="+mn-lt"/>
              </a:defRPr>
            </a:lvl7pPr>
            <a:lvl8pPr marL="3375025" indent="-174625" algn="l" rtl="0" eaLnBrk="1" fontAlgn="base" hangingPunct="1">
              <a:lnSpc>
                <a:spcPct val="110000"/>
              </a:lnSpc>
              <a:spcBef>
                <a:spcPct val="20000"/>
              </a:spcBef>
              <a:spcAft>
                <a:spcPct val="0"/>
              </a:spcAft>
              <a:buChar char="»"/>
              <a:defRPr sz="1200">
                <a:solidFill>
                  <a:schemeClr val="tx1"/>
                </a:solidFill>
                <a:latin typeface="+mn-lt"/>
              </a:defRPr>
            </a:lvl8pPr>
            <a:lvl9pPr marL="3832225" indent="-174625" algn="l" rtl="0" eaLnBrk="1" fontAlgn="base" hangingPunct="1">
              <a:lnSpc>
                <a:spcPct val="110000"/>
              </a:lnSpc>
              <a:spcBef>
                <a:spcPct val="20000"/>
              </a:spcBef>
              <a:spcAft>
                <a:spcPct val="0"/>
              </a:spcAft>
              <a:buChar char="»"/>
              <a:defRPr sz="1200">
                <a:solidFill>
                  <a:schemeClr val="tx1"/>
                </a:solidFill>
                <a:latin typeface="+mn-lt"/>
              </a:defRPr>
            </a:lvl9pPr>
          </a:lstStyle>
          <a:p>
            <a:pPr marR="0" lvl="0" algn="l" defTabSz="914400" rtl="0" eaLnBrk="0" fontAlgn="base" latinLnBrk="0" hangingPunct="0">
              <a:lnSpc>
                <a:spcPct val="110000"/>
              </a:lnSpc>
              <a:spcBef>
                <a:spcPct val="20000"/>
              </a:spcBef>
              <a:spcAft>
                <a:spcPct val="0"/>
              </a:spcAft>
              <a:buClr>
                <a:srgbClr val="7030A0"/>
              </a:buClr>
              <a:buSzPct val="88000"/>
              <a:buFont typeface="Wingdings" panose="05000000000000000000" pitchFamily="2" charset="2"/>
              <a:buChar char="v"/>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Multiplexed </a:t>
            </a:r>
            <a:r>
              <a:rPr kumimoji="0" lang="en-US" sz="2400" b="1" i="0" u="none" strike="noStrike" kern="0" cap="none" spc="0" normalizeH="0" baseline="0" noProof="0" dirty="0" err="1">
                <a:ln>
                  <a:noFill/>
                </a:ln>
                <a:solidFill>
                  <a:srgbClr val="000000"/>
                </a:solidFill>
                <a:effectLst/>
                <a:uLnTx/>
                <a:uFillTx/>
                <a:latin typeface="Arial"/>
                <a:ea typeface="+mn-ea"/>
                <a:cs typeface="+mn-cs"/>
              </a:rPr>
              <a:t>input/output</a:t>
            </a:r>
            <a:r>
              <a:rPr kumimoji="0" lang="en-US" sz="2400" b="1" i="0" u="none" strike="noStrike" kern="0" cap="none" spc="0" normalizeH="0" baseline="0" noProof="0" dirty="0">
                <a:ln>
                  <a:noFill/>
                </a:ln>
                <a:solidFill>
                  <a:srgbClr val="000000"/>
                </a:solidFill>
                <a:effectLst/>
                <a:uLnTx/>
                <a:uFillTx/>
                <a:latin typeface="Arial"/>
                <a:ea typeface="+mn-ea"/>
                <a:cs typeface="+mn-cs"/>
              </a:rPr>
              <a:t> (MIO)</a:t>
            </a:r>
          </a:p>
          <a:p>
            <a:pPr marR="0" lvl="1" algn="l" defTabSz="914400" rtl="0" eaLnBrk="1" fontAlgn="base" latinLnBrk="0" hangingPunct="1">
              <a:lnSpc>
                <a:spcPct val="110000"/>
              </a:lnSpc>
              <a:spcBef>
                <a:spcPct val="20000"/>
              </a:spcBef>
              <a:spcAft>
                <a:spcPct val="0"/>
              </a:spcAft>
              <a:buClr>
                <a:srgbClr val="7030A0"/>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Multiplexed output of peripheral and static memories</a:t>
            </a:r>
          </a:p>
          <a:p>
            <a:pPr marR="0" lvl="1" algn="l" defTabSz="914400" rtl="0" eaLnBrk="1" fontAlgn="base" latinLnBrk="0" hangingPunct="1">
              <a:lnSpc>
                <a:spcPct val="110000"/>
              </a:lnSpc>
              <a:spcBef>
                <a:spcPct val="20000"/>
              </a:spcBef>
              <a:spcAft>
                <a:spcPct val="0"/>
              </a:spcAft>
              <a:buClr>
                <a:srgbClr val="7030A0"/>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Two I/O banks; each selectable: 1.8V, 2.5V, or 3.3V</a:t>
            </a:r>
          </a:p>
          <a:p>
            <a:pPr marR="0" lvl="1" algn="l" defTabSz="914400" rtl="0" eaLnBrk="1" fontAlgn="base" latinLnBrk="0" hangingPunct="1">
              <a:lnSpc>
                <a:spcPct val="110000"/>
              </a:lnSpc>
              <a:spcBef>
                <a:spcPct val="20000"/>
              </a:spcBef>
              <a:spcAft>
                <a:spcPct val="0"/>
              </a:spcAft>
              <a:buClr>
                <a:srgbClr val="7030A0"/>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Configured using configuration </a:t>
            </a:r>
          </a:p>
          <a:p>
            <a:pPr marR="0" lvl="1" algn="l" defTabSz="914400" rtl="0" eaLnBrk="1" fontAlgn="base" latinLnBrk="0" hangingPunct="1">
              <a:lnSpc>
                <a:spcPct val="110000"/>
              </a:lnSpc>
              <a:spcBef>
                <a:spcPct val="20000"/>
              </a:spcBef>
              <a:spcAft>
                <a:spcPct val="0"/>
              </a:spcAft>
              <a:buClr>
                <a:srgbClr val="7030A0"/>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Dedicated pins are used</a:t>
            </a:r>
          </a:p>
          <a:p>
            <a:pPr marR="0" lvl="2" algn="l" defTabSz="914400" rtl="0" eaLnBrk="1" fontAlgn="base" latinLnBrk="0" hangingPunct="1">
              <a:lnSpc>
                <a:spcPct val="110000"/>
              </a:lnSpc>
              <a:spcBef>
                <a:spcPct val="20000"/>
              </a:spcBef>
              <a:spcAft>
                <a:spcPct val="0"/>
              </a:spcAft>
              <a:buClr>
                <a:srgbClr val="7030A0"/>
              </a:buClr>
              <a:buSzTx/>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User constraints (LOC) should not be present</a:t>
            </a:r>
          </a:p>
          <a:p>
            <a:pPr marL="1087438" marR="0" lvl="3" indent="-174625" algn="l" defTabSz="914400" rtl="0" eaLnBrk="1" fontAlgn="base" latinLnBrk="0" hangingPunct="1">
              <a:lnSpc>
                <a:spcPct val="110000"/>
              </a:lnSpc>
              <a:spcBef>
                <a:spcPct val="20000"/>
              </a:spcBef>
              <a:spcAft>
                <a:spcPct val="0"/>
              </a:spcAft>
              <a:buClr>
                <a:srgbClr val="000000"/>
              </a:buClr>
              <a:buSzTx/>
              <a:buFont typeface="Wingdings" pitchFamily="2" charset="2"/>
              <a:buChar char="§"/>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The </a:t>
            </a:r>
            <a:r>
              <a:rPr kumimoji="0" lang="en-US" sz="1800" b="0" i="0" u="none" strike="noStrike" kern="0" cap="none" spc="0" normalizeH="0" baseline="0" noProof="0" dirty="0" err="1">
                <a:ln>
                  <a:noFill/>
                </a:ln>
                <a:solidFill>
                  <a:srgbClr val="000000"/>
                </a:solidFill>
                <a:effectLst/>
                <a:uLnTx/>
                <a:uFillTx/>
                <a:latin typeface="Arial"/>
                <a:ea typeface="+mn-ea"/>
                <a:cs typeface="+mn-cs"/>
              </a:rPr>
              <a:t>BitGen</a:t>
            </a:r>
            <a:r>
              <a:rPr kumimoji="0" lang="en-US" sz="1800" b="0" i="0" u="none" strike="noStrike" kern="0" cap="none" spc="0" normalizeH="0" baseline="0" noProof="0" dirty="0">
                <a:ln>
                  <a:noFill/>
                </a:ln>
                <a:solidFill>
                  <a:srgbClr val="000000"/>
                </a:solidFill>
                <a:effectLst/>
                <a:uLnTx/>
                <a:uFillTx/>
                <a:latin typeface="Arial"/>
                <a:ea typeface="+mn-ea"/>
                <a:cs typeface="+mn-cs"/>
              </a:rPr>
              <a:t> process will throw errors if LOC constraints are present</a:t>
            </a:r>
          </a:p>
          <a:p>
            <a:pPr marL="685800" marR="0" lvl="2" indent="0" algn="l" defTabSz="914400" rtl="0" eaLnBrk="1" fontAlgn="base" latinLnBrk="0" hangingPunct="1">
              <a:lnSpc>
                <a:spcPct val="110000"/>
              </a:lnSpc>
              <a:spcBef>
                <a:spcPct val="20000"/>
              </a:spcBef>
              <a:spcAft>
                <a:spcPct val="0"/>
              </a:spcAft>
              <a:buClr>
                <a:schemeClr val="accent5">
                  <a:lumMod val="75000"/>
                </a:schemeClr>
              </a:buClr>
              <a:buSz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228600" marR="0" lvl="0" indent="-228600" algn="l" defTabSz="914400" rtl="0" eaLnBrk="0" fontAlgn="base" latinLnBrk="0" hangingPunct="0">
              <a:lnSpc>
                <a:spcPct val="110000"/>
              </a:lnSpc>
              <a:spcBef>
                <a:spcPct val="20000"/>
              </a:spcBef>
              <a:spcAft>
                <a:spcPct val="0"/>
              </a:spcAft>
              <a:buClr>
                <a:srgbClr val="EC891D"/>
              </a:buClr>
              <a:buSzPct val="88000"/>
              <a:buFont typeface="Wingdings" pitchFamily="2" charset="2"/>
              <a:buBlip>
                <a:blip r:embed="rId3"/>
              </a:buBlip>
              <a:tabLst/>
              <a:defRPr/>
            </a:pPr>
            <a:endParaRPr kumimoji="0" lang="en-US" sz="2000" b="1" i="0" u="none" strike="noStrike" kern="0" cap="none" spc="0" normalizeH="0" baseline="0" noProof="0" dirty="0">
              <a:ln>
                <a:noFill/>
              </a:ln>
              <a:solidFill>
                <a:srgbClr val="000000"/>
              </a:solidFill>
              <a:effectLst/>
              <a:uLnTx/>
              <a:uFillTx/>
              <a:latin typeface="Arial"/>
              <a:ea typeface="+mn-ea"/>
              <a:cs typeface="+mn-cs"/>
            </a:endParaRP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29</a:t>
            </a:fld>
            <a:endParaRPr lang="en-US" noProof="0" dirty="0"/>
          </a:p>
        </p:txBody>
      </p:sp>
      <p:sp>
        <p:nvSpPr>
          <p:cNvPr id="8" name="CuadroTexto 7"/>
          <p:cNvSpPr txBox="1"/>
          <p:nvPr/>
        </p:nvSpPr>
        <p:spPr>
          <a:xfrm>
            <a:off x="8611715" y="5970866"/>
            <a:ext cx="1665027" cy="461665"/>
          </a:xfrm>
          <a:prstGeom prst="rect">
            <a:avLst/>
          </a:prstGeom>
          <a:noFill/>
          <a:ln w="38100">
            <a:solidFill>
              <a:srgbClr val="0070C0"/>
            </a:solidFill>
          </a:ln>
        </p:spPr>
        <p:txBody>
          <a:bodyPr wrap="square" rtlCol="0">
            <a:spAutoFit/>
          </a:bodyPr>
          <a:lstStyle/>
          <a:p>
            <a:pPr algn="ctr"/>
            <a:r>
              <a:rPr lang="en-US" sz="2400" b="1" noProof="0" dirty="0"/>
              <a:t>PL</a:t>
            </a:r>
          </a:p>
        </p:txBody>
      </p:sp>
      <p:sp>
        <p:nvSpPr>
          <p:cNvPr id="9" name="Content Placeholder 1"/>
          <p:cNvSpPr txBox="1">
            <a:spLocks/>
          </p:cNvSpPr>
          <p:nvPr/>
        </p:nvSpPr>
        <p:spPr bwMode="auto">
          <a:xfrm>
            <a:off x="638812" y="4105925"/>
            <a:ext cx="7522549" cy="257457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228600" indent="-228600" algn="l" rtl="0" eaLnBrk="0" fontAlgn="base" hangingPunct="0">
              <a:lnSpc>
                <a:spcPct val="110000"/>
              </a:lnSpc>
              <a:spcBef>
                <a:spcPct val="20000"/>
              </a:spcBef>
              <a:spcAft>
                <a:spcPct val="0"/>
              </a:spcAft>
              <a:buClr>
                <a:schemeClr val="tx2"/>
              </a:buClr>
              <a:buSzPct val="88000"/>
              <a:buFont typeface="Wingdings" pitchFamily="2" charset="2"/>
              <a:buBlip>
                <a:blip r:embed="rId3"/>
              </a:buBlip>
              <a:defRPr lang="en-US" sz="2000" b="1" dirty="0" smtClean="0">
                <a:solidFill>
                  <a:schemeClr val="accent4"/>
                </a:solidFill>
                <a:latin typeface="+mn-lt"/>
                <a:ea typeface="+mn-ea"/>
                <a:cs typeface="+mn-cs"/>
              </a:defRPr>
            </a:lvl1pPr>
            <a:lvl2pPr marL="571500" indent="-228600" algn="l" rtl="0" eaLnBrk="1" fontAlgn="base" hangingPunct="1">
              <a:lnSpc>
                <a:spcPct val="110000"/>
              </a:lnSpc>
              <a:spcBef>
                <a:spcPct val="20000"/>
              </a:spcBef>
              <a:spcAft>
                <a:spcPct val="0"/>
              </a:spcAft>
              <a:buClr>
                <a:schemeClr val="tx1"/>
              </a:buClr>
              <a:buChar char="–"/>
              <a:defRPr lang="en-US" sz="1800" b="0" dirty="0" smtClean="0">
                <a:solidFill>
                  <a:schemeClr val="tx1"/>
                </a:solidFill>
                <a:latin typeface="+mn-lt"/>
                <a:ea typeface="+mn-ea"/>
                <a:cs typeface="+mn-cs"/>
              </a:defRPr>
            </a:lvl2pPr>
            <a:lvl3pPr marL="855663" indent="-169863"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3pPr>
            <a:lvl4pPr marL="1546225" indent="-174625" algn="l" rtl="0" eaLnBrk="1" fontAlgn="base" hangingPunct="1">
              <a:lnSpc>
                <a:spcPct val="110000"/>
              </a:lnSpc>
              <a:spcBef>
                <a:spcPct val="20000"/>
              </a:spcBef>
              <a:spcAft>
                <a:spcPct val="0"/>
              </a:spcAft>
              <a:buClr>
                <a:schemeClr val="tx1"/>
              </a:buClr>
              <a:buFont typeface="Wingdings" pitchFamily="2" charset="2"/>
              <a:buChar char="§"/>
              <a:defRPr lang="en-US" sz="1600" b="0" dirty="0" smtClean="0">
                <a:solidFill>
                  <a:schemeClr val="tx1"/>
                </a:solidFill>
                <a:latin typeface="+mn-lt"/>
                <a:ea typeface="+mn-ea"/>
                <a:cs typeface="+mn-cs"/>
              </a:defRPr>
            </a:lvl4pPr>
            <a:lvl5pPr marL="2003425" indent="-174625"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5pPr>
            <a:lvl6pPr marL="2460625" indent="-174625" algn="l" rtl="0" eaLnBrk="1" fontAlgn="base" hangingPunct="1">
              <a:lnSpc>
                <a:spcPct val="110000"/>
              </a:lnSpc>
              <a:spcBef>
                <a:spcPct val="20000"/>
              </a:spcBef>
              <a:spcAft>
                <a:spcPct val="0"/>
              </a:spcAft>
              <a:buChar char="»"/>
              <a:defRPr sz="1200">
                <a:solidFill>
                  <a:schemeClr val="tx1"/>
                </a:solidFill>
                <a:latin typeface="+mn-lt"/>
              </a:defRPr>
            </a:lvl6pPr>
            <a:lvl7pPr marL="2917825" indent="-174625" algn="l" rtl="0" eaLnBrk="1" fontAlgn="base" hangingPunct="1">
              <a:lnSpc>
                <a:spcPct val="110000"/>
              </a:lnSpc>
              <a:spcBef>
                <a:spcPct val="20000"/>
              </a:spcBef>
              <a:spcAft>
                <a:spcPct val="0"/>
              </a:spcAft>
              <a:buChar char="»"/>
              <a:defRPr sz="1200">
                <a:solidFill>
                  <a:schemeClr val="tx1"/>
                </a:solidFill>
                <a:latin typeface="+mn-lt"/>
              </a:defRPr>
            </a:lvl7pPr>
            <a:lvl8pPr marL="3375025" indent="-174625" algn="l" rtl="0" eaLnBrk="1" fontAlgn="base" hangingPunct="1">
              <a:lnSpc>
                <a:spcPct val="110000"/>
              </a:lnSpc>
              <a:spcBef>
                <a:spcPct val="20000"/>
              </a:spcBef>
              <a:spcAft>
                <a:spcPct val="0"/>
              </a:spcAft>
              <a:buChar char="»"/>
              <a:defRPr sz="1200">
                <a:solidFill>
                  <a:schemeClr val="tx1"/>
                </a:solidFill>
                <a:latin typeface="+mn-lt"/>
              </a:defRPr>
            </a:lvl8pPr>
            <a:lvl9pPr marL="3832225" indent="-174625" algn="l" rtl="0" eaLnBrk="1" fontAlgn="base" hangingPunct="1">
              <a:lnSpc>
                <a:spcPct val="110000"/>
              </a:lnSpc>
              <a:spcBef>
                <a:spcPct val="20000"/>
              </a:spcBef>
              <a:spcAft>
                <a:spcPct val="0"/>
              </a:spcAft>
              <a:buChar char="»"/>
              <a:defRPr sz="1200">
                <a:solidFill>
                  <a:schemeClr val="tx1"/>
                </a:solidFill>
                <a:latin typeface="+mn-lt"/>
              </a:defRPr>
            </a:lvl9pPr>
          </a:lstStyle>
          <a:p>
            <a:pPr marR="0" lvl="0" algn="l" defTabSz="914400" rtl="0" eaLnBrk="0" fontAlgn="base" latinLnBrk="0" hangingPunct="0">
              <a:lnSpc>
                <a:spcPct val="110000"/>
              </a:lnSpc>
              <a:spcBef>
                <a:spcPct val="20000"/>
              </a:spcBef>
              <a:spcAft>
                <a:spcPct val="0"/>
              </a:spcAft>
              <a:buClr>
                <a:schemeClr val="accent5">
                  <a:lumMod val="75000"/>
                </a:schemeClr>
              </a:buClr>
              <a:buSzPct val="88000"/>
              <a:buFont typeface="Wingdings" panose="05000000000000000000" pitchFamily="2" charset="2"/>
              <a:buChar char="v"/>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Extended MIO</a:t>
            </a:r>
          </a:p>
          <a:p>
            <a:pPr marR="0" lvl="1" algn="l" defTabSz="914400" rtl="0" eaLnBrk="1" fontAlgn="base" latinLnBrk="0" hangingPunct="1">
              <a:lnSpc>
                <a:spcPct val="110000"/>
              </a:lnSpc>
              <a:spcBef>
                <a:spcPct val="20000"/>
              </a:spcBef>
              <a:spcAft>
                <a:spcPct val="0"/>
              </a:spcAft>
              <a:buClr>
                <a:schemeClr val="accent5">
                  <a:lumMod val="75000"/>
                </a:schemeClr>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Enables use of the </a:t>
            </a:r>
            <a:r>
              <a:rPr kumimoji="0" lang="en-US" sz="2000" b="0" i="0" u="none" strike="noStrike" kern="0" cap="none" spc="0" normalizeH="0" baseline="0" noProof="0" dirty="0" err="1">
                <a:ln>
                  <a:noFill/>
                </a:ln>
                <a:solidFill>
                  <a:srgbClr val="000000"/>
                </a:solidFill>
                <a:effectLst/>
                <a:uLnTx/>
                <a:uFillTx/>
                <a:latin typeface="Arial"/>
                <a:ea typeface="+mn-ea"/>
                <a:cs typeface="+mn-cs"/>
              </a:rPr>
              <a:t>SelectIO</a:t>
            </a:r>
            <a:r>
              <a:rPr kumimoji="0" lang="en-US" sz="2000" b="0" i="0" u="none" strike="noStrike" kern="0" cap="none" spc="0" normalizeH="0" baseline="0" noProof="0" dirty="0">
                <a:ln>
                  <a:noFill/>
                </a:ln>
                <a:solidFill>
                  <a:srgbClr val="000000"/>
                </a:solidFill>
                <a:effectLst/>
                <a:uLnTx/>
                <a:uFillTx/>
                <a:latin typeface="Arial"/>
                <a:ea typeface="+mn-ea"/>
                <a:cs typeface="+mn-cs"/>
              </a:rPr>
              <a:t>™ interface with PS peripherals</a:t>
            </a:r>
          </a:p>
          <a:p>
            <a:pPr marR="0" lvl="1" algn="l" defTabSz="914400" rtl="0" eaLnBrk="1" fontAlgn="base" latinLnBrk="0" hangingPunct="1">
              <a:lnSpc>
                <a:spcPct val="110000"/>
              </a:lnSpc>
              <a:spcBef>
                <a:spcPct val="20000"/>
              </a:spcBef>
              <a:spcAft>
                <a:spcPct val="0"/>
              </a:spcAft>
              <a:buClr>
                <a:schemeClr val="accent5">
                  <a:lumMod val="75000"/>
                </a:schemeClr>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User constraints must be present for the signals brought out </a:t>
            </a:r>
            <a:br>
              <a:rPr kumimoji="0" lang="en-US" sz="2000" b="0" i="0" u="none" strike="noStrike" kern="0" cap="none" spc="0" normalizeH="0" baseline="0" noProof="0" dirty="0">
                <a:ln>
                  <a:noFill/>
                </a:ln>
                <a:solidFill>
                  <a:srgbClr val="000000"/>
                </a:solidFill>
                <a:effectLst/>
                <a:uLnTx/>
                <a:uFillTx/>
                <a:latin typeface="Arial"/>
                <a:ea typeface="+mn-ea"/>
                <a:cs typeface="+mn-cs"/>
              </a:rPr>
            </a:br>
            <a:r>
              <a:rPr kumimoji="0" lang="en-US" sz="2000" b="0" i="0" u="none" strike="noStrike" kern="0" cap="none" spc="0" normalizeH="0" baseline="0" noProof="0" dirty="0">
                <a:ln>
                  <a:noFill/>
                </a:ln>
                <a:solidFill>
                  <a:srgbClr val="000000"/>
                </a:solidFill>
                <a:effectLst/>
                <a:uLnTx/>
                <a:uFillTx/>
                <a:latin typeface="Arial"/>
                <a:ea typeface="+mn-ea"/>
                <a:cs typeface="+mn-cs"/>
              </a:rPr>
              <a:t>to the </a:t>
            </a:r>
            <a:r>
              <a:rPr kumimoji="0" lang="en-US" sz="2000" b="0" i="0" u="none" strike="noStrike" kern="0" cap="none" spc="0" normalizeH="0" baseline="0" noProof="0" dirty="0" err="1">
                <a:ln>
                  <a:noFill/>
                </a:ln>
                <a:solidFill>
                  <a:srgbClr val="000000"/>
                </a:solidFill>
                <a:effectLst/>
                <a:uLnTx/>
                <a:uFillTx/>
                <a:latin typeface="Arial"/>
                <a:ea typeface="+mn-ea"/>
                <a:cs typeface="+mn-cs"/>
              </a:rPr>
              <a:t>SelectIO</a:t>
            </a:r>
            <a:r>
              <a:rPr kumimoji="0" lang="en-US" sz="2000" b="0" i="0" u="none" strike="noStrike" kern="0" cap="none" spc="0" normalizeH="0" baseline="0" noProof="0" dirty="0">
                <a:ln>
                  <a:noFill/>
                </a:ln>
                <a:solidFill>
                  <a:srgbClr val="000000"/>
                </a:solidFill>
                <a:effectLst/>
                <a:uLnTx/>
                <a:uFillTx/>
                <a:latin typeface="Arial"/>
                <a:ea typeface="+mn-ea"/>
                <a:cs typeface="+mn-cs"/>
              </a:rPr>
              <a:t> pins</a:t>
            </a:r>
          </a:p>
          <a:p>
            <a:pPr marR="0" lvl="2" algn="l" defTabSz="914400" rtl="0" eaLnBrk="1" fontAlgn="base" latinLnBrk="0" hangingPunct="1">
              <a:lnSpc>
                <a:spcPct val="110000"/>
              </a:lnSpc>
              <a:spcBef>
                <a:spcPct val="20000"/>
              </a:spcBef>
              <a:spcAft>
                <a:spcPct val="0"/>
              </a:spcAft>
              <a:buClr>
                <a:schemeClr val="accent5">
                  <a:lumMod val="75000"/>
                </a:schemeClr>
              </a:buClr>
              <a:buSzTx/>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The </a:t>
            </a:r>
            <a:r>
              <a:rPr kumimoji="0" lang="en-US" sz="1800" b="0" i="0" u="none" strike="noStrike" kern="0" cap="none" spc="0" normalizeH="0" baseline="0" noProof="0" dirty="0" err="1">
                <a:ln>
                  <a:noFill/>
                </a:ln>
                <a:solidFill>
                  <a:srgbClr val="000000"/>
                </a:solidFill>
                <a:effectLst/>
                <a:uLnTx/>
                <a:uFillTx/>
                <a:latin typeface="Arial"/>
                <a:ea typeface="+mn-ea"/>
                <a:cs typeface="+mn-cs"/>
              </a:rPr>
              <a:t>BitGen</a:t>
            </a:r>
            <a:r>
              <a:rPr kumimoji="0" lang="en-US" sz="1800" b="0" i="0" u="none" strike="noStrike" kern="0" cap="none" spc="0" normalizeH="0" baseline="0" noProof="0" dirty="0">
                <a:ln>
                  <a:noFill/>
                </a:ln>
                <a:solidFill>
                  <a:srgbClr val="000000"/>
                </a:solidFill>
                <a:effectLst/>
                <a:uLnTx/>
                <a:uFillTx/>
                <a:latin typeface="Arial"/>
                <a:ea typeface="+mn-ea"/>
                <a:cs typeface="+mn-cs"/>
              </a:rPr>
              <a:t> process will throw errors if LOC constraints </a:t>
            </a:r>
            <a:br>
              <a:rPr kumimoji="0" lang="en-US" sz="1800" b="0" i="0" u="none" strike="noStrike" kern="0" cap="none" spc="0" normalizeH="0" baseline="0" noProof="0" dirty="0">
                <a:ln>
                  <a:noFill/>
                </a:ln>
                <a:solidFill>
                  <a:srgbClr val="000000"/>
                </a:solidFill>
                <a:effectLst/>
                <a:uLnTx/>
                <a:uFillTx/>
                <a:latin typeface="Arial"/>
                <a:ea typeface="+mn-ea"/>
                <a:cs typeface="+mn-cs"/>
              </a:rPr>
            </a:br>
            <a:r>
              <a:rPr kumimoji="0" lang="en-US" sz="1800" b="0" i="0" u="none" strike="noStrike" kern="0" cap="none" spc="0" normalizeH="0" baseline="0" noProof="0" dirty="0">
                <a:ln>
                  <a:noFill/>
                </a:ln>
                <a:solidFill>
                  <a:srgbClr val="000000"/>
                </a:solidFill>
                <a:effectLst/>
                <a:uLnTx/>
                <a:uFillTx/>
                <a:latin typeface="Arial"/>
                <a:ea typeface="+mn-ea"/>
                <a:cs typeface="+mn-cs"/>
              </a:rPr>
              <a:t>are not present</a:t>
            </a:r>
          </a:p>
          <a:p>
            <a:pPr marR="0" lvl="2" algn="l" defTabSz="914400" rtl="0" eaLnBrk="1" fontAlgn="base" latinLnBrk="0" hangingPunct="1">
              <a:lnSpc>
                <a:spcPct val="110000"/>
              </a:lnSpc>
              <a:spcBef>
                <a:spcPct val="20000"/>
              </a:spcBef>
              <a:spcAft>
                <a:spcPct val="0"/>
              </a:spcAft>
              <a:buClr>
                <a:schemeClr val="accent5">
                  <a:lumMod val="75000"/>
                </a:schemeClr>
              </a:buClr>
              <a:buSzTx/>
              <a:buFont typeface="Wingdings" panose="05000000000000000000" pitchFamily="2" charset="2"/>
              <a:buChar char="v"/>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228600" marR="0" lvl="0" indent="-228600" algn="l" defTabSz="914400" rtl="0" eaLnBrk="0" fontAlgn="base" latinLnBrk="0" hangingPunct="0">
              <a:lnSpc>
                <a:spcPct val="110000"/>
              </a:lnSpc>
              <a:spcBef>
                <a:spcPct val="20000"/>
              </a:spcBef>
              <a:spcAft>
                <a:spcPct val="0"/>
              </a:spcAft>
              <a:buClr>
                <a:srgbClr val="EC891D"/>
              </a:buClr>
              <a:buSzPct val="88000"/>
              <a:buFont typeface="Wingdings" pitchFamily="2" charset="2"/>
              <a:buBlip>
                <a:blip r:embed="rId3"/>
              </a:buBlip>
              <a:tabLst/>
              <a:defRPr/>
            </a:pPr>
            <a:endParaRPr kumimoji="0" lang="en-US" sz="2000" b="1" i="0" u="none" strike="noStrike" kern="0" cap="none" spc="0" normalizeH="0" baseline="0" noProof="0" dirty="0">
              <a:ln>
                <a:noFill/>
              </a:ln>
              <a:solidFill>
                <a:srgbClr val="000000"/>
              </a:solidFill>
              <a:effectLst/>
              <a:uLnTx/>
              <a:uFillTx/>
              <a:latin typeface="Arial"/>
              <a:ea typeface="+mn-ea"/>
              <a:cs typeface="+mn-cs"/>
            </a:endParaRPr>
          </a:p>
        </p:txBody>
      </p:sp>
      <p:pic>
        <p:nvPicPr>
          <p:cNvPr id="13" name="Picture 3"/>
          <p:cNvPicPr>
            <a:picLocks noChangeAspect="1" noChangeArrowheads="1"/>
          </p:cNvPicPr>
          <p:nvPr/>
        </p:nvPicPr>
        <p:blipFill>
          <a:blip r:embed="rId4"/>
          <a:srcRect/>
          <a:stretch>
            <a:fillRect/>
          </a:stretch>
        </p:blipFill>
        <p:spPr bwMode="auto">
          <a:xfrm>
            <a:off x="7754121" y="1105654"/>
            <a:ext cx="4149970" cy="4836184"/>
          </a:xfrm>
          <a:prstGeom prst="rect">
            <a:avLst/>
          </a:prstGeom>
          <a:noFill/>
        </p:spPr>
      </p:pic>
    </p:spTree>
    <p:extLst>
      <p:ext uri="{BB962C8B-B14F-4D97-AF65-F5344CB8AC3E}">
        <p14:creationId xmlns:p14="http://schemas.microsoft.com/office/powerpoint/2010/main" val="14656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a:bodyPr>
          <a:lstStyle/>
          <a:p>
            <a:pPr algn="l"/>
            <a:r>
              <a:rPr lang="en-US" sz="7200" b="1" i="1" noProof="0" dirty="0">
                <a:effectLst>
                  <a:outerShdw blurRad="38100" dist="38100" dir="2700000" algn="tl">
                    <a:srgbClr val="000000">
                      <a:alpha val="43137"/>
                    </a:srgbClr>
                  </a:outerShdw>
                </a:effectLst>
              </a:rPr>
              <a:t>FPGA Architecture</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3</a:t>
            </a:fld>
            <a:endParaRPr lang="en-US" noProof="0" dirty="0"/>
          </a:p>
        </p:txBody>
      </p:sp>
      <p:pic>
        <p:nvPicPr>
          <p:cNvPr id="10" name="Picture 9">
            <a:extLst>
              <a:ext uri="{FF2B5EF4-FFF2-40B4-BE49-F238E27FC236}">
                <a16:creationId xmlns:a16="http://schemas.microsoft.com/office/drawing/2014/main" id="{2C5F9D1F-CBE5-B94C-659B-670865348926}"/>
              </a:ext>
            </a:extLst>
          </p:cNvPr>
          <p:cNvPicPr>
            <a:picLocks noChangeAspect="1"/>
          </p:cNvPicPr>
          <p:nvPr/>
        </p:nvPicPr>
        <p:blipFill>
          <a:blip r:embed="rId2"/>
          <a:stretch>
            <a:fillRect/>
          </a:stretch>
        </p:blipFill>
        <p:spPr>
          <a:xfrm>
            <a:off x="59940" y="7504"/>
            <a:ext cx="1877731" cy="2133785"/>
          </a:xfrm>
          <a:prstGeom prst="rect">
            <a:avLst/>
          </a:prstGeom>
        </p:spPr>
      </p:pic>
      <p:pic>
        <p:nvPicPr>
          <p:cNvPr id="11" name="Picture 10">
            <a:extLst>
              <a:ext uri="{FF2B5EF4-FFF2-40B4-BE49-F238E27FC236}">
                <a16:creationId xmlns:a16="http://schemas.microsoft.com/office/drawing/2014/main" id="{E15F0AB6-2602-0A93-775A-85D8BE98C02D}"/>
              </a:ext>
            </a:extLst>
          </p:cNvPr>
          <p:cNvPicPr>
            <a:picLocks noChangeAspect="1"/>
          </p:cNvPicPr>
          <p:nvPr/>
        </p:nvPicPr>
        <p:blipFill>
          <a:blip r:embed="rId3"/>
          <a:stretch>
            <a:fillRect/>
          </a:stretch>
        </p:blipFill>
        <p:spPr>
          <a:xfrm>
            <a:off x="694008" y="863643"/>
            <a:ext cx="453434" cy="449640"/>
          </a:xfrm>
          <a:prstGeom prst="rect">
            <a:avLst/>
          </a:prstGeom>
        </p:spPr>
      </p:pic>
    </p:spTree>
    <p:extLst>
      <p:ext uri="{BB962C8B-B14F-4D97-AF65-F5344CB8AC3E}">
        <p14:creationId xmlns:p14="http://schemas.microsoft.com/office/powerpoint/2010/main" val="2065069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Extended Multiplexed I/O (EMIO)</a:t>
            </a:r>
          </a:p>
        </p:txBody>
      </p:sp>
      <p:sp>
        <p:nvSpPr>
          <p:cNvPr id="16" name="Content Placeholder 1"/>
          <p:cNvSpPr txBox="1">
            <a:spLocks/>
          </p:cNvSpPr>
          <p:nvPr/>
        </p:nvSpPr>
        <p:spPr bwMode="auto">
          <a:xfrm>
            <a:off x="1055655" y="1721170"/>
            <a:ext cx="6620491" cy="4268337"/>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228600" indent="-228600" algn="l" rtl="0" eaLnBrk="0" fontAlgn="base" hangingPunct="0">
              <a:lnSpc>
                <a:spcPct val="110000"/>
              </a:lnSpc>
              <a:spcBef>
                <a:spcPct val="20000"/>
              </a:spcBef>
              <a:spcAft>
                <a:spcPct val="0"/>
              </a:spcAft>
              <a:buClr>
                <a:schemeClr val="tx2"/>
              </a:buClr>
              <a:buSzPct val="88000"/>
              <a:buFont typeface="Wingdings" pitchFamily="2" charset="2"/>
              <a:buBlip>
                <a:blip r:embed="rId3"/>
              </a:buBlip>
              <a:defRPr lang="en-US" sz="2000" b="1" dirty="0" smtClean="0">
                <a:solidFill>
                  <a:schemeClr val="accent4"/>
                </a:solidFill>
                <a:latin typeface="+mn-lt"/>
                <a:ea typeface="+mn-ea"/>
                <a:cs typeface="+mn-cs"/>
              </a:defRPr>
            </a:lvl1pPr>
            <a:lvl2pPr marL="571500" indent="-228600" algn="l" rtl="0" eaLnBrk="1" fontAlgn="base" hangingPunct="1">
              <a:lnSpc>
                <a:spcPct val="110000"/>
              </a:lnSpc>
              <a:spcBef>
                <a:spcPct val="20000"/>
              </a:spcBef>
              <a:spcAft>
                <a:spcPct val="0"/>
              </a:spcAft>
              <a:buClr>
                <a:schemeClr val="tx1"/>
              </a:buClr>
              <a:buChar char="–"/>
              <a:defRPr lang="en-US" sz="1800" b="0" dirty="0" smtClean="0">
                <a:solidFill>
                  <a:schemeClr val="tx1"/>
                </a:solidFill>
                <a:latin typeface="+mn-lt"/>
                <a:ea typeface="+mn-ea"/>
                <a:cs typeface="+mn-cs"/>
              </a:defRPr>
            </a:lvl2pPr>
            <a:lvl3pPr marL="855663" indent="-169863"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3pPr>
            <a:lvl4pPr marL="1546225" indent="-174625" algn="l" rtl="0" eaLnBrk="1" fontAlgn="base" hangingPunct="1">
              <a:lnSpc>
                <a:spcPct val="110000"/>
              </a:lnSpc>
              <a:spcBef>
                <a:spcPct val="20000"/>
              </a:spcBef>
              <a:spcAft>
                <a:spcPct val="0"/>
              </a:spcAft>
              <a:buClr>
                <a:schemeClr val="tx1"/>
              </a:buClr>
              <a:buFont typeface="Wingdings" pitchFamily="2" charset="2"/>
              <a:buChar char="§"/>
              <a:defRPr lang="en-US" sz="1600" b="0" dirty="0" smtClean="0">
                <a:solidFill>
                  <a:schemeClr val="tx1"/>
                </a:solidFill>
                <a:latin typeface="+mn-lt"/>
                <a:ea typeface="+mn-ea"/>
                <a:cs typeface="+mn-cs"/>
              </a:defRPr>
            </a:lvl4pPr>
            <a:lvl5pPr marL="2003425" indent="-174625"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5pPr>
            <a:lvl6pPr marL="2460625" indent="-174625" algn="l" rtl="0" eaLnBrk="1" fontAlgn="base" hangingPunct="1">
              <a:lnSpc>
                <a:spcPct val="110000"/>
              </a:lnSpc>
              <a:spcBef>
                <a:spcPct val="20000"/>
              </a:spcBef>
              <a:spcAft>
                <a:spcPct val="0"/>
              </a:spcAft>
              <a:buChar char="»"/>
              <a:defRPr sz="1200">
                <a:solidFill>
                  <a:schemeClr val="tx1"/>
                </a:solidFill>
                <a:latin typeface="+mn-lt"/>
              </a:defRPr>
            </a:lvl6pPr>
            <a:lvl7pPr marL="2917825" indent="-174625" algn="l" rtl="0" eaLnBrk="1" fontAlgn="base" hangingPunct="1">
              <a:lnSpc>
                <a:spcPct val="110000"/>
              </a:lnSpc>
              <a:spcBef>
                <a:spcPct val="20000"/>
              </a:spcBef>
              <a:spcAft>
                <a:spcPct val="0"/>
              </a:spcAft>
              <a:buChar char="»"/>
              <a:defRPr sz="1200">
                <a:solidFill>
                  <a:schemeClr val="tx1"/>
                </a:solidFill>
                <a:latin typeface="+mn-lt"/>
              </a:defRPr>
            </a:lvl7pPr>
            <a:lvl8pPr marL="3375025" indent="-174625" algn="l" rtl="0" eaLnBrk="1" fontAlgn="base" hangingPunct="1">
              <a:lnSpc>
                <a:spcPct val="110000"/>
              </a:lnSpc>
              <a:spcBef>
                <a:spcPct val="20000"/>
              </a:spcBef>
              <a:spcAft>
                <a:spcPct val="0"/>
              </a:spcAft>
              <a:buChar char="»"/>
              <a:defRPr sz="1200">
                <a:solidFill>
                  <a:schemeClr val="tx1"/>
                </a:solidFill>
                <a:latin typeface="+mn-lt"/>
              </a:defRPr>
            </a:lvl8pPr>
            <a:lvl9pPr marL="3832225" indent="-174625" algn="l" rtl="0" eaLnBrk="1" fontAlgn="base" hangingPunct="1">
              <a:lnSpc>
                <a:spcPct val="110000"/>
              </a:lnSpc>
              <a:spcBef>
                <a:spcPct val="20000"/>
              </a:spcBef>
              <a:spcAft>
                <a:spcPct val="0"/>
              </a:spcAft>
              <a:buChar char="»"/>
              <a:defRPr sz="1200">
                <a:solidFill>
                  <a:schemeClr val="tx1"/>
                </a:solidFill>
                <a:latin typeface="+mn-lt"/>
              </a:defRPr>
            </a:lvl9pPr>
          </a:lstStyle>
          <a:p>
            <a:pPr marL="0" marR="0" lvl="0" indent="0" algn="l" defTabSz="914400" rtl="0" eaLnBrk="0" fontAlgn="base" latinLnBrk="0" hangingPunct="0">
              <a:lnSpc>
                <a:spcPct val="110000"/>
              </a:lnSpc>
              <a:spcBef>
                <a:spcPct val="20000"/>
              </a:spcBef>
              <a:spcAft>
                <a:spcPct val="0"/>
              </a:spcAft>
              <a:buClr>
                <a:schemeClr val="accent2"/>
              </a:buClr>
              <a:buSzPct val="88000"/>
              <a:buNone/>
              <a:tabLst/>
              <a:defRPr/>
            </a:pPr>
            <a:r>
              <a:rPr kumimoji="0" lang="en-US" sz="2400" b="1" i="0" u="none" strike="noStrike" kern="0" cap="none" spc="0" normalizeH="0" baseline="0" noProof="0" dirty="0">
                <a:ln>
                  <a:noFill/>
                </a:ln>
                <a:solidFill>
                  <a:srgbClr val="000000"/>
                </a:solidFill>
                <a:effectLst/>
                <a:uLnTx/>
                <a:uFillTx/>
                <a:latin typeface="Arial"/>
                <a:ea typeface="+mn-ea"/>
                <a:cs typeface="+mn-cs"/>
              </a:rPr>
              <a:t>Extended interface to PL I/O peripheral ports</a:t>
            </a:r>
          </a:p>
          <a:p>
            <a:pPr marR="0" lvl="1"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EMIO: Peripheral port to PL </a:t>
            </a:r>
          </a:p>
          <a:p>
            <a:pPr marR="0" lvl="1"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Alternative to using MIO</a:t>
            </a:r>
          </a:p>
          <a:p>
            <a:pPr marR="0" lvl="1"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Mandatory for some peripheral ports</a:t>
            </a:r>
          </a:p>
          <a:p>
            <a:pPr marR="0" lvl="1"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 Facilitates</a:t>
            </a:r>
          </a:p>
          <a:p>
            <a:pPr marR="0" lvl="2"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 </a:t>
            </a:r>
            <a:r>
              <a:rPr kumimoji="0" lang="en-US" sz="1800" b="0" i="0" u="none" strike="noStrike" kern="0" cap="none" spc="0" normalizeH="0" baseline="0" noProof="0" dirty="0">
                <a:ln>
                  <a:noFill/>
                </a:ln>
                <a:solidFill>
                  <a:srgbClr val="000000"/>
                </a:solidFill>
                <a:effectLst/>
                <a:uLnTx/>
                <a:uFillTx/>
                <a:latin typeface="Arial"/>
                <a:ea typeface="+mn-ea"/>
                <a:cs typeface="+mn-cs"/>
              </a:rPr>
              <a:t>Connection to peripheral in programmable logic</a:t>
            </a:r>
          </a:p>
          <a:p>
            <a:pPr marR="0" lvl="2"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 Use of general I/O pins to supplement MIO pin usage</a:t>
            </a:r>
          </a:p>
          <a:p>
            <a:pPr marR="0" lvl="2"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 Allows additional signals for many of the peripherals</a:t>
            </a:r>
          </a:p>
          <a:p>
            <a:pPr marR="0" lvl="2" algn="l" defTabSz="914400" rtl="0" eaLnBrk="1" fontAlgn="base" latinLnBrk="0" hangingPunct="1">
              <a:lnSpc>
                <a:spcPct val="110000"/>
              </a:lnSpc>
              <a:spcBef>
                <a:spcPct val="20000"/>
              </a:spcBef>
              <a:spcAft>
                <a:spcPct val="0"/>
              </a:spcAft>
              <a:buClr>
                <a:schemeClr val="accent2"/>
              </a:buClr>
              <a:buSzTx/>
              <a:buFont typeface="Wingdings" panose="05000000000000000000" pitchFamily="2" charset="2"/>
              <a:buChar char="v"/>
              <a:tabLst/>
              <a:defRPr/>
            </a:pPr>
            <a:r>
              <a:rPr kumimoji="0" lang="en-US" sz="1800" b="0" i="0" u="none" strike="noStrike" kern="0" cap="none" spc="0" normalizeH="0" baseline="0" noProof="0" dirty="0">
                <a:ln>
                  <a:noFill/>
                </a:ln>
                <a:solidFill>
                  <a:srgbClr val="000000"/>
                </a:solidFill>
                <a:effectLst/>
                <a:uLnTx/>
                <a:uFillTx/>
                <a:latin typeface="Arial"/>
                <a:ea typeface="+mn-ea"/>
                <a:cs typeface="+mn-cs"/>
              </a:rPr>
              <a:t> Alleviates competition for MIO pin usage</a:t>
            </a:r>
          </a:p>
        </p:txBody>
      </p:sp>
      <p:pic>
        <p:nvPicPr>
          <p:cNvPr id="2" name="Imagen 1"/>
          <p:cNvPicPr>
            <a:picLocks noChangeAspect="1"/>
          </p:cNvPicPr>
          <p:nvPr/>
        </p:nvPicPr>
        <p:blipFill>
          <a:blip r:embed="rId4"/>
          <a:stretch>
            <a:fillRect/>
          </a:stretch>
        </p:blipFill>
        <p:spPr>
          <a:xfrm>
            <a:off x="7580652" y="1173575"/>
            <a:ext cx="2103120" cy="5131171"/>
          </a:xfrm>
          <a:prstGeom prst="rect">
            <a:avLst/>
          </a:prstGeom>
        </p:spPr>
      </p:pic>
      <p:sp>
        <p:nvSpPr>
          <p:cNvPr id="7" name="Marcador de número de diapositiva 6"/>
          <p:cNvSpPr>
            <a:spLocks noGrp="1"/>
          </p:cNvSpPr>
          <p:nvPr>
            <p:ph type="sldNum" sz="quarter" idx="12"/>
          </p:nvPr>
        </p:nvSpPr>
        <p:spPr/>
        <p:txBody>
          <a:bodyPr/>
          <a:lstStyle/>
          <a:p>
            <a:fld id="{4FAD3335-DA88-43C3-A15A-18D99FF2C7FA}" type="slidenum">
              <a:rPr lang="en-US" noProof="0" smtClean="0"/>
              <a:t>30</a:t>
            </a:fld>
            <a:endParaRPr lang="en-US" noProof="0" dirty="0"/>
          </a:p>
        </p:txBody>
      </p:sp>
      <p:sp>
        <p:nvSpPr>
          <p:cNvPr id="5" name="Rectángulo redondeado 4"/>
          <p:cNvSpPr/>
          <p:nvPr/>
        </p:nvSpPr>
        <p:spPr>
          <a:xfrm>
            <a:off x="8175008" y="5882185"/>
            <a:ext cx="736980" cy="34119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619805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Multiplexed I/O  (MIO)</a:t>
            </a:r>
          </a:p>
        </p:txBody>
      </p:sp>
      <p:pic>
        <p:nvPicPr>
          <p:cNvPr id="9" name="Marcador de contenido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6077" y="1133634"/>
            <a:ext cx="8869680" cy="5312114"/>
          </a:xfrm>
        </p:spPr>
      </p:pic>
      <p:sp>
        <p:nvSpPr>
          <p:cNvPr id="2" name="Marcador de número de diapositiva 1"/>
          <p:cNvSpPr>
            <a:spLocks noGrp="1"/>
          </p:cNvSpPr>
          <p:nvPr>
            <p:ph type="sldNum" sz="quarter" idx="12"/>
          </p:nvPr>
        </p:nvSpPr>
        <p:spPr/>
        <p:txBody>
          <a:bodyPr/>
          <a:lstStyle/>
          <a:p>
            <a:fld id="{4FAD3335-DA88-43C3-A15A-18D99FF2C7FA}" type="slidenum">
              <a:rPr lang="en-US" noProof="0" smtClean="0"/>
              <a:t>31</a:t>
            </a:fld>
            <a:endParaRPr lang="en-US" noProof="0" dirty="0"/>
          </a:p>
        </p:txBody>
      </p:sp>
    </p:spTree>
    <p:extLst>
      <p:ext uri="{BB962C8B-B14F-4D97-AF65-F5344CB8AC3E}">
        <p14:creationId xmlns:p14="http://schemas.microsoft.com/office/powerpoint/2010/main" val="39260876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MIO Port Configuration</a:t>
            </a:r>
          </a:p>
        </p:txBody>
      </p:sp>
      <p:pic>
        <p:nvPicPr>
          <p:cNvPr id="7" name="Imagen 6"/>
          <p:cNvPicPr>
            <a:picLocks noChangeAspect="1"/>
          </p:cNvPicPr>
          <p:nvPr/>
        </p:nvPicPr>
        <p:blipFill>
          <a:blip r:embed="rId3"/>
          <a:stretch>
            <a:fillRect/>
          </a:stretch>
        </p:blipFill>
        <p:spPr>
          <a:xfrm>
            <a:off x="2188997" y="1069816"/>
            <a:ext cx="8138160" cy="5430998"/>
          </a:xfrm>
          <a:prstGeom prst="rect">
            <a:avLst/>
          </a:prstGeom>
        </p:spPr>
      </p:pic>
      <p:sp>
        <p:nvSpPr>
          <p:cNvPr id="8" name="Marcador de número de diapositiva 7"/>
          <p:cNvSpPr>
            <a:spLocks noGrp="1"/>
          </p:cNvSpPr>
          <p:nvPr>
            <p:ph type="sldNum" sz="quarter" idx="12"/>
          </p:nvPr>
        </p:nvSpPr>
        <p:spPr/>
        <p:txBody>
          <a:bodyPr/>
          <a:lstStyle/>
          <a:p>
            <a:fld id="{4FAD3335-DA88-43C3-A15A-18D99FF2C7FA}" type="slidenum">
              <a:rPr lang="en-US" noProof="0" smtClean="0"/>
              <a:t>32</a:t>
            </a:fld>
            <a:endParaRPr lang="en-US" noProof="0" dirty="0"/>
          </a:p>
        </p:txBody>
      </p:sp>
    </p:spTree>
    <p:extLst>
      <p:ext uri="{BB962C8B-B14F-4D97-AF65-F5344CB8AC3E}">
        <p14:creationId xmlns:p14="http://schemas.microsoft.com/office/powerpoint/2010/main" val="2347756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a:xfrm>
            <a:off x="459544" y="278949"/>
            <a:ext cx="11159718" cy="750150"/>
          </a:xfrm>
        </p:spPr>
        <p:txBody>
          <a:bodyPr>
            <a:noAutofit/>
          </a:bodyPr>
          <a:lstStyle/>
          <a:p>
            <a:r>
              <a:rPr lang="en-US" sz="4000" noProof="0" dirty="0"/>
              <a:t>GP0/1 Ports Configuration for PS-PL Interface</a:t>
            </a:r>
          </a:p>
        </p:txBody>
      </p:sp>
      <p:sp>
        <p:nvSpPr>
          <p:cNvPr id="10" name="Content Placeholder 1"/>
          <p:cNvSpPr txBox="1">
            <a:spLocks/>
          </p:cNvSpPr>
          <p:nvPr/>
        </p:nvSpPr>
        <p:spPr bwMode="auto">
          <a:xfrm>
            <a:off x="609441" y="1600200"/>
            <a:ext cx="3773873" cy="4268337"/>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228600" indent="-228600" algn="l" rtl="0" eaLnBrk="0" fontAlgn="base" hangingPunct="0">
              <a:lnSpc>
                <a:spcPct val="110000"/>
              </a:lnSpc>
              <a:spcBef>
                <a:spcPct val="20000"/>
              </a:spcBef>
              <a:spcAft>
                <a:spcPct val="0"/>
              </a:spcAft>
              <a:buClr>
                <a:schemeClr val="tx2"/>
              </a:buClr>
              <a:buSzPct val="88000"/>
              <a:buFont typeface="Wingdings" pitchFamily="2" charset="2"/>
              <a:buBlip>
                <a:blip r:embed="rId2"/>
              </a:buBlip>
              <a:defRPr lang="en-US" sz="2000" b="1" dirty="0" smtClean="0">
                <a:solidFill>
                  <a:schemeClr val="accent4"/>
                </a:solidFill>
                <a:latin typeface="+mn-lt"/>
                <a:ea typeface="+mn-ea"/>
                <a:cs typeface="+mn-cs"/>
              </a:defRPr>
            </a:lvl1pPr>
            <a:lvl2pPr marL="571500" indent="-228600" algn="l" rtl="0" eaLnBrk="1" fontAlgn="base" hangingPunct="1">
              <a:lnSpc>
                <a:spcPct val="110000"/>
              </a:lnSpc>
              <a:spcBef>
                <a:spcPct val="20000"/>
              </a:spcBef>
              <a:spcAft>
                <a:spcPct val="0"/>
              </a:spcAft>
              <a:buClr>
                <a:schemeClr val="tx1"/>
              </a:buClr>
              <a:buChar char="–"/>
              <a:defRPr lang="en-US" sz="1800" b="0" dirty="0" smtClean="0">
                <a:solidFill>
                  <a:schemeClr val="tx1"/>
                </a:solidFill>
                <a:latin typeface="+mn-lt"/>
                <a:ea typeface="+mn-ea"/>
                <a:cs typeface="+mn-cs"/>
              </a:defRPr>
            </a:lvl2pPr>
            <a:lvl3pPr marL="855663" indent="-169863"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3pPr>
            <a:lvl4pPr marL="1546225" indent="-174625" algn="l" rtl="0" eaLnBrk="1" fontAlgn="base" hangingPunct="1">
              <a:lnSpc>
                <a:spcPct val="110000"/>
              </a:lnSpc>
              <a:spcBef>
                <a:spcPct val="20000"/>
              </a:spcBef>
              <a:spcAft>
                <a:spcPct val="0"/>
              </a:spcAft>
              <a:buClr>
                <a:schemeClr val="tx1"/>
              </a:buClr>
              <a:buFont typeface="Wingdings" pitchFamily="2" charset="2"/>
              <a:buChar char="§"/>
              <a:defRPr lang="en-US" sz="1600" b="0" dirty="0" smtClean="0">
                <a:solidFill>
                  <a:schemeClr val="tx1"/>
                </a:solidFill>
                <a:latin typeface="+mn-lt"/>
                <a:ea typeface="+mn-ea"/>
                <a:cs typeface="+mn-cs"/>
              </a:defRPr>
            </a:lvl4pPr>
            <a:lvl5pPr marL="2003425" indent="-174625"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5pPr>
            <a:lvl6pPr marL="2460625" indent="-174625" algn="l" rtl="0" eaLnBrk="1" fontAlgn="base" hangingPunct="1">
              <a:lnSpc>
                <a:spcPct val="110000"/>
              </a:lnSpc>
              <a:spcBef>
                <a:spcPct val="20000"/>
              </a:spcBef>
              <a:spcAft>
                <a:spcPct val="0"/>
              </a:spcAft>
              <a:buChar char="»"/>
              <a:defRPr sz="1200">
                <a:solidFill>
                  <a:schemeClr val="tx1"/>
                </a:solidFill>
                <a:latin typeface="+mn-lt"/>
              </a:defRPr>
            </a:lvl6pPr>
            <a:lvl7pPr marL="2917825" indent="-174625" algn="l" rtl="0" eaLnBrk="1" fontAlgn="base" hangingPunct="1">
              <a:lnSpc>
                <a:spcPct val="110000"/>
              </a:lnSpc>
              <a:spcBef>
                <a:spcPct val="20000"/>
              </a:spcBef>
              <a:spcAft>
                <a:spcPct val="0"/>
              </a:spcAft>
              <a:buChar char="»"/>
              <a:defRPr sz="1200">
                <a:solidFill>
                  <a:schemeClr val="tx1"/>
                </a:solidFill>
                <a:latin typeface="+mn-lt"/>
              </a:defRPr>
            </a:lvl7pPr>
            <a:lvl8pPr marL="3375025" indent="-174625" algn="l" rtl="0" eaLnBrk="1" fontAlgn="base" hangingPunct="1">
              <a:lnSpc>
                <a:spcPct val="110000"/>
              </a:lnSpc>
              <a:spcBef>
                <a:spcPct val="20000"/>
              </a:spcBef>
              <a:spcAft>
                <a:spcPct val="0"/>
              </a:spcAft>
              <a:buChar char="»"/>
              <a:defRPr sz="1200">
                <a:solidFill>
                  <a:schemeClr val="tx1"/>
                </a:solidFill>
                <a:latin typeface="+mn-lt"/>
              </a:defRPr>
            </a:lvl8pPr>
            <a:lvl9pPr marL="3832225" indent="-174625" algn="l" rtl="0" eaLnBrk="1" fontAlgn="base" hangingPunct="1">
              <a:lnSpc>
                <a:spcPct val="110000"/>
              </a:lnSpc>
              <a:spcBef>
                <a:spcPct val="20000"/>
              </a:spcBef>
              <a:spcAft>
                <a:spcPct val="0"/>
              </a:spcAft>
              <a:buChar char="»"/>
              <a:defRPr sz="1200">
                <a:solidFill>
                  <a:schemeClr val="tx1"/>
                </a:solidFill>
                <a:latin typeface="+mn-lt"/>
              </a:defRPr>
            </a:lvl9pPr>
          </a:lstStyle>
          <a:p>
            <a:pPr>
              <a:buClr>
                <a:srgbClr val="0070C0"/>
              </a:buClr>
              <a:buFont typeface="Courier New" panose="02070309020205020404" pitchFamily="49" charset="0"/>
              <a:buChar char="o"/>
              <a:defRPr/>
            </a:pPr>
            <a:r>
              <a:rPr lang="en-US" sz="2400" b="0" kern="0" noProof="0" dirty="0">
                <a:solidFill>
                  <a:srgbClr val="000000"/>
                </a:solidFill>
                <a:latin typeface="Arial"/>
              </a:rPr>
              <a:t>Click on the menu or green GP Blocks to configure</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631" y="1361502"/>
            <a:ext cx="7181850" cy="501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830" y="3642673"/>
            <a:ext cx="4166921" cy="2738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número de diapositiva 1"/>
          <p:cNvSpPr>
            <a:spLocks noGrp="1"/>
          </p:cNvSpPr>
          <p:nvPr>
            <p:ph type="sldNum" sz="quarter" idx="12"/>
          </p:nvPr>
        </p:nvSpPr>
        <p:spPr/>
        <p:txBody>
          <a:bodyPr/>
          <a:lstStyle/>
          <a:p>
            <a:fld id="{4FAD3335-DA88-43C3-A15A-18D99FF2C7FA}" type="slidenum">
              <a:rPr lang="en-US" noProof="0" smtClean="0"/>
              <a:t>33</a:t>
            </a:fld>
            <a:endParaRPr lang="en-US" noProof="0" dirty="0"/>
          </a:p>
        </p:txBody>
      </p:sp>
      <p:sp>
        <p:nvSpPr>
          <p:cNvPr id="5" name="Rectángulo redondeado 4"/>
          <p:cNvSpPr/>
          <p:nvPr/>
        </p:nvSpPr>
        <p:spPr>
          <a:xfrm>
            <a:off x="7354111" y="5148405"/>
            <a:ext cx="933855" cy="52529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209707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GP 0/1 Ports</a:t>
            </a:r>
          </a:p>
        </p:txBody>
      </p:sp>
      <p:sp>
        <p:nvSpPr>
          <p:cNvPr id="11" name="Content Placeholder 1"/>
          <p:cNvSpPr txBox="1">
            <a:spLocks/>
          </p:cNvSpPr>
          <p:nvPr/>
        </p:nvSpPr>
        <p:spPr bwMode="auto">
          <a:xfrm>
            <a:off x="322838" y="1272654"/>
            <a:ext cx="7347204" cy="4268337"/>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marL="228600" indent="-228600" algn="l" rtl="0" eaLnBrk="0" fontAlgn="base" hangingPunct="0">
              <a:lnSpc>
                <a:spcPct val="110000"/>
              </a:lnSpc>
              <a:spcBef>
                <a:spcPct val="20000"/>
              </a:spcBef>
              <a:spcAft>
                <a:spcPct val="0"/>
              </a:spcAft>
              <a:buClr>
                <a:schemeClr val="tx2"/>
              </a:buClr>
              <a:buSzPct val="88000"/>
              <a:buFont typeface="Wingdings" pitchFamily="2" charset="2"/>
              <a:buBlip>
                <a:blip r:embed="rId2"/>
              </a:buBlip>
              <a:defRPr lang="en-US" sz="2000" b="1" dirty="0" smtClean="0">
                <a:solidFill>
                  <a:schemeClr val="accent4"/>
                </a:solidFill>
                <a:latin typeface="+mn-lt"/>
                <a:ea typeface="+mn-ea"/>
                <a:cs typeface="+mn-cs"/>
              </a:defRPr>
            </a:lvl1pPr>
            <a:lvl2pPr marL="571500" indent="-228600" algn="l" rtl="0" eaLnBrk="1" fontAlgn="base" hangingPunct="1">
              <a:lnSpc>
                <a:spcPct val="110000"/>
              </a:lnSpc>
              <a:spcBef>
                <a:spcPct val="20000"/>
              </a:spcBef>
              <a:spcAft>
                <a:spcPct val="0"/>
              </a:spcAft>
              <a:buClr>
                <a:schemeClr val="tx1"/>
              </a:buClr>
              <a:buChar char="–"/>
              <a:defRPr lang="en-US" sz="1800" b="0" dirty="0" smtClean="0">
                <a:solidFill>
                  <a:schemeClr val="tx1"/>
                </a:solidFill>
                <a:latin typeface="+mn-lt"/>
                <a:ea typeface="+mn-ea"/>
                <a:cs typeface="+mn-cs"/>
              </a:defRPr>
            </a:lvl2pPr>
            <a:lvl3pPr marL="855663" indent="-169863"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3pPr>
            <a:lvl4pPr marL="1546225" indent="-174625" algn="l" rtl="0" eaLnBrk="1" fontAlgn="base" hangingPunct="1">
              <a:lnSpc>
                <a:spcPct val="110000"/>
              </a:lnSpc>
              <a:spcBef>
                <a:spcPct val="20000"/>
              </a:spcBef>
              <a:spcAft>
                <a:spcPct val="0"/>
              </a:spcAft>
              <a:buClr>
                <a:schemeClr val="tx1"/>
              </a:buClr>
              <a:buFont typeface="Wingdings" pitchFamily="2" charset="2"/>
              <a:buChar char="§"/>
              <a:defRPr lang="en-US" sz="1600" b="0" dirty="0" smtClean="0">
                <a:solidFill>
                  <a:schemeClr val="tx1"/>
                </a:solidFill>
                <a:latin typeface="+mn-lt"/>
                <a:ea typeface="+mn-ea"/>
                <a:cs typeface="+mn-cs"/>
              </a:defRPr>
            </a:lvl4pPr>
            <a:lvl5pPr marL="2003425" indent="-174625" algn="l" rtl="0" eaLnBrk="1" fontAlgn="base" hangingPunct="1">
              <a:lnSpc>
                <a:spcPct val="110000"/>
              </a:lnSpc>
              <a:spcBef>
                <a:spcPct val="20000"/>
              </a:spcBef>
              <a:spcAft>
                <a:spcPct val="0"/>
              </a:spcAft>
              <a:buClr>
                <a:schemeClr val="tx1"/>
              </a:buClr>
              <a:buChar char="»"/>
              <a:defRPr lang="en-US" sz="1600" b="0" dirty="0" smtClean="0">
                <a:solidFill>
                  <a:schemeClr val="tx1"/>
                </a:solidFill>
                <a:latin typeface="+mn-lt"/>
                <a:ea typeface="+mn-ea"/>
                <a:cs typeface="+mn-cs"/>
              </a:defRPr>
            </a:lvl5pPr>
            <a:lvl6pPr marL="2460625" indent="-174625" algn="l" rtl="0" eaLnBrk="1" fontAlgn="base" hangingPunct="1">
              <a:lnSpc>
                <a:spcPct val="110000"/>
              </a:lnSpc>
              <a:spcBef>
                <a:spcPct val="20000"/>
              </a:spcBef>
              <a:spcAft>
                <a:spcPct val="0"/>
              </a:spcAft>
              <a:buChar char="»"/>
              <a:defRPr sz="1200">
                <a:solidFill>
                  <a:schemeClr val="tx1"/>
                </a:solidFill>
                <a:latin typeface="+mn-lt"/>
              </a:defRPr>
            </a:lvl6pPr>
            <a:lvl7pPr marL="2917825" indent="-174625" algn="l" rtl="0" eaLnBrk="1" fontAlgn="base" hangingPunct="1">
              <a:lnSpc>
                <a:spcPct val="110000"/>
              </a:lnSpc>
              <a:spcBef>
                <a:spcPct val="20000"/>
              </a:spcBef>
              <a:spcAft>
                <a:spcPct val="0"/>
              </a:spcAft>
              <a:buChar char="»"/>
              <a:defRPr sz="1200">
                <a:solidFill>
                  <a:schemeClr val="tx1"/>
                </a:solidFill>
                <a:latin typeface="+mn-lt"/>
              </a:defRPr>
            </a:lvl7pPr>
            <a:lvl8pPr marL="3375025" indent="-174625" algn="l" rtl="0" eaLnBrk="1" fontAlgn="base" hangingPunct="1">
              <a:lnSpc>
                <a:spcPct val="110000"/>
              </a:lnSpc>
              <a:spcBef>
                <a:spcPct val="20000"/>
              </a:spcBef>
              <a:spcAft>
                <a:spcPct val="0"/>
              </a:spcAft>
              <a:buChar char="»"/>
              <a:defRPr sz="1200">
                <a:solidFill>
                  <a:schemeClr val="tx1"/>
                </a:solidFill>
                <a:latin typeface="+mn-lt"/>
              </a:defRPr>
            </a:lvl8pPr>
            <a:lvl9pPr marL="3832225" indent="-174625" algn="l" rtl="0" eaLnBrk="1" fontAlgn="base" hangingPunct="1">
              <a:lnSpc>
                <a:spcPct val="110000"/>
              </a:lnSpc>
              <a:spcBef>
                <a:spcPct val="20000"/>
              </a:spcBef>
              <a:spcAft>
                <a:spcPct val="0"/>
              </a:spcAft>
              <a:buChar char="»"/>
              <a:defRPr sz="1200">
                <a:solidFill>
                  <a:schemeClr val="tx1"/>
                </a:solidFill>
                <a:latin typeface="+mn-lt"/>
              </a:defRPr>
            </a:lvl9pPr>
          </a:lstStyle>
          <a:p>
            <a:pPr>
              <a:buClr>
                <a:srgbClr val="0070C0"/>
              </a:buClr>
              <a:buFont typeface="Courier New" panose="02070309020205020404" pitchFamily="49" charset="0"/>
              <a:buChar char="o"/>
              <a:defRPr/>
            </a:pPr>
            <a:r>
              <a:rPr lang="en-US" sz="2400" b="0" kern="0" noProof="0" dirty="0">
                <a:solidFill>
                  <a:srgbClr val="000000"/>
                </a:solidFill>
                <a:latin typeface="Arial"/>
              </a:rPr>
              <a:t>By default, GP Slave and Master ports are disabled</a:t>
            </a:r>
          </a:p>
          <a:p>
            <a:pPr>
              <a:buClr>
                <a:srgbClr val="0070C0"/>
              </a:buClr>
              <a:buFont typeface="Courier New" panose="02070309020205020404" pitchFamily="49" charset="0"/>
              <a:buChar char="o"/>
              <a:defRPr/>
            </a:pPr>
            <a:endParaRPr lang="en-US" b="0" kern="0" noProof="0" dirty="0">
              <a:solidFill>
                <a:srgbClr val="000000"/>
              </a:solidFill>
              <a:latin typeface="Arial"/>
            </a:endParaRPr>
          </a:p>
          <a:p>
            <a:pPr>
              <a:buClr>
                <a:srgbClr val="0070C0"/>
              </a:buClr>
              <a:buFont typeface="Courier New" panose="02070309020205020404" pitchFamily="49" charset="0"/>
              <a:buChar char="o"/>
              <a:defRPr/>
            </a:pPr>
            <a:endParaRPr lang="en-US" b="0" kern="0" noProof="0" dirty="0">
              <a:solidFill>
                <a:srgbClr val="000000"/>
              </a:solidFill>
              <a:latin typeface="Arial"/>
            </a:endParaRPr>
          </a:p>
          <a:p>
            <a:pPr>
              <a:buClr>
                <a:srgbClr val="0070C0"/>
              </a:buClr>
              <a:buFont typeface="Courier New" panose="02070309020205020404" pitchFamily="49" charset="0"/>
              <a:buChar char="o"/>
              <a:defRPr/>
            </a:pPr>
            <a:endParaRPr lang="en-US" b="0" kern="0" noProof="0" dirty="0">
              <a:solidFill>
                <a:srgbClr val="000000"/>
              </a:solidFill>
              <a:latin typeface="Arial"/>
            </a:endParaRPr>
          </a:p>
          <a:p>
            <a:pPr>
              <a:buClr>
                <a:srgbClr val="0070C0"/>
              </a:buClr>
              <a:buFont typeface="Courier New" panose="02070309020205020404" pitchFamily="49" charset="0"/>
              <a:buChar char="o"/>
              <a:defRPr/>
            </a:pPr>
            <a:r>
              <a:rPr lang="en-US" sz="2400" b="0" kern="0" noProof="0" dirty="0">
                <a:solidFill>
                  <a:srgbClr val="000000"/>
                </a:solidFill>
                <a:latin typeface="Arial"/>
              </a:rPr>
              <a:t>Enable GP Master and/or Slave ports depending on whether a slave or a master peripheral is going to be added in PL</a:t>
            </a:r>
          </a:p>
          <a:p>
            <a:pPr marL="0" indent="0">
              <a:buClr>
                <a:srgbClr val="EC891D"/>
              </a:buClr>
              <a:buNone/>
              <a:defRPr/>
            </a:pPr>
            <a:endParaRPr lang="en-US" kern="0" noProof="0" dirty="0">
              <a:solidFill>
                <a:srgbClr val="000000"/>
              </a:solidFill>
              <a:latin typeface="Arial"/>
            </a:endParaRPr>
          </a:p>
        </p:txBody>
      </p:sp>
      <p:grpSp>
        <p:nvGrpSpPr>
          <p:cNvPr id="12" name="Group 7"/>
          <p:cNvGrpSpPr/>
          <p:nvPr/>
        </p:nvGrpSpPr>
        <p:grpSpPr>
          <a:xfrm>
            <a:off x="4443964" y="1769883"/>
            <a:ext cx="1978393" cy="1170787"/>
            <a:chOff x="4553146" y="2034326"/>
            <a:chExt cx="1978393" cy="1170787"/>
          </a:xfrm>
        </p:grpSpPr>
        <p:pic>
          <p:nvPicPr>
            <p:cNvPr id="13" name="Picture 5" descr="13-23.png"/>
            <p:cNvPicPr>
              <a:picLocks noChangeAspect="1"/>
            </p:cNvPicPr>
            <p:nvPr/>
          </p:nvPicPr>
          <p:blipFill>
            <a:blip r:embed="rId3"/>
            <a:stretch>
              <a:fillRect/>
            </a:stretch>
          </p:blipFill>
          <p:spPr>
            <a:xfrm>
              <a:off x="4687885" y="2034326"/>
              <a:ext cx="1843654" cy="1170787"/>
            </a:xfrm>
            <a:prstGeom prst="rect">
              <a:avLst/>
            </a:prstGeom>
          </p:spPr>
        </p:pic>
        <p:sp>
          <p:nvSpPr>
            <p:cNvPr id="14" name="Rectangle 6"/>
            <p:cNvSpPr/>
            <p:nvPr/>
          </p:nvSpPr>
          <p:spPr bwMode="auto">
            <a:xfrm>
              <a:off x="4553146" y="2130458"/>
              <a:ext cx="263951" cy="405352"/>
            </a:xfrm>
            <a:prstGeom prst="rect">
              <a:avLst/>
            </a:prstGeom>
            <a:solidFill>
              <a:srgbClr val="FFFFFF"/>
            </a:solidFill>
            <a:ln w="762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fontAlgn="base">
                <a:spcBef>
                  <a:spcPct val="0"/>
                </a:spcBef>
                <a:spcAft>
                  <a:spcPct val="0"/>
                </a:spcAft>
                <a:defRPr/>
              </a:pPr>
              <a:endParaRPr lang="en-US" kern="0" noProof="0" dirty="0">
                <a:solidFill>
                  <a:srgbClr val="000000"/>
                </a:solidFill>
                <a:latin typeface="Arial" charset="0"/>
              </a:endParaRPr>
            </a:p>
          </p:txBody>
        </p:sp>
      </p:grpSp>
      <p:sp>
        <p:nvSpPr>
          <p:cNvPr id="2" name="Marcador de número de diapositiva 1"/>
          <p:cNvSpPr>
            <a:spLocks noGrp="1"/>
          </p:cNvSpPr>
          <p:nvPr>
            <p:ph type="sldNum" sz="quarter" idx="12"/>
          </p:nvPr>
        </p:nvSpPr>
        <p:spPr/>
        <p:txBody>
          <a:bodyPr/>
          <a:lstStyle/>
          <a:p>
            <a:fld id="{4FAD3335-DA88-43C3-A15A-18D99FF2C7FA}" type="slidenum">
              <a:rPr lang="en-US" noProof="0" smtClean="0"/>
              <a:t>34</a:t>
            </a:fld>
            <a:endParaRPr lang="en-US" noProof="0" dirty="0"/>
          </a:p>
        </p:txBody>
      </p:sp>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7716" y="3360759"/>
            <a:ext cx="4453946" cy="2927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401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35</a:t>
            </a:fld>
            <a:endParaRPr lang="en-US" noProof="0" dirty="0"/>
          </a:p>
        </p:txBody>
      </p:sp>
      <p:sp>
        <p:nvSpPr>
          <p:cNvPr id="6" name="Título 5"/>
          <p:cNvSpPr>
            <a:spLocks noGrp="1"/>
          </p:cNvSpPr>
          <p:nvPr>
            <p:ph type="title"/>
          </p:nvPr>
        </p:nvSpPr>
        <p:spPr/>
        <p:txBody>
          <a:bodyPr/>
          <a:lstStyle/>
          <a:p>
            <a:r>
              <a:rPr lang="en-US" noProof="0" dirty="0"/>
              <a:t>Zynq – Internal Device View</a:t>
            </a:r>
          </a:p>
        </p:txBody>
      </p:sp>
      <p:pic>
        <p:nvPicPr>
          <p:cNvPr id="7" name="Imagen 6"/>
          <p:cNvPicPr>
            <a:picLocks noChangeAspect="1"/>
          </p:cNvPicPr>
          <p:nvPr/>
        </p:nvPicPr>
        <p:blipFill>
          <a:blip r:embed="rId2"/>
          <a:stretch>
            <a:fillRect/>
          </a:stretch>
        </p:blipFill>
        <p:spPr>
          <a:xfrm>
            <a:off x="2524125" y="1102490"/>
            <a:ext cx="6766560" cy="5467379"/>
          </a:xfrm>
          <a:prstGeom prst="rect">
            <a:avLst/>
          </a:prstGeom>
        </p:spPr>
      </p:pic>
    </p:spTree>
    <p:extLst>
      <p:ext uri="{BB962C8B-B14F-4D97-AF65-F5344CB8AC3E}">
        <p14:creationId xmlns:p14="http://schemas.microsoft.com/office/powerpoint/2010/main" val="22464046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36</a:t>
            </a:fld>
            <a:endParaRPr lang="en-US" noProof="0" dirty="0"/>
          </a:p>
        </p:txBody>
      </p:sp>
      <p:sp>
        <p:nvSpPr>
          <p:cNvPr id="6" name="Título 5"/>
          <p:cNvSpPr>
            <a:spLocks noGrp="1"/>
          </p:cNvSpPr>
          <p:nvPr>
            <p:ph type="title"/>
          </p:nvPr>
        </p:nvSpPr>
        <p:spPr/>
        <p:txBody>
          <a:bodyPr/>
          <a:lstStyle/>
          <a:p>
            <a:r>
              <a:rPr lang="en-US" noProof="0" dirty="0"/>
              <a:t>Zynq – Package View</a:t>
            </a:r>
          </a:p>
        </p:txBody>
      </p:sp>
      <p:pic>
        <p:nvPicPr>
          <p:cNvPr id="7" name="Imagen 6"/>
          <p:cNvPicPr>
            <a:picLocks noChangeAspect="1"/>
          </p:cNvPicPr>
          <p:nvPr/>
        </p:nvPicPr>
        <p:blipFill>
          <a:blip r:embed="rId2"/>
          <a:stretch>
            <a:fillRect/>
          </a:stretch>
        </p:blipFill>
        <p:spPr>
          <a:xfrm>
            <a:off x="2705435" y="1126313"/>
            <a:ext cx="6675120" cy="5658935"/>
          </a:xfrm>
          <a:prstGeom prst="rect">
            <a:avLst/>
          </a:prstGeom>
        </p:spPr>
      </p:pic>
    </p:spTree>
    <p:extLst>
      <p:ext uri="{BB962C8B-B14F-4D97-AF65-F5344CB8AC3E}">
        <p14:creationId xmlns:p14="http://schemas.microsoft.com/office/powerpoint/2010/main" val="2572863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normAutofit/>
          </a:bodyPr>
          <a:lstStyle/>
          <a:p>
            <a:r>
              <a:rPr lang="en-US" sz="7200" b="1" i="1" noProof="0" dirty="0">
                <a:solidFill>
                  <a:srgbClr val="0037A4"/>
                </a:solidFill>
                <a:effectLst>
                  <a:outerShdw blurRad="38100" dist="38100" dir="2700000" algn="tl">
                    <a:srgbClr val="000000">
                      <a:alpha val="43137"/>
                    </a:srgbClr>
                  </a:outerShdw>
                </a:effectLst>
              </a:rPr>
              <a:t>PSoC</a:t>
            </a:r>
            <a:r>
              <a:rPr lang="en-US" sz="7200" b="1" i="1" noProof="0" dirty="0">
                <a:effectLst>
                  <a:outerShdw blurRad="38100" dist="38100" dir="2700000" algn="tl">
                    <a:srgbClr val="000000">
                      <a:alpha val="43137"/>
                    </a:srgbClr>
                  </a:outerShdw>
                </a:effectLst>
              </a:rPr>
              <a:t> Design Methodology</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37</a:t>
            </a:fld>
            <a:endParaRPr lang="en-US" noProof="0" dirty="0"/>
          </a:p>
        </p:txBody>
      </p:sp>
      <p:pic>
        <p:nvPicPr>
          <p:cNvPr id="6" name="Picture 5">
            <a:extLst>
              <a:ext uri="{FF2B5EF4-FFF2-40B4-BE49-F238E27FC236}">
                <a16:creationId xmlns:a16="http://schemas.microsoft.com/office/drawing/2014/main" id="{E153904B-D822-0102-EA63-CC97432EDAA8}"/>
              </a:ext>
            </a:extLst>
          </p:cNvPr>
          <p:cNvPicPr>
            <a:picLocks noChangeAspect="1"/>
          </p:cNvPicPr>
          <p:nvPr/>
        </p:nvPicPr>
        <p:blipFill>
          <a:blip r:embed="rId2"/>
          <a:stretch>
            <a:fillRect/>
          </a:stretch>
        </p:blipFill>
        <p:spPr>
          <a:xfrm>
            <a:off x="59940" y="7504"/>
            <a:ext cx="1877731" cy="2133785"/>
          </a:xfrm>
          <a:prstGeom prst="rect">
            <a:avLst/>
          </a:prstGeom>
        </p:spPr>
      </p:pic>
      <p:pic>
        <p:nvPicPr>
          <p:cNvPr id="10" name="Picture 9">
            <a:extLst>
              <a:ext uri="{FF2B5EF4-FFF2-40B4-BE49-F238E27FC236}">
                <a16:creationId xmlns:a16="http://schemas.microsoft.com/office/drawing/2014/main" id="{9F90CB66-33CC-6525-8EB7-EC5550D96242}"/>
              </a:ext>
            </a:extLst>
          </p:cNvPr>
          <p:cNvPicPr>
            <a:picLocks noChangeAspect="1"/>
          </p:cNvPicPr>
          <p:nvPr/>
        </p:nvPicPr>
        <p:blipFill>
          <a:blip r:embed="rId3"/>
          <a:stretch>
            <a:fillRect/>
          </a:stretch>
        </p:blipFill>
        <p:spPr>
          <a:xfrm>
            <a:off x="694008" y="863643"/>
            <a:ext cx="453434" cy="449640"/>
          </a:xfrm>
          <a:prstGeom prst="rect">
            <a:avLst/>
          </a:prstGeom>
        </p:spPr>
      </p:pic>
    </p:spTree>
    <p:extLst>
      <p:ext uri="{BB962C8B-B14F-4D97-AF65-F5344CB8AC3E}">
        <p14:creationId xmlns:p14="http://schemas.microsoft.com/office/powerpoint/2010/main" val="42693674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8AA1B-F0CC-8B5E-F350-6F3EE19624E7}"/>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5D6B97F2-88E3-3615-2E30-D686274BC0D4}"/>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70C8F61C-735D-026A-1CFC-F8CAC0A65B72}"/>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DB2C33DB-24C5-85FB-E77F-AC3EE900D582}"/>
              </a:ext>
            </a:extLst>
          </p:cNvPr>
          <p:cNvSpPr>
            <a:spLocks noGrp="1"/>
          </p:cNvSpPr>
          <p:nvPr>
            <p:ph type="sldNum" sz="quarter" idx="12"/>
          </p:nvPr>
        </p:nvSpPr>
        <p:spPr/>
        <p:txBody>
          <a:bodyPr/>
          <a:lstStyle/>
          <a:p>
            <a:fld id="{4FAD3335-DA88-43C3-A15A-18D99FF2C7FA}" type="slidenum">
              <a:rPr lang="en-US" noProof="0" smtClean="0"/>
              <a:t>38</a:t>
            </a:fld>
            <a:endParaRPr lang="en-US" noProof="0" dirty="0"/>
          </a:p>
        </p:txBody>
      </p:sp>
      <p:sp>
        <p:nvSpPr>
          <p:cNvPr id="6" name="Title 5">
            <a:extLst>
              <a:ext uri="{FF2B5EF4-FFF2-40B4-BE49-F238E27FC236}">
                <a16:creationId xmlns:a16="http://schemas.microsoft.com/office/drawing/2014/main" id="{12FC2078-D0C7-EEC8-0ED9-A9EA1520DD08}"/>
              </a:ext>
            </a:extLst>
          </p:cNvPr>
          <p:cNvSpPr>
            <a:spLocks noGrp="1"/>
          </p:cNvSpPr>
          <p:nvPr>
            <p:ph type="title"/>
          </p:nvPr>
        </p:nvSpPr>
        <p:spPr>
          <a:xfrm>
            <a:off x="511936" y="166029"/>
            <a:ext cx="12002812" cy="750150"/>
          </a:xfrm>
        </p:spPr>
        <p:txBody>
          <a:bodyPr>
            <a:noAutofit/>
          </a:bodyPr>
          <a:lstStyle/>
          <a:p>
            <a:pPr algn="l"/>
            <a:r>
              <a:rPr lang="en-US" sz="4000" noProof="0" dirty="0">
                <a:ea typeface="+mj-lt"/>
                <a:cs typeface="+mj-lt"/>
              </a:rPr>
              <a:t>PSoC Design Flow</a:t>
            </a:r>
            <a:endParaRPr lang="en-US" sz="4000" b="0" noProof="0" dirty="0">
              <a:ea typeface="+mj-lt"/>
              <a:cs typeface="+mj-lt"/>
            </a:endParaRPr>
          </a:p>
        </p:txBody>
      </p:sp>
      <p:sp>
        <p:nvSpPr>
          <p:cNvPr id="13" name="Marcador de pie de página 5">
            <a:extLst>
              <a:ext uri="{FF2B5EF4-FFF2-40B4-BE49-F238E27FC236}">
                <a16:creationId xmlns:a16="http://schemas.microsoft.com/office/drawing/2014/main" id="{3A74D40C-7733-1830-677B-FC6CD286DD0E}"/>
              </a:ext>
            </a:extLst>
          </p:cNvPr>
          <p:cNvSpPr txBox="1">
            <a:spLocks/>
          </p:cNvSpPr>
          <p:nvPr/>
        </p:nvSpPr>
        <p:spPr>
          <a:xfrm>
            <a:off x="3686185" y="6565186"/>
            <a:ext cx="4822804" cy="249450"/>
          </a:xfrm>
          <a:prstGeom prst="rect">
            <a:avLst/>
          </a:prstGeom>
        </p:spPr>
        <p:txBody>
          <a:bodyPr vert="horz" lIns="91440" tIns="45720" rIns="91440" bIns="45720" rtlCol="0" anchor="ctr"/>
          <a:lstStyle>
            <a:defPPr>
              <a:defRPr lang="en-US"/>
            </a:defPPr>
            <a:lvl1pPr marL="0" algn="ctr" defTabSz="914400" rtl="0" eaLnBrk="1" latinLnBrk="0" hangingPunct="1">
              <a:defRPr sz="900" kern="1200" cap="all" baseline="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dirty="0"/>
              <a:t>ICTP-MLAB</a:t>
            </a:r>
          </a:p>
        </p:txBody>
      </p:sp>
      <p:sp>
        <p:nvSpPr>
          <p:cNvPr id="14" name="Marcador de fecha 4">
            <a:extLst>
              <a:ext uri="{FF2B5EF4-FFF2-40B4-BE49-F238E27FC236}">
                <a16:creationId xmlns:a16="http://schemas.microsoft.com/office/drawing/2014/main" id="{E9ED3CF6-0AB6-AC62-569A-300721C251E7}"/>
              </a:ext>
            </a:extLst>
          </p:cNvPr>
          <p:cNvSpPr txBox="1">
            <a:spLocks/>
          </p:cNvSpPr>
          <p:nvPr/>
        </p:nvSpPr>
        <p:spPr>
          <a:xfrm>
            <a:off x="568960" y="6565186"/>
            <a:ext cx="2472271" cy="249450"/>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noProof="0" dirty="0"/>
              <a:t>PSoC Architecture &amp; Design Methodology</a:t>
            </a:r>
          </a:p>
        </p:txBody>
      </p:sp>
      <p:sp>
        <p:nvSpPr>
          <p:cNvPr id="15" name="Rectángulo redondeado 7">
            <a:extLst>
              <a:ext uri="{FF2B5EF4-FFF2-40B4-BE49-F238E27FC236}">
                <a16:creationId xmlns:a16="http://schemas.microsoft.com/office/drawing/2014/main" id="{BFCD5A7D-DD10-77DC-E430-D15501494D27}"/>
              </a:ext>
            </a:extLst>
          </p:cNvPr>
          <p:cNvSpPr/>
          <p:nvPr/>
        </p:nvSpPr>
        <p:spPr>
          <a:xfrm>
            <a:off x="5543154" y="2057400"/>
            <a:ext cx="5033272" cy="8490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Rectángulo redondeado 9">
            <a:extLst>
              <a:ext uri="{FF2B5EF4-FFF2-40B4-BE49-F238E27FC236}">
                <a16:creationId xmlns:a16="http://schemas.microsoft.com/office/drawing/2014/main" id="{A54E0739-2C27-5344-D08F-18C1E573D4F4}"/>
              </a:ext>
            </a:extLst>
          </p:cNvPr>
          <p:cNvSpPr/>
          <p:nvPr/>
        </p:nvSpPr>
        <p:spPr>
          <a:xfrm>
            <a:off x="4513344" y="4441370"/>
            <a:ext cx="5033272" cy="132805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ectángulo redondeado 10">
            <a:extLst>
              <a:ext uri="{FF2B5EF4-FFF2-40B4-BE49-F238E27FC236}">
                <a16:creationId xmlns:a16="http://schemas.microsoft.com/office/drawing/2014/main" id="{E1DD15F4-EF1C-1A72-34C7-CA9DEC056EE1}"/>
              </a:ext>
            </a:extLst>
          </p:cNvPr>
          <p:cNvSpPr/>
          <p:nvPr/>
        </p:nvSpPr>
        <p:spPr>
          <a:xfrm>
            <a:off x="4513344" y="5711290"/>
            <a:ext cx="5033272" cy="59510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8" name="Picture 3" descr="A picture containing text, clipart&#10;&#10;Description automatically generated">
            <a:extLst>
              <a:ext uri="{FF2B5EF4-FFF2-40B4-BE49-F238E27FC236}">
                <a16:creationId xmlns:a16="http://schemas.microsoft.com/office/drawing/2014/main" id="{560DF57E-599E-025D-ACB9-1912EAF2C11B}"/>
              </a:ext>
            </a:extLst>
          </p:cNvPr>
          <p:cNvPicPr>
            <a:picLocks noGrp="1" noChangeAspect="1"/>
          </p:cNvPicPr>
          <p:nvPr>
            <p:ph idx="1"/>
          </p:nvPr>
        </p:nvPicPr>
        <p:blipFill>
          <a:blip r:embed="rId2"/>
          <a:stretch>
            <a:fillRect/>
          </a:stretch>
        </p:blipFill>
        <p:spPr>
          <a:xfrm>
            <a:off x="7943275" y="1830723"/>
            <a:ext cx="1580599" cy="558040"/>
          </a:xfrm>
        </p:spPr>
      </p:pic>
      <p:cxnSp>
        <p:nvCxnSpPr>
          <p:cNvPr id="19" name="Conector recto de flecha 40">
            <a:extLst>
              <a:ext uri="{FF2B5EF4-FFF2-40B4-BE49-F238E27FC236}">
                <a16:creationId xmlns:a16="http://schemas.microsoft.com/office/drawing/2014/main" id="{9373891A-3688-E1CE-66EF-D65B68D230AE}"/>
              </a:ext>
            </a:extLst>
          </p:cNvPr>
          <p:cNvCxnSpPr/>
          <p:nvPr/>
        </p:nvCxnSpPr>
        <p:spPr>
          <a:xfrm>
            <a:off x="6060372" y="1492103"/>
            <a:ext cx="0" cy="460745"/>
          </a:xfrm>
          <a:prstGeom prst="straightConnector1">
            <a:avLst/>
          </a:prstGeom>
          <a:noFill/>
          <a:ln w="28575" cap="flat" cmpd="sng" algn="ctr">
            <a:solidFill>
              <a:sysClr val="windowText" lastClr="000000"/>
            </a:solidFill>
            <a:prstDash val="solid"/>
            <a:miter lim="800000"/>
            <a:tailEnd type="triangle"/>
          </a:ln>
          <a:effectLst/>
        </p:spPr>
      </p:cxnSp>
      <p:sp>
        <p:nvSpPr>
          <p:cNvPr id="20" name="Rectángulo redondeado 41">
            <a:extLst>
              <a:ext uri="{FF2B5EF4-FFF2-40B4-BE49-F238E27FC236}">
                <a16:creationId xmlns:a16="http://schemas.microsoft.com/office/drawing/2014/main" id="{E1C7722A-D2BA-93DB-18D0-50EB43AA99EF}"/>
              </a:ext>
            </a:extLst>
          </p:cNvPr>
          <p:cNvSpPr/>
          <p:nvPr/>
        </p:nvSpPr>
        <p:spPr>
          <a:xfrm>
            <a:off x="5089266" y="170121"/>
            <a:ext cx="1967023" cy="478465"/>
          </a:xfrm>
          <a:prstGeom prst="roundRect">
            <a:avLst/>
          </a:prstGeom>
          <a:solidFill>
            <a:srgbClr val="70AD47">
              <a:lumMod val="60000"/>
              <a:lumOff val="40000"/>
            </a:srgbClr>
          </a:solidFill>
          <a:ln w="12700" cap="flat" cmpd="sng" algn="ctr">
            <a:solidFill>
              <a:srgbClr val="5B9BD5">
                <a:shade val="50000"/>
              </a:srgbClr>
            </a:solidFill>
            <a:prstDash val="solid"/>
            <a:miter lim="800000"/>
          </a:ln>
          <a:effectLst/>
          <a:scene3d>
            <a:camera prst="orthographicFront"/>
            <a:lightRig rig="threePt" dir="t"/>
          </a:scene3d>
          <a:sp3d>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Requirements</a:t>
            </a:r>
          </a:p>
        </p:txBody>
      </p:sp>
      <p:sp>
        <p:nvSpPr>
          <p:cNvPr id="21" name="Rectángulo redondeado 42">
            <a:extLst>
              <a:ext uri="{FF2B5EF4-FFF2-40B4-BE49-F238E27FC236}">
                <a16:creationId xmlns:a16="http://schemas.microsoft.com/office/drawing/2014/main" id="{DB68EE8A-F506-6996-D851-734E4458AD23}"/>
              </a:ext>
            </a:extLst>
          </p:cNvPr>
          <p:cNvSpPr/>
          <p:nvPr/>
        </p:nvSpPr>
        <p:spPr>
          <a:xfrm>
            <a:off x="5089266" y="1063258"/>
            <a:ext cx="1967023" cy="492643"/>
          </a:xfrm>
          <a:prstGeom prst="roundRect">
            <a:avLst/>
          </a:prstGeom>
          <a:solidFill>
            <a:srgbClr val="ED7D31">
              <a:lumMod val="40000"/>
              <a:lumOff val="60000"/>
            </a:srgbClr>
          </a:solidFill>
          <a:ln w="12700" cap="flat" cmpd="sng" algn="ctr">
            <a:solidFill>
              <a:srgbClr val="5B9BD5">
                <a:shade val="50000"/>
              </a:srgbClr>
            </a:solidFill>
            <a:prstDash val="solid"/>
            <a:miter lim="800000"/>
          </a:ln>
          <a:effectLst/>
          <a:scene3d>
            <a:camera prst="orthographicFront"/>
            <a:lightRig rig="threePt" dir="t"/>
          </a:scene3d>
          <a:sp3d>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Specifications</a:t>
            </a:r>
          </a:p>
        </p:txBody>
      </p:sp>
      <p:cxnSp>
        <p:nvCxnSpPr>
          <p:cNvPr id="22" name="Conector recto de flecha 43">
            <a:extLst>
              <a:ext uri="{FF2B5EF4-FFF2-40B4-BE49-F238E27FC236}">
                <a16:creationId xmlns:a16="http://schemas.microsoft.com/office/drawing/2014/main" id="{0F7198C8-CEA0-00B0-A527-2D0AB0AF3EBF}"/>
              </a:ext>
            </a:extLst>
          </p:cNvPr>
          <p:cNvCxnSpPr>
            <a:stCxn id="20" idx="2"/>
            <a:endCxn id="21" idx="0"/>
          </p:cNvCxnSpPr>
          <p:nvPr/>
        </p:nvCxnSpPr>
        <p:spPr>
          <a:xfrm>
            <a:off x="6072778" y="648586"/>
            <a:ext cx="0" cy="414672"/>
          </a:xfrm>
          <a:prstGeom prst="straightConnector1">
            <a:avLst/>
          </a:prstGeom>
          <a:noFill/>
          <a:ln w="28575" cap="flat" cmpd="sng" algn="ctr">
            <a:solidFill>
              <a:sysClr val="windowText" lastClr="000000"/>
            </a:solidFill>
            <a:prstDash val="solid"/>
            <a:miter lim="800000"/>
            <a:tailEnd type="triangle"/>
          </a:ln>
          <a:effectLst/>
        </p:spPr>
      </p:cxnSp>
      <p:sp>
        <p:nvSpPr>
          <p:cNvPr id="23" name="Rectángulo redondeado 44">
            <a:extLst>
              <a:ext uri="{FF2B5EF4-FFF2-40B4-BE49-F238E27FC236}">
                <a16:creationId xmlns:a16="http://schemas.microsoft.com/office/drawing/2014/main" id="{B8A070EB-506B-7A5D-54F3-59C24E69648F}"/>
              </a:ext>
            </a:extLst>
          </p:cNvPr>
          <p:cNvSpPr/>
          <p:nvPr/>
        </p:nvSpPr>
        <p:spPr>
          <a:xfrm>
            <a:off x="4956358" y="1952848"/>
            <a:ext cx="2232838" cy="779719"/>
          </a:xfrm>
          <a:prstGeom prst="roundRect">
            <a:avLst/>
          </a:prstGeom>
          <a:solidFill>
            <a:srgbClr val="5B9BD5"/>
          </a:solidFill>
          <a:ln w="12700" cap="flat" cmpd="sng" algn="ctr">
            <a:solidFill>
              <a:srgbClr val="5B9BD5">
                <a:shade val="50000"/>
              </a:srgbClr>
            </a:solidFill>
            <a:prstDash val="solid"/>
            <a:miter lim="800000"/>
          </a:ln>
          <a:effectLst/>
          <a:scene3d>
            <a:camera prst="orthographicFront"/>
            <a:lightRig rig="threePt" dir="t"/>
          </a:scene3d>
          <a:sp3d>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System Design</a:t>
            </a:r>
          </a:p>
          <a:p>
            <a:pPr marL="0" marR="0" lvl="0" indent="0" algn="ctr" defTabSz="914400" eaLnBrk="1" fontAlgn="auto" latinLnBrk="0" hangingPunct="1">
              <a:lnSpc>
                <a:spcPct val="100000"/>
              </a:lnSpc>
              <a:spcBef>
                <a:spcPts val="60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Software/Hardware Partitioning</a:t>
            </a:r>
          </a:p>
        </p:txBody>
      </p:sp>
      <p:sp>
        <p:nvSpPr>
          <p:cNvPr id="24" name="Rectángulo redondeado 45">
            <a:extLst>
              <a:ext uri="{FF2B5EF4-FFF2-40B4-BE49-F238E27FC236}">
                <a16:creationId xmlns:a16="http://schemas.microsoft.com/office/drawing/2014/main" id="{52344F00-1912-1D41-572B-1108972BAF4B}"/>
              </a:ext>
            </a:extLst>
          </p:cNvPr>
          <p:cNvSpPr/>
          <p:nvPr/>
        </p:nvSpPr>
        <p:spPr>
          <a:xfrm>
            <a:off x="2824532" y="3693063"/>
            <a:ext cx="2099927" cy="779719"/>
          </a:xfrm>
          <a:prstGeom prst="roundRect">
            <a:avLst/>
          </a:prstGeom>
          <a:solidFill>
            <a:sysClr val="windowText" lastClr="000000">
              <a:lumMod val="50000"/>
              <a:lumOff val="50000"/>
            </a:sysClr>
          </a:solidFill>
          <a:ln w="12700" cap="flat" cmpd="sng" algn="ctr">
            <a:solidFill>
              <a:srgbClr val="5B9BD5">
                <a:shade val="50000"/>
              </a:srgbClr>
            </a:solidFill>
            <a:prstDash val="solid"/>
            <a:miter lim="800000"/>
          </a:ln>
          <a:effectLst/>
          <a:scene3d>
            <a:camera prst="orthographicFront"/>
            <a:lightRig rig="threePt" dir="t"/>
          </a:scene3d>
          <a:sp3d>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Hardware Development &amp; Simulation</a:t>
            </a:r>
          </a:p>
        </p:txBody>
      </p:sp>
      <p:sp>
        <p:nvSpPr>
          <p:cNvPr id="25" name="Rectángulo redondeado 46">
            <a:extLst>
              <a:ext uri="{FF2B5EF4-FFF2-40B4-BE49-F238E27FC236}">
                <a16:creationId xmlns:a16="http://schemas.microsoft.com/office/drawing/2014/main" id="{7FA2395C-E912-815C-4EB8-3436362A4D7D}"/>
              </a:ext>
            </a:extLst>
          </p:cNvPr>
          <p:cNvSpPr/>
          <p:nvPr/>
        </p:nvSpPr>
        <p:spPr>
          <a:xfrm>
            <a:off x="7256550" y="3693062"/>
            <a:ext cx="2032593" cy="779719"/>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a:scene3d>
            <a:camera prst="orthographicFront"/>
            <a:lightRig rig="threePt" dir="t"/>
          </a:scene3d>
          <a:sp3d>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7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Software Development &amp; Simulation </a:t>
            </a:r>
          </a:p>
        </p:txBody>
      </p:sp>
      <p:sp>
        <p:nvSpPr>
          <p:cNvPr id="26" name="Rectángulo redondeado 47">
            <a:extLst>
              <a:ext uri="{FF2B5EF4-FFF2-40B4-BE49-F238E27FC236}">
                <a16:creationId xmlns:a16="http://schemas.microsoft.com/office/drawing/2014/main" id="{2CD8104E-3669-8E37-D902-EAE035B0502A}"/>
              </a:ext>
            </a:extLst>
          </p:cNvPr>
          <p:cNvSpPr/>
          <p:nvPr/>
        </p:nvSpPr>
        <p:spPr>
          <a:xfrm>
            <a:off x="4923407" y="6018065"/>
            <a:ext cx="2265789" cy="837383"/>
          </a:xfrm>
          <a:prstGeom prst="roundRect">
            <a:avLst/>
          </a:prstGeom>
          <a:solidFill>
            <a:srgbClr val="70AD47">
              <a:lumMod val="75000"/>
            </a:srgbClr>
          </a:solidFill>
          <a:ln w="12700" cap="flat" cmpd="sng" algn="ctr">
            <a:solidFill>
              <a:srgbClr val="5B9BD5">
                <a:shade val="50000"/>
              </a:srgbClr>
            </a:solidFill>
            <a:prstDash val="solid"/>
            <a:miter lim="800000"/>
          </a:ln>
          <a:effectLst/>
          <a:scene3d>
            <a:camera prst="orthographicFront"/>
            <a:lightRig rig="threePt" dir="t"/>
          </a:scene3d>
          <a:sp3d>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System Integration and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Debug</a:t>
            </a:r>
            <a:endParaRPr kumimoji="0" lang="en-US" sz="14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27" name="Rectángulo redondeado 48">
            <a:extLst>
              <a:ext uri="{FF2B5EF4-FFF2-40B4-BE49-F238E27FC236}">
                <a16:creationId xmlns:a16="http://schemas.microsoft.com/office/drawing/2014/main" id="{C4CFE483-BCD1-D041-9E49-0E9494285207}"/>
              </a:ext>
            </a:extLst>
          </p:cNvPr>
          <p:cNvSpPr/>
          <p:nvPr/>
        </p:nvSpPr>
        <p:spPr>
          <a:xfrm>
            <a:off x="2041265" y="2620119"/>
            <a:ext cx="2244692" cy="567404"/>
          </a:xfrm>
          <a:prstGeom prst="roundRect">
            <a:avLst/>
          </a:prstGeom>
          <a:solidFill>
            <a:sysClr val="window" lastClr="FFFFFF">
              <a:lumMod val="75000"/>
            </a:sysClr>
          </a:solidFill>
          <a:ln w="12700" cap="flat" cmpd="sng" algn="ctr">
            <a:solidFill>
              <a:srgbClr val="5B9BD5">
                <a:shade val="50000"/>
              </a:srgbClr>
            </a:solidFill>
            <a:prstDash val="solid"/>
            <a:miter lim="800000"/>
          </a:ln>
          <a:effectLst/>
        </p:spPr>
        <p:txBody>
          <a:bodyPr l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 IP Cores</a:t>
            </a:r>
          </a:p>
        </p:txBody>
      </p:sp>
      <p:sp>
        <p:nvSpPr>
          <p:cNvPr id="28" name="Rectángulo redondeado 49">
            <a:extLst>
              <a:ext uri="{FF2B5EF4-FFF2-40B4-BE49-F238E27FC236}">
                <a16:creationId xmlns:a16="http://schemas.microsoft.com/office/drawing/2014/main" id="{22833729-6B54-69F3-D175-9DA12EB9F16B}"/>
              </a:ext>
            </a:extLst>
          </p:cNvPr>
          <p:cNvSpPr/>
          <p:nvPr/>
        </p:nvSpPr>
        <p:spPr>
          <a:xfrm>
            <a:off x="2041266" y="5146186"/>
            <a:ext cx="2090216" cy="480237"/>
          </a:xfrm>
          <a:prstGeom prst="roundRect">
            <a:avLst/>
          </a:prstGeom>
          <a:solidFill>
            <a:sysClr val="window" lastClr="FFFFFF">
              <a:lumMod val="75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 Placement &amp;Timing Constraints</a:t>
            </a:r>
          </a:p>
        </p:txBody>
      </p:sp>
      <p:sp>
        <p:nvSpPr>
          <p:cNvPr id="29" name="Rectángulo redondeado 50">
            <a:extLst>
              <a:ext uri="{FF2B5EF4-FFF2-40B4-BE49-F238E27FC236}">
                <a16:creationId xmlns:a16="http://schemas.microsoft.com/office/drawing/2014/main" id="{21537BBD-031C-5FBB-1644-BBFF9E7BB6F7}"/>
              </a:ext>
            </a:extLst>
          </p:cNvPr>
          <p:cNvSpPr/>
          <p:nvPr/>
        </p:nvSpPr>
        <p:spPr>
          <a:xfrm>
            <a:off x="8785861" y="2698909"/>
            <a:ext cx="1336160" cy="512135"/>
          </a:xfrm>
          <a:prstGeom prst="round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 Software Modules</a:t>
            </a:r>
          </a:p>
        </p:txBody>
      </p:sp>
      <p:sp>
        <p:nvSpPr>
          <p:cNvPr id="30" name="Rectángulo redondeado 51">
            <a:extLst>
              <a:ext uri="{FF2B5EF4-FFF2-40B4-BE49-F238E27FC236}">
                <a16:creationId xmlns:a16="http://schemas.microsoft.com/office/drawing/2014/main" id="{04FDAF41-AEA2-411C-A1E2-085DEEA4AAEE}"/>
              </a:ext>
            </a:extLst>
          </p:cNvPr>
          <p:cNvSpPr/>
          <p:nvPr/>
        </p:nvSpPr>
        <p:spPr>
          <a:xfrm>
            <a:off x="8508989" y="5146186"/>
            <a:ext cx="1613032" cy="512135"/>
          </a:xfrm>
          <a:prstGeom prst="roundRect">
            <a:avLst/>
          </a:prstGeom>
          <a:solidFill>
            <a:srgbClr val="FFC000">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 Operating Systems</a:t>
            </a:r>
          </a:p>
        </p:txBody>
      </p:sp>
      <p:cxnSp>
        <p:nvCxnSpPr>
          <p:cNvPr id="31" name="Conector curvado 52">
            <a:extLst>
              <a:ext uri="{FF2B5EF4-FFF2-40B4-BE49-F238E27FC236}">
                <a16:creationId xmlns:a16="http://schemas.microsoft.com/office/drawing/2014/main" id="{91D1090C-253F-9557-8809-0BC3921DEA4C}"/>
              </a:ext>
            </a:extLst>
          </p:cNvPr>
          <p:cNvCxnSpPr>
            <a:stCxn id="25" idx="2"/>
            <a:endCxn id="26" idx="0"/>
          </p:cNvCxnSpPr>
          <p:nvPr/>
        </p:nvCxnSpPr>
        <p:spPr>
          <a:xfrm rot="5400000">
            <a:off x="6391933" y="4137151"/>
            <a:ext cx="1545284" cy="2216545"/>
          </a:xfrm>
          <a:prstGeom prst="curvedConnector3">
            <a:avLst/>
          </a:prstGeom>
          <a:noFill/>
          <a:ln w="22225" cap="flat" cmpd="sng" algn="ctr">
            <a:solidFill>
              <a:sysClr val="windowText" lastClr="000000"/>
            </a:solidFill>
            <a:prstDash val="solid"/>
            <a:miter lim="800000"/>
            <a:tailEnd type="triangle"/>
          </a:ln>
          <a:effectLst/>
        </p:spPr>
      </p:cxnSp>
      <p:cxnSp>
        <p:nvCxnSpPr>
          <p:cNvPr id="32" name="Conector curvado 53">
            <a:extLst>
              <a:ext uri="{FF2B5EF4-FFF2-40B4-BE49-F238E27FC236}">
                <a16:creationId xmlns:a16="http://schemas.microsoft.com/office/drawing/2014/main" id="{C1E4C775-64C5-C3A2-0EC3-56328612A621}"/>
              </a:ext>
            </a:extLst>
          </p:cNvPr>
          <p:cNvCxnSpPr>
            <a:stCxn id="24" idx="2"/>
            <a:endCxn id="26" idx="0"/>
          </p:cNvCxnSpPr>
          <p:nvPr/>
        </p:nvCxnSpPr>
        <p:spPr>
          <a:xfrm rot="16200000" flipH="1">
            <a:off x="4192758" y="4154520"/>
            <a:ext cx="1545283" cy="2181806"/>
          </a:xfrm>
          <a:prstGeom prst="curvedConnector3">
            <a:avLst/>
          </a:prstGeom>
          <a:noFill/>
          <a:ln w="22225" cap="flat" cmpd="sng" algn="ctr">
            <a:solidFill>
              <a:sysClr val="windowText" lastClr="000000"/>
            </a:solidFill>
            <a:prstDash val="solid"/>
            <a:miter lim="800000"/>
            <a:tailEnd type="triangle"/>
          </a:ln>
          <a:effectLst/>
        </p:spPr>
      </p:cxnSp>
      <p:cxnSp>
        <p:nvCxnSpPr>
          <p:cNvPr id="33" name="Conector curvado 54">
            <a:extLst>
              <a:ext uri="{FF2B5EF4-FFF2-40B4-BE49-F238E27FC236}">
                <a16:creationId xmlns:a16="http://schemas.microsoft.com/office/drawing/2014/main" id="{67A926F8-F3EE-4EE1-E681-13C710E6DCC4}"/>
              </a:ext>
            </a:extLst>
          </p:cNvPr>
          <p:cNvCxnSpPr>
            <a:stCxn id="23" idx="2"/>
            <a:endCxn id="25" idx="0"/>
          </p:cNvCxnSpPr>
          <p:nvPr/>
        </p:nvCxnSpPr>
        <p:spPr>
          <a:xfrm rot="16200000" flipH="1">
            <a:off x="6692565" y="2112779"/>
            <a:ext cx="960495" cy="2200070"/>
          </a:xfrm>
          <a:prstGeom prst="curvedConnector3">
            <a:avLst/>
          </a:prstGeom>
          <a:noFill/>
          <a:ln w="22225" cap="flat" cmpd="sng" algn="ctr">
            <a:solidFill>
              <a:sysClr val="windowText" lastClr="000000"/>
            </a:solidFill>
            <a:prstDash val="solid"/>
            <a:miter lim="800000"/>
            <a:tailEnd type="triangle"/>
          </a:ln>
          <a:effectLst/>
        </p:spPr>
      </p:cxnSp>
      <p:cxnSp>
        <p:nvCxnSpPr>
          <p:cNvPr id="34" name="Conector curvado 55">
            <a:extLst>
              <a:ext uri="{FF2B5EF4-FFF2-40B4-BE49-F238E27FC236}">
                <a16:creationId xmlns:a16="http://schemas.microsoft.com/office/drawing/2014/main" id="{F26D1A3E-722A-DCD9-844C-B55D79E82BB9}"/>
              </a:ext>
            </a:extLst>
          </p:cNvPr>
          <p:cNvCxnSpPr>
            <a:stCxn id="23" idx="2"/>
            <a:endCxn id="24" idx="0"/>
          </p:cNvCxnSpPr>
          <p:nvPr/>
        </p:nvCxnSpPr>
        <p:spPr>
          <a:xfrm rot="5400000">
            <a:off x="4493389" y="2113675"/>
            <a:ext cx="960496" cy="2198281"/>
          </a:xfrm>
          <a:prstGeom prst="curvedConnector3">
            <a:avLst/>
          </a:prstGeom>
          <a:noFill/>
          <a:ln w="22225" cap="flat" cmpd="sng" algn="ctr">
            <a:solidFill>
              <a:sysClr val="windowText" lastClr="000000"/>
            </a:solidFill>
            <a:prstDash val="solid"/>
            <a:miter lim="800000"/>
            <a:tailEnd type="triangle"/>
          </a:ln>
          <a:effectLst/>
        </p:spPr>
      </p:cxnSp>
      <p:cxnSp>
        <p:nvCxnSpPr>
          <p:cNvPr id="35" name="Conector curvado 56">
            <a:extLst>
              <a:ext uri="{FF2B5EF4-FFF2-40B4-BE49-F238E27FC236}">
                <a16:creationId xmlns:a16="http://schemas.microsoft.com/office/drawing/2014/main" id="{BEDB99EA-D855-01EC-A05F-84AAF8A74183}"/>
              </a:ext>
            </a:extLst>
          </p:cNvPr>
          <p:cNvCxnSpPr>
            <a:cxnSpLocks/>
            <a:stCxn id="27" idx="2"/>
            <a:endCxn id="24" idx="0"/>
          </p:cNvCxnSpPr>
          <p:nvPr/>
        </p:nvCxnSpPr>
        <p:spPr>
          <a:xfrm rot="16200000" flipH="1">
            <a:off x="3266283" y="3084850"/>
            <a:ext cx="505540" cy="710885"/>
          </a:xfrm>
          <a:prstGeom prst="curvedConnector3">
            <a:avLst/>
          </a:prstGeom>
          <a:noFill/>
          <a:ln w="22225" cap="flat" cmpd="sng" algn="ctr">
            <a:solidFill>
              <a:sysClr val="windowText" lastClr="000000"/>
            </a:solidFill>
            <a:prstDash val="solid"/>
            <a:miter lim="800000"/>
            <a:tailEnd type="triangle"/>
          </a:ln>
          <a:effectLst/>
        </p:spPr>
      </p:cxnSp>
      <p:cxnSp>
        <p:nvCxnSpPr>
          <p:cNvPr id="36" name="Conector curvado 57">
            <a:extLst>
              <a:ext uri="{FF2B5EF4-FFF2-40B4-BE49-F238E27FC236}">
                <a16:creationId xmlns:a16="http://schemas.microsoft.com/office/drawing/2014/main" id="{3E5E4739-1C72-0755-BB1A-6CDAD606BBFB}"/>
              </a:ext>
            </a:extLst>
          </p:cNvPr>
          <p:cNvCxnSpPr>
            <a:stCxn id="28" idx="0"/>
            <a:endCxn id="24" idx="2"/>
          </p:cNvCxnSpPr>
          <p:nvPr/>
        </p:nvCxnSpPr>
        <p:spPr>
          <a:xfrm rot="5400000" flipH="1" flipV="1">
            <a:off x="3143733" y="4415423"/>
            <a:ext cx="673404" cy="788122"/>
          </a:xfrm>
          <a:prstGeom prst="curvedConnector3">
            <a:avLst/>
          </a:prstGeom>
          <a:noFill/>
          <a:ln w="22225" cap="flat" cmpd="sng" algn="ctr">
            <a:solidFill>
              <a:sysClr val="windowText" lastClr="000000"/>
            </a:solidFill>
            <a:prstDash val="solid"/>
            <a:miter lim="800000"/>
            <a:tailEnd type="triangle"/>
          </a:ln>
          <a:effectLst/>
        </p:spPr>
      </p:cxnSp>
      <p:cxnSp>
        <p:nvCxnSpPr>
          <p:cNvPr id="37" name="Conector curvado 58">
            <a:extLst>
              <a:ext uri="{FF2B5EF4-FFF2-40B4-BE49-F238E27FC236}">
                <a16:creationId xmlns:a16="http://schemas.microsoft.com/office/drawing/2014/main" id="{AD04C4BE-966C-A1D6-44C2-F0B00860AF49}"/>
              </a:ext>
            </a:extLst>
          </p:cNvPr>
          <p:cNvCxnSpPr>
            <a:stCxn id="29" idx="2"/>
            <a:endCxn id="25" idx="0"/>
          </p:cNvCxnSpPr>
          <p:nvPr/>
        </p:nvCxnSpPr>
        <p:spPr>
          <a:xfrm rot="5400000">
            <a:off x="8622385" y="2861506"/>
            <a:ext cx="482018" cy="1181094"/>
          </a:xfrm>
          <a:prstGeom prst="curvedConnector3">
            <a:avLst/>
          </a:prstGeom>
          <a:noFill/>
          <a:ln w="22225" cap="flat" cmpd="sng" algn="ctr">
            <a:solidFill>
              <a:sysClr val="windowText" lastClr="000000"/>
            </a:solidFill>
            <a:prstDash val="solid"/>
            <a:miter lim="800000"/>
            <a:tailEnd type="triangle"/>
          </a:ln>
          <a:effectLst/>
        </p:spPr>
      </p:cxnSp>
      <p:cxnSp>
        <p:nvCxnSpPr>
          <p:cNvPr id="38" name="Conector curvado 59">
            <a:extLst>
              <a:ext uri="{FF2B5EF4-FFF2-40B4-BE49-F238E27FC236}">
                <a16:creationId xmlns:a16="http://schemas.microsoft.com/office/drawing/2014/main" id="{A76D0B39-CF2A-0A6A-0821-480A4732CC8F}"/>
              </a:ext>
            </a:extLst>
          </p:cNvPr>
          <p:cNvCxnSpPr>
            <a:cxnSpLocks/>
            <a:stCxn id="30" idx="0"/>
            <a:endCxn id="25" idx="2"/>
          </p:cNvCxnSpPr>
          <p:nvPr/>
        </p:nvCxnSpPr>
        <p:spPr>
          <a:xfrm rot="16200000" flipV="1">
            <a:off x="8457474" y="4288155"/>
            <a:ext cx="673405" cy="1042658"/>
          </a:xfrm>
          <a:prstGeom prst="curvedConnector3">
            <a:avLst/>
          </a:prstGeom>
          <a:noFill/>
          <a:ln w="22225" cap="flat" cmpd="sng" algn="ctr">
            <a:solidFill>
              <a:sysClr val="windowText" lastClr="000000"/>
            </a:solidFill>
            <a:prstDash val="dash"/>
            <a:miter lim="800000"/>
            <a:tailEnd type="triangle"/>
          </a:ln>
          <a:effectLst/>
        </p:spPr>
      </p:cxnSp>
      <p:sp>
        <p:nvSpPr>
          <p:cNvPr id="39" name="Flecha izquierda y derecha 60">
            <a:extLst>
              <a:ext uri="{FF2B5EF4-FFF2-40B4-BE49-F238E27FC236}">
                <a16:creationId xmlns:a16="http://schemas.microsoft.com/office/drawing/2014/main" id="{8757D5F1-E631-B2AA-58CF-0942159862DB}"/>
              </a:ext>
            </a:extLst>
          </p:cNvPr>
          <p:cNvSpPr/>
          <p:nvPr/>
        </p:nvSpPr>
        <p:spPr>
          <a:xfrm>
            <a:off x="5280653" y="3987221"/>
            <a:ext cx="1616149" cy="255182"/>
          </a:xfrm>
          <a:prstGeom prst="leftRight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0" name="Rectángulo redondeado 61">
            <a:extLst>
              <a:ext uri="{FF2B5EF4-FFF2-40B4-BE49-F238E27FC236}">
                <a16:creationId xmlns:a16="http://schemas.microsoft.com/office/drawing/2014/main" id="{339CD28C-EB73-4BC8-D039-EB19AE6068CB}"/>
              </a:ext>
            </a:extLst>
          </p:cNvPr>
          <p:cNvSpPr/>
          <p:nvPr/>
        </p:nvSpPr>
        <p:spPr>
          <a:xfrm>
            <a:off x="1920763" y="2541192"/>
            <a:ext cx="3035594" cy="3264186"/>
          </a:xfrm>
          <a:prstGeom prst="roundRect">
            <a:avLst/>
          </a:prstGeom>
          <a:noFill/>
          <a:ln w="38100" cap="flat" cmpd="sng" algn="ctr">
            <a:solidFill>
              <a:srgbClr val="7030A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 name="CuadroTexto 62">
            <a:extLst>
              <a:ext uri="{FF2B5EF4-FFF2-40B4-BE49-F238E27FC236}">
                <a16:creationId xmlns:a16="http://schemas.microsoft.com/office/drawing/2014/main" id="{DCE53B61-A866-F7CE-C915-21AACB0AD9DE}"/>
              </a:ext>
            </a:extLst>
          </p:cNvPr>
          <p:cNvSpPr txBox="1"/>
          <p:nvPr/>
        </p:nvSpPr>
        <p:spPr>
          <a:xfrm>
            <a:off x="1872408" y="5842167"/>
            <a:ext cx="3059397" cy="400110"/>
          </a:xfrm>
          <a:prstGeom prst="rect">
            <a:avLst/>
          </a:prstGeom>
          <a:noFill/>
        </p:spPr>
        <p:txBody>
          <a:bodyPr wrap="square" rtlCol="0">
            <a:spAutoFit/>
          </a:bodyPr>
          <a:lstStyle/>
          <a:p>
            <a:pPr algn="ctr"/>
            <a:r>
              <a:rPr lang="en-US" sz="2000" b="1" noProof="0" dirty="0">
                <a:solidFill>
                  <a:prstClr val="black"/>
                </a:solidFill>
                <a:latin typeface="Comic Sans MS" panose="030F0702030302020204" pitchFamily="66" charset="0"/>
              </a:rPr>
              <a:t>Vivado IP Integrator</a:t>
            </a:r>
          </a:p>
        </p:txBody>
      </p:sp>
      <p:sp>
        <p:nvSpPr>
          <p:cNvPr id="42" name="Rectángulo redondeado 63">
            <a:extLst>
              <a:ext uri="{FF2B5EF4-FFF2-40B4-BE49-F238E27FC236}">
                <a16:creationId xmlns:a16="http://schemas.microsoft.com/office/drawing/2014/main" id="{E4D9D71E-3956-E5EA-B89A-916EA4AF86F6}"/>
              </a:ext>
            </a:extLst>
          </p:cNvPr>
          <p:cNvSpPr/>
          <p:nvPr/>
        </p:nvSpPr>
        <p:spPr>
          <a:xfrm>
            <a:off x="7231727" y="2541191"/>
            <a:ext cx="3003696" cy="3264187"/>
          </a:xfrm>
          <a:prstGeom prst="roundRect">
            <a:avLst/>
          </a:prstGeom>
          <a:noFill/>
          <a:ln w="38100" cap="flat" cmpd="sng" algn="ctr">
            <a:solidFill>
              <a:schemeClr val="accent5">
                <a:lumMod val="75000"/>
              </a:scheme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3" name="CuadroTexto 64">
            <a:extLst>
              <a:ext uri="{FF2B5EF4-FFF2-40B4-BE49-F238E27FC236}">
                <a16:creationId xmlns:a16="http://schemas.microsoft.com/office/drawing/2014/main" id="{A845A7A4-762F-08D5-CE88-3B8E19D768C0}"/>
              </a:ext>
            </a:extLst>
          </p:cNvPr>
          <p:cNvSpPr txBox="1"/>
          <p:nvPr/>
        </p:nvSpPr>
        <p:spPr>
          <a:xfrm>
            <a:off x="7086231" y="5865033"/>
            <a:ext cx="4014293" cy="400110"/>
          </a:xfrm>
          <a:prstGeom prst="rect">
            <a:avLst/>
          </a:prstGeom>
          <a:noFill/>
        </p:spPr>
        <p:txBody>
          <a:bodyPr wrap="square" lIns="91440" tIns="45720" rIns="91440" bIns="45720" rtlCol="0" anchor="t">
            <a:spAutoFit/>
          </a:bodyPr>
          <a:lstStyle/>
          <a:p>
            <a:pPr algn="ctr"/>
            <a:r>
              <a:rPr lang="en-US" sz="2000" b="1" noProof="0" dirty="0">
                <a:latin typeface="Comic Sans MS"/>
              </a:rPr>
              <a:t>Software Development Vitis</a:t>
            </a:r>
          </a:p>
        </p:txBody>
      </p:sp>
      <p:pic>
        <p:nvPicPr>
          <p:cNvPr id="44" name="Picture 8" descr="A picture containing text, clipart&#10;&#10;Description automatically generated">
            <a:extLst>
              <a:ext uri="{FF2B5EF4-FFF2-40B4-BE49-F238E27FC236}">
                <a16:creationId xmlns:a16="http://schemas.microsoft.com/office/drawing/2014/main" id="{447D8C48-B113-FFA0-347F-FF08E40C7594}"/>
              </a:ext>
            </a:extLst>
          </p:cNvPr>
          <p:cNvPicPr>
            <a:picLocks noChangeAspect="1"/>
          </p:cNvPicPr>
          <p:nvPr/>
        </p:nvPicPr>
        <p:blipFill>
          <a:blip r:embed="rId3"/>
          <a:stretch>
            <a:fillRect/>
          </a:stretch>
        </p:blipFill>
        <p:spPr>
          <a:xfrm>
            <a:off x="2629779" y="1892136"/>
            <a:ext cx="1495294" cy="469190"/>
          </a:xfrm>
          <a:prstGeom prst="rect">
            <a:avLst/>
          </a:prstGeom>
        </p:spPr>
      </p:pic>
      <p:sp>
        <p:nvSpPr>
          <p:cNvPr id="47" name="TextBox 46">
            <a:extLst>
              <a:ext uri="{FF2B5EF4-FFF2-40B4-BE49-F238E27FC236}">
                <a16:creationId xmlns:a16="http://schemas.microsoft.com/office/drawing/2014/main" id="{C91F656E-071E-A732-C31B-8337D9A01DBC}"/>
              </a:ext>
            </a:extLst>
          </p:cNvPr>
          <p:cNvSpPr txBox="1"/>
          <p:nvPr/>
        </p:nvSpPr>
        <p:spPr>
          <a:xfrm>
            <a:off x="3032403" y="2580655"/>
            <a:ext cx="1351802" cy="646331"/>
          </a:xfrm>
          <a:prstGeom prst="rect">
            <a:avLst/>
          </a:prstGeom>
          <a:noFill/>
        </p:spPr>
        <p:txBody>
          <a:bodyPr wrap="square" rtlCol="0">
            <a:spAutoFit/>
          </a:bodyPr>
          <a:lstStyle/>
          <a:p>
            <a:r>
              <a:rPr lang="en-US" sz="1200" dirty="0">
                <a:latin typeface="Comic Sans MS" panose="030F0702030302020204" pitchFamily="66" charset="0"/>
              </a:rPr>
              <a:t>HLS</a:t>
            </a:r>
          </a:p>
          <a:p>
            <a:r>
              <a:rPr lang="en-US" sz="1200" dirty="0">
                <a:latin typeface="Comic Sans MS" panose="030F0702030302020204" pitchFamily="66" charset="0"/>
              </a:rPr>
              <a:t>Model Composer</a:t>
            </a:r>
          </a:p>
          <a:p>
            <a:r>
              <a:rPr lang="en-US" sz="1200" dirty="0">
                <a:latin typeface="Comic Sans MS" panose="030F0702030302020204" pitchFamily="66" charset="0"/>
              </a:rPr>
              <a:t>Custom</a:t>
            </a:r>
          </a:p>
        </p:txBody>
      </p:sp>
      <p:sp>
        <p:nvSpPr>
          <p:cNvPr id="52" name="Left Brace 51">
            <a:extLst>
              <a:ext uri="{FF2B5EF4-FFF2-40B4-BE49-F238E27FC236}">
                <a16:creationId xmlns:a16="http://schemas.microsoft.com/office/drawing/2014/main" id="{6610CF28-477B-2711-F569-BC57A2B8534C}"/>
              </a:ext>
            </a:extLst>
          </p:cNvPr>
          <p:cNvSpPr/>
          <p:nvPr/>
        </p:nvSpPr>
        <p:spPr>
          <a:xfrm>
            <a:off x="2989143" y="2659940"/>
            <a:ext cx="117207" cy="481104"/>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4475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5" grpId="0" animBg="1"/>
      <p:bldP spid="26" grpId="0" animBg="1"/>
      <p:bldP spid="27" grpId="0" animBg="1"/>
      <p:bldP spid="28" grpId="0" animBg="1"/>
      <p:bldP spid="29" grpId="0" animBg="1"/>
      <p:bldP spid="30" grpId="0" animBg="1"/>
      <p:bldP spid="39" grpId="0" animBg="1"/>
      <p:bldP spid="40" grpId="0" animBg="1"/>
      <p:bldP spid="41" grpId="0"/>
      <p:bldP spid="42" grpId="0" animBg="1"/>
      <p:bldP spid="43" grpId="0"/>
      <p:bldP spid="47" grpId="0"/>
      <p:bldP spid="5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467752D-8B00-6AF9-EA52-A3F6DCE9BF1A}"/>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353A1871-23D4-A224-AC86-38EAE72CFE94}"/>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AB59B6E1-A791-CE46-BCD5-CD4AFB4D0D2B}"/>
              </a:ext>
            </a:extLst>
          </p:cNvPr>
          <p:cNvSpPr>
            <a:spLocks noGrp="1"/>
          </p:cNvSpPr>
          <p:nvPr>
            <p:ph type="sldNum" sz="quarter" idx="12"/>
          </p:nvPr>
        </p:nvSpPr>
        <p:spPr/>
        <p:txBody>
          <a:bodyPr/>
          <a:lstStyle/>
          <a:p>
            <a:fld id="{4FAD3335-DA88-43C3-A15A-18D99FF2C7FA}" type="slidenum">
              <a:rPr lang="en-US" noProof="0" smtClean="0"/>
              <a:t>39</a:t>
            </a:fld>
            <a:endParaRPr lang="en-US" noProof="0" dirty="0"/>
          </a:p>
        </p:txBody>
      </p:sp>
      <p:sp>
        <p:nvSpPr>
          <p:cNvPr id="6" name="Title 5">
            <a:extLst>
              <a:ext uri="{FF2B5EF4-FFF2-40B4-BE49-F238E27FC236}">
                <a16:creationId xmlns:a16="http://schemas.microsoft.com/office/drawing/2014/main" id="{D254DD00-B6C1-63B4-C119-3E6D5E095D9F}"/>
              </a:ext>
            </a:extLst>
          </p:cNvPr>
          <p:cNvSpPr>
            <a:spLocks noGrp="1"/>
          </p:cNvSpPr>
          <p:nvPr>
            <p:ph type="title"/>
          </p:nvPr>
        </p:nvSpPr>
        <p:spPr>
          <a:xfrm>
            <a:off x="125073" y="61749"/>
            <a:ext cx="12002812" cy="750150"/>
          </a:xfrm>
        </p:spPr>
        <p:txBody>
          <a:bodyPr>
            <a:noAutofit/>
          </a:bodyPr>
          <a:lstStyle/>
          <a:p>
            <a:r>
              <a:rPr lang="en-US" sz="3600" noProof="0" dirty="0">
                <a:ea typeface="+mj-lt"/>
                <a:cs typeface="+mj-lt"/>
              </a:rPr>
              <a:t>PSoC Design – PL Design Flow</a:t>
            </a:r>
            <a:endParaRPr lang="en-US" sz="3600" b="0" noProof="0" dirty="0">
              <a:ea typeface="+mj-lt"/>
              <a:cs typeface="+mj-lt"/>
            </a:endParaRPr>
          </a:p>
        </p:txBody>
      </p:sp>
      <p:sp>
        <p:nvSpPr>
          <p:cNvPr id="12" name="Rectangle: Rounded Corners 11">
            <a:extLst>
              <a:ext uri="{FF2B5EF4-FFF2-40B4-BE49-F238E27FC236}">
                <a16:creationId xmlns:a16="http://schemas.microsoft.com/office/drawing/2014/main" id="{6F3F4713-3D4F-FEA3-0B97-6A6B2B4BAB66}"/>
              </a:ext>
            </a:extLst>
          </p:cNvPr>
          <p:cNvSpPr/>
          <p:nvPr/>
        </p:nvSpPr>
        <p:spPr>
          <a:xfrm>
            <a:off x="7322908" y="5065340"/>
            <a:ext cx="3485116" cy="1380104"/>
          </a:xfrm>
          <a:prstGeom prst="roundRect">
            <a:avLst/>
          </a:prstGeom>
          <a:solidFill>
            <a:schemeClr val="bg1">
              <a:lumMod val="95000"/>
            </a:schemeClr>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noProof="0" dirty="0"/>
          </a:p>
        </p:txBody>
      </p:sp>
      <p:sp>
        <p:nvSpPr>
          <p:cNvPr id="13" name="Rectangle: Rounded Corners 12">
            <a:extLst>
              <a:ext uri="{FF2B5EF4-FFF2-40B4-BE49-F238E27FC236}">
                <a16:creationId xmlns:a16="http://schemas.microsoft.com/office/drawing/2014/main" id="{87A4D872-816F-67CA-A4FE-513E9D8AC69B}"/>
              </a:ext>
            </a:extLst>
          </p:cNvPr>
          <p:cNvSpPr/>
          <p:nvPr/>
        </p:nvSpPr>
        <p:spPr>
          <a:xfrm>
            <a:off x="91791" y="952869"/>
            <a:ext cx="12069377" cy="4116550"/>
          </a:xfrm>
          <a:prstGeom prst="roundRect">
            <a:avLst/>
          </a:prstGeom>
          <a:solidFill>
            <a:schemeClr val="bg1">
              <a:lumMod val="95000"/>
            </a:schemeClr>
          </a:solidFill>
          <a:ln w="28575">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noProof="0" dirty="0"/>
          </a:p>
        </p:txBody>
      </p:sp>
      <p:cxnSp>
        <p:nvCxnSpPr>
          <p:cNvPr id="14" name="Conector recto de flecha 50">
            <a:extLst>
              <a:ext uri="{FF2B5EF4-FFF2-40B4-BE49-F238E27FC236}">
                <a16:creationId xmlns:a16="http://schemas.microsoft.com/office/drawing/2014/main" id="{0E5C1FC1-A3FA-498A-2A81-C5BF87F299F6}"/>
              </a:ext>
            </a:extLst>
          </p:cNvPr>
          <p:cNvCxnSpPr>
            <a:cxnSpLocks/>
          </p:cNvCxnSpPr>
          <p:nvPr/>
        </p:nvCxnSpPr>
        <p:spPr>
          <a:xfrm>
            <a:off x="1099182" y="2056900"/>
            <a:ext cx="344600" cy="1"/>
          </a:xfrm>
          <a:prstGeom prst="straightConnector1">
            <a:avLst/>
          </a:prstGeom>
          <a:noFill/>
          <a:ln w="19812" cap="flat" cmpd="sng" algn="ctr">
            <a:solidFill>
              <a:srgbClr val="7030A0"/>
            </a:solidFill>
            <a:prstDash val="solid"/>
            <a:miter lim="800000"/>
            <a:tailEnd type="triangle"/>
          </a:ln>
          <a:effectLst/>
        </p:spPr>
      </p:cxnSp>
      <p:sp>
        <p:nvSpPr>
          <p:cNvPr id="15" name="Esquina doblada 5">
            <a:extLst>
              <a:ext uri="{FF2B5EF4-FFF2-40B4-BE49-F238E27FC236}">
                <a16:creationId xmlns:a16="http://schemas.microsoft.com/office/drawing/2014/main" id="{CA288431-7951-92D0-8484-50C407F46F90}"/>
              </a:ext>
            </a:extLst>
          </p:cNvPr>
          <p:cNvSpPr>
            <a:spLocks noChangeAspect="1"/>
          </p:cNvSpPr>
          <p:nvPr/>
        </p:nvSpPr>
        <p:spPr>
          <a:xfrm>
            <a:off x="272188" y="1175201"/>
            <a:ext cx="731520" cy="879522"/>
          </a:xfrm>
          <a:prstGeom prst="foldedCorner">
            <a:avLst/>
          </a:prstGeom>
          <a:solidFill>
            <a:srgbClr val="5B9BD5"/>
          </a:solidFill>
          <a:ln w="12700" cap="flat" cmpd="sng" algn="ctr">
            <a:solidFill>
              <a:srgbClr val="5B9BD5">
                <a:shade val="50000"/>
              </a:srgbClr>
            </a:solidFill>
            <a:prstDash val="solid"/>
            <a:miter lim="800000"/>
          </a:ln>
          <a:effectLst/>
        </p:spPr>
        <p:txBody>
          <a:bodyPr rtlCol="0" anchor="ctr"/>
          <a:lstStyle/>
          <a:p>
            <a:pPr fontAlgn="auto">
              <a:spcBef>
                <a:spcPts val="0"/>
              </a:spcBef>
              <a:spcAft>
                <a:spcPts val="0"/>
              </a:spcAft>
              <a:defRPr/>
            </a:pPr>
            <a:endParaRPr lang="en-US" kern="0" noProof="0" dirty="0">
              <a:solidFill>
                <a:prstClr val="white"/>
              </a:solidFill>
              <a:latin typeface="Calibri" panose="020F0502020204030204"/>
            </a:endParaRPr>
          </a:p>
        </p:txBody>
      </p:sp>
      <p:sp>
        <p:nvSpPr>
          <p:cNvPr id="16" name="Esquina doblada 6">
            <a:extLst>
              <a:ext uri="{FF2B5EF4-FFF2-40B4-BE49-F238E27FC236}">
                <a16:creationId xmlns:a16="http://schemas.microsoft.com/office/drawing/2014/main" id="{838B6D63-97EE-68FF-1B57-7C4BBEFAA095}"/>
              </a:ext>
            </a:extLst>
          </p:cNvPr>
          <p:cNvSpPr>
            <a:spLocks noChangeAspect="1"/>
          </p:cNvSpPr>
          <p:nvPr/>
        </p:nvSpPr>
        <p:spPr>
          <a:xfrm>
            <a:off x="352664" y="1246331"/>
            <a:ext cx="731520" cy="879522"/>
          </a:xfrm>
          <a:prstGeom prst="foldedCorner">
            <a:avLst/>
          </a:prstGeom>
          <a:solidFill>
            <a:srgbClr val="5B9BD5"/>
          </a:solidFill>
          <a:ln w="12700" cap="flat" cmpd="sng" algn="ctr">
            <a:solidFill>
              <a:srgbClr val="5B9BD5">
                <a:shade val="50000"/>
              </a:srgbClr>
            </a:solidFill>
            <a:prstDash val="solid"/>
            <a:miter lim="800000"/>
          </a:ln>
          <a:effectLst/>
        </p:spPr>
        <p:txBody>
          <a:bodyPr rtlCol="0" anchor="ctr"/>
          <a:lstStyle/>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p:txBody>
      </p:sp>
      <p:sp>
        <p:nvSpPr>
          <p:cNvPr id="17" name="Esquina doblada 7">
            <a:extLst>
              <a:ext uri="{FF2B5EF4-FFF2-40B4-BE49-F238E27FC236}">
                <a16:creationId xmlns:a16="http://schemas.microsoft.com/office/drawing/2014/main" id="{DFE5BAC8-66CF-CD2B-6651-91D1F9A8FBB8}"/>
              </a:ext>
            </a:extLst>
          </p:cNvPr>
          <p:cNvSpPr>
            <a:spLocks noChangeAspect="1"/>
          </p:cNvSpPr>
          <p:nvPr/>
        </p:nvSpPr>
        <p:spPr>
          <a:xfrm>
            <a:off x="455533" y="1318049"/>
            <a:ext cx="639555" cy="879522"/>
          </a:xfrm>
          <a:prstGeom prst="foldedCorner">
            <a:avLst/>
          </a:prstGeom>
          <a:solidFill>
            <a:srgbClr val="5B9BD5"/>
          </a:solidFill>
          <a:ln w="12700" cap="flat" cmpd="sng" algn="ctr">
            <a:solidFill>
              <a:srgbClr val="5B9BD5">
                <a:shade val="50000"/>
              </a:srgbClr>
            </a:solidFill>
            <a:prstDash val="solid"/>
            <a:miter lim="800000"/>
          </a:ln>
          <a:effectLst/>
        </p:spPr>
        <p:txBody>
          <a:bodyPr lIns="0" rIns="0"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Spec</a:t>
            </a:r>
          </a:p>
        </p:txBody>
      </p:sp>
      <p:sp>
        <p:nvSpPr>
          <p:cNvPr id="18" name="Multidocumento 8">
            <a:extLst>
              <a:ext uri="{FF2B5EF4-FFF2-40B4-BE49-F238E27FC236}">
                <a16:creationId xmlns:a16="http://schemas.microsoft.com/office/drawing/2014/main" id="{366469A6-FFA3-94BF-1248-25EDD3CCFD0F}"/>
              </a:ext>
            </a:extLst>
          </p:cNvPr>
          <p:cNvSpPr>
            <a:spLocks noChangeAspect="1"/>
          </p:cNvSpPr>
          <p:nvPr/>
        </p:nvSpPr>
        <p:spPr>
          <a:xfrm>
            <a:off x="1448191" y="1665434"/>
            <a:ext cx="1044203" cy="833649"/>
          </a:xfrm>
          <a:prstGeom prst="flowChartMultidocument">
            <a:avLst/>
          </a:prstGeom>
          <a:solidFill>
            <a:srgbClr val="70AD47">
              <a:lumMod val="60000"/>
              <a:lumOff val="40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HDL</a:t>
            </a:r>
          </a:p>
        </p:txBody>
      </p:sp>
      <p:sp>
        <p:nvSpPr>
          <p:cNvPr id="19" name="Rectángulo redondeado 9">
            <a:extLst>
              <a:ext uri="{FF2B5EF4-FFF2-40B4-BE49-F238E27FC236}">
                <a16:creationId xmlns:a16="http://schemas.microsoft.com/office/drawing/2014/main" id="{B553DDE6-A3D2-C177-0A29-0F0797C2C29C}"/>
              </a:ext>
            </a:extLst>
          </p:cNvPr>
          <p:cNvSpPr/>
          <p:nvPr/>
        </p:nvSpPr>
        <p:spPr>
          <a:xfrm>
            <a:off x="3213245" y="2601985"/>
            <a:ext cx="2206078" cy="838200"/>
          </a:xfrm>
          <a:prstGeom prst="roundRect">
            <a:avLst/>
          </a:prstGeom>
          <a:gradFill rotWithShape="1">
            <a:gsLst>
              <a:gs pos="0">
                <a:srgbClr val="A5A5A5">
                  <a:satMod val="103000"/>
                  <a:lumMod val="102000"/>
                  <a:tint val="94000"/>
                </a:srgbClr>
              </a:gs>
              <a:gs pos="50000">
                <a:srgbClr val="A5A5A5">
                  <a:satMod val="110000"/>
                  <a:lumMod val="100000"/>
                  <a:shade val="100000"/>
                </a:srgbClr>
              </a:gs>
              <a:gs pos="100000">
                <a:srgbClr val="A5A5A5">
                  <a:lumMod val="99000"/>
                  <a:satMod val="120000"/>
                  <a:shade val="78000"/>
                </a:srgbClr>
              </a:gs>
            </a:gsLst>
            <a:lin ang="5400000" scaled="0"/>
          </a:gradFill>
          <a:ln w="6350" cap="flat" cmpd="sng" algn="ctr">
            <a:solidFill>
              <a:srgbClr val="A5A5A5"/>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Elaborate</a:t>
            </a:r>
            <a:endParaRPr lang="en-US" noProof="0" dirty="0"/>
          </a:p>
        </p:txBody>
      </p:sp>
      <p:sp>
        <p:nvSpPr>
          <p:cNvPr id="20" name="Rectángulo redondeado 10">
            <a:extLst>
              <a:ext uri="{FF2B5EF4-FFF2-40B4-BE49-F238E27FC236}">
                <a16:creationId xmlns:a16="http://schemas.microsoft.com/office/drawing/2014/main" id="{65B9D52D-76F6-8BD4-FFC6-6341E776C210}"/>
              </a:ext>
            </a:extLst>
          </p:cNvPr>
          <p:cNvSpPr/>
          <p:nvPr/>
        </p:nvSpPr>
        <p:spPr>
          <a:xfrm>
            <a:off x="3211873" y="3774670"/>
            <a:ext cx="2206078" cy="838200"/>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solidFill>
              <a:schemeClr val="accent5"/>
            </a:solidFill>
            <a:prstDash val="sysDot"/>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Behavioral Verification</a:t>
            </a:r>
            <a:endParaRPr lang="en-US" noProof="0" dirty="0"/>
          </a:p>
        </p:txBody>
      </p:sp>
      <p:sp>
        <p:nvSpPr>
          <p:cNvPr id="21" name="Rectángulo redondeado 11">
            <a:extLst>
              <a:ext uri="{FF2B5EF4-FFF2-40B4-BE49-F238E27FC236}">
                <a16:creationId xmlns:a16="http://schemas.microsoft.com/office/drawing/2014/main" id="{44558690-6557-60D3-3410-83617AEF3468}"/>
              </a:ext>
            </a:extLst>
          </p:cNvPr>
          <p:cNvSpPr/>
          <p:nvPr/>
        </p:nvSpPr>
        <p:spPr>
          <a:xfrm>
            <a:off x="7527026" y="1552652"/>
            <a:ext cx="2381250" cy="83820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Synthesis</a:t>
            </a:r>
            <a:endParaRPr lang="en-US" noProof="0" dirty="0"/>
          </a:p>
        </p:txBody>
      </p:sp>
      <p:sp>
        <p:nvSpPr>
          <p:cNvPr id="22" name="Rectángulo redondeado 12">
            <a:extLst>
              <a:ext uri="{FF2B5EF4-FFF2-40B4-BE49-F238E27FC236}">
                <a16:creationId xmlns:a16="http://schemas.microsoft.com/office/drawing/2014/main" id="{53CB2B0B-EABE-0A01-3276-B33919A89969}"/>
              </a:ext>
            </a:extLst>
          </p:cNvPr>
          <p:cNvSpPr/>
          <p:nvPr/>
        </p:nvSpPr>
        <p:spPr>
          <a:xfrm>
            <a:off x="7546076" y="2700551"/>
            <a:ext cx="2381250" cy="83820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a:defRPr/>
            </a:pPr>
            <a:r>
              <a:rPr lang="en-US" b="1" kern="0" noProof="0" dirty="0">
                <a:latin typeface="Bookman Old Style"/>
              </a:rPr>
              <a:t>Place &amp; Route</a:t>
            </a:r>
            <a:endParaRPr lang="en-US" noProof="0" dirty="0"/>
          </a:p>
        </p:txBody>
      </p:sp>
      <p:sp>
        <p:nvSpPr>
          <p:cNvPr id="23" name="Rectángulo redondeado 13">
            <a:extLst>
              <a:ext uri="{FF2B5EF4-FFF2-40B4-BE49-F238E27FC236}">
                <a16:creationId xmlns:a16="http://schemas.microsoft.com/office/drawing/2014/main" id="{8050FDC5-B50B-C2BF-50A3-0901E09BA4F2}"/>
              </a:ext>
            </a:extLst>
          </p:cNvPr>
          <p:cNvSpPr/>
          <p:nvPr/>
        </p:nvSpPr>
        <p:spPr>
          <a:xfrm>
            <a:off x="7565126" y="3850579"/>
            <a:ext cx="2381250" cy="838200"/>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Timing Verification</a:t>
            </a:r>
            <a:endParaRPr lang="en-US" noProof="0" dirty="0"/>
          </a:p>
        </p:txBody>
      </p:sp>
      <p:cxnSp>
        <p:nvCxnSpPr>
          <p:cNvPr id="24" name="Conector recto de flecha 18">
            <a:extLst>
              <a:ext uri="{FF2B5EF4-FFF2-40B4-BE49-F238E27FC236}">
                <a16:creationId xmlns:a16="http://schemas.microsoft.com/office/drawing/2014/main" id="{6DCD82A2-0745-4DDB-A75C-30D77FD82778}"/>
              </a:ext>
            </a:extLst>
          </p:cNvPr>
          <p:cNvCxnSpPr/>
          <p:nvPr/>
        </p:nvCxnSpPr>
        <p:spPr>
          <a:xfrm>
            <a:off x="4314135" y="3444452"/>
            <a:ext cx="0" cy="312475"/>
          </a:xfrm>
          <a:prstGeom prst="straightConnector1">
            <a:avLst/>
          </a:prstGeom>
          <a:noFill/>
          <a:ln w="19812" cap="flat" cmpd="sng" algn="ctr">
            <a:solidFill>
              <a:srgbClr val="7030A0"/>
            </a:solidFill>
            <a:prstDash val="solid"/>
            <a:miter lim="800000"/>
            <a:tailEnd type="triangle"/>
          </a:ln>
          <a:effectLst/>
        </p:spPr>
      </p:cxnSp>
      <p:cxnSp>
        <p:nvCxnSpPr>
          <p:cNvPr id="25" name="Conector recto 23">
            <a:extLst>
              <a:ext uri="{FF2B5EF4-FFF2-40B4-BE49-F238E27FC236}">
                <a16:creationId xmlns:a16="http://schemas.microsoft.com/office/drawing/2014/main" id="{6C343F99-079E-932E-3106-5AAEF0D8BE5D}"/>
              </a:ext>
            </a:extLst>
          </p:cNvPr>
          <p:cNvCxnSpPr/>
          <p:nvPr/>
        </p:nvCxnSpPr>
        <p:spPr>
          <a:xfrm flipV="1">
            <a:off x="4322812" y="4793443"/>
            <a:ext cx="2890522" cy="13137"/>
          </a:xfrm>
          <a:prstGeom prst="line">
            <a:avLst/>
          </a:prstGeom>
          <a:noFill/>
          <a:ln w="19812" cap="flat" cmpd="sng" algn="ctr">
            <a:solidFill>
              <a:srgbClr val="7030A0"/>
            </a:solidFill>
            <a:prstDash val="solid"/>
            <a:miter lim="800000"/>
          </a:ln>
          <a:effectLst/>
        </p:spPr>
      </p:cxnSp>
      <p:cxnSp>
        <p:nvCxnSpPr>
          <p:cNvPr id="26" name="Conector recto 24">
            <a:extLst>
              <a:ext uri="{FF2B5EF4-FFF2-40B4-BE49-F238E27FC236}">
                <a16:creationId xmlns:a16="http://schemas.microsoft.com/office/drawing/2014/main" id="{1D60E5AA-34BE-0582-CD5F-9ADF7D541571}"/>
              </a:ext>
            </a:extLst>
          </p:cNvPr>
          <p:cNvCxnSpPr/>
          <p:nvPr/>
        </p:nvCxnSpPr>
        <p:spPr>
          <a:xfrm flipV="1">
            <a:off x="7223378" y="1292876"/>
            <a:ext cx="4379" cy="3486106"/>
          </a:xfrm>
          <a:prstGeom prst="line">
            <a:avLst/>
          </a:prstGeom>
          <a:noFill/>
          <a:ln w="19812" cap="flat" cmpd="sng" algn="ctr">
            <a:solidFill>
              <a:srgbClr val="7030A0"/>
            </a:solidFill>
            <a:prstDash val="solid"/>
            <a:miter lim="800000"/>
          </a:ln>
          <a:effectLst/>
        </p:spPr>
      </p:cxnSp>
      <p:cxnSp>
        <p:nvCxnSpPr>
          <p:cNvPr id="27" name="Conector recto 25">
            <a:extLst>
              <a:ext uri="{FF2B5EF4-FFF2-40B4-BE49-F238E27FC236}">
                <a16:creationId xmlns:a16="http://schemas.microsoft.com/office/drawing/2014/main" id="{05B2ED7E-56E1-B88C-46D1-A91C3F83E811}"/>
              </a:ext>
            </a:extLst>
          </p:cNvPr>
          <p:cNvCxnSpPr/>
          <p:nvPr/>
        </p:nvCxnSpPr>
        <p:spPr>
          <a:xfrm flipV="1">
            <a:off x="7214431" y="1286015"/>
            <a:ext cx="1464442" cy="17517"/>
          </a:xfrm>
          <a:prstGeom prst="line">
            <a:avLst/>
          </a:prstGeom>
          <a:noFill/>
          <a:ln w="19812" cap="flat" cmpd="sng" algn="ctr">
            <a:solidFill>
              <a:srgbClr val="7030A0"/>
            </a:solidFill>
            <a:prstDash val="solid"/>
            <a:miter lim="800000"/>
            <a:tailEnd type="triangle" w="lg" len="med"/>
          </a:ln>
          <a:effectLst/>
        </p:spPr>
      </p:cxnSp>
      <p:cxnSp>
        <p:nvCxnSpPr>
          <p:cNvPr id="28" name="Conector recto de flecha 26">
            <a:extLst>
              <a:ext uri="{FF2B5EF4-FFF2-40B4-BE49-F238E27FC236}">
                <a16:creationId xmlns:a16="http://schemas.microsoft.com/office/drawing/2014/main" id="{C549E24A-C7E8-9BC8-3304-D5952422C4B5}"/>
              </a:ext>
            </a:extLst>
          </p:cNvPr>
          <p:cNvCxnSpPr/>
          <p:nvPr/>
        </p:nvCxnSpPr>
        <p:spPr>
          <a:xfrm>
            <a:off x="8682624" y="1283966"/>
            <a:ext cx="0" cy="274320"/>
          </a:xfrm>
          <a:prstGeom prst="straightConnector1">
            <a:avLst/>
          </a:prstGeom>
          <a:noFill/>
          <a:ln w="19812" cap="flat" cmpd="sng" algn="ctr">
            <a:solidFill>
              <a:srgbClr val="7030A0"/>
            </a:solidFill>
            <a:prstDash val="solid"/>
            <a:miter lim="800000"/>
            <a:tailEnd type="triangle"/>
          </a:ln>
          <a:effectLst/>
        </p:spPr>
      </p:cxnSp>
      <p:cxnSp>
        <p:nvCxnSpPr>
          <p:cNvPr id="29" name="Conector recto 28">
            <a:extLst>
              <a:ext uri="{FF2B5EF4-FFF2-40B4-BE49-F238E27FC236}">
                <a16:creationId xmlns:a16="http://schemas.microsoft.com/office/drawing/2014/main" id="{F9A5D2B3-00A9-0BDB-2F82-270A07050A10}"/>
              </a:ext>
            </a:extLst>
          </p:cNvPr>
          <p:cNvCxnSpPr/>
          <p:nvPr/>
        </p:nvCxnSpPr>
        <p:spPr>
          <a:xfrm>
            <a:off x="2011283" y="4796445"/>
            <a:ext cx="2207698" cy="4379"/>
          </a:xfrm>
          <a:prstGeom prst="line">
            <a:avLst/>
          </a:prstGeom>
          <a:noFill/>
          <a:ln w="19812" cap="flat" cmpd="sng" algn="ctr">
            <a:solidFill>
              <a:srgbClr val="7030A0"/>
            </a:solidFill>
            <a:prstDash val="dash"/>
            <a:miter lim="800000"/>
            <a:headEnd type="triangle" w="lg" len="med"/>
            <a:tailEnd type="none"/>
          </a:ln>
          <a:effectLst/>
        </p:spPr>
      </p:cxnSp>
      <p:cxnSp>
        <p:nvCxnSpPr>
          <p:cNvPr id="30" name="Conector recto 29">
            <a:extLst>
              <a:ext uri="{FF2B5EF4-FFF2-40B4-BE49-F238E27FC236}">
                <a16:creationId xmlns:a16="http://schemas.microsoft.com/office/drawing/2014/main" id="{A894ECCE-22B1-CBE7-B554-793A076466E2}"/>
              </a:ext>
            </a:extLst>
          </p:cNvPr>
          <p:cNvCxnSpPr/>
          <p:nvPr/>
        </p:nvCxnSpPr>
        <p:spPr>
          <a:xfrm flipH="1" flipV="1">
            <a:off x="2007516" y="2477334"/>
            <a:ext cx="8758" cy="2426664"/>
          </a:xfrm>
          <a:prstGeom prst="line">
            <a:avLst/>
          </a:prstGeom>
          <a:noFill/>
          <a:ln w="19812" cap="flat" cmpd="sng" algn="ctr">
            <a:solidFill>
              <a:srgbClr val="7030A0"/>
            </a:solidFill>
            <a:prstDash val="dash"/>
            <a:miter lim="800000"/>
            <a:headEnd w="lg" len="med"/>
            <a:tailEnd type="triangle" w="lg" len="med"/>
          </a:ln>
          <a:effectLst/>
        </p:spPr>
      </p:cxnSp>
      <p:cxnSp>
        <p:nvCxnSpPr>
          <p:cNvPr id="31" name="Conector recto 31">
            <a:extLst>
              <a:ext uri="{FF2B5EF4-FFF2-40B4-BE49-F238E27FC236}">
                <a16:creationId xmlns:a16="http://schemas.microsoft.com/office/drawing/2014/main" id="{87ABB52D-7F9E-8A61-9220-2E50F8F3A2AA}"/>
              </a:ext>
            </a:extLst>
          </p:cNvPr>
          <p:cNvCxnSpPr/>
          <p:nvPr/>
        </p:nvCxnSpPr>
        <p:spPr>
          <a:xfrm flipV="1">
            <a:off x="7265032" y="4906660"/>
            <a:ext cx="1463040" cy="2796"/>
          </a:xfrm>
          <a:prstGeom prst="line">
            <a:avLst/>
          </a:prstGeom>
          <a:noFill/>
          <a:ln w="19812" cap="flat" cmpd="sng" algn="ctr">
            <a:solidFill>
              <a:srgbClr val="7030A0"/>
            </a:solidFill>
            <a:prstDash val="dash"/>
            <a:miter lim="800000"/>
            <a:headEnd type="triangle" w="lg" len="med"/>
            <a:tailEnd type="none"/>
          </a:ln>
          <a:effectLst/>
        </p:spPr>
      </p:cxnSp>
      <p:cxnSp>
        <p:nvCxnSpPr>
          <p:cNvPr id="32" name="Conector recto de flecha 33">
            <a:extLst>
              <a:ext uri="{FF2B5EF4-FFF2-40B4-BE49-F238E27FC236}">
                <a16:creationId xmlns:a16="http://schemas.microsoft.com/office/drawing/2014/main" id="{4A7C49DD-C3AA-2838-DCFD-91C1659EE5E3}"/>
              </a:ext>
            </a:extLst>
          </p:cNvPr>
          <p:cNvCxnSpPr/>
          <p:nvPr/>
        </p:nvCxnSpPr>
        <p:spPr>
          <a:xfrm flipH="1">
            <a:off x="2029600" y="4912057"/>
            <a:ext cx="5274266" cy="17516"/>
          </a:xfrm>
          <a:prstGeom prst="straightConnector1">
            <a:avLst/>
          </a:prstGeom>
          <a:noFill/>
          <a:ln w="19812" cap="flat" cmpd="sng" algn="ctr">
            <a:solidFill>
              <a:srgbClr val="7030A0"/>
            </a:solidFill>
            <a:prstDash val="dash"/>
            <a:miter lim="800000"/>
            <a:tailEnd type="triangle" w="lg" len="med"/>
          </a:ln>
          <a:effectLst/>
        </p:spPr>
      </p:cxnSp>
      <p:cxnSp>
        <p:nvCxnSpPr>
          <p:cNvPr id="33" name="Conector recto 35">
            <a:extLst>
              <a:ext uri="{FF2B5EF4-FFF2-40B4-BE49-F238E27FC236}">
                <a16:creationId xmlns:a16="http://schemas.microsoft.com/office/drawing/2014/main" id="{DF87F6C8-7DC2-A30A-1B02-5AA0B49A5DBA}"/>
              </a:ext>
            </a:extLst>
          </p:cNvPr>
          <p:cNvCxnSpPr/>
          <p:nvPr/>
        </p:nvCxnSpPr>
        <p:spPr>
          <a:xfrm flipV="1">
            <a:off x="10504379" y="1297830"/>
            <a:ext cx="0" cy="3595956"/>
          </a:xfrm>
          <a:prstGeom prst="line">
            <a:avLst/>
          </a:prstGeom>
          <a:noFill/>
          <a:ln w="19812" cap="flat" cmpd="sng" algn="ctr">
            <a:solidFill>
              <a:srgbClr val="7030A0"/>
            </a:solidFill>
            <a:prstDash val="dash"/>
            <a:miter lim="800000"/>
          </a:ln>
          <a:effectLst/>
        </p:spPr>
      </p:cxnSp>
      <p:cxnSp>
        <p:nvCxnSpPr>
          <p:cNvPr id="34" name="Conector recto de flecha 36">
            <a:extLst>
              <a:ext uri="{FF2B5EF4-FFF2-40B4-BE49-F238E27FC236}">
                <a16:creationId xmlns:a16="http://schemas.microsoft.com/office/drawing/2014/main" id="{E9CF4733-4792-CD66-9DB7-FEED9EAB59F6}"/>
              </a:ext>
            </a:extLst>
          </p:cNvPr>
          <p:cNvCxnSpPr/>
          <p:nvPr/>
        </p:nvCxnSpPr>
        <p:spPr>
          <a:xfrm flipH="1">
            <a:off x="8692149" y="1293946"/>
            <a:ext cx="1783080" cy="0"/>
          </a:xfrm>
          <a:prstGeom prst="straightConnector1">
            <a:avLst/>
          </a:prstGeom>
          <a:noFill/>
          <a:ln w="19812" cap="flat" cmpd="sng" algn="ctr">
            <a:solidFill>
              <a:srgbClr val="7030A0"/>
            </a:solidFill>
            <a:prstDash val="dash"/>
            <a:miter lim="800000"/>
            <a:headEnd w="lg" len="lg"/>
            <a:tailEnd type="triangle" w="lg" len="med"/>
          </a:ln>
          <a:effectLst/>
        </p:spPr>
      </p:cxnSp>
      <p:cxnSp>
        <p:nvCxnSpPr>
          <p:cNvPr id="35" name="Conector recto de flecha 37">
            <a:extLst>
              <a:ext uri="{FF2B5EF4-FFF2-40B4-BE49-F238E27FC236}">
                <a16:creationId xmlns:a16="http://schemas.microsoft.com/office/drawing/2014/main" id="{6383E0FA-5E3A-C3B6-71B5-3A9CDD7E3C85}"/>
              </a:ext>
            </a:extLst>
          </p:cNvPr>
          <p:cNvCxnSpPr/>
          <p:nvPr/>
        </p:nvCxnSpPr>
        <p:spPr>
          <a:xfrm flipH="1">
            <a:off x="8739547" y="4893786"/>
            <a:ext cx="1783080" cy="0"/>
          </a:xfrm>
          <a:prstGeom prst="straightConnector1">
            <a:avLst/>
          </a:prstGeom>
          <a:noFill/>
          <a:ln w="19812" cap="flat" cmpd="sng" algn="ctr">
            <a:solidFill>
              <a:srgbClr val="7030A0"/>
            </a:solidFill>
            <a:prstDash val="dash"/>
            <a:miter lim="800000"/>
            <a:headEnd type="triangle" w="lg" len="med"/>
            <a:tailEnd type="none"/>
          </a:ln>
          <a:effectLst/>
        </p:spPr>
      </p:cxnSp>
      <p:cxnSp>
        <p:nvCxnSpPr>
          <p:cNvPr id="36" name="Conector recto de flecha 44">
            <a:extLst>
              <a:ext uri="{FF2B5EF4-FFF2-40B4-BE49-F238E27FC236}">
                <a16:creationId xmlns:a16="http://schemas.microsoft.com/office/drawing/2014/main" id="{C6F99303-212E-C06E-DEDE-EF3EDC394A30}"/>
              </a:ext>
            </a:extLst>
          </p:cNvPr>
          <p:cNvCxnSpPr/>
          <p:nvPr/>
        </p:nvCxnSpPr>
        <p:spPr>
          <a:xfrm>
            <a:off x="4311905" y="2109478"/>
            <a:ext cx="252" cy="480324"/>
          </a:xfrm>
          <a:prstGeom prst="straightConnector1">
            <a:avLst/>
          </a:prstGeom>
          <a:noFill/>
          <a:ln w="19812" cap="flat" cmpd="sng" algn="ctr">
            <a:solidFill>
              <a:srgbClr val="7030A0"/>
            </a:solidFill>
            <a:prstDash val="solid"/>
            <a:miter lim="800000"/>
            <a:tailEnd type="triangle"/>
          </a:ln>
          <a:effectLst/>
        </p:spPr>
      </p:cxnSp>
      <p:cxnSp>
        <p:nvCxnSpPr>
          <p:cNvPr id="37" name="Conector recto de flecha 46">
            <a:extLst>
              <a:ext uri="{FF2B5EF4-FFF2-40B4-BE49-F238E27FC236}">
                <a16:creationId xmlns:a16="http://schemas.microsoft.com/office/drawing/2014/main" id="{D349F485-BABF-73B8-033E-926526CE9353}"/>
              </a:ext>
            </a:extLst>
          </p:cNvPr>
          <p:cNvCxnSpPr/>
          <p:nvPr/>
        </p:nvCxnSpPr>
        <p:spPr>
          <a:xfrm>
            <a:off x="8736701" y="3564230"/>
            <a:ext cx="0" cy="274320"/>
          </a:xfrm>
          <a:prstGeom prst="straightConnector1">
            <a:avLst/>
          </a:prstGeom>
          <a:noFill/>
          <a:ln w="19812" cap="flat" cmpd="sng" algn="ctr">
            <a:solidFill>
              <a:srgbClr val="7030A0"/>
            </a:solidFill>
            <a:prstDash val="solid"/>
            <a:miter lim="800000"/>
            <a:tailEnd type="triangle"/>
          </a:ln>
          <a:effectLst/>
        </p:spPr>
      </p:cxnSp>
      <p:cxnSp>
        <p:nvCxnSpPr>
          <p:cNvPr id="38" name="Conector recto de flecha 47">
            <a:extLst>
              <a:ext uri="{FF2B5EF4-FFF2-40B4-BE49-F238E27FC236}">
                <a16:creationId xmlns:a16="http://schemas.microsoft.com/office/drawing/2014/main" id="{56B3EBAF-C94E-6315-ADA5-A5BAC36FD676}"/>
              </a:ext>
            </a:extLst>
          </p:cNvPr>
          <p:cNvCxnSpPr/>
          <p:nvPr/>
        </p:nvCxnSpPr>
        <p:spPr>
          <a:xfrm>
            <a:off x="8740286" y="2402327"/>
            <a:ext cx="0" cy="274320"/>
          </a:xfrm>
          <a:prstGeom prst="straightConnector1">
            <a:avLst/>
          </a:prstGeom>
          <a:noFill/>
          <a:ln w="19812" cap="flat" cmpd="sng" algn="ctr">
            <a:solidFill>
              <a:srgbClr val="7030A0"/>
            </a:solidFill>
            <a:prstDash val="solid"/>
            <a:miter lim="800000"/>
            <a:tailEnd type="triangle"/>
          </a:ln>
          <a:effectLst/>
        </p:spPr>
      </p:cxnSp>
      <p:cxnSp>
        <p:nvCxnSpPr>
          <p:cNvPr id="39" name="Conector recto de flecha 48">
            <a:extLst>
              <a:ext uri="{FF2B5EF4-FFF2-40B4-BE49-F238E27FC236}">
                <a16:creationId xmlns:a16="http://schemas.microsoft.com/office/drawing/2014/main" id="{94AFACFD-6CB1-2143-708D-FA151F66AF62}"/>
              </a:ext>
            </a:extLst>
          </p:cNvPr>
          <p:cNvCxnSpPr>
            <a:cxnSpLocks/>
          </p:cNvCxnSpPr>
          <p:nvPr/>
        </p:nvCxnSpPr>
        <p:spPr>
          <a:xfrm>
            <a:off x="8728072" y="4693962"/>
            <a:ext cx="0" cy="182880"/>
          </a:xfrm>
          <a:prstGeom prst="straightConnector1">
            <a:avLst/>
          </a:prstGeom>
          <a:noFill/>
          <a:ln w="19812" cap="flat" cmpd="sng" algn="ctr">
            <a:solidFill>
              <a:srgbClr val="7030A0"/>
            </a:solidFill>
            <a:prstDash val="solid"/>
            <a:miter lim="800000"/>
            <a:tailEnd type="triangle"/>
          </a:ln>
          <a:effectLst/>
        </p:spPr>
      </p:cxnSp>
      <p:sp>
        <p:nvSpPr>
          <p:cNvPr id="40" name="Rectángulo redondeado 60">
            <a:extLst>
              <a:ext uri="{FF2B5EF4-FFF2-40B4-BE49-F238E27FC236}">
                <a16:creationId xmlns:a16="http://schemas.microsoft.com/office/drawing/2014/main" id="{E25B124D-DDE5-9900-326E-13DA2F9855D1}"/>
              </a:ext>
            </a:extLst>
          </p:cNvPr>
          <p:cNvSpPr/>
          <p:nvPr/>
        </p:nvSpPr>
        <p:spPr>
          <a:xfrm>
            <a:off x="3186849" y="1294560"/>
            <a:ext cx="2206078" cy="838200"/>
          </a:xfrm>
          <a:prstGeom prst="roundRect">
            <a:avLst/>
          </a:prstGeom>
          <a:solidFill>
            <a:schemeClr val="accent3">
              <a:lumMod val="75000"/>
            </a:schemeClr>
          </a:solidFill>
          <a:ln w="6350" cap="flat" cmpd="sng" algn="ctr">
            <a:solidFill>
              <a:srgbClr val="A5A5A5"/>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Create Project</a:t>
            </a:r>
          </a:p>
          <a:p>
            <a:pPr fontAlgn="auto">
              <a:spcBef>
                <a:spcPts val="0"/>
              </a:spcBef>
              <a:spcAft>
                <a:spcPts val="0"/>
              </a:spcAft>
              <a:defRPr/>
            </a:pPr>
            <a:r>
              <a:rPr lang="en-US" b="1" kern="0" noProof="0" dirty="0">
                <a:solidFill>
                  <a:prstClr val="black"/>
                </a:solidFill>
                <a:latin typeface="Bookman Old Style" panose="02050604050505020204" pitchFamily="18" charset="0"/>
              </a:rPr>
              <a:t>(Block Design)</a:t>
            </a:r>
          </a:p>
        </p:txBody>
      </p:sp>
      <p:cxnSp>
        <p:nvCxnSpPr>
          <p:cNvPr id="41" name="Conector recto de flecha 64">
            <a:extLst>
              <a:ext uri="{FF2B5EF4-FFF2-40B4-BE49-F238E27FC236}">
                <a16:creationId xmlns:a16="http://schemas.microsoft.com/office/drawing/2014/main" id="{FEE3FF2C-625A-7590-E257-19192F92C902}"/>
              </a:ext>
            </a:extLst>
          </p:cNvPr>
          <p:cNvCxnSpPr/>
          <p:nvPr/>
        </p:nvCxnSpPr>
        <p:spPr>
          <a:xfrm>
            <a:off x="4313163" y="4599621"/>
            <a:ext cx="4379" cy="216128"/>
          </a:xfrm>
          <a:prstGeom prst="straightConnector1">
            <a:avLst/>
          </a:prstGeom>
          <a:noFill/>
          <a:ln w="19812" cap="flat" cmpd="sng" algn="ctr">
            <a:solidFill>
              <a:srgbClr val="7030A0"/>
            </a:solidFill>
            <a:prstDash val="solid"/>
            <a:miter lim="800000"/>
            <a:tailEnd type="triangle"/>
          </a:ln>
          <a:effectLst/>
        </p:spPr>
      </p:cxnSp>
      <p:cxnSp>
        <p:nvCxnSpPr>
          <p:cNvPr id="42" name="Conector recto de flecha 75">
            <a:extLst>
              <a:ext uri="{FF2B5EF4-FFF2-40B4-BE49-F238E27FC236}">
                <a16:creationId xmlns:a16="http://schemas.microsoft.com/office/drawing/2014/main" id="{01B9518E-003A-EADC-07C8-B62EECC2E5B5}"/>
              </a:ext>
            </a:extLst>
          </p:cNvPr>
          <p:cNvCxnSpPr/>
          <p:nvPr/>
        </p:nvCxnSpPr>
        <p:spPr>
          <a:xfrm flipH="1">
            <a:off x="8736485" y="2530887"/>
            <a:ext cx="1737360" cy="0"/>
          </a:xfrm>
          <a:prstGeom prst="straightConnector1">
            <a:avLst/>
          </a:prstGeom>
          <a:noFill/>
          <a:ln w="19812" cap="flat" cmpd="sng" algn="ctr">
            <a:solidFill>
              <a:srgbClr val="7030A0"/>
            </a:solidFill>
            <a:prstDash val="dash"/>
            <a:miter lim="800000"/>
            <a:headEnd w="lg" len="lg"/>
            <a:tailEnd type="triangle" w="lg" len="med"/>
          </a:ln>
          <a:effectLst/>
        </p:spPr>
      </p:cxnSp>
      <p:sp>
        <p:nvSpPr>
          <p:cNvPr id="43" name="Rectángulo redondeado 71">
            <a:extLst>
              <a:ext uri="{FF2B5EF4-FFF2-40B4-BE49-F238E27FC236}">
                <a16:creationId xmlns:a16="http://schemas.microsoft.com/office/drawing/2014/main" id="{57AF2356-9824-5895-161B-AD9BD84C7C4C}"/>
              </a:ext>
            </a:extLst>
          </p:cNvPr>
          <p:cNvSpPr/>
          <p:nvPr/>
        </p:nvSpPr>
        <p:spPr>
          <a:xfrm>
            <a:off x="5655915" y="1528663"/>
            <a:ext cx="1369365" cy="360727"/>
          </a:xfrm>
          <a:prstGeom prst="roundRect">
            <a:avLst/>
          </a:prstGeom>
          <a:solidFill>
            <a:srgbClr val="F1A151"/>
          </a:solidFill>
          <a:ln w="6350" cap="flat" cmpd="sng" algn="ctr">
            <a:solidFill>
              <a:srgbClr val="4472C4"/>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0" tIns="45720" rIns="0" bIns="45720" rtlCol="0" anchor="ctr"/>
          <a:lstStyle/>
          <a:p>
            <a:pPr algn="ctr" fontAlgn="auto">
              <a:spcBef>
                <a:spcPts val="0"/>
              </a:spcBef>
              <a:spcAft>
                <a:spcPts val="0"/>
              </a:spcAft>
              <a:defRPr/>
            </a:pPr>
            <a:r>
              <a:rPr lang="en-US" sz="1600" b="1" kern="0" noProof="0" dirty="0">
                <a:solidFill>
                  <a:prstClr val="black"/>
                </a:solidFill>
                <a:latin typeface="Bookman Old Style" panose="02050604050505020204" pitchFamily="18" charset="0"/>
              </a:rPr>
              <a:t>Constraints</a:t>
            </a:r>
            <a:endParaRPr lang="en-US" noProof="0" dirty="0"/>
          </a:p>
        </p:txBody>
      </p:sp>
      <p:sp>
        <p:nvSpPr>
          <p:cNvPr id="44" name="Rectángulo redondeado 79">
            <a:extLst>
              <a:ext uri="{FF2B5EF4-FFF2-40B4-BE49-F238E27FC236}">
                <a16:creationId xmlns:a16="http://schemas.microsoft.com/office/drawing/2014/main" id="{8752623B-345E-D93F-EF77-F741ED556839}"/>
              </a:ext>
            </a:extLst>
          </p:cNvPr>
          <p:cNvSpPr/>
          <p:nvPr/>
        </p:nvSpPr>
        <p:spPr>
          <a:xfrm>
            <a:off x="1446416" y="1283084"/>
            <a:ext cx="1343090" cy="321754"/>
          </a:xfrm>
          <a:prstGeom prst="roundRect">
            <a:avLst/>
          </a:prstGeom>
          <a:solidFill>
            <a:srgbClr val="CF7373"/>
          </a:solidFill>
          <a:ln w="6350" cap="flat" cmpd="sng" algn="ctr">
            <a:solidFill>
              <a:srgbClr val="4472C4"/>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a:defRPr/>
            </a:pPr>
            <a:r>
              <a:rPr lang="en-US" sz="1600" b="1" kern="0" noProof="0" dirty="0">
                <a:latin typeface="Bookman Old Style"/>
              </a:rPr>
              <a:t>IP Cores</a:t>
            </a:r>
            <a:endParaRPr lang="en-US" sz="1600" b="1" kern="0" noProof="0" dirty="0">
              <a:solidFill>
                <a:prstClr val="black"/>
              </a:solidFill>
              <a:latin typeface="Bookman Old Style" panose="02050604050505020204" pitchFamily="18" charset="0"/>
            </a:endParaRPr>
          </a:p>
        </p:txBody>
      </p:sp>
      <p:sp>
        <p:nvSpPr>
          <p:cNvPr id="45" name="Rectángulo redondeado 41">
            <a:extLst>
              <a:ext uri="{FF2B5EF4-FFF2-40B4-BE49-F238E27FC236}">
                <a16:creationId xmlns:a16="http://schemas.microsoft.com/office/drawing/2014/main" id="{6A59155B-F416-4B17-0C58-B928764B81AB}"/>
              </a:ext>
            </a:extLst>
          </p:cNvPr>
          <p:cNvSpPr/>
          <p:nvPr/>
        </p:nvSpPr>
        <p:spPr>
          <a:xfrm>
            <a:off x="7550415" y="5442918"/>
            <a:ext cx="3197584" cy="838200"/>
          </a:xfrm>
          <a:prstGeom prst="roundRect">
            <a:avLst/>
          </a:prstGeom>
          <a:solidFill>
            <a:srgbClr val="965B8E"/>
          </a:solidFill>
          <a:ln w="6350" cap="flat" cmpd="sng" algn="ctr">
            <a:solidFill>
              <a:srgbClr val="FFC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Bitstream Generation / Hardware Export .</a:t>
            </a:r>
            <a:r>
              <a:rPr lang="en-US" b="1" kern="0" noProof="0" dirty="0" err="1">
                <a:solidFill>
                  <a:prstClr val="black"/>
                </a:solidFill>
                <a:latin typeface="Bookman Old Style" panose="02050604050505020204" pitchFamily="18" charset="0"/>
              </a:rPr>
              <a:t>xsa</a:t>
            </a:r>
            <a:endParaRPr lang="en-US" b="1" kern="0" noProof="0" dirty="0">
              <a:solidFill>
                <a:prstClr val="black"/>
              </a:solidFill>
              <a:latin typeface="Bookman Old Style" panose="02050604050505020204" pitchFamily="18" charset="0"/>
            </a:endParaRPr>
          </a:p>
        </p:txBody>
      </p:sp>
      <p:sp>
        <p:nvSpPr>
          <p:cNvPr id="46" name="CuadroTexto 17">
            <a:extLst>
              <a:ext uri="{FF2B5EF4-FFF2-40B4-BE49-F238E27FC236}">
                <a16:creationId xmlns:a16="http://schemas.microsoft.com/office/drawing/2014/main" id="{2111320D-4284-6CFE-2ECD-93C7F4EDC857}"/>
              </a:ext>
            </a:extLst>
          </p:cNvPr>
          <p:cNvSpPr txBox="1"/>
          <p:nvPr/>
        </p:nvSpPr>
        <p:spPr>
          <a:xfrm>
            <a:off x="5751723" y="4032842"/>
            <a:ext cx="1229457" cy="369332"/>
          </a:xfrm>
          <a:prstGeom prst="rect">
            <a:avLst/>
          </a:prstGeom>
          <a:noFill/>
        </p:spPr>
        <p:txBody>
          <a:bodyPr wrap="square" rtlCol="0">
            <a:spAutoFit/>
          </a:bodyPr>
          <a:lstStyle/>
          <a:p>
            <a:r>
              <a:rPr lang="en-US" noProof="0" dirty="0">
                <a:solidFill>
                  <a:srgbClr val="7030A0"/>
                </a:solidFill>
                <a:latin typeface="Comic Sans MS" panose="030F0702030302020204" pitchFamily="66" charset="0"/>
              </a:rPr>
              <a:t>Optional</a:t>
            </a:r>
          </a:p>
        </p:txBody>
      </p:sp>
      <p:sp>
        <p:nvSpPr>
          <p:cNvPr id="47" name="Cerrar llave 19">
            <a:extLst>
              <a:ext uri="{FF2B5EF4-FFF2-40B4-BE49-F238E27FC236}">
                <a16:creationId xmlns:a16="http://schemas.microsoft.com/office/drawing/2014/main" id="{AD7DD3CB-AAF7-4707-21EB-1EE1D4A2DA6C}"/>
              </a:ext>
            </a:extLst>
          </p:cNvPr>
          <p:cNvSpPr/>
          <p:nvPr/>
        </p:nvSpPr>
        <p:spPr>
          <a:xfrm>
            <a:off x="5571334" y="3865107"/>
            <a:ext cx="154012" cy="663644"/>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48" name="CuadroTexto 51">
            <a:extLst>
              <a:ext uri="{FF2B5EF4-FFF2-40B4-BE49-F238E27FC236}">
                <a16:creationId xmlns:a16="http://schemas.microsoft.com/office/drawing/2014/main" id="{A518AF0B-9556-6923-8970-4E7FE060ABE0}"/>
              </a:ext>
            </a:extLst>
          </p:cNvPr>
          <p:cNvSpPr txBox="1"/>
          <p:nvPr/>
        </p:nvSpPr>
        <p:spPr>
          <a:xfrm>
            <a:off x="10455106" y="4071058"/>
            <a:ext cx="1229457" cy="369332"/>
          </a:xfrm>
          <a:prstGeom prst="rect">
            <a:avLst/>
          </a:prstGeom>
          <a:noFill/>
        </p:spPr>
        <p:txBody>
          <a:bodyPr wrap="square" rtlCol="0">
            <a:spAutoFit/>
          </a:bodyPr>
          <a:lstStyle/>
          <a:p>
            <a:r>
              <a:rPr lang="en-US" noProof="0" dirty="0">
                <a:solidFill>
                  <a:srgbClr val="7030A0"/>
                </a:solidFill>
                <a:latin typeface="Comic Sans MS" panose="030F0702030302020204" pitchFamily="66" charset="0"/>
              </a:rPr>
              <a:t>Optional</a:t>
            </a:r>
          </a:p>
        </p:txBody>
      </p:sp>
      <p:sp>
        <p:nvSpPr>
          <p:cNvPr id="49" name="Cerrar llave 52">
            <a:extLst>
              <a:ext uri="{FF2B5EF4-FFF2-40B4-BE49-F238E27FC236}">
                <a16:creationId xmlns:a16="http://schemas.microsoft.com/office/drawing/2014/main" id="{8C05A208-EFED-33ED-289B-C8E6C7F78CE0}"/>
              </a:ext>
            </a:extLst>
          </p:cNvPr>
          <p:cNvSpPr/>
          <p:nvPr/>
        </p:nvSpPr>
        <p:spPr>
          <a:xfrm>
            <a:off x="10200555" y="3935512"/>
            <a:ext cx="154012" cy="663644"/>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50" name="Rectángulo redondeado 53">
            <a:extLst>
              <a:ext uri="{FF2B5EF4-FFF2-40B4-BE49-F238E27FC236}">
                <a16:creationId xmlns:a16="http://schemas.microsoft.com/office/drawing/2014/main" id="{9DAE047E-72BD-B300-FB4A-7469EEC4F53E}"/>
              </a:ext>
            </a:extLst>
          </p:cNvPr>
          <p:cNvSpPr/>
          <p:nvPr/>
        </p:nvSpPr>
        <p:spPr>
          <a:xfrm>
            <a:off x="10609778" y="1778588"/>
            <a:ext cx="1426296" cy="351969"/>
          </a:xfrm>
          <a:prstGeom prst="roundRect">
            <a:avLst/>
          </a:prstGeom>
          <a:solidFill>
            <a:srgbClr val="F1A151"/>
          </a:solidFill>
          <a:ln w="12700" cap="flat" cmpd="sng" algn="ctr">
            <a:solidFill>
              <a:schemeClr val="tx1">
                <a:lumMod val="95000"/>
                <a:lumOff val="500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0" rIns="0" rtlCol="0" anchor="ctr"/>
          <a:lstStyle/>
          <a:p>
            <a:pPr fontAlgn="auto">
              <a:spcBef>
                <a:spcPts val="0"/>
              </a:spcBef>
              <a:spcAft>
                <a:spcPts val="0"/>
              </a:spcAft>
              <a:defRPr/>
            </a:pPr>
            <a:r>
              <a:rPr lang="en-US" sz="1600" b="1" kern="0" noProof="0" dirty="0">
                <a:solidFill>
                  <a:prstClr val="black"/>
                </a:solidFill>
                <a:latin typeface="Bookman Old Style" panose="02050604050505020204" pitchFamily="18" charset="0"/>
              </a:rPr>
              <a:t>Constraints</a:t>
            </a:r>
          </a:p>
        </p:txBody>
      </p:sp>
      <p:cxnSp>
        <p:nvCxnSpPr>
          <p:cNvPr id="51" name="Conector recto de flecha 54">
            <a:extLst>
              <a:ext uri="{FF2B5EF4-FFF2-40B4-BE49-F238E27FC236}">
                <a16:creationId xmlns:a16="http://schemas.microsoft.com/office/drawing/2014/main" id="{64494EAD-2265-C808-5AC1-A717BD346036}"/>
              </a:ext>
            </a:extLst>
          </p:cNvPr>
          <p:cNvCxnSpPr>
            <a:endCxn id="21" idx="3"/>
          </p:cNvCxnSpPr>
          <p:nvPr/>
        </p:nvCxnSpPr>
        <p:spPr>
          <a:xfrm flipH="1">
            <a:off x="9908276" y="1954571"/>
            <a:ext cx="687978" cy="0"/>
          </a:xfrm>
          <a:prstGeom prst="straightConnector1">
            <a:avLst/>
          </a:prstGeom>
          <a:noFill/>
          <a:ln w="19812" cap="flat" cmpd="sng" algn="ctr">
            <a:solidFill>
              <a:schemeClr val="accent5">
                <a:lumMod val="75000"/>
              </a:schemeClr>
            </a:solidFill>
            <a:prstDash val="solid"/>
            <a:miter lim="800000"/>
            <a:tailEnd type="triangle"/>
          </a:ln>
          <a:effectLst/>
        </p:spPr>
      </p:cxnSp>
      <p:sp>
        <p:nvSpPr>
          <p:cNvPr id="52" name="Rectángulo redondeado 55">
            <a:extLst>
              <a:ext uri="{FF2B5EF4-FFF2-40B4-BE49-F238E27FC236}">
                <a16:creationId xmlns:a16="http://schemas.microsoft.com/office/drawing/2014/main" id="{6AF714C0-2D42-95CC-D545-3EA010551961}"/>
              </a:ext>
            </a:extLst>
          </p:cNvPr>
          <p:cNvSpPr/>
          <p:nvPr/>
        </p:nvSpPr>
        <p:spPr>
          <a:xfrm>
            <a:off x="10646637" y="2938154"/>
            <a:ext cx="1426296" cy="351969"/>
          </a:xfrm>
          <a:prstGeom prst="roundRect">
            <a:avLst/>
          </a:prstGeom>
          <a:solidFill>
            <a:srgbClr val="F1A151"/>
          </a:solidFill>
          <a:ln w="9525" cap="flat" cmpd="sng" algn="ctr">
            <a:solidFill>
              <a:schemeClr val="tx1">
                <a:lumMod val="95000"/>
                <a:lumOff val="5000"/>
              </a:schemeClr>
            </a:solidFill>
            <a:prstDash val="dashDot"/>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0" rIns="0" rtlCol="0" anchor="ctr"/>
          <a:lstStyle/>
          <a:p>
            <a:pPr fontAlgn="auto">
              <a:spcBef>
                <a:spcPts val="0"/>
              </a:spcBef>
              <a:spcAft>
                <a:spcPts val="0"/>
              </a:spcAft>
              <a:defRPr/>
            </a:pPr>
            <a:r>
              <a:rPr lang="en-US" sz="1600" b="1" kern="0" noProof="0" dirty="0">
                <a:solidFill>
                  <a:prstClr val="black"/>
                </a:solidFill>
                <a:latin typeface="Bookman Old Style" panose="02050604050505020204" pitchFamily="18" charset="0"/>
              </a:rPr>
              <a:t>Constraints</a:t>
            </a:r>
          </a:p>
        </p:txBody>
      </p:sp>
      <p:cxnSp>
        <p:nvCxnSpPr>
          <p:cNvPr id="53" name="Conector recto de flecha 56">
            <a:extLst>
              <a:ext uri="{FF2B5EF4-FFF2-40B4-BE49-F238E27FC236}">
                <a16:creationId xmlns:a16="http://schemas.microsoft.com/office/drawing/2014/main" id="{984CCD41-7A4B-F867-D12F-89BACF681F61}"/>
              </a:ext>
            </a:extLst>
          </p:cNvPr>
          <p:cNvCxnSpPr/>
          <p:nvPr/>
        </p:nvCxnSpPr>
        <p:spPr>
          <a:xfrm flipH="1">
            <a:off x="9935610" y="3114137"/>
            <a:ext cx="687978" cy="0"/>
          </a:xfrm>
          <a:prstGeom prst="straightConnector1">
            <a:avLst/>
          </a:prstGeom>
          <a:noFill/>
          <a:ln w="19812" cap="flat" cmpd="sng" algn="ctr">
            <a:solidFill>
              <a:schemeClr val="accent5">
                <a:lumMod val="75000"/>
              </a:schemeClr>
            </a:solidFill>
            <a:prstDash val="solid"/>
            <a:miter lim="800000"/>
            <a:tailEnd type="triangle"/>
          </a:ln>
          <a:effectLst/>
        </p:spPr>
      </p:cxnSp>
      <p:sp>
        <p:nvSpPr>
          <p:cNvPr id="54" name="CuadroTexto 61">
            <a:extLst>
              <a:ext uri="{FF2B5EF4-FFF2-40B4-BE49-F238E27FC236}">
                <a16:creationId xmlns:a16="http://schemas.microsoft.com/office/drawing/2014/main" id="{A3D8510D-DA24-16D8-3653-1C4AC68A482A}"/>
              </a:ext>
            </a:extLst>
          </p:cNvPr>
          <p:cNvSpPr txBox="1"/>
          <p:nvPr/>
        </p:nvSpPr>
        <p:spPr>
          <a:xfrm>
            <a:off x="10750586" y="2346221"/>
            <a:ext cx="1229457" cy="369332"/>
          </a:xfrm>
          <a:prstGeom prst="rect">
            <a:avLst/>
          </a:prstGeom>
          <a:noFill/>
        </p:spPr>
        <p:txBody>
          <a:bodyPr wrap="square" rtlCol="0">
            <a:spAutoFit/>
          </a:bodyPr>
          <a:lstStyle/>
          <a:p>
            <a:r>
              <a:rPr lang="en-US" noProof="0" dirty="0">
                <a:solidFill>
                  <a:srgbClr val="7030A0"/>
                </a:solidFill>
                <a:latin typeface="Comic Sans MS" panose="030F0702030302020204" pitchFamily="66" charset="0"/>
              </a:rPr>
              <a:t>Optional</a:t>
            </a:r>
          </a:p>
        </p:txBody>
      </p:sp>
      <p:cxnSp>
        <p:nvCxnSpPr>
          <p:cNvPr id="55" name="Conector recto de flecha 62">
            <a:extLst>
              <a:ext uri="{FF2B5EF4-FFF2-40B4-BE49-F238E27FC236}">
                <a16:creationId xmlns:a16="http://schemas.microsoft.com/office/drawing/2014/main" id="{32677D2D-FA8C-6966-EC48-E007994535DE}"/>
              </a:ext>
            </a:extLst>
          </p:cNvPr>
          <p:cNvCxnSpPr/>
          <p:nvPr/>
        </p:nvCxnSpPr>
        <p:spPr>
          <a:xfrm>
            <a:off x="11318196" y="2638655"/>
            <a:ext cx="0" cy="274320"/>
          </a:xfrm>
          <a:prstGeom prst="straightConnector1">
            <a:avLst/>
          </a:prstGeom>
          <a:noFill/>
          <a:ln w="19812" cap="flat" cmpd="sng" algn="ctr">
            <a:solidFill>
              <a:schemeClr val="accent5">
                <a:lumMod val="75000"/>
              </a:schemeClr>
            </a:solidFill>
            <a:prstDash val="solid"/>
            <a:miter lim="800000"/>
            <a:tailEnd type="triangle"/>
          </a:ln>
          <a:effectLst/>
        </p:spPr>
      </p:cxnSp>
      <p:cxnSp>
        <p:nvCxnSpPr>
          <p:cNvPr id="56" name="Conector recto de flecha 63">
            <a:extLst>
              <a:ext uri="{FF2B5EF4-FFF2-40B4-BE49-F238E27FC236}">
                <a16:creationId xmlns:a16="http://schemas.microsoft.com/office/drawing/2014/main" id="{D615E0CE-48EC-8E21-3D73-5CC938BBD572}"/>
              </a:ext>
            </a:extLst>
          </p:cNvPr>
          <p:cNvCxnSpPr/>
          <p:nvPr/>
        </p:nvCxnSpPr>
        <p:spPr>
          <a:xfrm flipH="1" flipV="1">
            <a:off x="11323754" y="2152720"/>
            <a:ext cx="1071" cy="242429"/>
          </a:xfrm>
          <a:prstGeom prst="straightConnector1">
            <a:avLst/>
          </a:prstGeom>
          <a:noFill/>
          <a:ln w="19812" cap="flat" cmpd="sng" algn="ctr">
            <a:solidFill>
              <a:schemeClr val="accent5">
                <a:lumMod val="75000"/>
              </a:schemeClr>
            </a:solidFill>
            <a:prstDash val="solid"/>
            <a:miter lim="800000"/>
            <a:tailEnd type="triangle"/>
          </a:ln>
          <a:effectLst/>
        </p:spPr>
      </p:cxnSp>
      <p:sp>
        <p:nvSpPr>
          <p:cNvPr id="57" name="Flecha derecha 67">
            <a:extLst>
              <a:ext uri="{FF2B5EF4-FFF2-40B4-BE49-F238E27FC236}">
                <a16:creationId xmlns:a16="http://schemas.microsoft.com/office/drawing/2014/main" id="{C8CF1D53-F97C-6898-734B-57B2FE6D8F27}"/>
              </a:ext>
            </a:extLst>
          </p:cNvPr>
          <p:cNvSpPr/>
          <p:nvPr/>
        </p:nvSpPr>
        <p:spPr bwMode="auto">
          <a:xfrm rot="10800000">
            <a:off x="5939372" y="5863952"/>
            <a:ext cx="1571665" cy="45719"/>
          </a:xfrm>
          <a:prstGeom prst="rightArrow">
            <a:avLst/>
          </a:prstGeom>
          <a:solidFill>
            <a:schemeClr val="bg1"/>
          </a:solid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noProof="0" dirty="0">
              <a:solidFill>
                <a:srgbClr val="000000"/>
              </a:solidFill>
            </a:endParaRPr>
          </a:p>
        </p:txBody>
      </p:sp>
      <p:pic>
        <p:nvPicPr>
          <p:cNvPr id="58" name="Picture 18" descr="ZedBoard_RevA_sideA.jpg">
            <a:extLst>
              <a:ext uri="{FF2B5EF4-FFF2-40B4-BE49-F238E27FC236}">
                <a16:creationId xmlns:a16="http://schemas.microsoft.com/office/drawing/2014/main" id="{9042B602-EB18-FB96-8F13-75AA0467DEC0}"/>
              </a:ext>
            </a:extLst>
          </p:cNvPr>
          <p:cNvPicPr>
            <a:picLocks noChangeAspect="1"/>
          </p:cNvPicPr>
          <p:nvPr/>
        </p:nvPicPr>
        <p:blipFill>
          <a:blip r:embed="rId2" cstate="print"/>
          <a:stretch>
            <a:fillRect/>
          </a:stretch>
        </p:blipFill>
        <p:spPr bwMode="auto">
          <a:xfrm>
            <a:off x="228140" y="5069419"/>
            <a:ext cx="1645395" cy="1435110"/>
          </a:xfrm>
          <a:prstGeom prst="rect">
            <a:avLst/>
          </a:prstGeom>
          <a:solidFill>
            <a:schemeClr val="accent2"/>
          </a:solidFill>
          <a:ln w="9525"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9" name="Flecha derecha 70">
            <a:extLst>
              <a:ext uri="{FF2B5EF4-FFF2-40B4-BE49-F238E27FC236}">
                <a16:creationId xmlns:a16="http://schemas.microsoft.com/office/drawing/2014/main" id="{7AC94CA1-C946-3994-1D5B-0B84B2924BB5}"/>
              </a:ext>
            </a:extLst>
          </p:cNvPr>
          <p:cNvSpPr/>
          <p:nvPr/>
        </p:nvSpPr>
        <p:spPr bwMode="auto">
          <a:xfrm rot="10800000" flipV="1">
            <a:off x="1948061" y="5863582"/>
            <a:ext cx="1515617" cy="26358"/>
          </a:xfrm>
          <a:prstGeom prst="rightArrow">
            <a:avLst/>
          </a:prstGeom>
          <a:solidFill>
            <a:schemeClr val="bg1"/>
          </a:solid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algn="ctr"/>
            <a:endParaRPr lang="en-US" noProof="0" dirty="0">
              <a:solidFill>
                <a:srgbClr val="000000"/>
              </a:solidFill>
            </a:endParaRPr>
          </a:p>
        </p:txBody>
      </p:sp>
      <p:pic>
        <p:nvPicPr>
          <p:cNvPr id="60" name="Picture 16" descr="Text&#10;&#10;Description automatically generated">
            <a:extLst>
              <a:ext uri="{FF2B5EF4-FFF2-40B4-BE49-F238E27FC236}">
                <a16:creationId xmlns:a16="http://schemas.microsoft.com/office/drawing/2014/main" id="{B4A274D5-E428-8C36-52C4-7EB392BCDA74}"/>
              </a:ext>
            </a:extLst>
          </p:cNvPr>
          <p:cNvPicPr>
            <a:picLocks noChangeAspect="1"/>
          </p:cNvPicPr>
          <p:nvPr/>
        </p:nvPicPr>
        <p:blipFill>
          <a:blip r:embed="rId3"/>
          <a:stretch>
            <a:fillRect/>
          </a:stretch>
        </p:blipFill>
        <p:spPr>
          <a:xfrm>
            <a:off x="3482720" y="5436825"/>
            <a:ext cx="2419132" cy="902316"/>
          </a:xfrm>
          <a:prstGeom prst="rect">
            <a:avLst/>
          </a:prstGeom>
        </p:spPr>
      </p:pic>
      <p:cxnSp>
        <p:nvCxnSpPr>
          <p:cNvPr id="61" name="Conector recto de flecha 80">
            <a:extLst>
              <a:ext uri="{FF2B5EF4-FFF2-40B4-BE49-F238E27FC236}">
                <a16:creationId xmlns:a16="http://schemas.microsoft.com/office/drawing/2014/main" id="{C0F322AC-D576-1466-2110-C021F9AD4E7D}"/>
              </a:ext>
            </a:extLst>
          </p:cNvPr>
          <p:cNvCxnSpPr>
            <a:cxnSpLocks/>
          </p:cNvCxnSpPr>
          <p:nvPr/>
        </p:nvCxnSpPr>
        <p:spPr>
          <a:xfrm flipH="1">
            <a:off x="5376899" y="1690126"/>
            <a:ext cx="274320" cy="0"/>
          </a:xfrm>
          <a:prstGeom prst="straightConnector1">
            <a:avLst/>
          </a:prstGeom>
          <a:noFill/>
          <a:ln w="19812" cap="flat" cmpd="sng" algn="ctr">
            <a:solidFill>
              <a:srgbClr val="7030A0"/>
            </a:solidFill>
            <a:prstDash val="solid"/>
            <a:miter lim="800000"/>
            <a:tailEnd type="triangle"/>
          </a:ln>
          <a:effectLst/>
        </p:spPr>
      </p:cxnSp>
      <p:cxnSp>
        <p:nvCxnSpPr>
          <p:cNvPr id="62" name="Conector recto de flecha 50">
            <a:extLst>
              <a:ext uri="{FF2B5EF4-FFF2-40B4-BE49-F238E27FC236}">
                <a16:creationId xmlns:a16="http://schemas.microsoft.com/office/drawing/2014/main" id="{96D739E2-14F9-C25A-4F52-DCDAA9FDB629}"/>
              </a:ext>
            </a:extLst>
          </p:cNvPr>
          <p:cNvCxnSpPr>
            <a:cxnSpLocks/>
          </p:cNvCxnSpPr>
          <p:nvPr/>
        </p:nvCxnSpPr>
        <p:spPr>
          <a:xfrm>
            <a:off x="1090423" y="1435038"/>
            <a:ext cx="344600" cy="1"/>
          </a:xfrm>
          <a:prstGeom prst="straightConnector1">
            <a:avLst/>
          </a:prstGeom>
          <a:noFill/>
          <a:ln w="19812" cap="flat" cmpd="sng" algn="ctr">
            <a:solidFill>
              <a:srgbClr val="7030A0"/>
            </a:solidFill>
            <a:prstDash val="solid"/>
            <a:miter lim="800000"/>
            <a:tailEnd type="triangle"/>
          </a:ln>
          <a:effectLst/>
        </p:spPr>
      </p:cxnSp>
      <p:cxnSp>
        <p:nvCxnSpPr>
          <p:cNvPr id="63" name="Conector recto de flecha 50">
            <a:extLst>
              <a:ext uri="{FF2B5EF4-FFF2-40B4-BE49-F238E27FC236}">
                <a16:creationId xmlns:a16="http://schemas.microsoft.com/office/drawing/2014/main" id="{56D3C464-6C67-A840-66C1-C332CFB21693}"/>
              </a:ext>
            </a:extLst>
          </p:cNvPr>
          <p:cNvCxnSpPr>
            <a:cxnSpLocks/>
          </p:cNvCxnSpPr>
          <p:nvPr/>
        </p:nvCxnSpPr>
        <p:spPr>
          <a:xfrm>
            <a:off x="2824630" y="1461313"/>
            <a:ext cx="344600" cy="1"/>
          </a:xfrm>
          <a:prstGeom prst="straightConnector1">
            <a:avLst/>
          </a:prstGeom>
          <a:noFill/>
          <a:ln w="19812" cap="flat" cmpd="sng" algn="ctr">
            <a:solidFill>
              <a:srgbClr val="7030A0"/>
            </a:solidFill>
            <a:prstDash val="solid"/>
            <a:miter lim="800000"/>
            <a:tailEnd type="triangle"/>
          </a:ln>
          <a:effectLst/>
        </p:spPr>
      </p:cxnSp>
      <p:cxnSp>
        <p:nvCxnSpPr>
          <p:cNvPr id="64" name="Conector recto de flecha 50">
            <a:extLst>
              <a:ext uri="{FF2B5EF4-FFF2-40B4-BE49-F238E27FC236}">
                <a16:creationId xmlns:a16="http://schemas.microsoft.com/office/drawing/2014/main" id="{4EE87E10-24DA-6FF9-530D-73DC84F39245}"/>
              </a:ext>
            </a:extLst>
          </p:cNvPr>
          <p:cNvCxnSpPr>
            <a:cxnSpLocks/>
          </p:cNvCxnSpPr>
          <p:nvPr/>
        </p:nvCxnSpPr>
        <p:spPr>
          <a:xfrm flipV="1">
            <a:off x="2487424" y="1912383"/>
            <a:ext cx="694944" cy="4378"/>
          </a:xfrm>
          <a:prstGeom prst="straightConnector1">
            <a:avLst/>
          </a:prstGeom>
          <a:noFill/>
          <a:ln w="19812" cap="flat" cmpd="sng" algn="ctr">
            <a:solidFill>
              <a:srgbClr val="7030A0"/>
            </a:solidFill>
            <a:prstDash val="solid"/>
            <a:miter lim="800000"/>
            <a:tailEnd type="triangle"/>
          </a:ln>
          <a:effectLst/>
        </p:spPr>
      </p:cxnSp>
      <p:cxnSp>
        <p:nvCxnSpPr>
          <p:cNvPr id="65" name="Conector recto de flecha 48">
            <a:extLst>
              <a:ext uri="{FF2B5EF4-FFF2-40B4-BE49-F238E27FC236}">
                <a16:creationId xmlns:a16="http://schemas.microsoft.com/office/drawing/2014/main" id="{D405E6C2-0F09-5A11-A069-35B109DDEAC6}"/>
              </a:ext>
            </a:extLst>
          </p:cNvPr>
          <p:cNvCxnSpPr>
            <a:cxnSpLocks/>
          </p:cNvCxnSpPr>
          <p:nvPr/>
        </p:nvCxnSpPr>
        <p:spPr>
          <a:xfrm flipH="1">
            <a:off x="8728072" y="4939350"/>
            <a:ext cx="2586" cy="485870"/>
          </a:xfrm>
          <a:prstGeom prst="straightConnector1">
            <a:avLst/>
          </a:prstGeom>
          <a:noFill/>
          <a:ln w="19812" cap="flat" cmpd="sng" algn="ctr">
            <a:solidFill>
              <a:srgbClr val="7030A0"/>
            </a:solidFill>
            <a:prstDash val="solid"/>
            <a:miter lim="800000"/>
            <a:tailEnd type="triangle"/>
          </a:ln>
          <a:effectLst/>
        </p:spPr>
      </p:cxnSp>
      <p:sp>
        <p:nvSpPr>
          <p:cNvPr id="66" name="TextBox 65">
            <a:extLst>
              <a:ext uri="{FF2B5EF4-FFF2-40B4-BE49-F238E27FC236}">
                <a16:creationId xmlns:a16="http://schemas.microsoft.com/office/drawing/2014/main" id="{0FEA0F3C-D182-0CE1-B242-D8C185FAD3F7}"/>
              </a:ext>
            </a:extLst>
          </p:cNvPr>
          <p:cNvSpPr txBox="1"/>
          <p:nvPr/>
        </p:nvSpPr>
        <p:spPr>
          <a:xfrm>
            <a:off x="105851" y="3233770"/>
            <a:ext cx="2381573" cy="461665"/>
          </a:xfrm>
          <a:prstGeom prst="rect">
            <a:avLst/>
          </a:prstGeom>
          <a:noFill/>
        </p:spPr>
        <p:txBody>
          <a:bodyPr wrap="square" rtlCol="0">
            <a:spAutoFit/>
          </a:bodyPr>
          <a:lstStyle/>
          <a:p>
            <a:r>
              <a:rPr lang="en-US" sz="2400" b="1" noProof="0" dirty="0">
                <a:solidFill>
                  <a:srgbClr val="00B050"/>
                </a:solidFill>
                <a:latin typeface="Comic Sans MS" panose="030F0702030302020204" pitchFamily="66" charset="0"/>
              </a:rPr>
              <a:t>VIVADO</a:t>
            </a:r>
            <a:r>
              <a:rPr lang="en-US" sz="2400" noProof="0" dirty="0">
                <a:latin typeface="Comic Sans MS" panose="030F0702030302020204" pitchFamily="66" charset="0"/>
              </a:rPr>
              <a:t> </a:t>
            </a:r>
          </a:p>
        </p:txBody>
      </p:sp>
      <p:sp>
        <p:nvSpPr>
          <p:cNvPr id="67" name="TextBox 66">
            <a:extLst>
              <a:ext uri="{FF2B5EF4-FFF2-40B4-BE49-F238E27FC236}">
                <a16:creationId xmlns:a16="http://schemas.microsoft.com/office/drawing/2014/main" id="{E8D0AAC5-211F-CAFF-8A56-1A49486279BA}"/>
              </a:ext>
            </a:extLst>
          </p:cNvPr>
          <p:cNvSpPr txBox="1"/>
          <p:nvPr/>
        </p:nvSpPr>
        <p:spPr>
          <a:xfrm>
            <a:off x="8855678" y="5063585"/>
            <a:ext cx="2381573" cy="400110"/>
          </a:xfrm>
          <a:prstGeom prst="rect">
            <a:avLst/>
          </a:prstGeom>
          <a:noFill/>
        </p:spPr>
        <p:txBody>
          <a:bodyPr wrap="square" rtlCol="0">
            <a:spAutoFit/>
          </a:bodyPr>
          <a:lstStyle/>
          <a:p>
            <a:r>
              <a:rPr lang="en-US" sz="2000" b="1" noProof="0" dirty="0">
                <a:solidFill>
                  <a:srgbClr val="00B050"/>
                </a:solidFill>
                <a:latin typeface="Comic Sans MS" panose="030F0702030302020204" pitchFamily="66" charset="0"/>
              </a:rPr>
              <a:t>VIVADO</a:t>
            </a:r>
            <a:r>
              <a:rPr lang="en-US" sz="2000" noProof="0" dirty="0">
                <a:latin typeface="Comic Sans MS" panose="030F0702030302020204" pitchFamily="66" charset="0"/>
              </a:rPr>
              <a:t> </a:t>
            </a:r>
          </a:p>
        </p:txBody>
      </p:sp>
    </p:spTree>
    <p:extLst>
      <p:ext uri="{BB962C8B-B14F-4D97-AF65-F5344CB8AC3E}">
        <p14:creationId xmlns:p14="http://schemas.microsoft.com/office/powerpoint/2010/main" val="212637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5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31"/>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30"/>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6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7"/>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40" grpId="0" animBg="1"/>
      <p:bldP spid="43" grpId="0" animBg="1"/>
      <p:bldP spid="44" grpId="0" animBg="1"/>
      <p:bldP spid="45" grpId="0" animBg="1"/>
      <p:bldP spid="46" grpId="0"/>
      <p:bldP spid="47" grpId="0" animBg="1"/>
      <p:bldP spid="48" grpId="0"/>
      <p:bldP spid="49" grpId="0" animBg="1"/>
      <p:bldP spid="50" grpId="0" animBg="1"/>
      <p:bldP spid="52" grpId="0" animBg="1"/>
      <p:bldP spid="54" grpId="0"/>
      <p:bldP spid="57"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3C77A1C-2820-3F23-8BD9-0F175F1DA37C}"/>
              </a:ext>
            </a:extLst>
          </p:cNvPr>
          <p:cNvSpPr>
            <a:spLocks noGrp="1"/>
          </p:cNvSpPr>
          <p:nvPr>
            <p:ph type="dt" sz="half" idx="10"/>
          </p:nvPr>
        </p:nvSpPr>
        <p:spPr/>
        <p:txBody>
          <a:bodyPr/>
          <a:lstStyle/>
          <a:p>
            <a:r>
              <a:rPr lang="en-US" noProof="0" dirty="0"/>
              <a:t>PSoC Architecture &amp; Design Methodology</a:t>
            </a:r>
          </a:p>
        </p:txBody>
      </p:sp>
      <p:sp>
        <p:nvSpPr>
          <p:cNvPr id="5" name="Footer Placeholder 4">
            <a:extLst>
              <a:ext uri="{FF2B5EF4-FFF2-40B4-BE49-F238E27FC236}">
                <a16:creationId xmlns:a16="http://schemas.microsoft.com/office/drawing/2014/main" id="{7FD95EBA-FD50-72D4-ECC0-8CD44AC09A9B}"/>
              </a:ext>
            </a:extLst>
          </p:cNvPr>
          <p:cNvSpPr>
            <a:spLocks noGrp="1"/>
          </p:cNvSpPr>
          <p:nvPr>
            <p:ph type="ftr" sz="quarter" idx="11"/>
          </p:nvPr>
        </p:nvSpPr>
        <p:spPr/>
        <p:txBody>
          <a:bodyPr/>
          <a:lstStyle/>
          <a:p>
            <a:r>
              <a:rPr lang="en-US" noProof="0" dirty="0"/>
              <a:t>ICTP-MLAB</a:t>
            </a:r>
          </a:p>
        </p:txBody>
      </p:sp>
      <p:sp>
        <p:nvSpPr>
          <p:cNvPr id="6" name="Slide Number Placeholder 5">
            <a:extLst>
              <a:ext uri="{FF2B5EF4-FFF2-40B4-BE49-F238E27FC236}">
                <a16:creationId xmlns:a16="http://schemas.microsoft.com/office/drawing/2014/main" id="{5DBF8EB0-F3C1-3802-5BFB-D084F5428879}"/>
              </a:ext>
            </a:extLst>
          </p:cNvPr>
          <p:cNvSpPr>
            <a:spLocks noGrp="1"/>
          </p:cNvSpPr>
          <p:nvPr>
            <p:ph type="sldNum" sz="quarter" idx="12"/>
          </p:nvPr>
        </p:nvSpPr>
        <p:spPr/>
        <p:txBody>
          <a:bodyPr/>
          <a:lstStyle/>
          <a:p>
            <a:fld id="{4FAD3335-DA88-43C3-A15A-18D99FF2C7FA}" type="slidenum">
              <a:rPr lang="en-US" noProof="0" smtClean="0"/>
              <a:t>4</a:t>
            </a:fld>
            <a:endParaRPr lang="en-US" noProof="0" dirty="0"/>
          </a:p>
        </p:txBody>
      </p:sp>
      <p:sp>
        <p:nvSpPr>
          <p:cNvPr id="7" name="Title 6">
            <a:extLst>
              <a:ext uri="{FF2B5EF4-FFF2-40B4-BE49-F238E27FC236}">
                <a16:creationId xmlns:a16="http://schemas.microsoft.com/office/drawing/2014/main" id="{D500C459-3794-FB15-FA39-36D11D62E3D7}"/>
              </a:ext>
            </a:extLst>
          </p:cNvPr>
          <p:cNvSpPr>
            <a:spLocks noGrp="1"/>
          </p:cNvSpPr>
          <p:nvPr>
            <p:ph type="title"/>
          </p:nvPr>
        </p:nvSpPr>
        <p:spPr/>
        <p:txBody>
          <a:bodyPr/>
          <a:lstStyle/>
          <a:p>
            <a:r>
              <a:rPr lang="en-US" noProof="0" dirty="0"/>
              <a:t>FPGA – PSoC Applications</a:t>
            </a:r>
          </a:p>
        </p:txBody>
      </p:sp>
      <p:pic>
        <p:nvPicPr>
          <p:cNvPr id="9" name="Picture 8">
            <a:extLst>
              <a:ext uri="{FF2B5EF4-FFF2-40B4-BE49-F238E27FC236}">
                <a16:creationId xmlns:a16="http://schemas.microsoft.com/office/drawing/2014/main" id="{516A91E3-5FCF-6356-EAFB-20C0F42DF25F}"/>
              </a:ext>
            </a:extLst>
          </p:cNvPr>
          <p:cNvPicPr>
            <a:picLocks noChangeAspect="1"/>
          </p:cNvPicPr>
          <p:nvPr/>
        </p:nvPicPr>
        <p:blipFill>
          <a:blip r:embed="rId2"/>
          <a:stretch>
            <a:fillRect/>
          </a:stretch>
        </p:blipFill>
        <p:spPr>
          <a:xfrm>
            <a:off x="1448974" y="1161770"/>
            <a:ext cx="8698522" cy="5096790"/>
          </a:xfrm>
          <a:prstGeom prst="rect">
            <a:avLst/>
          </a:prstGeom>
        </p:spPr>
      </p:pic>
      <p:sp>
        <p:nvSpPr>
          <p:cNvPr id="10" name="TextBox 9">
            <a:extLst>
              <a:ext uri="{FF2B5EF4-FFF2-40B4-BE49-F238E27FC236}">
                <a16:creationId xmlns:a16="http://schemas.microsoft.com/office/drawing/2014/main" id="{1DF123C9-EAC0-6D1B-29E9-CFABA991B2F0}"/>
              </a:ext>
            </a:extLst>
          </p:cNvPr>
          <p:cNvSpPr txBox="1"/>
          <p:nvPr/>
        </p:nvSpPr>
        <p:spPr>
          <a:xfrm>
            <a:off x="9845040" y="6258560"/>
            <a:ext cx="1798320" cy="230832"/>
          </a:xfrm>
          <a:prstGeom prst="rect">
            <a:avLst/>
          </a:prstGeom>
          <a:noFill/>
        </p:spPr>
        <p:txBody>
          <a:bodyPr wrap="square" rtlCol="0">
            <a:spAutoFit/>
          </a:bodyPr>
          <a:lstStyle/>
          <a:p>
            <a:r>
              <a:rPr lang="en-US" sz="900" noProof="0" dirty="0"/>
              <a:t>Source: Logic Fruit Technology</a:t>
            </a:r>
          </a:p>
        </p:txBody>
      </p:sp>
      <p:pic>
        <p:nvPicPr>
          <p:cNvPr id="2" name="Content Placeholder 1">
            <a:extLst>
              <a:ext uri="{FF2B5EF4-FFF2-40B4-BE49-F238E27FC236}">
                <a16:creationId xmlns:a16="http://schemas.microsoft.com/office/drawing/2014/main" id="{EB496A55-ABD1-EFDB-35DE-D2CF7184AA1A}"/>
              </a:ext>
            </a:extLst>
          </p:cNvPr>
          <p:cNvPicPr>
            <a:picLocks noGrp="1" noChangeAspect="1"/>
          </p:cNvPicPr>
          <p:nvPr>
            <p:ph idx="1"/>
          </p:nvPr>
        </p:nvPicPr>
        <p:blipFill>
          <a:blip r:embed="rId3"/>
          <a:stretch>
            <a:fillRect/>
          </a:stretch>
        </p:blipFill>
        <p:spPr>
          <a:xfrm>
            <a:off x="10848864" y="43364"/>
            <a:ext cx="1312025" cy="1334986"/>
          </a:xfrm>
          <a:prstGeom prst="rect">
            <a:avLst/>
          </a:prstGeom>
        </p:spPr>
      </p:pic>
    </p:spTree>
    <p:extLst>
      <p:ext uri="{BB962C8B-B14F-4D97-AF65-F5344CB8AC3E}">
        <p14:creationId xmlns:p14="http://schemas.microsoft.com/office/powerpoint/2010/main" val="4149394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8AA6-CA96-E6C5-522D-BE67FBD9D67F}"/>
            </a:ext>
          </a:extLst>
        </p:cNvPr>
        <p:cNvGrpSpPr/>
        <p:nvPr/>
      </p:nvGrpSpPr>
      <p:grpSpPr>
        <a:xfrm>
          <a:off x="0" y="0"/>
          <a:ext cx="0" cy="0"/>
          <a:chOff x="0" y="0"/>
          <a:chExt cx="0" cy="0"/>
        </a:xfrm>
      </p:grpSpPr>
      <p:pic>
        <p:nvPicPr>
          <p:cNvPr id="7" name="Picture 7" descr="Graphical user interface, diagram&#10;&#10;Description automatically generated">
            <a:extLst>
              <a:ext uri="{FF2B5EF4-FFF2-40B4-BE49-F238E27FC236}">
                <a16:creationId xmlns:a16="http://schemas.microsoft.com/office/drawing/2014/main" id="{D7328B58-22C9-8B56-EBFD-4635D777DB60}"/>
              </a:ext>
            </a:extLst>
          </p:cNvPr>
          <p:cNvPicPr>
            <a:picLocks noGrp="1" noChangeAspect="1"/>
          </p:cNvPicPr>
          <p:nvPr>
            <p:ph idx="1"/>
          </p:nvPr>
        </p:nvPicPr>
        <p:blipFill>
          <a:blip r:embed="rId2"/>
          <a:stretch>
            <a:fillRect/>
          </a:stretch>
        </p:blipFill>
        <p:spPr>
          <a:xfrm>
            <a:off x="2389054" y="1422400"/>
            <a:ext cx="7474852" cy="4836160"/>
          </a:xfrm>
        </p:spPr>
      </p:pic>
      <p:sp>
        <p:nvSpPr>
          <p:cNvPr id="3" name="Date Placeholder 2">
            <a:extLst>
              <a:ext uri="{FF2B5EF4-FFF2-40B4-BE49-F238E27FC236}">
                <a16:creationId xmlns:a16="http://schemas.microsoft.com/office/drawing/2014/main" id="{FE60537C-8830-E29F-165C-0B3D6A462A97}"/>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3D9D5B7C-C510-D697-7B82-13D127140423}"/>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C70C463C-8F10-2FA4-07E0-B752CEF13A21}"/>
              </a:ext>
            </a:extLst>
          </p:cNvPr>
          <p:cNvSpPr>
            <a:spLocks noGrp="1"/>
          </p:cNvSpPr>
          <p:nvPr>
            <p:ph type="sldNum" sz="quarter" idx="12"/>
          </p:nvPr>
        </p:nvSpPr>
        <p:spPr/>
        <p:txBody>
          <a:bodyPr/>
          <a:lstStyle/>
          <a:p>
            <a:fld id="{4FAD3335-DA88-43C3-A15A-18D99FF2C7FA}" type="slidenum">
              <a:rPr lang="en-US" noProof="0" smtClean="0"/>
              <a:t>40</a:t>
            </a:fld>
            <a:endParaRPr lang="en-US" noProof="0" dirty="0"/>
          </a:p>
        </p:txBody>
      </p:sp>
      <p:sp>
        <p:nvSpPr>
          <p:cNvPr id="6" name="Title 5">
            <a:extLst>
              <a:ext uri="{FF2B5EF4-FFF2-40B4-BE49-F238E27FC236}">
                <a16:creationId xmlns:a16="http://schemas.microsoft.com/office/drawing/2014/main" id="{919CAE0C-0E2F-DA68-ABA8-5F4E53B14A77}"/>
              </a:ext>
            </a:extLst>
          </p:cNvPr>
          <p:cNvSpPr>
            <a:spLocks noGrp="1"/>
          </p:cNvSpPr>
          <p:nvPr>
            <p:ph type="title"/>
          </p:nvPr>
        </p:nvSpPr>
        <p:spPr>
          <a:xfrm>
            <a:off x="138212" y="226035"/>
            <a:ext cx="12002812" cy="750150"/>
          </a:xfrm>
        </p:spPr>
        <p:txBody>
          <a:bodyPr>
            <a:noAutofit/>
          </a:bodyPr>
          <a:lstStyle/>
          <a:p>
            <a:r>
              <a:rPr kumimoji="0" lang="en-US" sz="3600" b="1" i="0" u="none" strike="noStrike" kern="1200" cap="none" spc="-50" normalizeH="0" baseline="0" noProof="0" dirty="0">
                <a:ln>
                  <a:noFill/>
                </a:ln>
                <a:solidFill>
                  <a:srgbClr val="0037A4"/>
                </a:solidFill>
                <a:effectLst/>
                <a:uLnTx/>
                <a:uFillTx/>
                <a:latin typeface="Arial Rounded MT Bold" panose="020F0704030504030204" pitchFamily="34" charset="0"/>
                <a:ea typeface="Calibri Light" panose="020F0302020204030204"/>
                <a:cs typeface="Calibri Light" panose="020F0302020204030204"/>
              </a:rPr>
              <a:t>PSoC </a:t>
            </a:r>
            <a:r>
              <a:rPr lang="en-US" sz="3600" noProof="0" dirty="0">
                <a:ea typeface="+mj-lt"/>
                <a:cs typeface="+mj-lt"/>
              </a:rPr>
              <a:t>Design – </a:t>
            </a:r>
            <a:r>
              <a:rPr lang="en-US" sz="3600" noProof="0" dirty="0" err="1">
                <a:ea typeface="+mj-lt"/>
                <a:cs typeface="+mj-lt"/>
              </a:rPr>
              <a:t>Vivado</a:t>
            </a:r>
            <a:r>
              <a:rPr lang="en-US" sz="3600" noProof="0" dirty="0">
                <a:ea typeface="+mj-lt"/>
                <a:cs typeface="+mj-lt"/>
              </a:rPr>
              <a:t>-Vitis Design Flow</a:t>
            </a:r>
            <a:endParaRPr lang="en-US" sz="3600" b="0" noProof="0" dirty="0">
              <a:ea typeface="+mj-lt"/>
              <a:cs typeface="+mj-lt"/>
            </a:endParaRPr>
          </a:p>
        </p:txBody>
      </p:sp>
      <p:pic>
        <p:nvPicPr>
          <p:cNvPr id="8" name="Picture 8" descr="Text&#10;&#10;Description automatically generated">
            <a:extLst>
              <a:ext uri="{FF2B5EF4-FFF2-40B4-BE49-F238E27FC236}">
                <a16:creationId xmlns:a16="http://schemas.microsoft.com/office/drawing/2014/main" id="{DC005E7B-24E9-2980-6070-A1E6B924440A}"/>
              </a:ext>
            </a:extLst>
          </p:cNvPr>
          <p:cNvPicPr>
            <a:picLocks noChangeAspect="1"/>
          </p:cNvPicPr>
          <p:nvPr/>
        </p:nvPicPr>
        <p:blipFill>
          <a:blip r:embed="rId3"/>
          <a:stretch>
            <a:fillRect/>
          </a:stretch>
        </p:blipFill>
        <p:spPr>
          <a:xfrm>
            <a:off x="7535917" y="1420997"/>
            <a:ext cx="1508235" cy="503799"/>
          </a:xfrm>
          <a:prstGeom prst="rect">
            <a:avLst/>
          </a:prstGeom>
        </p:spPr>
      </p:pic>
    </p:spTree>
    <p:extLst>
      <p:ext uri="{BB962C8B-B14F-4D97-AF65-F5344CB8AC3E}">
        <p14:creationId xmlns:p14="http://schemas.microsoft.com/office/powerpoint/2010/main" val="2495506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53981F-8901-7D02-682E-D9E080B86BFE}"/>
              </a:ext>
            </a:extLst>
          </p:cNvPr>
          <p:cNvSpPr>
            <a:spLocks noGrp="1"/>
          </p:cNvSpPr>
          <p:nvPr>
            <p:ph idx="1"/>
          </p:nvPr>
        </p:nvSpPr>
        <p:spPr/>
        <p:txBody>
          <a:bodyPr/>
          <a:lstStyle/>
          <a:p>
            <a:pPr>
              <a:buFont typeface="Wingdings" panose="05000000000000000000" pitchFamily="2" charset="2"/>
              <a:buChar char="ü"/>
            </a:pPr>
            <a:r>
              <a:rPr lang="en-US" sz="2600" noProof="0" dirty="0"/>
              <a:t>Written specifications for the design to be done</a:t>
            </a:r>
          </a:p>
          <a:p>
            <a:pPr>
              <a:spcBef>
                <a:spcPts val="1800"/>
              </a:spcBef>
              <a:buFont typeface="Wingdings" panose="05000000000000000000" pitchFamily="2" charset="2"/>
              <a:buChar char="ü"/>
            </a:pPr>
            <a:r>
              <a:rPr lang="en-US" sz="2600" noProof="0" dirty="0"/>
              <a:t>Spec can specify:</a:t>
            </a:r>
          </a:p>
          <a:p>
            <a:pPr lvl="1">
              <a:lnSpc>
                <a:spcPct val="100000"/>
              </a:lnSpc>
              <a:spcBef>
                <a:spcPts val="600"/>
              </a:spcBef>
              <a:spcAft>
                <a:spcPts val="600"/>
              </a:spcAft>
              <a:buFont typeface="Wingdings" panose="05000000000000000000" pitchFamily="2" charset="2"/>
              <a:buChar char="ü"/>
            </a:pPr>
            <a:r>
              <a:rPr lang="en-US" sz="2400" noProof="0" dirty="0"/>
              <a:t> </a:t>
            </a:r>
            <a:r>
              <a:rPr lang="en-US" sz="2200" noProof="0" dirty="0"/>
              <a:t>Functionality</a:t>
            </a:r>
          </a:p>
          <a:p>
            <a:pPr lvl="1">
              <a:lnSpc>
                <a:spcPct val="100000"/>
              </a:lnSpc>
              <a:spcBef>
                <a:spcPts val="600"/>
              </a:spcBef>
              <a:spcAft>
                <a:spcPts val="600"/>
              </a:spcAft>
              <a:buFont typeface="Wingdings" panose="05000000000000000000" pitchFamily="2" charset="2"/>
              <a:buChar char="ü"/>
            </a:pPr>
            <a:r>
              <a:rPr lang="en-US" sz="2200" noProof="0" dirty="0"/>
              <a:t> Timing</a:t>
            </a:r>
          </a:p>
          <a:p>
            <a:pPr lvl="1">
              <a:lnSpc>
                <a:spcPct val="100000"/>
              </a:lnSpc>
              <a:spcBef>
                <a:spcPts val="600"/>
              </a:spcBef>
              <a:spcAft>
                <a:spcPts val="600"/>
              </a:spcAft>
              <a:buFont typeface="Wingdings" panose="05000000000000000000" pitchFamily="2" charset="2"/>
              <a:buChar char="ü"/>
            </a:pPr>
            <a:r>
              <a:rPr lang="en-US" sz="2200" noProof="0" dirty="0"/>
              <a:t> Interfaces</a:t>
            </a:r>
          </a:p>
          <a:p>
            <a:pPr lvl="1">
              <a:lnSpc>
                <a:spcPct val="100000"/>
              </a:lnSpc>
              <a:spcBef>
                <a:spcPts val="600"/>
              </a:spcBef>
              <a:spcAft>
                <a:spcPts val="600"/>
              </a:spcAft>
              <a:buFont typeface="Wingdings" panose="05000000000000000000" pitchFamily="2" charset="2"/>
              <a:buChar char="ü"/>
            </a:pPr>
            <a:r>
              <a:rPr lang="en-US" sz="2200" noProof="0" dirty="0"/>
              <a:t> Power</a:t>
            </a:r>
          </a:p>
          <a:p>
            <a:endParaRPr lang="en-US" noProof="0" dirty="0"/>
          </a:p>
        </p:txBody>
      </p:sp>
      <p:sp>
        <p:nvSpPr>
          <p:cNvPr id="3" name="Date Placeholder 2">
            <a:extLst>
              <a:ext uri="{FF2B5EF4-FFF2-40B4-BE49-F238E27FC236}">
                <a16:creationId xmlns:a16="http://schemas.microsoft.com/office/drawing/2014/main" id="{F5ADBA8A-F96A-B8FB-90B5-752E9234B20F}"/>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D8D8D9CC-EAB0-7D2A-F05B-2888A0AD73C3}"/>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A424BB6E-B551-9D3F-4410-E2010798B17F}"/>
              </a:ext>
            </a:extLst>
          </p:cNvPr>
          <p:cNvSpPr>
            <a:spLocks noGrp="1"/>
          </p:cNvSpPr>
          <p:nvPr>
            <p:ph type="sldNum" sz="quarter" idx="12"/>
          </p:nvPr>
        </p:nvSpPr>
        <p:spPr/>
        <p:txBody>
          <a:bodyPr/>
          <a:lstStyle/>
          <a:p>
            <a:fld id="{4FAD3335-DA88-43C3-A15A-18D99FF2C7FA}" type="slidenum">
              <a:rPr lang="en-US" noProof="0" smtClean="0"/>
              <a:t>41</a:t>
            </a:fld>
            <a:endParaRPr lang="en-US" noProof="0" dirty="0"/>
          </a:p>
        </p:txBody>
      </p:sp>
      <p:sp>
        <p:nvSpPr>
          <p:cNvPr id="6" name="Title 5">
            <a:extLst>
              <a:ext uri="{FF2B5EF4-FFF2-40B4-BE49-F238E27FC236}">
                <a16:creationId xmlns:a16="http://schemas.microsoft.com/office/drawing/2014/main" id="{67FCCDDC-4421-3462-A697-7D41EADE8F32}"/>
              </a:ext>
            </a:extLst>
          </p:cNvPr>
          <p:cNvSpPr>
            <a:spLocks noGrp="1"/>
          </p:cNvSpPr>
          <p:nvPr>
            <p:ph type="title"/>
          </p:nvPr>
        </p:nvSpPr>
        <p:spPr/>
        <p:txBody>
          <a:bodyPr/>
          <a:lstStyle/>
          <a:p>
            <a:r>
              <a:rPr lang="en-US" noProof="0" dirty="0"/>
              <a:t>PL Design Specification </a:t>
            </a:r>
          </a:p>
        </p:txBody>
      </p:sp>
      <p:sp>
        <p:nvSpPr>
          <p:cNvPr id="8" name="Esquina doblada 5">
            <a:extLst>
              <a:ext uri="{FF2B5EF4-FFF2-40B4-BE49-F238E27FC236}">
                <a16:creationId xmlns:a16="http://schemas.microsoft.com/office/drawing/2014/main" id="{2007C809-AF0F-F80C-8240-F019FEA79B66}"/>
              </a:ext>
            </a:extLst>
          </p:cNvPr>
          <p:cNvSpPr>
            <a:spLocks noChangeAspect="1"/>
          </p:cNvSpPr>
          <p:nvPr/>
        </p:nvSpPr>
        <p:spPr>
          <a:xfrm>
            <a:off x="9195609" y="1700580"/>
            <a:ext cx="731520" cy="879522"/>
          </a:xfrm>
          <a:prstGeom prst="foldedCorner">
            <a:avLst/>
          </a:prstGeom>
          <a:solidFill>
            <a:srgbClr val="5B9BD5"/>
          </a:solidFill>
          <a:ln w="12700" cap="flat" cmpd="sng" algn="ctr">
            <a:solidFill>
              <a:srgbClr val="5B9BD5">
                <a:shade val="50000"/>
              </a:srgbClr>
            </a:solidFill>
            <a:prstDash val="solid"/>
            <a:miter lim="800000"/>
          </a:ln>
          <a:effectLst/>
        </p:spPr>
        <p:txBody>
          <a:bodyPr rtlCol="0" anchor="ctr"/>
          <a:lstStyle/>
          <a:p>
            <a:pPr fontAlgn="auto">
              <a:spcBef>
                <a:spcPts val="0"/>
              </a:spcBef>
              <a:spcAft>
                <a:spcPts val="0"/>
              </a:spcAft>
              <a:defRPr/>
            </a:pPr>
            <a:endParaRPr lang="en-US" kern="0" noProof="0" dirty="0">
              <a:solidFill>
                <a:prstClr val="white"/>
              </a:solidFill>
              <a:latin typeface="Calibri" panose="020F0502020204030204"/>
            </a:endParaRPr>
          </a:p>
        </p:txBody>
      </p:sp>
      <p:sp>
        <p:nvSpPr>
          <p:cNvPr id="9" name="Esquina doblada 6">
            <a:extLst>
              <a:ext uri="{FF2B5EF4-FFF2-40B4-BE49-F238E27FC236}">
                <a16:creationId xmlns:a16="http://schemas.microsoft.com/office/drawing/2014/main" id="{585D871C-5522-EAA9-92DF-9D8C5E61F859}"/>
              </a:ext>
            </a:extLst>
          </p:cNvPr>
          <p:cNvSpPr>
            <a:spLocks noChangeAspect="1"/>
          </p:cNvSpPr>
          <p:nvPr/>
        </p:nvSpPr>
        <p:spPr>
          <a:xfrm>
            <a:off x="9276085" y="1771710"/>
            <a:ext cx="731520" cy="879522"/>
          </a:xfrm>
          <a:prstGeom prst="foldedCorner">
            <a:avLst/>
          </a:prstGeom>
          <a:solidFill>
            <a:srgbClr val="5B9BD5"/>
          </a:solidFill>
          <a:ln w="12700" cap="flat" cmpd="sng" algn="ctr">
            <a:solidFill>
              <a:srgbClr val="5B9BD5">
                <a:shade val="50000"/>
              </a:srgbClr>
            </a:solidFill>
            <a:prstDash val="solid"/>
            <a:miter lim="800000"/>
          </a:ln>
          <a:effectLst/>
        </p:spPr>
        <p:txBody>
          <a:bodyPr rtlCol="0" anchor="ctr"/>
          <a:lstStyle/>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a:p>
            <a:pPr fontAlgn="auto">
              <a:spcBef>
                <a:spcPts val="0"/>
              </a:spcBef>
              <a:spcAft>
                <a:spcPts val="0"/>
              </a:spcAft>
              <a:defRPr/>
            </a:pPr>
            <a:endParaRPr lang="en-US" kern="0" noProof="0" dirty="0">
              <a:solidFill>
                <a:prstClr val="white"/>
              </a:solidFill>
              <a:latin typeface="Calibri" panose="020F0502020204030204"/>
            </a:endParaRPr>
          </a:p>
        </p:txBody>
      </p:sp>
      <p:sp>
        <p:nvSpPr>
          <p:cNvPr id="10" name="Esquina doblada 7">
            <a:extLst>
              <a:ext uri="{FF2B5EF4-FFF2-40B4-BE49-F238E27FC236}">
                <a16:creationId xmlns:a16="http://schemas.microsoft.com/office/drawing/2014/main" id="{59949544-5DC7-9C36-A450-37BBAD3E7A50}"/>
              </a:ext>
            </a:extLst>
          </p:cNvPr>
          <p:cNvSpPr>
            <a:spLocks noChangeAspect="1"/>
          </p:cNvSpPr>
          <p:nvPr/>
        </p:nvSpPr>
        <p:spPr>
          <a:xfrm>
            <a:off x="9378954" y="1843428"/>
            <a:ext cx="639555" cy="879522"/>
          </a:xfrm>
          <a:prstGeom prst="foldedCorner">
            <a:avLst/>
          </a:prstGeom>
          <a:solidFill>
            <a:srgbClr val="5B9BD5"/>
          </a:solidFill>
          <a:ln w="12700" cap="flat" cmpd="sng" algn="ctr">
            <a:solidFill>
              <a:srgbClr val="5B9BD5">
                <a:shade val="50000"/>
              </a:srgbClr>
            </a:solidFill>
            <a:prstDash val="solid"/>
            <a:miter lim="800000"/>
          </a:ln>
          <a:effectLst/>
        </p:spPr>
        <p:txBody>
          <a:bodyPr lIns="0" rIns="0"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Spec</a:t>
            </a:r>
          </a:p>
        </p:txBody>
      </p:sp>
    </p:spTree>
    <p:extLst>
      <p:ext uri="{BB962C8B-B14F-4D97-AF65-F5344CB8AC3E}">
        <p14:creationId xmlns:p14="http://schemas.microsoft.com/office/powerpoint/2010/main" val="241599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23F8069-D34A-401D-42AB-12902C3703D8}"/>
              </a:ext>
            </a:extLst>
          </p:cNvPr>
          <p:cNvSpPr>
            <a:spLocks noGrp="1"/>
          </p:cNvSpPr>
          <p:nvPr>
            <p:ph idx="1"/>
          </p:nvPr>
        </p:nvSpPr>
        <p:spPr>
          <a:xfrm>
            <a:off x="485833" y="1282811"/>
            <a:ext cx="11033760" cy="3177309"/>
          </a:xfrm>
        </p:spPr>
        <p:txBody>
          <a:bodyPr>
            <a:normAutofit/>
          </a:bodyPr>
          <a:lstStyle/>
          <a:p>
            <a:pPr>
              <a:buFont typeface="Wingdings" panose="05000000000000000000" pitchFamily="2" charset="2"/>
              <a:buChar char="ü"/>
            </a:pPr>
            <a:r>
              <a:rPr lang="en-US" noProof="0" dirty="0"/>
              <a:t>Divide and conquer strategy</a:t>
            </a:r>
          </a:p>
          <a:p>
            <a:pPr>
              <a:buFont typeface="Wingdings" panose="05000000000000000000" pitchFamily="2" charset="2"/>
              <a:buChar char="ü"/>
            </a:pPr>
            <a:r>
              <a:rPr lang="en-US" noProof="0" dirty="0"/>
              <a:t>Complex design is progressively partitioned into smaller and            simpler functional units. This is known as</a:t>
            </a:r>
          </a:p>
          <a:p>
            <a:pPr>
              <a:buFont typeface="Wingdings" panose="05000000000000000000" pitchFamily="2" charset="2"/>
              <a:buChar char="ü"/>
            </a:pPr>
            <a:r>
              <a:rPr lang="en-US" b="1" noProof="0" dirty="0"/>
              <a:t>      Top-Down Design or Hierarchical Design </a:t>
            </a:r>
          </a:p>
          <a:p>
            <a:pPr>
              <a:buFont typeface="Wingdings" panose="05000000000000000000" pitchFamily="2" charset="2"/>
              <a:buChar char="ü"/>
            </a:pPr>
            <a:endParaRPr lang="en-US" noProof="0" dirty="0"/>
          </a:p>
          <a:p>
            <a:pPr>
              <a:buFont typeface="Wingdings" panose="05000000000000000000" pitchFamily="2" charset="2"/>
              <a:buChar char="ü"/>
            </a:pPr>
            <a:endParaRPr lang="en-US" noProof="0" dirty="0"/>
          </a:p>
          <a:p>
            <a:endParaRPr lang="en-US" noProof="0" dirty="0"/>
          </a:p>
        </p:txBody>
      </p:sp>
      <p:sp>
        <p:nvSpPr>
          <p:cNvPr id="3" name="Date Placeholder 2">
            <a:extLst>
              <a:ext uri="{FF2B5EF4-FFF2-40B4-BE49-F238E27FC236}">
                <a16:creationId xmlns:a16="http://schemas.microsoft.com/office/drawing/2014/main" id="{D95B03A2-690D-D8D9-4284-723A4AD9D08C}"/>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D5AA1CA0-046B-6D09-CD6C-684CCFDC6BF0}"/>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5CD66912-4DFE-531B-3EC2-8E29BEE0741C}"/>
              </a:ext>
            </a:extLst>
          </p:cNvPr>
          <p:cNvSpPr>
            <a:spLocks noGrp="1"/>
          </p:cNvSpPr>
          <p:nvPr>
            <p:ph type="sldNum" sz="quarter" idx="12"/>
          </p:nvPr>
        </p:nvSpPr>
        <p:spPr/>
        <p:txBody>
          <a:bodyPr/>
          <a:lstStyle/>
          <a:p>
            <a:fld id="{4FAD3335-DA88-43C3-A15A-18D99FF2C7FA}" type="slidenum">
              <a:rPr lang="en-US" noProof="0" smtClean="0"/>
              <a:t>42</a:t>
            </a:fld>
            <a:endParaRPr lang="en-US" noProof="0" dirty="0"/>
          </a:p>
        </p:txBody>
      </p:sp>
      <p:sp>
        <p:nvSpPr>
          <p:cNvPr id="6" name="Title 5">
            <a:extLst>
              <a:ext uri="{FF2B5EF4-FFF2-40B4-BE49-F238E27FC236}">
                <a16:creationId xmlns:a16="http://schemas.microsoft.com/office/drawing/2014/main" id="{99CD2496-1E4D-4AE8-908C-5CEE46DB1274}"/>
              </a:ext>
            </a:extLst>
          </p:cNvPr>
          <p:cNvSpPr>
            <a:spLocks noGrp="1"/>
          </p:cNvSpPr>
          <p:nvPr>
            <p:ph type="title"/>
          </p:nvPr>
        </p:nvSpPr>
        <p:spPr/>
        <p:txBody>
          <a:bodyPr/>
          <a:lstStyle/>
          <a:p>
            <a:r>
              <a:rPr lang="en-US" dirty="0"/>
              <a:t>PL </a:t>
            </a:r>
            <a:r>
              <a:rPr lang="en-US" noProof="0" dirty="0"/>
              <a:t>Design Partition </a:t>
            </a:r>
          </a:p>
        </p:txBody>
      </p:sp>
      <p:sp>
        <p:nvSpPr>
          <p:cNvPr id="7" name="Multidocumento 8">
            <a:extLst>
              <a:ext uri="{FF2B5EF4-FFF2-40B4-BE49-F238E27FC236}">
                <a16:creationId xmlns:a16="http://schemas.microsoft.com/office/drawing/2014/main" id="{45EBB799-2430-CD7F-5BD6-6E129B370A29}"/>
              </a:ext>
            </a:extLst>
          </p:cNvPr>
          <p:cNvSpPr>
            <a:spLocks noChangeAspect="1"/>
          </p:cNvSpPr>
          <p:nvPr/>
        </p:nvSpPr>
        <p:spPr>
          <a:xfrm>
            <a:off x="10302045" y="1840649"/>
            <a:ext cx="1044203" cy="833649"/>
          </a:xfrm>
          <a:prstGeom prst="flowChartMultidocument">
            <a:avLst/>
          </a:prstGeom>
          <a:solidFill>
            <a:srgbClr val="70AD47">
              <a:lumMod val="60000"/>
              <a:lumOff val="40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HDL</a:t>
            </a:r>
          </a:p>
        </p:txBody>
      </p:sp>
      <p:sp>
        <p:nvSpPr>
          <p:cNvPr id="8" name="Rectángulo redondeado 79">
            <a:extLst>
              <a:ext uri="{FF2B5EF4-FFF2-40B4-BE49-F238E27FC236}">
                <a16:creationId xmlns:a16="http://schemas.microsoft.com/office/drawing/2014/main" id="{A43556A3-5E2F-37BD-7541-9C6084D35006}"/>
              </a:ext>
            </a:extLst>
          </p:cNvPr>
          <p:cNvSpPr/>
          <p:nvPr/>
        </p:nvSpPr>
        <p:spPr>
          <a:xfrm>
            <a:off x="10300270" y="1282811"/>
            <a:ext cx="1343090" cy="321754"/>
          </a:xfrm>
          <a:prstGeom prst="roundRect">
            <a:avLst/>
          </a:prstGeom>
          <a:solidFill>
            <a:srgbClr val="CF7373"/>
          </a:solidFill>
          <a:ln w="6350" cap="flat" cmpd="sng" algn="ctr">
            <a:solidFill>
              <a:srgbClr val="4472C4"/>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a:defRPr/>
            </a:pPr>
            <a:r>
              <a:rPr lang="en-US" sz="1600" b="1" kern="0" noProof="0" dirty="0">
                <a:latin typeface="Bookman Old Style"/>
              </a:rPr>
              <a:t>IP Cores</a:t>
            </a:r>
            <a:endParaRPr lang="en-US" sz="1600" b="1" kern="0" noProof="0" dirty="0">
              <a:solidFill>
                <a:prstClr val="black"/>
              </a:solidFill>
              <a:latin typeface="Bookman Old Style" panose="02050604050505020204" pitchFamily="18" charset="0"/>
            </a:endParaRPr>
          </a:p>
        </p:txBody>
      </p:sp>
      <p:pic>
        <p:nvPicPr>
          <p:cNvPr id="9" name="Imagen 4">
            <a:extLst>
              <a:ext uri="{FF2B5EF4-FFF2-40B4-BE49-F238E27FC236}">
                <a16:creationId xmlns:a16="http://schemas.microsoft.com/office/drawing/2014/main" id="{454604F4-E232-F737-F52A-53F670924F12}"/>
              </a:ext>
            </a:extLst>
          </p:cNvPr>
          <p:cNvPicPr>
            <a:picLocks noChangeAspect="1"/>
          </p:cNvPicPr>
          <p:nvPr/>
        </p:nvPicPr>
        <p:blipFill>
          <a:blip r:embed="rId2"/>
          <a:stretch>
            <a:fillRect/>
          </a:stretch>
        </p:blipFill>
        <p:spPr>
          <a:xfrm>
            <a:off x="8079437" y="3366129"/>
            <a:ext cx="3992490" cy="3185202"/>
          </a:xfrm>
          <a:prstGeom prst="rect">
            <a:avLst/>
          </a:prstGeom>
        </p:spPr>
      </p:pic>
      <p:sp>
        <p:nvSpPr>
          <p:cNvPr id="10" name="Rectángulo redondeado 1">
            <a:extLst>
              <a:ext uri="{FF2B5EF4-FFF2-40B4-BE49-F238E27FC236}">
                <a16:creationId xmlns:a16="http://schemas.microsoft.com/office/drawing/2014/main" id="{E85BE676-2516-E32B-CC5A-2D00974A2DA9}"/>
              </a:ext>
            </a:extLst>
          </p:cNvPr>
          <p:cNvSpPr/>
          <p:nvPr/>
        </p:nvSpPr>
        <p:spPr bwMode="auto">
          <a:xfrm>
            <a:off x="1137248" y="2728280"/>
            <a:ext cx="6559802" cy="536713"/>
          </a:xfrm>
          <a:prstGeom prst="roundRect">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noProof="0" dirty="0">
              <a:ln>
                <a:noFill/>
              </a:ln>
              <a:solidFill>
                <a:schemeClr val="tx1"/>
              </a:solidFill>
              <a:effectLst/>
              <a:latin typeface="Arial" charset="0"/>
            </a:endParaRPr>
          </a:p>
        </p:txBody>
      </p:sp>
      <p:sp>
        <p:nvSpPr>
          <p:cNvPr id="11" name="Content Placeholder 1">
            <a:extLst>
              <a:ext uri="{FF2B5EF4-FFF2-40B4-BE49-F238E27FC236}">
                <a16:creationId xmlns:a16="http://schemas.microsoft.com/office/drawing/2014/main" id="{6E576FC5-98BC-924F-3A25-8A7F4873561F}"/>
              </a:ext>
            </a:extLst>
          </p:cNvPr>
          <p:cNvSpPr txBox="1">
            <a:spLocks/>
          </p:cNvSpPr>
          <p:nvPr/>
        </p:nvSpPr>
        <p:spPr>
          <a:xfrm>
            <a:off x="485833" y="2996636"/>
            <a:ext cx="7051964" cy="3394364"/>
          </a:xfrm>
          <a:prstGeom prst="rect">
            <a:avLst/>
          </a:prstGeom>
        </p:spPr>
        <p:txBody>
          <a:bodyPr vert="horz" lIns="0" tIns="45720" rIns="0" bIns="45720" rtlCol="0">
            <a:normAutofit fontScale="92500" lnSpcReduction="10000"/>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Wingdings" panose="05000000000000000000" pitchFamily="2" charset="2"/>
              <a:buNone/>
            </a:pPr>
            <a:endParaRPr lang="en-US" noProof="0" dirty="0"/>
          </a:p>
          <a:p>
            <a:pPr>
              <a:spcBef>
                <a:spcPts val="3000"/>
              </a:spcBef>
              <a:buFont typeface="Wingdings" panose="05000000000000000000" pitchFamily="2" charset="2"/>
              <a:buChar char="ü"/>
            </a:pPr>
            <a:r>
              <a:rPr lang="en-US" noProof="0" dirty="0"/>
              <a:t>Behavioral model for each functional unit are written</a:t>
            </a:r>
          </a:p>
          <a:p>
            <a:pPr lvl="1">
              <a:spcBef>
                <a:spcPts val="1800"/>
              </a:spcBef>
              <a:buFont typeface="Wingdings" panose="05000000000000000000" pitchFamily="2" charset="2"/>
              <a:buChar char="ü"/>
            </a:pPr>
            <a:r>
              <a:rPr lang="en-US" sz="2300" noProof="0" dirty="0"/>
              <a:t>It has its own synthesis results </a:t>
            </a:r>
          </a:p>
          <a:p>
            <a:pPr lvl="1">
              <a:spcBef>
                <a:spcPts val="1800"/>
              </a:spcBef>
              <a:buFont typeface="Wingdings" panose="05000000000000000000" pitchFamily="2" charset="2"/>
              <a:buChar char="ü"/>
            </a:pPr>
            <a:r>
              <a:rPr lang="en-US" sz="2300" noProof="0" dirty="0"/>
              <a:t>It has it own functional test bench</a:t>
            </a:r>
          </a:p>
          <a:p>
            <a:pPr lvl="1">
              <a:spcBef>
                <a:spcPts val="1800"/>
              </a:spcBef>
              <a:buFont typeface="Wingdings" panose="05000000000000000000" pitchFamily="2" charset="2"/>
              <a:buChar char="ü"/>
            </a:pPr>
            <a:r>
              <a:rPr lang="en-US" sz="2300" noProof="0" dirty="0"/>
              <a:t>Some cases it has its own place and route and timing constraints</a:t>
            </a:r>
          </a:p>
          <a:p>
            <a:endParaRPr lang="en-US" noProof="0" dirty="0"/>
          </a:p>
          <a:p>
            <a:endParaRPr lang="en-US" noProof="0" dirty="0"/>
          </a:p>
        </p:txBody>
      </p:sp>
    </p:spTree>
    <p:extLst>
      <p:ext uri="{BB962C8B-B14F-4D97-AF65-F5344CB8AC3E}">
        <p14:creationId xmlns:p14="http://schemas.microsoft.com/office/powerpoint/2010/main" val="39356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93D3B-5451-2E10-A06E-5BC88BFF3D02}"/>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C098221C-B07D-8BD2-EBB0-59586845A1D6}"/>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49724EEF-EC83-A813-3F0F-F3A9F8124C8E}"/>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6302F7BB-5F7B-7526-A6B4-0875DB417126}"/>
              </a:ext>
            </a:extLst>
          </p:cNvPr>
          <p:cNvSpPr>
            <a:spLocks noGrp="1"/>
          </p:cNvSpPr>
          <p:nvPr>
            <p:ph type="sldNum" sz="quarter" idx="12"/>
          </p:nvPr>
        </p:nvSpPr>
        <p:spPr/>
        <p:txBody>
          <a:bodyPr/>
          <a:lstStyle/>
          <a:p>
            <a:fld id="{4FAD3335-DA88-43C3-A15A-18D99FF2C7FA}" type="slidenum">
              <a:rPr lang="en-US" noProof="0" smtClean="0"/>
              <a:t>43</a:t>
            </a:fld>
            <a:endParaRPr lang="en-US" noProof="0" dirty="0"/>
          </a:p>
        </p:txBody>
      </p:sp>
      <p:sp>
        <p:nvSpPr>
          <p:cNvPr id="6" name="Title 5">
            <a:extLst>
              <a:ext uri="{FF2B5EF4-FFF2-40B4-BE49-F238E27FC236}">
                <a16:creationId xmlns:a16="http://schemas.microsoft.com/office/drawing/2014/main" id="{9D9B6D54-1D24-9ED2-BC8A-B7F6EDF7A29D}"/>
              </a:ext>
            </a:extLst>
          </p:cNvPr>
          <p:cNvSpPr>
            <a:spLocks noGrp="1"/>
          </p:cNvSpPr>
          <p:nvPr>
            <p:ph type="title"/>
          </p:nvPr>
        </p:nvSpPr>
        <p:spPr/>
        <p:txBody>
          <a:bodyPr/>
          <a:lstStyle/>
          <a:p>
            <a:r>
              <a:rPr lang="en-US" dirty="0"/>
              <a:t>PL </a:t>
            </a:r>
            <a:r>
              <a:rPr lang="en-US" noProof="0" dirty="0"/>
              <a:t>Design Partition </a:t>
            </a:r>
          </a:p>
        </p:txBody>
      </p:sp>
      <p:pic>
        <p:nvPicPr>
          <p:cNvPr id="14" name="Imagen 3">
            <a:extLst>
              <a:ext uri="{FF2B5EF4-FFF2-40B4-BE49-F238E27FC236}">
                <a16:creationId xmlns:a16="http://schemas.microsoft.com/office/drawing/2014/main" id="{DC023B26-9B6D-C3FB-15D6-704E73264DBF}"/>
              </a:ext>
            </a:extLst>
          </p:cNvPr>
          <p:cNvPicPr/>
          <p:nvPr/>
        </p:nvPicPr>
        <p:blipFill>
          <a:blip r:embed="rId2"/>
          <a:stretch/>
        </p:blipFill>
        <p:spPr>
          <a:xfrm>
            <a:off x="1895154" y="1040130"/>
            <a:ext cx="8137800" cy="5492520"/>
          </a:xfrm>
          <a:prstGeom prst="rect">
            <a:avLst/>
          </a:prstGeom>
          <a:ln w="0">
            <a:noFill/>
          </a:ln>
        </p:spPr>
      </p:pic>
    </p:spTree>
    <p:extLst>
      <p:ext uri="{BB962C8B-B14F-4D97-AF65-F5344CB8AC3E}">
        <p14:creationId xmlns:p14="http://schemas.microsoft.com/office/powerpoint/2010/main" val="5739013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E38D-27FA-F38D-347F-47FD39DB620B}"/>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434BB347-7836-8E35-6EAB-CDFB578D4819}"/>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B6DE0E04-FF8F-E63B-AEC1-B8D72C8E41F6}"/>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5B08010E-B410-D69B-2346-A917818C2566}"/>
              </a:ext>
            </a:extLst>
          </p:cNvPr>
          <p:cNvSpPr>
            <a:spLocks noGrp="1"/>
          </p:cNvSpPr>
          <p:nvPr>
            <p:ph type="sldNum" sz="quarter" idx="12"/>
          </p:nvPr>
        </p:nvSpPr>
        <p:spPr/>
        <p:txBody>
          <a:bodyPr/>
          <a:lstStyle/>
          <a:p>
            <a:fld id="{4FAD3335-DA88-43C3-A15A-18D99FF2C7FA}" type="slidenum">
              <a:rPr lang="en-US" noProof="0" smtClean="0"/>
              <a:t>44</a:t>
            </a:fld>
            <a:endParaRPr lang="en-US" noProof="0" dirty="0"/>
          </a:p>
        </p:txBody>
      </p:sp>
      <p:sp>
        <p:nvSpPr>
          <p:cNvPr id="6" name="Title 5">
            <a:extLst>
              <a:ext uri="{FF2B5EF4-FFF2-40B4-BE49-F238E27FC236}">
                <a16:creationId xmlns:a16="http://schemas.microsoft.com/office/drawing/2014/main" id="{4B1AA1B7-1EAA-9C1E-0738-5BA1A6D5D90C}"/>
              </a:ext>
            </a:extLst>
          </p:cNvPr>
          <p:cNvSpPr>
            <a:spLocks noGrp="1"/>
          </p:cNvSpPr>
          <p:nvPr>
            <p:ph type="title"/>
          </p:nvPr>
        </p:nvSpPr>
        <p:spPr/>
        <p:txBody>
          <a:bodyPr/>
          <a:lstStyle/>
          <a:p>
            <a:r>
              <a:rPr lang="en-US" dirty="0"/>
              <a:t>PL </a:t>
            </a:r>
            <a:r>
              <a:rPr lang="en-US" noProof="0" dirty="0"/>
              <a:t>Design Partition </a:t>
            </a:r>
          </a:p>
        </p:txBody>
      </p:sp>
      <p:sp>
        <p:nvSpPr>
          <p:cNvPr id="14" name="Multidocumento 8">
            <a:extLst>
              <a:ext uri="{FF2B5EF4-FFF2-40B4-BE49-F238E27FC236}">
                <a16:creationId xmlns:a16="http://schemas.microsoft.com/office/drawing/2014/main" id="{43CBB6DD-E3DF-45A5-83F5-4E43272D018C}"/>
              </a:ext>
            </a:extLst>
          </p:cNvPr>
          <p:cNvSpPr>
            <a:spLocks noChangeAspect="1"/>
          </p:cNvSpPr>
          <p:nvPr/>
        </p:nvSpPr>
        <p:spPr>
          <a:xfrm>
            <a:off x="10630565" y="1889510"/>
            <a:ext cx="1071671" cy="833649"/>
          </a:xfrm>
          <a:prstGeom prst="flowChartMultidocument">
            <a:avLst/>
          </a:prstGeom>
          <a:solidFill>
            <a:srgbClr val="70AD47">
              <a:lumMod val="60000"/>
              <a:lumOff val="40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HDL</a:t>
            </a:r>
          </a:p>
        </p:txBody>
      </p:sp>
      <p:sp>
        <p:nvSpPr>
          <p:cNvPr id="15" name="Rectángulo redondeado 79">
            <a:extLst>
              <a:ext uri="{FF2B5EF4-FFF2-40B4-BE49-F238E27FC236}">
                <a16:creationId xmlns:a16="http://schemas.microsoft.com/office/drawing/2014/main" id="{8F446066-1F2F-859C-7904-D3009989E747}"/>
              </a:ext>
            </a:extLst>
          </p:cNvPr>
          <p:cNvSpPr/>
          <p:nvPr/>
        </p:nvSpPr>
        <p:spPr>
          <a:xfrm>
            <a:off x="10620927" y="1331672"/>
            <a:ext cx="1378421" cy="321754"/>
          </a:xfrm>
          <a:prstGeom prst="roundRect">
            <a:avLst/>
          </a:prstGeom>
          <a:solidFill>
            <a:srgbClr val="CF7373"/>
          </a:solidFill>
          <a:ln w="6350" cap="flat" cmpd="sng" algn="ctr">
            <a:solidFill>
              <a:srgbClr val="4472C4"/>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a:defRPr/>
            </a:pPr>
            <a:r>
              <a:rPr lang="en-US" sz="1600" b="1" kern="0" noProof="0" dirty="0">
                <a:latin typeface="Bookman Old Style"/>
              </a:rPr>
              <a:t>IP Cores</a:t>
            </a:r>
            <a:endParaRPr lang="en-US" sz="1600" b="1" kern="0" noProof="0" dirty="0">
              <a:solidFill>
                <a:prstClr val="black"/>
              </a:solidFill>
              <a:latin typeface="Bookman Old Style" panose="02050604050505020204" pitchFamily="18" charset="0"/>
            </a:endParaRPr>
          </a:p>
        </p:txBody>
      </p:sp>
      <p:sp>
        <p:nvSpPr>
          <p:cNvPr id="16" name="Rectángulo 3">
            <a:extLst>
              <a:ext uri="{FF2B5EF4-FFF2-40B4-BE49-F238E27FC236}">
                <a16:creationId xmlns:a16="http://schemas.microsoft.com/office/drawing/2014/main" id="{800BCC55-AD23-0B06-4C51-3993C31B54D3}"/>
              </a:ext>
            </a:extLst>
          </p:cNvPr>
          <p:cNvSpPr/>
          <p:nvPr/>
        </p:nvSpPr>
        <p:spPr>
          <a:xfrm>
            <a:off x="949302" y="1015260"/>
            <a:ext cx="9468328" cy="578474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750" indent="-285750">
              <a:spcBef>
                <a:spcPts val="600"/>
              </a:spcBef>
              <a:spcAft>
                <a:spcPts val="600"/>
              </a:spcAft>
              <a:buClr>
                <a:srgbClr val="00B0F0"/>
              </a:buClr>
              <a:buFont typeface="Wingdings" panose="05000000000000000000" pitchFamily="2" charset="2"/>
              <a:buChar char="ü"/>
            </a:pPr>
            <a:r>
              <a:rPr lang="en-US" sz="2200" spc="-1" noProof="0" dirty="0">
                <a:solidFill>
                  <a:srgbClr val="000000"/>
                </a:solidFill>
                <a:ea typeface="ＭＳ Ｐゴシック"/>
                <a:cs typeface="Arial" panose="020B0604020202020204" pitchFamily="34" charset="0"/>
              </a:rPr>
              <a:t>Partition the design at functional boundaries.</a:t>
            </a:r>
            <a:r>
              <a:rPr lang="en-US" sz="2200" spc="-1" noProof="0" dirty="0">
                <a:solidFill>
                  <a:srgbClr val="0063D1"/>
                </a:solidFill>
                <a:ea typeface="ＭＳ Ｐゴシック"/>
                <a:cs typeface="Arial" panose="020B0604020202020204" pitchFamily="34" charset="0"/>
              </a:rPr>
              <a:t> </a:t>
            </a:r>
          </a:p>
          <a:p>
            <a:pPr marL="285750" indent="-285750">
              <a:spcBef>
                <a:spcPts val="600"/>
              </a:spcBef>
              <a:spcAft>
                <a:spcPts val="600"/>
              </a:spcAft>
              <a:buClr>
                <a:srgbClr val="00B0F0"/>
              </a:buClr>
              <a:buFont typeface="Wingdings" panose="05000000000000000000" pitchFamily="2" charset="2"/>
              <a:buChar char="ü"/>
            </a:pPr>
            <a:r>
              <a:rPr lang="en-US" sz="2200" spc="-1" noProof="0" dirty="0">
                <a:solidFill>
                  <a:srgbClr val="000000"/>
                </a:solidFill>
                <a:ea typeface="ＭＳ Ｐゴシック"/>
                <a:cs typeface="Arial" panose="020B0604020202020204" pitchFamily="34" charset="0"/>
              </a:rPr>
              <a:t>Minimize the I/O connections between different partitions.</a:t>
            </a:r>
          </a:p>
          <a:p>
            <a:pPr marL="285750" indent="-285750">
              <a:spcBef>
                <a:spcPts val="600"/>
              </a:spcBef>
              <a:spcAft>
                <a:spcPts val="600"/>
              </a:spcAft>
              <a:buClr>
                <a:srgbClr val="00B0F0"/>
              </a:buClr>
              <a:buFont typeface="Wingdings" panose="05000000000000000000" pitchFamily="2" charset="2"/>
              <a:buChar char="ü"/>
            </a:pPr>
            <a:r>
              <a:rPr lang="en-US" sz="2200" spc="-1" noProof="0" dirty="0">
                <a:solidFill>
                  <a:srgbClr val="000000"/>
                </a:solidFill>
                <a:ea typeface="ＭＳ Ｐゴシック"/>
                <a:cs typeface="Arial" panose="020B0604020202020204" pitchFamily="34" charset="0"/>
              </a:rPr>
              <a:t>Register all inputs and outputs of each block. This makes logic synchronous and avoids glitches and avoids any delay penalty on signals that cross between partitions. Registering I/</a:t>
            </a:r>
            <a:r>
              <a:rPr lang="en-US" sz="2200" spc="-1" noProof="0" dirty="0" err="1">
                <a:solidFill>
                  <a:srgbClr val="000000"/>
                </a:solidFill>
                <a:ea typeface="ＭＳ Ｐゴシック"/>
                <a:cs typeface="Arial" panose="020B0604020202020204" pitchFamily="34" charset="0"/>
              </a:rPr>
              <a:t>Os</a:t>
            </a:r>
            <a:r>
              <a:rPr lang="en-US" sz="2200" spc="-1" noProof="0" dirty="0">
                <a:solidFill>
                  <a:srgbClr val="000000"/>
                </a:solidFill>
                <a:ea typeface="ＭＳ Ｐゴシック"/>
                <a:cs typeface="Arial" panose="020B0604020202020204" pitchFamily="34" charset="0"/>
              </a:rPr>
              <a:t> typically eliminates the need to specify timing requirements for signals that connect between different blocks.</a:t>
            </a:r>
          </a:p>
          <a:p>
            <a:pPr marL="285750" indent="-285750">
              <a:spcBef>
                <a:spcPts val="600"/>
              </a:spcBef>
              <a:spcAft>
                <a:spcPts val="600"/>
              </a:spcAft>
              <a:buClr>
                <a:srgbClr val="00B0F0"/>
              </a:buClr>
              <a:buFont typeface="Wingdings" panose="05000000000000000000" pitchFamily="2" charset="2"/>
              <a:buChar char="ü"/>
            </a:pPr>
            <a:r>
              <a:rPr lang="en-US" sz="2200" spc="-1" noProof="0" dirty="0">
                <a:solidFill>
                  <a:srgbClr val="000000"/>
                </a:solidFill>
                <a:ea typeface="ＭＳ Ｐゴシック"/>
                <a:cs typeface="Arial" panose="020B0604020202020204" pitchFamily="34" charset="0"/>
              </a:rPr>
              <a:t>Do not use “glue logic” or connection logic between hierarchical blocks. When you preserve hierarchy boundaries, glue logic is not merged with hierarchical blocks. Your synthesis software may optimize glue logic separately, which can degrade synthesis results and is not efficient when used with the </a:t>
            </a:r>
            <a:r>
              <a:rPr lang="en-US" sz="2200" spc="-1" noProof="0" dirty="0" err="1">
                <a:solidFill>
                  <a:srgbClr val="000000"/>
                </a:solidFill>
                <a:ea typeface="ＭＳ Ｐゴシック"/>
                <a:cs typeface="Arial" panose="020B0604020202020204" pitchFamily="34" charset="0"/>
              </a:rPr>
              <a:t>LogicLock</a:t>
            </a:r>
            <a:r>
              <a:rPr lang="en-US" sz="2200" spc="-1" noProof="0" dirty="0">
                <a:solidFill>
                  <a:srgbClr val="000000"/>
                </a:solidFill>
                <a:ea typeface="ＭＳ Ｐゴシック"/>
                <a:cs typeface="Arial" panose="020B0604020202020204" pitchFamily="34" charset="0"/>
              </a:rPr>
              <a:t> design methodology.</a:t>
            </a:r>
          </a:p>
          <a:p>
            <a:pPr marL="285750" indent="-285750">
              <a:spcBef>
                <a:spcPts val="600"/>
              </a:spcBef>
              <a:spcAft>
                <a:spcPts val="600"/>
              </a:spcAft>
              <a:buClr>
                <a:srgbClr val="00B0F0"/>
              </a:buClr>
              <a:buFont typeface="Wingdings" panose="05000000000000000000" pitchFamily="2" charset="2"/>
              <a:buChar char="ü"/>
            </a:pPr>
            <a:r>
              <a:rPr lang="en-US" sz="2200" spc="-1" noProof="0" dirty="0">
                <a:solidFill>
                  <a:srgbClr val="000000"/>
                </a:solidFill>
                <a:ea typeface="ＭＳ Ｐゴシック"/>
                <a:cs typeface="Arial" panose="020B0604020202020204" pitchFamily="34" charset="0"/>
              </a:rPr>
              <a:t>Remember that logic is not synthesized or optimized across partition boundaries, which means any constant values (signals set to GND, for example) will not be propagated across partitions</a:t>
            </a:r>
            <a:r>
              <a:rPr lang="en-US" sz="2200" b="1" spc="-1" noProof="0" dirty="0">
                <a:solidFill>
                  <a:srgbClr val="000000"/>
                </a:solidFill>
                <a:ea typeface="ＭＳ Ｐゴシック"/>
                <a:cs typeface="Arial" panose="020B0604020202020204" pitchFamily="34" charset="0"/>
              </a:rPr>
              <a:t>.</a:t>
            </a:r>
            <a:br>
              <a:rPr lang="en-US" sz="2200" noProof="0" dirty="0">
                <a:cs typeface="Arial" panose="020B0604020202020204" pitchFamily="34" charset="0"/>
              </a:rPr>
            </a:br>
            <a:endParaRPr lang="en-US" sz="2200" spc="-1" noProof="0" dirty="0">
              <a:cs typeface="Arial" panose="020B0604020202020204" pitchFamily="34" charset="0"/>
            </a:endParaRPr>
          </a:p>
        </p:txBody>
      </p:sp>
    </p:spTree>
    <p:extLst>
      <p:ext uri="{BB962C8B-B14F-4D97-AF65-F5344CB8AC3E}">
        <p14:creationId xmlns:p14="http://schemas.microsoft.com/office/powerpoint/2010/main" val="163270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ECF3-988E-8420-DEB5-8ED3A5FB0AF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D9944C74-09AD-573A-90F5-682B2C3014E6}"/>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669D75D7-9E3A-6C33-62F2-C47190AD0699}"/>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6B3C4A48-9123-6130-8190-DEAADC72859F}"/>
              </a:ext>
            </a:extLst>
          </p:cNvPr>
          <p:cNvSpPr>
            <a:spLocks noGrp="1"/>
          </p:cNvSpPr>
          <p:nvPr>
            <p:ph type="sldNum" sz="quarter" idx="12"/>
          </p:nvPr>
        </p:nvSpPr>
        <p:spPr/>
        <p:txBody>
          <a:bodyPr/>
          <a:lstStyle/>
          <a:p>
            <a:fld id="{4FAD3335-DA88-43C3-A15A-18D99FF2C7FA}" type="slidenum">
              <a:rPr lang="en-US" noProof="0" smtClean="0"/>
              <a:t>45</a:t>
            </a:fld>
            <a:endParaRPr lang="en-US" noProof="0" dirty="0"/>
          </a:p>
        </p:txBody>
      </p:sp>
      <p:sp>
        <p:nvSpPr>
          <p:cNvPr id="6" name="Title 5">
            <a:extLst>
              <a:ext uri="{FF2B5EF4-FFF2-40B4-BE49-F238E27FC236}">
                <a16:creationId xmlns:a16="http://schemas.microsoft.com/office/drawing/2014/main" id="{1CA12156-DB0D-38E5-32D0-BCECD8574FD5}"/>
              </a:ext>
            </a:extLst>
          </p:cNvPr>
          <p:cNvSpPr>
            <a:spLocks noGrp="1"/>
          </p:cNvSpPr>
          <p:nvPr>
            <p:ph type="title"/>
          </p:nvPr>
        </p:nvSpPr>
        <p:spPr/>
        <p:txBody>
          <a:bodyPr/>
          <a:lstStyle/>
          <a:p>
            <a:r>
              <a:rPr lang="en-US" dirty="0"/>
              <a:t>PL </a:t>
            </a:r>
            <a:r>
              <a:rPr lang="en-US" noProof="0" dirty="0"/>
              <a:t>Design Partition </a:t>
            </a:r>
          </a:p>
        </p:txBody>
      </p:sp>
      <p:sp>
        <p:nvSpPr>
          <p:cNvPr id="2" name="Content Placeholder 1">
            <a:extLst>
              <a:ext uri="{FF2B5EF4-FFF2-40B4-BE49-F238E27FC236}">
                <a16:creationId xmlns:a16="http://schemas.microsoft.com/office/drawing/2014/main" id="{3FA39258-57E3-0D9F-3A34-95F449759C40}"/>
              </a:ext>
            </a:extLst>
          </p:cNvPr>
          <p:cNvSpPr>
            <a:spLocks noGrp="1"/>
          </p:cNvSpPr>
          <p:nvPr>
            <p:ph idx="1"/>
          </p:nvPr>
        </p:nvSpPr>
        <p:spPr>
          <a:xfrm>
            <a:off x="1295429" y="1205250"/>
            <a:ext cx="9601142" cy="4811828"/>
          </a:xfrm>
        </p:spPr>
        <p:txBody>
          <a:bodyPr>
            <a:noAutofit/>
          </a:bodyPr>
          <a:lstStyle/>
          <a:p>
            <a:pPr marL="285750" marR="0" lvl="0" indent="-285750" algn="l" defTabSz="914400" rtl="0" eaLnBrk="1" fontAlgn="auto" latinLnBrk="0" hangingPunct="1">
              <a:lnSpc>
                <a:spcPct val="100000"/>
              </a:lnSpc>
              <a:spcBef>
                <a:spcPts val="600"/>
              </a:spcBef>
              <a:spcAft>
                <a:spcPts val="600"/>
              </a:spcAft>
              <a:buClr>
                <a:srgbClr val="0070C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000000"/>
                </a:solidFill>
                <a:effectLst/>
                <a:uLnTx/>
                <a:uFillTx/>
                <a:ea typeface="ＭＳ Ｐゴシック"/>
                <a:cs typeface="Arial" panose="020B0604020202020204" pitchFamily="34" charset="0"/>
              </a:rPr>
              <a:t>Do not use tri-state signals or bidirectional ports on hierarchical boundaries. If you use boundary tri-states in a lower-level block, synthesis pushes the tri-states through the hierarchy to the top-level to take advantage of the tri-state drivers on the output pins of Altera device. Because this requires optimizing through hierarchies, lower-level boundary tri-state signals are not supported with a </a:t>
            </a:r>
            <a:r>
              <a:rPr kumimoji="0" lang="en-US" sz="2200" b="0" i="0" u="none" strike="noStrike" kern="1200" cap="none" spc="-1" normalizeH="0" baseline="0" noProof="0" dirty="0" err="1">
                <a:ln>
                  <a:noFill/>
                </a:ln>
                <a:solidFill>
                  <a:srgbClr val="000000"/>
                </a:solidFill>
                <a:effectLst/>
                <a:uLnTx/>
                <a:uFillTx/>
                <a:ea typeface="ＭＳ Ｐゴシック"/>
                <a:cs typeface="Arial" panose="020B0604020202020204" pitchFamily="34" charset="0"/>
              </a:rPr>
              <a:t>bllock</a:t>
            </a:r>
            <a:r>
              <a:rPr kumimoji="0" lang="en-US" sz="2200" b="0" i="0" u="none" strike="noStrike" kern="1200" cap="none" spc="-1" normalizeH="0" baseline="0" noProof="0" dirty="0">
                <a:ln>
                  <a:noFill/>
                </a:ln>
                <a:solidFill>
                  <a:srgbClr val="000000"/>
                </a:solidFill>
                <a:effectLst/>
                <a:uLnTx/>
                <a:uFillTx/>
                <a:ea typeface="ＭＳ Ｐゴシック"/>
                <a:cs typeface="Arial" panose="020B0604020202020204" pitchFamily="34" charset="0"/>
              </a:rPr>
              <a:t>-level design methodology.</a:t>
            </a:r>
          </a:p>
          <a:p>
            <a:pPr marL="285750" marR="0" lvl="0" indent="-285750" algn="l" defTabSz="914400" rtl="0" eaLnBrk="1" fontAlgn="auto" latinLnBrk="0" hangingPunct="1">
              <a:lnSpc>
                <a:spcPct val="100000"/>
              </a:lnSpc>
              <a:spcBef>
                <a:spcPts val="600"/>
              </a:spcBef>
              <a:spcAft>
                <a:spcPts val="600"/>
              </a:spcAft>
              <a:buClr>
                <a:srgbClr val="0070C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000000"/>
                </a:solidFill>
                <a:effectLst/>
                <a:uLnTx/>
                <a:uFillTx/>
                <a:ea typeface="ＭＳ Ｐゴシック"/>
                <a:cs typeface="Arial" panose="020B0604020202020204" pitchFamily="34" charset="0"/>
              </a:rPr>
              <a:t>Limit clocks to one per block. Partitioning the design into clock domains makes synthesis and timing analysis easier.</a:t>
            </a:r>
          </a:p>
          <a:p>
            <a:pPr marL="285750" marR="0" lvl="0" indent="-285750" algn="l" defTabSz="914400" rtl="0" eaLnBrk="1" fontAlgn="auto" latinLnBrk="0" hangingPunct="1">
              <a:lnSpc>
                <a:spcPct val="100000"/>
              </a:lnSpc>
              <a:spcBef>
                <a:spcPts val="600"/>
              </a:spcBef>
              <a:spcAft>
                <a:spcPts val="600"/>
              </a:spcAft>
              <a:buClr>
                <a:srgbClr val="0070C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000000"/>
                </a:solidFill>
                <a:effectLst/>
                <a:uLnTx/>
                <a:uFillTx/>
                <a:ea typeface="ＭＳ Ｐゴシック"/>
                <a:cs typeface="Arial" panose="020B0604020202020204" pitchFamily="34" charset="0"/>
              </a:rPr>
              <a:t>Place state machines in separate blocks to speed optimization and provide greater encoding control.</a:t>
            </a:r>
          </a:p>
          <a:p>
            <a:pPr marL="285750" marR="0" lvl="0" indent="-285750" algn="l" defTabSz="914400" rtl="0" eaLnBrk="1" fontAlgn="auto" latinLnBrk="0" hangingPunct="1">
              <a:lnSpc>
                <a:spcPct val="100000"/>
              </a:lnSpc>
              <a:spcBef>
                <a:spcPts val="600"/>
              </a:spcBef>
              <a:spcAft>
                <a:spcPts val="600"/>
              </a:spcAft>
              <a:buClr>
                <a:srgbClr val="0070C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000000"/>
                </a:solidFill>
                <a:effectLst/>
                <a:uLnTx/>
                <a:uFillTx/>
                <a:ea typeface="ＭＳ Ｐゴシック"/>
                <a:cs typeface="Arial" panose="020B0604020202020204" pitchFamily="34" charset="0"/>
              </a:rPr>
              <a:t>Separate timing-critical functions from non-timing-critical functions.</a:t>
            </a:r>
          </a:p>
          <a:p>
            <a:pPr marL="285750" marR="0" lvl="0" indent="-285750" algn="l" defTabSz="914400" rtl="0" eaLnBrk="1" fontAlgn="auto" latinLnBrk="0" hangingPunct="1">
              <a:lnSpc>
                <a:spcPct val="100000"/>
              </a:lnSpc>
              <a:spcBef>
                <a:spcPts val="600"/>
              </a:spcBef>
              <a:spcAft>
                <a:spcPts val="600"/>
              </a:spcAft>
              <a:buClr>
                <a:srgbClr val="0070C0"/>
              </a:buClr>
              <a:buSzTx/>
              <a:buFont typeface="Arial" panose="020B0604020202020204" pitchFamily="34" charset="0"/>
              <a:buChar char="•"/>
              <a:tabLst/>
              <a:defRPr/>
            </a:pPr>
            <a:r>
              <a:rPr kumimoji="0" lang="en-US" sz="2200" b="0" i="0" u="none" strike="noStrike" kern="1200" cap="none" spc="-1" normalizeH="0" baseline="0" noProof="0" dirty="0">
                <a:ln>
                  <a:noFill/>
                </a:ln>
                <a:solidFill>
                  <a:srgbClr val="000000"/>
                </a:solidFill>
                <a:effectLst/>
                <a:uLnTx/>
                <a:uFillTx/>
                <a:ea typeface="ＭＳ Ｐゴシック"/>
                <a:cs typeface="Arial" panose="020B0604020202020204" pitchFamily="34" charset="0"/>
              </a:rPr>
              <a:t>Limit the critical timing path to one hierarchical block. You can group the logic from several design blocks to ensure the critical path resides in one block</a:t>
            </a:r>
            <a:endParaRPr lang="en-US" sz="2200" noProof="0" dirty="0"/>
          </a:p>
        </p:txBody>
      </p:sp>
    </p:spTree>
    <p:extLst>
      <p:ext uri="{BB962C8B-B14F-4D97-AF65-F5344CB8AC3E}">
        <p14:creationId xmlns:p14="http://schemas.microsoft.com/office/powerpoint/2010/main" val="30053159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C8EF9E-DD96-F550-0F72-DAC7320445F7}"/>
              </a:ext>
            </a:extLst>
          </p:cNvPr>
          <p:cNvSpPr>
            <a:spLocks noGrp="1"/>
          </p:cNvSpPr>
          <p:nvPr>
            <p:ph idx="1"/>
          </p:nvPr>
        </p:nvSpPr>
        <p:spPr/>
        <p:txBody>
          <a:bodyPr/>
          <a:lstStyle/>
          <a:p>
            <a:r>
              <a:rPr lang="en-US" b="1" noProof="0" dirty="0"/>
              <a:t>Behavioral modeling </a:t>
            </a:r>
            <a:r>
              <a:rPr lang="en-US" noProof="0" dirty="0"/>
              <a:t>describes the functionality of a component (design), that is, what the component will do</a:t>
            </a:r>
          </a:p>
          <a:p>
            <a:pPr lvl="2">
              <a:spcBef>
                <a:spcPts val="1200"/>
              </a:spcBef>
            </a:pPr>
            <a:r>
              <a:rPr lang="en-US" sz="2300" noProof="0" dirty="0"/>
              <a:t>A behavioral prototype of a component can be </a:t>
            </a:r>
            <a:r>
              <a:rPr lang="en-US" sz="2300" noProof="0" dirty="0" err="1"/>
              <a:t>quicly</a:t>
            </a:r>
            <a:r>
              <a:rPr lang="en-US" sz="2300" noProof="0" dirty="0"/>
              <a:t> created</a:t>
            </a:r>
          </a:p>
          <a:p>
            <a:pPr lvl="2">
              <a:spcBef>
                <a:spcPts val="1200"/>
              </a:spcBef>
            </a:pPr>
            <a:r>
              <a:rPr lang="en-US" sz="2300" noProof="0" dirty="0"/>
              <a:t>Its </a:t>
            </a:r>
            <a:r>
              <a:rPr lang="en-US" sz="2300" noProof="0" dirty="0" err="1"/>
              <a:t>functionlatiy</a:t>
            </a:r>
            <a:r>
              <a:rPr lang="en-US" sz="2300" noProof="0" dirty="0"/>
              <a:t> verified</a:t>
            </a:r>
          </a:p>
          <a:p>
            <a:pPr lvl="2">
              <a:spcBef>
                <a:spcPts val="1200"/>
              </a:spcBef>
            </a:pPr>
            <a:r>
              <a:rPr lang="en-US" sz="2300" noProof="0" dirty="0" err="1"/>
              <a:t>Synthezised</a:t>
            </a:r>
            <a:r>
              <a:rPr lang="en-US" sz="2300" noProof="0" dirty="0"/>
              <a:t>, optimized and mapped, to a specific technology</a:t>
            </a:r>
          </a:p>
          <a:p>
            <a:pPr>
              <a:spcBef>
                <a:spcPts val="3000"/>
              </a:spcBef>
            </a:pPr>
            <a:r>
              <a:rPr lang="en-US" b="1" noProof="0" dirty="0"/>
              <a:t>Structural Modeling </a:t>
            </a:r>
            <a:r>
              <a:rPr lang="en-US" noProof="0" dirty="0"/>
              <a:t>connect components to create a specific functionality.</a:t>
            </a:r>
          </a:p>
          <a:p>
            <a:pPr lvl="2">
              <a:spcBef>
                <a:spcPts val="1200"/>
              </a:spcBef>
            </a:pPr>
            <a:r>
              <a:rPr lang="en-US" sz="2300" noProof="0" dirty="0"/>
              <a:t>Architectural partitioning forms a structural model, but the functional components are modeled behaviorally </a:t>
            </a:r>
            <a:br>
              <a:rPr lang="en-US" sz="2200" noProof="0" dirty="0"/>
            </a:br>
            <a:endParaRPr lang="en-US" noProof="0" dirty="0"/>
          </a:p>
        </p:txBody>
      </p:sp>
      <p:sp>
        <p:nvSpPr>
          <p:cNvPr id="3" name="Date Placeholder 2">
            <a:extLst>
              <a:ext uri="{FF2B5EF4-FFF2-40B4-BE49-F238E27FC236}">
                <a16:creationId xmlns:a16="http://schemas.microsoft.com/office/drawing/2014/main" id="{57651969-1172-D2F8-E038-35C2ECF10CFC}"/>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424FFC7A-EAF8-FD5C-C57A-C5C6D88EA950}"/>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54811DA6-F194-03D9-8800-7AD9B165E119}"/>
              </a:ext>
            </a:extLst>
          </p:cNvPr>
          <p:cNvSpPr>
            <a:spLocks noGrp="1"/>
          </p:cNvSpPr>
          <p:nvPr>
            <p:ph type="sldNum" sz="quarter" idx="12"/>
          </p:nvPr>
        </p:nvSpPr>
        <p:spPr/>
        <p:txBody>
          <a:bodyPr/>
          <a:lstStyle/>
          <a:p>
            <a:fld id="{4FAD3335-DA88-43C3-A15A-18D99FF2C7FA}" type="slidenum">
              <a:rPr lang="en-US" noProof="0" smtClean="0"/>
              <a:t>46</a:t>
            </a:fld>
            <a:endParaRPr lang="en-US" noProof="0" dirty="0"/>
          </a:p>
        </p:txBody>
      </p:sp>
      <p:sp>
        <p:nvSpPr>
          <p:cNvPr id="6" name="Title 5">
            <a:extLst>
              <a:ext uri="{FF2B5EF4-FFF2-40B4-BE49-F238E27FC236}">
                <a16:creationId xmlns:a16="http://schemas.microsoft.com/office/drawing/2014/main" id="{337FC98C-F16B-8D43-CD0E-26A908CFC43D}"/>
              </a:ext>
            </a:extLst>
          </p:cNvPr>
          <p:cNvSpPr>
            <a:spLocks noGrp="1"/>
          </p:cNvSpPr>
          <p:nvPr>
            <p:ph type="title"/>
          </p:nvPr>
        </p:nvSpPr>
        <p:spPr/>
        <p:txBody>
          <a:bodyPr/>
          <a:lstStyle/>
          <a:p>
            <a:r>
              <a:rPr lang="en-US" dirty="0"/>
              <a:t>PL </a:t>
            </a:r>
            <a:r>
              <a:rPr lang="en-US" noProof="0" dirty="0"/>
              <a:t>HDL Components </a:t>
            </a:r>
          </a:p>
        </p:txBody>
      </p:sp>
      <p:sp>
        <p:nvSpPr>
          <p:cNvPr id="7" name="Multidocumento 8">
            <a:extLst>
              <a:ext uri="{FF2B5EF4-FFF2-40B4-BE49-F238E27FC236}">
                <a16:creationId xmlns:a16="http://schemas.microsoft.com/office/drawing/2014/main" id="{5E60D878-552E-5203-3457-5B33485609E6}"/>
              </a:ext>
            </a:extLst>
          </p:cNvPr>
          <p:cNvSpPr>
            <a:spLocks noChangeAspect="1"/>
          </p:cNvSpPr>
          <p:nvPr/>
        </p:nvSpPr>
        <p:spPr>
          <a:xfrm>
            <a:off x="10302045" y="1840649"/>
            <a:ext cx="1044203" cy="833649"/>
          </a:xfrm>
          <a:prstGeom prst="flowChartMultidocument">
            <a:avLst/>
          </a:prstGeom>
          <a:solidFill>
            <a:srgbClr val="70AD47">
              <a:lumMod val="60000"/>
              <a:lumOff val="40000"/>
            </a:srgbClr>
          </a:solidFill>
          <a:ln w="12700" cap="flat" cmpd="sng" algn="ctr">
            <a:solidFill>
              <a:srgbClr val="5B9BD5">
                <a:shade val="50000"/>
              </a:srgb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rtlCol="0" anchor="ctr"/>
          <a:lstStyle/>
          <a:p>
            <a:pPr fontAlgn="auto">
              <a:spcBef>
                <a:spcPts val="0"/>
              </a:spcBef>
              <a:spcAft>
                <a:spcPts val="0"/>
              </a:spcAft>
              <a:defRPr/>
            </a:pPr>
            <a:r>
              <a:rPr lang="en-US" b="1" kern="0" noProof="0" dirty="0">
                <a:solidFill>
                  <a:prstClr val="black"/>
                </a:solidFill>
                <a:latin typeface="Bookman Old Style" panose="02050604050505020204" pitchFamily="18" charset="0"/>
              </a:rPr>
              <a:t>HDL</a:t>
            </a:r>
          </a:p>
        </p:txBody>
      </p:sp>
    </p:spTree>
    <p:extLst>
      <p:ext uri="{BB962C8B-B14F-4D97-AF65-F5344CB8AC3E}">
        <p14:creationId xmlns:p14="http://schemas.microsoft.com/office/powerpoint/2010/main" val="225872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947AD9-0DD1-4080-9580-83F8EA9DC5AF}"/>
              </a:ext>
            </a:extLst>
          </p:cNvPr>
          <p:cNvSpPr>
            <a:spLocks noGrp="1"/>
          </p:cNvSpPr>
          <p:nvPr>
            <p:ph idx="1"/>
          </p:nvPr>
        </p:nvSpPr>
        <p:spPr>
          <a:xfrm>
            <a:off x="708838" y="1372779"/>
            <a:ext cx="8406809" cy="1540843"/>
          </a:xfrm>
        </p:spPr>
        <p:txBody>
          <a:bodyPr>
            <a:normAutofit fontScale="92500" lnSpcReduction="20000"/>
          </a:bodyPr>
          <a:lstStyle/>
          <a:p>
            <a:pPr>
              <a:lnSpc>
                <a:spcPct val="110000"/>
              </a:lnSpc>
            </a:pPr>
            <a:r>
              <a:rPr lang="en-US" sz="2800" b="0" i="0" kern="1200" noProof="0" dirty="0">
                <a:solidFill>
                  <a:schemeClr val="tx1"/>
                </a:solidFill>
                <a:effectLst/>
                <a:latin typeface="+mn-lt"/>
                <a:ea typeface="+mn-ea"/>
                <a:cs typeface="+mn-cs"/>
              </a:rPr>
              <a:t>In general, a design should be partitioned along functional lines into smaller functional units, each having a common clock domain, and each of which is to be verified separately. </a:t>
            </a:r>
            <a:endParaRPr lang="en-US" noProof="0" dirty="0"/>
          </a:p>
        </p:txBody>
      </p:sp>
      <p:sp>
        <p:nvSpPr>
          <p:cNvPr id="3" name="Date Placeholder 2">
            <a:extLst>
              <a:ext uri="{FF2B5EF4-FFF2-40B4-BE49-F238E27FC236}">
                <a16:creationId xmlns:a16="http://schemas.microsoft.com/office/drawing/2014/main" id="{EE47BFA6-B8A7-A542-F9D1-41D26D5FA0BE}"/>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04F823D4-727B-8EB4-8660-28F2BFCB4F4B}"/>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C510DA93-C4DF-D258-03CE-8B99B84ACA7E}"/>
              </a:ext>
            </a:extLst>
          </p:cNvPr>
          <p:cNvSpPr>
            <a:spLocks noGrp="1"/>
          </p:cNvSpPr>
          <p:nvPr>
            <p:ph type="sldNum" sz="quarter" idx="12"/>
          </p:nvPr>
        </p:nvSpPr>
        <p:spPr/>
        <p:txBody>
          <a:bodyPr/>
          <a:lstStyle/>
          <a:p>
            <a:fld id="{4FAD3335-DA88-43C3-A15A-18D99FF2C7FA}" type="slidenum">
              <a:rPr lang="en-US" noProof="0" smtClean="0"/>
              <a:t>47</a:t>
            </a:fld>
            <a:endParaRPr lang="en-US" noProof="0" dirty="0"/>
          </a:p>
        </p:txBody>
      </p:sp>
      <p:sp>
        <p:nvSpPr>
          <p:cNvPr id="6" name="Title 5">
            <a:extLst>
              <a:ext uri="{FF2B5EF4-FFF2-40B4-BE49-F238E27FC236}">
                <a16:creationId xmlns:a16="http://schemas.microsoft.com/office/drawing/2014/main" id="{08264F9D-23B5-BB19-EF1C-E0E86C09E085}"/>
              </a:ext>
            </a:extLst>
          </p:cNvPr>
          <p:cNvSpPr>
            <a:spLocks noGrp="1"/>
          </p:cNvSpPr>
          <p:nvPr>
            <p:ph type="title"/>
          </p:nvPr>
        </p:nvSpPr>
        <p:spPr/>
        <p:txBody>
          <a:bodyPr>
            <a:normAutofit fontScale="90000"/>
          </a:bodyPr>
          <a:lstStyle/>
          <a:p>
            <a:r>
              <a:rPr lang="en-US" dirty="0"/>
              <a:t>PL </a:t>
            </a:r>
            <a:r>
              <a:rPr lang="en-US" noProof="0" dirty="0"/>
              <a:t>Functional Verification – Block Level</a:t>
            </a:r>
          </a:p>
        </p:txBody>
      </p:sp>
      <p:sp>
        <p:nvSpPr>
          <p:cNvPr id="7" name="TextBox 6">
            <a:extLst>
              <a:ext uri="{FF2B5EF4-FFF2-40B4-BE49-F238E27FC236}">
                <a16:creationId xmlns:a16="http://schemas.microsoft.com/office/drawing/2014/main" id="{9956A26E-6543-B1F2-BC83-80B2257A6043}"/>
              </a:ext>
            </a:extLst>
          </p:cNvPr>
          <p:cNvSpPr txBox="1"/>
          <p:nvPr/>
        </p:nvSpPr>
        <p:spPr>
          <a:xfrm>
            <a:off x="708838" y="3429000"/>
            <a:ext cx="6684411" cy="2646878"/>
          </a:xfrm>
          <a:prstGeom prst="rect">
            <a:avLst/>
          </a:prstGeom>
          <a:noFill/>
        </p:spPr>
        <p:txBody>
          <a:bodyPr wrap="square" rtlCol="0">
            <a:spAutoFit/>
          </a:bodyPr>
          <a:lstStyle/>
          <a:p>
            <a:pPr marL="457200" indent="-457200">
              <a:spcBef>
                <a:spcPts val="1200"/>
              </a:spcBef>
              <a:spcAft>
                <a:spcPts val="600"/>
              </a:spcAft>
              <a:buClr>
                <a:schemeClr val="accent1"/>
              </a:buClr>
              <a:buFont typeface="Wingdings" panose="05000000000000000000" pitchFamily="2" charset="2"/>
              <a:buChar char="ü"/>
            </a:pPr>
            <a:r>
              <a:rPr lang="en-US" sz="2600" noProof="0" dirty="0"/>
              <a:t>The verification process is threefold:</a:t>
            </a:r>
          </a:p>
          <a:p>
            <a:pPr marL="1257300" lvl="2" indent="-342900">
              <a:spcBef>
                <a:spcPts val="1200"/>
              </a:spcBef>
              <a:spcAft>
                <a:spcPts val="600"/>
              </a:spcAft>
              <a:buClr>
                <a:schemeClr val="accent1"/>
              </a:buClr>
              <a:buFont typeface="Wingdings" panose="05000000000000000000" pitchFamily="2" charset="2"/>
              <a:buChar char="ü"/>
            </a:pPr>
            <a:r>
              <a:rPr lang="en-US" sz="2400" noProof="0" dirty="0"/>
              <a:t>Development of a test plan</a:t>
            </a:r>
          </a:p>
          <a:p>
            <a:pPr marL="1257300" lvl="2" indent="-342900">
              <a:spcBef>
                <a:spcPts val="1200"/>
              </a:spcBef>
              <a:spcAft>
                <a:spcPts val="600"/>
              </a:spcAft>
              <a:buClr>
                <a:schemeClr val="accent1"/>
              </a:buClr>
              <a:buFont typeface="Wingdings" panose="05000000000000000000" pitchFamily="2" charset="2"/>
              <a:buChar char="ü"/>
            </a:pPr>
            <a:r>
              <a:rPr lang="en-US" sz="2400" noProof="0" dirty="0"/>
              <a:t>Development of test-benches</a:t>
            </a:r>
          </a:p>
          <a:p>
            <a:pPr marL="1257300" lvl="2" indent="-342900">
              <a:spcBef>
                <a:spcPts val="1200"/>
              </a:spcBef>
              <a:spcAft>
                <a:spcPts val="600"/>
              </a:spcAft>
              <a:buClr>
                <a:schemeClr val="accent1"/>
              </a:buClr>
              <a:buFont typeface="Wingdings" panose="05000000000000000000" pitchFamily="2" charset="2"/>
              <a:buChar char="ü"/>
            </a:pPr>
            <a:r>
              <a:rPr lang="en-US" sz="2400" noProof="0" dirty="0"/>
              <a:t>Execution of the simulations</a:t>
            </a:r>
          </a:p>
          <a:p>
            <a:pPr marL="285750" indent="-285750">
              <a:buFont typeface="Arial" panose="020B0604020202020204" pitchFamily="34" charset="0"/>
              <a:buChar char="•"/>
            </a:pPr>
            <a:endParaRPr lang="en-US" noProof="0" dirty="0"/>
          </a:p>
        </p:txBody>
      </p:sp>
      <p:sp>
        <p:nvSpPr>
          <p:cNvPr id="8" name="Rectángulo redondeado 10">
            <a:extLst>
              <a:ext uri="{FF2B5EF4-FFF2-40B4-BE49-F238E27FC236}">
                <a16:creationId xmlns:a16="http://schemas.microsoft.com/office/drawing/2014/main" id="{A60439C9-7C49-0501-9D1D-87466D461E1B}"/>
              </a:ext>
            </a:extLst>
          </p:cNvPr>
          <p:cNvSpPr/>
          <p:nvPr/>
        </p:nvSpPr>
        <p:spPr>
          <a:xfrm>
            <a:off x="9376322" y="1244121"/>
            <a:ext cx="2206078" cy="838200"/>
          </a:xfrm>
          <a:prstGeom prst="roundRec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a:solidFill>
              <a:schemeClr val="accent5"/>
            </a:solidFill>
            <a:prstDash val="sysDot"/>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Behavioral Verification</a:t>
            </a:r>
            <a:endParaRPr lang="en-US" noProof="0" dirty="0"/>
          </a:p>
        </p:txBody>
      </p:sp>
    </p:spTree>
    <p:extLst>
      <p:ext uri="{BB962C8B-B14F-4D97-AF65-F5344CB8AC3E}">
        <p14:creationId xmlns:p14="http://schemas.microsoft.com/office/powerpoint/2010/main" val="356551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4B55FF-0225-CEE5-626C-16E9BCBA80FB}"/>
              </a:ext>
            </a:extLst>
          </p:cNvPr>
          <p:cNvSpPr>
            <a:spLocks noGrp="1"/>
          </p:cNvSpPr>
          <p:nvPr>
            <p:ph idx="1"/>
          </p:nvPr>
        </p:nvSpPr>
        <p:spPr/>
        <p:txBody>
          <a:bodyPr/>
          <a:lstStyle/>
          <a:p>
            <a:pPr>
              <a:spcBef>
                <a:spcPts val="1200"/>
              </a:spcBef>
              <a:spcAft>
                <a:spcPts val="600"/>
              </a:spcAft>
              <a:buFont typeface="Wingdings" panose="05000000000000000000" pitchFamily="2" charset="2"/>
              <a:buChar char="ü"/>
            </a:pPr>
            <a:r>
              <a:rPr lang="en-US" sz="2700" noProof="0" dirty="0"/>
              <a:t> Development of a </a:t>
            </a:r>
            <a:r>
              <a:rPr lang="en-US" sz="2700" b="1" noProof="0" dirty="0"/>
              <a:t>test plan: </a:t>
            </a:r>
            <a:r>
              <a:rPr lang="en-US" sz="2500" noProof="0" dirty="0"/>
              <a:t>Specify </a:t>
            </a:r>
            <a:r>
              <a:rPr lang="en-US" sz="2500" b="1" i="1" noProof="0" dirty="0"/>
              <a:t>what</a:t>
            </a:r>
            <a:r>
              <a:rPr lang="en-US" sz="2500" noProof="0" dirty="0"/>
              <a:t> functional features are to be tested and </a:t>
            </a:r>
            <a:r>
              <a:rPr lang="en-US" sz="2500" b="1" i="1" noProof="0" dirty="0"/>
              <a:t>how</a:t>
            </a:r>
            <a:r>
              <a:rPr lang="en-US" sz="2500" noProof="0" dirty="0"/>
              <a:t> they are to be tested</a:t>
            </a:r>
          </a:p>
          <a:p>
            <a:pPr lvl="3">
              <a:spcBef>
                <a:spcPts val="1200"/>
              </a:spcBef>
              <a:spcAft>
                <a:spcPts val="600"/>
              </a:spcAft>
              <a:buFont typeface="Wingdings" panose="05000000000000000000" pitchFamily="2" charset="2"/>
              <a:buChar char="ü"/>
            </a:pPr>
            <a:r>
              <a:rPr lang="en-US" sz="2300" noProof="0" dirty="0"/>
              <a:t>For example, the test plan might specify that an exhaustive simulation of its behavior will verify the instruction set of an ALU. </a:t>
            </a:r>
          </a:p>
          <a:p>
            <a:pPr lvl="3">
              <a:spcBef>
                <a:spcPts val="1200"/>
              </a:spcBef>
              <a:spcAft>
                <a:spcPts val="600"/>
              </a:spcAft>
              <a:buFont typeface="Wingdings" panose="05000000000000000000" pitchFamily="2" charset="2"/>
              <a:buChar char="ü"/>
            </a:pPr>
            <a:r>
              <a:rPr lang="en-US" sz="2300" noProof="0" dirty="0"/>
              <a:t>Test plans for sequential machines must be more elaborate to ensure a high level of confidence in the design.</a:t>
            </a:r>
          </a:p>
          <a:p>
            <a:pPr lvl="3">
              <a:spcBef>
                <a:spcPts val="1200"/>
              </a:spcBef>
              <a:spcAft>
                <a:spcPts val="600"/>
              </a:spcAft>
              <a:buFont typeface="Wingdings" panose="05000000000000000000" pitchFamily="2" charset="2"/>
              <a:buChar char="ü"/>
            </a:pPr>
            <a:r>
              <a:rPr lang="en-US" sz="2300" noProof="0" dirty="0"/>
              <a:t>A test plan identifies the stimulus generators, response monitors, and the "gold" response against which the model will be tested. </a:t>
            </a:r>
          </a:p>
          <a:p>
            <a:pPr lvl="3">
              <a:spcBef>
                <a:spcPts val="1200"/>
              </a:spcBef>
              <a:spcAft>
                <a:spcPts val="600"/>
              </a:spcAft>
              <a:buFont typeface="Wingdings" panose="05000000000000000000" pitchFamily="2" charset="2"/>
              <a:buChar char="ü"/>
            </a:pPr>
            <a:r>
              <a:rPr lang="en-US" sz="2300" b="1" i="1" noProof="0" dirty="0"/>
              <a:t>Your grade, and your company's future, will depend on the care that you take in developing and executing your test plan. </a:t>
            </a:r>
            <a:endParaRPr lang="en-US" noProof="0" dirty="0"/>
          </a:p>
        </p:txBody>
      </p:sp>
      <p:sp>
        <p:nvSpPr>
          <p:cNvPr id="3" name="Date Placeholder 2">
            <a:extLst>
              <a:ext uri="{FF2B5EF4-FFF2-40B4-BE49-F238E27FC236}">
                <a16:creationId xmlns:a16="http://schemas.microsoft.com/office/drawing/2014/main" id="{E7043EA5-2125-6B51-9DC7-35A31D6FA96A}"/>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CCE0816A-A4CB-236B-8F02-02616F50AD1F}"/>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9C48D13A-AC3F-343F-8C82-FDF032CE6CFE}"/>
              </a:ext>
            </a:extLst>
          </p:cNvPr>
          <p:cNvSpPr>
            <a:spLocks noGrp="1"/>
          </p:cNvSpPr>
          <p:nvPr>
            <p:ph type="sldNum" sz="quarter" idx="12"/>
          </p:nvPr>
        </p:nvSpPr>
        <p:spPr/>
        <p:txBody>
          <a:bodyPr/>
          <a:lstStyle/>
          <a:p>
            <a:fld id="{4FAD3335-DA88-43C3-A15A-18D99FF2C7FA}" type="slidenum">
              <a:rPr lang="en-US" noProof="0" smtClean="0"/>
              <a:t>48</a:t>
            </a:fld>
            <a:endParaRPr lang="en-US" noProof="0" dirty="0"/>
          </a:p>
        </p:txBody>
      </p:sp>
      <p:sp>
        <p:nvSpPr>
          <p:cNvPr id="6" name="Title 5">
            <a:extLst>
              <a:ext uri="{FF2B5EF4-FFF2-40B4-BE49-F238E27FC236}">
                <a16:creationId xmlns:a16="http://schemas.microsoft.com/office/drawing/2014/main" id="{FECB2572-8102-9331-D8C0-B0FC6B0E7C28}"/>
              </a:ext>
            </a:extLst>
          </p:cNvPr>
          <p:cNvSpPr>
            <a:spLocks noGrp="1"/>
          </p:cNvSpPr>
          <p:nvPr>
            <p:ph type="title"/>
          </p:nvPr>
        </p:nvSpPr>
        <p:spPr>
          <a:xfrm>
            <a:off x="450166" y="224365"/>
            <a:ext cx="11351597" cy="750150"/>
          </a:xfrm>
        </p:spPr>
        <p:txBody>
          <a:bodyPr>
            <a:noAutofit/>
          </a:bodyPr>
          <a:lstStyle/>
          <a:p>
            <a:r>
              <a:rPr lang="en-US" sz="4400" dirty="0"/>
              <a:t>PL </a:t>
            </a:r>
            <a:r>
              <a:rPr lang="en-US" sz="4200" noProof="0" dirty="0"/>
              <a:t>Functional Verification – Block Level</a:t>
            </a:r>
          </a:p>
        </p:txBody>
      </p:sp>
    </p:spTree>
    <p:extLst>
      <p:ext uri="{BB962C8B-B14F-4D97-AF65-F5344CB8AC3E}">
        <p14:creationId xmlns:p14="http://schemas.microsoft.com/office/powerpoint/2010/main" val="8636546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A9172D-8CA6-2A5E-D4EC-5B22AED7CEE1}"/>
              </a:ext>
            </a:extLst>
          </p:cNvPr>
          <p:cNvSpPr>
            <a:spLocks noGrp="1"/>
          </p:cNvSpPr>
          <p:nvPr>
            <p:ph idx="1"/>
          </p:nvPr>
        </p:nvSpPr>
        <p:spPr/>
        <p:txBody>
          <a:bodyPr/>
          <a:lstStyle/>
          <a:p>
            <a:pPr>
              <a:spcBef>
                <a:spcPts val="1200"/>
              </a:spcBef>
              <a:spcAft>
                <a:spcPts val="600"/>
              </a:spcAft>
              <a:buFont typeface="Wingdings" panose="05000000000000000000" pitchFamily="2" charset="2"/>
              <a:buChar char="ü"/>
            </a:pPr>
            <a:r>
              <a:rPr lang="en-US" sz="2700" b="1" noProof="0" dirty="0">
                <a:solidFill>
                  <a:schemeClr val="tx1"/>
                </a:solidFill>
              </a:rPr>
              <a:t>Test bench development</a:t>
            </a:r>
          </a:p>
          <a:p>
            <a:pPr lvl="2">
              <a:spcBef>
                <a:spcPts val="1200"/>
              </a:spcBef>
              <a:spcAft>
                <a:spcPts val="600"/>
              </a:spcAft>
              <a:buFont typeface="Wingdings" panose="05000000000000000000" pitchFamily="2" charset="2"/>
              <a:buChar char="ü"/>
            </a:pPr>
            <a:r>
              <a:rPr lang="en-US" sz="2300" noProof="0" dirty="0"/>
              <a:t> A Test Bench is a VHDL module in which the Unit Under Test (UUT) has to be instantiated together with pattern generators that are to be applied to the inputs of the component during simulation.</a:t>
            </a:r>
          </a:p>
          <a:p>
            <a:pPr lvl="3">
              <a:spcBef>
                <a:spcPts val="600"/>
              </a:spcBef>
              <a:spcAft>
                <a:spcPts val="600"/>
              </a:spcAft>
              <a:buFont typeface="Wingdings" panose="05000000000000000000" pitchFamily="2" charset="2"/>
              <a:buChar char="ü"/>
            </a:pPr>
            <a:r>
              <a:rPr lang="en-US" sz="2200" noProof="0" dirty="0"/>
              <a:t>Note: If a design is formed as an architecture of multiple modules, each must be verified separately, beginning with the lowest level of the design hierarchy, then the integrated design must be tested to verify that the modules interact correctly</a:t>
            </a:r>
          </a:p>
          <a:p>
            <a:pPr>
              <a:spcBef>
                <a:spcPts val="1200"/>
              </a:spcBef>
              <a:spcAft>
                <a:spcPts val="600"/>
              </a:spcAft>
              <a:buFont typeface="Wingdings" panose="05000000000000000000" pitchFamily="2" charset="2"/>
              <a:buChar char="ü"/>
            </a:pPr>
            <a:r>
              <a:rPr lang="en-US" sz="2700" b="1" noProof="0" dirty="0">
                <a:solidFill>
                  <a:schemeClr val="tx1"/>
                </a:solidFill>
              </a:rPr>
              <a:t> Test bench execution</a:t>
            </a:r>
          </a:p>
          <a:p>
            <a:pPr lvl="2">
              <a:spcBef>
                <a:spcPts val="1200"/>
              </a:spcBef>
              <a:spcAft>
                <a:spcPts val="600"/>
              </a:spcAft>
              <a:buFont typeface="Wingdings" panose="05000000000000000000" pitchFamily="2" charset="2"/>
              <a:buChar char="ü"/>
            </a:pPr>
            <a:r>
              <a:rPr lang="en-US" sz="2300" noProof="0" dirty="0"/>
              <a:t> The test bench is </a:t>
            </a:r>
            <a:r>
              <a:rPr lang="en-US" sz="2300" b="1" i="1" noProof="0" dirty="0"/>
              <a:t>exercised </a:t>
            </a:r>
            <a:r>
              <a:rPr lang="en-US" sz="2300" noProof="0" dirty="0"/>
              <a:t>according to a </a:t>
            </a:r>
            <a:r>
              <a:rPr lang="en-US" sz="2300" b="1" i="1" u="sng" noProof="0" dirty="0"/>
              <a:t>test plan</a:t>
            </a:r>
            <a:r>
              <a:rPr lang="en-US" sz="2300" noProof="0" dirty="0"/>
              <a:t>, and the response is verified against the original specification for the design</a:t>
            </a:r>
            <a:endParaRPr lang="en-US" noProof="0" dirty="0"/>
          </a:p>
        </p:txBody>
      </p:sp>
      <p:sp>
        <p:nvSpPr>
          <p:cNvPr id="3" name="Date Placeholder 2">
            <a:extLst>
              <a:ext uri="{FF2B5EF4-FFF2-40B4-BE49-F238E27FC236}">
                <a16:creationId xmlns:a16="http://schemas.microsoft.com/office/drawing/2014/main" id="{9237B46D-6D35-471A-BC1D-C57CED8EB297}"/>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D43C3837-6BBA-6DB1-7F67-AEC78352498D}"/>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E5E8D3A2-209A-8E13-24E2-15BC00A01AB9}"/>
              </a:ext>
            </a:extLst>
          </p:cNvPr>
          <p:cNvSpPr>
            <a:spLocks noGrp="1"/>
          </p:cNvSpPr>
          <p:nvPr>
            <p:ph type="sldNum" sz="quarter" idx="12"/>
          </p:nvPr>
        </p:nvSpPr>
        <p:spPr/>
        <p:txBody>
          <a:bodyPr/>
          <a:lstStyle/>
          <a:p>
            <a:fld id="{4FAD3335-DA88-43C3-A15A-18D99FF2C7FA}" type="slidenum">
              <a:rPr lang="en-US" noProof="0" smtClean="0"/>
              <a:t>49</a:t>
            </a:fld>
            <a:endParaRPr lang="en-US" noProof="0" dirty="0"/>
          </a:p>
        </p:txBody>
      </p:sp>
      <p:sp>
        <p:nvSpPr>
          <p:cNvPr id="6" name="Title 5">
            <a:extLst>
              <a:ext uri="{FF2B5EF4-FFF2-40B4-BE49-F238E27FC236}">
                <a16:creationId xmlns:a16="http://schemas.microsoft.com/office/drawing/2014/main" id="{F8909A1F-475B-5324-4A36-DB8242F6FA4F}"/>
              </a:ext>
            </a:extLst>
          </p:cNvPr>
          <p:cNvSpPr>
            <a:spLocks noGrp="1"/>
          </p:cNvSpPr>
          <p:nvPr>
            <p:ph type="title"/>
          </p:nvPr>
        </p:nvSpPr>
        <p:spPr>
          <a:xfrm>
            <a:off x="771378" y="224365"/>
            <a:ext cx="10871982" cy="750150"/>
          </a:xfrm>
        </p:spPr>
        <p:txBody>
          <a:bodyPr>
            <a:noAutofit/>
          </a:bodyPr>
          <a:lstStyle/>
          <a:p>
            <a:r>
              <a:rPr lang="en-US" sz="4000" dirty="0"/>
              <a:t>PL </a:t>
            </a:r>
            <a:r>
              <a:rPr lang="en-US" sz="4000" noProof="0" dirty="0"/>
              <a:t>Functional Verification – Block Level</a:t>
            </a:r>
          </a:p>
        </p:txBody>
      </p:sp>
    </p:spTree>
    <p:extLst>
      <p:ext uri="{BB962C8B-B14F-4D97-AF65-F5344CB8AC3E}">
        <p14:creationId xmlns:p14="http://schemas.microsoft.com/office/powerpoint/2010/main" val="1263656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ADAE3CC-C650-B5BA-C6A4-3F5681F4871E}"/>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8CA6DE98-085E-B5C9-D12A-3BE66226ECC9}"/>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4DB48660-D16E-7C3A-1D3C-5660878E69E3}"/>
              </a:ext>
            </a:extLst>
          </p:cNvPr>
          <p:cNvSpPr>
            <a:spLocks noGrp="1"/>
          </p:cNvSpPr>
          <p:nvPr>
            <p:ph type="sldNum" sz="quarter" idx="12"/>
          </p:nvPr>
        </p:nvSpPr>
        <p:spPr/>
        <p:txBody>
          <a:bodyPr/>
          <a:lstStyle/>
          <a:p>
            <a:fld id="{4FAD3335-DA88-43C3-A15A-18D99FF2C7FA}" type="slidenum">
              <a:rPr lang="en-US" noProof="0" smtClean="0"/>
              <a:t>5</a:t>
            </a:fld>
            <a:endParaRPr lang="en-US" noProof="0" dirty="0"/>
          </a:p>
        </p:txBody>
      </p:sp>
      <p:sp>
        <p:nvSpPr>
          <p:cNvPr id="6" name="Title 5">
            <a:extLst>
              <a:ext uri="{FF2B5EF4-FFF2-40B4-BE49-F238E27FC236}">
                <a16:creationId xmlns:a16="http://schemas.microsoft.com/office/drawing/2014/main" id="{A8942C84-4D1F-0E00-51FC-14BE80874F22}"/>
              </a:ext>
            </a:extLst>
          </p:cNvPr>
          <p:cNvSpPr>
            <a:spLocks noGrp="1"/>
          </p:cNvSpPr>
          <p:nvPr>
            <p:ph type="title"/>
          </p:nvPr>
        </p:nvSpPr>
        <p:spPr/>
        <p:txBody>
          <a:bodyPr/>
          <a:lstStyle/>
          <a:p>
            <a:r>
              <a:rPr lang="en-US" noProof="0" dirty="0"/>
              <a:t>FPGA – SoPC Evolution</a:t>
            </a:r>
          </a:p>
        </p:txBody>
      </p:sp>
      <p:pic>
        <p:nvPicPr>
          <p:cNvPr id="1028" name="Picture 4">
            <a:extLst>
              <a:ext uri="{FF2B5EF4-FFF2-40B4-BE49-F238E27FC236}">
                <a16:creationId xmlns:a16="http://schemas.microsoft.com/office/drawing/2014/main" id="{ACC5FB41-44B0-18F7-04A3-EB182BC52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888" y="1198636"/>
            <a:ext cx="10902644" cy="507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9600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6EF16D-F689-6105-0A03-FF61005BA63C}"/>
              </a:ext>
            </a:extLst>
          </p:cNvPr>
          <p:cNvSpPr>
            <a:spLocks noGrp="1"/>
          </p:cNvSpPr>
          <p:nvPr>
            <p:ph idx="1"/>
          </p:nvPr>
        </p:nvSpPr>
        <p:spPr/>
        <p:txBody>
          <a:bodyPr/>
          <a:lstStyle/>
          <a:p>
            <a:pPr>
              <a:buFont typeface="Wingdings" panose="05000000000000000000" pitchFamily="2" charset="2"/>
              <a:buChar char="ü"/>
            </a:pPr>
            <a:r>
              <a:rPr lang="en-US" noProof="0" dirty="0"/>
              <a:t>After each of the functional sub components has been verified to have correct functionality, the architecture must be integrated and verified to have the correct overall functionality</a:t>
            </a:r>
          </a:p>
          <a:p>
            <a:pPr lvl="2">
              <a:spcBef>
                <a:spcPts val="1200"/>
              </a:spcBef>
              <a:buFont typeface="Wingdings" panose="05000000000000000000" pitchFamily="2" charset="2"/>
              <a:buChar char="ü"/>
            </a:pPr>
            <a:r>
              <a:rPr lang="en-US" sz="2300" noProof="0" dirty="0"/>
              <a:t> A separate </a:t>
            </a:r>
            <a:r>
              <a:rPr lang="en-US" sz="2300" i="1" u="sng" noProof="0" dirty="0"/>
              <a:t>test plan for the system </a:t>
            </a:r>
            <a:r>
              <a:rPr lang="en-US" sz="2300" noProof="0" dirty="0"/>
              <a:t>is developed at the beginning of this step. </a:t>
            </a:r>
          </a:p>
          <a:p>
            <a:pPr lvl="2">
              <a:spcBef>
                <a:spcPts val="1200"/>
              </a:spcBef>
              <a:buFont typeface="Wingdings" panose="05000000000000000000" pitchFamily="2" charset="2"/>
              <a:buChar char="ü"/>
            </a:pPr>
            <a:r>
              <a:rPr lang="en-US" sz="2400" noProof="0" dirty="0"/>
              <a:t> This requires development of a separate testbench whose stimulus generators exercise the </a:t>
            </a:r>
            <a:r>
              <a:rPr lang="en-US" sz="2400" noProof="0" dirty="0" err="1"/>
              <a:t>input/output</a:t>
            </a:r>
            <a:r>
              <a:rPr lang="en-US" sz="2400" noProof="0" dirty="0"/>
              <a:t> functionality of the top-level module, monitor port and bus activity across module boundaries, and observe state activity in any embedded state machines. </a:t>
            </a:r>
          </a:p>
          <a:p>
            <a:pPr lvl="2">
              <a:spcBef>
                <a:spcPts val="1200"/>
              </a:spcBef>
              <a:buFont typeface="Wingdings" panose="05000000000000000000" pitchFamily="2" charset="2"/>
              <a:buChar char="ü"/>
            </a:pPr>
            <a:r>
              <a:rPr lang="en-US" sz="2400" noProof="0" dirty="0"/>
              <a:t> This step in the design flow is crucial and must be executed thoroughly to ensure that the design that is being signed off for synthesis is correct.</a:t>
            </a:r>
            <a:endParaRPr lang="en-US" noProof="0" dirty="0"/>
          </a:p>
        </p:txBody>
      </p:sp>
      <p:sp>
        <p:nvSpPr>
          <p:cNvPr id="3" name="Date Placeholder 2">
            <a:extLst>
              <a:ext uri="{FF2B5EF4-FFF2-40B4-BE49-F238E27FC236}">
                <a16:creationId xmlns:a16="http://schemas.microsoft.com/office/drawing/2014/main" id="{8821EF7B-FA98-BC35-64A8-435F8E92F8E2}"/>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3AB09AA1-2B78-59F7-1F71-8E50A8B08EA1}"/>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9CE66E44-8C0B-FBBC-506B-D3D98AF8595E}"/>
              </a:ext>
            </a:extLst>
          </p:cNvPr>
          <p:cNvSpPr>
            <a:spLocks noGrp="1"/>
          </p:cNvSpPr>
          <p:nvPr>
            <p:ph type="sldNum" sz="quarter" idx="12"/>
          </p:nvPr>
        </p:nvSpPr>
        <p:spPr/>
        <p:txBody>
          <a:bodyPr/>
          <a:lstStyle/>
          <a:p>
            <a:fld id="{4FAD3335-DA88-43C3-A15A-18D99FF2C7FA}" type="slidenum">
              <a:rPr lang="en-US" noProof="0" smtClean="0"/>
              <a:t>50</a:t>
            </a:fld>
            <a:endParaRPr lang="en-US" noProof="0" dirty="0"/>
          </a:p>
        </p:txBody>
      </p:sp>
      <p:sp>
        <p:nvSpPr>
          <p:cNvPr id="6" name="Title 5">
            <a:extLst>
              <a:ext uri="{FF2B5EF4-FFF2-40B4-BE49-F238E27FC236}">
                <a16:creationId xmlns:a16="http://schemas.microsoft.com/office/drawing/2014/main" id="{949F6D02-C72F-8FDD-62E3-15A81A5661EC}"/>
              </a:ext>
            </a:extLst>
          </p:cNvPr>
          <p:cNvSpPr>
            <a:spLocks noGrp="1"/>
          </p:cNvSpPr>
          <p:nvPr>
            <p:ph type="title"/>
          </p:nvPr>
        </p:nvSpPr>
        <p:spPr>
          <a:xfrm>
            <a:off x="568960" y="224365"/>
            <a:ext cx="11360443" cy="750150"/>
          </a:xfrm>
        </p:spPr>
        <p:txBody>
          <a:bodyPr>
            <a:noAutofit/>
          </a:bodyPr>
          <a:lstStyle/>
          <a:p>
            <a:r>
              <a:rPr lang="en-US" sz="3800" dirty="0"/>
              <a:t>PL </a:t>
            </a:r>
            <a:r>
              <a:rPr lang="en-US" sz="3800" noProof="0" dirty="0"/>
              <a:t>Design Integration – System Level Verification</a:t>
            </a:r>
          </a:p>
        </p:txBody>
      </p:sp>
    </p:spTree>
    <p:extLst>
      <p:ext uri="{BB962C8B-B14F-4D97-AF65-F5344CB8AC3E}">
        <p14:creationId xmlns:p14="http://schemas.microsoft.com/office/powerpoint/2010/main" val="3705301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B588B5-4025-1C55-6283-FBEF711E0BB3}"/>
              </a:ext>
            </a:extLst>
          </p:cNvPr>
          <p:cNvSpPr>
            <a:spLocks noGrp="1"/>
          </p:cNvSpPr>
          <p:nvPr>
            <p:ph idx="1"/>
          </p:nvPr>
        </p:nvSpPr>
        <p:spPr>
          <a:xfrm>
            <a:off x="591176" y="2237477"/>
            <a:ext cx="11033760" cy="3943498"/>
          </a:xfrm>
        </p:spPr>
        <p:txBody>
          <a:bodyPr/>
          <a:lstStyle/>
          <a:p>
            <a:pPr>
              <a:spcBef>
                <a:spcPts val="1200"/>
              </a:spcBef>
              <a:buFont typeface="Wingdings" panose="05000000000000000000" pitchFamily="2" charset="2"/>
              <a:buChar char="ü"/>
            </a:pPr>
            <a:r>
              <a:rPr lang="en-US" noProof="0" dirty="0"/>
              <a:t> A </a:t>
            </a:r>
            <a:r>
              <a:rPr lang="en-US" i="1" noProof="0" dirty="0"/>
              <a:t>synthesis</a:t>
            </a:r>
            <a:r>
              <a:rPr lang="en-US" noProof="0" dirty="0"/>
              <a:t> tool is used to translate from ‘software’ (VHDL) to ‘hardware’: logic gates, flip-flops, memory, etc.</a:t>
            </a:r>
          </a:p>
          <a:p>
            <a:pPr>
              <a:spcBef>
                <a:spcPts val="1200"/>
              </a:spcBef>
              <a:buFont typeface="Wingdings" panose="05000000000000000000" pitchFamily="2" charset="2"/>
              <a:buChar char="ü"/>
            </a:pPr>
            <a:r>
              <a:rPr lang="en-US" noProof="0" dirty="0"/>
              <a:t> A synthesis tool removes redundant logic and seeks to satisfy the requirements regarding the area of the logic needed to implement the functionality and the performance (speed) specifications</a:t>
            </a:r>
          </a:p>
          <a:p>
            <a:pPr>
              <a:spcBef>
                <a:spcPts val="1200"/>
              </a:spcBef>
              <a:buFont typeface="Wingdings" panose="05000000000000000000" pitchFamily="2" charset="2"/>
              <a:buChar char="ü"/>
            </a:pPr>
            <a:r>
              <a:rPr lang="en-US" noProof="0" dirty="0"/>
              <a:t>Post-Synthesis simulation is, in general, </a:t>
            </a:r>
            <a:r>
              <a:rPr lang="en-US" b="1" noProof="0" dirty="0"/>
              <a:t>optional</a:t>
            </a:r>
            <a:r>
              <a:rPr lang="en-US" noProof="0" dirty="0"/>
              <a:t>, but it is advisable in case of using specific synthesis attributes. </a:t>
            </a:r>
          </a:p>
        </p:txBody>
      </p:sp>
      <p:sp>
        <p:nvSpPr>
          <p:cNvPr id="3" name="Date Placeholder 2">
            <a:extLst>
              <a:ext uri="{FF2B5EF4-FFF2-40B4-BE49-F238E27FC236}">
                <a16:creationId xmlns:a16="http://schemas.microsoft.com/office/drawing/2014/main" id="{900D4327-2A65-2489-854A-1B7589DC06F6}"/>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A88A675B-7A71-DAF8-EEDA-DD50BA966102}"/>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18028C9C-F47B-6D9F-0082-03A0C6FD1F95}"/>
              </a:ext>
            </a:extLst>
          </p:cNvPr>
          <p:cNvSpPr>
            <a:spLocks noGrp="1"/>
          </p:cNvSpPr>
          <p:nvPr>
            <p:ph type="sldNum" sz="quarter" idx="12"/>
          </p:nvPr>
        </p:nvSpPr>
        <p:spPr/>
        <p:txBody>
          <a:bodyPr/>
          <a:lstStyle/>
          <a:p>
            <a:fld id="{4FAD3335-DA88-43C3-A15A-18D99FF2C7FA}" type="slidenum">
              <a:rPr lang="en-US" noProof="0" smtClean="0"/>
              <a:t>51</a:t>
            </a:fld>
            <a:endParaRPr lang="en-US" noProof="0" dirty="0"/>
          </a:p>
        </p:txBody>
      </p:sp>
      <p:sp>
        <p:nvSpPr>
          <p:cNvPr id="6" name="Title 5">
            <a:extLst>
              <a:ext uri="{FF2B5EF4-FFF2-40B4-BE49-F238E27FC236}">
                <a16:creationId xmlns:a16="http://schemas.microsoft.com/office/drawing/2014/main" id="{E42850DA-91B9-B567-DBE7-2530B82CCA0D}"/>
              </a:ext>
            </a:extLst>
          </p:cNvPr>
          <p:cNvSpPr>
            <a:spLocks noGrp="1"/>
          </p:cNvSpPr>
          <p:nvPr>
            <p:ph type="title"/>
          </p:nvPr>
        </p:nvSpPr>
        <p:spPr>
          <a:xfrm>
            <a:off x="309489" y="226035"/>
            <a:ext cx="11619914" cy="750150"/>
          </a:xfrm>
        </p:spPr>
        <p:txBody>
          <a:bodyPr>
            <a:noAutofit/>
          </a:bodyPr>
          <a:lstStyle/>
          <a:p>
            <a:r>
              <a:rPr lang="en-US" sz="3600" dirty="0"/>
              <a:t>PL </a:t>
            </a:r>
            <a:r>
              <a:rPr lang="en-US" sz="3600" noProof="0" dirty="0"/>
              <a:t>Synthesis Constraints – Post-Synthesis Simulation </a:t>
            </a:r>
          </a:p>
        </p:txBody>
      </p:sp>
      <p:sp>
        <p:nvSpPr>
          <p:cNvPr id="7" name="Rectángulo redondeado 53">
            <a:extLst>
              <a:ext uri="{FF2B5EF4-FFF2-40B4-BE49-F238E27FC236}">
                <a16:creationId xmlns:a16="http://schemas.microsoft.com/office/drawing/2014/main" id="{5EECF820-DD99-431D-9567-34E3F11F5270}"/>
              </a:ext>
            </a:extLst>
          </p:cNvPr>
          <p:cNvSpPr/>
          <p:nvPr/>
        </p:nvSpPr>
        <p:spPr>
          <a:xfrm>
            <a:off x="10609778" y="1367460"/>
            <a:ext cx="1426296" cy="351969"/>
          </a:xfrm>
          <a:prstGeom prst="roundRect">
            <a:avLst/>
          </a:prstGeom>
          <a:solidFill>
            <a:srgbClr val="F1A151"/>
          </a:solidFill>
          <a:ln w="12700" cap="flat" cmpd="sng" algn="ctr">
            <a:solidFill>
              <a:schemeClr val="tx1">
                <a:lumMod val="95000"/>
                <a:lumOff val="5000"/>
              </a:schemeClr>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0" rIns="0" rtlCol="0" anchor="ctr"/>
          <a:lstStyle/>
          <a:p>
            <a:pPr fontAlgn="auto">
              <a:spcBef>
                <a:spcPts val="0"/>
              </a:spcBef>
              <a:spcAft>
                <a:spcPts val="0"/>
              </a:spcAft>
              <a:defRPr/>
            </a:pPr>
            <a:r>
              <a:rPr lang="en-US" sz="1600" b="1" kern="0" noProof="0" dirty="0">
                <a:solidFill>
                  <a:prstClr val="black"/>
                </a:solidFill>
                <a:latin typeface="Bookman Old Style" panose="02050604050505020204" pitchFamily="18" charset="0"/>
              </a:rPr>
              <a:t>Constraints</a:t>
            </a:r>
          </a:p>
        </p:txBody>
      </p:sp>
      <p:cxnSp>
        <p:nvCxnSpPr>
          <p:cNvPr id="8" name="Conector recto de flecha 54">
            <a:extLst>
              <a:ext uri="{FF2B5EF4-FFF2-40B4-BE49-F238E27FC236}">
                <a16:creationId xmlns:a16="http://schemas.microsoft.com/office/drawing/2014/main" id="{22FABF84-CB0C-0DED-0406-81E6109DFF2C}"/>
              </a:ext>
            </a:extLst>
          </p:cNvPr>
          <p:cNvCxnSpPr/>
          <p:nvPr/>
        </p:nvCxnSpPr>
        <p:spPr>
          <a:xfrm flipH="1">
            <a:off x="9908276" y="1543443"/>
            <a:ext cx="687978" cy="0"/>
          </a:xfrm>
          <a:prstGeom prst="straightConnector1">
            <a:avLst/>
          </a:prstGeom>
          <a:noFill/>
          <a:ln w="19812" cap="flat" cmpd="sng" algn="ctr">
            <a:solidFill>
              <a:schemeClr val="accent5">
                <a:lumMod val="75000"/>
              </a:schemeClr>
            </a:solidFill>
            <a:prstDash val="solid"/>
            <a:miter lim="800000"/>
            <a:tailEnd type="triangle"/>
          </a:ln>
          <a:effectLst/>
        </p:spPr>
      </p:cxnSp>
      <p:sp>
        <p:nvSpPr>
          <p:cNvPr id="11" name="Rectángulo redondeado 11">
            <a:extLst>
              <a:ext uri="{FF2B5EF4-FFF2-40B4-BE49-F238E27FC236}">
                <a16:creationId xmlns:a16="http://schemas.microsoft.com/office/drawing/2014/main" id="{270F589B-B0A8-5561-FEE2-5575FF515568}"/>
              </a:ext>
            </a:extLst>
          </p:cNvPr>
          <p:cNvSpPr/>
          <p:nvPr/>
        </p:nvSpPr>
        <p:spPr>
          <a:xfrm>
            <a:off x="7527026" y="1141524"/>
            <a:ext cx="2381250" cy="838200"/>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Synthesis</a:t>
            </a:r>
            <a:endParaRPr lang="en-US" noProof="0" dirty="0"/>
          </a:p>
        </p:txBody>
      </p:sp>
    </p:spTree>
    <p:extLst>
      <p:ext uri="{BB962C8B-B14F-4D97-AF65-F5344CB8AC3E}">
        <p14:creationId xmlns:p14="http://schemas.microsoft.com/office/powerpoint/2010/main" val="20839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D587DE-E3C0-78CF-7D03-2D803E675659}"/>
              </a:ext>
            </a:extLst>
          </p:cNvPr>
          <p:cNvSpPr>
            <a:spLocks noGrp="1"/>
          </p:cNvSpPr>
          <p:nvPr>
            <p:ph idx="1"/>
          </p:nvPr>
        </p:nvSpPr>
        <p:spPr>
          <a:xfrm>
            <a:off x="609600" y="2360428"/>
            <a:ext cx="11033760" cy="3898132"/>
          </a:xfrm>
        </p:spPr>
        <p:txBody>
          <a:bodyPr/>
          <a:lstStyle/>
          <a:p>
            <a:pPr>
              <a:spcBef>
                <a:spcPts val="1200"/>
              </a:spcBef>
              <a:buFont typeface="Wingdings" panose="05000000000000000000" pitchFamily="2" charset="2"/>
              <a:buChar char="ü"/>
            </a:pPr>
            <a:r>
              <a:rPr lang="en-US" noProof="0" dirty="0"/>
              <a:t>The logic generated by the synthesis tool is a netlist, commonly known as EDIF netlist, that is take by the Place and Route tool to scatter the logic in the FPGA’s resources. </a:t>
            </a:r>
          </a:p>
          <a:p>
            <a:pPr>
              <a:spcBef>
                <a:spcPts val="1200"/>
              </a:spcBef>
              <a:buFont typeface="Wingdings" panose="05000000000000000000" pitchFamily="2" charset="2"/>
              <a:buChar char="ü"/>
            </a:pPr>
            <a:r>
              <a:rPr lang="en-US" noProof="0" dirty="0"/>
              <a:t>P&amp;R tool has different effort levels, which can be used in case the final result does not meet the needed requirements.</a:t>
            </a:r>
          </a:p>
          <a:p>
            <a:pPr>
              <a:spcBef>
                <a:spcPts val="1200"/>
              </a:spcBef>
              <a:buFont typeface="Wingdings" panose="05000000000000000000" pitchFamily="2" charset="2"/>
              <a:buChar char="ü"/>
            </a:pPr>
            <a:r>
              <a:rPr lang="en-US" noProof="0" dirty="0"/>
              <a:t>In complex design:</a:t>
            </a:r>
          </a:p>
          <a:p>
            <a:pPr lvl="1">
              <a:spcBef>
                <a:spcPts val="1200"/>
              </a:spcBef>
              <a:buFont typeface="Wingdings" panose="05000000000000000000" pitchFamily="2" charset="2"/>
              <a:buChar char="ü"/>
            </a:pPr>
            <a:r>
              <a:rPr lang="en-US" noProof="0" dirty="0"/>
              <a:t> P&amp;R could take several hours to accomplish its task.</a:t>
            </a:r>
          </a:p>
          <a:p>
            <a:pPr lvl="1">
              <a:spcBef>
                <a:spcPts val="1200"/>
              </a:spcBef>
              <a:buFont typeface="Wingdings" panose="05000000000000000000" pitchFamily="2" charset="2"/>
              <a:buChar char="ü"/>
            </a:pPr>
            <a:r>
              <a:rPr lang="en-US" noProof="0" dirty="0"/>
              <a:t> Some </a:t>
            </a:r>
            <a:r>
              <a:rPr lang="en-US" noProof="0" dirty="0" err="1"/>
              <a:t>floorplanning</a:t>
            </a:r>
            <a:r>
              <a:rPr lang="en-US" noProof="0" dirty="0"/>
              <a:t> may be needed (constraints).</a:t>
            </a:r>
          </a:p>
          <a:p>
            <a:pPr>
              <a:spcBef>
                <a:spcPts val="1200"/>
              </a:spcBef>
            </a:pPr>
            <a:endParaRPr lang="en-US" noProof="0" dirty="0"/>
          </a:p>
          <a:p>
            <a:endParaRPr lang="en-US" noProof="0" dirty="0"/>
          </a:p>
        </p:txBody>
      </p:sp>
      <p:sp>
        <p:nvSpPr>
          <p:cNvPr id="3" name="Date Placeholder 2">
            <a:extLst>
              <a:ext uri="{FF2B5EF4-FFF2-40B4-BE49-F238E27FC236}">
                <a16:creationId xmlns:a16="http://schemas.microsoft.com/office/drawing/2014/main" id="{DEEA216F-5C7D-4245-AD78-4B08072DCB67}"/>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3351088A-4627-0327-5415-628D02207641}"/>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6216D328-DC22-2D95-4CB4-282533F1A58E}"/>
              </a:ext>
            </a:extLst>
          </p:cNvPr>
          <p:cNvSpPr>
            <a:spLocks noGrp="1"/>
          </p:cNvSpPr>
          <p:nvPr>
            <p:ph type="sldNum" sz="quarter" idx="12"/>
          </p:nvPr>
        </p:nvSpPr>
        <p:spPr/>
        <p:txBody>
          <a:bodyPr/>
          <a:lstStyle/>
          <a:p>
            <a:fld id="{4FAD3335-DA88-43C3-A15A-18D99FF2C7FA}" type="slidenum">
              <a:rPr lang="en-US" noProof="0" smtClean="0"/>
              <a:t>52</a:t>
            </a:fld>
            <a:endParaRPr lang="en-US" noProof="0" dirty="0"/>
          </a:p>
        </p:txBody>
      </p:sp>
      <p:sp>
        <p:nvSpPr>
          <p:cNvPr id="6" name="Title 5">
            <a:extLst>
              <a:ext uri="{FF2B5EF4-FFF2-40B4-BE49-F238E27FC236}">
                <a16:creationId xmlns:a16="http://schemas.microsoft.com/office/drawing/2014/main" id="{88948A4C-EC47-8BF2-3063-DEBE9F622670}"/>
              </a:ext>
            </a:extLst>
          </p:cNvPr>
          <p:cNvSpPr>
            <a:spLocks noGrp="1"/>
          </p:cNvSpPr>
          <p:nvPr>
            <p:ph type="title"/>
          </p:nvPr>
        </p:nvSpPr>
        <p:spPr/>
        <p:txBody>
          <a:bodyPr/>
          <a:lstStyle/>
          <a:p>
            <a:r>
              <a:rPr lang="en-US" dirty="0"/>
              <a:t>PL </a:t>
            </a:r>
            <a:r>
              <a:rPr lang="en-US" noProof="0" dirty="0"/>
              <a:t>Place &amp; Route </a:t>
            </a:r>
          </a:p>
        </p:txBody>
      </p:sp>
      <p:sp>
        <p:nvSpPr>
          <p:cNvPr id="7" name="Rectángulo redondeado 12">
            <a:extLst>
              <a:ext uri="{FF2B5EF4-FFF2-40B4-BE49-F238E27FC236}">
                <a16:creationId xmlns:a16="http://schemas.microsoft.com/office/drawing/2014/main" id="{89288F3A-0F18-D091-2A07-49F1184021E5}"/>
              </a:ext>
            </a:extLst>
          </p:cNvPr>
          <p:cNvSpPr/>
          <p:nvPr/>
        </p:nvSpPr>
        <p:spPr>
          <a:xfrm>
            <a:off x="7560253" y="1282811"/>
            <a:ext cx="2381250" cy="838200"/>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a:defRPr/>
            </a:pPr>
            <a:r>
              <a:rPr lang="en-US" b="1" kern="0" noProof="0" dirty="0">
                <a:latin typeface="Bookman Old Style"/>
              </a:rPr>
              <a:t>Place &amp; Route</a:t>
            </a:r>
            <a:endParaRPr lang="en-US" noProof="0" dirty="0"/>
          </a:p>
        </p:txBody>
      </p:sp>
      <p:sp>
        <p:nvSpPr>
          <p:cNvPr id="8" name="Rectángulo redondeado 55">
            <a:extLst>
              <a:ext uri="{FF2B5EF4-FFF2-40B4-BE49-F238E27FC236}">
                <a16:creationId xmlns:a16="http://schemas.microsoft.com/office/drawing/2014/main" id="{D1AEAE14-3FD4-6A77-0C8C-53ABE7083782}"/>
              </a:ext>
            </a:extLst>
          </p:cNvPr>
          <p:cNvSpPr/>
          <p:nvPr/>
        </p:nvSpPr>
        <p:spPr>
          <a:xfrm>
            <a:off x="10660814" y="1520414"/>
            <a:ext cx="1426296" cy="351969"/>
          </a:xfrm>
          <a:prstGeom prst="roundRect">
            <a:avLst/>
          </a:prstGeom>
          <a:solidFill>
            <a:srgbClr val="F1A151"/>
          </a:solidFill>
          <a:ln w="9525" cap="flat" cmpd="sng" algn="ctr">
            <a:solidFill>
              <a:schemeClr val="tx1">
                <a:lumMod val="95000"/>
                <a:lumOff val="5000"/>
              </a:schemeClr>
            </a:solidFill>
            <a:prstDash val="dashDot"/>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0" rIns="0" rtlCol="0" anchor="ctr"/>
          <a:lstStyle/>
          <a:p>
            <a:pPr fontAlgn="auto">
              <a:spcBef>
                <a:spcPts val="0"/>
              </a:spcBef>
              <a:spcAft>
                <a:spcPts val="0"/>
              </a:spcAft>
              <a:defRPr/>
            </a:pPr>
            <a:r>
              <a:rPr lang="en-US" sz="1600" b="1" kern="0" noProof="0" dirty="0">
                <a:solidFill>
                  <a:prstClr val="black"/>
                </a:solidFill>
                <a:latin typeface="Bookman Old Style" panose="02050604050505020204" pitchFamily="18" charset="0"/>
              </a:rPr>
              <a:t>Constraints</a:t>
            </a:r>
          </a:p>
        </p:txBody>
      </p:sp>
      <p:cxnSp>
        <p:nvCxnSpPr>
          <p:cNvPr id="9" name="Conector recto de flecha 56">
            <a:extLst>
              <a:ext uri="{FF2B5EF4-FFF2-40B4-BE49-F238E27FC236}">
                <a16:creationId xmlns:a16="http://schemas.microsoft.com/office/drawing/2014/main" id="{0B2544E8-99DD-3798-6EF2-7CEEF4B1C812}"/>
              </a:ext>
            </a:extLst>
          </p:cNvPr>
          <p:cNvCxnSpPr/>
          <p:nvPr/>
        </p:nvCxnSpPr>
        <p:spPr>
          <a:xfrm flipH="1">
            <a:off x="9949787" y="1696397"/>
            <a:ext cx="687978" cy="0"/>
          </a:xfrm>
          <a:prstGeom prst="straightConnector1">
            <a:avLst/>
          </a:prstGeom>
          <a:noFill/>
          <a:ln w="19812" cap="flat" cmpd="sng" algn="ctr">
            <a:solidFill>
              <a:schemeClr val="accent5">
                <a:lumMod val="75000"/>
              </a:schemeClr>
            </a:solidFill>
            <a:prstDash val="solid"/>
            <a:miter lim="800000"/>
            <a:tailEnd type="triangle"/>
          </a:ln>
          <a:effectLst/>
        </p:spPr>
      </p:cxnSp>
    </p:spTree>
    <p:extLst>
      <p:ext uri="{BB962C8B-B14F-4D97-AF65-F5344CB8AC3E}">
        <p14:creationId xmlns:p14="http://schemas.microsoft.com/office/powerpoint/2010/main" val="315670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7BAA44-1AC0-399F-E091-3461D7947F9F}"/>
              </a:ext>
            </a:extLst>
          </p:cNvPr>
          <p:cNvSpPr>
            <a:spLocks noGrp="1"/>
          </p:cNvSpPr>
          <p:nvPr>
            <p:ph idx="1"/>
          </p:nvPr>
        </p:nvSpPr>
        <p:spPr>
          <a:xfrm>
            <a:off x="609600" y="2422946"/>
            <a:ext cx="11033760" cy="3835613"/>
          </a:xfrm>
        </p:spPr>
        <p:txBody>
          <a:bodyPr/>
          <a:lstStyle/>
          <a:p>
            <a:pPr>
              <a:spcBef>
                <a:spcPts val="1200"/>
              </a:spcBef>
              <a:buFont typeface="Wingdings" panose="05000000000000000000" pitchFamily="2" charset="2"/>
              <a:buChar char="ü"/>
            </a:pPr>
            <a:r>
              <a:rPr lang="en-US" noProof="0" dirty="0"/>
              <a:t>The simulation test (test bench) not only test the logical/</a:t>
            </a:r>
            <a:r>
              <a:rPr lang="en-US" noProof="0" dirty="0" err="1"/>
              <a:t>behavioural</a:t>
            </a:r>
            <a:r>
              <a:rPr lang="en-US" noProof="0" dirty="0"/>
              <a:t> functionality but also the timing of the whole system:</a:t>
            </a:r>
          </a:p>
          <a:p>
            <a:pPr lvl="2">
              <a:spcBef>
                <a:spcPts val="1200"/>
              </a:spcBef>
              <a:buFont typeface="Wingdings" panose="05000000000000000000" pitchFamily="2" charset="2"/>
              <a:buChar char="ü"/>
            </a:pPr>
            <a:r>
              <a:rPr lang="en-US" sz="2300" noProof="0" dirty="0"/>
              <a:t> Routing and logic delay are taking into consideration when executing this simulation</a:t>
            </a:r>
          </a:p>
          <a:p>
            <a:pPr lvl="2">
              <a:spcBef>
                <a:spcPts val="1200"/>
              </a:spcBef>
              <a:buFont typeface="Wingdings" panose="05000000000000000000" pitchFamily="2" charset="2"/>
              <a:buChar char="ü"/>
            </a:pPr>
            <a:r>
              <a:rPr lang="en-US" sz="2300" noProof="0" dirty="0"/>
              <a:t> Each delay is well known after the P&amp;R</a:t>
            </a:r>
          </a:p>
          <a:p>
            <a:pPr lvl="2">
              <a:spcBef>
                <a:spcPts val="1200"/>
              </a:spcBef>
              <a:buFont typeface="Wingdings" panose="05000000000000000000" pitchFamily="2" charset="2"/>
              <a:buChar char="ü"/>
            </a:pPr>
            <a:r>
              <a:rPr lang="en-US" sz="2300" noProof="0" dirty="0"/>
              <a:t> Hold-time and Set-up time violations can be found out in this simulation as well as any glitch</a:t>
            </a:r>
            <a:endParaRPr lang="en-US" noProof="0" dirty="0"/>
          </a:p>
        </p:txBody>
      </p:sp>
      <p:sp>
        <p:nvSpPr>
          <p:cNvPr id="3" name="Date Placeholder 2">
            <a:extLst>
              <a:ext uri="{FF2B5EF4-FFF2-40B4-BE49-F238E27FC236}">
                <a16:creationId xmlns:a16="http://schemas.microsoft.com/office/drawing/2014/main" id="{B8061031-3768-CF5B-B74D-E053D9D5780D}"/>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061F1934-0D69-E4C7-B259-487BF8970C28}"/>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2FB6AC2A-E852-FBAF-B992-8F1D33FDFE93}"/>
              </a:ext>
            </a:extLst>
          </p:cNvPr>
          <p:cNvSpPr>
            <a:spLocks noGrp="1"/>
          </p:cNvSpPr>
          <p:nvPr>
            <p:ph type="sldNum" sz="quarter" idx="12"/>
          </p:nvPr>
        </p:nvSpPr>
        <p:spPr/>
        <p:txBody>
          <a:bodyPr/>
          <a:lstStyle/>
          <a:p>
            <a:fld id="{4FAD3335-DA88-43C3-A15A-18D99FF2C7FA}" type="slidenum">
              <a:rPr lang="en-US" noProof="0" smtClean="0"/>
              <a:t>53</a:t>
            </a:fld>
            <a:endParaRPr lang="en-US" noProof="0" dirty="0"/>
          </a:p>
        </p:txBody>
      </p:sp>
      <p:sp>
        <p:nvSpPr>
          <p:cNvPr id="6" name="Title 5">
            <a:extLst>
              <a:ext uri="{FF2B5EF4-FFF2-40B4-BE49-F238E27FC236}">
                <a16:creationId xmlns:a16="http://schemas.microsoft.com/office/drawing/2014/main" id="{DA83798D-87D5-F868-C725-D4D07BD40924}"/>
              </a:ext>
            </a:extLst>
          </p:cNvPr>
          <p:cNvSpPr>
            <a:spLocks noGrp="1"/>
          </p:cNvSpPr>
          <p:nvPr>
            <p:ph type="title"/>
          </p:nvPr>
        </p:nvSpPr>
        <p:spPr/>
        <p:txBody>
          <a:bodyPr/>
          <a:lstStyle/>
          <a:p>
            <a:r>
              <a:rPr lang="en-US" dirty="0"/>
              <a:t>PL </a:t>
            </a:r>
            <a:r>
              <a:rPr lang="en-US" noProof="0" dirty="0"/>
              <a:t>Post Place &amp; Route Simulation </a:t>
            </a:r>
          </a:p>
        </p:txBody>
      </p:sp>
      <p:sp>
        <p:nvSpPr>
          <p:cNvPr id="7" name="Rectángulo redondeado 13">
            <a:extLst>
              <a:ext uri="{FF2B5EF4-FFF2-40B4-BE49-F238E27FC236}">
                <a16:creationId xmlns:a16="http://schemas.microsoft.com/office/drawing/2014/main" id="{EB26556A-C130-2846-25F4-6B4897B2F84F}"/>
              </a:ext>
            </a:extLst>
          </p:cNvPr>
          <p:cNvSpPr/>
          <p:nvPr/>
        </p:nvSpPr>
        <p:spPr>
          <a:xfrm>
            <a:off x="7983340" y="1282811"/>
            <a:ext cx="2381250" cy="838200"/>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a:outerShdw blurRad="50800" dist="38100" dir="2700000" algn="tl" rotWithShape="0">
              <a:prstClr val="black">
                <a:alpha val="40000"/>
              </a:prstClr>
            </a:outerShdw>
          </a:effectLst>
          <a:scene3d>
            <a:camera prst="orthographicFront"/>
            <a:lightRig rig="threePt" dir="t"/>
          </a:scene3d>
          <a:sp3d>
            <a:bevelT/>
          </a:sp3d>
        </p:spPr>
        <p:txBody>
          <a:bodyPr lIns="91440" tIns="45720" rIns="91440" bIns="45720" rtlCol="0" anchor="ctr"/>
          <a:lstStyle/>
          <a:p>
            <a:pPr algn="ctr" fontAlgn="auto">
              <a:spcBef>
                <a:spcPts val="0"/>
              </a:spcBef>
              <a:spcAft>
                <a:spcPts val="0"/>
              </a:spcAft>
              <a:defRPr/>
            </a:pPr>
            <a:r>
              <a:rPr lang="en-US" b="1" kern="0" noProof="0" dirty="0">
                <a:solidFill>
                  <a:prstClr val="black"/>
                </a:solidFill>
                <a:latin typeface="Bookman Old Style" panose="02050604050505020204" pitchFamily="18" charset="0"/>
              </a:rPr>
              <a:t>Timing Verification</a:t>
            </a:r>
            <a:endParaRPr lang="en-US" noProof="0" dirty="0"/>
          </a:p>
        </p:txBody>
      </p:sp>
      <p:sp>
        <p:nvSpPr>
          <p:cNvPr id="8" name="CuadroTexto 51">
            <a:extLst>
              <a:ext uri="{FF2B5EF4-FFF2-40B4-BE49-F238E27FC236}">
                <a16:creationId xmlns:a16="http://schemas.microsoft.com/office/drawing/2014/main" id="{A96E3196-AC45-78D6-3E21-EEA36B77C41F}"/>
              </a:ext>
            </a:extLst>
          </p:cNvPr>
          <p:cNvSpPr txBox="1"/>
          <p:nvPr/>
        </p:nvSpPr>
        <p:spPr>
          <a:xfrm>
            <a:off x="10873320" y="1503290"/>
            <a:ext cx="1229457" cy="369332"/>
          </a:xfrm>
          <a:prstGeom prst="rect">
            <a:avLst/>
          </a:prstGeom>
          <a:noFill/>
        </p:spPr>
        <p:txBody>
          <a:bodyPr wrap="square" rtlCol="0">
            <a:spAutoFit/>
          </a:bodyPr>
          <a:lstStyle/>
          <a:p>
            <a:r>
              <a:rPr lang="en-US" noProof="0" dirty="0">
                <a:solidFill>
                  <a:srgbClr val="7030A0"/>
                </a:solidFill>
                <a:latin typeface="Comic Sans MS" panose="030F0702030302020204" pitchFamily="66" charset="0"/>
              </a:rPr>
              <a:t>Optional</a:t>
            </a:r>
          </a:p>
        </p:txBody>
      </p:sp>
      <p:sp>
        <p:nvSpPr>
          <p:cNvPr id="9" name="Cerrar llave 52">
            <a:extLst>
              <a:ext uri="{FF2B5EF4-FFF2-40B4-BE49-F238E27FC236}">
                <a16:creationId xmlns:a16="http://schemas.microsoft.com/office/drawing/2014/main" id="{CBF6D01F-0B4F-4428-3B77-CAF483FA2364}"/>
              </a:ext>
            </a:extLst>
          </p:cNvPr>
          <p:cNvSpPr/>
          <p:nvPr/>
        </p:nvSpPr>
        <p:spPr>
          <a:xfrm>
            <a:off x="10618769" y="1367744"/>
            <a:ext cx="154012" cy="663644"/>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Tree>
    <p:extLst>
      <p:ext uri="{BB962C8B-B14F-4D97-AF65-F5344CB8AC3E}">
        <p14:creationId xmlns:p14="http://schemas.microsoft.com/office/powerpoint/2010/main" val="316515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C8E509-4D1B-3DEC-F3F1-57BE794CA22D}"/>
              </a:ext>
            </a:extLst>
          </p:cNvPr>
          <p:cNvSpPr>
            <a:spLocks noGrp="1"/>
          </p:cNvSpPr>
          <p:nvPr>
            <p:ph idx="1"/>
          </p:nvPr>
        </p:nvSpPr>
        <p:spPr/>
        <p:txBody>
          <a:bodyPr/>
          <a:lstStyle/>
          <a:p>
            <a:pPr algn="ctr">
              <a:lnSpc>
                <a:spcPts val="3900"/>
              </a:lnSpc>
            </a:pPr>
            <a:r>
              <a:rPr lang="en-US" dirty="0"/>
              <a:t>Once the bitstream is generated, export the hardware platform as an </a:t>
            </a:r>
            <a:r>
              <a:rPr lang="en-US" b="1" i="1" dirty="0"/>
              <a:t>XSA</a:t>
            </a:r>
            <a:r>
              <a:rPr lang="en-US" dirty="0"/>
              <a:t> (Xilinx Shell Architecture) file. </a:t>
            </a:r>
          </a:p>
          <a:p>
            <a:pPr algn="ctr">
              <a:lnSpc>
                <a:spcPts val="3900"/>
              </a:lnSpc>
            </a:pPr>
            <a:r>
              <a:rPr lang="en-US" dirty="0"/>
              <a:t>This file encapsulates all the hardware information, including the bitstream, address map, and peripheral details, which will be used by Vitis.</a:t>
            </a:r>
          </a:p>
        </p:txBody>
      </p:sp>
      <p:sp>
        <p:nvSpPr>
          <p:cNvPr id="3" name="Date Placeholder 2">
            <a:extLst>
              <a:ext uri="{FF2B5EF4-FFF2-40B4-BE49-F238E27FC236}">
                <a16:creationId xmlns:a16="http://schemas.microsoft.com/office/drawing/2014/main" id="{3C9AFAF5-2FE9-4AA3-BD17-908E3C894B42}"/>
              </a:ext>
            </a:extLst>
          </p:cNvPr>
          <p:cNvSpPr>
            <a:spLocks noGrp="1"/>
          </p:cNvSpPr>
          <p:nvPr>
            <p:ph type="dt" sz="half" idx="10"/>
          </p:nvPr>
        </p:nvSpPr>
        <p:spPr/>
        <p:txBody>
          <a:bodyPr/>
          <a:lstStyle/>
          <a:p>
            <a:r>
              <a:rPr lang="en-US"/>
              <a:t>PSoC Architecture &amp; Design Methodology</a:t>
            </a:r>
            <a:endParaRPr lang="en-US" dirty="0"/>
          </a:p>
        </p:txBody>
      </p:sp>
      <p:sp>
        <p:nvSpPr>
          <p:cNvPr id="4" name="Footer Placeholder 3">
            <a:extLst>
              <a:ext uri="{FF2B5EF4-FFF2-40B4-BE49-F238E27FC236}">
                <a16:creationId xmlns:a16="http://schemas.microsoft.com/office/drawing/2014/main" id="{FA8E9915-D450-6B1A-AAE4-99D4961F024A}"/>
              </a:ext>
            </a:extLst>
          </p:cNvPr>
          <p:cNvSpPr>
            <a:spLocks noGrp="1"/>
          </p:cNvSpPr>
          <p:nvPr>
            <p:ph type="ftr" sz="quarter" idx="11"/>
          </p:nvPr>
        </p:nvSpPr>
        <p:spPr/>
        <p:txBody>
          <a:bodyPr/>
          <a:lstStyle/>
          <a:p>
            <a:r>
              <a:rPr lang="en-US"/>
              <a:t>ICTP-MLAB</a:t>
            </a:r>
            <a:endParaRPr lang="en-US" dirty="0"/>
          </a:p>
        </p:txBody>
      </p:sp>
      <p:sp>
        <p:nvSpPr>
          <p:cNvPr id="5" name="Slide Number Placeholder 4">
            <a:extLst>
              <a:ext uri="{FF2B5EF4-FFF2-40B4-BE49-F238E27FC236}">
                <a16:creationId xmlns:a16="http://schemas.microsoft.com/office/drawing/2014/main" id="{176A41EB-8FFA-D710-2871-5E322F87D64E}"/>
              </a:ext>
            </a:extLst>
          </p:cNvPr>
          <p:cNvSpPr>
            <a:spLocks noGrp="1"/>
          </p:cNvSpPr>
          <p:nvPr>
            <p:ph type="sldNum" sz="quarter" idx="12"/>
          </p:nvPr>
        </p:nvSpPr>
        <p:spPr/>
        <p:txBody>
          <a:bodyPr/>
          <a:lstStyle/>
          <a:p>
            <a:fld id="{4FAD3335-DA88-43C3-A15A-18D99FF2C7FA}" type="slidenum">
              <a:rPr lang="en-US" smtClean="0"/>
              <a:t>54</a:t>
            </a:fld>
            <a:endParaRPr lang="en-US"/>
          </a:p>
        </p:txBody>
      </p:sp>
      <p:sp>
        <p:nvSpPr>
          <p:cNvPr id="6" name="Title 5">
            <a:extLst>
              <a:ext uri="{FF2B5EF4-FFF2-40B4-BE49-F238E27FC236}">
                <a16:creationId xmlns:a16="http://schemas.microsoft.com/office/drawing/2014/main" id="{7AA25DD2-FE79-77B3-1C5C-33B6E5D2D983}"/>
              </a:ext>
            </a:extLst>
          </p:cNvPr>
          <p:cNvSpPr>
            <a:spLocks noGrp="1"/>
          </p:cNvSpPr>
          <p:nvPr>
            <p:ph type="title"/>
          </p:nvPr>
        </p:nvSpPr>
        <p:spPr/>
        <p:txBody>
          <a:bodyPr/>
          <a:lstStyle/>
          <a:p>
            <a:r>
              <a:rPr lang="en-US" dirty="0"/>
              <a:t>Export Hardware Platform (.</a:t>
            </a:r>
            <a:r>
              <a:rPr lang="en-US" dirty="0" err="1"/>
              <a:t>xsa</a:t>
            </a:r>
            <a:r>
              <a:rPr lang="en-US" dirty="0"/>
              <a:t> file) </a:t>
            </a:r>
          </a:p>
        </p:txBody>
      </p:sp>
    </p:spTree>
    <p:extLst>
      <p:ext uri="{BB962C8B-B14F-4D97-AF65-F5344CB8AC3E}">
        <p14:creationId xmlns:p14="http://schemas.microsoft.com/office/powerpoint/2010/main" val="1310493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9CD124-9AB8-30FA-A40E-8C14EED285DD}"/>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B17999A4-820F-7AFE-2221-260F9AF3AD3F}"/>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AC329EA8-765C-6C6B-4ED1-462913F87BDA}"/>
              </a:ext>
            </a:extLst>
          </p:cNvPr>
          <p:cNvSpPr>
            <a:spLocks noGrp="1"/>
          </p:cNvSpPr>
          <p:nvPr>
            <p:ph type="sldNum" sz="quarter" idx="12"/>
          </p:nvPr>
        </p:nvSpPr>
        <p:spPr/>
        <p:txBody>
          <a:bodyPr/>
          <a:lstStyle/>
          <a:p>
            <a:fld id="{4FAD3335-DA88-43C3-A15A-18D99FF2C7FA}" type="slidenum">
              <a:rPr lang="en-US" noProof="0" smtClean="0"/>
              <a:t>55</a:t>
            </a:fld>
            <a:endParaRPr lang="en-US" noProof="0" dirty="0"/>
          </a:p>
        </p:txBody>
      </p:sp>
      <p:sp>
        <p:nvSpPr>
          <p:cNvPr id="6" name="Title 5">
            <a:extLst>
              <a:ext uri="{FF2B5EF4-FFF2-40B4-BE49-F238E27FC236}">
                <a16:creationId xmlns:a16="http://schemas.microsoft.com/office/drawing/2014/main" id="{8DE409C2-5A30-0FCC-0A75-78B8D5CC2DBC}"/>
              </a:ext>
            </a:extLst>
          </p:cNvPr>
          <p:cNvSpPr>
            <a:spLocks noGrp="1"/>
          </p:cNvSpPr>
          <p:nvPr>
            <p:ph type="title"/>
          </p:nvPr>
        </p:nvSpPr>
        <p:spPr/>
        <p:txBody>
          <a:bodyPr/>
          <a:lstStyle/>
          <a:p>
            <a:r>
              <a:rPr lang="en-US" noProof="0" dirty="0"/>
              <a:t>Vitis Flow Design</a:t>
            </a:r>
          </a:p>
        </p:txBody>
      </p:sp>
      <p:pic>
        <p:nvPicPr>
          <p:cNvPr id="7" name="Picture 6">
            <a:extLst>
              <a:ext uri="{FF2B5EF4-FFF2-40B4-BE49-F238E27FC236}">
                <a16:creationId xmlns:a16="http://schemas.microsoft.com/office/drawing/2014/main" id="{70B91D38-3E2A-1CC9-6BD2-EE0AF00952C1}"/>
              </a:ext>
            </a:extLst>
          </p:cNvPr>
          <p:cNvPicPr>
            <a:picLocks noChangeAspect="1"/>
          </p:cNvPicPr>
          <p:nvPr/>
        </p:nvPicPr>
        <p:blipFill>
          <a:blip r:embed="rId2"/>
          <a:stretch>
            <a:fillRect/>
          </a:stretch>
        </p:blipFill>
        <p:spPr>
          <a:xfrm>
            <a:off x="848280" y="1307665"/>
            <a:ext cx="7474344" cy="4840644"/>
          </a:xfrm>
          <a:prstGeom prst="rect">
            <a:avLst/>
          </a:prstGeom>
        </p:spPr>
      </p:pic>
      <p:sp>
        <p:nvSpPr>
          <p:cNvPr id="8" name="Rectangle 7">
            <a:extLst>
              <a:ext uri="{FF2B5EF4-FFF2-40B4-BE49-F238E27FC236}">
                <a16:creationId xmlns:a16="http://schemas.microsoft.com/office/drawing/2014/main" id="{8F1BF3E3-8692-E0A8-B958-723826978EBD}"/>
              </a:ext>
            </a:extLst>
          </p:cNvPr>
          <p:cNvSpPr/>
          <p:nvPr/>
        </p:nvSpPr>
        <p:spPr>
          <a:xfrm>
            <a:off x="531487" y="1211970"/>
            <a:ext cx="4014537" cy="5117431"/>
          </a:xfrm>
          <a:prstGeom prst="rect">
            <a:avLst/>
          </a:prstGeom>
          <a:solidFill>
            <a:schemeClr val="tx1">
              <a:lumMod val="50000"/>
              <a:lumOff val="50000"/>
              <a:alpha val="7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9" name="Picture 8">
            <a:extLst>
              <a:ext uri="{FF2B5EF4-FFF2-40B4-BE49-F238E27FC236}">
                <a16:creationId xmlns:a16="http://schemas.microsoft.com/office/drawing/2014/main" id="{AD0FD03B-1CFF-AF36-A9AC-3D65FA05BE80}"/>
              </a:ext>
            </a:extLst>
          </p:cNvPr>
          <p:cNvPicPr>
            <a:picLocks noChangeAspect="1"/>
          </p:cNvPicPr>
          <p:nvPr/>
        </p:nvPicPr>
        <p:blipFill>
          <a:blip r:embed="rId3"/>
          <a:stretch>
            <a:fillRect/>
          </a:stretch>
        </p:blipFill>
        <p:spPr>
          <a:xfrm>
            <a:off x="5994254" y="1307665"/>
            <a:ext cx="1511939" cy="506012"/>
          </a:xfrm>
          <a:prstGeom prst="rect">
            <a:avLst/>
          </a:prstGeom>
        </p:spPr>
      </p:pic>
      <p:sp>
        <p:nvSpPr>
          <p:cNvPr id="2" name="TextBox 1">
            <a:extLst>
              <a:ext uri="{FF2B5EF4-FFF2-40B4-BE49-F238E27FC236}">
                <a16:creationId xmlns:a16="http://schemas.microsoft.com/office/drawing/2014/main" id="{D45B0E2C-24A2-CE5A-A69A-DD662360A3D2}"/>
              </a:ext>
            </a:extLst>
          </p:cNvPr>
          <p:cNvSpPr txBox="1"/>
          <p:nvPr/>
        </p:nvSpPr>
        <p:spPr>
          <a:xfrm>
            <a:off x="8726658" y="1172308"/>
            <a:ext cx="3174609" cy="5324535"/>
          </a:xfrm>
          <a:prstGeom prst="rect">
            <a:avLst/>
          </a:prstGeom>
          <a:noFill/>
        </p:spPr>
        <p:txBody>
          <a:bodyPr wrap="square" rtlCol="0">
            <a:spAutoFit/>
          </a:bodyPr>
          <a:lstStyle/>
          <a:p>
            <a:r>
              <a:rPr lang="en-US" sz="2000" dirty="0"/>
              <a:t>The </a:t>
            </a:r>
            <a:r>
              <a:rPr lang="en-US" sz="2000" b="1" dirty="0"/>
              <a:t>AMD</a:t>
            </a:r>
            <a:r>
              <a:rPr lang="en-US" sz="2000" dirty="0"/>
              <a:t> </a:t>
            </a:r>
            <a:r>
              <a:rPr lang="en-US" sz="2000" b="1" dirty="0"/>
              <a:t>Vitis</a:t>
            </a:r>
            <a:r>
              <a:rPr lang="en-US" sz="2000" dirty="0"/>
              <a:t> environment provides a comprehensive design flow for </a:t>
            </a:r>
            <a:r>
              <a:rPr lang="en-US" sz="2000" b="1" i="1" dirty="0"/>
              <a:t>Zynq SoCs</a:t>
            </a:r>
            <a:r>
              <a:rPr lang="en-US" sz="2000" dirty="0"/>
              <a:t>. </a:t>
            </a:r>
          </a:p>
          <a:p>
            <a:endParaRPr lang="en-US" sz="2000" dirty="0"/>
          </a:p>
          <a:p>
            <a:r>
              <a:rPr lang="en-US" sz="2000" dirty="0"/>
              <a:t>The </a:t>
            </a:r>
            <a:r>
              <a:rPr lang="en-US" sz="2000" b="1" dirty="0"/>
              <a:t>Vitis flow </a:t>
            </a:r>
            <a:r>
              <a:rPr lang="en-US" sz="2000" dirty="0"/>
              <a:t>emphasizes a software-centric approach, allowing developers to create and write an application in bare-metal ‘C’ code or run an Operating System, such as </a:t>
            </a:r>
            <a:r>
              <a:rPr lang="en-US" sz="2000" dirty="0" err="1"/>
              <a:t>FreeRTOS</a:t>
            </a:r>
            <a:r>
              <a:rPr lang="en-US" sz="2000" dirty="0"/>
              <a:t>, </a:t>
            </a:r>
            <a:r>
              <a:rPr lang="en-US" sz="2000" dirty="0" err="1"/>
              <a:t>PetaLinux</a:t>
            </a:r>
            <a:r>
              <a:rPr lang="en-US" sz="2000" dirty="0"/>
              <a:t>, etc. </a:t>
            </a:r>
          </a:p>
          <a:p>
            <a:endParaRPr lang="en-US" sz="2000" dirty="0"/>
          </a:p>
          <a:p>
            <a:r>
              <a:rPr lang="en-US" sz="2000" dirty="0"/>
              <a:t>From the Vitis application can easily access to the logic on the PL or any peripheral in the PS. </a:t>
            </a:r>
          </a:p>
        </p:txBody>
      </p:sp>
    </p:spTree>
    <p:extLst>
      <p:ext uri="{BB962C8B-B14F-4D97-AF65-F5344CB8AC3E}">
        <p14:creationId xmlns:p14="http://schemas.microsoft.com/office/powerpoint/2010/main" val="123734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CF188AE-3C16-57A7-DA7A-F0A8649BE2CA}"/>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5D31FC19-EFE1-AA3B-7DC4-B01FEF26304A}"/>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F656A719-37CD-43A0-3C0D-758231603B9A}"/>
              </a:ext>
            </a:extLst>
          </p:cNvPr>
          <p:cNvSpPr>
            <a:spLocks noGrp="1"/>
          </p:cNvSpPr>
          <p:nvPr>
            <p:ph type="sldNum" sz="quarter" idx="12"/>
          </p:nvPr>
        </p:nvSpPr>
        <p:spPr/>
        <p:txBody>
          <a:bodyPr/>
          <a:lstStyle/>
          <a:p>
            <a:fld id="{4FAD3335-DA88-43C3-A15A-18D99FF2C7FA}" type="slidenum">
              <a:rPr lang="en-US" noProof="0" smtClean="0"/>
              <a:t>56</a:t>
            </a:fld>
            <a:endParaRPr lang="en-US" noProof="0" dirty="0"/>
          </a:p>
        </p:txBody>
      </p:sp>
      <p:sp>
        <p:nvSpPr>
          <p:cNvPr id="6" name="Title 5">
            <a:extLst>
              <a:ext uri="{FF2B5EF4-FFF2-40B4-BE49-F238E27FC236}">
                <a16:creationId xmlns:a16="http://schemas.microsoft.com/office/drawing/2014/main" id="{0330E637-5097-3C7E-B762-C1E5F3D043D7}"/>
              </a:ext>
            </a:extLst>
          </p:cNvPr>
          <p:cNvSpPr>
            <a:spLocks noGrp="1"/>
          </p:cNvSpPr>
          <p:nvPr>
            <p:ph type="title"/>
          </p:nvPr>
        </p:nvSpPr>
        <p:spPr/>
        <p:txBody>
          <a:bodyPr/>
          <a:lstStyle/>
          <a:p>
            <a:r>
              <a:rPr lang="en-US" noProof="0" dirty="0"/>
              <a:t>Vitis Design Flow</a:t>
            </a:r>
          </a:p>
        </p:txBody>
      </p:sp>
      <p:sp>
        <p:nvSpPr>
          <p:cNvPr id="35" name="Freeform 5">
            <a:extLst>
              <a:ext uri="{FF2B5EF4-FFF2-40B4-BE49-F238E27FC236}">
                <a16:creationId xmlns:a16="http://schemas.microsoft.com/office/drawing/2014/main" id="{8F9424D1-0E85-F772-F789-9FEB59599854}"/>
              </a:ext>
            </a:extLst>
          </p:cNvPr>
          <p:cNvSpPr>
            <a:spLocks/>
          </p:cNvSpPr>
          <p:nvPr/>
        </p:nvSpPr>
        <p:spPr bwMode="auto">
          <a:xfrm rot="16200000">
            <a:off x="1465720" y="3484800"/>
            <a:ext cx="4207960" cy="1586703"/>
          </a:xfrm>
          <a:custGeom>
            <a:avLst/>
            <a:gdLst>
              <a:gd name="T0" fmla="*/ 2969 w 3735"/>
              <a:gd name="T1" fmla="*/ 207 h 1395"/>
              <a:gd name="T2" fmla="*/ 2969 w 3735"/>
              <a:gd name="T3" fmla="*/ 206 h 1395"/>
              <a:gd name="T4" fmla="*/ 2969 w 3735"/>
              <a:gd name="T5" fmla="*/ 206 h 1395"/>
              <a:gd name="T6" fmla="*/ 3317 w 3735"/>
              <a:gd name="T7" fmla="*/ 350 h 1395"/>
              <a:gd name="T8" fmla="*/ 3317 w 3735"/>
              <a:gd name="T9" fmla="*/ 1045 h 1395"/>
              <a:gd name="T10" fmla="*/ 2969 w 3735"/>
              <a:gd name="T11" fmla="*/ 1189 h 1395"/>
              <a:gd name="T12" fmla="*/ 2622 w 3735"/>
              <a:gd name="T13" fmla="*/ 1045 h 1395"/>
              <a:gd name="T14" fmla="*/ 2476 w 3735"/>
              <a:gd name="T15" fmla="*/ 1191 h 1395"/>
              <a:gd name="T16" fmla="*/ 2969 w 3735"/>
              <a:gd name="T17" fmla="*/ 1395 h 1395"/>
              <a:gd name="T18" fmla="*/ 3462 w 3735"/>
              <a:gd name="T19" fmla="*/ 1191 h 1395"/>
              <a:gd name="T20" fmla="*/ 3462 w 3735"/>
              <a:gd name="T21" fmla="*/ 204 h 1395"/>
              <a:gd name="T22" fmla="*/ 2969 w 3735"/>
              <a:gd name="T23" fmla="*/ 0 h 1395"/>
              <a:gd name="T24" fmla="*/ 2969 w 3735"/>
              <a:gd name="T25" fmla="*/ 0 h 1395"/>
              <a:gd name="T26" fmla="*/ 2969 w 3735"/>
              <a:gd name="T27" fmla="*/ 0 h 1395"/>
              <a:gd name="T28" fmla="*/ 0 w 3735"/>
              <a:gd name="T29" fmla="*/ 0 h 1395"/>
              <a:gd name="T30" fmla="*/ 0 w 3735"/>
              <a:gd name="T31" fmla="*/ 207 h 1395"/>
              <a:gd name="T32" fmla="*/ 2969 w 3735"/>
              <a:gd name="T33" fmla="*/ 207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5" h="1395">
                <a:moveTo>
                  <a:pt x="2969" y="207"/>
                </a:moveTo>
                <a:cubicBezTo>
                  <a:pt x="2969" y="206"/>
                  <a:pt x="2969" y="206"/>
                  <a:pt x="2969" y="206"/>
                </a:cubicBezTo>
                <a:cubicBezTo>
                  <a:pt x="2969" y="206"/>
                  <a:pt x="2969" y="206"/>
                  <a:pt x="2969" y="206"/>
                </a:cubicBezTo>
                <a:cubicBezTo>
                  <a:pt x="3095" y="206"/>
                  <a:pt x="3221" y="254"/>
                  <a:pt x="3317" y="350"/>
                </a:cubicBezTo>
                <a:cubicBezTo>
                  <a:pt x="3508" y="542"/>
                  <a:pt x="3508" y="853"/>
                  <a:pt x="3317" y="1045"/>
                </a:cubicBezTo>
                <a:cubicBezTo>
                  <a:pt x="3221" y="1141"/>
                  <a:pt x="3095" y="1188"/>
                  <a:pt x="2969" y="1189"/>
                </a:cubicBezTo>
                <a:cubicBezTo>
                  <a:pt x="2844" y="1189"/>
                  <a:pt x="2718" y="1141"/>
                  <a:pt x="2622" y="1045"/>
                </a:cubicBezTo>
                <a:cubicBezTo>
                  <a:pt x="2476" y="1191"/>
                  <a:pt x="2476" y="1191"/>
                  <a:pt x="2476" y="1191"/>
                </a:cubicBezTo>
                <a:cubicBezTo>
                  <a:pt x="2612" y="1327"/>
                  <a:pt x="2791" y="1395"/>
                  <a:pt x="2969" y="1395"/>
                </a:cubicBezTo>
                <a:cubicBezTo>
                  <a:pt x="3148" y="1395"/>
                  <a:pt x="3326" y="1327"/>
                  <a:pt x="3462" y="1191"/>
                </a:cubicBezTo>
                <a:cubicBezTo>
                  <a:pt x="3735" y="918"/>
                  <a:pt x="3735" y="477"/>
                  <a:pt x="3462" y="204"/>
                </a:cubicBezTo>
                <a:cubicBezTo>
                  <a:pt x="3326" y="68"/>
                  <a:pt x="3148" y="0"/>
                  <a:pt x="2969" y="0"/>
                </a:cubicBezTo>
                <a:cubicBezTo>
                  <a:pt x="2969" y="0"/>
                  <a:pt x="2969" y="0"/>
                  <a:pt x="2969" y="0"/>
                </a:cubicBezTo>
                <a:cubicBezTo>
                  <a:pt x="2969" y="0"/>
                  <a:pt x="2969" y="0"/>
                  <a:pt x="2969" y="0"/>
                </a:cubicBezTo>
                <a:cubicBezTo>
                  <a:pt x="0" y="0"/>
                  <a:pt x="0" y="0"/>
                  <a:pt x="0" y="0"/>
                </a:cubicBezTo>
                <a:cubicBezTo>
                  <a:pt x="0" y="207"/>
                  <a:pt x="0" y="207"/>
                  <a:pt x="0" y="207"/>
                </a:cubicBezTo>
                <a:lnTo>
                  <a:pt x="2969" y="207"/>
                </a:lnTo>
                <a:close/>
              </a:path>
            </a:pathLst>
          </a:custGeom>
          <a:solidFill>
            <a:srgbClr val="ED7D31"/>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9">
            <a:extLst>
              <a:ext uri="{FF2B5EF4-FFF2-40B4-BE49-F238E27FC236}">
                <a16:creationId xmlns:a16="http://schemas.microsoft.com/office/drawing/2014/main" id="{3B4D01DB-49B9-8386-8741-F6EA2654835F}"/>
              </a:ext>
            </a:extLst>
          </p:cNvPr>
          <p:cNvSpPr>
            <a:spLocks/>
          </p:cNvSpPr>
          <p:nvPr/>
        </p:nvSpPr>
        <p:spPr bwMode="auto">
          <a:xfrm rot="16200000">
            <a:off x="3815369" y="3268587"/>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5B9BD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9">
            <a:extLst>
              <a:ext uri="{FF2B5EF4-FFF2-40B4-BE49-F238E27FC236}">
                <a16:creationId xmlns:a16="http://schemas.microsoft.com/office/drawing/2014/main" id="{53367298-1576-C1F4-FF4F-F38F0472F119}"/>
              </a:ext>
            </a:extLst>
          </p:cNvPr>
          <p:cNvSpPr>
            <a:spLocks/>
          </p:cNvSpPr>
          <p:nvPr/>
        </p:nvSpPr>
        <p:spPr bwMode="auto">
          <a:xfrm rot="5400000">
            <a:off x="4770704" y="2013759"/>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5">
            <a:extLst>
              <a:ext uri="{FF2B5EF4-FFF2-40B4-BE49-F238E27FC236}">
                <a16:creationId xmlns:a16="http://schemas.microsoft.com/office/drawing/2014/main" id="{B1BCE6A3-07C9-2733-DEC7-49AC743305C7}"/>
              </a:ext>
            </a:extLst>
          </p:cNvPr>
          <p:cNvSpPr>
            <a:spLocks/>
          </p:cNvSpPr>
          <p:nvPr/>
        </p:nvSpPr>
        <p:spPr bwMode="auto">
          <a:xfrm rot="5400000">
            <a:off x="6251212" y="1950984"/>
            <a:ext cx="4207960" cy="1586703"/>
          </a:xfrm>
          <a:custGeom>
            <a:avLst/>
            <a:gdLst>
              <a:gd name="T0" fmla="*/ 2969 w 3735"/>
              <a:gd name="T1" fmla="*/ 207 h 1395"/>
              <a:gd name="T2" fmla="*/ 2969 w 3735"/>
              <a:gd name="T3" fmla="*/ 206 h 1395"/>
              <a:gd name="T4" fmla="*/ 2969 w 3735"/>
              <a:gd name="T5" fmla="*/ 206 h 1395"/>
              <a:gd name="T6" fmla="*/ 3317 w 3735"/>
              <a:gd name="T7" fmla="*/ 350 h 1395"/>
              <a:gd name="T8" fmla="*/ 3317 w 3735"/>
              <a:gd name="T9" fmla="*/ 1045 h 1395"/>
              <a:gd name="T10" fmla="*/ 2969 w 3735"/>
              <a:gd name="T11" fmla="*/ 1189 h 1395"/>
              <a:gd name="T12" fmla="*/ 2622 w 3735"/>
              <a:gd name="T13" fmla="*/ 1045 h 1395"/>
              <a:gd name="T14" fmla="*/ 2476 w 3735"/>
              <a:gd name="T15" fmla="*/ 1191 h 1395"/>
              <a:gd name="T16" fmla="*/ 2969 w 3735"/>
              <a:gd name="T17" fmla="*/ 1395 h 1395"/>
              <a:gd name="T18" fmla="*/ 3462 w 3735"/>
              <a:gd name="T19" fmla="*/ 1191 h 1395"/>
              <a:gd name="T20" fmla="*/ 3462 w 3735"/>
              <a:gd name="T21" fmla="*/ 204 h 1395"/>
              <a:gd name="T22" fmla="*/ 2969 w 3735"/>
              <a:gd name="T23" fmla="*/ 0 h 1395"/>
              <a:gd name="T24" fmla="*/ 2969 w 3735"/>
              <a:gd name="T25" fmla="*/ 0 h 1395"/>
              <a:gd name="T26" fmla="*/ 2969 w 3735"/>
              <a:gd name="T27" fmla="*/ 0 h 1395"/>
              <a:gd name="T28" fmla="*/ 0 w 3735"/>
              <a:gd name="T29" fmla="*/ 0 h 1395"/>
              <a:gd name="T30" fmla="*/ 0 w 3735"/>
              <a:gd name="T31" fmla="*/ 207 h 1395"/>
              <a:gd name="T32" fmla="*/ 2969 w 3735"/>
              <a:gd name="T33" fmla="*/ 207 h 1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5" h="1395">
                <a:moveTo>
                  <a:pt x="2969" y="207"/>
                </a:moveTo>
                <a:cubicBezTo>
                  <a:pt x="2969" y="206"/>
                  <a:pt x="2969" y="206"/>
                  <a:pt x="2969" y="206"/>
                </a:cubicBezTo>
                <a:cubicBezTo>
                  <a:pt x="2969" y="206"/>
                  <a:pt x="2969" y="206"/>
                  <a:pt x="2969" y="206"/>
                </a:cubicBezTo>
                <a:cubicBezTo>
                  <a:pt x="3095" y="206"/>
                  <a:pt x="3221" y="254"/>
                  <a:pt x="3317" y="350"/>
                </a:cubicBezTo>
                <a:cubicBezTo>
                  <a:pt x="3508" y="542"/>
                  <a:pt x="3508" y="853"/>
                  <a:pt x="3317" y="1045"/>
                </a:cubicBezTo>
                <a:cubicBezTo>
                  <a:pt x="3221" y="1141"/>
                  <a:pt x="3095" y="1188"/>
                  <a:pt x="2969" y="1189"/>
                </a:cubicBezTo>
                <a:cubicBezTo>
                  <a:pt x="2844" y="1189"/>
                  <a:pt x="2718" y="1141"/>
                  <a:pt x="2622" y="1045"/>
                </a:cubicBezTo>
                <a:cubicBezTo>
                  <a:pt x="2476" y="1191"/>
                  <a:pt x="2476" y="1191"/>
                  <a:pt x="2476" y="1191"/>
                </a:cubicBezTo>
                <a:cubicBezTo>
                  <a:pt x="2612" y="1327"/>
                  <a:pt x="2791" y="1395"/>
                  <a:pt x="2969" y="1395"/>
                </a:cubicBezTo>
                <a:cubicBezTo>
                  <a:pt x="3148" y="1395"/>
                  <a:pt x="3326" y="1327"/>
                  <a:pt x="3462" y="1191"/>
                </a:cubicBezTo>
                <a:cubicBezTo>
                  <a:pt x="3735" y="918"/>
                  <a:pt x="3735" y="477"/>
                  <a:pt x="3462" y="204"/>
                </a:cubicBezTo>
                <a:cubicBezTo>
                  <a:pt x="3326" y="68"/>
                  <a:pt x="3148" y="0"/>
                  <a:pt x="2969" y="0"/>
                </a:cubicBezTo>
                <a:cubicBezTo>
                  <a:pt x="2969" y="0"/>
                  <a:pt x="2969" y="0"/>
                  <a:pt x="2969" y="0"/>
                </a:cubicBezTo>
                <a:cubicBezTo>
                  <a:pt x="2969" y="0"/>
                  <a:pt x="2969" y="0"/>
                  <a:pt x="2969" y="0"/>
                </a:cubicBezTo>
                <a:cubicBezTo>
                  <a:pt x="0" y="0"/>
                  <a:pt x="0" y="0"/>
                  <a:pt x="0" y="0"/>
                </a:cubicBezTo>
                <a:cubicBezTo>
                  <a:pt x="0" y="207"/>
                  <a:pt x="0" y="207"/>
                  <a:pt x="0" y="207"/>
                </a:cubicBezTo>
                <a:lnTo>
                  <a:pt x="2969" y="207"/>
                </a:lnTo>
                <a:close/>
              </a:path>
            </a:pathLst>
          </a:custGeom>
          <a:solidFill>
            <a:srgbClr val="70AD47"/>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9">
            <a:extLst>
              <a:ext uri="{FF2B5EF4-FFF2-40B4-BE49-F238E27FC236}">
                <a16:creationId xmlns:a16="http://schemas.microsoft.com/office/drawing/2014/main" id="{2F9ACC86-8EB7-4CAB-9449-0CAE9F16A518}"/>
              </a:ext>
            </a:extLst>
          </p:cNvPr>
          <p:cNvSpPr>
            <a:spLocks/>
          </p:cNvSpPr>
          <p:nvPr/>
        </p:nvSpPr>
        <p:spPr bwMode="auto">
          <a:xfrm rot="16200000">
            <a:off x="5727416" y="3268587"/>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A5A5A5"/>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9">
            <a:extLst>
              <a:ext uri="{FF2B5EF4-FFF2-40B4-BE49-F238E27FC236}">
                <a16:creationId xmlns:a16="http://schemas.microsoft.com/office/drawing/2014/main" id="{23504CFF-BAB6-E43C-01B8-E4E62F074D5E}"/>
              </a:ext>
            </a:extLst>
          </p:cNvPr>
          <p:cNvSpPr>
            <a:spLocks/>
          </p:cNvSpPr>
          <p:nvPr/>
        </p:nvSpPr>
        <p:spPr bwMode="auto">
          <a:xfrm rot="5400000">
            <a:off x="6684128" y="2013759"/>
            <a:ext cx="1419316" cy="1740142"/>
          </a:xfrm>
          <a:custGeom>
            <a:avLst/>
            <a:gdLst>
              <a:gd name="T0" fmla="*/ 1113 w 1258"/>
              <a:gd name="T1" fmla="*/ 1112 h 1530"/>
              <a:gd name="T2" fmla="*/ 418 w 1258"/>
              <a:gd name="T3" fmla="*/ 1112 h 1530"/>
              <a:gd name="T4" fmla="*/ 418 w 1258"/>
              <a:gd name="T5" fmla="*/ 418 h 1530"/>
              <a:gd name="T6" fmla="*/ 1113 w 1258"/>
              <a:gd name="T7" fmla="*/ 418 h 1530"/>
              <a:gd name="T8" fmla="*/ 1258 w 1258"/>
              <a:gd name="T9" fmla="*/ 272 h 1530"/>
              <a:gd name="T10" fmla="*/ 272 w 1258"/>
              <a:gd name="T11" fmla="*/ 272 h 1530"/>
              <a:gd name="T12" fmla="*/ 272 w 1258"/>
              <a:gd name="T13" fmla="*/ 1258 h 1530"/>
              <a:gd name="T14" fmla="*/ 1258 w 1258"/>
              <a:gd name="T15" fmla="*/ 1258 h 1530"/>
              <a:gd name="T16" fmla="*/ 1258 w 1258"/>
              <a:gd name="T17" fmla="*/ 1258 h 1530"/>
              <a:gd name="T18" fmla="*/ 1113 w 1258"/>
              <a:gd name="T19" fmla="*/ 1112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1530">
                <a:moveTo>
                  <a:pt x="1113" y="1112"/>
                </a:moveTo>
                <a:cubicBezTo>
                  <a:pt x="921" y="1304"/>
                  <a:pt x="610" y="1304"/>
                  <a:pt x="418" y="1112"/>
                </a:cubicBezTo>
                <a:cubicBezTo>
                  <a:pt x="226" y="920"/>
                  <a:pt x="226" y="609"/>
                  <a:pt x="418" y="418"/>
                </a:cubicBezTo>
                <a:cubicBezTo>
                  <a:pt x="610" y="226"/>
                  <a:pt x="921" y="226"/>
                  <a:pt x="1113" y="418"/>
                </a:cubicBezTo>
                <a:cubicBezTo>
                  <a:pt x="1258" y="272"/>
                  <a:pt x="1258" y="272"/>
                  <a:pt x="1258" y="272"/>
                </a:cubicBezTo>
                <a:cubicBezTo>
                  <a:pt x="986" y="0"/>
                  <a:pt x="545" y="0"/>
                  <a:pt x="272" y="272"/>
                </a:cubicBezTo>
                <a:cubicBezTo>
                  <a:pt x="0" y="544"/>
                  <a:pt x="0" y="986"/>
                  <a:pt x="272" y="1258"/>
                </a:cubicBezTo>
                <a:cubicBezTo>
                  <a:pt x="545" y="1530"/>
                  <a:pt x="986" y="1530"/>
                  <a:pt x="1258" y="1258"/>
                </a:cubicBezTo>
                <a:cubicBezTo>
                  <a:pt x="1258" y="1258"/>
                  <a:pt x="1258" y="1258"/>
                  <a:pt x="1258" y="1258"/>
                </a:cubicBezTo>
                <a:cubicBezTo>
                  <a:pt x="1113" y="1112"/>
                  <a:pt x="1113" y="1112"/>
                  <a:pt x="1113" y="1112"/>
                </a:cubicBezTo>
                <a:close/>
              </a:path>
            </a:pathLst>
          </a:custGeom>
          <a:solidFill>
            <a:srgbClr val="4472C4"/>
          </a:solidFill>
          <a:ln>
            <a:noFill/>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val 68">
            <a:extLst>
              <a:ext uri="{FF2B5EF4-FFF2-40B4-BE49-F238E27FC236}">
                <a16:creationId xmlns:a16="http://schemas.microsoft.com/office/drawing/2014/main" id="{138C2018-153B-0EE5-1FDA-615F8DB90626}"/>
              </a:ext>
            </a:extLst>
          </p:cNvPr>
          <p:cNvSpPr/>
          <p:nvPr/>
        </p:nvSpPr>
        <p:spPr>
          <a:xfrm>
            <a:off x="5088704" y="2651644"/>
            <a:ext cx="782452" cy="782452"/>
          </a:xfrm>
          <a:prstGeom prst="ellipse">
            <a:avLst/>
          </a:prstGeom>
          <a:solidFill>
            <a:srgbClr val="FFC000">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to Sans" panose="020B0502040504020204" pitchFamily="34"/>
                <a:ea typeface="Noto Sans" panose="020B0502040504020204" pitchFamily="34"/>
                <a:cs typeface="Noto Sans" panose="020B0502040504020204" pitchFamily="34"/>
              </a:rPr>
              <a:t>3</a:t>
            </a:r>
          </a:p>
        </p:txBody>
      </p:sp>
      <p:sp>
        <p:nvSpPr>
          <p:cNvPr id="44" name="Oval 69">
            <a:extLst>
              <a:ext uri="{FF2B5EF4-FFF2-40B4-BE49-F238E27FC236}">
                <a16:creationId xmlns:a16="http://schemas.microsoft.com/office/drawing/2014/main" id="{CF0C24A0-D7A3-6EC1-A676-ADF064F5BABA}"/>
              </a:ext>
            </a:extLst>
          </p:cNvPr>
          <p:cNvSpPr/>
          <p:nvPr/>
        </p:nvSpPr>
        <p:spPr>
          <a:xfrm>
            <a:off x="3183704" y="2651644"/>
            <a:ext cx="782452" cy="782452"/>
          </a:xfrm>
          <a:prstGeom prst="ellipse">
            <a:avLst/>
          </a:prstGeom>
          <a:solidFill>
            <a:srgbClr val="ED7D31">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to Sans" panose="020B0502040504020204" pitchFamily="34"/>
                <a:ea typeface="Noto Sans" panose="020B0502040504020204" pitchFamily="34"/>
                <a:cs typeface="Noto Sans" panose="020B0502040504020204" pitchFamily="34"/>
              </a:rPr>
              <a:t>1</a:t>
            </a:r>
          </a:p>
        </p:txBody>
      </p:sp>
      <p:sp>
        <p:nvSpPr>
          <p:cNvPr id="46" name="Oval 71">
            <a:extLst>
              <a:ext uri="{FF2B5EF4-FFF2-40B4-BE49-F238E27FC236}">
                <a16:creationId xmlns:a16="http://schemas.microsoft.com/office/drawing/2014/main" id="{E184DF34-5104-96C0-12A6-4A99C0DB59DB}"/>
              </a:ext>
            </a:extLst>
          </p:cNvPr>
          <p:cNvSpPr/>
          <p:nvPr/>
        </p:nvSpPr>
        <p:spPr>
          <a:xfrm>
            <a:off x="6993704" y="2651644"/>
            <a:ext cx="782452" cy="782452"/>
          </a:xfrm>
          <a:prstGeom prst="ellipse">
            <a:avLst/>
          </a:prstGeom>
          <a:solidFill>
            <a:srgbClr val="4472C4">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to Sans" panose="020B0502040504020204" pitchFamily="34"/>
                <a:ea typeface="Noto Sans" panose="020B0502040504020204" pitchFamily="34"/>
                <a:cs typeface="Noto Sans" panose="020B0502040504020204" pitchFamily="34"/>
              </a:rPr>
              <a:t>5</a:t>
            </a:r>
          </a:p>
        </p:txBody>
      </p:sp>
      <p:sp>
        <p:nvSpPr>
          <p:cNvPr id="47" name="Oval 72">
            <a:extLst>
              <a:ext uri="{FF2B5EF4-FFF2-40B4-BE49-F238E27FC236}">
                <a16:creationId xmlns:a16="http://schemas.microsoft.com/office/drawing/2014/main" id="{9A34C305-1436-1869-9D04-D9F76BA6AFE7}"/>
              </a:ext>
            </a:extLst>
          </p:cNvPr>
          <p:cNvSpPr/>
          <p:nvPr/>
        </p:nvSpPr>
        <p:spPr>
          <a:xfrm>
            <a:off x="4136204" y="3604144"/>
            <a:ext cx="782452" cy="782452"/>
          </a:xfrm>
          <a:prstGeom prst="ellipse">
            <a:avLst/>
          </a:prstGeom>
          <a:solidFill>
            <a:srgbClr val="5B9BD5">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to Sans" panose="020B0502040504020204" pitchFamily="34"/>
                <a:ea typeface="Noto Sans" panose="020B0502040504020204" pitchFamily="34"/>
                <a:cs typeface="Noto Sans" panose="020B0502040504020204" pitchFamily="34"/>
              </a:rPr>
              <a:t>2</a:t>
            </a:r>
          </a:p>
        </p:txBody>
      </p:sp>
      <p:sp>
        <p:nvSpPr>
          <p:cNvPr id="48" name="Oval 73">
            <a:extLst>
              <a:ext uri="{FF2B5EF4-FFF2-40B4-BE49-F238E27FC236}">
                <a16:creationId xmlns:a16="http://schemas.microsoft.com/office/drawing/2014/main" id="{AA86EB33-A0D4-0A4E-ACB6-8C2649A76AAB}"/>
              </a:ext>
            </a:extLst>
          </p:cNvPr>
          <p:cNvSpPr/>
          <p:nvPr/>
        </p:nvSpPr>
        <p:spPr>
          <a:xfrm>
            <a:off x="6066604" y="3604144"/>
            <a:ext cx="782452" cy="782452"/>
          </a:xfrm>
          <a:prstGeom prst="ellipse">
            <a:avLst/>
          </a:prstGeom>
          <a:solidFill>
            <a:srgbClr val="A5A5A5">
              <a:lumMod val="50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to Sans" panose="020B0502040504020204" pitchFamily="34"/>
                <a:ea typeface="Noto Sans" panose="020B0502040504020204" pitchFamily="34"/>
                <a:cs typeface="Noto Sans" panose="020B0502040504020204" pitchFamily="34"/>
              </a:rPr>
              <a:t>4</a:t>
            </a:r>
          </a:p>
        </p:txBody>
      </p:sp>
      <p:sp>
        <p:nvSpPr>
          <p:cNvPr id="50" name="Oval 75">
            <a:extLst>
              <a:ext uri="{FF2B5EF4-FFF2-40B4-BE49-F238E27FC236}">
                <a16:creationId xmlns:a16="http://schemas.microsoft.com/office/drawing/2014/main" id="{4E99FA6D-A0E5-1823-44D2-67456E5A6EB3}"/>
              </a:ext>
            </a:extLst>
          </p:cNvPr>
          <p:cNvSpPr/>
          <p:nvPr/>
        </p:nvSpPr>
        <p:spPr>
          <a:xfrm>
            <a:off x="7963966" y="3625045"/>
            <a:ext cx="782452" cy="782452"/>
          </a:xfrm>
          <a:prstGeom prst="ellipse">
            <a:avLst/>
          </a:prstGeom>
          <a:solidFill>
            <a:srgbClr val="70AD47">
              <a:lumMod val="75000"/>
            </a:srgbClr>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Noto Sans" panose="020B0502040504020204" pitchFamily="34"/>
                <a:ea typeface="Noto Sans" panose="020B0502040504020204" pitchFamily="34"/>
                <a:cs typeface="Noto Sans" panose="020B0502040504020204" pitchFamily="34"/>
              </a:rPr>
              <a:t>6</a:t>
            </a:r>
          </a:p>
        </p:txBody>
      </p:sp>
      <p:sp>
        <p:nvSpPr>
          <p:cNvPr id="53" name="TextBox 79">
            <a:extLst>
              <a:ext uri="{FF2B5EF4-FFF2-40B4-BE49-F238E27FC236}">
                <a16:creationId xmlns:a16="http://schemas.microsoft.com/office/drawing/2014/main" id="{A0645BBE-2783-25A3-0AE6-4D7A793E633A}"/>
              </a:ext>
            </a:extLst>
          </p:cNvPr>
          <p:cNvSpPr txBox="1"/>
          <p:nvPr/>
        </p:nvSpPr>
        <p:spPr>
          <a:xfrm>
            <a:off x="2624852" y="1469071"/>
            <a:ext cx="1740142" cy="7848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500" noProof="0" dirty="0">
                <a:solidFill>
                  <a:prstClr val="black"/>
                </a:solidFill>
                <a:latin typeface="Consolas" panose="020B0609020204030204" pitchFamily="49" charset="0"/>
                <a:ea typeface="Noto Sans" panose="020B0502040504020204" pitchFamily="34"/>
                <a:cs typeface="Noto Sans" panose="020B0502040504020204" pitchFamily="34"/>
              </a:rPr>
              <a:t>Create Board Support Package (BSP)</a:t>
            </a:r>
            <a:endParaRPr lang="en-US" sz="1500" noProof="0" dirty="0">
              <a:solidFill>
                <a:prstClr val="black"/>
              </a:solidFill>
              <a:latin typeface="Noto Sans" panose="020B0502040504020204" pitchFamily="34"/>
              <a:ea typeface="Noto Sans" panose="020B0502040504020204" pitchFamily="34"/>
              <a:cs typeface="Noto Sans" panose="020B0502040504020204" pitchFamily="34"/>
            </a:endParaRPr>
          </a:p>
        </p:txBody>
      </p:sp>
      <p:sp>
        <p:nvSpPr>
          <p:cNvPr id="54" name="TextBox 84">
            <a:extLst>
              <a:ext uri="{FF2B5EF4-FFF2-40B4-BE49-F238E27FC236}">
                <a16:creationId xmlns:a16="http://schemas.microsoft.com/office/drawing/2014/main" id="{C56D8862-2AEA-2977-6821-00E7F11FED6F}"/>
              </a:ext>
            </a:extLst>
          </p:cNvPr>
          <p:cNvSpPr txBox="1"/>
          <p:nvPr/>
        </p:nvSpPr>
        <p:spPr>
          <a:xfrm>
            <a:off x="4635629" y="1469071"/>
            <a:ext cx="17401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noProof="0" dirty="0">
                <a:solidFill>
                  <a:prstClr val="black"/>
                </a:solidFill>
                <a:latin typeface="Consolas" panose="020B0609020204030204" pitchFamily="49" charset="0"/>
                <a:ea typeface="Noto Sans" panose="020B0502040504020204" pitchFamily="34"/>
                <a:cs typeface="Noto Sans" panose="020B0502040504020204" pitchFamily="34"/>
              </a:rPr>
              <a:t>Customize App. ‘C’ code / OS</a:t>
            </a:r>
          </a:p>
        </p:txBody>
      </p:sp>
      <p:sp>
        <p:nvSpPr>
          <p:cNvPr id="55" name="TextBox 85">
            <a:extLst>
              <a:ext uri="{FF2B5EF4-FFF2-40B4-BE49-F238E27FC236}">
                <a16:creationId xmlns:a16="http://schemas.microsoft.com/office/drawing/2014/main" id="{C0B3BF37-1686-A312-6E21-3227248396AE}"/>
              </a:ext>
            </a:extLst>
          </p:cNvPr>
          <p:cNvSpPr txBox="1"/>
          <p:nvPr/>
        </p:nvSpPr>
        <p:spPr>
          <a:xfrm>
            <a:off x="6632654" y="1469071"/>
            <a:ext cx="1504552"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noProof="0" dirty="0">
                <a:solidFill>
                  <a:prstClr val="black"/>
                </a:solidFill>
                <a:latin typeface="Consolas" panose="020B0609020204030204" pitchFamily="49" charset="0"/>
                <a:ea typeface="Noto Sans" panose="020B0502040504020204" pitchFamily="34"/>
                <a:cs typeface="Noto Sans" panose="020B0502040504020204" pitchFamily="34"/>
              </a:rPr>
              <a:t>Configure FPGA </a:t>
            </a:r>
          </a:p>
          <a:p>
            <a:pPr algn="ctr">
              <a:defRPr/>
            </a:pPr>
            <a:r>
              <a:rPr lang="en-US" sz="1600" noProof="0" dirty="0">
                <a:solidFill>
                  <a:prstClr val="black"/>
                </a:solidFill>
                <a:latin typeface="Consolas" panose="020B0609020204030204" pitchFamily="49" charset="0"/>
                <a:ea typeface="Noto Sans" panose="020B0502040504020204" pitchFamily="34"/>
                <a:cs typeface="Noto Sans" panose="020B0502040504020204" pitchFamily="34"/>
              </a:rPr>
              <a:t>(.bit file)</a:t>
            </a:r>
          </a:p>
        </p:txBody>
      </p:sp>
      <p:sp>
        <p:nvSpPr>
          <p:cNvPr id="57" name="TextBox 87">
            <a:extLst>
              <a:ext uri="{FF2B5EF4-FFF2-40B4-BE49-F238E27FC236}">
                <a16:creationId xmlns:a16="http://schemas.microsoft.com/office/drawing/2014/main" id="{702C1DA3-F6CB-7BDC-A2C0-02DCF76DB537}"/>
              </a:ext>
            </a:extLst>
          </p:cNvPr>
          <p:cNvSpPr txBox="1"/>
          <p:nvPr/>
        </p:nvSpPr>
        <p:spPr>
          <a:xfrm>
            <a:off x="3675177" y="4891088"/>
            <a:ext cx="1767918"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noProof="0" dirty="0">
                <a:solidFill>
                  <a:prstClr val="black"/>
                </a:solidFill>
                <a:latin typeface="Consolas" panose="020B0609020204030204" pitchFamily="49" charset="0"/>
                <a:ea typeface="Noto Sans" panose="020B0502040504020204" pitchFamily="34"/>
                <a:cs typeface="Noto Sans" panose="020B0502040504020204" pitchFamily="34"/>
              </a:rPr>
              <a:t>Create new application: ‘Bare Metal’ or ‘OS Based’</a:t>
            </a:r>
          </a:p>
        </p:txBody>
      </p:sp>
      <p:sp>
        <p:nvSpPr>
          <p:cNvPr id="58" name="TextBox 88">
            <a:extLst>
              <a:ext uri="{FF2B5EF4-FFF2-40B4-BE49-F238E27FC236}">
                <a16:creationId xmlns:a16="http://schemas.microsoft.com/office/drawing/2014/main" id="{F34CB009-11E4-D7A0-00C7-E973B5008DB8}"/>
              </a:ext>
            </a:extLst>
          </p:cNvPr>
          <p:cNvSpPr txBox="1"/>
          <p:nvPr/>
        </p:nvSpPr>
        <p:spPr>
          <a:xfrm>
            <a:off x="5713314" y="4895213"/>
            <a:ext cx="148903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noProof="0" dirty="0">
                <a:solidFill>
                  <a:prstClr val="black"/>
                </a:solidFill>
                <a:latin typeface="Consolas" panose="020B0609020204030204" pitchFamily="49" charset="0"/>
                <a:ea typeface="Noto Sans" panose="020B0502040504020204" pitchFamily="34"/>
                <a:cs typeface="Noto Sans" panose="020B0502040504020204" pitchFamily="34"/>
              </a:rPr>
              <a:t>Build the application </a:t>
            </a:r>
          </a:p>
        </p:txBody>
      </p:sp>
      <p:sp>
        <p:nvSpPr>
          <p:cNvPr id="59" name="TextBox 89">
            <a:extLst>
              <a:ext uri="{FF2B5EF4-FFF2-40B4-BE49-F238E27FC236}">
                <a16:creationId xmlns:a16="http://schemas.microsoft.com/office/drawing/2014/main" id="{F15C2457-90E6-A1CA-4801-91338FD3AF97}"/>
              </a:ext>
            </a:extLst>
          </p:cNvPr>
          <p:cNvSpPr txBox="1"/>
          <p:nvPr/>
        </p:nvSpPr>
        <p:spPr>
          <a:xfrm>
            <a:off x="7610676" y="4856296"/>
            <a:ext cx="1489032"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noProof="0" dirty="0">
                <a:solidFill>
                  <a:prstClr val="black"/>
                </a:solidFill>
                <a:latin typeface="Consolas" panose="020B0609020204030204" pitchFamily="49" charset="0"/>
                <a:ea typeface="Noto Sans" panose="020B0502040504020204" pitchFamily="34"/>
                <a:cs typeface="Noto Sans" panose="020B0502040504020204" pitchFamily="34"/>
              </a:rPr>
              <a:t>‘Run on hardware .elf file’ (debug)</a:t>
            </a:r>
          </a:p>
        </p:txBody>
      </p:sp>
      <p:pic>
        <p:nvPicPr>
          <p:cNvPr id="61" name="Picture 60">
            <a:extLst>
              <a:ext uri="{FF2B5EF4-FFF2-40B4-BE49-F238E27FC236}">
                <a16:creationId xmlns:a16="http://schemas.microsoft.com/office/drawing/2014/main" id="{03C8CE7D-B9FF-91E6-2A3E-EB70E2CAF8F5}"/>
              </a:ext>
            </a:extLst>
          </p:cNvPr>
          <p:cNvPicPr>
            <a:picLocks noChangeAspect="1"/>
          </p:cNvPicPr>
          <p:nvPr/>
        </p:nvPicPr>
        <p:blipFill>
          <a:blip r:embed="rId2"/>
          <a:stretch>
            <a:fillRect/>
          </a:stretch>
        </p:blipFill>
        <p:spPr>
          <a:xfrm>
            <a:off x="1097280" y="5876120"/>
            <a:ext cx="1511939" cy="506012"/>
          </a:xfrm>
          <a:prstGeom prst="rect">
            <a:avLst/>
          </a:prstGeom>
        </p:spPr>
      </p:pic>
      <p:pic>
        <p:nvPicPr>
          <p:cNvPr id="62" name="Picture 61">
            <a:extLst>
              <a:ext uri="{FF2B5EF4-FFF2-40B4-BE49-F238E27FC236}">
                <a16:creationId xmlns:a16="http://schemas.microsoft.com/office/drawing/2014/main" id="{1623C0C5-4716-7682-AFB1-3797C38FF99F}"/>
              </a:ext>
            </a:extLst>
          </p:cNvPr>
          <p:cNvPicPr>
            <a:picLocks noChangeAspect="1"/>
          </p:cNvPicPr>
          <p:nvPr/>
        </p:nvPicPr>
        <p:blipFill>
          <a:blip r:embed="rId3"/>
          <a:stretch>
            <a:fillRect/>
          </a:stretch>
        </p:blipFill>
        <p:spPr>
          <a:xfrm>
            <a:off x="9148544" y="693366"/>
            <a:ext cx="1178368" cy="881812"/>
          </a:xfrm>
          <a:prstGeom prst="rect">
            <a:avLst/>
          </a:prstGeom>
        </p:spPr>
      </p:pic>
    </p:spTree>
    <p:extLst>
      <p:ext uri="{BB962C8B-B14F-4D97-AF65-F5344CB8AC3E}">
        <p14:creationId xmlns:p14="http://schemas.microsoft.com/office/powerpoint/2010/main" val="3205815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C6A561-9A3F-264A-0625-6B3C021458D0}"/>
              </a:ext>
            </a:extLst>
          </p:cNvPr>
          <p:cNvSpPr>
            <a:spLocks noGrp="1"/>
          </p:cNvSpPr>
          <p:nvPr>
            <p:ph idx="1"/>
          </p:nvPr>
        </p:nvSpPr>
        <p:spPr>
          <a:xfrm>
            <a:off x="560274" y="1280715"/>
            <a:ext cx="11033760" cy="1036741"/>
          </a:xfrm>
        </p:spPr>
        <p:txBody>
          <a:bodyPr>
            <a:normAutofit/>
          </a:bodyPr>
          <a:lstStyle/>
          <a:p>
            <a:pPr marL="0" indent="0" algn="ctr">
              <a:buNone/>
            </a:pPr>
            <a:r>
              <a:rPr lang="en-US" sz="2400" dirty="0"/>
              <a:t>The </a:t>
            </a:r>
            <a:r>
              <a:rPr lang="en-US" sz="2400" b="1" dirty="0"/>
              <a:t>Vitis</a:t>
            </a:r>
            <a:r>
              <a:rPr lang="en-US" sz="2400" dirty="0"/>
              <a:t> environment takes over from the </a:t>
            </a:r>
            <a:r>
              <a:rPr lang="en-US" sz="2400" b="1" dirty="0"/>
              <a:t>XSA</a:t>
            </a:r>
            <a:r>
              <a:rPr lang="en-US" sz="2400" dirty="0"/>
              <a:t> file to facilitate software development.</a:t>
            </a:r>
            <a:r>
              <a:rPr lang="en-US" sz="2400" noProof="0" dirty="0"/>
              <a:t> </a:t>
            </a:r>
          </a:p>
          <a:p>
            <a:endParaRPr lang="en-US" noProof="0" dirty="0"/>
          </a:p>
        </p:txBody>
      </p:sp>
      <p:sp>
        <p:nvSpPr>
          <p:cNvPr id="3" name="Date Placeholder 2">
            <a:extLst>
              <a:ext uri="{FF2B5EF4-FFF2-40B4-BE49-F238E27FC236}">
                <a16:creationId xmlns:a16="http://schemas.microsoft.com/office/drawing/2014/main" id="{00EC5C2D-A771-3D0B-DC72-21E06AB7D5B4}"/>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2026E57E-DF0E-EA65-8E41-42050654E834}"/>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475292F5-16CC-A39C-B13B-584247539C86}"/>
              </a:ext>
            </a:extLst>
          </p:cNvPr>
          <p:cNvSpPr>
            <a:spLocks noGrp="1"/>
          </p:cNvSpPr>
          <p:nvPr>
            <p:ph type="sldNum" sz="quarter" idx="12"/>
          </p:nvPr>
        </p:nvSpPr>
        <p:spPr/>
        <p:txBody>
          <a:bodyPr/>
          <a:lstStyle/>
          <a:p>
            <a:fld id="{4FAD3335-DA88-43C3-A15A-18D99FF2C7FA}" type="slidenum">
              <a:rPr lang="en-US" noProof="0" smtClean="0"/>
              <a:t>57</a:t>
            </a:fld>
            <a:endParaRPr lang="en-US" noProof="0" dirty="0"/>
          </a:p>
        </p:txBody>
      </p:sp>
      <p:sp>
        <p:nvSpPr>
          <p:cNvPr id="6" name="Title 5">
            <a:extLst>
              <a:ext uri="{FF2B5EF4-FFF2-40B4-BE49-F238E27FC236}">
                <a16:creationId xmlns:a16="http://schemas.microsoft.com/office/drawing/2014/main" id="{38CEE956-C970-9E22-247A-72CDF601AD27}"/>
              </a:ext>
            </a:extLst>
          </p:cNvPr>
          <p:cNvSpPr>
            <a:spLocks noGrp="1"/>
          </p:cNvSpPr>
          <p:nvPr>
            <p:ph type="title"/>
          </p:nvPr>
        </p:nvSpPr>
        <p:spPr/>
        <p:txBody>
          <a:bodyPr/>
          <a:lstStyle/>
          <a:p>
            <a:r>
              <a:rPr lang="en-US" noProof="0" dirty="0"/>
              <a:t>Vitis Design Flow </a:t>
            </a:r>
          </a:p>
        </p:txBody>
      </p:sp>
      <p:sp>
        <p:nvSpPr>
          <p:cNvPr id="9" name="Rectangle 2">
            <a:extLst>
              <a:ext uri="{FF2B5EF4-FFF2-40B4-BE49-F238E27FC236}">
                <a16:creationId xmlns:a16="http://schemas.microsoft.com/office/drawing/2014/main" id="{DA895F29-CCC0-ACBF-C985-D1C8EBD38703}"/>
              </a:ext>
            </a:extLst>
          </p:cNvPr>
          <p:cNvSpPr>
            <a:spLocks noChangeArrowheads="1"/>
          </p:cNvSpPr>
          <p:nvPr/>
        </p:nvSpPr>
        <p:spPr bwMode="auto">
          <a:xfrm>
            <a:off x="732744" y="1837241"/>
            <a:ext cx="10333289" cy="270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ts val="26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rPr>
              <a:t>Create a Platform Project:</a:t>
            </a:r>
            <a:r>
              <a:rPr kumimoji="0" lang="en-US" altLang="en-US" sz="2000" b="0" i="0" u="none" strike="noStrike" cap="none" normalizeH="0" baseline="0" dirty="0">
                <a:ln>
                  <a:noFill/>
                </a:ln>
                <a:solidFill>
                  <a:schemeClr val="tx1"/>
                </a:solidFill>
                <a:effectLst/>
              </a:rPr>
              <a:t> Import the XSA file generated from Vivado to create a Vitis platform project. This platform serves as the base for your software applications, providing information about the hardware components and their addresses. You can choose to create platforms for: </a:t>
            </a:r>
          </a:p>
          <a:p>
            <a:pPr lvl="1" eaLnBrk="0" fontAlgn="base" hangingPunct="0">
              <a:lnSpc>
                <a:spcPts val="2600"/>
              </a:lnSpc>
              <a:spcBef>
                <a:spcPct val="0"/>
              </a:spcBef>
              <a:spcAft>
                <a:spcPct val="0"/>
              </a:spcAft>
              <a:buFontTx/>
              <a:buChar char="•"/>
            </a:pPr>
            <a:r>
              <a:rPr kumimoji="0" lang="en-US" altLang="en-US" sz="2000" b="1" i="0" u="none" strike="noStrike" cap="none" normalizeH="0" baseline="0" dirty="0">
                <a:ln>
                  <a:noFill/>
                </a:ln>
                <a:solidFill>
                  <a:schemeClr val="tx1"/>
                </a:solidFill>
                <a:effectLst/>
              </a:rPr>
              <a:t>Standalone (Bare-metal) applications:</a:t>
            </a:r>
            <a:r>
              <a:rPr kumimoji="0" lang="en-US" altLang="en-US" sz="2000" b="0" i="0" u="none" strike="noStrike" cap="none" normalizeH="0" baseline="0" dirty="0">
                <a:ln>
                  <a:noFill/>
                </a:ln>
                <a:solidFill>
                  <a:schemeClr val="tx1"/>
                </a:solidFill>
                <a:effectLst/>
              </a:rPr>
              <a:t> For simple, direct control of hardware. </a:t>
            </a:r>
          </a:p>
          <a:p>
            <a:pPr lvl="1" eaLnBrk="0" fontAlgn="base" hangingPunct="0">
              <a:lnSpc>
                <a:spcPts val="2600"/>
              </a:lnSpc>
              <a:spcBef>
                <a:spcPct val="0"/>
              </a:spcBef>
              <a:spcAft>
                <a:spcPct val="0"/>
              </a:spcAft>
              <a:buFontTx/>
              <a:buChar char="•"/>
            </a:pPr>
            <a:r>
              <a:rPr kumimoji="0" lang="en-US" altLang="en-US" sz="2000" b="1" i="0" u="none" strike="noStrike" cap="none" normalizeH="0" baseline="0" dirty="0" err="1">
                <a:ln>
                  <a:noFill/>
                </a:ln>
                <a:solidFill>
                  <a:schemeClr val="tx1"/>
                </a:solidFill>
                <a:effectLst/>
              </a:rPr>
              <a:t>FreeRTOS</a:t>
            </a:r>
            <a:r>
              <a:rPr kumimoji="0" lang="en-US" altLang="en-US" sz="2000" b="1" i="0" u="none" strike="noStrike" cap="none" normalizeH="0" baseline="0" dirty="0">
                <a:ln>
                  <a:noFill/>
                </a:ln>
                <a:solidFill>
                  <a:schemeClr val="tx1"/>
                </a:solidFill>
                <a:effectLst/>
              </a:rPr>
              <a:t> applications:</a:t>
            </a:r>
            <a:r>
              <a:rPr kumimoji="0" lang="en-US" altLang="en-US" sz="2000" b="0" i="0" u="none" strike="noStrike" cap="none" normalizeH="0" baseline="0" dirty="0">
                <a:ln>
                  <a:noFill/>
                </a:ln>
                <a:solidFill>
                  <a:schemeClr val="tx1"/>
                </a:solidFill>
                <a:effectLst/>
              </a:rPr>
              <a:t> For real-time operating system based designs. </a:t>
            </a:r>
          </a:p>
          <a:p>
            <a:pPr lvl="1" eaLnBrk="0" fontAlgn="base" hangingPunct="0">
              <a:lnSpc>
                <a:spcPts val="2600"/>
              </a:lnSpc>
              <a:spcBef>
                <a:spcPct val="0"/>
              </a:spcBef>
              <a:spcAft>
                <a:spcPct val="0"/>
              </a:spcAft>
              <a:buFontTx/>
              <a:buChar char="•"/>
            </a:pPr>
            <a:r>
              <a:rPr kumimoji="0" lang="en-US" altLang="en-US" sz="2000" b="1" i="0" u="none" strike="noStrike" cap="none" normalizeH="0" baseline="0" dirty="0">
                <a:ln>
                  <a:noFill/>
                </a:ln>
                <a:solidFill>
                  <a:schemeClr val="tx1"/>
                </a:solidFill>
                <a:effectLst/>
              </a:rPr>
              <a:t>Linux applications:</a:t>
            </a:r>
            <a:r>
              <a:rPr kumimoji="0" lang="en-US" altLang="en-US" sz="2000" b="0" i="0" u="none" strike="noStrike" cap="none" normalizeH="0" baseline="0" dirty="0">
                <a:ln>
                  <a:noFill/>
                </a:ln>
                <a:solidFill>
                  <a:schemeClr val="tx1"/>
                </a:solidFill>
                <a:effectLst/>
              </a:rPr>
              <a:t> If you plan to run a full Linux OS on the Zynq's PS (</a:t>
            </a:r>
            <a:r>
              <a:rPr kumimoji="0" lang="en-US" altLang="en-US" sz="2000" b="0" i="0" u="none" strike="noStrike" cap="none" normalizeH="0" baseline="0" dirty="0" err="1">
                <a:ln>
                  <a:noFill/>
                </a:ln>
                <a:solidFill>
                  <a:schemeClr val="tx1"/>
                </a:solidFill>
                <a:effectLst/>
              </a:rPr>
              <a:t>Petalinux</a:t>
            </a:r>
            <a:r>
              <a:rPr kumimoji="0" lang="en-US" altLang="en-US" sz="2000" b="0" i="0" u="none" strike="noStrike" cap="none" normalizeH="0" baseline="0" dirty="0">
                <a:ln>
                  <a:noFill/>
                </a:ln>
                <a:solidFill>
                  <a:schemeClr val="tx1"/>
                </a:solidFill>
                <a:effectLst/>
              </a:rPr>
              <a:t>). generation).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337B4AD7-F57F-05E5-F473-C4D0C729FC6D}"/>
              </a:ext>
            </a:extLst>
          </p:cNvPr>
          <p:cNvSpPr>
            <a:spLocks noChangeArrowheads="1"/>
          </p:cNvSpPr>
          <p:nvPr/>
        </p:nvSpPr>
        <p:spPr bwMode="auto">
          <a:xfrm>
            <a:off x="732744" y="4415974"/>
            <a:ext cx="10890296"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rPr>
              <a:t>Create an Application Project:</a:t>
            </a:r>
            <a:r>
              <a:rPr kumimoji="0" lang="en-US" altLang="en-US" sz="2000" b="0" i="0" u="none" strike="noStrike" cap="none" normalizeH="0" baseline="0" dirty="0">
                <a:ln>
                  <a:noFill/>
                </a:ln>
                <a:solidFill>
                  <a:schemeClr val="tx1"/>
                </a:solidFill>
                <a:effectLst/>
              </a:rPr>
              <a:t> Based on the platform, create a new application project. This is where you write your C/C++ code. </a:t>
            </a:r>
          </a:p>
          <a:p>
            <a:pPr lvl="1"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rPr>
              <a:t>You can select from various templates (e.g., "Hello World", memory tests) or start with an empty application.</a:t>
            </a:r>
          </a:p>
          <a:p>
            <a:pPr lvl="1" eaLnBrk="0" fontAlgn="base" hangingPunct="0">
              <a:spcBef>
                <a:spcPct val="0"/>
              </a:spcBef>
              <a:spcAft>
                <a:spcPct val="0"/>
              </a:spcAft>
              <a:buFontTx/>
              <a:buChar char="•"/>
            </a:pPr>
            <a:r>
              <a:rPr kumimoji="0" lang="en-US" altLang="en-US" sz="2000" b="0" i="0" u="none" strike="noStrike" cap="none" normalizeH="0" baseline="0" dirty="0">
                <a:ln>
                  <a:noFill/>
                </a:ln>
                <a:solidFill>
                  <a:schemeClr val="tx1"/>
                </a:solidFill>
                <a:effectLst/>
              </a:rPr>
              <a:t>For accelerated applications, you can define "kernels" (functions intended to run on the PL) which will be compiled and implemented in the FPGA fabric.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0507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76008-A427-E2CF-4320-C151E17A63BF}"/>
            </a:ext>
          </a:extLst>
        </p:cNvPr>
        <p:cNvGrpSpPr/>
        <p:nvPr/>
      </p:nvGrpSpPr>
      <p:grpSpPr>
        <a:xfrm>
          <a:off x="0" y="0"/>
          <a:ext cx="0" cy="0"/>
          <a:chOff x="0" y="0"/>
          <a:chExt cx="0" cy="0"/>
        </a:xfrm>
      </p:grpSpPr>
      <p:sp>
        <p:nvSpPr>
          <p:cNvPr id="3" name="Date Placeholder 2">
            <a:extLst>
              <a:ext uri="{FF2B5EF4-FFF2-40B4-BE49-F238E27FC236}">
                <a16:creationId xmlns:a16="http://schemas.microsoft.com/office/drawing/2014/main" id="{27706C40-96D9-858D-6FBC-C9CE299CAADF}"/>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392A8E61-69A5-2B34-5ACD-FEC59B96D960}"/>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4F5F6264-4A14-59FC-0C4C-D094DFBAEA6D}"/>
              </a:ext>
            </a:extLst>
          </p:cNvPr>
          <p:cNvSpPr>
            <a:spLocks noGrp="1"/>
          </p:cNvSpPr>
          <p:nvPr>
            <p:ph type="sldNum" sz="quarter" idx="12"/>
          </p:nvPr>
        </p:nvSpPr>
        <p:spPr/>
        <p:txBody>
          <a:bodyPr/>
          <a:lstStyle/>
          <a:p>
            <a:fld id="{4FAD3335-DA88-43C3-A15A-18D99FF2C7FA}" type="slidenum">
              <a:rPr lang="en-US" noProof="0" smtClean="0"/>
              <a:t>58</a:t>
            </a:fld>
            <a:endParaRPr lang="en-US" noProof="0" dirty="0"/>
          </a:p>
        </p:txBody>
      </p:sp>
      <p:sp>
        <p:nvSpPr>
          <p:cNvPr id="6" name="Title 5">
            <a:extLst>
              <a:ext uri="{FF2B5EF4-FFF2-40B4-BE49-F238E27FC236}">
                <a16:creationId xmlns:a16="http://schemas.microsoft.com/office/drawing/2014/main" id="{88F65D22-C467-E423-B748-87FC28B75595}"/>
              </a:ext>
            </a:extLst>
          </p:cNvPr>
          <p:cNvSpPr>
            <a:spLocks noGrp="1"/>
          </p:cNvSpPr>
          <p:nvPr>
            <p:ph type="title"/>
          </p:nvPr>
        </p:nvSpPr>
        <p:spPr/>
        <p:txBody>
          <a:bodyPr/>
          <a:lstStyle/>
          <a:p>
            <a:r>
              <a:rPr lang="en-US" noProof="0" dirty="0"/>
              <a:t>Vitis Design Flow </a:t>
            </a:r>
          </a:p>
        </p:txBody>
      </p:sp>
      <p:sp>
        <p:nvSpPr>
          <p:cNvPr id="12" name="TextBox 11">
            <a:extLst>
              <a:ext uri="{FF2B5EF4-FFF2-40B4-BE49-F238E27FC236}">
                <a16:creationId xmlns:a16="http://schemas.microsoft.com/office/drawing/2014/main" id="{99D54DDD-00A1-23CD-BA87-60425D780090}"/>
              </a:ext>
            </a:extLst>
          </p:cNvPr>
          <p:cNvSpPr txBox="1"/>
          <p:nvPr/>
        </p:nvSpPr>
        <p:spPr>
          <a:xfrm>
            <a:off x="988412" y="1814162"/>
            <a:ext cx="10427856" cy="646331"/>
          </a:xfrm>
          <a:prstGeom prst="rect">
            <a:avLst/>
          </a:prstGeom>
          <a:noFill/>
        </p:spPr>
        <p:txBody>
          <a:bodyPr wrap="square">
            <a:spAutoFit/>
          </a:bodyPr>
          <a:lstStyle/>
          <a:p>
            <a:pPr marR="0" lvl="0" algn="l" defTabSz="914400" rtl="0" eaLnBrk="1" fontAlgn="auto" latinLnBrk="0" hangingPunct="1">
              <a:lnSpc>
                <a:spcPct val="90000"/>
              </a:lnSpc>
              <a:spcBef>
                <a:spcPts val="1200"/>
              </a:spcBef>
              <a:spcAft>
                <a:spcPts val="200"/>
              </a:spcAft>
              <a:buClr>
                <a:srgbClr val="1CADE4"/>
              </a:buClr>
              <a:buSzPct val="100000"/>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Write Software Application:</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Host Application (for PS):</a:t>
            </a:r>
            <a:r>
              <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This is the C/C++ code that runs on the ARM processor(s) of the Zynq. It interacts with the PL via AXI interfaces.</a:t>
            </a:r>
          </a:p>
        </p:txBody>
      </p:sp>
      <p:sp>
        <p:nvSpPr>
          <p:cNvPr id="14" name="TextBox 13">
            <a:extLst>
              <a:ext uri="{FF2B5EF4-FFF2-40B4-BE49-F238E27FC236}">
                <a16:creationId xmlns:a16="http://schemas.microsoft.com/office/drawing/2014/main" id="{02B82778-73DE-ED64-B61D-DAAB187CB4C2}"/>
              </a:ext>
            </a:extLst>
          </p:cNvPr>
          <p:cNvSpPr txBox="1"/>
          <p:nvPr/>
        </p:nvSpPr>
        <p:spPr>
          <a:xfrm>
            <a:off x="988412" y="2826527"/>
            <a:ext cx="10427855" cy="1015663"/>
          </a:xfrm>
          <a:prstGeom prst="rect">
            <a:avLst/>
          </a:prstGeom>
          <a:noFill/>
        </p:spPr>
        <p:txBody>
          <a:bodyPr wrap="square">
            <a:spAutoFit/>
          </a:bodyPr>
          <a:lstStyle/>
          <a:p>
            <a:r>
              <a:rPr lang="en-US" sz="2000" b="1" dirty="0"/>
              <a:t>Build the Project:</a:t>
            </a:r>
            <a:r>
              <a:rPr lang="en-US" sz="2000" dirty="0"/>
              <a:t> Vitis compiles your software application and links it with the necessary libraries and the hardware platform. For accelerated designs, this also involves building the PL kernels and generating the final bitstream if it includes custom hardware.</a:t>
            </a:r>
          </a:p>
        </p:txBody>
      </p:sp>
      <p:sp>
        <p:nvSpPr>
          <p:cNvPr id="16" name="TextBox 15">
            <a:extLst>
              <a:ext uri="{FF2B5EF4-FFF2-40B4-BE49-F238E27FC236}">
                <a16:creationId xmlns:a16="http://schemas.microsoft.com/office/drawing/2014/main" id="{B425C8A1-E311-253F-5F82-1488FF826C4D}"/>
              </a:ext>
            </a:extLst>
          </p:cNvPr>
          <p:cNvSpPr txBox="1"/>
          <p:nvPr/>
        </p:nvSpPr>
        <p:spPr>
          <a:xfrm>
            <a:off x="988412" y="4128854"/>
            <a:ext cx="10605622" cy="1015663"/>
          </a:xfrm>
          <a:prstGeom prst="rect">
            <a:avLst/>
          </a:prstGeom>
          <a:noFill/>
        </p:spPr>
        <p:txBody>
          <a:bodyPr wrap="square">
            <a:spAutoFit/>
          </a:bodyPr>
          <a:lstStyle/>
          <a:p>
            <a:r>
              <a:rPr lang="en-US" sz="2000" b="1" dirty="0"/>
              <a:t>Generate Boot Image:</a:t>
            </a:r>
            <a:r>
              <a:rPr lang="en-US" sz="2000" dirty="0"/>
              <a:t> Once your application is stable, generate a boot image (e.g., BOOT.BIN) that includes the First Stage Boot Loader (FSBL), the bitstream, and your application. This image is used to boot the Zynq device</a:t>
            </a:r>
          </a:p>
        </p:txBody>
      </p:sp>
      <p:sp>
        <p:nvSpPr>
          <p:cNvPr id="18" name="TextBox 17">
            <a:extLst>
              <a:ext uri="{FF2B5EF4-FFF2-40B4-BE49-F238E27FC236}">
                <a16:creationId xmlns:a16="http://schemas.microsoft.com/office/drawing/2014/main" id="{CF5049CE-C3EB-6CB8-7F29-DC1171623858}"/>
              </a:ext>
            </a:extLst>
          </p:cNvPr>
          <p:cNvSpPr txBox="1"/>
          <p:nvPr/>
        </p:nvSpPr>
        <p:spPr>
          <a:xfrm>
            <a:off x="923636" y="5393186"/>
            <a:ext cx="10670398" cy="707886"/>
          </a:xfrm>
          <a:prstGeom prst="rect">
            <a:avLst/>
          </a:prstGeom>
          <a:noFill/>
        </p:spPr>
        <p:txBody>
          <a:bodyPr wrap="square">
            <a:spAutoFit/>
          </a:bodyPr>
          <a:lstStyle/>
          <a:p>
            <a:r>
              <a:rPr lang="en-US" sz="2000" b="1" dirty="0"/>
              <a:t>Program and Run on Hardware:</a:t>
            </a:r>
            <a:r>
              <a:rPr lang="en-US" sz="2000" dirty="0"/>
              <a:t> Load the boot image onto your Zynq board (e.g., via SD card, QSPI flash, or JTAG) and run your application.</a:t>
            </a:r>
          </a:p>
        </p:txBody>
      </p:sp>
    </p:spTree>
    <p:extLst>
      <p:ext uri="{BB962C8B-B14F-4D97-AF65-F5344CB8AC3E}">
        <p14:creationId xmlns:p14="http://schemas.microsoft.com/office/powerpoint/2010/main" val="296359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CE6AB3E-1732-FED2-9176-7C2A7F5F4409}"/>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2FBDA59D-A386-CC97-4765-F5F2D36FE83B}"/>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70236F2C-E484-44A0-CB21-AF9B0425A6E3}"/>
              </a:ext>
            </a:extLst>
          </p:cNvPr>
          <p:cNvSpPr>
            <a:spLocks noGrp="1"/>
          </p:cNvSpPr>
          <p:nvPr>
            <p:ph type="sldNum" sz="quarter" idx="12"/>
          </p:nvPr>
        </p:nvSpPr>
        <p:spPr/>
        <p:txBody>
          <a:bodyPr/>
          <a:lstStyle/>
          <a:p>
            <a:fld id="{4FAD3335-DA88-43C3-A15A-18D99FF2C7FA}" type="slidenum">
              <a:rPr lang="en-US" noProof="0" smtClean="0"/>
              <a:t>59</a:t>
            </a:fld>
            <a:endParaRPr lang="en-US" noProof="0" dirty="0"/>
          </a:p>
        </p:txBody>
      </p:sp>
      <p:sp>
        <p:nvSpPr>
          <p:cNvPr id="6" name="Title 5">
            <a:extLst>
              <a:ext uri="{FF2B5EF4-FFF2-40B4-BE49-F238E27FC236}">
                <a16:creationId xmlns:a16="http://schemas.microsoft.com/office/drawing/2014/main" id="{A9874D87-B8D8-41CA-7C93-480C5BDF086F}"/>
              </a:ext>
            </a:extLst>
          </p:cNvPr>
          <p:cNvSpPr>
            <a:spLocks noGrp="1"/>
          </p:cNvSpPr>
          <p:nvPr>
            <p:ph type="title"/>
          </p:nvPr>
        </p:nvSpPr>
        <p:spPr/>
        <p:txBody>
          <a:bodyPr>
            <a:normAutofit/>
          </a:bodyPr>
          <a:lstStyle/>
          <a:p>
            <a:r>
              <a:rPr lang="en-US" noProof="0" dirty="0"/>
              <a:t>Vitis Design Flow - .elf .bit Download</a:t>
            </a:r>
          </a:p>
        </p:txBody>
      </p:sp>
      <p:pic>
        <p:nvPicPr>
          <p:cNvPr id="7" name="Imagen 3">
            <a:extLst>
              <a:ext uri="{FF2B5EF4-FFF2-40B4-BE49-F238E27FC236}">
                <a16:creationId xmlns:a16="http://schemas.microsoft.com/office/drawing/2014/main" id="{8D3A5722-8C66-D247-0FC5-8EA921902ECB}"/>
              </a:ext>
            </a:extLst>
          </p:cNvPr>
          <p:cNvPicPr>
            <a:picLocks noChangeAspect="1"/>
          </p:cNvPicPr>
          <p:nvPr/>
        </p:nvPicPr>
        <p:blipFill>
          <a:blip r:embed="rId2"/>
          <a:stretch>
            <a:fillRect/>
          </a:stretch>
        </p:blipFill>
        <p:spPr>
          <a:xfrm>
            <a:off x="2873502" y="1508600"/>
            <a:ext cx="7694515" cy="4320581"/>
          </a:xfrm>
          <a:prstGeom prst="rect">
            <a:avLst/>
          </a:prstGeom>
        </p:spPr>
      </p:pic>
      <p:sp>
        <p:nvSpPr>
          <p:cNvPr id="8" name="Rectángulo 10">
            <a:extLst>
              <a:ext uri="{FF2B5EF4-FFF2-40B4-BE49-F238E27FC236}">
                <a16:creationId xmlns:a16="http://schemas.microsoft.com/office/drawing/2014/main" id="{2949DCF0-7A06-2AB0-C65E-34D6612C5F00}"/>
              </a:ext>
            </a:extLst>
          </p:cNvPr>
          <p:cNvSpPr/>
          <p:nvPr/>
        </p:nvSpPr>
        <p:spPr>
          <a:xfrm>
            <a:off x="4870357" y="1477581"/>
            <a:ext cx="4920807" cy="3385714"/>
          </a:xfrm>
          <a:prstGeom prst="rect">
            <a:avLst/>
          </a:prstGeom>
          <a:noFill/>
          <a:ln w="3810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CuadroTexto 12">
            <a:extLst>
              <a:ext uri="{FF2B5EF4-FFF2-40B4-BE49-F238E27FC236}">
                <a16:creationId xmlns:a16="http://schemas.microsoft.com/office/drawing/2014/main" id="{DC4B495A-E8DD-36F6-9176-464363EEA779}"/>
              </a:ext>
            </a:extLst>
          </p:cNvPr>
          <p:cNvSpPr txBox="1"/>
          <p:nvPr/>
        </p:nvSpPr>
        <p:spPr>
          <a:xfrm>
            <a:off x="896908" y="2688790"/>
            <a:ext cx="1259174" cy="461665"/>
          </a:xfrm>
          <a:prstGeom prst="rect">
            <a:avLst/>
          </a:prstGeom>
          <a:noFill/>
        </p:spPr>
        <p:txBody>
          <a:bodyPr wrap="square" lIns="91440" tIns="45720" rIns="91440" bIns="45720" rtlCol="0" anchor="t">
            <a:spAutoFit/>
          </a:bodyPr>
          <a:lstStyle/>
          <a:p>
            <a:r>
              <a:rPr lang="en-US" sz="2400" b="1" noProof="0" dirty="0">
                <a:latin typeface="Comic Sans MS"/>
              </a:rPr>
              <a:t>.elf</a:t>
            </a:r>
          </a:p>
        </p:txBody>
      </p:sp>
      <p:sp>
        <p:nvSpPr>
          <p:cNvPr id="10" name="CuadroTexto 13">
            <a:extLst>
              <a:ext uri="{FF2B5EF4-FFF2-40B4-BE49-F238E27FC236}">
                <a16:creationId xmlns:a16="http://schemas.microsoft.com/office/drawing/2014/main" id="{810EF032-7B58-C77B-0512-FDB757AE6158}"/>
              </a:ext>
            </a:extLst>
          </p:cNvPr>
          <p:cNvSpPr txBox="1"/>
          <p:nvPr/>
        </p:nvSpPr>
        <p:spPr>
          <a:xfrm>
            <a:off x="884510" y="5064261"/>
            <a:ext cx="1259174" cy="461665"/>
          </a:xfrm>
          <a:prstGeom prst="rect">
            <a:avLst/>
          </a:prstGeom>
          <a:noFill/>
        </p:spPr>
        <p:txBody>
          <a:bodyPr wrap="square" lIns="91440" tIns="45720" rIns="91440" bIns="45720" rtlCol="0" anchor="t">
            <a:spAutoFit/>
          </a:bodyPr>
          <a:lstStyle/>
          <a:p>
            <a:r>
              <a:rPr lang="en-US" sz="2400" b="1" noProof="0" dirty="0">
                <a:latin typeface="Comic Sans MS"/>
              </a:rPr>
              <a:t>.bit</a:t>
            </a:r>
          </a:p>
        </p:txBody>
      </p:sp>
      <p:sp>
        <p:nvSpPr>
          <p:cNvPr id="11" name="Rectángulo redondeado 14">
            <a:extLst>
              <a:ext uri="{FF2B5EF4-FFF2-40B4-BE49-F238E27FC236}">
                <a16:creationId xmlns:a16="http://schemas.microsoft.com/office/drawing/2014/main" id="{8AC57546-D1B9-2ECC-F7A7-0D9D0C15CD5E}"/>
              </a:ext>
            </a:extLst>
          </p:cNvPr>
          <p:cNvSpPr/>
          <p:nvPr/>
        </p:nvSpPr>
        <p:spPr>
          <a:xfrm>
            <a:off x="2958242" y="2294712"/>
            <a:ext cx="1876935" cy="34327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Abrir llave 15">
            <a:extLst>
              <a:ext uri="{FF2B5EF4-FFF2-40B4-BE49-F238E27FC236}">
                <a16:creationId xmlns:a16="http://schemas.microsoft.com/office/drawing/2014/main" id="{0B320C90-0890-1318-306A-FAC6044A3036}"/>
              </a:ext>
            </a:extLst>
          </p:cNvPr>
          <p:cNvSpPr/>
          <p:nvPr/>
        </p:nvSpPr>
        <p:spPr>
          <a:xfrm>
            <a:off x="4321864" y="1640095"/>
            <a:ext cx="330716" cy="2710118"/>
          </a:xfrm>
          <a:prstGeom prst="leftBrac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13" name="CuadroTexto 16">
            <a:extLst>
              <a:ext uri="{FF2B5EF4-FFF2-40B4-BE49-F238E27FC236}">
                <a16:creationId xmlns:a16="http://schemas.microsoft.com/office/drawing/2014/main" id="{099E5AAF-D786-AAB4-DF71-A0B62D4E60D7}"/>
              </a:ext>
            </a:extLst>
          </p:cNvPr>
          <p:cNvSpPr txBox="1"/>
          <p:nvPr/>
        </p:nvSpPr>
        <p:spPr>
          <a:xfrm>
            <a:off x="1793646" y="2487853"/>
            <a:ext cx="2815835" cy="830997"/>
          </a:xfrm>
          <a:prstGeom prst="rect">
            <a:avLst/>
          </a:prstGeom>
          <a:noFill/>
        </p:spPr>
        <p:txBody>
          <a:bodyPr wrap="square" lIns="91440" tIns="45720" rIns="91440" bIns="45720" rtlCol="0" anchor="t">
            <a:spAutoFit/>
          </a:bodyPr>
          <a:lstStyle/>
          <a:p>
            <a:pPr algn="ctr"/>
            <a:r>
              <a:rPr lang="en-US" sz="2400" noProof="0" dirty="0">
                <a:latin typeface="Consolas" panose="020B0609020204030204" pitchFamily="49" charset="0"/>
              </a:rPr>
              <a:t>Software Stack (Vitis) </a:t>
            </a:r>
            <a:endParaRPr lang="en-US" sz="2400" noProof="0" dirty="0">
              <a:latin typeface="Consolas" panose="020B0609020204030204" pitchFamily="49" charset="0"/>
              <a:cs typeface="Calibri"/>
            </a:endParaRPr>
          </a:p>
        </p:txBody>
      </p:sp>
      <p:sp>
        <p:nvSpPr>
          <p:cNvPr id="14" name="CuadroTexto 17">
            <a:extLst>
              <a:ext uri="{FF2B5EF4-FFF2-40B4-BE49-F238E27FC236}">
                <a16:creationId xmlns:a16="http://schemas.microsoft.com/office/drawing/2014/main" id="{BE5F5E4B-F92C-78E6-55BB-5FFBE703B0DF}"/>
              </a:ext>
            </a:extLst>
          </p:cNvPr>
          <p:cNvSpPr txBox="1"/>
          <p:nvPr/>
        </p:nvSpPr>
        <p:spPr>
          <a:xfrm>
            <a:off x="1869795" y="4646358"/>
            <a:ext cx="2616905" cy="1200329"/>
          </a:xfrm>
          <a:prstGeom prst="rect">
            <a:avLst/>
          </a:prstGeom>
          <a:noFill/>
        </p:spPr>
        <p:txBody>
          <a:bodyPr wrap="square" rtlCol="0">
            <a:spAutoFit/>
          </a:bodyPr>
          <a:lstStyle/>
          <a:p>
            <a:pPr algn="ctr"/>
            <a:r>
              <a:rPr lang="en-US" sz="2400" noProof="0" dirty="0">
                <a:latin typeface="Consolas" panose="020B0609020204030204" pitchFamily="49" charset="0"/>
              </a:rPr>
              <a:t>Custom Hardware-FPGA (Vivado)</a:t>
            </a:r>
          </a:p>
        </p:txBody>
      </p:sp>
      <p:sp>
        <p:nvSpPr>
          <p:cNvPr id="15" name="Abrir llave 18">
            <a:extLst>
              <a:ext uri="{FF2B5EF4-FFF2-40B4-BE49-F238E27FC236}">
                <a16:creationId xmlns:a16="http://schemas.microsoft.com/office/drawing/2014/main" id="{052FD1BB-D8E3-2414-B903-B3435E746442}"/>
              </a:ext>
            </a:extLst>
          </p:cNvPr>
          <p:cNvSpPr/>
          <p:nvPr/>
        </p:nvSpPr>
        <p:spPr>
          <a:xfrm>
            <a:off x="4363919" y="4991996"/>
            <a:ext cx="245562" cy="713929"/>
          </a:xfrm>
          <a:prstGeom prst="leftBrac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16" name="Abrir llave 19">
            <a:extLst>
              <a:ext uri="{FF2B5EF4-FFF2-40B4-BE49-F238E27FC236}">
                <a16:creationId xmlns:a16="http://schemas.microsoft.com/office/drawing/2014/main" id="{D3FAFFE1-8CD0-B6DC-D65C-34DAA7244243}"/>
              </a:ext>
            </a:extLst>
          </p:cNvPr>
          <p:cNvSpPr/>
          <p:nvPr/>
        </p:nvSpPr>
        <p:spPr>
          <a:xfrm>
            <a:off x="1792290" y="2436096"/>
            <a:ext cx="226248" cy="1048427"/>
          </a:xfrm>
          <a:prstGeom prst="leftBrace">
            <a:avLst/>
          </a:prstGeom>
          <a:ln w="34925">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17" name="Abrir llave 20">
            <a:extLst>
              <a:ext uri="{FF2B5EF4-FFF2-40B4-BE49-F238E27FC236}">
                <a16:creationId xmlns:a16="http://schemas.microsoft.com/office/drawing/2014/main" id="{07B01CB2-2B21-2D66-1A23-C49C53C73235}"/>
              </a:ext>
            </a:extLst>
          </p:cNvPr>
          <p:cNvSpPr/>
          <p:nvPr/>
        </p:nvSpPr>
        <p:spPr>
          <a:xfrm>
            <a:off x="1787020" y="4788216"/>
            <a:ext cx="226248" cy="1048427"/>
          </a:xfrm>
          <a:prstGeom prst="lef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noProof="0" dirty="0"/>
          </a:p>
        </p:txBody>
      </p:sp>
      <p:sp>
        <p:nvSpPr>
          <p:cNvPr id="18" name="Rectángulo 10">
            <a:extLst>
              <a:ext uri="{FF2B5EF4-FFF2-40B4-BE49-F238E27FC236}">
                <a16:creationId xmlns:a16="http://schemas.microsoft.com/office/drawing/2014/main" id="{6BEAEDA5-5184-753E-9AA2-8DDAA73BDFEB}"/>
              </a:ext>
            </a:extLst>
          </p:cNvPr>
          <p:cNvSpPr/>
          <p:nvPr/>
        </p:nvSpPr>
        <p:spPr>
          <a:xfrm>
            <a:off x="4867845" y="4933376"/>
            <a:ext cx="4920807" cy="794078"/>
          </a:xfrm>
          <a:prstGeom prst="rect">
            <a:avLst/>
          </a:pr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Arrow: Curved Up 18">
            <a:extLst>
              <a:ext uri="{FF2B5EF4-FFF2-40B4-BE49-F238E27FC236}">
                <a16:creationId xmlns:a16="http://schemas.microsoft.com/office/drawing/2014/main" id="{7C919C47-AD5D-8F74-E568-890EB172DFF0}"/>
              </a:ext>
            </a:extLst>
          </p:cNvPr>
          <p:cNvSpPr/>
          <p:nvPr/>
        </p:nvSpPr>
        <p:spPr>
          <a:xfrm rot="-5400000">
            <a:off x="10136206" y="4045216"/>
            <a:ext cx="1578427" cy="91691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1" name="Straight Arrow Connector 20">
            <a:extLst>
              <a:ext uri="{FF2B5EF4-FFF2-40B4-BE49-F238E27FC236}">
                <a16:creationId xmlns:a16="http://schemas.microsoft.com/office/drawing/2014/main" id="{DEB2BF6C-155B-8130-9DC5-6FF78C91A080}"/>
              </a:ext>
            </a:extLst>
          </p:cNvPr>
          <p:cNvCxnSpPr>
            <a:cxnSpLocks/>
          </p:cNvCxnSpPr>
          <p:nvPr/>
        </p:nvCxnSpPr>
        <p:spPr>
          <a:xfrm>
            <a:off x="922214" y="3088046"/>
            <a:ext cx="0" cy="509116"/>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845779BE-FB42-BAE1-70CB-896B42B22BFB}"/>
              </a:ext>
            </a:extLst>
          </p:cNvPr>
          <p:cNvCxnSpPr>
            <a:cxnSpLocks/>
          </p:cNvCxnSpPr>
          <p:nvPr/>
        </p:nvCxnSpPr>
        <p:spPr>
          <a:xfrm flipV="1">
            <a:off x="931429" y="4678417"/>
            <a:ext cx="0" cy="509918"/>
          </a:xfrm>
          <a:prstGeom prst="straightConnector1">
            <a:avLst/>
          </a:prstGeom>
          <a:ln>
            <a:solidFill>
              <a:srgbClr val="C00000"/>
            </a:solidFill>
            <a:tailEnd type="triangle"/>
          </a:ln>
        </p:spPr>
        <p:style>
          <a:lnRef idx="1">
            <a:schemeClr val="dk1"/>
          </a:lnRef>
          <a:fillRef idx="0">
            <a:schemeClr val="dk1"/>
          </a:fillRef>
          <a:effectRef idx="0">
            <a:schemeClr val="dk1"/>
          </a:effectRef>
          <a:fontRef idx="minor">
            <a:schemeClr val="tx1"/>
          </a:fontRef>
        </p:style>
      </p:cxnSp>
      <p:pic>
        <p:nvPicPr>
          <p:cNvPr id="1026" name="Picture 2" descr="Avnet ZedBoard">
            <a:extLst>
              <a:ext uri="{FF2B5EF4-FFF2-40B4-BE49-F238E27FC236}">
                <a16:creationId xmlns:a16="http://schemas.microsoft.com/office/drawing/2014/main" id="{EB6E3698-3C2B-2840-55C5-E78E8B8879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756" y="3659210"/>
            <a:ext cx="1283262" cy="96883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7">
            <a:extLst>
              <a:ext uri="{FF2B5EF4-FFF2-40B4-BE49-F238E27FC236}">
                <a16:creationId xmlns:a16="http://schemas.microsoft.com/office/drawing/2014/main" id="{0FD8D812-BC06-DE0A-1B1E-86D4FE08916F}"/>
              </a:ext>
            </a:extLst>
          </p:cNvPr>
          <p:cNvSpPr txBox="1"/>
          <p:nvPr/>
        </p:nvSpPr>
        <p:spPr>
          <a:xfrm>
            <a:off x="10315066" y="3309020"/>
            <a:ext cx="1876934" cy="461665"/>
          </a:xfrm>
          <a:prstGeom prst="rect">
            <a:avLst/>
          </a:prstGeom>
          <a:noFill/>
        </p:spPr>
        <p:txBody>
          <a:bodyPr wrap="square" rtlCol="0">
            <a:spAutoFit/>
          </a:bodyPr>
          <a:lstStyle/>
          <a:p>
            <a:pPr algn="ctr"/>
            <a:r>
              <a:rPr lang="en-US" sz="2400" dirty="0">
                <a:latin typeface="Consolas" panose="020B0609020204030204" pitchFamily="49" charset="0"/>
              </a:rPr>
              <a:t>.</a:t>
            </a:r>
            <a:r>
              <a:rPr lang="en-US" sz="2400" dirty="0" err="1">
                <a:latin typeface="Consolas" panose="020B0609020204030204" pitchFamily="49" charset="0"/>
              </a:rPr>
              <a:t>xsa</a:t>
            </a:r>
            <a:r>
              <a:rPr lang="en-US" sz="2400" dirty="0">
                <a:latin typeface="Consolas" panose="020B0609020204030204" pitchFamily="49" charset="0"/>
              </a:rPr>
              <a:t> file</a:t>
            </a:r>
            <a:endParaRPr lang="en-US" sz="2400" noProof="0" dirty="0">
              <a:latin typeface="Consolas" panose="020B0609020204030204" pitchFamily="49" charset="0"/>
            </a:endParaRPr>
          </a:p>
        </p:txBody>
      </p:sp>
    </p:spTree>
    <p:extLst>
      <p:ext uri="{BB962C8B-B14F-4D97-AF65-F5344CB8AC3E}">
        <p14:creationId xmlns:p14="http://schemas.microsoft.com/office/powerpoint/2010/main" val="1345586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EAAF39A-EA1D-93AD-CC42-F599AD63F19C}"/>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23C1FA4D-1FA5-1DFF-028B-8F8A5D1A11F5}"/>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539B8B4B-A7CE-4F48-33F7-6371D70AA3BF}"/>
              </a:ext>
            </a:extLst>
          </p:cNvPr>
          <p:cNvSpPr>
            <a:spLocks noGrp="1"/>
          </p:cNvSpPr>
          <p:nvPr>
            <p:ph type="sldNum" sz="quarter" idx="12"/>
          </p:nvPr>
        </p:nvSpPr>
        <p:spPr/>
        <p:txBody>
          <a:bodyPr/>
          <a:lstStyle/>
          <a:p>
            <a:fld id="{4FAD3335-DA88-43C3-A15A-18D99FF2C7FA}" type="slidenum">
              <a:rPr lang="en-US" noProof="0" smtClean="0"/>
              <a:t>6</a:t>
            </a:fld>
            <a:endParaRPr lang="en-US" noProof="0" dirty="0"/>
          </a:p>
        </p:txBody>
      </p:sp>
      <p:sp>
        <p:nvSpPr>
          <p:cNvPr id="6" name="Title 5">
            <a:extLst>
              <a:ext uri="{FF2B5EF4-FFF2-40B4-BE49-F238E27FC236}">
                <a16:creationId xmlns:a16="http://schemas.microsoft.com/office/drawing/2014/main" id="{1881A088-0F21-9C51-935A-A06807497098}"/>
              </a:ext>
            </a:extLst>
          </p:cNvPr>
          <p:cNvSpPr>
            <a:spLocks noGrp="1"/>
          </p:cNvSpPr>
          <p:nvPr>
            <p:ph type="title"/>
          </p:nvPr>
        </p:nvSpPr>
        <p:spPr/>
        <p:txBody>
          <a:bodyPr/>
          <a:lstStyle/>
          <a:p>
            <a:r>
              <a:rPr lang="en-US" noProof="0" dirty="0"/>
              <a:t>What is an FPGA ? </a:t>
            </a:r>
          </a:p>
        </p:txBody>
      </p:sp>
      <p:pic>
        <p:nvPicPr>
          <p:cNvPr id="7" name="Picture 6">
            <a:extLst>
              <a:ext uri="{FF2B5EF4-FFF2-40B4-BE49-F238E27FC236}">
                <a16:creationId xmlns:a16="http://schemas.microsoft.com/office/drawing/2014/main" id="{7A71D903-171B-6B7A-942B-AB4DA728CEB7}"/>
              </a:ext>
            </a:extLst>
          </p:cNvPr>
          <p:cNvPicPr>
            <a:picLocks noChangeAspect="1"/>
          </p:cNvPicPr>
          <p:nvPr/>
        </p:nvPicPr>
        <p:blipFill>
          <a:blip r:embed="rId2"/>
          <a:stretch>
            <a:fillRect/>
          </a:stretch>
        </p:blipFill>
        <p:spPr>
          <a:xfrm rot="1848408">
            <a:off x="8620458" y="3003489"/>
            <a:ext cx="2846363" cy="3268198"/>
          </a:xfrm>
          <a:prstGeom prst="rect">
            <a:avLst/>
          </a:prstGeom>
        </p:spPr>
      </p:pic>
      <p:pic>
        <p:nvPicPr>
          <p:cNvPr id="9" name="Picture 8">
            <a:extLst>
              <a:ext uri="{FF2B5EF4-FFF2-40B4-BE49-F238E27FC236}">
                <a16:creationId xmlns:a16="http://schemas.microsoft.com/office/drawing/2014/main" id="{8BDEBB61-DBC1-E806-40F8-5EAD7E8020F1}"/>
              </a:ext>
            </a:extLst>
          </p:cNvPr>
          <p:cNvPicPr>
            <a:picLocks noChangeAspect="1"/>
          </p:cNvPicPr>
          <p:nvPr/>
        </p:nvPicPr>
        <p:blipFill>
          <a:blip r:embed="rId3"/>
          <a:stretch>
            <a:fillRect/>
          </a:stretch>
        </p:blipFill>
        <p:spPr>
          <a:xfrm rot="21183650">
            <a:off x="1089678" y="3682055"/>
            <a:ext cx="3537473" cy="2244448"/>
          </a:xfrm>
          <a:prstGeom prst="rect">
            <a:avLst/>
          </a:prstGeom>
        </p:spPr>
      </p:pic>
      <p:pic>
        <p:nvPicPr>
          <p:cNvPr id="10" name="Picture 9">
            <a:extLst>
              <a:ext uri="{FF2B5EF4-FFF2-40B4-BE49-F238E27FC236}">
                <a16:creationId xmlns:a16="http://schemas.microsoft.com/office/drawing/2014/main" id="{1F654678-DBB0-0B20-2DA1-85933019702F}"/>
              </a:ext>
            </a:extLst>
          </p:cNvPr>
          <p:cNvPicPr>
            <a:picLocks noChangeAspect="1"/>
          </p:cNvPicPr>
          <p:nvPr/>
        </p:nvPicPr>
        <p:blipFill>
          <a:blip r:embed="rId4"/>
          <a:stretch>
            <a:fillRect/>
          </a:stretch>
        </p:blipFill>
        <p:spPr>
          <a:xfrm rot="661461">
            <a:off x="557645" y="1240701"/>
            <a:ext cx="3860480" cy="2270871"/>
          </a:xfrm>
          <a:prstGeom prst="rect">
            <a:avLst/>
          </a:prstGeom>
        </p:spPr>
      </p:pic>
      <p:pic>
        <p:nvPicPr>
          <p:cNvPr id="13" name="Picture 12">
            <a:extLst>
              <a:ext uri="{FF2B5EF4-FFF2-40B4-BE49-F238E27FC236}">
                <a16:creationId xmlns:a16="http://schemas.microsoft.com/office/drawing/2014/main" id="{20E7B179-5D5F-1103-D8D8-523D5147B959}"/>
              </a:ext>
            </a:extLst>
          </p:cNvPr>
          <p:cNvPicPr>
            <a:picLocks noChangeAspect="1"/>
          </p:cNvPicPr>
          <p:nvPr/>
        </p:nvPicPr>
        <p:blipFill>
          <a:blip r:embed="rId5"/>
          <a:stretch>
            <a:fillRect/>
          </a:stretch>
        </p:blipFill>
        <p:spPr>
          <a:xfrm>
            <a:off x="4563111" y="1882737"/>
            <a:ext cx="3266633" cy="3775897"/>
          </a:xfrm>
          <a:prstGeom prst="rect">
            <a:avLst/>
          </a:prstGeom>
        </p:spPr>
      </p:pic>
      <p:pic>
        <p:nvPicPr>
          <p:cNvPr id="8" name="Content Placeholder 7">
            <a:extLst>
              <a:ext uri="{FF2B5EF4-FFF2-40B4-BE49-F238E27FC236}">
                <a16:creationId xmlns:a16="http://schemas.microsoft.com/office/drawing/2014/main" id="{F40066A0-7C97-20EF-4186-0886AC68E8B0}"/>
              </a:ext>
            </a:extLst>
          </p:cNvPr>
          <p:cNvPicPr>
            <a:picLocks noGrp="1" noChangeAspect="1"/>
          </p:cNvPicPr>
          <p:nvPr>
            <p:ph idx="1"/>
          </p:nvPr>
        </p:nvPicPr>
        <p:blipFill>
          <a:blip r:embed="rId6"/>
          <a:stretch>
            <a:fillRect/>
          </a:stretch>
        </p:blipFill>
        <p:spPr>
          <a:xfrm>
            <a:off x="7540162" y="1186873"/>
            <a:ext cx="2244383" cy="2583812"/>
          </a:xfrm>
          <a:prstGeom prst="rect">
            <a:avLst/>
          </a:prstGeom>
        </p:spPr>
      </p:pic>
      <p:pic>
        <p:nvPicPr>
          <p:cNvPr id="15" name="Picture 14">
            <a:extLst>
              <a:ext uri="{FF2B5EF4-FFF2-40B4-BE49-F238E27FC236}">
                <a16:creationId xmlns:a16="http://schemas.microsoft.com/office/drawing/2014/main" id="{9C3D4FE8-462F-86DA-8712-60A1E9F72B72}"/>
              </a:ext>
            </a:extLst>
          </p:cNvPr>
          <p:cNvPicPr>
            <a:picLocks noChangeAspect="1"/>
          </p:cNvPicPr>
          <p:nvPr/>
        </p:nvPicPr>
        <p:blipFill>
          <a:blip r:embed="rId7"/>
          <a:stretch>
            <a:fillRect/>
          </a:stretch>
        </p:blipFill>
        <p:spPr>
          <a:xfrm>
            <a:off x="5445419" y="3187796"/>
            <a:ext cx="1440102" cy="1320093"/>
          </a:xfrm>
          <a:prstGeom prst="rect">
            <a:avLst/>
          </a:prstGeom>
        </p:spPr>
      </p:pic>
    </p:spTree>
    <p:extLst>
      <p:ext uri="{BB962C8B-B14F-4D97-AF65-F5344CB8AC3E}">
        <p14:creationId xmlns:p14="http://schemas.microsoft.com/office/powerpoint/2010/main" val="1248276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CE0B3C-3329-CF3F-0471-FBD9D945453B}"/>
              </a:ext>
            </a:extLst>
          </p:cNvPr>
          <p:cNvSpPr>
            <a:spLocks noGrp="1"/>
          </p:cNvSpPr>
          <p:nvPr>
            <p:ph idx="1"/>
          </p:nvPr>
        </p:nvSpPr>
        <p:spPr/>
        <p:txBody>
          <a:bodyPr/>
          <a:lstStyle/>
          <a:p>
            <a:pPr>
              <a:buFont typeface="Wingdings" panose="05000000000000000000" pitchFamily="2" charset="2"/>
              <a:buChar char="ü"/>
            </a:pPr>
            <a:r>
              <a:rPr lang="en-US" sz="2400" noProof="0" dirty="0"/>
              <a:t>First of all, configure the PL part of the Zynq, using the .bit file </a:t>
            </a:r>
          </a:p>
          <a:p>
            <a:pPr>
              <a:buFont typeface="Wingdings" panose="05000000000000000000" pitchFamily="2" charset="2"/>
              <a:buChar char="ü"/>
            </a:pPr>
            <a:r>
              <a:rPr lang="en-US" sz="2400" noProof="0" dirty="0"/>
              <a:t>Download the .elf file to the PS (processor) part of the Zynq.</a:t>
            </a:r>
          </a:p>
          <a:p>
            <a:pPr>
              <a:buFont typeface="Wingdings" panose="05000000000000000000" pitchFamily="2" charset="2"/>
              <a:buChar char="ü"/>
            </a:pPr>
            <a:r>
              <a:rPr lang="en-US" sz="2400" noProof="0" dirty="0"/>
              <a:t>Execute the C/Linux application </a:t>
            </a:r>
          </a:p>
          <a:p>
            <a:pPr>
              <a:buFont typeface="Wingdings" panose="05000000000000000000" pitchFamily="2" charset="2"/>
              <a:buChar char="ü"/>
            </a:pPr>
            <a:r>
              <a:rPr lang="en-US" sz="2400" noProof="0" dirty="0"/>
              <a:t>Check the result into either: </a:t>
            </a:r>
          </a:p>
          <a:p>
            <a:pPr lvl="1">
              <a:buFont typeface="Wingdings" panose="05000000000000000000" pitchFamily="2" charset="2"/>
              <a:buChar char="ü"/>
            </a:pPr>
            <a:r>
              <a:rPr lang="en-US" noProof="0" dirty="0"/>
              <a:t> </a:t>
            </a:r>
            <a:r>
              <a:rPr lang="en-US" sz="2000" noProof="0" dirty="0"/>
              <a:t>Terminal</a:t>
            </a:r>
          </a:p>
          <a:p>
            <a:pPr lvl="1">
              <a:buFont typeface="Wingdings" panose="05000000000000000000" pitchFamily="2" charset="2"/>
              <a:buChar char="ü"/>
            </a:pPr>
            <a:r>
              <a:rPr lang="en-US" sz="2000" noProof="0" dirty="0"/>
              <a:t> Console</a:t>
            </a:r>
          </a:p>
          <a:p>
            <a:pPr lvl="1">
              <a:buFont typeface="Wingdings" panose="05000000000000000000" pitchFamily="2" charset="2"/>
              <a:buChar char="ü"/>
            </a:pPr>
            <a:r>
              <a:rPr lang="en-US" sz="2000" noProof="0" dirty="0"/>
              <a:t> 3rd party terminal emulator</a:t>
            </a:r>
          </a:p>
        </p:txBody>
      </p:sp>
      <p:sp>
        <p:nvSpPr>
          <p:cNvPr id="3" name="Date Placeholder 2">
            <a:extLst>
              <a:ext uri="{FF2B5EF4-FFF2-40B4-BE49-F238E27FC236}">
                <a16:creationId xmlns:a16="http://schemas.microsoft.com/office/drawing/2014/main" id="{3BE90FCF-3440-2526-D458-0526CB9FD3D9}"/>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D65607AB-AF37-7151-95B9-A8363786EE19}"/>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4223C5F3-F2F9-651E-0EAF-EFDE5C7BEA59}"/>
              </a:ext>
            </a:extLst>
          </p:cNvPr>
          <p:cNvSpPr>
            <a:spLocks noGrp="1"/>
          </p:cNvSpPr>
          <p:nvPr>
            <p:ph type="sldNum" sz="quarter" idx="12"/>
          </p:nvPr>
        </p:nvSpPr>
        <p:spPr/>
        <p:txBody>
          <a:bodyPr/>
          <a:lstStyle/>
          <a:p>
            <a:fld id="{4FAD3335-DA88-43C3-A15A-18D99FF2C7FA}" type="slidenum">
              <a:rPr lang="en-US" noProof="0" smtClean="0"/>
              <a:t>60</a:t>
            </a:fld>
            <a:endParaRPr lang="en-US" noProof="0" dirty="0"/>
          </a:p>
        </p:txBody>
      </p:sp>
      <p:sp>
        <p:nvSpPr>
          <p:cNvPr id="6" name="Title 5">
            <a:extLst>
              <a:ext uri="{FF2B5EF4-FFF2-40B4-BE49-F238E27FC236}">
                <a16:creationId xmlns:a16="http://schemas.microsoft.com/office/drawing/2014/main" id="{ED348B91-0143-FDE1-6E4D-7870D8EF1AFC}"/>
              </a:ext>
            </a:extLst>
          </p:cNvPr>
          <p:cNvSpPr>
            <a:spLocks noGrp="1"/>
          </p:cNvSpPr>
          <p:nvPr>
            <p:ph type="title"/>
          </p:nvPr>
        </p:nvSpPr>
        <p:spPr/>
        <p:txBody>
          <a:bodyPr>
            <a:normAutofit/>
          </a:bodyPr>
          <a:lstStyle/>
          <a:p>
            <a:r>
              <a:rPr lang="en-US" sz="4200" noProof="0" dirty="0"/>
              <a:t>Vitis - Running the App. - .elf .bit Download</a:t>
            </a:r>
          </a:p>
        </p:txBody>
      </p:sp>
    </p:spTree>
    <p:extLst>
      <p:ext uri="{BB962C8B-B14F-4D97-AF65-F5344CB8AC3E}">
        <p14:creationId xmlns:p14="http://schemas.microsoft.com/office/powerpoint/2010/main" val="28664463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r>
              <a:rPr lang="en-US" b="1" i="1" noProof="0" dirty="0">
                <a:solidFill>
                  <a:srgbClr val="0070C0"/>
                </a:solidFill>
              </a:rPr>
              <a:t>Basics of TCL in Vivado</a:t>
            </a:r>
          </a:p>
        </p:txBody>
      </p:sp>
      <p:sp>
        <p:nvSpPr>
          <p:cNvPr id="9" name="Marcador de texto 8"/>
          <p:cNvSpPr>
            <a:spLocks noGrp="1"/>
          </p:cNvSpPr>
          <p:nvPr>
            <p:ph type="body" idx="1"/>
          </p:nvPr>
        </p:nvSpPr>
        <p:spPr/>
        <p:txBody>
          <a:bodyPr/>
          <a:lstStyle/>
          <a:p>
            <a:endParaRPr lang="en-US" noProof="0" dirty="0"/>
          </a:p>
        </p:txBody>
      </p:sp>
      <p:sp>
        <p:nvSpPr>
          <p:cNvPr id="5" name="Marcador de pie de página 4"/>
          <p:cNvSpPr>
            <a:spLocks noGrp="1"/>
          </p:cNvSpPr>
          <p:nvPr>
            <p:ph type="ftr" sz="quarter" idx="11"/>
          </p:nvPr>
        </p:nvSpPr>
        <p:spPr/>
        <p:txBody>
          <a:bodyPr/>
          <a:lstStyle/>
          <a:p>
            <a:r>
              <a:rPr lang="en-US" noProof="0" dirty="0"/>
              <a:t>ICTP-MLAB</a:t>
            </a:r>
          </a:p>
        </p:txBody>
      </p:sp>
      <p:sp>
        <p:nvSpPr>
          <p:cNvPr id="3" name="Marcador de número de diapositiva 2"/>
          <p:cNvSpPr>
            <a:spLocks noGrp="1"/>
          </p:cNvSpPr>
          <p:nvPr>
            <p:ph type="sldNum" sz="quarter" idx="12"/>
          </p:nvPr>
        </p:nvSpPr>
        <p:spPr/>
        <p:txBody>
          <a:bodyPr/>
          <a:lstStyle/>
          <a:p>
            <a:pPr>
              <a:defRPr/>
            </a:pPr>
            <a:fld id="{060BD193-E118-4B16-863C-C8C12C675E3E}" type="slidenum">
              <a:rPr lang="en-US" noProof="0" smtClean="0"/>
              <a:pPr>
                <a:defRPr/>
              </a:pPr>
              <a:t>61</a:t>
            </a:fld>
            <a:endParaRPr lang="en-US" noProof="0" dirty="0"/>
          </a:p>
        </p:txBody>
      </p:sp>
      <p:sp>
        <p:nvSpPr>
          <p:cNvPr id="2" name="Marcador de fecha 1"/>
          <p:cNvSpPr>
            <a:spLocks noGrp="1"/>
          </p:cNvSpPr>
          <p:nvPr>
            <p:ph type="dt" sz="half" idx="10"/>
          </p:nvPr>
        </p:nvSpPr>
        <p:spPr/>
        <p:txBody>
          <a:bodyPr/>
          <a:lstStyle/>
          <a:p>
            <a:r>
              <a:rPr lang="en-US" noProof="0" dirty="0"/>
              <a:t>PSoC Architecture &amp; Design Methodology</a:t>
            </a:r>
          </a:p>
        </p:txBody>
      </p:sp>
      <p:pic>
        <p:nvPicPr>
          <p:cNvPr id="4" name="Picture 3">
            <a:extLst>
              <a:ext uri="{FF2B5EF4-FFF2-40B4-BE49-F238E27FC236}">
                <a16:creationId xmlns:a16="http://schemas.microsoft.com/office/drawing/2014/main" id="{B209BD78-67E5-22BF-1FAC-367DEE1C438E}"/>
              </a:ext>
            </a:extLst>
          </p:cNvPr>
          <p:cNvPicPr>
            <a:picLocks noChangeAspect="1"/>
          </p:cNvPicPr>
          <p:nvPr/>
        </p:nvPicPr>
        <p:blipFill>
          <a:blip r:embed="rId2"/>
          <a:stretch>
            <a:fillRect/>
          </a:stretch>
        </p:blipFill>
        <p:spPr>
          <a:xfrm>
            <a:off x="13052" y="39242"/>
            <a:ext cx="1877731" cy="2133785"/>
          </a:xfrm>
          <a:prstGeom prst="rect">
            <a:avLst/>
          </a:prstGeom>
        </p:spPr>
      </p:pic>
    </p:spTree>
    <p:extLst>
      <p:ext uri="{BB962C8B-B14F-4D97-AF65-F5344CB8AC3E}">
        <p14:creationId xmlns:p14="http://schemas.microsoft.com/office/powerpoint/2010/main" val="3974172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5464" y="1422400"/>
            <a:ext cx="10289200" cy="1819692"/>
          </a:xfrm>
        </p:spPr>
        <p:txBody>
          <a:bodyPr vert="horz" lIns="0" tIns="45720" rIns="0" bIns="45720" rtlCol="0" anchor="t">
            <a:normAutofit/>
          </a:bodyPr>
          <a:lstStyle/>
          <a:p>
            <a:pPr marL="90805" indent="-90805" algn="ctr">
              <a:lnSpc>
                <a:spcPct val="125000"/>
              </a:lnSpc>
            </a:pPr>
            <a:r>
              <a:rPr lang="en-US" sz="2750" b="1" noProof="0" dirty="0"/>
              <a:t>TCL </a:t>
            </a:r>
            <a:r>
              <a:rPr lang="en-US" sz="2750" noProof="0" dirty="0"/>
              <a:t>, is </a:t>
            </a:r>
            <a:r>
              <a:rPr lang="en-US" sz="2750" i="1" noProof="0" dirty="0"/>
              <a:t>an interpreted programming language </a:t>
            </a:r>
            <a:r>
              <a:rPr lang="en-US" sz="2750" noProof="0" dirty="0"/>
              <a:t>with variables, procedures , and control structures, to interface to </a:t>
            </a:r>
            <a:r>
              <a:rPr lang="en-US" sz="2750" i="1" noProof="0" dirty="0"/>
              <a:t>a variety of design tools and to design data.</a:t>
            </a:r>
            <a:endParaRPr lang="en-US" sz="2750" noProof="0" dirty="0">
              <a:cs typeface="Calibri" panose="020F0502020204030204"/>
            </a:endParaRPr>
          </a:p>
        </p:txBody>
      </p:sp>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62</a:t>
            </a:fld>
            <a:endParaRPr lang="en-US" noProof="0" dirty="0"/>
          </a:p>
        </p:txBody>
      </p:sp>
      <p:sp>
        <p:nvSpPr>
          <p:cNvPr id="4" name="Title 3"/>
          <p:cNvSpPr>
            <a:spLocks noGrp="1"/>
          </p:cNvSpPr>
          <p:nvPr>
            <p:ph type="title"/>
          </p:nvPr>
        </p:nvSpPr>
        <p:spPr/>
        <p:txBody>
          <a:bodyPr>
            <a:normAutofit/>
          </a:bodyPr>
          <a:lstStyle/>
          <a:p>
            <a:r>
              <a:rPr lang="en-US" noProof="0" dirty="0"/>
              <a:t>Tool Command Language</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7" name="Content Placeholder 1"/>
          <p:cNvSpPr txBox="1">
            <a:spLocks/>
          </p:cNvSpPr>
          <p:nvPr/>
        </p:nvSpPr>
        <p:spPr>
          <a:xfrm>
            <a:off x="945464" y="3820160"/>
            <a:ext cx="10289200" cy="873760"/>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7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23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999"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fontAlgn="auto">
              <a:lnSpc>
                <a:spcPct val="150000"/>
              </a:lnSpc>
            </a:pPr>
            <a:r>
              <a:rPr lang="en-US" noProof="0" dirty="0"/>
              <a:t>It has been an industry standard language since early 90s’</a:t>
            </a:r>
            <a:endParaRPr lang="en-US" i="1" u="sng" noProof="0" dirty="0"/>
          </a:p>
        </p:txBody>
      </p:sp>
      <p:sp>
        <p:nvSpPr>
          <p:cNvPr id="9" name="Content Placeholder 1"/>
          <p:cNvSpPr txBox="1">
            <a:spLocks/>
          </p:cNvSpPr>
          <p:nvPr/>
        </p:nvSpPr>
        <p:spPr>
          <a:xfrm>
            <a:off x="945464" y="4848488"/>
            <a:ext cx="10289200" cy="873760"/>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7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23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999"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fontAlgn="auto">
              <a:lnSpc>
                <a:spcPct val="150000"/>
              </a:lnSpc>
            </a:pPr>
            <a:r>
              <a:rPr lang="en-US" noProof="0" dirty="0"/>
              <a:t>AMD-Xilinx adopted TCL for the Vivado Design Suite</a:t>
            </a:r>
            <a:endParaRPr lang="en-US" i="1" u="sng" noProof="0" dirty="0"/>
          </a:p>
        </p:txBody>
      </p:sp>
    </p:spTree>
    <p:extLst>
      <p:ext uri="{BB962C8B-B14F-4D97-AF65-F5344CB8AC3E}">
        <p14:creationId xmlns:p14="http://schemas.microsoft.com/office/powerpoint/2010/main" val="3682270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5228" y="1135752"/>
            <a:ext cx="10289200" cy="1097280"/>
          </a:xfrm>
        </p:spPr>
        <p:txBody>
          <a:bodyPr>
            <a:normAutofit/>
          </a:bodyPr>
          <a:lstStyle/>
          <a:p>
            <a:pPr algn="ctr">
              <a:lnSpc>
                <a:spcPct val="150000"/>
              </a:lnSpc>
            </a:pPr>
            <a:r>
              <a:rPr lang="en-US" noProof="0" dirty="0"/>
              <a:t>TCL in Vivado enables the designer to: </a:t>
            </a:r>
          </a:p>
        </p:txBody>
      </p:sp>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63</a:t>
            </a:fld>
            <a:endParaRPr lang="en-US" noProof="0" dirty="0"/>
          </a:p>
        </p:txBody>
      </p:sp>
      <p:sp>
        <p:nvSpPr>
          <p:cNvPr id="4" name="Title 3"/>
          <p:cNvSpPr>
            <a:spLocks noGrp="1"/>
          </p:cNvSpPr>
          <p:nvPr>
            <p:ph type="title"/>
          </p:nvPr>
        </p:nvSpPr>
        <p:spPr/>
        <p:txBody>
          <a:bodyPr>
            <a:normAutofit/>
          </a:bodyPr>
          <a:lstStyle/>
          <a:p>
            <a:r>
              <a:rPr lang="en-US" noProof="0" dirty="0"/>
              <a:t>Tool Command Language (</a:t>
            </a:r>
            <a:r>
              <a:rPr lang="en-US" noProof="0" dirty="0" err="1"/>
              <a:t>cont</a:t>
            </a:r>
            <a:r>
              <a:rPr lang="en-US" noProof="0" dirty="0"/>
              <a:t>)</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10" name="Content Placeholder 1"/>
          <p:cNvSpPr txBox="1">
            <a:spLocks/>
          </p:cNvSpPr>
          <p:nvPr/>
        </p:nvSpPr>
        <p:spPr>
          <a:xfrm>
            <a:off x="1098582" y="1971040"/>
            <a:ext cx="5141246" cy="4338320"/>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7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23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999"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50000"/>
              </a:lnSpc>
              <a:buFont typeface="Wingdings" panose="05000000000000000000" pitchFamily="2" charset="2"/>
              <a:buChar char="§"/>
            </a:pPr>
            <a:r>
              <a:rPr lang="en-US" noProof="0" dirty="0"/>
              <a:t> Create a project</a:t>
            </a:r>
          </a:p>
          <a:p>
            <a:pPr fontAlgn="auto">
              <a:lnSpc>
                <a:spcPct val="150000"/>
              </a:lnSpc>
              <a:buFont typeface="Wingdings" panose="05000000000000000000" pitchFamily="2" charset="2"/>
              <a:buChar char="§"/>
            </a:pPr>
            <a:r>
              <a:rPr lang="en-US" noProof="0" dirty="0"/>
              <a:t> Target a SoPC device/board</a:t>
            </a:r>
          </a:p>
          <a:p>
            <a:pPr fontAlgn="auto">
              <a:lnSpc>
                <a:spcPct val="150000"/>
              </a:lnSpc>
              <a:buFont typeface="Wingdings" panose="05000000000000000000" pitchFamily="2" charset="2"/>
              <a:buChar char="§"/>
            </a:pPr>
            <a:r>
              <a:rPr lang="en-US" noProof="0" dirty="0"/>
              <a:t> Create a block design</a:t>
            </a:r>
          </a:p>
          <a:p>
            <a:pPr fontAlgn="auto">
              <a:lnSpc>
                <a:spcPct val="150000"/>
              </a:lnSpc>
              <a:buFont typeface="Wingdings" panose="05000000000000000000" pitchFamily="2" charset="2"/>
              <a:buChar char="§"/>
            </a:pPr>
            <a:r>
              <a:rPr lang="en-US" noProof="0" dirty="0"/>
              <a:t> Include IP Cores</a:t>
            </a:r>
          </a:p>
          <a:p>
            <a:pPr fontAlgn="auto">
              <a:lnSpc>
                <a:spcPct val="150000"/>
              </a:lnSpc>
              <a:buFont typeface="Wingdings" panose="05000000000000000000" pitchFamily="2" charset="2"/>
              <a:buChar char="§"/>
            </a:pPr>
            <a:r>
              <a:rPr lang="en-US" noProof="0" dirty="0"/>
              <a:t> Configure PS, IP Cores, etc. </a:t>
            </a:r>
          </a:p>
        </p:txBody>
      </p:sp>
      <p:sp>
        <p:nvSpPr>
          <p:cNvPr id="11" name="Content Placeholder 1"/>
          <p:cNvSpPr txBox="1">
            <a:spLocks/>
          </p:cNvSpPr>
          <p:nvPr/>
        </p:nvSpPr>
        <p:spPr>
          <a:xfrm>
            <a:off x="7040872" y="1971040"/>
            <a:ext cx="5141246" cy="4338320"/>
          </a:xfrm>
          <a:prstGeom prst="rect">
            <a:avLst/>
          </a:prstGeom>
        </p:spPr>
        <p:txBody>
          <a:bodyPr vert="horz" lIns="0" tIns="45720" rIns="0" bIns="45720" rtlCol="0">
            <a:normAutofit/>
          </a:bodyPr>
          <a:lstStyle>
            <a:lvl1pPr marL="91413" indent="-91413" algn="l" defTabSz="914126"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799" kern="1200">
                <a:solidFill>
                  <a:schemeClr val="tx1">
                    <a:lumMod val="75000"/>
                    <a:lumOff val="25000"/>
                  </a:schemeClr>
                </a:solidFill>
                <a:latin typeface="+mn-lt"/>
                <a:ea typeface="+mn-ea"/>
                <a:cs typeface="+mn-cs"/>
              </a:defRPr>
            </a:lvl1pPr>
            <a:lvl2pPr marL="383933" indent="-182825" algn="l" defTabSz="914126" rtl="0" eaLnBrk="1" latinLnBrk="0" hangingPunct="1">
              <a:lnSpc>
                <a:spcPct val="90000"/>
              </a:lnSpc>
              <a:spcBef>
                <a:spcPts val="200"/>
              </a:spcBef>
              <a:spcAft>
                <a:spcPts val="400"/>
              </a:spcAft>
              <a:buClr>
                <a:schemeClr val="accent1"/>
              </a:buClr>
              <a:buFont typeface="Calibri" pitchFamily="34" charset="0"/>
              <a:buChar char="◦"/>
              <a:defRPr sz="2399" kern="1200">
                <a:solidFill>
                  <a:schemeClr val="tx1">
                    <a:lumMod val="75000"/>
                    <a:lumOff val="25000"/>
                  </a:schemeClr>
                </a:solidFill>
                <a:latin typeface="+mn-lt"/>
                <a:ea typeface="+mn-ea"/>
                <a:cs typeface="+mn-cs"/>
              </a:defRPr>
            </a:lvl2pPr>
            <a:lvl3pPr marL="566758" indent="-182825" algn="l" defTabSz="914126" rtl="0" eaLnBrk="1" latinLnBrk="0" hangingPunct="1">
              <a:lnSpc>
                <a:spcPct val="90000"/>
              </a:lnSpc>
              <a:spcBef>
                <a:spcPts val="200"/>
              </a:spcBef>
              <a:spcAft>
                <a:spcPts val="400"/>
              </a:spcAft>
              <a:buClr>
                <a:schemeClr val="accent1"/>
              </a:buClr>
              <a:buFont typeface="Calibri" pitchFamily="34" charset="0"/>
              <a:buChar char="◦"/>
              <a:defRPr sz="1999" kern="1200">
                <a:solidFill>
                  <a:schemeClr val="tx1">
                    <a:lumMod val="75000"/>
                    <a:lumOff val="25000"/>
                  </a:schemeClr>
                </a:solidFill>
                <a:latin typeface="+mn-lt"/>
                <a:ea typeface="+mn-ea"/>
                <a:cs typeface="+mn-cs"/>
              </a:defRPr>
            </a:lvl3pPr>
            <a:lvl4pPr marL="749583" indent="-182825" algn="l" defTabSz="914126" rtl="0" eaLnBrk="1" latinLnBrk="0" hangingPunct="1">
              <a:lnSpc>
                <a:spcPct val="90000"/>
              </a:lnSpc>
              <a:spcBef>
                <a:spcPts val="200"/>
              </a:spcBef>
              <a:spcAft>
                <a:spcPts val="400"/>
              </a:spcAft>
              <a:buClr>
                <a:schemeClr val="accent1"/>
              </a:buClr>
              <a:buFont typeface="Calibri" pitchFamily="34" charset="0"/>
              <a:buChar char="◦"/>
              <a:defRPr sz="1799" kern="1200">
                <a:solidFill>
                  <a:schemeClr val="tx1">
                    <a:lumMod val="75000"/>
                    <a:lumOff val="25000"/>
                  </a:schemeClr>
                </a:solidFill>
                <a:latin typeface="+mn-lt"/>
                <a:ea typeface="+mn-ea"/>
                <a:cs typeface="+mn-cs"/>
              </a:defRPr>
            </a:lvl4pPr>
            <a:lvl5pPr marL="932408" indent="-182825" algn="l" defTabSz="914126"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09967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61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55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490" indent="-228531" algn="l" defTabSz="914126"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fontAlgn="auto">
              <a:lnSpc>
                <a:spcPct val="150000"/>
              </a:lnSpc>
              <a:buFont typeface="Wingdings" panose="05000000000000000000" pitchFamily="2" charset="2"/>
              <a:buChar char="§"/>
            </a:pPr>
            <a:r>
              <a:rPr lang="en-US" noProof="0" dirty="0"/>
              <a:t> Run synthesis</a:t>
            </a:r>
          </a:p>
          <a:p>
            <a:pPr fontAlgn="auto">
              <a:lnSpc>
                <a:spcPct val="150000"/>
              </a:lnSpc>
              <a:buFont typeface="Wingdings" panose="05000000000000000000" pitchFamily="2" charset="2"/>
              <a:buChar char="§"/>
            </a:pPr>
            <a:r>
              <a:rPr lang="en-US" noProof="0" dirty="0"/>
              <a:t> Run implementation</a:t>
            </a:r>
          </a:p>
          <a:p>
            <a:pPr fontAlgn="auto">
              <a:lnSpc>
                <a:spcPct val="150000"/>
              </a:lnSpc>
              <a:buFont typeface="Wingdings" panose="05000000000000000000" pitchFamily="2" charset="2"/>
              <a:buChar char="§"/>
            </a:pPr>
            <a:r>
              <a:rPr lang="en-US" noProof="0" dirty="0"/>
              <a:t> Modify P&amp;R options</a:t>
            </a:r>
          </a:p>
          <a:p>
            <a:pPr fontAlgn="auto">
              <a:lnSpc>
                <a:spcPct val="150000"/>
              </a:lnSpc>
              <a:buFont typeface="Wingdings" panose="05000000000000000000" pitchFamily="2" charset="2"/>
              <a:buChar char="§"/>
            </a:pPr>
            <a:r>
              <a:rPr lang="en-US" noProof="0" dirty="0"/>
              <a:t> Customize reports</a:t>
            </a:r>
          </a:p>
          <a:p>
            <a:pPr fontAlgn="auto">
              <a:lnSpc>
                <a:spcPct val="150000"/>
              </a:lnSpc>
              <a:buFont typeface="Wingdings" panose="05000000000000000000" pitchFamily="2" charset="2"/>
              <a:buChar char="§"/>
            </a:pPr>
            <a:r>
              <a:rPr lang="en-US" noProof="0" dirty="0"/>
              <a:t> Program SoPC</a:t>
            </a:r>
          </a:p>
        </p:txBody>
      </p:sp>
    </p:spTree>
    <p:extLst>
      <p:ext uri="{BB962C8B-B14F-4D97-AF65-F5344CB8AC3E}">
        <p14:creationId xmlns:p14="http://schemas.microsoft.com/office/powerpoint/2010/main" val="13383213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64</a:t>
            </a:fld>
            <a:endParaRPr lang="en-US" noProof="0" dirty="0"/>
          </a:p>
        </p:txBody>
      </p:sp>
      <p:sp>
        <p:nvSpPr>
          <p:cNvPr id="4" name="Title 3"/>
          <p:cNvSpPr>
            <a:spLocks noGrp="1"/>
          </p:cNvSpPr>
          <p:nvPr>
            <p:ph type="title"/>
          </p:nvPr>
        </p:nvSpPr>
        <p:spPr/>
        <p:txBody>
          <a:bodyPr>
            <a:normAutofit/>
          </a:bodyPr>
          <a:lstStyle/>
          <a:p>
            <a:r>
              <a:rPr lang="en-US" noProof="0" dirty="0"/>
              <a:t>Tool Command Language (</a:t>
            </a:r>
            <a:r>
              <a:rPr lang="en-US" noProof="0" dirty="0" err="1"/>
              <a:t>cont</a:t>
            </a:r>
            <a:r>
              <a:rPr lang="en-US" noProof="0" dirty="0"/>
              <a:t>)</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6" name="Marcador de contenido 5"/>
          <p:cNvSpPr>
            <a:spLocks noGrp="1"/>
          </p:cNvSpPr>
          <p:nvPr>
            <p:ph idx="1"/>
          </p:nvPr>
        </p:nvSpPr>
        <p:spPr/>
        <p:txBody>
          <a:bodyPr/>
          <a:lstStyle/>
          <a:p>
            <a:endParaRPr lang="en-US" noProof="0" dirty="0"/>
          </a:p>
        </p:txBody>
      </p:sp>
      <p:pic>
        <p:nvPicPr>
          <p:cNvPr id="7" name="Imagen 6"/>
          <p:cNvPicPr>
            <a:picLocks noChangeAspect="1"/>
          </p:cNvPicPr>
          <p:nvPr/>
        </p:nvPicPr>
        <p:blipFill>
          <a:blip r:embed="rId2"/>
          <a:stretch>
            <a:fillRect/>
          </a:stretch>
        </p:blipFill>
        <p:spPr>
          <a:xfrm>
            <a:off x="2912785" y="915224"/>
            <a:ext cx="6440814" cy="5869274"/>
          </a:xfrm>
          <a:prstGeom prst="rect">
            <a:avLst/>
          </a:prstGeom>
        </p:spPr>
      </p:pic>
    </p:spTree>
    <p:extLst>
      <p:ext uri="{BB962C8B-B14F-4D97-AF65-F5344CB8AC3E}">
        <p14:creationId xmlns:p14="http://schemas.microsoft.com/office/powerpoint/2010/main" val="18874323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65</a:t>
            </a:fld>
            <a:endParaRPr lang="en-US" noProof="0" dirty="0"/>
          </a:p>
        </p:txBody>
      </p:sp>
      <p:sp>
        <p:nvSpPr>
          <p:cNvPr id="4" name="Title 3"/>
          <p:cNvSpPr>
            <a:spLocks noGrp="1"/>
          </p:cNvSpPr>
          <p:nvPr>
            <p:ph type="title"/>
          </p:nvPr>
        </p:nvSpPr>
        <p:spPr/>
        <p:txBody>
          <a:bodyPr>
            <a:normAutofit/>
          </a:bodyPr>
          <a:lstStyle/>
          <a:p>
            <a:r>
              <a:rPr lang="en-US" noProof="0" dirty="0"/>
              <a:t>How to run a provided .</a:t>
            </a:r>
            <a:r>
              <a:rPr lang="en-US" noProof="0" dirty="0" err="1"/>
              <a:t>tcl</a:t>
            </a:r>
            <a:r>
              <a:rPr lang="en-US" noProof="0" dirty="0"/>
              <a:t> script</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6" name="Marcador de contenido 5"/>
          <p:cNvSpPr>
            <a:spLocks noGrp="1"/>
          </p:cNvSpPr>
          <p:nvPr>
            <p:ph idx="1"/>
          </p:nvPr>
        </p:nvSpPr>
        <p:spPr/>
        <p:txBody>
          <a:bodyPr/>
          <a:lstStyle/>
          <a:p>
            <a:pPr>
              <a:buFont typeface="Wingdings" panose="05000000000000000000" pitchFamily="2" charset="2"/>
              <a:buChar char="q"/>
            </a:pPr>
            <a:r>
              <a:rPr lang="en-US" noProof="0" dirty="0"/>
              <a:t> Methot 1: Through Vivado TCL console</a:t>
            </a:r>
          </a:p>
          <a:p>
            <a:pPr>
              <a:buFont typeface="Wingdings" panose="05000000000000000000" pitchFamily="2" charset="2"/>
              <a:buChar char="q"/>
            </a:pPr>
            <a:r>
              <a:rPr lang="en-US" noProof="0" dirty="0"/>
              <a:t> Method 2: Through Command Line </a:t>
            </a:r>
          </a:p>
        </p:txBody>
      </p:sp>
    </p:spTree>
    <p:extLst>
      <p:ext uri="{BB962C8B-B14F-4D97-AF65-F5344CB8AC3E}">
        <p14:creationId xmlns:p14="http://schemas.microsoft.com/office/powerpoint/2010/main" val="3772646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66</a:t>
            </a:fld>
            <a:endParaRPr lang="en-US" noProof="0" dirty="0"/>
          </a:p>
        </p:txBody>
      </p:sp>
      <p:sp>
        <p:nvSpPr>
          <p:cNvPr id="4" name="Title 3"/>
          <p:cNvSpPr>
            <a:spLocks noGrp="1"/>
          </p:cNvSpPr>
          <p:nvPr>
            <p:ph type="title"/>
          </p:nvPr>
        </p:nvSpPr>
        <p:spPr/>
        <p:txBody>
          <a:bodyPr>
            <a:normAutofit/>
          </a:bodyPr>
          <a:lstStyle/>
          <a:p>
            <a:r>
              <a:rPr lang="en-US" noProof="0" dirty="0"/>
              <a:t>Method 1: Run .</a:t>
            </a:r>
            <a:r>
              <a:rPr lang="en-US" noProof="0" dirty="0" err="1"/>
              <a:t>tcl</a:t>
            </a:r>
            <a:r>
              <a:rPr lang="en-US" noProof="0" dirty="0"/>
              <a:t> in Vivado TCL Console</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6" name="Marcador de contenido 5"/>
          <p:cNvSpPr>
            <a:spLocks noGrp="1"/>
          </p:cNvSpPr>
          <p:nvPr>
            <p:ph idx="1"/>
          </p:nvPr>
        </p:nvSpPr>
        <p:spPr>
          <a:xfrm>
            <a:off x="611030" y="1422400"/>
            <a:ext cx="11399679" cy="4836160"/>
          </a:xfrm>
        </p:spPr>
        <p:txBody>
          <a:bodyPr vert="horz" lIns="0" tIns="45720" rIns="0" bIns="45720" rtlCol="0" anchor="t">
            <a:normAutofit lnSpcReduction="10000"/>
          </a:bodyPr>
          <a:lstStyle/>
          <a:p>
            <a:pPr marL="514350" indent="-514350">
              <a:buFont typeface="+mj-lt"/>
              <a:buAutoNum type="arabicPeriod"/>
            </a:pPr>
            <a:r>
              <a:rPr lang="en-US" noProof="0" dirty="0"/>
              <a:t>Start </a:t>
            </a:r>
            <a:r>
              <a:rPr lang="en-US" i="1" noProof="0" dirty="0"/>
              <a:t>Vivado Design Suite</a:t>
            </a:r>
            <a:r>
              <a:rPr lang="en-US" noProof="0" dirty="0"/>
              <a:t>. You can see a </a:t>
            </a:r>
            <a:r>
              <a:rPr lang="en-US" i="1" noProof="0" dirty="0" err="1"/>
              <a:t>tcl</a:t>
            </a:r>
            <a:r>
              <a:rPr lang="en-US" noProof="0" dirty="0"/>
              <a:t> console on the left bottom of </a:t>
            </a:r>
            <a:r>
              <a:rPr lang="en-US" i="1" noProof="0" dirty="0"/>
              <a:t>Vivado Design Suite</a:t>
            </a:r>
          </a:p>
          <a:p>
            <a:pPr marL="514350" indent="-514350">
              <a:buFont typeface="+mj-lt"/>
              <a:buAutoNum type="arabicPeriod"/>
            </a:pPr>
            <a:r>
              <a:rPr lang="en-US" noProof="0" dirty="0"/>
              <a:t>Click on the title </a:t>
            </a:r>
            <a:r>
              <a:rPr lang="en-US" i="1" noProof="0" dirty="0"/>
              <a:t>'type a </a:t>
            </a:r>
            <a:r>
              <a:rPr lang="en-US" i="1" noProof="0" dirty="0" err="1"/>
              <a:t>tcl</a:t>
            </a:r>
            <a:r>
              <a:rPr lang="en-US" i="1" noProof="0" dirty="0"/>
              <a:t> command here‘ </a:t>
            </a:r>
            <a:r>
              <a:rPr lang="en-US" noProof="0" dirty="0"/>
              <a:t>(button left of the screen)</a:t>
            </a:r>
          </a:p>
          <a:p>
            <a:pPr marL="514350" indent="-514350">
              <a:buFont typeface="+mj-lt"/>
              <a:buAutoNum type="arabicPeriod"/>
            </a:pPr>
            <a:r>
              <a:rPr lang="en-US" noProof="0" dirty="0"/>
              <a:t>Go to the folder location where the </a:t>
            </a:r>
            <a:r>
              <a:rPr lang="en-US" noProof="0" dirty="0" err="1"/>
              <a:t>tcl</a:t>
            </a:r>
            <a:r>
              <a:rPr lang="en-US" noProof="0" dirty="0"/>
              <a:t> script resides (use ‘cd’, ‘</a:t>
            </a:r>
            <a:r>
              <a:rPr lang="en-US" noProof="0" dirty="0" err="1"/>
              <a:t>pwd</a:t>
            </a:r>
            <a:r>
              <a:rPr lang="en-US" noProof="0" dirty="0"/>
              <a:t>’)</a:t>
            </a:r>
          </a:p>
          <a:p>
            <a:pPr marL="514350" indent="-514350">
              <a:buFont typeface="+mj-lt"/>
              <a:buAutoNum type="arabicPeriod"/>
            </a:pPr>
            <a:r>
              <a:rPr lang="en-US" noProof="0" dirty="0"/>
              <a:t>Once the directory has been changed, you can use the </a:t>
            </a:r>
            <a:r>
              <a:rPr lang="en-US" i="1" noProof="0" dirty="0"/>
              <a:t>‘ls</a:t>
            </a:r>
            <a:r>
              <a:rPr lang="en-US" noProof="0" dirty="0"/>
              <a:t>’ command to list the files in the current directory. Check that the .</a:t>
            </a:r>
            <a:r>
              <a:rPr lang="en-US" noProof="0" dirty="0" err="1"/>
              <a:t>tcl</a:t>
            </a:r>
            <a:r>
              <a:rPr lang="en-US" noProof="0" dirty="0"/>
              <a:t> is in there. </a:t>
            </a:r>
          </a:p>
          <a:p>
            <a:pPr marL="514350" indent="-514350">
              <a:buFont typeface="+mj-lt"/>
              <a:buAutoNum type="arabicPeriod"/>
            </a:pPr>
            <a:r>
              <a:rPr lang="en-US" noProof="0" dirty="0"/>
              <a:t>Run the .</a:t>
            </a:r>
            <a:r>
              <a:rPr lang="en-US" noProof="0" dirty="0" err="1"/>
              <a:t>tcl</a:t>
            </a:r>
            <a:r>
              <a:rPr lang="en-US" noProof="0" dirty="0"/>
              <a:t> script by using the following command: </a:t>
            </a:r>
          </a:p>
          <a:p>
            <a:pPr marL="292520" lvl="1" indent="0">
              <a:buNone/>
            </a:pPr>
            <a:r>
              <a:rPr lang="en-US" i="1" noProof="0" dirty="0"/>
              <a:t>	source &lt;filename&gt;.</a:t>
            </a:r>
            <a:r>
              <a:rPr lang="en-US" i="1" noProof="0" dirty="0" err="1"/>
              <a:t>tcl</a:t>
            </a:r>
            <a:endParaRPr lang="en-US" i="1" noProof="0" dirty="0"/>
          </a:p>
          <a:p>
            <a:pPr marL="514350" indent="-514350">
              <a:buFont typeface="+mj-lt"/>
              <a:buAutoNum type="arabicPeriod"/>
            </a:pPr>
            <a:r>
              <a:rPr lang="en-US" sz="2750" noProof="0" dirty="0"/>
              <a:t>The processes defined in the .</a:t>
            </a:r>
            <a:r>
              <a:rPr lang="en-US" sz="2750" noProof="0" dirty="0" err="1"/>
              <a:t>tcl</a:t>
            </a:r>
            <a:r>
              <a:rPr lang="en-US" sz="2750" noProof="0" dirty="0"/>
              <a:t> file will be executed. It could take sometimes to execute a .</a:t>
            </a:r>
            <a:r>
              <a:rPr lang="en-US" sz="2750" noProof="0" dirty="0" err="1"/>
              <a:t>tcl</a:t>
            </a:r>
            <a:r>
              <a:rPr lang="en-US" sz="2750" noProof="0" dirty="0"/>
              <a:t> file (depending on the defined processes)</a:t>
            </a:r>
            <a:endParaRPr lang="en-US" sz="2750" noProof="0" dirty="0">
              <a:cs typeface="Calibri"/>
            </a:endParaRPr>
          </a:p>
          <a:p>
            <a:pPr marL="514350" indent="-514350">
              <a:buFont typeface="+mj-lt"/>
              <a:buAutoNum type="arabicPeriod"/>
            </a:pPr>
            <a:endParaRPr lang="en-US" noProof="0" dirty="0"/>
          </a:p>
        </p:txBody>
      </p:sp>
    </p:spTree>
    <p:extLst>
      <p:ext uri="{BB962C8B-B14F-4D97-AF65-F5344CB8AC3E}">
        <p14:creationId xmlns:p14="http://schemas.microsoft.com/office/powerpoint/2010/main" val="38704157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67</a:t>
            </a:fld>
            <a:endParaRPr lang="en-US" noProof="0" dirty="0"/>
          </a:p>
        </p:txBody>
      </p:sp>
      <p:sp>
        <p:nvSpPr>
          <p:cNvPr id="4" name="Title 3"/>
          <p:cNvSpPr>
            <a:spLocks noGrp="1"/>
          </p:cNvSpPr>
          <p:nvPr>
            <p:ph type="title"/>
          </p:nvPr>
        </p:nvSpPr>
        <p:spPr/>
        <p:txBody>
          <a:bodyPr>
            <a:normAutofit/>
          </a:bodyPr>
          <a:lstStyle/>
          <a:p>
            <a:r>
              <a:rPr lang="en-US" noProof="0" dirty="0"/>
              <a:t>Vivado TCL Console</a:t>
            </a:r>
          </a:p>
        </p:txBody>
      </p:sp>
      <p:sp>
        <p:nvSpPr>
          <p:cNvPr id="5" name="Marcador de fecha 4"/>
          <p:cNvSpPr>
            <a:spLocks noGrp="1"/>
          </p:cNvSpPr>
          <p:nvPr>
            <p:ph type="dt" sz="half" idx="10"/>
          </p:nvPr>
        </p:nvSpPr>
        <p:spPr/>
        <p:txBody>
          <a:bodyPr/>
          <a:lstStyle/>
          <a:p>
            <a:r>
              <a:rPr lang="en-US" noProof="0" dirty="0"/>
              <a:t>PSoC Architecture &amp; Design Methodology</a:t>
            </a:r>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7830" y="1422401"/>
            <a:ext cx="5476666" cy="4835525"/>
          </a:xfrm>
        </p:spPr>
      </p:pic>
    </p:spTree>
    <p:extLst>
      <p:ext uri="{BB962C8B-B14F-4D97-AF65-F5344CB8AC3E}">
        <p14:creationId xmlns:p14="http://schemas.microsoft.com/office/powerpoint/2010/main" val="4134501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68</a:t>
            </a:fld>
            <a:endParaRPr lang="en-US" noProof="0" dirty="0"/>
          </a:p>
        </p:txBody>
      </p:sp>
      <p:sp>
        <p:nvSpPr>
          <p:cNvPr id="4" name="Title 3"/>
          <p:cNvSpPr>
            <a:spLocks noGrp="1"/>
          </p:cNvSpPr>
          <p:nvPr>
            <p:ph type="title"/>
          </p:nvPr>
        </p:nvSpPr>
        <p:spPr/>
        <p:txBody>
          <a:bodyPr>
            <a:normAutofit/>
          </a:bodyPr>
          <a:lstStyle/>
          <a:p>
            <a:r>
              <a:rPr lang="en-US" noProof="0" dirty="0"/>
              <a:t>Vivado TCL Option in the GUI</a:t>
            </a:r>
          </a:p>
        </p:txBody>
      </p:sp>
      <p:sp>
        <p:nvSpPr>
          <p:cNvPr id="5" name="Marcador de fecha 4"/>
          <p:cNvSpPr>
            <a:spLocks noGrp="1"/>
          </p:cNvSpPr>
          <p:nvPr>
            <p:ph type="dt" sz="half" idx="10"/>
          </p:nvPr>
        </p:nvSpPr>
        <p:spPr/>
        <p:txBody>
          <a:bodyPr/>
          <a:lstStyle/>
          <a:p>
            <a:r>
              <a:rPr lang="en-US" noProof="0" dirty="0"/>
              <a:t>PSoC Architecture &amp; Design Methodology</a:t>
            </a:r>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63951" y="2101851"/>
            <a:ext cx="4924425" cy="3476625"/>
          </a:xfrm>
        </p:spPr>
      </p:pic>
    </p:spTree>
    <p:extLst>
      <p:ext uri="{BB962C8B-B14F-4D97-AF65-F5344CB8AC3E}">
        <p14:creationId xmlns:p14="http://schemas.microsoft.com/office/powerpoint/2010/main" val="11651631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69</a:t>
            </a:fld>
            <a:endParaRPr lang="en-US" noProof="0" dirty="0"/>
          </a:p>
        </p:txBody>
      </p:sp>
      <p:sp>
        <p:nvSpPr>
          <p:cNvPr id="4" name="Title 3"/>
          <p:cNvSpPr>
            <a:spLocks noGrp="1"/>
          </p:cNvSpPr>
          <p:nvPr>
            <p:ph type="title"/>
          </p:nvPr>
        </p:nvSpPr>
        <p:spPr>
          <a:xfrm>
            <a:off x="412297" y="226035"/>
            <a:ext cx="11598412" cy="750150"/>
          </a:xfrm>
        </p:spPr>
        <p:txBody>
          <a:bodyPr>
            <a:normAutofit fontScale="90000"/>
          </a:bodyPr>
          <a:lstStyle/>
          <a:p>
            <a:r>
              <a:rPr lang="en-US" noProof="0" dirty="0"/>
              <a:t>Method 2: Run .</a:t>
            </a:r>
            <a:r>
              <a:rPr lang="en-US" noProof="0" dirty="0" err="1"/>
              <a:t>tcl</a:t>
            </a:r>
            <a:r>
              <a:rPr lang="en-US" noProof="0" dirty="0"/>
              <a:t> through Command Line W10/11</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6" name="Marcador de contenido 5"/>
          <p:cNvSpPr>
            <a:spLocks noGrp="1"/>
          </p:cNvSpPr>
          <p:nvPr>
            <p:ph idx="1"/>
          </p:nvPr>
        </p:nvSpPr>
        <p:spPr>
          <a:xfrm>
            <a:off x="611030" y="1422400"/>
            <a:ext cx="11399679" cy="4836160"/>
          </a:xfrm>
        </p:spPr>
        <p:txBody>
          <a:bodyPr>
            <a:normAutofit lnSpcReduction="10000"/>
          </a:bodyPr>
          <a:lstStyle/>
          <a:p>
            <a:pPr marL="514350" indent="-514350">
              <a:buFont typeface="+mj-lt"/>
              <a:buAutoNum type="arabicPeriod"/>
            </a:pPr>
            <a:r>
              <a:rPr lang="en-US" noProof="0" dirty="0"/>
              <a:t>In W10 you can start the Vivado TCL Shell by doing:</a:t>
            </a:r>
          </a:p>
          <a:p>
            <a:pPr marL="292520" lvl="1" indent="0">
              <a:buNone/>
            </a:pPr>
            <a:r>
              <a:rPr lang="en-US" noProof="0" dirty="0">
                <a:latin typeface="Courier New" panose="02070309020205020404" pitchFamily="49" charset="0"/>
                <a:cs typeface="Courier New" panose="02070309020205020404" pitchFamily="49" charset="0"/>
              </a:rPr>
              <a:t>       </a:t>
            </a:r>
            <a:r>
              <a:rPr lang="en-US" i="1" noProof="0" dirty="0">
                <a:latin typeface="Courier New" panose="02070309020205020404" pitchFamily="49" charset="0"/>
                <a:cs typeface="Courier New" panose="02070309020205020404" pitchFamily="49" charset="0"/>
              </a:rPr>
              <a:t>Start-&gt; All apps-&gt;Vivado 20xx.x </a:t>
            </a:r>
            <a:r>
              <a:rPr lang="en-US" i="1" noProof="0" dirty="0" err="1">
                <a:latin typeface="Courier New" panose="02070309020205020404" pitchFamily="49" charset="0"/>
                <a:cs typeface="Courier New" panose="02070309020205020404" pitchFamily="49" charset="0"/>
              </a:rPr>
              <a:t>Tcl</a:t>
            </a:r>
            <a:r>
              <a:rPr lang="en-US" i="1" noProof="0" dirty="0">
                <a:latin typeface="Courier New" panose="02070309020205020404" pitchFamily="49" charset="0"/>
                <a:cs typeface="Courier New" panose="02070309020205020404" pitchFamily="49" charset="0"/>
              </a:rPr>
              <a:t> Shell</a:t>
            </a:r>
            <a:endParaRPr lang="en-US" noProof="0" dirty="0">
              <a:latin typeface="Courier New" panose="02070309020205020404" pitchFamily="49" charset="0"/>
              <a:cs typeface="Courier New" panose="02070309020205020404" pitchFamily="49" charset="0"/>
            </a:endParaRPr>
          </a:p>
          <a:p>
            <a:pPr marL="514350" indent="-514350">
              <a:buFont typeface="+mj-lt"/>
              <a:buAutoNum type="arabicPeriod"/>
            </a:pPr>
            <a:r>
              <a:rPr lang="en-US" noProof="0" dirty="0"/>
              <a:t>A small command line window should come up</a:t>
            </a:r>
          </a:p>
          <a:p>
            <a:pPr marL="514350" indent="-514350">
              <a:buFont typeface="+mj-lt"/>
              <a:buAutoNum type="arabicPeriod"/>
            </a:pPr>
            <a:r>
              <a:rPr lang="en-US" noProof="0" dirty="0"/>
              <a:t>Go to the folder location where the </a:t>
            </a:r>
            <a:r>
              <a:rPr lang="en-US" noProof="0" dirty="0" err="1"/>
              <a:t>tcl</a:t>
            </a:r>
            <a:r>
              <a:rPr lang="en-US" noProof="0" dirty="0"/>
              <a:t> script resides (use ‘cd’, ‘</a:t>
            </a:r>
            <a:r>
              <a:rPr lang="en-US" noProof="0" dirty="0" err="1"/>
              <a:t>pwd</a:t>
            </a:r>
            <a:r>
              <a:rPr lang="en-US" noProof="0" dirty="0"/>
              <a:t>’)</a:t>
            </a:r>
          </a:p>
          <a:p>
            <a:pPr marL="514350" indent="-514350">
              <a:buFont typeface="+mj-lt"/>
              <a:buAutoNum type="arabicPeriod"/>
            </a:pPr>
            <a:r>
              <a:rPr lang="en-US" noProof="0" dirty="0"/>
              <a:t>Once the directory has been changed, you can use the </a:t>
            </a:r>
            <a:r>
              <a:rPr lang="en-US" i="1" noProof="0" dirty="0"/>
              <a:t>‘</a:t>
            </a:r>
            <a:r>
              <a:rPr lang="en-US" i="1" noProof="0" dirty="0" err="1"/>
              <a:t>dir</a:t>
            </a:r>
            <a:r>
              <a:rPr lang="en-US" noProof="0" dirty="0"/>
              <a:t>’ command to list the files in the current directory. Check that the </a:t>
            </a:r>
            <a:r>
              <a:rPr lang="en-US" b="1" noProof="0" dirty="0"/>
              <a:t>.</a:t>
            </a:r>
            <a:r>
              <a:rPr lang="en-US" b="1" noProof="0" dirty="0" err="1"/>
              <a:t>tcl</a:t>
            </a:r>
            <a:r>
              <a:rPr lang="en-US" b="1" noProof="0" dirty="0"/>
              <a:t> </a:t>
            </a:r>
            <a:r>
              <a:rPr lang="en-US" noProof="0" dirty="0"/>
              <a:t>is in there. </a:t>
            </a:r>
          </a:p>
          <a:p>
            <a:pPr marL="514350" indent="-514350">
              <a:buFont typeface="+mj-lt"/>
              <a:buAutoNum type="arabicPeriod"/>
            </a:pPr>
            <a:r>
              <a:rPr lang="en-US" noProof="0" dirty="0"/>
              <a:t>Run the </a:t>
            </a:r>
            <a:r>
              <a:rPr lang="en-US" b="1" noProof="0" dirty="0"/>
              <a:t>.</a:t>
            </a:r>
            <a:r>
              <a:rPr lang="en-US" b="1" noProof="0" dirty="0" err="1"/>
              <a:t>tcl</a:t>
            </a:r>
            <a:r>
              <a:rPr lang="en-US" b="1" noProof="0" dirty="0"/>
              <a:t> </a:t>
            </a:r>
            <a:r>
              <a:rPr lang="en-US" noProof="0" dirty="0"/>
              <a:t>script by using the following command:</a:t>
            </a:r>
          </a:p>
          <a:p>
            <a:pPr marL="292520" lvl="1" indent="0">
              <a:spcBef>
                <a:spcPts val="1200"/>
              </a:spcBef>
              <a:buNone/>
            </a:pPr>
            <a:r>
              <a:rPr lang="en-US" noProof="0" dirty="0"/>
              <a:t>	 </a:t>
            </a:r>
            <a:r>
              <a:rPr lang="en-US" b="1" i="1" noProof="0" dirty="0"/>
              <a:t>source &lt;filename&gt;.</a:t>
            </a:r>
            <a:r>
              <a:rPr lang="en-US" b="1" i="1" noProof="0" dirty="0" err="1"/>
              <a:t>tcl</a:t>
            </a:r>
            <a:endParaRPr lang="en-US" b="1" i="1" noProof="0" dirty="0"/>
          </a:p>
          <a:p>
            <a:pPr marL="514350" indent="-514350">
              <a:buFont typeface="+mj-lt"/>
              <a:buAutoNum type="arabicPeriod"/>
            </a:pPr>
            <a:r>
              <a:rPr lang="en-US" noProof="0" dirty="0"/>
              <a:t>The processes defined in the .</a:t>
            </a:r>
            <a:r>
              <a:rPr lang="en-US" noProof="0" dirty="0" err="1"/>
              <a:t>tcl</a:t>
            </a:r>
            <a:r>
              <a:rPr lang="en-US" noProof="0" dirty="0"/>
              <a:t> file will be executed. It could take some times to execute a .</a:t>
            </a:r>
            <a:r>
              <a:rPr lang="en-US" noProof="0" dirty="0" err="1"/>
              <a:t>tcl</a:t>
            </a:r>
            <a:r>
              <a:rPr lang="en-US" noProof="0" dirty="0"/>
              <a:t> file (depending on the defined processes)</a:t>
            </a:r>
          </a:p>
          <a:p>
            <a:pPr marL="514350" indent="-514350">
              <a:buFont typeface="+mj-lt"/>
              <a:buAutoNum type="arabicPeriod"/>
            </a:pPr>
            <a:endParaRPr lang="en-US" noProof="0" dirty="0"/>
          </a:p>
        </p:txBody>
      </p:sp>
    </p:spTree>
    <p:extLst>
      <p:ext uri="{BB962C8B-B14F-4D97-AF65-F5344CB8AC3E}">
        <p14:creationId xmlns:p14="http://schemas.microsoft.com/office/powerpoint/2010/main" val="345944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LEGO, toy, colorful&#10;&#10;Description automatically generated">
            <a:extLst>
              <a:ext uri="{FF2B5EF4-FFF2-40B4-BE49-F238E27FC236}">
                <a16:creationId xmlns:a16="http://schemas.microsoft.com/office/drawing/2014/main" id="{DD5DA753-A031-A542-C022-568392A0A7DD}"/>
              </a:ext>
            </a:extLst>
          </p:cNvPr>
          <p:cNvPicPr>
            <a:picLocks noGrp="1" noChangeAspect="1"/>
          </p:cNvPicPr>
          <p:nvPr>
            <p:ph idx="1"/>
          </p:nvPr>
        </p:nvPicPr>
        <p:blipFill>
          <a:blip r:embed="rId2"/>
          <a:stretch>
            <a:fillRect/>
          </a:stretch>
        </p:blipFill>
        <p:spPr>
          <a:xfrm>
            <a:off x="3078480" y="1806892"/>
            <a:ext cx="6096000" cy="4067175"/>
          </a:xfrm>
        </p:spPr>
      </p:pic>
      <p:sp>
        <p:nvSpPr>
          <p:cNvPr id="3" name="Date Placeholder 2">
            <a:extLst>
              <a:ext uri="{FF2B5EF4-FFF2-40B4-BE49-F238E27FC236}">
                <a16:creationId xmlns:a16="http://schemas.microsoft.com/office/drawing/2014/main" id="{5C50E269-FFD1-6093-4AA0-0FB55DB9F29D}"/>
              </a:ext>
            </a:extLst>
          </p:cNvPr>
          <p:cNvSpPr>
            <a:spLocks noGrp="1"/>
          </p:cNvSpPr>
          <p:nvPr>
            <p:ph type="dt" sz="half" idx="10"/>
          </p:nvPr>
        </p:nvSpPr>
        <p:spPr/>
        <p:txBody>
          <a:bodyPr/>
          <a:lstStyle/>
          <a:p>
            <a:r>
              <a:rPr lang="en-US" noProof="0" dirty="0"/>
              <a:t>PSoC Architecture &amp; Design Methodology</a:t>
            </a:r>
          </a:p>
        </p:txBody>
      </p:sp>
      <p:sp>
        <p:nvSpPr>
          <p:cNvPr id="4" name="Footer Placeholder 3">
            <a:extLst>
              <a:ext uri="{FF2B5EF4-FFF2-40B4-BE49-F238E27FC236}">
                <a16:creationId xmlns:a16="http://schemas.microsoft.com/office/drawing/2014/main" id="{1B73A0E2-860E-7058-71F8-2B6FE136AD3C}"/>
              </a:ext>
            </a:extLst>
          </p:cNvPr>
          <p:cNvSpPr>
            <a:spLocks noGrp="1"/>
          </p:cNvSpPr>
          <p:nvPr>
            <p:ph type="ftr" sz="quarter" idx="11"/>
          </p:nvPr>
        </p:nvSpPr>
        <p:spPr/>
        <p:txBody>
          <a:bodyPr/>
          <a:lstStyle/>
          <a:p>
            <a:r>
              <a:rPr lang="en-US" noProof="0" dirty="0"/>
              <a:t>ICTP-MLAB</a:t>
            </a:r>
          </a:p>
        </p:txBody>
      </p:sp>
      <p:sp>
        <p:nvSpPr>
          <p:cNvPr id="5" name="Slide Number Placeholder 4">
            <a:extLst>
              <a:ext uri="{FF2B5EF4-FFF2-40B4-BE49-F238E27FC236}">
                <a16:creationId xmlns:a16="http://schemas.microsoft.com/office/drawing/2014/main" id="{3080BF10-3CDD-9CFB-58C9-6F2E5F9C1D56}"/>
              </a:ext>
            </a:extLst>
          </p:cNvPr>
          <p:cNvSpPr>
            <a:spLocks noGrp="1"/>
          </p:cNvSpPr>
          <p:nvPr>
            <p:ph type="sldNum" sz="quarter" idx="12"/>
          </p:nvPr>
        </p:nvSpPr>
        <p:spPr/>
        <p:txBody>
          <a:bodyPr/>
          <a:lstStyle/>
          <a:p>
            <a:fld id="{5CB418B3-71F8-40D8-B0B8-9970BE7E6880}" type="slidenum">
              <a:rPr lang="en-US" noProof="0" smtClean="0"/>
              <a:t>7</a:t>
            </a:fld>
            <a:endParaRPr lang="en-US" noProof="0" dirty="0"/>
          </a:p>
        </p:txBody>
      </p:sp>
      <p:sp>
        <p:nvSpPr>
          <p:cNvPr id="6" name="Title 5">
            <a:extLst>
              <a:ext uri="{FF2B5EF4-FFF2-40B4-BE49-F238E27FC236}">
                <a16:creationId xmlns:a16="http://schemas.microsoft.com/office/drawing/2014/main" id="{6ED5CB8F-9E44-1EA5-AD5A-9B01DF4A5D33}"/>
              </a:ext>
            </a:extLst>
          </p:cNvPr>
          <p:cNvSpPr>
            <a:spLocks noGrp="1"/>
          </p:cNvSpPr>
          <p:nvPr>
            <p:ph type="title"/>
          </p:nvPr>
        </p:nvSpPr>
        <p:spPr/>
        <p:txBody>
          <a:bodyPr/>
          <a:lstStyle/>
          <a:p>
            <a:r>
              <a:rPr lang="en-US" noProof="0" dirty="0">
                <a:cs typeface="Calibri Light"/>
              </a:rPr>
              <a:t>FPGA ~ Lego Bricks</a:t>
            </a:r>
            <a:endParaRPr lang="en-US" noProof="0" dirty="0"/>
          </a:p>
        </p:txBody>
      </p:sp>
      <p:pic>
        <p:nvPicPr>
          <p:cNvPr id="8" name="Picture 8" descr="A picture containing indoor, wall, toy, LEGO&#10;&#10;Description automatically generated">
            <a:extLst>
              <a:ext uri="{FF2B5EF4-FFF2-40B4-BE49-F238E27FC236}">
                <a16:creationId xmlns:a16="http://schemas.microsoft.com/office/drawing/2014/main" id="{7D59D496-E550-B762-C606-4B715A40A976}"/>
              </a:ext>
            </a:extLst>
          </p:cNvPr>
          <p:cNvPicPr>
            <a:picLocks noChangeAspect="1"/>
          </p:cNvPicPr>
          <p:nvPr/>
        </p:nvPicPr>
        <p:blipFill>
          <a:blip r:embed="rId3"/>
          <a:stretch>
            <a:fillRect/>
          </a:stretch>
        </p:blipFill>
        <p:spPr>
          <a:xfrm>
            <a:off x="0" y="1550564"/>
            <a:ext cx="2743200" cy="2068116"/>
          </a:xfrm>
          <a:prstGeom prst="rect">
            <a:avLst/>
          </a:prstGeom>
        </p:spPr>
      </p:pic>
      <p:pic>
        <p:nvPicPr>
          <p:cNvPr id="9" name="Picture 9" descr="A picture containing LEGO, toy, indoor, colorful&#10;&#10;Description automatically generated">
            <a:extLst>
              <a:ext uri="{FF2B5EF4-FFF2-40B4-BE49-F238E27FC236}">
                <a16:creationId xmlns:a16="http://schemas.microsoft.com/office/drawing/2014/main" id="{D3F4EAC1-4565-00A6-4B60-18146057D83C}"/>
              </a:ext>
            </a:extLst>
          </p:cNvPr>
          <p:cNvPicPr>
            <a:picLocks noChangeAspect="1"/>
          </p:cNvPicPr>
          <p:nvPr/>
        </p:nvPicPr>
        <p:blipFill>
          <a:blip r:embed="rId4"/>
          <a:stretch>
            <a:fillRect/>
          </a:stretch>
        </p:blipFill>
        <p:spPr>
          <a:xfrm>
            <a:off x="201827" y="4002485"/>
            <a:ext cx="2743200" cy="1909267"/>
          </a:xfrm>
          <a:prstGeom prst="rect">
            <a:avLst/>
          </a:prstGeom>
        </p:spPr>
      </p:pic>
      <p:pic>
        <p:nvPicPr>
          <p:cNvPr id="10" name="Picture 10" descr="A picture containing indoor, various, items, cluttered&#10;&#10;Description automatically generated">
            <a:extLst>
              <a:ext uri="{FF2B5EF4-FFF2-40B4-BE49-F238E27FC236}">
                <a16:creationId xmlns:a16="http://schemas.microsoft.com/office/drawing/2014/main" id="{F8FBC20E-EF9B-BB8E-7CB0-3F5459F8FD56}"/>
              </a:ext>
            </a:extLst>
          </p:cNvPr>
          <p:cNvPicPr>
            <a:picLocks noChangeAspect="1"/>
          </p:cNvPicPr>
          <p:nvPr/>
        </p:nvPicPr>
        <p:blipFill>
          <a:blip r:embed="rId5"/>
          <a:stretch>
            <a:fillRect/>
          </a:stretch>
        </p:blipFill>
        <p:spPr>
          <a:xfrm>
            <a:off x="8468497" y="1155357"/>
            <a:ext cx="2743200" cy="2743200"/>
          </a:xfrm>
          <a:prstGeom prst="rect">
            <a:avLst/>
          </a:prstGeom>
        </p:spPr>
      </p:pic>
      <p:pic>
        <p:nvPicPr>
          <p:cNvPr id="11" name="Picture 11" descr="A picture containing indoor, LEGO, toy, colorful&#10;&#10;Description automatically generated">
            <a:extLst>
              <a:ext uri="{FF2B5EF4-FFF2-40B4-BE49-F238E27FC236}">
                <a16:creationId xmlns:a16="http://schemas.microsoft.com/office/drawing/2014/main" id="{D489ED7B-A955-EE6A-CA3C-AFF9F7E45437}"/>
              </a:ext>
            </a:extLst>
          </p:cNvPr>
          <p:cNvPicPr>
            <a:picLocks noChangeAspect="1"/>
          </p:cNvPicPr>
          <p:nvPr/>
        </p:nvPicPr>
        <p:blipFill>
          <a:blip r:embed="rId6"/>
          <a:stretch>
            <a:fillRect/>
          </a:stretch>
        </p:blipFill>
        <p:spPr>
          <a:xfrm>
            <a:off x="8410832" y="3470961"/>
            <a:ext cx="2743200" cy="2972316"/>
          </a:xfrm>
          <a:prstGeom prst="rect">
            <a:avLst/>
          </a:prstGeom>
        </p:spPr>
      </p:pic>
    </p:spTree>
    <p:extLst>
      <p:ext uri="{BB962C8B-B14F-4D97-AF65-F5344CB8AC3E}">
        <p14:creationId xmlns:p14="http://schemas.microsoft.com/office/powerpoint/2010/main" val="1987524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70</a:t>
            </a:fld>
            <a:endParaRPr lang="en-US" noProof="0" dirty="0"/>
          </a:p>
        </p:txBody>
      </p:sp>
      <p:sp>
        <p:nvSpPr>
          <p:cNvPr id="4" name="Title 3"/>
          <p:cNvSpPr>
            <a:spLocks noGrp="1"/>
          </p:cNvSpPr>
          <p:nvPr>
            <p:ph type="title"/>
          </p:nvPr>
        </p:nvSpPr>
        <p:spPr/>
        <p:txBody>
          <a:bodyPr>
            <a:normAutofit/>
          </a:bodyPr>
          <a:lstStyle/>
          <a:p>
            <a:r>
              <a:rPr lang="en-US" noProof="0" dirty="0"/>
              <a:t>Run .</a:t>
            </a:r>
            <a:r>
              <a:rPr lang="en-US" noProof="0" dirty="0" err="1"/>
              <a:t>tcl</a:t>
            </a:r>
            <a:r>
              <a:rPr lang="en-US" noProof="0" dirty="0"/>
              <a:t> in Linux</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6" name="Marcador de contenido 5"/>
          <p:cNvSpPr>
            <a:spLocks noGrp="1"/>
          </p:cNvSpPr>
          <p:nvPr>
            <p:ph idx="1"/>
          </p:nvPr>
        </p:nvSpPr>
        <p:spPr>
          <a:xfrm>
            <a:off x="611030" y="1117600"/>
            <a:ext cx="11399679" cy="5707538"/>
          </a:xfrm>
        </p:spPr>
        <p:txBody>
          <a:bodyPr vert="horz" lIns="0" tIns="45720" rIns="0" bIns="45720" rtlCol="0" anchor="t">
            <a:normAutofit/>
          </a:bodyPr>
          <a:lstStyle/>
          <a:p>
            <a:pPr marL="514350" indent="-514350">
              <a:buFont typeface="+mj-lt"/>
              <a:buAutoNum type="arabicPeriod"/>
            </a:pPr>
            <a:r>
              <a:rPr lang="en-US" noProof="0" dirty="0"/>
              <a:t>Make sure TCL interpreter is installed: </a:t>
            </a:r>
          </a:p>
          <a:p>
            <a:pPr marL="292100" lvl="1" indent="0">
              <a:buNone/>
            </a:pP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whereis</a:t>
            </a: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tclsh</a:t>
            </a:r>
            <a:endParaRPr lang="en-US" sz="1800" i="1" noProof="0" dirty="0">
              <a:latin typeface="Courier New" panose="02070309020205020404" pitchFamily="49" charset="0"/>
              <a:cs typeface="Courier New" panose="02070309020205020404" pitchFamily="49" charset="0"/>
            </a:endParaRPr>
          </a:p>
          <a:p>
            <a:pPr marL="292100" lvl="1" indent="0">
              <a:buNone/>
            </a:pPr>
            <a:r>
              <a:rPr lang="en-US"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tclsh</a:t>
            </a: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usr</a:t>
            </a:r>
            <a:r>
              <a:rPr lang="en-US" sz="1800" i="1" noProof="0" dirty="0">
                <a:latin typeface="Courier New" panose="02070309020205020404" pitchFamily="49" charset="0"/>
                <a:cs typeface="Courier New" panose="02070309020205020404" pitchFamily="49" charset="0"/>
              </a:rPr>
              <a:t>/bin/</a:t>
            </a:r>
            <a:r>
              <a:rPr lang="en-US" sz="1800" i="1" noProof="0" dirty="0" err="1">
                <a:latin typeface="Courier New" panose="02070309020205020404" pitchFamily="49" charset="0"/>
                <a:cs typeface="Courier New" panose="02070309020205020404" pitchFamily="49" charset="0"/>
              </a:rPr>
              <a:t>tclsh</a:t>
            </a: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usr</a:t>
            </a:r>
            <a:r>
              <a:rPr lang="en-US" sz="1800" i="1" noProof="0" dirty="0">
                <a:latin typeface="Courier New" panose="02070309020205020404" pitchFamily="49" charset="0"/>
                <a:cs typeface="Courier New" panose="02070309020205020404" pitchFamily="49" charset="0"/>
              </a:rPr>
              <a:t>/bin/tclsh8.4 /</a:t>
            </a:r>
            <a:r>
              <a:rPr lang="en-US" sz="1800" i="1" noProof="0" dirty="0" err="1">
                <a:latin typeface="Courier New" panose="02070309020205020404" pitchFamily="49" charset="0"/>
                <a:cs typeface="Courier New" panose="02070309020205020404" pitchFamily="49" charset="0"/>
              </a:rPr>
              <a:t>usr</a:t>
            </a:r>
            <a:r>
              <a:rPr lang="en-US" sz="1800" i="1" noProof="0" dirty="0">
                <a:latin typeface="Courier New" panose="02070309020205020404" pitchFamily="49" charset="0"/>
                <a:cs typeface="Courier New" panose="02070309020205020404" pitchFamily="49" charset="0"/>
              </a:rPr>
              <a:t>/share/man/man1/tclsh.1.gz</a:t>
            </a:r>
          </a:p>
          <a:p>
            <a:pPr marL="514350" indent="-514350">
              <a:buFont typeface="+mj-lt"/>
              <a:buAutoNum type="arabicPeriod"/>
            </a:pPr>
            <a:r>
              <a:rPr lang="en-US" sz="2750" noProof="0" dirty="0"/>
              <a:t>In case you don’t have the </a:t>
            </a:r>
            <a:r>
              <a:rPr lang="en-US" sz="2750" noProof="0" dirty="0" err="1"/>
              <a:t>tcl</a:t>
            </a:r>
            <a:r>
              <a:rPr lang="en-US" sz="2750" noProof="0" dirty="0"/>
              <a:t> interpreter installed, do the following: </a:t>
            </a:r>
            <a:endParaRPr lang="en-US" sz="2750" noProof="0" dirty="0">
              <a:cs typeface="Calibri"/>
            </a:endParaRPr>
          </a:p>
          <a:p>
            <a:pPr marL="292100" lvl="1" indent="0">
              <a:buNone/>
            </a:pPr>
            <a:r>
              <a:rPr lang="en-US" sz="1800" i="1" noProof="0" dirty="0">
                <a:latin typeface="Courier New" panose="02070309020205020404" pitchFamily="49" charset="0"/>
                <a:cs typeface="Courier New" panose="02070309020205020404" pitchFamily="49" charset="0"/>
              </a:rPr>
              <a:t>    $ </a:t>
            </a:r>
            <a:r>
              <a:rPr lang="en-US" sz="1800" i="1" noProof="0" dirty="0" err="1">
                <a:latin typeface="Courier New" panose="02070309020205020404" pitchFamily="49" charset="0"/>
                <a:cs typeface="Courier New" panose="02070309020205020404" pitchFamily="49" charset="0"/>
              </a:rPr>
              <a:t>sudo</a:t>
            </a:r>
            <a:r>
              <a:rPr lang="en-US" sz="1800" i="1" noProof="0" dirty="0">
                <a:latin typeface="Courier New" panose="02070309020205020404" pitchFamily="49" charset="0"/>
                <a:cs typeface="Courier New" panose="02070309020205020404" pitchFamily="49" charset="0"/>
              </a:rPr>
              <a:t> apt-get install tcl8.4</a:t>
            </a:r>
          </a:p>
          <a:p>
            <a:pPr marL="292100" lvl="1" indent="0">
              <a:buNone/>
            </a:pPr>
            <a:r>
              <a:rPr lang="en-US" sz="1200" i="1" noProof="0" dirty="0"/>
              <a:t>                Note: if you have already installed Vivado, the </a:t>
            </a:r>
            <a:r>
              <a:rPr lang="en-US" sz="1200" i="1" noProof="0" dirty="0" err="1"/>
              <a:t>Tcl</a:t>
            </a:r>
            <a:r>
              <a:rPr lang="en-US" sz="1200" i="1" noProof="0" dirty="0"/>
              <a:t> interpreter should be installed</a:t>
            </a:r>
            <a:endParaRPr lang="en-US" sz="1200" i="1" noProof="0" dirty="0">
              <a:cs typeface="Calibri"/>
            </a:endParaRPr>
          </a:p>
          <a:p>
            <a:pPr marL="514350" indent="-514350">
              <a:buFont typeface="+mj-lt"/>
              <a:buAutoNum type="arabicPeriod"/>
            </a:pPr>
            <a:r>
              <a:rPr lang="en-US" noProof="0" dirty="0"/>
              <a:t>Execute TCL script:</a:t>
            </a:r>
          </a:p>
          <a:p>
            <a:pPr marL="292100" lvl="1" indent="0">
              <a:buNone/>
            </a:pPr>
            <a:r>
              <a:rPr lang="en-US" sz="1800" i="1" noProof="0" dirty="0">
                <a:latin typeface="Courier New" panose="02070309020205020404" pitchFamily="49" charset="0"/>
                <a:cs typeface="Courier New" panose="02070309020205020404" pitchFamily="49" charset="0"/>
              </a:rPr>
              <a:t>    $ </a:t>
            </a:r>
            <a:r>
              <a:rPr lang="en-US" sz="1800" i="1" noProof="0" dirty="0" err="1">
                <a:latin typeface="Courier New" panose="02070309020205020404" pitchFamily="49" charset="0"/>
                <a:cs typeface="Courier New" panose="02070309020205020404" pitchFamily="49" charset="0"/>
              </a:rPr>
              <a:t>tclsh</a:t>
            </a: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helloworld.tcl</a:t>
            </a:r>
            <a:endParaRPr lang="en-US" sz="1800" i="1" noProof="0" dirty="0">
              <a:latin typeface="Courier New" panose="02070309020205020404" pitchFamily="49" charset="0"/>
              <a:cs typeface="Courier New" panose="02070309020205020404" pitchFamily="49" charset="0"/>
            </a:endParaRPr>
          </a:p>
          <a:p>
            <a:pPr marL="292100" lvl="1" indent="0">
              <a:buNone/>
            </a:pPr>
            <a:r>
              <a:rPr lang="en-US" i="1" noProof="0" dirty="0"/>
              <a:t>( or )</a:t>
            </a:r>
            <a:endParaRPr lang="en-US" i="1" noProof="0" dirty="0">
              <a:cs typeface="Calibri" panose="020F0502020204030204"/>
            </a:endParaRPr>
          </a:p>
          <a:p>
            <a:pPr marL="292100" lvl="1" indent="0">
              <a:buNone/>
            </a:pPr>
            <a:r>
              <a:rPr lang="en-US" sz="1800" i="1" noProof="0" dirty="0">
                <a:latin typeface="Courier New" panose="02070309020205020404" pitchFamily="49" charset="0"/>
                <a:cs typeface="Courier New" panose="02070309020205020404" pitchFamily="49" charset="0"/>
              </a:rPr>
              <a:t>    $ </a:t>
            </a:r>
            <a:r>
              <a:rPr lang="en-US" sz="1800" i="1" noProof="0" dirty="0" err="1">
                <a:latin typeface="Courier New" panose="02070309020205020404" pitchFamily="49" charset="0"/>
                <a:cs typeface="Courier New" panose="02070309020205020404" pitchFamily="49" charset="0"/>
              </a:rPr>
              <a:t>chmod</a:t>
            </a: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u+x</a:t>
            </a:r>
            <a:r>
              <a:rPr lang="en-US" sz="1800" i="1" noProof="0" dirty="0">
                <a:latin typeface="Courier New" panose="02070309020205020404" pitchFamily="49" charset="0"/>
                <a:cs typeface="Courier New" panose="02070309020205020404" pitchFamily="49" charset="0"/>
              </a:rPr>
              <a:t> </a:t>
            </a:r>
            <a:r>
              <a:rPr lang="en-US" sz="1800" i="1" noProof="0" dirty="0" err="1">
                <a:latin typeface="Courier New" panose="02070309020205020404" pitchFamily="49" charset="0"/>
                <a:cs typeface="Courier New" panose="02070309020205020404" pitchFamily="49" charset="0"/>
              </a:rPr>
              <a:t>helloworld.tcl</a:t>
            </a:r>
            <a:endParaRPr lang="en-US" sz="1800" i="1" noProof="0" dirty="0">
              <a:latin typeface="Courier New" panose="02070309020205020404" pitchFamily="49" charset="0"/>
              <a:cs typeface="Courier New" panose="02070309020205020404" pitchFamily="49" charset="0"/>
            </a:endParaRPr>
          </a:p>
          <a:p>
            <a:pPr marL="292100" lvl="1" indent="0">
              <a:buNone/>
            </a:pPr>
            <a:r>
              <a:rPr lang="en-US" sz="1800" i="1" noProof="0" dirty="0">
                <a:latin typeface="Courier New" panose="02070309020205020404" pitchFamily="49" charset="0"/>
                <a:cs typeface="Courier New" panose="02070309020205020404" pitchFamily="49" charset="0"/>
              </a:rPr>
              <a:t>    $ ./</a:t>
            </a:r>
            <a:r>
              <a:rPr lang="en-US" sz="1800" i="1" noProof="0" dirty="0" err="1">
                <a:latin typeface="Courier New" panose="02070309020205020404" pitchFamily="49" charset="0"/>
                <a:cs typeface="Courier New" panose="02070309020205020404" pitchFamily="49" charset="0"/>
              </a:rPr>
              <a:t>helloworld.tcl</a:t>
            </a:r>
            <a:endParaRPr lang="en-US" sz="1800" i="1" noProof="0" dirty="0">
              <a:latin typeface="Courier New" panose="02070309020205020404" pitchFamily="49" charset="0"/>
              <a:cs typeface="Courier New" panose="02070309020205020404" pitchFamily="49" charset="0"/>
            </a:endParaRPr>
          </a:p>
          <a:p>
            <a:pPr marL="292100" lvl="1" indent="0">
              <a:buNone/>
            </a:pPr>
            <a:r>
              <a:rPr lang="en-US" sz="2350" i="1" noProof="0" dirty="0"/>
              <a:t> </a:t>
            </a:r>
            <a:endParaRPr lang="en-US" noProof="0" dirty="0">
              <a:cs typeface="Calibri" panose="020F0502020204030204"/>
            </a:endParaRPr>
          </a:p>
        </p:txBody>
      </p:sp>
    </p:spTree>
    <p:extLst>
      <p:ext uri="{BB962C8B-B14F-4D97-AF65-F5344CB8AC3E}">
        <p14:creationId xmlns:p14="http://schemas.microsoft.com/office/powerpoint/2010/main" val="38437362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11"/>
          </p:nvPr>
        </p:nvSpPr>
        <p:spPr/>
        <p:txBody>
          <a:bodyPr/>
          <a:lstStyle/>
          <a:p>
            <a:r>
              <a:rPr lang="en-US" noProof="0" dirty="0"/>
              <a:t>ICTP-MLAB</a:t>
            </a:r>
          </a:p>
        </p:txBody>
      </p:sp>
      <p:sp>
        <p:nvSpPr>
          <p:cNvPr id="3" name="Slide Number Placeholder 2"/>
          <p:cNvSpPr>
            <a:spLocks noGrp="1"/>
          </p:cNvSpPr>
          <p:nvPr>
            <p:ph type="sldNum" sz="quarter" idx="12"/>
          </p:nvPr>
        </p:nvSpPr>
        <p:spPr/>
        <p:txBody>
          <a:bodyPr/>
          <a:lstStyle/>
          <a:p>
            <a:pPr>
              <a:defRPr/>
            </a:pPr>
            <a:fld id="{060BD193-E118-4B16-863C-C8C12C675E3E}" type="slidenum">
              <a:rPr lang="en-US" noProof="0" smtClean="0"/>
              <a:pPr>
                <a:defRPr/>
              </a:pPr>
              <a:t>71</a:t>
            </a:fld>
            <a:endParaRPr lang="en-US" noProof="0" dirty="0"/>
          </a:p>
        </p:txBody>
      </p:sp>
      <p:sp>
        <p:nvSpPr>
          <p:cNvPr id="4" name="Title 3"/>
          <p:cNvSpPr>
            <a:spLocks noGrp="1"/>
          </p:cNvSpPr>
          <p:nvPr>
            <p:ph type="title"/>
          </p:nvPr>
        </p:nvSpPr>
        <p:spPr/>
        <p:txBody>
          <a:bodyPr>
            <a:normAutofit/>
          </a:bodyPr>
          <a:lstStyle/>
          <a:p>
            <a:r>
              <a:rPr lang="en-US" noProof="0" dirty="0"/>
              <a:t>Is there any Need to Learn TCL ?</a:t>
            </a:r>
          </a:p>
        </p:txBody>
      </p:sp>
      <p:sp>
        <p:nvSpPr>
          <p:cNvPr id="5" name="Marcador de fecha 4"/>
          <p:cNvSpPr>
            <a:spLocks noGrp="1"/>
          </p:cNvSpPr>
          <p:nvPr>
            <p:ph type="dt" sz="half" idx="10"/>
          </p:nvPr>
        </p:nvSpPr>
        <p:spPr/>
        <p:txBody>
          <a:bodyPr/>
          <a:lstStyle/>
          <a:p>
            <a:r>
              <a:rPr lang="en-US" noProof="0" dirty="0"/>
              <a:t>PSoC Architecture &amp; Design Methodology</a:t>
            </a:r>
          </a:p>
        </p:txBody>
      </p:sp>
      <p:sp>
        <p:nvSpPr>
          <p:cNvPr id="6" name="Marcador de contenido 5"/>
          <p:cNvSpPr>
            <a:spLocks noGrp="1"/>
          </p:cNvSpPr>
          <p:nvPr>
            <p:ph idx="1"/>
          </p:nvPr>
        </p:nvSpPr>
        <p:spPr>
          <a:xfrm>
            <a:off x="570401" y="1718442"/>
            <a:ext cx="10558852" cy="3259958"/>
          </a:xfrm>
        </p:spPr>
        <p:txBody>
          <a:bodyPr vert="horz" lIns="0" tIns="45720" rIns="0" bIns="45720" rtlCol="0" anchor="t">
            <a:normAutofit/>
          </a:bodyPr>
          <a:lstStyle/>
          <a:p>
            <a:pPr marL="90805" indent="-90805" algn="ctr" fontAlgn="base"/>
            <a:r>
              <a:rPr lang="en-US" noProof="0" dirty="0"/>
              <a:t>It is purely based on your objectives.</a:t>
            </a:r>
          </a:p>
          <a:p>
            <a:pPr marL="90805" indent="-90805" algn="ctr" fontAlgn="base"/>
            <a:endParaRPr lang="en-US" noProof="0" dirty="0">
              <a:cs typeface="Calibri" panose="020F0502020204030204"/>
            </a:endParaRPr>
          </a:p>
          <a:p>
            <a:pPr marL="90805" indent="-90805" algn="ctr" fontAlgn="base">
              <a:lnSpc>
                <a:spcPct val="110000"/>
              </a:lnSpc>
            </a:pPr>
            <a:r>
              <a:rPr lang="en-US" sz="2750" noProof="0" dirty="0"/>
              <a:t>If you want </a:t>
            </a:r>
            <a:r>
              <a:rPr lang="en-US" sz="2750" i="1" noProof="0" dirty="0"/>
              <a:t>to automate some basic processes </a:t>
            </a:r>
            <a:r>
              <a:rPr lang="en-US" sz="2750" noProof="0" dirty="0"/>
              <a:t>in creating design , </a:t>
            </a:r>
            <a:r>
              <a:rPr lang="en-US" sz="2750" b="1" noProof="0" dirty="0"/>
              <a:t>it is the best choice </a:t>
            </a:r>
            <a:r>
              <a:rPr lang="en-US" sz="2750" noProof="0" dirty="0"/>
              <a:t>as we can export a </a:t>
            </a:r>
            <a:r>
              <a:rPr lang="en-US" sz="2750" b="1" i="1" noProof="0" dirty="0" err="1"/>
              <a:t>tcl</a:t>
            </a:r>
            <a:r>
              <a:rPr lang="en-US" sz="2750" b="1" i="1" noProof="0" dirty="0"/>
              <a:t> </a:t>
            </a:r>
            <a:r>
              <a:rPr lang="en-US" sz="2750" noProof="0" dirty="0"/>
              <a:t>script to another computer </a:t>
            </a:r>
            <a:r>
              <a:rPr lang="en-US" sz="2750" i="1" u="sng" noProof="0" dirty="0"/>
              <a:t>and create an exact replica of the project</a:t>
            </a:r>
            <a:r>
              <a:rPr lang="en-US" sz="2750" noProof="0" dirty="0"/>
              <a:t> with same configurations, </a:t>
            </a:r>
            <a:r>
              <a:rPr lang="en-US" sz="2750" noProof="0" dirty="0" err="1"/>
              <a:t>ip</a:t>
            </a:r>
            <a:r>
              <a:rPr lang="en-US" sz="2750" noProof="0" dirty="0"/>
              <a:t> integrations in just a single execution.</a:t>
            </a:r>
            <a:endParaRPr lang="en-US" sz="2750" noProof="0" dirty="0">
              <a:cs typeface="Calibri"/>
            </a:endParaRPr>
          </a:p>
        </p:txBody>
      </p:sp>
    </p:spTree>
    <p:extLst>
      <p:ext uri="{BB962C8B-B14F-4D97-AF65-F5344CB8AC3E}">
        <p14:creationId xmlns:p14="http://schemas.microsoft.com/office/powerpoint/2010/main" val="31158234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vert="horz" lIns="0" tIns="45720" rIns="0" bIns="45720" rtlCol="0" anchor="t">
            <a:normAutofit/>
          </a:bodyPr>
          <a:lstStyle/>
          <a:p>
            <a:pPr marL="90805" indent="-90805"/>
            <a:r>
              <a:rPr lang="en-US" noProof="0" dirty="0">
                <a:solidFill>
                  <a:srgbClr val="7030A0"/>
                </a:solidFill>
                <a:hlinkClick r:id="rId2"/>
              </a:rPr>
              <a:t>Vivado Design Suite TCL Command Reference Guide</a:t>
            </a:r>
            <a:endParaRPr lang="en-US" noProof="0" dirty="0">
              <a:solidFill>
                <a:srgbClr val="7030A0"/>
              </a:solidFill>
              <a:cs typeface="Calibri" panose="020F0502020204030204"/>
            </a:endParaRPr>
          </a:p>
          <a:p>
            <a:pPr marL="90805" indent="-90805"/>
            <a:endParaRPr lang="en-US" noProof="0" dirty="0">
              <a:solidFill>
                <a:srgbClr val="7030A0"/>
              </a:solidFill>
              <a:cs typeface="Calibri" panose="020F0502020204030204"/>
            </a:endParaRPr>
          </a:p>
          <a:p>
            <a:pPr marL="90805" indent="-90805"/>
            <a:r>
              <a:rPr lang="en-US" noProof="0" dirty="0">
                <a:solidFill>
                  <a:srgbClr val="7030A0"/>
                </a:solidFill>
                <a:hlinkClick r:id="rId3"/>
              </a:rPr>
              <a:t>Vivado Design Suite User Guide - Using TCL Scripting</a:t>
            </a:r>
            <a:endParaRPr lang="en-US" noProof="0" dirty="0">
              <a:solidFill>
                <a:srgbClr val="7030A0"/>
              </a:solidFill>
              <a:cs typeface="Calibri" panose="020F0502020204030204"/>
            </a:endParaRPr>
          </a:p>
          <a:p>
            <a:pPr marL="90805" indent="-90805"/>
            <a:endParaRPr lang="en-US" noProof="0" dirty="0">
              <a:solidFill>
                <a:srgbClr val="7030A0"/>
              </a:solidFill>
              <a:cs typeface="Calibri" panose="020F0502020204030204"/>
            </a:endParaRPr>
          </a:p>
          <a:p>
            <a:pPr marL="90805" indent="-90805"/>
            <a:r>
              <a:rPr lang="en-US" sz="2750" noProof="0" dirty="0">
                <a:solidFill>
                  <a:srgbClr val="7030A0"/>
                </a:solidFill>
                <a:hlinkClick r:id="rId4">
                  <a:extLst>
                    <a:ext uri="{A12FA001-AC4F-418D-AE19-62706E023703}">
                      <ahyp:hlinkClr xmlns:ahyp="http://schemas.microsoft.com/office/drawing/2018/hyperlinkcolor" val="tx"/>
                    </a:ext>
                  </a:extLst>
                </a:hlinkClick>
              </a:rPr>
              <a:t>TCL Tutorial (up to Chapter 14 for Vivado appl</a:t>
            </a:r>
            <a:r>
              <a:rPr lang="en-US" sz="2750" noProof="0" dirty="0">
                <a:solidFill>
                  <a:srgbClr val="7030A0"/>
                </a:solidFill>
                <a:hlinkClick r:id="rId4"/>
              </a:rPr>
              <a:t>)</a:t>
            </a:r>
            <a:endParaRPr lang="en-US" noProof="0" dirty="0">
              <a:solidFill>
                <a:srgbClr val="7030A0"/>
              </a:solidFill>
            </a:endParaRPr>
          </a:p>
          <a:p>
            <a:pPr marL="90805" indent="-90805"/>
            <a:endParaRPr lang="en-US" noProof="0" dirty="0">
              <a:solidFill>
                <a:srgbClr val="7030A0"/>
              </a:solidFill>
              <a:cs typeface="Calibri" panose="020F0502020204030204"/>
            </a:endParaRPr>
          </a:p>
          <a:p>
            <a:pPr marL="90805" indent="-90805"/>
            <a:endParaRPr lang="en-US" noProof="0" dirty="0">
              <a:solidFill>
                <a:srgbClr val="7030A0"/>
              </a:solidFill>
              <a:cs typeface="Calibri" panose="020F0502020204030204"/>
            </a:endParaRP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pPr>
              <a:defRPr/>
            </a:pPr>
            <a:fld id="{060BD193-E118-4B16-863C-C8C12C675E3E}" type="slidenum">
              <a:rPr lang="en-US" noProof="0" smtClean="0"/>
              <a:pPr>
                <a:defRPr/>
              </a:pPr>
              <a:t>72</a:t>
            </a:fld>
            <a:endParaRPr lang="en-US" noProof="0" dirty="0"/>
          </a:p>
        </p:txBody>
      </p:sp>
      <p:sp>
        <p:nvSpPr>
          <p:cNvPr id="6" name="Título 5"/>
          <p:cNvSpPr>
            <a:spLocks noGrp="1"/>
          </p:cNvSpPr>
          <p:nvPr>
            <p:ph type="title"/>
          </p:nvPr>
        </p:nvSpPr>
        <p:spPr/>
        <p:txBody>
          <a:bodyPr/>
          <a:lstStyle/>
          <a:p>
            <a:r>
              <a:rPr lang="en-US" sz="4750" noProof="0" dirty="0"/>
              <a:t>Xilinx TCL Docs</a:t>
            </a:r>
          </a:p>
        </p:txBody>
      </p:sp>
    </p:spTree>
    <p:extLst>
      <p:ext uri="{BB962C8B-B14F-4D97-AF65-F5344CB8AC3E}">
        <p14:creationId xmlns:p14="http://schemas.microsoft.com/office/powerpoint/2010/main" val="32366252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ctrTitle"/>
          </p:nvPr>
        </p:nvSpPr>
        <p:spPr/>
        <p:txBody>
          <a:bodyPr/>
          <a:lstStyle/>
          <a:p>
            <a:r>
              <a:rPr lang="en-US" noProof="0" dirty="0" err="1"/>
              <a:t>Apendix</a:t>
            </a:r>
            <a:endParaRPr lang="en-US" noProof="0" dirty="0"/>
          </a:p>
        </p:txBody>
      </p:sp>
      <p:sp>
        <p:nvSpPr>
          <p:cNvPr id="8" name="Subtítulo 7"/>
          <p:cNvSpPr>
            <a:spLocks noGrp="1"/>
          </p:cNvSpPr>
          <p:nvPr>
            <p:ph type="subTitle" idx="1"/>
          </p:nvPr>
        </p:nvSpPr>
        <p:spPr/>
        <p:txBody>
          <a:bodyPr/>
          <a:lstStyle/>
          <a:p>
            <a:endParaRPr lang="en-US" noProof="0" dirty="0"/>
          </a:p>
        </p:txBody>
      </p:sp>
    </p:spTree>
    <p:extLst>
      <p:ext uri="{BB962C8B-B14F-4D97-AF65-F5344CB8AC3E}">
        <p14:creationId xmlns:p14="http://schemas.microsoft.com/office/powerpoint/2010/main" val="2521368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noProof="0" dirty="0">
                <a:solidFill>
                  <a:srgbClr val="7030A0"/>
                </a:solidFill>
              </a:rPr>
              <a:t>PS</a:t>
            </a:r>
            <a:r>
              <a:rPr lang="en-US" noProof="0" dirty="0"/>
              <a:t> I/O Peripherals</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74</a:t>
            </a:fld>
            <a:endParaRPr lang="en-US" noProof="0" dirty="0"/>
          </a:p>
        </p:txBody>
      </p:sp>
    </p:spTree>
    <p:extLst>
      <p:ext uri="{BB962C8B-B14F-4D97-AF65-F5344CB8AC3E}">
        <p14:creationId xmlns:p14="http://schemas.microsoft.com/office/powerpoint/2010/main" val="22835617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272521"/>
            <a:ext cx="10546080" cy="5196518"/>
          </a:xfrm>
        </p:spPr>
        <p:txBody>
          <a:bodyPr>
            <a:normAutofit fontScale="70000" lnSpcReduction="20000"/>
          </a:bodyPr>
          <a:lstStyle/>
          <a:p>
            <a:pPr lvl="0"/>
            <a:r>
              <a:rPr lang="en-US" sz="3100" noProof="0" dirty="0"/>
              <a:t>I²C bus specification version 2</a:t>
            </a:r>
          </a:p>
          <a:p>
            <a:pPr lvl="0"/>
            <a:r>
              <a:rPr lang="en-US" sz="3100" noProof="0" dirty="0"/>
              <a:t>Programmable to use normal (7-bit) or extended (10-bit) addressing</a:t>
            </a:r>
          </a:p>
          <a:p>
            <a:pPr lvl="0"/>
            <a:r>
              <a:rPr lang="en-US" sz="3100" noProof="0" dirty="0"/>
              <a:t>Programmable rates: fast mode (400 kbit/s) , standard (10 0kbits/s), and low (10 kbits/s)</a:t>
            </a:r>
          </a:p>
          <a:p>
            <a:pPr lvl="2">
              <a:spcBef>
                <a:spcPts val="400"/>
              </a:spcBef>
              <a:spcAft>
                <a:spcPts val="200"/>
              </a:spcAft>
            </a:pPr>
            <a:r>
              <a:rPr lang="en-US" sz="2900" noProof="0" dirty="0"/>
              <a:t>Rates higher than 400 kbits/sec are not supported</a:t>
            </a:r>
          </a:p>
          <a:p>
            <a:pPr lvl="0"/>
            <a:r>
              <a:rPr lang="en-US" sz="3100" noProof="0" dirty="0"/>
              <a:t>Programmable as either a master or slave interface</a:t>
            </a:r>
          </a:p>
          <a:p>
            <a:pPr lvl="0"/>
            <a:r>
              <a:rPr lang="en-US" sz="3100" noProof="0" dirty="0"/>
              <a:t>Capable of clock synchronization and bus arbitration</a:t>
            </a:r>
          </a:p>
          <a:p>
            <a:r>
              <a:rPr lang="en-US" sz="3100" noProof="0" dirty="0"/>
              <a:t>Fully programmable slave response address</a:t>
            </a:r>
          </a:p>
          <a:p>
            <a:pPr lvl="0"/>
            <a:r>
              <a:rPr lang="en-US" sz="3100" noProof="0" dirty="0"/>
              <a:t>Reversible FIFO operation supported</a:t>
            </a:r>
          </a:p>
          <a:p>
            <a:pPr lvl="0"/>
            <a:r>
              <a:rPr lang="en-US" sz="3100" noProof="0" dirty="0"/>
              <a:t>16-byte buffer size</a:t>
            </a:r>
          </a:p>
          <a:p>
            <a:pPr lvl="0"/>
            <a:r>
              <a:rPr lang="en-US" sz="3100" noProof="0" dirty="0"/>
              <a:t>Slave monitor mode when set up as master</a:t>
            </a:r>
          </a:p>
          <a:p>
            <a:pPr lvl="0"/>
            <a:r>
              <a:rPr lang="en-US" sz="3100" noProof="0" dirty="0"/>
              <a:t>I²C bus hold for slow host service</a:t>
            </a:r>
          </a:p>
          <a:p>
            <a:pPr lvl="0"/>
            <a:r>
              <a:rPr lang="en-US" sz="3100" noProof="0" dirty="0"/>
              <a:t>Slave timeout detection with programmable period</a:t>
            </a:r>
          </a:p>
          <a:p>
            <a:r>
              <a:rPr lang="en-US" sz="3100" noProof="0" dirty="0"/>
              <a:t>Transfer status interrupts and flags</a:t>
            </a: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I2C</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75</a:t>
            </a:fld>
            <a:endParaRPr lang="en-US" noProof="0" dirty="0"/>
          </a:p>
        </p:txBody>
      </p:sp>
    </p:spTree>
    <p:extLst>
      <p:ext uri="{BB962C8B-B14F-4D97-AF65-F5344CB8AC3E}">
        <p14:creationId xmlns:p14="http://schemas.microsoft.com/office/powerpoint/2010/main" val="38249617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fontScale="85000" lnSpcReduction="20000"/>
          </a:bodyPr>
          <a:lstStyle/>
          <a:p>
            <a:pPr lvl="0"/>
            <a:r>
              <a:rPr lang="en-US" noProof="0" dirty="0"/>
              <a:t>Up to 24-MHz CAN_REF clock as system clock</a:t>
            </a:r>
          </a:p>
          <a:p>
            <a:pPr lvl="0"/>
            <a:r>
              <a:rPr lang="en-US" noProof="0" dirty="0"/>
              <a:t>64 message-deep receiver and transmitter buffer</a:t>
            </a:r>
          </a:p>
          <a:p>
            <a:pPr lvl="0"/>
            <a:r>
              <a:rPr lang="en-US" noProof="0" dirty="0"/>
              <a:t>Full CAN 2.0B compliant; conforms to ISO 11898-1</a:t>
            </a:r>
          </a:p>
          <a:p>
            <a:pPr lvl="0"/>
            <a:r>
              <a:rPr lang="en-US" noProof="0" dirty="0"/>
              <a:t>Maximum baud rate of 1 Mb/s</a:t>
            </a:r>
          </a:p>
          <a:p>
            <a:pPr lvl="0"/>
            <a:r>
              <a:rPr lang="en-US" noProof="0" dirty="0"/>
              <a:t>Four message filters required for buffer mode</a:t>
            </a:r>
          </a:p>
          <a:p>
            <a:r>
              <a:rPr lang="en-US" noProof="0" dirty="0"/>
              <a:t>Listen-only mode for test and debug</a:t>
            </a:r>
          </a:p>
          <a:p>
            <a:pPr lvl="0"/>
            <a:r>
              <a:rPr lang="en-US" noProof="0" dirty="0"/>
              <a:t>External PHY I/O</a:t>
            </a:r>
          </a:p>
          <a:p>
            <a:pPr lvl="0"/>
            <a:r>
              <a:rPr lang="en-US" noProof="0" dirty="0"/>
              <a:t>“Wake-on-message”</a:t>
            </a:r>
          </a:p>
          <a:p>
            <a:pPr lvl="0"/>
            <a:r>
              <a:rPr lang="en-US" noProof="0" dirty="0"/>
              <a:t>Time-stamping for receive messages</a:t>
            </a:r>
          </a:p>
          <a:p>
            <a:pPr lvl="0"/>
            <a:r>
              <a:rPr lang="en-US" noProof="0" dirty="0"/>
              <a:t>TX and RX FIFO watermarking</a:t>
            </a:r>
          </a:p>
          <a:p>
            <a:r>
              <a:rPr lang="en-US" noProof="0" dirty="0"/>
              <a:t>Exception: no power-down mode</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CAN</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76</a:t>
            </a:fld>
            <a:endParaRPr lang="en-US" noProof="0" dirty="0"/>
          </a:p>
        </p:txBody>
      </p:sp>
    </p:spTree>
    <p:extLst>
      <p:ext uri="{BB962C8B-B14F-4D97-AF65-F5344CB8AC3E}">
        <p14:creationId xmlns:p14="http://schemas.microsoft.com/office/powerpoint/2010/main" val="33737627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fontScale="92500" lnSpcReduction="20000"/>
          </a:bodyPr>
          <a:lstStyle/>
          <a:p>
            <a:pPr lvl="0"/>
            <a:r>
              <a:rPr lang="en-US" noProof="0" dirty="0"/>
              <a:t>Support for version 2.0 of SD Specification</a:t>
            </a:r>
          </a:p>
          <a:p>
            <a:pPr lvl="0"/>
            <a:r>
              <a:rPr lang="en-US" noProof="0" dirty="0"/>
              <a:t>Full-speed (4 MB/s) and low-speed (2 MB/s) support</a:t>
            </a:r>
          </a:p>
          <a:p>
            <a:pPr lvl="2"/>
            <a:r>
              <a:rPr lang="en-US" noProof="0" dirty="0"/>
              <a:t>Low-speed clock (400 </a:t>
            </a:r>
            <a:r>
              <a:rPr lang="en-US" noProof="0" dirty="0" err="1"/>
              <a:t>KHz</a:t>
            </a:r>
            <a:r>
              <a:rPr lang="en-US" noProof="0" dirty="0"/>
              <a:t>) used until bandwidth negotiated</a:t>
            </a:r>
          </a:p>
          <a:p>
            <a:pPr lvl="0"/>
            <a:r>
              <a:rPr lang="en-US" noProof="0" dirty="0"/>
              <a:t>1-bit and 4-bit data interface support</a:t>
            </a:r>
          </a:p>
          <a:p>
            <a:pPr lvl="0"/>
            <a:r>
              <a:rPr lang="en-US" noProof="0" dirty="0"/>
              <a:t>Host mode support only</a:t>
            </a:r>
          </a:p>
          <a:p>
            <a:pPr lvl="0"/>
            <a:r>
              <a:rPr lang="en-US" noProof="0" dirty="0"/>
              <a:t>Built-in DMA controller</a:t>
            </a:r>
          </a:p>
          <a:p>
            <a:pPr lvl="0"/>
            <a:r>
              <a:rPr lang="en-US" noProof="0" dirty="0"/>
              <a:t>Full-speed clock (0-50 MHz) with maximum throughput at 25 MB/s</a:t>
            </a:r>
          </a:p>
          <a:p>
            <a:pPr lvl="0"/>
            <a:r>
              <a:rPr lang="en-US" noProof="0" dirty="0"/>
              <a:t>1 KB data FIFO interface</a:t>
            </a:r>
          </a:p>
          <a:p>
            <a:pPr lvl="0"/>
            <a:r>
              <a:rPr lang="en-US" noProof="0" dirty="0"/>
              <a:t>Support for MMC 3.31 card at 52 MHz</a:t>
            </a:r>
          </a:p>
          <a:p>
            <a:pPr lvl="0"/>
            <a:r>
              <a:rPr lang="en-US" noProof="0" dirty="0"/>
              <a:t>Support for memory, I/O, and combo cards</a:t>
            </a:r>
          </a:p>
          <a:p>
            <a:pPr lvl="0"/>
            <a:r>
              <a:rPr lang="en-US" noProof="0" dirty="0"/>
              <a:t>Support for power control modes and interrupts</a:t>
            </a: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SD-SDIO </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77</a:t>
            </a:fld>
            <a:endParaRPr lang="en-US" noProof="0" dirty="0"/>
          </a:p>
        </p:txBody>
      </p:sp>
    </p:spTree>
    <p:extLst>
      <p:ext uri="{BB962C8B-B14F-4D97-AF65-F5344CB8AC3E}">
        <p14:creationId xmlns:p14="http://schemas.microsoft.com/office/powerpoint/2010/main" val="38677496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fontScale="85000" lnSpcReduction="20000"/>
          </a:bodyPr>
          <a:lstStyle/>
          <a:p>
            <a:pPr lvl="0"/>
            <a:r>
              <a:rPr lang="en-US" noProof="0" dirty="0"/>
              <a:t>Master or slave SPI mode</a:t>
            </a:r>
          </a:p>
          <a:p>
            <a:pPr lvl="0"/>
            <a:r>
              <a:rPr lang="en-US" noProof="0" dirty="0"/>
              <a:t>Four wire bus: MOSI, MISO, SCK, </a:t>
            </a:r>
            <a:r>
              <a:rPr lang="en-US" noProof="0" dirty="0" err="1"/>
              <a:t>nSS</a:t>
            </a:r>
            <a:endParaRPr lang="en-US" noProof="0" dirty="0"/>
          </a:p>
          <a:p>
            <a:pPr lvl="0"/>
            <a:r>
              <a:rPr lang="en-US" noProof="0" dirty="0"/>
              <a:t>Supports up to three slave select lines</a:t>
            </a:r>
          </a:p>
          <a:p>
            <a:pPr lvl="0"/>
            <a:r>
              <a:rPr lang="en-US" noProof="0" dirty="0"/>
              <a:t>Supports multi-master environment</a:t>
            </a:r>
          </a:p>
          <a:p>
            <a:pPr lvl="0"/>
            <a:r>
              <a:rPr lang="en-US" noProof="0" dirty="0"/>
              <a:t>Identifies an error condition if more than one master detected</a:t>
            </a:r>
          </a:p>
          <a:p>
            <a:pPr lvl="0"/>
            <a:r>
              <a:rPr lang="en-US" noProof="0" dirty="0"/>
              <a:t>Software can poll for status or function as interrupt-driven device</a:t>
            </a:r>
          </a:p>
          <a:p>
            <a:pPr lvl="0"/>
            <a:r>
              <a:rPr lang="en-US" noProof="0" dirty="0"/>
              <a:t>Programmable interrupt generation</a:t>
            </a:r>
          </a:p>
          <a:p>
            <a:pPr lvl="0"/>
            <a:r>
              <a:rPr lang="en-US" noProof="0" dirty="0"/>
              <a:t>50-MHz maximum external SPI clock rate</a:t>
            </a:r>
          </a:p>
          <a:p>
            <a:pPr lvl="0"/>
            <a:r>
              <a:rPr lang="en-US" noProof="0" dirty="0"/>
              <a:t>Selectable master clock reference</a:t>
            </a:r>
          </a:p>
          <a:p>
            <a:pPr lvl="0"/>
            <a:r>
              <a:rPr lang="en-US" noProof="0" dirty="0"/>
              <a:t>Integrated 128-byte deep read and write FIFOs</a:t>
            </a:r>
          </a:p>
          <a:p>
            <a:pPr lvl="0"/>
            <a:r>
              <a:rPr lang="en-US" noProof="0" dirty="0"/>
              <a:t>Full-duplex operation offers simultaneous receive and transmit</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SPI</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78</a:t>
            </a:fld>
            <a:endParaRPr lang="en-US" noProof="0" dirty="0"/>
          </a:p>
        </p:txBody>
      </p:sp>
    </p:spTree>
    <p:extLst>
      <p:ext uri="{BB962C8B-B14F-4D97-AF65-F5344CB8AC3E}">
        <p14:creationId xmlns:p14="http://schemas.microsoft.com/office/powerpoint/2010/main" val="27149640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146412"/>
            <a:ext cx="10546080" cy="5308979"/>
          </a:xfrm>
        </p:spPr>
        <p:txBody>
          <a:bodyPr>
            <a:normAutofit fontScale="85000" lnSpcReduction="20000"/>
          </a:bodyPr>
          <a:lstStyle/>
          <a:p>
            <a:pPr lvl="0"/>
            <a:r>
              <a:rPr lang="en-US" noProof="0" dirty="0"/>
              <a:t>Two UARTs</a:t>
            </a:r>
          </a:p>
          <a:p>
            <a:pPr lvl="0"/>
            <a:r>
              <a:rPr lang="en-US" noProof="0" dirty="0"/>
              <a:t>Programmable baud rate generator</a:t>
            </a:r>
          </a:p>
          <a:p>
            <a:pPr lvl="0"/>
            <a:r>
              <a:rPr lang="en-US" noProof="0" dirty="0"/>
              <a:t>64-byte receive and transmit FIFOs</a:t>
            </a:r>
          </a:p>
          <a:p>
            <a:pPr lvl="0"/>
            <a:r>
              <a:rPr lang="en-US" noProof="0" dirty="0"/>
              <a:t>6, 7, or 8 data bits and 1, 1.5, or 2 stop bits</a:t>
            </a:r>
          </a:p>
          <a:p>
            <a:pPr lvl="0"/>
            <a:r>
              <a:rPr lang="en-US" noProof="0" dirty="0"/>
              <a:t>Odd, even, space, mark, or no parity with parity, framing, and overrun error detection</a:t>
            </a:r>
          </a:p>
          <a:p>
            <a:pPr lvl="0"/>
            <a:r>
              <a:rPr lang="en-US" noProof="0" dirty="0"/>
              <a:t>"Line break" generation and detection</a:t>
            </a:r>
          </a:p>
          <a:p>
            <a:pPr lvl="0"/>
            <a:r>
              <a:rPr lang="en-US" noProof="0" dirty="0"/>
              <a:t>Normal, automatic echo, local loopback, and remote loopback channel modes</a:t>
            </a:r>
          </a:p>
          <a:p>
            <a:pPr lvl="0"/>
            <a:r>
              <a:rPr lang="en-US" noProof="0" dirty="0"/>
              <a:t>Interrupts generation</a:t>
            </a:r>
          </a:p>
          <a:p>
            <a:pPr lvl="0"/>
            <a:r>
              <a:rPr lang="en-US" noProof="0" dirty="0"/>
              <a:t>Support 8 Mb/s maximum baud rate with additional reference clock or up to 1.5 Mb/s with a 100-MHz peripheral bus clock</a:t>
            </a:r>
          </a:p>
          <a:p>
            <a:pPr lvl="0"/>
            <a:r>
              <a:rPr lang="en-US" noProof="0" dirty="0"/>
              <a:t>Modem control signals: CTS, RTS, DSR, DTR, RI, and DCD (through EMIO)</a:t>
            </a:r>
          </a:p>
          <a:p>
            <a:pPr lvl="0"/>
            <a:r>
              <a:rPr lang="en-US" noProof="0" dirty="0"/>
              <a:t>Simple UART: only two pins (TX and RX through MIO)</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UART</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79</a:t>
            </a:fld>
            <a:endParaRPr lang="en-US" noProof="0" dirty="0"/>
          </a:p>
        </p:txBody>
      </p:sp>
    </p:spTree>
    <p:extLst>
      <p:ext uri="{BB962C8B-B14F-4D97-AF65-F5344CB8AC3E}">
        <p14:creationId xmlns:p14="http://schemas.microsoft.com/office/powerpoint/2010/main" val="3945021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8</a:t>
            </a:fld>
            <a:endParaRPr lang="en-US" noProof="0" dirty="0"/>
          </a:p>
        </p:txBody>
      </p:sp>
      <p:sp>
        <p:nvSpPr>
          <p:cNvPr id="6" name="Título 5"/>
          <p:cNvSpPr>
            <a:spLocks noGrp="1"/>
          </p:cNvSpPr>
          <p:nvPr>
            <p:ph type="title"/>
          </p:nvPr>
        </p:nvSpPr>
        <p:spPr>
          <a:xfrm>
            <a:off x="239151" y="238011"/>
            <a:ext cx="11784037" cy="750150"/>
          </a:xfrm>
        </p:spPr>
        <p:txBody>
          <a:bodyPr>
            <a:noAutofit/>
          </a:bodyPr>
          <a:lstStyle/>
          <a:p>
            <a:r>
              <a:rPr lang="en-US" sz="4000" noProof="0" dirty="0"/>
              <a:t>AMD 7-Series Architecture – Common Elements</a:t>
            </a:r>
          </a:p>
        </p:txBody>
      </p:sp>
      <p:sp>
        <p:nvSpPr>
          <p:cNvPr id="7" name="Content Placeholder 1"/>
          <p:cNvSpPr txBox="1">
            <a:spLocks/>
          </p:cNvSpPr>
          <p:nvPr/>
        </p:nvSpPr>
        <p:spPr>
          <a:xfrm>
            <a:off x="834626" y="1180815"/>
            <a:ext cx="8305958" cy="4268337"/>
          </a:xfrm>
          <a:prstGeom prst="rect">
            <a:avLst/>
          </a:prstGeom>
        </p:spPr>
        <p:txBody>
          <a:bodyPr vert="horz" lIns="0" tIns="45720" rIns="0" bIns="45720" rtlCol="0" anchor="t">
            <a:normAutofit/>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pc="15" noProof="0" dirty="0">
                <a:solidFill>
                  <a:srgbClr val="3E3E3E"/>
                </a:solidFill>
                <a:cs typeface="Arial"/>
              </a:rPr>
              <a:t>C</a:t>
            </a:r>
            <a:r>
              <a:rPr lang="en-US" spc="-5" noProof="0" dirty="0">
                <a:solidFill>
                  <a:srgbClr val="3E3E3E"/>
                </a:solidFill>
                <a:cs typeface="Arial"/>
              </a:rPr>
              <a:t>ommo</a:t>
            </a:r>
            <a:r>
              <a:rPr lang="en-US" spc="10" noProof="0" dirty="0">
                <a:solidFill>
                  <a:srgbClr val="3E3E3E"/>
                </a:solidFill>
                <a:cs typeface="Arial"/>
              </a:rPr>
              <a:t>n</a:t>
            </a:r>
            <a:r>
              <a:rPr lang="en-US" spc="160" noProof="0" dirty="0">
                <a:solidFill>
                  <a:srgbClr val="3E3E3E"/>
                </a:solidFill>
                <a:cs typeface="Arial"/>
              </a:rPr>
              <a:t> </a:t>
            </a:r>
            <a:r>
              <a:rPr lang="en-US" spc="-15" noProof="0" dirty="0">
                <a:solidFill>
                  <a:srgbClr val="3E3E3E"/>
                </a:solidFill>
                <a:cs typeface="Arial"/>
              </a:rPr>
              <a:t>e</a:t>
            </a:r>
            <a:r>
              <a:rPr lang="en-US" spc="-10" noProof="0" dirty="0">
                <a:solidFill>
                  <a:srgbClr val="3E3E3E"/>
                </a:solidFill>
                <a:cs typeface="Arial"/>
              </a:rPr>
              <a:t>l</a:t>
            </a:r>
            <a:r>
              <a:rPr lang="en-US" spc="-15" noProof="0" dirty="0">
                <a:solidFill>
                  <a:srgbClr val="3E3E3E"/>
                </a:solidFill>
                <a:cs typeface="Arial"/>
              </a:rPr>
              <a:t>e</a:t>
            </a:r>
            <a:r>
              <a:rPr lang="en-US" spc="-5" noProof="0" dirty="0">
                <a:solidFill>
                  <a:srgbClr val="3E3E3E"/>
                </a:solidFill>
                <a:cs typeface="Arial"/>
              </a:rPr>
              <a:t>m</a:t>
            </a:r>
            <a:r>
              <a:rPr lang="en-US" spc="-15" noProof="0" dirty="0">
                <a:solidFill>
                  <a:srgbClr val="3E3E3E"/>
                </a:solidFill>
                <a:cs typeface="Arial"/>
              </a:rPr>
              <a:t>e</a:t>
            </a:r>
            <a:r>
              <a:rPr lang="en-US" spc="-5" noProof="0" dirty="0">
                <a:solidFill>
                  <a:srgbClr val="3E3E3E"/>
                </a:solidFill>
                <a:cs typeface="Arial"/>
              </a:rPr>
              <a:t>n</a:t>
            </a:r>
            <a:r>
              <a:rPr lang="en-US" spc="5" noProof="0" dirty="0">
                <a:solidFill>
                  <a:srgbClr val="3E3E3E"/>
                </a:solidFill>
                <a:cs typeface="Arial"/>
              </a:rPr>
              <a:t>ts</a:t>
            </a:r>
            <a:r>
              <a:rPr lang="en-US" spc="150" noProof="0" dirty="0">
                <a:solidFill>
                  <a:srgbClr val="3E3E3E"/>
                </a:solidFill>
                <a:cs typeface="Arial"/>
              </a:rPr>
              <a:t> </a:t>
            </a:r>
            <a:r>
              <a:rPr lang="en-US" spc="-15" noProof="0" dirty="0">
                <a:solidFill>
                  <a:srgbClr val="3E3E3E"/>
                </a:solidFill>
                <a:cs typeface="Arial"/>
              </a:rPr>
              <a:t>e</a:t>
            </a:r>
            <a:r>
              <a:rPr lang="en-US" spc="-5" noProof="0" dirty="0">
                <a:solidFill>
                  <a:srgbClr val="3E3E3E"/>
                </a:solidFill>
                <a:cs typeface="Arial"/>
              </a:rPr>
              <a:t>n</a:t>
            </a:r>
            <a:r>
              <a:rPr lang="en-US" spc="-15" noProof="0" dirty="0">
                <a:solidFill>
                  <a:srgbClr val="3E3E3E"/>
                </a:solidFill>
                <a:cs typeface="Arial"/>
              </a:rPr>
              <a:t>a</a:t>
            </a:r>
            <a:r>
              <a:rPr lang="en-US" spc="-5" noProof="0" dirty="0">
                <a:solidFill>
                  <a:srgbClr val="3E3E3E"/>
                </a:solidFill>
                <a:cs typeface="Arial"/>
              </a:rPr>
              <a:t>b</a:t>
            </a:r>
            <a:r>
              <a:rPr lang="en-US" spc="-10" noProof="0" dirty="0">
                <a:solidFill>
                  <a:srgbClr val="3E3E3E"/>
                </a:solidFill>
                <a:cs typeface="Arial"/>
              </a:rPr>
              <a:t>l</a:t>
            </a:r>
            <a:r>
              <a:rPr lang="en-US" spc="10" noProof="0" dirty="0">
                <a:solidFill>
                  <a:srgbClr val="3E3E3E"/>
                </a:solidFill>
                <a:cs typeface="Arial"/>
              </a:rPr>
              <a:t>e</a:t>
            </a:r>
            <a:r>
              <a:rPr lang="en-US" spc="150" noProof="0" dirty="0">
                <a:solidFill>
                  <a:srgbClr val="3E3E3E"/>
                </a:solidFill>
                <a:cs typeface="Arial"/>
              </a:rPr>
              <a:t> </a:t>
            </a:r>
            <a:r>
              <a:rPr lang="en-US" spc="-15" noProof="0" dirty="0">
                <a:solidFill>
                  <a:srgbClr val="3E3E3E"/>
                </a:solidFill>
                <a:cs typeface="Arial"/>
              </a:rPr>
              <a:t>eas</a:t>
            </a:r>
            <a:r>
              <a:rPr lang="en-US" spc="10" noProof="0" dirty="0">
                <a:solidFill>
                  <a:srgbClr val="3E3E3E"/>
                </a:solidFill>
                <a:cs typeface="Arial"/>
              </a:rPr>
              <a:t>y</a:t>
            </a:r>
            <a:r>
              <a:rPr lang="en-US" spc="150" noProof="0" dirty="0">
                <a:solidFill>
                  <a:srgbClr val="3E3E3E"/>
                </a:solidFill>
                <a:cs typeface="Arial"/>
              </a:rPr>
              <a:t> </a:t>
            </a:r>
            <a:r>
              <a:rPr lang="en-US" spc="-10" noProof="0" dirty="0">
                <a:solidFill>
                  <a:srgbClr val="3E3E3E"/>
                </a:solidFill>
                <a:cs typeface="Arial"/>
              </a:rPr>
              <a:t>I</a:t>
            </a:r>
            <a:r>
              <a:rPr lang="en-US" spc="10" noProof="0" dirty="0">
                <a:solidFill>
                  <a:srgbClr val="3E3E3E"/>
                </a:solidFill>
                <a:cs typeface="Arial"/>
              </a:rPr>
              <a:t>P</a:t>
            </a:r>
            <a:r>
              <a:rPr lang="en-US" spc="-5" noProof="0" dirty="0">
                <a:solidFill>
                  <a:srgbClr val="3E3E3E"/>
                </a:solidFill>
                <a:cs typeface="Arial"/>
              </a:rPr>
              <a:t> </a:t>
            </a:r>
            <a:r>
              <a:rPr lang="en-US" spc="10" noProof="0" dirty="0">
                <a:solidFill>
                  <a:srgbClr val="3E3E3E"/>
                </a:solidFill>
                <a:cs typeface="Arial"/>
              </a:rPr>
              <a:t>r</a:t>
            </a:r>
            <a:r>
              <a:rPr lang="en-US" spc="-15" noProof="0" dirty="0">
                <a:solidFill>
                  <a:srgbClr val="3E3E3E"/>
                </a:solidFill>
                <a:cs typeface="Arial"/>
              </a:rPr>
              <a:t>e</a:t>
            </a:r>
            <a:r>
              <a:rPr lang="en-US" spc="-5" noProof="0" dirty="0">
                <a:solidFill>
                  <a:srgbClr val="3E3E3E"/>
                </a:solidFill>
                <a:cs typeface="Arial"/>
              </a:rPr>
              <a:t>u</a:t>
            </a:r>
            <a:r>
              <a:rPr lang="en-US" spc="-15" noProof="0" dirty="0">
                <a:solidFill>
                  <a:srgbClr val="3E3E3E"/>
                </a:solidFill>
                <a:cs typeface="Arial"/>
              </a:rPr>
              <a:t>s</a:t>
            </a:r>
            <a:r>
              <a:rPr lang="en-US" spc="10" noProof="0" dirty="0">
                <a:solidFill>
                  <a:srgbClr val="3E3E3E"/>
                </a:solidFill>
                <a:cs typeface="Arial"/>
              </a:rPr>
              <a:t>e</a:t>
            </a:r>
            <a:r>
              <a:rPr lang="en-US" spc="90" noProof="0" dirty="0">
                <a:solidFill>
                  <a:srgbClr val="3E3E3E"/>
                </a:solidFill>
                <a:cs typeface="Arial"/>
              </a:rPr>
              <a:t> </a:t>
            </a:r>
            <a:r>
              <a:rPr lang="en-US" spc="5" noProof="0" dirty="0">
                <a:solidFill>
                  <a:srgbClr val="3E3E3E"/>
                </a:solidFill>
                <a:cs typeface="Arial"/>
              </a:rPr>
              <a:t>f</a:t>
            </a:r>
            <a:r>
              <a:rPr lang="en-US" spc="-5" noProof="0" dirty="0">
                <a:solidFill>
                  <a:srgbClr val="3E3E3E"/>
                </a:solidFill>
                <a:cs typeface="Arial"/>
              </a:rPr>
              <a:t>o</a:t>
            </a:r>
            <a:r>
              <a:rPr lang="en-US" spc="5" noProof="0" dirty="0">
                <a:solidFill>
                  <a:srgbClr val="3E3E3E"/>
                </a:solidFill>
                <a:cs typeface="Arial"/>
              </a:rPr>
              <a:t>r </a:t>
            </a:r>
            <a:r>
              <a:rPr lang="en-US" spc="-5" noProof="0" dirty="0">
                <a:solidFill>
                  <a:srgbClr val="3E3E3E"/>
                </a:solidFill>
                <a:cs typeface="Arial"/>
              </a:rPr>
              <a:t>qu</a:t>
            </a:r>
            <a:r>
              <a:rPr lang="en-US" spc="-10" noProof="0" dirty="0">
                <a:solidFill>
                  <a:srgbClr val="3E3E3E"/>
                </a:solidFill>
                <a:cs typeface="Arial"/>
              </a:rPr>
              <a:t>i</a:t>
            </a:r>
            <a:r>
              <a:rPr lang="en-US" spc="-15" noProof="0" dirty="0">
                <a:solidFill>
                  <a:srgbClr val="3E3E3E"/>
                </a:solidFill>
                <a:cs typeface="Arial"/>
              </a:rPr>
              <a:t>ck </a:t>
            </a:r>
            <a:r>
              <a:rPr lang="en-US" spc="-5" noProof="0" dirty="0">
                <a:solidFill>
                  <a:srgbClr val="3E3E3E"/>
                </a:solidFill>
                <a:cs typeface="Arial"/>
              </a:rPr>
              <a:t>d</a:t>
            </a:r>
            <a:r>
              <a:rPr lang="en-US" spc="-15" noProof="0" dirty="0">
                <a:solidFill>
                  <a:srgbClr val="3E3E3E"/>
                </a:solidFill>
                <a:cs typeface="Arial"/>
              </a:rPr>
              <a:t>es</a:t>
            </a:r>
            <a:r>
              <a:rPr lang="en-US" spc="-10" noProof="0" dirty="0">
                <a:solidFill>
                  <a:srgbClr val="3E3E3E"/>
                </a:solidFill>
                <a:cs typeface="Arial"/>
              </a:rPr>
              <a:t>i</a:t>
            </a:r>
            <a:r>
              <a:rPr lang="en-US" spc="-5" noProof="0" dirty="0">
                <a:solidFill>
                  <a:srgbClr val="3E3E3E"/>
                </a:solidFill>
                <a:cs typeface="Arial"/>
              </a:rPr>
              <a:t>g</a:t>
            </a:r>
            <a:r>
              <a:rPr lang="en-US" spc="10" noProof="0" dirty="0">
                <a:solidFill>
                  <a:srgbClr val="3E3E3E"/>
                </a:solidFill>
                <a:cs typeface="Arial"/>
              </a:rPr>
              <a:t>n </a:t>
            </a:r>
            <a:r>
              <a:rPr lang="en-US" spc="-260" noProof="0" dirty="0">
                <a:solidFill>
                  <a:srgbClr val="3E3E3E"/>
                </a:solidFill>
                <a:cs typeface="Arial"/>
              </a:rPr>
              <a:t> </a:t>
            </a:r>
            <a:r>
              <a:rPr lang="en-US" spc="-5" noProof="0" dirty="0">
                <a:solidFill>
                  <a:srgbClr val="3E3E3E"/>
                </a:solidFill>
                <a:cs typeface="Arial"/>
              </a:rPr>
              <a:t>po</a:t>
            </a:r>
            <a:r>
              <a:rPr lang="en-US" spc="10" noProof="0" dirty="0">
                <a:solidFill>
                  <a:srgbClr val="3E3E3E"/>
                </a:solidFill>
                <a:cs typeface="Arial"/>
              </a:rPr>
              <a:t>r</a:t>
            </a:r>
            <a:r>
              <a:rPr lang="en-US" spc="5" noProof="0" dirty="0">
                <a:solidFill>
                  <a:srgbClr val="3E3E3E"/>
                </a:solidFill>
                <a:cs typeface="Arial"/>
              </a:rPr>
              <a:t>t</a:t>
            </a:r>
            <a:r>
              <a:rPr lang="en-US" spc="-15" noProof="0" dirty="0">
                <a:solidFill>
                  <a:srgbClr val="3E3E3E"/>
                </a:solidFill>
                <a:cs typeface="Arial"/>
              </a:rPr>
              <a:t>a</a:t>
            </a:r>
            <a:r>
              <a:rPr lang="en-US" spc="-5" noProof="0" dirty="0">
                <a:solidFill>
                  <a:srgbClr val="3E3E3E"/>
                </a:solidFill>
                <a:cs typeface="Arial"/>
              </a:rPr>
              <a:t>b</a:t>
            </a:r>
            <a:r>
              <a:rPr lang="en-US" spc="-10" noProof="0" dirty="0">
                <a:solidFill>
                  <a:srgbClr val="3E3E3E"/>
                </a:solidFill>
                <a:cs typeface="Arial"/>
              </a:rPr>
              <a:t>ili</a:t>
            </a:r>
            <a:r>
              <a:rPr lang="en-US" spc="5" noProof="0" dirty="0">
                <a:solidFill>
                  <a:srgbClr val="3E3E3E"/>
                </a:solidFill>
                <a:cs typeface="Arial"/>
              </a:rPr>
              <a:t>ty</a:t>
            </a:r>
            <a:r>
              <a:rPr lang="en-US" spc="210" noProof="0" dirty="0">
                <a:solidFill>
                  <a:srgbClr val="3E3E3E"/>
                </a:solidFill>
                <a:cs typeface="Arial"/>
              </a:rPr>
              <a:t> </a:t>
            </a:r>
            <a:r>
              <a:rPr lang="en-US" spc="-15" noProof="0" dirty="0">
                <a:solidFill>
                  <a:srgbClr val="3E3E3E"/>
                </a:solidFill>
                <a:cs typeface="Arial"/>
              </a:rPr>
              <a:t>ac</a:t>
            </a:r>
            <a:r>
              <a:rPr lang="en-US" spc="10" noProof="0" dirty="0">
                <a:solidFill>
                  <a:srgbClr val="3E3E3E"/>
                </a:solidFill>
                <a:cs typeface="Arial"/>
              </a:rPr>
              <a:t>r</a:t>
            </a:r>
            <a:r>
              <a:rPr lang="en-US" spc="-5" noProof="0" dirty="0">
                <a:solidFill>
                  <a:srgbClr val="3E3E3E"/>
                </a:solidFill>
                <a:cs typeface="Arial"/>
              </a:rPr>
              <a:t>o</a:t>
            </a:r>
            <a:r>
              <a:rPr lang="en-US" spc="-15" noProof="0" dirty="0">
                <a:solidFill>
                  <a:srgbClr val="3E3E3E"/>
                </a:solidFill>
                <a:cs typeface="Arial"/>
              </a:rPr>
              <a:t>s</a:t>
            </a:r>
            <a:r>
              <a:rPr lang="en-US" spc="10" noProof="0" dirty="0">
                <a:solidFill>
                  <a:srgbClr val="3E3E3E"/>
                </a:solidFill>
                <a:cs typeface="Arial"/>
              </a:rPr>
              <a:t>s</a:t>
            </a:r>
            <a:r>
              <a:rPr lang="en-US" spc="90" noProof="0" dirty="0">
                <a:solidFill>
                  <a:srgbClr val="3E3E3E"/>
                </a:solidFill>
                <a:cs typeface="Arial"/>
              </a:rPr>
              <a:t> </a:t>
            </a:r>
            <a:r>
              <a:rPr lang="en-US" spc="-15" noProof="0" dirty="0">
                <a:solidFill>
                  <a:srgbClr val="3E3E3E"/>
                </a:solidFill>
                <a:cs typeface="Arial"/>
              </a:rPr>
              <a:t>a</a:t>
            </a:r>
            <a:r>
              <a:rPr lang="en-US" spc="-10" noProof="0" dirty="0">
                <a:solidFill>
                  <a:srgbClr val="3E3E3E"/>
                </a:solidFill>
                <a:cs typeface="Arial"/>
              </a:rPr>
              <a:t>l</a:t>
            </a:r>
            <a:r>
              <a:rPr lang="en-US" spc="5" noProof="0" dirty="0">
                <a:solidFill>
                  <a:srgbClr val="3E3E3E"/>
                </a:solidFill>
                <a:cs typeface="Arial"/>
              </a:rPr>
              <a:t>l</a:t>
            </a:r>
            <a:r>
              <a:rPr lang="en-US" spc="100" noProof="0" dirty="0">
                <a:solidFill>
                  <a:srgbClr val="3E3E3E"/>
                </a:solidFill>
                <a:cs typeface="Arial"/>
              </a:rPr>
              <a:t> </a:t>
            </a:r>
            <a:r>
              <a:rPr lang="en-US" spc="10" noProof="0" dirty="0">
                <a:solidFill>
                  <a:srgbClr val="3E3E3E"/>
                </a:solidFill>
                <a:cs typeface="Arial"/>
              </a:rPr>
              <a:t>7-</a:t>
            </a:r>
            <a:r>
              <a:rPr lang="en-US" spc="-15" noProof="0" dirty="0">
                <a:solidFill>
                  <a:srgbClr val="3E3E3E"/>
                </a:solidFill>
                <a:cs typeface="Arial"/>
              </a:rPr>
              <a:t>se</a:t>
            </a:r>
            <a:r>
              <a:rPr lang="en-US" spc="10" noProof="0" dirty="0">
                <a:solidFill>
                  <a:srgbClr val="3E3E3E"/>
                </a:solidFill>
                <a:cs typeface="Arial"/>
              </a:rPr>
              <a:t>r</a:t>
            </a:r>
            <a:r>
              <a:rPr lang="en-US" spc="-10" noProof="0" dirty="0">
                <a:solidFill>
                  <a:srgbClr val="3E3E3E"/>
                </a:solidFill>
                <a:cs typeface="Arial"/>
              </a:rPr>
              <a:t>i</a:t>
            </a:r>
            <a:r>
              <a:rPr lang="en-US" spc="-15" noProof="0" dirty="0">
                <a:solidFill>
                  <a:srgbClr val="3E3E3E"/>
                </a:solidFill>
                <a:cs typeface="Arial"/>
              </a:rPr>
              <a:t>e</a:t>
            </a:r>
            <a:r>
              <a:rPr lang="en-US" spc="10" noProof="0" dirty="0">
                <a:solidFill>
                  <a:srgbClr val="3E3E3E"/>
                </a:solidFill>
                <a:cs typeface="Arial"/>
              </a:rPr>
              <a:t>s</a:t>
            </a:r>
            <a:r>
              <a:rPr lang="en-US" spc="5" noProof="0" dirty="0">
                <a:solidFill>
                  <a:srgbClr val="3E3E3E"/>
                </a:solidFill>
                <a:cs typeface="Arial"/>
              </a:rPr>
              <a:t> f</a:t>
            </a:r>
            <a:r>
              <a:rPr lang="en-US" spc="-15" noProof="0" dirty="0">
                <a:solidFill>
                  <a:srgbClr val="3E3E3E"/>
                </a:solidFill>
                <a:cs typeface="Arial"/>
              </a:rPr>
              <a:t>a</a:t>
            </a:r>
            <a:r>
              <a:rPr lang="en-US" spc="-5" noProof="0" dirty="0">
                <a:solidFill>
                  <a:srgbClr val="3E3E3E"/>
                </a:solidFill>
                <a:cs typeface="Arial"/>
              </a:rPr>
              <a:t>m</a:t>
            </a:r>
            <a:r>
              <a:rPr lang="en-US" spc="-10" noProof="0" dirty="0">
                <a:solidFill>
                  <a:srgbClr val="3E3E3E"/>
                </a:solidFill>
                <a:cs typeface="Arial"/>
              </a:rPr>
              <a:t>ili</a:t>
            </a:r>
            <a:r>
              <a:rPr lang="en-US" spc="-15" noProof="0" dirty="0">
                <a:solidFill>
                  <a:srgbClr val="3E3E3E"/>
                </a:solidFill>
                <a:cs typeface="Arial"/>
              </a:rPr>
              <a:t>e</a:t>
            </a:r>
            <a:r>
              <a:rPr lang="en-US" spc="10" noProof="0" dirty="0">
                <a:solidFill>
                  <a:srgbClr val="3E3E3E"/>
                </a:solidFill>
                <a:cs typeface="Arial"/>
              </a:rPr>
              <a:t>s</a:t>
            </a:r>
            <a:endParaRPr lang="en-US" noProof="0" dirty="0">
              <a:cs typeface="Arial"/>
            </a:endParaRPr>
          </a:p>
          <a:p>
            <a:pPr marL="457200" marR="12700" lvl="1">
              <a:lnSpc>
                <a:spcPct val="108500"/>
              </a:lnSpc>
            </a:pPr>
            <a:r>
              <a:rPr lang="en-US" spc="15" noProof="0" dirty="0">
                <a:solidFill>
                  <a:srgbClr val="3E3E3E"/>
                </a:solidFill>
                <a:cs typeface="Arial"/>
              </a:rPr>
              <a:t> D</a:t>
            </a:r>
            <a:r>
              <a:rPr lang="en-US" spc="-45" noProof="0" dirty="0">
                <a:solidFill>
                  <a:srgbClr val="3E3E3E"/>
                </a:solidFill>
                <a:cs typeface="Arial"/>
              </a:rPr>
              <a:t>e</a:t>
            </a:r>
            <a:r>
              <a:rPr lang="en-US" noProof="0" dirty="0">
                <a:solidFill>
                  <a:srgbClr val="3E3E3E"/>
                </a:solidFill>
                <a:cs typeface="Arial"/>
              </a:rPr>
              <a:t>s</a:t>
            </a:r>
            <a:r>
              <a:rPr lang="en-US" spc="15" noProof="0" dirty="0">
                <a:solidFill>
                  <a:srgbClr val="3E3E3E"/>
                </a:solidFill>
                <a:cs typeface="Arial"/>
              </a:rPr>
              <a:t>ig</a:t>
            </a:r>
            <a:r>
              <a:rPr lang="en-US" noProof="0" dirty="0">
                <a:solidFill>
                  <a:srgbClr val="3E3E3E"/>
                </a:solidFill>
                <a:cs typeface="Arial"/>
              </a:rPr>
              <a:t>n</a:t>
            </a:r>
            <a:r>
              <a:rPr lang="en-US" spc="5" noProof="0" dirty="0">
                <a:solidFill>
                  <a:srgbClr val="3E3E3E"/>
                </a:solidFill>
                <a:cs typeface="Arial"/>
              </a:rPr>
              <a:t> </a:t>
            </a:r>
            <a:r>
              <a:rPr lang="en-US" noProof="0" dirty="0">
                <a:solidFill>
                  <a:srgbClr val="3E3E3E"/>
                </a:solidFill>
                <a:cs typeface="Arial"/>
              </a:rPr>
              <a:t>sc</a:t>
            </a:r>
            <a:r>
              <a:rPr lang="en-US" spc="-45" noProof="0" dirty="0">
                <a:solidFill>
                  <a:srgbClr val="3E3E3E"/>
                </a:solidFill>
                <a:cs typeface="Arial"/>
              </a:rPr>
              <a:t>a</a:t>
            </a:r>
            <a:r>
              <a:rPr lang="en-US" spc="15" noProof="0" dirty="0">
                <a:solidFill>
                  <a:srgbClr val="3E3E3E"/>
                </a:solidFill>
                <a:cs typeface="Arial"/>
              </a:rPr>
              <a:t>l</a:t>
            </a:r>
            <a:r>
              <a:rPr lang="en-US" spc="-45" noProof="0" dirty="0">
                <a:solidFill>
                  <a:srgbClr val="3E3E3E"/>
                </a:solidFill>
                <a:cs typeface="Arial"/>
              </a:rPr>
              <a:t>a</a:t>
            </a:r>
            <a:r>
              <a:rPr lang="en-US" spc="15" noProof="0" dirty="0">
                <a:solidFill>
                  <a:srgbClr val="3E3E3E"/>
                </a:solidFill>
                <a:cs typeface="Arial"/>
              </a:rPr>
              <a:t>bili</a:t>
            </a:r>
            <a:r>
              <a:rPr lang="en-US" spc="-25" noProof="0" dirty="0">
                <a:solidFill>
                  <a:srgbClr val="3E3E3E"/>
                </a:solidFill>
                <a:cs typeface="Arial"/>
              </a:rPr>
              <a:t>t</a:t>
            </a:r>
            <a:r>
              <a:rPr lang="en-US" noProof="0" dirty="0">
                <a:solidFill>
                  <a:srgbClr val="3E3E3E"/>
                </a:solidFill>
                <a:cs typeface="Arial"/>
              </a:rPr>
              <a:t>y</a:t>
            </a:r>
            <a:r>
              <a:rPr lang="en-US" spc="-25" noProof="0" dirty="0">
                <a:solidFill>
                  <a:srgbClr val="3E3E3E"/>
                </a:solidFill>
                <a:cs typeface="Arial"/>
              </a:rPr>
              <a:t> f</a:t>
            </a:r>
            <a:r>
              <a:rPr lang="en-US" noProof="0" dirty="0">
                <a:solidFill>
                  <a:srgbClr val="3E3E3E"/>
                </a:solidFill>
                <a:cs typeface="Arial"/>
              </a:rPr>
              <a:t>r</a:t>
            </a:r>
            <a:r>
              <a:rPr lang="en-US" spc="-45" noProof="0" dirty="0">
                <a:solidFill>
                  <a:srgbClr val="3E3E3E"/>
                </a:solidFill>
                <a:cs typeface="Arial"/>
              </a:rPr>
              <a:t>o</a:t>
            </a:r>
            <a:r>
              <a:rPr lang="en-US" noProof="0" dirty="0">
                <a:solidFill>
                  <a:srgbClr val="3E3E3E"/>
                </a:solidFill>
                <a:cs typeface="Arial"/>
              </a:rPr>
              <a:t>m</a:t>
            </a:r>
            <a:r>
              <a:rPr lang="en-US" spc="35" noProof="0" dirty="0">
                <a:solidFill>
                  <a:srgbClr val="3E3E3E"/>
                </a:solidFill>
                <a:cs typeface="Arial"/>
              </a:rPr>
              <a:t> </a:t>
            </a:r>
            <a:r>
              <a:rPr lang="en-US" spc="15" noProof="0" dirty="0">
                <a:solidFill>
                  <a:srgbClr val="3E3E3E"/>
                </a:solidFill>
                <a:cs typeface="Arial"/>
              </a:rPr>
              <a:t>l</a:t>
            </a:r>
            <a:r>
              <a:rPr lang="en-US" spc="-45" noProof="0" dirty="0">
                <a:solidFill>
                  <a:srgbClr val="3E3E3E"/>
                </a:solidFill>
                <a:cs typeface="Arial"/>
              </a:rPr>
              <a:t>o</a:t>
            </a:r>
            <a:r>
              <a:rPr lang="en-US" spc="-20" noProof="0" dirty="0">
                <a:solidFill>
                  <a:srgbClr val="3E3E3E"/>
                </a:solidFill>
                <a:cs typeface="Arial"/>
              </a:rPr>
              <a:t>w</a:t>
            </a:r>
            <a:r>
              <a:rPr lang="en-US" spc="-5" noProof="0" dirty="0">
                <a:solidFill>
                  <a:srgbClr val="3E3E3E"/>
                </a:solidFill>
                <a:cs typeface="Arial"/>
              </a:rPr>
              <a:t>-</a:t>
            </a:r>
            <a:r>
              <a:rPr lang="en-US" noProof="0" dirty="0">
                <a:solidFill>
                  <a:srgbClr val="3E3E3E"/>
                </a:solidFill>
                <a:cs typeface="Arial"/>
              </a:rPr>
              <a:t>c</a:t>
            </a:r>
            <a:r>
              <a:rPr lang="en-US" spc="-45" noProof="0" dirty="0">
                <a:solidFill>
                  <a:srgbClr val="3E3E3E"/>
                </a:solidFill>
                <a:cs typeface="Arial"/>
              </a:rPr>
              <a:t>o</a:t>
            </a:r>
            <a:r>
              <a:rPr lang="en-US" noProof="0" dirty="0">
                <a:solidFill>
                  <a:srgbClr val="3E3E3E"/>
                </a:solidFill>
                <a:cs typeface="Arial"/>
              </a:rPr>
              <a:t>st</a:t>
            </a:r>
            <a:r>
              <a:rPr lang="en-US" spc="135" noProof="0" dirty="0">
                <a:solidFill>
                  <a:srgbClr val="3E3E3E"/>
                </a:solidFill>
                <a:cs typeface="Arial"/>
              </a:rPr>
              <a:t> </a:t>
            </a:r>
            <a:r>
              <a:rPr lang="en-US" spc="-25" noProof="0" dirty="0">
                <a:solidFill>
                  <a:srgbClr val="3E3E3E"/>
                </a:solidFill>
                <a:cs typeface="Arial"/>
              </a:rPr>
              <a:t>t</a:t>
            </a:r>
            <a:r>
              <a:rPr lang="en-US" noProof="0" dirty="0">
                <a:solidFill>
                  <a:srgbClr val="3E3E3E"/>
                </a:solidFill>
                <a:cs typeface="Arial"/>
              </a:rPr>
              <a:t>o</a:t>
            </a:r>
            <a:r>
              <a:rPr lang="en-US" spc="-5" noProof="0" dirty="0">
                <a:solidFill>
                  <a:srgbClr val="3E3E3E"/>
                </a:solidFill>
                <a:cs typeface="Arial"/>
              </a:rPr>
              <a:t> </a:t>
            </a:r>
            <a:r>
              <a:rPr lang="en-US" spc="15" noProof="0" dirty="0">
                <a:solidFill>
                  <a:srgbClr val="3E3E3E"/>
                </a:solidFill>
                <a:cs typeface="Arial"/>
              </a:rPr>
              <a:t>hig</a:t>
            </a:r>
            <a:r>
              <a:rPr lang="en-US" spc="30" noProof="0" dirty="0">
                <a:solidFill>
                  <a:srgbClr val="3E3E3E"/>
                </a:solidFill>
                <a:cs typeface="Arial"/>
              </a:rPr>
              <a:t>h</a:t>
            </a:r>
            <a:r>
              <a:rPr lang="en-US" spc="-5" noProof="0" dirty="0">
                <a:solidFill>
                  <a:srgbClr val="3E3E3E"/>
                </a:solidFill>
                <a:cs typeface="Arial"/>
              </a:rPr>
              <a:t>-</a:t>
            </a:r>
            <a:r>
              <a:rPr lang="en-US" spc="15" noProof="0" dirty="0">
                <a:solidFill>
                  <a:srgbClr val="3E3E3E"/>
                </a:solidFill>
                <a:cs typeface="Arial"/>
              </a:rPr>
              <a:t>p</a:t>
            </a:r>
            <a:r>
              <a:rPr lang="en-US" spc="-45" noProof="0" dirty="0">
                <a:solidFill>
                  <a:srgbClr val="3E3E3E"/>
                </a:solidFill>
                <a:cs typeface="Arial"/>
              </a:rPr>
              <a:t>e</a:t>
            </a:r>
            <a:r>
              <a:rPr lang="en-US" noProof="0" dirty="0">
                <a:solidFill>
                  <a:srgbClr val="3E3E3E"/>
                </a:solidFill>
                <a:cs typeface="Arial"/>
              </a:rPr>
              <a:t>r</a:t>
            </a:r>
            <a:r>
              <a:rPr lang="en-US" spc="-25" noProof="0" dirty="0">
                <a:solidFill>
                  <a:srgbClr val="3E3E3E"/>
                </a:solidFill>
                <a:cs typeface="Arial"/>
              </a:rPr>
              <a:t>f</a:t>
            </a:r>
            <a:r>
              <a:rPr lang="en-US" spc="-45" noProof="0" dirty="0">
                <a:solidFill>
                  <a:srgbClr val="3E3E3E"/>
                </a:solidFill>
                <a:cs typeface="Arial"/>
              </a:rPr>
              <a:t>o</a:t>
            </a:r>
            <a:r>
              <a:rPr lang="en-US" noProof="0" dirty="0">
                <a:solidFill>
                  <a:srgbClr val="3E3E3E"/>
                </a:solidFill>
                <a:cs typeface="Arial"/>
              </a:rPr>
              <a:t>rm</a:t>
            </a:r>
            <a:r>
              <a:rPr lang="en-US" spc="-45" noProof="0" dirty="0">
                <a:solidFill>
                  <a:srgbClr val="3E3E3E"/>
                </a:solidFill>
                <a:cs typeface="Arial"/>
              </a:rPr>
              <a:t>a</a:t>
            </a:r>
            <a:r>
              <a:rPr lang="en-US" spc="15" noProof="0" dirty="0">
                <a:solidFill>
                  <a:srgbClr val="3E3E3E"/>
                </a:solidFill>
                <a:cs typeface="Arial"/>
              </a:rPr>
              <a:t>n</a:t>
            </a:r>
            <a:r>
              <a:rPr lang="en-US" noProof="0" dirty="0">
                <a:solidFill>
                  <a:srgbClr val="3E3E3E"/>
                </a:solidFill>
                <a:cs typeface="Arial"/>
              </a:rPr>
              <a:t>ce </a:t>
            </a:r>
          </a:p>
          <a:p>
            <a:pPr marL="457200" lvl="1">
              <a:lnSpc>
                <a:spcPct val="100000"/>
              </a:lnSpc>
              <a:spcBef>
                <a:spcPts val="240"/>
              </a:spcBef>
            </a:pPr>
            <a:r>
              <a:rPr lang="en-US" spc="-25" noProof="0" dirty="0">
                <a:solidFill>
                  <a:srgbClr val="3E3E3E"/>
                </a:solidFill>
                <a:cs typeface="Arial"/>
              </a:rPr>
              <a:t> Q</a:t>
            </a:r>
            <a:r>
              <a:rPr lang="en-US" spc="15" noProof="0" dirty="0">
                <a:solidFill>
                  <a:srgbClr val="3E3E3E"/>
                </a:solidFill>
                <a:cs typeface="Arial"/>
              </a:rPr>
              <a:t>ui</a:t>
            </a:r>
            <a:r>
              <a:rPr lang="en-US" noProof="0" dirty="0">
                <a:solidFill>
                  <a:srgbClr val="3E3E3E"/>
                </a:solidFill>
                <a:cs typeface="Arial"/>
              </a:rPr>
              <a:t>ck</a:t>
            </a:r>
            <a:r>
              <a:rPr lang="en-US" spc="-45" noProof="0" dirty="0">
                <a:solidFill>
                  <a:srgbClr val="3E3E3E"/>
                </a:solidFill>
                <a:cs typeface="Arial"/>
              </a:rPr>
              <a:t>e</a:t>
            </a:r>
            <a:r>
              <a:rPr lang="en-US" noProof="0" dirty="0">
                <a:solidFill>
                  <a:srgbClr val="3E3E3E"/>
                </a:solidFill>
                <a:cs typeface="Arial"/>
              </a:rPr>
              <a:t>st</a:t>
            </a:r>
            <a:r>
              <a:rPr lang="en-US" spc="15" noProof="0" dirty="0">
                <a:solidFill>
                  <a:srgbClr val="3E3E3E"/>
                </a:solidFill>
                <a:cs typeface="Arial"/>
              </a:rPr>
              <a:t> </a:t>
            </a:r>
            <a:r>
              <a:rPr lang="en-US" spc="-25" noProof="0" dirty="0">
                <a:solidFill>
                  <a:srgbClr val="3E3E3E"/>
                </a:solidFill>
                <a:cs typeface="Arial"/>
              </a:rPr>
              <a:t>t</a:t>
            </a:r>
            <a:r>
              <a:rPr lang="en-US" spc="15" noProof="0" dirty="0">
                <a:solidFill>
                  <a:srgbClr val="3E3E3E"/>
                </a:solidFill>
                <a:cs typeface="Arial"/>
              </a:rPr>
              <a:t>i</a:t>
            </a:r>
            <a:r>
              <a:rPr lang="en-US" noProof="0" dirty="0">
                <a:solidFill>
                  <a:srgbClr val="3E3E3E"/>
                </a:solidFill>
                <a:cs typeface="Arial"/>
              </a:rPr>
              <a:t>me</a:t>
            </a:r>
            <a:r>
              <a:rPr lang="en-US" spc="-5" noProof="0" dirty="0">
                <a:solidFill>
                  <a:srgbClr val="3E3E3E"/>
                </a:solidFill>
                <a:cs typeface="Arial"/>
              </a:rPr>
              <a:t> </a:t>
            </a:r>
            <a:r>
              <a:rPr lang="en-US" spc="-25" noProof="0" dirty="0">
                <a:solidFill>
                  <a:srgbClr val="3E3E3E"/>
                </a:solidFill>
                <a:cs typeface="Arial"/>
              </a:rPr>
              <a:t>t</a:t>
            </a:r>
            <a:r>
              <a:rPr lang="en-US" noProof="0" dirty="0">
                <a:solidFill>
                  <a:srgbClr val="3E3E3E"/>
                </a:solidFill>
                <a:cs typeface="Arial"/>
              </a:rPr>
              <a:t>o</a:t>
            </a:r>
            <a:r>
              <a:rPr lang="en-US" spc="-5" noProof="0" dirty="0">
                <a:solidFill>
                  <a:srgbClr val="3E3E3E"/>
                </a:solidFill>
                <a:cs typeface="Arial"/>
              </a:rPr>
              <a:t> </a:t>
            </a:r>
            <a:r>
              <a:rPr lang="en-US" noProof="0" dirty="0">
                <a:solidFill>
                  <a:srgbClr val="3E3E3E"/>
                </a:solidFill>
                <a:cs typeface="Arial"/>
              </a:rPr>
              <a:t>m</a:t>
            </a:r>
            <a:r>
              <a:rPr lang="en-US" spc="-45" noProof="0" dirty="0">
                <a:solidFill>
                  <a:srgbClr val="3E3E3E"/>
                </a:solidFill>
                <a:cs typeface="Arial"/>
              </a:rPr>
              <a:t>a</a:t>
            </a:r>
            <a:r>
              <a:rPr lang="en-US" noProof="0" dirty="0">
                <a:solidFill>
                  <a:srgbClr val="3E3E3E"/>
                </a:solidFill>
                <a:cs typeface="Arial"/>
              </a:rPr>
              <a:t>rk</a:t>
            </a:r>
            <a:r>
              <a:rPr lang="en-US" spc="-45" noProof="0" dirty="0">
                <a:solidFill>
                  <a:srgbClr val="3E3E3E"/>
                </a:solidFill>
                <a:cs typeface="Arial"/>
              </a:rPr>
              <a:t>e</a:t>
            </a:r>
            <a:r>
              <a:rPr lang="en-US" noProof="0" dirty="0">
                <a:solidFill>
                  <a:srgbClr val="3E3E3E"/>
                </a:solidFill>
                <a:cs typeface="Arial"/>
              </a:rPr>
              <a:t>t</a:t>
            </a:r>
            <a:endParaRPr lang="en-US" noProof="0" dirty="0">
              <a:cs typeface="Arial"/>
            </a:endParaRPr>
          </a:p>
          <a:p>
            <a:pPr marL="383540" lvl="1"/>
            <a:endParaRPr lang="en-US" noProof="0" dirty="0">
              <a:cs typeface="Calibri" panose="020F0502020204030204"/>
            </a:endParaRPr>
          </a:p>
        </p:txBody>
      </p:sp>
      <p:sp>
        <p:nvSpPr>
          <p:cNvPr id="8" name="object 9"/>
          <p:cNvSpPr/>
          <p:nvPr/>
        </p:nvSpPr>
        <p:spPr>
          <a:xfrm>
            <a:off x="8939284" y="1105469"/>
            <a:ext cx="2699525" cy="5459717"/>
          </a:xfrm>
          <a:prstGeom prst="rect">
            <a:avLst/>
          </a:prstGeom>
          <a:blipFill>
            <a:blip r:embed="rId2" cstate="print"/>
            <a:stretch>
              <a:fillRect/>
            </a:stretch>
          </a:blipFill>
        </p:spPr>
        <p:txBody>
          <a:bodyPr wrap="square" lIns="0" tIns="0" rIns="0" bIns="0" rtlCol="0">
            <a:noAutofit/>
          </a:bodyPr>
          <a:lstStyle/>
          <a:p>
            <a:endParaRPr lang="en-US" noProof="0" dirty="0"/>
          </a:p>
        </p:txBody>
      </p:sp>
      <p:sp>
        <p:nvSpPr>
          <p:cNvPr id="9" name="object 8"/>
          <p:cNvSpPr/>
          <p:nvPr/>
        </p:nvSpPr>
        <p:spPr>
          <a:xfrm>
            <a:off x="2374033" y="3623790"/>
            <a:ext cx="5091008" cy="2556087"/>
          </a:xfrm>
          <a:prstGeom prst="rect">
            <a:avLst/>
          </a:prstGeom>
          <a:blipFill>
            <a:blip r:embed="rId3" cstate="print"/>
            <a:stretch>
              <a:fillRect/>
            </a:stretch>
          </a:blipFill>
        </p:spPr>
        <p:txBody>
          <a:bodyPr wrap="square" lIns="0" tIns="0" rIns="0" bIns="0" rtlCol="0">
            <a:noAutofit/>
          </a:bodyPr>
          <a:lstStyle/>
          <a:p>
            <a:endParaRPr lang="en-US" noProof="0" dirty="0"/>
          </a:p>
        </p:txBody>
      </p:sp>
    </p:spTree>
    <p:extLst>
      <p:ext uri="{BB962C8B-B14F-4D97-AF65-F5344CB8AC3E}">
        <p14:creationId xmlns:p14="http://schemas.microsoft.com/office/powerpoint/2010/main" val="2667308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201003"/>
            <a:ext cx="10546080" cy="5227093"/>
          </a:xfrm>
        </p:spPr>
        <p:txBody>
          <a:bodyPr>
            <a:normAutofit fontScale="92500" lnSpcReduction="20000"/>
          </a:bodyPr>
          <a:lstStyle/>
          <a:p>
            <a:pPr lvl="0"/>
            <a:r>
              <a:rPr lang="en-US" noProof="0" dirty="0"/>
              <a:t>Two USB 2.0 hardened IP peripherals per Zynq device</a:t>
            </a:r>
          </a:p>
          <a:p>
            <a:pPr lvl="2"/>
            <a:r>
              <a:rPr lang="en-US" noProof="0" dirty="0"/>
              <a:t>Each independently controlled and configured</a:t>
            </a:r>
          </a:p>
          <a:p>
            <a:pPr lvl="0"/>
            <a:r>
              <a:rPr lang="en-US" noProof="0" dirty="0"/>
              <a:t>Supported interfaces</a:t>
            </a:r>
          </a:p>
          <a:p>
            <a:pPr lvl="2"/>
            <a:r>
              <a:rPr lang="en-US" noProof="0" dirty="0"/>
              <a:t>High-speed USB 2.0: 480 Mbit/s</a:t>
            </a:r>
          </a:p>
          <a:p>
            <a:pPr lvl="2"/>
            <a:r>
              <a:rPr lang="en-US" noProof="0" dirty="0"/>
              <a:t>Full-speed USB 1.1: 12 Mbit/s</a:t>
            </a:r>
          </a:p>
          <a:p>
            <a:pPr lvl="2"/>
            <a:r>
              <a:rPr lang="en-US" noProof="0" dirty="0"/>
              <a:t>Low-speed USB 1.0: 1.5 Mbit/s</a:t>
            </a:r>
          </a:p>
          <a:p>
            <a:pPr lvl="2"/>
            <a:r>
              <a:rPr lang="en-US" noProof="0" dirty="0"/>
              <a:t>Communication starts at USB 2.0 speed and drops until sync is achieved</a:t>
            </a:r>
          </a:p>
          <a:p>
            <a:pPr lvl="0"/>
            <a:r>
              <a:rPr lang="en-US" noProof="0" dirty="0"/>
              <a:t>Each block can be configured as host, device, or on-the-go (OTG)</a:t>
            </a:r>
          </a:p>
          <a:p>
            <a:pPr lvl="0"/>
            <a:r>
              <a:rPr lang="en-US" noProof="0" dirty="0"/>
              <a:t>8-bit ULPI interface</a:t>
            </a:r>
          </a:p>
          <a:p>
            <a:pPr lvl="0"/>
            <a:r>
              <a:rPr lang="en-US" noProof="0" dirty="0"/>
              <a:t>All four transfer types supported: isochronous, interrupt, bulk, and control </a:t>
            </a:r>
          </a:p>
          <a:p>
            <a:pPr lvl="0"/>
            <a:r>
              <a:rPr lang="en-US" noProof="0" dirty="0"/>
              <a:t>Supports up to 12 endpoints per USB block in the Zynq device</a:t>
            </a:r>
          </a:p>
          <a:p>
            <a:pPr lvl="2"/>
            <a:r>
              <a:rPr lang="en-US" noProof="0" dirty="0"/>
              <a:t>Running in host mode</a:t>
            </a:r>
          </a:p>
          <a:p>
            <a:pPr lvl="0"/>
            <a:r>
              <a:rPr lang="en-US" noProof="0" dirty="0"/>
              <a:t>Source-code drivers</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USB</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80</a:t>
            </a:fld>
            <a:endParaRPr lang="en-US" noProof="0" dirty="0"/>
          </a:p>
        </p:txBody>
      </p:sp>
    </p:spTree>
    <p:extLst>
      <p:ext uri="{BB962C8B-B14F-4D97-AF65-F5344CB8AC3E}">
        <p14:creationId xmlns:p14="http://schemas.microsoft.com/office/powerpoint/2010/main" val="14429195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lstStyle/>
          <a:p>
            <a:pPr lvl="0"/>
            <a:r>
              <a:rPr lang="en-US" noProof="0" dirty="0"/>
              <a:t>Control and configuration registers for each USB block</a:t>
            </a:r>
          </a:p>
          <a:p>
            <a:pPr lvl="0"/>
            <a:r>
              <a:rPr lang="en-US" noProof="0" dirty="0"/>
              <a:t>Software-ready with standalone and OS </a:t>
            </a:r>
            <a:r>
              <a:rPr lang="en-US" noProof="0" dirty="0" err="1"/>
              <a:t>linux</a:t>
            </a:r>
            <a:r>
              <a:rPr lang="en-US" noProof="0" dirty="0"/>
              <a:t> source-code delivered drivers</a:t>
            </a:r>
          </a:p>
          <a:p>
            <a:r>
              <a:rPr lang="en-US" noProof="0" dirty="0"/>
              <a:t>EHCI compliant host registers</a:t>
            </a:r>
          </a:p>
          <a:p>
            <a:pPr lvl="0"/>
            <a:r>
              <a:rPr lang="en-US" noProof="0" dirty="0"/>
              <a:t>USB host controller registers and data structures compliant to Intel EHCI specifications</a:t>
            </a:r>
          </a:p>
          <a:p>
            <a:pPr lvl="0"/>
            <a:r>
              <a:rPr lang="en-US" noProof="0" dirty="0"/>
              <a:t>Internal DMA</a:t>
            </a:r>
          </a:p>
          <a:p>
            <a:r>
              <a:rPr lang="en-US" noProof="0" dirty="0"/>
              <a:t>Must use the MIO pins</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USB 2.0 OTG</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81</a:t>
            </a:fld>
            <a:endParaRPr lang="en-US" noProof="0" dirty="0"/>
          </a:p>
        </p:txBody>
      </p:sp>
    </p:spTree>
    <p:extLst>
      <p:ext uri="{BB962C8B-B14F-4D97-AF65-F5344CB8AC3E}">
        <p14:creationId xmlns:p14="http://schemas.microsoft.com/office/powerpoint/2010/main" val="28822598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USB 2.0 Usage Example</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430963"/>
            <a:ext cx="5577840" cy="2676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arcador de contenido 7"/>
          <p:cNvPicPr>
            <a:picLocks noGrp="1" noChangeAspect="1"/>
          </p:cNvPicPr>
          <p:nvPr>
            <p:ph idx="1"/>
          </p:nvPr>
        </p:nvPicPr>
        <p:blipFill>
          <a:blip r:embed="rId4"/>
          <a:stretch>
            <a:fillRect/>
          </a:stretch>
        </p:blipFill>
        <p:spPr>
          <a:xfrm>
            <a:off x="5125709" y="3510874"/>
            <a:ext cx="6766560" cy="2892951"/>
          </a:xfrm>
          <a:prstGeom prst="rect">
            <a:avLst/>
          </a:prstGeom>
        </p:spPr>
      </p:pic>
      <p:sp>
        <p:nvSpPr>
          <p:cNvPr id="2" name="Marcador de número de diapositiva 1"/>
          <p:cNvSpPr>
            <a:spLocks noGrp="1"/>
          </p:cNvSpPr>
          <p:nvPr>
            <p:ph type="sldNum" sz="quarter" idx="12"/>
          </p:nvPr>
        </p:nvSpPr>
        <p:spPr/>
        <p:txBody>
          <a:bodyPr/>
          <a:lstStyle/>
          <a:p>
            <a:fld id="{4FAD3335-DA88-43C3-A15A-18D99FF2C7FA}" type="slidenum">
              <a:rPr lang="en-US" noProof="0" smtClean="0"/>
              <a:t>82</a:t>
            </a:fld>
            <a:endParaRPr lang="en-US" noProof="0" dirty="0"/>
          </a:p>
        </p:txBody>
      </p:sp>
    </p:spTree>
    <p:extLst>
      <p:ext uri="{BB962C8B-B14F-4D97-AF65-F5344CB8AC3E}">
        <p14:creationId xmlns:p14="http://schemas.microsoft.com/office/powerpoint/2010/main" val="27026949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fontScale="85000" lnSpcReduction="20000"/>
          </a:bodyPr>
          <a:lstStyle/>
          <a:p>
            <a:pPr lvl="0"/>
            <a:r>
              <a:rPr lang="en-US" noProof="0" dirty="0"/>
              <a:t>Tri-mode Ethernet MAC (10/100/1G) with native </a:t>
            </a:r>
            <a:br>
              <a:rPr lang="en-US" noProof="0" dirty="0"/>
            </a:br>
            <a:r>
              <a:rPr lang="en-US" noProof="0" dirty="0"/>
              <a:t>GMII interface</a:t>
            </a:r>
          </a:p>
          <a:p>
            <a:pPr lvl="0"/>
            <a:r>
              <a:rPr lang="en-US" noProof="0" dirty="0"/>
              <a:t>IEEE1588 rev 2.0</a:t>
            </a:r>
          </a:p>
          <a:p>
            <a:pPr lvl="2"/>
            <a:r>
              <a:rPr lang="en-US" noProof="0" dirty="0"/>
              <a:t>Time stamp support</a:t>
            </a:r>
          </a:p>
          <a:p>
            <a:pPr lvl="2"/>
            <a:r>
              <a:rPr lang="en-US" noProof="0" dirty="0"/>
              <a:t>1 us resolution</a:t>
            </a:r>
          </a:p>
          <a:p>
            <a:pPr lvl="0"/>
            <a:r>
              <a:rPr lang="en-US" noProof="0" dirty="0"/>
              <a:t>IEEE802.3</a:t>
            </a:r>
          </a:p>
          <a:p>
            <a:pPr lvl="0"/>
            <a:r>
              <a:rPr lang="en-US" noProof="0" dirty="0"/>
              <a:t>RGMII v2.0 (HSTL) interface to MIO pins</a:t>
            </a:r>
          </a:p>
          <a:p>
            <a:pPr lvl="2"/>
            <a:r>
              <a:rPr lang="en-US" noProof="0" dirty="0"/>
              <a:t>Need MIO set at 1.8V to support RGMII speed</a:t>
            </a:r>
          </a:p>
          <a:p>
            <a:pPr lvl="2"/>
            <a:r>
              <a:rPr lang="en-US" noProof="0" dirty="0"/>
              <a:t>Need to use large bank of MIO pins for two Ethernets</a:t>
            </a:r>
          </a:p>
          <a:p>
            <a:pPr lvl="0"/>
            <a:r>
              <a:rPr lang="en-US" noProof="0" dirty="0"/>
              <a:t>MII/GMII/SGMII/RGMII ver1.3 (LVCMOS) and ver2.0 (HSTL) interface available through EMIO (programmable logic I/O)</a:t>
            </a:r>
          </a:p>
          <a:p>
            <a:pPr lvl="0"/>
            <a:r>
              <a:rPr lang="en-US" noProof="0" dirty="0"/>
              <a:t>TX/RX checksum offload for TCP and UDP</a:t>
            </a:r>
          </a:p>
          <a:p>
            <a:r>
              <a:rPr lang="en-US" noProof="0" dirty="0"/>
              <a:t>Internal DMA and wake on LAN</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Gigabit Ethernet Controller</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83</a:t>
            </a:fld>
            <a:endParaRPr lang="en-US" noProof="0" dirty="0"/>
          </a:p>
        </p:txBody>
      </p:sp>
    </p:spTree>
    <p:extLst>
      <p:ext uri="{BB962C8B-B14F-4D97-AF65-F5344CB8AC3E}">
        <p14:creationId xmlns:p14="http://schemas.microsoft.com/office/powerpoint/2010/main" val="3226552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Gigabit Ethernet Controller</a:t>
            </a:r>
          </a:p>
        </p:txBody>
      </p:sp>
      <p:pic>
        <p:nvPicPr>
          <p:cNvPr id="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10678" y="1577788"/>
            <a:ext cx="8485742" cy="376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número de diapositiva 1"/>
          <p:cNvSpPr>
            <a:spLocks noGrp="1"/>
          </p:cNvSpPr>
          <p:nvPr>
            <p:ph type="sldNum" sz="quarter" idx="12"/>
          </p:nvPr>
        </p:nvSpPr>
        <p:spPr/>
        <p:txBody>
          <a:bodyPr/>
          <a:lstStyle/>
          <a:p>
            <a:fld id="{4FAD3335-DA88-43C3-A15A-18D99FF2C7FA}" type="slidenum">
              <a:rPr lang="en-US" noProof="0" smtClean="0"/>
              <a:t>84</a:t>
            </a:fld>
            <a:endParaRPr lang="en-US" noProof="0" dirty="0"/>
          </a:p>
        </p:txBody>
      </p:sp>
    </p:spTree>
    <p:extLst>
      <p:ext uri="{BB962C8B-B14F-4D97-AF65-F5344CB8AC3E}">
        <p14:creationId xmlns:p14="http://schemas.microsoft.com/office/powerpoint/2010/main" val="19617978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noProof="0" dirty="0"/>
              <a:t>Application Processor Unit (APU)</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85</a:t>
            </a:fld>
            <a:endParaRPr lang="en-US" noProof="0" dirty="0"/>
          </a:p>
        </p:txBody>
      </p:sp>
    </p:spTree>
    <p:extLst>
      <p:ext uri="{BB962C8B-B14F-4D97-AF65-F5344CB8AC3E}">
        <p14:creationId xmlns:p14="http://schemas.microsoft.com/office/powerpoint/2010/main" val="1721557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normAutofit fontScale="92500" lnSpcReduction="10000"/>
          </a:bodyPr>
          <a:lstStyle/>
          <a:p>
            <a:r>
              <a:rPr lang="en-US" b="1" noProof="0" dirty="0"/>
              <a:t>ARM Cortex-A9 processor implements the ARMv7-A architecture</a:t>
            </a:r>
          </a:p>
          <a:p>
            <a:pPr lvl="1"/>
            <a:r>
              <a:rPr lang="en-US" noProof="0" dirty="0"/>
              <a:t> ARMv7 is the ARM Instruction Set Architecture (ISA)</a:t>
            </a:r>
          </a:p>
          <a:p>
            <a:pPr lvl="2"/>
            <a:r>
              <a:rPr lang="en-US" noProof="0" dirty="0"/>
              <a:t>Thumb instructions: 16 bits; Thumb-2 instructions: 32 bits</a:t>
            </a:r>
          </a:p>
          <a:p>
            <a:pPr lvl="2"/>
            <a:r>
              <a:rPr lang="en-US" noProof="0" dirty="0"/>
              <a:t>NEON: ARM’s Single Instruction Multiple Data (SIMD) instructions</a:t>
            </a:r>
          </a:p>
          <a:p>
            <a:pPr lvl="1"/>
            <a:r>
              <a:rPr lang="en-US" noProof="0" dirty="0"/>
              <a:t> ARMv7-A: Application set that includes support for a Memory Management Unit (MMU)</a:t>
            </a:r>
          </a:p>
          <a:p>
            <a:pPr lvl="1"/>
            <a:r>
              <a:rPr lang="en-US" noProof="0" dirty="0"/>
              <a:t> ARMv7-R: Real-time set that includes support for a Memory Protection Unit (MPU)</a:t>
            </a:r>
          </a:p>
          <a:p>
            <a:pPr lvl="1"/>
            <a:r>
              <a:rPr lang="en-US" noProof="0" dirty="0"/>
              <a:t> ARMv7-M: Microcontroller set that is the smallest set</a:t>
            </a:r>
          </a:p>
          <a:p>
            <a:r>
              <a:rPr lang="en-US" b="1" noProof="0" dirty="0"/>
              <a:t>ARM Advanced Microcontroller Bus Architecture (AMBA®) protocol</a:t>
            </a:r>
          </a:p>
          <a:p>
            <a:pPr lvl="1"/>
            <a:r>
              <a:rPr lang="en-US" noProof="0" dirty="0"/>
              <a:t> AXI3: Third-generation ARM interface</a:t>
            </a:r>
          </a:p>
          <a:p>
            <a:pPr lvl="1"/>
            <a:r>
              <a:rPr lang="en-US" noProof="0" dirty="0"/>
              <a:t> AXI4: Adding to the existing AXI definition (extended bursts, subsets)</a:t>
            </a:r>
          </a:p>
          <a:p>
            <a:r>
              <a:rPr lang="en-US" b="1" noProof="0" dirty="0"/>
              <a:t>Cortex is the new family of processors</a:t>
            </a:r>
          </a:p>
          <a:p>
            <a:pPr lvl="1"/>
            <a:r>
              <a:rPr lang="en-US" noProof="0" dirty="0"/>
              <a:t> ARM family is older generation; Cortex is current; MMUs in Cortex processors and MPUs in ARM</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ARM Processor Architecture</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86</a:t>
            </a:fld>
            <a:endParaRPr lang="en-US" noProof="0" dirty="0"/>
          </a:p>
        </p:txBody>
      </p:sp>
    </p:spTree>
    <p:extLst>
      <p:ext uri="{BB962C8B-B14F-4D97-AF65-F5344CB8AC3E}">
        <p14:creationId xmlns:p14="http://schemas.microsoft.com/office/powerpoint/2010/main" val="9484049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APU</a:t>
            </a: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580" y="1280013"/>
            <a:ext cx="4389120" cy="510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número de diapositiva 7"/>
          <p:cNvSpPr>
            <a:spLocks noGrp="1"/>
          </p:cNvSpPr>
          <p:nvPr>
            <p:ph type="sldNum" sz="quarter" idx="12"/>
          </p:nvPr>
        </p:nvSpPr>
        <p:spPr/>
        <p:txBody>
          <a:bodyPr/>
          <a:lstStyle/>
          <a:p>
            <a:fld id="{4FAD3335-DA88-43C3-A15A-18D99FF2C7FA}" type="slidenum">
              <a:rPr lang="en-US" noProof="0" smtClean="0"/>
              <a:t>87</a:t>
            </a:fld>
            <a:endParaRPr lang="en-US" noProof="0" dirty="0"/>
          </a:p>
        </p:txBody>
      </p:sp>
    </p:spTree>
    <p:extLst>
      <p:ext uri="{BB962C8B-B14F-4D97-AF65-F5344CB8AC3E}">
        <p14:creationId xmlns:p14="http://schemas.microsoft.com/office/powerpoint/2010/main" val="3753500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955343" y="1422400"/>
            <a:ext cx="5186150" cy="4836160"/>
          </a:xfrm>
        </p:spPr>
        <p:txBody>
          <a:bodyPr>
            <a:normAutofit/>
          </a:bodyPr>
          <a:lstStyle/>
          <a:p>
            <a:pPr lvl="0"/>
            <a:r>
              <a:rPr lang="en-US" noProof="0" dirty="0"/>
              <a:t>Dual ARM® Cortex™-A9 </a:t>
            </a:r>
            <a:r>
              <a:rPr lang="en-US" noProof="0" dirty="0" err="1"/>
              <a:t>MPCore</a:t>
            </a:r>
            <a:r>
              <a:rPr lang="en-US" noProof="0" dirty="0"/>
              <a:t>  with NEON extensions</a:t>
            </a:r>
          </a:p>
          <a:p>
            <a:pPr lvl="1"/>
            <a:r>
              <a:rPr lang="en-US" noProof="0" dirty="0"/>
              <a:t> Up to 800-MHz operation</a:t>
            </a:r>
          </a:p>
          <a:p>
            <a:pPr lvl="1"/>
            <a:r>
              <a:rPr lang="en-US" noProof="0" dirty="0"/>
              <a:t> 2.5 DMIPS/MHz per core</a:t>
            </a:r>
          </a:p>
          <a:p>
            <a:pPr lvl="1"/>
            <a:r>
              <a:rPr lang="en-US" noProof="0" dirty="0"/>
              <a:t> Separate 32KB instruction and data caches </a:t>
            </a:r>
          </a:p>
          <a:p>
            <a:pPr lvl="0"/>
            <a:r>
              <a:rPr lang="en-US" noProof="0" dirty="0"/>
              <a:t>Snoop Control Unit (SCU)</a:t>
            </a:r>
          </a:p>
          <a:p>
            <a:pPr lvl="1"/>
            <a:r>
              <a:rPr lang="en-US" noProof="0" dirty="0"/>
              <a:t> L1 cache snoop control</a:t>
            </a:r>
          </a:p>
          <a:p>
            <a:pPr lvl="2"/>
            <a:r>
              <a:rPr lang="en-US" noProof="0" dirty="0"/>
              <a:t>Accelerator coherency port </a:t>
            </a:r>
          </a:p>
          <a:p>
            <a:pPr lvl="0"/>
            <a:r>
              <a:rPr lang="en-US" noProof="0" dirty="0"/>
              <a:t>Level 2 cache and controller</a:t>
            </a:r>
          </a:p>
          <a:p>
            <a:pPr lvl="1"/>
            <a:r>
              <a:rPr lang="en-US" noProof="0" dirty="0"/>
              <a:t> Shared 512 KB cache with parity</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APU Components</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410" y="2008832"/>
            <a:ext cx="5486400" cy="335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número de diapositiva 7"/>
          <p:cNvSpPr>
            <a:spLocks noGrp="1"/>
          </p:cNvSpPr>
          <p:nvPr>
            <p:ph type="sldNum" sz="quarter" idx="12"/>
          </p:nvPr>
        </p:nvSpPr>
        <p:spPr/>
        <p:txBody>
          <a:bodyPr/>
          <a:lstStyle/>
          <a:p>
            <a:fld id="{4FAD3335-DA88-43C3-A15A-18D99FF2C7FA}" type="slidenum">
              <a:rPr lang="en-US" noProof="0" smtClean="0"/>
              <a:t>88</a:t>
            </a:fld>
            <a:endParaRPr lang="en-US" noProof="0" dirty="0"/>
          </a:p>
        </p:txBody>
      </p:sp>
    </p:spTree>
    <p:extLst>
      <p:ext uri="{BB962C8B-B14F-4D97-AF65-F5344CB8AC3E}">
        <p14:creationId xmlns:p14="http://schemas.microsoft.com/office/powerpoint/2010/main" val="9222395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572528"/>
            <a:ext cx="10546080" cy="4214125"/>
          </a:xfrm>
        </p:spPr>
        <p:txBody>
          <a:bodyPr/>
          <a:lstStyle/>
          <a:p>
            <a:pPr lvl="0"/>
            <a:r>
              <a:rPr lang="en-US" noProof="0" dirty="0"/>
              <a:t>General interrupt controller (GIC)</a:t>
            </a:r>
          </a:p>
          <a:p>
            <a:pPr lvl="0"/>
            <a:r>
              <a:rPr lang="en-US" noProof="0" dirty="0"/>
              <a:t>On-chip memory (OCM): RAM and boot ROM</a:t>
            </a:r>
          </a:p>
          <a:p>
            <a:pPr lvl="0"/>
            <a:r>
              <a:rPr lang="en-US" noProof="0" dirty="0"/>
              <a:t>Central DMA (eight channels)</a:t>
            </a:r>
          </a:p>
          <a:p>
            <a:pPr lvl="0"/>
            <a:r>
              <a:rPr lang="en-US" noProof="0" dirty="0"/>
              <a:t>Device configuration (DEVCFG)</a:t>
            </a:r>
          </a:p>
          <a:p>
            <a:pPr lvl="0"/>
            <a:r>
              <a:rPr lang="en-US" noProof="0" dirty="0"/>
              <a:t>Private watchdog timer and timer for each CPU</a:t>
            </a:r>
          </a:p>
          <a:p>
            <a:pPr lvl="0"/>
            <a:r>
              <a:rPr lang="en-US" noProof="0" dirty="0"/>
              <a:t>System watchdog and triple timer counters shared between CPUs</a:t>
            </a:r>
          </a:p>
          <a:p>
            <a:r>
              <a:rPr lang="en-US" noProof="0" dirty="0"/>
              <a:t>ARM </a:t>
            </a:r>
            <a:r>
              <a:rPr lang="en-US" noProof="0" dirty="0" err="1"/>
              <a:t>CoreSight</a:t>
            </a:r>
            <a:r>
              <a:rPr lang="en-US" noProof="0" dirty="0"/>
              <a:t> debug technology</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APU Sub-Components</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89</a:t>
            </a:fld>
            <a:endParaRPr lang="en-US" noProof="0" dirty="0"/>
          </a:p>
        </p:txBody>
      </p:sp>
    </p:spTree>
    <p:extLst>
      <p:ext uri="{BB962C8B-B14F-4D97-AF65-F5344CB8AC3E}">
        <p14:creationId xmlns:p14="http://schemas.microsoft.com/office/powerpoint/2010/main" val="4210314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5" name="Marcador de número de diapositiva 4"/>
          <p:cNvSpPr>
            <a:spLocks noGrp="1"/>
          </p:cNvSpPr>
          <p:nvPr>
            <p:ph type="sldNum" sz="quarter" idx="12"/>
          </p:nvPr>
        </p:nvSpPr>
        <p:spPr/>
        <p:txBody>
          <a:bodyPr/>
          <a:lstStyle/>
          <a:p>
            <a:fld id="{4FAD3335-DA88-43C3-A15A-18D99FF2C7FA}" type="slidenum">
              <a:rPr lang="en-US" noProof="0" smtClean="0"/>
              <a:t>9</a:t>
            </a:fld>
            <a:endParaRPr lang="en-US" noProof="0" dirty="0"/>
          </a:p>
        </p:txBody>
      </p:sp>
      <p:sp>
        <p:nvSpPr>
          <p:cNvPr id="6" name="Título 5"/>
          <p:cNvSpPr>
            <a:spLocks noGrp="1"/>
          </p:cNvSpPr>
          <p:nvPr>
            <p:ph type="title"/>
          </p:nvPr>
        </p:nvSpPr>
        <p:spPr/>
        <p:txBody>
          <a:bodyPr>
            <a:normAutofit/>
          </a:bodyPr>
          <a:lstStyle/>
          <a:p>
            <a:r>
              <a:rPr lang="en-US" noProof="0" dirty="0"/>
              <a:t>Logic Resources - CLB</a:t>
            </a:r>
          </a:p>
        </p:txBody>
      </p:sp>
      <p:pic>
        <p:nvPicPr>
          <p:cNvPr id="7"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9686" y="1580875"/>
            <a:ext cx="6075368" cy="4257950"/>
          </a:xfrm>
          <a:prstGeom prst="rect">
            <a:avLst/>
          </a:prstGeom>
        </p:spPr>
      </p:pic>
      <p:sp>
        <p:nvSpPr>
          <p:cNvPr id="8" name="Content Placeholder 4"/>
          <p:cNvSpPr txBox="1">
            <a:spLocks/>
          </p:cNvSpPr>
          <p:nvPr/>
        </p:nvSpPr>
        <p:spPr>
          <a:xfrm>
            <a:off x="568960" y="1716138"/>
            <a:ext cx="5181711" cy="4268337"/>
          </a:xfrm>
          <a:prstGeom prst="rect">
            <a:avLst/>
          </a:prstGeom>
        </p:spPr>
        <p:txBody>
          <a:bodyPr vert="horz" lIns="0" tIns="45720" rIns="0" bIns="45720" rtlCol="0" anchor="t">
            <a:normAutofit/>
          </a:bodyPr>
          <a:lstStyle>
            <a:lvl1pPr marL="457200" indent="-457200" algn="l" defTabSz="914400" rtl="0" eaLnBrk="1" latinLnBrk="0" hangingPunct="1">
              <a:lnSpc>
                <a:spcPct val="90000"/>
              </a:lnSpc>
              <a:spcBef>
                <a:spcPts val="1200"/>
              </a:spcBef>
              <a:spcAft>
                <a:spcPts val="200"/>
              </a:spcAft>
              <a:buClr>
                <a:schemeClr val="accent1"/>
              </a:buClr>
              <a:buSzPct val="100000"/>
              <a:buFont typeface="Wingdings" panose="05000000000000000000" pitchFamily="2" charset="2"/>
              <a:buChar char="§"/>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2pPr>
            <a:lvl3pPr marL="726948" indent="-34290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20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noProof="0" dirty="0"/>
              <a:t>Each </a:t>
            </a:r>
            <a:r>
              <a:rPr lang="en-US" b="1" noProof="0" dirty="0"/>
              <a:t>CLB</a:t>
            </a:r>
            <a:r>
              <a:rPr lang="en-US" noProof="0" dirty="0"/>
              <a:t> contains two slices:</a:t>
            </a:r>
          </a:p>
          <a:p>
            <a:r>
              <a:rPr lang="en-US" u="sng" spc="-55" noProof="0" dirty="0">
                <a:solidFill>
                  <a:srgbClr val="3E3E3E"/>
                </a:solidFill>
                <a:cs typeface="Arial"/>
              </a:rPr>
              <a:t>P</a:t>
            </a:r>
            <a:r>
              <a:rPr lang="en-US" u="sng" spc="10" noProof="0" dirty="0">
                <a:solidFill>
                  <a:srgbClr val="3E3E3E"/>
                </a:solidFill>
                <a:cs typeface="Arial"/>
              </a:rPr>
              <a:t>r</a:t>
            </a:r>
            <a:r>
              <a:rPr lang="en-US" u="sng" spc="-10" noProof="0" dirty="0">
                <a:solidFill>
                  <a:srgbClr val="3E3E3E"/>
                </a:solidFill>
                <a:cs typeface="Arial"/>
              </a:rPr>
              <a:t>i</a:t>
            </a:r>
            <a:r>
              <a:rPr lang="en-US" u="sng" spc="-5" noProof="0" dirty="0">
                <a:solidFill>
                  <a:srgbClr val="3E3E3E"/>
                </a:solidFill>
                <a:cs typeface="Arial"/>
              </a:rPr>
              <a:t>m</a:t>
            </a:r>
            <a:r>
              <a:rPr lang="en-US" u="sng" spc="-15" noProof="0" dirty="0">
                <a:solidFill>
                  <a:srgbClr val="3E3E3E"/>
                </a:solidFill>
                <a:cs typeface="Arial"/>
              </a:rPr>
              <a:t>a</a:t>
            </a:r>
            <a:r>
              <a:rPr lang="en-US" u="sng" spc="10" noProof="0" dirty="0">
                <a:solidFill>
                  <a:srgbClr val="3E3E3E"/>
                </a:solidFill>
                <a:cs typeface="Arial"/>
              </a:rPr>
              <a:t>ry</a:t>
            </a:r>
            <a:r>
              <a:rPr lang="en-US" u="sng" spc="150" noProof="0" dirty="0">
                <a:solidFill>
                  <a:srgbClr val="3E3E3E"/>
                </a:solidFill>
                <a:cs typeface="Arial"/>
              </a:rPr>
              <a:t> </a:t>
            </a:r>
            <a:r>
              <a:rPr lang="en-US" u="sng" spc="10" noProof="0" dirty="0">
                <a:solidFill>
                  <a:srgbClr val="3E3E3E"/>
                </a:solidFill>
                <a:cs typeface="Arial"/>
              </a:rPr>
              <a:t>r</a:t>
            </a:r>
            <a:r>
              <a:rPr lang="en-US" u="sng" spc="-15" noProof="0" dirty="0">
                <a:solidFill>
                  <a:srgbClr val="3E3E3E"/>
                </a:solidFill>
                <a:cs typeface="Arial"/>
              </a:rPr>
              <a:t>es</a:t>
            </a:r>
            <a:r>
              <a:rPr lang="en-US" u="sng" spc="-5" noProof="0" dirty="0">
                <a:solidFill>
                  <a:srgbClr val="3E3E3E"/>
                </a:solidFill>
                <a:cs typeface="Arial"/>
              </a:rPr>
              <a:t>ou</a:t>
            </a:r>
            <a:r>
              <a:rPr lang="en-US" u="sng" spc="10" noProof="0" dirty="0">
                <a:solidFill>
                  <a:srgbClr val="3E3E3E"/>
                </a:solidFill>
                <a:cs typeface="Arial"/>
              </a:rPr>
              <a:t>r</a:t>
            </a:r>
            <a:r>
              <a:rPr lang="en-US" u="sng" spc="-15" noProof="0" dirty="0">
                <a:solidFill>
                  <a:srgbClr val="3E3E3E"/>
                </a:solidFill>
                <a:cs typeface="Arial"/>
              </a:rPr>
              <a:t>c</a:t>
            </a:r>
            <a:r>
              <a:rPr lang="en-US" u="sng" spc="10" noProof="0" dirty="0">
                <a:solidFill>
                  <a:srgbClr val="3E3E3E"/>
                </a:solidFill>
                <a:cs typeface="Arial"/>
              </a:rPr>
              <a:t>e</a:t>
            </a:r>
            <a:r>
              <a:rPr lang="en-US" u="sng" spc="150" noProof="0" dirty="0">
                <a:solidFill>
                  <a:srgbClr val="3E3E3E"/>
                </a:solidFill>
                <a:cs typeface="Arial"/>
              </a:rPr>
              <a:t> </a:t>
            </a:r>
            <a:r>
              <a:rPr lang="en-US" u="sng" spc="5" noProof="0" dirty="0">
                <a:solidFill>
                  <a:srgbClr val="3E3E3E"/>
                </a:solidFill>
                <a:cs typeface="Arial"/>
              </a:rPr>
              <a:t>f</a:t>
            </a:r>
            <a:r>
              <a:rPr lang="en-US" u="sng" spc="-5" noProof="0" dirty="0">
                <a:solidFill>
                  <a:srgbClr val="3E3E3E"/>
                </a:solidFill>
                <a:cs typeface="Arial"/>
              </a:rPr>
              <a:t>o</a:t>
            </a:r>
            <a:r>
              <a:rPr lang="en-US" u="sng" spc="5" noProof="0" dirty="0">
                <a:solidFill>
                  <a:srgbClr val="3E3E3E"/>
                </a:solidFill>
                <a:cs typeface="Arial"/>
              </a:rPr>
              <a:t>r </a:t>
            </a:r>
            <a:r>
              <a:rPr lang="en-US" u="sng" spc="-5" noProof="0" dirty="0">
                <a:solidFill>
                  <a:srgbClr val="3E3E3E"/>
                </a:solidFill>
                <a:cs typeface="Arial"/>
              </a:rPr>
              <a:t>d</a:t>
            </a:r>
            <a:r>
              <a:rPr lang="en-US" u="sng" spc="-15" noProof="0" dirty="0">
                <a:solidFill>
                  <a:srgbClr val="3E3E3E"/>
                </a:solidFill>
                <a:cs typeface="Arial"/>
              </a:rPr>
              <a:t>es</a:t>
            </a:r>
            <a:r>
              <a:rPr lang="en-US" u="sng" spc="-10" noProof="0" dirty="0">
                <a:solidFill>
                  <a:srgbClr val="3E3E3E"/>
                </a:solidFill>
                <a:cs typeface="Arial"/>
              </a:rPr>
              <a:t>i</a:t>
            </a:r>
            <a:r>
              <a:rPr lang="en-US" u="sng" spc="-5" noProof="0" dirty="0">
                <a:solidFill>
                  <a:srgbClr val="3E3E3E"/>
                </a:solidFill>
                <a:cs typeface="Arial"/>
              </a:rPr>
              <a:t>g</a:t>
            </a:r>
            <a:r>
              <a:rPr lang="en-US" u="sng" spc="10" noProof="0" dirty="0">
                <a:solidFill>
                  <a:srgbClr val="3E3E3E"/>
                </a:solidFill>
                <a:cs typeface="Arial"/>
              </a:rPr>
              <a:t>n</a:t>
            </a:r>
            <a:endParaRPr lang="en-US" u="sng" noProof="0" dirty="0">
              <a:cs typeface="Arial"/>
            </a:endParaRPr>
          </a:p>
          <a:p>
            <a:pPr marL="383540" lvl="1"/>
            <a:r>
              <a:rPr lang="en-US" spc="15" noProof="0" dirty="0">
                <a:solidFill>
                  <a:srgbClr val="3E3E3E"/>
                </a:solidFill>
                <a:cs typeface="Arial"/>
              </a:rPr>
              <a:t> C</a:t>
            </a:r>
            <a:r>
              <a:rPr lang="en-US" spc="-45" noProof="0" dirty="0">
                <a:solidFill>
                  <a:srgbClr val="3E3E3E"/>
                </a:solidFill>
                <a:cs typeface="Arial"/>
              </a:rPr>
              <a:t>o</a:t>
            </a:r>
            <a:r>
              <a:rPr lang="en-US" noProof="0" dirty="0">
                <a:solidFill>
                  <a:srgbClr val="3E3E3E"/>
                </a:solidFill>
                <a:cs typeface="Arial"/>
              </a:rPr>
              <a:t>m</a:t>
            </a:r>
            <a:r>
              <a:rPr lang="en-US" spc="15" noProof="0" dirty="0">
                <a:solidFill>
                  <a:srgbClr val="3E3E3E"/>
                </a:solidFill>
                <a:cs typeface="Arial"/>
              </a:rPr>
              <a:t>bin</a:t>
            </a:r>
            <a:r>
              <a:rPr lang="en-US" spc="-45" noProof="0" dirty="0">
                <a:solidFill>
                  <a:srgbClr val="3E3E3E"/>
                </a:solidFill>
                <a:cs typeface="Arial"/>
              </a:rPr>
              <a:t>a</a:t>
            </a:r>
            <a:r>
              <a:rPr lang="en-US" spc="-25" noProof="0" dirty="0">
                <a:solidFill>
                  <a:srgbClr val="3E3E3E"/>
                </a:solidFill>
                <a:cs typeface="Arial"/>
              </a:rPr>
              <a:t>t</a:t>
            </a:r>
            <a:r>
              <a:rPr lang="en-US" spc="-45" noProof="0" dirty="0">
                <a:solidFill>
                  <a:srgbClr val="3E3E3E"/>
                </a:solidFill>
                <a:cs typeface="Arial"/>
              </a:rPr>
              <a:t>o</a:t>
            </a:r>
            <a:r>
              <a:rPr lang="en-US" noProof="0" dirty="0">
                <a:solidFill>
                  <a:srgbClr val="3E3E3E"/>
                </a:solidFill>
                <a:cs typeface="Arial"/>
              </a:rPr>
              <a:t>r</a:t>
            </a:r>
            <a:r>
              <a:rPr lang="en-US" spc="15" noProof="0" dirty="0">
                <a:solidFill>
                  <a:srgbClr val="3E3E3E"/>
                </a:solidFill>
                <a:cs typeface="Arial"/>
              </a:rPr>
              <a:t>i</a:t>
            </a:r>
            <a:r>
              <a:rPr lang="en-US" spc="-45" noProof="0" dirty="0">
                <a:solidFill>
                  <a:srgbClr val="3E3E3E"/>
                </a:solidFill>
                <a:cs typeface="Arial"/>
              </a:rPr>
              <a:t>a</a:t>
            </a:r>
            <a:r>
              <a:rPr lang="en-US" noProof="0" dirty="0">
                <a:solidFill>
                  <a:srgbClr val="3E3E3E"/>
                </a:solidFill>
                <a:cs typeface="Arial"/>
              </a:rPr>
              <a:t>l</a:t>
            </a:r>
            <a:r>
              <a:rPr lang="en-US" spc="55" noProof="0" dirty="0">
                <a:solidFill>
                  <a:srgbClr val="3E3E3E"/>
                </a:solidFill>
                <a:cs typeface="Arial"/>
              </a:rPr>
              <a:t> </a:t>
            </a:r>
            <a:r>
              <a:rPr lang="en-US" spc="-25" noProof="0" dirty="0">
                <a:solidFill>
                  <a:srgbClr val="3E3E3E"/>
                </a:solidFill>
                <a:cs typeface="Arial"/>
              </a:rPr>
              <a:t>f</a:t>
            </a:r>
            <a:r>
              <a:rPr lang="en-US" spc="15" noProof="0" dirty="0">
                <a:solidFill>
                  <a:srgbClr val="3E3E3E"/>
                </a:solidFill>
                <a:cs typeface="Arial"/>
              </a:rPr>
              <a:t>un</a:t>
            </a:r>
            <a:r>
              <a:rPr lang="en-US" noProof="0" dirty="0">
                <a:solidFill>
                  <a:srgbClr val="3E3E3E"/>
                </a:solidFill>
                <a:cs typeface="Arial"/>
              </a:rPr>
              <a:t>c</a:t>
            </a:r>
            <a:r>
              <a:rPr lang="en-US" spc="-25" noProof="0" dirty="0">
                <a:solidFill>
                  <a:srgbClr val="3E3E3E"/>
                </a:solidFill>
                <a:cs typeface="Arial"/>
              </a:rPr>
              <a:t>t</a:t>
            </a:r>
            <a:r>
              <a:rPr lang="en-US" spc="15" noProof="0" dirty="0">
                <a:solidFill>
                  <a:srgbClr val="3E3E3E"/>
                </a:solidFill>
                <a:cs typeface="Arial"/>
              </a:rPr>
              <a:t>i</a:t>
            </a:r>
            <a:r>
              <a:rPr lang="en-US" spc="-45" noProof="0" dirty="0">
                <a:solidFill>
                  <a:srgbClr val="3E3E3E"/>
                </a:solidFill>
                <a:cs typeface="Arial"/>
              </a:rPr>
              <a:t>o</a:t>
            </a:r>
            <a:r>
              <a:rPr lang="en-US" spc="15" noProof="0" dirty="0">
                <a:solidFill>
                  <a:srgbClr val="3E3E3E"/>
                </a:solidFill>
                <a:cs typeface="Arial"/>
              </a:rPr>
              <a:t>n</a:t>
            </a:r>
            <a:r>
              <a:rPr lang="en-US" noProof="0" dirty="0">
                <a:solidFill>
                  <a:srgbClr val="3E3E3E"/>
                </a:solidFill>
                <a:cs typeface="Arial"/>
              </a:rPr>
              <a:t>s </a:t>
            </a:r>
          </a:p>
          <a:p>
            <a:pPr marL="383540" lvl="1"/>
            <a:r>
              <a:rPr lang="en-US" spc="-25" noProof="0" dirty="0">
                <a:solidFill>
                  <a:srgbClr val="3E3E3E"/>
                </a:solidFill>
                <a:cs typeface="Arial"/>
              </a:rPr>
              <a:t> F</a:t>
            </a:r>
            <a:r>
              <a:rPr lang="en-US" spc="15" noProof="0" dirty="0">
                <a:solidFill>
                  <a:srgbClr val="3E3E3E"/>
                </a:solidFill>
                <a:cs typeface="Arial"/>
              </a:rPr>
              <a:t>li</a:t>
            </a:r>
            <a:r>
              <a:rPr lang="en-US" spc="20" noProof="0" dirty="0">
                <a:solidFill>
                  <a:srgbClr val="3E3E3E"/>
                </a:solidFill>
                <a:cs typeface="Arial"/>
              </a:rPr>
              <a:t>p</a:t>
            </a:r>
            <a:r>
              <a:rPr lang="en-US" spc="-5" noProof="0" dirty="0">
                <a:solidFill>
                  <a:srgbClr val="3E3E3E"/>
                </a:solidFill>
                <a:cs typeface="Arial"/>
              </a:rPr>
              <a:t>-</a:t>
            </a:r>
            <a:r>
              <a:rPr lang="en-US" spc="-25" noProof="0" dirty="0">
                <a:solidFill>
                  <a:srgbClr val="3E3E3E"/>
                </a:solidFill>
                <a:cs typeface="Arial"/>
              </a:rPr>
              <a:t>f</a:t>
            </a:r>
            <a:r>
              <a:rPr lang="en-US" spc="15" noProof="0" dirty="0">
                <a:solidFill>
                  <a:srgbClr val="3E3E3E"/>
                </a:solidFill>
                <a:cs typeface="Arial"/>
              </a:rPr>
              <a:t>l</a:t>
            </a:r>
            <a:r>
              <a:rPr lang="en-US" spc="-45" noProof="0" dirty="0">
                <a:solidFill>
                  <a:srgbClr val="3E3E3E"/>
                </a:solidFill>
                <a:cs typeface="Arial"/>
              </a:rPr>
              <a:t>o</a:t>
            </a:r>
            <a:r>
              <a:rPr lang="en-US" spc="15" noProof="0" dirty="0">
                <a:solidFill>
                  <a:srgbClr val="3E3E3E"/>
                </a:solidFill>
                <a:cs typeface="Arial"/>
              </a:rPr>
              <a:t>p</a:t>
            </a:r>
            <a:r>
              <a:rPr lang="en-US" noProof="0" dirty="0">
                <a:solidFill>
                  <a:srgbClr val="3E3E3E"/>
                </a:solidFill>
                <a:cs typeface="Arial"/>
              </a:rPr>
              <a:t>s</a:t>
            </a:r>
            <a:endParaRPr lang="en-US" noProof="0" dirty="0">
              <a:solidFill>
                <a:prstClr val="black"/>
              </a:solidFill>
              <a:cs typeface="Arial"/>
            </a:endParaRPr>
          </a:p>
          <a:p>
            <a:r>
              <a:rPr lang="en-US" noProof="0" dirty="0"/>
              <a:t>Connected to </a:t>
            </a:r>
            <a:r>
              <a:rPr lang="en-US" u="sng" noProof="0" dirty="0"/>
              <a:t>switch matrix</a:t>
            </a:r>
            <a:r>
              <a:rPr lang="en-US" noProof="0" dirty="0"/>
              <a:t> for routing to other FPGA resources</a:t>
            </a:r>
          </a:p>
          <a:p>
            <a:pPr marL="383540" lvl="1"/>
            <a:r>
              <a:rPr lang="en-US" noProof="0" dirty="0"/>
              <a:t> Carry chain runs vertically in a column from one slice to the one above</a:t>
            </a:r>
            <a:endParaRPr lang="en-US" noProof="0" dirty="0">
              <a:cs typeface="Calibri" panose="020F0502020204030204"/>
            </a:endParaRPr>
          </a:p>
          <a:p>
            <a:pPr marL="383540" lvl="1"/>
            <a:endParaRPr lang="en-US" noProof="0" dirty="0">
              <a:solidFill>
                <a:prstClr val="black"/>
              </a:solidFill>
              <a:cs typeface="Arial"/>
            </a:endParaRPr>
          </a:p>
          <a:p>
            <a:endParaRPr lang="en-US" noProof="0" dirty="0"/>
          </a:p>
        </p:txBody>
      </p:sp>
    </p:spTree>
    <p:extLst>
      <p:ext uri="{BB962C8B-B14F-4D97-AF65-F5344CB8AC3E}">
        <p14:creationId xmlns:p14="http://schemas.microsoft.com/office/powerpoint/2010/main" val="3426532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lstStyle/>
          <a:p>
            <a:pPr lvl="0"/>
            <a:r>
              <a:rPr lang="en-US" noProof="0" dirty="0"/>
              <a:t>All registers for both CPUs are grouped into two contiguous 4KB pages</a:t>
            </a:r>
          </a:p>
          <a:p>
            <a:pPr lvl="2"/>
            <a:r>
              <a:rPr lang="en-US" noProof="0" dirty="0"/>
              <a:t> Accessed through a dedicated internal bus</a:t>
            </a:r>
          </a:p>
          <a:p>
            <a:pPr lvl="0"/>
            <a:r>
              <a:rPr lang="en-US" noProof="0" dirty="0"/>
              <a:t>Fixed at 0xF8F0_0000 with a register block size of 8 KB</a:t>
            </a:r>
          </a:p>
          <a:p>
            <a:pPr lvl="2"/>
            <a:r>
              <a:rPr lang="en-US" noProof="0" dirty="0"/>
              <a:t> Each CPU uses an offset into this base address</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APU Address Map</a:t>
            </a:r>
          </a:p>
        </p:txBody>
      </p:sp>
      <p:graphicFrame>
        <p:nvGraphicFramePr>
          <p:cNvPr id="8" name="Table 7"/>
          <p:cNvGraphicFramePr>
            <a:graphicFrameLocks noGrp="1"/>
          </p:cNvGraphicFramePr>
          <p:nvPr>
            <p:extLst>
              <p:ext uri="{D42A27DB-BD31-4B8C-83A1-F6EECF244321}">
                <p14:modId xmlns:p14="http://schemas.microsoft.com/office/powerpoint/2010/main" val="1095963731"/>
              </p:ext>
            </p:extLst>
          </p:nvPr>
        </p:nvGraphicFramePr>
        <p:xfrm>
          <a:off x="3041231" y="3922265"/>
          <a:ext cx="5824378" cy="1833075"/>
        </p:xfrm>
        <a:graphic>
          <a:graphicData uri="http://schemas.openxmlformats.org/drawingml/2006/table">
            <a:tbl>
              <a:tblPr>
                <a:tableStyleId>{5C22544A-7EE6-4342-B048-85BDC9FD1C3A}</a:tableStyleId>
              </a:tblPr>
              <a:tblGrid>
                <a:gridCol w="1841897">
                  <a:extLst>
                    <a:ext uri="{9D8B030D-6E8A-4147-A177-3AD203B41FA5}">
                      <a16:colId xmlns:a16="http://schemas.microsoft.com/office/drawing/2014/main" val="20000"/>
                    </a:ext>
                  </a:extLst>
                </a:gridCol>
                <a:gridCol w="3982481">
                  <a:extLst>
                    <a:ext uri="{9D8B030D-6E8A-4147-A177-3AD203B41FA5}">
                      <a16:colId xmlns:a16="http://schemas.microsoft.com/office/drawing/2014/main" val="20001"/>
                    </a:ext>
                  </a:extLst>
                </a:gridCol>
              </a:tblGrid>
              <a:tr h="366615">
                <a:tc>
                  <a:txBody>
                    <a:bodyPr/>
                    <a:lstStyle/>
                    <a:p>
                      <a:pPr marL="0" marR="0">
                        <a:lnSpc>
                          <a:spcPct val="115000"/>
                        </a:lnSpc>
                        <a:spcBef>
                          <a:spcPts val="300"/>
                        </a:spcBef>
                        <a:spcAft>
                          <a:spcPts val="300"/>
                        </a:spcAft>
                      </a:pPr>
                      <a:r>
                        <a:rPr lang="en-US" sz="1600" noProof="0" dirty="0">
                          <a:effectLst/>
                        </a:rPr>
                        <a:t>0x0000-0x00FC</a:t>
                      </a:r>
                      <a:endParaRPr lang="en-US" sz="1600" noProof="0" dirty="0">
                        <a:solidFill>
                          <a:srgbClr val="3F3F3F"/>
                        </a:solidFill>
                        <a:effectLst/>
                        <a:latin typeface="Arial"/>
                        <a:ea typeface="Times New Roman"/>
                        <a:cs typeface="Times New Roman"/>
                      </a:endParaRPr>
                    </a:p>
                  </a:txBody>
                  <a:tcPr marL="39370" marR="39370" marT="0" marB="0"/>
                </a:tc>
                <a:tc>
                  <a:txBody>
                    <a:bodyPr/>
                    <a:lstStyle/>
                    <a:p>
                      <a:pPr marL="0" marR="0">
                        <a:lnSpc>
                          <a:spcPct val="115000"/>
                        </a:lnSpc>
                        <a:spcBef>
                          <a:spcPts val="300"/>
                        </a:spcBef>
                        <a:spcAft>
                          <a:spcPts val="300"/>
                        </a:spcAft>
                      </a:pPr>
                      <a:r>
                        <a:rPr lang="en-US" sz="1600" noProof="0" dirty="0">
                          <a:effectLst/>
                        </a:rPr>
                        <a:t>SCU registers</a:t>
                      </a:r>
                      <a:endParaRPr lang="en-US" sz="1600" noProof="0" dirty="0">
                        <a:solidFill>
                          <a:srgbClr val="3F3F3F"/>
                        </a:solidFill>
                        <a:effectLst/>
                        <a:latin typeface="Arial"/>
                        <a:ea typeface="Times New Roman"/>
                        <a:cs typeface="Times New Roman"/>
                      </a:endParaRPr>
                    </a:p>
                  </a:txBody>
                  <a:tcPr marL="39370" marR="39370" marT="0" marB="0"/>
                </a:tc>
                <a:extLst>
                  <a:ext uri="{0D108BD9-81ED-4DB2-BD59-A6C34878D82A}">
                    <a16:rowId xmlns:a16="http://schemas.microsoft.com/office/drawing/2014/main" val="10000"/>
                  </a:ext>
                </a:extLst>
              </a:tr>
              <a:tr h="366615">
                <a:tc>
                  <a:txBody>
                    <a:bodyPr/>
                    <a:lstStyle/>
                    <a:p>
                      <a:pPr marL="0" marR="0">
                        <a:lnSpc>
                          <a:spcPct val="115000"/>
                        </a:lnSpc>
                        <a:spcBef>
                          <a:spcPts val="300"/>
                        </a:spcBef>
                        <a:spcAft>
                          <a:spcPts val="300"/>
                        </a:spcAft>
                      </a:pPr>
                      <a:r>
                        <a:rPr lang="en-US" sz="1600" noProof="0" dirty="0">
                          <a:effectLst/>
                        </a:rPr>
                        <a:t>0x0100-0x01FF</a:t>
                      </a:r>
                      <a:endParaRPr lang="en-US" sz="1600" noProof="0" dirty="0">
                        <a:solidFill>
                          <a:srgbClr val="3F3F3F"/>
                        </a:solidFill>
                        <a:effectLst/>
                        <a:latin typeface="Arial"/>
                        <a:ea typeface="Times New Roman"/>
                        <a:cs typeface="Times New Roman"/>
                      </a:endParaRPr>
                    </a:p>
                  </a:txBody>
                  <a:tcPr marL="39370" marR="39370" marT="0" marB="0"/>
                </a:tc>
                <a:tc>
                  <a:txBody>
                    <a:bodyPr/>
                    <a:lstStyle/>
                    <a:p>
                      <a:pPr marL="0" marR="0">
                        <a:lnSpc>
                          <a:spcPct val="115000"/>
                        </a:lnSpc>
                        <a:spcBef>
                          <a:spcPts val="300"/>
                        </a:spcBef>
                        <a:spcAft>
                          <a:spcPts val="300"/>
                        </a:spcAft>
                      </a:pPr>
                      <a:r>
                        <a:rPr lang="en-US" sz="1600" noProof="0" dirty="0">
                          <a:effectLst/>
                        </a:rPr>
                        <a:t>Interrupt controller interface</a:t>
                      </a:r>
                      <a:endParaRPr lang="en-US" sz="1600" noProof="0" dirty="0">
                        <a:solidFill>
                          <a:srgbClr val="3F3F3F"/>
                        </a:solidFill>
                        <a:effectLst/>
                        <a:latin typeface="Arial"/>
                        <a:ea typeface="Times New Roman"/>
                        <a:cs typeface="Times New Roman"/>
                      </a:endParaRPr>
                    </a:p>
                  </a:txBody>
                  <a:tcPr marL="39370" marR="39370" marT="0" marB="0"/>
                </a:tc>
                <a:extLst>
                  <a:ext uri="{0D108BD9-81ED-4DB2-BD59-A6C34878D82A}">
                    <a16:rowId xmlns:a16="http://schemas.microsoft.com/office/drawing/2014/main" val="10001"/>
                  </a:ext>
                </a:extLst>
              </a:tr>
              <a:tr h="366615">
                <a:tc>
                  <a:txBody>
                    <a:bodyPr/>
                    <a:lstStyle/>
                    <a:p>
                      <a:pPr marL="0" marR="0">
                        <a:lnSpc>
                          <a:spcPct val="115000"/>
                        </a:lnSpc>
                        <a:spcBef>
                          <a:spcPts val="300"/>
                        </a:spcBef>
                        <a:spcAft>
                          <a:spcPts val="300"/>
                        </a:spcAft>
                      </a:pPr>
                      <a:r>
                        <a:rPr lang="en-US" sz="1600" noProof="0" dirty="0">
                          <a:effectLst/>
                        </a:rPr>
                        <a:t>0x0200-0x02FF</a:t>
                      </a:r>
                      <a:endParaRPr lang="en-US" sz="1600" noProof="0" dirty="0">
                        <a:solidFill>
                          <a:srgbClr val="3F3F3F"/>
                        </a:solidFill>
                        <a:effectLst/>
                        <a:latin typeface="Arial"/>
                        <a:ea typeface="Times New Roman"/>
                        <a:cs typeface="Times New Roman"/>
                      </a:endParaRPr>
                    </a:p>
                  </a:txBody>
                  <a:tcPr marL="39370" marR="39370" marT="0" marB="0"/>
                </a:tc>
                <a:tc>
                  <a:txBody>
                    <a:bodyPr/>
                    <a:lstStyle/>
                    <a:p>
                      <a:pPr marL="0" marR="0">
                        <a:lnSpc>
                          <a:spcPct val="115000"/>
                        </a:lnSpc>
                        <a:spcBef>
                          <a:spcPts val="300"/>
                        </a:spcBef>
                        <a:spcAft>
                          <a:spcPts val="300"/>
                        </a:spcAft>
                      </a:pPr>
                      <a:r>
                        <a:rPr lang="en-US" sz="1600" noProof="0" dirty="0">
                          <a:effectLst/>
                        </a:rPr>
                        <a:t>Global timer</a:t>
                      </a:r>
                      <a:endParaRPr lang="en-US" sz="1600" noProof="0" dirty="0">
                        <a:solidFill>
                          <a:srgbClr val="3F3F3F"/>
                        </a:solidFill>
                        <a:effectLst/>
                        <a:latin typeface="Arial"/>
                        <a:ea typeface="Times New Roman"/>
                        <a:cs typeface="Times New Roman"/>
                      </a:endParaRPr>
                    </a:p>
                  </a:txBody>
                  <a:tcPr marL="39370" marR="39370" marT="0" marB="0"/>
                </a:tc>
                <a:extLst>
                  <a:ext uri="{0D108BD9-81ED-4DB2-BD59-A6C34878D82A}">
                    <a16:rowId xmlns:a16="http://schemas.microsoft.com/office/drawing/2014/main" val="10002"/>
                  </a:ext>
                </a:extLst>
              </a:tr>
              <a:tr h="366615">
                <a:tc>
                  <a:txBody>
                    <a:bodyPr/>
                    <a:lstStyle/>
                    <a:p>
                      <a:pPr marL="0" marR="0">
                        <a:lnSpc>
                          <a:spcPct val="115000"/>
                        </a:lnSpc>
                        <a:spcBef>
                          <a:spcPts val="300"/>
                        </a:spcBef>
                        <a:spcAft>
                          <a:spcPts val="300"/>
                        </a:spcAft>
                      </a:pPr>
                      <a:r>
                        <a:rPr lang="en-US" sz="1600" noProof="0" dirty="0">
                          <a:effectLst/>
                        </a:rPr>
                        <a:t>0x0600-0x06FF</a:t>
                      </a:r>
                      <a:endParaRPr lang="en-US" sz="1600" noProof="0" dirty="0">
                        <a:solidFill>
                          <a:srgbClr val="3F3F3F"/>
                        </a:solidFill>
                        <a:effectLst/>
                        <a:latin typeface="Arial"/>
                        <a:ea typeface="Times New Roman"/>
                        <a:cs typeface="Times New Roman"/>
                      </a:endParaRPr>
                    </a:p>
                  </a:txBody>
                  <a:tcPr marL="39370" marR="39370" marT="0" marB="0"/>
                </a:tc>
                <a:tc>
                  <a:txBody>
                    <a:bodyPr/>
                    <a:lstStyle/>
                    <a:p>
                      <a:pPr marL="0" marR="0">
                        <a:lnSpc>
                          <a:spcPct val="115000"/>
                        </a:lnSpc>
                        <a:spcBef>
                          <a:spcPts val="300"/>
                        </a:spcBef>
                        <a:spcAft>
                          <a:spcPts val="300"/>
                        </a:spcAft>
                      </a:pPr>
                      <a:r>
                        <a:rPr lang="en-US" sz="1600" noProof="0" dirty="0">
                          <a:effectLst/>
                        </a:rPr>
                        <a:t>Private timers and watchdog timers</a:t>
                      </a:r>
                      <a:endParaRPr lang="en-US" sz="1600" noProof="0" dirty="0">
                        <a:solidFill>
                          <a:srgbClr val="3F3F3F"/>
                        </a:solidFill>
                        <a:effectLst/>
                        <a:latin typeface="Arial"/>
                        <a:ea typeface="Times New Roman"/>
                        <a:cs typeface="Times New Roman"/>
                      </a:endParaRPr>
                    </a:p>
                  </a:txBody>
                  <a:tcPr marL="39370" marR="39370" marT="0" marB="0"/>
                </a:tc>
                <a:extLst>
                  <a:ext uri="{0D108BD9-81ED-4DB2-BD59-A6C34878D82A}">
                    <a16:rowId xmlns:a16="http://schemas.microsoft.com/office/drawing/2014/main" val="10003"/>
                  </a:ext>
                </a:extLst>
              </a:tr>
              <a:tr h="366615">
                <a:tc>
                  <a:txBody>
                    <a:bodyPr/>
                    <a:lstStyle/>
                    <a:p>
                      <a:pPr marL="0" marR="0">
                        <a:lnSpc>
                          <a:spcPct val="115000"/>
                        </a:lnSpc>
                        <a:spcBef>
                          <a:spcPts val="300"/>
                        </a:spcBef>
                        <a:spcAft>
                          <a:spcPts val="300"/>
                        </a:spcAft>
                      </a:pPr>
                      <a:r>
                        <a:rPr lang="en-US" sz="1600" noProof="0" dirty="0">
                          <a:effectLst/>
                        </a:rPr>
                        <a:t>0x1000-0x1FFF</a:t>
                      </a:r>
                      <a:endParaRPr lang="en-US" sz="1600" noProof="0" dirty="0">
                        <a:solidFill>
                          <a:srgbClr val="3F3F3F"/>
                        </a:solidFill>
                        <a:effectLst/>
                        <a:latin typeface="Arial"/>
                        <a:ea typeface="Times New Roman"/>
                        <a:cs typeface="Times New Roman"/>
                      </a:endParaRPr>
                    </a:p>
                  </a:txBody>
                  <a:tcPr marL="39370" marR="39370" marT="0" marB="0"/>
                </a:tc>
                <a:tc>
                  <a:txBody>
                    <a:bodyPr/>
                    <a:lstStyle/>
                    <a:p>
                      <a:pPr marL="0" marR="0">
                        <a:lnSpc>
                          <a:spcPct val="115000"/>
                        </a:lnSpc>
                        <a:spcBef>
                          <a:spcPts val="300"/>
                        </a:spcBef>
                        <a:spcAft>
                          <a:spcPts val="300"/>
                        </a:spcAft>
                      </a:pPr>
                      <a:r>
                        <a:rPr lang="en-US" sz="1600" noProof="0" dirty="0">
                          <a:effectLst/>
                        </a:rPr>
                        <a:t>Interrupt distributor</a:t>
                      </a:r>
                      <a:endParaRPr lang="en-US" sz="1600" noProof="0" dirty="0">
                        <a:solidFill>
                          <a:srgbClr val="3F3F3F"/>
                        </a:solidFill>
                        <a:effectLst/>
                        <a:latin typeface="Arial"/>
                        <a:ea typeface="Times New Roman"/>
                        <a:cs typeface="Times New Roman"/>
                      </a:endParaRPr>
                    </a:p>
                  </a:txBody>
                  <a:tcPr marL="39370" marR="39370" marT="0" marB="0"/>
                </a:tc>
                <a:extLst>
                  <a:ext uri="{0D108BD9-81ED-4DB2-BD59-A6C34878D82A}">
                    <a16:rowId xmlns:a16="http://schemas.microsoft.com/office/drawing/2014/main" val="10004"/>
                  </a:ext>
                </a:extLst>
              </a:tr>
            </a:tbl>
          </a:graphicData>
        </a:graphic>
      </p:graphicFrame>
      <p:sp>
        <p:nvSpPr>
          <p:cNvPr id="7" name="Marcador de número de diapositiva 6"/>
          <p:cNvSpPr>
            <a:spLocks noGrp="1"/>
          </p:cNvSpPr>
          <p:nvPr>
            <p:ph type="sldNum" sz="quarter" idx="12"/>
          </p:nvPr>
        </p:nvSpPr>
        <p:spPr/>
        <p:txBody>
          <a:bodyPr/>
          <a:lstStyle/>
          <a:p>
            <a:fld id="{4FAD3335-DA88-43C3-A15A-18D99FF2C7FA}" type="slidenum">
              <a:rPr lang="en-US" noProof="0" smtClean="0"/>
              <a:t>90</a:t>
            </a:fld>
            <a:endParaRPr lang="en-US" noProof="0" dirty="0"/>
          </a:p>
        </p:txBody>
      </p:sp>
    </p:spTree>
    <p:extLst>
      <p:ext uri="{BB962C8B-B14F-4D97-AF65-F5344CB8AC3E}">
        <p14:creationId xmlns:p14="http://schemas.microsoft.com/office/powerpoint/2010/main" val="35570294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lstStyle/>
          <a:p>
            <a:r>
              <a:rPr lang="en-US" noProof="0" dirty="0"/>
              <a:t>NEON is the ARM codename for the vector processing unit</a:t>
            </a:r>
          </a:p>
          <a:p>
            <a:pPr lvl="2"/>
            <a:r>
              <a:rPr lang="en-US" noProof="0" dirty="0"/>
              <a:t>Provides multimedia and signal processing support</a:t>
            </a:r>
          </a:p>
          <a:p>
            <a:r>
              <a:rPr lang="en-US" noProof="0" dirty="0"/>
              <a:t>FPU is the floating-point unit extension to NEON</a:t>
            </a:r>
          </a:p>
          <a:p>
            <a:pPr lvl="2">
              <a:lnSpc>
                <a:spcPct val="100000"/>
              </a:lnSpc>
            </a:pPr>
            <a:r>
              <a:rPr lang="en-US" noProof="0" dirty="0"/>
              <a:t>Both NEON and FPU share a single set of registers</a:t>
            </a:r>
          </a:p>
          <a:p>
            <a:pPr fontAlgn="auto">
              <a:lnSpc>
                <a:spcPct val="100000"/>
              </a:lnSpc>
              <a:spcBef>
                <a:spcPts val="0"/>
              </a:spcBef>
              <a:spcAft>
                <a:spcPts val="0"/>
              </a:spcAft>
              <a:defRPr/>
            </a:pPr>
            <a:r>
              <a:rPr lang="en-US" noProof="0" dirty="0">
                <a:solidFill>
                  <a:srgbClr val="3F3F3F"/>
                </a:solidFill>
                <a:cs typeface="Arial" pitchFamily="34" charset="0"/>
              </a:rPr>
              <a:t>NEON</a:t>
            </a:r>
            <a:r>
              <a:rPr lang="en-US" noProof="0" dirty="0">
                <a:cs typeface="Arial" pitchFamily="34" charset="0"/>
              </a:rPr>
              <a:t> </a:t>
            </a:r>
            <a:r>
              <a:rPr lang="en-US" noProof="0" dirty="0">
                <a:solidFill>
                  <a:srgbClr val="3F3F3F"/>
                </a:solidFill>
                <a:cs typeface="Arial" pitchFamily="34" charset="0"/>
              </a:rPr>
              <a:t>technology</a:t>
            </a:r>
            <a:r>
              <a:rPr lang="en-US" noProof="0" dirty="0">
                <a:cs typeface="Arial" pitchFamily="34" charset="0"/>
              </a:rPr>
              <a:t> </a:t>
            </a:r>
            <a:r>
              <a:rPr lang="en-US" noProof="0" dirty="0">
                <a:solidFill>
                  <a:srgbClr val="3F3F3F"/>
                </a:solidFill>
                <a:cs typeface="Arial" pitchFamily="34" charset="0"/>
              </a:rPr>
              <a:t>is</a:t>
            </a:r>
            <a:r>
              <a:rPr lang="en-US" noProof="0" dirty="0">
                <a:cs typeface="Arial" pitchFamily="34" charset="0"/>
              </a:rPr>
              <a:t> </a:t>
            </a:r>
            <a:r>
              <a:rPr lang="en-US" noProof="0" dirty="0">
                <a:solidFill>
                  <a:srgbClr val="3F3F3F"/>
                </a:solidFill>
                <a:cs typeface="Arial" pitchFamily="34" charset="0"/>
              </a:rPr>
              <a:t>a</a:t>
            </a:r>
            <a:r>
              <a:rPr lang="en-US" noProof="0" dirty="0">
                <a:cs typeface="Arial" pitchFamily="34" charset="0"/>
              </a:rPr>
              <a:t> </a:t>
            </a:r>
            <a:r>
              <a:rPr lang="en-US" noProof="0" dirty="0">
                <a:solidFill>
                  <a:srgbClr val="3F3F3F"/>
                </a:solidFill>
                <a:cs typeface="Arial" pitchFamily="34" charset="0"/>
              </a:rPr>
              <a:t>wide</a:t>
            </a:r>
            <a:r>
              <a:rPr lang="en-US" noProof="0" dirty="0">
                <a:cs typeface="Arial" pitchFamily="34" charset="0"/>
              </a:rPr>
              <a:t> </a:t>
            </a:r>
            <a:r>
              <a:rPr lang="en-US" noProof="0" dirty="0">
                <a:solidFill>
                  <a:srgbClr val="3F3F3F"/>
                </a:solidFill>
                <a:cs typeface="Arial" pitchFamily="34" charset="0"/>
              </a:rPr>
              <a:t>single</a:t>
            </a:r>
            <a:r>
              <a:rPr lang="en-US" noProof="0" dirty="0">
                <a:cs typeface="Arial" pitchFamily="34" charset="0"/>
              </a:rPr>
              <a:t> </a:t>
            </a:r>
            <a:r>
              <a:rPr lang="en-US" noProof="0" dirty="0">
                <a:solidFill>
                  <a:srgbClr val="3F3F3F"/>
                </a:solidFill>
                <a:cs typeface="Arial" pitchFamily="34" charset="0"/>
              </a:rPr>
              <a:t>instruction,</a:t>
            </a:r>
            <a:r>
              <a:rPr lang="en-US" noProof="0" dirty="0">
                <a:cs typeface="Arial" pitchFamily="34" charset="0"/>
              </a:rPr>
              <a:t> </a:t>
            </a:r>
            <a:r>
              <a:rPr lang="en-US" noProof="0" dirty="0">
                <a:solidFill>
                  <a:srgbClr val="3F3F3F"/>
                </a:solidFill>
                <a:cs typeface="Arial" pitchFamily="34" charset="0"/>
              </a:rPr>
              <a:t>multiple</a:t>
            </a:r>
            <a:r>
              <a:rPr lang="en-US" noProof="0" dirty="0">
                <a:cs typeface="Arial" pitchFamily="34" charset="0"/>
              </a:rPr>
              <a:t> </a:t>
            </a:r>
            <a:r>
              <a:rPr lang="en-US" noProof="0" dirty="0">
                <a:solidFill>
                  <a:srgbClr val="3F3F3F"/>
                </a:solidFill>
                <a:cs typeface="Arial" pitchFamily="34" charset="0"/>
              </a:rPr>
              <a:t>data</a:t>
            </a:r>
            <a:r>
              <a:rPr lang="en-US" noProof="0" dirty="0">
                <a:cs typeface="Arial" pitchFamily="34" charset="0"/>
              </a:rPr>
              <a:t> </a:t>
            </a:r>
            <a:r>
              <a:rPr lang="en-US" noProof="0" dirty="0">
                <a:solidFill>
                  <a:srgbClr val="3F3F3F"/>
                </a:solidFill>
                <a:cs typeface="Arial" pitchFamily="34" charset="0"/>
              </a:rPr>
              <a:t>(SIMD) parallel</a:t>
            </a:r>
            <a:r>
              <a:rPr lang="en-US" noProof="0" dirty="0">
                <a:cs typeface="Arial" pitchFamily="34" charset="0"/>
              </a:rPr>
              <a:t> </a:t>
            </a:r>
            <a:r>
              <a:rPr lang="en-US" noProof="0" dirty="0">
                <a:solidFill>
                  <a:srgbClr val="3F3F3F"/>
                </a:solidFill>
                <a:cs typeface="Arial" pitchFamily="34" charset="0"/>
              </a:rPr>
              <a:t>and</a:t>
            </a:r>
            <a:r>
              <a:rPr lang="en-US" noProof="0" dirty="0">
                <a:cs typeface="Arial" pitchFamily="34" charset="0"/>
              </a:rPr>
              <a:t> </a:t>
            </a:r>
            <a:r>
              <a:rPr lang="en-US" noProof="0" dirty="0">
                <a:solidFill>
                  <a:srgbClr val="3F3F3F"/>
                </a:solidFill>
                <a:cs typeface="Arial" pitchFamily="34" charset="0"/>
              </a:rPr>
              <a:t>co-processing</a:t>
            </a:r>
            <a:r>
              <a:rPr lang="en-US" noProof="0" dirty="0">
                <a:cs typeface="Arial" pitchFamily="34" charset="0"/>
              </a:rPr>
              <a:t> </a:t>
            </a:r>
            <a:r>
              <a:rPr lang="en-US" noProof="0" dirty="0">
                <a:solidFill>
                  <a:srgbClr val="3F3F3F"/>
                </a:solidFill>
                <a:cs typeface="Arial" pitchFamily="34" charset="0"/>
              </a:rPr>
              <a:t>architecture</a:t>
            </a:r>
          </a:p>
          <a:p>
            <a:pPr lvl="2">
              <a:lnSpc>
                <a:spcPct val="100000"/>
              </a:lnSpc>
              <a:spcBef>
                <a:spcPts val="0"/>
              </a:spcBef>
              <a:spcAft>
                <a:spcPts val="0"/>
              </a:spcAft>
              <a:defRPr/>
            </a:pPr>
            <a:r>
              <a:rPr lang="en-US" noProof="0" dirty="0">
                <a:solidFill>
                  <a:srgbClr val="3F3F3F"/>
                </a:solidFill>
                <a:cs typeface="Arial" pitchFamily="34" charset="0"/>
              </a:rPr>
              <a:t>32 registers, 64-bits wide (dual view as 16 registers, 128-bits wide)</a:t>
            </a:r>
          </a:p>
          <a:p>
            <a:pPr lvl="2">
              <a:lnSpc>
                <a:spcPct val="100000"/>
              </a:lnSpc>
              <a:spcBef>
                <a:spcPts val="0"/>
              </a:spcBef>
              <a:spcAft>
                <a:spcPts val="0"/>
              </a:spcAft>
              <a:defRPr/>
            </a:pPr>
            <a:r>
              <a:rPr lang="en-US" noProof="0" dirty="0">
                <a:solidFill>
                  <a:srgbClr val="3F3F3F"/>
                </a:solidFill>
                <a:cs typeface="Arial" pitchFamily="34" charset="0"/>
              </a:rPr>
              <a:t>Data types can be: signed/unsigned 8-bit, 16-bit, 32-bit, 64-bit, or 32-bit float</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NEON Main Features</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91</a:t>
            </a:fld>
            <a:endParaRPr lang="en-US" noProof="0" dirty="0"/>
          </a:p>
        </p:txBody>
      </p:sp>
    </p:spTree>
    <p:extLst>
      <p:ext uri="{BB962C8B-B14F-4D97-AF65-F5344CB8AC3E}">
        <p14:creationId xmlns:p14="http://schemas.microsoft.com/office/powerpoint/2010/main" val="18856553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214650" y="1531584"/>
            <a:ext cx="10428709" cy="3913875"/>
          </a:xfrm>
        </p:spPr>
        <p:txBody>
          <a:bodyPr/>
          <a:lstStyle/>
          <a:p>
            <a:r>
              <a:rPr lang="en-US" noProof="0" dirty="0"/>
              <a:t>Separate instruction and data caches for each processor</a:t>
            </a:r>
          </a:p>
          <a:p>
            <a:r>
              <a:rPr lang="en-US" noProof="0" dirty="0"/>
              <a:t>Caches are four-way, set associative and are write-back</a:t>
            </a:r>
          </a:p>
          <a:p>
            <a:r>
              <a:rPr lang="en-US" noProof="0" dirty="0"/>
              <a:t>Non-lockable</a:t>
            </a:r>
          </a:p>
          <a:p>
            <a:r>
              <a:rPr lang="en-US" noProof="0" dirty="0"/>
              <a:t>Eight words cache length</a:t>
            </a:r>
          </a:p>
          <a:p>
            <a:r>
              <a:rPr lang="en-US" noProof="0" dirty="0"/>
              <a:t>On a cache miss, critical word first filling of the cache is performed followed by the next word in sequence</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L1 Cache Features</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92</a:t>
            </a:fld>
            <a:endParaRPr lang="en-US" noProof="0" dirty="0"/>
          </a:p>
        </p:txBody>
      </p:sp>
    </p:spTree>
    <p:extLst>
      <p:ext uri="{BB962C8B-B14F-4D97-AF65-F5344CB8AC3E}">
        <p14:creationId xmlns:p14="http://schemas.microsoft.com/office/powerpoint/2010/main" val="7021156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201002" y="1422400"/>
            <a:ext cx="10442357" cy="4836160"/>
          </a:xfrm>
        </p:spPr>
        <p:txBody>
          <a:bodyPr/>
          <a:lstStyle/>
          <a:p>
            <a:r>
              <a:rPr lang="en-US" noProof="0" dirty="0"/>
              <a:t>512K bytes of RAM built into the SCU</a:t>
            </a:r>
          </a:p>
          <a:p>
            <a:pPr lvl="2"/>
            <a:r>
              <a:rPr lang="en-US" noProof="0" dirty="0"/>
              <a:t>Latency of 25 CPU cycles</a:t>
            </a:r>
          </a:p>
          <a:p>
            <a:pPr lvl="2"/>
            <a:r>
              <a:rPr lang="en-US" noProof="0" dirty="0"/>
              <a:t>Unified instruction and data cache</a:t>
            </a:r>
          </a:p>
          <a:p>
            <a:r>
              <a:rPr lang="en-US" noProof="0" dirty="0"/>
              <a:t>Fixed, 256-bit (32 words) cache line size</a:t>
            </a:r>
          </a:p>
          <a:p>
            <a:r>
              <a:rPr lang="en-US" noProof="0" dirty="0"/>
              <a:t>Support for per-master way lockdown between multiple CPUs</a:t>
            </a:r>
          </a:p>
          <a:p>
            <a:r>
              <a:rPr lang="en-US" noProof="0" dirty="0"/>
              <a:t>Eight-way, set associative</a:t>
            </a:r>
          </a:p>
          <a:p>
            <a:r>
              <a:rPr lang="en-US" noProof="0" dirty="0"/>
              <a:t>Two AXI interfaces</a:t>
            </a:r>
          </a:p>
          <a:p>
            <a:pPr lvl="2"/>
            <a:r>
              <a:rPr lang="en-US" noProof="0" dirty="0"/>
              <a:t>One to DDR controller</a:t>
            </a:r>
          </a:p>
          <a:p>
            <a:pPr lvl="2"/>
            <a:r>
              <a:rPr lang="en-US" noProof="0" dirty="0"/>
              <a:t>One to programmable logic master (to peripherals)</a:t>
            </a: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L2 Cache Features</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93</a:t>
            </a:fld>
            <a:endParaRPr lang="en-US" noProof="0" dirty="0"/>
          </a:p>
        </p:txBody>
      </p:sp>
    </p:spTree>
    <p:extLst>
      <p:ext uri="{BB962C8B-B14F-4D97-AF65-F5344CB8AC3E}">
        <p14:creationId xmlns:p14="http://schemas.microsoft.com/office/powerpoint/2010/main" val="38992318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lstStyle/>
          <a:p>
            <a:r>
              <a:rPr lang="en-US" noProof="0" dirty="0"/>
              <a:t>The on-chip memory (OCM) module contains 256 KB of RAM and 128 KB of ROM (</a:t>
            </a:r>
            <a:r>
              <a:rPr lang="en-US" noProof="0" dirty="0" err="1"/>
              <a:t>BootROM</a:t>
            </a:r>
            <a:r>
              <a:rPr lang="en-US" noProof="0" dirty="0"/>
              <a:t>).</a:t>
            </a:r>
          </a:p>
          <a:p>
            <a:r>
              <a:rPr lang="en-US" noProof="0" dirty="0"/>
              <a:t> It supports two 64-bit AXI slave interface ports, one dedicated for CPU/ACP access via the APU snoop control unit (SCU), and the other shared by all other bus masters within the processing system (PS) and programmable logic (PL). </a:t>
            </a:r>
          </a:p>
          <a:p>
            <a:r>
              <a:rPr lang="en-US" noProof="0" dirty="0"/>
              <a:t>The </a:t>
            </a:r>
            <a:r>
              <a:rPr lang="en-US" noProof="0" dirty="0" err="1"/>
              <a:t>BootROM</a:t>
            </a:r>
            <a:r>
              <a:rPr lang="en-US" noProof="0" dirty="0"/>
              <a:t> memory is used exclusively by the boot process and is not visible to the user.</a:t>
            </a: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On-Chip Memory (OCM)</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94</a:t>
            </a:fld>
            <a:endParaRPr lang="en-US" noProof="0" dirty="0"/>
          </a:p>
        </p:txBody>
      </p:sp>
    </p:spTree>
    <p:extLst>
      <p:ext uri="{BB962C8B-B14F-4D97-AF65-F5344CB8AC3E}">
        <p14:creationId xmlns:p14="http://schemas.microsoft.com/office/powerpoint/2010/main" val="211139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10546080" cy="4836160"/>
          </a:xfrm>
        </p:spPr>
        <p:txBody>
          <a:bodyPr/>
          <a:lstStyle/>
          <a:p>
            <a:r>
              <a:rPr lang="en-US" noProof="0" dirty="0"/>
              <a:t>Shares and arbitrates functions between the two processor cores</a:t>
            </a:r>
          </a:p>
          <a:p>
            <a:pPr lvl="2"/>
            <a:r>
              <a:rPr lang="en-US" noProof="0" dirty="0"/>
              <a:t>Data cache coherency between the processors</a:t>
            </a:r>
          </a:p>
          <a:p>
            <a:pPr lvl="2"/>
            <a:r>
              <a:rPr lang="en-US" noProof="0" dirty="0"/>
              <a:t>Initiates L2 AXI memory access</a:t>
            </a:r>
          </a:p>
          <a:p>
            <a:pPr lvl="2"/>
            <a:r>
              <a:rPr lang="en-US" noProof="0" dirty="0"/>
              <a:t>Arbitrates between the processors requesting L2 accesses</a:t>
            </a:r>
          </a:p>
          <a:p>
            <a:pPr lvl="2"/>
            <a:r>
              <a:rPr lang="en-US" noProof="0" dirty="0"/>
              <a:t>Manages ACP accesses</a:t>
            </a:r>
          </a:p>
          <a:p>
            <a:pPr lvl="2"/>
            <a:r>
              <a:rPr lang="en-US" noProof="0" dirty="0"/>
              <a:t>A second master port with programmable address filtering between OCM and L2 memory support</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Snoop Control Unit (SCU)</a:t>
            </a:r>
          </a:p>
        </p:txBody>
      </p:sp>
      <p:sp>
        <p:nvSpPr>
          <p:cNvPr id="7" name="Marcador de número de diapositiva 6"/>
          <p:cNvSpPr>
            <a:spLocks noGrp="1"/>
          </p:cNvSpPr>
          <p:nvPr>
            <p:ph type="sldNum" sz="quarter" idx="12"/>
          </p:nvPr>
        </p:nvSpPr>
        <p:spPr/>
        <p:txBody>
          <a:bodyPr/>
          <a:lstStyle/>
          <a:p>
            <a:fld id="{4FAD3335-DA88-43C3-A15A-18D99FF2C7FA}" type="slidenum">
              <a:rPr lang="en-US" noProof="0" smtClean="0"/>
              <a:t>95</a:t>
            </a:fld>
            <a:endParaRPr lang="en-US" noProof="0" dirty="0"/>
          </a:p>
        </p:txBody>
      </p:sp>
    </p:spTree>
    <p:extLst>
      <p:ext uri="{BB962C8B-B14F-4D97-AF65-F5344CB8AC3E}">
        <p14:creationId xmlns:p14="http://schemas.microsoft.com/office/powerpoint/2010/main" val="2571821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0"/>
            <a:ext cx="8154296" cy="4836160"/>
          </a:xfrm>
        </p:spPr>
        <p:txBody>
          <a:bodyPr>
            <a:normAutofit/>
          </a:bodyPr>
          <a:lstStyle/>
          <a:p>
            <a:r>
              <a:rPr lang="en-US" noProof="0" dirty="0"/>
              <a:t>High-performance, cache-to-cache transfers</a:t>
            </a:r>
          </a:p>
          <a:p>
            <a:r>
              <a:rPr lang="en-US" noProof="0" dirty="0"/>
              <a:t>Snoop each CPU and cache each interface independently</a:t>
            </a:r>
          </a:p>
          <a:p>
            <a:r>
              <a:rPr lang="en-US" noProof="0" dirty="0"/>
              <a:t>Coherency protocol is MESI</a:t>
            </a:r>
          </a:p>
          <a:p>
            <a:pPr lvl="2"/>
            <a:r>
              <a:rPr lang="en-US" noProof="0" dirty="0"/>
              <a:t>M: Cache line has been modified</a:t>
            </a:r>
          </a:p>
          <a:p>
            <a:pPr lvl="2"/>
            <a:r>
              <a:rPr lang="en-US" noProof="0" dirty="0"/>
              <a:t>E: Cache line is held exclusively</a:t>
            </a:r>
          </a:p>
          <a:p>
            <a:pPr lvl="2"/>
            <a:r>
              <a:rPr lang="en-US" noProof="0" dirty="0"/>
              <a:t>S: Cache line is shared with another CPU</a:t>
            </a:r>
          </a:p>
          <a:p>
            <a:pPr lvl="2"/>
            <a:r>
              <a:rPr lang="en-US" noProof="0" dirty="0"/>
              <a:t>I: Cache line is invalidated</a:t>
            </a:r>
          </a:p>
          <a:p>
            <a:r>
              <a:rPr lang="en-US" noProof="0" dirty="0"/>
              <a:t>Uses Accelerator Coherence Port (ACP) to allow coherency to be extended to PL</a:t>
            </a:r>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Cache Coherency Using SCU</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8989" y="2514461"/>
            <a:ext cx="3429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número de diapositiva 7"/>
          <p:cNvSpPr>
            <a:spLocks noGrp="1"/>
          </p:cNvSpPr>
          <p:nvPr>
            <p:ph type="sldNum" sz="quarter" idx="12"/>
          </p:nvPr>
        </p:nvSpPr>
        <p:spPr/>
        <p:txBody>
          <a:bodyPr/>
          <a:lstStyle/>
          <a:p>
            <a:fld id="{4FAD3335-DA88-43C3-A15A-18D99FF2C7FA}" type="slidenum">
              <a:rPr lang="en-US" noProof="0" smtClean="0"/>
              <a:t>96</a:t>
            </a:fld>
            <a:endParaRPr lang="en-US" noProof="0" dirty="0"/>
          </a:p>
        </p:txBody>
      </p:sp>
    </p:spTree>
    <p:extLst>
      <p:ext uri="{BB962C8B-B14F-4D97-AF65-F5344CB8AC3E}">
        <p14:creationId xmlns:p14="http://schemas.microsoft.com/office/powerpoint/2010/main" val="20240940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1097280" y="1422401"/>
            <a:ext cx="10546080" cy="2540000"/>
          </a:xfrm>
        </p:spPr>
        <p:txBody>
          <a:bodyPr>
            <a:normAutofit lnSpcReduction="10000"/>
          </a:bodyPr>
          <a:lstStyle/>
          <a:p>
            <a:r>
              <a:rPr lang="en-US" noProof="0" dirty="0"/>
              <a:t>A set of special registers in the APU used to configure the PS</a:t>
            </a:r>
          </a:p>
          <a:p>
            <a:pPr lvl="2"/>
            <a:r>
              <a:rPr lang="en-US" noProof="0" dirty="0"/>
              <a:t>Power and clock management</a:t>
            </a:r>
          </a:p>
          <a:p>
            <a:pPr lvl="2"/>
            <a:r>
              <a:rPr lang="en-US" noProof="0" dirty="0"/>
              <a:t>Reset control</a:t>
            </a:r>
          </a:p>
          <a:p>
            <a:pPr lvl="2"/>
            <a:r>
              <a:rPr lang="en-US" noProof="0" dirty="0"/>
              <a:t>MIO/EMIO management</a:t>
            </a:r>
          </a:p>
          <a:p>
            <a:r>
              <a:rPr lang="en-US" noProof="0" dirty="0"/>
              <a:t>Accessible through software</a:t>
            </a:r>
          </a:p>
          <a:p>
            <a:pPr lvl="2"/>
            <a:r>
              <a:rPr lang="en-US" noProof="0" dirty="0"/>
              <a:t>Standalone BSP support</a:t>
            </a:r>
          </a:p>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normAutofit fontScale="90000"/>
          </a:bodyPr>
          <a:lstStyle/>
          <a:p>
            <a:r>
              <a:rPr lang="en-US" noProof="0" dirty="0"/>
              <a:t>System Level Control Register (SLCR)</a:t>
            </a:r>
          </a:p>
        </p:txBody>
      </p:sp>
      <p:graphicFrame>
        <p:nvGraphicFramePr>
          <p:cNvPr id="8" name="Tabla 7"/>
          <p:cNvGraphicFramePr>
            <a:graphicFrameLocks noGrp="1"/>
          </p:cNvGraphicFramePr>
          <p:nvPr>
            <p:extLst>
              <p:ext uri="{D42A27DB-BD31-4B8C-83A1-F6EECF244321}">
                <p14:modId xmlns:p14="http://schemas.microsoft.com/office/powerpoint/2010/main" val="2336031176"/>
              </p:ext>
            </p:extLst>
          </p:nvPr>
        </p:nvGraphicFramePr>
        <p:xfrm>
          <a:off x="1734371" y="3998261"/>
          <a:ext cx="8969488" cy="2315748"/>
        </p:xfrm>
        <a:graphic>
          <a:graphicData uri="http://schemas.openxmlformats.org/drawingml/2006/table">
            <a:tbl>
              <a:tblPr firstRow="1" bandRow="1">
                <a:tableStyleId>{5C22544A-7EE6-4342-B048-85BDC9FD1C3A}</a:tableStyleId>
              </a:tblPr>
              <a:tblGrid>
                <a:gridCol w="5042947">
                  <a:extLst>
                    <a:ext uri="{9D8B030D-6E8A-4147-A177-3AD203B41FA5}">
                      <a16:colId xmlns:a16="http://schemas.microsoft.com/office/drawing/2014/main" val="20000"/>
                    </a:ext>
                  </a:extLst>
                </a:gridCol>
                <a:gridCol w="3926541">
                  <a:extLst>
                    <a:ext uri="{9D8B030D-6E8A-4147-A177-3AD203B41FA5}">
                      <a16:colId xmlns:a16="http://schemas.microsoft.com/office/drawing/2014/main" val="20001"/>
                    </a:ext>
                  </a:extLst>
                </a:gridCol>
              </a:tblGrid>
              <a:tr h="370840">
                <a:tc gridSpan="2">
                  <a:txBody>
                    <a:bodyPr/>
                    <a:lstStyle/>
                    <a:p>
                      <a:pPr algn="ctr"/>
                      <a:r>
                        <a:rPr lang="en-US" sz="2000" b="1" noProof="0" dirty="0">
                          <a:solidFill>
                            <a:schemeClr val="tx1"/>
                          </a:solidFill>
                        </a:rPr>
                        <a:t>SLCR Categories</a:t>
                      </a:r>
                    </a:p>
                  </a:txBody>
                  <a:tcPr/>
                </a:tc>
                <a:tc hMerge="1">
                  <a:txBody>
                    <a:bodyPr/>
                    <a:lstStyle/>
                    <a:p>
                      <a:endParaRPr lang="en-US" dirty="0"/>
                    </a:p>
                  </a:txBody>
                  <a:tcPr/>
                </a:tc>
                <a:extLst>
                  <a:ext uri="{0D108BD9-81ED-4DB2-BD59-A6C34878D82A}">
                    <a16:rowId xmlns:a16="http://schemas.microsoft.com/office/drawing/2014/main" val="10000"/>
                  </a:ext>
                </a:extLst>
              </a:tr>
              <a:tr h="436148">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System</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clock</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and</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reset</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control/status registers</a:t>
                      </a:r>
                      <a:endParaRPr lang="en-US" noProof="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err="1">
                          <a:solidFill>
                            <a:srgbClr val="3F3F3F"/>
                          </a:solidFill>
                          <a:latin typeface="Arial" pitchFamily="34" charset="0"/>
                          <a:cs typeface="Arial" pitchFamily="34" charset="0"/>
                        </a:rPr>
                        <a:t>TrustZone</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a:t>
                      </a:r>
                      <a:endParaRPr lang="en-US" noProof="0" dirty="0"/>
                    </a:p>
                  </a:txBody>
                  <a:tcPr/>
                </a:tc>
                <a:extLst>
                  <a:ext uri="{0D108BD9-81ED-4DB2-BD59-A6C34878D82A}">
                    <a16:rowId xmlns:a16="http://schemas.microsoft.com/office/drawing/2014/main" val="10001"/>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APU</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endParaRPr lang="en-US" noProof="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SoC</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debug</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endParaRPr lang="en-US" noProof="0" dirty="0"/>
                    </a:p>
                  </a:txBody>
                  <a:tcPr/>
                </a:tc>
                <a:extLst>
                  <a:ext uri="{0D108BD9-81ED-4DB2-BD59-A6C34878D82A}">
                    <a16:rowId xmlns:a16="http://schemas.microsoft.com/office/drawing/2014/main" val="10002"/>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DMA</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initialization</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endParaRPr lang="en-US" noProof="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MIO/IOP</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control/status</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endParaRPr lang="en-US" noProof="0" dirty="0"/>
                    </a:p>
                  </a:txBody>
                  <a:tcPr/>
                </a:tc>
                <a:extLst>
                  <a:ext uri="{0D108BD9-81ED-4DB2-BD59-A6C34878D82A}">
                    <a16:rowId xmlns:a16="http://schemas.microsoft.com/office/drawing/2014/main" val="10003"/>
                  </a:ext>
                </a:extLst>
              </a:tr>
              <a:tr h="370840">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DDR</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endParaRPr lang="en-US" noProof="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noProof="0" dirty="0">
                          <a:solidFill>
                            <a:srgbClr val="3F3F3F"/>
                          </a:solidFill>
                          <a:latin typeface="Arial" pitchFamily="34" charset="0"/>
                          <a:cs typeface="Arial" pitchFamily="34" charset="0"/>
                        </a:rPr>
                        <a:t>Miscellaneous</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endParaRPr lang="en-US" noProof="0" dirty="0"/>
                    </a:p>
                  </a:txBody>
                  <a:tcPr/>
                </a:tc>
                <a:extLst>
                  <a:ext uri="{0D108BD9-81ED-4DB2-BD59-A6C34878D82A}">
                    <a16:rowId xmlns:a16="http://schemas.microsoft.com/office/drawing/2014/main" val="10004"/>
                  </a:ext>
                </a:extLst>
              </a:tr>
              <a:tr h="370840">
                <a:tc>
                  <a:txBody>
                    <a:bodyPr/>
                    <a:lstStyle/>
                    <a:p>
                      <a:pPr lvl="0">
                        <a:lnSpc>
                          <a:spcPts val="2300"/>
                        </a:lnSpc>
                      </a:pPr>
                      <a:r>
                        <a:rPr lang="en-US" noProof="0" dirty="0">
                          <a:solidFill>
                            <a:srgbClr val="3F3F3F"/>
                          </a:solidFill>
                          <a:latin typeface="Arial" pitchFamily="34" charset="0"/>
                          <a:cs typeface="Arial" pitchFamily="34" charset="0"/>
                        </a:rPr>
                        <a:t>PL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reset</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p>
                  </a:txBody>
                  <a:tcPr/>
                </a:tc>
                <a:tc>
                  <a:txBody>
                    <a:bodyPr/>
                    <a:lstStyle/>
                    <a:p>
                      <a:pPr lvl="0">
                        <a:lnSpc>
                          <a:spcPts val="2300"/>
                        </a:lnSpc>
                      </a:pPr>
                      <a:r>
                        <a:rPr lang="en-US" noProof="0" dirty="0">
                          <a:solidFill>
                            <a:srgbClr val="3F3F3F"/>
                          </a:solidFill>
                          <a:latin typeface="Arial" pitchFamily="34" charset="0"/>
                          <a:cs typeface="Arial" pitchFamily="34" charset="0"/>
                        </a:rPr>
                        <a:t>RAM</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and</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ROM</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control</a:t>
                      </a:r>
                      <a:r>
                        <a:rPr lang="en-US" noProof="0" dirty="0">
                          <a:latin typeface="Arial" pitchFamily="34" charset="0"/>
                          <a:cs typeface="Arial" pitchFamily="34" charset="0"/>
                        </a:rPr>
                        <a:t> </a:t>
                      </a:r>
                      <a:r>
                        <a:rPr lang="en-US" noProof="0" dirty="0">
                          <a:solidFill>
                            <a:srgbClr val="3F3F3F"/>
                          </a:solidFill>
                          <a:latin typeface="Arial" pitchFamily="34" charset="0"/>
                          <a:cs typeface="Arial" pitchFamily="34" charset="0"/>
                        </a:rPr>
                        <a:t>registers</a:t>
                      </a:r>
                    </a:p>
                  </a:txBody>
                  <a:tcPr/>
                </a:tc>
                <a:extLst>
                  <a:ext uri="{0D108BD9-81ED-4DB2-BD59-A6C34878D82A}">
                    <a16:rowId xmlns:a16="http://schemas.microsoft.com/office/drawing/2014/main" val="10005"/>
                  </a:ext>
                </a:extLst>
              </a:tr>
            </a:tbl>
          </a:graphicData>
        </a:graphic>
      </p:graphicFrame>
      <p:sp>
        <p:nvSpPr>
          <p:cNvPr id="7" name="Marcador de número de diapositiva 6"/>
          <p:cNvSpPr>
            <a:spLocks noGrp="1"/>
          </p:cNvSpPr>
          <p:nvPr>
            <p:ph type="sldNum" sz="quarter" idx="12"/>
          </p:nvPr>
        </p:nvSpPr>
        <p:spPr/>
        <p:txBody>
          <a:bodyPr/>
          <a:lstStyle/>
          <a:p>
            <a:fld id="{4FAD3335-DA88-43C3-A15A-18D99FF2C7FA}" type="slidenum">
              <a:rPr lang="en-US" noProof="0" smtClean="0"/>
              <a:t>97</a:t>
            </a:fld>
            <a:endParaRPr lang="en-US" noProof="0" dirty="0"/>
          </a:p>
        </p:txBody>
      </p:sp>
    </p:spTree>
    <p:extLst>
      <p:ext uri="{BB962C8B-B14F-4D97-AF65-F5344CB8AC3E}">
        <p14:creationId xmlns:p14="http://schemas.microsoft.com/office/powerpoint/2010/main" val="578729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p:txBody>
          <a:bodyPr/>
          <a:lstStyle/>
          <a:p>
            <a:r>
              <a:rPr lang="en-US" noProof="0" dirty="0"/>
              <a:t>Zynq Clocks</a:t>
            </a:r>
          </a:p>
        </p:txBody>
      </p:sp>
      <p:sp>
        <p:nvSpPr>
          <p:cNvPr id="8" name="Marcador de texto 7"/>
          <p:cNvSpPr>
            <a:spLocks noGrp="1"/>
          </p:cNvSpPr>
          <p:nvPr>
            <p:ph type="body"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2" name="Marcador de número de diapositiva 1"/>
          <p:cNvSpPr>
            <a:spLocks noGrp="1"/>
          </p:cNvSpPr>
          <p:nvPr>
            <p:ph type="sldNum" sz="quarter" idx="12"/>
          </p:nvPr>
        </p:nvSpPr>
        <p:spPr/>
        <p:txBody>
          <a:bodyPr/>
          <a:lstStyle/>
          <a:p>
            <a:fld id="{4FAD3335-DA88-43C3-A15A-18D99FF2C7FA}" type="slidenum">
              <a:rPr lang="en-US" noProof="0" smtClean="0"/>
              <a:t>98</a:t>
            </a:fld>
            <a:endParaRPr lang="en-US" noProof="0" dirty="0"/>
          </a:p>
        </p:txBody>
      </p:sp>
    </p:spTree>
    <p:extLst>
      <p:ext uri="{BB962C8B-B14F-4D97-AF65-F5344CB8AC3E}">
        <p14:creationId xmlns:p14="http://schemas.microsoft.com/office/powerpoint/2010/main" val="41416834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endParaRPr lang="en-US" noProof="0" dirty="0"/>
          </a:p>
        </p:txBody>
      </p:sp>
      <p:sp>
        <p:nvSpPr>
          <p:cNvPr id="3" name="Marcador de fecha 2"/>
          <p:cNvSpPr>
            <a:spLocks noGrp="1"/>
          </p:cNvSpPr>
          <p:nvPr>
            <p:ph type="dt" sz="half" idx="10"/>
          </p:nvPr>
        </p:nvSpPr>
        <p:spPr/>
        <p:txBody>
          <a:bodyPr/>
          <a:lstStyle/>
          <a:p>
            <a:r>
              <a:rPr lang="en-US" noProof="0" dirty="0"/>
              <a:t>PSoC Architecture &amp; Design Methodology</a:t>
            </a:r>
          </a:p>
        </p:txBody>
      </p:sp>
      <p:sp>
        <p:nvSpPr>
          <p:cNvPr id="4" name="Marcador de pie de página 3"/>
          <p:cNvSpPr>
            <a:spLocks noGrp="1"/>
          </p:cNvSpPr>
          <p:nvPr>
            <p:ph type="ftr" sz="quarter" idx="11"/>
          </p:nvPr>
        </p:nvSpPr>
        <p:spPr/>
        <p:txBody>
          <a:bodyPr/>
          <a:lstStyle/>
          <a:p>
            <a:r>
              <a:rPr lang="en-US" noProof="0" dirty="0"/>
              <a:t>ICTP-MLAB</a:t>
            </a:r>
          </a:p>
        </p:txBody>
      </p:sp>
      <p:sp>
        <p:nvSpPr>
          <p:cNvPr id="6" name="Título 5"/>
          <p:cNvSpPr>
            <a:spLocks noGrp="1"/>
          </p:cNvSpPr>
          <p:nvPr>
            <p:ph type="title"/>
          </p:nvPr>
        </p:nvSpPr>
        <p:spPr/>
        <p:txBody>
          <a:bodyPr/>
          <a:lstStyle/>
          <a:p>
            <a:r>
              <a:rPr lang="en-US" noProof="0" dirty="0"/>
              <a:t>System Clocks </a:t>
            </a:r>
          </a:p>
        </p:txBody>
      </p:sp>
      <p:pic>
        <p:nvPicPr>
          <p:cNvPr id="8" name="Imagen 7"/>
          <p:cNvPicPr>
            <a:picLocks noChangeAspect="1"/>
          </p:cNvPicPr>
          <p:nvPr/>
        </p:nvPicPr>
        <p:blipFill>
          <a:blip r:embed="rId3"/>
          <a:stretch>
            <a:fillRect/>
          </a:stretch>
        </p:blipFill>
        <p:spPr>
          <a:xfrm>
            <a:off x="2119947" y="1238859"/>
            <a:ext cx="7955280" cy="5173014"/>
          </a:xfrm>
          <a:prstGeom prst="rect">
            <a:avLst/>
          </a:prstGeom>
        </p:spPr>
      </p:pic>
      <p:sp>
        <p:nvSpPr>
          <p:cNvPr id="7" name="Marcador de número de diapositiva 6"/>
          <p:cNvSpPr>
            <a:spLocks noGrp="1"/>
          </p:cNvSpPr>
          <p:nvPr>
            <p:ph type="sldNum" sz="quarter" idx="12"/>
          </p:nvPr>
        </p:nvSpPr>
        <p:spPr/>
        <p:txBody>
          <a:bodyPr/>
          <a:lstStyle/>
          <a:p>
            <a:fld id="{4FAD3335-DA88-43C3-A15A-18D99FF2C7FA}" type="slidenum">
              <a:rPr lang="en-US" noProof="0" smtClean="0"/>
              <a:t>99</a:t>
            </a:fld>
            <a:endParaRPr lang="en-US" noProof="0" dirty="0"/>
          </a:p>
        </p:txBody>
      </p:sp>
    </p:spTree>
    <p:extLst>
      <p:ext uri="{BB962C8B-B14F-4D97-AF65-F5344CB8AC3E}">
        <p14:creationId xmlns:p14="http://schemas.microsoft.com/office/powerpoint/2010/main" val="2662037964"/>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7T">
  <a:themeElements>
    <a:clrScheme name="Retrospecció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C7T" id="{E48B743B-6573-417A-8E26-B3DBC58FD721}" vid="{FFA073F5-7FA8-4C82-803B-E64DD6A8EF39}"/>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13019</TotalTime>
  <Words>15566</Words>
  <Application>Microsoft Office PowerPoint</Application>
  <PresentationFormat>Widescreen</PresentationFormat>
  <Paragraphs>1593</Paragraphs>
  <Slides>101</Slides>
  <Notes>30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101</vt:i4>
      </vt:variant>
    </vt:vector>
  </HeadingPairs>
  <TitlesOfParts>
    <vt:vector size="116" baseType="lpstr">
      <vt:lpstr>ＭＳ Ｐゴシック</vt:lpstr>
      <vt:lpstr>Arial</vt:lpstr>
      <vt:lpstr>Arial Rounded MT Bold</vt:lpstr>
      <vt:lpstr>Arial Unicode MS</vt:lpstr>
      <vt:lpstr>Bookman Old Style</vt:lpstr>
      <vt:lpstr>Calibri</vt:lpstr>
      <vt:lpstr>Calibri Light</vt:lpstr>
      <vt:lpstr>Comic Sans MS</vt:lpstr>
      <vt:lpstr>Consolas</vt:lpstr>
      <vt:lpstr>Courier New</vt:lpstr>
      <vt:lpstr>Noto Sans</vt:lpstr>
      <vt:lpstr>Times New Roman</vt:lpstr>
      <vt:lpstr>Wingdings</vt:lpstr>
      <vt:lpstr>Retrospección</vt:lpstr>
      <vt:lpstr>C7T</vt:lpstr>
      <vt:lpstr>PSoC Architecture  &amp; Design Methodology</vt:lpstr>
      <vt:lpstr>Agenda</vt:lpstr>
      <vt:lpstr>FPGA Architecture</vt:lpstr>
      <vt:lpstr>FPGA – PSoC Applications</vt:lpstr>
      <vt:lpstr>FPGA – SoPC Evolution</vt:lpstr>
      <vt:lpstr>What is an FPGA ? </vt:lpstr>
      <vt:lpstr>FPGA ~ Lego Bricks</vt:lpstr>
      <vt:lpstr>AMD 7-Series Architecture – Common Elements</vt:lpstr>
      <vt:lpstr>Logic Resources - CLB</vt:lpstr>
      <vt:lpstr>AMD-FPGA SLICE</vt:lpstr>
      <vt:lpstr>7-Series FPGA - Inputs/Outputs</vt:lpstr>
      <vt:lpstr>Most Common I/Os Standards Available</vt:lpstr>
      <vt:lpstr>7-Series Block RAM and FIFO</vt:lpstr>
      <vt:lpstr>7- Series DSP48E1 Slice</vt:lpstr>
      <vt:lpstr>XADC and Analog Mixed Signals (AMS)</vt:lpstr>
      <vt:lpstr>7-Series FPGA Families</vt:lpstr>
      <vt:lpstr>Zynq-PSoC Architecture</vt:lpstr>
      <vt:lpstr>Zynq PSoC Block Diagram</vt:lpstr>
      <vt:lpstr>Zynq-7000 Main Features</vt:lpstr>
      <vt:lpstr>Zynq PS Main Components</vt:lpstr>
      <vt:lpstr>Zynq PL Main Components</vt:lpstr>
      <vt:lpstr>Zynq PS-PL Interface</vt:lpstr>
      <vt:lpstr>Zynq PS-PL Interface</vt:lpstr>
      <vt:lpstr>Zynq Architecture</vt:lpstr>
      <vt:lpstr>PS-PL AXI Interfaces</vt:lpstr>
      <vt:lpstr>PS-PL Interface Performance</vt:lpstr>
      <vt:lpstr>Zynq PS Peripherals and Connections</vt:lpstr>
      <vt:lpstr>PS Available Peripherals</vt:lpstr>
      <vt:lpstr>Multiplexed I/O – Internal / External</vt:lpstr>
      <vt:lpstr>Extended Multiplexed I/O (EMIO)</vt:lpstr>
      <vt:lpstr>Multiplexed I/O  (MIO)</vt:lpstr>
      <vt:lpstr>MIO Port Configuration</vt:lpstr>
      <vt:lpstr>GP0/1 Ports Configuration for PS-PL Interface</vt:lpstr>
      <vt:lpstr>GP 0/1 Ports</vt:lpstr>
      <vt:lpstr>Zynq – Internal Device View</vt:lpstr>
      <vt:lpstr>Zynq – Package View</vt:lpstr>
      <vt:lpstr>PSoC Design Methodology</vt:lpstr>
      <vt:lpstr>PSoC Design Flow</vt:lpstr>
      <vt:lpstr>PSoC Design – PL Design Flow</vt:lpstr>
      <vt:lpstr>PSoC Design – Vivado-Vitis Design Flow</vt:lpstr>
      <vt:lpstr>PL Design Specification </vt:lpstr>
      <vt:lpstr>PL Design Partition </vt:lpstr>
      <vt:lpstr>PL Design Partition </vt:lpstr>
      <vt:lpstr>PL Design Partition </vt:lpstr>
      <vt:lpstr>PL Design Partition </vt:lpstr>
      <vt:lpstr>PL HDL Components </vt:lpstr>
      <vt:lpstr>PL Functional Verification – Block Level</vt:lpstr>
      <vt:lpstr>PL Functional Verification – Block Level</vt:lpstr>
      <vt:lpstr>PL Functional Verification – Block Level</vt:lpstr>
      <vt:lpstr>PL Design Integration – System Level Verification</vt:lpstr>
      <vt:lpstr>PL Synthesis Constraints – Post-Synthesis Simulation </vt:lpstr>
      <vt:lpstr>PL Place &amp; Route </vt:lpstr>
      <vt:lpstr>PL Post Place &amp; Route Simulation </vt:lpstr>
      <vt:lpstr>Export Hardware Platform (.xsa file) </vt:lpstr>
      <vt:lpstr>Vitis Flow Design</vt:lpstr>
      <vt:lpstr>Vitis Design Flow</vt:lpstr>
      <vt:lpstr>Vitis Design Flow </vt:lpstr>
      <vt:lpstr>Vitis Design Flow </vt:lpstr>
      <vt:lpstr>Vitis Design Flow - .elf .bit Download</vt:lpstr>
      <vt:lpstr>Vitis - Running the App. - .elf .bit Download</vt:lpstr>
      <vt:lpstr>Basics of TCL in Vivado</vt:lpstr>
      <vt:lpstr>Tool Command Language</vt:lpstr>
      <vt:lpstr>Tool Command Language (cont)</vt:lpstr>
      <vt:lpstr>Tool Command Language (cont)</vt:lpstr>
      <vt:lpstr>How to run a provided .tcl script</vt:lpstr>
      <vt:lpstr>Method 1: Run .tcl in Vivado TCL Console</vt:lpstr>
      <vt:lpstr>Vivado TCL Console</vt:lpstr>
      <vt:lpstr>Vivado TCL Option in the GUI</vt:lpstr>
      <vt:lpstr>Method 2: Run .tcl through Command Line W10/11</vt:lpstr>
      <vt:lpstr>Run .tcl in Linux</vt:lpstr>
      <vt:lpstr>Is there any Need to Learn TCL ?</vt:lpstr>
      <vt:lpstr>Xilinx TCL Docs</vt:lpstr>
      <vt:lpstr>Apendix</vt:lpstr>
      <vt:lpstr>PS I/O Peripherals</vt:lpstr>
      <vt:lpstr>I2C</vt:lpstr>
      <vt:lpstr>CAN</vt:lpstr>
      <vt:lpstr>SD-SDIO </vt:lpstr>
      <vt:lpstr>SPI</vt:lpstr>
      <vt:lpstr>UART</vt:lpstr>
      <vt:lpstr>USB</vt:lpstr>
      <vt:lpstr>USB 2.0 OTG</vt:lpstr>
      <vt:lpstr>USB 2.0 Usage Example</vt:lpstr>
      <vt:lpstr>Gigabit Ethernet Controller</vt:lpstr>
      <vt:lpstr>Gigabit Ethernet Controller</vt:lpstr>
      <vt:lpstr>Application Processor Unit (APU)</vt:lpstr>
      <vt:lpstr>ARM Processor Architecture</vt:lpstr>
      <vt:lpstr>APU</vt:lpstr>
      <vt:lpstr>APU Components</vt:lpstr>
      <vt:lpstr>APU Sub-Components</vt:lpstr>
      <vt:lpstr>APU Address Map</vt:lpstr>
      <vt:lpstr>NEON Main Features</vt:lpstr>
      <vt:lpstr>L1 Cache Features</vt:lpstr>
      <vt:lpstr>L2 Cache Features</vt:lpstr>
      <vt:lpstr>On-Chip Memory (OCM)</vt:lpstr>
      <vt:lpstr>Snoop Control Unit (SCU)</vt:lpstr>
      <vt:lpstr>Cache Coherency Using SCU</vt:lpstr>
      <vt:lpstr>System Level Control Register (SLCR)</vt:lpstr>
      <vt:lpstr>Zynq Clocks</vt:lpstr>
      <vt:lpstr>System Clocks </vt:lpstr>
      <vt:lpstr>CPU Clock</vt:lpstr>
      <vt:lpstr>PL Clocks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Admin</dc:creator>
  <cp:lastModifiedBy>cris sist</cp:lastModifiedBy>
  <cp:revision>573</cp:revision>
  <dcterms:created xsi:type="dcterms:W3CDTF">2015-05-21T23:19:41Z</dcterms:created>
  <dcterms:modified xsi:type="dcterms:W3CDTF">2025-06-18T20:44:13Z</dcterms:modified>
</cp:coreProperties>
</file>