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  <p:sldMasterId id="2147483661" r:id="rId5"/>
  </p:sldMasterIdLst>
  <p:notesMasterIdLst>
    <p:notesMasterId r:id="rId32"/>
  </p:notesMasterIdLst>
  <p:handoutMasterIdLst>
    <p:handoutMasterId r:id="rId33"/>
  </p:handoutMasterIdLst>
  <p:sldIdLst>
    <p:sldId id="320" r:id="rId6"/>
    <p:sldId id="561" r:id="rId7"/>
    <p:sldId id="562" r:id="rId8"/>
    <p:sldId id="555" r:id="rId9"/>
    <p:sldId id="531" r:id="rId10"/>
    <p:sldId id="539" r:id="rId11"/>
    <p:sldId id="534" r:id="rId12"/>
    <p:sldId id="557" r:id="rId13"/>
    <p:sldId id="540" r:id="rId14"/>
    <p:sldId id="535" r:id="rId15"/>
    <p:sldId id="341" r:id="rId16"/>
    <p:sldId id="373" r:id="rId17"/>
    <p:sldId id="392" r:id="rId18"/>
    <p:sldId id="394" r:id="rId19"/>
    <p:sldId id="396" r:id="rId20"/>
    <p:sldId id="393" r:id="rId21"/>
    <p:sldId id="536" r:id="rId22"/>
    <p:sldId id="548" r:id="rId23"/>
    <p:sldId id="375" r:id="rId24"/>
    <p:sldId id="364" r:id="rId25"/>
    <p:sldId id="382" r:id="rId26"/>
    <p:sldId id="383" r:id="rId27"/>
    <p:sldId id="384" r:id="rId28"/>
    <p:sldId id="410" r:id="rId29"/>
    <p:sldId id="379" r:id="rId30"/>
    <p:sldId id="560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0AB"/>
    <a:srgbClr val="E95125"/>
    <a:srgbClr val="F37C23"/>
    <a:srgbClr val="3C5A77"/>
    <a:srgbClr val="BC5F2B"/>
    <a:srgbClr val="32547A"/>
    <a:srgbClr val="B8561A"/>
    <a:srgbClr val="B65A1F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5476"/>
  </p:normalViewPr>
  <p:slideViewPr>
    <p:cSldViewPr snapToGrid="0" snapToObjects="1">
      <p:cViewPr>
        <p:scale>
          <a:sx n="104" d="100"/>
          <a:sy n="104" d="100"/>
        </p:scale>
        <p:origin x="432" y="23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2D963-473D-4CC0-BC57-111DF6856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4501" y="6031408"/>
            <a:ext cx="2378244" cy="5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49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700" r:id="rId3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Mishra | ICEBERG As Found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658D2-0058-48DD-B273-75D1C043262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47716" y="6489520"/>
            <a:ext cx="1214908" cy="2626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0.jpg"/><Relationship Id="rId12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hyperlink" Target="https://github.com/fabioc9675/KRIA_Starter_Guide/blob/documentation/Tutorial/T01_Kria_and_Vivado.md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7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39.png"/><Relationship Id="rId12" Type="http://schemas.openxmlformats.org/officeDocument/2006/relationships/image" Target="../media/image48.png"/><Relationship Id="rId2" Type="http://schemas.openxmlformats.org/officeDocument/2006/relationships/image" Target="../media/image5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7.jpeg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5" Type="http://schemas.openxmlformats.org/officeDocument/2006/relationships/image" Target="../media/image56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jpe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3695-0C53-A25F-9B57-3599C630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653590"/>
            <a:ext cx="8229600" cy="1858980"/>
          </a:xfrm>
        </p:spPr>
        <p:txBody>
          <a:bodyPr vert="horz" lIns="0" tIns="0" rIns="0" bIns="0" anchor="t">
            <a:normAutofit/>
          </a:bodyPr>
          <a:lstStyle/>
          <a:p>
            <a:r>
              <a:rPr lang="es-ES" dirty="0">
                <a:cs typeface="Helvetica"/>
              </a:rPr>
              <a:t>Deep </a:t>
            </a:r>
            <a:r>
              <a:rPr lang="es-ES" dirty="0" err="1">
                <a:cs typeface="Helvetica"/>
              </a:rPr>
              <a:t>Underground</a:t>
            </a:r>
            <a:r>
              <a:rPr lang="es-ES" dirty="0">
                <a:cs typeface="Helvetica"/>
              </a:rPr>
              <a:t> Neutrino </a:t>
            </a:r>
            <a:r>
              <a:rPr lang="es-ES" dirty="0" err="1">
                <a:cs typeface="Helvetica"/>
              </a:rPr>
              <a:t>Experiment</a:t>
            </a:r>
            <a:r>
              <a:rPr lang="es-ES" dirty="0">
                <a:cs typeface="Helvetica"/>
              </a:rPr>
              <a:t> (DUNE)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6B9E8-BD6C-7CB9-1552-238D498C8FD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2512570"/>
            <a:ext cx="8232771" cy="3192195"/>
          </a:xfrm>
        </p:spPr>
        <p:txBody>
          <a:bodyPr lIns="0" tIns="45720" rIns="0" bIns="4572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Fabian Castaño </a:t>
            </a:r>
            <a:r>
              <a:rPr lang="en-US" sz="1600" dirty="0"/>
              <a:t>(PhD in Electronics Engineering and Computer Science)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dirty="0"/>
              <a:t>Universidad de Antioquia (</a:t>
            </a:r>
            <a:r>
              <a:rPr lang="en-US" sz="1900" dirty="0"/>
              <a:t>DUNE collaboration member since June 2022</a:t>
            </a:r>
            <a:r>
              <a:rPr lang="en-US" sz="2400" dirty="0"/>
              <a:t>)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9EC4-0253-6850-BB07-CC7933301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074" name="Picture 2" descr="Banco de recursos multimedia">
            <a:extLst>
              <a:ext uri="{FF2B5EF4-FFF2-40B4-BE49-F238E27FC236}">
                <a16:creationId xmlns:a16="http://schemas.microsoft.com/office/drawing/2014/main" id="{77F54355-83B8-CD62-12DA-AE9A9B09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DA549-525C-2E51-DBFF-B081536F1722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5531A3-F66C-959E-BD53-E0E1FA01554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0E174-E623-1382-28EC-E6A230CA75BD}"/>
              </a:ext>
            </a:extLst>
          </p:cNvPr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800" dirty="0"/>
              <a:t>Horizontal and Vertical Drift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39BC9402-0179-47CD-907E-2FE3CB612F3E}"/>
              </a:ext>
            </a:extLst>
          </p:cNvPr>
          <p:cNvSpPr txBox="1"/>
          <p:nvPr/>
        </p:nvSpPr>
        <p:spPr>
          <a:xfrm>
            <a:off x="623406" y="1439313"/>
            <a:ext cx="5489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Prototype Experiment built in CERN (Geneva, Switzerland)</a:t>
            </a:r>
          </a:p>
        </p:txBody>
      </p:sp>
      <p:pic>
        <p:nvPicPr>
          <p:cNvPr id="9" name="Picture 12" descr="A picture containing text, building, cage&#10;&#10;Description automatically generated">
            <a:extLst>
              <a:ext uri="{FF2B5EF4-FFF2-40B4-BE49-F238E27FC236}">
                <a16:creationId xmlns:a16="http://schemas.microsoft.com/office/drawing/2014/main" id="{B94832FE-5F9A-7989-CD45-BB360291B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840" y="1271542"/>
            <a:ext cx="2843154" cy="2343055"/>
          </a:xfrm>
          <a:prstGeom prst="rect">
            <a:avLst/>
          </a:prstGeom>
        </p:spPr>
      </p:pic>
      <p:pic>
        <p:nvPicPr>
          <p:cNvPr id="11" name="Picture 4" descr="A diagram of a wall&#10;&#10;Description automatically generated">
            <a:extLst>
              <a:ext uri="{FF2B5EF4-FFF2-40B4-BE49-F238E27FC236}">
                <a16:creationId xmlns:a16="http://schemas.microsoft.com/office/drawing/2014/main" id="{5AAB70DD-DD1C-BDE5-1207-63CC9328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246" y="3897763"/>
            <a:ext cx="2782342" cy="172913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09EE1670-34D2-6FDE-A0A2-1B2098F4A08D}"/>
              </a:ext>
            </a:extLst>
          </p:cNvPr>
          <p:cNvSpPr txBox="1"/>
          <p:nvPr/>
        </p:nvSpPr>
        <p:spPr>
          <a:xfrm>
            <a:off x="5757729" y="110962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dirty="0"/>
              <a:t>HD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D2B4ACE8-68E6-AD40-4706-D072E10BD0F4}"/>
              </a:ext>
            </a:extLst>
          </p:cNvPr>
          <p:cNvSpPr txBox="1"/>
          <p:nvPr/>
        </p:nvSpPr>
        <p:spPr>
          <a:xfrm>
            <a:off x="5757729" y="359185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dirty="0"/>
              <a:t>VD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BE364-B3CD-7594-86A8-BB2F19724CF8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 descr="A picture containing text, indoor, warehouse, metal&#10;&#10;Description automatically generated">
            <a:extLst>
              <a:ext uri="{FF2B5EF4-FFF2-40B4-BE49-F238E27FC236}">
                <a16:creationId xmlns:a16="http://schemas.microsoft.com/office/drawing/2014/main" id="{7EDE7C09-97FC-2E01-F567-38DD37F0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52" y="2173818"/>
            <a:ext cx="3278876" cy="2454034"/>
          </a:xfrm>
          <a:prstGeom prst="rect">
            <a:avLst/>
          </a:prstGeom>
        </p:spPr>
      </p:pic>
      <p:pic>
        <p:nvPicPr>
          <p:cNvPr id="10" name="Picture 9" descr="A picture containing text, train&#10;&#10;Description automatically generated">
            <a:extLst>
              <a:ext uri="{FF2B5EF4-FFF2-40B4-BE49-F238E27FC236}">
                <a16:creationId xmlns:a16="http://schemas.microsoft.com/office/drawing/2014/main" id="{E4CB3A48-F9C7-545F-6591-D572F835E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904" y="2160201"/>
            <a:ext cx="1836692" cy="24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8A13-EC4D-642C-CDC2-DD9EB2CC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53" y="491893"/>
            <a:ext cx="8229600" cy="647102"/>
          </a:xfrm>
        </p:spPr>
        <p:txBody>
          <a:bodyPr>
            <a:normAutofit/>
          </a:bodyPr>
          <a:lstStyle/>
          <a:p>
            <a:r>
              <a:rPr lang="en-CO" dirty="0"/>
              <a:t>DAPHNE V1 and V2A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DF318-CE51-586D-80D2-EA807F65B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Content Placeholder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6C5845F-1D30-ACCC-01AE-AFB3D326321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54328" y="1545136"/>
            <a:ext cx="5354871" cy="4016154"/>
          </a:xfrm>
        </p:spPr>
      </p:pic>
      <p:pic>
        <p:nvPicPr>
          <p:cNvPr id="13" name="Google Shape;136;p25">
            <a:extLst>
              <a:ext uri="{FF2B5EF4-FFF2-40B4-BE49-F238E27FC236}">
                <a16:creationId xmlns:a16="http://schemas.microsoft.com/office/drawing/2014/main" id="{92B60C1D-A547-DC9A-CF23-9CD2B18D3B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7;p25">
            <a:extLst>
              <a:ext uri="{FF2B5EF4-FFF2-40B4-BE49-F238E27FC236}">
                <a16:creationId xmlns:a16="http://schemas.microsoft.com/office/drawing/2014/main" id="{91537A95-9E0B-F2C6-F27F-7CBC2FE1C6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273" y="6079398"/>
            <a:ext cx="888443" cy="53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8;p25" descr="Resultado de imagen para conida peru">
            <a:extLst>
              <a:ext uri="{FF2B5EF4-FFF2-40B4-BE49-F238E27FC236}">
                <a16:creationId xmlns:a16="http://schemas.microsoft.com/office/drawing/2014/main" id="{86C29E25-8B50-AED6-CD24-9AD06DED52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1804" y="6008984"/>
            <a:ext cx="628846" cy="62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53C761DF-FA40-7E46-8E67-661ECDBE86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5052" y="6008984"/>
            <a:ext cx="628847" cy="6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8CD6C1-462E-B481-995B-3F77983AE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852" y="6079398"/>
            <a:ext cx="1484187" cy="393026"/>
          </a:xfrm>
          <a:prstGeom prst="rect">
            <a:avLst/>
          </a:prstGeom>
        </p:spPr>
      </p:pic>
      <p:pic>
        <p:nvPicPr>
          <p:cNvPr id="18" name="Picture 2" descr="Banco de recursos multimedia">
            <a:extLst>
              <a:ext uri="{FF2B5EF4-FFF2-40B4-BE49-F238E27FC236}">
                <a16:creationId xmlns:a16="http://schemas.microsoft.com/office/drawing/2014/main" id="{8A425B0F-D8BA-9736-560C-3B1C3905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83" y="5967432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E62D8E3-BC43-B788-992D-7A6F07CA6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3841" y="946818"/>
            <a:ext cx="3305831" cy="2303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A849B-7935-CB3A-26BF-E9A784B53E8F}"/>
              </a:ext>
            </a:extLst>
          </p:cNvPr>
          <p:cNvSpPr txBox="1"/>
          <p:nvPr/>
        </p:nvSpPr>
        <p:spPr>
          <a:xfrm>
            <a:off x="5632122" y="584611"/>
            <a:ext cx="3305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Firmware</a:t>
            </a:r>
            <a:endParaRPr lang="en-CO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33B01-EE7A-CF9A-2044-2CD9EAE24B45}"/>
              </a:ext>
            </a:extLst>
          </p:cNvPr>
          <p:cNvSpPr txBox="1"/>
          <p:nvPr/>
        </p:nvSpPr>
        <p:spPr>
          <a:xfrm>
            <a:off x="78357" y="1116579"/>
            <a:ext cx="3305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Hardware</a:t>
            </a:r>
            <a:endParaRPr lang="en-CO" sz="2400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0FEB52D-17C9-7331-0513-390CF182E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4403" y="3269232"/>
            <a:ext cx="2821268" cy="237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9563DB-A984-075A-2CB9-11097868E66D}"/>
              </a:ext>
            </a:extLst>
          </p:cNvPr>
          <p:cNvSpPr txBox="1"/>
          <p:nvPr/>
        </p:nvSpPr>
        <p:spPr>
          <a:xfrm>
            <a:off x="5632123" y="3301467"/>
            <a:ext cx="3305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Software</a:t>
            </a:r>
            <a:endParaRPr lang="en-CO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AD89A-F0B2-96D0-ED45-05414F94F997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8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15" descr="Un circuito electrónico&#10;&#10;Descripción generada automáticamente con confianza media">
            <a:extLst>
              <a:ext uri="{FF2B5EF4-FFF2-40B4-BE49-F238E27FC236}">
                <a16:creationId xmlns:a16="http://schemas.microsoft.com/office/drawing/2014/main" id="{2905CFD1-6F16-9E16-4479-6CD885BCD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6" t="5608" r="7906" b="7392"/>
          <a:stretch/>
        </p:blipFill>
        <p:spPr>
          <a:xfrm>
            <a:off x="3492027" y="1433082"/>
            <a:ext cx="5176191" cy="3410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 V3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A2C963A-D3C9-6632-9E51-58094655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" y="3379396"/>
            <a:ext cx="1641441" cy="16414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68D845-89A3-F94E-9BDA-357C639B668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8" y="1050602"/>
            <a:ext cx="8620398" cy="5070302"/>
          </a:xfrm>
        </p:spPr>
        <p:txBody>
          <a:bodyPr>
            <a:normAutofit/>
          </a:bodyPr>
          <a:lstStyle/>
          <a:p>
            <a:r>
              <a:rPr lang="en-US" sz="2000" dirty="0" err="1"/>
              <a:t>Kria</a:t>
            </a:r>
            <a:r>
              <a:rPr lang="en-US" sz="2000" dirty="0"/>
              <a:t> KR260 – DAPHNE V3</a:t>
            </a:r>
          </a:p>
          <a:p>
            <a:endParaRPr lang="en-US" sz="2000" dirty="0"/>
          </a:p>
        </p:txBody>
      </p:sp>
      <p:pic>
        <p:nvPicPr>
          <p:cNvPr id="12" name="Google Shape;136;p25">
            <a:extLst>
              <a:ext uri="{FF2B5EF4-FFF2-40B4-BE49-F238E27FC236}">
                <a16:creationId xmlns:a16="http://schemas.microsoft.com/office/drawing/2014/main" id="{5320C8B5-1D6A-34B2-F376-0145ED1BDB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5">
            <a:extLst>
              <a:ext uri="{FF2B5EF4-FFF2-40B4-BE49-F238E27FC236}">
                <a16:creationId xmlns:a16="http://schemas.microsoft.com/office/drawing/2014/main" id="{3088DB30-2D00-652F-DEE2-185CAA8F3C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1273" y="6079398"/>
            <a:ext cx="888443" cy="53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8;p25" descr="Resultado de imagen para conida peru">
            <a:extLst>
              <a:ext uri="{FF2B5EF4-FFF2-40B4-BE49-F238E27FC236}">
                <a16:creationId xmlns:a16="http://schemas.microsoft.com/office/drawing/2014/main" id="{0B51FCEE-6D9B-CCCB-FA8E-D64D8D3863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1804" y="6008984"/>
            <a:ext cx="628846" cy="62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2A5EE1A5-90D9-8633-DD63-8113E185A2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5052" y="6008984"/>
            <a:ext cx="628847" cy="6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B6505C-D7FB-28F0-CFF6-F3AC93224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0852" y="6079398"/>
            <a:ext cx="1484187" cy="393026"/>
          </a:xfrm>
          <a:prstGeom prst="rect">
            <a:avLst/>
          </a:prstGeom>
        </p:spPr>
      </p:pic>
      <p:pic>
        <p:nvPicPr>
          <p:cNvPr id="17" name="Picture 2" descr="Banco de recursos multimedia">
            <a:extLst>
              <a:ext uri="{FF2B5EF4-FFF2-40B4-BE49-F238E27FC236}">
                <a16:creationId xmlns:a16="http://schemas.microsoft.com/office/drawing/2014/main" id="{D9971FF5-D325-24E4-EB8F-773D868F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83" y="5967432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61EA59-98FC-7492-328F-8438ADC7B8C2}"/>
              </a:ext>
            </a:extLst>
          </p:cNvPr>
          <p:cNvSpPr txBox="1"/>
          <p:nvPr/>
        </p:nvSpPr>
        <p:spPr>
          <a:xfrm>
            <a:off x="666623" y="1463065"/>
            <a:ext cx="29451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Design of new architecture for Data Acquisition System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Acquisition of development boards for the collaboration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0F9B5D-A1C8-FB1C-FFD6-186352C15740}"/>
              </a:ext>
            </a:extLst>
          </p:cNvPr>
          <p:cNvSpPr txBox="1"/>
          <p:nvPr/>
        </p:nvSpPr>
        <p:spPr>
          <a:xfrm>
            <a:off x="623407" y="5243842"/>
            <a:ext cx="44623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hlinkClick r:id="rId10"/>
              </a:rPr>
              <a:t>https://github.com/fabioc9675/KRIA_Starter_Guide/blob/documentation/Tutorial/T01_Kria_and_Vivado.md</a:t>
            </a:r>
            <a:endParaRPr lang="es-CO" sz="1400" dirty="0"/>
          </a:p>
          <a:p>
            <a:endParaRPr lang="en-CO" sz="14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9B357F6-294D-9C5C-A641-66A775E28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244" y="4900497"/>
            <a:ext cx="1313182" cy="73866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B8D4B37D-BF73-D27B-90C8-AA3329A35D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1273" y="4622698"/>
            <a:ext cx="1704277" cy="556234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7466172A-E067-4A23-D1E7-FA8364A393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703" t="28014" r="11703" b="28992"/>
          <a:stretch/>
        </p:blipFill>
        <p:spPr>
          <a:xfrm>
            <a:off x="1687823" y="3919364"/>
            <a:ext cx="1572862" cy="588574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2237F568-9E1E-9C63-30C3-7BE75B0658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4165" r="21374" b="12055"/>
          <a:stretch/>
        </p:blipFill>
        <p:spPr>
          <a:xfrm>
            <a:off x="6119803" y="5239284"/>
            <a:ext cx="1641441" cy="3837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A6FF6F-0A37-3526-5FDD-C7E4F3634BF9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54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4C497-8FFE-4949-3F99-9F00A28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Distributed</a:t>
            </a:r>
            <a:r>
              <a:rPr lang="es-ES" dirty="0"/>
              <a:t> </a:t>
            </a:r>
            <a:r>
              <a:rPr lang="es-ES" dirty="0" err="1"/>
              <a:t>design</a:t>
            </a:r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766B05-21B5-3C68-325B-AFFD2941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8D4340-7A4A-EA63-A15F-B278CDABD48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DAPHNE v1-v2a Slow Control Firmware architecture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A7569-D9C7-72CC-4996-83A89F2E3254}"/>
              </a:ext>
            </a:extLst>
          </p:cNvPr>
          <p:cNvSpPr/>
          <p:nvPr/>
        </p:nvSpPr>
        <p:spPr>
          <a:xfrm>
            <a:off x="6829817" y="5653861"/>
            <a:ext cx="1164921" cy="31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9" name="Google Shape;137;p25">
            <a:extLst>
              <a:ext uri="{FF2B5EF4-FFF2-40B4-BE49-F238E27FC236}">
                <a16:creationId xmlns:a16="http://schemas.microsoft.com/office/drawing/2014/main" id="{7BD7F645-220A-0E4B-820D-22C2D2EE26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600" y="5712750"/>
            <a:ext cx="428217" cy="25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Banco de recursos multimedia">
            <a:extLst>
              <a:ext uri="{FF2B5EF4-FFF2-40B4-BE49-F238E27FC236}">
                <a16:creationId xmlns:a16="http://schemas.microsoft.com/office/drawing/2014/main" id="{1AD8D369-B144-4D76-8831-2C4CAC32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15" y="5681680"/>
            <a:ext cx="243338" cy="3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25">
            <a:extLst>
              <a:ext uri="{FF2B5EF4-FFF2-40B4-BE49-F238E27FC236}">
                <a16:creationId xmlns:a16="http://schemas.microsoft.com/office/drawing/2014/main" id="{CA7894A3-2B8C-9E03-C19A-3688982A16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0879" y="5724600"/>
            <a:ext cx="374776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8;p25" descr="Resultado de imagen para conida peru">
            <a:extLst>
              <a:ext uri="{FF2B5EF4-FFF2-40B4-BE49-F238E27FC236}">
                <a16:creationId xmlns:a16="http://schemas.microsoft.com/office/drawing/2014/main" id="{156C3247-9CFF-F4CB-4770-6B0658F54C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703" y="5711998"/>
            <a:ext cx="230596" cy="2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585487F6-0FA0-538F-EF78-DEA8E2664A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5805" y="5710039"/>
            <a:ext cx="230597" cy="2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E5DC8B-E855-0A4E-2F48-21B0CAC4A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562" y="5753277"/>
            <a:ext cx="544247" cy="144122"/>
          </a:xfrm>
          <a:prstGeom prst="rect">
            <a:avLst/>
          </a:prstGeom>
        </p:spPr>
      </p:pic>
      <p:pic>
        <p:nvPicPr>
          <p:cNvPr id="20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02A7DEA-9B74-93B2-C8E4-474C02592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972" y="1769041"/>
            <a:ext cx="2712103" cy="22840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CAAF-AC46-995E-747A-26386EB3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6" y="2429643"/>
            <a:ext cx="6253214" cy="306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nco de recursos multimedia">
            <a:extLst>
              <a:ext uri="{FF2B5EF4-FFF2-40B4-BE49-F238E27FC236}">
                <a16:creationId xmlns:a16="http://schemas.microsoft.com/office/drawing/2014/main" id="{C033C75C-3795-FF84-E2DE-BCA7C386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22" y="913399"/>
            <a:ext cx="479699" cy="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46095-F1FB-FF02-1064-7A47E53BE682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8DCC1E5-35B8-C377-F6D7-EB05BE32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7" y="1648993"/>
            <a:ext cx="4711788" cy="3971292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A5411E0D-C7E8-86B2-F029-E36B8ABA9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13" b="13039"/>
          <a:stretch/>
        </p:blipFill>
        <p:spPr>
          <a:xfrm>
            <a:off x="187626" y="3906901"/>
            <a:ext cx="1988451" cy="15062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C4C497-8FFE-4949-3F99-9F00A28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Co-</a:t>
            </a:r>
            <a:r>
              <a:rPr lang="es-ES" dirty="0" err="1"/>
              <a:t>Processor</a:t>
            </a:r>
            <a:r>
              <a:rPr lang="es-ES" dirty="0"/>
              <a:t> </a:t>
            </a:r>
            <a:r>
              <a:rPr lang="es-ES" dirty="0" err="1"/>
              <a:t>design</a:t>
            </a:r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766B05-21B5-3C68-325B-AFFD2941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8D4340-7A4A-EA63-A15F-B278CDABD48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err="1"/>
              <a:t>Vivado</a:t>
            </a:r>
            <a:r>
              <a:rPr lang="en-US"/>
              <a:t> Block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A7569-D9C7-72CC-4996-83A89F2E3254}"/>
              </a:ext>
            </a:extLst>
          </p:cNvPr>
          <p:cNvSpPr/>
          <p:nvPr/>
        </p:nvSpPr>
        <p:spPr>
          <a:xfrm>
            <a:off x="6829817" y="5653861"/>
            <a:ext cx="1164921" cy="31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9" name="Google Shape;137;p25">
            <a:extLst>
              <a:ext uri="{FF2B5EF4-FFF2-40B4-BE49-F238E27FC236}">
                <a16:creationId xmlns:a16="http://schemas.microsoft.com/office/drawing/2014/main" id="{7BD7F645-220A-0E4B-820D-22C2D2EE26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1600" y="5712750"/>
            <a:ext cx="428217" cy="25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Banco de recursos multimedia">
            <a:extLst>
              <a:ext uri="{FF2B5EF4-FFF2-40B4-BE49-F238E27FC236}">
                <a16:creationId xmlns:a16="http://schemas.microsoft.com/office/drawing/2014/main" id="{1AD8D369-B144-4D76-8831-2C4CAC32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15" y="5681680"/>
            <a:ext cx="243338" cy="3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25">
            <a:extLst>
              <a:ext uri="{FF2B5EF4-FFF2-40B4-BE49-F238E27FC236}">
                <a16:creationId xmlns:a16="http://schemas.microsoft.com/office/drawing/2014/main" id="{CA7894A3-2B8C-9E03-C19A-3688982A16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0879" y="5724600"/>
            <a:ext cx="374776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8;p25" descr="Resultado de imagen para conida peru">
            <a:extLst>
              <a:ext uri="{FF2B5EF4-FFF2-40B4-BE49-F238E27FC236}">
                <a16:creationId xmlns:a16="http://schemas.microsoft.com/office/drawing/2014/main" id="{156C3247-9CFF-F4CB-4770-6B0658F54C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8703" y="5711998"/>
            <a:ext cx="230596" cy="2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585487F6-0FA0-538F-EF78-DEA8E2664A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95805" y="5710039"/>
            <a:ext cx="230597" cy="2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E5DC8B-E855-0A4E-2F48-21B0CAC4A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562" y="5753277"/>
            <a:ext cx="544247" cy="144122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1AF01B9-ED0C-8505-FB0C-CAAD5109E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4769" y="5198187"/>
            <a:ext cx="601974" cy="338611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0E8D6B9-8C05-5AAB-9089-33E61AA8F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2925" y="5258908"/>
            <a:ext cx="767622" cy="250533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040C84A5-8126-8C73-327F-7C18FF6D47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703" t="28014" r="11703" b="28992"/>
          <a:stretch/>
        </p:blipFill>
        <p:spPr>
          <a:xfrm>
            <a:off x="7701538" y="5263617"/>
            <a:ext cx="734498" cy="27485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A5E37EDD-762A-F06F-D54F-376512F3B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4165" r="21374" b="12055"/>
          <a:stretch/>
        </p:blipFill>
        <p:spPr>
          <a:xfrm>
            <a:off x="6016132" y="5340062"/>
            <a:ext cx="848645" cy="1984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4844C4-1B5A-601D-C9EB-5175EB17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06" y="5313732"/>
            <a:ext cx="223171" cy="2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9A9B601-D462-F9A8-28D4-03C7C94D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23" y="5305358"/>
            <a:ext cx="280512" cy="3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9A3211-6AD8-5EBB-90B3-49D38FB16D7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007"/>
          <a:stretch/>
        </p:blipFill>
        <p:spPr>
          <a:xfrm>
            <a:off x="5328996" y="1705600"/>
            <a:ext cx="3187857" cy="3505815"/>
          </a:xfrm>
          <a:prstGeom prst="rect">
            <a:avLst/>
          </a:prstGeom>
        </p:spPr>
      </p:pic>
      <p:pic>
        <p:nvPicPr>
          <p:cNvPr id="26" name="Picture 2" descr="Banco de recursos multimedia">
            <a:extLst>
              <a:ext uri="{FF2B5EF4-FFF2-40B4-BE49-F238E27FC236}">
                <a16:creationId xmlns:a16="http://schemas.microsoft.com/office/drawing/2014/main" id="{BA04AB30-E4FC-9A71-8A25-FD15B660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22" y="913399"/>
            <a:ext cx="479699" cy="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BB086F-5040-2924-D6DF-700D0E05306E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8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4C497-8FFE-4949-3F99-9F00A28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Co-</a:t>
            </a:r>
            <a:r>
              <a:rPr lang="es-ES" dirty="0" err="1"/>
              <a:t>Processor</a:t>
            </a:r>
            <a:r>
              <a:rPr lang="es-ES" dirty="0"/>
              <a:t> </a:t>
            </a:r>
            <a:r>
              <a:rPr lang="es-ES" dirty="0" err="1"/>
              <a:t>design</a:t>
            </a:r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766B05-21B5-3C68-325B-AFFD2941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8D4340-7A4A-EA63-A15F-B278CDABD48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763077"/>
            <a:ext cx="5382132" cy="3773720"/>
          </a:xfrm>
        </p:spPr>
        <p:txBody>
          <a:bodyPr>
            <a:normAutofit/>
          </a:bodyPr>
          <a:lstStyle/>
          <a:p>
            <a:r>
              <a:rPr lang="en-US"/>
              <a:t>DAPHNE v3 Slow Control Firmware architecture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A7569-D9C7-72CC-4996-83A89F2E3254}"/>
              </a:ext>
            </a:extLst>
          </p:cNvPr>
          <p:cNvSpPr/>
          <p:nvPr/>
        </p:nvSpPr>
        <p:spPr>
          <a:xfrm>
            <a:off x="6829817" y="5653861"/>
            <a:ext cx="1164921" cy="31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9" name="Google Shape;137;p25">
            <a:extLst>
              <a:ext uri="{FF2B5EF4-FFF2-40B4-BE49-F238E27FC236}">
                <a16:creationId xmlns:a16="http://schemas.microsoft.com/office/drawing/2014/main" id="{7BD7F645-220A-0E4B-820D-22C2D2EE26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600" y="5712750"/>
            <a:ext cx="428217" cy="25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Banco de recursos multimedia">
            <a:extLst>
              <a:ext uri="{FF2B5EF4-FFF2-40B4-BE49-F238E27FC236}">
                <a16:creationId xmlns:a16="http://schemas.microsoft.com/office/drawing/2014/main" id="{1AD8D369-B144-4D76-8831-2C4CAC32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15" y="5681680"/>
            <a:ext cx="243338" cy="3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25">
            <a:extLst>
              <a:ext uri="{FF2B5EF4-FFF2-40B4-BE49-F238E27FC236}">
                <a16:creationId xmlns:a16="http://schemas.microsoft.com/office/drawing/2014/main" id="{CA7894A3-2B8C-9E03-C19A-3688982A16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0879" y="5724600"/>
            <a:ext cx="374776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8;p25" descr="Resultado de imagen para conida peru">
            <a:extLst>
              <a:ext uri="{FF2B5EF4-FFF2-40B4-BE49-F238E27FC236}">
                <a16:creationId xmlns:a16="http://schemas.microsoft.com/office/drawing/2014/main" id="{156C3247-9CFF-F4CB-4770-6B0658F54C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703" y="5711998"/>
            <a:ext cx="230596" cy="2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585487F6-0FA0-538F-EF78-DEA8E2664A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5805" y="5710039"/>
            <a:ext cx="230597" cy="2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E5DC8B-E855-0A4E-2F48-21B0CAC4A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562" y="5753277"/>
            <a:ext cx="544247" cy="144122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1AF01B9-ED0C-8505-FB0C-CAAD5109E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769" y="5198187"/>
            <a:ext cx="601974" cy="338611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0E8D6B9-8C05-5AAB-9089-33E61AA8F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2925" y="5258908"/>
            <a:ext cx="767622" cy="250533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040C84A5-8126-8C73-327F-7C18FF6D47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03" t="28014" r="11703" b="28992"/>
          <a:stretch/>
        </p:blipFill>
        <p:spPr>
          <a:xfrm>
            <a:off x="7701538" y="5263617"/>
            <a:ext cx="734498" cy="27485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A5E37EDD-762A-F06F-D54F-376512F3BE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4165" r="21374" b="12055"/>
          <a:stretch/>
        </p:blipFill>
        <p:spPr>
          <a:xfrm>
            <a:off x="6016132" y="5340062"/>
            <a:ext cx="848645" cy="1984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4844C4-1B5A-601D-C9EB-5175EB17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06" y="5313732"/>
            <a:ext cx="223171" cy="2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9A9B601-D462-F9A8-28D4-03C7C94D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23" y="5305358"/>
            <a:ext cx="280512" cy="3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AAB9EA-F632-75EA-7F5F-47FC316A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7" y="2109904"/>
            <a:ext cx="8508206" cy="31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nco de recursos multimedia">
            <a:extLst>
              <a:ext uri="{FF2B5EF4-FFF2-40B4-BE49-F238E27FC236}">
                <a16:creationId xmlns:a16="http://schemas.microsoft.com/office/drawing/2014/main" id="{ED934A4D-FAA9-99D4-9FB0-5D4AE23C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22" y="913399"/>
            <a:ext cx="479699" cy="6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-up of a blue rectangle&#10;&#10;AI-generated content may be incorrect.">
            <a:extLst>
              <a:ext uri="{FF2B5EF4-FFF2-40B4-BE49-F238E27FC236}">
                <a16:creationId xmlns:a16="http://schemas.microsoft.com/office/drawing/2014/main" id="{6C7B92C0-E650-26B4-8679-1A3E552636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1235" y="2046401"/>
            <a:ext cx="1041400" cy="55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90895-BB59-28CD-DD7F-B9F5B95D5D5C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2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C766B05-21B5-3C68-325B-AFFD2941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A7569-D9C7-72CC-4996-83A89F2E3254}"/>
              </a:ext>
            </a:extLst>
          </p:cNvPr>
          <p:cNvSpPr/>
          <p:nvPr/>
        </p:nvSpPr>
        <p:spPr>
          <a:xfrm>
            <a:off x="6829817" y="5653861"/>
            <a:ext cx="1164921" cy="31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9" name="Google Shape;137;p25">
            <a:extLst>
              <a:ext uri="{FF2B5EF4-FFF2-40B4-BE49-F238E27FC236}">
                <a16:creationId xmlns:a16="http://schemas.microsoft.com/office/drawing/2014/main" id="{7BD7F645-220A-0E4B-820D-22C2D2EE26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600" y="5712750"/>
            <a:ext cx="428217" cy="25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Banco de recursos multimedia">
            <a:extLst>
              <a:ext uri="{FF2B5EF4-FFF2-40B4-BE49-F238E27FC236}">
                <a16:creationId xmlns:a16="http://schemas.microsoft.com/office/drawing/2014/main" id="{1AD8D369-B144-4D76-8831-2C4CAC32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15" y="5681680"/>
            <a:ext cx="243338" cy="31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25">
            <a:extLst>
              <a:ext uri="{FF2B5EF4-FFF2-40B4-BE49-F238E27FC236}">
                <a16:creationId xmlns:a16="http://schemas.microsoft.com/office/drawing/2014/main" id="{CA7894A3-2B8C-9E03-C19A-3688982A16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0879" y="5724600"/>
            <a:ext cx="374776" cy="21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8;p25" descr="Resultado de imagen para conida peru">
            <a:extLst>
              <a:ext uri="{FF2B5EF4-FFF2-40B4-BE49-F238E27FC236}">
                <a16:creationId xmlns:a16="http://schemas.microsoft.com/office/drawing/2014/main" id="{156C3247-9CFF-F4CB-4770-6B0658F54C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703" y="5711998"/>
            <a:ext cx="230596" cy="23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9;p25" descr="Resultado de imagen para universidad nacional de asunción paraguay">
            <a:extLst>
              <a:ext uri="{FF2B5EF4-FFF2-40B4-BE49-F238E27FC236}">
                <a16:creationId xmlns:a16="http://schemas.microsoft.com/office/drawing/2014/main" id="{585487F6-0FA0-538F-EF78-DEA8E2664A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5805" y="5710039"/>
            <a:ext cx="230597" cy="2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E5DC8B-E855-0A4E-2F48-21B0CAC4A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562" y="5753277"/>
            <a:ext cx="544247" cy="144122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6526DD1-52B2-86CE-816E-248FAC702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r="13510"/>
          <a:stretch/>
        </p:blipFill>
        <p:spPr bwMode="auto">
          <a:xfrm>
            <a:off x="334442" y="1716576"/>
            <a:ext cx="4090283" cy="29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6">
            <a:extLst>
              <a:ext uri="{FF2B5EF4-FFF2-40B4-BE49-F238E27FC236}">
                <a16:creationId xmlns:a16="http://schemas.microsoft.com/office/drawing/2014/main" id="{DC699277-9C2E-BF10-07B4-1733762944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8" t="13420" r="7184" b="1226"/>
          <a:stretch/>
        </p:blipFill>
        <p:spPr>
          <a:xfrm>
            <a:off x="4918314" y="1716576"/>
            <a:ext cx="3765312" cy="2928576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9D7BDBB7-4E39-EA81-F1A5-4E8C2DFA1176}"/>
              </a:ext>
            </a:extLst>
          </p:cNvPr>
          <p:cNvSpPr txBox="1">
            <a:spLocks/>
          </p:cNvSpPr>
          <p:nvPr/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800" dirty="0"/>
              <a:t>Photon Detection System (PDS)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E2528F-0B54-50A5-2D3C-5234F11B4D7D}"/>
              </a:ext>
            </a:extLst>
          </p:cNvPr>
          <p:cNvSpPr txBox="1"/>
          <p:nvPr/>
        </p:nvSpPr>
        <p:spPr>
          <a:xfrm>
            <a:off x="1151554" y="122745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dirty="0">
                <a:solidFill>
                  <a:schemeClr val="tx2"/>
                </a:solidFill>
              </a:rPr>
              <a:t>Analog signal form SiPM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2BDEA4-4701-F659-E875-6DED4E85F7C6}"/>
              </a:ext>
            </a:extLst>
          </p:cNvPr>
          <p:cNvSpPr txBox="1"/>
          <p:nvPr/>
        </p:nvSpPr>
        <p:spPr>
          <a:xfrm>
            <a:off x="5606341" y="1227453"/>
            <a:ext cx="24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dirty="0">
                <a:solidFill>
                  <a:schemeClr val="tx2"/>
                </a:solidFill>
              </a:rPr>
              <a:t>Single Photon Detection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C36CE4-1F60-88EE-8D40-A8C5497673CC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15B084-9760-3B93-0EE5-7A320FBC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462518"/>
            <a:ext cx="8686800" cy="442738"/>
          </a:xfrm>
        </p:spPr>
        <p:txBody>
          <a:bodyPr>
            <a:noAutofit/>
          </a:bodyPr>
          <a:lstStyle/>
          <a:p>
            <a:r>
              <a:rPr lang="en-US" sz="2400" dirty="0"/>
              <a:t>Data Acquisition for Photon-Neutrino Electronics (DAPHNE)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5531A3-F66C-959E-BD53-E0E1FA01554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" name="Content Placeholder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302F757-15AB-5315-DE33-AF786EA04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48" y="1060246"/>
            <a:ext cx="6116954" cy="4587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52F487-F76B-4D9B-61A2-A756A70729B0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8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15B084-9760-3B93-0EE5-7A320FBC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DAPHNE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5531A3-F66C-959E-BD53-E0E1FA01554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Marcador de contenido 15" descr="Un circuito electrónico&#10;&#10;Descripción generada automáticamente con confianza media">
            <a:extLst>
              <a:ext uri="{FF2B5EF4-FFF2-40B4-BE49-F238E27FC236}">
                <a16:creationId xmlns:a16="http://schemas.microsoft.com/office/drawing/2014/main" id="{8972B9EF-4ABE-2484-D35D-E1698E369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6" t="5608" r="7906" b="7392"/>
          <a:stretch/>
        </p:blipFill>
        <p:spPr>
          <a:xfrm>
            <a:off x="1231640" y="1044210"/>
            <a:ext cx="7035282" cy="4634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498BB-86B0-0CA5-8182-BC313EE1D6D3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6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19;g12b2d70312b_0_23">
            <a:extLst>
              <a:ext uri="{FF2B5EF4-FFF2-40B4-BE49-F238E27FC236}">
                <a16:creationId xmlns:a16="http://schemas.microsoft.com/office/drawing/2014/main" id="{A3E5D8D5-EE63-8CD9-994B-C1568308228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91531" y="1074771"/>
            <a:ext cx="4680875" cy="174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 fontScale="90000"/>
          </a:bodyPr>
          <a:lstStyle/>
          <a:p>
            <a:r>
              <a:rPr lang="en-US" dirty="0"/>
              <a:t>Test bench as event signal simulator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Google Shape;137;p25">
            <a:extLst>
              <a:ext uri="{FF2B5EF4-FFF2-40B4-BE49-F238E27FC236}">
                <a16:creationId xmlns:a16="http://schemas.microsoft.com/office/drawing/2014/main" id="{FB75F679-2520-7346-0CEC-801DCBBE00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0249" y="6016482"/>
            <a:ext cx="888443" cy="53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03E822-5981-2A2B-D615-2EC58FB54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32" y="2810917"/>
            <a:ext cx="4450091" cy="2808407"/>
          </a:xfrm>
          <a:prstGeom prst="rect">
            <a:avLst/>
          </a:prstGeom>
        </p:spPr>
      </p:pic>
      <p:pic>
        <p:nvPicPr>
          <p:cNvPr id="1026" name="Picture 2" descr="LArSoft Collaboration | Software for LArTPCs">
            <a:extLst>
              <a:ext uri="{FF2B5EF4-FFF2-40B4-BE49-F238E27FC236}">
                <a16:creationId xmlns:a16="http://schemas.microsoft.com/office/drawing/2014/main" id="{A7346EAA-6B84-0C54-8C3F-23F74548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44" y="2538947"/>
            <a:ext cx="777563" cy="7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6;p25">
            <a:extLst>
              <a:ext uri="{FF2B5EF4-FFF2-40B4-BE49-F238E27FC236}">
                <a16:creationId xmlns:a16="http://schemas.microsoft.com/office/drawing/2014/main" id="{6155AE32-04DE-2A39-6B9D-0DEC5D464E8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F88BC97B-6411-80C4-83B8-AD2B89B81CC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2377" y="1263836"/>
            <a:ext cx="3973261" cy="4226932"/>
          </a:xfrm>
        </p:spPr>
        <p:txBody>
          <a:bodyPr lIns="0" tIns="45720" rIns="0" bIns="45720" anchor="t">
            <a:normAutofit/>
          </a:bodyPr>
          <a:lstStyle/>
          <a:p>
            <a:pPr marL="255905" indent="-264795"/>
            <a:r>
              <a:rPr lang="en-US" sz="2000" dirty="0">
                <a:cs typeface="Helvetica"/>
              </a:rPr>
              <a:t>Generation of simulated events based on physics.</a:t>
            </a:r>
          </a:p>
          <a:p>
            <a:pPr marL="255905" indent="-264795"/>
            <a:r>
              <a:rPr lang="en-US" sz="2000" dirty="0">
                <a:cs typeface="Helvetica"/>
              </a:rPr>
              <a:t>Measurement of the performance in readout system.</a:t>
            </a:r>
          </a:p>
          <a:p>
            <a:pPr marL="255905" indent="-264795"/>
            <a:r>
              <a:rPr lang="en-US" sz="2000" dirty="0">
                <a:cs typeface="Helvetica"/>
              </a:rPr>
              <a:t>Diagnosis of electronics' system.</a:t>
            </a:r>
          </a:p>
        </p:txBody>
      </p:sp>
      <p:pic>
        <p:nvPicPr>
          <p:cNvPr id="3" name="Imagen 18" descr="Gráfico, Histograma&#10;&#10;Descripción generada automáticamente">
            <a:extLst>
              <a:ext uri="{FF2B5EF4-FFF2-40B4-BE49-F238E27FC236}">
                <a16:creationId xmlns:a16="http://schemas.microsoft.com/office/drawing/2014/main" id="{A75CDC17-FCE1-C3BF-240D-390ECF34A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4" y="4310090"/>
            <a:ext cx="2313377" cy="1402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9371C-F31D-8E81-7354-B3B93AEDE595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1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ED2E-8787-7A98-26AB-D98EAC83F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09C50-992B-D847-7F01-C31D5B787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271B5BAC-74DF-E4C9-4A28-68C2569C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692FF4-A6F1-8B1C-4F09-A4383CAD47CC}"/>
              </a:ext>
            </a:extLst>
          </p:cNvPr>
          <p:cNvSpPr txBox="1">
            <a:spLocks/>
          </p:cNvSpPr>
          <p:nvPr/>
        </p:nvSpPr>
        <p:spPr>
          <a:xfrm>
            <a:off x="534707" y="1097079"/>
            <a:ext cx="3341629" cy="414780"/>
          </a:xfr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900" dirty="0" err="1">
                <a:solidFill>
                  <a:srgbClr val="3C5A77"/>
                </a:solidFill>
                <a:latin typeface="Helvetica"/>
              </a:rPr>
              <a:t>Matter</a:t>
            </a:r>
            <a:r>
              <a:rPr lang="es-ES_tradnl" sz="1900" dirty="0">
                <a:solidFill>
                  <a:srgbClr val="3C5A77"/>
                </a:solidFill>
                <a:latin typeface="Helvetica"/>
              </a:rPr>
              <a:t> </a:t>
            </a:r>
            <a:r>
              <a:rPr lang="es-ES_tradnl" sz="1900" dirty="0" err="1">
                <a:solidFill>
                  <a:srgbClr val="3C5A77"/>
                </a:solidFill>
                <a:latin typeface="Helvetica"/>
              </a:rPr>
              <a:t>composition</a:t>
            </a:r>
            <a:endParaRPr lang="es-ES_tradnl" sz="1900" dirty="0">
              <a:solidFill>
                <a:srgbClr val="3C5A77"/>
              </a:solidFill>
              <a:latin typeface="Helvetica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B375B8C-3FE9-F319-AD46-C613F279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7" y="1496973"/>
            <a:ext cx="2916817" cy="1941506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E28B7B-188E-482F-B50A-2550DF93E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588" y="1496973"/>
            <a:ext cx="3394678" cy="205292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F8999E1-1131-34EA-2111-8C33B8D8404C}"/>
              </a:ext>
            </a:extLst>
          </p:cNvPr>
          <p:cNvSpPr txBox="1">
            <a:spLocks/>
          </p:cNvSpPr>
          <p:nvPr/>
        </p:nvSpPr>
        <p:spPr>
          <a:xfrm>
            <a:off x="4618995" y="1097079"/>
            <a:ext cx="4028191" cy="41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ct val="20000"/>
              </a:spcBef>
              <a:buNone/>
            </a:pPr>
            <a:r>
              <a:rPr lang="es-ES_tradnl" sz="1900" dirty="0" err="1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rPr>
              <a:t>Mechanics</a:t>
            </a:r>
            <a:r>
              <a:rPr lang="es-ES_tradnl" sz="1900" dirty="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rPr>
              <a:t> and </a:t>
            </a:r>
            <a:r>
              <a:rPr lang="es-ES_tradnl" sz="1900" dirty="0" err="1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rPr>
              <a:t>movement</a:t>
            </a:r>
            <a:endParaRPr lang="es-ES_tradnl" sz="1900" dirty="0">
              <a:solidFill>
                <a:srgbClr val="3C5A77"/>
              </a:solidFill>
              <a:latin typeface="Helvetica"/>
              <a:ea typeface="Geneva" charset="0"/>
              <a:cs typeface="Geneva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4769FA4-CFB8-7605-C8A8-2F869AFFC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588" y="3821009"/>
            <a:ext cx="3235701" cy="182008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B64EE99-306C-7BA2-E510-CE7A6DA2F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01" y="3968971"/>
            <a:ext cx="2612688" cy="167212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02CC340-C2DE-DD81-82C1-0AE4FA48E294}"/>
              </a:ext>
            </a:extLst>
          </p:cNvPr>
          <p:cNvSpPr txBox="1">
            <a:spLocks/>
          </p:cNvSpPr>
          <p:nvPr/>
        </p:nvSpPr>
        <p:spPr>
          <a:xfrm>
            <a:off x="601137" y="3554191"/>
            <a:ext cx="3012189" cy="41478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1900">
                <a:solidFill>
                  <a:srgbClr val="3C5A77"/>
                </a:solidFill>
                <a:latin typeface="Helvetica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err="1"/>
              <a:t>Astronomy</a:t>
            </a:r>
            <a:endParaRPr lang="es-ES_tradnl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83AF4B0-16ED-8FD6-E106-A1675DBE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Matter that matters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66CDB3-C67E-D51D-3378-DACD07A5E89A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FBE5C-758A-8480-E3BD-F5F337C156D4}"/>
              </a:ext>
            </a:extLst>
          </p:cNvPr>
          <p:cNvSpPr txBox="1"/>
          <p:nvPr/>
        </p:nvSpPr>
        <p:spPr>
          <a:xfrm>
            <a:off x="3876336" y="535924"/>
            <a:ext cx="4905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2"/>
                </a:solidFill>
                <a:effectLst/>
                <a:latin typeface="-webkit-standard"/>
              </a:rPr>
              <a:t>Understanding the building blocks of the universe</a:t>
            </a:r>
            <a:endParaRPr lang="en-CO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 dirty="0"/>
              <a:t>Test bench architecture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25395241-7D31-314E-01C7-98FC68C4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9" y="1073324"/>
            <a:ext cx="7885534" cy="4572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2C756-C2BD-CB6C-13E8-867E6DBFA5EB}"/>
              </a:ext>
            </a:extLst>
          </p:cNvPr>
          <p:cNvSpPr txBox="1"/>
          <p:nvPr/>
        </p:nvSpPr>
        <p:spPr>
          <a:xfrm>
            <a:off x="182880" y="5507044"/>
            <a:ext cx="2596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sz="1200" dirty="0"/>
              <a:t>Cooperation with Gustavo and Vinicius</a:t>
            </a:r>
          </a:p>
        </p:txBody>
      </p:sp>
      <p:pic>
        <p:nvPicPr>
          <p:cNvPr id="8" name="Google Shape;136;p25">
            <a:extLst>
              <a:ext uri="{FF2B5EF4-FFF2-40B4-BE49-F238E27FC236}">
                <a16:creationId xmlns:a16="http://schemas.microsoft.com/office/drawing/2014/main" id="{6700B65B-A852-7F7B-4A1C-B076BC68B5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562" y="6079398"/>
            <a:ext cx="777563" cy="4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7;p25">
            <a:extLst>
              <a:ext uri="{FF2B5EF4-FFF2-40B4-BE49-F238E27FC236}">
                <a16:creationId xmlns:a16="http://schemas.microsoft.com/office/drawing/2014/main" id="{1DF49B78-BA44-C64E-1C4D-4A8B372020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273" y="6079398"/>
            <a:ext cx="888443" cy="53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25" descr="Resultado de imagen para conida peru">
            <a:extLst>
              <a:ext uri="{FF2B5EF4-FFF2-40B4-BE49-F238E27FC236}">
                <a16:creationId xmlns:a16="http://schemas.microsoft.com/office/drawing/2014/main" id="{AB9525E3-9675-F1E4-C378-658F03F462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2647" y="6031508"/>
            <a:ext cx="628846" cy="62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93D93B-D2C7-50B2-ABEB-25989DF5B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852" y="6079398"/>
            <a:ext cx="1484187" cy="393026"/>
          </a:xfrm>
          <a:prstGeom prst="rect">
            <a:avLst/>
          </a:prstGeom>
        </p:spPr>
      </p:pic>
      <p:pic>
        <p:nvPicPr>
          <p:cNvPr id="20" name="Picture 2" descr="Banco de recursos multimedia">
            <a:extLst>
              <a:ext uri="{FF2B5EF4-FFF2-40B4-BE49-F238E27FC236}">
                <a16:creationId xmlns:a16="http://schemas.microsoft.com/office/drawing/2014/main" id="{3CE48631-FB5E-AB0A-B85E-56A69894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45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8FCD75-A4FD-D5F7-3BFF-2972E09E6954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07CA4FDE-10B4-2854-27EE-8C86CCC902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2377" y="1263836"/>
            <a:ext cx="4568041" cy="4226932"/>
          </a:xfrm>
        </p:spPr>
        <p:txBody>
          <a:bodyPr lIns="0" tIns="45720" rIns="0" bIns="45720" anchor="t">
            <a:normAutofit/>
          </a:bodyPr>
          <a:lstStyle/>
          <a:p>
            <a:pPr marL="255905" indent="-264795"/>
            <a:r>
              <a:rPr lang="en-US" sz="2000" dirty="0">
                <a:cs typeface="Helvetica"/>
              </a:rPr>
              <a:t>Biexponential model (Radiation events’ model)</a:t>
            </a: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r>
              <a:rPr lang="en-US" sz="2000" dirty="0">
                <a:cs typeface="Helvetica"/>
              </a:rPr>
              <a:t>Radiation Event sampled (Geiger Detector)</a:t>
            </a:r>
          </a:p>
          <a:p>
            <a:pPr marL="255905" indent="-264795"/>
            <a:endParaRPr lang="en-US" sz="2000" dirty="0"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 dirty="0"/>
              <a:t>Simulation model building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36;p25">
            <a:extLst>
              <a:ext uri="{FF2B5EF4-FFF2-40B4-BE49-F238E27FC236}">
                <a16:creationId xmlns:a16="http://schemas.microsoft.com/office/drawing/2014/main" id="{B5F4A234-CB7D-ECC9-38EC-7E6130400C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843C7A-39FB-6456-7072-E9BBD9BE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6" y="1939768"/>
            <a:ext cx="3086531" cy="4572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5DCA28-A6A0-6F67-4537-4E07860DB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21" y="4138260"/>
            <a:ext cx="3867912" cy="1203789"/>
          </a:xfrm>
          <a:prstGeom prst="rect">
            <a:avLst/>
          </a:prstGeom>
        </p:spPr>
      </p:pic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6482A59C-A718-E539-7740-D9E23B3FE1DE}"/>
              </a:ext>
            </a:extLst>
          </p:cNvPr>
          <p:cNvSpPr txBox="1">
            <a:spLocks/>
          </p:cNvSpPr>
          <p:nvPr/>
        </p:nvSpPr>
        <p:spPr>
          <a:xfrm>
            <a:off x="4745736" y="1263836"/>
            <a:ext cx="4169664" cy="4226932"/>
          </a:xfrm>
          <a:prstGeom prst="rect">
            <a:avLst/>
          </a:prstGeom>
        </p:spPr>
        <p:txBody>
          <a:bodyPr lIns="0" tIns="45720" rIns="0" bIns="45720" anchor="t">
            <a:normAutofit/>
          </a:bodyPr>
          <a:lstStyle>
            <a:lvl1pPr marL="256032" indent="-265176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64795"/>
            <a:r>
              <a:rPr lang="en-US" sz="2000" dirty="0">
                <a:cs typeface="Helvetica"/>
              </a:rPr>
              <a:t>Baseline noise extraction</a:t>
            </a: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r>
              <a:rPr lang="en-US" sz="2000" dirty="0">
                <a:cs typeface="Helvetica"/>
              </a:rPr>
              <a:t>Event model fitting</a:t>
            </a:r>
          </a:p>
          <a:p>
            <a:pPr marL="255905" indent="-264795"/>
            <a:endParaRPr lang="en-US" sz="2000" dirty="0">
              <a:cs typeface="Helvetica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A8E94C1-6D36-F088-85CA-607DCC457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812" y="1788974"/>
            <a:ext cx="4226588" cy="13525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F1EC22-285C-4AC6-827E-7A5651A37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459" y="4138260"/>
            <a:ext cx="4264218" cy="1352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ED461-2FCE-E5BB-72E6-6F1C442A5A06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Google Shape;137;p25">
            <a:extLst>
              <a:ext uri="{FF2B5EF4-FFF2-40B4-BE49-F238E27FC236}">
                <a16:creationId xmlns:a16="http://schemas.microsoft.com/office/drawing/2014/main" id="{8728F1FE-F6ED-33DE-02D5-260CF036B81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0249" y="6016482"/>
            <a:ext cx="888443" cy="53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73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F090943A-0EBF-F76D-D13D-CC14EFAA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51" y="2414016"/>
            <a:ext cx="7791404" cy="3233211"/>
          </a:xfrm>
          <a:prstGeom prst="rect">
            <a:avLst/>
          </a:prstGeom>
        </p:spPr>
      </p:pic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07CA4FDE-10B4-2854-27EE-8C86CCC902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2377" y="1263836"/>
            <a:ext cx="4568041" cy="4226932"/>
          </a:xfrm>
        </p:spPr>
        <p:txBody>
          <a:bodyPr lIns="0" tIns="45720" rIns="0" bIns="45720" anchor="t">
            <a:normAutofit/>
          </a:bodyPr>
          <a:lstStyle/>
          <a:p>
            <a:pPr marL="255905" indent="-264795"/>
            <a:r>
              <a:rPr lang="en-US" sz="2000" dirty="0">
                <a:cs typeface="Helvetica"/>
              </a:rPr>
              <a:t>Multiple event simulation</a:t>
            </a: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r>
              <a:rPr lang="en-US" sz="2000" dirty="0">
                <a:cs typeface="Helvetica"/>
              </a:rPr>
              <a:t>Design of Event counter</a:t>
            </a:r>
          </a:p>
          <a:p>
            <a:pPr marL="255905" indent="-264795"/>
            <a:endParaRPr lang="en-US" sz="2000" dirty="0"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 dirty="0"/>
              <a:t>Simulation model building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36;p25">
            <a:extLst>
              <a:ext uri="{FF2B5EF4-FFF2-40B4-BE49-F238E27FC236}">
                <a16:creationId xmlns:a16="http://schemas.microsoft.com/office/drawing/2014/main" id="{B5F4A234-CB7D-ECC9-38EC-7E6130400C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6482A59C-A718-E539-7740-D9E23B3FE1DE}"/>
              </a:ext>
            </a:extLst>
          </p:cNvPr>
          <p:cNvSpPr txBox="1">
            <a:spLocks/>
          </p:cNvSpPr>
          <p:nvPr/>
        </p:nvSpPr>
        <p:spPr>
          <a:xfrm>
            <a:off x="4745736" y="1263836"/>
            <a:ext cx="4169664" cy="4226932"/>
          </a:xfrm>
          <a:prstGeom prst="rect">
            <a:avLst/>
          </a:prstGeom>
        </p:spPr>
        <p:txBody>
          <a:bodyPr lIns="0" tIns="45720" rIns="0" bIns="45720" anchor="t">
            <a:normAutofit/>
          </a:bodyPr>
          <a:lstStyle>
            <a:lvl1pPr marL="256032" indent="-265176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05" indent="-264795"/>
            <a:r>
              <a:rPr lang="en-US" sz="2000" dirty="0">
                <a:cs typeface="Helvetica"/>
              </a:rPr>
              <a:t>Trapezoidal Shaper Filter and DPP implementation</a:t>
            </a: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F4BD71-E39E-F1DE-6317-6D68AB928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98250"/>
            <a:ext cx="4270248" cy="1376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82A39E-0C45-D7FE-BA8F-EA2305469EE7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oogle Shape;137;p25">
            <a:extLst>
              <a:ext uri="{FF2B5EF4-FFF2-40B4-BE49-F238E27FC236}">
                <a16:creationId xmlns:a16="http://schemas.microsoft.com/office/drawing/2014/main" id="{A2E3C102-D052-731B-6BB8-6D09D7CDB9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0249" y="6016482"/>
            <a:ext cx="888443" cy="53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491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07CA4FDE-10B4-2854-27EE-8C86CCC902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2377" y="1263836"/>
            <a:ext cx="4568041" cy="4226932"/>
          </a:xfrm>
        </p:spPr>
        <p:txBody>
          <a:bodyPr lIns="0" tIns="45720" rIns="0" bIns="45720" anchor="t">
            <a:normAutofit/>
          </a:bodyPr>
          <a:lstStyle/>
          <a:p>
            <a:pPr marL="255905" indent="-264795"/>
            <a:r>
              <a:rPr lang="en-US" sz="2000" dirty="0">
                <a:cs typeface="Helvetica"/>
              </a:rPr>
              <a:t>Multiple event simulation</a:t>
            </a: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  <a:p>
            <a:pPr marL="255905" indent="-264795"/>
            <a:endParaRPr lang="en-US" sz="2000" dirty="0"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 dirty="0"/>
              <a:t>Simulation model building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36;p25">
            <a:extLst>
              <a:ext uri="{FF2B5EF4-FFF2-40B4-BE49-F238E27FC236}">
                <a16:creationId xmlns:a16="http://schemas.microsoft.com/office/drawing/2014/main" id="{B5F4A234-CB7D-ECC9-38EC-7E6130400C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4F142B-CE3D-1591-F72A-7A5AD5D6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312" y="1743550"/>
            <a:ext cx="6683026" cy="3991252"/>
          </a:xfrm>
          <a:prstGeom prst="rect">
            <a:avLst/>
          </a:prstGeom>
        </p:spPr>
      </p:pic>
      <p:pic>
        <p:nvPicPr>
          <p:cNvPr id="7" name="Google Shape;137;p25">
            <a:extLst>
              <a:ext uri="{FF2B5EF4-FFF2-40B4-BE49-F238E27FC236}">
                <a16:creationId xmlns:a16="http://schemas.microsoft.com/office/drawing/2014/main" id="{594A8AED-D548-3DC1-F8ED-1E4719A668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0249" y="6016482"/>
            <a:ext cx="888443" cy="5330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CEC182-9B86-6B48-00E9-1948EBE6B4CD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/>
              <a:t>New Concept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Google Shape;137;p25">
            <a:extLst>
              <a:ext uri="{FF2B5EF4-FFF2-40B4-BE49-F238E27FC236}">
                <a16:creationId xmlns:a16="http://schemas.microsoft.com/office/drawing/2014/main" id="{FB75F679-2520-7346-0CEC-801DCBBE00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9220" y="5992931"/>
            <a:ext cx="888443" cy="53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36;p25">
            <a:extLst>
              <a:ext uri="{FF2B5EF4-FFF2-40B4-BE49-F238E27FC236}">
                <a16:creationId xmlns:a16="http://schemas.microsoft.com/office/drawing/2014/main" id="{B5F4A234-CB7D-ECC9-38EC-7E6130400C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029243C2-DCF5-78A0-BDCC-592EF4E8A6B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BBD401-19DD-D564-55A8-2034067D9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70" y="1308592"/>
            <a:ext cx="5067722" cy="20983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EEEAD1-046A-5727-252B-264079F7A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17" y="3858347"/>
            <a:ext cx="4867216" cy="17875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D9969B9-D1CD-BE72-7394-9E05A94FC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929" y="4541334"/>
            <a:ext cx="1870157" cy="4461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94D9965-1283-7916-EED1-10B165450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54369" y="2856510"/>
            <a:ext cx="2745077" cy="5554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6C99EA-E4DD-565B-C7AC-00B842034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4754" y="1838733"/>
            <a:ext cx="1948333" cy="2537563"/>
          </a:xfrm>
          <a:prstGeom prst="rect">
            <a:avLst/>
          </a:prstGeom>
        </p:spPr>
      </p:pic>
      <p:pic>
        <p:nvPicPr>
          <p:cNvPr id="18" name="Picture 2" descr="Cinvestav - CIMAV">
            <a:extLst>
              <a:ext uri="{FF2B5EF4-FFF2-40B4-BE49-F238E27FC236}">
                <a16:creationId xmlns:a16="http://schemas.microsoft.com/office/drawing/2014/main" id="{2B0878F4-B40D-F2B5-067A-65C91FCF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97" y="5917336"/>
            <a:ext cx="664428" cy="7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E57C0-7425-F710-438B-6552708E14BC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EC89-D741-2648-910C-06C9E8C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en-US" dirty="0"/>
              <a:t>Concept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FEB1-09AA-044B-A2FB-CCD8AC4E4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2" descr="Banco de recursos multimedia">
            <a:extLst>
              <a:ext uri="{FF2B5EF4-FFF2-40B4-BE49-F238E27FC236}">
                <a16:creationId xmlns:a16="http://schemas.microsoft.com/office/drawing/2014/main" id="{C18B46EE-8C6B-8B78-6568-C5FEB9B6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69DF0852-F693-1A10-2855-F6DCF286D6F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4810329" y="1228171"/>
            <a:ext cx="4116387" cy="685501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CBC311-4BD6-3CF4-FC7F-D84AE1EB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84" y="1109620"/>
            <a:ext cx="4419224" cy="25841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AC03F94-C00F-C49C-87CC-F3C23D88B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6" y="4597498"/>
            <a:ext cx="3520664" cy="7768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7F37D0-3013-C655-A5B4-E44F5DBBB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090" y="4597497"/>
            <a:ext cx="4677952" cy="77688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330F25D-16ED-A9A4-6960-1BAF7673C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738" y="2276947"/>
            <a:ext cx="2615567" cy="2029001"/>
          </a:xfrm>
          <a:prstGeom prst="rect">
            <a:avLst/>
          </a:prstGeom>
        </p:spPr>
      </p:pic>
      <p:pic>
        <p:nvPicPr>
          <p:cNvPr id="3" name="Google Shape;136;p25">
            <a:extLst>
              <a:ext uri="{FF2B5EF4-FFF2-40B4-BE49-F238E27FC236}">
                <a16:creationId xmlns:a16="http://schemas.microsoft.com/office/drawing/2014/main" id="{B5F4A234-CB7D-ECC9-38EC-7E6130400C7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9839" y="6097266"/>
            <a:ext cx="777563" cy="4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1AC00-45CF-1335-79B8-9123E74EB015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oogle Shape;137;p25">
            <a:extLst>
              <a:ext uri="{FF2B5EF4-FFF2-40B4-BE49-F238E27FC236}">
                <a16:creationId xmlns:a16="http://schemas.microsoft.com/office/drawing/2014/main" id="{ED0DE853-EE1E-BC56-7121-169615A85EB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30249" y="6016482"/>
            <a:ext cx="888443" cy="53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017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27294-A016-6158-0F88-1F5CB496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74AB-AC0C-AF0D-1A57-811FEEDA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425449"/>
            <a:ext cx="8229600" cy="64710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8" name="Content Placeholder 7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73958BF1-C8DA-FF38-5814-5B8A457A1E5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b="33126"/>
          <a:stretch/>
        </p:blipFill>
        <p:spPr>
          <a:xfrm>
            <a:off x="450850" y="967981"/>
            <a:ext cx="8232775" cy="299028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04460-7A31-92F7-AF50-ED04077A9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2" descr="Banco de recursos multimedia">
            <a:extLst>
              <a:ext uri="{FF2B5EF4-FFF2-40B4-BE49-F238E27FC236}">
                <a16:creationId xmlns:a16="http://schemas.microsoft.com/office/drawing/2014/main" id="{5044466B-3F61-6108-81C1-218E38FD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AAD1C-6B12-4D86-49E8-31741A1BADB4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1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EB0C9-D5E1-80AB-6CDD-857F71890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B9182-867C-0028-2A9F-F672A7D9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B6FBA4AF-F523-8C4A-18CD-E23DC8B1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7ADF6426-17DA-9A23-4B29-82B41FB7225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4562094"/>
          </a:xfrm>
        </p:spPr>
        <p:txBody>
          <a:bodyPr>
            <a:normAutofit/>
          </a:bodyPr>
          <a:lstStyle/>
          <a:p>
            <a:endParaRPr lang="es-CO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634775-1A0D-E096-8684-CF54E46A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Matter composition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FC4C07-C25A-FC3B-A416-98E64075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0" y="1085153"/>
            <a:ext cx="5425566" cy="4547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C26F7B-F3EA-FE9C-D6BD-CA86416A968D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1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2E7E8-6D8B-114C-AB5B-7B05E3A4F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9360B-4F01-6CAA-22F7-C0FC1B453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35B1DD33-372F-546C-1ED2-CB400047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FD5A1-B7F5-3A43-F489-F0BDDE5993BD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90E1C-1E68-0F25-D4D2-7B004F6B9018}"/>
              </a:ext>
            </a:extLst>
          </p:cNvPr>
          <p:cNvSpPr txBox="1"/>
          <p:nvPr/>
        </p:nvSpPr>
        <p:spPr>
          <a:xfrm>
            <a:off x="1368224" y="3842819"/>
            <a:ext cx="275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sz="2400" dirty="0"/>
              <a:t>DUNE Scientific Staff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7E8BCF-197E-A7D5-2A1B-D2A64058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93" y="3204606"/>
            <a:ext cx="4316732" cy="25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bout the Collaboration | Deep Underground Neutrino Experiment">
            <a:extLst>
              <a:ext uri="{FF2B5EF4-FFF2-40B4-BE49-F238E27FC236}">
                <a16:creationId xmlns:a16="http://schemas.microsoft.com/office/drawing/2014/main" id="{F12DA4D9-B761-8B6D-7467-2C0D4811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4" y="1179053"/>
            <a:ext cx="4722242" cy="25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6A053C1-0829-A6E4-145B-792D41C8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</p:spPr>
        <p:txBody>
          <a:bodyPr/>
          <a:lstStyle/>
          <a:p>
            <a:r>
              <a:rPr lang="en-US" dirty="0"/>
              <a:t>What is DUNE?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805105E-89A2-ECCA-D6B5-7EC9E5E565BD}"/>
              </a:ext>
            </a:extLst>
          </p:cNvPr>
          <p:cNvSpPr txBox="1">
            <a:spLocks/>
          </p:cNvSpPr>
          <p:nvPr/>
        </p:nvSpPr>
        <p:spPr>
          <a:xfrm>
            <a:off x="205107" y="4491963"/>
            <a:ext cx="5033515" cy="7909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More than 30 countries contribute to the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14198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A914-16E8-C27C-F19A-60443D62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DUNE?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7F12673-8D38-4AB6-E094-4E4FF976D1B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4026" y="1104902"/>
            <a:ext cx="8232775" cy="271106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1CDBB3-6EDF-71C0-639E-18504DF86079}"/>
              </a:ext>
            </a:extLst>
          </p:cNvPr>
          <p:cNvSpPr txBox="1">
            <a:spLocks/>
          </p:cNvSpPr>
          <p:nvPr/>
        </p:nvSpPr>
        <p:spPr>
          <a:xfrm>
            <a:off x="454029" y="3843206"/>
            <a:ext cx="8232771" cy="1943446"/>
          </a:xfrm>
          <a:prstGeom prst="rect">
            <a:avLst/>
          </a:prstGeom>
        </p:spPr>
        <p:txBody>
          <a:bodyPr lIns="0" rIns="0">
            <a:normAutofit lnSpcReduction="10000"/>
          </a:bodyPr>
          <a:lstStyle>
            <a:lvl1pPr marL="256032" indent="-265176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Investigate Neutrino oscillation to prove charge parity violation (CP)</a:t>
            </a:r>
          </a:p>
          <a:p>
            <a:r>
              <a:rPr lang="en-US" dirty="0"/>
              <a:t>Determine the order of the mass of the neutrinos</a:t>
            </a:r>
          </a:p>
          <a:p>
            <a:r>
              <a:rPr lang="en-US" dirty="0"/>
              <a:t>Study supernovae, the formation of neutron stars and black holes</a:t>
            </a:r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1CD7F-6A86-F2C1-FDE8-F56BF134C1B3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A914-16E8-C27C-F19A-60443D62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DUNE?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1CDBB3-6EDF-71C0-639E-18504DF86079}"/>
              </a:ext>
            </a:extLst>
          </p:cNvPr>
          <p:cNvSpPr txBox="1">
            <a:spLocks/>
          </p:cNvSpPr>
          <p:nvPr/>
        </p:nvSpPr>
        <p:spPr>
          <a:xfrm>
            <a:off x="454029" y="3843206"/>
            <a:ext cx="8232771" cy="194344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UNE experiment">
            <a:extLst>
              <a:ext uri="{FF2B5EF4-FFF2-40B4-BE49-F238E27FC236}">
                <a16:creationId xmlns:a16="http://schemas.microsoft.com/office/drawing/2014/main" id="{BF76616F-E67A-ED35-3072-E90F4E11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0" y="1228162"/>
            <a:ext cx="5681982" cy="33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9A4223-5EBB-0ED7-4DA1-6FB95AF16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13" y="1366878"/>
            <a:ext cx="2572984" cy="302623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75628E9-6C83-13DF-3139-738E74ADE952}"/>
              </a:ext>
            </a:extLst>
          </p:cNvPr>
          <p:cNvSpPr txBox="1"/>
          <p:nvPr/>
        </p:nvSpPr>
        <p:spPr>
          <a:xfrm>
            <a:off x="666623" y="45995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/>
              <a:t>1300 km </a:t>
            </a:r>
            <a:r>
              <a:rPr lang="es-CO" sz="1800" dirty="0" err="1"/>
              <a:t>between</a:t>
            </a:r>
            <a:r>
              <a:rPr lang="es-CO" sz="1800" dirty="0"/>
              <a:t> </a:t>
            </a:r>
            <a:r>
              <a:rPr lang="es-CO" sz="1800" dirty="0" err="1"/>
              <a:t>near</a:t>
            </a:r>
            <a:r>
              <a:rPr lang="es-CO" sz="1800" dirty="0"/>
              <a:t> and </a:t>
            </a:r>
            <a:r>
              <a:rPr lang="es-CO" sz="1800" dirty="0" err="1"/>
              <a:t>far</a:t>
            </a:r>
            <a:r>
              <a:rPr lang="es-CO" sz="1800" dirty="0"/>
              <a:t> detector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7FA4E-D33F-0A2B-A3D2-5BED8E1AED66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4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15B084-9760-3B93-0EE5-7A320FBC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Deep Underground Neutrino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19C25-597A-4F5C-02B2-1002802CBF8B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FFB90160-256A-CA90-A5A0-E7C236FBE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44" y="3738398"/>
            <a:ext cx="2950417" cy="1937292"/>
          </a:xfrm>
          <a:prstGeom prst="rect">
            <a:avLst/>
          </a:prstGeom>
        </p:spPr>
      </p:pic>
      <p:pic>
        <p:nvPicPr>
          <p:cNvPr id="3074" name="Picture 2" descr="5. The general operating principle of the SP LArTPC. Negatively charged...  | Download Scientific Diagram">
            <a:extLst>
              <a:ext uri="{FF2B5EF4-FFF2-40B4-BE49-F238E27FC236}">
                <a16:creationId xmlns:a16="http://schemas.microsoft.com/office/drawing/2014/main" id="{BD430BC2-331B-E077-8D2E-F80AC53A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47" y="892056"/>
            <a:ext cx="3399942" cy="24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intillation and ionization in argon. | Download Scientific Diagram">
            <a:extLst>
              <a:ext uri="{FF2B5EF4-FFF2-40B4-BE49-F238E27FC236}">
                <a16:creationId xmlns:a16="http://schemas.microsoft.com/office/drawing/2014/main" id="{D7F94C44-07F6-CF4B-70A2-115DBEE4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64" y="3799939"/>
            <a:ext cx="3316177" cy="18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0">
            <a:extLst>
              <a:ext uri="{FF2B5EF4-FFF2-40B4-BE49-F238E27FC236}">
                <a16:creationId xmlns:a16="http://schemas.microsoft.com/office/drawing/2014/main" id="{26D2539D-30F5-CEE4-99B0-8106BF214D65}"/>
              </a:ext>
            </a:extLst>
          </p:cNvPr>
          <p:cNvSpPr txBox="1"/>
          <p:nvPr/>
        </p:nvSpPr>
        <p:spPr>
          <a:xfrm>
            <a:off x="298418" y="33811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 err="1"/>
              <a:t>LArTPC</a:t>
            </a:r>
            <a:r>
              <a:rPr lang="es-CO" dirty="0"/>
              <a:t> </a:t>
            </a:r>
            <a:r>
              <a:rPr lang="es-CO" dirty="0" err="1"/>
              <a:t>Interaction</a:t>
            </a:r>
            <a:endParaRPr lang="es-CO" sz="1800" dirty="0"/>
          </a:p>
        </p:txBody>
      </p:sp>
      <p:pic>
        <p:nvPicPr>
          <p:cNvPr id="15" name="y2mate.com - Animation Neutrino Detection in LiquidArgon Time Projection Chamber_1080p">
            <a:hlinkClick r:id="" action="ppaction://media"/>
            <a:extLst>
              <a:ext uri="{FF2B5EF4-FFF2-40B4-BE49-F238E27FC236}">
                <a16:creationId xmlns:a16="http://schemas.microsoft.com/office/drawing/2014/main" id="{36F9E94A-443E-0592-57F4-C6EB3B937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623" y="971887"/>
            <a:ext cx="3594429" cy="2021867"/>
          </a:xfrm>
          <a:prstGeom prst="rect">
            <a:avLst/>
          </a:prstGeom>
        </p:spPr>
      </p:pic>
      <p:sp>
        <p:nvSpPr>
          <p:cNvPr id="17" name="CuadroTexto 4">
            <a:extLst>
              <a:ext uri="{FF2B5EF4-FFF2-40B4-BE49-F238E27FC236}">
                <a16:creationId xmlns:a16="http://schemas.microsoft.com/office/drawing/2014/main" id="{A242A870-0F86-197C-33F5-4B6A66658B72}"/>
              </a:ext>
            </a:extLst>
          </p:cNvPr>
          <p:cNvSpPr txBox="1"/>
          <p:nvPr/>
        </p:nvSpPr>
        <p:spPr>
          <a:xfrm>
            <a:off x="247021" y="5747094"/>
            <a:ext cx="3447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/>
              <a:t>https://www.youtube.com/watch?v=R5G1_hW0ZUA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5AC78-1D49-88A1-C95F-2237D7364AE5}"/>
              </a:ext>
            </a:extLst>
          </p:cNvPr>
          <p:cNvSpPr txBox="1"/>
          <p:nvPr/>
        </p:nvSpPr>
        <p:spPr>
          <a:xfrm>
            <a:off x="4284389" y="33952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/>
              <a:t>Cross-</a:t>
            </a:r>
            <a:r>
              <a:rPr lang="es-CO" sz="1800" dirty="0" err="1"/>
              <a:t>Section</a:t>
            </a:r>
            <a:r>
              <a:rPr lang="es-CO" sz="1800" dirty="0"/>
              <a:t> =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888B3F-A964-F464-925A-FECF3E1C7EF6}"/>
                  </a:ext>
                </a:extLst>
              </p:cNvPr>
              <p:cNvSpPr txBox="1"/>
              <p:nvPr/>
            </p:nvSpPr>
            <p:spPr>
              <a:xfrm>
                <a:off x="5750364" y="3459860"/>
                <a:ext cx="1435393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−45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chemeClr val="tx2"/>
                  </a:solidFill>
                </a:endParaRPr>
              </a:p>
              <a:p>
                <a:endParaRPr lang="en-CO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888B3F-A964-F464-925A-FECF3E1C7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364" y="3459860"/>
                <a:ext cx="1435393" cy="557076"/>
              </a:xfrm>
              <a:prstGeom prst="rect">
                <a:avLst/>
              </a:prstGeom>
              <a:blipFill>
                <a:blip r:embed="rId9"/>
                <a:stretch>
                  <a:fillRect t="-4444"/>
                </a:stretch>
              </a:blipFill>
            </p:spPr>
            <p:txBody>
              <a:bodyPr/>
              <a:lstStyle/>
              <a:p>
                <a:r>
                  <a:rPr lang="en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51668B-7312-294C-2233-AB61573AE6DE}"/>
                  </a:ext>
                </a:extLst>
              </p:cNvPr>
              <p:cNvSpPr txBox="1"/>
              <p:nvPr/>
            </p:nvSpPr>
            <p:spPr>
              <a:xfrm>
                <a:off x="3251028" y="3874696"/>
                <a:ext cx="2950416" cy="179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O" dirty="0">
                    <a:solidFill>
                      <a:schemeClr val="tx2"/>
                    </a:solidFill>
                  </a:rPr>
                  <a:t>P(x) = 2E-14</a:t>
                </a:r>
              </a:p>
              <a:p>
                <a:endParaRPr lang="en-CO" dirty="0">
                  <a:solidFill>
                    <a:schemeClr val="tx2"/>
                  </a:solidFill>
                </a:endParaRPr>
              </a:p>
              <a:p>
                <a:r>
                  <a:rPr lang="en-CO" dirty="0">
                    <a:solidFill>
                      <a:schemeClr val="tx2"/>
                    </a:solidFill>
                  </a:rPr>
                  <a:t>1 in 5 Billion of neutrinos</a:t>
                </a:r>
              </a:p>
              <a:p>
                <a:endParaRPr lang="en-CO" dirty="0">
                  <a:solidFill>
                    <a:schemeClr val="tx2"/>
                  </a:solidFill>
                </a:endParaRPr>
              </a:p>
              <a:p>
                <a:r>
                  <a:rPr lang="en-CO" dirty="0">
                    <a:solidFill>
                      <a:schemeClr val="tx2"/>
                    </a:solidFill>
                  </a:rPr>
                  <a:t>1000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O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O" dirty="0">
                    <a:solidFill>
                      <a:schemeClr val="tx2"/>
                    </a:solidFill>
                  </a:rPr>
                  <a:t>  in 7 years</a:t>
                </a:r>
              </a:p>
              <a:p>
                <a:r>
                  <a:rPr lang="en-CO" dirty="0">
                    <a:solidFill>
                      <a:schemeClr val="tx2"/>
                    </a:solidFill>
                  </a:rPr>
                  <a:t>10000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O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CO" dirty="0">
                    <a:solidFill>
                      <a:schemeClr val="tx2"/>
                    </a:solidFill>
                  </a:rPr>
                  <a:t>  in 7 years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51668B-7312-294C-2233-AB61573A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028" y="3874696"/>
                <a:ext cx="2950416" cy="1798954"/>
              </a:xfrm>
              <a:prstGeom prst="rect">
                <a:avLst/>
              </a:prstGeom>
              <a:blipFill>
                <a:blip r:embed="rId10"/>
                <a:stretch>
                  <a:fillRect l="-1282" t="-2113" b="-2113"/>
                </a:stretch>
              </a:blipFill>
            </p:spPr>
            <p:txBody>
              <a:bodyPr/>
              <a:lstStyle/>
              <a:p>
                <a:r>
                  <a:rPr lang="en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7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1A9B-F8B7-3177-EA51-63860927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C2C96-9B3B-87FF-44AB-47777FD7F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7E6D8DE-8800-BFA5-1B2A-921B0370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B4B697-1992-36B0-33EE-A0783BF1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Deep Underground Neutrino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1C010-5C31-F133-E1C8-E815F4EF4768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8">
            <a:extLst>
              <a:ext uri="{FF2B5EF4-FFF2-40B4-BE49-F238E27FC236}">
                <a16:creationId xmlns:a16="http://schemas.microsoft.com/office/drawing/2014/main" id="{59E71FDB-17F2-5158-2957-8B4C5EAA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9" y="3921308"/>
            <a:ext cx="2022212" cy="1458645"/>
          </a:xfrm>
          <a:prstGeom prst="rect">
            <a:avLst/>
          </a:prstGeom>
        </p:spPr>
      </p:pic>
      <p:pic>
        <p:nvPicPr>
          <p:cNvPr id="5" name="Imagen 17">
            <a:extLst>
              <a:ext uri="{FF2B5EF4-FFF2-40B4-BE49-F238E27FC236}">
                <a16:creationId xmlns:a16="http://schemas.microsoft.com/office/drawing/2014/main" id="{881341D2-F2FA-2925-A313-7797467C5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46" y="2074851"/>
            <a:ext cx="1476435" cy="1627864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3963965B-3C4F-15A5-81C8-00033FF5B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674" y="1740218"/>
            <a:ext cx="2022212" cy="24715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B9048C-05B9-EFAE-AFE3-AF972C0DCD0E}"/>
              </a:ext>
            </a:extLst>
          </p:cNvPr>
          <p:cNvSpPr txBox="1"/>
          <p:nvPr/>
        </p:nvSpPr>
        <p:spPr>
          <a:xfrm>
            <a:off x="331751" y="928511"/>
            <a:ext cx="1663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O" sz="2800" dirty="0">
                <a:solidFill>
                  <a:schemeClr val="tx2"/>
                </a:solidFill>
              </a:rPr>
              <a:t>X-Arapuca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D82697-70F0-9F8C-0A7A-616320A3FA46}"/>
              </a:ext>
            </a:extLst>
          </p:cNvPr>
          <p:cNvCxnSpPr/>
          <p:nvPr/>
        </p:nvCxnSpPr>
        <p:spPr>
          <a:xfrm>
            <a:off x="4267233" y="1050477"/>
            <a:ext cx="0" cy="45456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7">
            <a:extLst>
              <a:ext uri="{FF2B5EF4-FFF2-40B4-BE49-F238E27FC236}">
                <a16:creationId xmlns:a16="http://schemas.microsoft.com/office/drawing/2014/main" id="{22B6A569-2D5B-A6D1-4237-02C8CA287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83" y="969351"/>
            <a:ext cx="2187366" cy="1745239"/>
          </a:xfrm>
          <a:prstGeom prst="rect">
            <a:avLst/>
          </a:prstGeom>
        </p:spPr>
      </p:pic>
      <p:sp>
        <p:nvSpPr>
          <p:cNvPr id="22" name="CuadroTexto 18">
            <a:extLst>
              <a:ext uri="{FF2B5EF4-FFF2-40B4-BE49-F238E27FC236}">
                <a16:creationId xmlns:a16="http://schemas.microsoft.com/office/drawing/2014/main" id="{B272FF3F-6973-6326-43C7-61153E338AA3}"/>
              </a:ext>
            </a:extLst>
          </p:cNvPr>
          <p:cNvSpPr txBox="1"/>
          <p:nvPr/>
        </p:nvSpPr>
        <p:spPr>
          <a:xfrm>
            <a:off x="4403330" y="2750283"/>
            <a:ext cx="2599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0" i="0" dirty="0">
                <a:solidFill>
                  <a:srgbClr val="333333"/>
                </a:solidFill>
                <a:effectLst/>
                <a:latin typeface="HelveticaNeueLTStd-Lt"/>
              </a:rPr>
              <a:t>MPPC (Multi-Pixel </a:t>
            </a:r>
            <a:r>
              <a:rPr lang="es-CO" sz="1200" b="0" i="0" dirty="0" err="1">
                <a:solidFill>
                  <a:srgbClr val="333333"/>
                </a:solidFill>
                <a:effectLst/>
                <a:latin typeface="HelveticaNeueLTStd-Lt"/>
              </a:rPr>
              <a:t>Photon</a:t>
            </a:r>
            <a:r>
              <a:rPr lang="es-CO" sz="1200" b="0" i="0" dirty="0">
                <a:solidFill>
                  <a:srgbClr val="333333"/>
                </a:solidFill>
                <a:effectLst/>
                <a:latin typeface="HelveticaNeueLTStd-Lt"/>
              </a:rPr>
              <a:t> </a:t>
            </a:r>
            <a:r>
              <a:rPr lang="es-CO" sz="1200" b="0" i="0" dirty="0" err="1">
                <a:solidFill>
                  <a:srgbClr val="333333"/>
                </a:solidFill>
                <a:effectLst/>
                <a:latin typeface="HelveticaNeueLTStd-Lt"/>
              </a:rPr>
              <a:t>Counter</a:t>
            </a:r>
            <a:r>
              <a:rPr lang="es-CO" sz="1200" b="0" i="0" dirty="0">
                <a:solidFill>
                  <a:srgbClr val="333333"/>
                </a:solidFill>
                <a:effectLst/>
                <a:latin typeface="HelveticaNeueLTStd-Lt"/>
              </a:rPr>
              <a:t>)</a:t>
            </a:r>
            <a:endParaRPr lang="es-CO" sz="1200" dirty="0"/>
          </a:p>
        </p:txBody>
      </p:sp>
      <p:pic>
        <p:nvPicPr>
          <p:cNvPr id="23" name="Imagen 16">
            <a:extLst>
              <a:ext uri="{FF2B5EF4-FFF2-40B4-BE49-F238E27FC236}">
                <a16:creationId xmlns:a16="http://schemas.microsoft.com/office/drawing/2014/main" id="{7EC881AA-6267-4D00-F47D-32D8F082B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079" y="3081451"/>
            <a:ext cx="2556085" cy="1679713"/>
          </a:xfrm>
          <a:prstGeom prst="rect">
            <a:avLst/>
          </a:prstGeom>
        </p:spPr>
      </p:pic>
      <p:pic>
        <p:nvPicPr>
          <p:cNvPr id="24" name="Imagen 9">
            <a:extLst>
              <a:ext uri="{FF2B5EF4-FFF2-40B4-BE49-F238E27FC236}">
                <a16:creationId xmlns:a16="http://schemas.microsoft.com/office/drawing/2014/main" id="{AF7BD0A5-BA3B-9650-15B5-8B757F130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836" y="3429000"/>
            <a:ext cx="2355164" cy="2206038"/>
          </a:xfrm>
          <a:prstGeom prst="rect">
            <a:avLst/>
          </a:prstGeom>
        </p:spPr>
      </p:pic>
      <p:sp>
        <p:nvSpPr>
          <p:cNvPr id="25" name="CuadroTexto 21">
            <a:extLst>
              <a:ext uri="{FF2B5EF4-FFF2-40B4-BE49-F238E27FC236}">
                <a16:creationId xmlns:a16="http://schemas.microsoft.com/office/drawing/2014/main" id="{947619FE-A3AF-B7AD-FD72-2C0EF556A523}"/>
              </a:ext>
            </a:extLst>
          </p:cNvPr>
          <p:cNvSpPr txBox="1"/>
          <p:nvPr/>
        </p:nvSpPr>
        <p:spPr>
          <a:xfrm>
            <a:off x="7139422" y="2844225"/>
            <a:ext cx="2108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SiPM</a:t>
            </a:r>
            <a:r>
              <a:rPr lang="es-CO" sz="16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Hamamatsu S13360-6050VE</a:t>
            </a:r>
            <a:endParaRPr lang="es-CO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2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5348-05A2-6C92-7BAC-DB444D0D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2" descr="Banco de recursos multimedia">
            <a:extLst>
              <a:ext uri="{FF2B5EF4-FFF2-40B4-BE49-F238E27FC236}">
                <a16:creationId xmlns:a16="http://schemas.microsoft.com/office/drawing/2014/main" id="{FA8F6EEA-3E2C-39E8-0957-817565C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3" y="5950476"/>
            <a:ext cx="603185" cy="7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15B084-9760-3B93-0EE5-7A320FBC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442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Deep Underground Neutrino Experiment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39A02C-3E27-1DC9-6F8F-966F10E32C05}"/>
              </a:ext>
            </a:extLst>
          </p:cNvPr>
          <p:cNvSpPr txBox="1">
            <a:spLocks/>
          </p:cNvSpPr>
          <p:nvPr/>
        </p:nvSpPr>
        <p:spPr>
          <a:xfrm>
            <a:off x="454026" y="905256"/>
            <a:ext cx="4406317" cy="683024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s-ES" sz="2000" dirty="0" err="1"/>
              <a:t>Near</a:t>
            </a:r>
            <a:r>
              <a:rPr lang="es-ES" sz="2000" dirty="0"/>
              <a:t> and Far Detector</a:t>
            </a:r>
            <a:endParaRPr lang="es-CO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4A908F-F3E3-AB52-48CE-3E9814B8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6" y="2505250"/>
            <a:ext cx="2710692" cy="3008869"/>
          </a:xfrm>
          <a:prstGeom prst="rect">
            <a:avLst/>
          </a:prstGeom>
        </p:spPr>
      </p:pic>
      <p:pic>
        <p:nvPicPr>
          <p:cNvPr id="9" name="Picture 2" descr="One of the four far-detector modules for the Deep Underground Neutrino Experiment (DUNE) that are filled with 17,000 tons of argon and cooled at 184 degrees Celsius.">
            <a:extLst>
              <a:ext uri="{FF2B5EF4-FFF2-40B4-BE49-F238E27FC236}">
                <a16:creationId xmlns:a16="http://schemas.microsoft.com/office/drawing/2014/main" id="{8E74CFE8-EE03-A949-0B68-E500309A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98" y="2563110"/>
            <a:ext cx="4899818" cy="31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84AAB-98D0-0C2B-6886-2A71C4150885}"/>
              </a:ext>
            </a:extLst>
          </p:cNvPr>
          <p:cNvSpPr txBox="1"/>
          <p:nvPr/>
        </p:nvSpPr>
        <p:spPr>
          <a:xfrm>
            <a:off x="666623" y="64310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Fabian Castaño </a:t>
            </a:r>
            <a:endParaRPr lang="en-CO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205580D-9DD5-3391-0E4F-190F5769C96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5"/>
          <a:stretch>
            <a:fillRect/>
          </a:stretch>
        </p:blipFill>
        <p:spPr>
          <a:xfrm>
            <a:off x="3968724" y="905256"/>
            <a:ext cx="4102380" cy="1350918"/>
          </a:xfrm>
        </p:spPr>
      </p:pic>
    </p:spTree>
    <p:extLst>
      <p:ext uri="{BB962C8B-B14F-4D97-AF65-F5344CB8AC3E}">
        <p14:creationId xmlns:p14="http://schemas.microsoft.com/office/powerpoint/2010/main" val="270628994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7EEDB40A-F77E-4D80-94AD-AAFD463CBE23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C60A01E4-0FB0-4AF5-9900-B5934F47DE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B68C081FD3C4BB8DBD060B16A2FAE" ma:contentTypeVersion="15" ma:contentTypeDescription="Create a new document." ma:contentTypeScope="" ma:versionID="4584db16ce5d300d568347840b2101d9">
  <xsd:schema xmlns:xsd="http://www.w3.org/2001/XMLSchema" xmlns:xs="http://www.w3.org/2001/XMLSchema" xmlns:p="http://schemas.microsoft.com/office/2006/metadata/properties" xmlns:ns1="http://schemas.microsoft.com/sharepoint/v3" xmlns:ns3="95aa3261-09b1-43cf-9cb8-d6f81c1041d3" xmlns:ns4="2332de55-4c53-45e3-ae4f-25b9e370f3a6" targetNamespace="http://schemas.microsoft.com/office/2006/metadata/properties" ma:root="true" ma:fieldsID="3cd2ec5f2060913794f3a016d9ad1f01" ns1:_="" ns3:_="" ns4:_="">
    <xsd:import namespace="http://schemas.microsoft.com/sharepoint/v3"/>
    <xsd:import namespace="95aa3261-09b1-43cf-9cb8-d6f81c1041d3"/>
    <xsd:import namespace="2332de55-4c53-45e3-ae4f-25b9e370f3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a3261-09b1-43cf-9cb8-d6f81c1041d3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6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2de55-4c53-45e3-ae4f-25b9e370f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212342F-2F69-43F4-99B6-EFA4913D8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aa3261-09b1-43cf-9cb8-d6f81c1041d3"/>
    <ds:schemaRef ds:uri="2332de55-4c53-45e3-ae4f-25b9e370f3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212FE0-C2ED-48C1-A503-20BEB26173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2D53CE-A1F7-451D-AB1F-9D0E0BFFDA11}">
  <ds:schemaRefs>
    <ds:schemaRef ds:uri="2332de55-4c53-45e3-ae4f-25b9e370f3a6"/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95aa3261-09b1-43cf-9cb8-d6f81c1041d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46278</TotalTime>
  <Words>464</Words>
  <Application>Microsoft Macintosh PowerPoint</Application>
  <PresentationFormat>On-screen Show (4:3)</PresentationFormat>
  <Paragraphs>151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-webkit-standard</vt:lpstr>
      <vt:lpstr>Arial</vt:lpstr>
      <vt:lpstr>Calibri</vt:lpstr>
      <vt:lpstr>Cambria Math</vt:lpstr>
      <vt:lpstr>Helvetica</vt:lpstr>
      <vt:lpstr>HelveticaNeueLTStd-Lt</vt:lpstr>
      <vt:lpstr>Lucida Grande</vt:lpstr>
      <vt:lpstr>Dune Template_051215</vt:lpstr>
      <vt:lpstr>LBNF Content-Footer Theme</vt:lpstr>
      <vt:lpstr>Deep Underground Neutrino Experiment (DUNE)</vt:lpstr>
      <vt:lpstr>Matter that matters</vt:lpstr>
      <vt:lpstr>Matter composition</vt:lpstr>
      <vt:lpstr>What is DUNE?</vt:lpstr>
      <vt:lpstr>What is DUNE?</vt:lpstr>
      <vt:lpstr>What is DUNE?</vt:lpstr>
      <vt:lpstr>Deep Underground Neutrino Experiment</vt:lpstr>
      <vt:lpstr>Deep Underground Neutrino Experiment</vt:lpstr>
      <vt:lpstr>Deep Underground Neutrino Experiment</vt:lpstr>
      <vt:lpstr>PowerPoint Presentation</vt:lpstr>
      <vt:lpstr>DAPHNE V1 and V2A</vt:lpstr>
      <vt:lpstr>DAPHNE V3</vt:lpstr>
      <vt:lpstr>Distributed design</vt:lpstr>
      <vt:lpstr>Co-Processor design</vt:lpstr>
      <vt:lpstr>Co-Processor design</vt:lpstr>
      <vt:lpstr>PowerPoint Presentation</vt:lpstr>
      <vt:lpstr>Data Acquisition for Photon-Neutrino Electronics (DAPHNE)</vt:lpstr>
      <vt:lpstr>DAPHNE</vt:lpstr>
      <vt:lpstr>Test bench as event signal simulator</vt:lpstr>
      <vt:lpstr>Test bench architecture</vt:lpstr>
      <vt:lpstr>Simulation model building</vt:lpstr>
      <vt:lpstr>Simulation model building</vt:lpstr>
      <vt:lpstr>Simulation model building</vt:lpstr>
      <vt:lpstr>New Concept design</vt:lpstr>
      <vt:lpstr>Concept design</vt:lpstr>
      <vt:lpstr>Thank you!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CE Power (As Found)</dc:title>
  <dc:subject/>
  <dc:creator>Miguelangel Marchan</dc:creator>
  <cp:keywords/>
  <dc:description>Modified by A. Weber</dc:description>
  <cp:lastModifiedBy>Fabian Andrés Castaño Usuga</cp:lastModifiedBy>
  <cp:revision>366</cp:revision>
  <cp:lastPrinted>2022-07-27T05:34:29Z</cp:lastPrinted>
  <dcterms:created xsi:type="dcterms:W3CDTF">2019-10-14T19:00:54Z</dcterms:created>
  <dcterms:modified xsi:type="dcterms:W3CDTF">2025-06-16T16:44:51Z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0x01010030EB68C081FD3C4BB8DBD060B16A2FAE</vt:lpwstr>
  </property>
</Properties>
</file>