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5" r:id="rId1"/>
  </p:sldMasterIdLst>
  <p:notesMasterIdLst>
    <p:notesMasterId r:id="rId29"/>
  </p:notesMasterIdLst>
  <p:sldIdLst>
    <p:sldId id="2546" r:id="rId2"/>
    <p:sldId id="2548" r:id="rId3"/>
    <p:sldId id="2598" r:id="rId4"/>
    <p:sldId id="2628" r:id="rId5"/>
    <p:sldId id="2549" r:id="rId6"/>
    <p:sldId id="2551" r:id="rId7"/>
    <p:sldId id="2552" r:id="rId8"/>
    <p:sldId id="2640" r:id="rId9"/>
    <p:sldId id="2625" r:id="rId10"/>
    <p:sldId id="2626" r:id="rId11"/>
    <p:sldId id="2627" r:id="rId12"/>
    <p:sldId id="2565" r:id="rId13"/>
    <p:sldId id="2599" r:id="rId14"/>
    <p:sldId id="2630" r:id="rId15"/>
    <p:sldId id="2609" r:id="rId16"/>
    <p:sldId id="2633" r:id="rId17"/>
    <p:sldId id="2647" r:id="rId18"/>
    <p:sldId id="2648" r:id="rId19"/>
    <p:sldId id="2649" r:id="rId20"/>
    <p:sldId id="2641" r:id="rId21"/>
    <p:sldId id="2642" r:id="rId22"/>
    <p:sldId id="2643" r:id="rId23"/>
    <p:sldId id="2644" r:id="rId24"/>
    <p:sldId id="2645" r:id="rId25"/>
    <p:sldId id="2646" r:id="rId26"/>
    <p:sldId id="2650" r:id="rId27"/>
    <p:sldId id="2635" r:id="rId28"/>
  </p:sldIdLst>
  <p:sldSz cx="12192000" cy="6858000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fornian FB" panose="0207040306080B030204" pitchFamily="18" charset="77"/>
      <p:regular r:id="rId34"/>
      <p:bold r:id="rId35"/>
      <p: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4784FEC1-BF69-4ECB-BB51-464BA7016D7B}">
          <p14:sldIdLst/>
        </p14:section>
        <p14:section name="Presentation" id="{E1762175-E875-F54A-AEF7-D901BF386DED}">
          <p14:sldIdLst>
            <p14:sldId id="2546"/>
            <p14:sldId id="2548"/>
            <p14:sldId id="2598"/>
            <p14:sldId id="2628"/>
            <p14:sldId id="2549"/>
            <p14:sldId id="2551"/>
            <p14:sldId id="2552"/>
            <p14:sldId id="2640"/>
            <p14:sldId id="2625"/>
            <p14:sldId id="2626"/>
            <p14:sldId id="2627"/>
            <p14:sldId id="2565"/>
            <p14:sldId id="2599"/>
            <p14:sldId id="2630"/>
            <p14:sldId id="2609"/>
            <p14:sldId id="2633"/>
            <p14:sldId id="2647"/>
            <p14:sldId id="2648"/>
            <p14:sldId id="2649"/>
            <p14:sldId id="2641"/>
            <p14:sldId id="2642"/>
            <p14:sldId id="2643"/>
            <p14:sldId id="2644"/>
            <p14:sldId id="2645"/>
            <p14:sldId id="2646"/>
            <p14:sldId id="2650"/>
            <p14:sldId id="26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1E13D9-71E1-05A3-6552-D3FB0A0CD215}" name="aaron krantz" initials="ak" userId="2546035abce9b62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820"/>
    <a:srgbClr val="FF913F"/>
    <a:srgbClr val="FF7006"/>
    <a:srgbClr val="2A7DE1"/>
    <a:srgbClr val="000000"/>
    <a:srgbClr val="074C91"/>
    <a:srgbClr val="222222"/>
    <a:srgbClr val="17BEBB"/>
    <a:srgbClr val="00B8FF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715" autoAdjust="0"/>
    <p:restoredTop sz="95890" autoAdjust="0"/>
  </p:normalViewPr>
  <p:slideViewPr>
    <p:cSldViewPr snapToGrid="0">
      <p:cViewPr varScale="1">
        <p:scale>
          <a:sx n="114" d="100"/>
          <a:sy n="114" d="100"/>
        </p:scale>
        <p:origin x="176" y="344"/>
      </p:cViewPr>
      <p:guideLst/>
    </p:cSldViewPr>
  </p:slideViewPr>
  <p:outlineViewPr>
    <p:cViewPr>
      <p:scale>
        <a:sx n="33" d="100"/>
        <a:sy n="33" d="100"/>
      </p:scale>
      <p:origin x="0" y="-11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1E890CB9-DFD7-4D52-A17F-8D6B1F4C5A7D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C3832A66-C97C-4DA8-9B45-9EE2ED8D14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3EAD-EF67-C057-6CD4-13EF2976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91E83-38E7-87D8-3880-9AE5E0981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4CD84-FBB6-13F6-122D-4DC0E97A8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59833-661B-6050-B1EF-FA6255773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27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AD06-3AB3-BADA-B0C6-77ED18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377EE-90F2-9719-31A0-098798774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69C40-805D-6FF1-8F7B-2838E8E59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64A89-D6A6-FA0D-8156-7AFB1C050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0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F84D1-E0C0-455E-0302-FB3A7DFC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0C5E2-9ABB-F052-CF93-68C6E7791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496ED-919C-2934-EF6A-68539A696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BFFE5-6C90-8A2E-B915-A947A6217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3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0491E-472C-1A2E-E298-166D3EB23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5906C-78A1-2553-2594-55EC427B4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8F699-90E7-39F6-6044-D0C39053C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D1002-2153-D7B7-BCE2-1D16B662D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2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4A864-0BC7-D575-41FD-AF4AE6B4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E8071-5F6D-6480-C30B-5753EDF96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A2ADF-AB00-0F5F-389B-D9A460ABB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730FC-9521-7493-33FF-A9319C13E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C7C34-8F2E-61FF-A153-FD595E12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07ABA-546E-1F3A-85A0-9A0EAC6FA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341B6-6BAE-ED2A-52D1-580EB8BC9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6E1A9-68E9-E4AB-8420-DE6C88CAC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BA10A-AD19-D83E-D5D8-511B6E53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18985-5D6E-BA65-3FC8-90229135B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882E8-6008-8404-6DE6-9D5E4178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CBB6B-0A3D-C68D-E39D-D79781763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0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30B5E-312F-13E9-8785-94FA5802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8B587-3ACF-EA2D-6502-5086ED454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1BEF3-32A9-FF23-EB14-302A48A29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616AF-97DB-3252-8698-ABA287EF8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96AA8-D83F-2ADF-7761-AFBCF561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8D481-17A3-3F23-5175-91D7D63AD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6BD9F-E287-AF53-8AAE-BD62C7AFA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31A34-6DDF-C2BA-981C-0C76F02E2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43ED-BDFC-545F-580F-33D9D7F79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6BDAA-5F36-6FB2-780A-79C2F6242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6A1B2-70DB-69DD-BAB0-5D39EBA4C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889A4-6D68-7A22-9A0A-78CF08A5A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32A66-C97C-4DA8-9B45-9EE2ED8D149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2424-3ACD-7132-0A1F-E5B22A80F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CBC90-8B6B-3903-F68E-18D1EBB37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E41B9-47AC-F2FD-4F7D-6D02C99C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5C393-D6FE-BDD3-B671-5C5076CA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EA308-C923-8E53-4041-E09FCA5F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702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FA7D-10B2-968B-D9B8-573362E1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73BEF-433A-AA84-082C-B3DA4FC64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60A8-EA0C-30F3-5E28-C7C0FB44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0D22-A447-06E6-45D4-4704BA51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C0D8E-E72B-F09B-4319-84448483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9808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7AEBD-3889-C6E7-A7C1-E7EDDF3A8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04D63-0320-D46E-DBBC-D759B08DD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61826-CCE5-0BFE-5517-DB50DF3D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A64E-4F49-313E-0D16-A89A49A6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197AE-A112-BD5D-501A-DD401CA6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9301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6E3460FB-31CA-C51F-EBDB-1AFC85FB80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ED1734C-C48B-4A09-8DC1-8128F20F5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5281" y="2930402"/>
            <a:ext cx="7381444" cy="498598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ctr">
              <a:defRPr lang="en-US" sz="3600" b="1" i="0" cap="all" spc="0" baseline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en-US" dirty="0"/>
              <a:t>PRESENTATION TITLE GOES HERE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F5176F4B-21F2-5BBC-A8C6-63CD7858A4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3905250" y="3494702"/>
            <a:ext cx="43815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000" b="1" cap="all" baseline="0">
                <a:solidFill>
                  <a:srgbClr val="2A7DE1"/>
                </a:solidFill>
              </a:defRPr>
            </a:lvl1pPr>
          </a:lstStyle>
          <a:p>
            <a:pPr marL="0" indent="0">
              <a:buNone/>
            </a:pPr>
            <a:r>
              <a:rPr lang="en-US" dirty="0"/>
              <a:t>SECTION DETAILS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EBE6B-A16B-1C2C-A535-D781CCF0C042}"/>
              </a:ext>
            </a:extLst>
          </p:cNvPr>
          <p:cNvGrpSpPr/>
          <p:nvPr userDrawn="1"/>
        </p:nvGrpSpPr>
        <p:grpSpPr>
          <a:xfrm>
            <a:off x="243950" y="6347631"/>
            <a:ext cx="2231854" cy="288308"/>
            <a:chOff x="243950" y="6347631"/>
            <a:chExt cx="2231854" cy="288308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8247491F-7503-E8D2-3161-CD9A4C3C6D9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43950" y="6479983"/>
              <a:ext cx="1156176" cy="148897"/>
              <a:chOff x="0" y="3032482"/>
              <a:chExt cx="6109336" cy="786785"/>
            </a:xfrm>
          </p:grpSpPr>
          <p:sp>
            <p:nvSpPr>
              <p:cNvPr id="38" name="Freeform: Shape 17">
                <a:extLst>
                  <a:ext uri="{FF2B5EF4-FFF2-40B4-BE49-F238E27FC236}">
                    <a16:creationId xmlns:a16="http://schemas.microsoft.com/office/drawing/2014/main" id="{3E53EF38-11B3-4B6A-344F-B7B08C2BA1FB}"/>
                  </a:ext>
                </a:extLst>
              </p:cNvPr>
              <p:cNvSpPr/>
              <p:nvPr/>
            </p:nvSpPr>
            <p:spPr>
              <a:xfrm>
                <a:off x="3196630" y="3033297"/>
                <a:ext cx="922060" cy="784578"/>
              </a:xfrm>
              <a:custGeom>
                <a:avLst/>
                <a:gdLst>
                  <a:gd name="connsiteX0" fmla="*/ 856005 w 922060"/>
                  <a:gd name="connsiteY0" fmla="*/ 725146 h 784578"/>
                  <a:gd name="connsiteX1" fmla="*/ 692951 w 922060"/>
                  <a:gd name="connsiteY1" fmla="*/ 784531 h 784578"/>
                  <a:gd name="connsiteX2" fmla="*/ 229173 w 922060"/>
                  <a:gd name="connsiteY2" fmla="*/ 784531 h 784578"/>
                  <a:gd name="connsiteX3" fmla="*/ 67509 w 922060"/>
                  <a:gd name="connsiteY3" fmla="*/ 725146 h 784578"/>
                  <a:gd name="connsiteX4" fmla="*/ 64 w 922060"/>
                  <a:gd name="connsiteY4" fmla="*/ 572838 h 784578"/>
                  <a:gd name="connsiteX5" fmla="*/ 64 w 922060"/>
                  <a:gd name="connsiteY5" fmla="*/ 535132 h 784578"/>
                  <a:gd name="connsiteX6" fmla="*/ 70196 w 922060"/>
                  <a:gd name="connsiteY6" fmla="*/ 385512 h 784578"/>
                  <a:gd name="connsiteX7" fmla="*/ 229173 w 922060"/>
                  <a:gd name="connsiteY7" fmla="*/ 323440 h 784578"/>
                  <a:gd name="connsiteX8" fmla="*/ 524431 w 922060"/>
                  <a:gd name="connsiteY8" fmla="*/ 323440 h 784578"/>
                  <a:gd name="connsiteX9" fmla="*/ 524431 w 922060"/>
                  <a:gd name="connsiteY9" fmla="*/ 463611 h 784578"/>
                  <a:gd name="connsiteX10" fmla="*/ 229173 w 922060"/>
                  <a:gd name="connsiteY10" fmla="*/ 463611 h 784578"/>
                  <a:gd name="connsiteX11" fmla="*/ 173587 w 922060"/>
                  <a:gd name="connsiteY11" fmla="*/ 483900 h 784578"/>
                  <a:gd name="connsiteX12" fmla="*/ 148017 w 922060"/>
                  <a:gd name="connsiteY12" fmla="*/ 535132 h 784578"/>
                  <a:gd name="connsiteX13" fmla="*/ 148017 w 922060"/>
                  <a:gd name="connsiteY13" fmla="*/ 572838 h 784578"/>
                  <a:gd name="connsiteX14" fmla="*/ 228803 w 922060"/>
                  <a:gd name="connsiteY14" fmla="*/ 642970 h 784578"/>
                  <a:gd name="connsiteX15" fmla="*/ 692580 w 922060"/>
                  <a:gd name="connsiteY15" fmla="*/ 642970 h 784578"/>
                  <a:gd name="connsiteX16" fmla="*/ 774756 w 922060"/>
                  <a:gd name="connsiteY16" fmla="*/ 572838 h 784578"/>
                  <a:gd name="connsiteX17" fmla="*/ 774756 w 922060"/>
                  <a:gd name="connsiteY17" fmla="*/ 211525 h 784578"/>
                  <a:gd name="connsiteX18" fmla="*/ 750020 w 922060"/>
                  <a:gd name="connsiteY18" fmla="*/ 161775 h 784578"/>
                  <a:gd name="connsiteX19" fmla="*/ 693415 w 922060"/>
                  <a:gd name="connsiteY19" fmla="*/ 140189 h 784578"/>
                  <a:gd name="connsiteX20" fmla="*/ 13590 w 922060"/>
                  <a:gd name="connsiteY20" fmla="*/ 140189 h 784578"/>
                  <a:gd name="connsiteX21" fmla="*/ 13590 w 922060"/>
                  <a:gd name="connsiteY21" fmla="*/ 18 h 784578"/>
                  <a:gd name="connsiteX22" fmla="*/ 692951 w 922060"/>
                  <a:gd name="connsiteY22" fmla="*/ 18 h 784578"/>
                  <a:gd name="connsiteX23" fmla="*/ 851929 w 922060"/>
                  <a:gd name="connsiteY23" fmla="*/ 62090 h 784578"/>
                  <a:gd name="connsiteX24" fmla="*/ 922061 w 922060"/>
                  <a:gd name="connsiteY24" fmla="*/ 211618 h 784578"/>
                  <a:gd name="connsiteX25" fmla="*/ 922061 w 922060"/>
                  <a:gd name="connsiteY25" fmla="*/ 572931 h 784578"/>
                  <a:gd name="connsiteX26" fmla="*/ 856005 w 922060"/>
                  <a:gd name="connsiteY26" fmla="*/ 725146 h 78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2060" h="784578">
                    <a:moveTo>
                      <a:pt x="856005" y="725146"/>
                    </a:moveTo>
                    <a:cubicBezTo>
                      <a:pt x="810915" y="764510"/>
                      <a:pt x="752790" y="785680"/>
                      <a:pt x="692951" y="784531"/>
                    </a:cubicBezTo>
                    <a:lnTo>
                      <a:pt x="229173" y="784531"/>
                    </a:lnTo>
                    <a:cubicBezTo>
                      <a:pt x="169742" y="785726"/>
                      <a:pt x="112034" y="764529"/>
                      <a:pt x="67509" y="725146"/>
                    </a:cubicBezTo>
                    <a:cubicBezTo>
                      <a:pt x="23327" y="687050"/>
                      <a:pt x="-1428" y="631149"/>
                      <a:pt x="64" y="572838"/>
                    </a:cubicBezTo>
                    <a:lnTo>
                      <a:pt x="64" y="535132"/>
                    </a:lnTo>
                    <a:cubicBezTo>
                      <a:pt x="-779" y="477134"/>
                      <a:pt x="25078" y="421964"/>
                      <a:pt x="70196" y="385512"/>
                    </a:cubicBezTo>
                    <a:cubicBezTo>
                      <a:pt x="113359" y="345339"/>
                      <a:pt x="170214" y="323141"/>
                      <a:pt x="229173" y="323440"/>
                    </a:cubicBezTo>
                    <a:lnTo>
                      <a:pt x="524431" y="323440"/>
                    </a:lnTo>
                    <a:lnTo>
                      <a:pt x="524431" y="463611"/>
                    </a:lnTo>
                    <a:lnTo>
                      <a:pt x="229173" y="463611"/>
                    </a:lnTo>
                    <a:cubicBezTo>
                      <a:pt x="208857" y="463740"/>
                      <a:pt x="189207" y="470910"/>
                      <a:pt x="173587" y="483900"/>
                    </a:cubicBezTo>
                    <a:cubicBezTo>
                      <a:pt x="157467" y="495990"/>
                      <a:pt x="147989" y="514982"/>
                      <a:pt x="148017" y="535132"/>
                    </a:cubicBezTo>
                    <a:lnTo>
                      <a:pt x="148017" y="572838"/>
                    </a:lnTo>
                    <a:cubicBezTo>
                      <a:pt x="148017" y="620087"/>
                      <a:pt x="174976" y="642970"/>
                      <a:pt x="228803" y="642970"/>
                    </a:cubicBezTo>
                    <a:lnTo>
                      <a:pt x="692580" y="642970"/>
                    </a:lnTo>
                    <a:cubicBezTo>
                      <a:pt x="748167" y="642970"/>
                      <a:pt x="774756" y="620087"/>
                      <a:pt x="774756" y="572838"/>
                    </a:cubicBezTo>
                    <a:lnTo>
                      <a:pt x="774756" y="211525"/>
                    </a:lnTo>
                    <a:cubicBezTo>
                      <a:pt x="774654" y="192009"/>
                      <a:pt x="765520" y="173640"/>
                      <a:pt x="750020" y="161775"/>
                    </a:cubicBezTo>
                    <a:cubicBezTo>
                      <a:pt x="734391" y="147965"/>
                      <a:pt x="714278" y="140295"/>
                      <a:pt x="693415" y="140189"/>
                    </a:cubicBezTo>
                    <a:lnTo>
                      <a:pt x="13590" y="140189"/>
                    </a:lnTo>
                    <a:lnTo>
                      <a:pt x="13590" y="18"/>
                    </a:lnTo>
                    <a:lnTo>
                      <a:pt x="692951" y="18"/>
                    </a:lnTo>
                    <a:cubicBezTo>
                      <a:pt x="751994" y="-731"/>
                      <a:pt x="809016" y="21531"/>
                      <a:pt x="851929" y="62090"/>
                    </a:cubicBezTo>
                    <a:cubicBezTo>
                      <a:pt x="899178" y="103873"/>
                      <a:pt x="922061" y="153715"/>
                      <a:pt x="922061" y="211618"/>
                    </a:cubicBezTo>
                    <a:lnTo>
                      <a:pt x="922061" y="572931"/>
                    </a:lnTo>
                    <a:cubicBezTo>
                      <a:pt x="922061" y="634910"/>
                      <a:pt x="900474" y="686050"/>
                      <a:pt x="856005" y="725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9" name="Freeform: Shape 18">
                <a:extLst>
                  <a:ext uri="{FF2B5EF4-FFF2-40B4-BE49-F238E27FC236}">
                    <a16:creationId xmlns:a16="http://schemas.microsoft.com/office/drawing/2014/main" id="{959C11C9-1D15-B046-D8BC-7A09B3BC196F}"/>
                  </a:ext>
                </a:extLst>
              </p:cNvPr>
              <p:cNvSpPr/>
              <p:nvPr/>
            </p:nvSpPr>
            <p:spPr>
              <a:xfrm>
                <a:off x="4179836" y="3033315"/>
                <a:ext cx="952662" cy="784512"/>
              </a:xfrm>
              <a:custGeom>
                <a:avLst/>
                <a:gdLst>
                  <a:gd name="connsiteX0" fmla="*/ 804431 w 952662"/>
                  <a:gd name="connsiteY0" fmla="*/ 572820 h 784512"/>
                  <a:gd name="connsiteX1" fmla="*/ 575322 w 952662"/>
                  <a:gd name="connsiteY1" fmla="*/ 784512 h 784512"/>
                  <a:gd name="connsiteX2" fmla="*/ 376136 w 952662"/>
                  <a:gd name="connsiteY2" fmla="*/ 784512 h 784512"/>
                  <a:gd name="connsiteX3" fmla="*/ 147027 w 952662"/>
                  <a:gd name="connsiteY3" fmla="*/ 572820 h 784512"/>
                  <a:gd name="connsiteX4" fmla="*/ 0 w 952662"/>
                  <a:gd name="connsiteY4" fmla="*/ 0 h 784512"/>
                  <a:gd name="connsiteX5" fmla="*/ 157495 w 952662"/>
                  <a:gd name="connsiteY5" fmla="*/ 0 h 784512"/>
                  <a:gd name="connsiteX6" fmla="*/ 299056 w 952662"/>
                  <a:gd name="connsiteY6" fmla="*/ 545861 h 784512"/>
                  <a:gd name="connsiteX7" fmla="*/ 397444 w 952662"/>
                  <a:gd name="connsiteY7" fmla="*/ 642952 h 784512"/>
                  <a:gd name="connsiteX8" fmla="*/ 554291 w 952662"/>
                  <a:gd name="connsiteY8" fmla="*/ 642952 h 784512"/>
                  <a:gd name="connsiteX9" fmla="*/ 655366 w 952662"/>
                  <a:gd name="connsiteY9" fmla="*/ 545861 h 784512"/>
                  <a:gd name="connsiteX10" fmla="*/ 795167 w 952662"/>
                  <a:gd name="connsiteY10" fmla="*/ 0 h 784512"/>
                  <a:gd name="connsiteX11" fmla="*/ 952662 w 952662"/>
                  <a:gd name="connsiteY11" fmla="*/ 0 h 78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662" h="784512">
                    <a:moveTo>
                      <a:pt x="804431" y="572820"/>
                    </a:moveTo>
                    <a:cubicBezTo>
                      <a:pt x="768115" y="714381"/>
                      <a:pt x="692609" y="784512"/>
                      <a:pt x="575322" y="784512"/>
                    </a:cubicBezTo>
                    <a:lnTo>
                      <a:pt x="376136" y="784512"/>
                    </a:lnTo>
                    <a:cubicBezTo>
                      <a:pt x="258848" y="784512"/>
                      <a:pt x="183436" y="714381"/>
                      <a:pt x="147027" y="572820"/>
                    </a:cubicBezTo>
                    <a:lnTo>
                      <a:pt x="0" y="0"/>
                    </a:lnTo>
                    <a:lnTo>
                      <a:pt x="157495" y="0"/>
                    </a:lnTo>
                    <a:lnTo>
                      <a:pt x="299056" y="545861"/>
                    </a:lnTo>
                    <a:cubicBezTo>
                      <a:pt x="315176" y="610712"/>
                      <a:pt x="348898" y="642952"/>
                      <a:pt x="397444" y="642952"/>
                    </a:cubicBezTo>
                    <a:lnTo>
                      <a:pt x="554291" y="642952"/>
                    </a:lnTo>
                    <a:cubicBezTo>
                      <a:pt x="604041" y="642952"/>
                      <a:pt x="639153" y="610619"/>
                      <a:pt x="655366" y="545861"/>
                    </a:cubicBezTo>
                    <a:lnTo>
                      <a:pt x="795167" y="0"/>
                    </a:lnTo>
                    <a:lnTo>
                      <a:pt x="9526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0" name="Freeform: Shape 19">
                <a:extLst>
                  <a:ext uri="{FF2B5EF4-FFF2-40B4-BE49-F238E27FC236}">
                    <a16:creationId xmlns:a16="http://schemas.microsoft.com/office/drawing/2014/main" id="{C1ECB18D-5A21-E2BB-F8F1-479404A89F95}"/>
                  </a:ext>
                </a:extLst>
              </p:cNvPr>
              <p:cNvSpPr/>
              <p:nvPr/>
            </p:nvSpPr>
            <p:spPr>
              <a:xfrm>
                <a:off x="5185774" y="3033266"/>
                <a:ext cx="923562" cy="783173"/>
              </a:xfrm>
              <a:custGeom>
                <a:avLst/>
                <a:gdLst>
                  <a:gd name="connsiteX0" fmla="*/ 853342 w 923562"/>
                  <a:gd name="connsiteY0" fmla="*/ 399069 h 783173"/>
                  <a:gd name="connsiteX1" fmla="*/ 694365 w 923562"/>
                  <a:gd name="connsiteY1" fmla="*/ 460955 h 783173"/>
                  <a:gd name="connsiteX2" fmla="*/ 397903 w 923562"/>
                  <a:gd name="connsiteY2" fmla="*/ 460955 h 783173"/>
                  <a:gd name="connsiteX3" fmla="*/ 397903 w 923562"/>
                  <a:gd name="connsiteY3" fmla="*/ 319487 h 783173"/>
                  <a:gd name="connsiteX4" fmla="*/ 694365 w 923562"/>
                  <a:gd name="connsiteY4" fmla="*/ 319487 h 783173"/>
                  <a:gd name="connsiteX5" fmla="*/ 748284 w 923562"/>
                  <a:gd name="connsiteY5" fmla="*/ 299291 h 783173"/>
                  <a:gd name="connsiteX6" fmla="*/ 775243 w 923562"/>
                  <a:gd name="connsiteY6" fmla="*/ 249448 h 783173"/>
                  <a:gd name="connsiteX7" fmla="*/ 775243 w 923562"/>
                  <a:gd name="connsiteY7" fmla="*/ 211649 h 783173"/>
                  <a:gd name="connsiteX8" fmla="*/ 694365 w 923562"/>
                  <a:gd name="connsiteY8" fmla="*/ 140220 h 783173"/>
                  <a:gd name="connsiteX9" fmla="*/ 229290 w 923562"/>
                  <a:gd name="connsiteY9" fmla="*/ 140220 h 783173"/>
                  <a:gd name="connsiteX10" fmla="*/ 148411 w 923562"/>
                  <a:gd name="connsiteY10" fmla="*/ 211649 h 783173"/>
                  <a:gd name="connsiteX11" fmla="*/ 148411 w 923562"/>
                  <a:gd name="connsiteY11" fmla="*/ 571573 h 783173"/>
                  <a:gd name="connsiteX12" fmla="*/ 174073 w 923562"/>
                  <a:gd name="connsiteY12" fmla="*/ 621415 h 783173"/>
                  <a:gd name="connsiteX13" fmla="*/ 229660 w 923562"/>
                  <a:gd name="connsiteY13" fmla="*/ 643001 h 783173"/>
                  <a:gd name="connsiteX14" fmla="*/ 910226 w 923562"/>
                  <a:gd name="connsiteY14" fmla="*/ 643001 h 783173"/>
                  <a:gd name="connsiteX15" fmla="*/ 910226 w 923562"/>
                  <a:gd name="connsiteY15" fmla="*/ 783172 h 783173"/>
                  <a:gd name="connsiteX16" fmla="*/ 229290 w 923562"/>
                  <a:gd name="connsiteY16" fmla="*/ 783172 h 783173"/>
                  <a:gd name="connsiteX17" fmla="*/ 70219 w 923562"/>
                  <a:gd name="connsiteY17" fmla="*/ 722490 h 783173"/>
                  <a:gd name="connsiteX18" fmla="*/ 88 w 923562"/>
                  <a:gd name="connsiteY18" fmla="*/ 571573 h 783173"/>
                  <a:gd name="connsiteX19" fmla="*/ 88 w 923562"/>
                  <a:gd name="connsiteY19" fmla="*/ 211649 h 783173"/>
                  <a:gd name="connsiteX20" fmla="*/ 67625 w 923562"/>
                  <a:gd name="connsiteY20" fmla="*/ 59342 h 783173"/>
                  <a:gd name="connsiteX21" fmla="*/ 229290 w 923562"/>
                  <a:gd name="connsiteY21" fmla="*/ 50 h 783173"/>
                  <a:gd name="connsiteX22" fmla="*/ 694365 w 923562"/>
                  <a:gd name="connsiteY22" fmla="*/ 50 h 783173"/>
                  <a:gd name="connsiteX23" fmla="*/ 856121 w 923562"/>
                  <a:gd name="connsiteY23" fmla="*/ 58045 h 783173"/>
                  <a:gd name="connsiteX24" fmla="*/ 923474 w 923562"/>
                  <a:gd name="connsiteY24" fmla="*/ 211649 h 783173"/>
                  <a:gd name="connsiteX25" fmla="*/ 923474 w 923562"/>
                  <a:gd name="connsiteY25" fmla="*/ 249448 h 783173"/>
                  <a:gd name="connsiteX26" fmla="*/ 853342 w 923562"/>
                  <a:gd name="connsiteY26" fmla="*/ 399069 h 78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562" h="783173">
                    <a:moveTo>
                      <a:pt x="853342" y="399069"/>
                    </a:moveTo>
                    <a:cubicBezTo>
                      <a:pt x="810114" y="439110"/>
                      <a:pt x="753286" y="461230"/>
                      <a:pt x="694365" y="460955"/>
                    </a:cubicBezTo>
                    <a:lnTo>
                      <a:pt x="397903" y="460955"/>
                    </a:lnTo>
                    <a:lnTo>
                      <a:pt x="397903" y="319487"/>
                    </a:lnTo>
                    <a:lnTo>
                      <a:pt x="694365" y="319487"/>
                    </a:lnTo>
                    <a:cubicBezTo>
                      <a:pt x="714098" y="319012"/>
                      <a:pt x="733090" y="311897"/>
                      <a:pt x="748284" y="299291"/>
                    </a:cubicBezTo>
                    <a:cubicBezTo>
                      <a:pt x="765793" y="284468"/>
                      <a:pt x="775243" y="268255"/>
                      <a:pt x="775243" y="249448"/>
                    </a:cubicBezTo>
                    <a:lnTo>
                      <a:pt x="775243" y="211649"/>
                    </a:lnTo>
                    <a:cubicBezTo>
                      <a:pt x="775243" y="164586"/>
                      <a:pt x="748284" y="140220"/>
                      <a:pt x="694365" y="140220"/>
                    </a:cubicBezTo>
                    <a:lnTo>
                      <a:pt x="229290" y="140220"/>
                    </a:lnTo>
                    <a:cubicBezTo>
                      <a:pt x="175371" y="140220"/>
                      <a:pt x="148411" y="164586"/>
                      <a:pt x="148411" y="211649"/>
                    </a:cubicBezTo>
                    <a:lnTo>
                      <a:pt x="148411" y="571573"/>
                    </a:lnTo>
                    <a:cubicBezTo>
                      <a:pt x="148143" y="591417"/>
                      <a:pt x="157759" y="610103"/>
                      <a:pt x="174073" y="621415"/>
                    </a:cubicBezTo>
                    <a:cubicBezTo>
                      <a:pt x="189258" y="635303"/>
                      <a:pt x="209084" y="643001"/>
                      <a:pt x="229660" y="643001"/>
                    </a:cubicBezTo>
                    <a:lnTo>
                      <a:pt x="910226" y="643001"/>
                    </a:lnTo>
                    <a:lnTo>
                      <a:pt x="910226" y="783172"/>
                    </a:lnTo>
                    <a:lnTo>
                      <a:pt x="229290" y="783172"/>
                    </a:lnTo>
                    <a:cubicBezTo>
                      <a:pt x="170581" y="783330"/>
                      <a:pt x="113901" y="761707"/>
                      <a:pt x="70219" y="722490"/>
                    </a:cubicBezTo>
                    <a:cubicBezTo>
                      <a:pt x="25296" y="685321"/>
                      <a:pt x="-478" y="629874"/>
                      <a:pt x="88" y="571573"/>
                    </a:cubicBezTo>
                    <a:lnTo>
                      <a:pt x="88" y="211649"/>
                    </a:lnTo>
                    <a:cubicBezTo>
                      <a:pt x="-1673" y="153263"/>
                      <a:pt x="23175" y="97236"/>
                      <a:pt x="67625" y="59342"/>
                    </a:cubicBezTo>
                    <a:cubicBezTo>
                      <a:pt x="112168" y="19999"/>
                      <a:pt x="169868" y="-1165"/>
                      <a:pt x="229290" y="50"/>
                    </a:cubicBezTo>
                    <a:lnTo>
                      <a:pt x="694365" y="50"/>
                    </a:lnTo>
                    <a:cubicBezTo>
                      <a:pt x="753546" y="-956"/>
                      <a:pt x="811060" y="19665"/>
                      <a:pt x="856121" y="58045"/>
                    </a:cubicBezTo>
                    <a:cubicBezTo>
                      <a:pt x="900517" y="96525"/>
                      <a:pt x="925243" y="152928"/>
                      <a:pt x="923474" y="211649"/>
                    </a:cubicBezTo>
                    <a:lnTo>
                      <a:pt x="923474" y="249448"/>
                    </a:lnTo>
                    <a:cubicBezTo>
                      <a:pt x="923474" y="307721"/>
                      <a:pt x="900961" y="357193"/>
                      <a:pt x="853342" y="399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1" name="Freeform: Shape 20">
                <a:extLst>
                  <a:ext uri="{FF2B5EF4-FFF2-40B4-BE49-F238E27FC236}">
                    <a16:creationId xmlns:a16="http://schemas.microsoft.com/office/drawing/2014/main" id="{FA7E3429-80D9-117C-D52C-55FFBD6EBAFD}"/>
                  </a:ext>
                </a:extLst>
              </p:cNvPr>
              <p:cNvSpPr/>
              <p:nvPr/>
            </p:nvSpPr>
            <p:spPr>
              <a:xfrm>
                <a:off x="1110806" y="3330889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  <a:gd name="connsiteX7" fmla="*/ 187142 w 187141"/>
                  <a:gd name="connsiteY7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3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ubicBezTo>
                      <a:pt x="187142" y="93416"/>
                      <a:pt x="187142" y="93448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2" name="Freeform: Shape 21">
                <a:extLst>
                  <a:ext uri="{FF2B5EF4-FFF2-40B4-BE49-F238E27FC236}">
                    <a16:creationId xmlns:a16="http://schemas.microsoft.com/office/drawing/2014/main" id="{038CCA18-096D-7CA1-BA18-0294C16C738E}"/>
                  </a:ext>
                </a:extLst>
              </p:cNvPr>
              <p:cNvSpPr/>
              <p:nvPr/>
            </p:nvSpPr>
            <p:spPr>
              <a:xfrm>
                <a:off x="1110806" y="3032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4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4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3" name="Freeform: Shape 22">
                <a:extLst>
                  <a:ext uri="{FF2B5EF4-FFF2-40B4-BE49-F238E27FC236}">
                    <a16:creationId xmlns:a16="http://schemas.microsoft.com/office/drawing/2014/main" id="{4E83CC14-8D41-1655-BD01-D9E9415BD0F6}"/>
                  </a:ext>
                </a:extLst>
              </p:cNvPr>
              <p:cNvSpPr/>
              <p:nvPr/>
            </p:nvSpPr>
            <p:spPr>
              <a:xfrm>
                <a:off x="1421720" y="3629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4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478 w 187141"/>
                  <a:gd name="connsiteY4" fmla="*/ 0 h 187141"/>
                  <a:gd name="connsiteX5" fmla="*/ 187142 w 187141"/>
                  <a:gd name="connsiteY5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5"/>
                      <a:pt x="145340" y="187086"/>
                      <a:pt x="93664" y="187142"/>
                    </a:cubicBezTo>
                    <a:cubicBezTo>
                      <a:pt x="41986" y="187197"/>
                      <a:pt x="56" y="145341"/>
                      <a:pt x="0" y="93663"/>
                    </a:cubicBezTo>
                    <a:cubicBezTo>
                      <a:pt x="-56" y="41986"/>
                      <a:pt x="41801" y="56"/>
                      <a:pt x="93478" y="0"/>
                    </a:cubicBezTo>
                    <a:lnTo>
                      <a:pt x="93478" y="0"/>
                    </a:lnTo>
                    <a:cubicBezTo>
                      <a:pt x="145137" y="0"/>
                      <a:pt x="187040" y="41820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4" name="Freeform: Shape 23">
                <a:extLst>
                  <a:ext uri="{FF2B5EF4-FFF2-40B4-BE49-F238E27FC236}">
                    <a16:creationId xmlns:a16="http://schemas.microsoft.com/office/drawing/2014/main" id="{7A97EA14-9010-3FBE-0D1F-91BE7AB3CC76}"/>
                  </a:ext>
                </a:extLst>
              </p:cNvPr>
              <p:cNvSpPr/>
              <p:nvPr/>
            </p:nvSpPr>
            <p:spPr>
              <a:xfrm>
                <a:off x="1421720" y="3330796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571 h 187141"/>
                  <a:gd name="connsiteX1" fmla="*/ 93571 w 187141"/>
                  <a:gd name="connsiteY1" fmla="*/ 187142 h 187141"/>
                  <a:gd name="connsiteX2" fmla="*/ 0 w 187141"/>
                  <a:gd name="connsiteY2" fmla="*/ 93571 h 187141"/>
                  <a:gd name="connsiteX3" fmla="*/ 93571 w 187141"/>
                  <a:gd name="connsiteY3" fmla="*/ 0 h 187141"/>
                  <a:gd name="connsiteX4" fmla="*/ 187142 w 187141"/>
                  <a:gd name="connsiteY4" fmla="*/ 93571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41" h="187141">
                    <a:moveTo>
                      <a:pt x="187142" y="93571"/>
                    </a:moveTo>
                    <a:cubicBezTo>
                      <a:pt x="187142" y="145249"/>
                      <a:pt x="145248" y="187142"/>
                      <a:pt x="93571" y="187142"/>
                    </a:cubicBezTo>
                    <a:cubicBezTo>
                      <a:pt x="41894" y="187142"/>
                      <a:pt x="0" y="145249"/>
                      <a:pt x="0" y="93571"/>
                    </a:cubicBezTo>
                    <a:cubicBezTo>
                      <a:pt x="0" y="41893"/>
                      <a:pt x="41894" y="0"/>
                      <a:pt x="93571" y="0"/>
                    </a:cubicBezTo>
                    <a:cubicBezTo>
                      <a:pt x="145248" y="0"/>
                      <a:pt x="187142" y="41893"/>
                      <a:pt x="187142" y="93571"/>
                    </a:cubicBezTo>
                    <a:close/>
                  </a:path>
                </a:pathLst>
              </a:custGeom>
              <a:solidFill>
                <a:srgbClr val="2A7DE1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5" name="Freeform: Shape 24">
                <a:extLst>
                  <a:ext uri="{FF2B5EF4-FFF2-40B4-BE49-F238E27FC236}">
                    <a16:creationId xmlns:a16="http://schemas.microsoft.com/office/drawing/2014/main" id="{22E9B55B-BDBD-9061-406B-05A50265EC12}"/>
                  </a:ext>
                </a:extLst>
              </p:cNvPr>
              <p:cNvSpPr/>
              <p:nvPr/>
            </p:nvSpPr>
            <p:spPr>
              <a:xfrm>
                <a:off x="1690945" y="3033315"/>
                <a:ext cx="1411344" cy="781269"/>
              </a:xfrm>
              <a:custGeom>
                <a:avLst/>
                <a:gdLst>
                  <a:gd name="connsiteX0" fmla="*/ 1255146 w 1411344"/>
                  <a:gd name="connsiteY0" fmla="*/ 0 h 781269"/>
                  <a:gd name="connsiteX1" fmla="*/ 1115531 w 1411344"/>
                  <a:gd name="connsiteY1" fmla="*/ 543637 h 781269"/>
                  <a:gd name="connsiteX2" fmla="*/ 1014826 w 1411344"/>
                  <a:gd name="connsiteY2" fmla="*/ 640358 h 781269"/>
                  <a:gd name="connsiteX3" fmla="*/ 954978 w 1411344"/>
                  <a:gd name="connsiteY3" fmla="*/ 640358 h 781269"/>
                  <a:gd name="connsiteX4" fmla="*/ 853996 w 1411344"/>
                  <a:gd name="connsiteY4" fmla="*/ 543544 h 781269"/>
                  <a:gd name="connsiteX5" fmla="*/ 852421 w 1411344"/>
                  <a:gd name="connsiteY5" fmla="*/ 539468 h 781269"/>
                  <a:gd name="connsiteX6" fmla="*/ 705209 w 1411344"/>
                  <a:gd name="connsiteY6" fmla="*/ 429685 h 781269"/>
                  <a:gd name="connsiteX7" fmla="*/ 556978 w 1411344"/>
                  <a:gd name="connsiteY7" fmla="*/ 544008 h 781269"/>
                  <a:gd name="connsiteX8" fmla="*/ 456366 w 1411344"/>
                  <a:gd name="connsiteY8" fmla="*/ 640358 h 781269"/>
                  <a:gd name="connsiteX9" fmla="*/ 396518 w 1411344"/>
                  <a:gd name="connsiteY9" fmla="*/ 640358 h 781269"/>
                  <a:gd name="connsiteX10" fmla="*/ 298500 w 1411344"/>
                  <a:gd name="connsiteY10" fmla="*/ 543637 h 781269"/>
                  <a:gd name="connsiteX11" fmla="*/ 157495 w 1411344"/>
                  <a:gd name="connsiteY11" fmla="*/ 0 h 781269"/>
                  <a:gd name="connsiteX12" fmla="*/ 0 w 1411344"/>
                  <a:gd name="connsiteY12" fmla="*/ 0 h 781269"/>
                  <a:gd name="connsiteX13" fmla="*/ 146285 w 1411344"/>
                  <a:gd name="connsiteY13" fmla="*/ 570504 h 781269"/>
                  <a:gd name="connsiteX14" fmla="*/ 374469 w 1411344"/>
                  <a:gd name="connsiteY14" fmla="*/ 781270 h 781269"/>
                  <a:gd name="connsiteX15" fmla="*/ 476933 w 1411344"/>
                  <a:gd name="connsiteY15" fmla="*/ 781270 h 781269"/>
                  <a:gd name="connsiteX16" fmla="*/ 701225 w 1411344"/>
                  <a:gd name="connsiteY16" fmla="*/ 585049 h 781269"/>
                  <a:gd name="connsiteX17" fmla="*/ 704468 w 1411344"/>
                  <a:gd name="connsiteY17" fmla="*/ 571616 h 781269"/>
                  <a:gd name="connsiteX18" fmla="*/ 932744 w 1411344"/>
                  <a:gd name="connsiteY18" fmla="*/ 781270 h 781269"/>
                  <a:gd name="connsiteX19" fmla="*/ 1035486 w 1411344"/>
                  <a:gd name="connsiteY19" fmla="*/ 781270 h 781269"/>
                  <a:gd name="connsiteX20" fmla="*/ 1263669 w 1411344"/>
                  <a:gd name="connsiteY20" fmla="*/ 570504 h 781269"/>
                  <a:gd name="connsiteX21" fmla="*/ 1411344 w 1411344"/>
                  <a:gd name="connsiteY21" fmla="*/ 0 h 78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344" h="781269">
                    <a:moveTo>
                      <a:pt x="1255146" y="0"/>
                    </a:moveTo>
                    <a:lnTo>
                      <a:pt x="1115531" y="543637"/>
                    </a:lnTo>
                    <a:cubicBezTo>
                      <a:pt x="1099318" y="608488"/>
                      <a:pt x="1064484" y="640358"/>
                      <a:pt x="1014826" y="640358"/>
                    </a:cubicBezTo>
                    <a:lnTo>
                      <a:pt x="954978" y="640358"/>
                    </a:lnTo>
                    <a:cubicBezTo>
                      <a:pt x="906618" y="640358"/>
                      <a:pt x="869004" y="605894"/>
                      <a:pt x="853996" y="543544"/>
                    </a:cubicBezTo>
                    <a:lnTo>
                      <a:pt x="852421" y="539468"/>
                    </a:lnTo>
                    <a:cubicBezTo>
                      <a:pt x="814807" y="419030"/>
                      <a:pt x="705209" y="429685"/>
                      <a:pt x="705209" y="429685"/>
                    </a:cubicBezTo>
                    <a:cubicBezTo>
                      <a:pt x="594036" y="431167"/>
                      <a:pt x="556978" y="544008"/>
                      <a:pt x="556978" y="544008"/>
                    </a:cubicBezTo>
                    <a:cubicBezTo>
                      <a:pt x="540858" y="608859"/>
                      <a:pt x="505931" y="640358"/>
                      <a:pt x="456366" y="640358"/>
                    </a:cubicBezTo>
                    <a:lnTo>
                      <a:pt x="396518" y="640358"/>
                    </a:lnTo>
                    <a:cubicBezTo>
                      <a:pt x="348250" y="640358"/>
                      <a:pt x="314620" y="608118"/>
                      <a:pt x="298500" y="543637"/>
                    </a:cubicBezTo>
                    <a:lnTo>
                      <a:pt x="157495" y="0"/>
                    </a:lnTo>
                    <a:lnTo>
                      <a:pt x="0" y="0"/>
                    </a:lnTo>
                    <a:lnTo>
                      <a:pt x="146285" y="570504"/>
                    </a:lnTo>
                    <a:cubicBezTo>
                      <a:pt x="182602" y="711509"/>
                      <a:pt x="257459" y="781270"/>
                      <a:pt x="374469" y="781270"/>
                    </a:cubicBezTo>
                    <a:lnTo>
                      <a:pt x="476933" y="781270"/>
                    </a:lnTo>
                    <a:cubicBezTo>
                      <a:pt x="589681" y="781270"/>
                      <a:pt x="663612" y="716419"/>
                      <a:pt x="701225" y="585049"/>
                    </a:cubicBezTo>
                    <a:lnTo>
                      <a:pt x="704468" y="571616"/>
                    </a:lnTo>
                    <a:cubicBezTo>
                      <a:pt x="740877" y="711416"/>
                      <a:pt x="816382" y="781270"/>
                      <a:pt x="932744" y="781270"/>
                    </a:cubicBezTo>
                    <a:lnTo>
                      <a:pt x="1035486" y="781270"/>
                    </a:lnTo>
                    <a:cubicBezTo>
                      <a:pt x="1152218" y="781270"/>
                      <a:pt x="1227445" y="711509"/>
                      <a:pt x="1263669" y="570504"/>
                    </a:cubicBezTo>
                    <a:lnTo>
                      <a:pt x="14113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6" name="Freeform: Shape 25">
                <a:extLst>
                  <a:ext uri="{FF2B5EF4-FFF2-40B4-BE49-F238E27FC236}">
                    <a16:creationId xmlns:a16="http://schemas.microsoft.com/office/drawing/2014/main" id="{98EFDC3D-FDA2-8926-CF5E-3BF26FB9B8D9}"/>
                  </a:ext>
                </a:extLst>
              </p:cNvPr>
              <p:cNvSpPr/>
              <p:nvPr/>
            </p:nvSpPr>
            <p:spPr>
              <a:xfrm>
                <a:off x="0" y="3032573"/>
                <a:ext cx="948866" cy="786694"/>
              </a:xfrm>
              <a:custGeom>
                <a:avLst/>
                <a:gdLst>
                  <a:gd name="connsiteX0" fmla="*/ 883457 w 948866"/>
                  <a:gd name="connsiteY0" fmla="*/ 727167 h 786694"/>
                  <a:gd name="connsiteX1" fmla="*/ 721978 w 948866"/>
                  <a:gd name="connsiteY1" fmla="*/ 786645 h 786694"/>
                  <a:gd name="connsiteX2" fmla="*/ 0 w 948866"/>
                  <a:gd name="connsiteY2" fmla="*/ 786645 h 786694"/>
                  <a:gd name="connsiteX3" fmla="*/ 0 w 948866"/>
                  <a:gd name="connsiteY3" fmla="*/ 1 h 786694"/>
                  <a:gd name="connsiteX4" fmla="*/ 721978 w 948866"/>
                  <a:gd name="connsiteY4" fmla="*/ 1 h 786694"/>
                  <a:gd name="connsiteX5" fmla="*/ 879473 w 948866"/>
                  <a:gd name="connsiteY5" fmla="*/ 62258 h 786694"/>
                  <a:gd name="connsiteX6" fmla="*/ 948864 w 948866"/>
                  <a:gd name="connsiteY6" fmla="*/ 212250 h 786694"/>
                  <a:gd name="connsiteX7" fmla="*/ 948864 w 948866"/>
                  <a:gd name="connsiteY7" fmla="*/ 574489 h 786694"/>
                  <a:gd name="connsiteX8" fmla="*/ 883457 w 948866"/>
                  <a:gd name="connsiteY8" fmla="*/ 727167 h 786694"/>
                  <a:gd name="connsiteX9" fmla="*/ 802115 w 948866"/>
                  <a:gd name="connsiteY9" fmla="*/ 212250 h 786694"/>
                  <a:gd name="connsiteX10" fmla="*/ 776730 w 948866"/>
                  <a:gd name="connsiteY10" fmla="*/ 162314 h 786694"/>
                  <a:gd name="connsiteX11" fmla="*/ 721978 w 948866"/>
                  <a:gd name="connsiteY11" fmla="*/ 140636 h 786694"/>
                  <a:gd name="connsiteX12" fmla="*/ 145452 w 948866"/>
                  <a:gd name="connsiteY12" fmla="*/ 140636 h 786694"/>
                  <a:gd name="connsiteX13" fmla="*/ 145452 w 948866"/>
                  <a:gd name="connsiteY13" fmla="*/ 644806 h 786694"/>
                  <a:gd name="connsiteX14" fmla="*/ 721978 w 948866"/>
                  <a:gd name="connsiteY14" fmla="*/ 644806 h 786694"/>
                  <a:gd name="connsiteX15" fmla="*/ 802115 w 948866"/>
                  <a:gd name="connsiteY15" fmla="*/ 574489 h 78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8866" h="786694">
                    <a:moveTo>
                      <a:pt x="883457" y="727167"/>
                    </a:moveTo>
                    <a:cubicBezTo>
                      <a:pt x="839046" y="766634"/>
                      <a:pt x="781375" y="787868"/>
                      <a:pt x="721978" y="786645"/>
                    </a:cubicBezTo>
                    <a:lnTo>
                      <a:pt x="0" y="786645"/>
                    </a:lnTo>
                    <a:lnTo>
                      <a:pt x="0" y="1"/>
                    </a:lnTo>
                    <a:lnTo>
                      <a:pt x="721978" y="1"/>
                    </a:lnTo>
                    <a:cubicBezTo>
                      <a:pt x="780517" y="-208"/>
                      <a:pt x="836899" y="22080"/>
                      <a:pt x="879473" y="62258"/>
                    </a:cubicBezTo>
                    <a:cubicBezTo>
                      <a:pt x="923744" y="99459"/>
                      <a:pt x="949169" y="154425"/>
                      <a:pt x="948864" y="212250"/>
                    </a:cubicBezTo>
                    <a:lnTo>
                      <a:pt x="948864" y="574489"/>
                    </a:lnTo>
                    <a:cubicBezTo>
                      <a:pt x="948864" y="636746"/>
                      <a:pt x="927463" y="688256"/>
                      <a:pt x="883457" y="727167"/>
                    </a:cubicBezTo>
                    <a:close/>
                    <a:moveTo>
                      <a:pt x="802115" y="212250"/>
                    </a:moveTo>
                    <a:cubicBezTo>
                      <a:pt x="801827" y="192576"/>
                      <a:pt x="792456" y="174141"/>
                      <a:pt x="776730" y="162314"/>
                    </a:cubicBezTo>
                    <a:cubicBezTo>
                      <a:pt x="761868" y="148441"/>
                      <a:pt x="742309" y="140698"/>
                      <a:pt x="721978" y="140636"/>
                    </a:cubicBezTo>
                    <a:lnTo>
                      <a:pt x="145452" y="140636"/>
                    </a:lnTo>
                    <a:lnTo>
                      <a:pt x="145452" y="644806"/>
                    </a:lnTo>
                    <a:lnTo>
                      <a:pt x="721978" y="644806"/>
                    </a:lnTo>
                    <a:cubicBezTo>
                      <a:pt x="775341" y="644806"/>
                      <a:pt x="802115" y="621830"/>
                      <a:pt x="802115" y="5744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6A57F57-70F8-62B0-E247-C01C305B61C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45582" y="6347631"/>
              <a:ext cx="1030222" cy="288308"/>
              <a:chOff x="10367740" y="6226206"/>
              <a:chExt cx="1133244" cy="317139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E6D326-93BA-786B-8399-6298F75D232E}"/>
                  </a:ext>
                </a:extLst>
              </p:cNvPr>
              <p:cNvSpPr/>
              <p:nvPr/>
            </p:nvSpPr>
            <p:spPr>
              <a:xfrm>
                <a:off x="11179560" y="6320846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rgbClr val="2A7DE1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12">
                <a:extLst>
                  <a:ext uri="{FF2B5EF4-FFF2-40B4-BE49-F238E27FC236}">
                    <a16:creationId xmlns:a16="http://schemas.microsoft.com/office/drawing/2014/main" id="{AC6987A1-A8B9-30E5-3B77-D0852E2896B9}"/>
                  </a:ext>
                </a:extLst>
              </p:cNvPr>
              <p:cNvGrpSpPr/>
              <p:nvPr/>
            </p:nvGrpSpPr>
            <p:grpSpPr>
              <a:xfrm>
                <a:off x="10470646" y="6226206"/>
                <a:ext cx="322060" cy="317139"/>
                <a:chOff x="10470646" y="6226206"/>
                <a:chExt cx="322060" cy="317139"/>
              </a:xfrm>
              <a:solidFill>
                <a:srgbClr val="FFFFFF"/>
              </a:solidFill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92E269F-CA81-65C3-31AE-A93415930D72}"/>
                    </a:ext>
                  </a:extLst>
                </p:cNvPr>
                <p:cNvSpPr/>
                <p:nvPr/>
              </p:nvSpPr>
              <p:spPr>
                <a:xfrm>
                  <a:off x="10471917" y="6227460"/>
                  <a:ext cx="318884" cy="314005"/>
                </a:xfrm>
                <a:custGeom>
                  <a:avLst/>
                  <a:gdLst>
                    <a:gd name="connsiteX0" fmla="*/ 159442 w 318884"/>
                    <a:gd name="connsiteY0" fmla="*/ 314006 h 314005"/>
                    <a:gd name="connsiteX1" fmla="*/ 0 w 318884"/>
                    <a:gd name="connsiteY1" fmla="*/ 157316 h 314005"/>
                    <a:gd name="connsiteX2" fmla="*/ 159442 w 318884"/>
                    <a:gd name="connsiteY2" fmla="*/ 0 h 314005"/>
                    <a:gd name="connsiteX3" fmla="*/ 318884 w 318884"/>
                    <a:gd name="connsiteY3" fmla="*/ 157316 h 314005"/>
                    <a:gd name="connsiteX4" fmla="*/ 280135 w 318884"/>
                    <a:gd name="connsiteY4" fmla="*/ 260105 h 314005"/>
                    <a:gd name="connsiteX5" fmla="*/ 297922 w 318884"/>
                    <a:gd name="connsiteY5" fmla="*/ 285175 h 314005"/>
                    <a:gd name="connsiteX6" fmla="*/ 271242 w 318884"/>
                    <a:gd name="connsiteY6" fmla="*/ 311499 h 314005"/>
                    <a:gd name="connsiteX7" fmla="*/ 245198 w 318884"/>
                    <a:gd name="connsiteY7" fmla="*/ 290189 h 314005"/>
                    <a:gd name="connsiteX8" fmla="*/ 159442 w 318884"/>
                    <a:gd name="connsiteY8" fmla="*/ 314006 h 314005"/>
                    <a:gd name="connsiteX9" fmla="*/ 159442 w 318884"/>
                    <a:gd name="connsiteY9" fmla="*/ 37605 h 314005"/>
                    <a:gd name="connsiteX10" fmla="*/ 38114 w 318884"/>
                    <a:gd name="connsiteY10" fmla="*/ 157316 h 314005"/>
                    <a:gd name="connsiteX11" fmla="*/ 159442 w 318884"/>
                    <a:gd name="connsiteY11" fmla="*/ 277027 h 314005"/>
                    <a:gd name="connsiteX12" fmla="*/ 280771 w 318884"/>
                    <a:gd name="connsiteY12" fmla="*/ 157316 h 314005"/>
                    <a:gd name="connsiteX13" fmla="*/ 159442 w 318884"/>
                    <a:gd name="connsiteY13" fmla="*/ 37605 h 314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884" h="314005">
                      <a:moveTo>
                        <a:pt x="159442" y="314006"/>
                      </a:moveTo>
                      <a:cubicBezTo>
                        <a:pt x="71146" y="314006"/>
                        <a:pt x="0" y="243809"/>
                        <a:pt x="0" y="157316"/>
                      </a:cubicBezTo>
                      <a:cubicBezTo>
                        <a:pt x="0" y="70197"/>
                        <a:pt x="71146" y="0"/>
                        <a:pt x="159442" y="0"/>
                      </a:cubicBezTo>
                      <a:cubicBezTo>
                        <a:pt x="247739" y="0"/>
                        <a:pt x="318884" y="70197"/>
                        <a:pt x="318884" y="157316"/>
                      </a:cubicBezTo>
                      <a:cubicBezTo>
                        <a:pt x="318884" y="194922"/>
                        <a:pt x="304909" y="231900"/>
                        <a:pt x="280135" y="260105"/>
                      </a:cubicBezTo>
                      <a:cubicBezTo>
                        <a:pt x="290934" y="263865"/>
                        <a:pt x="297922" y="273893"/>
                        <a:pt x="297922" y="285175"/>
                      </a:cubicBezTo>
                      <a:cubicBezTo>
                        <a:pt x="297922" y="299590"/>
                        <a:pt x="285852" y="311499"/>
                        <a:pt x="271242" y="311499"/>
                      </a:cubicBezTo>
                      <a:cubicBezTo>
                        <a:pt x="258538" y="311499"/>
                        <a:pt x="247104" y="302724"/>
                        <a:pt x="245198" y="290189"/>
                      </a:cubicBezTo>
                      <a:cubicBezTo>
                        <a:pt x="219154" y="305858"/>
                        <a:pt x="189298" y="314006"/>
                        <a:pt x="159442" y="314006"/>
                      </a:cubicBezTo>
                      <a:close/>
                      <a:moveTo>
                        <a:pt x="159442" y="37605"/>
                      </a:moveTo>
                      <a:cubicBezTo>
                        <a:pt x="92108" y="37605"/>
                        <a:pt x="38114" y="90880"/>
                        <a:pt x="38114" y="157316"/>
                      </a:cubicBezTo>
                      <a:cubicBezTo>
                        <a:pt x="38114" y="223126"/>
                        <a:pt x="92743" y="277027"/>
                        <a:pt x="159442" y="277027"/>
                      </a:cubicBezTo>
                      <a:cubicBezTo>
                        <a:pt x="226141" y="277027"/>
                        <a:pt x="280771" y="223126"/>
                        <a:pt x="280771" y="157316"/>
                      </a:cubicBezTo>
                      <a:cubicBezTo>
                        <a:pt x="280771" y="90880"/>
                        <a:pt x="226141" y="37605"/>
                        <a:pt x="159442" y="376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685D327-01C2-D9C5-2A82-DF6E2D794A82}"/>
                    </a:ext>
                  </a:extLst>
                </p:cNvPr>
                <p:cNvSpPr/>
                <p:nvPr/>
              </p:nvSpPr>
              <p:spPr>
                <a:xfrm>
                  <a:off x="10470646" y="6226206"/>
                  <a:ext cx="322060" cy="317139"/>
                </a:xfrm>
                <a:custGeom>
                  <a:avLst/>
                  <a:gdLst>
                    <a:gd name="connsiteX0" fmla="*/ 160713 w 322060"/>
                    <a:gd name="connsiteY0" fmla="*/ 3134 h 317139"/>
                    <a:gd name="connsiteX1" fmla="*/ 318249 w 322060"/>
                    <a:gd name="connsiteY1" fmla="*/ 158570 h 317139"/>
                    <a:gd name="connsiteX2" fmla="*/ 278230 w 322060"/>
                    <a:gd name="connsiteY2" fmla="*/ 262612 h 317139"/>
                    <a:gd name="connsiteX3" fmla="*/ 297287 w 322060"/>
                    <a:gd name="connsiteY3" fmla="*/ 286428 h 317139"/>
                    <a:gd name="connsiteX4" fmla="*/ 271877 w 322060"/>
                    <a:gd name="connsiteY4" fmla="*/ 311499 h 317139"/>
                    <a:gd name="connsiteX5" fmla="*/ 247104 w 322060"/>
                    <a:gd name="connsiteY5" fmla="*/ 288935 h 317139"/>
                    <a:gd name="connsiteX6" fmla="*/ 160713 w 322060"/>
                    <a:gd name="connsiteY6" fmla="*/ 314006 h 317139"/>
                    <a:gd name="connsiteX7" fmla="*/ 3176 w 322060"/>
                    <a:gd name="connsiteY7" fmla="*/ 158570 h 317139"/>
                    <a:gd name="connsiteX8" fmla="*/ 160713 w 322060"/>
                    <a:gd name="connsiteY8" fmla="*/ 3134 h 317139"/>
                    <a:gd name="connsiteX9" fmla="*/ 160713 w 322060"/>
                    <a:gd name="connsiteY9" fmla="*/ 279534 h 317139"/>
                    <a:gd name="connsiteX10" fmla="*/ 283947 w 322060"/>
                    <a:gd name="connsiteY10" fmla="*/ 157943 h 317139"/>
                    <a:gd name="connsiteX11" fmla="*/ 160713 w 322060"/>
                    <a:gd name="connsiteY11" fmla="*/ 36979 h 317139"/>
                    <a:gd name="connsiteX12" fmla="*/ 37478 w 322060"/>
                    <a:gd name="connsiteY12" fmla="*/ 158570 h 317139"/>
                    <a:gd name="connsiteX13" fmla="*/ 160713 w 322060"/>
                    <a:gd name="connsiteY13" fmla="*/ 279534 h 317139"/>
                    <a:gd name="connsiteX14" fmla="*/ 160713 w 322060"/>
                    <a:gd name="connsiteY14" fmla="*/ 0 h 317139"/>
                    <a:gd name="connsiteX15" fmla="*/ 0 w 322060"/>
                    <a:gd name="connsiteY15" fmla="*/ 158570 h 317139"/>
                    <a:gd name="connsiteX16" fmla="*/ 160713 w 322060"/>
                    <a:gd name="connsiteY16" fmla="*/ 317140 h 317139"/>
                    <a:gd name="connsiteX17" fmla="*/ 244563 w 322060"/>
                    <a:gd name="connsiteY17" fmla="*/ 293950 h 317139"/>
                    <a:gd name="connsiteX18" fmla="*/ 271877 w 322060"/>
                    <a:gd name="connsiteY18" fmla="*/ 314633 h 317139"/>
                    <a:gd name="connsiteX19" fmla="*/ 300463 w 322060"/>
                    <a:gd name="connsiteY19" fmla="*/ 286428 h 317139"/>
                    <a:gd name="connsiteX20" fmla="*/ 283947 w 322060"/>
                    <a:gd name="connsiteY20" fmla="*/ 260731 h 317139"/>
                    <a:gd name="connsiteX21" fmla="*/ 322060 w 322060"/>
                    <a:gd name="connsiteY21" fmla="*/ 158570 h 317139"/>
                    <a:gd name="connsiteX22" fmla="*/ 160713 w 322060"/>
                    <a:gd name="connsiteY22" fmla="*/ 0 h 317139"/>
                    <a:gd name="connsiteX23" fmla="*/ 160713 w 322060"/>
                    <a:gd name="connsiteY23" fmla="*/ 0 h 317139"/>
                    <a:gd name="connsiteX24" fmla="*/ 160713 w 322060"/>
                    <a:gd name="connsiteY24" fmla="*/ 276400 h 317139"/>
                    <a:gd name="connsiteX25" fmla="*/ 40655 w 322060"/>
                    <a:gd name="connsiteY25" fmla="*/ 157943 h 317139"/>
                    <a:gd name="connsiteX26" fmla="*/ 160713 w 322060"/>
                    <a:gd name="connsiteY26" fmla="*/ 40113 h 317139"/>
                    <a:gd name="connsiteX27" fmla="*/ 280771 w 322060"/>
                    <a:gd name="connsiteY27" fmla="*/ 158570 h 317139"/>
                    <a:gd name="connsiteX28" fmla="*/ 160713 w 322060"/>
                    <a:gd name="connsiteY28" fmla="*/ 276400 h 317139"/>
                    <a:gd name="connsiteX29" fmla="*/ 160713 w 322060"/>
                    <a:gd name="connsiteY29" fmla="*/ 276400 h 31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2060" h="317139">
                      <a:moveTo>
                        <a:pt x="160713" y="3134"/>
                      </a:moveTo>
                      <a:cubicBezTo>
                        <a:pt x="247739" y="3134"/>
                        <a:pt x="318249" y="72704"/>
                        <a:pt x="318249" y="158570"/>
                      </a:cubicBezTo>
                      <a:cubicBezTo>
                        <a:pt x="318249" y="198682"/>
                        <a:pt x="303004" y="235034"/>
                        <a:pt x="278230" y="262612"/>
                      </a:cubicBezTo>
                      <a:cubicBezTo>
                        <a:pt x="289029" y="265119"/>
                        <a:pt x="297287" y="275147"/>
                        <a:pt x="297287" y="286428"/>
                      </a:cubicBezTo>
                      <a:cubicBezTo>
                        <a:pt x="297287" y="300217"/>
                        <a:pt x="285852" y="311499"/>
                        <a:pt x="271877" y="311499"/>
                      </a:cubicBezTo>
                      <a:cubicBezTo>
                        <a:pt x="258538" y="311499"/>
                        <a:pt x="248374" y="301471"/>
                        <a:pt x="247104" y="288935"/>
                      </a:cubicBezTo>
                      <a:cubicBezTo>
                        <a:pt x="222330" y="305231"/>
                        <a:pt x="192474" y="314006"/>
                        <a:pt x="160713" y="314006"/>
                      </a:cubicBezTo>
                      <a:cubicBezTo>
                        <a:pt x="73686" y="314006"/>
                        <a:pt x="3176" y="244436"/>
                        <a:pt x="3176" y="158570"/>
                      </a:cubicBezTo>
                      <a:cubicBezTo>
                        <a:pt x="3176" y="72704"/>
                        <a:pt x="73686" y="3134"/>
                        <a:pt x="160713" y="3134"/>
                      </a:cubicBezTo>
                      <a:moveTo>
                        <a:pt x="160713" y="279534"/>
                      </a:moveTo>
                      <a:cubicBezTo>
                        <a:pt x="228682" y="279534"/>
                        <a:pt x="283947" y="225006"/>
                        <a:pt x="283947" y="157943"/>
                      </a:cubicBezTo>
                      <a:cubicBezTo>
                        <a:pt x="283947" y="90880"/>
                        <a:pt x="228682" y="36979"/>
                        <a:pt x="160713" y="36979"/>
                      </a:cubicBezTo>
                      <a:cubicBezTo>
                        <a:pt x="92743" y="36979"/>
                        <a:pt x="37478" y="91507"/>
                        <a:pt x="37478" y="158570"/>
                      </a:cubicBezTo>
                      <a:cubicBezTo>
                        <a:pt x="37478" y="225633"/>
                        <a:pt x="92743" y="279534"/>
                        <a:pt x="160713" y="279534"/>
                      </a:cubicBezTo>
                      <a:moveTo>
                        <a:pt x="160713" y="0"/>
                      </a:moveTo>
                      <a:cubicBezTo>
                        <a:pt x="71781" y="0"/>
                        <a:pt x="0" y="71450"/>
                        <a:pt x="0" y="158570"/>
                      </a:cubicBezTo>
                      <a:cubicBezTo>
                        <a:pt x="0" y="245689"/>
                        <a:pt x="72416" y="317140"/>
                        <a:pt x="160713" y="317140"/>
                      </a:cubicBezTo>
                      <a:cubicBezTo>
                        <a:pt x="190568" y="317140"/>
                        <a:pt x="219789" y="308992"/>
                        <a:pt x="244563" y="293950"/>
                      </a:cubicBezTo>
                      <a:cubicBezTo>
                        <a:pt x="247739" y="305858"/>
                        <a:pt x="259173" y="314633"/>
                        <a:pt x="271877" y="314633"/>
                      </a:cubicBezTo>
                      <a:cubicBezTo>
                        <a:pt x="287758" y="314633"/>
                        <a:pt x="300463" y="302097"/>
                        <a:pt x="300463" y="286428"/>
                      </a:cubicBezTo>
                      <a:cubicBezTo>
                        <a:pt x="300463" y="275147"/>
                        <a:pt x="294110" y="265119"/>
                        <a:pt x="283947" y="260731"/>
                      </a:cubicBezTo>
                      <a:cubicBezTo>
                        <a:pt x="308721" y="231900"/>
                        <a:pt x="322060" y="196175"/>
                        <a:pt x="322060" y="158570"/>
                      </a:cubicBezTo>
                      <a:cubicBezTo>
                        <a:pt x="321425" y="70824"/>
                        <a:pt x="249009" y="0"/>
                        <a:pt x="160713" y="0"/>
                      </a:cubicBezTo>
                      <a:lnTo>
                        <a:pt x="160713" y="0"/>
                      </a:lnTo>
                      <a:close/>
                      <a:moveTo>
                        <a:pt x="160713" y="276400"/>
                      </a:moveTo>
                      <a:cubicBezTo>
                        <a:pt x="94649" y="276400"/>
                        <a:pt x="40655" y="223126"/>
                        <a:pt x="40655" y="157943"/>
                      </a:cubicBezTo>
                      <a:cubicBezTo>
                        <a:pt x="40655" y="92760"/>
                        <a:pt x="94649" y="40113"/>
                        <a:pt x="160713" y="40113"/>
                      </a:cubicBezTo>
                      <a:cubicBezTo>
                        <a:pt x="226776" y="40113"/>
                        <a:pt x="280771" y="93387"/>
                        <a:pt x="280771" y="158570"/>
                      </a:cubicBezTo>
                      <a:cubicBezTo>
                        <a:pt x="280771" y="223753"/>
                        <a:pt x="226776" y="276400"/>
                        <a:pt x="160713" y="276400"/>
                      </a:cubicBezTo>
                      <a:lnTo>
                        <a:pt x="160713" y="276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7D632EC-E5F9-85BD-7107-9AA329C9382E}"/>
                  </a:ext>
                </a:extLst>
              </p:cNvPr>
              <p:cNvSpPr/>
              <p:nvPr/>
            </p:nvSpPr>
            <p:spPr>
              <a:xfrm>
                <a:off x="10821292" y="6395431"/>
                <a:ext cx="143561" cy="144781"/>
              </a:xfrm>
              <a:custGeom>
                <a:avLst/>
                <a:gdLst>
                  <a:gd name="connsiteX0" fmla="*/ 71781 w 143561"/>
                  <a:gd name="connsiteY0" fmla="*/ 144781 h 144781"/>
                  <a:gd name="connsiteX1" fmla="*/ 0 w 143561"/>
                  <a:gd name="connsiteY1" fmla="*/ 73957 h 144781"/>
                  <a:gd name="connsiteX2" fmla="*/ 0 w 143561"/>
                  <a:gd name="connsiteY2" fmla="*/ 2507 h 144781"/>
                  <a:gd name="connsiteX3" fmla="*/ 0 w 143561"/>
                  <a:gd name="connsiteY3" fmla="*/ 0 h 144781"/>
                  <a:gd name="connsiteX4" fmla="*/ 34302 w 143561"/>
                  <a:gd name="connsiteY4" fmla="*/ 0 h 144781"/>
                  <a:gd name="connsiteX5" fmla="*/ 34302 w 143561"/>
                  <a:gd name="connsiteY5" fmla="*/ 2507 h 144781"/>
                  <a:gd name="connsiteX6" fmla="*/ 34302 w 143561"/>
                  <a:gd name="connsiteY6" fmla="*/ 73957 h 144781"/>
                  <a:gd name="connsiteX7" fmla="*/ 71781 w 143561"/>
                  <a:gd name="connsiteY7" fmla="*/ 110936 h 144781"/>
                  <a:gd name="connsiteX8" fmla="*/ 109259 w 143561"/>
                  <a:gd name="connsiteY8" fmla="*/ 73957 h 144781"/>
                  <a:gd name="connsiteX9" fmla="*/ 109259 w 143561"/>
                  <a:gd name="connsiteY9" fmla="*/ 2507 h 144781"/>
                  <a:gd name="connsiteX10" fmla="*/ 109259 w 143561"/>
                  <a:gd name="connsiteY10" fmla="*/ 0 h 144781"/>
                  <a:gd name="connsiteX11" fmla="*/ 111800 w 143561"/>
                  <a:gd name="connsiteY11" fmla="*/ 0 h 144781"/>
                  <a:gd name="connsiteX12" fmla="*/ 143561 w 143561"/>
                  <a:gd name="connsiteY12" fmla="*/ 0 h 144781"/>
                  <a:gd name="connsiteX13" fmla="*/ 143561 w 143561"/>
                  <a:gd name="connsiteY13" fmla="*/ 2507 h 144781"/>
                  <a:gd name="connsiteX14" fmla="*/ 143561 w 143561"/>
                  <a:gd name="connsiteY14" fmla="*/ 73957 h 144781"/>
                  <a:gd name="connsiteX15" fmla="*/ 71781 w 143561"/>
                  <a:gd name="connsiteY15" fmla="*/ 144781 h 1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561" h="144781">
                    <a:moveTo>
                      <a:pt x="71781" y="144781"/>
                    </a:moveTo>
                    <a:cubicBezTo>
                      <a:pt x="32397" y="144781"/>
                      <a:pt x="0" y="112816"/>
                      <a:pt x="0" y="73957"/>
                    </a:cubicBezTo>
                    <a:cubicBezTo>
                      <a:pt x="0" y="73331"/>
                      <a:pt x="0" y="3761"/>
                      <a:pt x="0" y="2507"/>
                    </a:cubicBez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507"/>
                    </a:lnTo>
                    <a:cubicBezTo>
                      <a:pt x="34302" y="4387"/>
                      <a:pt x="34302" y="70824"/>
                      <a:pt x="34302" y="73957"/>
                    </a:cubicBezTo>
                    <a:cubicBezTo>
                      <a:pt x="34302" y="96521"/>
                      <a:pt x="48913" y="110936"/>
                      <a:pt x="71781" y="110936"/>
                    </a:cubicBezTo>
                    <a:cubicBezTo>
                      <a:pt x="94649" y="110936"/>
                      <a:pt x="109259" y="96521"/>
                      <a:pt x="109259" y="73957"/>
                    </a:cubicBezTo>
                    <a:cubicBezTo>
                      <a:pt x="109259" y="70824"/>
                      <a:pt x="109259" y="4387"/>
                      <a:pt x="109259" y="2507"/>
                    </a:cubicBezTo>
                    <a:lnTo>
                      <a:pt x="109259" y="0"/>
                    </a:lnTo>
                    <a:lnTo>
                      <a:pt x="111800" y="0"/>
                    </a:lnTo>
                    <a:lnTo>
                      <a:pt x="143561" y="0"/>
                    </a:lnTo>
                    <a:lnTo>
                      <a:pt x="143561" y="2507"/>
                    </a:lnTo>
                    <a:cubicBezTo>
                      <a:pt x="143561" y="3761"/>
                      <a:pt x="143561" y="73331"/>
                      <a:pt x="143561" y="73957"/>
                    </a:cubicBezTo>
                    <a:cubicBezTo>
                      <a:pt x="143561" y="112816"/>
                      <a:pt x="111165" y="144781"/>
                      <a:pt x="71781" y="14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C17628F-D436-B7FE-C3A9-6F97A306A939}"/>
                  </a:ext>
                </a:extLst>
              </p:cNvPr>
              <p:cNvSpPr/>
              <p:nvPr/>
            </p:nvSpPr>
            <p:spPr>
              <a:xfrm>
                <a:off x="11370128" y="6395431"/>
                <a:ext cx="130856" cy="141647"/>
              </a:xfrm>
              <a:custGeom>
                <a:avLst/>
                <a:gdLst>
                  <a:gd name="connsiteX0" fmla="*/ 0 w 130856"/>
                  <a:gd name="connsiteY0" fmla="*/ 141647 h 141647"/>
                  <a:gd name="connsiteX1" fmla="*/ 0 w 130856"/>
                  <a:gd name="connsiteY1" fmla="*/ 107802 h 141647"/>
                  <a:gd name="connsiteX2" fmla="*/ 84485 w 130856"/>
                  <a:gd name="connsiteY2" fmla="*/ 108429 h 141647"/>
                  <a:gd name="connsiteX3" fmla="*/ 95284 w 130856"/>
                  <a:gd name="connsiteY3" fmla="*/ 97774 h 141647"/>
                  <a:gd name="connsiteX4" fmla="*/ 84485 w 130856"/>
                  <a:gd name="connsiteY4" fmla="*/ 87119 h 141647"/>
                  <a:gd name="connsiteX5" fmla="*/ 44466 w 130856"/>
                  <a:gd name="connsiteY5" fmla="*/ 87119 h 141647"/>
                  <a:gd name="connsiteX6" fmla="*/ 0 w 130856"/>
                  <a:gd name="connsiteY6" fmla="*/ 43873 h 141647"/>
                  <a:gd name="connsiteX7" fmla="*/ 44466 w 130856"/>
                  <a:gd name="connsiteY7" fmla="*/ 0 h 141647"/>
                  <a:gd name="connsiteX8" fmla="*/ 130857 w 130856"/>
                  <a:gd name="connsiteY8" fmla="*/ 0 h 141647"/>
                  <a:gd name="connsiteX9" fmla="*/ 130857 w 130856"/>
                  <a:gd name="connsiteY9" fmla="*/ 33218 h 141647"/>
                  <a:gd name="connsiteX10" fmla="*/ 44466 w 130856"/>
                  <a:gd name="connsiteY10" fmla="*/ 33218 h 141647"/>
                  <a:gd name="connsiteX11" fmla="*/ 33667 w 130856"/>
                  <a:gd name="connsiteY11" fmla="*/ 43873 h 141647"/>
                  <a:gd name="connsiteX12" fmla="*/ 44466 w 130856"/>
                  <a:gd name="connsiteY12" fmla="*/ 54528 h 141647"/>
                  <a:gd name="connsiteX13" fmla="*/ 86391 w 130856"/>
                  <a:gd name="connsiteY13" fmla="*/ 54528 h 141647"/>
                  <a:gd name="connsiteX14" fmla="*/ 130857 w 130856"/>
                  <a:gd name="connsiteY14" fmla="*/ 97774 h 141647"/>
                  <a:gd name="connsiteX15" fmla="*/ 86391 w 130856"/>
                  <a:gd name="connsiteY15" fmla="*/ 141647 h 141647"/>
                  <a:gd name="connsiteX16" fmla="*/ 0 w 130856"/>
                  <a:gd name="connsiteY16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56" h="141647">
                    <a:moveTo>
                      <a:pt x="0" y="141647"/>
                    </a:moveTo>
                    <a:lnTo>
                      <a:pt x="0" y="107802"/>
                    </a:lnTo>
                    <a:cubicBezTo>
                      <a:pt x="0" y="107802"/>
                      <a:pt x="83850" y="108429"/>
                      <a:pt x="84485" y="108429"/>
                    </a:cubicBezTo>
                    <a:cubicBezTo>
                      <a:pt x="90838" y="108429"/>
                      <a:pt x="95284" y="104669"/>
                      <a:pt x="95284" y="97774"/>
                    </a:cubicBezTo>
                    <a:cubicBezTo>
                      <a:pt x="95284" y="91507"/>
                      <a:pt x="91473" y="87119"/>
                      <a:pt x="84485" y="87119"/>
                    </a:cubicBezTo>
                    <a:lnTo>
                      <a:pt x="44466" y="87119"/>
                    </a:lnTo>
                    <a:cubicBezTo>
                      <a:pt x="19692" y="87119"/>
                      <a:pt x="0" y="68317"/>
                      <a:pt x="0" y="43873"/>
                    </a:cubicBezTo>
                    <a:cubicBezTo>
                      <a:pt x="0" y="19430"/>
                      <a:pt x="19692" y="0"/>
                      <a:pt x="44466" y="0"/>
                    </a:cubicBezTo>
                    <a:lnTo>
                      <a:pt x="130857" y="0"/>
                    </a:lnTo>
                    <a:lnTo>
                      <a:pt x="130857" y="33218"/>
                    </a:lnTo>
                    <a:lnTo>
                      <a:pt x="44466" y="33218"/>
                    </a:lnTo>
                    <a:cubicBezTo>
                      <a:pt x="38114" y="33218"/>
                      <a:pt x="33667" y="36979"/>
                      <a:pt x="33667" y="43873"/>
                    </a:cubicBezTo>
                    <a:cubicBezTo>
                      <a:pt x="33667" y="50141"/>
                      <a:pt x="37478" y="54528"/>
                      <a:pt x="44466" y="54528"/>
                    </a:cubicBezTo>
                    <a:lnTo>
                      <a:pt x="86391" y="54528"/>
                    </a:lnTo>
                    <a:cubicBezTo>
                      <a:pt x="111165" y="54528"/>
                      <a:pt x="130857" y="73331"/>
                      <a:pt x="130857" y="97774"/>
                    </a:cubicBezTo>
                    <a:cubicBezTo>
                      <a:pt x="130857" y="122218"/>
                      <a:pt x="111165" y="141647"/>
                      <a:pt x="86391" y="141647"/>
                    </a:cubicBez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9EFCD20-E553-8207-E440-A715FA50DBDE}"/>
                  </a:ext>
                </a:extLst>
              </p:cNvPr>
              <p:cNvSpPr/>
              <p:nvPr/>
            </p:nvSpPr>
            <p:spPr>
              <a:xfrm>
                <a:off x="11002967" y="6276347"/>
                <a:ext cx="153089" cy="260731"/>
              </a:xfrm>
              <a:custGeom>
                <a:avLst/>
                <a:gdLst>
                  <a:gd name="connsiteX0" fmla="*/ 80039 w 153089"/>
                  <a:gd name="connsiteY0" fmla="*/ 260731 h 260731"/>
                  <a:gd name="connsiteX1" fmla="*/ 33667 w 153089"/>
                  <a:gd name="connsiteY1" fmla="*/ 260731 h 260731"/>
                  <a:gd name="connsiteX2" fmla="*/ 31761 w 153089"/>
                  <a:gd name="connsiteY2" fmla="*/ 260731 h 260731"/>
                  <a:gd name="connsiteX3" fmla="*/ 0 w 153089"/>
                  <a:gd name="connsiteY3" fmla="*/ 260731 h 260731"/>
                  <a:gd name="connsiteX4" fmla="*/ 0 w 153089"/>
                  <a:gd name="connsiteY4" fmla="*/ 0 h 260731"/>
                  <a:gd name="connsiteX5" fmla="*/ 34302 w 153089"/>
                  <a:gd name="connsiteY5" fmla="*/ 0 h 260731"/>
                  <a:gd name="connsiteX6" fmla="*/ 34302 w 153089"/>
                  <a:gd name="connsiteY6" fmla="*/ 226886 h 260731"/>
                  <a:gd name="connsiteX7" fmla="*/ 80674 w 153089"/>
                  <a:gd name="connsiteY7" fmla="*/ 226886 h 260731"/>
                  <a:gd name="connsiteX8" fmla="*/ 118152 w 153089"/>
                  <a:gd name="connsiteY8" fmla="*/ 189908 h 260731"/>
                  <a:gd name="connsiteX9" fmla="*/ 80674 w 153089"/>
                  <a:gd name="connsiteY9" fmla="*/ 152929 h 260731"/>
                  <a:gd name="connsiteX10" fmla="*/ 67969 w 153089"/>
                  <a:gd name="connsiteY10" fmla="*/ 152929 h 260731"/>
                  <a:gd name="connsiteX11" fmla="*/ 65428 w 153089"/>
                  <a:gd name="connsiteY11" fmla="*/ 152929 h 260731"/>
                  <a:gd name="connsiteX12" fmla="*/ 65428 w 153089"/>
                  <a:gd name="connsiteY12" fmla="*/ 119084 h 260731"/>
                  <a:gd name="connsiteX13" fmla="*/ 67969 w 153089"/>
                  <a:gd name="connsiteY13" fmla="*/ 119084 h 260731"/>
                  <a:gd name="connsiteX14" fmla="*/ 81309 w 153089"/>
                  <a:gd name="connsiteY14" fmla="*/ 119084 h 260731"/>
                  <a:gd name="connsiteX15" fmla="*/ 153090 w 153089"/>
                  <a:gd name="connsiteY15" fmla="*/ 189908 h 260731"/>
                  <a:gd name="connsiteX16" fmla="*/ 80039 w 153089"/>
                  <a:gd name="connsiteY16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89" h="260731">
                    <a:moveTo>
                      <a:pt x="80039" y="260731"/>
                    </a:moveTo>
                    <a:cubicBezTo>
                      <a:pt x="79403" y="260731"/>
                      <a:pt x="42560" y="260731"/>
                      <a:pt x="33667" y="260731"/>
                    </a:cubicBezTo>
                    <a:lnTo>
                      <a:pt x="31761" y="260731"/>
                    </a:lnTo>
                    <a:lnTo>
                      <a:pt x="0" y="260731"/>
                    </a:ln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26886"/>
                    </a:lnTo>
                    <a:cubicBezTo>
                      <a:pt x="43831" y="226886"/>
                      <a:pt x="78768" y="226886"/>
                      <a:pt x="80674" y="226886"/>
                    </a:cubicBezTo>
                    <a:cubicBezTo>
                      <a:pt x="103542" y="226886"/>
                      <a:pt x="118152" y="212471"/>
                      <a:pt x="118152" y="189908"/>
                    </a:cubicBezTo>
                    <a:cubicBezTo>
                      <a:pt x="118152" y="167344"/>
                      <a:pt x="103542" y="152929"/>
                      <a:pt x="80674" y="152929"/>
                    </a:cubicBezTo>
                    <a:cubicBezTo>
                      <a:pt x="79403" y="152929"/>
                      <a:pt x="68605" y="152929"/>
                      <a:pt x="67969" y="152929"/>
                    </a:cubicBezTo>
                    <a:lnTo>
                      <a:pt x="65428" y="152929"/>
                    </a:lnTo>
                    <a:lnTo>
                      <a:pt x="65428" y="119084"/>
                    </a:lnTo>
                    <a:lnTo>
                      <a:pt x="67969" y="119084"/>
                    </a:lnTo>
                    <a:cubicBezTo>
                      <a:pt x="69240" y="119084"/>
                      <a:pt x="80674" y="119084"/>
                      <a:pt x="81309" y="119084"/>
                    </a:cubicBezTo>
                    <a:cubicBezTo>
                      <a:pt x="120693" y="119084"/>
                      <a:pt x="153090" y="151049"/>
                      <a:pt x="153090" y="189908"/>
                    </a:cubicBezTo>
                    <a:cubicBezTo>
                      <a:pt x="153090" y="228767"/>
                      <a:pt x="119423" y="260731"/>
                      <a:pt x="80039" y="260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9AFAFB-E187-D6B2-0062-72C9DBA10905}"/>
                  </a:ext>
                </a:extLst>
              </p:cNvPr>
              <p:cNvSpPr/>
              <p:nvPr/>
            </p:nvSpPr>
            <p:spPr>
              <a:xfrm>
                <a:off x="11260234" y="6276347"/>
                <a:ext cx="84485" cy="260731"/>
              </a:xfrm>
              <a:custGeom>
                <a:avLst/>
                <a:gdLst>
                  <a:gd name="connsiteX0" fmla="*/ 0 w 84485"/>
                  <a:gd name="connsiteY0" fmla="*/ 260731 h 260731"/>
                  <a:gd name="connsiteX1" fmla="*/ 0 w 84485"/>
                  <a:gd name="connsiteY1" fmla="*/ 0 h 260731"/>
                  <a:gd name="connsiteX2" fmla="*/ 34302 w 84485"/>
                  <a:gd name="connsiteY2" fmla="*/ 0 h 260731"/>
                  <a:gd name="connsiteX3" fmla="*/ 34302 w 84485"/>
                  <a:gd name="connsiteY3" fmla="*/ 119084 h 260731"/>
                  <a:gd name="connsiteX4" fmla="*/ 84485 w 84485"/>
                  <a:gd name="connsiteY4" fmla="*/ 119084 h 260731"/>
                  <a:gd name="connsiteX5" fmla="*/ 84485 w 84485"/>
                  <a:gd name="connsiteY5" fmla="*/ 152929 h 260731"/>
                  <a:gd name="connsiteX6" fmla="*/ 34302 w 84485"/>
                  <a:gd name="connsiteY6" fmla="*/ 152929 h 260731"/>
                  <a:gd name="connsiteX7" fmla="*/ 34302 w 84485"/>
                  <a:gd name="connsiteY7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85" h="260731">
                    <a:moveTo>
                      <a:pt x="0" y="260731"/>
                    </a:move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119084"/>
                    </a:lnTo>
                    <a:lnTo>
                      <a:pt x="84485" y="119084"/>
                    </a:lnTo>
                    <a:lnTo>
                      <a:pt x="84485" y="152929"/>
                    </a:lnTo>
                    <a:lnTo>
                      <a:pt x="34302" y="152929"/>
                    </a:lnTo>
                    <a:lnTo>
                      <a:pt x="34302" y="260731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062F26E-011E-3845-CA0F-E1A4611A9256}"/>
                  </a:ext>
                </a:extLst>
              </p:cNvPr>
              <p:cNvSpPr/>
              <p:nvPr/>
            </p:nvSpPr>
            <p:spPr>
              <a:xfrm>
                <a:off x="11187818" y="6395431"/>
                <a:ext cx="34302" cy="141647"/>
              </a:xfrm>
              <a:custGeom>
                <a:avLst/>
                <a:gdLst>
                  <a:gd name="connsiteX0" fmla="*/ 0 w 34302"/>
                  <a:gd name="connsiteY0" fmla="*/ 0 h 141647"/>
                  <a:gd name="connsiteX1" fmla="*/ 34302 w 34302"/>
                  <a:gd name="connsiteY1" fmla="*/ 0 h 141647"/>
                  <a:gd name="connsiteX2" fmla="*/ 34302 w 34302"/>
                  <a:gd name="connsiteY2" fmla="*/ 141647 h 141647"/>
                  <a:gd name="connsiteX3" fmla="*/ 0 w 34302"/>
                  <a:gd name="connsiteY3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2" h="141647">
                    <a:moveTo>
                      <a:pt x="0" y="0"/>
                    </a:moveTo>
                    <a:lnTo>
                      <a:pt x="34302" y="0"/>
                    </a:lnTo>
                    <a:lnTo>
                      <a:pt x="34302" y="141647"/>
                    </a:ln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CE6FF26-F7C8-1F54-E543-4EEBD66785B1}"/>
                  </a:ext>
                </a:extLst>
              </p:cNvPr>
              <p:cNvSpPr/>
              <p:nvPr userDrawn="1"/>
            </p:nvSpPr>
            <p:spPr>
              <a:xfrm>
                <a:off x="10367740" y="6416115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DF12D259-CD12-2570-DF26-036E99BC05E3}"/>
              </a:ext>
            </a:extLst>
          </p:cNvPr>
          <p:cNvSpPr txBox="1">
            <a:spLocks/>
          </p:cNvSpPr>
          <p:nvPr userDrawn="1"/>
        </p:nvSpPr>
        <p:spPr>
          <a:xfrm flipH="1">
            <a:off x="8841218" y="6518974"/>
            <a:ext cx="3036356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fine theoretical Physics Institute</a:t>
            </a:r>
          </a:p>
        </p:txBody>
      </p:sp>
    </p:spTree>
    <p:extLst>
      <p:ext uri="{BB962C8B-B14F-4D97-AF65-F5344CB8AC3E}">
        <p14:creationId xmlns:p14="http://schemas.microsoft.com/office/powerpoint/2010/main" val="2511943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6FAF812-9FC1-4B3B-8F96-CAC85D995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055" y="388590"/>
            <a:ext cx="10983891" cy="4154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n-US" sz="3000" b="1" cap="all" spc="0" baseline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en-US" dirty="0"/>
              <a:t>THIS IS A TITLE FOR YOUR SLIDE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5DDDF-FF19-B342-78A8-9CD425BD02CA}"/>
              </a:ext>
            </a:extLst>
          </p:cNvPr>
          <p:cNvGrpSpPr/>
          <p:nvPr userDrawn="1"/>
        </p:nvGrpSpPr>
        <p:grpSpPr>
          <a:xfrm>
            <a:off x="243950" y="6347631"/>
            <a:ext cx="2231854" cy="288308"/>
            <a:chOff x="243950" y="6347631"/>
            <a:chExt cx="2231854" cy="288308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70C83FCD-AA80-BE3D-2C20-760EF677F8E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43950" y="6479983"/>
              <a:ext cx="1156176" cy="148897"/>
              <a:chOff x="0" y="3032482"/>
              <a:chExt cx="6109336" cy="786785"/>
            </a:xfrm>
          </p:grpSpPr>
          <p:sp>
            <p:nvSpPr>
              <p:cNvPr id="28" name="Freeform: Shape 17">
                <a:extLst>
                  <a:ext uri="{FF2B5EF4-FFF2-40B4-BE49-F238E27FC236}">
                    <a16:creationId xmlns:a16="http://schemas.microsoft.com/office/drawing/2014/main" id="{1036D195-A15C-1999-2357-D7DDCA5F9DAE}"/>
                  </a:ext>
                </a:extLst>
              </p:cNvPr>
              <p:cNvSpPr/>
              <p:nvPr/>
            </p:nvSpPr>
            <p:spPr>
              <a:xfrm>
                <a:off x="3196630" y="3033297"/>
                <a:ext cx="922060" cy="784578"/>
              </a:xfrm>
              <a:custGeom>
                <a:avLst/>
                <a:gdLst>
                  <a:gd name="connsiteX0" fmla="*/ 856005 w 922060"/>
                  <a:gd name="connsiteY0" fmla="*/ 725146 h 784578"/>
                  <a:gd name="connsiteX1" fmla="*/ 692951 w 922060"/>
                  <a:gd name="connsiteY1" fmla="*/ 784531 h 784578"/>
                  <a:gd name="connsiteX2" fmla="*/ 229173 w 922060"/>
                  <a:gd name="connsiteY2" fmla="*/ 784531 h 784578"/>
                  <a:gd name="connsiteX3" fmla="*/ 67509 w 922060"/>
                  <a:gd name="connsiteY3" fmla="*/ 725146 h 784578"/>
                  <a:gd name="connsiteX4" fmla="*/ 64 w 922060"/>
                  <a:gd name="connsiteY4" fmla="*/ 572838 h 784578"/>
                  <a:gd name="connsiteX5" fmla="*/ 64 w 922060"/>
                  <a:gd name="connsiteY5" fmla="*/ 535132 h 784578"/>
                  <a:gd name="connsiteX6" fmla="*/ 70196 w 922060"/>
                  <a:gd name="connsiteY6" fmla="*/ 385512 h 784578"/>
                  <a:gd name="connsiteX7" fmla="*/ 229173 w 922060"/>
                  <a:gd name="connsiteY7" fmla="*/ 323440 h 784578"/>
                  <a:gd name="connsiteX8" fmla="*/ 524431 w 922060"/>
                  <a:gd name="connsiteY8" fmla="*/ 323440 h 784578"/>
                  <a:gd name="connsiteX9" fmla="*/ 524431 w 922060"/>
                  <a:gd name="connsiteY9" fmla="*/ 463611 h 784578"/>
                  <a:gd name="connsiteX10" fmla="*/ 229173 w 922060"/>
                  <a:gd name="connsiteY10" fmla="*/ 463611 h 784578"/>
                  <a:gd name="connsiteX11" fmla="*/ 173587 w 922060"/>
                  <a:gd name="connsiteY11" fmla="*/ 483900 h 784578"/>
                  <a:gd name="connsiteX12" fmla="*/ 148017 w 922060"/>
                  <a:gd name="connsiteY12" fmla="*/ 535132 h 784578"/>
                  <a:gd name="connsiteX13" fmla="*/ 148017 w 922060"/>
                  <a:gd name="connsiteY13" fmla="*/ 572838 h 784578"/>
                  <a:gd name="connsiteX14" fmla="*/ 228803 w 922060"/>
                  <a:gd name="connsiteY14" fmla="*/ 642970 h 784578"/>
                  <a:gd name="connsiteX15" fmla="*/ 692580 w 922060"/>
                  <a:gd name="connsiteY15" fmla="*/ 642970 h 784578"/>
                  <a:gd name="connsiteX16" fmla="*/ 774756 w 922060"/>
                  <a:gd name="connsiteY16" fmla="*/ 572838 h 784578"/>
                  <a:gd name="connsiteX17" fmla="*/ 774756 w 922060"/>
                  <a:gd name="connsiteY17" fmla="*/ 211525 h 784578"/>
                  <a:gd name="connsiteX18" fmla="*/ 750020 w 922060"/>
                  <a:gd name="connsiteY18" fmla="*/ 161775 h 784578"/>
                  <a:gd name="connsiteX19" fmla="*/ 693415 w 922060"/>
                  <a:gd name="connsiteY19" fmla="*/ 140189 h 784578"/>
                  <a:gd name="connsiteX20" fmla="*/ 13590 w 922060"/>
                  <a:gd name="connsiteY20" fmla="*/ 140189 h 784578"/>
                  <a:gd name="connsiteX21" fmla="*/ 13590 w 922060"/>
                  <a:gd name="connsiteY21" fmla="*/ 18 h 784578"/>
                  <a:gd name="connsiteX22" fmla="*/ 692951 w 922060"/>
                  <a:gd name="connsiteY22" fmla="*/ 18 h 784578"/>
                  <a:gd name="connsiteX23" fmla="*/ 851929 w 922060"/>
                  <a:gd name="connsiteY23" fmla="*/ 62090 h 784578"/>
                  <a:gd name="connsiteX24" fmla="*/ 922061 w 922060"/>
                  <a:gd name="connsiteY24" fmla="*/ 211618 h 784578"/>
                  <a:gd name="connsiteX25" fmla="*/ 922061 w 922060"/>
                  <a:gd name="connsiteY25" fmla="*/ 572931 h 784578"/>
                  <a:gd name="connsiteX26" fmla="*/ 856005 w 922060"/>
                  <a:gd name="connsiteY26" fmla="*/ 725146 h 78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2060" h="784578">
                    <a:moveTo>
                      <a:pt x="856005" y="725146"/>
                    </a:moveTo>
                    <a:cubicBezTo>
                      <a:pt x="810915" y="764510"/>
                      <a:pt x="752790" y="785680"/>
                      <a:pt x="692951" y="784531"/>
                    </a:cubicBezTo>
                    <a:lnTo>
                      <a:pt x="229173" y="784531"/>
                    </a:lnTo>
                    <a:cubicBezTo>
                      <a:pt x="169742" y="785726"/>
                      <a:pt x="112034" y="764529"/>
                      <a:pt x="67509" y="725146"/>
                    </a:cubicBezTo>
                    <a:cubicBezTo>
                      <a:pt x="23327" y="687050"/>
                      <a:pt x="-1428" y="631149"/>
                      <a:pt x="64" y="572838"/>
                    </a:cubicBezTo>
                    <a:lnTo>
                      <a:pt x="64" y="535132"/>
                    </a:lnTo>
                    <a:cubicBezTo>
                      <a:pt x="-779" y="477134"/>
                      <a:pt x="25078" y="421964"/>
                      <a:pt x="70196" y="385512"/>
                    </a:cubicBezTo>
                    <a:cubicBezTo>
                      <a:pt x="113359" y="345339"/>
                      <a:pt x="170214" y="323141"/>
                      <a:pt x="229173" y="323440"/>
                    </a:cubicBezTo>
                    <a:lnTo>
                      <a:pt x="524431" y="323440"/>
                    </a:lnTo>
                    <a:lnTo>
                      <a:pt x="524431" y="463611"/>
                    </a:lnTo>
                    <a:lnTo>
                      <a:pt x="229173" y="463611"/>
                    </a:lnTo>
                    <a:cubicBezTo>
                      <a:pt x="208857" y="463740"/>
                      <a:pt x="189207" y="470910"/>
                      <a:pt x="173587" y="483900"/>
                    </a:cubicBezTo>
                    <a:cubicBezTo>
                      <a:pt x="157467" y="495990"/>
                      <a:pt x="147989" y="514982"/>
                      <a:pt x="148017" y="535132"/>
                    </a:cubicBezTo>
                    <a:lnTo>
                      <a:pt x="148017" y="572838"/>
                    </a:lnTo>
                    <a:cubicBezTo>
                      <a:pt x="148017" y="620087"/>
                      <a:pt x="174976" y="642970"/>
                      <a:pt x="228803" y="642970"/>
                    </a:cubicBezTo>
                    <a:lnTo>
                      <a:pt x="692580" y="642970"/>
                    </a:lnTo>
                    <a:cubicBezTo>
                      <a:pt x="748167" y="642970"/>
                      <a:pt x="774756" y="620087"/>
                      <a:pt x="774756" y="572838"/>
                    </a:cubicBezTo>
                    <a:lnTo>
                      <a:pt x="774756" y="211525"/>
                    </a:lnTo>
                    <a:cubicBezTo>
                      <a:pt x="774654" y="192009"/>
                      <a:pt x="765520" y="173640"/>
                      <a:pt x="750020" y="161775"/>
                    </a:cubicBezTo>
                    <a:cubicBezTo>
                      <a:pt x="734391" y="147965"/>
                      <a:pt x="714278" y="140295"/>
                      <a:pt x="693415" y="140189"/>
                    </a:cubicBezTo>
                    <a:lnTo>
                      <a:pt x="13590" y="140189"/>
                    </a:lnTo>
                    <a:lnTo>
                      <a:pt x="13590" y="18"/>
                    </a:lnTo>
                    <a:lnTo>
                      <a:pt x="692951" y="18"/>
                    </a:lnTo>
                    <a:cubicBezTo>
                      <a:pt x="751994" y="-731"/>
                      <a:pt x="809016" y="21531"/>
                      <a:pt x="851929" y="62090"/>
                    </a:cubicBezTo>
                    <a:cubicBezTo>
                      <a:pt x="899178" y="103873"/>
                      <a:pt x="922061" y="153715"/>
                      <a:pt x="922061" y="211618"/>
                    </a:cubicBezTo>
                    <a:lnTo>
                      <a:pt x="922061" y="572931"/>
                    </a:lnTo>
                    <a:cubicBezTo>
                      <a:pt x="922061" y="634910"/>
                      <a:pt x="900474" y="686050"/>
                      <a:pt x="856005" y="725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29" name="Freeform: Shape 18">
                <a:extLst>
                  <a:ext uri="{FF2B5EF4-FFF2-40B4-BE49-F238E27FC236}">
                    <a16:creationId xmlns:a16="http://schemas.microsoft.com/office/drawing/2014/main" id="{7BD137F0-6F1C-B839-02BB-0909DAF413EB}"/>
                  </a:ext>
                </a:extLst>
              </p:cNvPr>
              <p:cNvSpPr/>
              <p:nvPr/>
            </p:nvSpPr>
            <p:spPr>
              <a:xfrm>
                <a:off x="4179836" y="3033315"/>
                <a:ext cx="952662" cy="784512"/>
              </a:xfrm>
              <a:custGeom>
                <a:avLst/>
                <a:gdLst>
                  <a:gd name="connsiteX0" fmla="*/ 804431 w 952662"/>
                  <a:gd name="connsiteY0" fmla="*/ 572820 h 784512"/>
                  <a:gd name="connsiteX1" fmla="*/ 575322 w 952662"/>
                  <a:gd name="connsiteY1" fmla="*/ 784512 h 784512"/>
                  <a:gd name="connsiteX2" fmla="*/ 376136 w 952662"/>
                  <a:gd name="connsiteY2" fmla="*/ 784512 h 784512"/>
                  <a:gd name="connsiteX3" fmla="*/ 147027 w 952662"/>
                  <a:gd name="connsiteY3" fmla="*/ 572820 h 784512"/>
                  <a:gd name="connsiteX4" fmla="*/ 0 w 952662"/>
                  <a:gd name="connsiteY4" fmla="*/ 0 h 784512"/>
                  <a:gd name="connsiteX5" fmla="*/ 157495 w 952662"/>
                  <a:gd name="connsiteY5" fmla="*/ 0 h 784512"/>
                  <a:gd name="connsiteX6" fmla="*/ 299056 w 952662"/>
                  <a:gd name="connsiteY6" fmla="*/ 545861 h 784512"/>
                  <a:gd name="connsiteX7" fmla="*/ 397444 w 952662"/>
                  <a:gd name="connsiteY7" fmla="*/ 642952 h 784512"/>
                  <a:gd name="connsiteX8" fmla="*/ 554291 w 952662"/>
                  <a:gd name="connsiteY8" fmla="*/ 642952 h 784512"/>
                  <a:gd name="connsiteX9" fmla="*/ 655366 w 952662"/>
                  <a:gd name="connsiteY9" fmla="*/ 545861 h 784512"/>
                  <a:gd name="connsiteX10" fmla="*/ 795167 w 952662"/>
                  <a:gd name="connsiteY10" fmla="*/ 0 h 784512"/>
                  <a:gd name="connsiteX11" fmla="*/ 952662 w 952662"/>
                  <a:gd name="connsiteY11" fmla="*/ 0 h 78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662" h="784512">
                    <a:moveTo>
                      <a:pt x="804431" y="572820"/>
                    </a:moveTo>
                    <a:cubicBezTo>
                      <a:pt x="768115" y="714381"/>
                      <a:pt x="692609" y="784512"/>
                      <a:pt x="575322" y="784512"/>
                    </a:cubicBezTo>
                    <a:lnTo>
                      <a:pt x="376136" y="784512"/>
                    </a:lnTo>
                    <a:cubicBezTo>
                      <a:pt x="258848" y="784512"/>
                      <a:pt x="183436" y="714381"/>
                      <a:pt x="147027" y="572820"/>
                    </a:cubicBezTo>
                    <a:lnTo>
                      <a:pt x="0" y="0"/>
                    </a:lnTo>
                    <a:lnTo>
                      <a:pt x="157495" y="0"/>
                    </a:lnTo>
                    <a:lnTo>
                      <a:pt x="299056" y="545861"/>
                    </a:lnTo>
                    <a:cubicBezTo>
                      <a:pt x="315176" y="610712"/>
                      <a:pt x="348898" y="642952"/>
                      <a:pt x="397444" y="642952"/>
                    </a:cubicBezTo>
                    <a:lnTo>
                      <a:pt x="554291" y="642952"/>
                    </a:lnTo>
                    <a:cubicBezTo>
                      <a:pt x="604041" y="642952"/>
                      <a:pt x="639153" y="610619"/>
                      <a:pt x="655366" y="545861"/>
                    </a:cubicBezTo>
                    <a:lnTo>
                      <a:pt x="795167" y="0"/>
                    </a:lnTo>
                    <a:lnTo>
                      <a:pt x="9526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0" name="Freeform: Shape 19">
                <a:extLst>
                  <a:ext uri="{FF2B5EF4-FFF2-40B4-BE49-F238E27FC236}">
                    <a16:creationId xmlns:a16="http://schemas.microsoft.com/office/drawing/2014/main" id="{8124E0F0-CD7C-5F70-30CA-AD67223A2EEC}"/>
                  </a:ext>
                </a:extLst>
              </p:cNvPr>
              <p:cNvSpPr/>
              <p:nvPr/>
            </p:nvSpPr>
            <p:spPr>
              <a:xfrm>
                <a:off x="5185774" y="3033266"/>
                <a:ext cx="923562" cy="783173"/>
              </a:xfrm>
              <a:custGeom>
                <a:avLst/>
                <a:gdLst>
                  <a:gd name="connsiteX0" fmla="*/ 853342 w 923562"/>
                  <a:gd name="connsiteY0" fmla="*/ 399069 h 783173"/>
                  <a:gd name="connsiteX1" fmla="*/ 694365 w 923562"/>
                  <a:gd name="connsiteY1" fmla="*/ 460955 h 783173"/>
                  <a:gd name="connsiteX2" fmla="*/ 397903 w 923562"/>
                  <a:gd name="connsiteY2" fmla="*/ 460955 h 783173"/>
                  <a:gd name="connsiteX3" fmla="*/ 397903 w 923562"/>
                  <a:gd name="connsiteY3" fmla="*/ 319487 h 783173"/>
                  <a:gd name="connsiteX4" fmla="*/ 694365 w 923562"/>
                  <a:gd name="connsiteY4" fmla="*/ 319487 h 783173"/>
                  <a:gd name="connsiteX5" fmla="*/ 748284 w 923562"/>
                  <a:gd name="connsiteY5" fmla="*/ 299291 h 783173"/>
                  <a:gd name="connsiteX6" fmla="*/ 775243 w 923562"/>
                  <a:gd name="connsiteY6" fmla="*/ 249448 h 783173"/>
                  <a:gd name="connsiteX7" fmla="*/ 775243 w 923562"/>
                  <a:gd name="connsiteY7" fmla="*/ 211649 h 783173"/>
                  <a:gd name="connsiteX8" fmla="*/ 694365 w 923562"/>
                  <a:gd name="connsiteY8" fmla="*/ 140220 h 783173"/>
                  <a:gd name="connsiteX9" fmla="*/ 229290 w 923562"/>
                  <a:gd name="connsiteY9" fmla="*/ 140220 h 783173"/>
                  <a:gd name="connsiteX10" fmla="*/ 148411 w 923562"/>
                  <a:gd name="connsiteY10" fmla="*/ 211649 h 783173"/>
                  <a:gd name="connsiteX11" fmla="*/ 148411 w 923562"/>
                  <a:gd name="connsiteY11" fmla="*/ 571573 h 783173"/>
                  <a:gd name="connsiteX12" fmla="*/ 174073 w 923562"/>
                  <a:gd name="connsiteY12" fmla="*/ 621415 h 783173"/>
                  <a:gd name="connsiteX13" fmla="*/ 229660 w 923562"/>
                  <a:gd name="connsiteY13" fmla="*/ 643001 h 783173"/>
                  <a:gd name="connsiteX14" fmla="*/ 910226 w 923562"/>
                  <a:gd name="connsiteY14" fmla="*/ 643001 h 783173"/>
                  <a:gd name="connsiteX15" fmla="*/ 910226 w 923562"/>
                  <a:gd name="connsiteY15" fmla="*/ 783172 h 783173"/>
                  <a:gd name="connsiteX16" fmla="*/ 229290 w 923562"/>
                  <a:gd name="connsiteY16" fmla="*/ 783172 h 783173"/>
                  <a:gd name="connsiteX17" fmla="*/ 70219 w 923562"/>
                  <a:gd name="connsiteY17" fmla="*/ 722490 h 783173"/>
                  <a:gd name="connsiteX18" fmla="*/ 88 w 923562"/>
                  <a:gd name="connsiteY18" fmla="*/ 571573 h 783173"/>
                  <a:gd name="connsiteX19" fmla="*/ 88 w 923562"/>
                  <a:gd name="connsiteY19" fmla="*/ 211649 h 783173"/>
                  <a:gd name="connsiteX20" fmla="*/ 67625 w 923562"/>
                  <a:gd name="connsiteY20" fmla="*/ 59342 h 783173"/>
                  <a:gd name="connsiteX21" fmla="*/ 229290 w 923562"/>
                  <a:gd name="connsiteY21" fmla="*/ 50 h 783173"/>
                  <a:gd name="connsiteX22" fmla="*/ 694365 w 923562"/>
                  <a:gd name="connsiteY22" fmla="*/ 50 h 783173"/>
                  <a:gd name="connsiteX23" fmla="*/ 856121 w 923562"/>
                  <a:gd name="connsiteY23" fmla="*/ 58045 h 783173"/>
                  <a:gd name="connsiteX24" fmla="*/ 923474 w 923562"/>
                  <a:gd name="connsiteY24" fmla="*/ 211649 h 783173"/>
                  <a:gd name="connsiteX25" fmla="*/ 923474 w 923562"/>
                  <a:gd name="connsiteY25" fmla="*/ 249448 h 783173"/>
                  <a:gd name="connsiteX26" fmla="*/ 853342 w 923562"/>
                  <a:gd name="connsiteY26" fmla="*/ 399069 h 78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562" h="783173">
                    <a:moveTo>
                      <a:pt x="853342" y="399069"/>
                    </a:moveTo>
                    <a:cubicBezTo>
                      <a:pt x="810114" y="439110"/>
                      <a:pt x="753286" y="461230"/>
                      <a:pt x="694365" y="460955"/>
                    </a:cubicBezTo>
                    <a:lnTo>
                      <a:pt x="397903" y="460955"/>
                    </a:lnTo>
                    <a:lnTo>
                      <a:pt x="397903" y="319487"/>
                    </a:lnTo>
                    <a:lnTo>
                      <a:pt x="694365" y="319487"/>
                    </a:lnTo>
                    <a:cubicBezTo>
                      <a:pt x="714098" y="319012"/>
                      <a:pt x="733090" y="311897"/>
                      <a:pt x="748284" y="299291"/>
                    </a:cubicBezTo>
                    <a:cubicBezTo>
                      <a:pt x="765793" y="284468"/>
                      <a:pt x="775243" y="268255"/>
                      <a:pt x="775243" y="249448"/>
                    </a:cubicBezTo>
                    <a:lnTo>
                      <a:pt x="775243" y="211649"/>
                    </a:lnTo>
                    <a:cubicBezTo>
                      <a:pt x="775243" y="164586"/>
                      <a:pt x="748284" y="140220"/>
                      <a:pt x="694365" y="140220"/>
                    </a:cubicBezTo>
                    <a:lnTo>
                      <a:pt x="229290" y="140220"/>
                    </a:lnTo>
                    <a:cubicBezTo>
                      <a:pt x="175371" y="140220"/>
                      <a:pt x="148411" y="164586"/>
                      <a:pt x="148411" y="211649"/>
                    </a:cubicBezTo>
                    <a:lnTo>
                      <a:pt x="148411" y="571573"/>
                    </a:lnTo>
                    <a:cubicBezTo>
                      <a:pt x="148143" y="591417"/>
                      <a:pt x="157759" y="610103"/>
                      <a:pt x="174073" y="621415"/>
                    </a:cubicBezTo>
                    <a:cubicBezTo>
                      <a:pt x="189258" y="635303"/>
                      <a:pt x="209084" y="643001"/>
                      <a:pt x="229660" y="643001"/>
                    </a:cubicBezTo>
                    <a:lnTo>
                      <a:pt x="910226" y="643001"/>
                    </a:lnTo>
                    <a:lnTo>
                      <a:pt x="910226" y="783172"/>
                    </a:lnTo>
                    <a:lnTo>
                      <a:pt x="229290" y="783172"/>
                    </a:lnTo>
                    <a:cubicBezTo>
                      <a:pt x="170581" y="783330"/>
                      <a:pt x="113901" y="761707"/>
                      <a:pt x="70219" y="722490"/>
                    </a:cubicBezTo>
                    <a:cubicBezTo>
                      <a:pt x="25296" y="685321"/>
                      <a:pt x="-478" y="629874"/>
                      <a:pt x="88" y="571573"/>
                    </a:cubicBezTo>
                    <a:lnTo>
                      <a:pt x="88" y="211649"/>
                    </a:lnTo>
                    <a:cubicBezTo>
                      <a:pt x="-1673" y="153263"/>
                      <a:pt x="23175" y="97236"/>
                      <a:pt x="67625" y="59342"/>
                    </a:cubicBezTo>
                    <a:cubicBezTo>
                      <a:pt x="112168" y="19999"/>
                      <a:pt x="169868" y="-1165"/>
                      <a:pt x="229290" y="50"/>
                    </a:cubicBezTo>
                    <a:lnTo>
                      <a:pt x="694365" y="50"/>
                    </a:lnTo>
                    <a:cubicBezTo>
                      <a:pt x="753546" y="-956"/>
                      <a:pt x="811060" y="19665"/>
                      <a:pt x="856121" y="58045"/>
                    </a:cubicBezTo>
                    <a:cubicBezTo>
                      <a:pt x="900517" y="96525"/>
                      <a:pt x="925243" y="152928"/>
                      <a:pt x="923474" y="211649"/>
                    </a:cubicBezTo>
                    <a:lnTo>
                      <a:pt x="923474" y="249448"/>
                    </a:lnTo>
                    <a:cubicBezTo>
                      <a:pt x="923474" y="307721"/>
                      <a:pt x="900961" y="357193"/>
                      <a:pt x="853342" y="399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1" name="Freeform: Shape 20">
                <a:extLst>
                  <a:ext uri="{FF2B5EF4-FFF2-40B4-BE49-F238E27FC236}">
                    <a16:creationId xmlns:a16="http://schemas.microsoft.com/office/drawing/2014/main" id="{AA2CBA50-8A28-925A-D4D4-1076FBBFDD0E}"/>
                  </a:ext>
                </a:extLst>
              </p:cNvPr>
              <p:cNvSpPr/>
              <p:nvPr/>
            </p:nvSpPr>
            <p:spPr>
              <a:xfrm>
                <a:off x="1110806" y="3330889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  <a:gd name="connsiteX7" fmla="*/ 187142 w 187141"/>
                  <a:gd name="connsiteY7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3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ubicBezTo>
                      <a:pt x="187142" y="93416"/>
                      <a:pt x="187142" y="93448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2" name="Freeform: Shape 21">
                <a:extLst>
                  <a:ext uri="{FF2B5EF4-FFF2-40B4-BE49-F238E27FC236}">
                    <a16:creationId xmlns:a16="http://schemas.microsoft.com/office/drawing/2014/main" id="{EEA93510-B29A-E906-0105-B7D8AC4F24EE}"/>
                  </a:ext>
                </a:extLst>
              </p:cNvPr>
              <p:cNvSpPr/>
              <p:nvPr/>
            </p:nvSpPr>
            <p:spPr>
              <a:xfrm>
                <a:off x="1110806" y="3032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4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4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3" name="Freeform: Shape 22">
                <a:extLst>
                  <a:ext uri="{FF2B5EF4-FFF2-40B4-BE49-F238E27FC236}">
                    <a16:creationId xmlns:a16="http://schemas.microsoft.com/office/drawing/2014/main" id="{6B5ABBB7-5B73-B6BB-96E1-987854E1A7BF}"/>
                  </a:ext>
                </a:extLst>
              </p:cNvPr>
              <p:cNvSpPr/>
              <p:nvPr/>
            </p:nvSpPr>
            <p:spPr>
              <a:xfrm>
                <a:off x="1421720" y="3629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4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478 w 187141"/>
                  <a:gd name="connsiteY4" fmla="*/ 0 h 187141"/>
                  <a:gd name="connsiteX5" fmla="*/ 187142 w 187141"/>
                  <a:gd name="connsiteY5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5"/>
                      <a:pt x="145340" y="187086"/>
                      <a:pt x="93664" y="187142"/>
                    </a:cubicBezTo>
                    <a:cubicBezTo>
                      <a:pt x="41986" y="187197"/>
                      <a:pt x="56" y="145341"/>
                      <a:pt x="0" y="93663"/>
                    </a:cubicBezTo>
                    <a:cubicBezTo>
                      <a:pt x="-56" y="41986"/>
                      <a:pt x="41801" y="56"/>
                      <a:pt x="93478" y="0"/>
                    </a:cubicBezTo>
                    <a:lnTo>
                      <a:pt x="93478" y="0"/>
                    </a:lnTo>
                    <a:cubicBezTo>
                      <a:pt x="145137" y="0"/>
                      <a:pt x="187040" y="41820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4" name="Freeform: Shape 23">
                <a:extLst>
                  <a:ext uri="{FF2B5EF4-FFF2-40B4-BE49-F238E27FC236}">
                    <a16:creationId xmlns:a16="http://schemas.microsoft.com/office/drawing/2014/main" id="{02B9133F-2B23-BDB7-AC6B-1B6A5EBDC68F}"/>
                  </a:ext>
                </a:extLst>
              </p:cNvPr>
              <p:cNvSpPr/>
              <p:nvPr/>
            </p:nvSpPr>
            <p:spPr>
              <a:xfrm>
                <a:off x="1421720" y="3330796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571 h 187141"/>
                  <a:gd name="connsiteX1" fmla="*/ 93571 w 187141"/>
                  <a:gd name="connsiteY1" fmla="*/ 187142 h 187141"/>
                  <a:gd name="connsiteX2" fmla="*/ 0 w 187141"/>
                  <a:gd name="connsiteY2" fmla="*/ 93571 h 187141"/>
                  <a:gd name="connsiteX3" fmla="*/ 93571 w 187141"/>
                  <a:gd name="connsiteY3" fmla="*/ 0 h 187141"/>
                  <a:gd name="connsiteX4" fmla="*/ 187142 w 187141"/>
                  <a:gd name="connsiteY4" fmla="*/ 93571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41" h="187141">
                    <a:moveTo>
                      <a:pt x="187142" y="93571"/>
                    </a:moveTo>
                    <a:cubicBezTo>
                      <a:pt x="187142" y="145249"/>
                      <a:pt x="145248" y="187142"/>
                      <a:pt x="93571" y="187142"/>
                    </a:cubicBezTo>
                    <a:cubicBezTo>
                      <a:pt x="41894" y="187142"/>
                      <a:pt x="0" y="145249"/>
                      <a:pt x="0" y="93571"/>
                    </a:cubicBezTo>
                    <a:cubicBezTo>
                      <a:pt x="0" y="41893"/>
                      <a:pt x="41894" y="0"/>
                      <a:pt x="93571" y="0"/>
                    </a:cubicBezTo>
                    <a:cubicBezTo>
                      <a:pt x="145248" y="0"/>
                      <a:pt x="187142" y="41893"/>
                      <a:pt x="187142" y="93571"/>
                    </a:cubicBezTo>
                    <a:close/>
                  </a:path>
                </a:pathLst>
              </a:custGeom>
              <a:solidFill>
                <a:srgbClr val="2A7DE1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6" name="Freeform: Shape 24">
                <a:extLst>
                  <a:ext uri="{FF2B5EF4-FFF2-40B4-BE49-F238E27FC236}">
                    <a16:creationId xmlns:a16="http://schemas.microsoft.com/office/drawing/2014/main" id="{1AAFE20B-8C96-D05F-97E4-A5AAB68526CA}"/>
                  </a:ext>
                </a:extLst>
              </p:cNvPr>
              <p:cNvSpPr/>
              <p:nvPr/>
            </p:nvSpPr>
            <p:spPr>
              <a:xfrm>
                <a:off x="1690945" y="3033315"/>
                <a:ext cx="1411344" cy="781269"/>
              </a:xfrm>
              <a:custGeom>
                <a:avLst/>
                <a:gdLst>
                  <a:gd name="connsiteX0" fmla="*/ 1255146 w 1411344"/>
                  <a:gd name="connsiteY0" fmla="*/ 0 h 781269"/>
                  <a:gd name="connsiteX1" fmla="*/ 1115531 w 1411344"/>
                  <a:gd name="connsiteY1" fmla="*/ 543637 h 781269"/>
                  <a:gd name="connsiteX2" fmla="*/ 1014826 w 1411344"/>
                  <a:gd name="connsiteY2" fmla="*/ 640358 h 781269"/>
                  <a:gd name="connsiteX3" fmla="*/ 954978 w 1411344"/>
                  <a:gd name="connsiteY3" fmla="*/ 640358 h 781269"/>
                  <a:gd name="connsiteX4" fmla="*/ 853996 w 1411344"/>
                  <a:gd name="connsiteY4" fmla="*/ 543544 h 781269"/>
                  <a:gd name="connsiteX5" fmla="*/ 852421 w 1411344"/>
                  <a:gd name="connsiteY5" fmla="*/ 539468 h 781269"/>
                  <a:gd name="connsiteX6" fmla="*/ 705209 w 1411344"/>
                  <a:gd name="connsiteY6" fmla="*/ 429685 h 781269"/>
                  <a:gd name="connsiteX7" fmla="*/ 556978 w 1411344"/>
                  <a:gd name="connsiteY7" fmla="*/ 544008 h 781269"/>
                  <a:gd name="connsiteX8" fmla="*/ 456366 w 1411344"/>
                  <a:gd name="connsiteY8" fmla="*/ 640358 h 781269"/>
                  <a:gd name="connsiteX9" fmla="*/ 396518 w 1411344"/>
                  <a:gd name="connsiteY9" fmla="*/ 640358 h 781269"/>
                  <a:gd name="connsiteX10" fmla="*/ 298500 w 1411344"/>
                  <a:gd name="connsiteY10" fmla="*/ 543637 h 781269"/>
                  <a:gd name="connsiteX11" fmla="*/ 157495 w 1411344"/>
                  <a:gd name="connsiteY11" fmla="*/ 0 h 781269"/>
                  <a:gd name="connsiteX12" fmla="*/ 0 w 1411344"/>
                  <a:gd name="connsiteY12" fmla="*/ 0 h 781269"/>
                  <a:gd name="connsiteX13" fmla="*/ 146285 w 1411344"/>
                  <a:gd name="connsiteY13" fmla="*/ 570504 h 781269"/>
                  <a:gd name="connsiteX14" fmla="*/ 374469 w 1411344"/>
                  <a:gd name="connsiteY14" fmla="*/ 781270 h 781269"/>
                  <a:gd name="connsiteX15" fmla="*/ 476933 w 1411344"/>
                  <a:gd name="connsiteY15" fmla="*/ 781270 h 781269"/>
                  <a:gd name="connsiteX16" fmla="*/ 701225 w 1411344"/>
                  <a:gd name="connsiteY16" fmla="*/ 585049 h 781269"/>
                  <a:gd name="connsiteX17" fmla="*/ 704468 w 1411344"/>
                  <a:gd name="connsiteY17" fmla="*/ 571616 h 781269"/>
                  <a:gd name="connsiteX18" fmla="*/ 932744 w 1411344"/>
                  <a:gd name="connsiteY18" fmla="*/ 781270 h 781269"/>
                  <a:gd name="connsiteX19" fmla="*/ 1035486 w 1411344"/>
                  <a:gd name="connsiteY19" fmla="*/ 781270 h 781269"/>
                  <a:gd name="connsiteX20" fmla="*/ 1263669 w 1411344"/>
                  <a:gd name="connsiteY20" fmla="*/ 570504 h 781269"/>
                  <a:gd name="connsiteX21" fmla="*/ 1411344 w 1411344"/>
                  <a:gd name="connsiteY21" fmla="*/ 0 h 78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344" h="781269">
                    <a:moveTo>
                      <a:pt x="1255146" y="0"/>
                    </a:moveTo>
                    <a:lnTo>
                      <a:pt x="1115531" y="543637"/>
                    </a:lnTo>
                    <a:cubicBezTo>
                      <a:pt x="1099318" y="608488"/>
                      <a:pt x="1064484" y="640358"/>
                      <a:pt x="1014826" y="640358"/>
                    </a:cubicBezTo>
                    <a:lnTo>
                      <a:pt x="954978" y="640358"/>
                    </a:lnTo>
                    <a:cubicBezTo>
                      <a:pt x="906618" y="640358"/>
                      <a:pt x="869004" y="605894"/>
                      <a:pt x="853996" y="543544"/>
                    </a:cubicBezTo>
                    <a:lnTo>
                      <a:pt x="852421" y="539468"/>
                    </a:lnTo>
                    <a:cubicBezTo>
                      <a:pt x="814807" y="419030"/>
                      <a:pt x="705209" y="429685"/>
                      <a:pt x="705209" y="429685"/>
                    </a:cubicBezTo>
                    <a:cubicBezTo>
                      <a:pt x="594036" y="431167"/>
                      <a:pt x="556978" y="544008"/>
                      <a:pt x="556978" y="544008"/>
                    </a:cubicBezTo>
                    <a:cubicBezTo>
                      <a:pt x="540858" y="608859"/>
                      <a:pt x="505931" y="640358"/>
                      <a:pt x="456366" y="640358"/>
                    </a:cubicBezTo>
                    <a:lnTo>
                      <a:pt x="396518" y="640358"/>
                    </a:lnTo>
                    <a:cubicBezTo>
                      <a:pt x="348250" y="640358"/>
                      <a:pt x="314620" y="608118"/>
                      <a:pt x="298500" y="543637"/>
                    </a:cubicBezTo>
                    <a:lnTo>
                      <a:pt x="157495" y="0"/>
                    </a:lnTo>
                    <a:lnTo>
                      <a:pt x="0" y="0"/>
                    </a:lnTo>
                    <a:lnTo>
                      <a:pt x="146285" y="570504"/>
                    </a:lnTo>
                    <a:cubicBezTo>
                      <a:pt x="182602" y="711509"/>
                      <a:pt x="257459" y="781270"/>
                      <a:pt x="374469" y="781270"/>
                    </a:cubicBezTo>
                    <a:lnTo>
                      <a:pt x="476933" y="781270"/>
                    </a:lnTo>
                    <a:cubicBezTo>
                      <a:pt x="589681" y="781270"/>
                      <a:pt x="663612" y="716419"/>
                      <a:pt x="701225" y="585049"/>
                    </a:cubicBezTo>
                    <a:lnTo>
                      <a:pt x="704468" y="571616"/>
                    </a:lnTo>
                    <a:cubicBezTo>
                      <a:pt x="740877" y="711416"/>
                      <a:pt x="816382" y="781270"/>
                      <a:pt x="932744" y="781270"/>
                    </a:cubicBezTo>
                    <a:lnTo>
                      <a:pt x="1035486" y="781270"/>
                    </a:lnTo>
                    <a:cubicBezTo>
                      <a:pt x="1152218" y="781270"/>
                      <a:pt x="1227445" y="711509"/>
                      <a:pt x="1263669" y="570504"/>
                    </a:cubicBezTo>
                    <a:lnTo>
                      <a:pt x="14113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7" name="Freeform: Shape 25">
                <a:extLst>
                  <a:ext uri="{FF2B5EF4-FFF2-40B4-BE49-F238E27FC236}">
                    <a16:creationId xmlns:a16="http://schemas.microsoft.com/office/drawing/2014/main" id="{6D9376F5-CC20-D58C-CB10-6344CE132A6C}"/>
                  </a:ext>
                </a:extLst>
              </p:cNvPr>
              <p:cNvSpPr/>
              <p:nvPr/>
            </p:nvSpPr>
            <p:spPr>
              <a:xfrm>
                <a:off x="0" y="3032573"/>
                <a:ext cx="948866" cy="786694"/>
              </a:xfrm>
              <a:custGeom>
                <a:avLst/>
                <a:gdLst>
                  <a:gd name="connsiteX0" fmla="*/ 883457 w 948866"/>
                  <a:gd name="connsiteY0" fmla="*/ 727167 h 786694"/>
                  <a:gd name="connsiteX1" fmla="*/ 721978 w 948866"/>
                  <a:gd name="connsiteY1" fmla="*/ 786645 h 786694"/>
                  <a:gd name="connsiteX2" fmla="*/ 0 w 948866"/>
                  <a:gd name="connsiteY2" fmla="*/ 786645 h 786694"/>
                  <a:gd name="connsiteX3" fmla="*/ 0 w 948866"/>
                  <a:gd name="connsiteY3" fmla="*/ 1 h 786694"/>
                  <a:gd name="connsiteX4" fmla="*/ 721978 w 948866"/>
                  <a:gd name="connsiteY4" fmla="*/ 1 h 786694"/>
                  <a:gd name="connsiteX5" fmla="*/ 879473 w 948866"/>
                  <a:gd name="connsiteY5" fmla="*/ 62258 h 786694"/>
                  <a:gd name="connsiteX6" fmla="*/ 948864 w 948866"/>
                  <a:gd name="connsiteY6" fmla="*/ 212250 h 786694"/>
                  <a:gd name="connsiteX7" fmla="*/ 948864 w 948866"/>
                  <a:gd name="connsiteY7" fmla="*/ 574489 h 786694"/>
                  <a:gd name="connsiteX8" fmla="*/ 883457 w 948866"/>
                  <a:gd name="connsiteY8" fmla="*/ 727167 h 786694"/>
                  <a:gd name="connsiteX9" fmla="*/ 802115 w 948866"/>
                  <a:gd name="connsiteY9" fmla="*/ 212250 h 786694"/>
                  <a:gd name="connsiteX10" fmla="*/ 776730 w 948866"/>
                  <a:gd name="connsiteY10" fmla="*/ 162314 h 786694"/>
                  <a:gd name="connsiteX11" fmla="*/ 721978 w 948866"/>
                  <a:gd name="connsiteY11" fmla="*/ 140636 h 786694"/>
                  <a:gd name="connsiteX12" fmla="*/ 145452 w 948866"/>
                  <a:gd name="connsiteY12" fmla="*/ 140636 h 786694"/>
                  <a:gd name="connsiteX13" fmla="*/ 145452 w 948866"/>
                  <a:gd name="connsiteY13" fmla="*/ 644806 h 786694"/>
                  <a:gd name="connsiteX14" fmla="*/ 721978 w 948866"/>
                  <a:gd name="connsiteY14" fmla="*/ 644806 h 786694"/>
                  <a:gd name="connsiteX15" fmla="*/ 802115 w 948866"/>
                  <a:gd name="connsiteY15" fmla="*/ 574489 h 78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8866" h="786694">
                    <a:moveTo>
                      <a:pt x="883457" y="727167"/>
                    </a:moveTo>
                    <a:cubicBezTo>
                      <a:pt x="839046" y="766634"/>
                      <a:pt x="781375" y="787868"/>
                      <a:pt x="721978" y="786645"/>
                    </a:cubicBezTo>
                    <a:lnTo>
                      <a:pt x="0" y="786645"/>
                    </a:lnTo>
                    <a:lnTo>
                      <a:pt x="0" y="1"/>
                    </a:lnTo>
                    <a:lnTo>
                      <a:pt x="721978" y="1"/>
                    </a:lnTo>
                    <a:cubicBezTo>
                      <a:pt x="780517" y="-208"/>
                      <a:pt x="836899" y="22080"/>
                      <a:pt x="879473" y="62258"/>
                    </a:cubicBezTo>
                    <a:cubicBezTo>
                      <a:pt x="923744" y="99459"/>
                      <a:pt x="949169" y="154425"/>
                      <a:pt x="948864" y="212250"/>
                    </a:cubicBezTo>
                    <a:lnTo>
                      <a:pt x="948864" y="574489"/>
                    </a:lnTo>
                    <a:cubicBezTo>
                      <a:pt x="948864" y="636746"/>
                      <a:pt x="927463" y="688256"/>
                      <a:pt x="883457" y="727167"/>
                    </a:cubicBezTo>
                    <a:close/>
                    <a:moveTo>
                      <a:pt x="802115" y="212250"/>
                    </a:moveTo>
                    <a:cubicBezTo>
                      <a:pt x="801827" y="192576"/>
                      <a:pt x="792456" y="174141"/>
                      <a:pt x="776730" y="162314"/>
                    </a:cubicBezTo>
                    <a:cubicBezTo>
                      <a:pt x="761868" y="148441"/>
                      <a:pt x="742309" y="140698"/>
                      <a:pt x="721978" y="140636"/>
                    </a:cubicBezTo>
                    <a:lnTo>
                      <a:pt x="145452" y="140636"/>
                    </a:lnTo>
                    <a:lnTo>
                      <a:pt x="145452" y="644806"/>
                    </a:lnTo>
                    <a:lnTo>
                      <a:pt x="721978" y="644806"/>
                    </a:lnTo>
                    <a:cubicBezTo>
                      <a:pt x="775341" y="644806"/>
                      <a:pt x="802115" y="621830"/>
                      <a:pt x="802115" y="5744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FEBC49-BC04-71FB-D208-3061603D5B4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45582" y="6347631"/>
              <a:ext cx="1030222" cy="288308"/>
              <a:chOff x="10367740" y="6226206"/>
              <a:chExt cx="1133244" cy="31713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798916-9FD1-7930-BF67-0E7139E05A12}"/>
                  </a:ext>
                </a:extLst>
              </p:cNvPr>
              <p:cNvSpPr/>
              <p:nvPr/>
            </p:nvSpPr>
            <p:spPr>
              <a:xfrm>
                <a:off x="11179560" y="6320846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rgbClr val="2A7DE1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aphic 12">
                <a:extLst>
                  <a:ext uri="{FF2B5EF4-FFF2-40B4-BE49-F238E27FC236}">
                    <a16:creationId xmlns:a16="http://schemas.microsoft.com/office/drawing/2014/main" id="{D3B241B9-13D7-7283-EE2B-687780878788}"/>
                  </a:ext>
                </a:extLst>
              </p:cNvPr>
              <p:cNvGrpSpPr/>
              <p:nvPr/>
            </p:nvGrpSpPr>
            <p:grpSpPr>
              <a:xfrm>
                <a:off x="10470646" y="6226206"/>
                <a:ext cx="322060" cy="317139"/>
                <a:chOff x="10470646" y="6226206"/>
                <a:chExt cx="322060" cy="317139"/>
              </a:xfrm>
              <a:solidFill>
                <a:srgbClr val="FFFFFF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20620E90-7D65-7B32-F74D-0EF035586CE6}"/>
                    </a:ext>
                  </a:extLst>
                </p:cNvPr>
                <p:cNvSpPr/>
                <p:nvPr/>
              </p:nvSpPr>
              <p:spPr>
                <a:xfrm>
                  <a:off x="10471917" y="6227460"/>
                  <a:ext cx="318884" cy="314005"/>
                </a:xfrm>
                <a:custGeom>
                  <a:avLst/>
                  <a:gdLst>
                    <a:gd name="connsiteX0" fmla="*/ 159442 w 318884"/>
                    <a:gd name="connsiteY0" fmla="*/ 314006 h 314005"/>
                    <a:gd name="connsiteX1" fmla="*/ 0 w 318884"/>
                    <a:gd name="connsiteY1" fmla="*/ 157316 h 314005"/>
                    <a:gd name="connsiteX2" fmla="*/ 159442 w 318884"/>
                    <a:gd name="connsiteY2" fmla="*/ 0 h 314005"/>
                    <a:gd name="connsiteX3" fmla="*/ 318884 w 318884"/>
                    <a:gd name="connsiteY3" fmla="*/ 157316 h 314005"/>
                    <a:gd name="connsiteX4" fmla="*/ 280135 w 318884"/>
                    <a:gd name="connsiteY4" fmla="*/ 260105 h 314005"/>
                    <a:gd name="connsiteX5" fmla="*/ 297922 w 318884"/>
                    <a:gd name="connsiteY5" fmla="*/ 285175 h 314005"/>
                    <a:gd name="connsiteX6" fmla="*/ 271242 w 318884"/>
                    <a:gd name="connsiteY6" fmla="*/ 311499 h 314005"/>
                    <a:gd name="connsiteX7" fmla="*/ 245198 w 318884"/>
                    <a:gd name="connsiteY7" fmla="*/ 290189 h 314005"/>
                    <a:gd name="connsiteX8" fmla="*/ 159442 w 318884"/>
                    <a:gd name="connsiteY8" fmla="*/ 314006 h 314005"/>
                    <a:gd name="connsiteX9" fmla="*/ 159442 w 318884"/>
                    <a:gd name="connsiteY9" fmla="*/ 37605 h 314005"/>
                    <a:gd name="connsiteX10" fmla="*/ 38114 w 318884"/>
                    <a:gd name="connsiteY10" fmla="*/ 157316 h 314005"/>
                    <a:gd name="connsiteX11" fmla="*/ 159442 w 318884"/>
                    <a:gd name="connsiteY11" fmla="*/ 277027 h 314005"/>
                    <a:gd name="connsiteX12" fmla="*/ 280771 w 318884"/>
                    <a:gd name="connsiteY12" fmla="*/ 157316 h 314005"/>
                    <a:gd name="connsiteX13" fmla="*/ 159442 w 318884"/>
                    <a:gd name="connsiteY13" fmla="*/ 37605 h 314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884" h="314005">
                      <a:moveTo>
                        <a:pt x="159442" y="314006"/>
                      </a:moveTo>
                      <a:cubicBezTo>
                        <a:pt x="71146" y="314006"/>
                        <a:pt x="0" y="243809"/>
                        <a:pt x="0" y="157316"/>
                      </a:cubicBezTo>
                      <a:cubicBezTo>
                        <a:pt x="0" y="70197"/>
                        <a:pt x="71146" y="0"/>
                        <a:pt x="159442" y="0"/>
                      </a:cubicBezTo>
                      <a:cubicBezTo>
                        <a:pt x="247739" y="0"/>
                        <a:pt x="318884" y="70197"/>
                        <a:pt x="318884" y="157316"/>
                      </a:cubicBezTo>
                      <a:cubicBezTo>
                        <a:pt x="318884" y="194922"/>
                        <a:pt x="304909" y="231900"/>
                        <a:pt x="280135" y="260105"/>
                      </a:cubicBezTo>
                      <a:cubicBezTo>
                        <a:pt x="290934" y="263865"/>
                        <a:pt x="297922" y="273893"/>
                        <a:pt x="297922" y="285175"/>
                      </a:cubicBezTo>
                      <a:cubicBezTo>
                        <a:pt x="297922" y="299590"/>
                        <a:pt x="285852" y="311499"/>
                        <a:pt x="271242" y="311499"/>
                      </a:cubicBezTo>
                      <a:cubicBezTo>
                        <a:pt x="258538" y="311499"/>
                        <a:pt x="247104" y="302724"/>
                        <a:pt x="245198" y="290189"/>
                      </a:cubicBezTo>
                      <a:cubicBezTo>
                        <a:pt x="219154" y="305858"/>
                        <a:pt x="189298" y="314006"/>
                        <a:pt x="159442" y="314006"/>
                      </a:cubicBezTo>
                      <a:close/>
                      <a:moveTo>
                        <a:pt x="159442" y="37605"/>
                      </a:moveTo>
                      <a:cubicBezTo>
                        <a:pt x="92108" y="37605"/>
                        <a:pt x="38114" y="90880"/>
                        <a:pt x="38114" y="157316"/>
                      </a:cubicBezTo>
                      <a:cubicBezTo>
                        <a:pt x="38114" y="223126"/>
                        <a:pt x="92743" y="277027"/>
                        <a:pt x="159442" y="277027"/>
                      </a:cubicBezTo>
                      <a:cubicBezTo>
                        <a:pt x="226141" y="277027"/>
                        <a:pt x="280771" y="223126"/>
                        <a:pt x="280771" y="157316"/>
                      </a:cubicBezTo>
                      <a:cubicBezTo>
                        <a:pt x="280771" y="90880"/>
                        <a:pt x="226141" y="37605"/>
                        <a:pt x="159442" y="376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B8339CD-0CDF-F37C-E482-8841AB7F11BC}"/>
                    </a:ext>
                  </a:extLst>
                </p:cNvPr>
                <p:cNvSpPr/>
                <p:nvPr/>
              </p:nvSpPr>
              <p:spPr>
                <a:xfrm>
                  <a:off x="10470646" y="6226206"/>
                  <a:ext cx="322060" cy="317139"/>
                </a:xfrm>
                <a:custGeom>
                  <a:avLst/>
                  <a:gdLst>
                    <a:gd name="connsiteX0" fmla="*/ 160713 w 322060"/>
                    <a:gd name="connsiteY0" fmla="*/ 3134 h 317139"/>
                    <a:gd name="connsiteX1" fmla="*/ 318249 w 322060"/>
                    <a:gd name="connsiteY1" fmla="*/ 158570 h 317139"/>
                    <a:gd name="connsiteX2" fmla="*/ 278230 w 322060"/>
                    <a:gd name="connsiteY2" fmla="*/ 262612 h 317139"/>
                    <a:gd name="connsiteX3" fmla="*/ 297287 w 322060"/>
                    <a:gd name="connsiteY3" fmla="*/ 286428 h 317139"/>
                    <a:gd name="connsiteX4" fmla="*/ 271877 w 322060"/>
                    <a:gd name="connsiteY4" fmla="*/ 311499 h 317139"/>
                    <a:gd name="connsiteX5" fmla="*/ 247104 w 322060"/>
                    <a:gd name="connsiteY5" fmla="*/ 288935 h 317139"/>
                    <a:gd name="connsiteX6" fmla="*/ 160713 w 322060"/>
                    <a:gd name="connsiteY6" fmla="*/ 314006 h 317139"/>
                    <a:gd name="connsiteX7" fmla="*/ 3176 w 322060"/>
                    <a:gd name="connsiteY7" fmla="*/ 158570 h 317139"/>
                    <a:gd name="connsiteX8" fmla="*/ 160713 w 322060"/>
                    <a:gd name="connsiteY8" fmla="*/ 3134 h 317139"/>
                    <a:gd name="connsiteX9" fmla="*/ 160713 w 322060"/>
                    <a:gd name="connsiteY9" fmla="*/ 279534 h 317139"/>
                    <a:gd name="connsiteX10" fmla="*/ 283947 w 322060"/>
                    <a:gd name="connsiteY10" fmla="*/ 157943 h 317139"/>
                    <a:gd name="connsiteX11" fmla="*/ 160713 w 322060"/>
                    <a:gd name="connsiteY11" fmla="*/ 36979 h 317139"/>
                    <a:gd name="connsiteX12" fmla="*/ 37478 w 322060"/>
                    <a:gd name="connsiteY12" fmla="*/ 158570 h 317139"/>
                    <a:gd name="connsiteX13" fmla="*/ 160713 w 322060"/>
                    <a:gd name="connsiteY13" fmla="*/ 279534 h 317139"/>
                    <a:gd name="connsiteX14" fmla="*/ 160713 w 322060"/>
                    <a:gd name="connsiteY14" fmla="*/ 0 h 317139"/>
                    <a:gd name="connsiteX15" fmla="*/ 0 w 322060"/>
                    <a:gd name="connsiteY15" fmla="*/ 158570 h 317139"/>
                    <a:gd name="connsiteX16" fmla="*/ 160713 w 322060"/>
                    <a:gd name="connsiteY16" fmla="*/ 317140 h 317139"/>
                    <a:gd name="connsiteX17" fmla="*/ 244563 w 322060"/>
                    <a:gd name="connsiteY17" fmla="*/ 293950 h 317139"/>
                    <a:gd name="connsiteX18" fmla="*/ 271877 w 322060"/>
                    <a:gd name="connsiteY18" fmla="*/ 314633 h 317139"/>
                    <a:gd name="connsiteX19" fmla="*/ 300463 w 322060"/>
                    <a:gd name="connsiteY19" fmla="*/ 286428 h 317139"/>
                    <a:gd name="connsiteX20" fmla="*/ 283947 w 322060"/>
                    <a:gd name="connsiteY20" fmla="*/ 260731 h 317139"/>
                    <a:gd name="connsiteX21" fmla="*/ 322060 w 322060"/>
                    <a:gd name="connsiteY21" fmla="*/ 158570 h 317139"/>
                    <a:gd name="connsiteX22" fmla="*/ 160713 w 322060"/>
                    <a:gd name="connsiteY22" fmla="*/ 0 h 317139"/>
                    <a:gd name="connsiteX23" fmla="*/ 160713 w 322060"/>
                    <a:gd name="connsiteY23" fmla="*/ 0 h 317139"/>
                    <a:gd name="connsiteX24" fmla="*/ 160713 w 322060"/>
                    <a:gd name="connsiteY24" fmla="*/ 276400 h 317139"/>
                    <a:gd name="connsiteX25" fmla="*/ 40655 w 322060"/>
                    <a:gd name="connsiteY25" fmla="*/ 157943 h 317139"/>
                    <a:gd name="connsiteX26" fmla="*/ 160713 w 322060"/>
                    <a:gd name="connsiteY26" fmla="*/ 40113 h 317139"/>
                    <a:gd name="connsiteX27" fmla="*/ 280771 w 322060"/>
                    <a:gd name="connsiteY27" fmla="*/ 158570 h 317139"/>
                    <a:gd name="connsiteX28" fmla="*/ 160713 w 322060"/>
                    <a:gd name="connsiteY28" fmla="*/ 276400 h 317139"/>
                    <a:gd name="connsiteX29" fmla="*/ 160713 w 322060"/>
                    <a:gd name="connsiteY29" fmla="*/ 276400 h 31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2060" h="317139">
                      <a:moveTo>
                        <a:pt x="160713" y="3134"/>
                      </a:moveTo>
                      <a:cubicBezTo>
                        <a:pt x="247739" y="3134"/>
                        <a:pt x="318249" y="72704"/>
                        <a:pt x="318249" y="158570"/>
                      </a:cubicBezTo>
                      <a:cubicBezTo>
                        <a:pt x="318249" y="198682"/>
                        <a:pt x="303004" y="235034"/>
                        <a:pt x="278230" y="262612"/>
                      </a:cubicBezTo>
                      <a:cubicBezTo>
                        <a:pt x="289029" y="265119"/>
                        <a:pt x="297287" y="275147"/>
                        <a:pt x="297287" y="286428"/>
                      </a:cubicBezTo>
                      <a:cubicBezTo>
                        <a:pt x="297287" y="300217"/>
                        <a:pt x="285852" y="311499"/>
                        <a:pt x="271877" y="311499"/>
                      </a:cubicBezTo>
                      <a:cubicBezTo>
                        <a:pt x="258538" y="311499"/>
                        <a:pt x="248374" y="301471"/>
                        <a:pt x="247104" y="288935"/>
                      </a:cubicBezTo>
                      <a:cubicBezTo>
                        <a:pt x="222330" y="305231"/>
                        <a:pt x="192474" y="314006"/>
                        <a:pt x="160713" y="314006"/>
                      </a:cubicBezTo>
                      <a:cubicBezTo>
                        <a:pt x="73686" y="314006"/>
                        <a:pt x="3176" y="244436"/>
                        <a:pt x="3176" y="158570"/>
                      </a:cubicBezTo>
                      <a:cubicBezTo>
                        <a:pt x="3176" y="72704"/>
                        <a:pt x="73686" y="3134"/>
                        <a:pt x="160713" y="3134"/>
                      </a:cubicBezTo>
                      <a:moveTo>
                        <a:pt x="160713" y="279534"/>
                      </a:moveTo>
                      <a:cubicBezTo>
                        <a:pt x="228682" y="279534"/>
                        <a:pt x="283947" y="225006"/>
                        <a:pt x="283947" y="157943"/>
                      </a:cubicBezTo>
                      <a:cubicBezTo>
                        <a:pt x="283947" y="90880"/>
                        <a:pt x="228682" y="36979"/>
                        <a:pt x="160713" y="36979"/>
                      </a:cubicBezTo>
                      <a:cubicBezTo>
                        <a:pt x="92743" y="36979"/>
                        <a:pt x="37478" y="91507"/>
                        <a:pt x="37478" y="158570"/>
                      </a:cubicBezTo>
                      <a:cubicBezTo>
                        <a:pt x="37478" y="225633"/>
                        <a:pt x="92743" y="279534"/>
                        <a:pt x="160713" y="279534"/>
                      </a:cubicBezTo>
                      <a:moveTo>
                        <a:pt x="160713" y="0"/>
                      </a:moveTo>
                      <a:cubicBezTo>
                        <a:pt x="71781" y="0"/>
                        <a:pt x="0" y="71450"/>
                        <a:pt x="0" y="158570"/>
                      </a:cubicBezTo>
                      <a:cubicBezTo>
                        <a:pt x="0" y="245689"/>
                        <a:pt x="72416" y="317140"/>
                        <a:pt x="160713" y="317140"/>
                      </a:cubicBezTo>
                      <a:cubicBezTo>
                        <a:pt x="190568" y="317140"/>
                        <a:pt x="219789" y="308992"/>
                        <a:pt x="244563" y="293950"/>
                      </a:cubicBezTo>
                      <a:cubicBezTo>
                        <a:pt x="247739" y="305858"/>
                        <a:pt x="259173" y="314633"/>
                        <a:pt x="271877" y="314633"/>
                      </a:cubicBezTo>
                      <a:cubicBezTo>
                        <a:pt x="287758" y="314633"/>
                        <a:pt x="300463" y="302097"/>
                        <a:pt x="300463" y="286428"/>
                      </a:cubicBezTo>
                      <a:cubicBezTo>
                        <a:pt x="300463" y="275147"/>
                        <a:pt x="294110" y="265119"/>
                        <a:pt x="283947" y="260731"/>
                      </a:cubicBezTo>
                      <a:cubicBezTo>
                        <a:pt x="308721" y="231900"/>
                        <a:pt x="322060" y="196175"/>
                        <a:pt x="322060" y="158570"/>
                      </a:cubicBezTo>
                      <a:cubicBezTo>
                        <a:pt x="321425" y="70824"/>
                        <a:pt x="249009" y="0"/>
                        <a:pt x="160713" y="0"/>
                      </a:cubicBezTo>
                      <a:lnTo>
                        <a:pt x="160713" y="0"/>
                      </a:lnTo>
                      <a:close/>
                      <a:moveTo>
                        <a:pt x="160713" y="276400"/>
                      </a:moveTo>
                      <a:cubicBezTo>
                        <a:pt x="94649" y="276400"/>
                        <a:pt x="40655" y="223126"/>
                        <a:pt x="40655" y="157943"/>
                      </a:cubicBezTo>
                      <a:cubicBezTo>
                        <a:pt x="40655" y="92760"/>
                        <a:pt x="94649" y="40113"/>
                        <a:pt x="160713" y="40113"/>
                      </a:cubicBezTo>
                      <a:cubicBezTo>
                        <a:pt x="226776" y="40113"/>
                        <a:pt x="280771" y="93387"/>
                        <a:pt x="280771" y="158570"/>
                      </a:cubicBezTo>
                      <a:cubicBezTo>
                        <a:pt x="280771" y="223753"/>
                        <a:pt x="226776" y="276400"/>
                        <a:pt x="160713" y="276400"/>
                      </a:cubicBezTo>
                      <a:lnTo>
                        <a:pt x="160713" y="276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5B0E342-2179-EC93-A3E7-EEE02D8E472E}"/>
                  </a:ext>
                </a:extLst>
              </p:cNvPr>
              <p:cNvSpPr/>
              <p:nvPr/>
            </p:nvSpPr>
            <p:spPr>
              <a:xfrm>
                <a:off x="10821292" y="6395431"/>
                <a:ext cx="143561" cy="144781"/>
              </a:xfrm>
              <a:custGeom>
                <a:avLst/>
                <a:gdLst>
                  <a:gd name="connsiteX0" fmla="*/ 71781 w 143561"/>
                  <a:gd name="connsiteY0" fmla="*/ 144781 h 144781"/>
                  <a:gd name="connsiteX1" fmla="*/ 0 w 143561"/>
                  <a:gd name="connsiteY1" fmla="*/ 73957 h 144781"/>
                  <a:gd name="connsiteX2" fmla="*/ 0 w 143561"/>
                  <a:gd name="connsiteY2" fmla="*/ 2507 h 144781"/>
                  <a:gd name="connsiteX3" fmla="*/ 0 w 143561"/>
                  <a:gd name="connsiteY3" fmla="*/ 0 h 144781"/>
                  <a:gd name="connsiteX4" fmla="*/ 34302 w 143561"/>
                  <a:gd name="connsiteY4" fmla="*/ 0 h 144781"/>
                  <a:gd name="connsiteX5" fmla="*/ 34302 w 143561"/>
                  <a:gd name="connsiteY5" fmla="*/ 2507 h 144781"/>
                  <a:gd name="connsiteX6" fmla="*/ 34302 w 143561"/>
                  <a:gd name="connsiteY6" fmla="*/ 73957 h 144781"/>
                  <a:gd name="connsiteX7" fmla="*/ 71781 w 143561"/>
                  <a:gd name="connsiteY7" fmla="*/ 110936 h 144781"/>
                  <a:gd name="connsiteX8" fmla="*/ 109259 w 143561"/>
                  <a:gd name="connsiteY8" fmla="*/ 73957 h 144781"/>
                  <a:gd name="connsiteX9" fmla="*/ 109259 w 143561"/>
                  <a:gd name="connsiteY9" fmla="*/ 2507 h 144781"/>
                  <a:gd name="connsiteX10" fmla="*/ 109259 w 143561"/>
                  <a:gd name="connsiteY10" fmla="*/ 0 h 144781"/>
                  <a:gd name="connsiteX11" fmla="*/ 111800 w 143561"/>
                  <a:gd name="connsiteY11" fmla="*/ 0 h 144781"/>
                  <a:gd name="connsiteX12" fmla="*/ 143561 w 143561"/>
                  <a:gd name="connsiteY12" fmla="*/ 0 h 144781"/>
                  <a:gd name="connsiteX13" fmla="*/ 143561 w 143561"/>
                  <a:gd name="connsiteY13" fmla="*/ 2507 h 144781"/>
                  <a:gd name="connsiteX14" fmla="*/ 143561 w 143561"/>
                  <a:gd name="connsiteY14" fmla="*/ 73957 h 144781"/>
                  <a:gd name="connsiteX15" fmla="*/ 71781 w 143561"/>
                  <a:gd name="connsiteY15" fmla="*/ 144781 h 1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561" h="144781">
                    <a:moveTo>
                      <a:pt x="71781" y="144781"/>
                    </a:moveTo>
                    <a:cubicBezTo>
                      <a:pt x="32397" y="144781"/>
                      <a:pt x="0" y="112816"/>
                      <a:pt x="0" y="73957"/>
                    </a:cubicBezTo>
                    <a:cubicBezTo>
                      <a:pt x="0" y="73331"/>
                      <a:pt x="0" y="3761"/>
                      <a:pt x="0" y="2507"/>
                    </a:cubicBez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507"/>
                    </a:lnTo>
                    <a:cubicBezTo>
                      <a:pt x="34302" y="4387"/>
                      <a:pt x="34302" y="70824"/>
                      <a:pt x="34302" y="73957"/>
                    </a:cubicBezTo>
                    <a:cubicBezTo>
                      <a:pt x="34302" y="96521"/>
                      <a:pt x="48913" y="110936"/>
                      <a:pt x="71781" y="110936"/>
                    </a:cubicBezTo>
                    <a:cubicBezTo>
                      <a:pt x="94649" y="110936"/>
                      <a:pt x="109259" y="96521"/>
                      <a:pt x="109259" y="73957"/>
                    </a:cubicBezTo>
                    <a:cubicBezTo>
                      <a:pt x="109259" y="70824"/>
                      <a:pt x="109259" y="4387"/>
                      <a:pt x="109259" y="2507"/>
                    </a:cubicBezTo>
                    <a:lnTo>
                      <a:pt x="109259" y="0"/>
                    </a:lnTo>
                    <a:lnTo>
                      <a:pt x="111800" y="0"/>
                    </a:lnTo>
                    <a:lnTo>
                      <a:pt x="143561" y="0"/>
                    </a:lnTo>
                    <a:lnTo>
                      <a:pt x="143561" y="2507"/>
                    </a:lnTo>
                    <a:cubicBezTo>
                      <a:pt x="143561" y="3761"/>
                      <a:pt x="143561" y="73331"/>
                      <a:pt x="143561" y="73957"/>
                    </a:cubicBezTo>
                    <a:cubicBezTo>
                      <a:pt x="143561" y="112816"/>
                      <a:pt x="111165" y="144781"/>
                      <a:pt x="71781" y="14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668BB51-7B91-495A-8DDC-1ADA8BE7E049}"/>
                  </a:ext>
                </a:extLst>
              </p:cNvPr>
              <p:cNvSpPr/>
              <p:nvPr/>
            </p:nvSpPr>
            <p:spPr>
              <a:xfrm>
                <a:off x="11370128" y="6395431"/>
                <a:ext cx="130856" cy="141647"/>
              </a:xfrm>
              <a:custGeom>
                <a:avLst/>
                <a:gdLst>
                  <a:gd name="connsiteX0" fmla="*/ 0 w 130856"/>
                  <a:gd name="connsiteY0" fmla="*/ 141647 h 141647"/>
                  <a:gd name="connsiteX1" fmla="*/ 0 w 130856"/>
                  <a:gd name="connsiteY1" fmla="*/ 107802 h 141647"/>
                  <a:gd name="connsiteX2" fmla="*/ 84485 w 130856"/>
                  <a:gd name="connsiteY2" fmla="*/ 108429 h 141647"/>
                  <a:gd name="connsiteX3" fmla="*/ 95284 w 130856"/>
                  <a:gd name="connsiteY3" fmla="*/ 97774 h 141647"/>
                  <a:gd name="connsiteX4" fmla="*/ 84485 w 130856"/>
                  <a:gd name="connsiteY4" fmla="*/ 87119 h 141647"/>
                  <a:gd name="connsiteX5" fmla="*/ 44466 w 130856"/>
                  <a:gd name="connsiteY5" fmla="*/ 87119 h 141647"/>
                  <a:gd name="connsiteX6" fmla="*/ 0 w 130856"/>
                  <a:gd name="connsiteY6" fmla="*/ 43873 h 141647"/>
                  <a:gd name="connsiteX7" fmla="*/ 44466 w 130856"/>
                  <a:gd name="connsiteY7" fmla="*/ 0 h 141647"/>
                  <a:gd name="connsiteX8" fmla="*/ 130857 w 130856"/>
                  <a:gd name="connsiteY8" fmla="*/ 0 h 141647"/>
                  <a:gd name="connsiteX9" fmla="*/ 130857 w 130856"/>
                  <a:gd name="connsiteY9" fmla="*/ 33218 h 141647"/>
                  <a:gd name="connsiteX10" fmla="*/ 44466 w 130856"/>
                  <a:gd name="connsiteY10" fmla="*/ 33218 h 141647"/>
                  <a:gd name="connsiteX11" fmla="*/ 33667 w 130856"/>
                  <a:gd name="connsiteY11" fmla="*/ 43873 h 141647"/>
                  <a:gd name="connsiteX12" fmla="*/ 44466 w 130856"/>
                  <a:gd name="connsiteY12" fmla="*/ 54528 h 141647"/>
                  <a:gd name="connsiteX13" fmla="*/ 86391 w 130856"/>
                  <a:gd name="connsiteY13" fmla="*/ 54528 h 141647"/>
                  <a:gd name="connsiteX14" fmla="*/ 130857 w 130856"/>
                  <a:gd name="connsiteY14" fmla="*/ 97774 h 141647"/>
                  <a:gd name="connsiteX15" fmla="*/ 86391 w 130856"/>
                  <a:gd name="connsiteY15" fmla="*/ 141647 h 141647"/>
                  <a:gd name="connsiteX16" fmla="*/ 0 w 130856"/>
                  <a:gd name="connsiteY16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56" h="141647">
                    <a:moveTo>
                      <a:pt x="0" y="141647"/>
                    </a:moveTo>
                    <a:lnTo>
                      <a:pt x="0" y="107802"/>
                    </a:lnTo>
                    <a:cubicBezTo>
                      <a:pt x="0" y="107802"/>
                      <a:pt x="83850" y="108429"/>
                      <a:pt x="84485" y="108429"/>
                    </a:cubicBezTo>
                    <a:cubicBezTo>
                      <a:pt x="90838" y="108429"/>
                      <a:pt x="95284" y="104669"/>
                      <a:pt x="95284" y="97774"/>
                    </a:cubicBezTo>
                    <a:cubicBezTo>
                      <a:pt x="95284" y="91507"/>
                      <a:pt x="91473" y="87119"/>
                      <a:pt x="84485" y="87119"/>
                    </a:cubicBezTo>
                    <a:lnTo>
                      <a:pt x="44466" y="87119"/>
                    </a:lnTo>
                    <a:cubicBezTo>
                      <a:pt x="19692" y="87119"/>
                      <a:pt x="0" y="68317"/>
                      <a:pt x="0" y="43873"/>
                    </a:cubicBezTo>
                    <a:cubicBezTo>
                      <a:pt x="0" y="19430"/>
                      <a:pt x="19692" y="0"/>
                      <a:pt x="44466" y="0"/>
                    </a:cubicBezTo>
                    <a:lnTo>
                      <a:pt x="130857" y="0"/>
                    </a:lnTo>
                    <a:lnTo>
                      <a:pt x="130857" y="33218"/>
                    </a:lnTo>
                    <a:lnTo>
                      <a:pt x="44466" y="33218"/>
                    </a:lnTo>
                    <a:cubicBezTo>
                      <a:pt x="38114" y="33218"/>
                      <a:pt x="33667" y="36979"/>
                      <a:pt x="33667" y="43873"/>
                    </a:cubicBezTo>
                    <a:cubicBezTo>
                      <a:pt x="33667" y="50141"/>
                      <a:pt x="37478" y="54528"/>
                      <a:pt x="44466" y="54528"/>
                    </a:cubicBezTo>
                    <a:lnTo>
                      <a:pt x="86391" y="54528"/>
                    </a:lnTo>
                    <a:cubicBezTo>
                      <a:pt x="111165" y="54528"/>
                      <a:pt x="130857" y="73331"/>
                      <a:pt x="130857" y="97774"/>
                    </a:cubicBezTo>
                    <a:cubicBezTo>
                      <a:pt x="130857" y="122218"/>
                      <a:pt x="111165" y="141647"/>
                      <a:pt x="86391" y="141647"/>
                    </a:cubicBez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A12E885-5809-8644-9232-256274B843A7}"/>
                  </a:ext>
                </a:extLst>
              </p:cNvPr>
              <p:cNvSpPr/>
              <p:nvPr/>
            </p:nvSpPr>
            <p:spPr>
              <a:xfrm>
                <a:off x="11002967" y="6276347"/>
                <a:ext cx="153089" cy="260731"/>
              </a:xfrm>
              <a:custGeom>
                <a:avLst/>
                <a:gdLst>
                  <a:gd name="connsiteX0" fmla="*/ 80039 w 153089"/>
                  <a:gd name="connsiteY0" fmla="*/ 260731 h 260731"/>
                  <a:gd name="connsiteX1" fmla="*/ 33667 w 153089"/>
                  <a:gd name="connsiteY1" fmla="*/ 260731 h 260731"/>
                  <a:gd name="connsiteX2" fmla="*/ 31761 w 153089"/>
                  <a:gd name="connsiteY2" fmla="*/ 260731 h 260731"/>
                  <a:gd name="connsiteX3" fmla="*/ 0 w 153089"/>
                  <a:gd name="connsiteY3" fmla="*/ 260731 h 260731"/>
                  <a:gd name="connsiteX4" fmla="*/ 0 w 153089"/>
                  <a:gd name="connsiteY4" fmla="*/ 0 h 260731"/>
                  <a:gd name="connsiteX5" fmla="*/ 34302 w 153089"/>
                  <a:gd name="connsiteY5" fmla="*/ 0 h 260731"/>
                  <a:gd name="connsiteX6" fmla="*/ 34302 w 153089"/>
                  <a:gd name="connsiteY6" fmla="*/ 226886 h 260731"/>
                  <a:gd name="connsiteX7" fmla="*/ 80674 w 153089"/>
                  <a:gd name="connsiteY7" fmla="*/ 226886 h 260731"/>
                  <a:gd name="connsiteX8" fmla="*/ 118152 w 153089"/>
                  <a:gd name="connsiteY8" fmla="*/ 189908 h 260731"/>
                  <a:gd name="connsiteX9" fmla="*/ 80674 w 153089"/>
                  <a:gd name="connsiteY9" fmla="*/ 152929 h 260731"/>
                  <a:gd name="connsiteX10" fmla="*/ 67969 w 153089"/>
                  <a:gd name="connsiteY10" fmla="*/ 152929 h 260731"/>
                  <a:gd name="connsiteX11" fmla="*/ 65428 w 153089"/>
                  <a:gd name="connsiteY11" fmla="*/ 152929 h 260731"/>
                  <a:gd name="connsiteX12" fmla="*/ 65428 w 153089"/>
                  <a:gd name="connsiteY12" fmla="*/ 119084 h 260731"/>
                  <a:gd name="connsiteX13" fmla="*/ 67969 w 153089"/>
                  <a:gd name="connsiteY13" fmla="*/ 119084 h 260731"/>
                  <a:gd name="connsiteX14" fmla="*/ 81309 w 153089"/>
                  <a:gd name="connsiteY14" fmla="*/ 119084 h 260731"/>
                  <a:gd name="connsiteX15" fmla="*/ 153090 w 153089"/>
                  <a:gd name="connsiteY15" fmla="*/ 189908 h 260731"/>
                  <a:gd name="connsiteX16" fmla="*/ 80039 w 153089"/>
                  <a:gd name="connsiteY16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89" h="260731">
                    <a:moveTo>
                      <a:pt x="80039" y="260731"/>
                    </a:moveTo>
                    <a:cubicBezTo>
                      <a:pt x="79403" y="260731"/>
                      <a:pt x="42560" y="260731"/>
                      <a:pt x="33667" y="260731"/>
                    </a:cubicBezTo>
                    <a:lnTo>
                      <a:pt x="31761" y="260731"/>
                    </a:lnTo>
                    <a:lnTo>
                      <a:pt x="0" y="260731"/>
                    </a:ln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26886"/>
                    </a:lnTo>
                    <a:cubicBezTo>
                      <a:pt x="43831" y="226886"/>
                      <a:pt x="78768" y="226886"/>
                      <a:pt x="80674" y="226886"/>
                    </a:cubicBezTo>
                    <a:cubicBezTo>
                      <a:pt x="103542" y="226886"/>
                      <a:pt x="118152" y="212471"/>
                      <a:pt x="118152" y="189908"/>
                    </a:cubicBezTo>
                    <a:cubicBezTo>
                      <a:pt x="118152" y="167344"/>
                      <a:pt x="103542" y="152929"/>
                      <a:pt x="80674" y="152929"/>
                    </a:cubicBezTo>
                    <a:cubicBezTo>
                      <a:pt x="79403" y="152929"/>
                      <a:pt x="68605" y="152929"/>
                      <a:pt x="67969" y="152929"/>
                    </a:cubicBezTo>
                    <a:lnTo>
                      <a:pt x="65428" y="152929"/>
                    </a:lnTo>
                    <a:lnTo>
                      <a:pt x="65428" y="119084"/>
                    </a:lnTo>
                    <a:lnTo>
                      <a:pt x="67969" y="119084"/>
                    </a:lnTo>
                    <a:cubicBezTo>
                      <a:pt x="69240" y="119084"/>
                      <a:pt x="80674" y="119084"/>
                      <a:pt x="81309" y="119084"/>
                    </a:cubicBezTo>
                    <a:cubicBezTo>
                      <a:pt x="120693" y="119084"/>
                      <a:pt x="153090" y="151049"/>
                      <a:pt x="153090" y="189908"/>
                    </a:cubicBezTo>
                    <a:cubicBezTo>
                      <a:pt x="153090" y="228767"/>
                      <a:pt x="119423" y="260731"/>
                      <a:pt x="80039" y="260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794323-6B68-861B-5104-EE7B6CA6020F}"/>
                  </a:ext>
                </a:extLst>
              </p:cNvPr>
              <p:cNvSpPr/>
              <p:nvPr/>
            </p:nvSpPr>
            <p:spPr>
              <a:xfrm>
                <a:off x="11260234" y="6276347"/>
                <a:ext cx="84485" cy="260731"/>
              </a:xfrm>
              <a:custGeom>
                <a:avLst/>
                <a:gdLst>
                  <a:gd name="connsiteX0" fmla="*/ 0 w 84485"/>
                  <a:gd name="connsiteY0" fmla="*/ 260731 h 260731"/>
                  <a:gd name="connsiteX1" fmla="*/ 0 w 84485"/>
                  <a:gd name="connsiteY1" fmla="*/ 0 h 260731"/>
                  <a:gd name="connsiteX2" fmla="*/ 34302 w 84485"/>
                  <a:gd name="connsiteY2" fmla="*/ 0 h 260731"/>
                  <a:gd name="connsiteX3" fmla="*/ 34302 w 84485"/>
                  <a:gd name="connsiteY3" fmla="*/ 119084 h 260731"/>
                  <a:gd name="connsiteX4" fmla="*/ 84485 w 84485"/>
                  <a:gd name="connsiteY4" fmla="*/ 119084 h 260731"/>
                  <a:gd name="connsiteX5" fmla="*/ 84485 w 84485"/>
                  <a:gd name="connsiteY5" fmla="*/ 152929 h 260731"/>
                  <a:gd name="connsiteX6" fmla="*/ 34302 w 84485"/>
                  <a:gd name="connsiteY6" fmla="*/ 152929 h 260731"/>
                  <a:gd name="connsiteX7" fmla="*/ 34302 w 84485"/>
                  <a:gd name="connsiteY7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85" h="260731">
                    <a:moveTo>
                      <a:pt x="0" y="260731"/>
                    </a:move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119084"/>
                    </a:lnTo>
                    <a:lnTo>
                      <a:pt x="84485" y="119084"/>
                    </a:lnTo>
                    <a:lnTo>
                      <a:pt x="84485" y="152929"/>
                    </a:lnTo>
                    <a:lnTo>
                      <a:pt x="34302" y="152929"/>
                    </a:lnTo>
                    <a:lnTo>
                      <a:pt x="34302" y="260731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60245DB-9869-2109-138C-7C470553CE47}"/>
                  </a:ext>
                </a:extLst>
              </p:cNvPr>
              <p:cNvSpPr/>
              <p:nvPr/>
            </p:nvSpPr>
            <p:spPr>
              <a:xfrm>
                <a:off x="11187818" y="6395431"/>
                <a:ext cx="34302" cy="141647"/>
              </a:xfrm>
              <a:custGeom>
                <a:avLst/>
                <a:gdLst>
                  <a:gd name="connsiteX0" fmla="*/ 0 w 34302"/>
                  <a:gd name="connsiteY0" fmla="*/ 0 h 141647"/>
                  <a:gd name="connsiteX1" fmla="*/ 34302 w 34302"/>
                  <a:gd name="connsiteY1" fmla="*/ 0 h 141647"/>
                  <a:gd name="connsiteX2" fmla="*/ 34302 w 34302"/>
                  <a:gd name="connsiteY2" fmla="*/ 141647 h 141647"/>
                  <a:gd name="connsiteX3" fmla="*/ 0 w 34302"/>
                  <a:gd name="connsiteY3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2" h="141647">
                    <a:moveTo>
                      <a:pt x="0" y="0"/>
                    </a:moveTo>
                    <a:lnTo>
                      <a:pt x="34302" y="0"/>
                    </a:lnTo>
                    <a:lnTo>
                      <a:pt x="34302" y="141647"/>
                    </a:ln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20F090-25F4-7B84-7A35-D82B6FE49D41}"/>
                  </a:ext>
                </a:extLst>
              </p:cNvPr>
              <p:cNvSpPr/>
              <p:nvPr userDrawn="1"/>
            </p:nvSpPr>
            <p:spPr>
              <a:xfrm>
                <a:off x="10367740" y="6416115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58438C3-2E19-65F3-1AB1-608FA589E2B8}"/>
              </a:ext>
            </a:extLst>
          </p:cNvPr>
          <p:cNvSpPr txBox="1">
            <a:spLocks/>
          </p:cNvSpPr>
          <p:nvPr userDrawn="1"/>
        </p:nvSpPr>
        <p:spPr>
          <a:xfrm flipH="1">
            <a:off x="8841218" y="6518974"/>
            <a:ext cx="3036356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fine theoretical Physics Institute</a:t>
            </a:r>
          </a:p>
        </p:txBody>
      </p:sp>
    </p:spTree>
    <p:extLst>
      <p:ext uri="{BB962C8B-B14F-4D97-AF65-F5344CB8AC3E}">
        <p14:creationId xmlns:p14="http://schemas.microsoft.com/office/powerpoint/2010/main" val="2510885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6">
          <p15:clr>
            <a:srgbClr val="FBAE40"/>
          </p15:clr>
        </p15:guide>
        <p15:guide id="4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168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entered-Dark-Wa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3F790793-1226-4A5A-98D6-6E1ED2A7BF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055" y="1188720"/>
            <a:ext cx="10983891" cy="4918509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1313" indent="-225425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FAF812-9FC1-4B3B-8F96-CAC85D995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055" y="388590"/>
            <a:ext cx="10983891" cy="4154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lang="en-US" sz="3000" b="1" cap="all" spc="0" baseline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en-US" dirty="0"/>
              <a:t>THIS IS A TITLE FOR YOUR SLIDE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5DDDF-FF19-B342-78A8-9CD425BD02CA}"/>
              </a:ext>
            </a:extLst>
          </p:cNvPr>
          <p:cNvGrpSpPr/>
          <p:nvPr userDrawn="1"/>
        </p:nvGrpSpPr>
        <p:grpSpPr>
          <a:xfrm>
            <a:off x="243950" y="6347631"/>
            <a:ext cx="2231854" cy="288308"/>
            <a:chOff x="243950" y="6347631"/>
            <a:chExt cx="2231854" cy="288308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70C83FCD-AA80-BE3D-2C20-760EF677F8E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43950" y="6479983"/>
              <a:ext cx="1156176" cy="148897"/>
              <a:chOff x="0" y="3032482"/>
              <a:chExt cx="6109336" cy="786785"/>
            </a:xfrm>
          </p:grpSpPr>
          <p:sp>
            <p:nvSpPr>
              <p:cNvPr id="28" name="Freeform: Shape 17">
                <a:extLst>
                  <a:ext uri="{FF2B5EF4-FFF2-40B4-BE49-F238E27FC236}">
                    <a16:creationId xmlns:a16="http://schemas.microsoft.com/office/drawing/2014/main" id="{1036D195-A15C-1999-2357-D7DDCA5F9DAE}"/>
                  </a:ext>
                </a:extLst>
              </p:cNvPr>
              <p:cNvSpPr/>
              <p:nvPr/>
            </p:nvSpPr>
            <p:spPr>
              <a:xfrm>
                <a:off x="3196630" y="3033297"/>
                <a:ext cx="922060" cy="784578"/>
              </a:xfrm>
              <a:custGeom>
                <a:avLst/>
                <a:gdLst>
                  <a:gd name="connsiteX0" fmla="*/ 856005 w 922060"/>
                  <a:gd name="connsiteY0" fmla="*/ 725146 h 784578"/>
                  <a:gd name="connsiteX1" fmla="*/ 692951 w 922060"/>
                  <a:gd name="connsiteY1" fmla="*/ 784531 h 784578"/>
                  <a:gd name="connsiteX2" fmla="*/ 229173 w 922060"/>
                  <a:gd name="connsiteY2" fmla="*/ 784531 h 784578"/>
                  <a:gd name="connsiteX3" fmla="*/ 67509 w 922060"/>
                  <a:gd name="connsiteY3" fmla="*/ 725146 h 784578"/>
                  <a:gd name="connsiteX4" fmla="*/ 64 w 922060"/>
                  <a:gd name="connsiteY4" fmla="*/ 572838 h 784578"/>
                  <a:gd name="connsiteX5" fmla="*/ 64 w 922060"/>
                  <a:gd name="connsiteY5" fmla="*/ 535132 h 784578"/>
                  <a:gd name="connsiteX6" fmla="*/ 70196 w 922060"/>
                  <a:gd name="connsiteY6" fmla="*/ 385512 h 784578"/>
                  <a:gd name="connsiteX7" fmla="*/ 229173 w 922060"/>
                  <a:gd name="connsiteY7" fmla="*/ 323440 h 784578"/>
                  <a:gd name="connsiteX8" fmla="*/ 524431 w 922060"/>
                  <a:gd name="connsiteY8" fmla="*/ 323440 h 784578"/>
                  <a:gd name="connsiteX9" fmla="*/ 524431 w 922060"/>
                  <a:gd name="connsiteY9" fmla="*/ 463611 h 784578"/>
                  <a:gd name="connsiteX10" fmla="*/ 229173 w 922060"/>
                  <a:gd name="connsiteY10" fmla="*/ 463611 h 784578"/>
                  <a:gd name="connsiteX11" fmla="*/ 173587 w 922060"/>
                  <a:gd name="connsiteY11" fmla="*/ 483900 h 784578"/>
                  <a:gd name="connsiteX12" fmla="*/ 148017 w 922060"/>
                  <a:gd name="connsiteY12" fmla="*/ 535132 h 784578"/>
                  <a:gd name="connsiteX13" fmla="*/ 148017 w 922060"/>
                  <a:gd name="connsiteY13" fmla="*/ 572838 h 784578"/>
                  <a:gd name="connsiteX14" fmla="*/ 228803 w 922060"/>
                  <a:gd name="connsiteY14" fmla="*/ 642970 h 784578"/>
                  <a:gd name="connsiteX15" fmla="*/ 692580 w 922060"/>
                  <a:gd name="connsiteY15" fmla="*/ 642970 h 784578"/>
                  <a:gd name="connsiteX16" fmla="*/ 774756 w 922060"/>
                  <a:gd name="connsiteY16" fmla="*/ 572838 h 784578"/>
                  <a:gd name="connsiteX17" fmla="*/ 774756 w 922060"/>
                  <a:gd name="connsiteY17" fmla="*/ 211525 h 784578"/>
                  <a:gd name="connsiteX18" fmla="*/ 750020 w 922060"/>
                  <a:gd name="connsiteY18" fmla="*/ 161775 h 784578"/>
                  <a:gd name="connsiteX19" fmla="*/ 693415 w 922060"/>
                  <a:gd name="connsiteY19" fmla="*/ 140189 h 784578"/>
                  <a:gd name="connsiteX20" fmla="*/ 13590 w 922060"/>
                  <a:gd name="connsiteY20" fmla="*/ 140189 h 784578"/>
                  <a:gd name="connsiteX21" fmla="*/ 13590 w 922060"/>
                  <a:gd name="connsiteY21" fmla="*/ 18 h 784578"/>
                  <a:gd name="connsiteX22" fmla="*/ 692951 w 922060"/>
                  <a:gd name="connsiteY22" fmla="*/ 18 h 784578"/>
                  <a:gd name="connsiteX23" fmla="*/ 851929 w 922060"/>
                  <a:gd name="connsiteY23" fmla="*/ 62090 h 784578"/>
                  <a:gd name="connsiteX24" fmla="*/ 922061 w 922060"/>
                  <a:gd name="connsiteY24" fmla="*/ 211618 h 784578"/>
                  <a:gd name="connsiteX25" fmla="*/ 922061 w 922060"/>
                  <a:gd name="connsiteY25" fmla="*/ 572931 h 784578"/>
                  <a:gd name="connsiteX26" fmla="*/ 856005 w 922060"/>
                  <a:gd name="connsiteY26" fmla="*/ 725146 h 78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2060" h="784578">
                    <a:moveTo>
                      <a:pt x="856005" y="725146"/>
                    </a:moveTo>
                    <a:cubicBezTo>
                      <a:pt x="810915" y="764510"/>
                      <a:pt x="752790" y="785680"/>
                      <a:pt x="692951" y="784531"/>
                    </a:cubicBezTo>
                    <a:lnTo>
                      <a:pt x="229173" y="784531"/>
                    </a:lnTo>
                    <a:cubicBezTo>
                      <a:pt x="169742" y="785726"/>
                      <a:pt x="112034" y="764529"/>
                      <a:pt x="67509" y="725146"/>
                    </a:cubicBezTo>
                    <a:cubicBezTo>
                      <a:pt x="23327" y="687050"/>
                      <a:pt x="-1428" y="631149"/>
                      <a:pt x="64" y="572838"/>
                    </a:cubicBezTo>
                    <a:lnTo>
                      <a:pt x="64" y="535132"/>
                    </a:lnTo>
                    <a:cubicBezTo>
                      <a:pt x="-779" y="477134"/>
                      <a:pt x="25078" y="421964"/>
                      <a:pt x="70196" y="385512"/>
                    </a:cubicBezTo>
                    <a:cubicBezTo>
                      <a:pt x="113359" y="345339"/>
                      <a:pt x="170214" y="323141"/>
                      <a:pt x="229173" y="323440"/>
                    </a:cubicBezTo>
                    <a:lnTo>
                      <a:pt x="524431" y="323440"/>
                    </a:lnTo>
                    <a:lnTo>
                      <a:pt x="524431" y="463611"/>
                    </a:lnTo>
                    <a:lnTo>
                      <a:pt x="229173" y="463611"/>
                    </a:lnTo>
                    <a:cubicBezTo>
                      <a:pt x="208857" y="463740"/>
                      <a:pt x="189207" y="470910"/>
                      <a:pt x="173587" y="483900"/>
                    </a:cubicBezTo>
                    <a:cubicBezTo>
                      <a:pt x="157467" y="495990"/>
                      <a:pt x="147989" y="514982"/>
                      <a:pt x="148017" y="535132"/>
                    </a:cubicBezTo>
                    <a:lnTo>
                      <a:pt x="148017" y="572838"/>
                    </a:lnTo>
                    <a:cubicBezTo>
                      <a:pt x="148017" y="620087"/>
                      <a:pt x="174976" y="642970"/>
                      <a:pt x="228803" y="642970"/>
                    </a:cubicBezTo>
                    <a:lnTo>
                      <a:pt x="692580" y="642970"/>
                    </a:lnTo>
                    <a:cubicBezTo>
                      <a:pt x="748167" y="642970"/>
                      <a:pt x="774756" y="620087"/>
                      <a:pt x="774756" y="572838"/>
                    </a:cubicBezTo>
                    <a:lnTo>
                      <a:pt x="774756" y="211525"/>
                    </a:lnTo>
                    <a:cubicBezTo>
                      <a:pt x="774654" y="192009"/>
                      <a:pt x="765520" y="173640"/>
                      <a:pt x="750020" y="161775"/>
                    </a:cubicBezTo>
                    <a:cubicBezTo>
                      <a:pt x="734391" y="147965"/>
                      <a:pt x="714278" y="140295"/>
                      <a:pt x="693415" y="140189"/>
                    </a:cubicBezTo>
                    <a:lnTo>
                      <a:pt x="13590" y="140189"/>
                    </a:lnTo>
                    <a:lnTo>
                      <a:pt x="13590" y="18"/>
                    </a:lnTo>
                    <a:lnTo>
                      <a:pt x="692951" y="18"/>
                    </a:lnTo>
                    <a:cubicBezTo>
                      <a:pt x="751994" y="-731"/>
                      <a:pt x="809016" y="21531"/>
                      <a:pt x="851929" y="62090"/>
                    </a:cubicBezTo>
                    <a:cubicBezTo>
                      <a:pt x="899178" y="103873"/>
                      <a:pt x="922061" y="153715"/>
                      <a:pt x="922061" y="211618"/>
                    </a:cubicBezTo>
                    <a:lnTo>
                      <a:pt x="922061" y="572931"/>
                    </a:lnTo>
                    <a:cubicBezTo>
                      <a:pt x="922061" y="634910"/>
                      <a:pt x="900474" y="686050"/>
                      <a:pt x="856005" y="725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29" name="Freeform: Shape 18">
                <a:extLst>
                  <a:ext uri="{FF2B5EF4-FFF2-40B4-BE49-F238E27FC236}">
                    <a16:creationId xmlns:a16="http://schemas.microsoft.com/office/drawing/2014/main" id="{7BD137F0-6F1C-B839-02BB-0909DAF413EB}"/>
                  </a:ext>
                </a:extLst>
              </p:cNvPr>
              <p:cNvSpPr/>
              <p:nvPr/>
            </p:nvSpPr>
            <p:spPr>
              <a:xfrm>
                <a:off x="4179836" y="3033315"/>
                <a:ext cx="952662" cy="784512"/>
              </a:xfrm>
              <a:custGeom>
                <a:avLst/>
                <a:gdLst>
                  <a:gd name="connsiteX0" fmla="*/ 804431 w 952662"/>
                  <a:gd name="connsiteY0" fmla="*/ 572820 h 784512"/>
                  <a:gd name="connsiteX1" fmla="*/ 575322 w 952662"/>
                  <a:gd name="connsiteY1" fmla="*/ 784512 h 784512"/>
                  <a:gd name="connsiteX2" fmla="*/ 376136 w 952662"/>
                  <a:gd name="connsiteY2" fmla="*/ 784512 h 784512"/>
                  <a:gd name="connsiteX3" fmla="*/ 147027 w 952662"/>
                  <a:gd name="connsiteY3" fmla="*/ 572820 h 784512"/>
                  <a:gd name="connsiteX4" fmla="*/ 0 w 952662"/>
                  <a:gd name="connsiteY4" fmla="*/ 0 h 784512"/>
                  <a:gd name="connsiteX5" fmla="*/ 157495 w 952662"/>
                  <a:gd name="connsiteY5" fmla="*/ 0 h 784512"/>
                  <a:gd name="connsiteX6" fmla="*/ 299056 w 952662"/>
                  <a:gd name="connsiteY6" fmla="*/ 545861 h 784512"/>
                  <a:gd name="connsiteX7" fmla="*/ 397444 w 952662"/>
                  <a:gd name="connsiteY7" fmla="*/ 642952 h 784512"/>
                  <a:gd name="connsiteX8" fmla="*/ 554291 w 952662"/>
                  <a:gd name="connsiteY8" fmla="*/ 642952 h 784512"/>
                  <a:gd name="connsiteX9" fmla="*/ 655366 w 952662"/>
                  <a:gd name="connsiteY9" fmla="*/ 545861 h 784512"/>
                  <a:gd name="connsiteX10" fmla="*/ 795167 w 952662"/>
                  <a:gd name="connsiteY10" fmla="*/ 0 h 784512"/>
                  <a:gd name="connsiteX11" fmla="*/ 952662 w 952662"/>
                  <a:gd name="connsiteY11" fmla="*/ 0 h 78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662" h="784512">
                    <a:moveTo>
                      <a:pt x="804431" y="572820"/>
                    </a:moveTo>
                    <a:cubicBezTo>
                      <a:pt x="768115" y="714381"/>
                      <a:pt x="692609" y="784512"/>
                      <a:pt x="575322" y="784512"/>
                    </a:cubicBezTo>
                    <a:lnTo>
                      <a:pt x="376136" y="784512"/>
                    </a:lnTo>
                    <a:cubicBezTo>
                      <a:pt x="258848" y="784512"/>
                      <a:pt x="183436" y="714381"/>
                      <a:pt x="147027" y="572820"/>
                    </a:cubicBezTo>
                    <a:lnTo>
                      <a:pt x="0" y="0"/>
                    </a:lnTo>
                    <a:lnTo>
                      <a:pt x="157495" y="0"/>
                    </a:lnTo>
                    <a:lnTo>
                      <a:pt x="299056" y="545861"/>
                    </a:lnTo>
                    <a:cubicBezTo>
                      <a:pt x="315176" y="610712"/>
                      <a:pt x="348898" y="642952"/>
                      <a:pt x="397444" y="642952"/>
                    </a:cubicBezTo>
                    <a:lnTo>
                      <a:pt x="554291" y="642952"/>
                    </a:lnTo>
                    <a:cubicBezTo>
                      <a:pt x="604041" y="642952"/>
                      <a:pt x="639153" y="610619"/>
                      <a:pt x="655366" y="545861"/>
                    </a:cubicBezTo>
                    <a:lnTo>
                      <a:pt x="795167" y="0"/>
                    </a:lnTo>
                    <a:lnTo>
                      <a:pt x="9526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0" name="Freeform: Shape 19">
                <a:extLst>
                  <a:ext uri="{FF2B5EF4-FFF2-40B4-BE49-F238E27FC236}">
                    <a16:creationId xmlns:a16="http://schemas.microsoft.com/office/drawing/2014/main" id="{8124E0F0-CD7C-5F70-30CA-AD67223A2EEC}"/>
                  </a:ext>
                </a:extLst>
              </p:cNvPr>
              <p:cNvSpPr/>
              <p:nvPr/>
            </p:nvSpPr>
            <p:spPr>
              <a:xfrm>
                <a:off x="5185774" y="3033266"/>
                <a:ext cx="923562" cy="783173"/>
              </a:xfrm>
              <a:custGeom>
                <a:avLst/>
                <a:gdLst>
                  <a:gd name="connsiteX0" fmla="*/ 853342 w 923562"/>
                  <a:gd name="connsiteY0" fmla="*/ 399069 h 783173"/>
                  <a:gd name="connsiteX1" fmla="*/ 694365 w 923562"/>
                  <a:gd name="connsiteY1" fmla="*/ 460955 h 783173"/>
                  <a:gd name="connsiteX2" fmla="*/ 397903 w 923562"/>
                  <a:gd name="connsiteY2" fmla="*/ 460955 h 783173"/>
                  <a:gd name="connsiteX3" fmla="*/ 397903 w 923562"/>
                  <a:gd name="connsiteY3" fmla="*/ 319487 h 783173"/>
                  <a:gd name="connsiteX4" fmla="*/ 694365 w 923562"/>
                  <a:gd name="connsiteY4" fmla="*/ 319487 h 783173"/>
                  <a:gd name="connsiteX5" fmla="*/ 748284 w 923562"/>
                  <a:gd name="connsiteY5" fmla="*/ 299291 h 783173"/>
                  <a:gd name="connsiteX6" fmla="*/ 775243 w 923562"/>
                  <a:gd name="connsiteY6" fmla="*/ 249448 h 783173"/>
                  <a:gd name="connsiteX7" fmla="*/ 775243 w 923562"/>
                  <a:gd name="connsiteY7" fmla="*/ 211649 h 783173"/>
                  <a:gd name="connsiteX8" fmla="*/ 694365 w 923562"/>
                  <a:gd name="connsiteY8" fmla="*/ 140220 h 783173"/>
                  <a:gd name="connsiteX9" fmla="*/ 229290 w 923562"/>
                  <a:gd name="connsiteY9" fmla="*/ 140220 h 783173"/>
                  <a:gd name="connsiteX10" fmla="*/ 148411 w 923562"/>
                  <a:gd name="connsiteY10" fmla="*/ 211649 h 783173"/>
                  <a:gd name="connsiteX11" fmla="*/ 148411 w 923562"/>
                  <a:gd name="connsiteY11" fmla="*/ 571573 h 783173"/>
                  <a:gd name="connsiteX12" fmla="*/ 174073 w 923562"/>
                  <a:gd name="connsiteY12" fmla="*/ 621415 h 783173"/>
                  <a:gd name="connsiteX13" fmla="*/ 229660 w 923562"/>
                  <a:gd name="connsiteY13" fmla="*/ 643001 h 783173"/>
                  <a:gd name="connsiteX14" fmla="*/ 910226 w 923562"/>
                  <a:gd name="connsiteY14" fmla="*/ 643001 h 783173"/>
                  <a:gd name="connsiteX15" fmla="*/ 910226 w 923562"/>
                  <a:gd name="connsiteY15" fmla="*/ 783172 h 783173"/>
                  <a:gd name="connsiteX16" fmla="*/ 229290 w 923562"/>
                  <a:gd name="connsiteY16" fmla="*/ 783172 h 783173"/>
                  <a:gd name="connsiteX17" fmla="*/ 70219 w 923562"/>
                  <a:gd name="connsiteY17" fmla="*/ 722490 h 783173"/>
                  <a:gd name="connsiteX18" fmla="*/ 88 w 923562"/>
                  <a:gd name="connsiteY18" fmla="*/ 571573 h 783173"/>
                  <a:gd name="connsiteX19" fmla="*/ 88 w 923562"/>
                  <a:gd name="connsiteY19" fmla="*/ 211649 h 783173"/>
                  <a:gd name="connsiteX20" fmla="*/ 67625 w 923562"/>
                  <a:gd name="connsiteY20" fmla="*/ 59342 h 783173"/>
                  <a:gd name="connsiteX21" fmla="*/ 229290 w 923562"/>
                  <a:gd name="connsiteY21" fmla="*/ 50 h 783173"/>
                  <a:gd name="connsiteX22" fmla="*/ 694365 w 923562"/>
                  <a:gd name="connsiteY22" fmla="*/ 50 h 783173"/>
                  <a:gd name="connsiteX23" fmla="*/ 856121 w 923562"/>
                  <a:gd name="connsiteY23" fmla="*/ 58045 h 783173"/>
                  <a:gd name="connsiteX24" fmla="*/ 923474 w 923562"/>
                  <a:gd name="connsiteY24" fmla="*/ 211649 h 783173"/>
                  <a:gd name="connsiteX25" fmla="*/ 923474 w 923562"/>
                  <a:gd name="connsiteY25" fmla="*/ 249448 h 783173"/>
                  <a:gd name="connsiteX26" fmla="*/ 853342 w 923562"/>
                  <a:gd name="connsiteY26" fmla="*/ 399069 h 78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562" h="783173">
                    <a:moveTo>
                      <a:pt x="853342" y="399069"/>
                    </a:moveTo>
                    <a:cubicBezTo>
                      <a:pt x="810114" y="439110"/>
                      <a:pt x="753286" y="461230"/>
                      <a:pt x="694365" y="460955"/>
                    </a:cubicBezTo>
                    <a:lnTo>
                      <a:pt x="397903" y="460955"/>
                    </a:lnTo>
                    <a:lnTo>
                      <a:pt x="397903" y="319487"/>
                    </a:lnTo>
                    <a:lnTo>
                      <a:pt x="694365" y="319487"/>
                    </a:lnTo>
                    <a:cubicBezTo>
                      <a:pt x="714098" y="319012"/>
                      <a:pt x="733090" y="311897"/>
                      <a:pt x="748284" y="299291"/>
                    </a:cubicBezTo>
                    <a:cubicBezTo>
                      <a:pt x="765793" y="284468"/>
                      <a:pt x="775243" y="268255"/>
                      <a:pt x="775243" y="249448"/>
                    </a:cubicBezTo>
                    <a:lnTo>
                      <a:pt x="775243" y="211649"/>
                    </a:lnTo>
                    <a:cubicBezTo>
                      <a:pt x="775243" y="164586"/>
                      <a:pt x="748284" y="140220"/>
                      <a:pt x="694365" y="140220"/>
                    </a:cubicBezTo>
                    <a:lnTo>
                      <a:pt x="229290" y="140220"/>
                    </a:lnTo>
                    <a:cubicBezTo>
                      <a:pt x="175371" y="140220"/>
                      <a:pt x="148411" y="164586"/>
                      <a:pt x="148411" y="211649"/>
                    </a:cubicBezTo>
                    <a:lnTo>
                      <a:pt x="148411" y="571573"/>
                    </a:lnTo>
                    <a:cubicBezTo>
                      <a:pt x="148143" y="591417"/>
                      <a:pt x="157759" y="610103"/>
                      <a:pt x="174073" y="621415"/>
                    </a:cubicBezTo>
                    <a:cubicBezTo>
                      <a:pt x="189258" y="635303"/>
                      <a:pt x="209084" y="643001"/>
                      <a:pt x="229660" y="643001"/>
                    </a:cubicBezTo>
                    <a:lnTo>
                      <a:pt x="910226" y="643001"/>
                    </a:lnTo>
                    <a:lnTo>
                      <a:pt x="910226" y="783172"/>
                    </a:lnTo>
                    <a:lnTo>
                      <a:pt x="229290" y="783172"/>
                    </a:lnTo>
                    <a:cubicBezTo>
                      <a:pt x="170581" y="783330"/>
                      <a:pt x="113901" y="761707"/>
                      <a:pt x="70219" y="722490"/>
                    </a:cubicBezTo>
                    <a:cubicBezTo>
                      <a:pt x="25296" y="685321"/>
                      <a:pt x="-478" y="629874"/>
                      <a:pt x="88" y="571573"/>
                    </a:cubicBezTo>
                    <a:lnTo>
                      <a:pt x="88" y="211649"/>
                    </a:lnTo>
                    <a:cubicBezTo>
                      <a:pt x="-1673" y="153263"/>
                      <a:pt x="23175" y="97236"/>
                      <a:pt x="67625" y="59342"/>
                    </a:cubicBezTo>
                    <a:cubicBezTo>
                      <a:pt x="112168" y="19999"/>
                      <a:pt x="169868" y="-1165"/>
                      <a:pt x="229290" y="50"/>
                    </a:cubicBezTo>
                    <a:lnTo>
                      <a:pt x="694365" y="50"/>
                    </a:lnTo>
                    <a:cubicBezTo>
                      <a:pt x="753546" y="-956"/>
                      <a:pt x="811060" y="19665"/>
                      <a:pt x="856121" y="58045"/>
                    </a:cubicBezTo>
                    <a:cubicBezTo>
                      <a:pt x="900517" y="96525"/>
                      <a:pt x="925243" y="152928"/>
                      <a:pt x="923474" y="211649"/>
                    </a:cubicBezTo>
                    <a:lnTo>
                      <a:pt x="923474" y="249448"/>
                    </a:lnTo>
                    <a:cubicBezTo>
                      <a:pt x="923474" y="307721"/>
                      <a:pt x="900961" y="357193"/>
                      <a:pt x="853342" y="399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1" name="Freeform: Shape 20">
                <a:extLst>
                  <a:ext uri="{FF2B5EF4-FFF2-40B4-BE49-F238E27FC236}">
                    <a16:creationId xmlns:a16="http://schemas.microsoft.com/office/drawing/2014/main" id="{AA2CBA50-8A28-925A-D4D4-1076FBBFDD0E}"/>
                  </a:ext>
                </a:extLst>
              </p:cNvPr>
              <p:cNvSpPr/>
              <p:nvPr/>
            </p:nvSpPr>
            <p:spPr>
              <a:xfrm>
                <a:off x="1110806" y="3330889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  <a:gd name="connsiteX7" fmla="*/ 187142 w 187141"/>
                  <a:gd name="connsiteY7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3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ubicBezTo>
                      <a:pt x="187142" y="93416"/>
                      <a:pt x="187142" y="93448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2" name="Freeform: Shape 21">
                <a:extLst>
                  <a:ext uri="{FF2B5EF4-FFF2-40B4-BE49-F238E27FC236}">
                    <a16:creationId xmlns:a16="http://schemas.microsoft.com/office/drawing/2014/main" id="{EEA93510-B29A-E906-0105-B7D8AC4F24EE}"/>
                  </a:ext>
                </a:extLst>
              </p:cNvPr>
              <p:cNvSpPr/>
              <p:nvPr/>
            </p:nvSpPr>
            <p:spPr>
              <a:xfrm>
                <a:off x="1110806" y="3032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4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4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3" name="Freeform: Shape 22">
                <a:extLst>
                  <a:ext uri="{FF2B5EF4-FFF2-40B4-BE49-F238E27FC236}">
                    <a16:creationId xmlns:a16="http://schemas.microsoft.com/office/drawing/2014/main" id="{6B5ABBB7-5B73-B6BB-96E1-987854E1A7BF}"/>
                  </a:ext>
                </a:extLst>
              </p:cNvPr>
              <p:cNvSpPr/>
              <p:nvPr/>
            </p:nvSpPr>
            <p:spPr>
              <a:xfrm>
                <a:off x="1421720" y="3629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4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478 w 187141"/>
                  <a:gd name="connsiteY4" fmla="*/ 0 h 187141"/>
                  <a:gd name="connsiteX5" fmla="*/ 187142 w 187141"/>
                  <a:gd name="connsiteY5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5"/>
                      <a:pt x="145340" y="187086"/>
                      <a:pt x="93664" y="187142"/>
                    </a:cubicBezTo>
                    <a:cubicBezTo>
                      <a:pt x="41986" y="187197"/>
                      <a:pt x="56" y="145341"/>
                      <a:pt x="0" y="93663"/>
                    </a:cubicBezTo>
                    <a:cubicBezTo>
                      <a:pt x="-56" y="41986"/>
                      <a:pt x="41801" y="56"/>
                      <a:pt x="93478" y="0"/>
                    </a:cubicBezTo>
                    <a:lnTo>
                      <a:pt x="93478" y="0"/>
                    </a:lnTo>
                    <a:cubicBezTo>
                      <a:pt x="145137" y="0"/>
                      <a:pt x="187040" y="41820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4" name="Freeform: Shape 23">
                <a:extLst>
                  <a:ext uri="{FF2B5EF4-FFF2-40B4-BE49-F238E27FC236}">
                    <a16:creationId xmlns:a16="http://schemas.microsoft.com/office/drawing/2014/main" id="{02B9133F-2B23-BDB7-AC6B-1B6A5EBDC68F}"/>
                  </a:ext>
                </a:extLst>
              </p:cNvPr>
              <p:cNvSpPr/>
              <p:nvPr/>
            </p:nvSpPr>
            <p:spPr>
              <a:xfrm>
                <a:off x="1421720" y="3330796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571 h 187141"/>
                  <a:gd name="connsiteX1" fmla="*/ 93571 w 187141"/>
                  <a:gd name="connsiteY1" fmla="*/ 187142 h 187141"/>
                  <a:gd name="connsiteX2" fmla="*/ 0 w 187141"/>
                  <a:gd name="connsiteY2" fmla="*/ 93571 h 187141"/>
                  <a:gd name="connsiteX3" fmla="*/ 93571 w 187141"/>
                  <a:gd name="connsiteY3" fmla="*/ 0 h 187141"/>
                  <a:gd name="connsiteX4" fmla="*/ 187142 w 187141"/>
                  <a:gd name="connsiteY4" fmla="*/ 93571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41" h="187141">
                    <a:moveTo>
                      <a:pt x="187142" y="93571"/>
                    </a:moveTo>
                    <a:cubicBezTo>
                      <a:pt x="187142" y="145249"/>
                      <a:pt x="145248" y="187142"/>
                      <a:pt x="93571" y="187142"/>
                    </a:cubicBezTo>
                    <a:cubicBezTo>
                      <a:pt x="41894" y="187142"/>
                      <a:pt x="0" y="145249"/>
                      <a:pt x="0" y="93571"/>
                    </a:cubicBezTo>
                    <a:cubicBezTo>
                      <a:pt x="0" y="41893"/>
                      <a:pt x="41894" y="0"/>
                      <a:pt x="93571" y="0"/>
                    </a:cubicBezTo>
                    <a:cubicBezTo>
                      <a:pt x="145248" y="0"/>
                      <a:pt x="187142" y="41893"/>
                      <a:pt x="187142" y="93571"/>
                    </a:cubicBezTo>
                    <a:close/>
                  </a:path>
                </a:pathLst>
              </a:custGeom>
              <a:solidFill>
                <a:srgbClr val="2A7DE1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6" name="Freeform: Shape 24">
                <a:extLst>
                  <a:ext uri="{FF2B5EF4-FFF2-40B4-BE49-F238E27FC236}">
                    <a16:creationId xmlns:a16="http://schemas.microsoft.com/office/drawing/2014/main" id="{1AAFE20B-8C96-D05F-97E4-A5AAB68526CA}"/>
                  </a:ext>
                </a:extLst>
              </p:cNvPr>
              <p:cNvSpPr/>
              <p:nvPr/>
            </p:nvSpPr>
            <p:spPr>
              <a:xfrm>
                <a:off x="1690945" y="3033315"/>
                <a:ext cx="1411344" cy="781269"/>
              </a:xfrm>
              <a:custGeom>
                <a:avLst/>
                <a:gdLst>
                  <a:gd name="connsiteX0" fmla="*/ 1255146 w 1411344"/>
                  <a:gd name="connsiteY0" fmla="*/ 0 h 781269"/>
                  <a:gd name="connsiteX1" fmla="*/ 1115531 w 1411344"/>
                  <a:gd name="connsiteY1" fmla="*/ 543637 h 781269"/>
                  <a:gd name="connsiteX2" fmla="*/ 1014826 w 1411344"/>
                  <a:gd name="connsiteY2" fmla="*/ 640358 h 781269"/>
                  <a:gd name="connsiteX3" fmla="*/ 954978 w 1411344"/>
                  <a:gd name="connsiteY3" fmla="*/ 640358 h 781269"/>
                  <a:gd name="connsiteX4" fmla="*/ 853996 w 1411344"/>
                  <a:gd name="connsiteY4" fmla="*/ 543544 h 781269"/>
                  <a:gd name="connsiteX5" fmla="*/ 852421 w 1411344"/>
                  <a:gd name="connsiteY5" fmla="*/ 539468 h 781269"/>
                  <a:gd name="connsiteX6" fmla="*/ 705209 w 1411344"/>
                  <a:gd name="connsiteY6" fmla="*/ 429685 h 781269"/>
                  <a:gd name="connsiteX7" fmla="*/ 556978 w 1411344"/>
                  <a:gd name="connsiteY7" fmla="*/ 544008 h 781269"/>
                  <a:gd name="connsiteX8" fmla="*/ 456366 w 1411344"/>
                  <a:gd name="connsiteY8" fmla="*/ 640358 h 781269"/>
                  <a:gd name="connsiteX9" fmla="*/ 396518 w 1411344"/>
                  <a:gd name="connsiteY9" fmla="*/ 640358 h 781269"/>
                  <a:gd name="connsiteX10" fmla="*/ 298500 w 1411344"/>
                  <a:gd name="connsiteY10" fmla="*/ 543637 h 781269"/>
                  <a:gd name="connsiteX11" fmla="*/ 157495 w 1411344"/>
                  <a:gd name="connsiteY11" fmla="*/ 0 h 781269"/>
                  <a:gd name="connsiteX12" fmla="*/ 0 w 1411344"/>
                  <a:gd name="connsiteY12" fmla="*/ 0 h 781269"/>
                  <a:gd name="connsiteX13" fmla="*/ 146285 w 1411344"/>
                  <a:gd name="connsiteY13" fmla="*/ 570504 h 781269"/>
                  <a:gd name="connsiteX14" fmla="*/ 374469 w 1411344"/>
                  <a:gd name="connsiteY14" fmla="*/ 781270 h 781269"/>
                  <a:gd name="connsiteX15" fmla="*/ 476933 w 1411344"/>
                  <a:gd name="connsiteY15" fmla="*/ 781270 h 781269"/>
                  <a:gd name="connsiteX16" fmla="*/ 701225 w 1411344"/>
                  <a:gd name="connsiteY16" fmla="*/ 585049 h 781269"/>
                  <a:gd name="connsiteX17" fmla="*/ 704468 w 1411344"/>
                  <a:gd name="connsiteY17" fmla="*/ 571616 h 781269"/>
                  <a:gd name="connsiteX18" fmla="*/ 932744 w 1411344"/>
                  <a:gd name="connsiteY18" fmla="*/ 781270 h 781269"/>
                  <a:gd name="connsiteX19" fmla="*/ 1035486 w 1411344"/>
                  <a:gd name="connsiteY19" fmla="*/ 781270 h 781269"/>
                  <a:gd name="connsiteX20" fmla="*/ 1263669 w 1411344"/>
                  <a:gd name="connsiteY20" fmla="*/ 570504 h 781269"/>
                  <a:gd name="connsiteX21" fmla="*/ 1411344 w 1411344"/>
                  <a:gd name="connsiteY21" fmla="*/ 0 h 78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344" h="781269">
                    <a:moveTo>
                      <a:pt x="1255146" y="0"/>
                    </a:moveTo>
                    <a:lnTo>
                      <a:pt x="1115531" y="543637"/>
                    </a:lnTo>
                    <a:cubicBezTo>
                      <a:pt x="1099318" y="608488"/>
                      <a:pt x="1064484" y="640358"/>
                      <a:pt x="1014826" y="640358"/>
                    </a:cubicBezTo>
                    <a:lnTo>
                      <a:pt x="954978" y="640358"/>
                    </a:lnTo>
                    <a:cubicBezTo>
                      <a:pt x="906618" y="640358"/>
                      <a:pt x="869004" y="605894"/>
                      <a:pt x="853996" y="543544"/>
                    </a:cubicBezTo>
                    <a:lnTo>
                      <a:pt x="852421" y="539468"/>
                    </a:lnTo>
                    <a:cubicBezTo>
                      <a:pt x="814807" y="419030"/>
                      <a:pt x="705209" y="429685"/>
                      <a:pt x="705209" y="429685"/>
                    </a:cubicBezTo>
                    <a:cubicBezTo>
                      <a:pt x="594036" y="431167"/>
                      <a:pt x="556978" y="544008"/>
                      <a:pt x="556978" y="544008"/>
                    </a:cubicBezTo>
                    <a:cubicBezTo>
                      <a:pt x="540858" y="608859"/>
                      <a:pt x="505931" y="640358"/>
                      <a:pt x="456366" y="640358"/>
                    </a:cubicBezTo>
                    <a:lnTo>
                      <a:pt x="396518" y="640358"/>
                    </a:lnTo>
                    <a:cubicBezTo>
                      <a:pt x="348250" y="640358"/>
                      <a:pt x="314620" y="608118"/>
                      <a:pt x="298500" y="543637"/>
                    </a:cubicBezTo>
                    <a:lnTo>
                      <a:pt x="157495" y="0"/>
                    </a:lnTo>
                    <a:lnTo>
                      <a:pt x="0" y="0"/>
                    </a:lnTo>
                    <a:lnTo>
                      <a:pt x="146285" y="570504"/>
                    </a:lnTo>
                    <a:cubicBezTo>
                      <a:pt x="182602" y="711509"/>
                      <a:pt x="257459" y="781270"/>
                      <a:pt x="374469" y="781270"/>
                    </a:cubicBezTo>
                    <a:lnTo>
                      <a:pt x="476933" y="781270"/>
                    </a:lnTo>
                    <a:cubicBezTo>
                      <a:pt x="589681" y="781270"/>
                      <a:pt x="663612" y="716419"/>
                      <a:pt x="701225" y="585049"/>
                    </a:cubicBezTo>
                    <a:lnTo>
                      <a:pt x="704468" y="571616"/>
                    </a:lnTo>
                    <a:cubicBezTo>
                      <a:pt x="740877" y="711416"/>
                      <a:pt x="816382" y="781270"/>
                      <a:pt x="932744" y="781270"/>
                    </a:cubicBezTo>
                    <a:lnTo>
                      <a:pt x="1035486" y="781270"/>
                    </a:lnTo>
                    <a:cubicBezTo>
                      <a:pt x="1152218" y="781270"/>
                      <a:pt x="1227445" y="711509"/>
                      <a:pt x="1263669" y="570504"/>
                    </a:cubicBezTo>
                    <a:lnTo>
                      <a:pt x="14113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7" name="Freeform: Shape 25">
                <a:extLst>
                  <a:ext uri="{FF2B5EF4-FFF2-40B4-BE49-F238E27FC236}">
                    <a16:creationId xmlns:a16="http://schemas.microsoft.com/office/drawing/2014/main" id="{6D9376F5-CC20-D58C-CB10-6344CE132A6C}"/>
                  </a:ext>
                </a:extLst>
              </p:cNvPr>
              <p:cNvSpPr/>
              <p:nvPr/>
            </p:nvSpPr>
            <p:spPr>
              <a:xfrm>
                <a:off x="0" y="3032573"/>
                <a:ext cx="948866" cy="786694"/>
              </a:xfrm>
              <a:custGeom>
                <a:avLst/>
                <a:gdLst>
                  <a:gd name="connsiteX0" fmla="*/ 883457 w 948866"/>
                  <a:gd name="connsiteY0" fmla="*/ 727167 h 786694"/>
                  <a:gd name="connsiteX1" fmla="*/ 721978 w 948866"/>
                  <a:gd name="connsiteY1" fmla="*/ 786645 h 786694"/>
                  <a:gd name="connsiteX2" fmla="*/ 0 w 948866"/>
                  <a:gd name="connsiteY2" fmla="*/ 786645 h 786694"/>
                  <a:gd name="connsiteX3" fmla="*/ 0 w 948866"/>
                  <a:gd name="connsiteY3" fmla="*/ 1 h 786694"/>
                  <a:gd name="connsiteX4" fmla="*/ 721978 w 948866"/>
                  <a:gd name="connsiteY4" fmla="*/ 1 h 786694"/>
                  <a:gd name="connsiteX5" fmla="*/ 879473 w 948866"/>
                  <a:gd name="connsiteY5" fmla="*/ 62258 h 786694"/>
                  <a:gd name="connsiteX6" fmla="*/ 948864 w 948866"/>
                  <a:gd name="connsiteY6" fmla="*/ 212250 h 786694"/>
                  <a:gd name="connsiteX7" fmla="*/ 948864 w 948866"/>
                  <a:gd name="connsiteY7" fmla="*/ 574489 h 786694"/>
                  <a:gd name="connsiteX8" fmla="*/ 883457 w 948866"/>
                  <a:gd name="connsiteY8" fmla="*/ 727167 h 786694"/>
                  <a:gd name="connsiteX9" fmla="*/ 802115 w 948866"/>
                  <a:gd name="connsiteY9" fmla="*/ 212250 h 786694"/>
                  <a:gd name="connsiteX10" fmla="*/ 776730 w 948866"/>
                  <a:gd name="connsiteY10" fmla="*/ 162314 h 786694"/>
                  <a:gd name="connsiteX11" fmla="*/ 721978 w 948866"/>
                  <a:gd name="connsiteY11" fmla="*/ 140636 h 786694"/>
                  <a:gd name="connsiteX12" fmla="*/ 145452 w 948866"/>
                  <a:gd name="connsiteY12" fmla="*/ 140636 h 786694"/>
                  <a:gd name="connsiteX13" fmla="*/ 145452 w 948866"/>
                  <a:gd name="connsiteY13" fmla="*/ 644806 h 786694"/>
                  <a:gd name="connsiteX14" fmla="*/ 721978 w 948866"/>
                  <a:gd name="connsiteY14" fmla="*/ 644806 h 786694"/>
                  <a:gd name="connsiteX15" fmla="*/ 802115 w 948866"/>
                  <a:gd name="connsiteY15" fmla="*/ 574489 h 78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8866" h="786694">
                    <a:moveTo>
                      <a:pt x="883457" y="727167"/>
                    </a:moveTo>
                    <a:cubicBezTo>
                      <a:pt x="839046" y="766634"/>
                      <a:pt x="781375" y="787868"/>
                      <a:pt x="721978" y="786645"/>
                    </a:cubicBezTo>
                    <a:lnTo>
                      <a:pt x="0" y="786645"/>
                    </a:lnTo>
                    <a:lnTo>
                      <a:pt x="0" y="1"/>
                    </a:lnTo>
                    <a:lnTo>
                      <a:pt x="721978" y="1"/>
                    </a:lnTo>
                    <a:cubicBezTo>
                      <a:pt x="780517" y="-208"/>
                      <a:pt x="836899" y="22080"/>
                      <a:pt x="879473" y="62258"/>
                    </a:cubicBezTo>
                    <a:cubicBezTo>
                      <a:pt x="923744" y="99459"/>
                      <a:pt x="949169" y="154425"/>
                      <a:pt x="948864" y="212250"/>
                    </a:cubicBezTo>
                    <a:lnTo>
                      <a:pt x="948864" y="574489"/>
                    </a:lnTo>
                    <a:cubicBezTo>
                      <a:pt x="948864" y="636746"/>
                      <a:pt x="927463" y="688256"/>
                      <a:pt x="883457" y="727167"/>
                    </a:cubicBezTo>
                    <a:close/>
                    <a:moveTo>
                      <a:pt x="802115" y="212250"/>
                    </a:moveTo>
                    <a:cubicBezTo>
                      <a:pt x="801827" y="192576"/>
                      <a:pt x="792456" y="174141"/>
                      <a:pt x="776730" y="162314"/>
                    </a:cubicBezTo>
                    <a:cubicBezTo>
                      <a:pt x="761868" y="148441"/>
                      <a:pt x="742309" y="140698"/>
                      <a:pt x="721978" y="140636"/>
                    </a:cubicBezTo>
                    <a:lnTo>
                      <a:pt x="145452" y="140636"/>
                    </a:lnTo>
                    <a:lnTo>
                      <a:pt x="145452" y="644806"/>
                    </a:lnTo>
                    <a:lnTo>
                      <a:pt x="721978" y="644806"/>
                    </a:lnTo>
                    <a:cubicBezTo>
                      <a:pt x="775341" y="644806"/>
                      <a:pt x="802115" y="621830"/>
                      <a:pt x="802115" y="5744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FEBC49-BC04-71FB-D208-3061603D5B4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45582" y="6347631"/>
              <a:ext cx="1030222" cy="288308"/>
              <a:chOff x="10367740" y="6226206"/>
              <a:chExt cx="1133244" cy="31713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798916-9FD1-7930-BF67-0E7139E05A12}"/>
                  </a:ext>
                </a:extLst>
              </p:cNvPr>
              <p:cNvSpPr/>
              <p:nvPr/>
            </p:nvSpPr>
            <p:spPr>
              <a:xfrm>
                <a:off x="11179560" y="6320846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rgbClr val="2A7DE1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aphic 12">
                <a:extLst>
                  <a:ext uri="{FF2B5EF4-FFF2-40B4-BE49-F238E27FC236}">
                    <a16:creationId xmlns:a16="http://schemas.microsoft.com/office/drawing/2014/main" id="{D3B241B9-13D7-7283-EE2B-687780878788}"/>
                  </a:ext>
                </a:extLst>
              </p:cNvPr>
              <p:cNvGrpSpPr/>
              <p:nvPr/>
            </p:nvGrpSpPr>
            <p:grpSpPr>
              <a:xfrm>
                <a:off x="10470646" y="6226206"/>
                <a:ext cx="322060" cy="317139"/>
                <a:chOff x="10470646" y="6226206"/>
                <a:chExt cx="322060" cy="317139"/>
              </a:xfrm>
              <a:solidFill>
                <a:srgbClr val="FFFFFF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20620E90-7D65-7B32-F74D-0EF035586CE6}"/>
                    </a:ext>
                  </a:extLst>
                </p:cNvPr>
                <p:cNvSpPr/>
                <p:nvPr/>
              </p:nvSpPr>
              <p:spPr>
                <a:xfrm>
                  <a:off x="10471917" y="6227460"/>
                  <a:ext cx="318884" cy="314005"/>
                </a:xfrm>
                <a:custGeom>
                  <a:avLst/>
                  <a:gdLst>
                    <a:gd name="connsiteX0" fmla="*/ 159442 w 318884"/>
                    <a:gd name="connsiteY0" fmla="*/ 314006 h 314005"/>
                    <a:gd name="connsiteX1" fmla="*/ 0 w 318884"/>
                    <a:gd name="connsiteY1" fmla="*/ 157316 h 314005"/>
                    <a:gd name="connsiteX2" fmla="*/ 159442 w 318884"/>
                    <a:gd name="connsiteY2" fmla="*/ 0 h 314005"/>
                    <a:gd name="connsiteX3" fmla="*/ 318884 w 318884"/>
                    <a:gd name="connsiteY3" fmla="*/ 157316 h 314005"/>
                    <a:gd name="connsiteX4" fmla="*/ 280135 w 318884"/>
                    <a:gd name="connsiteY4" fmla="*/ 260105 h 314005"/>
                    <a:gd name="connsiteX5" fmla="*/ 297922 w 318884"/>
                    <a:gd name="connsiteY5" fmla="*/ 285175 h 314005"/>
                    <a:gd name="connsiteX6" fmla="*/ 271242 w 318884"/>
                    <a:gd name="connsiteY6" fmla="*/ 311499 h 314005"/>
                    <a:gd name="connsiteX7" fmla="*/ 245198 w 318884"/>
                    <a:gd name="connsiteY7" fmla="*/ 290189 h 314005"/>
                    <a:gd name="connsiteX8" fmla="*/ 159442 w 318884"/>
                    <a:gd name="connsiteY8" fmla="*/ 314006 h 314005"/>
                    <a:gd name="connsiteX9" fmla="*/ 159442 w 318884"/>
                    <a:gd name="connsiteY9" fmla="*/ 37605 h 314005"/>
                    <a:gd name="connsiteX10" fmla="*/ 38114 w 318884"/>
                    <a:gd name="connsiteY10" fmla="*/ 157316 h 314005"/>
                    <a:gd name="connsiteX11" fmla="*/ 159442 w 318884"/>
                    <a:gd name="connsiteY11" fmla="*/ 277027 h 314005"/>
                    <a:gd name="connsiteX12" fmla="*/ 280771 w 318884"/>
                    <a:gd name="connsiteY12" fmla="*/ 157316 h 314005"/>
                    <a:gd name="connsiteX13" fmla="*/ 159442 w 318884"/>
                    <a:gd name="connsiteY13" fmla="*/ 37605 h 314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884" h="314005">
                      <a:moveTo>
                        <a:pt x="159442" y="314006"/>
                      </a:moveTo>
                      <a:cubicBezTo>
                        <a:pt x="71146" y="314006"/>
                        <a:pt x="0" y="243809"/>
                        <a:pt x="0" y="157316"/>
                      </a:cubicBezTo>
                      <a:cubicBezTo>
                        <a:pt x="0" y="70197"/>
                        <a:pt x="71146" y="0"/>
                        <a:pt x="159442" y="0"/>
                      </a:cubicBezTo>
                      <a:cubicBezTo>
                        <a:pt x="247739" y="0"/>
                        <a:pt x="318884" y="70197"/>
                        <a:pt x="318884" y="157316"/>
                      </a:cubicBezTo>
                      <a:cubicBezTo>
                        <a:pt x="318884" y="194922"/>
                        <a:pt x="304909" y="231900"/>
                        <a:pt x="280135" y="260105"/>
                      </a:cubicBezTo>
                      <a:cubicBezTo>
                        <a:pt x="290934" y="263865"/>
                        <a:pt x="297922" y="273893"/>
                        <a:pt x="297922" y="285175"/>
                      </a:cubicBezTo>
                      <a:cubicBezTo>
                        <a:pt x="297922" y="299590"/>
                        <a:pt x="285852" y="311499"/>
                        <a:pt x="271242" y="311499"/>
                      </a:cubicBezTo>
                      <a:cubicBezTo>
                        <a:pt x="258538" y="311499"/>
                        <a:pt x="247104" y="302724"/>
                        <a:pt x="245198" y="290189"/>
                      </a:cubicBezTo>
                      <a:cubicBezTo>
                        <a:pt x="219154" y="305858"/>
                        <a:pt x="189298" y="314006"/>
                        <a:pt x="159442" y="314006"/>
                      </a:cubicBezTo>
                      <a:close/>
                      <a:moveTo>
                        <a:pt x="159442" y="37605"/>
                      </a:moveTo>
                      <a:cubicBezTo>
                        <a:pt x="92108" y="37605"/>
                        <a:pt x="38114" y="90880"/>
                        <a:pt x="38114" y="157316"/>
                      </a:cubicBezTo>
                      <a:cubicBezTo>
                        <a:pt x="38114" y="223126"/>
                        <a:pt x="92743" y="277027"/>
                        <a:pt x="159442" y="277027"/>
                      </a:cubicBezTo>
                      <a:cubicBezTo>
                        <a:pt x="226141" y="277027"/>
                        <a:pt x="280771" y="223126"/>
                        <a:pt x="280771" y="157316"/>
                      </a:cubicBezTo>
                      <a:cubicBezTo>
                        <a:pt x="280771" y="90880"/>
                        <a:pt x="226141" y="37605"/>
                        <a:pt x="159442" y="376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B8339CD-0CDF-F37C-E482-8841AB7F11BC}"/>
                    </a:ext>
                  </a:extLst>
                </p:cNvPr>
                <p:cNvSpPr/>
                <p:nvPr/>
              </p:nvSpPr>
              <p:spPr>
                <a:xfrm>
                  <a:off x="10470646" y="6226206"/>
                  <a:ext cx="322060" cy="317139"/>
                </a:xfrm>
                <a:custGeom>
                  <a:avLst/>
                  <a:gdLst>
                    <a:gd name="connsiteX0" fmla="*/ 160713 w 322060"/>
                    <a:gd name="connsiteY0" fmla="*/ 3134 h 317139"/>
                    <a:gd name="connsiteX1" fmla="*/ 318249 w 322060"/>
                    <a:gd name="connsiteY1" fmla="*/ 158570 h 317139"/>
                    <a:gd name="connsiteX2" fmla="*/ 278230 w 322060"/>
                    <a:gd name="connsiteY2" fmla="*/ 262612 h 317139"/>
                    <a:gd name="connsiteX3" fmla="*/ 297287 w 322060"/>
                    <a:gd name="connsiteY3" fmla="*/ 286428 h 317139"/>
                    <a:gd name="connsiteX4" fmla="*/ 271877 w 322060"/>
                    <a:gd name="connsiteY4" fmla="*/ 311499 h 317139"/>
                    <a:gd name="connsiteX5" fmla="*/ 247104 w 322060"/>
                    <a:gd name="connsiteY5" fmla="*/ 288935 h 317139"/>
                    <a:gd name="connsiteX6" fmla="*/ 160713 w 322060"/>
                    <a:gd name="connsiteY6" fmla="*/ 314006 h 317139"/>
                    <a:gd name="connsiteX7" fmla="*/ 3176 w 322060"/>
                    <a:gd name="connsiteY7" fmla="*/ 158570 h 317139"/>
                    <a:gd name="connsiteX8" fmla="*/ 160713 w 322060"/>
                    <a:gd name="connsiteY8" fmla="*/ 3134 h 317139"/>
                    <a:gd name="connsiteX9" fmla="*/ 160713 w 322060"/>
                    <a:gd name="connsiteY9" fmla="*/ 279534 h 317139"/>
                    <a:gd name="connsiteX10" fmla="*/ 283947 w 322060"/>
                    <a:gd name="connsiteY10" fmla="*/ 157943 h 317139"/>
                    <a:gd name="connsiteX11" fmla="*/ 160713 w 322060"/>
                    <a:gd name="connsiteY11" fmla="*/ 36979 h 317139"/>
                    <a:gd name="connsiteX12" fmla="*/ 37478 w 322060"/>
                    <a:gd name="connsiteY12" fmla="*/ 158570 h 317139"/>
                    <a:gd name="connsiteX13" fmla="*/ 160713 w 322060"/>
                    <a:gd name="connsiteY13" fmla="*/ 279534 h 317139"/>
                    <a:gd name="connsiteX14" fmla="*/ 160713 w 322060"/>
                    <a:gd name="connsiteY14" fmla="*/ 0 h 317139"/>
                    <a:gd name="connsiteX15" fmla="*/ 0 w 322060"/>
                    <a:gd name="connsiteY15" fmla="*/ 158570 h 317139"/>
                    <a:gd name="connsiteX16" fmla="*/ 160713 w 322060"/>
                    <a:gd name="connsiteY16" fmla="*/ 317140 h 317139"/>
                    <a:gd name="connsiteX17" fmla="*/ 244563 w 322060"/>
                    <a:gd name="connsiteY17" fmla="*/ 293950 h 317139"/>
                    <a:gd name="connsiteX18" fmla="*/ 271877 w 322060"/>
                    <a:gd name="connsiteY18" fmla="*/ 314633 h 317139"/>
                    <a:gd name="connsiteX19" fmla="*/ 300463 w 322060"/>
                    <a:gd name="connsiteY19" fmla="*/ 286428 h 317139"/>
                    <a:gd name="connsiteX20" fmla="*/ 283947 w 322060"/>
                    <a:gd name="connsiteY20" fmla="*/ 260731 h 317139"/>
                    <a:gd name="connsiteX21" fmla="*/ 322060 w 322060"/>
                    <a:gd name="connsiteY21" fmla="*/ 158570 h 317139"/>
                    <a:gd name="connsiteX22" fmla="*/ 160713 w 322060"/>
                    <a:gd name="connsiteY22" fmla="*/ 0 h 317139"/>
                    <a:gd name="connsiteX23" fmla="*/ 160713 w 322060"/>
                    <a:gd name="connsiteY23" fmla="*/ 0 h 317139"/>
                    <a:gd name="connsiteX24" fmla="*/ 160713 w 322060"/>
                    <a:gd name="connsiteY24" fmla="*/ 276400 h 317139"/>
                    <a:gd name="connsiteX25" fmla="*/ 40655 w 322060"/>
                    <a:gd name="connsiteY25" fmla="*/ 157943 h 317139"/>
                    <a:gd name="connsiteX26" fmla="*/ 160713 w 322060"/>
                    <a:gd name="connsiteY26" fmla="*/ 40113 h 317139"/>
                    <a:gd name="connsiteX27" fmla="*/ 280771 w 322060"/>
                    <a:gd name="connsiteY27" fmla="*/ 158570 h 317139"/>
                    <a:gd name="connsiteX28" fmla="*/ 160713 w 322060"/>
                    <a:gd name="connsiteY28" fmla="*/ 276400 h 317139"/>
                    <a:gd name="connsiteX29" fmla="*/ 160713 w 322060"/>
                    <a:gd name="connsiteY29" fmla="*/ 276400 h 31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2060" h="317139">
                      <a:moveTo>
                        <a:pt x="160713" y="3134"/>
                      </a:moveTo>
                      <a:cubicBezTo>
                        <a:pt x="247739" y="3134"/>
                        <a:pt x="318249" y="72704"/>
                        <a:pt x="318249" y="158570"/>
                      </a:cubicBezTo>
                      <a:cubicBezTo>
                        <a:pt x="318249" y="198682"/>
                        <a:pt x="303004" y="235034"/>
                        <a:pt x="278230" y="262612"/>
                      </a:cubicBezTo>
                      <a:cubicBezTo>
                        <a:pt x="289029" y="265119"/>
                        <a:pt x="297287" y="275147"/>
                        <a:pt x="297287" y="286428"/>
                      </a:cubicBezTo>
                      <a:cubicBezTo>
                        <a:pt x="297287" y="300217"/>
                        <a:pt x="285852" y="311499"/>
                        <a:pt x="271877" y="311499"/>
                      </a:cubicBezTo>
                      <a:cubicBezTo>
                        <a:pt x="258538" y="311499"/>
                        <a:pt x="248374" y="301471"/>
                        <a:pt x="247104" y="288935"/>
                      </a:cubicBezTo>
                      <a:cubicBezTo>
                        <a:pt x="222330" y="305231"/>
                        <a:pt x="192474" y="314006"/>
                        <a:pt x="160713" y="314006"/>
                      </a:cubicBezTo>
                      <a:cubicBezTo>
                        <a:pt x="73686" y="314006"/>
                        <a:pt x="3176" y="244436"/>
                        <a:pt x="3176" y="158570"/>
                      </a:cubicBezTo>
                      <a:cubicBezTo>
                        <a:pt x="3176" y="72704"/>
                        <a:pt x="73686" y="3134"/>
                        <a:pt x="160713" y="3134"/>
                      </a:cubicBezTo>
                      <a:moveTo>
                        <a:pt x="160713" y="279534"/>
                      </a:moveTo>
                      <a:cubicBezTo>
                        <a:pt x="228682" y="279534"/>
                        <a:pt x="283947" y="225006"/>
                        <a:pt x="283947" y="157943"/>
                      </a:cubicBezTo>
                      <a:cubicBezTo>
                        <a:pt x="283947" y="90880"/>
                        <a:pt x="228682" y="36979"/>
                        <a:pt x="160713" y="36979"/>
                      </a:cubicBezTo>
                      <a:cubicBezTo>
                        <a:pt x="92743" y="36979"/>
                        <a:pt x="37478" y="91507"/>
                        <a:pt x="37478" y="158570"/>
                      </a:cubicBezTo>
                      <a:cubicBezTo>
                        <a:pt x="37478" y="225633"/>
                        <a:pt x="92743" y="279534"/>
                        <a:pt x="160713" y="279534"/>
                      </a:cubicBezTo>
                      <a:moveTo>
                        <a:pt x="160713" y="0"/>
                      </a:moveTo>
                      <a:cubicBezTo>
                        <a:pt x="71781" y="0"/>
                        <a:pt x="0" y="71450"/>
                        <a:pt x="0" y="158570"/>
                      </a:cubicBezTo>
                      <a:cubicBezTo>
                        <a:pt x="0" y="245689"/>
                        <a:pt x="72416" y="317140"/>
                        <a:pt x="160713" y="317140"/>
                      </a:cubicBezTo>
                      <a:cubicBezTo>
                        <a:pt x="190568" y="317140"/>
                        <a:pt x="219789" y="308992"/>
                        <a:pt x="244563" y="293950"/>
                      </a:cubicBezTo>
                      <a:cubicBezTo>
                        <a:pt x="247739" y="305858"/>
                        <a:pt x="259173" y="314633"/>
                        <a:pt x="271877" y="314633"/>
                      </a:cubicBezTo>
                      <a:cubicBezTo>
                        <a:pt x="287758" y="314633"/>
                        <a:pt x="300463" y="302097"/>
                        <a:pt x="300463" y="286428"/>
                      </a:cubicBezTo>
                      <a:cubicBezTo>
                        <a:pt x="300463" y="275147"/>
                        <a:pt x="294110" y="265119"/>
                        <a:pt x="283947" y="260731"/>
                      </a:cubicBezTo>
                      <a:cubicBezTo>
                        <a:pt x="308721" y="231900"/>
                        <a:pt x="322060" y="196175"/>
                        <a:pt x="322060" y="158570"/>
                      </a:cubicBezTo>
                      <a:cubicBezTo>
                        <a:pt x="321425" y="70824"/>
                        <a:pt x="249009" y="0"/>
                        <a:pt x="160713" y="0"/>
                      </a:cubicBezTo>
                      <a:lnTo>
                        <a:pt x="160713" y="0"/>
                      </a:lnTo>
                      <a:close/>
                      <a:moveTo>
                        <a:pt x="160713" y="276400"/>
                      </a:moveTo>
                      <a:cubicBezTo>
                        <a:pt x="94649" y="276400"/>
                        <a:pt x="40655" y="223126"/>
                        <a:pt x="40655" y="157943"/>
                      </a:cubicBezTo>
                      <a:cubicBezTo>
                        <a:pt x="40655" y="92760"/>
                        <a:pt x="94649" y="40113"/>
                        <a:pt x="160713" y="40113"/>
                      </a:cubicBezTo>
                      <a:cubicBezTo>
                        <a:pt x="226776" y="40113"/>
                        <a:pt x="280771" y="93387"/>
                        <a:pt x="280771" y="158570"/>
                      </a:cubicBezTo>
                      <a:cubicBezTo>
                        <a:pt x="280771" y="223753"/>
                        <a:pt x="226776" y="276400"/>
                        <a:pt x="160713" y="276400"/>
                      </a:cubicBezTo>
                      <a:lnTo>
                        <a:pt x="160713" y="276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5B0E342-2179-EC93-A3E7-EEE02D8E472E}"/>
                  </a:ext>
                </a:extLst>
              </p:cNvPr>
              <p:cNvSpPr/>
              <p:nvPr/>
            </p:nvSpPr>
            <p:spPr>
              <a:xfrm>
                <a:off x="10821292" y="6395431"/>
                <a:ext cx="143561" cy="144781"/>
              </a:xfrm>
              <a:custGeom>
                <a:avLst/>
                <a:gdLst>
                  <a:gd name="connsiteX0" fmla="*/ 71781 w 143561"/>
                  <a:gd name="connsiteY0" fmla="*/ 144781 h 144781"/>
                  <a:gd name="connsiteX1" fmla="*/ 0 w 143561"/>
                  <a:gd name="connsiteY1" fmla="*/ 73957 h 144781"/>
                  <a:gd name="connsiteX2" fmla="*/ 0 w 143561"/>
                  <a:gd name="connsiteY2" fmla="*/ 2507 h 144781"/>
                  <a:gd name="connsiteX3" fmla="*/ 0 w 143561"/>
                  <a:gd name="connsiteY3" fmla="*/ 0 h 144781"/>
                  <a:gd name="connsiteX4" fmla="*/ 34302 w 143561"/>
                  <a:gd name="connsiteY4" fmla="*/ 0 h 144781"/>
                  <a:gd name="connsiteX5" fmla="*/ 34302 w 143561"/>
                  <a:gd name="connsiteY5" fmla="*/ 2507 h 144781"/>
                  <a:gd name="connsiteX6" fmla="*/ 34302 w 143561"/>
                  <a:gd name="connsiteY6" fmla="*/ 73957 h 144781"/>
                  <a:gd name="connsiteX7" fmla="*/ 71781 w 143561"/>
                  <a:gd name="connsiteY7" fmla="*/ 110936 h 144781"/>
                  <a:gd name="connsiteX8" fmla="*/ 109259 w 143561"/>
                  <a:gd name="connsiteY8" fmla="*/ 73957 h 144781"/>
                  <a:gd name="connsiteX9" fmla="*/ 109259 w 143561"/>
                  <a:gd name="connsiteY9" fmla="*/ 2507 h 144781"/>
                  <a:gd name="connsiteX10" fmla="*/ 109259 w 143561"/>
                  <a:gd name="connsiteY10" fmla="*/ 0 h 144781"/>
                  <a:gd name="connsiteX11" fmla="*/ 111800 w 143561"/>
                  <a:gd name="connsiteY11" fmla="*/ 0 h 144781"/>
                  <a:gd name="connsiteX12" fmla="*/ 143561 w 143561"/>
                  <a:gd name="connsiteY12" fmla="*/ 0 h 144781"/>
                  <a:gd name="connsiteX13" fmla="*/ 143561 w 143561"/>
                  <a:gd name="connsiteY13" fmla="*/ 2507 h 144781"/>
                  <a:gd name="connsiteX14" fmla="*/ 143561 w 143561"/>
                  <a:gd name="connsiteY14" fmla="*/ 73957 h 144781"/>
                  <a:gd name="connsiteX15" fmla="*/ 71781 w 143561"/>
                  <a:gd name="connsiteY15" fmla="*/ 144781 h 1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561" h="144781">
                    <a:moveTo>
                      <a:pt x="71781" y="144781"/>
                    </a:moveTo>
                    <a:cubicBezTo>
                      <a:pt x="32397" y="144781"/>
                      <a:pt x="0" y="112816"/>
                      <a:pt x="0" y="73957"/>
                    </a:cubicBezTo>
                    <a:cubicBezTo>
                      <a:pt x="0" y="73331"/>
                      <a:pt x="0" y="3761"/>
                      <a:pt x="0" y="2507"/>
                    </a:cubicBez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507"/>
                    </a:lnTo>
                    <a:cubicBezTo>
                      <a:pt x="34302" y="4387"/>
                      <a:pt x="34302" y="70824"/>
                      <a:pt x="34302" y="73957"/>
                    </a:cubicBezTo>
                    <a:cubicBezTo>
                      <a:pt x="34302" y="96521"/>
                      <a:pt x="48913" y="110936"/>
                      <a:pt x="71781" y="110936"/>
                    </a:cubicBezTo>
                    <a:cubicBezTo>
                      <a:pt x="94649" y="110936"/>
                      <a:pt x="109259" y="96521"/>
                      <a:pt x="109259" y="73957"/>
                    </a:cubicBezTo>
                    <a:cubicBezTo>
                      <a:pt x="109259" y="70824"/>
                      <a:pt x="109259" y="4387"/>
                      <a:pt x="109259" y="2507"/>
                    </a:cubicBezTo>
                    <a:lnTo>
                      <a:pt x="109259" y="0"/>
                    </a:lnTo>
                    <a:lnTo>
                      <a:pt x="111800" y="0"/>
                    </a:lnTo>
                    <a:lnTo>
                      <a:pt x="143561" y="0"/>
                    </a:lnTo>
                    <a:lnTo>
                      <a:pt x="143561" y="2507"/>
                    </a:lnTo>
                    <a:cubicBezTo>
                      <a:pt x="143561" y="3761"/>
                      <a:pt x="143561" y="73331"/>
                      <a:pt x="143561" y="73957"/>
                    </a:cubicBezTo>
                    <a:cubicBezTo>
                      <a:pt x="143561" y="112816"/>
                      <a:pt x="111165" y="144781"/>
                      <a:pt x="71781" y="14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668BB51-7B91-495A-8DDC-1ADA8BE7E049}"/>
                  </a:ext>
                </a:extLst>
              </p:cNvPr>
              <p:cNvSpPr/>
              <p:nvPr/>
            </p:nvSpPr>
            <p:spPr>
              <a:xfrm>
                <a:off x="11370128" y="6395431"/>
                <a:ext cx="130856" cy="141647"/>
              </a:xfrm>
              <a:custGeom>
                <a:avLst/>
                <a:gdLst>
                  <a:gd name="connsiteX0" fmla="*/ 0 w 130856"/>
                  <a:gd name="connsiteY0" fmla="*/ 141647 h 141647"/>
                  <a:gd name="connsiteX1" fmla="*/ 0 w 130856"/>
                  <a:gd name="connsiteY1" fmla="*/ 107802 h 141647"/>
                  <a:gd name="connsiteX2" fmla="*/ 84485 w 130856"/>
                  <a:gd name="connsiteY2" fmla="*/ 108429 h 141647"/>
                  <a:gd name="connsiteX3" fmla="*/ 95284 w 130856"/>
                  <a:gd name="connsiteY3" fmla="*/ 97774 h 141647"/>
                  <a:gd name="connsiteX4" fmla="*/ 84485 w 130856"/>
                  <a:gd name="connsiteY4" fmla="*/ 87119 h 141647"/>
                  <a:gd name="connsiteX5" fmla="*/ 44466 w 130856"/>
                  <a:gd name="connsiteY5" fmla="*/ 87119 h 141647"/>
                  <a:gd name="connsiteX6" fmla="*/ 0 w 130856"/>
                  <a:gd name="connsiteY6" fmla="*/ 43873 h 141647"/>
                  <a:gd name="connsiteX7" fmla="*/ 44466 w 130856"/>
                  <a:gd name="connsiteY7" fmla="*/ 0 h 141647"/>
                  <a:gd name="connsiteX8" fmla="*/ 130857 w 130856"/>
                  <a:gd name="connsiteY8" fmla="*/ 0 h 141647"/>
                  <a:gd name="connsiteX9" fmla="*/ 130857 w 130856"/>
                  <a:gd name="connsiteY9" fmla="*/ 33218 h 141647"/>
                  <a:gd name="connsiteX10" fmla="*/ 44466 w 130856"/>
                  <a:gd name="connsiteY10" fmla="*/ 33218 h 141647"/>
                  <a:gd name="connsiteX11" fmla="*/ 33667 w 130856"/>
                  <a:gd name="connsiteY11" fmla="*/ 43873 h 141647"/>
                  <a:gd name="connsiteX12" fmla="*/ 44466 w 130856"/>
                  <a:gd name="connsiteY12" fmla="*/ 54528 h 141647"/>
                  <a:gd name="connsiteX13" fmla="*/ 86391 w 130856"/>
                  <a:gd name="connsiteY13" fmla="*/ 54528 h 141647"/>
                  <a:gd name="connsiteX14" fmla="*/ 130857 w 130856"/>
                  <a:gd name="connsiteY14" fmla="*/ 97774 h 141647"/>
                  <a:gd name="connsiteX15" fmla="*/ 86391 w 130856"/>
                  <a:gd name="connsiteY15" fmla="*/ 141647 h 141647"/>
                  <a:gd name="connsiteX16" fmla="*/ 0 w 130856"/>
                  <a:gd name="connsiteY16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56" h="141647">
                    <a:moveTo>
                      <a:pt x="0" y="141647"/>
                    </a:moveTo>
                    <a:lnTo>
                      <a:pt x="0" y="107802"/>
                    </a:lnTo>
                    <a:cubicBezTo>
                      <a:pt x="0" y="107802"/>
                      <a:pt x="83850" y="108429"/>
                      <a:pt x="84485" y="108429"/>
                    </a:cubicBezTo>
                    <a:cubicBezTo>
                      <a:pt x="90838" y="108429"/>
                      <a:pt x="95284" y="104669"/>
                      <a:pt x="95284" y="97774"/>
                    </a:cubicBezTo>
                    <a:cubicBezTo>
                      <a:pt x="95284" y="91507"/>
                      <a:pt x="91473" y="87119"/>
                      <a:pt x="84485" y="87119"/>
                    </a:cubicBezTo>
                    <a:lnTo>
                      <a:pt x="44466" y="87119"/>
                    </a:lnTo>
                    <a:cubicBezTo>
                      <a:pt x="19692" y="87119"/>
                      <a:pt x="0" y="68317"/>
                      <a:pt x="0" y="43873"/>
                    </a:cubicBezTo>
                    <a:cubicBezTo>
                      <a:pt x="0" y="19430"/>
                      <a:pt x="19692" y="0"/>
                      <a:pt x="44466" y="0"/>
                    </a:cubicBezTo>
                    <a:lnTo>
                      <a:pt x="130857" y="0"/>
                    </a:lnTo>
                    <a:lnTo>
                      <a:pt x="130857" y="33218"/>
                    </a:lnTo>
                    <a:lnTo>
                      <a:pt x="44466" y="33218"/>
                    </a:lnTo>
                    <a:cubicBezTo>
                      <a:pt x="38114" y="33218"/>
                      <a:pt x="33667" y="36979"/>
                      <a:pt x="33667" y="43873"/>
                    </a:cubicBezTo>
                    <a:cubicBezTo>
                      <a:pt x="33667" y="50141"/>
                      <a:pt x="37478" y="54528"/>
                      <a:pt x="44466" y="54528"/>
                    </a:cubicBezTo>
                    <a:lnTo>
                      <a:pt x="86391" y="54528"/>
                    </a:lnTo>
                    <a:cubicBezTo>
                      <a:pt x="111165" y="54528"/>
                      <a:pt x="130857" y="73331"/>
                      <a:pt x="130857" y="97774"/>
                    </a:cubicBezTo>
                    <a:cubicBezTo>
                      <a:pt x="130857" y="122218"/>
                      <a:pt x="111165" y="141647"/>
                      <a:pt x="86391" y="141647"/>
                    </a:cubicBez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A12E885-5809-8644-9232-256274B843A7}"/>
                  </a:ext>
                </a:extLst>
              </p:cNvPr>
              <p:cNvSpPr/>
              <p:nvPr/>
            </p:nvSpPr>
            <p:spPr>
              <a:xfrm>
                <a:off x="11002967" y="6276347"/>
                <a:ext cx="153089" cy="260731"/>
              </a:xfrm>
              <a:custGeom>
                <a:avLst/>
                <a:gdLst>
                  <a:gd name="connsiteX0" fmla="*/ 80039 w 153089"/>
                  <a:gd name="connsiteY0" fmla="*/ 260731 h 260731"/>
                  <a:gd name="connsiteX1" fmla="*/ 33667 w 153089"/>
                  <a:gd name="connsiteY1" fmla="*/ 260731 h 260731"/>
                  <a:gd name="connsiteX2" fmla="*/ 31761 w 153089"/>
                  <a:gd name="connsiteY2" fmla="*/ 260731 h 260731"/>
                  <a:gd name="connsiteX3" fmla="*/ 0 w 153089"/>
                  <a:gd name="connsiteY3" fmla="*/ 260731 h 260731"/>
                  <a:gd name="connsiteX4" fmla="*/ 0 w 153089"/>
                  <a:gd name="connsiteY4" fmla="*/ 0 h 260731"/>
                  <a:gd name="connsiteX5" fmla="*/ 34302 w 153089"/>
                  <a:gd name="connsiteY5" fmla="*/ 0 h 260731"/>
                  <a:gd name="connsiteX6" fmla="*/ 34302 w 153089"/>
                  <a:gd name="connsiteY6" fmla="*/ 226886 h 260731"/>
                  <a:gd name="connsiteX7" fmla="*/ 80674 w 153089"/>
                  <a:gd name="connsiteY7" fmla="*/ 226886 h 260731"/>
                  <a:gd name="connsiteX8" fmla="*/ 118152 w 153089"/>
                  <a:gd name="connsiteY8" fmla="*/ 189908 h 260731"/>
                  <a:gd name="connsiteX9" fmla="*/ 80674 w 153089"/>
                  <a:gd name="connsiteY9" fmla="*/ 152929 h 260731"/>
                  <a:gd name="connsiteX10" fmla="*/ 67969 w 153089"/>
                  <a:gd name="connsiteY10" fmla="*/ 152929 h 260731"/>
                  <a:gd name="connsiteX11" fmla="*/ 65428 w 153089"/>
                  <a:gd name="connsiteY11" fmla="*/ 152929 h 260731"/>
                  <a:gd name="connsiteX12" fmla="*/ 65428 w 153089"/>
                  <a:gd name="connsiteY12" fmla="*/ 119084 h 260731"/>
                  <a:gd name="connsiteX13" fmla="*/ 67969 w 153089"/>
                  <a:gd name="connsiteY13" fmla="*/ 119084 h 260731"/>
                  <a:gd name="connsiteX14" fmla="*/ 81309 w 153089"/>
                  <a:gd name="connsiteY14" fmla="*/ 119084 h 260731"/>
                  <a:gd name="connsiteX15" fmla="*/ 153090 w 153089"/>
                  <a:gd name="connsiteY15" fmla="*/ 189908 h 260731"/>
                  <a:gd name="connsiteX16" fmla="*/ 80039 w 153089"/>
                  <a:gd name="connsiteY16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89" h="260731">
                    <a:moveTo>
                      <a:pt x="80039" y="260731"/>
                    </a:moveTo>
                    <a:cubicBezTo>
                      <a:pt x="79403" y="260731"/>
                      <a:pt x="42560" y="260731"/>
                      <a:pt x="33667" y="260731"/>
                    </a:cubicBezTo>
                    <a:lnTo>
                      <a:pt x="31761" y="260731"/>
                    </a:lnTo>
                    <a:lnTo>
                      <a:pt x="0" y="260731"/>
                    </a:ln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26886"/>
                    </a:lnTo>
                    <a:cubicBezTo>
                      <a:pt x="43831" y="226886"/>
                      <a:pt x="78768" y="226886"/>
                      <a:pt x="80674" y="226886"/>
                    </a:cubicBezTo>
                    <a:cubicBezTo>
                      <a:pt x="103542" y="226886"/>
                      <a:pt x="118152" y="212471"/>
                      <a:pt x="118152" y="189908"/>
                    </a:cubicBezTo>
                    <a:cubicBezTo>
                      <a:pt x="118152" y="167344"/>
                      <a:pt x="103542" y="152929"/>
                      <a:pt x="80674" y="152929"/>
                    </a:cubicBezTo>
                    <a:cubicBezTo>
                      <a:pt x="79403" y="152929"/>
                      <a:pt x="68605" y="152929"/>
                      <a:pt x="67969" y="152929"/>
                    </a:cubicBezTo>
                    <a:lnTo>
                      <a:pt x="65428" y="152929"/>
                    </a:lnTo>
                    <a:lnTo>
                      <a:pt x="65428" y="119084"/>
                    </a:lnTo>
                    <a:lnTo>
                      <a:pt x="67969" y="119084"/>
                    </a:lnTo>
                    <a:cubicBezTo>
                      <a:pt x="69240" y="119084"/>
                      <a:pt x="80674" y="119084"/>
                      <a:pt x="81309" y="119084"/>
                    </a:cubicBezTo>
                    <a:cubicBezTo>
                      <a:pt x="120693" y="119084"/>
                      <a:pt x="153090" y="151049"/>
                      <a:pt x="153090" y="189908"/>
                    </a:cubicBezTo>
                    <a:cubicBezTo>
                      <a:pt x="153090" y="228767"/>
                      <a:pt x="119423" y="260731"/>
                      <a:pt x="80039" y="260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794323-6B68-861B-5104-EE7B6CA6020F}"/>
                  </a:ext>
                </a:extLst>
              </p:cNvPr>
              <p:cNvSpPr/>
              <p:nvPr/>
            </p:nvSpPr>
            <p:spPr>
              <a:xfrm>
                <a:off x="11260234" y="6276347"/>
                <a:ext cx="84485" cy="260731"/>
              </a:xfrm>
              <a:custGeom>
                <a:avLst/>
                <a:gdLst>
                  <a:gd name="connsiteX0" fmla="*/ 0 w 84485"/>
                  <a:gd name="connsiteY0" fmla="*/ 260731 h 260731"/>
                  <a:gd name="connsiteX1" fmla="*/ 0 w 84485"/>
                  <a:gd name="connsiteY1" fmla="*/ 0 h 260731"/>
                  <a:gd name="connsiteX2" fmla="*/ 34302 w 84485"/>
                  <a:gd name="connsiteY2" fmla="*/ 0 h 260731"/>
                  <a:gd name="connsiteX3" fmla="*/ 34302 w 84485"/>
                  <a:gd name="connsiteY3" fmla="*/ 119084 h 260731"/>
                  <a:gd name="connsiteX4" fmla="*/ 84485 w 84485"/>
                  <a:gd name="connsiteY4" fmla="*/ 119084 h 260731"/>
                  <a:gd name="connsiteX5" fmla="*/ 84485 w 84485"/>
                  <a:gd name="connsiteY5" fmla="*/ 152929 h 260731"/>
                  <a:gd name="connsiteX6" fmla="*/ 34302 w 84485"/>
                  <a:gd name="connsiteY6" fmla="*/ 152929 h 260731"/>
                  <a:gd name="connsiteX7" fmla="*/ 34302 w 84485"/>
                  <a:gd name="connsiteY7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85" h="260731">
                    <a:moveTo>
                      <a:pt x="0" y="260731"/>
                    </a:move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119084"/>
                    </a:lnTo>
                    <a:lnTo>
                      <a:pt x="84485" y="119084"/>
                    </a:lnTo>
                    <a:lnTo>
                      <a:pt x="84485" y="152929"/>
                    </a:lnTo>
                    <a:lnTo>
                      <a:pt x="34302" y="152929"/>
                    </a:lnTo>
                    <a:lnTo>
                      <a:pt x="34302" y="260731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60245DB-9869-2109-138C-7C470553CE47}"/>
                  </a:ext>
                </a:extLst>
              </p:cNvPr>
              <p:cNvSpPr/>
              <p:nvPr/>
            </p:nvSpPr>
            <p:spPr>
              <a:xfrm>
                <a:off x="11187818" y="6395431"/>
                <a:ext cx="34302" cy="141647"/>
              </a:xfrm>
              <a:custGeom>
                <a:avLst/>
                <a:gdLst>
                  <a:gd name="connsiteX0" fmla="*/ 0 w 34302"/>
                  <a:gd name="connsiteY0" fmla="*/ 0 h 141647"/>
                  <a:gd name="connsiteX1" fmla="*/ 34302 w 34302"/>
                  <a:gd name="connsiteY1" fmla="*/ 0 h 141647"/>
                  <a:gd name="connsiteX2" fmla="*/ 34302 w 34302"/>
                  <a:gd name="connsiteY2" fmla="*/ 141647 h 141647"/>
                  <a:gd name="connsiteX3" fmla="*/ 0 w 34302"/>
                  <a:gd name="connsiteY3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2" h="141647">
                    <a:moveTo>
                      <a:pt x="0" y="0"/>
                    </a:moveTo>
                    <a:lnTo>
                      <a:pt x="34302" y="0"/>
                    </a:lnTo>
                    <a:lnTo>
                      <a:pt x="34302" y="141647"/>
                    </a:ln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20F090-25F4-7B84-7A35-D82B6FE49D41}"/>
                  </a:ext>
                </a:extLst>
              </p:cNvPr>
              <p:cNvSpPr/>
              <p:nvPr userDrawn="1"/>
            </p:nvSpPr>
            <p:spPr>
              <a:xfrm>
                <a:off x="10367740" y="6416115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FE6B583-9C6F-F9D3-C40B-CD36F856E49C}"/>
              </a:ext>
            </a:extLst>
          </p:cNvPr>
          <p:cNvSpPr txBox="1">
            <a:spLocks/>
          </p:cNvSpPr>
          <p:nvPr userDrawn="1"/>
        </p:nvSpPr>
        <p:spPr>
          <a:xfrm flipH="1">
            <a:off x="8841218" y="6518974"/>
            <a:ext cx="3036356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fine theoretical Physics Institute</a:t>
            </a:r>
          </a:p>
        </p:txBody>
      </p:sp>
    </p:spTree>
    <p:extLst>
      <p:ext uri="{BB962C8B-B14F-4D97-AF65-F5344CB8AC3E}">
        <p14:creationId xmlns:p14="http://schemas.microsoft.com/office/powerpoint/2010/main" val="1516529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-Titl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6E3460FB-31CA-C51F-EBDB-1AFC85FB80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ED1734C-C48B-4A09-8DC1-8128F20F5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358" y="2930402"/>
            <a:ext cx="10821214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ctr">
              <a:defRPr lang="en-US" sz="3600" b="1" i="0" cap="all" spc="0" baseline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en-US" dirty="0"/>
              <a:t>PRESENTATION TITLE GOES HERE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9A0BC5-A626-776E-4193-182E96980EC9}"/>
              </a:ext>
            </a:extLst>
          </p:cNvPr>
          <p:cNvGrpSpPr/>
          <p:nvPr userDrawn="1"/>
        </p:nvGrpSpPr>
        <p:grpSpPr>
          <a:xfrm>
            <a:off x="243950" y="6347631"/>
            <a:ext cx="2231854" cy="288308"/>
            <a:chOff x="243950" y="6347631"/>
            <a:chExt cx="2231854" cy="288308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2A048EFD-5B64-D244-BD02-4C70B9113BD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43950" y="6479983"/>
              <a:ext cx="1156176" cy="148897"/>
              <a:chOff x="0" y="3032482"/>
              <a:chExt cx="6109336" cy="786785"/>
            </a:xfrm>
          </p:grpSpPr>
          <p:sp>
            <p:nvSpPr>
              <p:cNvPr id="4" name="Freeform: Shape 17">
                <a:extLst>
                  <a:ext uri="{FF2B5EF4-FFF2-40B4-BE49-F238E27FC236}">
                    <a16:creationId xmlns:a16="http://schemas.microsoft.com/office/drawing/2014/main" id="{EEE358E8-E5FE-884D-A5D8-7742D1F9153A}"/>
                  </a:ext>
                </a:extLst>
              </p:cNvPr>
              <p:cNvSpPr/>
              <p:nvPr/>
            </p:nvSpPr>
            <p:spPr>
              <a:xfrm>
                <a:off x="3196630" y="3033297"/>
                <a:ext cx="922060" cy="784578"/>
              </a:xfrm>
              <a:custGeom>
                <a:avLst/>
                <a:gdLst>
                  <a:gd name="connsiteX0" fmla="*/ 856005 w 922060"/>
                  <a:gd name="connsiteY0" fmla="*/ 725146 h 784578"/>
                  <a:gd name="connsiteX1" fmla="*/ 692951 w 922060"/>
                  <a:gd name="connsiteY1" fmla="*/ 784531 h 784578"/>
                  <a:gd name="connsiteX2" fmla="*/ 229173 w 922060"/>
                  <a:gd name="connsiteY2" fmla="*/ 784531 h 784578"/>
                  <a:gd name="connsiteX3" fmla="*/ 67509 w 922060"/>
                  <a:gd name="connsiteY3" fmla="*/ 725146 h 784578"/>
                  <a:gd name="connsiteX4" fmla="*/ 64 w 922060"/>
                  <a:gd name="connsiteY4" fmla="*/ 572838 h 784578"/>
                  <a:gd name="connsiteX5" fmla="*/ 64 w 922060"/>
                  <a:gd name="connsiteY5" fmla="*/ 535132 h 784578"/>
                  <a:gd name="connsiteX6" fmla="*/ 70196 w 922060"/>
                  <a:gd name="connsiteY6" fmla="*/ 385512 h 784578"/>
                  <a:gd name="connsiteX7" fmla="*/ 229173 w 922060"/>
                  <a:gd name="connsiteY7" fmla="*/ 323440 h 784578"/>
                  <a:gd name="connsiteX8" fmla="*/ 524431 w 922060"/>
                  <a:gd name="connsiteY8" fmla="*/ 323440 h 784578"/>
                  <a:gd name="connsiteX9" fmla="*/ 524431 w 922060"/>
                  <a:gd name="connsiteY9" fmla="*/ 463611 h 784578"/>
                  <a:gd name="connsiteX10" fmla="*/ 229173 w 922060"/>
                  <a:gd name="connsiteY10" fmla="*/ 463611 h 784578"/>
                  <a:gd name="connsiteX11" fmla="*/ 173587 w 922060"/>
                  <a:gd name="connsiteY11" fmla="*/ 483900 h 784578"/>
                  <a:gd name="connsiteX12" fmla="*/ 148017 w 922060"/>
                  <a:gd name="connsiteY12" fmla="*/ 535132 h 784578"/>
                  <a:gd name="connsiteX13" fmla="*/ 148017 w 922060"/>
                  <a:gd name="connsiteY13" fmla="*/ 572838 h 784578"/>
                  <a:gd name="connsiteX14" fmla="*/ 228803 w 922060"/>
                  <a:gd name="connsiteY14" fmla="*/ 642970 h 784578"/>
                  <a:gd name="connsiteX15" fmla="*/ 692580 w 922060"/>
                  <a:gd name="connsiteY15" fmla="*/ 642970 h 784578"/>
                  <a:gd name="connsiteX16" fmla="*/ 774756 w 922060"/>
                  <a:gd name="connsiteY16" fmla="*/ 572838 h 784578"/>
                  <a:gd name="connsiteX17" fmla="*/ 774756 w 922060"/>
                  <a:gd name="connsiteY17" fmla="*/ 211525 h 784578"/>
                  <a:gd name="connsiteX18" fmla="*/ 750020 w 922060"/>
                  <a:gd name="connsiteY18" fmla="*/ 161775 h 784578"/>
                  <a:gd name="connsiteX19" fmla="*/ 693415 w 922060"/>
                  <a:gd name="connsiteY19" fmla="*/ 140189 h 784578"/>
                  <a:gd name="connsiteX20" fmla="*/ 13590 w 922060"/>
                  <a:gd name="connsiteY20" fmla="*/ 140189 h 784578"/>
                  <a:gd name="connsiteX21" fmla="*/ 13590 w 922060"/>
                  <a:gd name="connsiteY21" fmla="*/ 18 h 784578"/>
                  <a:gd name="connsiteX22" fmla="*/ 692951 w 922060"/>
                  <a:gd name="connsiteY22" fmla="*/ 18 h 784578"/>
                  <a:gd name="connsiteX23" fmla="*/ 851929 w 922060"/>
                  <a:gd name="connsiteY23" fmla="*/ 62090 h 784578"/>
                  <a:gd name="connsiteX24" fmla="*/ 922061 w 922060"/>
                  <a:gd name="connsiteY24" fmla="*/ 211618 h 784578"/>
                  <a:gd name="connsiteX25" fmla="*/ 922061 w 922060"/>
                  <a:gd name="connsiteY25" fmla="*/ 572931 h 784578"/>
                  <a:gd name="connsiteX26" fmla="*/ 856005 w 922060"/>
                  <a:gd name="connsiteY26" fmla="*/ 725146 h 78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2060" h="784578">
                    <a:moveTo>
                      <a:pt x="856005" y="725146"/>
                    </a:moveTo>
                    <a:cubicBezTo>
                      <a:pt x="810915" y="764510"/>
                      <a:pt x="752790" y="785680"/>
                      <a:pt x="692951" y="784531"/>
                    </a:cubicBezTo>
                    <a:lnTo>
                      <a:pt x="229173" y="784531"/>
                    </a:lnTo>
                    <a:cubicBezTo>
                      <a:pt x="169742" y="785726"/>
                      <a:pt x="112034" y="764529"/>
                      <a:pt x="67509" y="725146"/>
                    </a:cubicBezTo>
                    <a:cubicBezTo>
                      <a:pt x="23327" y="687050"/>
                      <a:pt x="-1428" y="631149"/>
                      <a:pt x="64" y="572838"/>
                    </a:cubicBezTo>
                    <a:lnTo>
                      <a:pt x="64" y="535132"/>
                    </a:lnTo>
                    <a:cubicBezTo>
                      <a:pt x="-779" y="477134"/>
                      <a:pt x="25078" y="421964"/>
                      <a:pt x="70196" y="385512"/>
                    </a:cubicBezTo>
                    <a:cubicBezTo>
                      <a:pt x="113359" y="345339"/>
                      <a:pt x="170214" y="323141"/>
                      <a:pt x="229173" y="323440"/>
                    </a:cubicBezTo>
                    <a:lnTo>
                      <a:pt x="524431" y="323440"/>
                    </a:lnTo>
                    <a:lnTo>
                      <a:pt x="524431" y="463611"/>
                    </a:lnTo>
                    <a:lnTo>
                      <a:pt x="229173" y="463611"/>
                    </a:lnTo>
                    <a:cubicBezTo>
                      <a:pt x="208857" y="463740"/>
                      <a:pt x="189207" y="470910"/>
                      <a:pt x="173587" y="483900"/>
                    </a:cubicBezTo>
                    <a:cubicBezTo>
                      <a:pt x="157467" y="495990"/>
                      <a:pt x="147989" y="514982"/>
                      <a:pt x="148017" y="535132"/>
                    </a:cubicBezTo>
                    <a:lnTo>
                      <a:pt x="148017" y="572838"/>
                    </a:lnTo>
                    <a:cubicBezTo>
                      <a:pt x="148017" y="620087"/>
                      <a:pt x="174976" y="642970"/>
                      <a:pt x="228803" y="642970"/>
                    </a:cubicBezTo>
                    <a:lnTo>
                      <a:pt x="692580" y="642970"/>
                    </a:lnTo>
                    <a:cubicBezTo>
                      <a:pt x="748167" y="642970"/>
                      <a:pt x="774756" y="620087"/>
                      <a:pt x="774756" y="572838"/>
                    </a:cubicBezTo>
                    <a:lnTo>
                      <a:pt x="774756" y="211525"/>
                    </a:lnTo>
                    <a:cubicBezTo>
                      <a:pt x="774654" y="192009"/>
                      <a:pt x="765520" y="173640"/>
                      <a:pt x="750020" y="161775"/>
                    </a:cubicBezTo>
                    <a:cubicBezTo>
                      <a:pt x="734391" y="147965"/>
                      <a:pt x="714278" y="140295"/>
                      <a:pt x="693415" y="140189"/>
                    </a:cubicBezTo>
                    <a:lnTo>
                      <a:pt x="13590" y="140189"/>
                    </a:lnTo>
                    <a:lnTo>
                      <a:pt x="13590" y="18"/>
                    </a:lnTo>
                    <a:lnTo>
                      <a:pt x="692951" y="18"/>
                    </a:lnTo>
                    <a:cubicBezTo>
                      <a:pt x="751994" y="-731"/>
                      <a:pt x="809016" y="21531"/>
                      <a:pt x="851929" y="62090"/>
                    </a:cubicBezTo>
                    <a:cubicBezTo>
                      <a:pt x="899178" y="103873"/>
                      <a:pt x="922061" y="153715"/>
                      <a:pt x="922061" y="211618"/>
                    </a:cubicBezTo>
                    <a:lnTo>
                      <a:pt x="922061" y="572931"/>
                    </a:lnTo>
                    <a:cubicBezTo>
                      <a:pt x="922061" y="634910"/>
                      <a:pt x="900474" y="686050"/>
                      <a:pt x="856005" y="725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5" name="Freeform: Shape 18">
                <a:extLst>
                  <a:ext uri="{FF2B5EF4-FFF2-40B4-BE49-F238E27FC236}">
                    <a16:creationId xmlns:a16="http://schemas.microsoft.com/office/drawing/2014/main" id="{3045F6E8-0175-FA49-87C5-7195D0A429DA}"/>
                  </a:ext>
                </a:extLst>
              </p:cNvPr>
              <p:cNvSpPr/>
              <p:nvPr/>
            </p:nvSpPr>
            <p:spPr>
              <a:xfrm>
                <a:off x="4179836" y="3033315"/>
                <a:ext cx="952662" cy="784512"/>
              </a:xfrm>
              <a:custGeom>
                <a:avLst/>
                <a:gdLst>
                  <a:gd name="connsiteX0" fmla="*/ 804431 w 952662"/>
                  <a:gd name="connsiteY0" fmla="*/ 572820 h 784512"/>
                  <a:gd name="connsiteX1" fmla="*/ 575322 w 952662"/>
                  <a:gd name="connsiteY1" fmla="*/ 784512 h 784512"/>
                  <a:gd name="connsiteX2" fmla="*/ 376136 w 952662"/>
                  <a:gd name="connsiteY2" fmla="*/ 784512 h 784512"/>
                  <a:gd name="connsiteX3" fmla="*/ 147027 w 952662"/>
                  <a:gd name="connsiteY3" fmla="*/ 572820 h 784512"/>
                  <a:gd name="connsiteX4" fmla="*/ 0 w 952662"/>
                  <a:gd name="connsiteY4" fmla="*/ 0 h 784512"/>
                  <a:gd name="connsiteX5" fmla="*/ 157495 w 952662"/>
                  <a:gd name="connsiteY5" fmla="*/ 0 h 784512"/>
                  <a:gd name="connsiteX6" fmla="*/ 299056 w 952662"/>
                  <a:gd name="connsiteY6" fmla="*/ 545861 h 784512"/>
                  <a:gd name="connsiteX7" fmla="*/ 397444 w 952662"/>
                  <a:gd name="connsiteY7" fmla="*/ 642952 h 784512"/>
                  <a:gd name="connsiteX8" fmla="*/ 554291 w 952662"/>
                  <a:gd name="connsiteY8" fmla="*/ 642952 h 784512"/>
                  <a:gd name="connsiteX9" fmla="*/ 655366 w 952662"/>
                  <a:gd name="connsiteY9" fmla="*/ 545861 h 784512"/>
                  <a:gd name="connsiteX10" fmla="*/ 795167 w 952662"/>
                  <a:gd name="connsiteY10" fmla="*/ 0 h 784512"/>
                  <a:gd name="connsiteX11" fmla="*/ 952662 w 952662"/>
                  <a:gd name="connsiteY11" fmla="*/ 0 h 78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662" h="784512">
                    <a:moveTo>
                      <a:pt x="804431" y="572820"/>
                    </a:moveTo>
                    <a:cubicBezTo>
                      <a:pt x="768115" y="714381"/>
                      <a:pt x="692609" y="784512"/>
                      <a:pt x="575322" y="784512"/>
                    </a:cubicBezTo>
                    <a:lnTo>
                      <a:pt x="376136" y="784512"/>
                    </a:lnTo>
                    <a:cubicBezTo>
                      <a:pt x="258848" y="784512"/>
                      <a:pt x="183436" y="714381"/>
                      <a:pt x="147027" y="572820"/>
                    </a:cubicBezTo>
                    <a:lnTo>
                      <a:pt x="0" y="0"/>
                    </a:lnTo>
                    <a:lnTo>
                      <a:pt x="157495" y="0"/>
                    </a:lnTo>
                    <a:lnTo>
                      <a:pt x="299056" y="545861"/>
                    </a:lnTo>
                    <a:cubicBezTo>
                      <a:pt x="315176" y="610712"/>
                      <a:pt x="348898" y="642952"/>
                      <a:pt x="397444" y="642952"/>
                    </a:cubicBezTo>
                    <a:lnTo>
                      <a:pt x="554291" y="642952"/>
                    </a:lnTo>
                    <a:cubicBezTo>
                      <a:pt x="604041" y="642952"/>
                      <a:pt x="639153" y="610619"/>
                      <a:pt x="655366" y="545861"/>
                    </a:cubicBezTo>
                    <a:lnTo>
                      <a:pt x="795167" y="0"/>
                    </a:lnTo>
                    <a:lnTo>
                      <a:pt x="9526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6" name="Freeform: Shape 19">
                <a:extLst>
                  <a:ext uri="{FF2B5EF4-FFF2-40B4-BE49-F238E27FC236}">
                    <a16:creationId xmlns:a16="http://schemas.microsoft.com/office/drawing/2014/main" id="{6D1CD4B0-E3FE-8F4B-BEB7-E4F594F8B73F}"/>
                  </a:ext>
                </a:extLst>
              </p:cNvPr>
              <p:cNvSpPr/>
              <p:nvPr/>
            </p:nvSpPr>
            <p:spPr>
              <a:xfrm>
                <a:off x="5185774" y="3033266"/>
                <a:ext cx="923562" cy="783173"/>
              </a:xfrm>
              <a:custGeom>
                <a:avLst/>
                <a:gdLst>
                  <a:gd name="connsiteX0" fmla="*/ 853342 w 923562"/>
                  <a:gd name="connsiteY0" fmla="*/ 399069 h 783173"/>
                  <a:gd name="connsiteX1" fmla="*/ 694365 w 923562"/>
                  <a:gd name="connsiteY1" fmla="*/ 460955 h 783173"/>
                  <a:gd name="connsiteX2" fmla="*/ 397903 w 923562"/>
                  <a:gd name="connsiteY2" fmla="*/ 460955 h 783173"/>
                  <a:gd name="connsiteX3" fmla="*/ 397903 w 923562"/>
                  <a:gd name="connsiteY3" fmla="*/ 319487 h 783173"/>
                  <a:gd name="connsiteX4" fmla="*/ 694365 w 923562"/>
                  <a:gd name="connsiteY4" fmla="*/ 319487 h 783173"/>
                  <a:gd name="connsiteX5" fmla="*/ 748284 w 923562"/>
                  <a:gd name="connsiteY5" fmla="*/ 299291 h 783173"/>
                  <a:gd name="connsiteX6" fmla="*/ 775243 w 923562"/>
                  <a:gd name="connsiteY6" fmla="*/ 249448 h 783173"/>
                  <a:gd name="connsiteX7" fmla="*/ 775243 w 923562"/>
                  <a:gd name="connsiteY7" fmla="*/ 211649 h 783173"/>
                  <a:gd name="connsiteX8" fmla="*/ 694365 w 923562"/>
                  <a:gd name="connsiteY8" fmla="*/ 140220 h 783173"/>
                  <a:gd name="connsiteX9" fmla="*/ 229290 w 923562"/>
                  <a:gd name="connsiteY9" fmla="*/ 140220 h 783173"/>
                  <a:gd name="connsiteX10" fmla="*/ 148411 w 923562"/>
                  <a:gd name="connsiteY10" fmla="*/ 211649 h 783173"/>
                  <a:gd name="connsiteX11" fmla="*/ 148411 w 923562"/>
                  <a:gd name="connsiteY11" fmla="*/ 571573 h 783173"/>
                  <a:gd name="connsiteX12" fmla="*/ 174073 w 923562"/>
                  <a:gd name="connsiteY12" fmla="*/ 621415 h 783173"/>
                  <a:gd name="connsiteX13" fmla="*/ 229660 w 923562"/>
                  <a:gd name="connsiteY13" fmla="*/ 643001 h 783173"/>
                  <a:gd name="connsiteX14" fmla="*/ 910226 w 923562"/>
                  <a:gd name="connsiteY14" fmla="*/ 643001 h 783173"/>
                  <a:gd name="connsiteX15" fmla="*/ 910226 w 923562"/>
                  <a:gd name="connsiteY15" fmla="*/ 783172 h 783173"/>
                  <a:gd name="connsiteX16" fmla="*/ 229290 w 923562"/>
                  <a:gd name="connsiteY16" fmla="*/ 783172 h 783173"/>
                  <a:gd name="connsiteX17" fmla="*/ 70219 w 923562"/>
                  <a:gd name="connsiteY17" fmla="*/ 722490 h 783173"/>
                  <a:gd name="connsiteX18" fmla="*/ 88 w 923562"/>
                  <a:gd name="connsiteY18" fmla="*/ 571573 h 783173"/>
                  <a:gd name="connsiteX19" fmla="*/ 88 w 923562"/>
                  <a:gd name="connsiteY19" fmla="*/ 211649 h 783173"/>
                  <a:gd name="connsiteX20" fmla="*/ 67625 w 923562"/>
                  <a:gd name="connsiteY20" fmla="*/ 59342 h 783173"/>
                  <a:gd name="connsiteX21" fmla="*/ 229290 w 923562"/>
                  <a:gd name="connsiteY21" fmla="*/ 50 h 783173"/>
                  <a:gd name="connsiteX22" fmla="*/ 694365 w 923562"/>
                  <a:gd name="connsiteY22" fmla="*/ 50 h 783173"/>
                  <a:gd name="connsiteX23" fmla="*/ 856121 w 923562"/>
                  <a:gd name="connsiteY23" fmla="*/ 58045 h 783173"/>
                  <a:gd name="connsiteX24" fmla="*/ 923474 w 923562"/>
                  <a:gd name="connsiteY24" fmla="*/ 211649 h 783173"/>
                  <a:gd name="connsiteX25" fmla="*/ 923474 w 923562"/>
                  <a:gd name="connsiteY25" fmla="*/ 249448 h 783173"/>
                  <a:gd name="connsiteX26" fmla="*/ 853342 w 923562"/>
                  <a:gd name="connsiteY26" fmla="*/ 399069 h 78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562" h="783173">
                    <a:moveTo>
                      <a:pt x="853342" y="399069"/>
                    </a:moveTo>
                    <a:cubicBezTo>
                      <a:pt x="810114" y="439110"/>
                      <a:pt x="753286" y="461230"/>
                      <a:pt x="694365" y="460955"/>
                    </a:cubicBezTo>
                    <a:lnTo>
                      <a:pt x="397903" y="460955"/>
                    </a:lnTo>
                    <a:lnTo>
                      <a:pt x="397903" y="319487"/>
                    </a:lnTo>
                    <a:lnTo>
                      <a:pt x="694365" y="319487"/>
                    </a:lnTo>
                    <a:cubicBezTo>
                      <a:pt x="714098" y="319012"/>
                      <a:pt x="733090" y="311897"/>
                      <a:pt x="748284" y="299291"/>
                    </a:cubicBezTo>
                    <a:cubicBezTo>
                      <a:pt x="765793" y="284468"/>
                      <a:pt x="775243" y="268255"/>
                      <a:pt x="775243" y="249448"/>
                    </a:cubicBezTo>
                    <a:lnTo>
                      <a:pt x="775243" y="211649"/>
                    </a:lnTo>
                    <a:cubicBezTo>
                      <a:pt x="775243" y="164586"/>
                      <a:pt x="748284" y="140220"/>
                      <a:pt x="694365" y="140220"/>
                    </a:cubicBezTo>
                    <a:lnTo>
                      <a:pt x="229290" y="140220"/>
                    </a:lnTo>
                    <a:cubicBezTo>
                      <a:pt x="175371" y="140220"/>
                      <a:pt x="148411" y="164586"/>
                      <a:pt x="148411" y="211649"/>
                    </a:cubicBezTo>
                    <a:lnTo>
                      <a:pt x="148411" y="571573"/>
                    </a:lnTo>
                    <a:cubicBezTo>
                      <a:pt x="148143" y="591417"/>
                      <a:pt x="157759" y="610103"/>
                      <a:pt x="174073" y="621415"/>
                    </a:cubicBezTo>
                    <a:cubicBezTo>
                      <a:pt x="189258" y="635303"/>
                      <a:pt x="209084" y="643001"/>
                      <a:pt x="229660" y="643001"/>
                    </a:cubicBezTo>
                    <a:lnTo>
                      <a:pt x="910226" y="643001"/>
                    </a:lnTo>
                    <a:lnTo>
                      <a:pt x="910226" y="783172"/>
                    </a:lnTo>
                    <a:lnTo>
                      <a:pt x="229290" y="783172"/>
                    </a:lnTo>
                    <a:cubicBezTo>
                      <a:pt x="170581" y="783330"/>
                      <a:pt x="113901" y="761707"/>
                      <a:pt x="70219" y="722490"/>
                    </a:cubicBezTo>
                    <a:cubicBezTo>
                      <a:pt x="25296" y="685321"/>
                      <a:pt x="-478" y="629874"/>
                      <a:pt x="88" y="571573"/>
                    </a:cubicBezTo>
                    <a:lnTo>
                      <a:pt x="88" y="211649"/>
                    </a:lnTo>
                    <a:cubicBezTo>
                      <a:pt x="-1673" y="153263"/>
                      <a:pt x="23175" y="97236"/>
                      <a:pt x="67625" y="59342"/>
                    </a:cubicBezTo>
                    <a:cubicBezTo>
                      <a:pt x="112168" y="19999"/>
                      <a:pt x="169868" y="-1165"/>
                      <a:pt x="229290" y="50"/>
                    </a:cubicBezTo>
                    <a:lnTo>
                      <a:pt x="694365" y="50"/>
                    </a:lnTo>
                    <a:cubicBezTo>
                      <a:pt x="753546" y="-956"/>
                      <a:pt x="811060" y="19665"/>
                      <a:pt x="856121" y="58045"/>
                    </a:cubicBezTo>
                    <a:cubicBezTo>
                      <a:pt x="900517" y="96525"/>
                      <a:pt x="925243" y="152928"/>
                      <a:pt x="923474" y="211649"/>
                    </a:cubicBezTo>
                    <a:lnTo>
                      <a:pt x="923474" y="249448"/>
                    </a:lnTo>
                    <a:cubicBezTo>
                      <a:pt x="923474" y="307721"/>
                      <a:pt x="900961" y="357193"/>
                      <a:pt x="853342" y="399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7" name="Freeform: Shape 20">
                <a:extLst>
                  <a:ext uri="{FF2B5EF4-FFF2-40B4-BE49-F238E27FC236}">
                    <a16:creationId xmlns:a16="http://schemas.microsoft.com/office/drawing/2014/main" id="{7E74D80C-EB39-1E49-A9CC-68D3AC5A5DEE}"/>
                  </a:ext>
                </a:extLst>
              </p:cNvPr>
              <p:cNvSpPr/>
              <p:nvPr/>
            </p:nvSpPr>
            <p:spPr>
              <a:xfrm>
                <a:off x="1110806" y="3330889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  <a:gd name="connsiteX7" fmla="*/ 187142 w 187141"/>
                  <a:gd name="connsiteY7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3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ubicBezTo>
                      <a:pt x="187142" y="93416"/>
                      <a:pt x="187142" y="93448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8" name="Freeform: Shape 21">
                <a:extLst>
                  <a:ext uri="{FF2B5EF4-FFF2-40B4-BE49-F238E27FC236}">
                    <a16:creationId xmlns:a16="http://schemas.microsoft.com/office/drawing/2014/main" id="{C077BA16-7465-7442-856A-4E10FC487872}"/>
                  </a:ext>
                </a:extLst>
              </p:cNvPr>
              <p:cNvSpPr/>
              <p:nvPr/>
            </p:nvSpPr>
            <p:spPr>
              <a:xfrm>
                <a:off x="1110806" y="3032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4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4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9" name="Freeform: Shape 22">
                <a:extLst>
                  <a:ext uri="{FF2B5EF4-FFF2-40B4-BE49-F238E27FC236}">
                    <a16:creationId xmlns:a16="http://schemas.microsoft.com/office/drawing/2014/main" id="{D85140E3-3994-8047-81E2-6FB9D4934C87}"/>
                  </a:ext>
                </a:extLst>
              </p:cNvPr>
              <p:cNvSpPr/>
              <p:nvPr/>
            </p:nvSpPr>
            <p:spPr>
              <a:xfrm>
                <a:off x="1421720" y="3629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4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478 w 187141"/>
                  <a:gd name="connsiteY4" fmla="*/ 0 h 187141"/>
                  <a:gd name="connsiteX5" fmla="*/ 187142 w 187141"/>
                  <a:gd name="connsiteY5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5"/>
                      <a:pt x="145340" y="187086"/>
                      <a:pt x="93664" y="187142"/>
                    </a:cubicBezTo>
                    <a:cubicBezTo>
                      <a:pt x="41986" y="187197"/>
                      <a:pt x="56" y="145341"/>
                      <a:pt x="0" y="93663"/>
                    </a:cubicBezTo>
                    <a:cubicBezTo>
                      <a:pt x="-56" y="41986"/>
                      <a:pt x="41801" y="56"/>
                      <a:pt x="93478" y="0"/>
                    </a:cubicBezTo>
                    <a:lnTo>
                      <a:pt x="93478" y="0"/>
                    </a:lnTo>
                    <a:cubicBezTo>
                      <a:pt x="145137" y="0"/>
                      <a:pt x="187040" y="41820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10" name="Freeform: Shape 23">
                <a:extLst>
                  <a:ext uri="{FF2B5EF4-FFF2-40B4-BE49-F238E27FC236}">
                    <a16:creationId xmlns:a16="http://schemas.microsoft.com/office/drawing/2014/main" id="{7DEF77BD-59D3-DD4E-8705-E2108F0C6955}"/>
                  </a:ext>
                </a:extLst>
              </p:cNvPr>
              <p:cNvSpPr/>
              <p:nvPr/>
            </p:nvSpPr>
            <p:spPr>
              <a:xfrm>
                <a:off x="1421720" y="3330796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571 h 187141"/>
                  <a:gd name="connsiteX1" fmla="*/ 93571 w 187141"/>
                  <a:gd name="connsiteY1" fmla="*/ 187142 h 187141"/>
                  <a:gd name="connsiteX2" fmla="*/ 0 w 187141"/>
                  <a:gd name="connsiteY2" fmla="*/ 93571 h 187141"/>
                  <a:gd name="connsiteX3" fmla="*/ 93571 w 187141"/>
                  <a:gd name="connsiteY3" fmla="*/ 0 h 187141"/>
                  <a:gd name="connsiteX4" fmla="*/ 187142 w 187141"/>
                  <a:gd name="connsiteY4" fmla="*/ 93571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41" h="187141">
                    <a:moveTo>
                      <a:pt x="187142" y="93571"/>
                    </a:moveTo>
                    <a:cubicBezTo>
                      <a:pt x="187142" y="145249"/>
                      <a:pt x="145248" y="187142"/>
                      <a:pt x="93571" y="187142"/>
                    </a:cubicBezTo>
                    <a:cubicBezTo>
                      <a:pt x="41894" y="187142"/>
                      <a:pt x="0" y="145249"/>
                      <a:pt x="0" y="93571"/>
                    </a:cubicBezTo>
                    <a:cubicBezTo>
                      <a:pt x="0" y="41893"/>
                      <a:pt x="41894" y="0"/>
                      <a:pt x="93571" y="0"/>
                    </a:cubicBezTo>
                    <a:cubicBezTo>
                      <a:pt x="145248" y="0"/>
                      <a:pt x="187142" y="41893"/>
                      <a:pt x="187142" y="93571"/>
                    </a:cubicBezTo>
                    <a:close/>
                  </a:path>
                </a:pathLst>
              </a:custGeom>
              <a:solidFill>
                <a:srgbClr val="2A7DE1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11" name="Freeform: Shape 24">
                <a:extLst>
                  <a:ext uri="{FF2B5EF4-FFF2-40B4-BE49-F238E27FC236}">
                    <a16:creationId xmlns:a16="http://schemas.microsoft.com/office/drawing/2014/main" id="{60C0F428-6C3F-9446-89C6-697637922086}"/>
                  </a:ext>
                </a:extLst>
              </p:cNvPr>
              <p:cNvSpPr/>
              <p:nvPr/>
            </p:nvSpPr>
            <p:spPr>
              <a:xfrm>
                <a:off x="1690945" y="3033315"/>
                <a:ext cx="1411344" cy="781269"/>
              </a:xfrm>
              <a:custGeom>
                <a:avLst/>
                <a:gdLst>
                  <a:gd name="connsiteX0" fmla="*/ 1255146 w 1411344"/>
                  <a:gd name="connsiteY0" fmla="*/ 0 h 781269"/>
                  <a:gd name="connsiteX1" fmla="*/ 1115531 w 1411344"/>
                  <a:gd name="connsiteY1" fmla="*/ 543637 h 781269"/>
                  <a:gd name="connsiteX2" fmla="*/ 1014826 w 1411344"/>
                  <a:gd name="connsiteY2" fmla="*/ 640358 h 781269"/>
                  <a:gd name="connsiteX3" fmla="*/ 954978 w 1411344"/>
                  <a:gd name="connsiteY3" fmla="*/ 640358 h 781269"/>
                  <a:gd name="connsiteX4" fmla="*/ 853996 w 1411344"/>
                  <a:gd name="connsiteY4" fmla="*/ 543544 h 781269"/>
                  <a:gd name="connsiteX5" fmla="*/ 852421 w 1411344"/>
                  <a:gd name="connsiteY5" fmla="*/ 539468 h 781269"/>
                  <a:gd name="connsiteX6" fmla="*/ 705209 w 1411344"/>
                  <a:gd name="connsiteY6" fmla="*/ 429685 h 781269"/>
                  <a:gd name="connsiteX7" fmla="*/ 556978 w 1411344"/>
                  <a:gd name="connsiteY7" fmla="*/ 544008 h 781269"/>
                  <a:gd name="connsiteX8" fmla="*/ 456366 w 1411344"/>
                  <a:gd name="connsiteY8" fmla="*/ 640358 h 781269"/>
                  <a:gd name="connsiteX9" fmla="*/ 396518 w 1411344"/>
                  <a:gd name="connsiteY9" fmla="*/ 640358 h 781269"/>
                  <a:gd name="connsiteX10" fmla="*/ 298500 w 1411344"/>
                  <a:gd name="connsiteY10" fmla="*/ 543637 h 781269"/>
                  <a:gd name="connsiteX11" fmla="*/ 157495 w 1411344"/>
                  <a:gd name="connsiteY11" fmla="*/ 0 h 781269"/>
                  <a:gd name="connsiteX12" fmla="*/ 0 w 1411344"/>
                  <a:gd name="connsiteY12" fmla="*/ 0 h 781269"/>
                  <a:gd name="connsiteX13" fmla="*/ 146285 w 1411344"/>
                  <a:gd name="connsiteY13" fmla="*/ 570504 h 781269"/>
                  <a:gd name="connsiteX14" fmla="*/ 374469 w 1411344"/>
                  <a:gd name="connsiteY14" fmla="*/ 781270 h 781269"/>
                  <a:gd name="connsiteX15" fmla="*/ 476933 w 1411344"/>
                  <a:gd name="connsiteY15" fmla="*/ 781270 h 781269"/>
                  <a:gd name="connsiteX16" fmla="*/ 701225 w 1411344"/>
                  <a:gd name="connsiteY16" fmla="*/ 585049 h 781269"/>
                  <a:gd name="connsiteX17" fmla="*/ 704468 w 1411344"/>
                  <a:gd name="connsiteY17" fmla="*/ 571616 h 781269"/>
                  <a:gd name="connsiteX18" fmla="*/ 932744 w 1411344"/>
                  <a:gd name="connsiteY18" fmla="*/ 781270 h 781269"/>
                  <a:gd name="connsiteX19" fmla="*/ 1035486 w 1411344"/>
                  <a:gd name="connsiteY19" fmla="*/ 781270 h 781269"/>
                  <a:gd name="connsiteX20" fmla="*/ 1263669 w 1411344"/>
                  <a:gd name="connsiteY20" fmla="*/ 570504 h 781269"/>
                  <a:gd name="connsiteX21" fmla="*/ 1411344 w 1411344"/>
                  <a:gd name="connsiteY21" fmla="*/ 0 h 78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344" h="781269">
                    <a:moveTo>
                      <a:pt x="1255146" y="0"/>
                    </a:moveTo>
                    <a:lnTo>
                      <a:pt x="1115531" y="543637"/>
                    </a:lnTo>
                    <a:cubicBezTo>
                      <a:pt x="1099318" y="608488"/>
                      <a:pt x="1064484" y="640358"/>
                      <a:pt x="1014826" y="640358"/>
                    </a:cubicBezTo>
                    <a:lnTo>
                      <a:pt x="954978" y="640358"/>
                    </a:lnTo>
                    <a:cubicBezTo>
                      <a:pt x="906618" y="640358"/>
                      <a:pt x="869004" y="605894"/>
                      <a:pt x="853996" y="543544"/>
                    </a:cubicBezTo>
                    <a:lnTo>
                      <a:pt x="852421" y="539468"/>
                    </a:lnTo>
                    <a:cubicBezTo>
                      <a:pt x="814807" y="419030"/>
                      <a:pt x="705209" y="429685"/>
                      <a:pt x="705209" y="429685"/>
                    </a:cubicBezTo>
                    <a:cubicBezTo>
                      <a:pt x="594036" y="431167"/>
                      <a:pt x="556978" y="544008"/>
                      <a:pt x="556978" y="544008"/>
                    </a:cubicBezTo>
                    <a:cubicBezTo>
                      <a:pt x="540858" y="608859"/>
                      <a:pt x="505931" y="640358"/>
                      <a:pt x="456366" y="640358"/>
                    </a:cubicBezTo>
                    <a:lnTo>
                      <a:pt x="396518" y="640358"/>
                    </a:lnTo>
                    <a:cubicBezTo>
                      <a:pt x="348250" y="640358"/>
                      <a:pt x="314620" y="608118"/>
                      <a:pt x="298500" y="543637"/>
                    </a:cubicBezTo>
                    <a:lnTo>
                      <a:pt x="157495" y="0"/>
                    </a:lnTo>
                    <a:lnTo>
                      <a:pt x="0" y="0"/>
                    </a:lnTo>
                    <a:lnTo>
                      <a:pt x="146285" y="570504"/>
                    </a:lnTo>
                    <a:cubicBezTo>
                      <a:pt x="182602" y="711509"/>
                      <a:pt x="257459" y="781270"/>
                      <a:pt x="374469" y="781270"/>
                    </a:cubicBezTo>
                    <a:lnTo>
                      <a:pt x="476933" y="781270"/>
                    </a:lnTo>
                    <a:cubicBezTo>
                      <a:pt x="589681" y="781270"/>
                      <a:pt x="663612" y="716419"/>
                      <a:pt x="701225" y="585049"/>
                    </a:cubicBezTo>
                    <a:lnTo>
                      <a:pt x="704468" y="571616"/>
                    </a:lnTo>
                    <a:cubicBezTo>
                      <a:pt x="740877" y="711416"/>
                      <a:pt x="816382" y="781270"/>
                      <a:pt x="932744" y="781270"/>
                    </a:cubicBezTo>
                    <a:lnTo>
                      <a:pt x="1035486" y="781270"/>
                    </a:lnTo>
                    <a:cubicBezTo>
                      <a:pt x="1152218" y="781270"/>
                      <a:pt x="1227445" y="711509"/>
                      <a:pt x="1263669" y="570504"/>
                    </a:cubicBezTo>
                    <a:lnTo>
                      <a:pt x="14113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12" name="Freeform: Shape 25">
                <a:extLst>
                  <a:ext uri="{FF2B5EF4-FFF2-40B4-BE49-F238E27FC236}">
                    <a16:creationId xmlns:a16="http://schemas.microsoft.com/office/drawing/2014/main" id="{F949D77B-658B-0442-9E33-29AB7EE4F94B}"/>
                  </a:ext>
                </a:extLst>
              </p:cNvPr>
              <p:cNvSpPr/>
              <p:nvPr/>
            </p:nvSpPr>
            <p:spPr>
              <a:xfrm>
                <a:off x="0" y="3032573"/>
                <a:ext cx="948866" cy="786694"/>
              </a:xfrm>
              <a:custGeom>
                <a:avLst/>
                <a:gdLst>
                  <a:gd name="connsiteX0" fmla="*/ 883457 w 948866"/>
                  <a:gd name="connsiteY0" fmla="*/ 727167 h 786694"/>
                  <a:gd name="connsiteX1" fmla="*/ 721978 w 948866"/>
                  <a:gd name="connsiteY1" fmla="*/ 786645 h 786694"/>
                  <a:gd name="connsiteX2" fmla="*/ 0 w 948866"/>
                  <a:gd name="connsiteY2" fmla="*/ 786645 h 786694"/>
                  <a:gd name="connsiteX3" fmla="*/ 0 w 948866"/>
                  <a:gd name="connsiteY3" fmla="*/ 1 h 786694"/>
                  <a:gd name="connsiteX4" fmla="*/ 721978 w 948866"/>
                  <a:gd name="connsiteY4" fmla="*/ 1 h 786694"/>
                  <a:gd name="connsiteX5" fmla="*/ 879473 w 948866"/>
                  <a:gd name="connsiteY5" fmla="*/ 62258 h 786694"/>
                  <a:gd name="connsiteX6" fmla="*/ 948864 w 948866"/>
                  <a:gd name="connsiteY6" fmla="*/ 212250 h 786694"/>
                  <a:gd name="connsiteX7" fmla="*/ 948864 w 948866"/>
                  <a:gd name="connsiteY7" fmla="*/ 574489 h 786694"/>
                  <a:gd name="connsiteX8" fmla="*/ 883457 w 948866"/>
                  <a:gd name="connsiteY8" fmla="*/ 727167 h 786694"/>
                  <a:gd name="connsiteX9" fmla="*/ 802115 w 948866"/>
                  <a:gd name="connsiteY9" fmla="*/ 212250 h 786694"/>
                  <a:gd name="connsiteX10" fmla="*/ 776730 w 948866"/>
                  <a:gd name="connsiteY10" fmla="*/ 162314 h 786694"/>
                  <a:gd name="connsiteX11" fmla="*/ 721978 w 948866"/>
                  <a:gd name="connsiteY11" fmla="*/ 140636 h 786694"/>
                  <a:gd name="connsiteX12" fmla="*/ 145452 w 948866"/>
                  <a:gd name="connsiteY12" fmla="*/ 140636 h 786694"/>
                  <a:gd name="connsiteX13" fmla="*/ 145452 w 948866"/>
                  <a:gd name="connsiteY13" fmla="*/ 644806 h 786694"/>
                  <a:gd name="connsiteX14" fmla="*/ 721978 w 948866"/>
                  <a:gd name="connsiteY14" fmla="*/ 644806 h 786694"/>
                  <a:gd name="connsiteX15" fmla="*/ 802115 w 948866"/>
                  <a:gd name="connsiteY15" fmla="*/ 574489 h 78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8866" h="786694">
                    <a:moveTo>
                      <a:pt x="883457" y="727167"/>
                    </a:moveTo>
                    <a:cubicBezTo>
                      <a:pt x="839046" y="766634"/>
                      <a:pt x="781375" y="787868"/>
                      <a:pt x="721978" y="786645"/>
                    </a:cubicBezTo>
                    <a:lnTo>
                      <a:pt x="0" y="786645"/>
                    </a:lnTo>
                    <a:lnTo>
                      <a:pt x="0" y="1"/>
                    </a:lnTo>
                    <a:lnTo>
                      <a:pt x="721978" y="1"/>
                    </a:lnTo>
                    <a:cubicBezTo>
                      <a:pt x="780517" y="-208"/>
                      <a:pt x="836899" y="22080"/>
                      <a:pt x="879473" y="62258"/>
                    </a:cubicBezTo>
                    <a:cubicBezTo>
                      <a:pt x="923744" y="99459"/>
                      <a:pt x="949169" y="154425"/>
                      <a:pt x="948864" y="212250"/>
                    </a:cubicBezTo>
                    <a:lnTo>
                      <a:pt x="948864" y="574489"/>
                    </a:lnTo>
                    <a:cubicBezTo>
                      <a:pt x="948864" y="636746"/>
                      <a:pt x="927463" y="688256"/>
                      <a:pt x="883457" y="727167"/>
                    </a:cubicBezTo>
                    <a:close/>
                    <a:moveTo>
                      <a:pt x="802115" y="212250"/>
                    </a:moveTo>
                    <a:cubicBezTo>
                      <a:pt x="801827" y="192576"/>
                      <a:pt x="792456" y="174141"/>
                      <a:pt x="776730" y="162314"/>
                    </a:cubicBezTo>
                    <a:cubicBezTo>
                      <a:pt x="761868" y="148441"/>
                      <a:pt x="742309" y="140698"/>
                      <a:pt x="721978" y="140636"/>
                    </a:cubicBezTo>
                    <a:lnTo>
                      <a:pt x="145452" y="140636"/>
                    </a:lnTo>
                    <a:lnTo>
                      <a:pt x="145452" y="644806"/>
                    </a:lnTo>
                    <a:lnTo>
                      <a:pt x="721978" y="644806"/>
                    </a:lnTo>
                    <a:cubicBezTo>
                      <a:pt x="775341" y="644806"/>
                      <a:pt x="802115" y="621830"/>
                      <a:pt x="802115" y="5744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D29F867-8FD4-F18A-4CEB-1EAF01AB9F9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45582" y="6347631"/>
              <a:ext cx="1030222" cy="288308"/>
              <a:chOff x="10367740" y="6226206"/>
              <a:chExt cx="1133244" cy="31713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9EFF33C-D63C-66D7-00A4-8D1167A34068}"/>
                  </a:ext>
                </a:extLst>
              </p:cNvPr>
              <p:cNvSpPr/>
              <p:nvPr/>
            </p:nvSpPr>
            <p:spPr>
              <a:xfrm>
                <a:off x="11179560" y="6320846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rgbClr val="2A7DE1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aphic 12">
                <a:extLst>
                  <a:ext uri="{FF2B5EF4-FFF2-40B4-BE49-F238E27FC236}">
                    <a16:creationId xmlns:a16="http://schemas.microsoft.com/office/drawing/2014/main" id="{7709C5B5-EE49-EC19-9F8C-235AA8EF51F4}"/>
                  </a:ext>
                </a:extLst>
              </p:cNvPr>
              <p:cNvGrpSpPr/>
              <p:nvPr/>
            </p:nvGrpSpPr>
            <p:grpSpPr>
              <a:xfrm>
                <a:off x="10470646" y="6226206"/>
                <a:ext cx="322060" cy="317139"/>
                <a:chOff x="10470646" y="6226206"/>
                <a:chExt cx="322060" cy="317139"/>
              </a:xfrm>
              <a:solidFill>
                <a:srgbClr val="FFFFFF"/>
              </a:solidFill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9019E05-BC60-A48C-66DB-608C8C4ADBE4}"/>
                    </a:ext>
                  </a:extLst>
                </p:cNvPr>
                <p:cNvSpPr/>
                <p:nvPr/>
              </p:nvSpPr>
              <p:spPr>
                <a:xfrm>
                  <a:off x="10471917" y="6227460"/>
                  <a:ext cx="318884" cy="314005"/>
                </a:xfrm>
                <a:custGeom>
                  <a:avLst/>
                  <a:gdLst>
                    <a:gd name="connsiteX0" fmla="*/ 159442 w 318884"/>
                    <a:gd name="connsiteY0" fmla="*/ 314006 h 314005"/>
                    <a:gd name="connsiteX1" fmla="*/ 0 w 318884"/>
                    <a:gd name="connsiteY1" fmla="*/ 157316 h 314005"/>
                    <a:gd name="connsiteX2" fmla="*/ 159442 w 318884"/>
                    <a:gd name="connsiteY2" fmla="*/ 0 h 314005"/>
                    <a:gd name="connsiteX3" fmla="*/ 318884 w 318884"/>
                    <a:gd name="connsiteY3" fmla="*/ 157316 h 314005"/>
                    <a:gd name="connsiteX4" fmla="*/ 280135 w 318884"/>
                    <a:gd name="connsiteY4" fmla="*/ 260105 h 314005"/>
                    <a:gd name="connsiteX5" fmla="*/ 297922 w 318884"/>
                    <a:gd name="connsiteY5" fmla="*/ 285175 h 314005"/>
                    <a:gd name="connsiteX6" fmla="*/ 271242 w 318884"/>
                    <a:gd name="connsiteY6" fmla="*/ 311499 h 314005"/>
                    <a:gd name="connsiteX7" fmla="*/ 245198 w 318884"/>
                    <a:gd name="connsiteY7" fmla="*/ 290189 h 314005"/>
                    <a:gd name="connsiteX8" fmla="*/ 159442 w 318884"/>
                    <a:gd name="connsiteY8" fmla="*/ 314006 h 314005"/>
                    <a:gd name="connsiteX9" fmla="*/ 159442 w 318884"/>
                    <a:gd name="connsiteY9" fmla="*/ 37605 h 314005"/>
                    <a:gd name="connsiteX10" fmla="*/ 38114 w 318884"/>
                    <a:gd name="connsiteY10" fmla="*/ 157316 h 314005"/>
                    <a:gd name="connsiteX11" fmla="*/ 159442 w 318884"/>
                    <a:gd name="connsiteY11" fmla="*/ 277027 h 314005"/>
                    <a:gd name="connsiteX12" fmla="*/ 280771 w 318884"/>
                    <a:gd name="connsiteY12" fmla="*/ 157316 h 314005"/>
                    <a:gd name="connsiteX13" fmla="*/ 159442 w 318884"/>
                    <a:gd name="connsiteY13" fmla="*/ 37605 h 314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884" h="314005">
                      <a:moveTo>
                        <a:pt x="159442" y="314006"/>
                      </a:moveTo>
                      <a:cubicBezTo>
                        <a:pt x="71146" y="314006"/>
                        <a:pt x="0" y="243809"/>
                        <a:pt x="0" y="157316"/>
                      </a:cubicBezTo>
                      <a:cubicBezTo>
                        <a:pt x="0" y="70197"/>
                        <a:pt x="71146" y="0"/>
                        <a:pt x="159442" y="0"/>
                      </a:cubicBezTo>
                      <a:cubicBezTo>
                        <a:pt x="247739" y="0"/>
                        <a:pt x="318884" y="70197"/>
                        <a:pt x="318884" y="157316"/>
                      </a:cubicBezTo>
                      <a:cubicBezTo>
                        <a:pt x="318884" y="194922"/>
                        <a:pt x="304909" y="231900"/>
                        <a:pt x="280135" y="260105"/>
                      </a:cubicBezTo>
                      <a:cubicBezTo>
                        <a:pt x="290934" y="263865"/>
                        <a:pt x="297922" y="273893"/>
                        <a:pt x="297922" y="285175"/>
                      </a:cubicBezTo>
                      <a:cubicBezTo>
                        <a:pt x="297922" y="299590"/>
                        <a:pt x="285852" y="311499"/>
                        <a:pt x="271242" y="311499"/>
                      </a:cubicBezTo>
                      <a:cubicBezTo>
                        <a:pt x="258538" y="311499"/>
                        <a:pt x="247104" y="302724"/>
                        <a:pt x="245198" y="290189"/>
                      </a:cubicBezTo>
                      <a:cubicBezTo>
                        <a:pt x="219154" y="305858"/>
                        <a:pt x="189298" y="314006"/>
                        <a:pt x="159442" y="314006"/>
                      </a:cubicBezTo>
                      <a:close/>
                      <a:moveTo>
                        <a:pt x="159442" y="37605"/>
                      </a:moveTo>
                      <a:cubicBezTo>
                        <a:pt x="92108" y="37605"/>
                        <a:pt x="38114" y="90880"/>
                        <a:pt x="38114" y="157316"/>
                      </a:cubicBezTo>
                      <a:cubicBezTo>
                        <a:pt x="38114" y="223126"/>
                        <a:pt x="92743" y="277027"/>
                        <a:pt x="159442" y="277027"/>
                      </a:cubicBezTo>
                      <a:cubicBezTo>
                        <a:pt x="226141" y="277027"/>
                        <a:pt x="280771" y="223126"/>
                        <a:pt x="280771" y="157316"/>
                      </a:cubicBezTo>
                      <a:cubicBezTo>
                        <a:pt x="280771" y="90880"/>
                        <a:pt x="226141" y="37605"/>
                        <a:pt x="159442" y="376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0092ACF-BA9D-1311-5E56-CFA8C305E095}"/>
                    </a:ext>
                  </a:extLst>
                </p:cNvPr>
                <p:cNvSpPr/>
                <p:nvPr/>
              </p:nvSpPr>
              <p:spPr>
                <a:xfrm>
                  <a:off x="10470646" y="6226206"/>
                  <a:ext cx="322060" cy="317139"/>
                </a:xfrm>
                <a:custGeom>
                  <a:avLst/>
                  <a:gdLst>
                    <a:gd name="connsiteX0" fmla="*/ 160713 w 322060"/>
                    <a:gd name="connsiteY0" fmla="*/ 3134 h 317139"/>
                    <a:gd name="connsiteX1" fmla="*/ 318249 w 322060"/>
                    <a:gd name="connsiteY1" fmla="*/ 158570 h 317139"/>
                    <a:gd name="connsiteX2" fmla="*/ 278230 w 322060"/>
                    <a:gd name="connsiteY2" fmla="*/ 262612 h 317139"/>
                    <a:gd name="connsiteX3" fmla="*/ 297287 w 322060"/>
                    <a:gd name="connsiteY3" fmla="*/ 286428 h 317139"/>
                    <a:gd name="connsiteX4" fmla="*/ 271877 w 322060"/>
                    <a:gd name="connsiteY4" fmla="*/ 311499 h 317139"/>
                    <a:gd name="connsiteX5" fmla="*/ 247104 w 322060"/>
                    <a:gd name="connsiteY5" fmla="*/ 288935 h 317139"/>
                    <a:gd name="connsiteX6" fmla="*/ 160713 w 322060"/>
                    <a:gd name="connsiteY6" fmla="*/ 314006 h 317139"/>
                    <a:gd name="connsiteX7" fmla="*/ 3176 w 322060"/>
                    <a:gd name="connsiteY7" fmla="*/ 158570 h 317139"/>
                    <a:gd name="connsiteX8" fmla="*/ 160713 w 322060"/>
                    <a:gd name="connsiteY8" fmla="*/ 3134 h 317139"/>
                    <a:gd name="connsiteX9" fmla="*/ 160713 w 322060"/>
                    <a:gd name="connsiteY9" fmla="*/ 279534 h 317139"/>
                    <a:gd name="connsiteX10" fmla="*/ 283947 w 322060"/>
                    <a:gd name="connsiteY10" fmla="*/ 157943 h 317139"/>
                    <a:gd name="connsiteX11" fmla="*/ 160713 w 322060"/>
                    <a:gd name="connsiteY11" fmla="*/ 36979 h 317139"/>
                    <a:gd name="connsiteX12" fmla="*/ 37478 w 322060"/>
                    <a:gd name="connsiteY12" fmla="*/ 158570 h 317139"/>
                    <a:gd name="connsiteX13" fmla="*/ 160713 w 322060"/>
                    <a:gd name="connsiteY13" fmla="*/ 279534 h 317139"/>
                    <a:gd name="connsiteX14" fmla="*/ 160713 w 322060"/>
                    <a:gd name="connsiteY14" fmla="*/ 0 h 317139"/>
                    <a:gd name="connsiteX15" fmla="*/ 0 w 322060"/>
                    <a:gd name="connsiteY15" fmla="*/ 158570 h 317139"/>
                    <a:gd name="connsiteX16" fmla="*/ 160713 w 322060"/>
                    <a:gd name="connsiteY16" fmla="*/ 317140 h 317139"/>
                    <a:gd name="connsiteX17" fmla="*/ 244563 w 322060"/>
                    <a:gd name="connsiteY17" fmla="*/ 293950 h 317139"/>
                    <a:gd name="connsiteX18" fmla="*/ 271877 w 322060"/>
                    <a:gd name="connsiteY18" fmla="*/ 314633 h 317139"/>
                    <a:gd name="connsiteX19" fmla="*/ 300463 w 322060"/>
                    <a:gd name="connsiteY19" fmla="*/ 286428 h 317139"/>
                    <a:gd name="connsiteX20" fmla="*/ 283947 w 322060"/>
                    <a:gd name="connsiteY20" fmla="*/ 260731 h 317139"/>
                    <a:gd name="connsiteX21" fmla="*/ 322060 w 322060"/>
                    <a:gd name="connsiteY21" fmla="*/ 158570 h 317139"/>
                    <a:gd name="connsiteX22" fmla="*/ 160713 w 322060"/>
                    <a:gd name="connsiteY22" fmla="*/ 0 h 317139"/>
                    <a:gd name="connsiteX23" fmla="*/ 160713 w 322060"/>
                    <a:gd name="connsiteY23" fmla="*/ 0 h 317139"/>
                    <a:gd name="connsiteX24" fmla="*/ 160713 w 322060"/>
                    <a:gd name="connsiteY24" fmla="*/ 276400 h 317139"/>
                    <a:gd name="connsiteX25" fmla="*/ 40655 w 322060"/>
                    <a:gd name="connsiteY25" fmla="*/ 157943 h 317139"/>
                    <a:gd name="connsiteX26" fmla="*/ 160713 w 322060"/>
                    <a:gd name="connsiteY26" fmla="*/ 40113 h 317139"/>
                    <a:gd name="connsiteX27" fmla="*/ 280771 w 322060"/>
                    <a:gd name="connsiteY27" fmla="*/ 158570 h 317139"/>
                    <a:gd name="connsiteX28" fmla="*/ 160713 w 322060"/>
                    <a:gd name="connsiteY28" fmla="*/ 276400 h 317139"/>
                    <a:gd name="connsiteX29" fmla="*/ 160713 w 322060"/>
                    <a:gd name="connsiteY29" fmla="*/ 276400 h 31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2060" h="317139">
                      <a:moveTo>
                        <a:pt x="160713" y="3134"/>
                      </a:moveTo>
                      <a:cubicBezTo>
                        <a:pt x="247739" y="3134"/>
                        <a:pt x="318249" y="72704"/>
                        <a:pt x="318249" y="158570"/>
                      </a:cubicBezTo>
                      <a:cubicBezTo>
                        <a:pt x="318249" y="198682"/>
                        <a:pt x="303004" y="235034"/>
                        <a:pt x="278230" y="262612"/>
                      </a:cubicBezTo>
                      <a:cubicBezTo>
                        <a:pt x="289029" y="265119"/>
                        <a:pt x="297287" y="275147"/>
                        <a:pt x="297287" y="286428"/>
                      </a:cubicBezTo>
                      <a:cubicBezTo>
                        <a:pt x="297287" y="300217"/>
                        <a:pt x="285852" y="311499"/>
                        <a:pt x="271877" y="311499"/>
                      </a:cubicBezTo>
                      <a:cubicBezTo>
                        <a:pt x="258538" y="311499"/>
                        <a:pt x="248374" y="301471"/>
                        <a:pt x="247104" y="288935"/>
                      </a:cubicBezTo>
                      <a:cubicBezTo>
                        <a:pt x="222330" y="305231"/>
                        <a:pt x="192474" y="314006"/>
                        <a:pt x="160713" y="314006"/>
                      </a:cubicBezTo>
                      <a:cubicBezTo>
                        <a:pt x="73686" y="314006"/>
                        <a:pt x="3176" y="244436"/>
                        <a:pt x="3176" y="158570"/>
                      </a:cubicBezTo>
                      <a:cubicBezTo>
                        <a:pt x="3176" y="72704"/>
                        <a:pt x="73686" y="3134"/>
                        <a:pt x="160713" y="3134"/>
                      </a:cubicBezTo>
                      <a:moveTo>
                        <a:pt x="160713" y="279534"/>
                      </a:moveTo>
                      <a:cubicBezTo>
                        <a:pt x="228682" y="279534"/>
                        <a:pt x="283947" y="225006"/>
                        <a:pt x="283947" y="157943"/>
                      </a:cubicBezTo>
                      <a:cubicBezTo>
                        <a:pt x="283947" y="90880"/>
                        <a:pt x="228682" y="36979"/>
                        <a:pt x="160713" y="36979"/>
                      </a:cubicBezTo>
                      <a:cubicBezTo>
                        <a:pt x="92743" y="36979"/>
                        <a:pt x="37478" y="91507"/>
                        <a:pt x="37478" y="158570"/>
                      </a:cubicBezTo>
                      <a:cubicBezTo>
                        <a:pt x="37478" y="225633"/>
                        <a:pt x="92743" y="279534"/>
                        <a:pt x="160713" y="279534"/>
                      </a:cubicBezTo>
                      <a:moveTo>
                        <a:pt x="160713" y="0"/>
                      </a:moveTo>
                      <a:cubicBezTo>
                        <a:pt x="71781" y="0"/>
                        <a:pt x="0" y="71450"/>
                        <a:pt x="0" y="158570"/>
                      </a:cubicBezTo>
                      <a:cubicBezTo>
                        <a:pt x="0" y="245689"/>
                        <a:pt x="72416" y="317140"/>
                        <a:pt x="160713" y="317140"/>
                      </a:cubicBezTo>
                      <a:cubicBezTo>
                        <a:pt x="190568" y="317140"/>
                        <a:pt x="219789" y="308992"/>
                        <a:pt x="244563" y="293950"/>
                      </a:cubicBezTo>
                      <a:cubicBezTo>
                        <a:pt x="247739" y="305858"/>
                        <a:pt x="259173" y="314633"/>
                        <a:pt x="271877" y="314633"/>
                      </a:cubicBezTo>
                      <a:cubicBezTo>
                        <a:pt x="287758" y="314633"/>
                        <a:pt x="300463" y="302097"/>
                        <a:pt x="300463" y="286428"/>
                      </a:cubicBezTo>
                      <a:cubicBezTo>
                        <a:pt x="300463" y="275147"/>
                        <a:pt x="294110" y="265119"/>
                        <a:pt x="283947" y="260731"/>
                      </a:cubicBezTo>
                      <a:cubicBezTo>
                        <a:pt x="308721" y="231900"/>
                        <a:pt x="322060" y="196175"/>
                        <a:pt x="322060" y="158570"/>
                      </a:cubicBezTo>
                      <a:cubicBezTo>
                        <a:pt x="321425" y="70824"/>
                        <a:pt x="249009" y="0"/>
                        <a:pt x="160713" y="0"/>
                      </a:cubicBezTo>
                      <a:lnTo>
                        <a:pt x="160713" y="0"/>
                      </a:lnTo>
                      <a:close/>
                      <a:moveTo>
                        <a:pt x="160713" y="276400"/>
                      </a:moveTo>
                      <a:cubicBezTo>
                        <a:pt x="94649" y="276400"/>
                        <a:pt x="40655" y="223126"/>
                        <a:pt x="40655" y="157943"/>
                      </a:cubicBezTo>
                      <a:cubicBezTo>
                        <a:pt x="40655" y="92760"/>
                        <a:pt x="94649" y="40113"/>
                        <a:pt x="160713" y="40113"/>
                      </a:cubicBezTo>
                      <a:cubicBezTo>
                        <a:pt x="226776" y="40113"/>
                        <a:pt x="280771" y="93387"/>
                        <a:pt x="280771" y="158570"/>
                      </a:cubicBezTo>
                      <a:cubicBezTo>
                        <a:pt x="280771" y="223753"/>
                        <a:pt x="226776" y="276400"/>
                        <a:pt x="160713" y="276400"/>
                      </a:cubicBezTo>
                      <a:lnTo>
                        <a:pt x="160713" y="276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2C9911E-C310-9AA8-B9F2-589E88AFEDE7}"/>
                  </a:ext>
                </a:extLst>
              </p:cNvPr>
              <p:cNvSpPr/>
              <p:nvPr/>
            </p:nvSpPr>
            <p:spPr>
              <a:xfrm>
                <a:off x="10821292" y="6395431"/>
                <a:ext cx="143561" cy="144781"/>
              </a:xfrm>
              <a:custGeom>
                <a:avLst/>
                <a:gdLst>
                  <a:gd name="connsiteX0" fmla="*/ 71781 w 143561"/>
                  <a:gd name="connsiteY0" fmla="*/ 144781 h 144781"/>
                  <a:gd name="connsiteX1" fmla="*/ 0 w 143561"/>
                  <a:gd name="connsiteY1" fmla="*/ 73957 h 144781"/>
                  <a:gd name="connsiteX2" fmla="*/ 0 w 143561"/>
                  <a:gd name="connsiteY2" fmla="*/ 2507 h 144781"/>
                  <a:gd name="connsiteX3" fmla="*/ 0 w 143561"/>
                  <a:gd name="connsiteY3" fmla="*/ 0 h 144781"/>
                  <a:gd name="connsiteX4" fmla="*/ 34302 w 143561"/>
                  <a:gd name="connsiteY4" fmla="*/ 0 h 144781"/>
                  <a:gd name="connsiteX5" fmla="*/ 34302 w 143561"/>
                  <a:gd name="connsiteY5" fmla="*/ 2507 h 144781"/>
                  <a:gd name="connsiteX6" fmla="*/ 34302 w 143561"/>
                  <a:gd name="connsiteY6" fmla="*/ 73957 h 144781"/>
                  <a:gd name="connsiteX7" fmla="*/ 71781 w 143561"/>
                  <a:gd name="connsiteY7" fmla="*/ 110936 h 144781"/>
                  <a:gd name="connsiteX8" fmla="*/ 109259 w 143561"/>
                  <a:gd name="connsiteY8" fmla="*/ 73957 h 144781"/>
                  <a:gd name="connsiteX9" fmla="*/ 109259 w 143561"/>
                  <a:gd name="connsiteY9" fmla="*/ 2507 h 144781"/>
                  <a:gd name="connsiteX10" fmla="*/ 109259 w 143561"/>
                  <a:gd name="connsiteY10" fmla="*/ 0 h 144781"/>
                  <a:gd name="connsiteX11" fmla="*/ 111800 w 143561"/>
                  <a:gd name="connsiteY11" fmla="*/ 0 h 144781"/>
                  <a:gd name="connsiteX12" fmla="*/ 143561 w 143561"/>
                  <a:gd name="connsiteY12" fmla="*/ 0 h 144781"/>
                  <a:gd name="connsiteX13" fmla="*/ 143561 w 143561"/>
                  <a:gd name="connsiteY13" fmla="*/ 2507 h 144781"/>
                  <a:gd name="connsiteX14" fmla="*/ 143561 w 143561"/>
                  <a:gd name="connsiteY14" fmla="*/ 73957 h 144781"/>
                  <a:gd name="connsiteX15" fmla="*/ 71781 w 143561"/>
                  <a:gd name="connsiteY15" fmla="*/ 144781 h 1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561" h="144781">
                    <a:moveTo>
                      <a:pt x="71781" y="144781"/>
                    </a:moveTo>
                    <a:cubicBezTo>
                      <a:pt x="32397" y="144781"/>
                      <a:pt x="0" y="112816"/>
                      <a:pt x="0" y="73957"/>
                    </a:cubicBezTo>
                    <a:cubicBezTo>
                      <a:pt x="0" y="73331"/>
                      <a:pt x="0" y="3761"/>
                      <a:pt x="0" y="2507"/>
                    </a:cubicBez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507"/>
                    </a:lnTo>
                    <a:cubicBezTo>
                      <a:pt x="34302" y="4387"/>
                      <a:pt x="34302" y="70824"/>
                      <a:pt x="34302" y="73957"/>
                    </a:cubicBezTo>
                    <a:cubicBezTo>
                      <a:pt x="34302" y="96521"/>
                      <a:pt x="48913" y="110936"/>
                      <a:pt x="71781" y="110936"/>
                    </a:cubicBezTo>
                    <a:cubicBezTo>
                      <a:pt x="94649" y="110936"/>
                      <a:pt x="109259" y="96521"/>
                      <a:pt x="109259" y="73957"/>
                    </a:cubicBezTo>
                    <a:cubicBezTo>
                      <a:pt x="109259" y="70824"/>
                      <a:pt x="109259" y="4387"/>
                      <a:pt x="109259" y="2507"/>
                    </a:cubicBezTo>
                    <a:lnTo>
                      <a:pt x="109259" y="0"/>
                    </a:lnTo>
                    <a:lnTo>
                      <a:pt x="111800" y="0"/>
                    </a:lnTo>
                    <a:lnTo>
                      <a:pt x="143561" y="0"/>
                    </a:lnTo>
                    <a:lnTo>
                      <a:pt x="143561" y="2507"/>
                    </a:lnTo>
                    <a:cubicBezTo>
                      <a:pt x="143561" y="3761"/>
                      <a:pt x="143561" y="73331"/>
                      <a:pt x="143561" y="73957"/>
                    </a:cubicBezTo>
                    <a:cubicBezTo>
                      <a:pt x="143561" y="112816"/>
                      <a:pt x="111165" y="144781"/>
                      <a:pt x="71781" y="14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04E948D-4C40-F014-6101-0AD46F360A6F}"/>
                  </a:ext>
                </a:extLst>
              </p:cNvPr>
              <p:cNvSpPr/>
              <p:nvPr/>
            </p:nvSpPr>
            <p:spPr>
              <a:xfrm>
                <a:off x="11370128" y="6395431"/>
                <a:ext cx="130856" cy="141647"/>
              </a:xfrm>
              <a:custGeom>
                <a:avLst/>
                <a:gdLst>
                  <a:gd name="connsiteX0" fmla="*/ 0 w 130856"/>
                  <a:gd name="connsiteY0" fmla="*/ 141647 h 141647"/>
                  <a:gd name="connsiteX1" fmla="*/ 0 w 130856"/>
                  <a:gd name="connsiteY1" fmla="*/ 107802 h 141647"/>
                  <a:gd name="connsiteX2" fmla="*/ 84485 w 130856"/>
                  <a:gd name="connsiteY2" fmla="*/ 108429 h 141647"/>
                  <a:gd name="connsiteX3" fmla="*/ 95284 w 130856"/>
                  <a:gd name="connsiteY3" fmla="*/ 97774 h 141647"/>
                  <a:gd name="connsiteX4" fmla="*/ 84485 w 130856"/>
                  <a:gd name="connsiteY4" fmla="*/ 87119 h 141647"/>
                  <a:gd name="connsiteX5" fmla="*/ 44466 w 130856"/>
                  <a:gd name="connsiteY5" fmla="*/ 87119 h 141647"/>
                  <a:gd name="connsiteX6" fmla="*/ 0 w 130856"/>
                  <a:gd name="connsiteY6" fmla="*/ 43873 h 141647"/>
                  <a:gd name="connsiteX7" fmla="*/ 44466 w 130856"/>
                  <a:gd name="connsiteY7" fmla="*/ 0 h 141647"/>
                  <a:gd name="connsiteX8" fmla="*/ 130857 w 130856"/>
                  <a:gd name="connsiteY8" fmla="*/ 0 h 141647"/>
                  <a:gd name="connsiteX9" fmla="*/ 130857 w 130856"/>
                  <a:gd name="connsiteY9" fmla="*/ 33218 h 141647"/>
                  <a:gd name="connsiteX10" fmla="*/ 44466 w 130856"/>
                  <a:gd name="connsiteY10" fmla="*/ 33218 h 141647"/>
                  <a:gd name="connsiteX11" fmla="*/ 33667 w 130856"/>
                  <a:gd name="connsiteY11" fmla="*/ 43873 h 141647"/>
                  <a:gd name="connsiteX12" fmla="*/ 44466 w 130856"/>
                  <a:gd name="connsiteY12" fmla="*/ 54528 h 141647"/>
                  <a:gd name="connsiteX13" fmla="*/ 86391 w 130856"/>
                  <a:gd name="connsiteY13" fmla="*/ 54528 h 141647"/>
                  <a:gd name="connsiteX14" fmla="*/ 130857 w 130856"/>
                  <a:gd name="connsiteY14" fmla="*/ 97774 h 141647"/>
                  <a:gd name="connsiteX15" fmla="*/ 86391 w 130856"/>
                  <a:gd name="connsiteY15" fmla="*/ 141647 h 141647"/>
                  <a:gd name="connsiteX16" fmla="*/ 0 w 130856"/>
                  <a:gd name="connsiteY16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56" h="141647">
                    <a:moveTo>
                      <a:pt x="0" y="141647"/>
                    </a:moveTo>
                    <a:lnTo>
                      <a:pt x="0" y="107802"/>
                    </a:lnTo>
                    <a:cubicBezTo>
                      <a:pt x="0" y="107802"/>
                      <a:pt x="83850" y="108429"/>
                      <a:pt x="84485" y="108429"/>
                    </a:cubicBezTo>
                    <a:cubicBezTo>
                      <a:pt x="90838" y="108429"/>
                      <a:pt x="95284" y="104669"/>
                      <a:pt x="95284" y="97774"/>
                    </a:cubicBezTo>
                    <a:cubicBezTo>
                      <a:pt x="95284" y="91507"/>
                      <a:pt x="91473" y="87119"/>
                      <a:pt x="84485" y="87119"/>
                    </a:cubicBezTo>
                    <a:lnTo>
                      <a:pt x="44466" y="87119"/>
                    </a:lnTo>
                    <a:cubicBezTo>
                      <a:pt x="19692" y="87119"/>
                      <a:pt x="0" y="68317"/>
                      <a:pt x="0" y="43873"/>
                    </a:cubicBezTo>
                    <a:cubicBezTo>
                      <a:pt x="0" y="19430"/>
                      <a:pt x="19692" y="0"/>
                      <a:pt x="44466" y="0"/>
                    </a:cubicBezTo>
                    <a:lnTo>
                      <a:pt x="130857" y="0"/>
                    </a:lnTo>
                    <a:lnTo>
                      <a:pt x="130857" y="33218"/>
                    </a:lnTo>
                    <a:lnTo>
                      <a:pt x="44466" y="33218"/>
                    </a:lnTo>
                    <a:cubicBezTo>
                      <a:pt x="38114" y="33218"/>
                      <a:pt x="33667" y="36979"/>
                      <a:pt x="33667" y="43873"/>
                    </a:cubicBezTo>
                    <a:cubicBezTo>
                      <a:pt x="33667" y="50141"/>
                      <a:pt x="37478" y="54528"/>
                      <a:pt x="44466" y="54528"/>
                    </a:cubicBezTo>
                    <a:lnTo>
                      <a:pt x="86391" y="54528"/>
                    </a:lnTo>
                    <a:cubicBezTo>
                      <a:pt x="111165" y="54528"/>
                      <a:pt x="130857" y="73331"/>
                      <a:pt x="130857" y="97774"/>
                    </a:cubicBezTo>
                    <a:cubicBezTo>
                      <a:pt x="130857" y="122218"/>
                      <a:pt x="111165" y="141647"/>
                      <a:pt x="86391" y="141647"/>
                    </a:cubicBez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81F3DB4-5ADE-567F-1F36-36FA5FCAD130}"/>
                  </a:ext>
                </a:extLst>
              </p:cNvPr>
              <p:cNvSpPr/>
              <p:nvPr/>
            </p:nvSpPr>
            <p:spPr>
              <a:xfrm>
                <a:off x="11002967" y="6276347"/>
                <a:ext cx="153089" cy="260731"/>
              </a:xfrm>
              <a:custGeom>
                <a:avLst/>
                <a:gdLst>
                  <a:gd name="connsiteX0" fmla="*/ 80039 w 153089"/>
                  <a:gd name="connsiteY0" fmla="*/ 260731 h 260731"/>
                  <a:gd name="connsiteX1" fmla="*/ 33667 w 153089"/>
                  <a:gd name="connsiteY1" fmla="*/ 260731 h 260731"/>
                  <a:gd name="connsiteX2" fmla="*/ 31761 w 153089"/>
                  <a:gd name="connsiteY2" fmla="*/ 260731 h 260731"/>
                  <a:gd name="connsiteX3" fmla="*/ 0 w 153089"/>
                  <a:gd name="connsiteY3" fmla="*/ 260731 h 260731"/>
                  <a:gd name="connsiteX4" fmla="*/ 0 w 153089"/>
                  <a:gd name="connsiteY4" fmla="*/ 0 h 260731"/>
                  <a:gd name="connsiteX5" fmla="*/ 34302 w 153089"/>
                  <a:gd name="connsiteY5" fmla="*/ 0 h 260731"/>
                  <a:gd name="connsiteX6" fmla="*/ 34302 w 153089"/>
                  <a:gd name="connsiteY6" fmla="*/ 226886 h 260731"/>
                  <a:gd name="connsiteX7" fmla="*/ 80674 w 153089"/>
                  <a:gd name="connsiteY7" fmla="*/ 226886 h 260731"/>
                  <a:gd name="connsiteX8" fmla="*/ 118152 w 153089"/>
                  <a:gd name="connsiteY8" fmla="*/ 189908 h 260731"/>
                  <a:gd name="connsiteX9" fmla="*/ 80674 w 153089"/>
                  <a:gd name="connsiteY9" fmla="*/ 152929 h 260731"/>
                  <a:gd name="connsiteX10" fmla="*/ 67969 w 153089"/>
                  <a:gd name="connsiteY10" fmla="*/ 152929 h 260731"/>
                  <a:gd name="connsiteX11" fmla="*/ 65428 w 153089"/>
                  <a:gd name="connsiteY11" fmla="*/ 152929 h 260731"/>
                  <a:gd name="connsiteX12" fmla="*/ 65428 w 153089"/>
                  <a:gd name="connsiteY12" fmla="*/ 119084 h 260731"/>
                  <a:gd name="connsiteX13" fmla="*/ 67969 w 153089"/>
                  <a:gd name="connsiteY13" fmla="*/ 119084 h 260731"/>
                  <a:gd name="connsiteX14" fmla="*/ 81309 w 153089"/>
                  <a:gd name="connsiteY14" fmla="*/ 119084 h 260731"/>
                  <a:gd name="connsiteX15" fmla="*/ 153090 w 153089"/>
                  <a:gd name="connsiteY15" fmla="*/ 189908 h 260731"/>
                  <a:gd name="connsiteX16" fmla="*/ 80039 w 153089"/>
                  <a:gd name="connsiteY16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89" h="260731">
                    <a:moveTo>
                      <a:pt x="80039" y="260731"/>
                    </a:moveTo>
                    <a:cubicBezTo>
                      <a:pt x="79403" y="260731"/>
                      <a:pt x="42560" y="260731"/>
                      <a:pt x="33667" y="260731"/>
                    </a:cubicBezTo>
                    <a:lnTo>
                      <a:pt x="31761" y="260731"/>
                    </a:lnTo>
                    <a:lnTo>
                      <a:pt x="0" y="260731"/>
                    </a:ln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26886"/>
                    </a:lnTo>
                    <a:cubicBezTo>
                      <a:pt x="43831" y="226886"/>
                      <a:pt x="78768" y="226886"/>
                      <a:pt x="80674" y="226886"/>
                    </a:cubicBezTo>
                    <a:cubicBezTo>
                      <a:pt x="103542" y="226886"/>
                      <a:pt x="118152" y="212471"/>
                      <a:pt x="118152" y="189908"/>
                    </a:cubicBezTo>
                    <a:cubicBezTo>
                      <a:pt x="118152" y="167344"/>
                      <a:pt x="103542" y="152929"/>
                      <a:pt x="80674" y="152929"/>
                    </a:cubicBezTo>
                    <a:cubicBezTo>
                      <a:pt x="79403" y="152929"/>
                      <a:pt x="68605" y="152929"/>
                      <a:pt x="67969" y="152929"/>
                    </a:cubicBezTo>
                    <a:lnTo>
                      <a:pt x="65428" y="152929"/>
                    </a:lnTo>
                    <a:lnTo>
                      <a:pt x="65428" y="119084"/>
                    </a:lnTo>
                    <a:lnTo>
                      <a:pt x="67969" y="119084"/>
                    </a:lnTo>
                    <a:cubicBezTo>
                      <a:pt x="69240" y="119084"/>
                      <a:pt x="80674" y="119084"/>
                      <a:pt x="81309" y="119084"/>
                    </a:cubicBezTo>
                    <a:cubicBezTo>
                      <a:pt x="120693" y="119084"/>
                      <a:pt x="153090" y="151049"/>
                      <a:pt x="153090" y="189908"/>
                    </a:cubicBezTo>
                    <a:cubicBezTo>
                      <a:pt x="153090" y="228767"/>
                      <a:pt x="119423" y="260731"/>
                      <a:pt x="80039" y="260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640D4CB-B32F-7435-8932-6CC1361BC24B}"/>
                  </a:ext>
                </a:extLst>
              </p:cNvPr>
              <p:cNvSpPr/>
              <p:nvPr/>
            </p:nvSpPr>
            <p:spPr>
              <a:xfrm>
                <a:off x="11260234" y="6276347"/>
                <a:ext cx="84485" cy="260731"/>
              </a:xfrm>
              <a:custGeom>
                <a:avLst/>
                <a:gdLst>
                  <a:gd name="connsiteX0" fmla="*/ 0 w 84485"/>
                  <a:gd name="connsiteY0" fmla="*/ 260731 h 260731"/>
                  <a:gd name="connsiteX1" fmla="*/ 0 w 84485"/>
                  <a:gd name="connsiteY1" fmla="*/ 0 h 260731"/>
                  <a:gd name="connsiteX2" fmla="*/ 34302 w 84485"/>
                  <a:gd name="connsiteY2" fmla="*/ 0 h 260731"/>
                  <a:gd name="connsiteX3" fmla="*/ 34302 w 84485"/>
                  <a:gd name="connsiteY3" fmla="*/ 119084 h 260731"/>
                  <a:gd name="connsiteX4" fmla="*/ 84485 w 84485"/>
                  <a:gd name="connsiteY4" fmla="*/ 119084 h 260731"/>
                  <a:gd name="connsiteX5" fmla="*/ 84485 w 84485"/>
                  <a:gd name="connsiteY5" fmla="*/ 152929 h 260731"/>
                  <a:gd name="connsiteX6" fmla="*/ 34302 w 84485"/>
                  <a:gd name="connsiteY6" fmla="*/ 152929 h 260731"/>
                  <a:gd name="connsiteX7" fmla="*/ 34302 w 84485"/>
                  <a:gd name="connsiteY7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85" h="260731">
                    <a:moveTo>
                      <a:pt x="0" y="260731"/>
                    </a:move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119084"/>
                    </a:lnTo>
                    <a:lnTo>
                      <a:pt x="84485" y="119084"/>
                    </a:lnTo>
                    <a:lnTo>
                      <a:pt x="84485" y="152929"/>
                    </a:lnTo>
                    <a:lnTo>
                      <a:pt x="34302" y="152929"/>
                    </a:lnTo>
                    <a:lnTo>
                      <a:pt x="34302" y="260731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BC1A3D8-CA97-558F-50E5-964964A66396}"/>
                  </a:ext>
                </a:extLst>
              </p:cNvPr>
              <p:cNvSpPr/>
              <p:nvPr/>
            </p:nvSpPr>
            <p:spPr>
              <a:xfrm>
                <a:off x="11187818" y="6395431"/>
                <a:ext cx="34302" cy="141647"/>
              </a:xfrm>
              <a:custGeom>
                <a:avLst/>
                <a:gdLst>
                  <a:gd name="connsiteX0" fmla="*/ 0 w 34302"/>
                  <a:gd name="connsiteY0" fmla="*/ 0 h 141647"/>
                  <a:gd name="connsiteX1" fmla="*/ 34302 w 34302"/>
                  <a:gd name="connsiteY1" fmla="*/ 0 h 141647"/>
                  <a:gd name="connsiteX2" fmla="*/ 34302 w 34302"/>
                  <a:gd name="connsiteY2" fmla="*/ 141647 h 141647"/>
                  <a:gd name="connsiteX3" fmla="*/ 0 w 34302"/>
                  <a:gd name="connsiteY3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2" h="141647">
                    <a:moveTo>
                      <a:pt x="0" y="0"/>
                    </a:moveTo>
                    <a:lnTo>
                      <a:pt x="34302" y="0"/>
                    </a:lnTo>
                    <a:lnTo>
                      <a:pt x="34302" y="141647"/>
                    </a:ln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9D49AD6-B072-1B9C-E120-52AF7B5AC10E}"/>
                  </a:ext>
                </a:extLst>
              </p:cNvPr>
              <p:cNvSpPr/>
              <p:nvPr userDrawn="1"/>
            </p:nvSpPr>
            <p:spPr>
              <a:xfrm>
                <a:off x="10367740" y="6416115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F5176F4B-21F2-5BBC-A8C6-63CD7858A4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694356" y="3494702"/>
            <a:ext cx="108212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000" b="1" cap="all" baseline="0">
                <a:solidFill>
                  <a:srgbClr val="2A7DE1"/>
                </a:solidFill>
              </a:defRPr>
            </a:lvl1pPr>
          </a:lstStyle>
          <a:p>
            <a:pPr marL="0" indent="0">
              <a:buNone/>
            </a:pPr>
            <a:r>
              <a:rPr lang="en-US" dirty="0"/>
              <a:t>SECTION DETAILS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7A20D1-E815-3E42-DF60-6447BD0D383E}"/>
              </a:ext>
            </a:extLst>
          </p:cNvPr>
          <p:cNvSpPr/>
          <p:nvPr userDrawn="1"/>
        </p:nvSpPr>
        <p:spPr>
          <a:xfrm>
            <a:off x="5583841" y="6484151"/>
            <a:ext cx="1024319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100" kern="1200">
                <a:solidFill>
                  <a:srgbClr val="FF700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#DWaveQubits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5FC769A2-6FAE-FF35-BCC8-BCDED0BA27C1}"/>
              </a:ext>
            </a:extLst>
          </p:cNvPr>
          <p:cNvSpPr txBox="1">
            <a:spLocks/>
          </p:cNvSpPr>
          <p:nvPr userDrawn="1"/>
        </p:nvSpPr>
        <p:spPr>
          <a:xfrm flipH="1">
            <a:off x="8841218" y="6518974"/>
            <a:ext cx="3036356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fine theoretical Physics Institute</a:t>
            </a:r>
          </a:p>
        </p:txBody>
      </p:sp>
    </p:spTree>
    <p:extLst>
      <p:ext uri="{BB962C8B-B14F-4D97-AF65-F5344CB8AC3E}">
        <p14:creationId xmlns:p14="http://schemas.microsoft.com/office/powerpoint/2010/main" val="2467424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E77FCD18-E9CD-EE8E-A726-A672BD7EE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/>
          <a:stretch/>
        </p:blipFill>
        <p:spPr>
          <a:xfrm>
            <a:off x="0" y="0"/>
            <a:ext cx="5924899" cy="6858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7422293-C0E6-C850-E3D6-669332794FD9}"/>
              </a:ext>
            </a:extLst>
          </p:cNvPr>
          <p:cNvSpPr/>
          <p:nvPr userDrawn="1"/>
        </p:nvSpPr>
        <p:spPr>
          <a:xfrm>
            <a:off x="1015554" y="2034540"/>
            <a:ext cx="2788920" cy="2788920"/>
          </a:xfrm>
          <a:prstGeom prst="ellipse">
            <a:avLst/>
          </a:prstGeom>
          <a:solidFill>
            <a:schemeClr val="tx1">
              <a:alpha val="97000"/>
            </a:schemeClr>
          </a:solidFill>
          <a:ln>
            <a:gradFill flip="none" rotWithShape="1">
              <a:gsLst>
                <a:gs pos="0">
                  <a:srgbClr val="2A7DE1"/>
                </a:gs>
                <a:gs pos="100000">
                  <a:srgbClr val="17BEBB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D90748-37A9-4D37-91E3-F0ABA4941F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7349" y="3523261"/>
            <a:ext cx="3957945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lang="en-US" sz="2000" b="1" spc="0" dirty="0">
                <a:solidFill>
                  <a:srgbClr val="2A7DE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TITLE AND POSITION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9EBF7-BE96-4EE9-8315-E8D3EE2D6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7350" y="3066406"/>
            <a:ext cx="4909344" cy="4431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lang="en-US" sz="3200" b="1" spc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en-US" dirty="0"/>
              <a:t>SPEAKER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2AFB63-CFDF-67ED-9617-726B7877B742}"/>
              </a:ext>
            </a:extLst>
          </p:cNvPr>
          <p:cNvGrpSpPr/>
          <p:nvPr userDrawn="1"/>
        </p:nvGrpSpPr>
        <p:grpSpPr>
          <a:xfrm>
            <a:off x="243950" y="6347631"/>
            <a:ext cx="2231854" cy="288308"/>
            <a:chOff x="243950" y="6347631"/>
            <a:chExt cx="2231854" cy="288308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0E7DF605-6DCB-471B-5006-6E3FD95BD27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43950" y="6479983"/>
              <a:ext cx="1156176" cy="148897"/>
              <a:chOff x="0" y="3032482"/>
              <a:chExt cx="6109336" cy="786785"/>
            </a:xfrm>
          </p:grpSpPr>
          <p:sp>
            <p:nvSpPr>
              <p:cNvPr id="31" name="Freeform: Shape 17">
                <a:extLst>
                  <a:ext uri="{FF2B5EF4-FFF2-40B4-BE49-F238E27FC236}">
                    <a16:creationId xmlns:a16="http://schemas.microsoft.com/office/drawing/2014/main" id="{85EE0F76-1D81-3522-A122-CE1B39ABF018}"/>
                  </a:ext>
                </a:extLst>
              </p:cNvPr>
              <p:cNvSpPr/>
              <p:nvPr/>
            </p:nvSpPr>
            <p:spPr>
              <a:xfrm>
                <a:off x="3196630" y="3033297"/>
                <a:ext cx="922060" cy="784578"/>
              </a:xfrm>
              <a:custGeom>
                <a:avLst/>
                <a:gdLst>
                  <a:gd name="connsiteX0" fmla="*/ 856005 w 922060"/>
                  <a:gd name="connsiteY0" fmla="*/ 725146 h 784578"/>
                  <a:gd name="connsiteX1" fmla="*/ 692951 w 922060"/>
                  <a:gd name="connsiteY1" fmla="*/ 784531 h 784578"/>
                  <a:gd name="connsiteX2" fmla="*/ 229173 w 922060"/>
                  <a:gd name="connsiteY2" fmla="*/ 784531 h 784578"/>
                  <a:gd name="connsiteX3" fmla="*/ 67509 w 922060"/>
                  <a:gd name="connsiteY3" fmla="*/ 725146 h 784578"/>
                  <a:gd name="connsiteX4" fmla="*/ 64 w 922060"/>
                  <a:gd name="connsiteY4" fmla="*/ 572838 h 784578"/>
                  <a:gd name="connsiteX5" fmla="*/ 64 w 922060"/>
                  <a:gd name="connsiteY5" fmla="*/ 535132 h 784578"/>
                  <a:gd name="connsiteX6" fmla="*/ 70196 w 922060"/>
                  <a:gd name="connsiteY6" fmla="*/ 385512 h 784578"/>
                  <a:gd name="connsiteX7" fmla="*/ 229173 w 922060"/>
                  <a:gd name="connsiteY7" fmla="*/ 323440 h 784578"/>
                  <a:gd name="connsiteX8" fmla="*/ 524431 w 922060"/>
                  <a:gd name="connsiteY8" fmla="*/ 323440 h 784578"/>
                  <a:gd name="connsiteX9" fmla="*/ 524431 w 922060"/>
                  <a:gd name="connsiteY9" fmla="*/ 463611 h 784578"/>
                  <a:gd name="connsiteX10" fmla="*/ 229173 w 922060"/>
                  <a:gd name="connsiteY10" fmla="*/ 463611 h 784578"/>
                  <a:gd name="connsiteX11" fmla="*/ 173587 w 922060"/>
                  <a:gd name="connsiteY11" fmla="*/ 483900 h 784578"/>
                  <a:gd name="connsiteX12" fmla="*/ 148017 w 922060"/>
                  <a:gd name="connsiteY12" fmla="*/ 535132 h 784578"/>
                  <a:gd name="connsiteX13" fmla="*/ 148017 w 922060"/>
                  <a:gd name="connsiteY13" fmla="*/ 572838 h 784578"/>
                  <a:gd name="connsiteX14" fmla="*/ 228803 w 922060"/>
                  <a:gd name="connsiteY14" fmla="*/ 642970 h 784578"/>
                  <a:gd name="connsiteX15" fmla="*/ 692580 w 922060"/>
                  <a:gd name="connsiteY15" fmla="*/ 642970 h 784578"/>
                  <a:gd name="connsiteX16" fmla="*/ 774756 w 922060"/>
                  <a:gd name="connsiteY16" fmla="*/ 572838 h 784578"/>
                  <a:gd name="connsiteX17" fmla="*/ 774756 w 922060"/>
                  <a:gd name="connsiteY17" fmla="*/ 211525 h 784578"/>
                  <a:gd name="connsiteX18" fmla="*/ 750020 w 922060"/>
                  <a:gd name="connsiteY18" fmla="*/ 161775 h 784578"/>
                  <a:gd name="connsiteX19" fmla="*/ 693415 w 922060"/>
                  <a:gd name="connsiteY19" fmla="*/ 140189 h 784578"/>
                  <a:gd name="connsiteX20" fmla="*/ 13590 w 922060"/>
                  <a:gd name="connsiteY20" fmla="*/ 140189 h 784578"/>
                  <a:gd name="connsiteX21" fmla="*/ 13590 w 922060"/>
                  <a:gd name="connsiteY21" fmla="*/ 18 h 784578"/>
                  <a:gd name="connsiteX22" fmla="*/ 692951 w 922060"/>
                  <a:gd name="connsiteY22" fmla="*/ 18 h 784578"/>
                  <a:gd name="connsiteX23" fmla="*/ 851929 w 922060"/>
                  <a:gd name="connsiteY23" fmla="*/ 62090 h 784578"/>
                  <a:gd name="connsiteX24" fmla="*/ 922061 w 922060"/>
                  <a:gd name="connsiteY24" fmla="*/ 211618 h 784578"/>
                  <a:gd name="connsiteX25" fmla="*/ 922061 w 922060"/>
                  <a:gd name="connsiteY25" fmla="*/ 572931 h 784578"/>
                  <a:gd name="connsiteX26" fmla="*/ 856005 w 922060"/>
                  <a:gd name="connsiteY26" fmla="*/ 725146 h 78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2060" h="784578">
                    <a:moveTo>
                      <a:pt x="856005" y="725146"/>
                    </a:moveTo>
                    <a:cubicBezTo>
                      <a:pt x="810915" y="764510"/>
                      <a:pt x="752790" y="785680"/>
                      <a:pt x="692951" y="784531"/>
                    </a:cubicBezTo>
                    <a:lnTo>
                      <a:pt x="229173" y="784531"/>
                    </a:lnTo>
                    <a:cubicBezTo>
                      <a:pt x="169742" y="785726"/>
                      <a:pt x="112034" y="764529"/>
                      <a:pt x="67509" y="725146"/>
                    </a:cubicBezTo>
                    <a:cubicBezTo>
                      <a:pt x="23327" y="687050"/>
                      <a:pt x="-1428" y="631149"/>
                      <a:pt x="64" y="572838"/>
                    </a:cubicBezTo>
                    <a:lnTo>
                      <a:pt x="64" y="535132"/>
                    </a:lnTo>
                    <a:cubicBezTo>
                      <a:pt x="-779" y="477134"/>
                      <a:pt x="25078" y="421964"/>
                      <a:pt x="70196" y="385512"/>
                    </a:cubicBezTo>
                    <a:cubicBezTo>
                      <a:pt x="113359" y="345339"/>
                      <a:pt x="170214" y="323141"/>
                      <a:pt x="229173" y="323440"/>
                    </a:cubicBezTo>
                    <a:lnTo>
                      <a:pt x="524431" y="323440"/>
                    </a:lnTo>
                    <a:lnTo>
                      <a:pt x="524431" y="463611"/>
                    </a:lnTo>
                    <a:lnTo>
                      <a:pt x="229173" y="463611"/>
                    </a:lnTo>
                    <a:cubicBezTo>
                      <a:pt x="208857" y="463740"/>
                      <a:pt x="189207" y="470910"/>
                      <a:pt x="173587" y="483900"/>
                    </a:cubicBezTo>
                    <a:cubicBezTo>
                      <a:pt x="157467" y="495990"/>
                      <a:pt x="147989" y="514982"/>
                      <a:pt x="148017" y="535132"/>
                    </a:cubicBezTo>
                    <a:lnTo>
                      <a:pt x="148017" y="572838"/>
                    </a:lnTo>
                    <a:cubicBezTo>
                      <a:pt x="148017" y="620087"/>
                      <a:pt x="174976" y="642970"/>
                      <a:pt x="228803" y="642970"/>
                    </a:cubicBezTo>
                    <a:lnTo>
                      <a:pt x="692580" y="642970"/>
                    </a:lnTo>
                    <a:cubicBezTo>
                      <a:pt x="748167" y="642970"/>
                      <a:pt x="774756" y="620087"/>
                      <a:pt x="774756" y="572838"/>
                    </a:cubicBezTo>
                    <a:lnTo>
                      <a:pt x="774756" y="211525"/>
                    </a:lnTo>
                    <a:cubicBezTo>
                      <a:pt x="774654" y="192009"/>
                      <a:pt x="765520" y="173640"/>
                      <a:pt x="750020" y="161775"/>
                    </a:cubicBezTo>
                    <a:cubicBezTo>
                      <a:pt x="734391" y="147965"/>
                      <a:pt x="714278" y="140295"/>
                      <a:pt x="693415" y="140189"/>
                    </a:cubicBezTo>
                    <a:lnTo>
                      <a:pt x="13590" y="140189"/>
                    </a:lnTo>
                    <a:lnTo>
                      <a:pt x="13590" y="18"/>
                    </a:lnTo>
                    <a:lnTo>
                      <a:pt x="692951" y="18"/>
                    </a:lnTo>
                    <a:cubicBezTo>
                      <a:pt x="751994" y="-731"/>
                      <a:pt x="809016" y="21531"/>
                      <a:pt x="851929" y="62090"/>
                    </a:cubicBezTo>
                    <a:cubicBezTo>
                      <a:pt x="899178" y="103873"/>
                      <a:pt x="922061" y="153715"/>
                      <a:pt x="922061" y="211618"/>
                    </a:cubicBezTo>
                    <a:lnTo>
                      <a:pt x="922061" y="572931"/>
                    </a:lnTo>
                    <a:cubicBezTo>
                      <a:pt x="922061" y="634910"/>
                      <a:pt x="900474" y="686050"/>
                      <a:pt x="856005" y="725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2" name="Freeform: Shape 18">
                <a:extLst>
                  <a:ext uri="{FF2B5EF4-FFF2-40B4-BE49-F238E27FC236}">
                    <a16:creationId xmlns:a16="http://schemas.microsoft.com/office/drawing/2014/main" id="{A05EAADE-548F-C454-8672-B8C6197B5382}"/>
                  </a:ext>
                </a:extLst>
              </p:cNvPr>
              <p:cNvSpPr/>
              <p:nvPr/>
            </p:nvSpPr>
            <p:spPr>
              <a:xfrm>
                <a:off x="4179836" y="3033315"/>
                <a:ext cx="952662" cy="784512"/>
              </a:xfrm>
              <a:custGeom>
                <a:avLst/>
                <a:gdLst>
                  <a:gd name="connsiteX0" fmla="*/ 804431 w 952662"/>
                  <a:gd name="connsiteY0" fmla="*/ 572820 h 784512"/>
                  <a:gd name="connsiteX1" fmla="*/ 575322 w 952662"/>
                  <a:gd name="connsiteY1" fmla="*/ 784512 h 784512"/>
                  <a:gd name="connsiteX2" fmla="*/ 376136 w 952662"/>
                  <a:gd name="connsiteY2" fmla="*/ 784512 h 784512"/>
                  <a:gd name="connsiteX3" fmla="*/ 147027 w 952662"/>
                  <a:gd name="connsiteY3" fmla="*/ 572820 h 784512"/>
                  <a:gd name="connsiteX4" fmla="*/ 0 w 952662"/>
                  <a:gd name="connsiteY4" fmla="*/ 0 h 784512"/>
                  <a:gd name="connsiteX5" fmla="*/ 157495 w 952662"/>
                  <a:gd name="connsiteY5" fmla="*/ 0 h 784512"/>
                  <a:gd name="connsiteX6" fmla="*/ 299056 w 952662"/>
                  <a:gd name="connsiteY6" fmla="*/ 545861 h 784512"/>
                  <a:gd name="connsiteX7" fmla="*/ 397444 w 952662"/>
                  <a:gd name="connsiteY7" fmla="*/ 642952 h 784512"/>
                  <a:gd name="connsiteX8" fmla="*/ 554291 w 952662"/>
                  <a:gd name="connsiteY8" fmla="*/ 642952 h 784512"/>
                  <a:gd name="connsiteX9" fmla="*/ 655366 w 952662"/>
                  <a:gd name="connsiteY9" fmla="*/ 545861 h 784512"/>
                  <a:gd name="connsiteX10" fmla="*/ 795167 w 952662"/>
                  <a:gd name="connsiteY10" fmla="*/ 0 h 784512"/>
                  <a:gd name="connsiteX11" fmla="*/ 952662 w 952662"/>
                  <a:gd name="connsiteY11" fmla="*/ 0 h 78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662" h="784512">
                    <a:moveTo>
                      <a:pt x="804431" y="572820"/>
                    </a:moveTo>
                    <a:cubicBezTo>
                      <a:pt x="768115" y="714381"/>
                      <a:pt x="692609" y="784512"/>
                      <a:pt x="575322" y="784512"/>
                    </a:cubicBezTo>
                    <a:lnTo>
                      <a:pt x="376136" y="784512"/>
                    </a:lnTo>
                    <a:cubicBezTo>
                      <a:pt x="258848" y="784512"/>
                      <a:pt x="183436" y="714381"/>
                      <a:pt x="147027" y="572820"/>
                    </a:cubicBezTo>
                    <a:lnTo>
                      <a:pt x="0" y="0"/>
                    </a:lnTo>
                    <a:lnTo>
                      <a:pt x="157495" y="0"/>
                    </a:lnTo>
                    <a:lnTo>
                      <a:pt x="299056" y="545861"/>
                    </a:lnTo>
                    <a:cubicBezTo>
                      <a:pt x="315176" y="610712"/>
                      <a:pt x="348898" y="642952"/>
                      <a:pt x="397444" y="642952"/>
                    </a:cubicBezTo>
                    <a:lnTo>
                      <a:pt x="554291" y="642952"/>
                    </a:lnTo>
                    <a:cubicBezTo>
                      <a:pt x="604041" y="642952"/>
                      <a:pt x="639153" y="610619"/>
                      <a:pt x="655366" y="545861"/>
                    </a:cubicBezTo>
                    <a:lnTo>
                      <a:pt x="795167" y="0"/>
                    </a:lnTo>
                    <a:lnTo>
                      <a:pt x="9526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3" name="Freeform: Shape 19">
                <a:extLst>
                  <a:ext uri="{FF2B5EF4-FFF2-40B4-BE49-F238E27FC236}">
                    <a16:creationId xmlns:a16="http://schemas.microsoft.com/office/drawing/2014/main" id="{082FEEF2-D075-9871-7AFA-283EEDECD663}"/>
                  </a:ext>
                </a:extLst>
              </p:cNvPr>
              <p:cNvSpPr/>
              <p:nvPr/>
            </p:nvSpPr>
            <p:spPr>
              <a:xfrm>
                <a:off x="5185774" y="3033266"/>
                <a:ext cx="923562" cy="783173"/>
              </a:xfrm>
              <a:custGeom>
                <a:avLst/>
                <a:gdLst>
                  <a:gd name="connsiteX0" fmla="*/ 853342 w 923562"/>
                  <a:gd name="connsiteY0" fmla="*/ 399069 h 783173"/>
                  <a:gd name="connsiteX1" fmla="*/ 694365 w 923562"/>
                  <a:gd name="connsiteY1" fmla="*/ 460955 h 783173"/>
                  <a:gd name="connsiteX2" fmla="*/ 397903 w 923562"/>
                  <a:gd name="connsiteY2" fmla="*/ 460955 h 783173"/>
                  <a:gd name="connsiteX3" fmla="*/ 397903 w 923562"/>
                  <a:gd name="connsiteY3" fmla="*/ 319487 h 783173"/>
                  <a:gd name="connsiteX4" fmla="*/ 694365 w 923562"/>
                  <a:gd name="connsiteY4" fmla="*/ 319487 h 783173"/>
                  <a:gd name="connsiteX5" fmla="*/ 748284 w 923562"/>
                  <a:gd name="connsiteY5" fmla="*/ 299291 h 783173"/>
                  <a:gd name="connsiteX6" fmla="*/ 775243 w 923562"/>
                  <a:gd name="connsiteY6" fmla="*/ 249448 h 783173"/>
                  <a:gd name="connsiteX7" fmla="*/ 775243 w 923562"/>
                  <a:gd name="connsiteY7" fmla="*/ 211649 h 783173"/>
                  <a:gd name="connsiteX8" fmla="*/ 694365 w 923562"/>
                  <a:gd name="connsiteY8" fmla="*/ 140220 h 783173"/>
                  <a:gd name="connsiteX9" fmla="*/ 229290 w 923562"/>
                  <a:gd name="connsiteY9" fmla="*/ 140220 h 783173"/>
                  <a:gd name="connsiteX10" fmla="*/ 148411 w 923562"/>
                  <a:gd name="connsiteY10" fmla="*/ 211649 h 783173"/>
                  <a:gd name="connsiteX11" fmla="*/ 148411 w 923562"/>
                  <a:gd name="connsiteY11" fmla="*/ 571573 h 783173"/>
                  <a:gd name="connsiteX12" fmla="*/ 174073 w 923562"/>
                  <a:gd name="connsiteY12" fmla="*/ 621415 h 783173"/>
                  <a:gd name="connsiteX13" fmla="*/ 229660 w 923562"/>
                  <a:gd name="connsiteY13" fmla="*/ 643001 h 783173"/>
                  <a:gd name="connsiteX14" fmla="*/ 910226 w 923562"/>
                  <a:gd name="connsiteY14" fmla="*/ 643001 h 783173"/>
                  <a:gd name="connsiteX15" fmla="*/ 910226 w 923562"/>
                  <a:gd name="connsiteY15" fmla="*/ 783172 h 783173"/>
                  <a:gd name="connsiteX16" fmla="*/ 229290 w 923562"/>
                  <a:gd name="connsiteY16" fmla="*/ 783172 h 783173"/>
                  <a:gd name="connsiteX17" fmla="*/ 70219 w 923562"/>
                  <a:gd name="connsiteY17" fmla="*/ 722490 h 783173"/>
                  <a:gd name="connsiteX18" fmla="*/ 88 w 923562"/>
                  <a:gd name="connsiteY18" fmla="*/ 571573 h 783173"/>
                  <a:gd name="connsiteX19" fmla="*/ 88 w 923562"/>
                  <a:gd name="connsiteY19" fmla="*/ 211649 h 783173"/>
                  <a:gd name="connsiteX20" fmla="*/ 67625 w 923562"/>
                  <a:gd name="connsiteY20" fmla="*/ 59342 h 783173"/>
                  <a:gd name="connsiteX21" fmla="*/ 229290 w 923562"/>
                  <a:gd name="connsiteY21" fmla="*/ 50 h 783173"/>
                  <a:gd name="connsiteX22" fmla="*/ 694365 w 923562"/>
                  <a:gd name="connsiteY22" fmla="*/ 50 h 783173"/>
                  <a:gd name="connsiteX23" fmla="*/ 856121 w 923562"/>
                  <a:gd name="connsiteY23" fmla="*/ 58045 h 783173"/>
                  <a:gd name="connsiteX24" fmla="*/ 923474 w 923562"/>
                  <a:gd name="connsiteY24" fmla="*/ 211649 h 783173"/>
                  <a:gd name="connsiteX25" fmla="*/ 923474 w 923562"/>
                  <a:gd name="connsiteY25" fmla="*/ 249448 h 783173"/>
                  <a:gd name="connsiteX26" fmla="*/ 853342 w 923562"/>
                  <a:gd name="connsiteY26" fmla="*/ 399069 h 78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562" h="783173">
                    <a:moveTo>
                      <a:pt x="853342" y="399069"/>
                    </a:moveTo>
                    <a:cubicBezTo>
                      <a:pt x="810114" y="439110"/>
                      <a:pt x="753286" y="461230"/>
                      <a:pt x="694365" y="460955"/>
                    </a:cubicBezTo>
                    <a:lnTo>
                      <a:pt x="397903" y="460955"/>
                    </a:lnTo>
                    <a:lnTo>
                      <a:pt x="397903" y="319487"/>
                    </a:lnTo>
                    <a:lnTo>
                      <a:pt x="694365" y="319487"/>
                    </a:lnTo>
                    <a:cubicBezTo>
                      <a:pt x="714098" y="319012"/>
                      <a:pt x="733090" y="311897"/>
                      <a:pt x="748284" y="299291"/>
                    </a:cubicBezTo>
                    <a:cubicBezTo>
                      <a:pt x="765793" y="284468"/>
                      <a:pt x="775243" y="268255"/>
                      <a:pt x="775243" y="249448"/>
                    </a:cubicBezTo>
                    <a:lnTo>
                      <a:pt x="775243" y="211649"/>
                    </a:lnTo>
                    <a:cubicBezTo>
                      <a:pt x="775243" y="164586"/>
                      <a:pt x="748284" y="140220"/>
                      <a:pt x="694365" y="140220"/>
                    </a:cubicBezTo>
                    <a:lnTo>
                      <a:pt x="229290" y="140220"/>
                    </a:lnTo>
                    <a:cubicBezTo>
                      <a:pt x="175371" y="140220"/>
                      <a:pt x="148411" y="164586"/>
                      <a:pt x="148411" y="211649"/>
                    </a:cubicBezTo>
                    <a:lnTo>
                      <a:pt x="148411" y="571573"/>
                    </a:lnTo>
                    <a:cubicBezTo>
                      <a:pt x="148143" y="591417"/>
                      <a:pt x="157759" y="610103"/>
                      <a:pt x="174073" y="621415"/>
                    </a:cubicBezTo>
                    <a:cubicBezTo>
                      <a:pt x="189258" y="635303"/>
                      <a:pt x="209084" y="643001"/>
                      <a:pt x="229660" y="643001"/>
                    </a:cubicBezTo>
                    <a:lnTo>
                      <a:pt x="910226" y="643001"/>
                    </a:lnTo>
                    <a:lnTo>
                      <a:pt x="910226" y="783172"/>
                    </a:lnTo>
                    <a:lnTo>
                      <a:pt x="229290" y="783172"/>
                    </a:lnTo>
                    <a:cubicBezTo>
                      <a:pt x="170581" y="783330"/>
                      <a:pt x="113901" y="761707"/>
                      <a:pt x="70219" y="722490"/>
                    </a:cubicBezTo>
                    <a:cubicBezTo>
                      <a:pt x="25296" y="685321"/>
                      <a:pt x="-478" y="629874"/>
                      <a:pt x="88" y="571573"/>
                    </a:cubicBezTo>
                    <a:lnTo>
                      <a:pt x="88" y="211649"/>
                    </a:lnTo>
                    <a:cubicBezTo>
                      <a:pt x="-1673" y="153263"/>
                      <a:pt x="23175" y="97236"/>
                      <a:pt x="67625" y="59342"/>
                    </a:cubicBezTo>
                    <a:cubicBezTo>
                      <a:pt x="112168" y="19999"/>
                      <a:pt x="169868" y="-1165"/>
                      <a:pt x="229290" y="50"/>
                    </a:cubicBezTo>
                    <a:lnTo>
                      <a:pt x="694365" y="50"/>
                    </a:lnTo>
                    <a:cubicBezTo>
                      <a:pt x="753546" y="-956"/>
                      <a:pt x="811060" y="19665"/>
                      <a:pt x="856121" y="58045"/>
                    </a:cubicBezTo>
                    <a:cubicBezTo>
                      <a:pt x="900517" y="96525"/>
                      <a:pt x="925243" y="152928"/>
                      <a:pt x="923474" y="211649"/>
                    </a:cubicBezTo>
                    <a:lnTo>
                      <a:pt x="923474" y="249448"/>
                    </a:lnTo>
                    <a:cubicBezTo>
                      <a:pt x="923474" y="307721"/>
                      <a:pt x="900961" y="357193"/>
                      <a:pt x="853342" y="3990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4" name="Freeform: Shape 20">
                <a:extLst>
                  <a:ext uri="{FF2B5EF4-FFF2-40B4-BE49-F238E27FC236}">
                    <a16:creationId xmlns:a16="http://schemas.microsoft.com/office/drawing/2014/main" id="{5D06A0F3-3BB4-2405-F2F0-18F42E8F6085}"/>
                  </a:ext>
                </a:extLst>
              </p:cNvPr>
              <p:cNvSpPr/>
              <p:nvPr/>
            </p:nvSpPr>
            <p:spPr>
              <a:xfrm>
                <a:off x="1110806" y="3330889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  <a:gd name="connsiteX7" fmla="*/ 187142 w 187141"/>
                  <a:gd name="connsiteY7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3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ubicBezTo>
                      <a:pt x="187142" y="93416"/>
                      <a:pt x="187142" y="93448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5" name="Freeform: Shape 21">
                <a:extLst>
                  <a:ext uri="{FF2B5EF4-FFF2-40B4-BE49-F238E27FC236}">
                    <a16:creationId xmlns:a16="http://schemas.microsoft.com/office/drawing/2014/main" id="{BE441BD0-2674-5073-0A01-497D35DBBF46}"/>
                  </a:ext>
                </a:extLst>
              </p:cNvPr>
              <p:cNvSpPr/>
              <p:nvPr/>
            </p:nvSpPr>
            <p:spPr>
              <a:xfrm>
                <a:off x="1110806" y="3032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3 w 187141"/>
                  <a:gd name="connsiteY1" fmla="*/ 187142 h 187141"/>
                  <a:gd name="connsiteX2" fmla="*/ 0 w 187141"/>
                  <a:gd name="connsiteY2" fmla="*/ 93664 h 187141"/>
                  <a:gd name="connsiteX3" fmla="*/ 93478 w 187141"/>
                  <a:gd name="connsiteY3" fmla="*/ 0 h 187141"/>
                  <a:gd name="connsiteX4" fmla="*/ 93571 w 187141"/>
                  <a:gd name="connsiteY4" fmla="*/ 0 h 187141"/>
                  <a:gd name="connsiteX5" fmla="*/ 93571 w 187141"/>
                  <a:gd name="connsiteY5" fmla="*/ 0 h 187141"/>
                  <a:gd name="connsiteX6" fmla="*/ 187142 w 187141"/>
                  <a:gd name="connsiteY6" fmla="*/ 93386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6"/>
                      <a:pt x="145341" y="187091"/>
                      <a:pt x="93663" y="187142"/>
                    </a:cubicBezTo>
                    <a:cubicBezTo>
                      <a:pt x="41986" y="187193"/>
                      <a:pt x="56" y="145341"/>
                      <a:pt x="0" y="93664"/>
                    </a:cubicBezTo>
                    <a:cubicBezTo>
                      <a:pt x="-56" y="41986"/>
                      <a:pt x="41801" y="51"/>
                      <a:pt x="93478" y="0"/>
                    </a:cubicBezTo>
                    <a:cubicBezTo>
                      <a:pt x="93506" y="0"/>
                      <a:pt x="93543" y="0"/>
                      <a:pt x="93571" y="0"/>
                    </a:cubicBezTo>
                    <a:lnTo>
                      <a:pt x="93571" y="0"/>
                    </a:lnTo>
                    <a:cubicBezTo>
                      <a:pt x="145202" y="-51"/>
                      <a:pt x="187086" y="41759"/>
                      <a:pt x="187142" y="93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6" name="Freeform: Shape 22">
                <a:extLst>
                  <a:ext uri="{FF2B5EF4-FFF2-40B4-BE49-F238E27FC236}">
                    <a16:creationId xmlns:a16="http://schemas.microsoft.com/office/drawing/2014/main" id="{5B54B55F-D1F3-39AB-CA25-B7C370737BAF}"/>
                  </a:ext>
                </a:extLst>
              </p:cNvPr>
              <p:cNvSpPr/>
              <p:nvPr/>
            </p:nvSpPr>
            <p:spPr>
              <a:xfrm>
                <a:off x="1421720" y="3629482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478 h 187141"/>
                  <a:gd name="connsiteX1" fmla="*/ 93664 w 187141"/>
                  <a:gd name="connsiteY1" fmla="*/ 187142 h 187141"/>
                  <a:gd name="connsiteX2" fmla="*/ 0 w 187141"/>
                  <a:gd name="connsiteY2" fmla="*/ 93663 h 187141"/>
                  <a:gd name="connsiteX3" fmla="*/ 93478 w 187141"/>
                  <a:gd name="connsiteY3" fmla="*/ 0 h 187141"/>
                  <a:gd name="connsiteX4" fmla="*/ 93478 w 187141"/>
                  <a:gd name="connsiteY4" fmla="*/ 0 h 187141"/>
                  <a:gd name="connsiteX5" fmla="*/ 187142 w 187141"/>
                  <a:gd name="connsiteY5" fmla="*/ 93478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41" h="187141">
                    <a:moveTo>
                      <a:pt x="187142" y="93478"/>
                    </a:moveTo>
                    <a:cubicBezTo>
                      <a:pt x="187197" y="145155"/>
                      <a:pt x="145340" y="187086"/>
                      <a:pt x="93664" y="187142"/>
                    </a:cubicBezTo>
                    <a:cubicBezTo>
                      <a:pt x="41986" y="187197"/>
                      <a:pt x="56" y="145341"/>
                      <a:pt x="0" y="93663"/>
                    </a:cubicBezTo>
                    <a:cubicBezTo>
                      <a:pt x="-56" y="41986"/>
                      <a:pt x="41801" y="56"/>
                      <a:pt x="93478" y="0"/>
                    </a:cubicBezTo>
                    <a:lnTo>
                      <a:pt x="93478" y="0"/>
                    </a:lnTo>
                    <a:cubicBezTo>
                      <a:pt x="145137" y="0"/>
                      <a:pt x="187040" y="41820"/>
                      <a:pt x="187142" y="934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37" name="Freeform: Shape 23">
                <a:extLst>
                  <a:ext uri="{FF2B5EF4-FFF2-40B4-BE49-F238E27FC236}">
                    <a16:creationId xmlns:a16="http://schemas.microsoft.com/office/drawing/2014/main" id="{DB4990B5-4248-E6E6-8162-7EA74551A897}"/>
                  </a:ext>
                </a:extLst>
              </p:cNvPr>
              <p:cNvSpPr/>
              <p:nvPr/>
            </p:nvSpPr>
            <p:spPr>
              <a:xfrm>
                <a:off x="1421720" y="3330796"/>
                <a:ext cx="187141" cy="187141"/>
              </a:xfrm>
              <a:custGeom>
                <a:avLst/>
                <a:gdLst>
                  <a:gd name="connsiteX0" fmla="*/ 187142 w 187141"/>
                  <a:gd name="connsiteY0" fmla="*/ 93571 h 187141"/>
                  <a:gd name="connsiteX1" fmla="*/ 93571 w 187141"/>
                  <a:gd name="connsiteY1" fmla="*/ 187142 h 187141"/>
                  <a:gd name="connsiteX2" fmla="*/ 0 w 187141"/>
                  <a:gd name="connsiteY2" fmla="*/ 93571 h 187141"/>
                  <a:gd name="connsiteX3" fmla="*/ 93571 w 187141"/>
                  <a:gd name="connsiteY3" fmla="*/ 0 h 187141"/>
                  <a:gd name="connsiteX4" fmla="*/ 187142 w 187141"/>
                  <a:gd name="connsiteY4" fmla="*/ 93571 h 18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41" h="187141">
                    <a:moveTo>
                      <a:pt x="187142" y="93571"/>
                    </a:moveTo>
                    <a:cubicBezTo>
                      <a:pt x="187142" y="145249"/>
                      <a:pt x="145248" y="187142"/>
                      <a:pt x="93571" y="187142"/>
                    </a:cubicBezTo>
                    <a:cubicBezTo>
                      <a:pt x="41894" y="187142"/>
                      <a:pt x="0" y="145249"/>
                      <a:pt x="0" y="93571"/>
                    </a:cubicBezTo>
                    <a:cubicBezTo>
                      <a:pt x="0" y="41893"/>
                      <a:pt x="41894" y="0"/>
                      <a:pt x="93571" y="0"/>
                    </a:cubicBezTo>
                    <a:cubicBezTo>
                      <a:pt x="145248" y="0"/>
                      <a:pt x="187142" y="41893"/>
                      <a:pt x="187142" y="93571"/>
                    </a:cubicBezTo>
                    <a:close/>
                  </a:path>
                </a:pathLst>
              </a:custGeom>
              <a:solidFill>
                <a:srgbClr val="2A7DE1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8" name="Freeform: Shape 24">
                <a:extLst>
                  <a:ext uri="{FF2B5EF4-FFF2-40B4-BE49-F238E27FC236}">
                    <a16:creationId xmlns:a16="http://schemas.microsoft.com/office/drawing/2014/main" id="{A4DB212B-6657-7758-4C2E-B1571A39A2E9}"/>
                  </a:ext>
                </a:extLst>
              </p:cNvPr>
              <p:cNvSpPr/>
              <p:nvPr/>
            </p:nvSpPr>
            <p:spPr>
              <a:xfrm>
                <a:off x="1690945" y="3033315"/>
                <a:ext cx="1411344" cy="781269"/>
              </a:xfrm>
              <a:custGeom>
                <a:avLst/>
                <a:gdLst>
                  <a:gd name="connsiteX0" fmla="*/ 1255146 w 1411344"/>
                  <a:gd name="connsiteY0" fmla="*/ 0 h 781269"/>
                  <a:gd name="connsiteX1" fmla="*/ 1115531 w 1411344"/>
                  <a:gd name="connsiteY1" fmla="*/ 543637 h 781269"/>
                  <a:gd name="connsiteX2" fmla="*/ 1014826 w 1411344"/>
                  <a:gd name="connsiteY2" fmla="*/ 640358 h 781269"/>
                  <a:gd name="connsiteX3" fmla="*/ 954978 w 1411344"/>
                  <a:gd name="connsiteY3" fmla="*/ 640358 h 781269"/>
                  <a:gd name="connsiteX4" fmla="*/ 853996 w 1411344"/>
                  <a:gd name="connsiteY4" fmla="*/ 543544 h 781269"/>
                  <a:gd name="connsiteX5" fmla="*/ 852421 w 1411344"/>
                  <a:gd name="connsiteY5" fmla="*/ 539468 h 781269"/>
                  <a:gd name="connsiteX6" fmla="*/ 705209 w 1411344"/>
                  <a:gd name="connsiteY6" fmla="*/ 429685 h 781269"/>
                  <a:gd name="connsiteX7" fmla="*/ 556978 w 1411344"/>
                  <a:gd name="connsiteY7" fmla="*/ 544008 h 781269"/>
                  <a:gd name="connsiteX8" fmla="*/ 456366 w 1411344"/>
                  <a:gd name="connsiteY8" fmla="*/ 640358 h 781269"/>
                  <a:gd name="connsiteX9" fmla="*/ 396518 w 1411344"/>
                  <a:gd name="connsiteY9" fmla="*/ 640358 h 781269"/>
                  <a:gd name="connsiteX10" fmla="*/ 298500 w 1411344"/>
                  <a:gd name="connsiteY10" fmla="*/ 543637 h 781269"/>
                  <a:gd name="connsiteX11" fmla="*/ 157495 w 1411344"/>
                  <a:gd name="connsiteY11" fmla="*/ 0 h 781269"/>
                  <a:gd name="connsiteX12" fmla="*/ 0 w 1411344"/>
                  <a:gd name="connsiteY12" fmla="*/ 0 h 781269"/>
                  <a:gd name="connsiteX13" fmla="*/ 146285 w 1411344"/>
                  <a:gd name="connsiteY13" fmla="*/ 570504 h 781269"/>
                  <a:gd name="connsiteX14" fmla="*/ 374469 w 1411344"/>
                  <a:gd name="connsiteY14" fmla="*/ 781270 h 781269"/>
                  <a:gd name="connsiteX15" fmla="*/ 476933 w 1411344"/>
                  <a:gd name="connsiteY15" fmla="*/ 781270 h 781269"/>
                  <a:gd name="connsiteX16" fmla="*/ 701225 w 1411344"/>
                  <a:gd name="connsiteY16" fmla="*/ 585049 h 781269"/>
                  <a:gd name="connsiteX17" fmla="*/ 704468 w 1411344"/>
                  <a:gd name="connsiteY17" fmla="*/ 571616 h 781269"/>
                  <a:gd name="connsiteX18" fmla="*/ 932744 w 1411344"/>
                  <a:gd name="connsiteY18" fmla="*/ 781270 h 781269"/>
                  <a:gd name="connsiteX19" fmla="*/ 1035486 w 1411344"/>
                  <a:gd name="connsiteY19" fmla="*/ 781270 h 781269"/>
                  <a:gd name="connsiteX20" fmla="*/ 1263669 w 1411344"/>
                  <a:gd name="connsiteY20" fmla="*/ 570504 h 781269"/>
                  <a:gd name="connsiteX21" fmla="*/ 1411344 w 1411344"/>
                  <a:gd name="connsiteY21" fmla="*/ 0 h 78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344" h="781269">
                    <a:moveTo>
                      <a:pt x="1255146" y="0"/>
                    </a:moveTo>
                    <a:lnTo>
                      <a:pt x="1115531" y="543637"/>
                    </a:lnTo>
                    <a:cubicBezTo>
                      <a:pt x="1099318" y="608488"/>
                      <a:pt x="1064484" y="640358"/>
                      <a:pt x="1014826" y="640358"/>
                    </a:cubicBezTo>
                    <a:lnTo>
                      <a:pt x="954978" y="640358"/>
                    </a:lnTo>
                    <a:cubicBezTo>
                      <a:pt x="906618" y="640358"/>
                      <a:pt x="869004" y="605894"/>
                      <a:pt x="853996" y="543544"/>
                    </a:cubicBezTo>
                    <a:lnTo>
                      <a:pt x="852421" y="539468"/>
                    </a:lnTo>
                    <a:cubicBezTo>
                      <a:pt x="814807" y="419030"/>
                      <a:pt x="705209" y="429685"/>
                      <a:pt x="705209" y="429685"/>
                    </a:cubicBezTo>
                    <a:cubicBezTo>
                      <a:pt x="594036" y="431167"/>
                      <a:pt x="556978" y="544008"/>
                      <a:pt x="556978" y="544008"/>
                    </a:cubicBezTo>
                    <a:cubicBezTo>
                      <a:pt x="540858" y="608859"/>
                      <a:pt x="505931" y="640358"/>
                      <a:pt x="456366" y="640358"/>
                    </a:cubicBezTo>
                    <a:lnTo>
                      <a:pt x="396518" y="640358"/>
                    </a:lnTo>
                    <a:cubicBezTo>
                      <a:pt x="348250" y="640358"/>
                      <a:pt x="314620" y="608118"/>
                      <a:pt x="298500" y="543637"/>
                    </a:cubicBezTo>
                    <a:lnTo>
                      <a:pt x="157495" y="0"/>
                    </a:lnTo>
                    <a:lnTo>
                      <a:pt x="0" y="0"/>
                    </a:lnTo>
                    <a:lnTo>
                      <a:pt x="146285" y="570504"/>
                    </a:lnTo>
                    <a:cubicBezTo>
                      <a:pt x="182602" y="711509"/>
                      <a:pt x="257459" y="781270"/>
                      <a:pt x="374469" y="781270"/>
                    </a:cubicBezTo>
                    <a:lnTo>
                      <a:pt x="476933" y="781270"/>
                    </a:lnTo>
                    <a:cubicBezTo>
                      <a:pt x="589681" y="781270"/>
                      <a:pt x="663612" y="716419"/>
                      <a:pt x="701225" y="585049"/>
                    </a:cubicBezTo>
                    <a:lnTo>
                      <a:pt x="704468" y="571616"/>
                    </a:lnTo>
                    <a:cubicBezTo>
                      <a:pt x="740877" y="711416"/>
                      <a:pt x="816382" y="781270"/>
                      <a:pt x="932744" y="781270"/>
                    </a:cubicBezTo>
                    <a:lnTo>
                      <a:pt x="1035486" y="781270"/>
                    </a:lnTo>
                    <a:cubicBezTo>
                      <a:pt x="1152218" y="781270"/>
                      <a:pt x="1227445" y="711509"/>
                      <a:pt x="1263669" y="570504"/>
                    </a:cubicBezTo>
                    <a:lnTo>
                      <a:pt x="14113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  <p:sp>
            <p:nvSpPr>
              <p:cNvPr id="49" name="Freeform: Shape 25">
                <a:extLst>
                  <a:ext uri="{FF2B5EF4-FFF2-40B4-BE49-F238E27FC236}">
                    <a16:creationId xmlns:a16="http://schemas.microsoft.com/office/drawing/2014/main" id="{D805A126-87C9-B598-59FC-1FCB5C381F3D}"/>
                  </a:ext>
                </a:extLst>
              </p:cNvPr>
              <p:cNvSpPr/>
              <p:nvPr/>
            </p:nvSpPr>
            <p:spPr>
              <a:xfrm>
                <a:off x="0" y="3032573"/>
                <a:ext cx="948866" cy="786694"/>
              </a:xfrm>
              <a:custGeom>
                <a:avLst/>
                <a:gdLst>
                  <a:gd name="connsiteX0" fmla="*/ 883457 w 948866"/>
                  <a:gd name="connsiteY0" fmla="*/ 727167 h 786694"/>
                  <a:gd name="connsiteX1" fmla="*/ 721978 w 948866"/>
                  <a:gd name="connsiteY1" fmla="*/ 786645 h 786694"/>
                  <a:gd name="connsiteX2" fmla="*/ 0 w 948866"/>
                  <a:gd name="connsiteY2" fmla="*/ 786645 h 786694"/>
                  <a:gd name="connsiteX3" fmla="*/ 0 w 948866"/>
                  <a:gd name="connsiteY3" fmla="*/ 1 h 786694"/>
                  <a:gd name="connsiteX4" fmla="*/ 721978 w 948866"/>
                  <a:gd name="connsiteY4" fmla="*/ 1 h 786694"/>
                  <a:gd name="connsiteX5" fmla="*/ 879473 w 948866"/>
                  <a:gd name="connsiteY5" fmla="*/ 62258 h 786694"/>
                  <a:gd name="connsiteX6" fmla="*/ 948864 w 948866"/>
                  <a:gd name="connsiteY6" fmla="*/ 212250 h 786694"/>
                  <a:gd name="connsiteX7" fmla="*/ 948864 w 948866"/>
                  <a:gd name="connsiteY7" fmla="*/ 574489 h 786694"/>
                  <a:gd name="connsiteX8" fmla="*/ 883457 w 948866"/>
                  <a:gd name="connsiteY8" fmla="*/ 727167 h 786694"/>
                  <a:gd name="connsiteX9" fmla="*/ 802115 w 948866"/>
                  <a:gd name="connsiteY9" fmla="*/ 212250 h 786694"/>
                  <a:gd name="connsiteX10" fmla="*/ 776730 w 948866"/>
                  <a:gd name="connsiteY10" fmla="*/ 162314 h 786694"/>
                  <a:gd name="connsiteX11" fmla="*/ 721978 w 948866"/>
                  <a:gd name="connsiteY11" fmla="*/ 140636 h 786694"/>
                  <a:gd name="connsiteX12" fmla="*/ 145452 w 948866"/>
                  <a:gd name="connsiteY12" fmla="*/ 140636 h 786694"/>
                  <a:gd name="connsiteX13" fmla="*/ 145452 w 948866"/>
                  <a:gd name="connsiteY13" fmla="*/ 644806 h 786694"/>
                  <a:gd name="connsiteX14" fmla="*/ 721978 w 948866"/>
                  <a:gd name="connsiteY14" fmla="*/ 644806 h 786694"/>
                  <a:gd name="connsiteX15" fmla="*/ 802115 w 948866"/>
                  <a:gd name="connsiteY15" fmla="*/ 574489 h 78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8866" h="786694">
                    <a:moveTo>
                      <a:pt x="883457" y="727167"/>
                    </a:moveTo>
                    <a:cubicBezTo>
                      <a:pt x="839046" y="766634"/>
                      <a:pt x="781375" y="787868"/>
                      <a:pt x="721978" y="786645"/>
                    </a:cubicBezTo>
                    <a:lnTo>
                      <a:pt x="0" y="786645"/>
                    </a:lnTo>
                    <a:lnTo>
                      <a:pt x="0" y="1"/>
                    </a:lnTo>
                    <a:lnTo>
                      <a:pt x="721978" y="1"/>
                    </a:lnTo>
                    <a:cubicBezTo>
                      <a:pt x="780517" y="-208"/>
                      <a:pt x="836899" y="22080"/>
                      <a:pt x="879473" y="62258"/>
                    </a:cubicBezTo>
                    <a:cubicBezTo>
                      <a:pt x="923744" y="99459"/>
                      <a:pt x="949169" y="154425"/>
                      <a:pt x="948864" y="212250"/>
                    </a:cubicBezTo>
                    <a:lnTo>
                      <a:pt x="948864" y="574489"/>
                    </a:lnTo>
                    <a:cubicBezTo>
                      <a:pt x="948864" y="636746"/>
                      <a:pt x="927463" y="688256"/>
                      <a:pt x="883457" y="727167"/>
                    </a:cubicBezTo>
                    <a:close/>
                    <a:moveTo>
                      <a:pt x="802115" y="212250"/>
                    </a:moveTo>
                    <a:cubicBezTo>
                      <a:pt x="801827" y="192576"/>
                      <a:pt x="792456" y="174141"/>
                      <a:pt x="776730" y="162314"/>
                    </a:cubicBezTo>
                    <a:cubicBezTo>
                      <a:pt x="761868" y="148441"/>
                      <a:pt x="742309" y="140698"/>
                      <a:pt x="721978" y="140636"/>
                    </a:cubicBezTo>
                    <a:lnTo>
                      <a:pt x="145452" y="140636"/>
                    </a:lnTo>
                    <a:lnTo>
                      <a:pt x="145452" y="644806"/>
                    </a:lnTo>
                    <a:lnTo>
                      <a:pt x="721978" y="644806"/>
                    </a:lnTo>
                    <a:cubicBezTo>
                      <a:pt x="775341" y="644806"/>
                      <a:pt x="802115" y="621830"/>
                      <a:pt x="802115" y="5744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8C763A-46FC-466D-47F6-DFD298B0EF2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45582" y="6347631"/>
              <a:ext cx="1030222" cy="288308"/>
              <a:chOff x="10367740" y="6226206"/>
              <a:chExt cx="1133244" cy="317139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5C0EAF1-E577-07D3-FF17-18880DE0D60C}"/>
                  </a:ext>
                </a:extLst>
              </p:cNvPr>
              <p:cNvSpPr/>
              <p:nvPr/>
            </p:nvSpPr>
            <p:spPr>
              <a:xfrm>
                <a:off x="11179560" y="6320846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rgbClr val="2A7DE1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aphic 12">
                <a:extLst>
                  <a:ext uri="{FF2B5EF4-FFF2-40B4-BE49-F238E27FC236}">
                    <a16:creationId xmlns:a16="http://schemas.microsoft.com/office/drawing/2014/main" id="{24477CD3-A093-0498-D7E1-1338BE6E9F02}"/>
                  </a:ext>
                </a:extLst>
              </p:cNvPr>
              <p:cNvGrpSpPr/>
              <p:nvPr/>
            </p:nvGrpSpPr>
            <p:grpSpPr>
              <a:xfrm>
                <a:off x="10470646" y="6226206"/>
                <a:ext cx="322060" cy="317139"/>
                <a:chOff x="10470646" y="6226206"/>
                <a:chExt cx="322060" cy="317139"/>
              </a:xfrm>
              <a:solidFill>
                <a:srgbClr val="FFFFFF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9868694-4CD8-A091-D5FF-D1327ADA9A71}"/>
                    </a:ext>
                  </a:extLst>
                </p:cNvPr>
                <p:cNvSpPr/>
                <p:nvPr/>
              </p:nvSpPr>
              <p:spPr>
                <a:xfrm>
                  <a:off x="10471917" y="6227460"/>
                  <a:ext cx="318884" cy="314005"/>
                </a:xfrm>
                <a:custGeom>
                  <a:avLst/>
                  <a:gdLst>
                    <a:gd name="connsiteX0" fmla="*/ 159442 w 318884"/>
                    <a:gd name="connsiteY0" fmla="*/ 314006 h 314005"/>
                    <a:gd name="connsiteX1" fmla="*/ 0 w 318884"/>
                    <a:gd name="connsiteY1" fmla="*/ 157316 h 314005"/>
                    <a:gd name="connsiteX2" fmla="*/ 159442 w 318884"/>
                    <a:gd name="connsiteY2" fmla="*/ 0 h 314005"/>
                    <a:gd name="connsiteX3" fmla="*/ 318884 w 318884"/>
                    <a:gd name="connsiteY3" fmla="*/ 157316 h 314005"/>
                    <a:gd name="connsiteX4" fmla="*/ 280135 w 318884"/>
                    <a:gd name="connsiteY4" fmla="*/ 260105 h 314005"/>
                    <a:gd name="connsiteX5" fmla="*/ 297922 w 318884"/>
                    <a:gd name="connsiteY5" fmla="*/ 285175 h 314005"/>
                    <a:gd name="connsiteX6" fmla="*/ 271242 w 318884"/>
                    <a:gd name="connsiteY6" fmla="*/ 311499 h 314005"/>
                    <a:gd name="connsiteX7" fmla="*/ 245198 w 318884"/>
                    <a:gd name="connsiteY7" fmla="*/ 290189 h 314005"/>
                    <a:gd name="connsiteX8" fmla="*/ 159442 w 318884"/>
                    <a:gd name="connsiteY8" fmla="*/ 314006 h 314005"/>
                    <a:gd name="connsiteX9" fmla="*/ 159442 w 318884"/>
                    <a:gd name="connsiteY9" fmla="*/ 37605 h 314005"/>
                    <a:gd name="connsiteX10" fmla="*/ 38114 w 318884"/>
                    <a:gd name="connsiteY10" fmla="*/ 157316 h 314005"/>
                    <a:gd name="connsiteX11" fmla="*/ 159442 w 318884"/>
                    <a:gd name="connsiteY11" fmla="*/ 277027 h 314005"/>
                    <a:gd name="connsiteX12" fmla="*/ 280771 w 318884"/>
                    <a:gd name="connsiteY12" fmla="*/ 157316 h 314005"/>
                    <a:gd name="connsiteX13" fmla="*/ 159442 w 318884"/>
                    <a:gd name="connsiteY13" fmla="*/ 37605 h 314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8884" h="314005">
                      <a:moveTo>
                        <a:pt x="159442" y="314006"/>
                      </a:moveTo>
                      <a:cubicBezTo>
                        <a:pt x="71146" y="314006"/>
                        <a:pt x="0" y="243809"/>
                        <a:pt x="0" y="157316"/>
                      </a:cubicBezTo>
                      <a:cubicBezTo>
                        <a:pt x="0" y="70197"/>
                        <a:pt x="71146" y="0"/>
                        <a:pt x="159442" y="0"/>
                      </a:cubicBezTo>
                      <a:cubicBezTo>
                        <a:pt x="247739" y="0"/>
                        <a:pt x="318884" y="70197"/>
                        <a:pt x="318884" y="157316"/>
                      </a:cubicBezTo>
                      <a:cubicBezTo>
                        <a:pt x="318884" y="194922"/>
                        <a:pt x="304909" y="231900"/>
                        <a:pt x="280135" y="260105"/>
                      </a:cubicBezTo>
                      <a:cubicBezTo>
                        <a:pt x="290934" y="263865"/>
                        <a:pt x="297922" y="273893"/>
                        <a:pt x="297922" y="285175"/>
                      </a:cubicBezTo>
                      <a:cubicBezTo>
                        <a:pt x="297922" y="299590"/>
                        <a:pt x="285852" y="311499"/>
                        <a:pt x="271242" y="311499"/>
                      </a:cubicBezTo>
                      <a:cubicBezTo>
                        <a:pt x="258538" y="311499"/>
                        <a:pt x="247104" y="302724"/>
                        <a:pt x="245198" y="290189"/>
                      </a:cubicBezTo>
                      <a:cubicBezTo>
                        <a:pt x="219154" y="305858"/>
                        <a:pt x="189298" y="314006"/>
                        <a:pt x="159442" y="314006"/>
                      </a:cubicBezTo>
                      <a:close/>
                      <a:moveTo>
                        <a:pt x="159442" y="37605"/>
                      </a:moveTo>
                      <a:cubicBezTo>
                        <a:pt x="92108" y="37605"/>
                        <a:pt x="38114" y="90880"/>
                        <a:pt x="38114" y="157316"/>
                      </a:cubicBezTo>
                      <a:cubicBezTo>
                        <a:pt x="38114" y="223126"/>
                        <a:pt x="92743" y="277027"/>
                        <a:pt x="159442" y="277027"/>
                      </a:cubicBezTo>
                      <a:cubicBezTo>
                        <a:pt x="226141" y="277027"/>
                        <a:pt x="280771" y="223126"/>
                        <a:pt x="280771" y="157316"/>
                      </a:cubicBezTo>
                      <a:cubicBezTo>
                        <a:pt x="280771" y="90880"/>
                        <a:pt x="226141" y="37605"/>
                        <a:pt x="159442" y="376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CF1FD57-5B89-DDBF-5CD4-9E6732110A08}"/>
                    </a:ext>
                  </a:extLst>
                </p:cNvPr>
                <p:cNvSpPr/>
                <p:nvPr/>
              </p:nvSpPr>
              <p:spPr>
                <a:xfrm>
                  <a:off x="10470646" y="6226206"/>
                  <a:ext cx="322060" cy="317139"/>
                </a:xfrm>
                <a:custGeom>
                  <a:avLst/>
                  <a:gdLst>
                    <a:gd name="connsiteX0" fmla="*/ 160713 w 322060"/>
                    <a:gd name="connsiteY0" fmla="*/ 3134 h 317139"/>
                    <a:gd name="connsiteX1" fmla="*/ 318249 w 322060"/>
                    <a:gd name="connsiteY1" fmla="*/ 158570 h 317139"/>
                    <a:gd name="connsiteX2" fmla="*/ 278230 w 322060"/>
                    <a:gd name="connsiteY2" fmla="*/ 262612 h 317139"/>
                    <a:gd name="connsiteX3" fmla="*/ 297287 w 322060"/>
                    <a:gd name="connsiteY3" fmla="*/ 286428 h 317139"/>
                    <a:gd name="connsiteX4" fmla="*/ 271877 w 322060"/>
                    <a:gd name="connsiteY4" fmla="*/ 311499 h 317139"/>
                    <a:gd name="connsiteX5" fmla="*/ 247104 w 322060"/>
                    <a:gd name="connsiteY5" fmla="*/ 288935 h 317139"/>
                    <a:gd name="connsiteX6" fmla="*/ 160713 w 322060"/>
                    <a:gd name="connsiteY6" fmla="*/ 314006 h 317139"/>
                    <a:gd name="connsiteX7" fmla="*/ 3176 w 322060"/>
                    <a:gd name="connsiteY7" fmla="*/ 158570 h 317139"/>
                    <a:gd name="connsiteX8" fmla="*/ 160713 w 322060"/>
                    <a:gd name="connsiteY8" fmla="*/ 3134 h 317139"/>
                    <a:gd name="connsiteX9" fmla="*/ 160713 w 322060"/>
                    <a:gd name="connsiteY9" fmla="*/ 279534 h 317139"/>
                    <a:gd name="connsiteX10" fmla="*/ 283947 w 322060"/>
                    <a:gd name="connsiteY10" fmla="*/ 157943 h 317139"/>
                    <a:gd name="connsiteX11" fmla="*/ 160713 w 322060"/>
                    <a:gd name="connsiteY11" fmla="*/ 36979 h 317139"/>
                    <a:gd name="connsiteX12" fmla="*/ 37478 w 322060"/>
                    <a:gd name="connsiteY12" fmla="*/ 158570 h 317139"/>
                    <a:gd name="connsiteX13" fmla="*/ 160713 w 322060"/>
                    <a:gd name="connsiteY13" fmla="*/ 279534 h 317139"/>
                    <a:gd name="connsiteX14" fmla="*/ 160713 w 322060"/>
                    <a:gd name="connsiteY14" fmla="*/ 0 h 317139"/>
                    <a:gd name="connsiteX15" fmla="*/ 0 w 322060"/>
                    <a:gd name="connsiteY15" fmla="*/ 158570 h 317139"/>
                    <a:gd name="connsiteX16" fmla="*/ 160713 w 322060"/>
                    <a:gd name="connsiteY16" fmla="*/ 317140 h 317139"/>
                    <a:gd name="connsiteX17" fmla="*/ 244563 w 322060"/>
                    <a:gd name="connsiteY17" fmla="*/ 293950 h 317139"/>
                    <a:gd name="connsiteX18" fmla="*/ 271877 w 322060"/>
                    <a:gd name="connsiteY18" fmla="*/ 314633 h 317139"/>
                    <a:gd name="connsiteX19" fmla="*/ 300463 w 322060"/>
                    <a:gd name="connsiteY19" fmla="*/ 286428 h 317139"/>
                    <a:gd name="connsiteX20" fmla="*/ 283947 w 322060"/>
                    <a:gd name="connsiteY20" fmla="*/ 260731 h 317139"/>
                    <a:gd name="connsiteX21" fmla="*/ 322060 w 322060"/>
                    <a:gd name="connsiteY21" fmla="*/ 158570 h 317139"/>
                    <a:gd name="connsiteX22" fmla="*/ 160713 w 322060"/>
                    <a:gd name="connsiteY22" fmla="*/ 0 h 317139"/>
                    <a:gd name="connsiteX23" fmla="*/ 160713 w 322060"/>
                    <a:gd name="connsiteY23" fmla="*/ 0 h 317139"/>
                    <a:gd name="connsiteX24" fmla="*/ 160713 w 322060"/>
                    <a:gd name="connsiteY24" fmla="*/ 276400 h 317139"/>
                    <a:gd name="connsiteX25" fmla="*/ 40655 w 322060"/>
                    <a:gd name="connsiteY25" fmla="*/ 157943 h 317139"/>
                    <a:gd name="connsiteX26" fmla="*/ 160713 w 322060"/>
                    <a:gd name="connsiteY26" fmla="*/ 40113 h 317139"/>
                    <a:gd name="connsiteX27" fmla="*/ 280771 w 322060"/>
                    <a:gd name="connsiteY27" fmla="*/ 158570 h 317139"/>
                    <a:gd name="connsiteX28" fmla="*/ 160713 w 322060"/>
                    <a:gd name="connsiteY28" fmla="*/ 276400 h 317139"/>
                    <a:gd name="connsiteX29" fmla="*/ 160713 w 322060"/>
                    <a:gd name="connsiteY29" fmla="*/ 276400 h 31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2060" h="317139">
                      <a:moveTo>
                        <a:pt x="160713" y="3134"/>
                      </a:moveTo>
                      <a:cubicBezTo>
                        <a:pt x="247739" y="3134"/>
                        <a:pt x="318249" y="72704"/>
                        <a:pt x="318249" y="158570"/>
                      </a:cubicBezTo>
                      <a:cubicBezTo>
                        <a:pt x="318249" y="198682"/>
                        <a:pt x="303004" y="235034"/>
                        <a:pt x="278230" y="262612"/>
                      </a:cubicBezTo>
                      <a:cubicBezTo>
                        <a:pt x="289029" y="265119"/>
                        <a:pt x="297287" y="275147"/>
                        <a:pt x="297287" y="286428"/>
                      </a:cubicBezTo>
                      <a:cubicBezTo>
                        <a:pt x="297287" y="300217"/>
                        <a:pt x="285852" y="311499"/>
                        <a:pt x="271877" y="311499"/>
                      </a:cubicBezTo>
                      <a:cubicBezTo>
                        <a:pt x="258538" y="311499"/>
                        <a:pt x="248374" y="301471"/>
                        <a:pt x="247104" y="288935"/>
                      </a:cubicBezTo>
                      <a:cubicBezTo>
                        <a:pt x="222330" y="305231"/>
                        <a:pt x="192474" y="314006"/>
                        <a:pt x="160713" y="314006"/>
                      </a:cubicBezTo>
                      <a:cubicBezTo>
                        <a:pt x="73686" y="314006"/>
                        <a:pt x="3176" y="244436"/>
                        <a:pt x="3176" y="158570"/>
                      </a:cubicBezTo>
                      <a:cubicBezTo>
                        <a:pt x="3176" y="72704"/>
                        <a:pt x="73686" y="3134"/>
                        <a:pt x="160713" y="3134"/>
                      </a:cubicBezTo>
                      <a:moveTo>
                        <a:pt x="160713" y="279534"/>
                      </a:moveTo>
                      <a:cubicBezTo>
                        <a:pt x="228682" y="279534"/>
                        <a:pt x="283947" y="225006"/>
                        <a:pt x="283947" y="157943"/>
                      </a:cubicBezTo>
                      <a:cubicBezTo>
                        <a:pt x="283947" y="90880"/>
                        <a:pt x="228682" y="36979"/>
                        <a:pt x="160713" y="36979"/>
                      </a:cubicBezTo>
                      <a:cubicBezTo>
                        <a:pt x="92743" y="36979"/>
                        <a:pt x="37478" y="91507"/>
                        <a:pt x="37478" y="158570"/>
                      </a:cubicBezTo>
                      <a:cubicBezTo>
                        <a:pt x="37478" y="225633"/>
                        <a:pt x="92743" y="279534"/>
                        <a:pt x="160713" y="279534"/>
                      </a:cubicBezTo>
                      <a:moveTo>
                        <a:pt x="160713" y="0"/>
                      </a:moveTo>
                      <a:cubicBezTo>
                        <a:pt x="71781" y="0"/>
                        <a:pt x="0" y="71450"/>
                        <a:pt x="0" y="158570"/>
                      </a:cubicBezTo>
                      <a:cubicBezTo>
                        <a:pt x="0" y="245689"/>
                        <a:pt x="72416" y="317140"/>
                        <a:pt x="160713" y="317140"/>
                      </a:cubicBezTo>
                      <a:cubicBezTo>
                        <a:pt x="190568" y="317140"/>
                        <a:pt x="219789" y="308992"/>
                        <a:pt x="244563" y="293950"/>
                      </a:cubicBezTo>
                      <a:cubicBezTo>
                        <a:pt x="247739" y="305858"/>
                        <a:pt x="259173" y="314633"/>
                        <a:pt x="271877" y="314633"/>
                      </a:cubicBezTo>
                      <a:cubicBezTo>
                        <a:pt x="287758" y="314633"/>
                        <a:pt x="300463" y="302097"/>
                        <a:pt x="300463" y="286428"/>
                      </a:cubicBezTo>
                      <a:cubicBezTo>
                        <a:pt x="300463" y="275147"/>
                        <a:pt x="294110" y="265119"/>
                        <a:pt x="283947" y="260731"/>
                      </a:cubicBezTo>
                      <a:cubicBezTo>
                        <a:pt x="308721" y="231900"/>
                        <a:pt x="322060" y="196175"/>
                        <a:pt x="322060" y="158570"/>
                      </a:cubicBezTo>
                      <a:cubicBezTo>
                        <a:pt x="321425" y="70824"/>
                        <a:pt x="249009" y="0"/>
                        <a:pt x="160713" y="0"/>
                      </a:cubicBezTo>
                      <a:lnTo>
                        <a:pt x="160713" y="0"/>
                      </a:lnTo>
                      <a:close/>
                      <a:moveTo>
                        <a:pt x="160713" y="276400"/>
                      </a:moveTo>
                      <a:cubicBezTo>
                        <a:pt x="94649" y="276400"/>
                        <a:pt x="40655" y="223126"/>
                        <a:pt x="40655" y="157943"/>
                      </a:cubicBezTo>
                      <a:cubicBezTo>
                        <a:pt x="40655" y="92760"/>
                        <a:pt x="94649" y="40113"/>
                        <a:pt x="160713" y="40113"/>
                      </a:cubicBezTo>
                      <a:cubicBezTo>
                        <a:pt x="226776" y="40113"/>
                        <a:pt x="280771" y="93387"/>
                        <a:pt x="280771" y="158570"/>
                      </a:cubicBezTo>
                      <a:cubicBezTo>
                        <a:pt x="280771" y="223753"/>
                        <a:pt x="226776" y="276400"/>
                        <a:pt x="160713" y="276400"/>
                      </a:cubicBezTo>
                      <a:lnTo>
                        <a:pt x="160713" y="276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9DA80B0-699A-0F23-3894-688F6F0E70B1}"/>
                  </a:ext>
                </a:extLst>
              </p:cNvPr>
              <p:cNvSpPr/>
              <p:nvPr/>
            </p:nvSpPr>
            <p:spPr>
              <a:xfrm>
                <a:off x="10821292" y="6395431"/>
                <a:ext cx="143561" cy="144781"/>
              </a:xfrm>
              <a:custGeom>
                <a:avLst/>
                <a:gdLst>
                  <a:gd name="connsiteX0" fmla="*/ 71781 w 143561"/>
                  <a:gd name="connsiteY0" fmla="*/ 144781 h 144781"/>
                  <a:gd name="connsiteX1" fmla="*/ 0 w 143561"/>
                  <a:gd name="connsiteY1" fmla="*/ 73957 h 144781"/>
                  <a:gd name="connsiteX2" fmla="*/ 0 w 143561"/>
                  <a:gd name="connsiteY2" fmla="*/ 2507 h 144781"/>
                  <a:gd name="connsiteX3" fmla="*/ 0 w 143561"/>
                  <a:gd name="connsiteY3" fmla="*/ 0 h 144781"/>
                  <a:gd name="connsiteX4" fmla="*/ 34302 w 143561"/>
                  <a:gd name="connsiteY4" fmla="*/ 0 h 144781"/>
                  <a:gd name="connsiteX5" fmla="*/ 34302 w 143561"/>
                  <a:gd name="connsiteY5" fmla="*/ 2507 h 144781"/>
                  <a:gd name="connsiteX6" fmla="*/ 34302 w 143561"/>
                  <a:gd name="connsiteY6" fmla="*/ 73957 h 144781"/>
                  <a:gd name="connsiteX7" fmla="*/ 71781 w 143561"/>
                  <a:gd name="connsiteY7" fmla="*/ 110936 h 144781"/>
                  <a:gd name="connsiteX8" fmla="*/ 109259 w 143561"/>
                  <a:gd name="connsiteY8" fmla="*/ 73957 h 144781"/>
                  <a:gd name="connsiteX9" fmla="*/ 109259 w 143561"/>
                  <a:gd name="connsiteY9" fmla="*/ 2507 h 144781"/>
                  <a:gd name="connsiteX10" fmla="*/ 109259 w 143561"/>
                  <a:gd name="connsiteY10" fmla="*/ 0 h 144781"/>
                  <a:gd name="connsiteX11" fmla="*/ 111800 w 143561"/>
                  <a:gd name="connsiteY11" fmla="*/ 0 h 144781"/>
                  <a:gd name="connsiteX12" fmla="*/ 143561 w 143561"/>
                  <a:gd name="connsiteY12" fmla="*/ 0 h 144781"/>
                  <a:gd name="connsiteX13" fmla="*/ 143561 w 143561"/>
                  <a:gd name="connsiteY13" fmla="*/ 2507 h 144781"/>
                  <a:gd name="connsiteX14" fmla="*/ 143561 w 143561"/>
                  <a:gd name="connsiteY14" fmla="*/ 73957 h 144781"/>
                  <a:gd name="connsiteX15" fmla="*/ 71781 w 143561"/>
                  <a:gd name="connsiteY15" fmla="*/ 144781 h 14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561" h="144781">
                    <a:moveTo>
                      <a:pt x="71781" y="144781"/>
                    </a:moveTo>
                    <a:cubicBezTo>
                      <a:pt x="32397" y="144781"/>
                      <a:pt x="0" y="112816"/>
                      <a:pt x="0" y="73957"/>
                    </a:cubicBezTo>
                    <a:cubicBezTo>
                      <a:pt x="0" y="73331"/>
                      <a:pt x="0" y="3761"/>
                      <a:pt x="0" y="2507"/>
                    </a:cubicBez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507"/>
                    </a:lnTo>
                    <a:cubicBezTo>
                      <a:pt x="34302" y="4387"/>
                      <a:pt x="34302" y="70824"/>
                      <a:pt x="34302" y="73957"/>
                    </a:cubicBezTo>
                    <a:cubicBezTo>
                      <a:pt x="34302" y="96521"/>
                      <a:pt x="48913" y="110936"/>
                      <a:pt x="71781" y="110936"/>
                    </a:cubicBezTo>
                    <a:cubicBezTo>
                      <a:pt x="94649" y="110936"/>
                      <a:pt x="109259" y="96521"/>
                      <a:pt x="109259" y="73957"/>
                    </a:cubicBezTo>
                    <a:cubicBezTo>
                      <a:pt x="109259" y="70824"/>
                      <a:pt x="109259" y="4387"/>
                      <a:pt x="109259" y="2507"/>
                    </a:cubicBezTo>
                    <a:lnTo>
                      <a:pt x="109259" y="0"/>
                    </a:lnTo>
                    <a:lnTo>
                      <a:pt x="111800" y="0"/>
                    </a:lnTo>
                    <a:lnTo>
                      <a:pt x="143561" y="0"/>
                    </a:lnTo>
                    <a:lnTo>
                      <a:pt x="143561" y="2507"/>
                    </a:lnTo>
                    <a:cubicBezTo>
                      <a:pt x="143561" y="3761"/>
                      <a:pt x="143561" y="73331"/>
                      <a:pt x="143561" y="73957"/>
                    </a:cubicBezTo>
                    <a:cubicBezTo>
                      <a:pt x="143561" y="112816"/>
                      <a:pt x="111165" y="144781"/>
                      <a:pt x="71781" y="14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4DB889-0A5D-31CE-D27C-E05DAC7AADA1}"/>
                  </a:ext>
                </a:extLst>
              </p:cNvPr>
              <p:cNvSpPr/>
              <p:nvPr/>
            </p:nvSpPr>
            <p:spPr>
              <a:xfrm>
                <a:off x="11370128" y="6395431"/>
                <a:ext cx="130856" cy="141647"/>
              </a:xfrm>
              <a:custGeom>
                <a:avLst/>
                <a:gdLst>
                  <a:gd name="connsiteX0" fmla="*/ 0 w 130856"/>
                  <a:gd name="connsiteY0" fmla="*/ 141647 h 141647"/>
                  <a:gd name="connsiteX1" fmla="*/ 0 w 130856"/>
                  <a:gd name="connsiteY1" fmla="*/ 107802 h 141647"/>
                  <a:gd name="connsiteX2" fmla="*/ 84485 w 130856"/>
                  <a:gd name="connsiteY2" fmla="*/ 108429 h 141647"/>
                  <a:gd name="connsiteX3" fmla="*/ 95284 w 130856"/>
                  <a:gd name="connsiteY3" fmla="*/ 97774 h 141647"/>
                  <a:gd name="connsiteX4" fmla="*/ 84485 w 130856"/>
                  <a:gd name="connsiteY4" fmla="*/ 87119 h 141647"/>
                  <a:gd name="connsiteX5" fmla="*/ 44466 w 130856"/>
                  <a:gd name="connsiteY5" fmla="*/ 87119 h 141647"/>
                  <a:gd name="connsiteX6" fmla="*/ 0 w 130856"/>
                  <a:gd name="connsiteY6" fmla="*/ 43873 h 141647"/>
                  <a:gd name="connsiteX7" fmla="*/ 44466 w 130856"/>
                  <a:gd name="connsiteY7" fmla="*/ 0 h 141647"/>
                  <a:gd name="connsiteX8" fmla="*/ 130857 w 130856"/>
                  <a:gd name="connsiteY8" fmla="*/ 0 h 141647"/>
                  <a:gd name="connsiteX9" fmla="*/ 130857 w 130856"/>
                  <a:gd name="connsiteY9" fmla="*/ 33218 h 141647"/>
                  <a:gd name="connsiteX10" fmla="*/ 44466 w 130856"/>
                  <a:gd name="connsiteY10" fmla="*/ 33218 h 141647"/>
                  <a:gd name="connsiteX11" fmla="*/ 33667 w 130856"/>
                  <a:gd name="connsiteY11" fmla="*/ 43873 h 141647"/>
                  <a:gd name="connsiteX12" fmla="*/ 44466 w 130856"/>
                  <a:gd name="connsiteY12" fmla="*/ 54528 h 141647"/>
                  <a:gd name="connsiteX13" fmla="*/ 86391 w 130856"/>
                  <a:gd name="connsiteY13" fmla="*/ 54528 h 141647"/>
                  <a:gd name="connsiteX14" fmla="*/ 130857 w 130856"/>
                  <a:gd name="connsiteY14" fmla="*/ 97774 h 141647"/>
                  <a:gd name="connsiteX15" fmla="*/ 86391 w 130856"/>
                  <a:gd name="connsiteY15" fmla="*/ 141647 h 141647"/>
                  <a:gd name="connsiteX16" fmla="*/ 0 w 130856"/>
                  <a:gd name="connsiteY16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56" h="141647">
                    <a:moveTo>
                      <a:pt x="0" y="141647"/>
                    </a:moveTo>
                    <a:lnTo>
                      <a:pt x="0" y="107802"/>
                    </a:lnTo>
                    <a:cubicBezTo>
                      <a:pt x="0" y="107802"/>
                      <a:pt x="83850" y="108429"/>
                      <a:pt x="84485" y="108429"/>
                    </a:cubicBezTo>
                    <a:cubicBezTo>
                      <a:pt x="90838" y="108429"/>
                      <a:pt x="95284" y="104669"/>
                      <a:pt x="95284" y="97774"/>
                    </a:cubicBezTo>
                    <a:cubicBezTo>
                      <a:pt x="95284" y="91507"/>
                      <a:pt x="91473" y="87119"/>
                      <a:pt x="84485" y="87119"/>
                    </a:cubicBezTo>
                    <a:lnTo>
                      <a:pt x="44466" y="87119"/>
                    </a:lnTo>
                    <a:cubicBezTo>
                      <a:pt x="19692" y="87119"/>
                      <a:pt x="0" y="68317"/>
                      <a:pt x="0" y="43873"/>
                    </a:cubicBezTo>
                    <a:cubicBezTo>
                      <a:pt x="0" y="19430"/>
                      <a:pt x="19692" y="0"/>
                      <a:pt x="44466" y="0"/>
                    </a:cubicBezTo>
                    <a:lnTo>
                      <a:pt x="130857" y="0"/>
                    </a:lnTo>
                    <a:lnTo>
                      <a:pt x="130857" y="33218"/>
                    </a:lnTo>
                    <a:lnTo>
                      <a:pt x="44466" y="33218"/>
                    </a:lnTo>
                    <a:cubicBezTo>
                      <a:pt x="38114" y="33218"/>
                      <a:pt x="33667" y="36979"/>
                      <a:pt x="33667" y="43873"/>
                    </a:cubicBezTo>
                    <a:cubicBezTo>
                      <a:pt x="33667" y="50141"/>
                      <a:pt x="37478" y="54528"/>
                      <a:pt x="44466" y="54528"/>
                    </a:cubicBezTo>
                    <a:lnTo>
                      <a:pt x="86391" y="54528"/>
                    </a:lnTo>
                    <a:cubicBezTo>
                      <a:pt x="111165" y="54528"/>
                      <a:pt x="130857" y="73331"/>
                      <a:pt x="130857" y="97774"/>
                    </a:cubicBezTo>
                    <a:cubicBezTo>
                      <a:pt x="130857" y="122218"/>
                      <a:pt x="111165" y="141647"/>
                      <a:pt x="86391" y="141647"/>
                    </a:cubicBez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E9CFB3B-E0AA-FCBB-5EA0-E0C610787C86}"/>
                  </a:ext>
                </a:extLst>
              </p:cNvPr>
              <p:cNvSpPr/>
              <p:nvPr/>
            </p:nvSpPr>
            <p:spPr>
              <a:xfrm>
                <a:off x="11002967" y="6276347"/>
                <a:ext cx="153089" cy="260731"/>
              </a:xfrm>
              <a:custGeom>
                <a:avLst/>
                <a:gdLst>
                  <a:gd name="connsiteX0" fmla="*/ 80039 w 153089"/>
                  <a:gd name="connsiteY0" fmla="*/ 260731 h 260731"/>
                  <a:gd name="connsiteX1" fmla="*/ 33667 w 153089"/>
                  <a:gd name="connsiteY1" fmla="*/ 260731 h 260731"/>
                  <a:gd name="connsiteX2" fmla="*/ 31761 w 153089"/>
                  <a:gd name="connsiteY2" fmla="*/ 260731 h 260731"/>
                  <a:gd name="connsiteX3" fmla="*/ 0 w 153089"/>
                  <a:gd name="connsiteY3" fmla="*/ 260731 h 260731"/>
                  <a:gd name="connsiteX4" fmla="*/ 0 w 153089"/>
                  <a:gd name="connsiteY4" fmla="*/ 0 h 260731"/>
                  <a:gd name="connsiteX5" fmla="*/ 34302 w 153089"/>
                  <a:gd name="connsiteY5" fmla="*/ 0 h 260731"/>
                  <a:gd name="connsiteX6" fmla="*/ 34302 w 153089"/>
                  <a:gd name="connsiteY6" fmla="*/ 226886 h 260731"/>
                  <a:gd name="connsiteX7" fmla="*/ 80674 w 153089"/>
                  <a:gd name="connsiteY7" fmla="*/ 226886 h 260731"/>
                  <a:gd name="connsiteX8" fmla="*/ 118152 w 153089"/>
                  <a:gd name="connsiteY8" fmla="*/ 189908 h 260731"/>
                  <a:gd name="connsiteX9" fmla="*/ 80674 w 153089"/>
                  <a:gd name="connsiteY9" fmla="*/ 152929 h 260731"/>
                  <a:gd name="connsiteX10" fmla="*/ 67969 w 153089"/>
                  <a:gd name="connsiteY10" fmla="*/ 152929 h 260731"/>
                  <a:gd name="connsiteX11" fmla="*/ 65428 w 153089"/>
                  <a:gd name="connsiteY11" fmla="*/ 152929 h 260731"/>
                  <a:gd name="connsiteX12" fmla="*/ 65428 w 153089"/>
                  <a:gd name="connsiteY12" fmla="*/ 119084 h 260731"/>
                  <a:gd name="connsiteX13" fmla="*/ 67969 w 153089"/>
                  <a:gd name="connsiteY13" fmla="*/ 119084 h 260731"/>
                  <a:gd name="connsiteX14" fmla="*/ 81309 w 153089"/>
                  <a:gd name="connsiteY14" fmla="*/ 119084 h 260731"/>
                  <a:gd name="connsiteX15" fmla="*/ 153090 w 153089"/>
                  <a:gd name="connsiteY15" fmla="*/ 189908 h 260731"/>
                  <a:gd name="connsiteX16" fmla="*/ 80039 w 153089"/>
                  <a:gd name="connsiteY16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89" h="260731">
                    <a:moveTo>
                      <a:pt x="80039" y="260731"/>
                    </a:moveTo>
                    <a:cubicBezTo>
                      <a:pt x="79403" y="260731"/>
                      <a:pt x="42560" y="260731"/>
                      <a:pt x="33667" y="260731"/>
                    </a:cubicBezTo>
                    <a:lnTo>
                      <a:pt x="31761" y="260731"/>
                    </a:lnTo>
                    <a:lnTo>
                      <a:pt x="0" y="260731"/>
                    </a:ln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226886"/>
                    </a:lnTo>
                    <a:cubicBezTo>
                      <a:pt x="43831" y="226886"/>
                      <a:pt x="78768" y="226886"/>
                      <a:pt x="80674" y="226886"/>
                    </a:cubicBezTo>
                    <a:cubicBezTo>
                      <a:pt x="103542" y="226886"/>
                      <a:pt x="118152" y="212471"/>
                      <a:pt x="118152" y="189908"/>
                    </a:cubicBezTo>
                    <a:cubicBezTo>
                      <a:pt x="118152" y="167344"/>
                      <a:pt x="103542" y="152929"/>
                      <a:pt x="80674" y="152929"/>
                    </a:cubicBezTo>
                    <a:cubicBezTo>
                      <a:pt x="79403" y="152929"/>
                      <a:pt x="68605" y="152929"/>
                      <a:pt x="67969" y="152929"/>
                    </a:cubicBezTo>
                    <a:lnTo>
                      <a:pt x="65428" y="152929"/>
                    </a:lnTo>
                    <a:lnTo>
                      <a:pt x="65428" y="119084"/>
                    </a:lnTo>
                    <a:lnTo>
                      <a:pt x="67969" y="119084"/>
                    </a:lnTo>
                    <a:cubicBezTo>
                      <a:pt x="69240" y="119084"/>
                      <a:pt x="80674" y="119084"/>
                      <a:pt x="81309" y="119084"/>
                    </a:cubicBezTo>
                    <a:cubicBezTo>
                      <a:pt x="120693" y="119084"/>
                      <a:pt x="153090" y="151049"/>
                      <a:pt x="153090" y="189908"/>
                    </a:cubicBezTo>
                    <a:cubicBezTo>
                      <a:pt x="153090" y="228767"/>
                      <a:pt x="119423" y="260731"/>
                      <a:pt x="80039" y="260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9BC1234-84D5-F8CD-BE4E-BC364D918598}"/>
                  </a:ext>
                </a:extLst>
              </p:cNvPr>
              <p:cNvSpPr/>
              <p:nvPr/>
            </p:nvSpPr>
            <p:spPr>
              <a:xfrm>
                <a:off x="11260234" y="6276347"/>
                <a:ext cx="84485" cy="260731"/>
              </a:xfrm>
              <a:custGeom>
                <a:avLst/>
                <a:gdLst>
                  <a:gd name="connsiteX0" fmla="*/ 0 w 84485"/>
                  <a:gd name="connsiteY0" fmla="*/ 260731 h 260731"/>
                  <a:gd name="connsiteX1" fmla="*/ 0 w 84485"/>
                  <a:gd name="connsiteY1" fmla="*/ 0 h 260731"/>
                  <a:gd name="connsiteX2" fmla="*/ 34302 w 84485"/>
                  <a:gd name="connsiteY2" fmla="*/ 0 h 260731"/>
                  <a:gd name="connsiteX3" fmla="*/ 34302 w 84485"/>
                  <a:gd name="connsiteY3" fmla="*/ 119084 h 260731"/>
                  <a:gd name="connsiteX4" fmla="*/ 84485 w 84485"/>
                  <a:gd name="connsiteY4" fmla="*/ 119084 h 260731"/>
                  <a:gd name="connsiteX5" fmla="*/ 84485 w 84485"/>
                  <a:gd name="connsiteY5" fmla="*/ 152929 h 260731"/>
                  <a:gd name="connsiteX6" fmla="*/ 34302 w 84485"/>
                  <a:gd name="connsiteY6" fmla="*/ 152929 h 260731"/>
                  <a:gd name="connsiteX7" fmla="*/ 34302 w 84485"/>
                  <a:gd name="connsiteY7" fmla="*/ 260731 h 26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85" h="260731">
                    <a:moveTo>
                      <a:pt x="0" y="260731"/>
                    </a:moveTo>
                    <a:lnTo>
                      <a:pt x="0" y="0"/>
                    </a:lnTo>
                    <a:lnTo>
                      <a:pt x="34302" y="0"/>
                    </a:lnTo>
                    <a:lnTo>
                      <a:pt x="34302" y="119084"/>
                    </a:lnTo>
                    <a:lnTo>
                      <a:pt x="84485" y="119084"/>
                    </a:lnTo>
                    <a:lnTo>
                      <a:pt x="84485" y="152929"/>
                    </a:lnTo>
                    <a:lnTo>
                      <a:pt x="34302" y="152929"/>
                    </a:lnTo>
                    <a:lnTo>
                      <a:pt x="34302" y="260731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AA9AD27-C352-E81C-6414-16D73F4D081F}"/>
                  </a:ext>
                </a:extLst>
              </p:cNvPr>
              <p:cNvSpPr/>
              <p:nvPr/>
            </p:nvSpPr>
            <p:spPr>
              <a:xfrm>
                <a:off x="11187818" y="6395431"/>
                <a:ext cx="34302" cy="141647"/>
              </a:xfrm>
              <a:custGeom>
                <a:avLst/>
                <a:gdLst>
                  <a:gd name="connsiteX0" fmla="*/ 0 w 34302"/>
                  <a:gd name="connsiteY0" fmla="*/ 0 h 141647"/>
                  <a:gd name="connsiteX1" fmla="*/ 34302 w 34302"/>
                  <a:gd name="connsiteY1" fmla="*/ 0 h 141647"/>
                  <a:gd name="connsiteX2" fmla="*/ 34302 w 34302"/>
                  <a:gd name="connsiteY2" fmla="*/ 141647 h 141647"/>
                  <a:gd name="connsiteX3" fmla="*/ 0 w 34302"/>
                  <a:gd name="connsiteY3" fmla="*/ 141647 h 14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2" h="141647">
                    <a:moveTo>
                      <a:pt x="0" y="0"/>
                    </a:moveTo>
                    <a:lnTo>
                      <a:pt x="34302" y="0"/>
                    </a:lnTo>
                    <a:lnTo>
                      <a:pt x="34302" y="141647"/>
                    </a:lnTo>
                    <a:lnTo>
                      <a:pt x="0" y="141647"/>
                    </a:lnTo>
                    <a:close/>
                  </a:path>
                </a:pathLst>
              </a:custGeom>
              <a:solidFill>
                <a:srgbClr val="FFFFFF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B0B5474-19F4-9307-B71B-D2E5F96E8FD0}"/>
                  </a:ext>
                </a:extLst>
              </p:cNvPr>
              <p:cNvSpPr/>
              <p:nvPr userDrawn="1"/>
            </p:nvSpPr>
            <p:spPr>
              <a:xfrm>
                <a:off x="10367740" y="6416115"/>
                <a:ext cx="50818" cy="50140"/>
              </a:xfrm>
              <a:custGeom>
                <a:avLst/>
                <a:gdLst>
                  <a:gd name="connsiteX0" fmla="*/ 25409 w 50818"/>
                  <a:gd name="connsiteY0" fmla="*/ 0 h 50140"/>
                  <a:gd name="connsiteX1" fmla="*/ 0 w 50818"/>
                  <a:gd name="connsiteY1" fmla="*/ 25070 h 50140"/>
                  <a:gd name="connsiteX2" fmla="*/ 25409 w 50818"/>
                  <a:gd name="connsiteY2" fmla="*/ 50141 h 50140"/>
                  <a:gd name="connsiteX3" fmla="*/ 50818 w 50818"/>
                  <a:gd name="connsiteY3" fmla="*/ 25070 h 50140"/>
                  <a:gd name="connsiteX4" fmla="*/ 25409 w 50818"/>
                  <a:gd name="connsiteY4" fmla="*/ 0 h 5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8" h="50140">
                    <a:moveTo>
                      <a:pt x="25409" y="0"/>
                    </a:moveTo>
                    <a:cubicBezTo>
                      <a:pt x="11434" y="0"/>
                      <a:pt x="0" y="11282"/>
                      <a:pt x="0" y="25070"/>
                    </a:cubicBezTo>
                    <a:cubicBezTo>
                      <a:pt x="0" y="38859"/>
                      <a:pt x="11434" y="50141"/>
                      <a:pt x="25409" y="50141"/>
                    </a:cubicBezTo>
                    <a:cubicBezTo>
                      <a:pt x="39384" y="50141"/>
                      <a:pt x="50818" y="38859"/>
                      <a:pt x="50818" y="25070"/>
                    </a:cubicBezTo>
                    <a:cubicBezTo>
                      <a:pt x="50818" y="11282"/>
                      <a:pt x="39384" y="0"/>
                      <a:pt x="25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D34454C-23AC-A5AA-9948-824BFFD7C1D2}"/>
              </a:ext>
            </a:extLst>
          </p:cNvPr>
          <p:cNvSpPr txBox="1">
            <a:spLocks/>
          </p:cNvSpPr>
          <p:nvPr userDrawn="1"/>
        </p:nvSpPr>
        <p:spPr>
          <a:xfrm flipH="1">
            <a:off x="8841218" y="6518974"/>
            <a:ext cx="3036356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fine theoretical Physics Institute</a:t>
            </a:r>
          </a:p>
        </p:txBody>
      </p:sp>
    </p:spTree>
    <p:extLst>
      <p:ext uri="{BB962C8B-B14F-4D97-AF65-F5344CB8AC3E}">
        <p14:creationId xmlns:p14="http://schemas.microsoft.com/office/powerpoint/2010/main" val="43409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57EB8-49EB-E382-318B-1EABD519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A4BB-D743-DEE1-2879-4BA2917E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02F3A-C99F-4889-CCFA-D3964E4E3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BF1B-FA24-BA69-3802-4F3B67A3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75898-B345-C1D2-EDB2-C2A75686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8538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BE4F-6001-45E2-1FF3-9CFDAEFF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4219F-68C6-5E04-4976-7218D4A40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6284-C13B-A54E-8E76-B8604D79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6BEEE-E7EA-454E-B9F3-69579DE3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F3F8-DB2D-3BE7-9E9F-CD85095A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4078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D4E8-074C-3024-4325-212D6B42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552F6-F291-02FD-562A-2E62E06C2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4D903-D81F-203D-D36A-42A4206F0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5182A-B3B6-1A27-1287-25CB5DB0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D75AB-2513-4631-9881-AB0CC81B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5BBDA-886D-2370-9D17-95BFC5F5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674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C27C-05BD-A3F3-D1E2-687817F6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66DB7-9C03-ECC0-6E9B-544B0B446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A15EF-CB6D-855E-9C0D-EE9057B66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2118E-5C1A-E3A7-BD78-1064D5A0E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FF94E-B3F3-BB65-FD8E-15D70C854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B4F36-C739-7CC7-0F39-CBF1D6CA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0A7A0-D4F3-8C28-661F-603889F9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0EBC1-DF64-9735-FAFD-7AF31632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4494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3237-2E81-5114-E444-37348CC7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BE364-5102-759D-CA54-BD88D714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0546D-DAAD-A7F7-9224-65E2E24D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8AB02-8CE1-E37C-B6CF-7EA00F66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48719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7AAC41-32FE-1EA0-5F05-31FECD46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2F0C3-923C-7DC1-082F-556AB378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93F97-27E1-619B-4C53-461416D3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5960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EE16-F10D-5D02-3BCD-107B4EFB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56BC5-1579-D10B-C685-0D581B5CB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16D84-CC63-6E2B-9226-63854977A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6BB1C-727C-EBD1-14E3-994F4956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64394-7152-CB25-29E5-2AAF7291F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E41AD-EB06-73A0-BCCD-BC26C5FE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0559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8895-D8E4-DCB6-F30D-FCA93889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6B49A9-77C1-41F7-03CB-E154A9348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59952-5CF2-D87C-E964-14B4646E3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1140C-653A-957B-5708-EB945F09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64E68-A2D4-8F30-6184-93E5C0D3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6A659-C546-5125-8E85-8D19559D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971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E7D82-ADFE-316F-6993-7F669611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E529-8CB2-9E70-AD96-DB86D684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B4739-1E6A-A087-173F-B055C4247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8B87F-324B-024A-BC97-3EFA59A6C12C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BA3A8-A8B8-EE49-C4B2-059CECFFA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1C18-D458-6843-7190-3FC5C299E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E7FAD-936B-7D4D-BB3E-54CFB40393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C2A712-8A72-238F-0865-8FB85026ADC2}"/>
              </a:ext>
            </a:extLst>
          </p:cNvPr>
          <p:cNvSpPr/>
          <p:nvPr userDrawn="1"/>
        </p:nvSpPr>
        <p:spPr>
          <a:xfrm>
            <a:off x="5583841" y="6484151"/>
            <a:ext cx="1024319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100" kern="1200">
                <a:solidFill>
                  <a:srgbClr val="FF700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#DWaveQubits</a:t>
            </a:r>
          </a:p>
        </p:txBody>
      </p:sp>
    </p:spTree>
    <p:extLst>
      <p:ext uri="{BB962C8B-B14F-4D97-AF65-F5344CB8AC3E}">
        <p14:creationId xmlns:p14="http://schemas.microsoft.com/office/powerpoint/2010/main" val="149665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8" r:id="rId12"/>
    <p:sldLayoutId id="2147483719" r:id="rId13"/>
    <p:sldLayoutId id="2147483720" r:id="rId14"/>
    <p:sldLayoutId id="2147483688" r:id="rId15"/>
    <p:sldLayoutId id="2147483650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em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emf"/><Relationship Id="rId3" Type="http://schemas.microsoft.com/office/2007/relationships/hdphoto" Target="../media/hdphoto1.wdp"/><Relationship Id="rId7" Type="http://schemas.openxmlformats.org/officeDocument/2006/relationships/image" Target="../media/image28.emf"/><Relationship Id="rId12" Type="http://schemas.openxmlformats.org/officeDocument/2006/relationships/image" Target="../media/image3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11" Type="http://schemas.openxmlformats.org/officeDocument/2006/relationships/image" Target="../media/image5.jpeg"/><Relationship Id="rId5" Type="http://schemas.openxmlformats.org/officeDocument/2006/relationships/image" Target="../media/image26.emf"/><Relationship Id="rId10" Type="http://schemas.openxmlformats.org/officeDocument/2006/relationships/image" Target="../media/image31.jpe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52329-0200-B8BD-9D18-F307B044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-585286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ea typeface="+mj-ea"/>
                <a:cs typeface="+mj-cs"/>
              </a:rPr>
              <a:t>Quantum optimization and  </a:t>
            </a:r>
            <a:br>
              <a:rPr lang="en-US" sz="5200" kern="1200" dirty="0">
                <a:latin typeface="+mj-lt"/>
                <a:ea typeface="+mj-ea"/>
                <a:cs typeface="+mj-cs"/>
              </a:rPr>
            </a:br>
            <a:r>
              <a:rPr lang="en-US" sz="5200" kern="1200" dirty="0">
                <a:latin typeface="+mj-lt"/>
                <a:ea typeface="+mj-ea"/>
                <a:cs typeface="+mj-cs"/>
              </a:rPr>
              <a:t>quan</a:t>
            </a:r>
            <a:r>
              <a:rPr lang="en-US" sz="5200" dirty="0">
                <a:ea typeface="+mj-ea"/>
                <a:cs typeface="+mj-cs"/>
              </a:rPr>
              <a:t>tum Neural networks </a:t>
            </a:r>
            <a:endParaRPr lang="en-US" sz="52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EDAB10DF-0934-DCFD-75B7-695B7229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5B53E6-2BD3-BB5F-6F3C-9766D174F587}"/>
              </a:ext>
            </a:extLst>
          </p:cNvPr>
          <p:cNvSpPr txBox="1"/>
          <p:nvPr/>
        </p:nvSpPr>
        <p:spPr>
          <a:xfrm>
            <a:off x="8830565" y="5636528"/>
            <a:ext cx="174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August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E62D1-79AC-1998-EA22-8DDCB3FD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134" y="4608938"/>
            <a:ext cx="1479816" cy="1491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4902F-CD8F-78B7-857F-54243E5762D0}"/>
              </a:ext>
            </a:extLst>
          </p:cNvPr>
          <p:cNvSpPr txBox="1"/>
          <p:nvPr/>
        </p:nvSpPr>
        <p:spPr>
          <a:xfrm>
            <a:off x="4567219" y="2266082"/>
            <a:ext cx="28424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merican Typewriter"/>
                <a:cs typeface="American Typewriter"/>
              </a:rPr>
              <a:t>Alex Kamenev</a:t>
            </a:r>
          </a:p>
          <a:p>
            <a:endParaRPr lang="en-US" sz="2800" b="1" dirty="0">
              <a:solidFill>
                <a:schemeClr val="bg1"/>
              </a:solidFill>
              <a:latin typeface="American Typewriter"/>
              <a:cs typeface="American Typewriter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merican Typewriter"/>
                <a:cs typeface="American Typewriter"/>
              </a:rPr>
              <a:t>    Hao Zhang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1B5DC45-0643-FF46-67A5-72412AFBE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703" y="4142332"/>
            <a:ext cx="9144000" cy="6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University of Minnesota</a:t>
            </a:r>
            <a:r>
              <a:rPr lang="en-US" altLang="de-DE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 </a:t>
            </a:r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111087E-782D-2E6D-7B9E-908653200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" y="1892038"/>
            <a:ext cx="2867683" cy="2138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9080BF-7532-16F3-C825-1A531392F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158" y="5457595"/>
            <a:ext cx="2184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2592C-FF19-5A89-8347-004BEA04F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C74AC0-8483-7CB0-3AE0-59D864AA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568" y="271049"/>
            <a:ext cx="2662075" cy="498598"/>
          </a:xfrm>
        </p:spPr>
        <p:txBody>
          <a:bodyPr/>
          <a:lstStyle/>
          <a:p>
            <a:r>
              <a:rPr lang="en-US" dirty="0"/>
              <a:t>Complexity: 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033340CF-AC50-C83A-2CBB-1CE967B4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C32EEED-DDDD-CA2F-00C4-BB2A3E41B00A}"/>
              </a:ext>
            </a:extLst>
          </p:cNvPr>
          <p:cNvGrpSpPr/>
          <p:nvPr/>
        </p:nvGrpSpPr>
        <p:grpSpPr>
          <a:xfrm>
            <a:off x="532373" y="947057"/>
            <a:ext cx="9970463" cy="1355400"/>
            <a:chOff x="532373" y="947057"/>
            <a:chExt cx="9970463" cy="1355400"/>
          </a:xfrm>
        </p:grpSpPr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A05C1120-C94A-15FA-E4C4-FEC74E62FE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60901" y="1815278"/>
              <a:ext cx="4014753" cy="27699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58738" lvl="1" indent="0">
                <a:lnSpc>
                  <a:spcPct val="100000"/>
                </a:lnSpc>
                <a:spcBef>
                  <a:spcPts val="3000"/>
                </a:spcBef>
                <a:spcAft>
                  <a:spcPts val="300"/>
                </a:spcAft>
                <a:buClr>
                  <a:schemeClr val="bg1"/>
                </a:buClr>
                <a:buFont typeface="Arial" panose="020B0604020202020204" pitchFamily="34" charset="0"/>
                <a:buNone/>
                <a:defRPr sz="16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altLang="en-US" sz="2000" dirty="0">
                  <a:solidFill>
                    <a:schemeClr val="bg1"/>
                  </a:solidFill>
                  <a:sym typeface="Times" pitchFamily="2" charset="0"/>
                </a:rPr>
                <a:t>A. </a:t>
              </a:r>
              <a:r>
                <a:rPr lang="en-US" altLang="en-US" sz="2000" dirty="0" err="1">
                  <a:solidFill>
                    <a:schemeClr val="bg1"/>
                  </a:solidFill>
                  <a:sym typeface="Times" pitchFamily="2" charset="0"/>
                </a:rPr>
                <a:t>Montanaro</a:t>
              </a:r>
              <a:r>
                <a:rPr lang="en-US" altLang="en-US" sz="2000" dirty="0">
                  <a:solidFill>
                    <a:schemeClr val="bg1"/>
                  </a:solidFill>
                  <a:sym typeface="Times" pitchFamily="2" charset="0"/>
                </a:rPr>
                <a:t>,  (2020).   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12CCB8-6BBF-9EEF-9A8D-931D7A6B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055" y="1547453"/>
              <a:ext cx="4314309" cy="7550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A14B48-84F9-9BEC-FC46-60DF8FF88659}"/>
                </a:ext>
              </a:extLst>
            </p:cNvPr>
            <p:cNvSpPr txBox="1"/>
            <p:nvPr/>
          </p:nvSpPr>
          <p:spPr>
            <a:xfrm>
              <a:off x="532373" y="947057"/>
              <a:ext cx="9970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Best known (quantum) algorithm for Sherrington-Kirkpatrick model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B4D7F-3CDC-481A-B328-4CB105B2DC78}"/>
              </a:ext>
            </a:extLst>
          </p:cNvPr>
          <p:cNvGrpSpPr/>
          <p:nvPr/>
        </p:nvGrpSpPr>
        <p:grpSpPr>
          <a:xfrm>
            <a:off x="571504" y="3149288"/>
            <a:ext cx="11658704" cy="606990"/>
            <a:chOff x="1094014" y="3100301"/>
            <a:chExt cx="11658704" cy="6069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36BA3C-8DAB-7FEB-FC59-178CF5E833AF}"/>
                </a:ext>
              </a:extLst>
            </p:cNvPr>
            <p:cNvSpPr txBox="1"/>
            <p:nvPr/>
          </p:nvSpPr>
          <p:spPr>
            <a:xfrm>
              <a:off x="1094014" y="3184071"/>
              <a:ext cx="11658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For 3D spin glass, the  computational complexity is  &gt;                         </a:t>
              </a:r>
              <a:r>
                <a:rPr lang="en-US" sz="2000" dirty="0">
                  <a:solidFill>
                    <a:schemeClr val="bg1"/>
                  </a:solidFill>
                </a:rPr>
                <a:t>Z. Zhang, (2020).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AFCB7B-7C04-ABB7-56AD-95E12B65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1254" y="3100301"/>
              <a:ext cx="1324342" cy="60699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2466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D2D45-5A57-28E2-5A7E-836D082A5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1D4E0921-4BBE-1320-64BC-2528AE9E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76DC80-0C16-5419-043F-9C7BF392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glass complexity  </a:t>
            </a:r>
          </a:p>
        </p:txBody>
      </p:sp>
      <p:pic>
        <p:nvPicPr>
          <p:cNvPr id="11" name="Picture 10" descr="A black cubes with a white background&#10;&#10;AI-generated content may be incorrect.">
            <a:extLst>
              <a:ext uri="{FF2B5EF4-FFF2-40B4-BE49-F238E27FC236}">
                <a16:creationId xmlns:a16="http://schemas.microsoft.com/office/drawing/2014/main" id="{77B53782-7638-100C-7F2D-02E0360EE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642" y="1098550"/>
            <a:ext cx="4813300" cy="466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A1E8CC-720B-EC7E-57C0-9AFF89F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83" y="80051"/>
            <a:ext cx="1535380" cy="7037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4319B6-1703-4B5D-1D3B-247E895023D2}"/>
              </a:ext>
            </a:extLst>
          </p:cNvPr>
          <p:cNvSpPr/>
          <p:nvPr/>
        </p:nvSpPr>
        <p:spPr>
          <a:xfrm>
            <a:off x="6095999" y="1092305"/>
            <a:ext cx="1006929" cy="4660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CE49EC-91B8-535B-3779-B8BA8662E265}"/>
              </a:ext>
            </a:extLst>
          </p:cNvPr>
          <p:cNvCxnSpPr/>
          <p:nvPr/>
        </p:nvCxnSpPr>
        <p:spPr>
          <a:xfrm>
            <a:off x="6890664" y="1779814"/>
            <a:ext cx="0" cy="2710543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186B87-B650-F4E7-DFB4-7543EA34FB6A}"/>
              </a:ext>
            </a:extLst>
          </p:cNvPr>
          <p:cNvSpPr txBox="1"/>
          <p:nvPr/>
        </p:nvSpPr>
        <p:spPr>
          <a:xfrm>
            <a:off x="6319161" y="2204354"/>
            <a:ext cx="35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E7CC0-A89D-13A8-F9A1-1522346075BE}"/>
              </a:ext>
            </a:extLst>
          </p:cNvPr>
          <p:cNvSpPr txBox="1"/>
          <p:nvPr/>
        </p:nvSpPr>
        <p:spPr>
          <a:xfrm>
            <a:off x="195935" y="1142997"/>
            <a:ext cx="5538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Complexity  of solving the cube </a:t>
            </a:r>
            <a:r>
              <a:rPr lang="en-US" sz="3600" i="1" dirty="0">
                <a:solidFill>
                  <a:schemeClr val="bg1"/>
                </a:solidFill>
              </a:rPr>
              <a:t>2</a:t>
            </a:r>
            <a:r>
              <a:rPr lang="en-US" sz="3600" i="1" baseline="30000" dirty="0">
                <a:solidFill>
                  <a:schemeClr val="bg1"/>
                </a:solidFill>
              </a:rPr>
              <a:t>f(L)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1FB693-0A7D-64B6-CE37-82E01D09002B}"/>
              </a:ext>
            </a:extLst>
          </p:cNvPr>
          <p:cNvSpPr txBox="1"/>
          <p:nvPr/>
        </p:nvSpPr>
        <p:spPr>
          <a:xfrm>
            <a:off x="212267" y="2054338"/>
            <a:ext cx="544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Cut the cube into 8 cubes of size </a:t>
            </a:r>
            <a:r>
              <a:rPr lang="en-US" sz="2800" i="1" dirty="0">
                <a:solidFill>
                  <a:schemeClr val="bg1"/>
                </a:solidFill>
              </a:rPr>
              <a:t>L/2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CC757-2385-076A-15BF-DC7A77DCA26F}"/>
              </a:ext>
            </a:extLst>
          </p:cNvPr>
          <p:cNvSpPr txBox="1"/>
          <p:nvPr/>
        </p:nvSpPr>
        <p:spPr>
          <a:xfrm>
            <a:off x="228594" y="2824834"/>
            <a:ext cx="5330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Fix </a:t>
            </a:r>
            <a:r>
              <a:rPr lang="en-US" sz="2800" i="1" dirty="0">
                <a:solidFill>
                  <a:schemeClr val="bg1"/>
                </a:solidFill>
              </a:rPr>
              <a:t>3L</a:t>
            </a:r>
            <a:r>
              <a:rPr lang="en-US" sz="2800" i="1" baseline="30000" dirty="0">
                <a:solidFill>
                  <a:schemeClr val="bg1"/>
                </a:solidFill>
              </a:rPr>
              <a:t>2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spins on the 3 cutting planes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0CB542-7B3E-E2A4-5102-54D3F7C83D9D}"/>
              </a:ext>
            </a:extLst>
          </p:cNvPr>
          <p:cNvSpPr txBox="1"/>
          <p:nvPr/>
        </p:nvSpPr>
        <p:spPr>
          <a:xfrm>
            <a:off x="228494" y="3575955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Each </a:t>
            </a:r>
            <a:r>
              <a:rPr lang="en-US" sz="2800" i="1" dirty="0">
                <a:solidFill>
                  <a:schemeClr val="bg1"/>
                </a:solidFill>
              </a:rPr>
              <a:t>L/2 </a:t>
            </a:r>
            <a:r>
              <a:rPr lang="en-US" sz="2800" dirty="0">
                <a:solidFill>
                  <a:schemeClr val="bg1"/>
                </a:solidFill>
              </a:rPr>
              <a:t>cube is solved independently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D38B82-725B-3D2E-36FF-2BC668914985}"/>
              </a:ext>
            </a:extLst>
          </p:cNvPr>
          <p:cNvGrpSpPr/>
          <p:nvPr/>
        </p:nvGrpSpPr>
        <p:grpSpPr>
          <a:xfrm>
            <a:off x="979614" y="4457697"/>
            <a:ext cx="3706464" cy="646331"/>
            <a:chOff x="979614" y="4457697"/>
            <a:chExt cx="3706464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2EF725-36F2-176B-D674-D0A6C7A960BE}"/>
                </a:ext>
              </a:extLst>
            </p:cNvPr>
            <p:cNvSpPr txBox="1"/>
            <p:nvPr/>
          </p:nvSpPr>
          <p:spPr>
            <a:xfrm>
              <a:off x="979614" y="4457697"/>
              <a:ext cx="37064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</a:rPr>
                <a:t>2</a:t>
              </a:r>
              <a:r>
                <a:rPr lang="en-US" sz="3600" i="1" baseline="30000" dirty="0">
                  <a:solidFill>
                    <a:schemeClr val="bg1"/>
                  </a:solidFill>
                </a:rPr>
                <a:t>f(L)  </a:t>
              </a:r>
              <a:r>
                <a:rPr lang="en-US" sz="3600" i="1" dirty="0">
                  <a:solidFill>
                    <a:schemeClr val="bg1"/>
                  </a:solidFill>
                </a:rPr>
                <a:t>=  2 </a:t>
              </a:r>
              <a:r>
                <a:rPr lang="en-US" sz="3600" i="1" baseline="30000" dirty="0">
                  <a:solidFill>
                    <a:schemeClr val="bg1"/>
                  </a:solidFill>
                </a:rPr>
                <a:t>      </a:t>
              </a:r>
              <a:r>
                <a:rPr lang="en-US" sz="3600" i="1" dirty="0">
                  <a:solidFill>
                    <a:schemeClr val="bg1"/>
                  </a:solidFill>
                </a:rPr>
                <a:t>2</a:t>
              </a:r>
              <a:r>
                <a:rPr lang="en-US" sz="3600" i="1" baseline="30000" dirty="0">
                  <a:solidFill>
                    <a:schemeClr val="bg1"/>
                  </a:solidFill>
                </a:rPr>
                <a:t>3  </a:t>
              </a:r>
              <a:r>
                <a:rPr lang="en-US" sz="3600" i="1" dirty="0">
                  <a:solidFill>
                    <a:schemeClr val="bg1"/>
                  </a:solidFill>
                </a:rPr>
                <a:t>2</a:t>
              </a:r>
              <a:r>
                <a:rPr lang="en-US" sz="3600" i="1" baseline="30000" dirty="0">
                  <a:solidFill>
                    <a:schemeClr val="bg1"/>
                  </a:solidFill>
                </a:rPr>
                <a:t>f(L/2)</a:t>
              </a:r>
              <a:endParaRPr lang="en-US" sz="3600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5AD795-B8FD-7620-508A-1C4EEE41D5B7}"/>
                </a:ext>
              </a:extLst>
            </p:cNvPr>
            <p:cNvSpPr txBox="1"/>
            <p:nvPr/>
          </p:nvSpPr>
          <p:spPr>
            <a:xfrm>
              <a:off x="2432964" y="4457700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bg1"/>
                  </a:solidFill>
                </a:rPr>
                <a:t>3L</a:t>
              </a:r>
              <a:r>
                <a:rPr lang="en-US" sz="2400" i="1" baseline="30000" dirty="0">
                  <a:solidFill>
                    <a:schemeClr val="bg1"/>
                  </a:solidFill>
                </a:rPr>
                <a:t>2</a:t>
              </a:r>
              <a:endParaRPr lang="en-US" sz="2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5FF784-6E69-FAB2-1D75-D268ECA4AAFB}"/>
              </a:ext>
            </a:extLst>
          </p:cNvPr>
          <p:cNvSpPr txBox="1"/>
          <p:nvPr/>
        </p:nvSpPr>
        <p:spPr>
          <a:xfrm>
            <a:off x="1126679" y="5225141"/>
            <a:ext cx="361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f(L) = 4L</a:t>
            </a:r>
            <a:r>
              <a:rPr lang="en-US" sz="3600" i="1" baseline="30000" dirty="0">
                <a:solidFill>
                  <a:schemeClr val="bg1"/>
                </a:solidFill>
              </a:rPr>
              <a:t>2</a:t>
            </a:r>
            <a:r>
              <a:rPr lang="en-US" sz="3600" i="1" dirty="0">
                <a:solidFill>
                  <a:schemeClr val="bg1"/>
                </a:solidFill>
              </a:rPr>
              <a:t> + 3 </a:t>
            </a:r>
            <a:r>
              <a:rPr lang="en-US" sz="3600" dirty="0">
                <a:solidFill>
                  <a:schemeClr val="bg1"/>
                </a:solidFill>
              </a:rPr>
              <a:t>log</a:t>
            </a:r>
            <a:r>
              <a:rPr lang="en-US" sz="3600" i="1" baseline="-25000" dirty="0">
                <a:solidFill>
                  <a:schemeClr val="bg1"/>
                </a:solidFill>
              </a:rPr>
              <a:t>2</a:t>
            </a:r>
            <a:r>
              <a:rPr lang="en-US" sz="3600" i="1" dirty="0">
                <a:solidFill>
                  <a:schemeClr val="bg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9856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EC929-D056-BBF3-30A2-498EEA3A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154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/>
              <a:t>Forward vs. Cycle annealing:  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58A79D39-5F06-61F8-C36B-13DF0CFD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49162-98CB-9C82-4462-0625B91B3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6" y="1035204"/>
            <a:ext cx="12016152" cy="50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3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3B12C-3386-C293-CB66-68DD4864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DDC9AE-73EA-5D9B-B757-0F75E95F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81" y="271049"/>
            <a:ext cx="2903360" cy="498598"/>
          </a:xfrm>
        </p:spPr>
        <p:txBody>
          <a:bodyPr/>
          <a:lstStyle/>
          <a:p>
            <a:r>
              <a:rPr lang="en-US" dirty="0"/>
              <a:t>Dendrogram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CB28B4B4-A17B-BA4D-C8EE-E94A52EB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C4CC6F-289A-DCD0-1DFF-3F102931D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87" y="969817"/>
            <a:ext cx="10138951" cy="4807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EC620-6972-01D7-75BF-F90ADC488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626" y="932705"/>
            <a:ext cx="5316026" cy="48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EC40-B0E3-BED0-3707-6C8F750EA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4B7F8845-6F06-E7A7-EE28-3E6D75E6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D43395-B063-B423-EDF6-5BEE1C07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Basin’s  distribution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34244-FB38-1B85-B803-1FC61422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0" y="1264493"/>
            <a:ext cx="5943600" cy="4510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1E590-E362-0B48-9EEE-CF205DE23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290" y="1567543"/>
            <a:ext cx="4292436" cy="9443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22928-329C-73DD-CF62-D69FA4CDF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290" y="2777859"/>
            <a:ext cx="1466536" cy="6110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63C84-C37C-5AA8-9B46-2200263DCE4B}"/>
              </a:ext>
            </a:extLst>
          </p:cNvPr>
          <p:cNvSpPr txBox="1"/>
          <p:nvPr/>
        </p:nvSpPr>
        <p:spPr>
          <a:xfrm>
            <a:off x="7004954" y="3921573"/>
            <a:ext cx="50689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d</a:t>
            </a:r>
            <a:r>
              <a:rPr lang="en-US" sz="2800" dirty="0">
                <a:solidFill>
                  <a:schemeClr val="bg1"/>
                </a:solidFill>
              </a:rPr>
              <a:t> – Hamming distance between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basins;</a:t>
            </a:r>
          </a:p>
          <a:p>
            <a:pPr marL="457200" indent="-457200">
              <a:buFont typeface="Symbol" pitchFamily="2" charset="2"/>
              <a:buChar char="d"/>
            </a:pPr>
            <a:r>
              <a:rPr lang="en-US" sz="2800" i="1" dirty="0">
                <a:solidFill>
                  <a:schemeClr val="bg1"/>
                </a:solidFill>
                <a:latin typeface="Symbol" pitchFamily="2" charset="2"/>
              </a:rPr>
              <a:t>= </a:t>
            </a:r>
            <a:r>
              <a:rPr lang="en-US" sz="2800" i="1" dirty="0">
                <a:solidFill>
                  <a:schemeClr val="bg1"/>
                </a:solidFill>
              </a:rPr>
              <a:t>E – E</a:t>
            </a:r>
            <a:r>
              <a:rPr lang="en-US" sz="2800" i="1" baseline="-25000" dirty="0">
                <a:solidFill>
                  <a:schemeClr val="bg1"/>
                </a:solidFill>
              </a:rPr>
              <a:t>0 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is the residual energy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of basin’s bottoms.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98D36-4A1A-3D6E-483E-C6A3F750C0C9}"/>
              </a:ext>
            </a:extLst>
          </p:cNvPr>
          <p:cNvSpPr txBox="1"/>
          <p:nvPr/>
        </p:nvSpPr>
        <p:spPr>
          <a:xfrm>
            <a:off x="8967923" y="2777859"/>
            <a:ext cx="299139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itchFamily="2" charset="2"/>
              </a:rPr>
              <a:t>d</a:t>
            </a:r>
            <a:r>
              <a:rPr lang="en-US" sz="2800" baseline="-25000" dirty="0">
                <a:latin typeface="Symbol" pitchFamily="2" charset="2"/>
              </a:rPr>
              <a:t>0</a:t>
            </a:r>
            <a:r>
              <a:rPr lang="en-US" sz="2800" dirty="0">
                <a:latin typeface="Symbol" pitchFamily="2" charset="2"/>
              </a:rPr>
              <a:t> = 1.6 </a:t>
            </a:r>
          </a:p>
          <a:p>
            <a:r>
              <a:rPr lang="en-US" sz="2800" dirty="0"/>
              <a:t>GS energy per spin </a:t>
            </a:r>
            <a:endParaRPr lang="en-US" sz="28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663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A474-F6D6-5BA6-58AA-E26F2717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4EFD03E-F156-C93E-DE68-98D7D20BE88D}"/>
              </a:ext>
            </a:extLst>
          </p:cNvPr>
          <p:cNvSpPr txBox="1">
            <a:spLocks/>
          </p:cNvSpPr>
          <p:nvPr/>
        </p:nvSpPr>
        <p:spPr>
          <a:xfrm>
            <a:off x="98963" y="1239764"/>
            <a:ext cx="5290455" cy="473153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zh-CN" sz="2400" dirty="0">
                <a:latin typeface="Adobe Arabic" panose="02040503050201020203" pitchFamily="18" charset="-78"/>
                <a:cs typeface="Adobe Arabic" panose="02040503050201020203" pitchFamily="18" charset="-78"/>
              </a:rPr>
              <a:t>Divide states into random groups,  identify and flip individual loosely connected clusters within a group,   until lowest energy state is reached.   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>
                <a:latin typeface="Adobe Arabic" panose="02040503050201020203" pitchFamily="18" charset="-78"/>
                <a:cs typeface="Adobe Arabic" panose="02040503050201020203" pitchFamily="18" charset="-78"/>
              </a:rPr>
              <a:t>Repeat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>
                <a:latin typeface="Adobe Arabic" panose="02040503050201020203" pitchFamily="18" charset="-78"/>
                <a:cs typeface="Adobe Arabic" panose="02040503050201020203" pitchFamily="18" charset="-78"/>
              </a:rPr>
              <a:t>Eventually all groups collapse to a single state!</a:t>
            </a:r>
          </a:p>
          <a:p>
            <a:pPr>
              <a:lnSpc>
                <a:spcPct val="150000"/>
              </a:lnSpc>
            </a:pPr>
            <a:endParaRPr kumimoji="1" lang="zh-CN" altLang="en-US" sz="2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A6202EC8-DF8D-6592-6F38-01EC9CA8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A9486F-A3B5-FB7A-FFFA-790F7493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cooling:  Cluster flipping algorithm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C01C0-8887-D896-61E7-D10148A14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881" y="1236133"/>
            <a:ext cx="6774571" cy="4727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0CEF9-7B02-90A0-348D-6846A0868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835" y="1243853"/>
            <a:ext cx="6611285" cy="47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8734-B253-37CB-C677-07F5A772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8E82-EC09-6CD2-1A1F-7A4D60B1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431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/>
              <a:t>Lessons: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D5FE2-3433-5416-FFFA-696D590CE96F}"/>
              </a:ext>
            </a:extLst>
          </p:cNvPr>
          <p:cNvSpPr txBox="1"/>
          <p:nvPr/>
        </p:nvSpPr>
        <p:spPr>
          <a:xfrm>
            <a:off x="587726" y="4889992"/>
            <a:ext cx="10072767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indent="-457200">
              <a:buAutoNum type="arabicPeriod" startAt="3"/>
            </a:pPr>
            <a:r>
              <a:rPr lang="en-US" sz="2800" dirty="0">
                <a:solidFill>
                  <a:schemeClr val="bg1"/>
                </a:solidFill>
              </a:rPr>
              <a:t>Annealers are more efficient than the           asymptotic,  2</a:t>
            </a:r>
            <a:r>
              <a:rPr lang="en-US" sz="2800" baseline="30000" dirty="0">
                <a:solidFill>
                  <a:schemeClr val="bg1"/>
                </a:solidFill>
              </a:rPr>
              <a:t>N^2/3</a:t>
            </a:r>
            <a:r>
              <a:rPr lang="en-US" sz="2800" dirty="0">
                <a:solidFill>
                  <a:schemeClr val="bg1"/>
                </a:solidFill>
              </a:rPr>
              <a:t> , algorithm for  </a:t>
            </a:r>
            <a:r>
              <a:rPr lang="en-US" sz="2800" i="1" dirty="0">
                <a:solidFill>
                  <a:schemeClr val="bg1"/>
                </a:solidFill>
              </a:rPr>
              <a:t>N  &lt;  (T</a:t>
            </a:r>
            <a:r>
              <a:rPr lang="en-US" sz="2800" i="1" baseline="-25000" dirty="0">
                <a:solidFill>
                  <a:schemeClr val="bg1"/>
                </a:solidFill>
              </a:rPr>
              <a:t>eff</a:t>
            </a:r>
            <a:r>
              <a:rPr lang="en-US" sz="2800" i="1" dirty="0">
                <a:solidFill>
                  <a:schemeClr val="bg1"/>
                </a:solidFill>
              </a:rPr>
              <a:t>)</a:t>
            </a:r>
            <a:r>
              <a:rPr lang="en-US" sz="2800" i="1" baseline="30000" dirty="0">
                <a:solidFill>
                  <a:schemeClr val="bg1"/>
                </a:solidFill>
              </a:rPr>
              <a:t>-3</a:t>
            </a:r>
            <a:r>
              <a:rPr lang="en-US" sz="2800" i="1" dirty="0">
                <a:solidFill>
                  <a:schemeClr val="bg1"/>
                </a:solidFill>
              </a:rPr>
              <a:t> = 10</a:t>
            </a:r>
            <a:r>
              <a:rPr lang="en-US" sz="2800" i="1" baseline="30000" dirty="0">
                <a:solidFill>
                  <a:schemeClr val="bg1"/>
                </a:solidFill>
              </a:rPr>
              <a:t>9</a:t>
            </a:r>
            <a:r>
              <a:rPr lang="en-US" sz="2800" i="1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DC1E7-33C9-8715-1BA0-665BFD05E286}"/>
              </a:ext>
            </a:extLst>
          </p:cNvPr>
          <p:cNvSpPr txBox="1"/>
          <p:nvPr/>
        </p:nvSpPr>
        <p:spPr>
          <a:xfrm>
            <a:off x="604055" y="1221528"/>
            <a:ext cx="8278688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Cycle annealing protocol is capable of producing large ensembles of low energy states with   </a:t>
            </a:r>
            <a:r>
              <a:rPr lang="en-US" sz="2800" i="1" dirty="0">
                <a:solidFill>
                  <a:schemeClr val="bg1"/>
                </a:solidFill>
              </a:rPr>
              <a:t>T</a:t>
            </a:r>
            <a:r>
              <a:rPr lang="en-US" sz="2800" i="1" baseline="-25000" dirty="0">
                <a:solidFill>
                  <a:schemeClr val="bg1"/>
                </a:solidFill>
              </a:rPr>
              <a:t>eff</a:t>
            </a:r>
            <a:r>
              <a:rPr lang="en-US" sz="2800" i="1" dirty="0">
                <a:solidFill>
                  <a:schemeClr val="bg1"/>
                </a:solidFill>
              </a:rPr>
              <a:t>  &lt;  10</a:t>
            </a:r>
            <a:r>
              <a:rPr lang="en-US" sz="2800" i="1" baseline="30000" dirty="0">
                <a:solidFill>
                  <a:schemeClr val="bg1"/>
                </a:solidFill>
              </a:rPr>
              <a:t>-3</a:t>
            </a:r>
            <a:r>
              <a:rPr lang="en-US" sz="2800" i="1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7B0A17-2D6D-31CF-200E-12BE3263C9A8}"/>
              </a:ext>
            </a:extLst>
          </p:cNvPr>
          <p:cNvSpPr txBox="1"/>
          <p:nvPr/>
        </p:nvSpPr>
        <p:spPr>
          <a:xfrm>
            <a:off x="375449" y="3186005"/>
            <a:ext cx="9537471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   </a:t>
            </a:r>
            <a:r>
              <a:rPr lang="en-US" sz="2800" dirty="0">
                <a:solidFill>
                  <a:schemeClr val="bg1"/>
                </a:solidFill>
              </a:rPr>
              <a:t>2. Complexity of finding  a ground state  scales                        	as   </a:t>
            </a:r>
            <a:r>
              <a:rPr lang="en-US" sz="2800" i="1" dirty="0">
                <a:solidFill>
                  <a:schemeClr val="bg1"/>
                </a:solidFill>
              </a:rPr>
              <a:t>2 </a:t>
            </a:r>
            <a:r>
              <a:rPr lang="en-US" sz="2800" i="1" baseline="30000" dirty="0">
                <a:solidFill>
                  <a:schemeClr val="bg1"/>
                </a:solidFill>
              </a:rPr>
              <a:t>Teff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baseline="30000" dirty="0">
                <a:solidFill>
                  <a:schemeClr val="bg1"/>
                </a:solidFill>
              </a:rPr>
              <a:t>N</a:t>
            </a:r>
            <a:r>
              <a:rPr lang="en-US" sz="2800" i="1" dirty="0">
                <a:solidFill>
                  <a:schemeClr val="bg1"/>
                </a:solidFill>
              </a:rPr>
              <a:t> .</a:t>
            </a:r>
          </a:p>
        </p:txBody>
      </p:sp>
      <p:pic>
        <p:nvPicPr>
          <p:cNvPr id="3" name="Picture 2" descr="Fine Theoretical Physics Institute">
            <a:extLst>
              <a:ext uri="{FF2B5EF4-FFF2-40B4-BE49-F238E27FC236}">
                <a16:creationId xmlns:a16="http://schemas.microsoft.com/office/drawing/2014/main" id="{13E08A98-5656-6B17-DE24-4B088021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75BF9-FF29-1C05-03F0-46ED0814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310" y="790151"/>
            <a:ext cx="1551689" cy="19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A4D9-98B0-C6EA-5766-8EC69F607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7182AD05-CD23-8D99-4FDF-9FFA7525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7417ED1-F51F-938B-F6D2-55782F84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recognition: Hopfield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CA4A1-2316-8DF0-8A92-474BBBB6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31" y="649693"/>
            <a:ext cx="3465135" cy="2897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AA94E8-8973-3BA5-4387-0A8ECD585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0" y="779916"/>
            <a:ext cx="8352330" cy="2789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D67376-93C4-02EA-3E4E-833A9AF5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26" y="3680716"/>
            <a:ext cx="5858657" cy="24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0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1D38-8C60-59D2-3B80-2F359871B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B8D83B98-1F8C-2CC1-A780-288AB106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1D0C30-5812-AE49-015F-6C465EA4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(Quantum) Hopfield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B7D72-A404-B3C3-5C81-BE8110AE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32" y="2022853"/>
            <a:ext cx="4038730" cy="1544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610CF-5845-061E-1080-F80BCD79EDA7}"/>
              </a:ext>
            </a:extLst>
          </p:cNvPr>
          <p:cNvSpPr txBox="1"/>
          <p:nvPr/>
        </p:nvSpPr>
        <p:spPr>
          <a:xfrm>
            <a:off x="604055" y="998771"/>
            <a:ext cx="919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Ising</a:t>
            </a:r>
            <a:r>
              <a:rPr lang="en-US" sz="3200" dirty="0">
                <a:solidFill>
                  <a:schemeClr val="bg1"/>
                </a:solidFill>
              </a:rPr>
              <a:t> model with </a:t>
            </a:r>
            <a:r>
              <a:rPr lang="en-US" sz="3600" i="1" dirty="0">
                <a:solidFill>
                  <a:schemeClr val="bg1"/>
                </a:solidFill>
              </a:rPr>
              <a:t>p&lt;&lt;N </a:t>
            </a:r>
            <a:r>
              <a:rPr lang="en-US" sz="3200" dirty="0">
                <a:solidFill>
                  <a:schemeClr val="bg1"/>
                </a:solidFill>
              </a:rPr>
              <a:t>pre-designed minima (images)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CED5B0-5C1B-3513-B79E-6791032EDF65}"/>
              </a:ext>
            </a:extLst>
          </p:cNvPr>
          <p:cNvGrpSpPr/>
          <p:nvPr/>
        </p:nvGrpSpPr>
        <p:grpSpPr>
          <a:xfrm>
            <a:off x="5217195" y="1982014"/>
            <a:ext cx="5572868" cy="1543794"/>
            <a:chOff x="3000465" y="3325913"/>
            <a:chExt cx="5572868" cy="15437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035CD6-B5B1-2ACF-8328-CBF21089F740}"/>
                </a:ext>
              </a:extLst>
            </p:cNvPr>
            <p:cNvSpPr txBox="1"/>
            <p:nvPr/>
          </p:nvSpPr>
          <p:spPr>
            <a:xfrm>
              <a:off x="3000465" y="3829969"/>
              <a:ext cx="29642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                </a:t>
              </a:r>
              <a:r>
                <a:rPr lang="en-US" sz="2800" dirty="0">
                  <a:solidFill>
                    <a:schemeClr val="bg1"/>
                  </a:solidFill>
                </a:rPr>
                <a:t>    </a:t>
              </a:r>
              <a:r>
                <a:rPr lang="en-US" sz="2800" b="1" i="1" dirty="0">
                  <a:solidFill>
                    <a:schemeClr val="bg1"/>
                  </a:solidFill>
                </a:rPr>
                <a:t>H</a:t>
              </a:r>
              <a:r>
                <a:rPr lang="en-US" sz="2800" b="1" dirty="0">
                  <a:solidFill>
                    <a:schemeClr val="bg1"/>
                  </a:solidFill>
                  <a:latin typeface="Symbol" pitchFamily="2" charset="2"/>
                </a:rPr>
                <a:t>[{s}]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AAEC7-5C62-91B5-5662-EE3A2DA61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tretch>
              <a:fillRect/>
            </a:stretch>
          </p:blipFill>
          <p:spPr>
            <a:xfrm>
              <a:off x="5842005" y="3325913"/>
              <a:ext cx="2731328" cy="1543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20E6C2-358B-8420-14FF-BE53FB01D239}"/>
              </a:ext>
            </a:extLst>
          </p:cNvPr>
          <p:cNvGrpSpPr/>
          <p:nvPr/>
        </p:nvGrpSpPr>
        <p:grpSpPr>
          <a:xfrm>
            <a:off x="6373092" y="3632981"/>
            <a:ext cx="5242563" cy="2431913"/>
            <a:chOff x="6373092" y="3632981"/>
            <a:chExt cx="5242563" cy="2431913"/>
          </a:xfrm>
        </p:grpSpPr>
        <p:sp>
          <p:nvSpPr>
            <p:cNvPr id="14" name="White Bknd">
              <a:extLst>
                <a:ext uri="{FF2B5EF4-FFF2-40B4-BE49-F238E27FC236}">
                  <a16:creationId xmlns:a16="http://schemas.microsoft.com/office/drawing/2014/main" id="{C840EACA-FB2E-4A0D-2D72-69B2A4592034}"/>
                </a:ext>
              </a:extLst>
            </p:cNvPr>
            <p:cNvSpPr>
              <a:spLocks/>
            </p:cNvSpPr>
            <p:nvPr/>
          </p:nvSpPr>
          <p:spPr>
            <a:xfrm>
              <a:off x="6373092" y="3632981"/>
              <a:ext cx="5242563" cy="2431913"/>
            </a:xfrm>
            <a:prstGeom prst="roundRect">
              <a:avLst>
                <a:gd name="adj" fmla="val 2941"/>
              </a:avLst>
            </a:prstGeom>
            <a:solidFill>
              <a:schemeClr val="bg1"/>
            </a:solidFill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ACCA44E-5066-6156-B560-B2B7CCCB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039" y="4053890"/>
              <a:ext cx="4317096" cy="1823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498E23-9938-21CF-5764-F4C57F70BAA7}"/>
                </a:ext>
              </a:extLst>
            </p:cNvPr>
            <p:cNvSpPr txBox="1"/>
            <p:nvPr/>
          </p:nvSpPr>
          <p:spPr>
            <a:xfrm>
              <a:off x="8440977" y="4807528"/>
              <a:ext cx="481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itchFamily="2" charset="2"/>
                </a:rPr>
                <a:t>x</a:t>
              </a:r>
              <a:r>
                <a:rPr lang="en-US" sz="2800" baseline="30000" dirty="0">
                  <a:latin typeface="Symbol" pitchFamily="2" charset="2"/>
                </a:rPr>
                <a:t>2</a:t>
              </a:r>
              <a:endParaRPr lang="en-US" sz="2800" dirty="0">
                <a:latin typeface="Symbol" pitchFamily="2" charset="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FC4EEF-6B5F-DE64-8B1D-9AFE23677D31}"/>
                </a:ext>
              </a:extLst>
            </p:cNvPr>
            <p:cNvSpPr txBox="1"/>
            <p:nvPr/>
          </p:nvSpPr>
          <p:spPr>
            <a:xfrm>
              <a:off x="7748256" y="4724399"/>
              <a:ext cx="481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itchFamily="2" charset="2"/>
                </a:rPr>
                <a:t>x</a:t>
              </a:r>
              <a:r>
                <a:rPr lang="en-US" sz="2800" baseline="30000" dirty="0">
                  <a:latin typeface="Symbol" pitchFamily="2" charset="2"/>
                </a:rPr>
                <a:t>1</a:t>
              </a:r>
              <a:endParaRPr lang="en-US" sz="2800" dirty="0">
                <a:latin typeface="Symbol" pitchFamily="2" charset="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BD081-B062-E1A0-7D32-1F0607B5C6ED}"/>
                </a:ext>
              </a:extLst>
            </p:cNvPr>
            <p:cNvSpPr txBox="1"/>
            <p:nvPr/>
          </p:nvSpPr>
          <p:spPr>
            <a:xfrm>
              <a:off x="9618620" y="4461159"/>
              <a:ext cx="481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itchFamily="2" charset="2"/>
                </a:rPr>
                <a:t>x</a:t>
              </a:r>
              <a:r>
                <a:rPr lang="en-US" sz="2800" baseline="30000" dirty="0">
                  <a:latin typeface="Symbol" pitchFamily="2" charset="2"/>
                </a:rPr>
                <a:t>3</a:t>
              </a:r>
              <a:endParaRPr lang="en-US" sz="2800" dirty="0">
                <a:latin typeface="Symbol" pitchFamily="2" charset="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C544EC-0DEC-76B0-C803-A55D90F3742A}"/>
                </a:ext>
              </a:extLst>
            </p:cNvPr>
            <p:cNvSpPr txBox="1"/>
            <p:nvPr/>
          </p:nvSpPr>
          <p:spPr>
            <a:xfrm>
              <a:off x="10394474" y="4765954"/>
              <a:ext cx="481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itchFamily="2" charset="2"/>
                </a:rPr>
                <a:t>x</a:t>
              </a:r>
              <a:r>
                <a:rPr lang="en-US" sz="2800" baseline="30000" dirty="0">
                  <a:latin typeface="Symbol" pitchFamily="2" charset="2"/>
                </a:rPr>
                <a:t>4</a:t>
              </a:r>
              <a:endParaRPr lang="en-US" sz="2800" dirty="0">
                <a:latin typeface="Symbol" pitchFamily="2" charset="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C7CB3AC-0ED8-177E-9BB0-E8DF309F0B3F}"/>
              </a:ext>
            </a:extLst>
          </p:cNvPr>
          <p:cNvSpPr txBox="1"/>
          <p:nvPr/>
        </p:nvSpPr>
        <p:spPr>
          <a:xfrm>
            <a:off x="1995054" y="4461159"/>
            <a:ext cx="2360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Capacity:</a:t>
            </a:r>
          </a:p>
          <a:p>
            <a:r>
              <a:rPr lang="en-US" sz="2800" dirty="0">
                <a:solidFill>
                  <a:schemeClr val="bg1"/>
                </a:solidFill>
              </a:rPr>
              <a:t>p &lt; 0.138…*N</a:t>
            </a:r>
          </a:p>
        </p:txBody>
      </p:sp>
    </p:spTree>
    <p:extLst>
      <p:ext uri="{BB962C8B-B14F-4D97-AF65-F5344CB8AC3E}">
        <p14:creationId xmlns:p14="http://schemas.microsoft.com/office/powerpoint/2010/main" val="27796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9B8B-270E-991E-4856-A740E4475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FF096F37-7079-65A4-E254-EFD688DB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B1A06EE-9A29-F125-2105-EE981555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recognition </a:t>
            </a:r>
          </a:p>
        </p:txBody>
      </p:sp>
      <p:sp>
        <p:nvSpPr>
          <p:cNvPr id="3" name="右箭头 13">
            <a:extLst>
              <a:ext uri="{FF2B5EF4-FFF2-40B4-BE49-F238E27FC236}">
                <a16:creationId xmlns:a16="http://schemas.microsoft.com/office/drawing/2014/main" id="{0C90A45E-D306-F5F2-A7A3-C358398916CE}"/>
              </a:ext>
            </a:extLst>
          </p:cNvPr>
          <p:cNvSpPr/>
          <p:nvPr/>
        </p:nvSpPr>
        <p:spPr>
          <a:xfrm rot="5400000">
            <a:off x="8373496" y="3005152"/>
            <a:ext cx="2119243" cy="585928"/>
          </a:xfrm>
          <a:prstGeom prst="rightArrow">
            <a:avLst>
              <a:gd name="adj1" fmla="val 50000"/>
              <a:gd name="adj2" fmla="val 90698"/>
            </a:avLst>
          </a:prstGeom>
          <a:solidFill>
            <a:srgbClr val="F3782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Quantum</a:t>
            </a: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kumimoji="1" lang="en-US" altLang="zh-CN" sz="240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Annealing</a:t>
            </a:r>
            <a:endParaRPr kumimoji="1" lang="zh-CN" altLang="en-US" sz="240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55661315-830A-03AE-9C54-B546849E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25" y="1050758"/>
            <a:ext cx="2266940" cy="2326962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1861941A-5554-E19C-CC14-44D68BC95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897" y="3501491"/>
            <a:ext cx="2266940" cy="2326962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9AAA842A-D30C-2238-EFFE-6170A8C86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644" y="1053986"/>
            <a:ext cx="2266940" cy="2326962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20F47451-0139-E6A4-5786-DF17DC8BC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646" y="3501491"/>
            <a:ext cx="2266940" cy="2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9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EC929-D056-BBF3-30A2-498EEA3A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431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 dirty="0"/>
              <a:t>Motivation: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FB38E-1F3B-5BF0-2B48-CA2ADBB1D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732" y="3364268"/>
            <a:ext cx="3544109" cy="2680129"/>
          </a:xfrm>
          <a:prstGeom prst="roundRect">
            <a:avLst>
              <a:gd name="adj" fmla="val 4172"/>
            </a:avLst>
          </a:prstGeom>
          <a:ln>
            <a:solidFill>
              <a:schemeClr val="accent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EE8E34-1D5A-9388-4EAD-B6243314E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11"/>
          <a:stretch/>
        </p:blipFill>
        <p:spPr>
          <a:xfrm>
            <a:off x="2428164" y="1070779"/>
            <a:ext cx="3544108" cy="2035684"/>
          </a:xfrm>
          <a:prstGeom prst="roundRect">
            <a:avLst>
              <a:gd name="adj" fmla="val 6514"/>
            </a:avLst>
          </a:prstGeom>
          <a:ln>
            <a:solidFill>
              <a:schemeClr val="accent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6ABA70-AA30-C674-885C-92DE6EC44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60" y="3364268"/>
            <a:ext cx="3544108" cy="2680129"/>
          </a:xfrm>
          <a:prstGeom prst="roundRect">
            <a:avLst>
              <a:gd name="adj" fmla="val 5231"/>
            </a:avLst>
          </a:prstGeom>
          <a:ln>
            <a:solidFill>
              <a:schemeClr val="accent3"/>
            </a:solidFill>
          </a:ln>
        </p:spPr>
      </p:pic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CB78882D-5ABA-1B50-A07C-AB3F957C4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505BA-C2A9-0197-7179-49EC558E8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783" y="889247"/>
            <a:ext cx="3291416" cy="2186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6B281-490A-0129-6798-454607B89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607" y="2472575"/>
            <a:ext cx="3048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9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50F53-3F7C-89A5-5F8E-2159BE3BF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7A2C4B3D-EAD9-3678-04B6-D1574AC4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C96143-07E7-750C-3790-BEF32191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14AE4-3BCD-49AE-4929-9826B3B8E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01" y="1104309"/>
            <a:ext cx="6471068" cy="464938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C2E920-F99F-C6F4-ADCC-7369D03157E9}"/>
              </a:ext>
            </a:extLst>
          </p:cNvPr>
          <p:cNvCxnSpPr>
            <a:cxnSpLocks/>
          </p:cNvCxnSpPr>
          <p:nvPr/>
        </p:nvCxnSpPr>
        <p:spPr>
          <a:xfrm>
            <a:off x="568886" y="2801815"/>
            <a:ext cx="1048899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A9D789-9190-35D8-8C63-386214EC41B6}"/>
              </a:ext>
            </a:extLst>
          </p:cNvPr>
          <p:cNvCxnSpPr>
            <a:cxnSpLocks/>
          </p:cNvCxnSpPr>
          <p:nvPr/>
        </p:nvCxnSpPr>
        <p:spPr>
          <a:xfrm>
            <a:off x="428211" y="2883877"/>
            <a:ext cx="0" cy="113713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8D156C-84E8-9BD5-F41B-D121A1C898A6}"/>
              </a:ext>
            </a:extLst>
          </p:cNvPr>
          <p:cNvSpPr txBox="1"/>
          <p:nvPr/>
        </p:nvSpPr>
        <p:spPr>
          <a:xfrm>
            <a:off x="890953" y="24970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C3C7C-B4F4-E7B1-1971-EA44226CF89D}"/>
              </a:ext>
            </a:extLst>
          </p:cNvPr>
          <p:cNvSpPr txBox="1"/>
          <p:nvPr/>
        </p:nvSpPr>
        <p:spPr>
          <a:xfrm>
            <a:off x="82064" y="32707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BE5CF-D91B-BC0F-2C7A-5BEFA0627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697" y="1120639"/>
            <a:ext cx="5262547" cy="99344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3DBF7C7-1259-95DE-9C95-37980F015ECB}"/>
              </a:ext>
            </a:extLst>
          </p:cNvPr>
          <p:cNvGrpSpPr/>
          <p:nvPr/>
        </p:nvGrpSpPr>
        <p:grpSpPr>
          <a:xfrm>
            <a:off x="6824134" y="2327691"/>
            <a:ext cx="5209311" cy="3903769"/>
            <a:chOff x="6824134" y="2327691"/>
            <a:chExt cx="5209311" cy="39037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2A55F8-9987-97DD-F073-3E701FC5F63A}"/>
                </a:ext>
              </a:extLst>
            </p:cNvPr>
            <p:cNvSpPr txBox="1"/>
            <p:nvPr/>
          </p:nvSpPr>
          <p:spPr>
            <a:xfrm>
              <a:off x="6824134" y="2327691"/>
              <a:ext cx="52093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An image – x, provides a bias for h-layer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D4E181-6BAE-EBEF-C6E0-8F6B0FA3C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3943" y="3048003"/>
              <a:ext cx="3758873" cy="113713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54BDD8-B3EB-E9B2-7C97-AB37E413D691}"/>
                </a:ext>
              </a:extLst>
            </p:cNvPr>
            <p:cNvSpPr txBox="1"/>
            <p:nvPr/>
          </p:nvSpPr>
          <p:spPr>
            <a:xfrm>
              <a:off x="8856136" y="4308894"/>
              <a:ext cx="10462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where 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ACAE4F-3CAA-6275-CA2F-04354226E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2934" y="4876793"/>
              <a:ext cx="3085630" cy="1354667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741C382C-E635-F9AE-41B3-59A2F8D80F32}"/>
              </a:ext>
            </a:extLst>
          </p:cNvPr>
          <p:cNvSpPr/>
          <p:nvPr/>
        </p:nvSpPr>
        <p:spPr>
          <a:xfrm>
            <a:off x="7890932" y="1185335"/>
            <a:ext cx="713339" cy="762000"/>
          </a:xfrm>
          <a:custGeom>
            <a:avLst/>
            <a:gdLst>
              <a:gd name="connsiteX0" fmla="*/ 660400 w 713339"/>
              <a:gd name="connsiteY0" fmla="*/ 135467 h 762000"/>
              <a:gd name="connsiteX1" fmla="*/ 541866 w 713339"/>
              <a:gd name="connsiteY1" fmla="*/ 118533 h 762000"/>
              <a:gd name="connsiteX2" fmla="*/ 491066 w 713339"/>
              <a:gd name="connsiteY2" fmla="*/ 101600 h 762000"/>
              <a:gd name="connsiteX3" fmla="*/ 220133 w 713339"/>
              <a:gd name="connsiteY3" fmla="*/ 118533 h 762000"/>
              <a:gd name="connsiteX4" fmla="*/ 84666 w 713339"/>
              <a:gd name="connsiteY4" fmla="*/ 237067 h 762000"/>
              <a:gd name="connsiteX5" fmla="*/ 67733 w 713339"/>
              <a:gd name="connsiteY5" fmla="*/ 287867 h 762000"/>
              <a:gd name="connsiteX6" fmla="*/ 33866 w 713339"/>
              <a:gd name="connsiteY6" fmla="*/ 338667 h 762000"/>
              <a:gd name="connsiteX7" fmla="*/ 0 w 713339"/>
              <a:gd name="connsiteY7" fmla="*/ 440267 h 762000"/>
              <a:gd name="connsiteX8" fmla="*/ 16933 w 713339"/>
              <a:gd name="connsiteY8" fmla="*/ 508000 h 762000"/>
              <a:gd name="connsiteX9" fmla="*/ 50800 w 713339"/>
              <a:gd name="connsiteY9" fmla="*/ 609600 h 762000"/>
              <a:gd name="connsiteX10" fmla="*/ 67733 w 713339"/>
              <a:gd name="connsiteY10" fmla="*/ 660400 h 762000"/>
              <a:gd name="connsiteX11" fmla="*/ 152400 w 713339"/>
              <a:gd name="connsiteY11" fmla="*/ 745067 h 762000"/>
              <a:gd name="connsiteX12" fmla="*/ 270933 w 713339"/>
              <a:gd name="connsiteY12" fmla="*/ 762000 h 762000"/>
              <a:gd name="connsiteX13" fmla="*/ 575733 w 713339"/>
              <a:gd name="connsiteY13" fmla="*/ 745067 h 762000"/>
              <a:gd name="connsiteX14" fmla="*/ 626533 w 713339"/>
              <a:gd name="connsiteY14" fmla="*/ 728133 h 762000"/>
              <a:gd name="connsiteX15" fmla="*/ 660400 w 713339"/>
              <a:gd name="connsiteY15" fmla="*/ 677333 h 762000"/>
              <a:gd name="connsiteX16" fmla="*/ 677333 w 713339"/>
              <a:gd name="connsiteY16" fmla="*/ 626533 h 762000"/>
              <a:gd name="connsiteX17" fmla="*/ 711200 w 713339"/>
              <a:gd name="connsiteY17" fmla="*/ 575733 h 762000"/>
              <a:gd name="connsiteX18" fmla="*/ 694266 w 713339"/>
              <a:gd name="connsiteY18" fmla="*/ 321733 h 762000"/>
              <a:gd name="connsiteX19" fmla="*/ 626533 w 713339"/>
              <a:gd name="connsiteY19" fmla="*/ 220133 h 762000"/>
              <a:gd name="connsiteX20" fmla="*/ 541866 w 713339"/>
              <a:gd name="connsiteY20" fmla="*/ 118533 h 762000"/>
              <a:gd name="connsiteX21" fmla="*/ 457200 w 713339"/>
              <a:gd name="connsiteY2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3339" h="762000">
                <a:moveTo>
                  <a:pt x="660400" y="135467"/>
                </a:moveTo>
                <a:cubicBezTo>
                  <a:pt x="620889" y="129822"/>
                  <a:pt x="581003" y="126361"/>
                  <a:pt x="541866" y="118533"/>
                </a:cubicBezTo>
                <a:cubicBezTo>
                  <a:pt x="524363" y="115032"/>
                  <a:pt x="508915" y="101600"/>
                  <a:pt x="491066" y="101600"/>
                </a:cubicBezTo>
                <a:cubicBezTo>
                  <a:pt x="400579" y="101600"/>
                  <a:pt x="310444" y="112889"/>
                  <a:pt x="220133" y="118533"/>
                </a:cubicBezTo>
                <a:cubicBezTo>
                  <a:pt x="101600" y="197556"/>
                  <a:pt x="141111" y="152400"/>
                  <a:pt x="84666" y="237067"/>
                </a:cubicBezTo>
                <a:cubicBezTo>
                  <a:pt x="79022" y="254000"/>
                  <a:pt x="75715" y="271902"/>
                  <a:pt x="67733" y="287867"/>
                </a:cubicBezTo>
                <a:cubicBezTo>
                  <a:pt x="58632" y="306070"/>
                  <a:pt x="42131" y="320070"/>
                  <a:pt x="33866" y="338667"/>
                </a:cubicBezTo>
                <a:cubicBezTo>
                  <a:pt x="19368" y="371289"/>
                  <a:pt x="0" y="440267"/>
                  <a:pt x="0" y="440267"/>
                </a:cubicBezTo>
                <a:cubicBezTo>
                  <a:pt x="5644" y="462845"/>
                  <a:pt x="10246" y="485709"/>
                  <a:pt x="16933" y="508000"/>
                </a:cubicBezTo>
                <a:cubicBezTo>
                  <a:pt x="27191" y="542193"/>
                  <a:pt x="39511" y="575733"/>
                  <a:pt x="50800" y="609600"/>
                </a:cubicBezTo>
                <a:cubicBezTo>
                  <a:pt x="56444" y="626533"/>
                  <a:pt x="57832" y="645549"/>
                  <a:pt x="67733" y="660400"/>
                </a:cubicBezTo>
                <a:cubicBezTo>
                  <a:pt x="92192" y="697088"/>
                  <a:pt x="105364" y="730956"/>
                  <a:pt x="152400" y="745067"/>
                </a:cubicBezTo>
                <a:cubicBezTo>
                  <a:pt x="190629" y="756536"/>
                  <a:pt x="231422" y="756356"/>
                  <a:pt x="270933" y="762000"/>
                </a:cubicBezTo>
                <a:cubicBezTo>
                  <a:pt x="372533" y="756356"/>
                  <a:pt x="474435" y="754715"/>
                  <a:pt x="575733" y="745067"/>
                </a:cubicBezTo>
                <a:cubicBezTo>
                  <a:pt x="593502" y="743375"/>
                  <a:pt x="612595" y="739283"/>
                  <a:pt x="626533" y="728133"/>
                </a:cubicBezTo>
                <a:cubicBezTo>
                  <a:pt x="642425" y="715420"/>
                  <a:pt x="649111" y="694266"/>
                  <a:pt x="660400" y="677333"/>
                </a:cubicBezTo>
                <a:cubicBezTo>
                  <a:pt x="666044" y="660400"/>
                  <a:pt x="669351" y="642498"/>
                  <a:pt x="677333" y="626533"/>
                </a:cubicBezTo>
                <a:cubicBezTo>
                  <a:pt x="686434" y="608330"/>
                  <a:pt x="710071" y="596053"/>
                  <a:pt x="711200" y="575733"/>
                </a:cubicBezTo>
                <a:cubicBezTo>
                  <a:pt x="715907" y="491009"/>
                  <a:pt x="713920" y="404280"/>
                  <a:pt x="694266" y="321733"/>
                </a:cubicBezTo>
                <a:cubicBezTo>
                  <a:pt x="684838" y="282137"/>
                  <a:pt x="649111" y="254000"/>
                  <a:pt x="626533" y="220133"/>
                </a:cubicBezTo>
                <a:cubicBezTo>
                  <a:pt x="505515" y="38605"/>
                  <a:pt x="693976" y="314104"/>
                  <a:pt x="541866" y="118533"/>
                </a:cubicBezTo>
                <a:cubicBezTo>
                  <a:pt x="415584" y="-43830"/>
                  <a:pt x="513528" y="56328"/>
                  <a:pt x="457200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2788A21-251E-C5D8-38C9-F53ECB72AE89}"/>
              </a:ext>
            </a:extLst>
          </p:cNvPr>
          <p:cNvSpPr/>
          <p:nvPr/>
        </p:nvSpPr>
        <p:spPr>
          <a:xfrm>
            <a:off x="9902384" y="1202269"/>
            <a:ext cx="342283" cy="762000"/>
          </a:xfrm>
          <a:custGeom>
            <a:avLst/>
            <a:gdLst>
              <a:gd name="connsiteX0" fmla="*/ 660400 w 713339"/>
              <a:gd name="connsiteY0" fmla="*/ 135467 h 762000"/>
              <a:gd name="connsiteX1" fmla="*/ 541866 w 713339"/>
              <a:gd name="connsiteY1" fmla="*/ 118533 h 762000"/>
              <a:gd name="connsiteX2" fmla="*/ 491066 w 713339"/>
              <a:gd name="connsiteY2" fmla="*/ 101600 h 762000"/>
              <a:gd name="connsiteX3" fmla="*/ 220133 w 713339"/>
              <a:gd name="connsiteY3" fmla="*/ 118533 h 762000"/>
              <a:gd name="connsiteX4" fmla="*/ 84666 w 713339"/>
              <a:gd name="connsiteY4" fmla="*/ 237067 h 762000"/>
              <a:gd name="connsiteX5" fmla="*/ 67733 w 713339"/>
              <a:gd name="connsiteY5" fmla="*/ 287867 h 762000"/>
              <a:gd name="connsiteX6" fmla="*/ 33866 w 713339"/>
              <a:gd name="connsiteY6" fmla="*/ 338667 h 762000"/>
              <a:gd name="connsiteX7" fmla="*/ 0 w 713339"/>
              <a:gd name="connsiteY7" fmla="*/ 440267 h 762000"/>
              <a:gd name="connsiteX8" fmla="*/ 16933 w 713339"/>
              <a:gd name="connsiteY8" fmla="*/ 508000 h 762000"/>
              <a:gd name="connsiteX9" fmla="*/ 50800 w 713339"/>
              <a:gd name="connsiteY9" fmla="*/ 609600 h 762000"/>
              <a:gd name="connsiteX10" fmla="*/ 67733 w 713339"/>
              <a:gd name="connsiteY10" fmla="*/ 660400 h 762000"/>
              <a:gd name="connsiteX11" fmla="*/ 152400 w 713339"/>
              <a:gd name="connsiteY11" fmla="*/ 745067 h 762000"/>
              <a:gd name="connsiteX12" fmla="*/ 270933 w 713339"/>
              <a:gd name="connsiteY12" fmla="*/ 762000 h 762000"/>
              <a:gd name="connsiteX13" fmla="*/ 575733 w 713339"/>
              <a:gd name="connsiteY13" fmla="*/ 745067 h 762000"/>
              <a:gd name="connsiteX14" fmla="*/ 626533 w 713339"/>
              <a:gd name="connsiteY14" fmla="*/ 728133 h 762000"/>
              <a:gd name="connsiteX15" fmla="*/ 660400 w 713339"/>
              <a:gd name="connsiteY15" fmla="*/ 677333 h 762000"/>
              <a:gd name="connsiteX16" fmla="*/ 677333 w 713339"/>
              <a:gd name="connsiteY16" fmla="*/ 626533 h 762000"/>
              <a:gd name="connsiteX17" fmla="*/ 711200 w 713339"/>
              <a:gd name="connsiteY17" fmla="*/ 575733 h 762000"/>
              <a:gd name="connsiteX18" fmla="*/ 694266 w 713339"/>
              <a:gd name="connsiteY18" fmla="*/ 321733 h 762000"/>
              <a:gd name="connsiteX19" fmla="*/ 626533 w 713339"/>
              <a:gd name="connsiteY19" fmla="*/ 220133 h 762000"/>
              <a:gd name="connsiteX20" fmla="*/ 541866 w 713339"/>
              <a:gd name="connsiteY20" fmla="*/ 118533 h 762000"/>
              <a:gd name="connsiteX21" fmla="*/ 457200 w 713339"/>
              <a:gd name="connsiteY2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3339" h="762000">
                <a:moveTo>
                  <a:pt x="660400" y="135467"/>
                </a:moveTo>
                <a:cubicBezTo>
                  <a:pt x="620889" y="129822"/>
                  <a:pt x="581003" y="126361"/>
                  <a:pt x="541866" y="118533"/>
                </a:cubicBezTo>
                <a:cubicBezTo>
                  <a:pt x="524363" y="115032"/>
                  <a:pt x="508915" y="101600"/>
                  <a:pt x="491066" y="101600"/>
                </a:cubicBezTo>
                <a:cubicBezTo>
                  <a:pt x="400579" y="101600"/>
                  <a:pt x="310444" y="112889"/>
                  <a:pt x="220133" y="118533"/>
                </a:cubicBezTo>
                <a:cubicBezTo>
                  <a:pt x="101600" y="197556"/>
                  <a:pt x="141111" y="152400"/>
                  <a:pt x="84666" y="237067"/>
                </a:cubicBezTo>
                <a:cubicBezTo>
                  <a:pt x="79022" y="254000"/>
                  <a:pt x="75715" y="271902"/>
                  <a:pt x="67733" y="287867"/>
                </a:cubicBezTo>
                <a:cubicBezTo>
                  <a:pt x="58632" y="306070"/>
                  <a:pt x="42131" y="320070"/>
                  <a:pt x="33866" y="338667"/>
                </a:cubicBezTo>
                <a:cubicBezTo>
                  <a:pt x="19368" y="371289"/>
                  <a:pt x="0" y="440267"/>
                  <a:pt x="0" y="440267"/>
                </a:cubicBezTo>
                <a:cubicBezTo>
                  <a:pt x="5644" y="462845"/>
                  <a:pt x="10246" y="485709"/>
                  <a:pt x="16933" y="508000"/>
                </a:cubicBezTo>
                <a:cubicBezTo>
                  <a:pt x="27191" y="542193"/>
                  <a:pt x="39511" y="575733"/>
                  <a:pt x="50800" y="609600"/>
                </a:cubicBezTo>
                <a:cubicBezTo>
                  <a:pt x="56444" y="626533"/>
                  <a:pt x="57832" y="645549"/>
                  <a:pt x="67733" y="660400"/>
                </a:cubicBezTo>
                <a:cubicBezTo>
                  <a:pt x="92192" y="697088"/>
                  <a:pt x="105364" y="730956"/>
                  <a:pt x="152400" y="745067"/>
                </a:cubicBezTo>
                <a:cubicBezTo>
                  <a:pt x="190629" y="756536"/>
                  <a:pt x="231422" y="756356"/>
                  <a:pt x="270933" y="762000"/>
                </a:cubicBezTo>
                <a:cubicBezTo>
                  <a:pt x="372533" y="756356"/>
                  <a:pt x="474435" y="754715"/>
                  <a:pt x="575733" y="745067"/>
                </a:cubicBezTo>
                <a:cubicBezTo>
                  <a:pt x="593502" y="743375"/>
                  <a:pt x="612595" y="739283"/>
                  <a:pt x="626533" y="728133"/>
                </a:cubicBezTo>
                <a:cubicBezTo>
                  <a:pt x="642425" y="715420"/>
                  <a:pt x="649111" y="694266"/>
                  <a:pt x="660400" y="677333"/>
                </a:cubicBezTo>
                <a:cubicBezTo>
                  <a:pt x="666044" y="660400"/>
                  <a:pt x="669351" y="642498"/>
                  <a:pt x="677333" y="626533"/>
                </a:cubicBezTo>
                <a:cubicBezTo>
                  <a:pt x="686434" y="608330"/>
                  <a:pt x="710071" y="596053"/>
                  <a:pt x="711200" y="575733"/>
                </a:cubicBezTo>
                <a:cubicBezTo>
                  <a:pt x="715907" y="491009"/>
                  <a:pt x="713920" y="404280"/>
                  <a:pt x="694266" y="321733"/>
                </a:cubicBezTo>
                <a:cubicBezTo>
                  <a:pt x="684838" y="282137"/>
                  <a:pt x="649111" y="254000"/>
                  <a:pt x="626533" y="220133"/>
                </a:cubicBezTo>
                <a:cubicBezTo>
                  <a:pt x="505515" y="38605"/>
                  <a:pt x="693976" y="314104"/>
                  <a:pt x="541866" y="118533"/>
                </a:cubicBezTo>
                <a:cubicBezTo>
                  <a:pt x="415584" y="-43830"/>
                  <a:pt x="513528" y="56328"/>
                  <a:pt x="457200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4946112-2016-6056-39D8-94C3A1DFD60B}"/>
              </a:ext>
            </a:extLst>
          </p:cNvPr>
          <p:cNvSpPr/>
          <p:nvPr/>
        </p:nvSpPr>
        <p:spPr>
          <a:xfrm>
            <a:off x="11307847" y="1202272"/>
            <a:ext cx="342283" cy="762000"/>
          </a:xfrm>
          <a:custGeom>
            <a:avLst/>
            <a:gdLst>
              <a:gd name="connsiteX0" fmla="*/ 660400 w 713339"/>
              <a:gd name="connsiteY0" fmla="*/ 135467 h 762000"/>
              <a:gd name="connsiteX1" fmla="*/ 541866 w 713339"/>
              <a:gd name="connsiteY1" fmla="*/ 118533 h 762000"/>
              <a:gd name="connsiteX2" fmla="*/ 491066 w 713339"/>
              <a:gd name="connsiteY2" fmla="*/ 101600 h 762000"/>
              <a:gd name="connsiteX3" fmla="*/ 220133 w 713339"/>
              <a:gd name="connsiteY3" fmla="*/ 118533 h 762000"/>
              <a:gd name="connsiteX4" fmla="*/ 84666 w 713339"/>
              <a:gd name="connsiteY4" fmla="*/ 237067 h 762000"/>
              <a:gd name="connsiteX5" fmla="*/ 67733 w 713339"/>
              <a:gd name="connsiteY5" fmla="*/ 287867 h 762000"/>
              <a:gd name="connsiteX6" fmla="*/ 33866 w 713339"/>
              <a:gd name="connsiteY6" fmla="*/ 338667 h 762000"/>
              <a:gd name="connsiteX7" fmla="*/ 0 w 713339"/>
              <a:gd name="connsiteY7" fmla="*/ 440267 h 762000"/>
              <a:gd name="connsiteX8" fmla="*/ 16933 w 713339"/>
              <a:gd name="connsiteY8" fmla="*/ 508000 h 762000"/>
              <a:gd name="connsiteX9" fmla="*/ 50800 w 713339"/>
              <a:gd name="connsiteY9" fmla="*/ 609600 h 762000"/>
              <a:gd name="connsiteX10" fmla="*/ 67733 w 713339"/>
              <a:gd name="connsiteY10" fmla="*/ 660400 h 762000"/>
              <a:gd name="connsiteX11" fmla="*/ 152400 w 713339"/>
              <a:gd name="connsiteY11" fmla="*/ 745067 h 762000"/>
              <a:gd name="connsiteX12" fmla="*/ 270933 w 713339"/>
              <a:gd name="connsiteY12" fmla="*/ 762000 h 762000"/>
              <a:gd name="connsiteX13" fmla="*/ 575733 w 713339"/>
              <a:gd name="connsiteY13" fmla="*/ 745067 h 762000"/>
              <a:gd name="connsiteX14" fmla="*/ 626533 w 713339"/>
              <a:gd name="connsiteY14" fmla="*/ 728133 h 762000"/>
              <a:gd name="connsiteX15" fmla="*/ 660400 w 713339"/>
              <a:gd name="connsiteY15" fmla="*/ 677333 h 762000"/>
              <a:gd name="connsiteX16" fmla="*/ 677333 w 713339"/>
              <a:gd name="connsiteY16" fmla="*/ 626533 h 762000"/>
              <a:gd name="connsiteX17" fmla="*/ 711200 w 713339"/>
              <a:gd name="connsiteY17" fmla="*/ 575733 h 762000"/>
              <a:gd name="connsiteX18" fmla="*/ 694266 w 713339"/>
              <a:gd name="connsiteY18" fmla="*/ 321733 h 762000"/>
              <a:gd name="connsiteX19" fmla="*/ 626533 w 713339"/>
              <a:gd name="connsiteY19" fmla="*/ 220133 h 762000"/>
              <a:gd name="connsiteX20" fmla="*/ 541866 w 713339"/>
              <a:gd name="connsiteY20" fmla="*/ 118533 h 762000"/>
              <a:gd name="connsiteX21" fmla="*/ 457200 w 713339"/>
              <a:gd name="connsiteY2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3339" h="762000">
                <a:moveTo>
                  <a:pt x="660400" y="135467"/>
                </a:moveTo>
                <a:cubicBezTo>
                  <a:pt x="620889" y="129822"/>
                  <a:pt x="581003" y="126361"/>
                  <a:pt x="541866" y="118533"/>
                </a:cubicBezTo>
                <a:cubicBezTo>
                  <a:pt x="524363" y="115032"/>
                  <a:pt x="508915" y="101600"/>
                  <a:pt x="491066" y="101600"/>
                </a:cubicBezTo>
                <a:cubicBezTo>
                  <a:pt x="400579" y="101600"/>
                  <a:pt x="310444" y="112889"/>
                  <a:pt x="220133" y="118533"/>
                </a:cubicBezTo>
                <a:cubicBezTo>
                  <a:pt x="101600" y="197556"/>
                  <a:pt x="141111" y="152400"/>
                  <a:pt x="84666" y="237067"/>
                </a:cubicBezTo>
                <a:cubicBezTo>
                  <a:pt x="79022" y="254000"/>
                  <a:pt x="75715" y="271902"/>
                  <a:pt x="67733" y="287867"/>
                </a:cubicBezTo>
                <a:cubicBezTo>
                  <a:pt x="58632" y="306070"/>
                  <a:pt x="42131" y="320070"/>
                  <a:pt x="33866" y="338667"/>
                </a:cubicBezTo>
                <a:cubicBezTo>
                  <a:pt x="19368" y="371289"/>
                  <a:pt x="0" y="440267"/>
                  <a:pt x="0" y="440267"/>
                </a:cubicBezTo>
                <a:cubicBezTo>
                  <a:pt x="5644" y="462845"/>
                  <a:pt x="10246" y="485709"/>
                  <a:pt x="16933" y="508000"/>
                </a:cubicBezTo>
                <a:cubicBezTo>
                  <a:pt x="27191" y="542193"/>
                  <a:pt x="39511" y="575733"/>
                  <a:pt x="50800" y="609600"/>
                </a:cubicBezTo>
                <a:cubicBezTo>
                  <a:pt x="56444" y="626533"/>
                  <a:pt x="57832" y="645549"/>
                  <a:pt x="67733" y="660400"/>
                </a:cubicBezTo>
                <a:cubicBezTo>
                  <a:pt x="92192" y="697088"/>
                  <a:pt x="105364" y="730956"/>
                  <a:pt x="152400" y="745067"/>
                </a:cubicBezTo>
                <a:cubicBezTo>
                  <a:pt x="190629" y="756536"/>
                  <a:pt x="231422" y="756356"/>
                  <a:pt x="270933" y="762000"/>
                </a:cubicBezTo>
                <a:cubicBezTo>
                  <a:pt x="372533" y="756356"/>
                  <a:pt x="474435" y="754715"/>
                  <a:pt x="575733" y="745067"/>
                </a:cubicBezTo>
                <a:cubicBezTo>
                  <a:pt x="593502" y="743375"/>
                  <a:pt x="612595" y="739283"/>
                  <a:pt x="626533" y="728133"/>
                </a:cubicBezTo>
                <a:cubicBezTo>
                  <a:pt x="642425" y="715420"/>
                  <a:pt x="649111" y="694266"/>
                  <a:pt x="660400" y="677333"/>
                </a:cubicBezTo>
                <a:cubicBezTo>
                  <a:pt x="666044" y="660400"/>
                  <a:pt x="669351" y="642498"/>
                  <a:pt x="677333" y="626533"/>
                </a:cubicBezTo>
                <a:cubicBezTo>
                  <a:pt x="686434" y="608330"/>
                  <a:pt x="710071" y="596053"/>
                  <a:pt x="711200" y="575733"/>
                </a:cubicBezTo>
                <a:cubicBezTo>
                  <a:pt x="715907" y="491009"/>
                  <a:pt x="713920" y="404280"/>
                  <a:pt x="694266" y="321733"/>
                </a:cubicBezTo>
                <a:cubicBezTo>
                  <a:pt x="684838" y="282137"/>
                  <a:pt x="649111" y="254000"/>
                  <a:pt x="626533" y="220133"/>
                </a:cubicBezTo>
                <a:cubicBezTo>
                  <a:pt x="505515" y="38605"/>
                  <a:pt x="693976" y="314104"/>
                  <a:pt x="541866" y="118533"/>
                </a:cubicBezTo>
                <a:cubicBezTo>
                  <a:pt x="415584" y="-43830"/>
                  <a:pt x="513528" y="56328"/>
                  <a:pt x="457200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92F7D33-5CBB-176D-AB34-F42B875C727C}"/>
              </a:ext>
            </a:extLst>
          </p:cNvPr>
          <p:cNvSpPr/>
          <p:nvPr/>
        </p:nvSpPr>
        <p:spPr>
          <a:xfrm>
            <a:off x="9838266" y="5130796"/>
            <a:ext cx="713339" cy="762000"/>
          </a:xfrm>
          <a:custGeom>
            <a:avLst/>
            <a:gdLst>
              <a:gd name="connsiteX0" fmla="*/ 660400 w 713339"/>
              <a:gd name="connsiteY0" fmla="*/ 135467 h 762000"/>
              <a:gd name="connsiteX1" fmla="*/ 541866 w 713339"/>
              <a:gd name="connsiteY1" fmla="*/ 118533 h 762000"/>
              <a:gd name="connsiteX2" fmla="*/ 491066 w 713339"/>
              <a:gd name="connsiteY2" fmla="*/ 101600 h 762000"/>
              <a:gd name="connsiteX3" fmla="*/ 220133 w 713339"/>
              <a:gd name="connsiteY3" fmla="*/ 118533 h 762000"/>
              <a:gd name="connsiteX4" fmla="*/ 84666 w 713339"/>
              <a:gd name="connsiteY4" fmla="*/ 237067 h 762000"/>
              <a:gd name="connsiteX5" fmla="*/ 67733 w 713339"/>
              <a:gd name="connsiteY5" fmla="*/ 287867 h 762000"/>
              <a:gd name="connsiteX6" fmla="*/ 33866 w 713339"/>
              <a:gd name="connsiteY6" fmla="*/ 338667 h 762000"/>
              <a:gd name="connsiteX7" fmla="*/ 0 w 713339"/>
              <a:gd name="connsiteY7" fmla="*/ 440267 h 762000"/>
              <a:gd name="connsiteX8" fmla="*/ 16933 w 713339"/>
              <a:gd name="connsiteY8" fmla="*/ 508000 h 762000"/>
              <a:gd name="connsiteX9" fmla="*/ 50800 w 713339"/>
              <a:gd name="connsiteY9" fmla="*/ 609600 h 762000"/>
              <a:gd name="connsiteX10" fmla="*/ 67733 w 713339"/>
              <a:gd name="connsiteY10" fmla="*/ 660400 h 762000"/>
              <a:gd name="connsiteX11" fmla="*/ 152400 w 713339"/>
              <a:gd name="connsiteY11" fmla="*/ 745067 h 762000"/>
              <a:gd name="connsiteX12" fmla="*/ 270933 w 713339"/>
              <a:gd name="connsiteY12" fmla="*/ 762000 h 762000"/>
              <a:gd name="connsiteX13" fmla="*/ 575733 w 713339"/>
              <a:gd name="connsiteY13" fmla="*/ 745067 h 762000"/>
              <a:gd name="connsiteX14" fmla="*/ 626533 w 713339"/>
              <a:gd name="connsiteY14" fmla="*/ 728133 h 762000"/>
              <a:gd name="connsiteX15" fmla="*/ 660400 w 713339"/>
              <a:gd name="connsiteY15" fmla="*/ 677333 h 762000"/>
              <a:gd name="connsiteX16" fmla="*/ 677333 w 713339"/>
              <a:gd name="connsiteY16" fmla="*/ 626533 h 762000"/>
              <a:gd name="connsiteX17" fmla="*/ 711200 w 713339"/>
              <a:gd name="connsiteY17" fmla="*/ 575733 h 762000"/>
              <a:gd name="connsiteX18" fmla="*/ 694266 w 713339"/>
              <a:gd name="connsiteY18" fmla="*/ 321733 h 762000"/>
              <a:gd name="connsiteX19" fmla="*/ 626533 w 713339"/>
              <a:gd name="connsiteY19" fmla="*/ 220133 h 762000"/>
              <a:gd name="connsiteX20" fmla="*/ 541866 w 713339"/>
              <a:gd name="connsiteY20" fmla="*/ 118533 h 762000"/>
              <a:gd name="connsiteX21" fmla="*/ 457200 w 713339"/>
              <a:gd name="connsiteY2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3339" h="762000">
                <a:moveTo>
                  <a:pt x="660400" y="135467"/>
                </a:moveTo>
                <a:cubicBezTo>
                  <a:pt x="620889" y="129822"/>
                  <a:pt x="581003" y="126361"/>
                  <a:pt x="541866" y="118533"/>
                </a:cubicBezTo>
                <a:cubicBezTo>
                  <a:pt x="524363" y="115032"/>
                  <a:pt x="508915" y="101600"/>
                  <a:pt x="491066" y="101600"/>
                </a:cubicBezTo>
                <a:cubicBezTo>
                  <a:pt x="400579" y="101600"/>
                  <a:pt x="310444" y="112889"/>
                  <a:pt x="220133" y="118533"/>
                </a:cubicBezTo>
                <a:cubicBezTo>
                  <a:pt x="101600" y="197556"/>
                  <a:pt x="141111" y="152400"/>
                  <a:pt x="84666" y="237067"/>
                </a:cubicBezTo>
                <a:cubicBezTo>
                  <a:pt x="79022" y="254000"/>
                  <a:pt x="75715" y="271902"/>
                  <a:pt x="67733" y="287867"/>
                </a:cubicBezTo>
                <a:cubicBezTo>
                  <a:pt x="58632" y="306070"/>
                  <a:pt x="42131" y="320070"/>
                  <a:pt x="33866" y="338667"/>
                </a:cubicBezTo>
                <a:cubicBezTo>
                  <a:pt x="19368" y="371289"/>
                  <a:pt x="0" y="440267"/>
                  <a:pt x="0" y="440267"/>
                </a:cubicBezTo>
                <a:cubicBezTo>
                  <a:pt x="5644" y="462845"/>
                  <a:pt x="10246" y="485709"/>
                  <a:pt x="16933" y="508000"/>
                </a:cubicBezTo>
                <a:cubicBezTo>
                  <a:pt x="27191" y="542193"/>
                  <a:pt x="39511" y="575733"/>
                  <a:pt x="50800" y="609600"/>
                </a:cubicBezTo>
                <a:cubicBezTo>
                  <a:pt x="56444" y="626533"/>
                  <a:pt x="57832" y="645549"/>
                  <a:pt x="67733" y="660400"/>
                </a:cubicBezTo>
                <a:cubicBezTo>
                  <a:pt x="92192" y="697088"/>
                  <a:pt x="105364" y="730956"/>
                  <a:pt x="152400" y="745067"/>
                </a:cubicBezTo>
                <a:cubicBezTo>
                  <a:pt x="190629" y="756536"/>
                  <a:pt x="231422" y="756356"/>
                  <a:pt x="270933" y="762000"/>
                </a:cubicBezTo>
                <a:cubicBezTo>
                  <a:pt x="372533" y="756356"/>
                  <a:pt x="474435" y="754715"/>
                  <a:pt x="575733" y="745067"/>
                </a:cubicBezTo>
                <a:cubicBezTo>
                  <a:pt x="593502" y="743375"/>
                  <a:pt x="612595" y="739283"/>
                  <a:pt x="626533" y="728133"/>
                </a:cubicBezTo>
                <a:cubicBezTo>
                  <a:pt x="642425" y="715420"/>
                  <a:pt x="649111" y="694266"/>
                  <a:pt x="660400" y="677333"/>
                </a:cubicBezTo>
                <a:cubicBezTo>
                  <a:pt x="666044" y="660400"/>
                  <a:pt x="669351" y="642498"/>
                  <a:pt x="677333" y="626533"/>
                </a:cubicBezTo>
                <a:cubicBezTo>
                  <a:pt x="686434" y="608330"/>
                  <a:pt x="710071" y="596053"/>
                  <a:pt x="711200" y="575733"/>
                </a:cubicBezTo>
                <a:cubicBezTo>
                  <a:pt x="715907" y="491009"/>
                  <a:pt x="713920" y="404280"/>
                  <a:pt x="694266" y="321733"/>
                </a:cubicBezTo>
                <a:cubicBezTo>
                  <a:pt x="684838" y="282137"/>
                  <a:pt x="649111" y="254000"/>
                  <a:pt x="626533" y="220133"/>
                </a:cubicBezTo>
                <a:cubicBezTo>
                  <a:pt x="505515" y="38605"/>
                  <a:pt x="693976" y="314104"/>
                  <a:pt x="541866" y="118533"/>
                </a:cubicBezTo>
                <a:cubicBezTo>
                  <a:pt x="415584" y="-43830"/>
                  <a:pt x="513528" y="56328"/>
                  <a:pt x="457200" y="0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0A326-4339-62A5-B17C-7E3C544F9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249CF79C-A36C-ADA3-2C09-8879FB76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F182DF6-2F90-F569-CE94-196FEFD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Neural Networks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BE471-DD60-1B0D-163A-5A76872C2BD6}"/>
              </a:ext>
            </a:extLst>
          </p:cNvPr>
          <p:cNvSpPr txBox="1"/>
          <p:nvPr/>
        </p:nvSpPr>
        <p:spPr>
          <a:xfrm>
            <a:off x="321736" y="1032938"/>
            <a:ext cx="1159990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For each training image – </a:t>
            </a:r>
            <a:r>
              <a:rPr lang="en-US" sz="2400" i="1" dirty="0"/>
              <a:t>x,</a:t>
            </a:r>
            <a:r>
              <a:rPr lang="en-US" sz="2400" dirty="0"/>
              <a:t> belonging to class </a:t>
            </a:r>
            <a:r>
              <a:rPr lang="en-US" sz="2400" i="1" dirty="0"/>
              <a:t>y=0,1,…9</a:t>
            </a:r>
            <a:r>
              <a:rPr lang="en-US" sz="2400" dirty="0"/>
              <a:t>, one finds a ground-state of  </a:t>
            </a:r>
            <a:r>
              <a:rPr lang="en-US" sz="2800" i="1" dirty="0"/>
              <a:t>H[x] </a:t>
            </a:r>
          </a:p>
          <a:p>
            <a:r>
              <a:rPr lang="en-US" sz="2400" dirty="0"/>
              <a:t>and  </a:t>
            </a:r>
            <a:r>
              <a:rPr lang="en-US" sz="2800" i="1" dirty="0"/>
              <a:t>H</a:t>
            </a:r>
            <a:r>
              <a:rPr lang="en-US" sz="2800" i="1" baseline="-25000" dirty="0"/>
              <a:t>N</a:t>
            </a:r>
            <a:r>
              <a:rPr lang="en-US" sz="2800" i="1" dirty="0"/>
              <a:t> [</a:t>
            </a:r>
            <a:r>
              <a:rPr lang="en-US" sz="2800" i="1" dirty="0" err="1"/>
              <a:t>x,y</a:t>
            </a:r>
            <a:r>
              <a:rPr lang="en-US" sz="2800" i="1" dirty="0"/>
              <a:t>]</a:t>
            </a:r>
            <a:r>
              <a:rPr lang="en-US" sz="2400" dirty="0"/>
              <a:t>, where </a:t>
            </a:r>
            <a:r>
              <a:rPr lang="en-US" sz="2800" i="1" dirty="0"/>
              <a:t>H</a:t>
            </a:r>
            <a:r>
              <a:rPr lang="en-US" sz="2800" i="1" baseline="-25000" dirty="0"/>
              <a:t>N</a:t>
            </a:r>
            <a:r>
              <a:rPr lang="en-US" sz="2800" i="1" dirty="0"/>
              <a:t> [</a:t>
            </a:r>
            <a:r>
              <a:rPr lang="en-US" sz="2800" i="1" dirty="0" err="1"/>
              <a:t>x,y</a:t>
            </a:r>
            <a:r>
              <a:rPr lang="en-US" sz="2800" i="1" dirty="0"/>
              <a:t>] </a:t>
            </a:r>
            <a:r>
              <a:rPr lang="en-US" sz="2400" dirty="0"/>
              <a:t>is strongly biased (nudged) towards a known output class, </a:t>
            </a:r>
            <a:r>
              <a:rPr lang="en-US" sz="2400" i="1" dirty="0"/>
              <a:t>y. </a:t>
            </a:r>
            <a:endParaRPr lang="en-US" sz="2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B8A09-8B8F-C534-4C5E-685AA4F9F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7" y="2059033"/>
            <a:ext cx="4219380" cy="113713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907A0E-855D-1D1A-E9E6-25BCC9B5A251}"/>
              </a:ext>
            </a:extLst>
          </p:cNvPr>
          <p:cNvGrpSpPr/>
          <p:nvPr/>
        </p:nvGrpSpPr>
        <p:grpSpPr>
          <a:xfrm>
            <a:off x="82064" y="2459890"/>
            <a:ext cx="11788194" cy="3421494"/>
            <a:chOff x="82064" y="2459890"/>
            <a:chExt cx="11788194" cy="3421494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8E6E7F6-C9F0-29B7-1ED7-9A8D33ED9450}"/>
                </a:ext>
              </a:extLst>
            </p:cNvPr>
            <p:cNvCxnSpPr>
              <a:cxnSpLocks/>
            </p:cNvCxnSpPr>
            <p:nvPr/>
          </p:nvCxnSpPr>
          <p:spPr>
            <a:xfrm>
              <a:off x="568886" y="2801815"/>
              <a:ext cx="1048899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4825FF1-D9A3-4EBA-404F-1209EA0F0AAB}"/>
                </a:ext>
              </a:extLst>
            </p:cNvPr>
            <p:cNvCxnSpPr>
              <a:cxnSpLocks/>
            </p:cNvCxnSpPr>
            <p:nvPr/>
          </p:nvCxnSpPr>
          <p:spPr>
            <a:xfrm>
              <a:off x="428211" y="2883877"/>
              <a:ext cx="0" cy="113713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96719E-DADC-8E6B-FE47-DE9D23E8F16E}"/>
                </a:ext>
              </a:extLst>
            </p:cNvPr>
            <p:cNvSpPr txBox="1"/>
            <p:nvPr/>
          </p:nvSpPr>
          <p:spPr>
            <a:xfrm>
              <a:off x="890953" y="249701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51757F-0359-524A-4634-0E2ABF18FCE1}"/>
                </a:ext>
              </a:extLst>
            </p:cNvPr>
            <p:cNvSpPr txBox="1"/>
            <p:nvPr/>
          </p:nvSpPr>
          <p:spPr>
            <a:xfrm>
              <a:off x="82064" y="327073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28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780B14-BAA3-C2B4-F649-C5C60CB34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1246" y="2459890"/>
              <a:ext cx="5729012" cy="342149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9B4519-76E1-1ACC-A570-C883C6E4C3A1}"/>
                </a:ext>
              </a:extLst>
            </p:cNvPr>
            <p:cNvSpPr txBox="1"/>
            <p:nvPr/>
          </p:nvSpPr>
          <p:spPr>
            <a:xfrm>
              <a:off x="446059" y="4114802"/>
              <a:ext cx="539019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NN parameters dynamically evolve </a:t>
              </a:r>
            </a:p>
            <a:p>
              <a:r>
                <a:rPr lang="en-US" sz="2400" dirty="0"/>
                <a:t>according to the following evolution rule: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44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378A-466E-0352-C361-A09D3070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E0AC489F-3074-971E-1CA2-76697280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D4A1036-8C83-B1F3-7DD8-01E627CA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93" y="236193"/>
            <a:ext cx="10983891" cy="415498"/>
          </a:xfrm>
        </p:spPr>
        <p:txBody>
          <a:bodyPr/>
          <a:lstStyle/>
          <a:p>
            <a:r>
              <a:rPr lang="en-US" dirty="0"/>
              <a:t>Training NN’</a:t>
            </a:r>
            <a:r>
              <a:rPr lang="en-US" sz="2000" dirty="0"/>
              <a:t>s 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788D4-DAAB-F5F7-8A54-8C7D8AC8D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134" y="71969"/>
            <a:ext cx="6553200" cy="6477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98F3C9-86F3-5332-A317-987E38F12E1C}"/>
              </a:ext>
            </a:extLst>
          </p:cNvPr>
          <p:cNvSpPr txBox="1"/>
          <p:nvPr/>
        </p:nvSpPr>
        <p:spPr>
          <a:xfrm>
            <a:off x="50806" y="1405467"/>
            <a:ext cx="5611088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Each point represents a low energy state </a:t>
            </a:r>
          </a:p>
          <a:p>
            <a:r>
              <a:rPr lang="en-US" sz="2400" dirty="0"/>
              <a:t>of H[x] – 10,000 per panel: 100 test images,</a:t>
            </a:r>
          </a:p>
          <a:p>
            <a:r>
              <a:rPr lang="en-US" sz="2400" dirty="0"/>
              <a:t>100 states per image. </a:t>
            </a:r>
          </a:p>
          <a:p>
            <a:endParaRPr lang="en-US" sz="2400" dirty="0"/>
          </a:p>
          <a:p>
            <a:r>
              <a:rPr lang="en-US" sz="2400" dirty="0"/>
              <a:t>Color code shows output class y=0,1,..9. </a:t>
            </a:r>
          </a:p>
        </p:txBody>
      </p:sp>
    </p:spTree>
    <p:extLst>
      <p:ext uri="{BB962C8B-B14F-4D97-AF65-F5344CB8AC3E}">
        <p14:creationId xmlns:p14="http://schemas.microsoft.com/office/powerpoint/2010/main" val="3451648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591EB-F9D9-E709-0385-0DD27636F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53B975EE-5F9B-A1B3-FE96-55A11815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BB6C943-9BFF-ED46-960A-FD9C937C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93" y="236193"/>
            <a:ext cx="10983891" cy="415498"/>
          </a:xfrm>
        </p:spPr>
        <p:txBody>
          <a:bodyPr/>
          <a:lstStyle/>
          <a:p>
            <a:r>
              <a:rPr lang="en-US" dirty="0"/>
              <a:t>Training NN’</a:t>
            </a:r>
            <a:r>
              <a:rPr lang="en-US" sz="2000" dirty="0"/>
              <a:t>s 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88803-5D85-06E3-CCAD-5AC87D341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696" y="8924"/>
            <a:ext cx="8623502" cy="61762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68552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79652-48BA-D04B-389F-1A51232B8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5169A463-E76D-0524-48BA-9B8334B2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4033481-618C-AF46-8DAD-15506752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</a:t>
            </a:r>
            <a:r>
              <a:rPr lang="en-US" dirty="0" err="1"/>
              <a:t>advanaage</a:t>
            </a:r>
            <a:r>
              <a:rPr lang="en-US" dirty="0"/>
              <a:t>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1169E-BE3C-5CC3-C240-C1B5E33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50" y="1227666"/>
            <a:ext cx="6120750" cy="37214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E6EE4-815E-01C8-ED82-28E3A46E6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694" y="1216960"/>
            <a:ext cx="5583767" cy="44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7397-91A6-7911-7966-8D42FC3DE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E6743194-416D-1730-F5D7-D480108C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F3083F-322E-88E5-8C29-82F21BB2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amplification (</a:t>
            </a:r>
            <a:r>
              <a:rPr lang="en-US" dirty="0" err="1"/>
              <a:t>grover</a:t>
            </a:r>
            <a:r>
              <a:rPr lang="en-US" dirty="0"/>
              <a:t> algorithm)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FAD48-FD76-AC4B-28BA-158E86A2F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70" y="944829"/>
            <a:ext cx="6372778" cy="2619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0BA75-2DC9-6BB9-40C5-FDFF845E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23" y="3768273"/>
            <a:ext cx="6372779" cy="21414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D3705-060D-7C04-C28E-0244CE4AD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121" y="1943892"/>
            <a:ext cx="2942346" cy="3787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0A493-4E1B-50BE-ACF6-54D957DB4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840" y="3117849"/>
            <a:ext cx="5338404" cy="10138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3011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4058E-1169-94FD-E6AA-653D0A9FE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D8DE-EE89-0CE6-A335-AC30C0DB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431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/>
              <a:t>Lessons: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983564-9A24-709C-23A1-4B32DF5F07F1}"/>
              </a:ext>
            </a:extLst>
          </p:cNvPr>
          <p:cNvSpPr txBox="1"/>
          <p:nvPr/>
        </p:nvSpPr>
        <p:spPr>
          <a:xfrm>
            <a:off x="604055" y="4775695"/>
            <a:ext cx="1007276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indent="-457200">
              <a:buAutoNum type="arabicPeriod" startAt="3"/>
            </a:pPr>
            <a:r>
              <a:rPr lang="en-US" sz="2000" dirty="0">
                <a:solidFill>
                  <a:schemeClr val="bg1"/>
                </a:solidFill>
              </a:rPr>
              <a:t>FULLY COHERENT ANNEALERS CAN BE EVEN MORE EFFICIENT.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802B57-E4A7-EC4B-9B5F-05F52821437F}"/>
              </a:ext>
            </a:extLst>
          </p:cNvPr>
          <p:cNvSpPr txBox="1"/>
          <p:nvPr/>
        </p:nvSpPr>
        <p:spPr>
          <a:xfrm>
            <a:off x="604055" y="1221528"/>
            <a:ext cx="7309623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QUANTUM ANNEALERS CAN PROVIDE A PALTFORM TO    TRAIN NEURAL NETWORKS, WHICH ARE THEN DEPLOYED  ON A CONVENTIONAL HARDWARE.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EB4E98-14DA-91FF-B033-A96D31D43C73}"/>
              </a:ext>
            </a:extLst>
          </p:cNvPr>
          <p:cNvSpPr txBox="1"/>
          <p:nvPr/>
        </p:nvSpPr>
        <p:spPr>
          <a:xfrm>
            <a:off x="604055" y="2957391"/>
            <a:ext cx="9537471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2.   EVEN LARGE NEURAL NETWORKS CAN BE TRAINED BY APPLYYING  AN     ANNEALER   TO A FEW LAYERS AT A TIME. </a:t>
            </a:r>
          </a:p>
        </p:txBody>
      </p:sp>
      <p:pic>
        <p:nvPicPr>
          <p:cNvPr id="3" name="Picture 2" descr="Fine Theoretical Physics Institute">
            <a:extLst>
              <a:ext uri="{FF2B5EF4-FFF2-40B4-BE49-F238E27FC236}">
                <a16:creationId xmlns:a16="http://schemas.microsoft.com/office/drawing/2014/main" id="{4704F1E5-7C7C-509E-2962-F8A59DD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F788B-DBCA-5BEF-5AD7-63D46A0A1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2" y="539632"/>
            <a:ext cx="2421461" cy="19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1CC17-9803-413F-6168-63884654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7E1C77-C27C-969A-5FF3-C3D5536E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433" y="1008801"/>
            <a:ext cx="7381444" cy="49859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85A55116-13A8-0FA9-5802-B12DFF60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74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AD9D-C45B-4696-D552-E0458EF65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26022C-A6F3-4FDC-432D-877C9980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7" y="271049"/>
            <a:ext cx="11328550" cy="498598"/>
          </a:xfrm>
        </p:spPr>
        <p:txBody>
          <a:bodyPr/>
          <a:lstStyle/>
          <a:p>
            <a:r>
              <a:rPr lang="en-US" dirty="0"/>
              <a:t>Gate computers                 vs.                           Annealers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2F2C81E2-A7B2-26A9-F581-98B15B45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936B596-9052-E310-77C5-DFC9F8334C66}"/>
              </a:ext>
            </a:extLst>
          </p:cNvPr>
          <p:cNvSpPr txBox="1">
            <a:spLocks/>
          </p:cNvSpPr>
          <p:nvPr/>
        </p:nvSpPr>
        <p:spPr>
          <a:xfrm>
            <a:off x="1417556" y="922219"/>
            <a:ext cx="9788001" cy="49859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all" spc="0" baseline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digital                            vs.                              Analog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8CF964-0C2A-0B5C-88B5-8226A343CA47}"/>
              </a:ext>
            </a:extLst>
          </p:cNvPr>
          <p:cNvCxnSpPr/>
          <p:nvPr/>
        </p:nvCxnSpPr>
        <p:spPr>
          <a:xfrm>
            <a:off x="6054429" y="1620982"/>
            <a:ext cx="0" cy="3782291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7688F1A-F8C6-8CBA-1CAE-71CF1FC56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54" y="2112629"/>
            <a:ext cx="4597400" cy="252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33C274-B8D5-E378-A086-71276E15E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99377" y="823852"/>
            <a:ext cx="2536470" cy="50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4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C5B95-A6B8-DAB6-B457-C0E035724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6F2FEA-8728-3C95-AACD-000E958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154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/>
              <a:t>SIMULATIONS WITH THE D-Wave:  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4D828BA2-A72F-D901-0715-A2C10697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85216"/>
            <a:ext cx="12320699" cy="67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27D8F738-EDB6-BDE6-1DFB-4A9A0ACF01C1}"/>
              </a:ext>
            </a:extLst>
          </p:cNvPr>
          <p:cNvSpPr txBox="1">
            <a:spLocks/>
          </p:cNvSpPr>
          <p:nvPr/>
        </p:nvSpPr>
        <p:spPr>
          <a:xfrm>
            <a:off x="838198" y="879408"/>
            <a:ext cx="10047515" cy="4530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</a:rPr>
              <a:t>a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3D lattice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of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</a:rPr>
              <a:t>transmon</a:t>
            </a:r>
            <a:r>
              <a:rPr lang="en-US" altLang="zh-CN" sz="3200" dirty="0">
                <a:solidFill>
                  <a:schemeClr val="bg1"/>
                </a:solidFill>
              </a:rPr>
              <a:t> qubits</a:t>
            </a:r>
          </a:p>
          <a:p>
            <a:pPr>
              <a:lnSpc>
                <a:spcPct val="120000"/>
              </a:lnSpc>
            </a:pPr>
            <a:endParaRPr lang="en-US" altLang="zh-CN" sz="3200" dirty="0"/>
          </a:p>
          <a:p>
            <a:pPr>
              <a:lnSpc>
                <a:spcPct val="120000"/>
              </a:lnSpc>
            </a:pPr>
            <a:endParaRPr lang="en-US" altLang="zh-CN" sz="3200" dirty="0"/>
          </a:p>
          <a:p>
            <a:pPr>
              <a:lnSpc>
                <a:spcPct val="120000"/>
              </a:lnSpc>
            </a:pPr>
            <a:endParaRPr lang="en-US" altLang="zh-CN" sz="3200" dirty="0"/>
          </a:p>
          <a:p>
            <a:pPr>
              <a:lnSpc>
                <a:spcPct val="120000"/>
              </a:lnSpc>
            </a:pPr>
            <a:endParaRPr lang="en-US" altLang="zh-CN" sz="3200" dirty="0"/>
          </a:p>
          <a:p>
            <a:pPr>
              <a:lnSpc>
                <a:spcPct val="120000"/>
              </a:lnSpc>
            </a:pPr>
            <a:r>
              <a:rPr lang="en-US" altLang="zh-CN" sz="3200" dirty="0"/>
              <a:t>5627</a:t>
            </a:r>
            <a:r>
              <a:rPr lang="zh-CN" altLang="en-US" sz="3200" dirty="0"/>
              <a:t> </a:t>
            </a:r>
            <a:r>
              <a:rPr lang="en-US" altLang="zh-CN" sz="3200" dirty="0"/>
              <a:t>qubits,</a:t>
            </a:r>
            <a:r>
              <a:rPr lang="zh-CN" altLang="en-US" sz="3200" dirty="0"/>
              <a:t> </a:t>
            </a:r>
            <a:r>
              <a:rPr lang="en-US" altLang="zh-CN" sz="3200" dirty="0"/>
              <a:t>40279</a:t>
            </a:r>
            <a:r>
              <a:rPr lang="zh-CN" altLang="en-US" sz="3200" dirty="0"/>
              <a:t> </a:t>
            </a:r>
            <a:r>
              <a:rPr lang="en-US" altLang="zh-CN" sz="3200" dirty="0"/>
              <a:t>couplers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320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320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320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3200" dirty="0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88033703-994C-07E9-31D6-E65955C67CB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42231-FE1A-437F-8B88-C798FF95598B}" type="slidenum">
              <a:rPr lang="zh-CN" altLang="en-US" smtClean="0"/>
              <a:pPr/>
              <a:t>4</a:t>
            </a:fld>
            <a:endParaRPr lang="zh-CN" altLang="en-US"/>
          </a:p>
        </p:txBody>
      </p:sp>
      <p:grpSp>
        <p:nvGrpSpPr>
          <p:cNvPr id="7" name="组合 27">
            <a:extLst>
              <a:ext uri="{FF2B5EF4-FFF2-40B4-BE49-F238E27FC236}">
                <a16:creationId xmlns:a16="http://schemas.microsoft.com/office/drawing/2014/main" id="{7DB69429-BE74-9F24-6011-7BD694C38A49}"/>
              </a:ext>
            </a:extLst>
          </p:cNvPr>
          <p:cNvGrpSpPr/>
          <p:nvPr/>
        </p:nvGrpSpPr>
        <p:grpSpPr>
          <a:xfrm>
            <a:off x="4201886" y="1891605"/>
            <a:ext cx="3341572" cy="2460172"/>
            <a:chOff x="4637314" y="2209796"/>
            <a:chExt cx="4931229" cy="3363689"/>
          </a:xfrm>
        </p:grpSpPr>
        <p:sp>
          <p:nvSpPr>
            <p:cNvPr id="12" name="终止符 5">
              <a:extLst>
                <a:ext uri="{FF2B5EF4-FFF2-40B4-BE49-F238E27FC236}">
                  <a16:creationId xmlns:a16="http://schemas.microsoft.com/office/drawing/2014/main" id="{8EE16B98-0F93-D308-8C6D-0F07D5A21EDA}"/>
                </a:ext>
              </a:extLst>
            </p:cNvPr>
            <p:cNvSpPr/>
            <p:nvPr/>
          </p:nvSpPr>
          <p:spPr>
            <a:xfrm>
              <a:off x="4637314" y="2267315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终止符 9">
              <a:extLst>
                <a:ext uri="{FF2B5EF4-FFF2-40B4-BE49-F238E27FC236}">
                  <a16:creationId xmlns:a16="http://schemas.microsoft.com/office/drawing/2014/main" id="{DCBA28C6-B2D6-15CD-846F-444FAEE9BDC3}"/>
                </a:ext>
              </a:extLst>
            </p:cNvPr>
            <p:cNvSpPr/>
            <p:nvPr/>
          </p:nvSpPr>
          <p:spPr>
            <a:xfrm rot="16200000" flipV="1">
              <a:off x="5121279" y="3782336"/>
              <a:ext cx="3363689" cy="218609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终止符 15">
              <a:extLst>
                <a:ext uri="{FF2B5EF4-FFF2-40B4-BE49-F238E27FC236}">
                  <a16:creationId xmlns:a16="http://schemas.microsoft.com/office/drawing/2014/main" id="{08872CAF-22F7-5730-195F-BB53564A5F91}"/>
                </a:ext>
              </a:extLst>
            </p:cNvPr>
            <p:cNvSpPr/>
            <p:nvPr/>
          </p:nvSpPr>
          <p:spPr>
            <a:xfrm>
              <a:off x="4637314" y="2583001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终止符 17">
              <a:extLst>
                <a:ext uri="{FF2B5EF4-FFF2-40B4-BE49-F238E27FC236}">
                  <a16:creationId xmlns:a16="http://schemas.microsoft.com/office/drawing/2014/main" id="{80942C18-D977-DC8F-AB2E-2AFEEE9ADDF8}"/>
                </a:ext>
              </a:extLst>
            </p:cNvPr>
            <p:cNvSpPr/>
            <p:nvPr/>
          </p:nvSpPr>
          <p:spPr>
            <a:xfrm>
              <a:off x="6466114" y="2898687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终止符 18">
              <a:extLst>
                <a:ext uri="{FF2B5EF4-FFF2-40B4-BE49-F238E27FC236}">
                  <a16:creationId xmlns:a16="http://schemas.microsoft.com/office/drawing/2014/main" id="{F34A39A4-BCBA-3FA9-104C-EDD3161AE953}"/>
                </a:ext>
              </a:extLst>
            </p:cNvPr>
            <p:cNvSpPr/>
            <p:nvPr/>
          </p:nvSpPr>
          <p:spPr>
            <a:xfrm>
              <a:off x="6466114" y="3170830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终止符 19">
              <a:extLst>
                <a:ext uri="{FF2B5EF4-FFF2-40B4-BE49-F238E27FC236}">
                  <a16:creationId xmlns:a16="http://schemas.microsoft.com/office/drawing/2014/main" id="{010FC09D-1EB6-FD75-8B2B-CF1A792C124F}"/>
                </a:ext>
              </a:extLst>
            </p:cNvPr>
            <p:cNvSpPr/>
            <p:nvPr/>
          </p:nvSpPr>
          <p:spPr>
            <a:xfrm>
              <a:off x="6466114" y="3453858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终止符 20">
              <a:extLst>
                <a:ext uri="{FF2B5EF4-FFF2-40B4-BE49-F238E27FC236}">
                  <a16:creationId xmlns:a16="http://schemas.microsoft.com/office/drawing/2014/main" id="{F439C8B5-12F5-B2F8-A6A1-96BA492380EC}"/>
                </a:ext>
              </a:extLst>
            </p:cNvPr>
            <p:cNvSpPr/>
            <p:nvPr/>
          </p:nvSpPr>
          <p:spPr>
            <a:xfrm>
              <a:off x="6466114" y="3715115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终止符 21">
              <a:extLst>
                <a:ext uri="{FF2B5EF4-FFF2-40B4-BE49-F238E27FC236}">
                  <a16:creationId xmlns:a16="http://schemas.microsoft.com/office/drawing/2014/main" id="{C2D471EC-8E96-048D-025C-27EA8CB79464}"/>
                </a:ext>
              </a:extLst>
            </p:cNvPr>
            <p:cNvSpPr/>
            <p:nvPr/>
          </p:nvSpPr>
          <p:spPr>
            <a:xfrm>
              <a:off x="5845628" y="3987258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终止符 22">
              <a:extLst>
                <a:ext uri="{FF2B5EF4-FFF2-40B4-BE49-F238E27FC236}">
                  <a16:creationId xmlns:a16="http://schemas.microsoft.com/office/drawing/2014/main" id="{1AE76FF8-F2FE-323D-C323-9AA7F99A64E5}"/>
                </a:ext>
              </a:extLst>
            </p:cNvPr>
            <p:cNvSpPr/>
            <p:nvPr/>
          </p:nvSpPr>
          <p:spPr>
            <a:xfrm>
              <a:off x="5845628" y="4259401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终止符 23">
              <a:extLst>
                <a:ext uri="{FF2B5EF4-FFF2-40B4-BE49-F238E27FC236}">
                  <a16:creationId xmlns:a16="http://schemas.microsoft.com/office/drawing/2014/main" id="{1B73E8FB-5258-800C-8C7E-D739460D9E5A}"/>
                </a:ext>
              </a:extLst>
            </p:cNvPr>
            <p:cNvSpPr/>
            <p:nvPr/>
          </p:nvSpPr>
          <p:spPr>
            <a:xfrm>
              <a:off x="5845628" y="4520658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终止符 24">
              <a:extLst>
                <a:ext uri="{FF2B5EF4-FFF2-40B4-BE49-F238E27FC236}">
                  <a16:creationId xmlns:a16="http://schemas.microsoft.com/office/drawing/2014/main" id="{D909E88D-1BD8-94EB-6C0C-A4F623A0DB48}"/>
                </a:ext>
              </a:extLst>
            </p:cNvPr>
            <p:cNvSpPr/>
            <p:nvPr/>
          </p:nvSpPr>
          <p:spPr>
            <a:xfrm>
              <a:off x="5845628" y="4792801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终止符 25">
              <a:extLst>
                <a:ext uri="{FF2B5EF4-FFF2-40B4-BE49-F238E27FC236}">
                  <a16:creationId xmlns:a16="http://schemas.microsoft.com/office/drawing/2014/main" id="{C116B054-F747-B9EB-0DF1-DB2462A19DD4}"/>
                </a:ext>
              </a:extLst>
            </p:cNvPr>
            <p:cNvSpPr/>
            <p:nvPr/>
          </p:nvSpPr>
          <p:spPr>
            <a:xfrm>
              <a:off x="4637314" y="5043173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终止符 26">
              <a:extLst>
                <a:ext uri="{FF2B5EF4-FFF2-40B4-BE49-F238E27FC236}">
                  <a16:creationId xmlns:a16="http://schemas.microsoft.com/office/drawing/2014/main" id="{CA614487-7CA1-445E-1C10-AFE233CDEB51}"/>
                </a:ext>
              </a:extLst>
            </p:cNvPr>
            <p:cNvSpPr/>
            <p:nvPr/>
          </p:nvSpPr>
          <p:spPr>
            <a:xfrm>
              <a:off x="4637314" y="5304430"/>
              <a:ext cx="3102429" cy="203742"/>
            </a:xfrm>
            <a:prstGeom prst="flowChartTerminator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5" name="Picture 2" descr="Product Advantage 2 850X850">
            <a:extLst>
              <a:ext uri="{FF2B5EF4-FFF2-40B4-BE49-F238E27FC236}">
                <a16:creationId xmlns:a16="http://schemas.microsoft.com/office/drawing/2014/main" id="{EB15A83B-77BB-BB03-E845-19BE30FF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00817"/>
            <a:ext cx="2460171" cy="24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>
            <a:extLst>
              <a:ext uri="{FF2B5EF4-FFF2-40B4-BE49-F238E27FC236}">
                <a16:creationId xmlns:a16="http://schemas.microsoft.com/office/drawing/2014/main" id="{0DD4FE1D-05B8-8E74-D965-0AF17A49B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694" y="1338108"/>
            <a:ext cx="3130546" cy="32874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AACF58-B4F1-0A4D-C89D-BA4D8EDC1AAB}"/>
              </a:ext>
            </a:extLst>
          </p:cNvPr>
          <p:cNvSpPr txBox="1"/>
          <p:nvPr/>
        </p:nvSpPr>
        <p:spPr>
          <a:xfrm>
            <a:off x="890955" y="4736126"/>
            <a:ext cx="1098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5627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qubits,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40279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Z-Z couplers,         , plus local (dynamical) fields, </a:t>
            </a:r>
            <a:r>
              <a:rPr lang="en-US" altLang="zh-CN" sz="2400" i="1" dirty="0" err="1">
                <a:solidFill>
                  <a:schemeClr val="bg1"/>
                </a:solidFill>
              </a:rPr>
              <a:t>B</a:t>
            </a:r>
            <a:r>
              <a:rPr lang="en-US" altLang="zh-CN" sz="2400" i="1" baseline="-25000" dirty="0" err="1">
                <a:solidFill>
                  <a:schemeClr val="bg1"/>
                </a:solidFill>
              </a:rPr>
              <a:t>z</a:t>
            </a:r>
            <a:r>
              <a:rPr lang="en-US" altLang="zh-CN" sz="2400" i="1" dirty="0">
                <a:solidFill>
                  <a:schemeClr val="bg1"/>
                </a:solidFill>
              </a:rPr>
              <a:t>(t)</a:t>
            </a:r>
            <a:r>
              <a:rPr lang="en-US" altLang="zh-CN" sz="2400" dirty="0">
                <a:solidFill>
                  <a:schemeClr val="bg1"/>
                </a:solidFill>
              </a:rPr>
              <a:t>, and </a:t>
            </a:r>
            <a:r>
              <a:rPr lang="en-US" altLang="zh-CN" sz="2400" i="1" dirty="0">
                <a:solidFill>
                  <a:schemeClr val="bg1"/>
                </a:solidFill>
              </a:rPr>
              <a:t>B</a:t>
            </a:r>
            <a:r>
              <a:rPr lang="en-US" altLang="zh-CN" sz="2400" i="1" baseline="-25000" dirty="0">
                <a:solidFill>
                  <a:schemeClr val="bg1"/>
                </a:solidFill>
              </a:rPr>
              <a:t>x</a:t>
            </a:r>
            <a:r>
              <a:rPr lang="en-US" altLang="zh-CN" sz="2400" i="1" dirty="0">
                <a:solidFill>
                  <a:schemeClr val="bg1"/>
                </a:solidFill>
              </a:rPr>
              <a:t>(t)</a:t>
            </a:r>
            <a:r>
              <a:rPr lang="en-US" altLang="zh-CN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AEF36-7B8D-4483-46A3-9A60A13FE7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5096248" y="4635086"/>
            <a:ext cx="508248" cy="67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6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F8D2C-4FDE-41C5-AF4F-4D476C3B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431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 dirty="0"/>
              <a:t>Classical Optimization: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46CA8-C615-9D9B-CF30-8B67E510FEAA}"/>
              </a:ext>
            </a:extLst>
          </p:cNvPr>
          <p:cNvSpPr txBox="1"/>
          <p:nvPr/>
        </p:nvSpPr>
        <p:spPr>
          <a:xfrm>
            <a:off x="2671825" y="1055478"/>
            <a:ext cx="684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Find a </a:t>
            </a:r>
            <a:r>
              <a:rPr lang="en-US" sz="2800" b="1" dirty="0">
                <a:solidFill>
                  <a:schemeClr val="bg1"/>
                </a:solidFill>
              </a:rPr>
              <a:t>bit-string   </a:t>
            </a:r>
            <a:r>
              <a:rPr lang="en-US" sz="2800" b="1" dirty="0">
                <a:solidFill>
                  <a:schemeClr val="bg1"/>
                </a:solidFill>
                <a:latin typeface="Symbol" pitchFamily="2" charset="2"/>
              </a:rPr>
              <a:t>{s}= (</a:t>
            </a:r>
            <a:r>
              <a:rPr lang="en-US" sz="2800" b="1" dirty="0">
                <a:solidFill>
                  <a:schemeClr val="bg1"/>
                </a:solidFill>
              </a:rPr>
              <a:t>1,1,-1,1,-1,….-1)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EFDF391-3163-ED08-A37F-A3F387D565C8}"/>
              </a:ext>
            </a:extLst>
          </p:cNvPr>
          <p:cNvSpPr/>
          <p:nvPr/>
        </p:nvSpPr>
        <p:spPr>
          <a:xfrm rot="5400000">
            <a:off x="7157219" y="356171"/>
            <a:ext cx="476250" cy="2683732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5EF43-5AFD-768B-880B-52A31808048E}"/>
              </a:ext>
            </a:extLst>
          </p:cNvPr>
          <p:cNvSpPr txBox="1"/>
          <p:nvPr/>
        </p:nvSpPr>
        <p:spPr>
          <a:xfrm>
            <a:off x="7134716" y="1796255"/>
            <a:ext cx="49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119F5-4C7E-37A9-F017-31FD79A56F65}"/>
              </a:ext>
            </a:extLst>
          </p:cNvPr>
          <p:cNvSpPr txBox="1"/>
          <p:nvPr/>
        </p:nvSpPr>
        <p:spPr>
          <a:xfrm>
            <a:off x="1719837" y="2415241"/>
            <a:ext cx="97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which minimizes a </a:t>
            </a:r>
            <a:r>
              <a:rPr lang="en-US" sz="2800" b="1" dirty="0">
                <a:solidFill>
                  <a:schemeClr val="bg1"/>
                </a:solidFill>
              </a:rPr>
              <a:t>cost function: </a:t>
            </a:r>
            <a:r>
              <a:rPr lang="en-US" sz="2800" b="1" i="1" dirty="0">
                <a:solidFill>
                  <a:schemeClr val="bg1"/>
                </a:solidFill>
              </a:rPr>
              <a:t>H</a:t>
            </a:r>
            <a:r>
              <a:rPr lang="en-US" sz="2800" b="1" dirty="0">
                <a:solidFill>
                  <a:schemeClr val="bg1"/>
                </a:solidFill>
                <a:latin typeface="Symbol" pitchFamily="2" charset="2"/>
              </a:rPr>
              <a:t>[{s}] (</a:t>
            </a:r>
            <a:r>
              <a:rPr lang="en-US" sz="2800" dirty="0">
                <a:solidFill>
                  <a:schemeClr val="bg1"/>
                </a:solidFill>
              </a:rPr>
              <a:t>energy or Hamiltonian) </a:t>
            </a:r>
            <a:endParaRPr lang="en-US" sz="2800" dirty="0">
              <a:solidFill>
                <a:schemeClr val="bg1"/>
              </a:solidFill>
              <a:latin typeface="Symbol" pitchFamily="2" charset="2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D081B4-1174-D3DD-F229-8CFEFBAB5724}"/>
              </a:ext>
            </a:extLst>
          </p:cNvPr>
          <p:cNvGrpSpPr/>
          <p:nvPr/>
        </p:nvGrpSpPr>
        <p:grpSpPr>
          <a:xfrm>
            <a:off x="2667945" y="2924130"/>
            <a:ext cx="5572868" cy="1543794"/>
            <a:chOff x="3000465" y="3325913"/>
            <a:chExt cx="5572868" cy="15437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ECA064-CB0E-90AB-16FC-EE2F45318E7A}"/>
                </a:ext>
              </a:extLst>
            </p:cNvPr>
            <p:cNvSpPr txBox="1"/>
            <p:nvPr/>
          </p:nvSpPr>
          <p:spPr>
            <a:xfrm>
              <a:off x="3000465" y="3829969"/>
              <a:ext cx="3020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EXAMPLE:</a:t>
              </a:r>
              <a:r>
                <a:rPr lang="en-US" sz="2800" dirty="0">
                  <a:solidFill>
                    <a:schemeClr val="bg1"/>
                  </a:solidFill>
                </a:rPr>
                <a:t>     </a:t>
              </a:r>
              <a:r>
                <a:rPr lang="en-US" sz="2800" b="1" i="1" dirty="0">
                  <a:solidFill>
                    <a:schemeClr val="bg1"/>
                  </a:solidFill>
                </a:rPr>
                <a:t>H</a:t>
              </a:r>
              <a:r>
                <a:rPr lang="en-US" sz="2800" b="1" dirty="0">
                  <a:solidFill>
                    <a:schemeClr val="bg1"/>
                  </a:solidFill>
                  <a:latin typeface="Symbol" pitchFamily="2" charset="2"/>
                </a:rPr>
                <a:t>[{s}]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D09334-67CB-AF20-D350-36ADD9DA6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5842005" y="3325913"/>
              <a:ext cx="2731328" cy="154379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37666E-39C3-0173-A1A4-F5488FDF15FB}"/>
              </a:ext>
            </a:extLst>
          </p:cNvPr>
          <p:cNvGrpSpPr/>
          <p:nvPr/>
        </p:nvGrpSpPr>
        <p:grpSpPr>
          <a:xfrm>
            <a:off x="56046" y="4759777"/>
            <a:ext cx="11352595" cy="677664"/>
            <a:chOff x="56046" y="4759777"/>
            <a:chExt cx="11352595" cy="6776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7A7336-C53C-56BE-284B-96EB35F61A64}"/>
                </a:ext>
              </a:extLst>
            </p:cNvPr>
            <p:cNvSpPr txBox="1"/>
            <p:nvPr/>
          </p:nvSpPr>
          <p:spPr>
            <a:xfrm>
              <a:off x="56046" y="4814704"/>
              <a:ext cx="11352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If         is a realization of a random matrix – Sherrington-Kirkpatrick  model.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379967-478A-4D41-37F2-F9F1A9C7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</a:blip>
            <a:stretch>
              <a:fillRect/>
            </a:stretch>
          </p:blipFill>
          <p:spPr>
            <a:xfrm>
              <a:off x="427257" y="4759777"/>
              <a:ext cx="508248" cy="677664"/>
            </a:xfrm>
            <a:prstGeom prst="rect">
              <a:avLst/>
            </a:prstGeom>
          </p:spPr>
        </p:pic>
      </p:grpSp>
      <p:pic>
        <p:nvPicPr>
          <p:cNvPr id="3" name="Picture 2" descr="Fine Theoretical Physics Institute">
            <a:extLst>
              <a:ext uri="{FF2B5EF4-FFF2-40B4-BE49-F238E27FC236}">
                <a16:creationId xmlns:a16="http://schemas.microsoft.com/office/drawing/2014/main" id="{A64779A4-1779-071A-D9BE-256968CD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F3A18D-25C4-7C4A-956C-CC7BCAC4D405}"/>
              </a:ext>
            </a:extLst>
          </p:cNvPr>
          <p:cNvGrpSpPr/>
          <p:nvPr/>
        </p:nvGrpSpPr>
        <p:grpSpPr>
          <a:xfrm>
            <a:off x="56041" y="5327816"/>
            <a:ext cx="11959364" cy="677664"/>
            <a:chOff x="56041" y="5327816"/>
            <a:chExt cx="11959364" cy="6776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8FC9D9-D9ED-0CE6-C93B-4C7C0B69CE1E}"/>
                </a:ext>
              </a:extLst>
            </p:cNvPr>
            <p:cNvSpPr txBox="1"/>
            <p:nvPr/>
          </p:nvSpPr>
          <p:spPr>
            <a:xfrm>
              <a:off x="56041" y="5382744"/>
              <a:ext cx="11959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If         is random, restricted to d-dim lattice  -- d-dim spin glass (SG); D-Wave  d=3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EB3A41-5968-4303-9639-337961C7B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00000"/>
            </a:blip>
            <a:stretch>
              <a:fillRect/>
            </a:stretch>
          </p:blipFill>
          <p:spPr>
            <a:xfrm>
              <a:off x="427252" y="5327816"/>
              <a:ext cx="508248" cy="677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38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Bknd">
            <a:extLst>
              <a:ext uri="{FF2B5EF4-FFF2-40B4-BE49-F238E27FC236}">
                <a16:creationId xmlns:a16="http://schemas.microsoft.com/office/drawing/2014/main" id="{5242D433-EF63-7F1C-DF56-C17EDC2ECF94}"/>
              </a:ext>
            </a:extLst>
          </p:cNvPr>
          <p:cNvSpPr>
            <a:spLocks/>
          </p:cNvSpPr>
          <p:nvPr/>
        </p:nvSpPr>
        <p:spPr>
          <a:xfrm>
            <a:off x="609600" y="3757676"/>
            <a:ext cx="10978345" cy="2431913"/>
          </a:xfrm>
          <a:prstGeom prst="roundRect">
            <a:avLst>
              <a:gd name="adj" fmla="val 2941"/>
            </a:avLst>
          </a:prstGeom>
          <a:solidFill>
            <a:schemeClr val="bg1"/>
          </a:solidFill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6913E-CF96-F523-AEA1-8BD75BE7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431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 dirty="0"/>
              <a:t>Classical Annealing: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1CBB8-9704-45BA-01F6-FE9A9598F088}"/>
              </a:ext>
            </a:extLst>
          </p:cNvPr>
          <p:cNvSpPr txBox="1"/>
          <p:nvPr/>
        </p:nvSpPr>
        <p:spPr>
          <a:xfrm>
            <a:off x="615863" y="1238558"/>
            <a:ext cx="6573531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Start from a bit-string</a:t>
            </a:r>
            <a:r>
              <a:rPr lang="en-US" sz="2400" b="1" dirty="0">
                <a:solidFill>
                  <a:schemeClr val="bg1"/>
                </a:solidFill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{s}= (</a:t>
            </a:r>
            <a:r>
              <a:rPr lang="en-US" sz="2400" b="1" dirty="0">
                <a:solidFill>
                  <a:schemeClr val="bg1"/>
                </a:solidFill>
              </a:rPr>
              <a:t>1,1,-1,1,-1,….-1)</a:t>
            </a:r>
            <a:r>
              <a:rPr lang="en-US" sz="2400" dirty="0">
                <a:solidFill>
                  <a:schemeClr val="bg1"/>
                </a:solidFill>
              </a:rPr>
              <a:t>,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2C730-FCD2-E76D-7AE2-B2EA30EAD002}"/>
              </a:ext>
            </a:extLst>
          </p:cNvPr>
          <p:cNvSpPr txBox="1"/>
          <p:nvPr/>
        </p:nvSpPr>
        <p:spPr>
          <a:xfrm>
            <a:off x="615863" y="2534702"/>
            <a:ext cx="3539495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flip 1 spin to find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{s}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new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099D1-5BBA-0804-2FFF-4E4FA845C102}"/>
              </a:ext>
            </a:extLst>
          </p:cNvPr>
          <p:cNvSpPr txBox="1"/>
          <p:nvPr/>
        </p:nvSpPr>
        <p:spPr>
          <a:xfrm>
            <a:off x="5499914" y="2030646"/>
            <a:ext cx="4716016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Accept if </a:t>
            </a:r>
            <a:r>
              <a:rPr lang="en-US" sz="2400" b="1" i="1" dirty="0">
                <a:solidFill>
                  <a:schemeClr val="bg1"/>
                </a:solidFill>
              </a:rPr>
              <a:t>H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[{s}</a:t>
            </a:r>
            <a:r>
              <a:rPr lang="en-US" sz="2400" baseline="-25000" dirty="0">
                <a:solidFill>
                  <a:schemeClr val="bg1"/>
                </a:solidFill>
              </a:rPr>
              <a:t>new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]&lt;</a:t>
            </a:r>
            <a:r>
              <a:rPr lang="en-US" sz="2400" b="1" i="1" dirty="0">
                <a:solidFill>
                  <a:schemeClr val="bg1"/>
                </a:solidFill>
              </a:rPr>
              <a:t>H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[{s}]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75EC1C-7FA4-6C08-7BFC-1F45D30A73EA}"/>
              </a:ext>
            </a:extLst>
          </p:cNvPr>
          <p:cNvGrpSpPr/>
          <p:nvPr/>
        </p:nvGrpSpPr>
        <p:grpSpPr>
          <a:xfrm>
            <a:off x="4045907" y="2329830"/>
            <a:ext cx="1354544" cy="969303"/>
            <a:chOff x="4608363" y="2329830"/>
            <a:chExt cx="792088" cy="96930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D51C73D-5475-B77D-6E72-690F3F17C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8363" y="2329830"/>
              <a:ext cx="792088" cy="4888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1CAD10-1142-4E28-B78C-7EF67FABC0D8}"/>
                </a:ext>
              </a:extLst>
            </p:cNvPr>
            <p:cNvCxnSpPr>
              <a:cxnSpLocks/>
            </p:cNvCxnSpPr>
            <p:nvPr/>
          </p:nvCxnSpPr>
          <p:spPr>
            <a:xfrm>
              <a:off x="4615841" y="2810284"/>
              <a:ext cx="784610" cy="4888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D5E8C19-A5D3-CB6F-BD90-81F3FBE5ADC3}"/>
              </a:ext>
            </a:extLst>
          </p:cNvPr>
          <p:cNvSpPr txBox="1"/>
          <p:nvPr/>
        </p:nvSpPr>
        <p:spPr>
          <a:xfrm>
            <a:off x="5499914" y="3038758"/>
            <a:ext cx="2463175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Reject otherwise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16E8A0-78AD-52F5-E875-15E26ED83469}"/>
              </a:ext>
            </a:extLst>
          </p:cNvPr>
          <p:cNvGrpSpPr/>
          <p:nvPr/>
        </p:nvGrpSpPr>
        <p:grpSpPr>
          <a:xfrm>
            <a:off x="858033" y="4095455"/>
            <a:ext cx="10054392" cy="1823623"/>
            <a:chOff x="-393409" y="4341681"/>
            <a:chExt cx="10054392" cy="182362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2D55DA2C-F942-BAC4-8BC3-CDAC20E46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887" y="4341681"/>
              <a:ext cx="4317096" cy="1823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D9191D-45AF-53E9-DB58-00BC7E11BCC5}"/>
                </a:ext>
              </a:extLst>
            </p:cNvPr>
            <p:cNvSpPr txBox="1"/>
            <p:nvPr/>
          </p:nvSpPr>
          <p:spPr>
            <a:xfrm>
              <a:off x="-393409" y="4574362"/>
              <a:ext cx="5793288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2400" dirty="0"/>
                <a:t>Leads to a local minimum, with other local minima at a </a:t>
              </a:r>
              <a:r>
                <a:rPr lang="en-US" sz="2400" b="1" dirty="0">
                  <a:solidFill>
                    <a:schemeClr val="accent1"/>
                  </a:solidFill>
                </a:rPr>
                <a:t>Hamming distance  </a:t>
              </a:r>
              <a:r>
                <a:rPr lang="en-US" sz="2400" dirty="0"/>
                <a:t>of order </a:t>
              </a:r>
              <a:r>
                <a:rPr lang="en-US" sz="2400" b="1" i="1" dirty="0"/>
                <a:t>N</a:t>
              </a:r>
            </a:p>
          </p:txBody>
        </p:sp>
      </p:grpSp>
      <p:pic>
        <p:nvPicPr>
          <p:cNvPr id="3" name="Picture 2" descr="Fine Theoretical Physics Institute">
            <a:extLst>
              <a:ext uri="{FF2B5EF4-FFF2-40B4-BE49-F238E27FC236}">
                <a16:creationId xmlns:a16="http://schemas.microsoft.com/office/drawing/2014/main" id="{401DA954-453C-F6FA-A163-0C054B9A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5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knd">
            <a:extLst>
              <a:ext uri="{FF2B5EF4-FFF2-40B4-BE49-F238E27FC236}">
                <a16:creationId xmlns:a16="http://schemas.microsoft.com/office/drawing/2014/main" id="{2CE60A46-AF71-9168-97EC-460FF3CC1B77}"/>
              </a:ext>
            </a:extLst>
          </p:cNvPr>
          <p:cNvSpPr>
            <a:spLocks/>
          </p:cNvSpPr>
          <p:nvPr/>
        </p:nvSpPr>
        <p:spPr>
          <a:xfrm>
            <a:off x="609601" y="1704646"/>
            <a:ext cx="6897598" cy="4484944"/>
          </a:xfrm>
          <a:prstGeom prst="roundRect">
            <a:avLst>
              <a:gd name="adj" fmla="val 29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27125-FD04-6887-C00F-7EE802BB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55" y="388590"/>
            <a:ext cx="10983891" cy="4154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 dirty="0"/>
              <a:t>FORWARD Quantum Annealing: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81C46-415D-738E-C4D8-32781086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472036" y="689794"/>
            <a:ext cx="6897598" cy="11010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B9ABB65-B7A3-431C-15B2-30630B41CC71}"/>
              </a:ext>
            </a:extLst>
          </p:cNvPr>
          <p:cNvGrpSpPr>
            <a:grpSpLocks noChangeAspect="1"/>
          </p:cNvGrpSpPr>
          <p:nvPr/>
        </p:nvGrpSpPr>
        <p:grpSpPr>
          <a:xfrm>
            <a:off x="1312832" y="1790819"/>
            <a:ext cx="5524696" cy="4286453"/>
            <a:chOff x="346835" y="1738238"/>
            <a:chExt cx="4487931" cy="47150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6CA69F-E8C9-41C1-CA13-F6EDA246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835" y="1738238"/>
              <a:ext cx="4487931" cy="47150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B7A4DC-6A15-9ED2-6193-406FFCD4ECE6}"/>
                </a:ext>
              </a:extLst>
            </p:cNvPr>
            <p:cNvSpPr txBox="1"/>
            <p:nvPr/>
          </p:nvSpPr>
          <p:spPr>
            <a:xfrm>
              <a:off x="4372526" y="579597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B</a:t>
              </a:r>
              <a:r>
                <a:rPr lang="en-US" i="1" baseline="-25000" dirty="0"/>
                <a:t>x</a:t>
              </a:r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51E69E-951F-017E-9843-C81E62FC7EF2}"/>
                </a:ext>
              </a:extLst>
            </p:cNvPr>
            <p:cNvCxnSpPr>
              <a:cxnSpLocks/>
            </p:cNvCxnSpPr>
            <p:nvPr/>
          </p:nvCxnSpPr>
          <p:spPr>
            <a:xfrm>
              <a:off x="1547664" y="1988840"/>
              <a:ext cx="0" cy="4176464"/>
            </a:xfrm>
            <a:prstGeom prst="line">
              <a:avLst/>
            </a:prstGeom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7A4B17-ACC4-B75A-B8BA-273410F0D449}"/>
                </a:ext>
              </a:extLst>
            </p:cNvPr>
            <p:cNvSpPr txBox="1"/>
            <p:nvPr/>
          </p:nvSpPr>
          <p:spPr>
            <a:xfrm>
              <a:off x="625871" y="2852936"/>
              <a:ext cx="777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</a:rPr>
                <a:t>SG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606702-C3DD-9AD0-7032-B271D9708976}"/>
                </a:ext>
              </a:extLst>
            </p:cNvPr>
            <p:cNvSpPr txBox="1"/>
            <p:nvPr/>
          </p:nvSpPr>
          <p:spPr>
            <a:xfrm>
              <a:off x="1475656" y="3645024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para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90845E-CF09-FEC7-A70F-5EEA8F06ED40}"/>
                </a:ext>
              </a:extLst>
            </p:cNvPr>
            <p:cNvSpPr txBox="1"/>
            <p:nvPr/>
          </p:nvSpPr>
          <p:spPr>
            <a:xfrm>
              <a:off x="2627784" y="5373216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gap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FE22B6-6F42-9F6A-ED9A-FDC966314A3A}"/>
                </a:ext>
              </a:extLst>
            </p:cNvPr>
            <p:cNvSpPr/>
            <p:nvPr/>
          </p:nvSpPr>
          <p:spPr>
            <a:xfrm>
              <a:off x="3491880" y="5949280"/>
              <a:ext cx="144011" cy="1260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02E9B27-1FD1-9831-D7DA-C43A6DC5969E}"/>
              </a:ext>
            </a:extLst>
          </p:cNvPr>
          <p:cNvSpPr txBox="1"/>
          <p:nvPr/>
        </p:nvSpPr>
        <p:spPr>
          <a:xfrm>
            <a:off x="8074559" y="2370393"/>
            <a:ext cx="2508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a very large </a:t>
            </a:r>
            <a:r>
              <a:rPr lang="en-US" i="1" dirty="0">
                <a:solidFill>
                  <a:schemeClr val="bg1"/>
                </a:solidFill>
              </a:rPr>
              <a:t>B</a:t>
            </a:r>
            <a:r>
              <a:rPr lang="en-US" i="1" baseline="-25000" dirty="0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, the </a:t>
            </a:r>
          </a:p>
          <a:p>
            <a:r>
              <a:rPr lang="en-US" dirty="0">
                <a:solidFill>
                  <a:schemeClr val="bg1"/>
                </a:solidFill>
              </a:rPr>
              <a:t>ground state is: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992B1E-3463-9F4B-1C36-DFB1C76E5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112" y="2724559"/>
            <a:ext cx="1485652" cy="270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A1576C-5B08-77FE-422D-D372D2D603F6}"/>
              </a:ext>
            </a:extLst>
          </p:cNvPr>
          <p:cNvSpPr txBox="1"/>
          <p:nvPr/>
        </p:nvSpPr>
        <p:spPr>
          <a:xfrm>
            <a:off x="8074559" y="3359619"/>
            <a:ext cx="478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Adiabatically reducing </a:t>
            </a:r>
            <a:r>
              <a:rPr lang="en-US" i="1" dirty="0">
                <a:solidFill>
                  <a:schemeClr val="bg1"/>
                </a:solidFill>
              </a:rPr>
              <a:t>B</a:t>
            </a:r>
            <a:r>
              <a:rPr lang="en-US" i="1" baseline="-25000" dirty="0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,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system arrives at a true GS of SK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7B377-03CD-2899-C0A4-614DD5C07321}"/>
              </a:ext>
            </a:extLst>
          </p:cNvPr>
          <p:cNvSpPr txBox="1"/>
          <p:nvPr/>
        </p:nvSpPr>
        <p:spPr>
          <a:xfrm>
            <a:off x="8074559" y="4255353"/>
            <a:ext cx="430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Requires exp-long time, due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Zener tunneling.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FD980-468A-9817-2EBA-E2A9425FC421}"/>
              </a:ext>
            </a:extLst>
          </p:cNvPr>
          <p:cNvSpPr txBox="1"/>
          <p:nvPr/>
        </p:nvSpPr>
        <p:spPr>
          <a:xfrm>
            <a:off x="6668834" y="5986908"/>
            <a:ext cx="19944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Altshuler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900" err="1">
                <a:solidFill>
                  <a:schemeClr val="bg1">
                    <a:lumMod val="50000"/>
                  </a:schemeClr>
                </a:solidFill>
              </a:rPr>
              <a:t>Krovi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</a:rPr>
              <a:t>, &amp; Roland, (2010). </a:t>
            </a:r>
          </a:p>
        </p:txBody>
      </p:sp>
      <p:pic>
        <p:nvPicPr>
          <p:cNvPr id="3" name="Picture 2" descr="Fine Theoretical Physics Institute">
            <a:extLst>
              <a:ext uri="{FF2B5EF4-FFF2-40B4-BE49-F238E27FC236}">
                <a16:creationId xmlns:a16="http://schemas.microsoft.com/office/drawing/2014/main" id="{67D777D0-8AC2-0F8B-5470-090ACC33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031D1-C378-0225-7414-6E9B8EE3AC57}"/>
              </a:ext>
            </a:extLst>
          </p:cNvPr>
          <p:cNvSpPr txBox="1"/>
          <p:nvPr/>
        </p:nvSpPr>
        <p:spPr>
          <a:xfrm>
            <a:off x="8589828" y="983668"/>
            <a:ext cx="2438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baseline="30000" dirty="0">
                <a:solidFill>
                  <a:schemeClr val="bg1"/>
                </a:solidFill>
              </a:rPr>
              <a:t>N </a:t>
            </a:r>
            <a:r>
              <a:rPr lang="en-US" sz="2800" dirty="0">
                <a:solidFill>
                  <a:schemeClr val="bg1"/>
                </a:solidFill>
              </a:rPr>
              <a:t> *  2</a:t>
            </a:r>
            <a:r>
              <a:rPr lang="en-US" sz="2800" baseline="30000" dirty="0">
                <a:solidFill>
                  <a:schemeClr val="bg1"/>
                </a:solidFill>
              </a:rPr>
              <a:t>N</a:t>
            </a:r>
            <a:r>
              <a:rPr lang="en-US" sz="2800" dirty="0">
                <a:solidFill>
                  <a:schemeClr val="bg1"/>
                </a:solidFill>
              </a:rPr>
              <a:t>  matrix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498AC-E927-5F5C-0BFF-7619B34DAE30}"/>
              </a:ext>
            </a:extLst>
          </p:cNvPr>
          <p:cNvSpPr/>
          <p:nvPr/>
        </p:nvSpPr>
        <p:spPr>
          <a:xfrm>
            <a:off x="2112776" y="1118075"/>
            <a:ext cx="472150" cy="4154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SG</a:t>
            </a:r>
          </a:p>
        </p:txBody>
      </p:sp>
    </p:spTree>
    <p:extLst>
      <p:ext uri="{BB962C8B-B14F-4D97-AF65-F5344CB8AC3E}">
        <p14:creationId xmlns:p14="http://schemas.microsoft.com/office/powerpoint/2010/main" val="25809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2BA8-2F21-0733-B515-92FAD1617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585E-7F91-F22D-006F-7BEF2545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1" y="388590"/>
            <a:ext cx="10983891" cy="4154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 altLang="de-DE" dirty="0"/>
              <a:t>Quantum Refrigeration Cycle: cyclic annealing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1A95B9-74B1-8E3C-8BB5-48EAAEBA359A}"/>
              </a:ext>
            </a:extLst>
          </p:cNvPr>
          <p:cNvGrpSpPr/>
          <p:nvPr/>
        </p:nvGrpSpPr>
        <p:grpSpPr>
          <a:xfrm>
            <a:off x="3036585" y="1266277"/>
            <a:ext cx="5847902" cy="1008112"/>
            <a:chOff x="1604418" y="764704"/>
            <a:chExt cx="5847902" cy="1008112"/>
          </a:xfrm>
        </p:grpSpPr>
        <p:pic>
          <p:nvPicPr>
            <p:cNvPr id="9" name="图像" descr="图像">
              <a:extLst>
                <a:ext uri="{FF2B5EF4-FFF2-40B4-BE49-F238E27FC236}">
                  <a16:creationId xmlns:a16="http://schemas.microsoft.com/office/drawing/2014/main" id="{851F5590-DB95-5712-BA94-B8EB1DB27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58844"/>
            <a:stretch/>
          </p:blipFill>
          <p:spPr>
            <a:xfrm>
              <a:off x="2907161" y="764704"/>
              <a:ext cx="2864636" cy="9541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75FD08-E119-0195-AFB4-7CE96573C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tretch>
              <a:fillRect/>
            </a:stretch>
          </p:blipFill>
          <p:spPr>
            <a:xfrm>
              <a:off x="6156176" y="1002884"/>
              <a:ext cx="432048" cy="5649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8DD557-F68E-AC45-6504-7CA14146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tretch>
              <a:fillRect/>
            </a:stretch>
          </p:blipFill>
          <p:spPr>
            <a:xfrm>
              <a:off x="6626448" y="769971"/>
              <a:ext cx="825872" cy="10028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6CA1AE-295C-AEA9-0DC1-11E3754A0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100000"/>
            </a:blip>
            <a:stretch>
              <a:fillRect/>
            </a:stretch>
          </p:blipFill>
          <p:spPr>
            <a:xfrm>
              <a:off x="5796136" y="1052736"/>
              <a:ext cx="351532" cy="4320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3AB467-96CB-3C3F-431C-3B062EFC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100000"/>
            </a:blip>
            <a:stretch>
              <a:fillRect/>
            </a:stretch>
          </p:blipFill>
          <p:spPr>
            <a:xfrm>
              <a:off x="1604418" y="915026"/>
              <a:ext cx="1359838" cy="66154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472E258-1C86-46E7-8CFE-9340F88F4A6A}"/>
              </a:ext>
            </a:extLst>
          </p:cNvPr>
          <p:cNvSpPr txBox="1"/>
          <p:nvPr/>
        </p:nvSpPr>
        <p:spPr>
          <a:xfrm>
            <a:off x="3046949" y="6016035"/>
            <a:ext cx="60981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err="1">
                <a:solidFill>
                  <a:schemeClr val="bg1"/>
                </a:solidFill>
                <a:effectLst/>
              </a:rPr>
              <a:t>Ohkuwa</a:t>
            </a:r>
            <a:r>
              <a:rPr lang="en-US" sz="1200" b="0" i="0" u="none" strike="noStrike">
                <a:solidFill>
                  <a:schemeClr val="bg1"/>
                </a:solidFill>
                <a:effectLst/>
              </a:rPr>
              <a:t>, </a:t>
            </a:r>
            <a:r>
              <a:rPr lang="en-US" sz="1200" b="0" i="0" u="none" strike="noStrike" err="1">
                <a:solidFill>
                  <a:schemeClr val="bg1"/>
                </a:solidFill>
                <a:effectLst/>
              </a:rPr>
              <a:t>Nishimori</a:t>
            </a:r>
            <a:r>
              <a:rPr lang="en-US" sz="1200" b="0" i="0" u="none" strike="noStrike">
                <a:solidFill>
                  <a:schemeClr val="bg1"/>
                </a:solidFill>
                <a:effectLst/>
              </a:rPr>
              <a:t>, &amp; Lidar, (2018).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C5A8E7-217F-A3E1-8633-7F6FE5F4799A}"/>
              </a:ext>
            </a:extLst>
          </p:cNvPr>
          <p:cNvGrpSpPr/>
          <p:nvPr/>
        </p:nvGrpSpPr>
        <p:grpSpPr>
          <a:xfrm>
            <a:off x="6374533" y="2184443"/>
            <a:ext cx="4983898" cy="3745348"/>
            <a:chOff x="6374533" y="2184443"/>
            <a:chExt cx="4983898" cy="3745348"/>
          </a:xfrm>
        </p:grpSpPr>
        <p:sp>
          <p:nvSpPr>
            <p:cNvPr id="20" name="White Bknd">
              <a:extLst>
                <a:ext uri="{FF2B5EF4-FFF2-40B4-BE49-F238E27FC236}">
                  <a16:creationId xmlns:a16="http://schemas.microsoft.com/office/drawing/2014/main" id="{8F2B7E37-B8D0-E1EF-00A2-67355E8C8D11}"/>
                </a:ext>
              </a:extLst>
            </p:cNvPr>
            <p:cNvSpPr>
              <a:spLocks/>
            </p:cNvSpPr>
            <p:nvPr/>
          </p:nvSpPr>
          <p:spPr>
            <a:xfrm>
              <a:off x="6374533" y="2184443"/>
              <a:ext cx="4983898" cy="3745348"/>
            </a:xfrm>
            <a:prstGeom prst="roundRect">
              <a:avLst>
                <a:gd name="adj" fmla="val 29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32B7A10-7C22-8753-AD39-4DA4953C1A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27147" y="2437657"/>
              <a:ext cx="3640577" cy="3242028"/>
              <a:chOff x="5004048" y="2348880"/>
              <a:chExt cx="3658994" cy="336556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D49C4AD-9AD8-0B05-9063-E5D79131B1F0}"/>
                  </a:ext>
                </a:extLst>
              </p:cNvPr>
              <p:cNvGrpSpPr/>
              <p:nvPr/>
            </p:nvGrpSpPr>
            <p:grpSpPr>
              <a:xfrm>
                <a:off x="5004048" y="2348880"/>
                <a:ext cx="3658994" cy="3365567"/>
                <a:chOff x="3491880" y="1143553"/>
                <a:chExt cx="3658994" cy="3365567"/>
              </a:xfrm>
            </p:grpSpPr>
            <p:sp>
              <p:nvSpPr>
                <p:cNvPr id="54" name="线条">
                  <a:extLst>
                    <a:ext uri="{FF2B5EF4-FFF2-40B4-BE49-F238E27FC236}">
                      <a16:creationId xmlns:a16="http://schemas.microsoft.com/office/drawing/2014/main" id="{29F8F749-4593-E524-1769-5996AA869B85}"/>
                    </a:ext>
                  </a:extLst>
                </p:cNvPr>
                <p:cNvSpPr/>
                <p:nvPr/>
              </p:nvSpPr>
              <p:spPr>
                <a:xfrm flipV="1">
                  <a:off x="3966753" y="1147137"/>
                  <a:ext cx="1" cy="3009448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  <a:tailEnd type="triangle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sp>
              <p:nvSpPr>
                <p:cNvPr id="55" name="线条">
                  <a:extLst>
                    <a:ext uri="{FF2B5EF4-FFF2-40B4-BE49-F238E27FC236}">
                      <a16:creationId xmlns:a16="http://schemas.microsoft.com/office/drawing/2014/main" id="{5CEC7256-7968-3861-56EC-FB815C322280}"/>
                    </a:ext>
                  </a:extLst>
                </p:cNvPr>
                <p:cNvSpPr/>
                <p:nvPr/>
              </p:nvSpPr>
              <p:spPr>
                <a:xfrm>
                  <a:off x="3958272" y="4160064"/>
                  <a:ext cx="3101613" cy="1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  <a:tailEnd type="triangle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sp>
              <p:nvSpPr>
                <p:cNvPr id="56" name="线条">
                  <a:extLst>
                    <a:ext uri="{FF2B5EF4-FFF2-40B4-BE49-F238E27FC236}">
                      <a16:creationId xmlns:a16="http://schemas.microsoft.com/office/drawing/2014/main" id="{B80D2960-B876-1CDE-B2EA-3E87D460A774}"/>
                    </a:ext>
                  </a:extLst>
                </p:cNvPr>
                <p:cNvSpPr/>
                <p:nvPr/>
              </p:nvSpPr>
              <p:spPr>
                <a:xfrm>
                  <a:off x="3966752" y="1825724"/>
                  <a:ext cx="2671208" cy="2683396"/>
                </a:xfrm>
                <a:prstGeom prst="line">
                  <a:avLst/>
                </a:prstGeom>
                <a:ln w="63500">
                  <a:solidFill>
                    <a:srgbClr val="FF2600"/>
                  </a:solidFill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sp>
              <p:nvSpPr>
                <p:cNvPr id="57" name="线条">
                  <a:extLst>
                    <a:ext uri="{FF2B5EF4-FFF2-40B4-BE49-F238E27FC236}">
                      <a16:creationId xmlns:a16="http://schemas.microsoft.com/office/drawing/2014/main" id="{526ADBE1-7529-DF20-B352-D2B0ED53CFB0}"/>
                    </a:ext>
                  </a:extLst>
                </p:cNvPr>
                <p:cNvSpPr/>
                <p:nvPr/>
              </p:nvSpPr>
              <p:spPr>
                <a:xfrm>
                  <a:off x="3959259" y="2866845"/>
                  <a:ext cx="2686195" cy="882858"/>
                </a:xfrm>
                <a:prstGeom prst="line">
                  <a:avLst/>
                </a:prstGeom>
                <a:ln w="50800">
                  <a:solidFill>
                    <a:schemeClr val="accent4">
                      <a:hueOff val="-858837"/>
                      <a:lumOff val="-9791"/>
                    </a:schemeClr>
                  </a:solidFill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pic>
              <p:nvPicPr>
                <p:cNvPr id="58" name="图像" descr="图像">
                  <a:extLst>
                    <a:ext uri="{FF2B5EF4-FFF2-40B4-BE49-F238E27FC236}">
                      <a16:creationId xmlns:a16="http://schemas.microsoft.com/office/drawing/2014/main" id="{DC03149E-AABD-17A3-96E7-2CE501E2DD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91880" y="1143553"/>
                  <a:ext cx="290126" cy="29035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59" name="图像" descr="图像">
                  <a:extLst>
                    <a:ext uri="{FF2B5EF4-FFF2-40B4-BE49-F238E27FC236}">
                      <a16:creationId xmlns:a16="http://schemas.microsoft.com/office/drawing/2014/main" id="{455DDC5B-0F32-B070-93D7-92E03D9A2E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04248" y="3717032"/>
                  <a:ext cx="346626" cy="29035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60" name="线条">
                  <a:extLst>
                    <a:ext uri="{FF2B5EF4-FFF2-40B4-BE49-F238E27FC236}">
                      <a16:creationId xmlns:a16="http://schemas.microsoft.com/office/drawing/2014/main" id="{15DD7E13-EB54-E79B-342A-E4F912A3EF05}"/>
                    </a:ext>
                  </a:extLst>
                </p:cNvPr>
                <p:cNvSpPr/>
                <p:nvPr/>
              </p:nvSpPr>
              <p:spPr>
                <a:xfrm>
                  <a:off x="3959259" y="2411988"/>
                  <a:ext cx="2686195" cy="700796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sp>
              <p:nvSpPr>
                <p:cNvPr id="61" name="线条">
                  <a:extLst>
                    <a:ext uri="{FF2B5EF4-FFF2-40B4-BE49-F238E27FC236}">
                      <a16:creationId xmlns:a16="http://schemas.microsoft.com/office/drawing/2014/main" id="{908665C2-82A3-F7BC-859C-ADD28087A23B}"/>
                    </a:ext>
                  </a:extLst>
                </p:cNvPr>
                <p:cNvSpPr/>
                <p:nvPr/>
              </p:nvSpPr>
              <p:spPr>
                <a:xfrm flipV="1">
                  <a:off x="3959259" y="1516076"/>
                  <a:ext cx="2686196" cy="679184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sp>
              <p:nvSpPr>
                <p:cNvPr id="62" name="线条">
                  <a:extLst>
                    <a:ext uri="{FF2B5EF4-FFF2-40B4-BE49-F238E27FC236}">
                      <a16:creationId xmlns:a16="http://schemas.microsoft.com/office/drawing/2014/main" id="{49604EBA-E611-50B3-5433-AF1EADEE435A}"/>
                    </a:ext>
                  </a:extLst>
                </p:cNvPr>
                <p:cNvSpPr/>
                <p:nvPr/>
              </p:nvSpPr>
              <p:spPr>
                <a:xfrm>
                  <a:off x="3952867" y="1516030"/>
                  <a:ext cx="2698980" cy="927929"/>
                </a:xfrm>
                <a:prstGeom prst="line">
                  <a:avLst/>
                </a:prstGeom>
                <a:ln w="50800">
                  <a:solidFill>
                    <a:srgbClr val="000000"/>
                  </a:solidFill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endParaRPr sz="1200"/>
                </a:p>
              </p:txBody>
            </p:sp>
            <p:sp>
              <p:nvSpPr>
                <p:cNvPr id="63" name="连接线">
                  <a:extLst>
                    <a:ext uri="{FF2B5EF4-FFF2-40B4-BE49-F238E27FC236}">
                      <a16:creationId xmlns:a16="http://schemas.microsoft.com/office/drawing/2014/main" id="{A3CA5A4A-3378-C21A-25EA-67DAEB528DE9}"/>
                    </a:ext>
                  </a:extLst>
                </p:cNvPr>
                <p:cNvSpPr/>
                <p:nvPr/>
              </p:nvSpPr>
              <p:spPr>
                <a:xfrm>
                  <a:off x="4430375" y="3085700"/>
                  <a:ext cx="1757430" cy="11251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8785" y="2784"/>
                        <a:pt x="15985" y="9984"/>
                        <a:pt x="21600" y="21600"/>
                      </a:cubicBezTo>
                    </a:path>
                  </a:pathLst>
                </a:custGeom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/>
                <a:lstStyle/>
                <a:p>
                  <a:endParaRPr sz="1200"/>
                </a:p>
              </p:txBody>
            </p:sp>
            <p:sp>
              <p:nvSpPr>
                <p:cNvPr id="64" name="箭头">
                  <a:extLst>
                    <a:ext uri="{FF2B5EF4-FFF2-40B4-BE49-F238E27FC236}">
                      <a16:creationId xmlns:a16="http://schemas.microsoft.com/office/drawing/2014/main" id="{9C853C34-CF95-1E3A-CE3E-1C9CCFADC3D4}"/>
                    </a:ext>
                  </a:extLst>
                </p:cNvPr>
                <p:cNvSpPr/>
                <p:nvPr/>
              </p:nvSpPr>
              <p:spPr>
                <a:xfrm rot="12846216">
                  <a:off x="4954712" y="3597485"/>
                  <a:ext cx="628886" cy="289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855" y="7344"/>
                      </a:moveTo>
                      <a:lnTo>
                        <a:pt x="11855" y="0"/>
                      </a:lnTo>
                      <a:lnTo>
                        <a:pt x="21600" y="10800"/>
                      </a:lnTo>
                      <a:lnTo>
                        <a:pt x="11855" y="21600"/>
                      </a:lnTo>
                      <a:lnTo>
                        <a:pt x="11855" y="14256"/>
                      </a:lnTo>
                      <a:lnTo>
                        <a:pt x="0" y="14256"/>
                      </a:lnTo>
                      <a:lnTo>
                        <a:pt x="0" y="7344"/>
                      </a:lnTo>
                      <a:close/>
                    </a:path>
                  </a:pathLst>
                </a:custGeom>
                <a:solidFill>
                  <a:srgbClr val="0433FF"/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5" name="箭头">
                  <a:extLst>
                    <a:ext uri="{FF2B5EF4-FFF2-40B4-BE49-F238E27FC236}">
                      <a16:creationId xmlns:a16="http://schemas.microsoft.com/office/drawing/2014/main" id="{10FE3828-EB96-700F-2F2B-357B340000C8}"/>
                    </a:ext>
                  </a:extLst>
                </p:cNvPr>
                <p:cNvSpPr/>
                <p:nvPr/>
              </p:nvSpPr>
              <p:spPr>
                <a:xfrm rot="2655260">
                  <a:off x="3948741" y="1968661"/>
                  <a:ext cx="628885" cy="289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855" y="7344"/>
                      </a:moveTo>
                      <a:lnTo>
                        <a:pt x="11855" y="0"/>
                      </a:lnTo>
                      <a:lnTo>
                        <a:pt x="21600" y="10800"/>
                      </a:lnTo>
                      <a:lnTo>
                        <a:pt x="11855" y="21600"/>
                      </a:lnTo>
                      <a:lnTo>
                        <a:pt x="11855" y="14256"/>
                      </a:lnTo>
                      <a:lnTo>
                        <a:pt x="0" y="14256"/>
                      </a:lnTo>
                      <a:lnTo>
                        <a:pt x="0" y="7344"/>
                      </a:lnTo>
                      <a:close/>
                    </a:path>
                  </a:pathLst>
                </a:custGeom>
                <a:solidFill>
                  <a:srgbClr val="0433FF"/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6" name="Stage 1">
                  <a:extLst>
                    <a:ext uri="{FF2B5EF4-FFF2-40B4-BE49-F238E27FC236}">
                      <a16:creationId xmlns:a16="http://schemas.microsoft.com/office/drawing/2014/main" id="{03201FF3-486A-9B2A-93EA-B871438645B7}"/>
                    </a:ext>
                  </a:extLst>
                </p:cNvPr>
                <p:cNvSpPr txBox="1"/>
                <p:nvPr/>
              </p:nvSpPr>
              <p:spPr>
                <a:xfrm>
                  <a:off x="4499992" y="1963460"/>
                  <a:ext cx="1223178" cy="39405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>
                    <a:defRPr sz="250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lang="en-US" sz="1800"/>
                    <a:t>step</a:t>
                  </a:r>
                  <a:r>
                    <a:rPr sz="1800"/>
                    <a:t> 1</a:t>
                  </a:r>
                </a:p>
              </p:txBody>
            </p:sp>
            <p:sp>
              <p:nvSpPr>
                <p:cNvPr id="67" name="Stage 3">
                  <a:extLst>
                    <a:ext uri="{FF2B5EF4-FFF2-40B4-BE49-F238E27FC236}">
                      <a16:creationId xmlns:a16="http://schemas.microsoft.com/office/drawing/2014/main" id="{5F0EECA5-DA76-962B-1E55-415258962089}"/>
                    </a:ext>
                  </a:extLst>
                </p:cNvPr>
                <p:cNvSpPr txBox="1"/>
                <p:nvPr/>
              </p:nvSpPr>
              <p:spPr>
                <a:xfrm>
                  <a:off x="4437175" y="3763661"/>
                  <a:ext cx="1286953" cy="39405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>
                    <a:defRPr sz="250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lang="en-US" sz="1800"/>
                    <a:t>step </a:t>
                  </a:r>
                  <a:r>
                    <a:rPr sz="1800"/>
                    <a:t>3</a:t>
                  </a:r>
                </a:p>
              </p:txBody>
            </p:sp>
            <p:sp>
              <p:nvSpPr>
                <p:cNvPr id="68" name="椭圆形">
                  <a:extLst>
                    <a:ext uri="{FF2B5EF4-FFF2-40B4-BE49-F238E27FC236}">
                      <a16:creationId xmlns:a16="http://schemas.microsoft.com/office/drawing/2014/main" id="{2B601F13-2440-7CC6-15AB-3DBDBD422DEB}"/>
                    </a:ext>
                  </a:extLst>
                </p:cNvPr>
                <p:cNvSpPr/>
                <p:nvPr/>
              </p:nvSpPr>
              <p:spPr>
                <a:xfrm>
                  <a:off x="5231051" y="2898679"/>
                  <a:ext cx="556053" cy="851152"/>
                </a:xfrm>
                <a:prstGeom prst="ellipse">
                  <a:avLst/>
                </a:prstGeom>
                <a:ln w="63500">
                  <a:solidFill>
                    <a:srgbClr val="000000"/>
                  </a:solidFill>
                  <a:prstDash val="sysDot"/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2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9" name="连接线">
                  <a:extLst>
                    <a:ext uri="{FF2B5EF4-FFF2-40B4-BE49-F238E27FC236}">
                      <a16:creationId xmlns:a16="http://schemas.microsoft.com/office/drawing/2014/main" id="{7EDA360C-7B3D-66F7-9CFC-1A57C9BBC336}"/>
                    </a:ext>
                  </a:extLst>
                </p:cNvPr>
                <p:cNvSpPr/>
                <p:nvPr/>
              </p:nvSpPr>
              <p:spPr>
                <a:xfrm>
                  <a:off x="4333532" y="2564905"/>
                  <a:ext cx="814532" cy="576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8785" y="2784"/>
                        <a:pt x="15985" y="9984"/>
                        <a:pt x="21600" y="21600"/>
                      </a:cubicBezTo>
                    </a:path>
                  </a:pathLst>
                </a:custGeom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/>
                <a:lstStyle/>
                <a:p>
                  <a:endParaRPr sz="1200"/>
                </a:p>
              </p:txBody>
            </p:sp>
          </p:grp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D3B7802-8751-C818-A978-078A0E8F7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0272" y="4581128"/>
                <a:ext cx="0" cy="751402"/>
              </a:xfrm>
              <a:prstGeom prst="line">
                <a:avLst/>
              </a:prstGeom>
              <a:ln w="2857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C35FA3F-6981-3800-4066-ED3BF88E095A}"/>
                  </a:ext>
                </a:extLst>
              </p:cNvPr>
              <p:cNvSpPr txBox="1"/>
              <p:nvPr/>
            </p:nvSpPr>
            <p:spPr>
              <a:xfrm>
                <a:off x="6820798" y="5363924"/>
                <a:ext cx="324156" cy="28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err="1"/>
                  <a:t>B</a:t>
                </a:r>
                <a:r>
                  <a:rPr lang="en-US" sz="1200" i="1" baseline="-25000" err="1"/>
                  <a:t>c</a:t>
                </a:r>
                <a:endParaRPr lang="en-US" sz="1200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916484-5567-BDA9-5C4B-586AF5521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4801" y="149414"/>
            <a:ext cx="1950869" cy="2469372"/>
          </a:xfrm>
          <a:prstGeom prst="rect">
            <a:avLst/>
          </a:prstGeom>
        </p:spPr>
      </p:pic>
      <p:pic>
        <p:nvPicPr>
          <p:cNvPr id="4" name="Picture 3" descr="Fine Theoretical Physics Institute">
            <a:extLst>
              <a:ext uri="{FF2B5EF4-FFF2-40B4-BE49-F238E27FC236}">
                <a16:creationId xmlns:a16="http://schemas.microsoft.com/office/drawing/2014/main" id="{F3E7EA53-13CE-7C95-08C0-A8B0CCA0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C69F67-F6AE-A686-C976-D32D191AE4EC}"/>
              </a:ext>
            </a:extLst>
          </p:cNvPr>
          <p:cNvGrpSpPr/>
          <p:nvPr/>
        </p:nvGrpSpPr>
        <p:grpSpPr>
          <a:xfrm>
            <a:off x="862908" y="1444650"/>
            <a:ext cx="4983898" cy="4485141"/>
            <a:chOff x="862908" y="1444650"/>
            <a:chExt cx="4983898" cy="4485141"/>
          </a:xfrm>
        </p:grpSpPr>
        <p:sp>
          <p:nvSpPr>
            <p:cNvPr id="19" name="White Bknd">
              <a:extLst>
                <a:ext uri="{FF2B5EF4-FFF2-40B4-BE49-F238E27FC236}">
                  <a16:creationId xmlns:a16="http://schemas.microsoft.com/office/drawing/2014/main" id="{B2FC2DEC-6C51-EDDB-C2C6-5914DAD62FE7}"/>
                </a:ext>
              </a:extLst>
            </p:cNvPr>
            <p:cNvSpPr>
              <a:spLocks/>
            </p:cNvSpPr>
            <p:nvPr/>
          </p:nvSpPr>
          <p:spPr>
            <a:xfrm>
              <a:off x="862908" y="2184443"/>
              <a:ext cx="4983898" cy="3745348"/>
            </a:xfrm>
            <a:prstGeom prst="roundRect">
              <a:avLst>
                <a:gd name="adj" fmla="val 29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4E200B7-CA15-0833-445D-C1E6BFF4DB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96496" y="2399928"/>
              <a:ext cx="3775935" cy="3473865"/>
              <a:chOff x="410327" y="1988840"/>
              <a:chExt cx="5025769" cy="462371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B89258E-7F09-B66C-D457-52F80E2AEC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7583" y="4324921"/>
                <a:ext cx="3091661" cy="1649164"/>
              </a:xfrm>
              <a:prstGeom prst="line">
                <a:avLst/>
              </a:prstGeom>
              <a:ln w="6985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BD6EB07-B9A4-0C73-D8CB-A43E8BA2E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568" y="5949280"/>
                <a:ext cx="4536504" cy="0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2C3273A-8162-08D4-919D-2E20B655A7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967" y="3250398"/>
                <a:ext cx="3099813" cy="2698882"/>
              </a:xfrm>
              <a:prstGeom prst="line">
                <a:avLst/>
              </a:prstGeom>
              <a:ln w="889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0849204-F221-7E1F-DF91-B25BB630E032}"/>
                  </a:ext>
                </a:extLst>
              </p:cNvPr>
              <p:cNvCxnSpPr>
                <a:cxnSpLocks/>
              </p:cNvCxnSpPr>
              <p:nvPr/>
            </p:nvCxnSpPr>
            <p:spPr>
              <a:xfrm rot="840000" flipH="1">
                <a:off x="3171201" y="3686921"/>
                <a:ext cx="216024" cy="296414"/>
              </a:xfrm>
              <a:prstGeom prst="line">
                <a:avLst/>
              </a:prstGeom>
              <a:ln w="88900">
                <a:solidFill>
                  <a:srgbClr val="0000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6143A9F-AFA8-B9F2-8D1C-1EE696887554}"/>
                  </a:ext>
                </a:extLst>
              </p:cNvPr>
              <p:cNvGrpSpPr/>
              <p:nvPr/>
            </p:nvGrpSpPr>
            <p:grpSpPr>
              <a:xfrm>
                <a:off x="817527" y="5930116"/>
                <a:ext cx="3131328" cy="491581"/>
                <a:chOff x="817527" y="5930116"/>
                <a:chExt cx="3131328" cy="49158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F0FCB0AB-4BEA-5DF3-98AC-B02A5E8AA36A}"/>
                    </a:ext>
                  </a:extLst>
                </p:cNvPr>
                <p:cNvCxnSpPr/>
                <p:nvPr/>
              </p:nvCxnSpPr>
              <p:spPr>
                <a:xfrm>
                  <a:off x="817527" y="5949280"/>
                  <a:ext cx="3131328" cy="0"/>
                </a:xfrm>
                <a:prstGeom prst="line">
                  <a:avLst/>
                </a:prstGeom>
                <a:ln w="889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63ADB0EB-EDDA-DEAF-EA5B-6ADBEF1757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462" y="5949280"/>
                  <a:ext cx="269314" cy="0"/>
                </a:xfrm>
                <a:prstGeom prst="line">
                  <a:avLst/>
                </a:prstGeom>
                <a:ln w="88900">
                  <a:solidFill>
                    <a:srgbClr val="0000FF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3ED979D-1821-4886-E358-15F6C28A6E68}"/>
                    </a:ext>
                  </a:extLst>
                </p:cNvPr>
                <p:cNvSpPr txBox="1"/>
                <p:nvPr/>
              </p:nvSpPr>
              <p:spPr>
                <a:xfrm>
                  <a:off x="2102315" y="5930116"/>
                  <a:ext cx="1245549" cy="491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step 1 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ADBD853-429F-A764-8D8A-71B2895729BF}"/>
                  </a:ext>
                </a:extLst>
              </p:cNvPr>
              <p:cNvGrpSpPr/>
              <p:nvPr/>
            </p:nvGrpSpPr>
            <p:grpSpPr>
              <a:xfrm>
                <a:off x="3887046" y="3233977"/>
                <a:ext cx="616291" cy="2723687"/>
                <a:chOff x="3887046" y="3233977"/>
                <a:chExt cx="616291" cy="272368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596D8F67-128D-5AAB-02F8-BC42667231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7046" y="3233977"/>
                  <a:ext cx="11853" cy="2723687"/>
                </a:xfrm>
                <a:prstGeom prst="line">
                  <a:avLst/>
                </a:prstGeom>
                <a:ln w="889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38C7A75-6F30-95A9-9707-CF7742113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87046" y="4695056"/>
                  <a:ext cx="0" cy="318120"/>
                </a:xfrm>
                <a:prstGeom prst="line">
                  <a:avLst/>
                </a:prstGeom>
                <a:ln w="88900">
                  <a:solidFill>
                    <a:srgbClr val="0000FF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065FD21-CE5C-0008-F835-436C38549D4B}"/>
                    </a:ext>
                  </a:extLst>
                </p:cNvPr>
                <p:cNvSpPr txBox="1"/>
                <p:nvPr/>
              </p:nvSpPr>
              <p:spPr>
                <a:xfrm rot="16200000">
                  <a:off x="3616870" y="4702773"/>
                  <a:ext cx="1281353" cy="491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/>
                    <a:t>step 2</a:t>
                  </a: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CA6FA7-2C77-769E-0865-D5A9F76A354C}"/>
                  </a:ext>
                </a:extLst>
              </p:cNvPr>
              <p:cNvSpPr txBox="1"/>
              <p:nvPr/>
            </p:nvSpPr>
            <p:spPr>
              <a:xfrm rot="19262699">
                <a:off x="2433776" y="3297049"/>
                <a:ext cx="1281354" cy="49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step 3</a:t>
                </a:r>
              </a:p>
            </p:txBody>
          </p:sp>
          <p:sp>
            <p:nvSpPr>
              <p:cNvPr id="29" name="Sun 28">
                <a:extLst>
                  <a:ext uri="{FF2B5EF4-FFF2-40B4-BE49-F238E27FC236}">
                    <a16:creationId xmlns:a16="http://schemas.microsoft.com/office/drawing/2014/main" id="{0BB98787-D041-BF9D-FA72-82F3B4D7B6FC}"/>
                  </a:ext>
                </a:extLst>
              </p:cNvPr>
              <p:cNvSpPr/>
              <p:nvPr/>
            </p:nvSpPr>
            <p:spPr>
              <a:xfrm>
                <a:off x="735135" y="5651956"/>
                <a:ext cx="452489" cy="369332"/>
              </a:xfrm>
              <a:prstGeom prst="su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5879A39-88B1-0593-C0C6-DA1BFB13E602}"/>
                  </a:ext>
                </a:extLst>
              </p:cNvPr>
              <p:cNvSpPr txBox="1"/>
              <p:nvPr/>
            </p:nvSpPr>
            <p:spPr>
              <a:xfrm>
                <a:off x="410327" y="5445223"/>
                <a:ext cx="1281354" cy="49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4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173DAEF-FE46-E749-9412-EC381D3757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968" y="2060848"/>
                <a:ext cx="0" cy="4040832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41D1427-601F-1D2F-5603-8F2082302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9592" y="1988840"/>
                <a:ext cx="483730" cy="52094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86C790E-1579-9EC2-2965-3894FF20A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44000" y="5445224"/>
                <a:ext cx="492096" cy="605656"/>
              </a:xfrm>
              <a:prstGeom prst="rect">
                <a:avLst/>
              </a:prstGeom>
            </p:spPr>
          </p:pic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C472AC2-DF52-8385-C3FC-BB664F7CB64F}"/>
                  </a:ext>
                </a:extLst>
              </p:cNvPr>
              <p:cNvSpPr/>
              <p:nvPr/>
            </p:nvSpPr>
            <p:spPr>
              <a:xfrm>
                <a:off x="827583" y="3917686"/>
                <a:ext cx="2482372" cy="516600"/>
              </a:xfrm>
              <a:custGeom>
                <a:avLst/>
                <a:gdLst>
                  <a:gd name="connsiteX0" fmla="*/ 0 w 4287795"/>
                  <a:gd name="connsiteY0" fmla="*/ 0 h 1372444"/>
                  <a:gd name="connsiteX1" fmla="*/ 432487 w 4287795"/>
                  <a:gd name="connsiteY1" fmla="*/ 617838 h 1372444"/>
                  <a:gd name="connsiteX2" fmla="*/ 1087395 w 4287795"/>
                  <a:gd name="connsiteY2" fmla="*/ 1075038 h 1372444"/>
                  <a:gd name="connsiteX3" fmla="*/ 2199503 w 4287795"/>
                  <a:gd name="connsiteY3" fmla="*/ 1371600 h 1372444"/>
                  <a:gd name="connsiteX4" fmla="*/ 3361038 w 4287795"/>
                  <a:gd name="connsiteY4" fmla="*/ 1149179 h 1372444"/>
                  <a:gd name="connsiteX5" fmla="*/ 4287795 w 4287795"/>
                  <a:gd name="connsiteY5" fmla="*/ 716692 h 137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87795" h="1372444">
                    <a:moveTo>
                      <a:pt x="0" y="0"/>
                    </a:moveTo>
                    <a:cubicBezTo>
                      <a:pt x="125627" y="219332"/>
                      <a:pt x="251255" y="438665"/>
                      <a:pt x="432487" y="617838"/>
                    </a:cubicBezTo>
                    <a:cubicBezTo>
                      <a:pt x="613720" y="797011"/>
                      <a:pt x="792892" y="949411"/>
                      <a:pt x="1087395" y="1075038"/>
                    </a:cubicBezTo>
                    <a:cubicBezTo>
                      <a:pt x="1381898" y="1200665"/>
                      <a:pt x="1820563" y="1359243"/>
                      <a:pt x="2199503" y="1371600"/>
                    </a:cubicBezTo>
                    <a:cubicBezTo>
                      <a:pt x="2578444" y="1383957"/>
                      <a:pt x="3012989" y="1258330"/>
                      <a:pt x="3361038" y="1149179"/>
                    </a:cubicBezTo>
                    <a:cubicBezTo>
                      <a:pt x="3709087" y="1040028"/>
                      <a:pt x="3998441" y="878360"/>
                      <a:pt x="4287795" y="716692"/>
                    </a:cubicBezTo>
                  </a:path>
                </a:pathLst>
              </a:cu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B7F3849-CA1E-051B-0AF9-5E12871A0C98}"/>
                  </a:ext>
                </a:extLst>
              </p:cNvPr>
              <p:cNvSpPr txBox="1"/>
              <p:nvPr/>
            </p:nvSpPr>
            <p:spPr>
              <a:xfrm>
                <a:off x="991257" y="2852936"/>
                <a:ext cx="2185401" cy="491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 </a:t>
                </a:r>
                <a:r>
                  <a:rPr lang="en-US" sz="1200"/>
                  <a:t>gaped paramagnet 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86757A-2848-E183-30A4-5C9E572978B2}"/>
                  </a:ext>
                </a:extLst>
              </p:cNvPr>
              <p:cNvSpPr txBox="1"/>
              <p:nvPr/>
            </p:nvSpPr>
            <p:spPr>
              <a:xfrm>
                <a:off x="954915" y="4457237"/>
                <a:ext cx="960545" cy="655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SG</a:t>
                </a:r>
                <a:endParaRPr lang="en-US" dirty="0">
                  <a:solidFill>
                    <a:srgbClr val="0000FF"/>
                  </a:solidFill>
                </a:endParaRPr>
              </a:p>
              <a:p>
                <a:r>
                  <a:rPr lang="en-US" sz="1200" dirty="0"/>
                  <a:t>gapless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6622AC1-690C-19E0-1128-FD220E954E61}"/>
                  </a:ext>
                </a:extLst>
              </p:cNvPr>
              <p:cNvSpPr txBox="1"/>
              <p:nvPr/>
            </p:nvSpPr>
            <p:spPr>
              <a:xfrm>
                <a:off x="1547664" y="5939988"/>
                <a:ext cx="792087" cy="36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err="1"/>
                  <a:t>B</a:t>
                </a:r>
                <a:r>
                  <a:rPr lang="en-US" sz="1200" i="1" baseline="-25000" err="1"/>
                  <a:t>c</a:t>
                </a:r>
                <a:endParaRPr lang="en-US" sz="120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B3CDC1F-8C12-F169-819C-EFCE0A63581E}"/>
                  </a:ext>
                </a:extLst>
              </p:cNvPr>
              <p:cNvSpPr/>
              <p:nvPr/>
            </p:nvSpPr>
            <p:spPr>
              <a:xfrm>
                <a:off x="1763688" y="4149080"/>
                <a:ext cx="1609279" cy="1828800"/>
              </a:xfrm>
              <a:custGeom>
                <a:avLst/>
                <a:gdLst>
                  <a:gd name="connsiteX0" fmla="*/ 2901 w 1609279"/>
                  <a:gd name="connsiteY0" fmla="*/ 1828800 h 1828800"/>
                  <a:gd name="connsiteX1" fmla="*/ 52328 w 1609279"/>
                  <a:gd name="connsiteY1" fmla="*/ 1594022 h 1828800"/>
                  <a:gd name="connsiteX2" fmla="*/ 361247 w 1609279"/>
                  <a:gd name="connsiteY2" fmla="*/ 1210962 h 1828800"/>
                  <a:gd name="connsiteX3" fmla="*/ 818447 w 1609279"/>
                  <a:gd name="connsiteY3" fmla="*/ 729049 h 1828800"/>
                  <a:gd name="connsiteX4" fmla="*/ 1609279 w 1609279"/>
                  <a:gd name="connsiteY4" fmla="*/ 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9279" h="1828800">
                    <a:moveTo>
                      <a:pt x="2901" y="1828800"/>
                    </a:moveTo>
                    <a:cubicBezTo>
                      <a:pt x="-2248" y="1762897"/>
                      <a:pt x="-7396" y="1696995"/>
                      <a:pt x="52328" y="1594022"/>
                    </a:cubicBezTo>
                    <a:cubicBezTo>
                      <a:pt x="112052" y="1491049"/>
                      <a:pt x="233561" y="1355124"/>
                      <a:pt x="361247" y="1210962"/>
                    </a:cubicBezTo>
                    <a:cubicBezTo>
                      <a:pt x="488934" y="1066800"/>
                      <a:pt x="610442" y="930876"/>
                      <a:pt x="818447" y="729049"/>
                    </a:cubicBezTo>
                    <a:cubicBezTo>
                      <a:pt x="1026452" y="527222"/>
                      <a:pt x="1317865" y="263611"/>
                      <a:pt x="1609279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3386B55-3E82-059B-728E-E5B4323E429C}"/>
                  </a:ext>
                </a:extLst>
              </p:cNvPr>
              <p:cNvSpPr txBox="1"/>
              <p:nvPr/>
            </p:nvSpPr>
            <p:spPr>
              <a:xfrm>
                <a:off x="2987824" y="5373216"/>
                <a:ext cx="838931" cy="36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gaped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9053D15-168F-B531-7B07-F071BD2CFEE1}"/>
                  </a:ext>
                </a:extLst>
              </p:cNvPr>
              <p:cNvSpPr/>
              <p:nvPr/>
            </p:nvSpPr>
            <p:spPr>
              <a:xfrm>
                <a:off x="3203848" y="4079060"/>
                <a:ext cx="216024" cy="21403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7073113-82D9-CD66-21E1-B92ABC713C6D}"/>
                  </a:ext>
                </a:extLst>
              </p:cNvPr>
              <p:cNvCxnSpPr>
                <a:cxnSpLocks/>
              </p:cNvCxnSpPr>
              <p:nvPr/>
            </p:nvCxnSpPr>
            <p:spPr>
              <a:xfrm rot="1560000" flipH="1">
                <a:off x="3099816" y="4553712"/>
                <a:ext cx="216024" cy="296414"/>
              </a:xfrm>
              <a:prstGeom prst="line">
                <a:avLst/>
              </a:prstGeom>
              <a:ln w="66675">
                <a:solidFill>
                  <a:srgbClr val="0000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66E10116-1BAF-6DA8-89AF-F0992C412D23}"/>
                  </a:ext>
                </a:extLst>
              </p:cNvPr>
              <p:cNvSpPr/>
              <p:nvPr/>
            </p:nvSpPr>
            <p:spPr>
              <a:xfrm>
                <a:off x="1233697" y="5203037"/>
                <a:ext cx="914400" cy="1409517"/>
              </a:xfrm>
              <a:prstGeom prst="arc">
                <a:avLst/>
              </a:prstGeom>
              <a:ln w="53975">
                <a:solidFill>
                  <a:srgbClr val="1C1C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369ACF3-8C1D-848B-BB7A-C91E5EC122BA}"/>
                  </a:ext>
                </a:extLst>
              </p:cNvPr>
              <p:cNvSpPr txBox="1"/>
              <p:nvPr/>
            </p:nvSpPr>
            <p:spPr>
              <a:xfrm>
                <a:off x="2115931" y="5212857"/>
                <a:ext cx="414346" cy="491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Symbol" pitchFamily="2" charset="2"/>
                  </a:rPr>
                  <a:t>c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62CCCE-2F2F-5F24-4726-08E9B7E38B9D}"/>
                </a:ext>
              </a:extLst>
            </p:cNvPr>
            <p:cNvSpPr/>
            <p:nvPr/>
          </p:nvSpPr>
          <p:spPr>
            <a:xfrm>
              <a:off x="4741680" y="1444650"/>
              <a:ext cx="472150" cy="41549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3A20BD-9415-74F6-E942-157F797E9924}"/>
              </a:ext>
            </a:extLst>
          </p:cNvPr>
          <p:cNvSpPr txBox="1"/>
          <p:nvPr/>
        </p:nvSpPr>
        <p:spPr>
          <a:xfrm>
            <a:off x="5104194" y="854773"/>
            <a:ext cx="5085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H. Wang, H-C. Yeh,  A.K., Nature Comm (2022). </a:t>
            </a:r>
          </a:p>
        </p:txBody>
      </p:sp>
    </p:spTree>
    <p:extLst>
      <p:ext uri="{BB962C8B-B14F-4D97-AF65-F5344CB8AC3E}">
        <p14:creationId xmlns:p14="http://schemas.microsoft.com/office/powerpoint/2010/main" val="16110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8232-4DEE-70FE-AA0F-CD9BA5916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43E98-6D5F-B1BB-1823-1036C9D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14" y="271049"/>
            <a:ext cx="10804561" cy="498598"/>
          </a:xfrm>
        </p:spPr>
        <p:txBody>
          <a:bodyPr/>
          <a:lstStyle/>
          <a:p>
            <a:r>
              <a:rPr lang="en-US" dirty="0"/>
              <a:t>Complexity of  finding the minimum of the glass</a:t>
            </a:r>
          </a:p>
        </p:txBody>
      </p:sp>
      <p:pic>
        <p:nvPicPr>
          <p:cNvPr id="2" name="Picture 1" descr="Fine Theoretical Physics Institute">
            <a:extLst>
              <a:ext uri="{FF2B5EF4-FFF2-40B4-BE49-F238E27FC236}">
                <a16:creationId xmlns:a16="http://schemas.microsoft.com/office/drawing/2014/main" id="{0A598C78-F79A-B366-BCD2-8C3FD9F9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95085"/>
            <a:ext cx="12320699" cy="7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BAAC7-EDD5-871B-A89B-8910F61E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569" y="5639404"/>
            <a:ext cx="5642838" cy="3983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51A742-E061-0D13-8605-1E123633204D}"/>
              </a:ext>
            </a:extLst>
          </p:cNvPr>
          <p:cNvGrpSpPr/>
          <p:nvPr/>
        </p:nvGrpSpPr>
        <p:grpSpPr>
          <a:xfrm>
            <a:off x="763732" y="860096"/>
            <a:ext cx="9502487" cy="4637818"/>
            <a:chOff x="763732" y="1054066"/>
            <a:chExt cx="9502487" cy="46378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EE5083-378F-B142-957A-9A54DADA7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732" y="1054066"/>
              <a:ext cx="9502487" cy="463781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4E4FC6E-2066-D6C0-25C9-60888336F21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564" y="4835231"/>
              <a:ext cx="183197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CB8FE0-806D-335C-11D3-8838C7A1749E}"/>
                </a:ext>
              </a:extLst>
            </p:cNvPr>
            <p:cNvCxnSpPr>
              <a:cxnSpLocks/>
            </p:cNvCxnSpPr>
            <p:nvPr/>
          </p:nvCxnSpPr>
          <p:spPr>
            <a:xfrm>
              <a:off x="2299855" y="5084616"/>
              <a:ext cx="4793672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8879BA-2DE3-81E6-38B0-5DBB8B312573}"/>
                </a:ext>
              </a:extLst>
            </p:cNvPr>
            <p:cNvCxnSpPr>
              <a:cxnSpLocks/>
            </p:cNvCxnSpPr>
            <p:nvPr/>
          </p:nvCxnSpPr>
          <p:spPr>
            <a:xfrm>
              <a:off x="4904516" y="5347853"/>
              <a:ext cx="268777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1055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{1A695248-A788-5242-B0B7-F9C798486EB2}tf16401378</Template>
  <TotalTime>108452</TotalTime>
  <Words>795</Words>
  <Application>Microsoft Macintosh PowerPoint</Application>
  <PresentationFormat>Widescreen</PresentationFormat>
  <Paragraphs>143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Times</vt:lpstr>
      <vt:lpstr>Adobe Arabic</vt:lpstr>
      <vt:lpstr>Symbol</vt:lpstr>
      <vt:lpstr>Calibri Light</vt:lpstr>
      <vt:lpstr>Arial</vt:lpstr>
      <vt:lpstr>Open Sans</vt:lpstr>
      <vt:lpstr>Bookman Old Style</vt:lpstr>
      <vt:lpstr>Californian FB</vt:lpstr>
      <vt:lpstr>American Typewriter</vt:lpstr>
      <vt:lpstr>Calibri</vt:lpstr>
      <vt:lpstr>Office Theme</vt:lpstr>
      <vt:lpstr>Quantum optimization and   quantum Neural networks </vt:lpstr>
      <vt:lpstr>Motivation:  </vt:lpstr>
      <vt:lpstr>Gate computers                 vs.                           Annealers</vt:lpstr>
      <vt:lpstr>SIMULATIONS WITH THE D-Wave:  </vt:lpstr>
      <vt:lpstr>Classical Optimization: </vt:lpstr>
      <vt:lpstr>Classical Annealing: </vt:lpstr>
      <vt:lpstr>FORWARD Quantum Annealing: </vt:lpstr>
      <vt:lpstr>Quantum Refrigeration Cycle: cyclic annealing    </vt:lpstr>
      <vt:lpstr>Complexity of  finding the minimum of the glass</vt:lpstr>
      <vt:lpstr>Complexity: </vt:lpstr>
      <vt:lpstr>Spin glass complexity  </vt:lpstr>
      <vt:lpstr>Forward vs. Cycle annealing:  </vt:lpstr>
      <vt:lpstr>Dendrogram</vt:lpstr>
      <vt:lpstr>Basin’s  distribution  </vt:lpstr>
      <vt:lpstr>Digital cooling:  Cluster flipping algorithm </vt:lpstr>
      <vt:lpstr>Lessons:  </vt:lpstr>
      <vt:lpstr>Image recognition: Hopfield Model</vt:lpstr>
      <vt:lpstr>(Quantum) Hopfield Model</vt:lpstr>
      <vt:lpstr>Image recognition </vt:lpstr>
      <vt:lpstr>Neural Networks  </vt:lpstr>
      <vt:lpstr>Training Neural Networks  </vt:lpstr>
      <vt:lpstr>Training NN’s  </vt:lpstr>
      <vt:lpstr>Training NN’s  </vt:lpstr>
      <vt:lpstr>Quantum advanaage:  </vt:lpstr>
      <vt:lpstr>Amplitude amplification (grover algorithm) </vt:lpstr>
      <vt:lpstr>Lessons: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krantz</dc:creator>
  <cp:lastModifiedBy>Alex Kamenev</cp:lastModifiedBy>
  <cp:revision>382</cp:revision>
  <dcterms:created xsi:type="dcterms:W3CDTF">2021-01-25T22:11:54Z</dcterms:created>
  <dcterms:modified xsi:type="dcterms:W3CDTF">2025-08-06T21:46:03Z</dcterms:modified>
</cp:coreProperties>
</file>