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9" r:id="rId2"/>
    <p:sldMasterId id="2147483712" r:id="rId3"/>
    <p:sldMasterId id="2147483725" r:id="rId4"/>
    <p:sldMasterId id="2147483738" r:id="rId5"/>
    <p:sldMasterId id="2147483751" r:id="rId6"/>
    <p:sldMasterId id="2147483764" r:id="rId7"/>
    <p:sldMasterId id="2147483784" r:id="rId8"/>
  </p:sldMasterIdLst>
  <p:notesMasterIdLst>
    <p:notesMasterId r:id="rId48"/>
  </p:notesMasterIdLst>
  <p:sldIdLst>
    <p:sldId id="273" r:id="rId9"/>
    <p:sldId id="290" r:id="rId10"/>
    <p:sldId id="291" r:id="rId11"/>
    <p:sldId id="293" r:id="rId12"/>
    <p:sldId id="292" r:id="rId13"/>
    <p:sldId id="310" r:id="rId14"/>
    <p:sldId id="294" r:id="rId15"/>
    <p:sldId id="295" r:id="rId16"/>
    <p:sldId id="298" r:id="rId17"/>
    <p:sldId id="309" r:id="rId18"/>
    <p:sldId id="300" r:id="rId19"/>
    <p:sldId id="301" r:id="rId20"/>
    <p:sldId id="269" r:id="rId21"/>
    <p:sldId id="297" r:id="rId22"/>
    <p:sldId id="261" r:id="rId23"/>
    <p:sldId id="274" r:id="rId24"/>
    <p:sldId id="305" r:id="rId25"/>
    <p:sldId id="299" r:id="rId26"/>
    <p:sldId id="303" r:id="rId27"/>
    <p:sldId id="275" r:id="rId28"/>
    <p:sldId id="306" r:id="rId29"/>
    <p:sldId id="277" r:id="rId30"/>
    <p:sldId id="276" r:id="rId31"/>
    <p:sldId id="278" r:id="rId32"/>
    <p:sldId id="284" r:id="rId33"/>
    <p:sldId id="262" r:id="rId34"/>
    <p:sldId id="280" r:id="rId35"/>
    <p:sldId id="281" r:id="rId36"/>
    <p:sldId id="283" r:id="rId37"/>
    <p:sldId id="302" r:id="rId38"/>
    <p:sldId id="311" r:id="rId39"/>
    <p:sldId id="313" r:id="rId40"/>
    <p:sldId id="312" r:id="rId41"/>
    <p:sldId id="314" r:id="rId42"/>
    <p:sldId id="304" r:id="rId43"/>
    <p:sldId id="307" r:id="rId44"/>
    <p:sldId id="308" r:id="rId45"/>
    <p:sldId id="272" r:id="rId46"/>
    <p:sldId id="27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" userDrawn="1">
          <p15:clr>
            <a:srgbClr val="A4A3A4"/>
          </p15:clr>
        </p15:guide>
        <p15:guide id="2" pos="3386" userDrawn="1">
          <p15:clr>
            <a:srgbClr val="A4A3A4"/>
          </p15:clr>
        </p15:guide>
        <p15:guide id="3" pos="347" userDrawn="1">
          <p15:clr>
            <a:srgbClr val="A4A3A4"/>
          </p15:clr>
        </p15:guide>
        <p15:guide id="4" orient="horz" pos="2659" userDrawn="1">
          <p15:clr>
            <a:srgbClr val="A4A3A4"/>
          </p15:clr>
        </p15:guide>
        <p15:guide id="5" pos="6993" userDrawn="1">
          <p15:clr>
            <a:srgbClr val="A4A3A4"/>
          </p15:clr>
        </p15:guide>
        <p15:guide id="6" orient="horz" pos="981" userDrawn="1">
          <p15:clr>
            <a:srgbClr val="A4A3A4"/>
          </p15:clr>
        </p15:guide>
        <p15:guide id="7" pos="43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BDD6"/>
    <a:srgbClr val="70D2B0"/>
    <a:srgbClr val="0B7379"/>
    <a:srgbClr val="D9117E"/>
    <a:srgbClr val="FFD28C"/>
    <a:srgbClr val="FCAC48"/>
    <a:srgbClr val="9E2E5D"/>
    <a:srgbClr val="9BBAFF"/>
    <a:srgbClr val="00A0C9"/>
    <a:srgbClr val="A3D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6327"/>
  </p:normalViewPr>
  <p:slideViewPr>
    <p:cSldViewPr snapToGrid="0" showGuides="1">
      <p:cViewPr varScale="1">
        <p:scale>
          <a:sx n="93" d="100"/>
          <a:sy n="93" d="100"/>
        </p:scale>
        <p:origin x="216" y="520"/>
      </p:cViewPr>
      <p:guideLst>
        <p:guide orient="horz" pos="278"/>
        <p:guide pos="3386"/>
        <p:guide pos="347"/>
        <p:guide orient="horz" pos="2659"/>
        <p:guide pos="6993"/>
        <p:guide orient="horz" pos="981"/>
        <p:guide pos="43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99D14-E243-5845-8761-66916DF3E54A}" type="datetimeFigureOut">
              <a:rPr lang="en-US" smtClean="0"/>
              <a:t>8/27/25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B740E-AF62-7B40-BD58-D78713E26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75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12D312-1077-34C4-3E6B-AF813C0F11CA}"/>
              </a:ext>
            </a:extLst>
          </p:cNvPr>
          <p:cNvSpPr/>
          <p:nvPr userDrawn="1"/>
        </p:nvSpPr>
        <p:spPr>
          <a:xfrm>
            <a:off x="0" y="0"/>
            <a:ext cx="5335343" cy="4243101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EB85D1-E7FF-1C55-C4C1-548CB5F311C9}"/>
              </a:ext>
            </a:extLst>
          </p:cNvPr>
          <p:cNvSpPr/>
          <p:nvPr userDrawn="1"/>
        </p:nvSpPr>
        <p:spPr>
          <a:xfrm>
            <a:off x="7928919" y="4227655"/>
            <a:ext cx="4263081" cy="2636837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5537F1E-ADB8-3B17-3058-E865647A0C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173" y="591544"/>
            <a:ext cx="4271441" cy="355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spc="1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ICTP: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9503FDD-1468-C407-2F08-912390A06A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75" y="1157601"/>
            <a:ext cx="4271440" cy="2528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E47B6A7-4A2A-C854-169D-1D18CC375C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73" y="4760685"/>
            <a:ext cx="2933700" cy="403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346BCF6A-38BE-EF6A-D3CB-C1BE1DD27F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3A54E3-5BF6-671F-18E9-537FE808433C}"/>
              </a:ext>
            </a:extLst>
          </p:cNvPr>
          <p:cNvSpPr/>
          <p:nvPr userDrawn="1"/>
        </p:nvSpPr>
        <p:spPr>
          <a:xfrm>
            <a:off x="3694670" y="4243102"/>
            <a:ext cx="1640673" cy="2631989"/>
          </a:xfrm>
          <a:prstGeom prst="rect">
            <a:avLst/>
          </a:prstGeom>
          <a:solidFill>
            <a:srgbClr val="C8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3DAE1-3AA5-19E3-DC2D-DFC01B9A3C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03173" y="6175095"/>
            <a:ext cx="1411084" cy="503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1A1D6E-1646-A945-B438-AFD2C8FD41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53984" y="6121684"/>
            <a:ext cx="3605783" cy="5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1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AF72F7-330B-150C-63F1-12E7B76D7B1D}"/>
              </a:ext>
            </a:extLst>
          </p:cNvPr>
          <p:cNvSpPr/>
          <p:nvPr userDrawn="1"/>
        </p:nvSpPr>
        <p:spPr>
          <a:xfrm>
            <a:off x="11101388" y="2631991"/>
            <a:ext cx="1094732" cy="4226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0376D7-3ED2-5B9D-29FF-3E4D305DB4E3}"/>
              </a:ext>
            </a:extLst>
          </p:cNvPr>
          <p:cNvSpPr/>
          <p:nvPr userDrawn="1"/>
        </p:nvSpPr>
        <p:spPr>
          <a:xfrm>
            <a:off x="11099327" y="1"/>
            <a:ext cx="1094732" cy="26319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83DF8-92B2-ADAC-0C86-405BC584F76D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28E973D-D6F6-4A3B-267B-82E506366B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095038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927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3381D1-927B-4D31-5EA0-38CD23A7C477}"/>
              </a:ext>
            </a:extLst>
          </p:cNvPr>
          <p:cNvSpPr/>
          <p:nvPr userDrawn="1"/>
        </p:nvSpPr>
        <p:spPr>
          <a:xfrm>
            <a:off x="0" y="2574664"/>
            <a:ext cx="11092247" cy="42833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50614"/>
            <a:ext cx="9985520" cy="342117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E7A62C-4451-FAD5-104F-91D063FE5CF3}"/>
              </a:ext>
            </a:extLst>
          </p:cNvPr>
          <p:cNvSpPr/>
          <p:nvPr userDrawn="1"/>
        </p:nvSpPr>
        <p:spPr>
          <a:xfrm>
            <a:off x="11105409" y="4283336"/>
            <a:ext cx="1088650" cy="2574664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225640-512D-1D5E-6D75-960B932886E0}"/>
              </a:ext>
            </a:extLst>
          </p:cNvPr>
          <p:cNvSpPr/>
          <p:nvPr userDrawn="1"/>
        </p:nvSpPr>
        <p:spPr>
          <a:xfrm>
            <a:off x="11105410" y="0"/>
            <a:ext cx="1086590" cy="4283336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89725-5932-782C-5E3C-60AEBB9C49B3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BF8433C-E815-06D2-0B95-725F03112E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B4ED7082-5C9A-47EE-8A89-BDD8198169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8B1AE809-37B5-EF55-CFE8-1561534E83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18349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56717D-FAFE-195C-D2FA-00BD76EBDDA5}"/>
              </a:ext>
            </a:extLst>
          </p:cNvPr>
          <p:cNvSpPr/>
          <p:nvPr userDrawn="1"/>
        </p:nvSpPr>
        <p:spPr>
          <a:xfrm>
            <a:off x="4262511" y="1628775"/>
            <a:ext cx="6851649" cy="522922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0F338F-B3C9-86C9-6904-FEF580B94FE1}"/>
              </a:ext>
            </a:extLst>
          </p:cNvPr>
          <p:cNvSpPr/>
          <p:nvPr userDrawn="1"/>
        </p:nvSpPr>
        <p:spPr>
          <a:xfrm>
            <a:off x="0" y="1628776"/>
            <a:ext cx="4583575" cy="5229224"/>
          </a:xfrm>
          <a:prstGeom prst="rect">
            <a:avLst/>
          </a:prstGeom>
          <a:solidFill>
            <a:srgbClr val="E1E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569D5A8B-5726-9C49-BA8B-D555DC6278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4993" y="2950614"/>
            <a:ext cx="5676319" cy="342117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B3EF-983F-8C77-FC15-D1EDF1719A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1" y="2950613"/>
            <a:ext cx="3147250" cy="3421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CC2BB4-4D8B-C979-2731-F22914D2E610}"/>
              </a:ext>
            </a:extLst>
          </p:cNvPr>
          <p:cNvSpPr/>
          <p:nvPr userDrawn="1"/>
        </p:nvSpPr>
        <p:spPr>
          <a:xfrm>
            <a:off x="11105409" y="1628775"/>
            <a:ext cx="1088650" cy="5229225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616478-5492-97E1-971F-C6BED16F48BE}"/>
              </a:ext>
            </a:extLst>
          </p:cNvPr>
          <p:cNvSpPr/>
          <p:nvPr userDrawn="1"/>
        </p:nvSpPr>
        <p:spPr>
          <a:xfrm>
            <a:off x="11105409" y="0"/>
            <a:ext cx="1086591" cy="1628775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EE92D7-32BC-7BD6-1EBE-391783C9F320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F341591-1DF7-AE93-61D6-9FAA57C265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D301E70B-8FCF-D93E-6FC0-DF81E6C14D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5249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1E4BB1-B88C-4BC7-1555-CDF951DAF48E}"/>
              </a:ext>
            </a:extLst>
          </p:cNvPr>
          <p:cNvSpPr/>
          <p:nvPr userDrawn="1"/>
        </p:nvSpPr>
        <p:spPr>
          <a:xfrm>
            <a:off x="11105409" y="0"/>
            <a:ext cx="1097691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1B5EE8-2B34-60C3-427D-86E7D71C2D93}"/>
              </a:ext>
            </a:extLst>
          </p:cNvPr>
          <p:cNvSpPr/>
          <p:nvPr userDrawn="1"/>
        </p:nvSpPr>
        <p:spPr>
          <a:xfrm>
            <a:off x="0" y="0"/>
            <a:ext cx="11114161" cy="6858000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B2A7131-0530-E933-21FE-A01E29318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0956" t="912"/>
          <a:stretch/>
        </p:blipFill>
        <p:spPr>
          <a:xfrm>
            <a:off x="11114160" y="0"/>
            <a:ext cx="1077839" cy="26096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AA19EA-8FDA-E0CF-C261-E71AAACCB5DB}"/>
              </a:ext>
            </a:extLst>
          </p:cNvPr>
          <p:cNvSpPr/>
          <p:nvPr userDrawn="1"/>
        </p:nvSpPr>
        <p:spPr>
          <a:xfrm>
            <a:off x="11114160" y="2609644"/>
            <a:ext cx="1081960" cy="4248356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B7710A-AE2C-DDFE-A96F-153D50029EF9}"/>
              </a:ext>
            </a:extLst>
          </p:cNvPr>
          <p:cNvSpPr/>
          <p:nvPr userDrawn="1"/>
        </p:nvSpPr>
        <p:spPr>
          <a:xfrm>
            <a:off x="11121140" y="0"/>
            <a:ext cx="1081960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18FF88-FC15-58CD-A52B-53F254C09D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1173" y="400599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ICTP TESTIMONIAL IN CAPS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D34364-F1F8-192C-05C6-034B75944B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1173" y="1628774"/>
            <a:ext cx="10115867" cy="34575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1FEAFDD-4911-56FD-7161-B20B084012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173" y="5319553"/>
            <a:ext cx="10115867" cy="440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spc="100" baseline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MAKE CAPS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833427-FDAE-FB72-33A5-7E4EEAA79F9B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7605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AF72F7-330B-150C-63F1-12E7B76D7B1D}"/>
              </a:ext>
            </a:extLst>
          </p:cNvPr>
          <p:cNvSpPr/>
          <p:nvPr userDrawn="1"/>
        </p:nvSpPr>
        <p:spPr>
          <a:xfrm>
            <a:off x="11101388" y="2631991"/>
            <a:ext cx="1094732" cy="4226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0376D7-3ED2-5B9D-29FF-3E4D305DB4E3}"/>
              </a:ext>
            </a:extLst>
          </p:cNvPr>
          <p:cNvSpPr/>
          <p:nvPr userDrawn="1"/>
        </p:nvSpPr>
        <p:spPr>
          <a:xfrm>
            <a:off x="11099327" y="1"/>
            <a:ext cx="1094732" cy="26319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83DF8-92B2-ADAC-0C86-405BC584F76D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28E973D-D6F6-4A3B-267B-82E506366B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095038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035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D51A855-7987-7F89-99DD-72A362DF36E0}"/>
              </a:ext>
            </a:extLst>
          </p:cNvPr>
          <p:cNvSpPr/>
          <p:nvPr userDrawn="1"/>
        </p:nvSpPr>
        <p:spPr>
          <a:xfrm>
            <a:off x="1" y="1592262"/>
            <a:ext cx="11105408" cy="52657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E7A62C-4451-FAD5-104F-91D063FE5CF3}"/>
              </a:ext>
            </a:extLst>
          </p:cNvPr>
          <p:cNvSpPr/>
          <p:nvPr userDrawn="1"/>
        </p:nvSpPr>
        <p:spPr>
          <a:xfrm>
            <a:off x="11105409" y="4283336"/>
            <a:ext cx="1088650" cy="2574664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225640-512D-1D5E-6D75-960B932886E0}"/>
              </a:ext>
            </a:extLst>
          </p:cNvPr>
          <p:cNvSpPr/>
          <p:nvPr userDrawn="1"/>
        </p:nvSpPr>
        <p:spPr>
          <a:xfrm>
            <a:off x="11105410" y="0"/>
            <a:ext cx="1086590" cy="4283336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89725-5932-782C-5E3C-60AEBB9C49B3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7A9EE52-ED6F-D55F-6674-FA3E2F7B3C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7059" y="1924494"/>
            <a:ext cx="3825910" cy="4447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1110BC-46EB-9469-A89F-212BD1BC6D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7490" y="1918334"/>
            <a:ext cx="4308475" cy="184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spc="1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FIGURE TITLE IN CAPS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22AF84C8-2A93-38D2-A176-A805C979007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87363" y="2275368"/>
            <a:ext cx="5938357" cy="40968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B347E8E8-6381-9C9F-F552-59AA87B20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9990963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C21868B-007C-2110-C53F-7AC75F4E90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</p:spTree>
    <p:extLst>
      <p:ext uri="{BB962C8B-B14F-4D97-AF65-F5344CB8AC3E}">
        <p14:creationId xmlns:p14="http://schemas.microsoft.com/office/powerpoint/2010/main" val="4841054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13346F7-95A3-4326-9B51-50774DAB8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1C462-B307-C03C-8FC5-A74EA332DF3E}"/>
              </a:ext>
            </a:extLst>
          </p:cNvPr>
          <p:cNvSpPr/>
          <p:nvPr userDrawn="1"/>
        </p:nvSpPr>
        <p:spPr>
          <a:xfrm>
            <a:off x="11105409" y="4283336"/>
            <a:ext cx="1088650" cy="2574664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B4E398-31E3-DD1D-AD7F-2F5CCDD94CA0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BB26B-E835-9122-077A-26965C0E3359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146DC9-FCCE-B480-C294-1F20AFBAF0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94453" y="596791"/>
            <a:ext cx="3078516" cy="1152496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Please cut (not copy) this table and add/remove columns and rows as appropriate. [Then remove this message]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E07DDC7-3F03-590B-D79E-6E1A0B5F05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EB7506D8-CC2C-0B4C-F447-A1520F7A14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93840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1A1B564-3890-57E9-16DA-2D19C380A3D4}"/>
              </a:ext>
            </a:extLst>
          </p:cNvPr>
          <p:cNvSpPr/>
          <p:nvPr userDrawn="1"/>
        </p:nvSpPr>
        <p:spPr>
          <a:xfrm>
            <a:off x="1" y="1592262"/>
            <a:ext cx="11105408" cy="52657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941307-C73C-59CE-8061-2FF516DB4EB5}"/>
              </a:ext>
            </a:extLst>
          </p:cNvPr>
          <p:cNvSpPr/>
          <p:nvPr userDrawn="1"/>
        </p:nvSpPr>
        <p:spPr>
          <a:xfrm>
            <a:off x="11105409" y="4283336"/>
            <a:ext cx="1088650" cy="2574664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89D51-4D3F-484A-868C-9FD40788EAED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BFDD09-8279-26C1-5AE2-FD505B6B4F5C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D826EE-93E3-6CB5-94E3-13797C8AD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7AD0268-2059-4B97-AA66-3360CD89D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6727C0D1-721C-288B-6EB6-9214DDA086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1924494"/>
            <a:ext cx="10157176" cy="44472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664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2941307-C73C-59CE-8061-2FF516DB4EB5}"/>
              </a:ext>
            </a:extLst>
          </p:cNvPr>
          <p:cNvSpPr/>
          <p:nvPr userDrawn="1"/>
        </p:nvSpPr>
        <p:spPr>
          <a:xfrm>
            <a:off x="11105409" y="4283336"/>
            <a:ext cx="1088650" cy="2574664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89D51-4D3F-484A-868C-9FD40788EAED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BFDD09-8279-26C1-5AE2-FD505B6B4F5C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7AD0268-2059-4B97-AA66-3360CD89D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B46281B4-2FA2-67F4-7D55-6507F0FD24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C5269-1643-0149-0F85-B90CC0FB38E0}"/>
              </a:ext>
            </a:extLst>
          </p:cNvPr>
          <p:cNvSpPr/>
          <p:nvPr userDrawn="1"/>
        </p:nvSpPr>
        <p:spPr>
          <a:xfrm>
            <a:off x="1" y="2574665"/>
            <a:ext cx="11105408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5CF76952-CA68-93A4-0E8A-310BE31B96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06896"/>
            <a:ext cx="10157176" cy="35159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CBCF2413-B50C-DD8B-934F-929CA34EE3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01129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2C7E464-C7AF-093B-0E76-AF9A865BC5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375274 w 12192000"/>
              <a:gd name="connsiteY0" fmla="*/ 2631989 h 6858000"/>
              <a:gd name="connsiteX1" fmla="*/ 5375274 w 12192000"/>
              <a:gd name="connsiteY1" fmla="*/ 6857999 h 6858000"/>
              <a:gd name="connsiteX2" fmla="*/ 12191999 w 12192000"/>
              <a:gd name="connsiteY2" fmla="*/ 6857999 h 6858000"/>
              <a:gd name="connsiteX3" fmla="*/ 12191999 w 12192000"/>
              <a:gd name="connsiteY3" fmla="*/ 2631989 h 6858000"/>
              <a:gd name="connsiteX4" fmla="*/ 3713872 w 12192000"/>
              <a:gd name="connsiteY4" fmla="*/ 1 h 6858000"/>
              <a:gd name="connsiteX5" fmla="*/ 12192000 w 12192000"/>
              <a:gd name="connsiteY5" fmla="*/ 1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4201654 h 6858000"/>
              <a:gd name="connsiteX9" fmla="*/ 3713872 w 12192000"/>
              <a:gd name="connsiteY9" fmla="*/ 4201654 h 6858000"/>
              <a:gd name="connsiteX10" fmla="*/ 0 w 12192000"/>
              <a:gd name="connsiteY10" fmla="*/ 0 h 6858000"/>
              <a:gd name="connsiteX11" fmla="*/ 3713872 w 12192000"/>
              <a:gd name="connsiteY11" fmla="*/ 0 h 6858000"/>
              <a:gd name="connsiteX12" fmla="*/ 3713872 w 12192000"/>
              <a:gd name="connsiteY12" fmla="*/ 1 h 6858000"/>
              <a:gd name="connsiteX13" fmla="*/ 0 w 12192000"/>
              <a:gd name="connsiteY13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5375274" y="2631989"/>
                </a:moveTo>
                <a:lnTo>
                  <a:pt x="5375274" y="6857999"/>
                </a:lnTo>
                <a:lnTo>
                  <a:pt x="12191999" y="6857999"/>
                </a:lnTo>
                <a:lnTo>
                  <a:pt x="12191999" y="2631989"/>
                </a:lnTo>
                <a:close/>
                <a:moveTo>
                  <a:pt x="3713872" y="1"/>
                </a:moveTo>
                <a:lnTo>
                  <a:pt x="12192000" y="1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4201654"/>
                </a:lnTo>
                <a:lnTo>
                  <a:pt x="3713872" y="4201654"/>
                </a:lnTo>
                <a:close/>
                <a:moveTo>
                  <a:pt x="0" y="0"/>
                </a:moveTo>
                <a:lnTo>
                  <a:pt x="3713872" y="0"/>
                </a:lnTo>
                <a:lnTo>
                  <a:pt x="3713872" y="1"/>
                </a:lnTo>
                <a:lnTo>
                  <a:pt x="0" y="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147AB-46E2-BAA2-9742-584EA8234B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042" r="3042"/>
          <a:stretch/>
        </p:blipFill>
        <p:spPr>
          <a:xfrm>
            <a:off x="0" y="-1"/>
            <a:ext cx="3713872" cy="42016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E0D031-F641-979C-5EF6-6FDF84018159}"/>
              </a:ext>
            </a:extLst>
          </p:cNvPr>
          <p:cNvSpPr/>
          <p:nvPr userDrawn="1"/>
        </p:nvSpPr>
        <p:spPr>
          <a:xfrm>
            <a:off x="5375275" y="2631989"/>
            <a:ext cx="6816725" cy="4226010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0282166-E9CA-BC83-E52A-A1B2B9238A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0190" y="3623310"/>
            <a:ext cx="6014150" cy="23202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032933F-470F-40D7-E8AE-879CBD157B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r>
              <a:rPr lang="en-US" dirty="0"/>
              <a:t>[Remove this message]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94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D51A855-7987-7F89-99DD-72A362DF36E0}"/>
              </a:ext>
            </a:extLst>
          </p:cNvPr>
          <p:cNvSpPr/>
          <p:nvPr userDrawn="1"/>
        </p:nvSpPr>
        <p:spPr>
          <a:xfrm>
            <a:off x="1" y="1592262"/>
            <a:ext cx="11105408" cy="52657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E7A62C-4451-FAD5-104F-91D063FE5CF3}"/>
              </a:ext>
            </a:extLst>
          </p:cNvPr>
          <p:cNvSpPr/>
          <p:nvPr userDrawn="1"/>
        </p:nvSpPr>
        <p:spPr>
          <a:xfrm>
            <a:off x="11105409" y="4283336"/>
            <a:ext cx="1088650" cy="2574664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225640-512D-1D5E-6D75-960B932886E0}"/>
              </a:ext>
            </a:extLst>
          </p:cNvPr>
          <p:cNvSpPr/>
          <p:nvPr userDrawn="1"/>
        </p:nvSpPr>
        <p:spPr>
          <a:xfrm>
            <a:off x="11105410" y="0"/>
            <a:ext cx="1086590" cy="4283336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89725-5932-782C-5E3C-60AEBB9C49B3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7A9EE52-ED6F-D55F-6674-FA3E2F7B3C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7059" y="1924494"/>
            <a:ext cx="3825910" cy="4447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1110BC-46EB-9469-A89F-212BD1BC6D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7490" y="1918334"/>
            <a:ext cx="4308475" cy="184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spc="1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FIGURE TITLE IN CAPS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22AF84C8-2A93-38D2-A176-A805C979007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87363" y="2275368"/>
            <a:ext cx="5938357" cy="409685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B347E8E8-6381-9C9F-F552-59AA87B20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9990963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C21868B-007C-2110-C53F-7AC75F4E90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</p:spTree>
    <p:extLst>
      <p:ext uri="{BB962C8B-B14F-4D97-AF65-F5344CB8AC3E}">
        <p14:creationId xmlns:p14="http://schemas.microsoft.com/office/powerpoint/2010/main" val="309443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13346F7-95A3-4326-9B51-50774DAB8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1C462-B307-C03C-8FC5-A74EA332DF3E}"/>
              </a:ext>
            </a:extLst>
          </p:cNvPr>
          <p:cNvSpPr/>
          <p:nvPr userDrawn="1"/>
        </p:nvSpPr>
        <p:spPr>
          <a:xfrm>
            <a:off x="11105409" y="4283336"/>
            <a:ext cx="1088650" cy="2574664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B4E398-31E3-DD1D-AD7F-2F5CCDD94CA0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BB26B-E835-9122-077A-26965C0E3359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146DC9-FCCE-B480-C294-1F20AFBAF0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94453" y="596791"/>
            <a:ext cx="3078516" cy="1152496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Please cut (not copy) this table and add/remove columns and rows as appropriate. [Then remove this message]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E07DDC7-3F03-590B-D79E-6E1A0B5F05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EB7506D8-CC2C-0B4C-F447-A1520F7A14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630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1A1B564-3890-57E9-16DA-2D19C380A3D4}"/>
              </a:ext>
            </a:extLst>
          </p:cNvPr>
          <p:cNvSpPr/>
          <p:nvPr userDrawn="1"/>
        </p:nvSpPr>
        <p:spPr>
          <a:xfrm>
            <a:off x="1" y="1592262"/>
            <a:ext cx="11105408" cy="52657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941307-C73C-59CE-8061-2FF516DB4EB5}"/>
              </a:ext>
            </a:extLst>
          </p:cNvPr>
          <p:cNvSpPr/>
          <p:nvPr userDrawn="1"/>
        </p:nvSpPr>
        <p:spPr>
          <a:xfrm>
            <a:off x="11105409" y="4283336"/>
            <a:ext cx="1088650" cy="2574664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89D51-4D3F-484A-868C-9FD40788EAED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BFDD09-8279-26C1-5AE2-FD505B6B4F5C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D826EE-93E3-6CB5-94E3-13797C8AD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7AD0268-2059-4B97-AA66-3360CD89D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6727C0D1-721C-288B-6EB6-9214DDA086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1924494"/>
            <a:ext cx="10157176" cy="44472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5463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2941307-C73C-59CE-8061-2FF516DB4EB5}"/>
              </a:ext>
            </a:extLst>
          </p:cNvPr>
          <p:cNvSpPr/>
          <p:nvPr userDrawn="1"/>
        </p:nvSpPr>
        <p:spPr>
          <a:xfrm>
            <a:off x="11105409" y="4283336"/>
            <a:ext cx="1088650" cy="2574664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89D51-4D3F-484A-868C-9FD40788EAED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BFDD09-8279-26C1-5AE2-FD505B6B4F5C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7AD0268-2059-4B97-AA66-3360CD89D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B46281B4-2FA2-67F4-7D55-6507F0FD24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C5269-1643-0149-0F85-B90CC0FB38E0}"/>
              </a:ext>
            </a:extLst>
          </p:cNvPr>
          <p:cNvSpPr/>
          <p:nvPr userDrawn="1"/>
        </p:nvSpPr>
        <p:spPr>
          <a:xfrm>
            <a:off x="1" y="2574665"/>
            <a:ext cx="11092247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5CF76952-CA68-93A4-0E8A-310BE31B96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06896"/>
            <a:ext cx="10157176" cy="35159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CBCF2413-B50C-DD8B-934F-929CA34EE3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5281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2C7E464-C7AF-093B-0E76-AF9A865BC5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375274 w 12192000"/>
              <a:gd name="connsiteY0" fmla="*/ 2631989 h 6858000"/>
              <a:gd name="connsiteX1" fmla="*/ 5375274 w 12192000"/>
              <a:gd name="connsiteY1" fmla="*/ 6857999 h 6858000"/>
              <a:gd name="connsiteX2" fmla="*/ 12191999 w 12192000"/>
              <a:gd name="connsiteY2" fmla="*/ 6857999 h 6858000"/>
              <a:gd name="connsiteX3" fmla="*/ 12191999 w 12192000"/>
              <a:gd name="connsiteY3" fmla="*/ 2631989 h 6858000"/>
              <a:gd name="connsiteX4" fmla="*/ 3713872 w 12192000"/>
              <a:gd name="connsiteY4" fmla="*/ 1 h 6858000"/>
              <a:gd name="connsiteX5" fmla="*/ 12192000 w 12192000"/>
              <a:gd name="connsiteY5" fmla="*/ 1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4201654 h 6858000"/>
              <a:gd name="connsiteX9" fmla="*/ 3713872 w 12192000"/>
              <a:gd name="connsiteY9" fmla="*/ 4201654 h 6858000"/>
              <a:gd name="connsiteX10" fmla="*/ 0 w 12192000"/>
              <a:gd name="connsiteY10" fmla="*/ 0 h 6858000"/>
              <a:gd name="connsiteX11" fmla="*/ 3713872 w 12192000"/>
              <a:gd name="connsiteY11" fmla="*/ 0 h 6858000"/>
              <a:gd name="connsiteX12" fmla="*/ 3713872 w 12192000"/>
              <a:gd name="connsiteY12" fmla="*/ 1 h 6858000"/>
              <a:gd name="connsiteX13" fmla="*/ 0 w 12192000"/>
              <a:gd name="connsiteY13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5375274" y="2631989"/>
                </a:moveTo>
                <a:lnTo>
                  <a:pt x="5375274" y="6857999"/>
                </a:lnTo>
                <a:lnTo>
                  <a:pt x="12191999" y="6857999"/>
                </a:lnTo>
                <a:lnTo>
                  <a:pt x="12191999" y="2631989"/>
                </a:lnTo>
                <a:close/>
                <a:moveTo>
                  <a:pt x="3713872" y="1"/>
                </a:moveTo>
                <a:lnTo>
                  <a:pt x="12192000" y="1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4201654"/>
                </a:lnTo>
                <a:lnTo>
                  <a:pt x="3713872" y="4201654"/>
                </a:lnTo>
                <a:close/>
                <a:moveTo>
                  <a:pt x="0" y="0"/>
                </a:moveTo>
                <a:lnTo>
                  <a:pt x="3713872" y="0"/>
                </a:lnTo>
                <a:lnTo>
                  <a:pt x="3713872" y="1"/>
                </a:lnTo>
                <a:lnTo>
                  <a:pt x="0" y="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147AB-46E2-BAA2-9742-584EA8234B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713872" cy="42016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E0D031-F641-979C-5EF6-6FDF84018159}"/>
              </a:ext>
            </a:extLst>
          </p:cNvPr>
          <p:cNvSpPr/>
          <p:nvPr userDrawn="1"/>
        </p:nvSpPr>
        <p:spPr>
          <a:xfrm>
            <a:off x="5375275" y="2631989"/>
            <a:ext cx="6816725" cy="4226010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0282166-E9CA-BC83-E52A-A1B2B9238A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0190" y="3623310"/>
            <a:ext cx="6014150" cy="23202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032933F-470F-40D7-E8AE-879CBD157B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r>
              <a:rPr lang="en-US" dirty="0"/>
              <a:t>[Remove this message]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577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1E99BD-056C-310F-D4F6-145CFE6D2EF2}"/>
              </a:ext>
            </a:extLst>
          </p:cNvPr>
          <p:cNvSpPr/>
          <p:nvPr userDrawn="1"/>
        </p:nvSpPr>
        <p:spPr>
          <a:xfrm>
            <a:off x="1" y="756"/>
            <a:ext cx="12191998" cy="6857243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C8C2B8-22ED-B850-1408-FDA672908F81}"/>
              </a:ext>
            </a:extLst>
          </p:cNvPr>
          <p:cNvSpPr/>
          <p:nvPr userDrawn="1"/>
        </p:nvSpPr>
        <p:spPr>
          <a:xfrm>
            <a:off x="1" y="2631988"/>
            <a:ext cx="6853882" cy="4226011"/>
          </a:xfrm>
          <a:prstGeom prst="rect">
            <a:avLst/>
          </a:prstGeom>
          <a:solidFill>
            <a:srgbClr val="00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7F4FD8-A66A-C69B-004E-90834202C450}"/>
              </a:ext>
            </a:extLst>
          </p:cNvPr>
          <p:cNvSpPr/>
          <p:nvPr userDrawn="1"/>
        </p:nvSpPr>
        <p:spPr>
          <a:xfrm>
            <a:off x="11096368" y="1"/>
            <a:ext cx="1097691" cy="2643606"/>
          </a:xfrm>
          <a:prstGeom prst="rect">
            <a:avLst/>
          </a:prstGeom>
          <a:solidFill>
            <a:srgbClr val="00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626C5B-6627-4C6F-BE72-26E3CB840451}"/>
              </a:ext>
            </a:extLst>
          </p:cNvPr>
          <p:cNvSpPr/>
          <p:nvPr userDrawn="1"/>
        </p:nvSpPr>
        <p:spPr>
          <a:xfrm>
            <a:off x="11096368" y="2631988"/>
            <a:ext cx="1097691" cy="4225256"/>
          </a:xfrm>
          <a:prstGeom prst="rect">
            <a:avLst/>
          </a:prstGeom>
          <a:solidFill>
            <a:srgbClr val="A3D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9636F-C4BA-C63C-630A-36029DF5F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179" y="3004455"/>
            <a:ext cx="5878964" cy="1240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F858D-D250-8500-B52B-25E5E6D2A6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179" y="4458865"/>
            <a:ext cx="5878964" cy="2056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FF72B7-1A4C-3FA0-CA03-5BE0978B2ABD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08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C8C2B8-22ED-B850-1408-FDA672908F81}"/>
              </a:ext>
            </a:extLst>
          </p:cNvPr>
          <p:cNvSpPr/>
          <p:nvPr userDrawn="1"/>
        </p:nvSpPr>
        <p:spPr>
          <a:xfrm>
            <a:off x="1" y="2631988"/>
            <a:ext cx="6853882" cy="4226011"/>
          </a:xfrm>
          <a:prstGeom prst="rect">
            <a:avLst/>
          </a:prstGeom>
          <a:solidFill>
            <a:srgbClr val="00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7F4FD8-A66A-C69B-004E-90834202C450}"/>
              </a:ext>
            </a:extLst>
          </p:cNvPr>
          <p:cNvSpPr/>
          <p:nvPr userDrawn="1"/>
        </p:nvSpPr>
        <p:spPr>
          <a:xfrm>
            <a:off x="11096368" y="1"/>
            <a:ext cx="1097691" cy="2643606"/>
          </a:xfrm>
          <a:prstGeom prst="rect">
            <a:avLst/>
          </a:prstGeom>
          <a:solidFill>
            <a:srgbClr val="00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626C5B-6627-4C6F-BE72-26E3CB840451}"/>
              </a:ext>
            </a:extLst>
          </p:cNvPr>
          <p:cNvSpPr/>
          <p:nvPr userDrawn="1"/>
        </p:nvSpPr>
        <p:spPr>
          <a:xfrm>
            <a:off x="11096368" y="2631988"/>
            <a:ext cx="1097691" cy="4225256"/>
          </a:xfrm>
          <a:prstGeom prst="rect">
            <a:avLst/>
          </a:prstGeom>
          <a:solidFill>
            <a:srgbClr val="A3D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9636F-C4BA-C63C-630A-36029DF5F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179" y="3004455"/>
            <a:ext cx="5878964" cy="1240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F858D-D250-8500-B52B-25E5E6D2A6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179" y="4458865"/>
            <a:ext cx="5878964" cy="2056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FF72B7-1A4C-3FA0-CA03-5BE0978B2ABD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110CD85-7FE0-A670-308D-0D1A5C0B06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r>
              <a:rPr lang="en-US" dirty="0"/>
              <a:t>[Remove this message]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078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8834C8-D5D1-F5D0-73C7-0D6D8F5A0577}"/>
              </a:ext>
            </a:extLst>
          </p:cNvPr>
          <p:cNvSpPr/>
          <p:nvPr userDrawn="1"/>
        </p:nvSpPr>
        <p:spPr>
          <a:xfrm>
            <a:off x="11096368" y="1"/>
            <a:ext cx="1097691" cy="2574663"/>
          </a:xfrm>
          <a:prstGeom prst="rect">
            <a:avLst/>
          </a:prstGeom>
          <a:solidFill>
            <a:srgbClr val="00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434B08-AC64-6522-7E5C-A4C57989158E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A3D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B3A7C9-85C0-782C-6E44-1392182205B2}"/>
              </a:ext>
            </a:extLst>
          </p:cNvPr>
          <p:cNvSpPr/>
          <p:nvPr userDrawn="1"/>
        </p:nvSpPr>
        <p:spPr>
          <a:xfrm>
            <a:off x="1" y="2574664"/>
            <a:ext cx="6853878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9AAA6D-D9FA-0D3F-2623-29DF8CE29522}"/>
              </a:ext>
            </a:extLst>
          </p:cNvPr>
          <p:cNvSpPr/>
          <p:nvPr userDrawn="1"/>
        </p:nvSpPr>
        <p:spPr>
          <a:xfrm>
            <a:off x="1" y="-13597"/>
            <a:ext cx="6853878" cy="2588261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F8F391-D377-0673-7AB8-80C5DD57D6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9" b="6659"/>
          <a:stretch/>
        </p:blipFill>
        <p:spPr>
          <a:xfrm>
            <a:off x="6853878" y="-13601"/>
            <a:ext cx="4247509" cy="260093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41E561D-6EB1-0E79-E39A-2E31B61A23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486210"/>
            <a:ext cx="5857793" cy="50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CAB23A32-6753-1B3B-9295-7FC159111A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3" y="1493289"/>
            <a:ext cx="5857793" cy="827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905F8-F6A5-B5E9-338E-12FEF3B219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378" y="6181434"/>
            <a:ext cx="5887765" cy="190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Image caption or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photo credit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020F7-AA46-547E-3383-D868F8479CF1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50614"/>
            <a:ext cx="5857793" cy="2976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7FC85DEA-0CA1-2990-34B7-6DAEBEC0E4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9118" y="2574664"/>
            <a:ext cx="4247247" cy="42833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91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CC9039-E761-DABD-9046-98E0017BC581}"/>
              </a:ext>
            </a:extLst>
          </p:cNvPr>
          <p:cNvSpPr/>
          <p:nvPr userDrawn="1"/>
        </p:nvSpPr>
        <p:spPr>
          <a:xfrm>
            <a:off x="11105409" y="1635131"/>
            <a:ext cx="1088650" cy="5222869"/>
          </a:xfrm>
          <a:prstGeom prst="rect">
            <a:avLst/>
          </a:prstGeom>
          <a:solidFill>
            <a:srgbClr val="A3D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0B0A59-41BC-0D44-4F70-A4F240E5A64C}"/>
              </a:ext>
            </a:extLst>
          </p:cNvPr>
          <p:cNvSpPr/>
          <p:nvPr userDrawn="1"/>
        </p:nvSpPr>
        <p:spPr>
          <a:xfrm>
            <a:off x="11105410" y="0"/>
            <a:ext cx="1086590" cy="1635131"/>
          </a:xfrm>
          <a:prstGeom prst="rect">
            <a:avLst/>
          </a:prstGeom>
          <a:solidFill>
            <a:srgbClr val="00A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31E1DC1F-45CF-DB2D-5FD9-643803824F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9118" y="0"/>
            <a:ext cx="4261734" cy="420319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EC0C19-4011-7836-1AFB-01E077641291}"/>
              </a:ext>
            </a:extLst>
          </p:cNvPr>
          <p:cNvSpPr/>
          <p:nvPr userDrawn="1"/>
        </p:nvSpPr>
        <p:spPr>
          <a:xfrm>
            <a:off x="0" y="2574664"/>
            <a:ext cx="6831030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B3A7C9-85C0-782C-6E44-1392182205B2}"/>
              </a:ext>
            </a:extLst>
          </p:cNvPr>
          <p:cNvSpPr/>
          <p:nvPr userDrawn="1"/>
        </p:nvSpPr>
        <p:spPr>
          <a:xfrm>
            <a:off x="1" y="2574664"/>
            <a:ext cx="6853878" cy="42833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41E561D-6EB1-0E79-E39A-2E31B61A23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443347"/>
            <a:ext cx="5857793" cy="16022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00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905F8-F6A5-B5E9-338E-12FEF3B219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378" y="6181434"/>
            <a:ext cx="5887765" cy="190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Image caption or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photo credit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020F7-AA46-547E-3383-D868F8479CF1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3036342"/>
            <a:ext cx="5857793" cy="297644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05E38-065A-0657-7C71-0C055B06FC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1650" y="4209546"/>
            <a:ext cx="4253759" cy="264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9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EA7C70-AED2-97F9-801D-9368E70C76A6}"/>
              </a:ext>
            </a:extLst>
          </p:cNvPr>
          <p:cNvSpPr/>
          <p:nvPr userDrawn="1"/>
        </p:nvSpPr>
        <p:spPr>
          <a:xfrm>
            <a:off x="1" y="0"/>
            <a:ext cx="6853882" cy="4226011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5BAE92-A9D8-6E23-6B06-851B7296CDC6}"/>
              </a:ext>
            </a:extLst>
          </p:cNvPr>
          <p:cNvSpPr/>
          <p:nvPr userDrawn="1"/>
        </p:nvSpPr>
        <p:spPr>
          <a:xfrm>
            <a:off x="8002072" y="2609643"/>
            <a:ext cx="4194048" cy="4248357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E283AC-4816-0BD7-4C13-1697E3EC6B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7952" y="0"/>
            <a:ext cx="4194048" cy="2609642"/>
          </a:xfrm>
          <a:prstGeom prst="rect">
            <a:avLst/>
          </a:prstGeom>
        </p:spPr>
      </p:pic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73BEA439-929E-2A6E-C711-ACCF99A487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173" y="591544"/>
            <a:ext cx="5838983" cy="3718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spc="1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ICTP:</a:t>
            </a:r>
            <a:endParaRPr lang="en-US" dirty="0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0A1EA887-4316-0F67-451A-321DEBB0D3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74" y="1157602"/>
            <a:ext cx="5838983" cy="198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8A0B0197-00C1-01E9-4DF2-CDFA0F39D5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73" y="3287877"/>
            <a:ext cx="2933700" cy="403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65085CE1-B02F-1479-6956-BE4A9C53C8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6394" y="1860881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r>
              <a:rPr lang="en-US" dirty="0"/>
              <a:t>[Remove this message]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B85C1C-4A06-7704-46A7-1035B88782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75904" y="6082644"/>
            <a:ext cx="3544823" cy="58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56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A38D0B-E797-81D5-8EDE-780DE125CDBC}"/>
              </a:ext>
            </a:extLst>
          </p:cNvPr>
          <p:cNvSpPr/>
          <p:nvPr userDrawn="1"/>
        </p:nvSpPr>
        <p:spPr>
          <a:xfrm>
            <a:off x="11096368" y="4283336"/>
            <a:ext cx="1097691" cy="2573908"/>
          </a:xfrm>
          <a:prstGeom prst="rect">
            <a:avLst/>
          </a:prstGeom>
          <a:solidFill>
            <a:srgbClr val="A3D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3381D1-927B-4D31-5EA0-38CD23A7C477}"/>
              </a:ext>
            </a:extLst>
          </p:cNvPr>
          <p:cNvSpPr/>
          <p:nvPr userDrawn="1"/>
        </p:nvSpPr>
        <p:spPr>
          <a:xfrm>
            <a:off x="0" y="2574664"/>
            <a:ext cx="11092247" cy="42833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50614"/>
            <a:ext cx="9985520" cy="342117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225640-512D-1D5E-6D75-960B932886E0}"/>
              </a:ext>
            </a:extLst>
          </p:cNvPr>
          <p:cNvSpPr/>
          <p:nvPr userDrawn="1"/>
        </p:nvSpPr>
        <p:spPr>
          <a:xfrm>
            <a:off x="11105410" y="0"/>
            <a:ext cx="1086590" cy="42833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89725-5932-782C-5E3C-60AEBB9C49B3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BF8433C-E815-06D2-0B95-725F03112E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B4ED7082-5C9A-47EE-8A89-BDD8198169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8B1AE809-37B5-EF55-CFE8-1561534E83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9837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56717D-FAFE-195C-D2FA-00BD76EBDDA5}"/>
              </a:ext>
            </a:extLst>
          </p:cNvPr>
          <p:cNvSpPr/>
          <p:nvPr userDrawn="1"/>
        </p:nvSpPr>
        <p:spPr>
          <a:xfrm>
            <a:off x="4262512" y="2574664"/>
            <a:ext cx="6849588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A0EBC2-3FB2-C264-F4E3-0FCDC45D390F}"/>
              </a:ext>
            </a:extLst>
          </p:cNvPr>
          <p:cNvSpPr/>
          <p:nvPr userDrawn="1"/>
        </p:nvSpPr>
        <p:spPr>
          <a:xfrm>
            <a:off x="11114160" y="1628775"/>
            <a:ext cx="1079899" cy="5228469"/>
          </a:xfrm>
          <a:prstGeom prst="rect">
            <a:avLst/>
          </a:prstGeom>
          <a:solidFill>
            <a:srgbClr val="A3D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0F338F-B3C9-86C9-6904-FEF580B94FE1}"/>
              </a:ext>
            </a:extLst>
          </p:cNvPr>
          <p:cNvSpPr/>
          <p:nvPr userDrawn="1"/>
        </p:nvSpPr>
        <p:spPr>
          <a:xfrm>
            <a:off x="0" y="2588260"/>
            <a:ext cx="4262511" cy="4269739"/>
          </a:xfrm>
          <a:prstGeom prst="rect">
            <a:avLst/>
          </a:prstGeom>
          <a:solidFill>
            <a:srgbClr val="E1E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569D5A8B-5726-9C49-BA8B-D555DC6278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4993" y="2950614"/>
            <a:ext cx="5676319" cy="342117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B3EF-983F-8C77-FC15-D1EDF1719A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1" y="2950613"/>
            <a:ext cx="3147250" cy="3421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616478-5492-97E1-971F-C6BED16F48BE}"/>
              </a:ext>
            </a:extLst>
          </p:cNvPr>
          <p:cNvSpPr/>
          <p:nvPr userDrawn="1"/>
        </p:nvSpPr>
        <p:spPr>
          <a:xfrm>
            <a:off x="11112100" y="0"/>
            <a:ext cx="1079900" cy="16287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EE92D7-32BC-7BD6-1EBE-391783C9F320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F341591-1DF7-AE93-61D6-9FAA57C265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D301E70B-8FCF-D93E-6FC0-DF81E6C14D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B745A638-98C7-4C5D-3BEF-89F8AEF5BE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248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8076E7-98BB-D771-FF12-BA47A7B6B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114160" y="0"/>
            <a:ext cx="1088758" cy="26368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AA19EA-8FDA-E0CF-C261-E71AAACCB5DB}"/>
              </a:ext>
            </a:extLst>
          </p:cNvPr>
          <p:cNvSpPr/>
          <p:nvPr userDrawn="1"/>
        </p:nvSpPr>
        <p:spPr>
          <a:xfrm>
            <a:off x="11114160" y="2609644"/>
            <a:ext cx="1081960" cy="16115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C4F5BE-1D96-F085-249D-8AA45237A35D}"/>
              </a:ext>
            </a:extLst>
          </p:cNvPr>
          <p:cNvSpPr/>
          <p:nvPr userDrawn="1"/>
        </p:nvSpPr>
        <p:spPr>
          <a:xfrm>
            <a:off x="11096368" y="4221164"/>
            <a:ext cx="1097691" cy="2636080"/>
          </a:xfrm>
          <a:prstGeom prst="rect">
            <a:avLst/>
          </a:prstGeom>
          <a:solidFill>
            <a:srgbClr val="A3D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1E4BB1-B88C-4BC7-1555-CDF951DAF48E}"/>
              </a:ext>
            </a:extLst>
          </p:cNvPr>
          <p:cNvSpPr/>
          <p:nvPr userDrawn="1"/>
        </p:nvSpPr>
        <p:spPr>
          <a:xfrm>
            <a:off x="11105409" y="0"/>
            <a:ext cx="1097691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1B5EE8-2B34-60C3-427D-86E7D71C2D93}"/>
              </a:ext>
            </a:extLst>
          </p:cNvPr>
          <p:cNvSpPr/>
          <p:nvPr userDrawn="1"/>
        </p:nvSpPr>
        <p:spPr>
          <a:xfrm>
            <a:off x="0" y="0"/>
            <a:ext cx="11114161" cy="6858000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B7710A-AE2C-DDFE-A96F-153D50029EF9}"/>
              </a:ext>
            </a:extLst>
          </p:cNvPr>
          <p:cNvSpPr/>
          <p:nvPr userDrawn="1"/>
        </p:nvSpPr>
        <p:spPr>
          <a:xfrm>
            <a:off x="11121140" y="0"/>
            <a:ext cx="1081960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18FF88-FC15-58CD-A52B-53F254C09D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1173" y="400599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ICTP TESTIMONIAL IN CAPS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D34364-F1F8-192C-05C6-034B75944B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1173" y="1628774"/>
            <a:ext cx="10115867" cy="34575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1FEAFDD-4911-56FD-7161-B20B084012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173" y="5319553"/>
            <a:ext cx="10115867" cy="440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spc="100" baseline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MAKE CAPS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F5E7F2-8473-40F9-B462-5D511F4624C8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986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AF72F7-330B-150C-63F1-12E7B76D7B1D}"/>
              </a:ext>
            </a:extLst>
          </p:cNvPr>
          <p:cNvSpPr/>
          <p:nvPr userDrawn="1"/>
        </p:nvSpPr>
        <p:spPr>
          <a:xfrm>
            <a:off x="11101388" y="2631991"/>
            <a:ext cx="1094732" cy="4226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83DF8-92B2-ADAC-0C86-405BC584F76D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28E973D-D6F6-4A3B-267B-82E506366B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095038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BFD88E-9C58-917E-1AD0-CF98085BE67B}"/>
              </a:ext>
            </a:extLst>
          </p:cNvPr>
          <p:cNvSpPr/>
          <p:nvPr userDrawn="1"/>
        </p:nvSpPr>
        <p:spPr>
          <a:xfrm>
            <a:off x="11096368" y="-4090"/>
            <a:ext cx="1097691" cy="2636080"/>
          </a:xfrm>
          <a:prstGeom prst="rect">
            <a:avLst/>
          </a:prstGeom>
          <a:solidFill>
            <a:srgbClr val="A3D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17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4CEED5-CD41-5CCB-538D-FD6F4A7E5995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A3D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51A855-7987-7F89-99DD-72A362DF36E0}"/>
              </a:ext>
            </a:extLst>
          </p:cNvPr>
          <p:cNvSpPr/>
          <p:nvPr userDrawn="1"/>
        </p:nvSpPr>
        <p:spPr>
          <a:xfrm>
            <a:off x="1" y="1592262"/>
            <a:ext cx="11105408" cy="52657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225640-512D-1D5E-6D75-960B932886E0}"/>
              </a:ext>
            </a:extLst>
          </p:cNvPr>
          <p:cNvSpPr/>
          <p:nvPr userDrawn="1"/>
        </p:nvSpPr>
        <p:spPr>
          <a:xfrm>
            <a:off x="11105410" y="0"/>
            <a:ext cx="1086590" cy="42833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89725-5932-782C-5E3C-60AEBB9C49B3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7A9EE52-ED6F-D55F-6674-FA3E2F7B3C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7059" y="1924494"/>
            <a:ext cx="3825910" cy="4447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1110BC-46EB-9469-A89F-212BD1BC6D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7490" y="1918334"/>
            <a:ext cx="4308475" cy="184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spc="1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FIGURE TITLE IN CAPS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22AF84C8-2A93-38D2-A176-A805C979007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87363" y="2275368"/>
            <a:ext cx="5938357" cy="40968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B347E8E8-6381-9C9F-F552-59AA87B20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9990963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C21868B-007C-2110-C53F-7AC75F4E90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</p:spTree>
    <p:extLst>
      <p:ext uri="{BB962C8B-B14F-4D97-AF65-F5344CB8AC3E}">
        <p14:creationId xmlns:p14="http://schemas.microsoft.com/office/powerpoint/2010/main" val="3801921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1A4EBF-298C-F448-F570-F0D2CCA5FACE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A3D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13346F7-95A3-4326-9B51-50774DAB8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B4E398-31E3-DD1D-AD7F-2F5CCDD94CA0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BB26B-E835-9122-077A-26965C0E3359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146DC9-FCCE-B480-C294-1F20AFBAF0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94453" y="596791"/>
            <a:ext cx="2735410" cy="958965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Please copy this table and add/remove columns and rows as appropriate. [Remove this message]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0D5BC1A-7663-B9EB-4908-F958EB41A21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73803893"/>
              </p:ext>
            </p:extLst>
          </p:nvPr>
        </p:nvGraphicFramePr>
        <p:xfrm>
          <a:off x="575661" y="2319317"/>
          <a:ext cx="10097306" cy="327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254">
                  <a:extLst>
                    <a:ext uri="{9D8B030D-6E8A-4147-A177-3AD203B41FA5}">
                      <a16:colId xmlns:a16="http://schemas.microsoft.com/office/drawing/2014/main" val="3646046654"/>
                    </a:ext>
                  </a:extLst>
                </a:gridCol>
                <a:gridCol w="3671490">
                  <a:extLst>
                    <a:ext uri="{9D8B030D-6E8A-4147-A177-3AD203B41FA5}">
                      <a16:colId xmlns:a16="http://schemas.microsoft.com/office/drawing/2014/main" val="71663947"/>
                    </a:ext>
                  </a:extLst>
                </a:gridCol>
                <a:gridCol w="1397421">
                  <a:extLst>
                    <a:ext uri="{9D8B030D-6E8A-4147-A177-3AD203B41FA5}">
                      <a16:colId xmlns:a16="http://schemas.microsoft.com/office/drawing/2014/main" val="1742301627"/>
                    </a:ext>
                  </a:extLst>
                </a:gridCol>
                <a:gridCol w="3333609">
                  <a:extLst>
                    <a:ext uri="{9D8B030D-6E8A-4147-A177-3AD203B41FA5}">
                      <a16:colId xmlns:a16="http://schemas.microsoft.com/office/drawing/2014/main" val="736380901"/>
                    </a:ext>
                  </a:extLst>
                </a:gridCol>
                <a:gridCol w="1339532">
                  <a:extLst>
                    <a:ext uri="{9D8B030D-6E8A-4147-A177-3AD203B41FA5}">
                      <a16:colId xmlns:a16="http://schemas.microsoft.com/office/drawing/2014/main" val="718574517"/>
                    </a:ext>
                  </a:extLst>
                </a:gridCol>
              </a:tblGrid>
              <a:tr h="408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 IN CAPS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 IN CAPS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927484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263846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592826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828676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260155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53499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086048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21373"/>
                  </a:ext>
                </a:extLst>
              </a:tr>
            </a:tbl>
          </a:graphicData>
        </a:graphic>
      </p:graphicFrame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E07DDC7-3F03-590B-D79E-6E1A0B5F05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EB7506D8-CC2C-0B4C-F447-A1520F7A14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54493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C47513-C4E0-88D1-413C-1249946FBE58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A3D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A1B564-3890-57E9-16DA-2D19C380A3D4}"/>
              </a:ext>
            </a:extLst>
          </p:cNvPr>
          <p:cNvSpPr/>
          <p:nvPr userDrawn="1"/>
        </p:nvSpPr>
        <p:spPr>
          <a:xfrm>
            <a:off x="1" y="1592262"/>
            <a:ext cx="11105408" cy="52657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89D51-4D3F-484A-868C-9FD40788EAED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BFDD09-8279-26C1-5AE2-FD505B6B4F5C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D826EE-93E3-6CB5-94E3-13797C8AD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7AD0268-2059-4B97-AA66-3360CD89D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6727C0D1-721C-288B-6EB6-9214DDA086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1924494"/>
            <a:ext cx="10157176" cy="44472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8182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2ACDB2-F850-39B7-3156-43790A301F47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A3D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89D51-4D3F-484A-868C-9FD40788EAED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BFDD09-8279-26C1-5AE2-FD505B6B4F5C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7AD0268-2059-4B97-AA66-3360CD89D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B46281B4-2FA2-67F4-7D55-6507F0FD24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C5269-1643-0149-0F85-B90CC0FB38E0}"/>
              </a:ext>
            </a:extLst>
          </p:cNvPr>
          <p:cNvSpPr/>
          <p:nvPr userDrawn="1"/>
        </p:nvSpPr>
        <p:spPr>
          <a:xfrm>
            <a:off x="1" y="2574664"/>
            <a:ext cx="11092247" cy="42833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5CF76952-CA68-93A4-0E8A-310BE31B96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06896"/>
            <a:ext cx="10157176" cy="35159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CBCF2413-B50C-DD8B-934F-929CA34EE3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08218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D3F98EF-0BE6-7816-18E0-30A8963868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375274 w 12192000"/>
              <a:gd name="connsiteY0" fmla="*/ 2631989 h 6858000"/>
              <a:gd name="connsiteX1" fmla="*/ 5375274 w 12192000"/>
              <a:gd name="connsiteY1" fmla="*/ 6857999 h 6858000"/>
              <a:gd name="connsiteX2" fmla="*/ 12191999 w 12192000"/>
              <a:gd name="connsiteY2" fmla="*/ 6857999 h 6858000"/>
              <a:gd name="connsiteX3" fmla="*/ 12191999 w 12192000"/>
              <a:gd name="connsiteY3" fmla="*/ 2631989 h 6858000"/>
              <a:gd name="connsiteX4" fmla="*/ 3713872 w 12192000"/>
              <a:gd name="connsiteY4" fmla="*/ 1 h 6858000"/>
              <a:gd name="connsiteX5" fmla="*/ 12192000 w 12192000"/>
              <a:gd name="connsiteY5" fmla="*/ 1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4201654 h 6858000"/>
              <a:gd name="connsiteX9" fmla="*/ 3713872 w 12192000"/>
              <a:gd name="connsiteY9" fmla="*/ 4201654 h 6858000"/>
              <a:gd name="connsiteX10" fmla="*/ 0 w 12192000"/>
              <a:gd name="connsiteY10" fmla="*/ 0 h 6858000"/>
              <a:gd name="connsiteX11" fmla="*/ 3713872 w 12192000"/>
              <a:gd name="connsiteY11" fmla="*/ 0 h 6858000"/>
              <a:gd name="connsiteX12" fmla="*/ 3713872 w 12192000"/>
              <a:gd name="connsiteY12" fmla="*/ 1 h 6858000"/>
              <a:gd name="connsiteX13" fmla="*/ 0 w 12192000"/>
              <a:gd name="connsiteY13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5375274" y="2631989"/>
                </a:moveTo>
                <a:lnTo>
                  <a:pt x="5375274" y="6857999"/>
                </a:lnTo>
                <a:lnTo>
                  <a:pt x="12191999" y="6857999"/>
                </a:lnTo>
                <a:lnTo>
                  <a:pt x="12191999" y="2631989"/>
                </a:lnTo>
                <a:close/>
                <a:moveTo>
                  <a:pt x="3713872" y="1"/>
                </a:moveTo>
                <a:lnTo>
                  <a:pt x="12192000" y="1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4201654"/>
                </a:lnTo>
                <a:lnTo>
                  <a:pt x="3713872" y="4201654"/>
                </a:lnTo>
                <a:close/>
                <a:moveTo>
                  <a:pt x="0" y="0"/>
                </a:moveTo>
                <a:lnTo>
                  <a:pt x="3713872" y="0"/>
                </a:lnTo>
                <a:lnTo>
                  <a:pt x="3713872" y="1"/>
                </a:lnTo>
                <a:lnTo>
                  <a:pt x="0" y="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63162E5-BEDF-174E-FB65-D240E355F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713872" cy="420165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521BE86-DBF1-8CBE-7E8C-9DD087869EF6}"/>
              </a:ext>
            </a:extLst>
          </p:cNvPr>
          <p:cNvSpPr/>
          <p:nvPr userDrawn="1"/>
        </p:nvSpPr>
        <p:spPr>
          <a:xfrm>
            <a:off x="5375275" y="2631989"/>
            <a:ext cx="6816725" cy="42260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90EDF757-1E24-A5F0-269A-108496474A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0190" y="3623310"/>
            <a:ext cx="6014150" cy="23202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>
                <a:ln>
                  <a:noFill/>
                </a:ln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64B25A2C-BEDA-B7A7-A6D3-7701D1017A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r>
              <a:rPr lang="en-US" dirty="0"/>
              <a:t>[Remove this message]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7525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D9ABBD-B5CF-F042-BF52-D09B46C95552}"/>
              </a:ext>
            </a:extLst>
          </p:cNvPr>
          <p:cNvSpPr/>
          <p:nvPr userDrawn="1"/>
        </p:nvSpPr>
        <p:spPr>
          <a:xfrm>
            <a:off x="1" y="756"/>
            <a:ext cx="12191998" cy="6857243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C8C2B8-22ED-B850-1408-FDA672908F81}"/>
              </a:ext>
            </a:extLst>
          </p:cNvPr>
          <p:cNvSpPr/>
          <p:nvPr userDrawn="1"/>
        </p:nvSpPr>
        <p:spPr>
          <a:xfrm>
            <a:off x="1" y="2631988"/>
            <a:ext cx="6853882" cy="4226011"/>
          </a:xfrm>
          <a:prstGeom prst="rect">
            <a:avLst/>
          </a:prstGeom>
          <a:solidFill>
            <a:srgbClr val="FDA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9636F-C4BA-C63C-630A-36029DF5F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179" y="3004455"/>
            <a:ext cx="5878964" cy="1240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F858D-D250-8500-B52B-25E5E6D2A6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179" y="4458865"/>
            <a:ext cx="5878964" cy="2056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503AEA-7E77-1C81-F4F4-5B352D70EF52}"/>
              </a:ext>
            </a:extLst>
          </p:cNvPr>
          <p:cNvSpPr/>
          <p:nvPr userDrawn="1"/>
        </p:nvSpPr>
        <p:spPr>
          <a:xfrm>
            <a:off x="11096368" y="1"/>
            <a:ext cx="1106911" cy="2643606"/>
          </a:xfrm>
          <a:prstGeom prst="rect">
            <a:avLst/>
          </a:prstGeom>
          <a:solidFill>
            <a:srgbClr val="FDA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4FE5BE-18E9-C38B-F5B3-0D3624C394A9}"/>
              </a:ext>
            </a:extLst>
          </p:cNvPr>
          <p:cNvSpPr/>
          <p:nvPr userDrawn="1"/>
        </p:nvSpPr>
        <p:spPr>
          <a:xfrm>
            <a:off x="11096368" y="2631988"/>
            <a:ext cx="1106911" cy="4226011"/>
          </a:xfrm>
          <a:prstGeom prst="rect">
            <a:avLst/>
          </a:prstGeom>
          <a:solidFill>
            <a:srgbClr val="FFD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70647-957E-9BC9-3D74-4C230E627746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0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1E99BD-056C-310F-D4F6-145CFE6D2EF2}"/>
              </a:ext>
            </a:extLst>
          </p:cNvPr>
          <p:cNvSpPr/>
          <p:nvPr userDrawn="1"/>
        </p:nvSpPr>
        <p:spPr>
          <a:xfrm>
            <a:off x="1" y="756"/>
            <a:ext cx="12191998" cy="6857243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C8C2B8-22ED-B850-1408-FDA672908F81}"/>
              </a:ext>
            </a:extLst>
          </p:cNvPr>
          <p:cNvSpPr/>
          <p:nvPr userDrawn="1"/>
        </p:nvSpPr>
        <p:spPr>
          <a:xfrm>
            <a:off x="1" y="2631988"/>
            <a:ext cx="6853882" cy="42260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7F4FD8-A66A-C69B-004E-90834202C450}"/>
              </a:ext>
            </a:extLst>
          </p:cNvPr>
          <p:cNvSpPr/>
          <p:nvPr userDrawn="1"/>
        </p:nvSpPr>
        <p:spPr>
          <a:xfrm>
            <a:off x="11096368" y="1"/>
            <a:ext cx="1097691" cy="26436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626C5B-6627-4C6F-BE72-26E3CB840451}"/>
              </a:ext>
            </a:extLst>
          </p:cNvPr>
          <p:cNvSpPr/>
          <p:nvPr userDrawn="1"/>
        </p:nvSpPr>
        <p:spPr>
          <a:xfrm>
            <a:off x="11096368" y="2631988"/>
            <a:ext cx="1097691" cy="4225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9636F-C4BA-C63C-630A-36029DF5F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179" y="3004455"/>
            <a:ext cx="5878964" cy="1240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F858D-D250-8500-B52B-25E5E6D2A6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179" y="4458865"/>
            <a:ext cx="5878964" cy="2056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tx1">
                    <a:lumMod val="10000"/>
                    <a:lumOff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FF72B7-1A4C-3FA0-CA03-5BE0978B2ABD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37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C8C2B8-22ED-B850-1408-FDA672908F81}"/>
              </a:ext>
            </a:extLst>
          </p:cNvPr>
          <p:cNvSpPr/>
          <p:nvPr userDrawn="1"/>
        </p:nvSpPr>
        <p:spPr>
          <a:xfrm>
            <a:off x="1" y="2631988"/>
            <a:ext cx="6853882" cy="4226011"/>
          </a:xfrm>
          <a:prstGeom prst="rect">
            <a:avLst/>
          </a:prstGeom>
          <a:solidFill>
            <a:srgbClr val="FDA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9636F-C4BA-C63C-630A-36029DF5F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179" y="3004455"/>
            <a:ext cx="5878964" cy="1240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F858D-D250-8500-B52B-25E5E6D2A6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179" y="4458865"/>
            <a:ext cx="5878964" cy="2056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503AEA-7E77-1C81-F4F4-5B352D70EF52}"/>
              </a:ext>
            </a:extLst>
          </p:cNvPr>
          <p:cNvSpPr/>
          <p:nvPr userDrawn="1"/>
        </p:nvSpPr>
        <p:spPr>
          <a:xfrm>
            <a:off x="11096368" y="1"/>
            <a:ext cx="1106911" cy="2643606"/>
          </a:xfrm>
          <a:prstGeom prst="rect">
            <a:avLst/>
          </a:prstGeom>
          <a:solidFill>
            <a:srgbClr val="FDA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4FE5BE-18E9-C38B-F5B3-0D3624C394A9}"/>
              </a:ext>
            </a:extLst>
          </p:cNvPr>
          <p:cNvSpPr/>
          <p:nvPr userDrawn="1"/>
        </p:nvSpPr>
        <p:spPr>
          <a:xfrm>
            <a:off x="11096368" y="2631988"/>
            <a:ext cx="1106911" cy="4226011"/>
          </a:xfrm>
          <a:prstGeom prst="rect">
            <a:avLst/>
          </a:prstGeom>
          <a:solidFill>
            <a:srgbClr val="FFD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70647-957E-9BC9-3D74-4C230E627746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7C3CC81-83FC-E28B-F8D7-6E942CD061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r>
              <a:rPr lang="en-US" dirty="0"/>
              <a:t>[Remove this message]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866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8834C8-D5D1-F5D0-73C7-0D6D8F5A0577}"/>
              </a:ext>
            </a:extLst>
          </p:cNvPr>
          <p:cNvSpPr/>
          <p:nvPr userDrawn="1"/>
        </p:nvSpPr>
        <p:spPr>
          <a:xfrm>
            <a:off x="11096368" y="1"/>
            <a:ext cx="1097691" cy="2574663"/>
          </a:xfrm>
          <a:prstGeom prst="rect">
            <a:avLst/>
          </a:prstGeom>
          <a:solidFill>
            <a:srgbClr val="FDA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434B08-AC64-6522-7E5C-A4C57989158E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FFD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B3A7C9-85C0-782C-6E44-1392182205B2}"/>
              </a:ext>
            </a:extLst>
          </p:cNvPr>
          <p:cNvSpPr/>
          <p:nvPr userDrawn="1"/>
        </p:nvSpPr>
        <p:spPr>
          <a:xfrm>
            <a:off x="1" y="2574664"/>
            <a:ext cx="6853878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9AAA6D-D9FA-0D3F-2623-29DF8CE29522}"/>
              </a:ext>
            </a:extLst>
          </p:cNvPr>
          <p:cNvSpPr/>
          <p:nvPr userDrawn="1"/>
        </p:nvSpPr>
        <p:spPr>
          <a:xfrm>
            <a:off x="1" y="-13597"/>
            <a:ext cx="6853878" cy="2588261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F8F391-D377-0673-7AB8-80C5DD57D6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3878" y="-13601"/>
            <a:ext cx="4247509" cy="260093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41E561D-6EB1-0E79-E39A-2E31B61A23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486210"/>
            <a:ext cx="5857793" cy="50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rgbClr val="FD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CAB23A32-6753-1B3B-9295-7FC159111A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3" y="1493289"/>
            <a:ext cx="5857793" cy="827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905F8-F6A5-B5E9-338E-12FEF3B219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378" y="6181434"/>
            <a:ext cx="5887765" cy="190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Image caption or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photo credit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020F7-AA46-547E-3383-D868F8479CF1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50614"/>
            <a:ext cx="5857793" cy="2976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AA039616-7021-B9CD-AAF0-AF1CB048B3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9118" y="2574664"/>
            <a:ext cx="4247247" cy="42833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45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EC0C19-4011-7836-1AFB-01E077641291}"/>
              </a:ext>
            </a:extLst>
          </p:cNvPr>
          <p:cNvSpPr/>
          <p:nvPr userDrawn="1"/>
        </p:nvSpPr>
        <p:spPr>
          <a:xfrm>
            <a:off x="0" y="2574664"/>
            <a:ext cx="6831030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B3A7C9-85C0-782C-6E44-1392182205B2}"/>
              </a:ext>
            </a:extLst>
          </p:cNvPr>
          <p:cNvSpPr/>
          <p:nvPr userDrawn="1"/>
        </p:nvSpPr>
        <p:spPr>
          <a:xfrm>
            <a:off x="1" y="2574664"/>
            <a:ext cx="6853878" cy="42833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41E561D-6EB1-0E79-E39A-2E31B61A23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443347"/>
            <a:ext cx="5857793" cy="16022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000">
                <a:solidFill>
                  <a:srgbClr val="FD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905F8-F6A5-B5E9-338E-12FEF3B219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378" y="6181434"/>
            <a:ext cx="5887765" cy="190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Image caption or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photo credit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020F7-AA46-547E-3383-D868F8479CF1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3036342"/>
            <a:ext cx="5857793" cy="297644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Clr>
                <a:srgbClr val="FCAC48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05E38-065A-0657-7C71-0C055B06FC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" r="531"/>
          <a:stretch/>
        </p:blipFill>
        <p:spPr>
          <a:xfrm>
            <a:off x="6851650" y="4209546"/>
            <a:ext cx="4253759" cy="26484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4B1779-F3C5-90A2-F3F3-DF917144DDB1}"/>
              </a:ext>
            </a:extLst>
          </p:cNvPr>
          <p:cNvSpPr/>
          <p:nvPr userDrawn="1"/>
        </p:nvSpPr>
        <p:spPr>
          <a:xfrm>
            <a:off x="11105409" y="1635131"/>
            <a:ext cx="1088650" cy="5222869"/>
          </a:xfrm>
          <a:prstGeom prst="rect">
            <a:avLst/>
          </a:prstGeom>
          <a:solidFill>
            <a:srgbClr val="FFD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40CB41-4FD7-1917-4F42-7DF0A95D5028}"/>
              </a:ext>
            </a:extLst>
          </p:cNvPr>
          <p:cNvSpPr/>
          <p:nvPr userDrawn="1"/>
        </p:nvSpPr>
        <p:spPr>
          <a:xfrm>
            <a:off x="11105410" y="0"/>
            <a:ext cx="1086590" cy="1635131"/>
          </a:xfrm>
          <a:prstGeom prst="rect">
            <a:avLst/>
          </a:prstGeom>
          <a:solidFill>
            <a:srgbClr val="FCA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4D3589BB-8666-4052-FA4A-EB5AEDC223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9118" y="0"/>
            <a:ext cx="4261734" cy="420319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98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A38D0B-E797-81D5-8EDE-780DE125CDBC}"/>
              </a:ext>
            </a:extLst>
          </p:cNvPr>
          <p:cNvSpPr/>
          <p:nvPr userDrawn="1"/>
        </p:nvSpPr>
        <p:spPr>
          <a:xfrm>
            <a:off x="11096368" y="4283336"/>
            <a:ext cx="1097691" cy="2573908"/>
          </a:xfrm>
          <a:prstGeom prst="rect">
            <a:avLst/>
          </a:prstGeom>
          <a:solidFill>
            <a:srgbClr val="FFD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3381D1-927B-4D31-5EA0-38CD23A7C477}"/>
              </a:ext>
            </a:extLst>
          </p:cNvPr>
          <p:cNvSpPr/>
          <p:nvPr userDrawn="1"/>
        </p:nvSpPr>
        <p:spPr>
          <a:xfrm>
            <a:off x="0" y="2574664"/>
            <a:ext cx="11092247" cy="42833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50614"/>
            <a:ext cx="9985520" cy="342117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CAC48"/>
              </a:buClr>
              <a:buFont typeface="Arial" panose="020B0604020202020204" pitchFamily="34" charset="0"/>
              <a:buChar char="•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225640-512D-1D5E-6D75-960B932886E0}"/>
              </a:ext>
            </a:extLst>
          </p:cNvPr>
          <p:cNvSpPr/>
          <p:nvPr userDrawn="1"/>
        </p:nvSpPr>
        <p:spPr>
          <a:xfrm>
            <a:off x="11105410" y="0"/>
            <a:ext cx="1086590" cy="4283336"/>
          </a:xfrm>
          <a:prstGeom prst="rect">
            <a:avLst/>
          </a:prstGeom>
          <a:solidFill>
            <a:srgbClr val="FDA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89725-5932-782C-5E3C-60AEBB9C49B3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BF8433C-E815-06D2-0B95-725F03112E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B4ED7082-5C9A-47EE-8A89-BDD8198169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rgbClr val="FD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8B1AE809-37B5-EF55-CFE8-1561534E83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FD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91158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56717D-FAFE-195C-D2FA-00BD76EBDDA5}"/>
              </a:ext>
            </a:extLst>
          </p:cNvPr>
          <p:cNvSpPr/>
          <p:nvPr userDrawn="1"/>
        </p:nvSpPr>
        <p:spPr>
          <a:xfrm>
            <a:off x="4262512" y="2574664"/>
            <a:ext cx="6849588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A0EBC2-3FB2-C264-F4E3-0FCDC45D390F}"/>
              </a:ext>
            </a:extLst>
          </p:cNvPr>
          <p:cNvSpPr/>
          <p:nvPr userDrawn="1"/>
        </p:nvSpPr>
        <p:spPr>
          <a:xfrm>
            <a:off x="11114160" y="1628775"/>
            <a:ext cx="1079899" cy="5228469"/>
          </a:xfrm>
          <a:prstGeom prst="rect">
            <a:avLst/>
          </a:prstGeom>
          <a:solidFill>
            <a:srgbClr val="FFD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0F338F-B3C9-86C9-6904-FEF580B94FE1}"/>
              </a:ext>
            </a:extLst>
          </p:cNvPr>
          <p:cNvSpPr/>
          <p:nvPr userDrawn="1"/>
        </p:nvSpPr>
        <p:spPr>
          <a:xfrm>
            <a:off x="0" y="2588260"/>
            <a:ext cx="4262511" cy="4269739"/>
          </a:xfrm>
          <a:prstGeom prst="rect">
            <a:avLst/>
          </a:prstGeom>
          <a:solidFill>
            <a:srgbClr val="E1E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569D5A8B-5726-9C49-BA8B-D555DC6278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4993" y="2950614"/>
            <a:ext cx="5676319" cy="342117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FCAC48"/>
              </a:buClr>
              <a:buFont typeface="Arial" panose="020B0604020202020204" pitchFamily="34" charset="0"/>
              <a:buChar char="•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B3EF-983F-8C77-FC15-D1EDF1719A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1" y="2950613"/>
            <a:ext cx="3147250" cy="3421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616478-5492-97E1-971F-C6BED16F48BE}"/>
              </a:ext>
            </a:extLst>
          </p:cNvPr>
          <p:cNvSpPr/>
          <p:nvPr userDrawn="1"/>
        </p:nvSpPr>
        <p:spPr>
          <a:xfrm>
            <a:off x="11112100" y="0"/>
            <a:ext cx="1079900" cy="1628775"/>
          </a:xfrm>
          <a:prstGeom prst="rect">
            <a:avLst/>
          </a:prstGeom>
          <a:solidFill>
            <a:srgbClr val="FDA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EE92D7-32BC-7BD6-1EBE-391783C9F320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F341591-1DF7-AE93-61D6-9FAA57C265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D301E70B-8FCF-D93E-6FC0-DF81E6C14D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rgbClr val="FD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B745A638-98C7-4C5D-3BEF-89F8AEF5BE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FD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2729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1DD0AA-DB4F-72E8-2FCE-4B8ADFDAA7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114160" y="0"/>
            <a:ext cx="1088758" cy="26368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C4F5BE-1D96-F085-249D-8AA45237A35D}"/>
              </a:ext>
            </a:extLst>
          </p:cNvPr>
          <p:cNvSpPr/>
          <p:nvPr userDrawn="1"/>
        </p:nvSpPr>
        <p:spPr>
          <a:xfrm>
            <a:off x="11096368" y="4221164"/>
            <a:ext cx="1097691" cy="2636080"/>
          </a:xfrm>
          <a:prstGeom prst="rect">
            <a:avLst/>
          </a:prstGeom>
          <a:solidFill>
            <a:srgbClr val="FFD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AA19EA-8FDA-E0CF-C261-E71AAACCB5DB}"/>
              </a:ext>
            </a:extLst>
          </p:cNvPr>
          <p:cNvSpPr/>
          <p:nvPr userDrawn="1"/>
        </p:nvSpPr>
        <p:spPr>
          <a:xfrm>
            <a:off x="11114160" y="2609644"/>
            <a:ext cx="1081960" cy="1611520"/>
          </a:xfrm>
          <a:prstGeom prst="rect">
            <a:avLst/>
          </a:prstGeom>
          <a:solidFill>
            <a:srgbClr val="FDA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1E4BB1-B88C-4BC7-1555-CDF951DAF48E}"/>
              </a:ext>
            </a:extLst>
          </p:cNvPr>
          <p:cNvSpPr/>
          <p:nvPr userDrawn="1"/>
        </p:nvSpPr>
        <p:spPr>
          <a:xfrm>
            <a:off x="11105409" y="0"/>
            <a:ext cx="1097691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1B5EE8-2B34-60C3-427D-86E7D71C2D93}"/>
              </a:ext>
            </a:extLst>
          </p:cNvPr>
          <p:cNvSpPr/>
          <p:nvPr userDrawn="1"/>
        </p:nvSpPr>
        <p:spPr>
          <a:xfrm>
            <a:off x="0" y="0"/>
            <a:ext cx="11114161" cy="6858000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B7710A-AE2C-DDFE-A96F-153D50029EF9}"/>
              </a:ext>
            </a:extLst>
          </p:cNvPr>
          <p:cNvSpPr/>
          <p:nvPr userDrawn="1"/>
        </p:nvSpPr>
        <p:spPr>
          <a:xfrm>
            <a:off x="11121140" y="0"/>
            <a:ext cx="1081960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18FF88-FC15-58CD-A52B-53F254C09D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1173" y="400599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ICTP TESTIMONIAL IN CAPS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D34364-F1F8-192C-05C6-034B75944B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1173" y="1628774"/>
            <a:ext cx="10115867" cy="34575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1FEAFDD-4911-56FD-7161-B20B084012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173" y="5319553"/>
            <a:ext cx="10115867" cy="440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spc="100" baseline="0">
                <a:solidFill>
                  <a:srgbClr val="FD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MAKE CAPS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A75004-2ADB-83C1-59E1-949196F58E46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857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AF72F7-330B-150C-63F1-12E7B76D7B1D}"/>
              </a:ext>
            </a:extLst>
          </p:cNvPr>
          <p:cNvSpPr/>
          <p:nvPr userDrawn="1"/>
        </p:nvSpPr>
        <p:spPr>
          <a:xfrm>
            <a:off x="11101388" y="2631991"/>
            <a:ext cx="1094732" cy="4226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83DF8-92B2-ADAC-0C86-405BC584F76D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28E973D-D6F6-4A3B-267B-82E506366B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095038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20539C-6F59-BB4E-70F2-D63021EF31D7}"/>
              </a:ext>
            </a:extLst>
          </p:cNvPr>
          <p:cNvSpPr/>
          <p:nvPr userDrawn="1"/>
        </p:nvSpPr>
        <p:spPr>
          <a:xfrm>
            <a:off x="11096368" y="0"/>
            <a:ext cx="1097691" cy="2631989"/>
          </a:xfrm>
          <a:prstGeom prst="rect">
            <a:avLst/>
          </a:prstGeom>
          <a:solidFill>
            <a:srgbClr val="FFD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644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4CEED5-CD41-5CCB-538D-FD6F4A7E5995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FFD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51A855-7987-7F89-99DD-72A362DF36E0}"/>
              </a:ext>
            </a:extLst>
          </p:cNvPr>
          <p:cNvSpPr/>
          <p:nvPr userDrawn="1"/>
        </p:nvSpPr>
        <p:spPr>
          <a:xfrm>
            <a:off x="1" y="1592262"/>
            <a:ext cx="11105408" cy="52657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225640-512D-1D5E-6D75-960B932886E0}"/>
              </a:ext>
            </a:extLst>
          </p:cNvPr>
          <p:cNvSpPr/>
          <p:nvPr userDrawn="1"/>
        </p:nvSpPr>
        <p:spPr>
          <a:xfrm>
            <a:off x="11105410" y="0"/>
            <a:ext cx="1086590" cy="4283336"/>
          </a:xfrm>
          <a:prstGeom prst="rect">
            <a:avLst/>
          </a:prstGeom>
          <a:solidFill>
            <a:srgbClr val="FDA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89725-5932-782C-5E3C-60AEBB9C49B3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7A9EE52-ED6F-D55F-6674-FA3E2F7B3C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7059" y="1924494"/>
            <a:ext cx="3825910" cy="4447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1110BC-46EB-9469-A89F-212BD1BC6D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7490" y="1918334"/>
            <a:ext cx="4308475" cy="184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spc="1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FIGURE TITLE IN CAPS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22AF84C8-2A93-38D2-A176-A805C979007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87363" y="2275368"/>
            <a:ext cx="5938357" cy="409685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B347E8E8-6381-9C9F-F552-59AA87B20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9990963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FD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C21868B-007C-2110-C53F-7AC75F4E90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</p:spTree>
    <p:extLst>
      <p:ext uri="{BB962C8B-B14F-4D97-AF65-F5344CB8AC3E}">
        <p14:creationId xmlns:p14="http://schemas.microsoft.com/office/powerpoint/2010/main" val="21441300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1A4EBF-298C-F448-F570-F0D2CCA5FACE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FFD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13346F7-95A3-4326-9B51-50774DAB8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B4E398-31E3-DD1D-AD7F-2F5CCDD94CA0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FDA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BB26B-E835-9122-077A-26965C0E3359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146DC9-FCCE-B480-C294-1F20AFBAF0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94453" y="596791"/>
            <a:ext cx="2735410" cy="958965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Please copy this table and add/remove columns and rows as appropriate. [Remove this message]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0D5BC1A-7663-B9EB-4908-F958EB41A21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9433427"/>
              </p:ext>
            </p:extLst>
          </p:nvPr>
        </p:nvGraphicFramePr>
        <p:xfrm>
          <a:off x="575661" y="2319317"/>
          <a:ext cx="10097306" cy="327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254">
                  <a:extLst>
                    <a:ext uri="{9D8B030D-6E8A-4147-A177-3AD203B41FA5}">
                      <a16:colId xmlns:a16="http://schemas.microsoft.com/office/drawing/2014/main" val="3646046654"/>
                    </a:ext>
                  </a:extLst>
                </a:gridCol>
                <a:gridCol w="3671490">
                  <a:extLst>
                    <a:ext uri="{9D8B030D-6E8A-4147-A177-3AD203B41FA5}">
                      <a16:colId xmlns:a16="http://schemas.microsoft.com/office/drawing/2014/main" val="71663947"/>
                    </a:ext>
                  </a:extLst>
                </a:gridCol>
                <a:gridCol w="1397421">
                  <a:extLst>
                    <a:ext uri="{9D8B030D-6E8A-4147-A177-3AD203B41FA5}">
                      <a16:colId xmlns:a16="http://schemas.microsoft.com/office/drawing/2014/main" val="1742301627"/>
                    </a:ext>
                  </a:extLst>
                </a:gridCol>
                <a:gridCol w="3333609">
                  <a:extLst>
                    <a:ext uri="{9D8B030D-6E8A-4147-A177-3AD203B41FA5}">
                      <a16:colId xmlns:a16="http://schemas.microsoft.com/office/drawing/2014/main" val="736380901"/>
                    </a:ext>
                  </a:extLst>
                </a:gridCol>
                <a:gridCol w="1339532">
                  <a:extLst>
                    <a:ext uri="{9D8B030D-6E8A-4147-A177-3AD203B41FA5}">
                      <a16:colId xmlns:a16="http://schemas.microsoft.com/office/drawing/2014/main" val="718574517"/>
                    </a:ext>
                  </a:extLst>
                </a:gridCol>
              </a:tblGrid>
              <a:tr h="408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 IN CAPS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 IN CAPS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927484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AC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AC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AC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263846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AC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AC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AC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592826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AC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AC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AC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828676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AC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AC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AC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260155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AC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AC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AC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53499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AC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AC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AC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086048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AC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AC4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AC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21373"/>
                  </a:ext>
                </a:extLst>
              </a:tr>
            </a:tbl>
          </a:graphicData>
        </a:graphic>
      </p:graphicFrame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E07DDC7-3F03-590B-D79E-6E1A0B5F05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rgbClr val="FD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EB7506D8-CC2C-0B4C-F447-A1520F7A14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FD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87365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C47513-C4E0-88D1-413C-1249946FBE58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FFD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A1B564-3890-57E9-16DA-2D19C380A3D4}"/>
              </a:ext>
            </a:extLst>
          </p:cNvPr>
          <p:cNvSpPr/>
          <p:nvPr userDrawn="1"/>
        </p:nvSpPr>
        <p:spPr>
          <a:xfrm>
            <a:off x="1" y="1592262"/>
            <a:ext cx="11105408" cy="52657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89D51-4D3F-484A-868C-9FD40788EAED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FDA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BFDD09-8279-26C1-5AE2-FD505B6B4F5C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D826EE-93E3-6CB5-94E3-13797C8AD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FD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7AD0268-2059-4B97-AA66-3360CD89D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6727C0D1-721C-288B-6EB6-9214DDA086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1924494"/>
            <a:ext cx="10157176" cy="44472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8833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C8C2B8-22ED-B850-1408-FDA672908F81}"/>
              </a:ext>
            </a:extLst>
          </p:cNvPr>
          <p:cNvSpPr/>
          <p:nvPr userDrawn="1"/>
        </p:nvSpPr>
        <p:spPr>
          <a:xfrm>
            <a:off x="1" y="2631988"/>
            <a:ext cx="6853882" cy="42260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7F4FD8-A66A-C69B-004E-90834202C450}"/>
              </a:ext>
            </a:extLst>
          </p:cNvPr>
          <p:cNvSpPr/>
          <p:nvPr userDrawn="1"/>
        </p:nvSpPr>
        <p:spPr>
          <a:xfrm>
            <a:off x="11096368" y="1"/>
            <a:ext cx="1097691" cy="26436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626C5B-6627-4C6F-BE72-26E3CB840451}"/>
              </a:ext>
            </a:extLst>
          </p:cNvPr>
          <p:cNvSpPr/>
          <p:nvPr userDrawn="1"/>
        </p:nvSpPr>
        <p:spPr>
          <a:xfrm>
            <a:off x="11096368" y="2631988"/>
            <a:ext cx="1097691" cy="4225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9636F-C4BA-C63C-630A-36029DF5F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179" y="3004455"/>
            <a:ext cx="5878964" cy="1240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F858D-D250-8500-B52B-25E5E6D2A6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179" y="4458865"/>
            <a:ext cx="5878964" cy="2056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tx1">
                    <a:lumMod val="10000"/>
                    <a:lumOff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FF72B7-1A4C-3FA0-CA03-5BE0978B2ABD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412E3F5-F640-4DAC-4111-EA2BEAE617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r>
              <a:rPr lang="en-US" dirty="0"/>
              <a:t>[Remove this message]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0160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2ACDB2-F850-39B7-3156-43790A301F47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FFD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89D51-4D3F-484A-868C-9FD40788EAED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FDA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BFDD09-8279-26C1-5AE2-FD505B6B4F5C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7AD0268-2059-4B97-AA66-3360CD89D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B46281B4-2FA2-67F4-7D55-6507F0FD24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rgbClr val="FD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C5269-1643-0149-0F85-B90CC0FB38E0}"/>
              </a:ext>
            </a:extLst>
          </p:cNvPr>
          <p:cNvSpPr/>
          <p:nvPr userDrawn="1"/>
        </p:nvSpPr>
        <p:spPr>
          <a:xfrm>
            <a:off x="1" y="2574665"/>
            <a:ext cx="11092247" cy="42825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5CF76952-CA68-93A4-0E8A-310BE31B96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06896"/>
            <a:ext cx="10157176" cy="35159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CBCF2413-B50C-DD8B-934F-929CA34EE3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FDAC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6090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D3F98EF-0BE6-7816-18E0-30A8963868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375274 w 12192000"/>
              <a:gd name="connsiteY0" fmla="*/ 2631989 h 6858000"/>
              <a:gd name="connsiteX1" fmla="*/ 5375274 w 12192000"/>
              <a:gd name="connsiteY1" fmla="*/ 6857999 h 6858000"/>
              <a:gd name="connsiteX2" fmla="*/ 12191999 w 12192000"/>
              <a:gd name="connsiteY2" fmla="*/ 6857999 h 6858000"/>
              <a:gd name="connsiteX3" fmla="*/ 12191999 w 12192000"/>
              <a:gd name="connsiteY3" fmla="*/ 2631989 h 6858000"/>
              <a:gd name="connsiteX4" fmla="*/ 3713872 w 12192000"/>
              <a:gd name="connsiteY4" fmla="*/ 1 h 6858000"/>
              <a:gd name="connsiteX5" fmla="*/ 12192000 w 12192000"/>
              <a:gd name="connsiteY5" fmla="*/ 1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4201654 h 6858000"/>
              <a:gd name="connsiteX9" fmla="*/ 3713872 w 12192000"/>
              <a:gd name="connsiteY9" fmla="*/ 4201654 h 6858000"/>
              <a:gd name="connsiteX10" fmla="*/ 0 w 12192000"/>
              <a:gd name="connsiteY10" fmla="*/ 0 h 6858000"/>
              <a:gd name="connsiteX11" fmla="*/ 3713872 w 12192000"/>
              <a:gd name="connsiteY11" fmla="*/ 0 h 6858000"/>
              <a:gd name="connsiteX12" fmla="*/ 3713872 w 12192000"/>
              <a:gd name="connsiteY12" fmla="*/ 1 h 6858000"/>
              <a:gd name="connsiteX13" fmla="*/ 0 w 12192000"/>
              <a:gd name="connsiteY13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5375274" y="2631989"/>
                </a:moveTo>
                <a:lnTo>
                  <a:pt x="5375274" y="6857999"/>
                </a:lnTo>
                <a:lnTo>
                  <a:pt x="12191999" y="6857999"/>
                </a:lnTo>
                <a:lnTo>
                  <a:pt x="12191999" y="2631989"/>
                </a:lnTo>
                <a:close/>
                <a:moveTo>
                  <a:pt x="3713872" y="1"/>
                </a:moveTo>
                <a:lnTo>
                  <a:pt x="12192000" y="1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4201654"/>
                </a:lnTo>
                <a:lnTo>
                  <a:pt x="3713872" y="4201654"/>
                </a:lnTo>
                <a:close/>
                <a:moveTo>
                  <a:pt x="0" y="0"/>
                </a:moveTo>
                <a:lnTo>
                  <a:pt x="3713872" y="0"/>
                </a:lnTo>
                <a:lnTo>
                  <a:pt x="3713872" y="1"/>
                </a:lnTo>
                <a:lnTo>
                  <a:pt x="0" y="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63162E5-BEDF-174E-FB65-D240E355F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713872" cy="420165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521BE86-DBF1-8CBE-7E8C-9DD087869EF6}"/>
              </a:ext>
            </a:extLst>
          </p:cNvPr>
          <p:cNvSpPr/>
          <p:nvPr userDrawn="1"/>
        </p:nvSpPr>
        <p:spPr>
          <a:xfrm>
            <a:off x="5375275" y="2631989"/>
            <a:ext cx="6816725" cy="4226010"/>
          </a:xfrm>
          <a:prstGeom prst="rect">
            <a:avLst/>
          </a:prstGeom>
          <a:solidFill>
            <a:srgbClr val="FDA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90EDF757-1E24-A5F0-269A-108496474A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0190" y="3623310"/>
            <a:ext cx="6014150" cy="23202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>
                <a:ln>
                  <a:noFill/>
                </a:ln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964BEE06-4DAE-7B1B-EE70-E40E8FD00D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r>
              <a:rPr lang="en-US" dirty="0"/>
              <a:t>[Remove this message]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25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5DA562-2A97-39EB-5E72-EA0D6405C9E5}"/>
              </a:ext>
            </a:extLst>
          </p:cNvPr>
          <p:cNvSpPr/>
          <p:nvPr userDrawn="1"/>
        </p:nvSpPr>
        <p:spPr>
          <a:xfrm>
            <a:off x="1" y="756"/>
            <a:ext cx="12191998" cy="6857243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91B141-BB3F-E35E-32C0-D17FCE0DF39F}"/>
              </a:ext>
            </a:extLst>
          </p:cNvPr>
          <p:cNvSpPr/>
          <p:nvPr userDrawn="1"/>
        </p:nvSpPr>
        <p:spPr>
          <a:xfrm>
            <a:off x="1" y="2631988"/>
            <a:ext cx="6853882" cy="4226011"/>
          </a:xfrm>
          <a:prstGeom prst="rect">
            <a:avLst/>
          </a:prstGeom>
          <a:solidFill>
            <a:srgbClr val="0C7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ED1E5-0C7E-17BC-3A1D-2E6A23921986}"/>
              </a:ext>
            </a:extLst>
          </p:cNvPr>
          <p:cNvSpPr/>
          <p:nvPr userDrawn="1"/>
        </p:nvSpPr>
        <p:spPr>
          <a:xfrm>
            <a:off x="11096368" y="1"/>
            <a:ext cx="1097691" cy="2643606"/>
          </a:xfrm>
          <a:prstGeom prst="rect">
            <a:avLst/>
          </a:prstGeom>
          <a:solidFill>
            <a:srgbClr val="0C7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BE2A96-C37B-F163-B84A-C149260510D9}"/>
              </a:ext>
            </a:extLst>
          </p:cNvPr>
          <p:cNvSpPr/>
          <p:nvPr userDrawn="1"/>
        </p:nvSpPr>
        <p:spPr>
          <a:xfrm>
            <a:off x="11096368" y="2631988"/>
            <a:ext cx="1097691" cy="4225256"/>
          </a:xfrm>
          <a:prstGeom prst="rect">
            <a:avLst/>
          </a:prstGeom>
          <a:solidFill>
            <a:srgbClr val="70D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9636F-C4BA-C63C-630A-36029DF5F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179" y="3004455"/>
            <a:ext cx="5878964" cy="1240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F858D-D250-8500-B52B-25E5E6D2A6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179" y="4458865"/>
            <a:ext cx="5878964" cy="2056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rgbClr val="70D2B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70647-957E-9BC9-3D74-4C230E627746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4189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1B141-BB3F-E35E-32C0-D17FCE0DF39F}"/>
              </a:ext>
            </a:extLst>
          </p:cNvPr>
          <p:cNvSpPr/>
          <p:nvPr userDrawn="1"/>
        </p:nvSpPr>
        <p:spPr>
          <a:xfrm>
            <a:off x="1" y="2631988"/>
            <a:ext cx="6853882" cy="4226011"/>
          </a:xfrm>
          <a:prstGeom prst="rect">
            <a:avLst/>
          </a:prstGeom>
          <a:solidFill>
            <a:srgbClr val="0C7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ED1E5-0C7E-17BC-3A1D-2E6A23921986}"/>
              </a:ext>
            </a:extLst>
          </p:cNvPr>
          <p:cNvSpPr/>
          <p:nvPr userDrawn="1"/>
        </p:nvSpPr>
        <p:spPr>
          <a:xfrm>
            <a:off x="11096368" y="1"/>
            <a:ext cx="1097691" cy="2643606"/>
          </a:xfrm>
          <a:prstGeom prst="rect">
            <a:avLst/>
          </a:prstGeom>
          <a:solidFill>
            <a:srgbClr val="0C7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BE2A96-C37B-F163-B84A-C149260510D9}"/>
              </a:ext>
            </a:extLst>
          </p:cNvPr>
          <p:cNvSpPr/>
          <p:nvPr userDrawn="1"/>
        </p:nvSpPr>
        <p:spPr>
          <a:xfrm>
            <a:off x="11096368" y="2631988"/>
            <a:ext cx="1097691" cy="4225256"/>
          </a:xfrm>
          <a:prstGeom prst="rect">
            <a:avLst/>
          </a:prstGeom>
          <a:solidFill>
            <a:srgbClr val="70D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9636F-C4BA-C63C-630A-36029DF5F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179" y="3004455"/>
            <a:ext cx="5878964" cy="1240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F858D-D250-8500-B52B-25E5E6D2A6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179" y="4458865"/>
            <a:ext cx="5878964" cy="2056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rgbClr val="70D2B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70647-957E-9BC9-3D74-4C230E627746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3CD3CCFF-9E39-3DEA-BC80-F906E6FE48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r>
              <a:rPr lang="en-US" dirty="0"/>
              <a:t>[Remove this message]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258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8834C8-D5D1-F5D0-73C7-0D6D8F5A0577}"/>
              </a:ext>
            </a:extLst>
          </p:cNvPr>
          <p:cNvSpPr/>
          <p:nvPr userDrawn="1"/>
        </p:nvSpPr>
        <p:spPr>
          <a:xfrm>
            <a:off x="11096368" y="1"/>
            <a:ext cx="1097691" cy="2574663"/>
          </a:xfrm>
          <a:prstGeom prst="rect">
            <a:avLst/>
          </a:prstGeom>
          <a:solidFill>
            <a:srgbClr val="0B7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434B08-AC64-6522-7E5C-A4C57989158E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70D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B3A7C9-85C0-782C-6E44-1392182205B2}"/>
              </a:ext>
            </a:extLst>
          </p:cNvPr>
          <p:cNvSpPr/>
          <p:nvPr userDrawn="1"/>
        </p:nvSpPr>
        <p:spPr>
          <a:xfrm>
            <a:off x="1" y="2574664"/>
            <a:ext cx="6853878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9AAA6D-D9FA-0D3F-2623-29DF8CE29522}"/>
              </a:ext>
            </a:extLst>
          </p:cNvPr>
          <p:cNvSpPr/>
          <p:nvPr userDrawn="1"/>
        </p:nvSpPr>
        <p:spPr>
          <a:xfrm>
            <a:off x="1" y="-13597"/>
            <a:ext cx="6853878" cy="2588261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F8F391-D377-0673-7AB8-80C5DD57D6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3878" y="-13601"/>
            <a:ext cx="4247509" cy="260093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41E561D-6EB1-0E79-E39A-2E31B61A23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486210"/>
            <a:ext cx="5857793" cy="50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rgbClr val="70D2B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CAB23A32-6753-1B3B-9295-7FC159111A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3" y="1493289"/>
            <a:ext cx="5857793" cy="827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905F8-F6A5-B5E9-338E-12FEF3B219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378" y="6181434"/>
            <a:ext cx="5887765" cy="190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Image caption or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photo credit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020F7-AA46-547E-3383-D868F8479CF1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50614"/>
            <a:ext cx="5857793" cy="2976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9EA4D96D-0270-51BF-910B-3173489339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9118" y="2574664"/>
            <a:ext cx="4247247" cy="42833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257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F2FC7A-7F99-A2C6-CC2A-200A6BF252DE}"/>
              </a:ext>
            </a:extLst>
          </p:cNvPr>
          <p:cNvSpPr/>
          <p:nvPr userDrawn="1"/>
        </p:nvSpPr>
        <p:spPr>
          <a:xfrm>
            <a:off x="11105409" y="1635131"/>
            <a:ext cx="1088650" cy="5222869"/>
          </a:xfrm>
          <a:prstGeom prst="rect">
            <a:avLst/>
          </a:prstGeom>
          <a:solidFill>
            <a:srgbClr val="70D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3E6F7E-437C-6F9B-11A6-0A0FEB8DA830}"/>
              </a:ext>
            </a:extLst>
          </p:cNvPr>
          <p:cNvSpPr/>
          <p:nvPr userDrawn="1"/>
        </p:nvSpPr>
        <p:spPr>
          <a:xfrm>
            <a:off x="11105410" y="0"/>
            <a:ext cx="1086590" cy="1635131"/>
          </a:xfrm>
          <a:prstGeom prst="rect">
            <a:avLst/>
          </a:prstGeom>
          <a:solidFill>
            <a:srgbClr val="0B7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4381D8BD-3226-CFD0-C48B-F938931972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9118" y="0"/>
            <a:ext cx="4261734" cy="420319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EC0C19-4011-7836-1AFB-01E077641291}"/>
              </a:ext>
            </a:extLst>
          </p:cNvPr>
          <p:cNvSpPr/>
          <p:nvPr userDrawn="1"/>
        </p:nvSpPr>
        <p:spPr>
          <a:xfrm>
            <a:off x="0" y="2574664"/>
            <a:ext cx="6831030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B3A7C9-85C0-782C-6E44-1392182205B2}"/>
              </a:ext>
            </a:extLst>
          </p:cNvPr>
          <p:cNvSpPr/>
          <p:nvPr userDrawn="1"/>
        </p:nvSpPr>
        <p:spPr>
          <a:xfrm>
            <a:off x="1" y="2574664"/>
            <a:ext cx="6853878" cy="42833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41E561D-6EB1-0E79-E39A-2E31B61A23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443347"/>
            <a:ext cx="5857793" cy="16022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000">
                <a:solidFill>
                  <a:srgbClr val="0B73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905F8-F6A5-B5E9-338E-12FEF3B219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378" y="6181434"/>
            <a:ext cx="5887765" cy="190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Image caption or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photo credit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020F7-AA46-547E-3383-D868F8479CF1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3036342"/>
            <a:ext cx="5857793" cy="297644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Clr>
                <a:srgbClr val="0B737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05E38-065A-0657-7C71-0C055B06FC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1650" y="4209546"/>
            <a:ext cx="4253759" cy="264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9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A38D0B-E797-81D5-8EDE-780DE125CDBC}"/>
              </a:ext>
            </a:extLst>
          </p:cNvPr>
          <p:cNvSpPr/>
          <p:nvPr userDrawn="1"/>
        </p:nvSpPr>
        <p:spPr>
          <a:xfrm>
            <a:off x="11096368" y="4283336"/>
            <a:ext cx="1097691" cy="2573908"/>
          </a:xfrm>
          <a:prstGeom prst="rect">
            <a:avLst/>
          </a:prstGeom>
          <a:solidFill>
            <a:srgbClr val="70D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3381D1-927B-4D31-5EA0-38CD23A7C477}"/>
              </a:ext>
            </a:extLst>
          </p:cNvPr>
          <p:cNvSpPr/>
          <p:nvPr userDrawn="1"/>
        </p:nvSpPr>
        <p:spPr>
          <a:xfrm>
            <a:off x="0" y="2574664"/>
            <a:ext cx="11092247" cy="42833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50614"/>
            <a:ext cx="9985520" cy="342117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B7379"/>
              </a:buClr>
              <a:buFont typeface="Arial" panose="020B0604020202020204" pitchFamily="34" charset="0"/>
              <a:buChar char="•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225640-512D-1D5E-6D75-960B932886E0}"/>
              </a:ext>
            </a:extLst>
          </p:cNvPr>
          <p:cNvSpPr/>
          <p:nvPr userDrawn="1"/>
        </p:nvSpPr>
        <p:spPr>
          <a:xfrm>
            <a:off x="11105410" y="0"/>
            <a:ext cx="1086590" cy="4283336"/>
          </a:xfrm>
          <a:prstGeom prst="rect">
            <a:avLst/>
          </a:prstGeom>
          <a:solidFill>
            <a:srgbClr val="0B7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89725-5932-782C-5E3C-60AEBB9C49B3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BF8433C-E815-06D2-0B95-725F03112E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B4ED7082-5C9A-47EE-8A89-BDD8198169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rgbClr val="0B73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8B1AE809-37B5-EF55-CFE8-1561534E83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0B73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10745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56717D-FAFE-195C-D2FA-00BD76EBDDA5}"/>
              </a:ext>
            </a:extLst>
          </p:cNvPr>
          <p:cNvSpPr/>
          <p:nvPr userDrawn="1"/>
        </p:nvSpPr>
        <p:spPr>
          <a:xfrm>
            <a:off x="4262512" y="2574664"/>
            <a:ext cx="6849588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A0EBC2-3FB2-C264-F4E3-0FCDC45D390F}"/>
              </a:ext>
            </a:extLst>
          </p:cNvPr>
          <p:cNvSpPr/>
          <p:nvPr userDrawn="1"/>
        </p:nvSpPr>
        <p:spPr>
          <a:xfrm>
            <a:off x="11114160" y="1628775"/>
            <a:ext cx="1079899" cy="5228469"/>
          </a:xfrm>
          <a:prstGeom prst="rect">
            <a:avLst/>
          </a:prstGeom>
          <a:solidFill>
            <a:srgbClr val="70D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0F338F-B3C9-86C9-6904-FEF580B94FE1}"/>
              </a:ext>
            </a:extLst>
          </p:cNvPr>
          <p:cNvSpPr/>
          <p:nvPr userDrawn="1"/>
        </p:nvSpPr>
        <p:spPr>
          <a:xfrm>
            <a:off x="0" y="2588260"/>
            <a:ext cx="4262511" cy="4269739"/>
          </a:xfrm>
          <a:prstGeom prst="rect">
            <a:avLst/>
          </a:prstGeom>
          <a:solidFill>
            <a:srgbClr val="E1E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569D5A8B-5726-9C49-BA8B-D555DC6278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4993" y="2950614"/>
            <a:ext cx="5676319" cy="342117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B7379"/>
              </a:buClr>
              <a:buFont typeface="Arial" panose="020B0604020202020204" pitchFamily="34" charset="0"/>
              <a:buChar char="•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B3EF-983F-8C77-FC15-D1EDF1719A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1" y="2950613"/>
            <a:ext cx="3147250" cy="3421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616478-5492-97E1-971F-C6BED16F48BE}"/>
              </a:ext>
            </a:extLst>
          </p:cNvPr>
          <p:cNvSpPr/>
          <p:nvPr userDrawn="1"/>
        </p:nvSpPr>
        <p:spPr>
          <a:xfrm>
            <a:off x="11112100" y="0"/>
            <a:ext cx="1079900" cy="1628775"/>
          </a:xfrm>
          <a:prstGeom prst="rect">
            <a:avLst/>
          </a:prstGeom>
          <a:solidFill>
            <a:srgbClr val="0B7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EE92D7-32BC-7BD6-1EBE-391783C9F320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F341591-1DF7-AE93-61D6-9FAA57C265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D301E70B-8FCF-D93E-6FC0-DF81E6C14D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rgbClr val="0B73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B745A638-98C7-4C5D-3BEF-89F8AEF5BE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0B73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18940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8413D9-A5F8-6FFB-0FF5-9FE1A85B3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114160" y="0"/>
            <a:ext cx="1088758" cy="26368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C4F5BE-1D96-F085-249D-8AA45237A35D}"/>
              </a:ext>
            </a:extLst>
          </p:cNvPr>
          <p:cNvSpPr/>
          <p:nvPr userDrawn="1"/>
        </p:nvSpPr>
        <p:spPr>
          <a:xfrm>
            <a:off x="11096368" y="4221164"/>
            <a:ext cx="1097691" cy="2636080"/>
          </a:xfrm>
          <a:prstGeom prst="rect">
            <a:avLst/>
          </a:prstGeom>
          <a:solidFill>
            <a:srgbClr val="70D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AA19EA-8FDA-E0CF-C261-E71AAACCB5DB}"/>
              </a:ext>
            </a:extLst>
          </p:cNvPr>
          <p:cNvSpPr/>
          <p:nvPr userDrawn="1"/>
        </p:nvSpPr>
        <p:spPr>
          <a:xfrm>
            <a:off x="11114160" y="2609644"/>
            <a:ext cx="1081960" cy="1611520"/>
          </a:xfrm>
          <a:prstGeom prst="rect">
            <a:avLst/>
          </a:prstGeom>
          <a:solidFill>
            <a:srgbClr val="0B7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737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1E4BB1-B88C-4BC7-1555-CDF951DAF48E}"/>
              </a:ext>
            </a:extLst>
          </p:cNvPr>
          <p:cNvSpPr/>
          <p:nvPr userDrawn="1"/>
        </p:nvSpPr>
        <p:spPr>
          <a:xfrm>
            <a:off x="11105409" y="0"/>
            <a:ext cx="1097691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1B5EE8-2B34-60C3-427D-86E7D71C2D93}"/>
              </a:ext>
            </a:extLst>
          </p:cNvPr>
          <p:cNvSpPr/>
          <p:nvPr userDrawn="1"/>
        </p:nvSpPr>
        <p:spPr>
          <a:xfrm>
            <a:off x="0" y="0"/>
            <a:ext cx="11114161" cy="6858000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B7710A-AE2C-DDFE-A96F-153D50029EF9}"/>
              </a:ext>
            </a:extLst>
          </p:cNvPr>
          <p:cNvSpPr/>
          <p:nvPr userDrawn="1"/>
        </p:nvSpPr>
        <p:spPr>
          <a:xfrm>
            <a:off x="11121140" y="0"/>
            <a:ext cx="1081960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18FF88-FC15-58CD-A52B-53F254C09D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1173" y="400599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ICTP TESTIMONIAL IN CAPS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D34364-F1F8-192C-05C6-034B75944B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1173" y="1628774"/>
            <a:ext cx="10115867" cy="34575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1FEAFDD-4911-56FD-7161-B20B084012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173" y="5319553"/>
            <a:ext cx="10115867" cy="440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spc="100" baseline="0">
                <a:solidFill>
                  <a:srgbClr val="70D2B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MAKE CAPS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A75004-2ADB-83C1-59E1-949196F58E46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2716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AF72F7-330B-150C-63F1-12E7B76D7B1D}"/>
              </a:ext>
            </a:extLst>
          </p:cNvPr>
          <p:cNvSpPr/>
          <p:nvPr userDrawn="1"/>
        </p:nvSpPr>
        <p:spPr>
          <a:xfrm>
            <a:off x="11101388" y="2631991"/>
            <a:ext cx="1094732" cy="4226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83DF8-92B2-ADAC-0C86-405BC584F76D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28E973D-D6F6-4A3B-267B-82E506366B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095038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478A4E-581A-7054-DB75-5FEC2628C731}"/>
              </a:ext>
            </a:extLst>
          </p:cNvPr>
          <p:cNvSpPr/>
          <p:nvPr userDrawn="1"/>
        </p:nvSpPr>
        <p:spPr>
          <a:xfrm>
            <a:off x="11094307" y="0"/>
            <a:ext cx="1097691" cy="2631989"/>
          </a:xfrm>
          <a:prstGeom prst="rect">
            <a:avLst/>
          </a:prstGeom>
          <a:solidFill>
            <a:srgbClr val="70D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30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FB3A7C9-85C0-782C-6E44-1392182205B2}"/>
              </a:ext>
            </a:extLst>
          </p:cNvPr>
          <p:cNvSpPr/>
          <p:nvPr userDrawn="1"/>
        </p:nvSpPr>
        <p:spPr>
          <a:xfrm>
            <a:off x="1" y="2574664"/>
            <a:ext cx="6853878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9AAA6D-D9FA-0D3F-2623-29DF8CE29522}"/>
              </a:ext>
            </a:extLst>
          </p:cNvPr>
          <p:cNvSpPr/>
          <p:nvPr userDrawn="1"/>
        </p:nvSpPr>
        <p:spPr>
          <a:xfrm>
            <a:off x="1" y="-13597"/>
            <a:ext cx="6853878" cy="2588261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B7F09-C8A0-4C73-307E-32AF646ED7A8}"/>
              </a:ext>
            </a:extLst>
          </p:cNvPr>
          <p:cNvSpPr/>
          <p:nvPr userDrawn="1"/>
        </p:nvSpPr>
        <p:spPr>
          <a:xfrm>
            <a:off x="11096366" y="-11616"/>
            <a:ext cx="1097693" cy="6881233"/>
          </a:xfrm>
          <a:prstGeom prst="rect">
            <a:avLst/>
          </a:prstGeom>
          <a:solidFill>
            <a:srgbClr val="C8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F8F391-D377-0673-7AB8-80C5DD57D6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" b="297"/>
          <a:stretch/>
        </p:blipFill>
        <p:spPr>
          <a:xfrm>
            <a:off x="6853878" y="-13601"/>
            <a:ext cx="4247509" cy="2600933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E8D5D73-B1E3-2A65-C799-E65B2BC4F9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9118" y="2574664"/>
            <a:ext cx="4247247" cy="42833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41E561D-6EB1-0E79-E39A-2E31B61A23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486210"/>
            <a:ext cx="5857793" cy="50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CAB23A32-6753-1B3B-9295-7FC159111A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3" y="1493289"/>
            <a:ext cx="5857793" cy="827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905F8-F6A5-B5E9-338E-12FEF3B219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378" y="6181434"/>
            <a:ext cx="5887765" cy="190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Image caption or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photo credit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020F7-AA46-547E-3383-D868F8479CF1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50614"/>
            <a:ext cx="5857793" cy="2976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0068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4CEED5-CD41-5CCB-538D-FD6F4A7E5995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70D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51A855-7987-7F89-99DD-72A362DF36E0}"/>
              </a:ext>
            </a:extLst>
          </p:cNvPr>
          <p:cNvSpPr/>
          <p:nvPr userDrawn="1"/>
        </p:nvSpPr>
        <p:spPr>
          <a:xfrm>
            <a:off x="1" y="1592262"/>
            <a:ext cx="11105408" cy="52657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225640-512D-1D5E-6D75-960B932886E0}"/>
              </a:ext>
            </a:extLst>
          </p:cNvPr>
          <p:cNvSpPr/>
          <p:nvPr userDrawn="1"/>
        </p:nvSpPr>
        <p:spPr>
          <a:xfrm>
            <a:off x="11105410" y="0"/>
            <a:ext cx="1086590" cy="4283336"/>
          </a:xfrm>
          <a:prstGeom prst="rect">
            <a:avLst/>
          </a:prstGeom>
          <a:solidFill>
            <a:srgbClr val="0B7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89725-5932-782C-5E3C-60AEBB9C49B3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7A9EE52-ED6F-D55F-6674-FA3E2F7B3C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7059" y="1924494"/>
            <a:ext cx="3825910" cy="4447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1110BC-46EB-9469-A89F-212BD1BC6D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7490" y="1918334"/>
            <a:ext cx="4308475" cy="184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spc="1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FIGURE TITLE IN CAPS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22AF84C8-2A93-38D2-A176-A805C979007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87363" y="2275368"/>
            <a:ext cx="5938357" cy="40968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B347E8E8-6381-9C9F-F552-59AA87B20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9990963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0B73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C21868B-007C-2110-C53F-7AC75F4E90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</p:spTree>
    <p:extLst>
      <p:ext uri="{BB962C8B-B14F-4D97-AF65-F5344CB8AC3E}">
        <p14:creationId xmlns:p14="http://schemas.microsoft.com/office/powerpoint/2010/main" val="6214954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1A4EBF-298C-F448-F570-F0D2CCA5FACE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70D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13346F7-95A3-4326-9B51-50774DAB8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B4E398-31E3-DD1D-AD7F-2F5CCDD94CA0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0B7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BB26B-E835-9122-077A-26965C0E3359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146DC9-FCCE-B480-C294-1F20AFBAF0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94453" y="596791"/>
            <a:ext cx="2735410" cy="958965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Please copy this table and add/remove columns and rows as appropriate. [Remove this message]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0D5BC1A-7663-B9EB-4908-F958EB41A21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18924088"/>
              </p:ext>
            </p:extLst>
          </p:nvPr>
        </p:nvGraphicFramePr>
        <p:xfrm>
          <a:off x="575661" y="2319317"/>
          <a:ext cx="10097306" cy="327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254">
                  <a:extLst>
                    <a:ext uri="{9D8B030D-6E8A-4147-A177-3AD203B41FA5}">
                      <a16:colId xmlns:a16="http://schemas.microsoft.com/office/drawing/2014/main" val="3646046654"/>
                    </a:ext>
                  </a:extLst>
                </a:gridCol>
                <a:gridCol w="3671490">
                  <a:extLst>
                    <a:ext uri="{9D8B030D-6E8A-4147-A177-3AD203B41FA5}">
                      <a16:colId xmlns:a16="http://schemas.microsoft.com/office/drawing/2014/main" val="71663947"/>
                    </a:ext>
                  </a:extLst>
                </a:gridCol>
                <a:gridCol w="1397421">
                  <a:extLst>
                    <a:ext uri="{9D8B030D-6E8A-4147-A177-3AD203B41FA5}">
                      <a16:colId xmlns:a16="http://schemas.microsoft.com/office/drawing/2014/main" val="1742301627"/>
                    </a:ext>
                  </a:extLst>
                </a:gridCol>
                <a:gridCol w="3333609">
                  <a:extLst>
                    <a:ext uri="{9D8B030D-6E8A-4147-A177-3AD203B41FA5}">
                      <a16:colId xmlns:a16="http://schemas.microsoft.com/office/drawing/2014/main" val="736380901"/>
                    </a:ext>
                  </a:extLst>
                </a:gridCol>
                <a:gridCol w="1339532">
                  <a:extLst>
                    <a:ext uri="{9D8B030D-6E8A-4147-A177-3AD203B41FA5}">
                      <a16:colId xmlns:a16="http://schemas.microsoft.com/office/drawing/2014/main" val="718574517"/>
                    </a:ext>
                  </a:extLst>
                </a:gridCol>
              </a:tblGrid>
              <a:tr h="408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 IN CAPS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 IN CAPS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927484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73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73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73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263846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737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737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73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592826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737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737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73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828676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737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737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73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260155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737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737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73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53499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737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737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73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086048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737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737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73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21373"/>
                  </a:ext>
                </a:extLst>
              </a:tr>
            </a:tbl>
          </a:graphicData>
        </a:graphic>
      </p:graphicFrame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E07DDC7-3F03-590B-D79E-6E1A0B5F05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rgbClr val="0B73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EB7506D8-CC2C-0B4C-F447-A1520F7A14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0B73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46439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C47513-C4E0-88D1-413C-1249946FBE58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70D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A1B564-3890-57E9-16DA-2D19C380A3D4}"/>
              </a:ext>
            </a:extLst>
          </p:cNvPr>
          <p:cNvSpPr/>
          <p:nvPr userDrawn="1"/>
        </p:nvSpPr>
        <p:spPr>
          <a:xfrm>
            <a:off x="1" y="1592262"/>
            <a:ext cx="11105408" cy="52657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89D51-4D3F-484A-868C-9FD40788EAED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0B7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BFDD09-8279-26C1-5AE2-FD505B6B4F5C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D826EE-93E3-6CB5-94E3-13797C8AD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0B73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7AD0268-2059-4B97-AA66-3360CD89D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6727C0D1-721C-288B-6EB6-9214DDA086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1924494"/>
            <a:ext cx="10157176" cy="44472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4996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2ACDB2-F850-39B7-3156-43790A301F47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70D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89D51-4D3F-484A-868C-9FD40788EAED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0B7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BFDD09-8279-26C1-5AE2-FD505B6B4F5C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7AD0268-2059-4B97-AA66-3360CD89D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B46281B4-2FA2-67F4-7D55-6507F0FD24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rgbClr val="0B73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C5269-1643-0149-0F85-B90CC0FB38E0}"/>
              </a:ext>
            </a:extLst>
          </p:cNvPr>
          <p:cNvSpPr/>
          <p:nvPr userDrawn="1"/>
        </p:nvSpPr>
        <p:spPr>
          <a:xfrm>
            <a:off x="1" y="2574665"/>
            <a:ext cx="11092247" cy="42825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5CF76952-CA68-93A4-0E8A-310BE31B96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06896"/>
            <a:ext cx="10157176" cy="35159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CBCF2413-B50C-DD8B-934F-929CA34EE3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0B73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14627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D3F98EF-0BE6-7816-18E0-30A8963868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375274 w 12192000"/>
              <a:gd name="connsiteY0" fmla="*/ 2631989 h 6858000"/>
              <a:gd name="connsiteX1" fmla="*/ 5375274 w 12192000"/>
              <a:gd name="connsiteY1" fmla="*/ 6857999 h 6858000"/>
              <a:gd name="connsiteX2" fmla="*/ 12191999 w 12192000"/>
              <a:gd name="connsiteY2" fmla="*/ 6857999 h 6858000"/>
              <a:gd name="connsiteX3" fmla="*/ 12191999 w 12192000"/>
              <a:gd name="connsiteY3" fmla="*/ 2631989 h 6858000"/>
              <a:gd name="connsiteX4" fmla="*/ 3713872 w 12192000"/>
              <a:gd name="connsiteY4" fmla="*/ 1 h 6858000"/>
              <a:gd name="connsiteX5" fmla="*/ 12192000 w 12192000"/>
              <a:gd name="connsiteY5" fmla="*/ 1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4201654 h 6858000"/>
              <a:gd name="connsiteX9" fmla="*/ 3713872 w 12192000"/>
              <a:gd name="connsiteY9" fmla="*/ 4201654 h 6858000"/>
              <a:gd name="connsiteX10" fmla="*/ 0 w 12192000"/>
              <a:gd name="connsiteY10" fmla="*/ 0 h 6858000"/>
              <a:gd name="connsiteX11" fmla="*/ 3713872 w 12192000"/>
              <a:gd name="connsiteY11" fmla="*/ 0 h 6858000"/>
              <a:gd name="connsiteX12" fmla="*/ 3713872 w 12192000"/>
              <a:gd name="connsiteY12" fmla="*/ 1 h 6858000"/>
              <a:gd name="connsiteX13" fmla="*/ 0 w 12192000"/>
              <a:gd name="connsiteY13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5375274" y="2631989"/>
                </a:moveTo>
                <a:lnTo>
                  <a:pt x="5375274" y="6857999"/>
                </a:lnTo>
                <a:lnTo>
                  <a:pt x="12191999" y="6857999"/>
                </a:lnTo>
                <a:lnTo>
                  <a:pt x="12191999" y="2631989"/>
                </a:lnTo>
                <a:close/>
                <a:moveTo>
                  <a:pt x="3713872" y="1"/>
                </a:moveTo>
                <a:lnTo>
                  <a:pt x="12192000" y="1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4201654"/>
                </a:lnTo>
                <a:lnTo>
                  <a:pt x="3713872" y="4201654"/>
                </a:lnTo>
                <a:close/>
                <a:moveTo>
                  <a:pt x="0" y="0"/>
                </a:moveTo>
                <a:lnTo>
                  <a:pt x="3713872" y="0"/>
                </a:lnTo>
                <a:lnTo>
                  <a:pt x="3713872" y="1"/>
                </a:lnTo>
                <a:lnTo>
                  <a:pt x="0" y="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63162E5-BEDF-174E-FB65-D240E355F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713872" cy="420165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521BE86-DBF1-8CBE-7E8C-9DD087869EF6}"/>
              </a:ext>
            </a:extLst>
          </p:cNvPr>
          <p:cNvSpPr/>
          <p:nvPr userDrawn="1"/>
        </p:nvSpPr>
        <p:spPr>
          <a:xfrm>
            <a:off x="5375275" y="2631989"/>
            <a:ext cx="6816725" cy="4226010"/>
          </a:xfrm>
          <a:prstGeom prst="rect">
            <a:avLst/>
          </a:prstGeom>
          <a:solidFill>
            <a:srgbClr val="0B7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90EDF757-1E24-A5F0-269A-108496474A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0190" y="3623310"/>
            <a:ext cx="6014150" cy="23202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>
                <a:ln>
                  <a:noFill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CC92682F-21EA-3E6A-7EC9-D691D6D948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r>
              <a:rPr lang="en-US" dirty="0"/>
              <a:t>[Remove this message]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194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5DA562-2A97-39EB-5E72-EA0D6405C9E5}"/>
              </a:ext>
            </a:extLst>
          </p:cNvPr>
          <p:cNvSpPr/>
          <p:nvPr userDrawn="1"/>
        </p:nvSpPr>
        <p:spPr>
          <a:xfrm>
            <a:off x="1" y="756"/>
            <a:ext cx="12191998" cy="6857243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7C076-ABBC-5BBD-261D-1EABE7555021}"/>
              </a:ext>
            </a:extLst>
          </p:cNvPr>
          <p:cNvSpPr/>
          <p:nvPr userDrawn="1"/>
        </p:nvSpPr>
        <p:spPr>
          <a:xfrm>
            <a:off x="1" y="2631988"/>
            <a:ext cx="6853882" cy="4226011"/>
          </a:xfrm>
          <a:prstGeom prst="rect">
            <a:avLst/>
          </a:prstGeom>
          <a:solidFill>
            <a:srgbClr val="9E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8AED6-B72E-373E-EBA9-7C0528C89876}"/>
              </a:ext>
            </a:extLst>
          </p:cNvPr>
          <p:cNvSpPr/>
          <p:nvPr userDrawn="1"/>
        </p:nvSpPr>
        <p:spPr>
          <a:xfrm>
            <a:off x="11096368" y="1"/>
            <a:ext cx="1097691" cy="2643606"/>
          </a:xfrm>
          <a:prstGeom prst="rect">
            <a:avLst/>
          </a:prstGeom>
          <a:solidFill>
            <a:srgbClr val="9E2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C00E7A-9A74-53E9-874D-6EE9EEE006E3}"/>
              </a:ext>
            </a:extLst>
          </p:cNvPr>
          <p:cNvSpPr/>
          <p:nvPr userDrawn="1"/>
        </p:nvSpPr>
        <p:spPr>
          <a:xfrm>
            <a:off x="11096368" y="2631988"/>
            <a:ext cx="1097691" cy="4225256"/>
          </a:xfrm>
          <a:prstGeom prst="rect">
            <a:avLst/>
          </a:prstGeom>
          <a:solidFill>
            <a:srgbClr val="E0B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9636F-C4BA-C63C-630A-36029DF5F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179" y="3004455"/>
            <a:ext cx="5878964" cy="1240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F858D-D250-8500-B52B-25E5E6D2A6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179" y="4458865"/>
            <a:ext cx="5878964" cy="2056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rgbClr val="E0BDD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70647-957E-9BC9-3D74-4C230E627746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116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07C076-ABBC-5BBD-261D-1EABE7555021}"/>
              </a:ext>
            </a:extLst>
          </p:cNvPr>
          <p:cNvSpPr/>
          <p:nvPr userDrawn="1"/>
        </p:nvSpPr>
        <p:spPr>
          <a:xfrm>
            <a:off x="1" y="2631988"/>
            <a:ext cx="6853882" cy="4226011"/>
          </a:xfrm>
          <a:prstGeom prst="rect">
            <a:avLst/>
          </a:prstGeom>
          <a:solidFill>
            <a:srgbClr val="9E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98AED6-B72E-373E-EBA9-7C0528C89876}"/>
              </a:ext>
            </a:extLst>
          </p:cNvPr>
          <p:cNvSpPr/>
          <p:nvPr userDrawn="1"/>
        </p:nvSpPr>
        <p:spPr>
          <a:xfrm>
            <a:off x="11096368" y="1"/>
            <a:ext cx="1097691" cy="2643606"/>
          </a:xfrm>
          <a:prstGeom prst="rect">
            <a:avLst/>
          </a:prstGeom>
          <a:solidFill>
            <a:srgbClr val="9E2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C00E7A-9A74-53E9-874D-6EE9EEE006E3}"/>
              </a:ext>
            </a:extLst>
          </p:cNvPr>
          <p:cNvSpPr/>
          <p:nvPr userDrawn="1"/>
        </p:nvSpPr>
        <p:spPr>
          <a:xfrm>
            <a:off x="11096368" y="2631988"/>
            <a:ext cx="1097691" cy="4225256"/>
          </a:xfrm>
          <a:prstGeom prst="rect">
            <a:avLst/>
          </a:prstGeom>
          <a:solidFill>
            <a:srgbClr val="E0B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9636F-C4BA-C63C-630A-36029DF5F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179" y="3004455"/>
            <a:ext cx="5878964" cy="1240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F858D-D250-8500-B52B-25E5E6D2A6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179" y="4458865"/>
            <a:ext cx="5878964" cy="2056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rgbClr val="E0BDD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70647-957E-9BC9-3D74-4C230E627746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C65828CB-9F00-B4C0-E35F-4DAD6A0821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r>
              <a:rPr lang="en-US" dirty="0"/>
              <a:t>[Remove this message]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7363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8834C8-D5D1-F5D0-73C7-0D6D8F5A0577}"/>
              </a:ext>
            </a:extLst>
          </p:cNvPr>
          <p:cNvSpPr/>
          <p:nvPr userDrawn="1"/>
        </p:nvSpPr>
        <p:spPr>
          <a:xfrm>
            <a:off x="11096368" y="1"/>
            <a:ext cx="1097691" cy="2574663"/>
          </a:xfrm>
          <a:prstGeom prst="rect">
            <a:avLst/>
          </a:prstGeom>
          <a:solidFill>
            <a:srgbClr val="9E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434B08-AC64-6522-7E5C-A4C57989158E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E0B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B3A7C9-85C0-782C-6E44-1392182205B2}"/>
              </a:ext>
            </a:extLst>
          </p:cNvPr>
          <p:cNvSpPr/>
          <p:nvPr userDrawn="1"/>
        </p:nvSpPr>
        <p:spPr>
          <a:xfrm>
            <a:off x="1" y="2574664"/>
            <a:ext cx="6853878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9AAA6D-D9FA-0D3F-2623-29DF8CE29522}"/>
              </a:ext>
            </a:extLst>
          </p:cNvPr>
          <p:cNvSpPr/>
          <p:nvPr userDrawn="1"/>
        </p:nvSpPr>
        <p:spPr>
          <a:xfrm>
            <a:off x="1" y="-13597"/>
            <a:ext cx="6853878" cy="2588261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F8F391-D377-0673-7AB8-80C5DD57D6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3878" y="-13601"/>
            <a:ext cx="4247509" cy="260093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41E561D-6EB1-0E79-E39A-2E31B61A23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486210"/>
            <a:ext cx="5857793" cy="50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rgbClr val="E0BDD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CAB23A32-6753-1B3B-9295-7FC159111A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3" y="1493289"/>
            <a:ext cx="5857793" cy="827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905F8-F6A5-B5E9-338E-12FEF3B219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378" y="6181434"/>
            <a:ext cx="5887765" cy="190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Image caption or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photo credit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020F7-AA46-547E-3383-D868F8479CF1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50614"/>
            <a:ext cx="5857793" cy="2976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01F3F19D-81DB-67C7-8008-0633B67935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9118" y="2574664"/>
            <a:ext cx="4247247" cy="42833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307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5C6FFC-4E2E-3A27-7CCC-ADF1F9A488D8}"/>
              </a:ext>
            </a:extLst>
          </p:cNvPr>
          <p:cNvSpPr/>
          <p:nvPr userDrawn="1"/>
        </p:nvSpPr>
        <p:spPr>
          <a:xfrm>
            <a:off x="11105409" y="1635131"/>
            <a:ext cx="1088650" cy="5222869"/>
          </a:xfrm>
          <a:prstGeom prst="rect">
            <a:avLst/>
          </a:prstGeom>
          <a:solidFill>
            <a:srgbClr val="E0B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B52392-00E7-F645-3F20-B8362353CD8E}"/>
              </a:ext>
            </a:extLst>
          </p:cNvPr>
          <p:cNvSpPr/>
          <p:nvPr userDrawn="1"/>
        </p:nvSpPr>
        <p:spPr>
          <a:xfrm>
            <a:off x="11105410" y="0"/>
            <a:ext cx="1086590" cy="1635131"/>
          </a:xfrm>
          <a:prstGeom prst="rect">
            <a:avLst/>
          </a:prstGeom>
          <a:solidFill>
            <a:srgbClr val="9E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09467678-C7FE-492E-2AD1-5EA4C38956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9118" y="0"/>
            <a:ext cx="4261734" cy="420319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EC0C19-4011-7836-1AFB-01E077641291}"/>
              </a:ext>
            </a:extLst>
          </p:cNvPr>
          <p:cNvSpPr/>
          <p:nvPr userDrawn="1"/>
        </p:nvSpPr>
        <p:spPr>
          <a:xfrm>
            <a:off x="0" y="2574664"/>
            <a:ext cx="6831030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B3A7C9-85C0-782C-6E44-1392182205B2}"/>
              </a:ext>
            </a:extLst>
          </p:cNvPr>
          <p:cNvSpPr/>
          <p:nvPr userDrawn="1"/>
        </p:nvSpPr>
        <p:spPr>
          <a:xfrm>
            <a:off x="1" y="2574664"/>
            <a:ext cx="6853878" cy="42833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41E561D-6EB1-0E79-E39A-2E31B61A23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443347"/>
            <a:ext cx="5857793" cy="16022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000">
                <a:solidFill>
                  <a:srgbClr val="9E2E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905F8-F6A5-B5E9-338E-12FEF3B219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378" y="6181434"/>
            <a:ext cx="5887765" cy="190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Image caption or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photo credit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020F7-AA46-547E-3383-D868F8479CF1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3036342"/>
            <a:ext cx="5857793" cy="297644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Clr>
                <a:srgbClr val="9E2E5D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05E38-065A-0657-7C71-0C055B06FC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" r="531"/>
          <a:stretch/>
        </p:blipFill>
        <p:spPr>
          <a:xfrm>
            <a:off x="6851650" y="4209546"/>
            <a:ext cx="4253759" cy="264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20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A38D0B-E797-81D5-8EDE-780DE125CDBC}"/>
              </a:ext>
            </a:extLst>
          </p:cNvPr>
          <p:cNvSpPr/>
          <p:nvPr userDrawn="1"/>
        </p:nvSpPr>
        <p:spPr>
          <a:xfrm>
            <a:off x="11096368" y="4283336"/>
            <a:ext cx="1097691" cy="2573908"/>
          </a:xfrm>
          <a:prstGeom prst="rect">
            <a:avLst/>
          </a:prstGeom>
          <a:solidFill>
            <a:srgbClr val="E0B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225640-512D-1D5E-6D75-960B932886E0}"/>
              </a:ext>
            </a:extLst>
          </p:cNvPr>
          <p:cNvSpPr/>
          <p:nvPr userDrawn="1"/>
        </p:nvSpPr>
        <p:spPr>
          <a:xfrm>
            <a:off x="11105410" y="0"/>
            <a:ext cx="1086590" cy="4283336"/>
          </a:xfrm>
          <a:prstGeom prst="rect">
            <a:avLst/>
          </a:prstGeom>
          <a:solidFill>
            <a:srgbClr val="9E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2E5D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89725-5932-782C-5E3C-60AEBB9C49B3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BF8433C-E815-06D2-0B95-725F03112E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B4ED7082-5C9A-47EE-8A89-BDD8198169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rgbClr val="9E2E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8B1AE809-37B5-EF55-CFE8-1561534E83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9E2E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3381D1-927B-4D31-5EA0-38CD23A7C477}"/>
              </a:ext>
            </a:extLst>
          </p:cNvPr>
          <p:cNvSpPr/>
          <p:nvPr userDrawn="1"/>
        </p:nvSpPr>
        <p:spPr>
          <a:xfrm>
            <a:off x="0" y="2574664"/>
            <a:ext cx="11092247" cy="42833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50614"/>
            <a:ext cx="9985520" cy="342117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9E2E5D"/>
              </a:buClr>
              <a:buFont typeface="Arial" panose="020B0604020202020204" pitchFamily="34" charset="0"/>
              <a:buChar char="•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1645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788F62D-508E-3C9B-9BC5-6383E78E93E9}"/>
              </a:ext>
            </a:extLst>
          </p:cNvPr>
          <p:cNvSpPr/>
          <p:nvPr userDrawn="1"/>
        </p:nvSpPr>
        <p:spPr>
          <a:xfrm>
            <a:off x="11105409" y="1635131"/>
            <a:ext cx="1088650" cy="5222869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3F2E32-38AB-677B-EA06-71EBCD2BCCE5}"/>
              </a:ext>
            </a:extLst>
          </p:cNvPr>
          <p:cNvSpPr/>
          <p:nvPr userDrawn="1"/>
        </p:nvSpPr>
        <p:spPr>
          <a:xfrm>
            <a:off x="11105410" y="0"/>
            <a:ext cx="1086590" cy="1635131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EC0C19-4011-7836-1AFB-01E077641291}"/>
              </a:ext>
            </a:extLst>
          </p:cNvPr>
          <p:cNvSpPr/>
          <p:nvPr userDrawn="1"/>
        </p:nvSpPr>
        <p:spPr>
          <a:xfrm>
            <a:off x="0" y="2574664"/>
            <a:ext cx="6831030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B3A7C9-85C0-782C-6E44-1392182205B2}"/>
              </a:ext>
            </a:extLst>
          </p:cNvPr>
          <p:cNvSpPr/>
          <p:nvPr userDrawn="1"/>
        </p:nvSpPr>
        <p:spPr>
          <a:xfrm>
            <a:off x="1" y="2574664"/>
            <a:ext cx="6853878" cy="42833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41E561D-6EB1-0E79-E39A-2E31B61A23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443347"/>
            <a:ext cx="5857793" cy="16022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0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905F8-F6A5-B5E9-338E-12FEF3B219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378" y="6181434"/>
            <a:ext cx="5887765" cy="190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Image caption or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photo credit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020F7-AA46-547E-3383-D868F8479CF1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3036342"/>
            <a:ext cx="5857793" cy="297644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05E38-065A-0657-7C71-0C055B06FC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" r="531"/>
          <a:stretch/>
        </p:blipFill>
        <p:spPr>
          <a:xfrm>
            <a:off x="6851650" y="4209546"/>
            <a:ext cx="4253759" cy="2648454"/>
          </a:xfrm>
          <a:prstGeom prst="rect">
            <a:avLst/>
          </a:prstGeom>
        </p:spPr>
      </p:pic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7326DCC1-2409-0F01-AF73-32678B2CEF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9118" y="0"/>
            <a:ext cx="4261734" cy="420319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76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56717D-FAFE-195C-D2FA-00BD76EBDDA5}"/>
              </a:ext>
            </a:extLst>
          </p:cNvPr>
          <p:cNvSpPr/>
          <p:nvPr userDrawn="1"/>
        </p:nvSpPr>
        <p:spPr>
          <a:xfrm>
            <a:off x="4262512" y="2574664"/>
            <a:ext cx="6849588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A0EBC2-3FB2-C264-F4E3-0FCDC45D390F}"/>
              </a:ext>
            </a:extLst>
          </p:cNvPr>
          <p:cNvSpPr/>
          <p:nvPr userDrawn="1"/>
        </p:nvSpPr>
        <p:spPr>
          <a:xfrm>
            <a:off x="11114160" y="1628775"/>
            <a:ext cx="1079899" cy="5228469"/>
          </a:xfrm>
          <a:prstGeom prst="rect">
            <a:avLst/>
          </a:prstGeom>
          <a:solidFill>
            <a:srgbClr val="E0B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0F338F-B3C9-86C9-6904-FEF580B94FE1}"/>
              </a:ext>
            </a:extLst>
          </p:cNvPr>
          <p:cNvSpPr/>
          <p:nvPr userDrawn="1"/>
        </p:nvSpPr>
        <p:spPr>
          <a:xfrm>
            <a:off x="0" y="2588260"/>
            <a:ext cx="4262511" cy="4269739"/>
          </a:xfrm>
          <a:prstGeom prst="rect">
            <a:avLst/>
          </a:prstGeom>
          <a:solidFill>
            <a:srgbClr val="E1E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569D5A8B-5726-9C49-BA8B-D555DC6278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4993" y="2950614"/>
            <a:ext cx="5676319" cy="342117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9E2E5D"/>
              </a:buClr>
              <a:buFont typeface="Arial" panose="020B0604020202020204" pitchFamily="34" charset="0"/>
              <a:buChar char="•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B3EF-983F-8C77-FC15-D1EDF1719A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1" y="2950613"/>
            <a:ext cx="3147250" cy="3421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616478-5492-97E1-971F-C6BED16F48BE}"/>
              </a:ext>
            </a:extLst>
          </p:cNvPr>
          <p:cNvSpPr/>
          <p:nvPr userDrawn="1"/>
        </p:nvSpPr>
        <p:spPr>
          <a:xfrm>
            <a:off x="11112100" y="0"/>
            <a:ext cx="1079900" cy="1628775"/>
          </a:xfrm>
          <a:prstGeom prst="rect">
            <a:avLst/>
          </a:prstGeom>
          <a:solidFill>
            <a:srgbClr val="9E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EE92D7-32BC-7BD6-1EBE-391783C9F320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F341591-1DF7-AE93-61D6-9FAA57C265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D301E70B-8FCF-D93E-6FC0-DF81E6C14D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rgbClr val="9E2E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B745A638-98C7-4C5D-3BEF-89F8AEF5BE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9E2E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2872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D6C9C9-1B2A-DEAA-6595-0DA55BCC03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114160" y="0"/>
            <a:ext cx="1088758" cy="26368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C4F5BE-1D96-F085-249D-8AA45237A35D}"/>
              </a:ext>
            </a:extLst>
          </p:cNvPr>
          <p:cNvSpPr/>
          <p:nvPr userDrawn="1"/>
        </p:nvSpPr>
        <p:spPr>
          <a:xfrm>
            <a:off x="11096368" y="4221164"/>
            <a:ext cx="1097691" cy="2636080"/>
          </a:xfrm>
          <a:prstGeom prst="rect">
            <a:avLst/>
          </a:prstGeom>
          <a:solidFill>
            <a:srgbClr val="E0B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AA19EA-8FDA-E0CF-C261-E71AAACCB5DB}"/>
              </a:ext>
            </a:extLst>
          </p:cNvPr>
          <p:cNvSpPr/>
          <p:nvPr userDrawn="1"/>
        </p:nvSpPr>
        <p:spPr>
          <a:xfrm>
            <a:off x="11114160" y="2609644"/>
            <a:ext cx="1081960" cy="1611520"/>
          </a:xfrm>
          <a:prstGeom prst="rect">
            <a:avLst/>
          </a:prstGeom>
          <a:solidFill>
            <a:srgbClr val="9E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737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1E4BB1-B88C-4BC7-1555-CDF951DAF48E}"/>
              </a:ext>
            </a:extLst>
          </p:cNvPr>
          <p:cNvSpPr/>
          <p:nvPr userDrawn="1"/>
        </p:nvSpPr>
        <p:spPr>
          <a:xfrm>
            <a:off x="11105409" y="0"/>
            <a:ext cx="1097691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1B5EE8-2B34-60C3-427D-86E7D71C2D93}"/>
              </a:ext>
            </a:extLst>
          </p:cNvPr>
          <p:cNvSpPr/>
          <p:nvPr userDrawn="1"/>
        </p:nvSpPr>
        <p:spPr>
          <a:xfrm>
            <a:off x="0" y="0"/>
            <a:ext cx="11114161" cy="6858000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B7710A-AE2C-DDFE-A96F-153D50029EF9}"/>
              </a:ext>
            </a:extLst>
          </p:cNvPr>
          <p:cNvSpPr/>
          <p:nvPr userDrawn="1"/>
        </p:nvSpPr>
        <p:spPr>
          <a:xfrm>
            <a:off x="11121140" y="0"/>
            <a:ext cx="1081960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18FF88-FC15-58CD-A52B-53F254C09D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1173" y="400599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ICTP TESTIMONIAL IN CAPS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D34364-F1F8-192C-05C6-034B75944B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1173" y="1628774"/>
            <a:ext cx="10115867" cy="34575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1FEAFDD-4911-56FD-7161-B20B084012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173" y="5319553"/>
            <a:ext cx="10115867" cy="440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spc="100" baseline="0">
                <a:solidFill>
                  <a:srgbClr val="E0BDD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MAKE CAPS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A75004-2ADB-83C1-59E1-949196F58E46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970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AF72F7-330B-150C-63F1-12E7B76D7B1D}"/>
              </a:ext>
            </a:extLst>
          </p:cNvPr>
          <p:cNvSpPr/>
          <p:nvPr userDrawn="1"/>
        </p:nvSpPr>
        <p:spPr>
          <a:xfrm>
            <a:off x="11101388" y="2631991"/>
            <a:ext cx="1094732" cy="4226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83DF8-92B2-ADAC-0C86-405BC584F76D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28E973D-D6F6-4A3B-267B-82E506366B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095038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C9B0FE-DA33-D15E-D39F-B724092259DF}"/>
              </a:ext>
            </a:extLst>
          </p:cNvPr>
          <p:cNvSpPr/>
          <p:nvPr userDrawn="1"/>
        </p:nvSpPr>
        <p:spPr>
          <a:xfrm>
            <a:off x="11094307" y="0"/>
            <a:ext cx="1097691" cy="2631989"/>
          </a:xfrm>
          <a:prstGeom prst="rect">
            <a:avLst/>
          </a:prstGeom>
          <a:solidFill>
            <a:srgbClr val="E0B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752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4CEED5-CD41-5CCB-538D-FD6F4A7E5995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E0B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51A855-7987-7F89-99DD-72A362DF36E0}"/>
              </a:ext>
            </a:extLst>
          </p:cNvPr>
          <p:cNvSpPr/>
          <p:nvPr userDrawn="1"/>
        </p:nvSpPr>
        <p:spPr>
          <a:xfrm>
            <a:off x="1" y="1592262"/>
            <a:ext cx="11105408" cy="52657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225640-512D-1D5E-6D75-960B932886E0}"/>
              </a:ext>
            </a:extLst>
          </p:cNvPr>
          <p:cNvSpPr/>
          <p:nvPr userDrawn="1"/>
        </p:nvSpPr>
        <p:spPr>
          <a:xfrm>
            <a:off x="11105410" y="0"/>
            <a:ext cx="1086590" cy="4283336"/>
          </a:xfrm>
          <a:prstGeom prst="rect">
            <a:avLst/>
          </a:prstGeom>
          <a:solidFill>
            <a:srgbClr val="9E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89725-5932-782C-5E3C-60AEBB9C49B3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7A9EE52-ED6F-D55F-6674-FA3E2F7B3C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7059" y="1924494"/>
            <a:ext cx="3825910" cy="4447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1110BC-46EB-9469-A89F-212BD1BC6D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7490" y="1918334"/>
            <a:ext cx="4308475" cy="184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spc="1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FIGURE TITLE IN CAPS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22AF84C8-2A93-38D2-A176-A805C979007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87363" y="2275368"/>
            <a:ext cx="5938357" cy="40968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B347E8E8-6381-9C9F-F552-59AA87B20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9990963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9E2E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C21868B-007C-2110-C53F-7AC75F4E90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</p:spTree>
    <p:extLst>
      <p:ext uri="{BB962C8B-B14F-4D97-AF65-F5344CB8AC3E}">
        <p14:creationId xmlns:p14="http://schemas.microsoft.com/office/powerpoint/2010/main" val="26183869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1A4EBF-298C-F448-F570-F0D2CCA5FACE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E0B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13346F7-95A3-4326-9B51-50774DAB8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B4E398-31E3-DD1D-AD7F-2F5CCDD94CA0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9E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BB26B-E835-9122-077A-26965C0E3359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146DC9-FCCE-B480-C294-1F20AFBAF0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94453" y="596791"/>
            <a:ext cx="2735410" cy="958965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Please copy this table and add/remove columns and rows as appropriate. [Remove this message]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0D5BC1A-7663-B9EB-4908-F958EB41A21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39767822"/>
              </p:ext>
            </p:extLst>
          </p:nvPr>
        </p:nvGraphicFramePr>
        <p:xfrm>
          <a:off x="575661" y="2319317"/>
          <a:ext cx="10097306" cy="327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254">
                  <a:extLst>
                    <a:ext uri="{9D8B030D-6E8A-4147-A177-3AD203B41FA5}">
                      <a16:colId xmlns:a16="http://schemas.microsoft.com/office/drawing/2014/main" val="3646046654"/>
                    </a:ext>
                  </a:extLst>
                </a:gridCol>
                <a:gridCol w="3671490">
                  <a:extLst>
                    <a:ext uri="{9D8B030D-6E8A-4147-A177-3AD203B41FA5}">
                      <a16:colId xmlns:a16="http://schemas.microsoft.com/office/drawing/2014/main" val="71663947"/>
                    </a:ext>
                  </a:extLst>
                </a:gridCol>
                <a:gridCol w="1397421">
                  <a:extLst>
                    <a:ext uri="{9D8B030D-6E8A-4147-A177-3AD203B41FA5}">
                      <a16:colId xmlns:a16="http://schemas.microsoft.com/office/drawing/2014/main" val="1742301627"/>
                    </a:ext>
                  </a:extLst>
                </a:gridCol>
                <a:gridCol w="3333609">
                  <a:extLst>
                    <a:ext uri="{9D8B030D-6E8A-4147-A177-3AD203B41FA5}">
                      <a16:colId xmlns:a16="http://schemas.microsoft.com/office/drawing/2014/main" val="736380901"/>
                    </a:ext>
                  </a:extLst>
                </a:gridCol>
                <a:gridCol w="1339532">
                  <a:extLst>
                    <a:ext uri="{9D8B030D-6E8A-4147-A177-3AD203B41FA5}">
                      <a16:colId xmlns:a16="http://schemas.microsoft.com/office/drawing/2014/main" val="718574517"/>
                    </a:ext>
                  </a:extLst>
                </a:gridCol>
              </a:tblGrid>
              <a:tr h="408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 IN CAPS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 IN CAPS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927484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E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E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263846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E5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E5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592826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E5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E5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828676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E5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E5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260155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E5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E5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53499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E5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E5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086048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E5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E5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21373"/>
                  </a:ext>
                </a:extLst>
              </a:tr>
            </a:tbl>
          </a:graphicData>
        </a:graphic>
      </p:graphicFrame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E07DDC7-3F03-590B-D79E-6E1A0B5F05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rgbClr val="9E2E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EB7506D8-CC2C-0B4C-F447-A1520F7A14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9E2E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73047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C47513-C4E0-88D1-413C-1249946FBE58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E0B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89D51-4D3F-484A-868C-9FD40788EAED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9E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BFDD09-8279-26C1-5AE2-FD505B6B4F5C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D826EE-93E3-6CB5-94E3-13797C8AD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9E2E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7AD0268-2059-4B97-AA66-3360CD89D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A1B564-3890-57E9-16DA-2D19C380A3D4}"/>
              </a:ext>
            </a:extLst>
          </p:cNvPr>
          <p:cNvSpPr/>
          <p:nvPr userDrawn="1"/>
        </p:nvSpPr>
        <p:spPr>
          <a:xfrm>
            <a:off x="1" y="1592262"/>
            <a:ext cx="11105408" cy="52657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6727C0D1-721C-288B-6EB6-9214DDA086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1924494"/>
            <a:ext cx="10157176" cy="44472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3000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2ACDB2-F850-39B7-3156-43790A301F47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E0B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89D51-4D3F-484A-868C-9FD40788EAED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9E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2E5D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BFDD09-8279-26C1-5AE2-FD505B6B4F5C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7AD0268-2059-4B97-AA66-3360CD89D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B46281B4-2FA2-67F4-7D55-6507F0FD24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rgbClr val="9E2E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C5269-1643-0149-0F85-B90CC0FB38E0}"/>
              </a:ext>
            </a:extLst>
          </p:cNvPr>
          <p:cNvSpPr/>
          <p:nvPr userDrawn="1"/>
        </p:nvSpPr>
        <p:spPr>
          <a:xfrm>
            <a:off x="1" y="2574665"/>
            <a:ext cx="11092247" cy="42825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5CF76952-CA68-93A4-0E8A-310BE31B96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06896"/>
            <a:ext cx="10157176" cy="35159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CBCF2413-B50C-DD8B-934F-929CA34EE3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9E2E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60646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D3F98EF-0BE6-7816-18E0-30A8963868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375274 w 12192000"/>
              <a:gd name="connsiteY0" fmla="*/ 2631989 h 6858000"/>
              <a:gd name="connsiteX1" fmla="*/ 5375274 w 12192000"/>
              <a:gd name="connsiteY1" fmla="*/ 6857999 h 6858000"/>
              <a:gd name="connsiteX2" fmla="*/ 12191999 w 12192000"/>
              <a:gd name="connsiteY2" fmla="*/ 6857999 h 6858000"/>
              <a:gd name="connsiteX3" fmla="*/ 12191999 w 12192000"/>
              <a:gd name="connsiteY3" fmla="*/ 2631989 h 6858000"/>
              <a:gd name="connsiteX4" fmla="*/ 3713872 w 12192000"/>
              <a:gd name="connsiteY4" fmla="*/ 1 h 6858000"/>
              <a:gd name="connsiteX5" fmla="*/ 12192000 w 12192000"/>
              <a:gd name="connsiteY5" fmla="*/ 1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4201654 h 6858000"/>
              <a:gd name="connsiteX9" fmla="*/ 3713872 w 12192000"/>
              <a:gd name="connsiteY9" fmla="*/ 4201654 h 6858000"/>
              <a:gd name="connsiteX10" fmla="*/ 0 w 12192000"/>
              <a:gd name="connsiteY10" fmla="*/ 0 h 6858000"/>
              <a:gd name="connsiteX11" fmla="*/ 3713872 w 12192000"/>
              <a:gd name="connsiteY11" fmla="*/ 0 h 6858000"/>
              <a:gd name="connsiteX12" fmla="*/ 3713872 w 12192000"/>
              <a:gd name="connsiteY12" fmla="*/ 1 h 6858000"/>
              <a:gd name="connsiteX13" fmla="*/ 0 w 12192000"/>
              <a:gd name="connsiteY13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5375274" y="2631989"/>
                </a:moveTo>
                <a:lnTo>
                  <a:pt x="5375274" y="6857999"/>
                </a:lnTo>
                <a:lnTo>
                  <a:pt x="12191999" y="6857999"/>
                </a:lnTo>
                <a:lnTo>
                  <a:pt x="12191999" y="2631989"/>
                </a:lnTo>
                <a:close/>
                <a:moveTo>
                  <a:pt x="3713872" y="1"/>
                </a:moveTo>
                <a:lnTo>
                  <a:pt x="12192000" y="1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4201654"/>
                </a:lnTo>
                <a:lnTo>
                  <a:pt x="3713872" y="4201654"/>
                </a:lnTo>
                <a:close/>
                <a:moveTo>
                  <a:pt x="0" y="0"/>
                </a:moveTo>
                <a:lnTo>
                  <a:pt x="3713872" y="0"/>
                </a:lnTo>
                <a:lnTo>
                  <a:pt x="3713872" y="1"/>
                </a:lnTo>
                <a:lnTo>
                  <a:pt x="0" y="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63162E5-BEDF-174E-FB65-D240E355F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713872" cy="420165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521BE86-DBF1-8CBE-7E8C-9DD087869EF6}"/>
              </a:ext>
            </a:extLst>
          </p:cNvPr>
          <p:cNvSpPr/>
          <p:nvPr userDrawn="1"/>
        </p:nvSpPr>
        <p:spPr>
          <a:xfrm>
            <a:off x="5375275" y="2631989"/>
            <a:ext cx="6816725" cy="4226010"/>
          </a:xfrm>
          <a:prstGeom prst="rect">
            <a:avLst/>
          </a:prstGeom>
          <a:solidFill>
            <a:srgbClr val="9E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90EDF757-1E24-A5F0-269A-108496474A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0190" y="3623310"/>
            <a:ext cx="6014150" cy="23202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>
                <a:ln>
                  <a:noFill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ECEE00-FB54-6BD7-C21A-FA4D17C809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r>
              <a:rPr lang="en-US" dirty="0"/>
              <a:t>[Remove this message]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04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5DA562-2A97-39EB-5E72-EA0D6405C9E5}"/>
              </a:ext>
            </a:extLst>
          </p:cNvPr>
          <p:cNvSpPr/>
          <p:nvPr userDrawn="1"/>
        </p:nvSpPr>
        <p:spPr>
          <a:xfrm>
            <a:off x="1" y="756"/>
            <a:ext cx="12191998" cy="6857243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251518-C1DD-0ECA-9C4D-B973FCD0854F}"/>
              </a:ext>
            </a:extLst>
          </p:cNvPr>
          <p:cNvSpPr/>
          <p:nvPr userDrawn="1"/>
        </p:nvSpPr>
        <p:spPr>
          <a:xfrm>
            <a:off x="11096368" y="1"/>
            <a:ext cx="1097691" cy="2643606"/>
          </a:xfrm>
          <a:prstGeom prst="rect">
            <a:avLst/>
          </a:prstGeom>
          <a:solidFill>
            <a:srgbClr val="005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7355CD-9975-337E-F73A-711322F0DCD9}"/>
              </a:ext>
            </a:extLst>
          </p:cNvPr>
          <p:cNvSpPr/>
          <p:nvPr userDrawn="1"/>
        </p:nvSpPr>
        <p:spPr>
          <a:xfrm>
            <a:off x="11096368" y="2631988"/>
            <a:ext cx="1097691" cy="4225256"/>
          </a:xfrm>
          <a:prstGeom prst="rect">
            <a:avLst/>
          </a:prstGeom>
          <a:solidFill>
            <a:srgbClr val="9BB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7C076-ABBC-5BBD-261D-1EABE7555021}"/>
              </a:ext>
            </a:extLst>
          </p:cNvPr>
          <p:cNvSpPr/>
          <p:nvPr userDrawn="1"/>
        </p:nvSpPr>
        <p:spPr>
          <a:xfrm>
            <a:off x="1" y="2631988"/>
            <a:ext cx="6853882" cy="4226011"/>
          </a:xfrm>
          <a:prstGeom prst="rect">
            <a:avLst/>
          </a:prstGeom>
          <a:solidFill>
            <a:srgbClr val="005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9636F-C4BA-C63C-630A-36029DF5F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179" y="3004455"/>
            <a:ext cx="5878964" cy="1240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F858D-D250-8500-B52B-25E5E6D2A6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179" y="4458865"/>
            <a:ext cx="5878964" cy="2056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accent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70647-957E-9BC9-3D74-4C230E627746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9795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251518-C1DD-0ECA-9C4D-B973FCD0854F}"/>
              </a:ext>
            </a:extLst>
          </p:cNvPr>
          <p:cNvSpPr/>
          <p:nvPr userDrawn="1"/>
        </p:nvSpPr>
        <p:spPr>
          <a:xfrm>
            <a:off x="11096368" y="1"/>
            <a:ext cx="1097691" cy="2643606"/>
          </a:xfrm>
          <a:prstGeom prst="rect">
            <a:avLst/>
          </a:prstGeom>
          <a:solidFill>
            <a:srgbClr val="005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7355CD-9975-337E-F73A-711322F0DCD9}"/>
              </a:ext>
            </a:extLst>
          </p:cNvPr>
          <p:cNvSpPr/>
          <p:nvPr userDrawn="1"/>
        </p:nvSpPr>
        <p:spPr>
          <a:xfrm>
            <a:off x="11096368" y="2631988"/>
            <a:ext cx="1097691" cy="4225256"/>
          </a:xfrm>
          <a:prstGeom prst="rect">
            <a:avLst/>
          </a:prstGeom>
          <a:solidFill>
            <a:srgbClr val="9BB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7C076-ABBC-5BBD-261D-1EABE7555021}"/>
              </a:ext>
            </a:extLst>
          </p:cNvPr>
          <p:cNvSpPr/>
          <p:nvPr userDrawn="1"/>
        </p:nvSpPr>
        <p:spPr>
          <a:xfrm>
            <a:off x="1" y="2631988"/>
            <a:ext cx="6853882" cy="4226011"/>
          </a:xfrm>
          <a:prstGeom prst="rect">
            <a:avLst/>
          </a:prstGeom>
          <a:solidFill>
            <a:srgbClr val="005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9636F-C4BA-C63C-630A-36029DF5F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179" y="3004455"/>
            <a:ext cx="5878964" cy="1240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F858D-D250-8500-B52B-25E5E6D2A6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179" y="4458865"/>
            <a:ext cx="5878964" cy="2056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accent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70647-957E-9BC9-3D74-4C230E627746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B9F0458D-FD21-7698-4FB8-5DFA03370C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r>
              <a:rPr lang="en-US" dirty="0"/>
              <a:t>[Remove this message]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038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3381D1-927B-4D31-5EA0-38CD23A7C477}"/>
              </a:ext>
            </a:extLst>
          </p:cNvPr>
          <p:cNvSpPr/>
          <p:nvPr userDrawn="1"/>
        </p:nvSpPr>
        <p:spPr>
          <a:xfrm>
            <a:off x="0" y="2574664"/>
            <a:ext cx="11092247" cy="42833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50614"/>
            <a:ext cx="9985520" cy="342117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E7A62C-4451-FAD5-104F-91D063FE5CF3}"/>
              </a:ext>
            </a:extLst>
          </p:cNvPr>
          <p:cNvSpPr/>
          <p:nvPr userDrawn="1"/>
        </p:nvSpPr>
        <p:spPr>
          <a:xfrm>
            <a:off x="11105409" y="4283336"/>
            <a:ext cx="1088650" cy="2574664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225640-512D-1D5E-6D75-960B932886E0}"/>
              </a:ext>
            </a:extLst>
          </p:cNvPr>
          <p:cNvSpPr/>
          <p:nvPr userDrawn="1"/>
        </p:nvSpPr>
        <p:spPr>
          <a:xfrm>
            <a:off x="11105410" y="0"/>
            <a:ext cx="1086590" cy="4283336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89725-5932-782C-5E3C-60AEBB9C49B3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BF8433C-E815-06D2-0B95-725F03112E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B4ED7082-5C9A-47EE-8A89-BDD8198169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8B1AE809-37B5-EF55-CFE8-1561534E83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31840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8834C8-D5D1-F5D0-73C7-0D6D8F5A0577}"/>
              </a:ext>
            </a:extLst>
          </p:cNvPr>
          <p:cNvSpPr/>
          <p:nvPr userDrawn="1"/>
        </p:nvSpPr>
        <p:spPr>
          <a:xfrm>
            <a:off x="11096368" y="1"/>
            <a:ext cx="1097691" cy="2574663"/>
          </a:xfrm>
          <a:prstGeom prst="rect">
            <a:avLst/>
          </a:prstGeom>
          <a:solidFill>
            <a:srgbClr val="005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434B08-AC64-6522-7E5C-A4C57989158E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9BB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DE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B3A7C9-85C0-782C-6E44-1392182205B2}"/>
              </a:ext>
            </a:extLst>
          </p:cNvPr>
          <p:cNvSpPr/>
          <p:nvPr userDrawn="1"/>
        </p:nvSpPr>
        <p:spPr>
          <a:xfrm>
            <a:off x="1" y="2574664"/>
            <a:ext cx="6853878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9AAA6D-D9FA-0D3F-2623-29DF8CE29522}"/>
              </a:ext>
            </a:extLst>
          </p:cNvPr>
          <p:cNvSpPr/>
          <p:nvPr userDrawn="1"/>
        </p:nvSpPr>
        <p:spPr>
          <a:xfrm>
            <a:off x="1" y="-13597"/>
            <a:ext cx="6853878" cy="2588261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F8F391-D377-0673-7AB8-80C5DD57D6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9" b="6659"/>
          <a:stretch/>
        </p:blipFill>
        <p:spPr>
          <a:xfrm>
            <a:off x="6853878" y="-13601"/>
            <a:ext cx="4247509" cy="260093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41E561D-6EB1-0E79-E39A-2E31B61A23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486210"/>
            <a:ext cx="5857793" cy="50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rgbClr val="9BBA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CAB23A32-6753-1B3B-9295-7FC159111A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3" y="1493289"/>
            <a:ext cx="5857793" cy="827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905F8-F6A5-B5E9-338E-12FEF3B219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378" y="6181434"/>
            <a:ext cx="5887765" cy="190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Image caption or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photo credit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020F7-AA46-547E-3383-D868F8479CF1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50614"/>
            <a:ext cx="5857793" cy="2976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2CC5B448-5B6F-C27B-9B3F-60149F9A8F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9118" y="2574664"/>
            <a:ext cx="4247247" cy="42833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697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DF56C-B5AD-209D-1615-696B084B6734}"/>
              </a:ext>
            </a:extLst>
          </p:cNvPr>
          <p:cNvSpPr/>
          <p:nvPr userDrawn="1"/>
        </p:nvSpPr>
        <p:spPr>
          <a:xfrm>
            <a:off x="11105409" y="1635131"/>
            <a:ext cx="1088650" cy="5222869"/>
          </a:xfrm>
          <a:prstGeom prst="rect">
            <a:avLst/>
          </a:prstGeom>
          <a:solidFill>
            <a:srgbClr val="9BB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919625-042C-9764-0F8E-7457FD67BA72}"/>
              </a:ext>
            </a:extLst>
          </p:cNvPr>
          <p:cNvSpPr/>
          <p:nvPr userDrawn="1"/>
        </p:nvSpPr>
        <p:spPr>
          <a:xfrm>
            <a:off x="11105410" y="0"/>
            <a:ext cx="1086590" cy="1635131"/>
          </a:xfrm>
          <a:prstGeom prst="rect">
            <a:avLst/>
          </a:prstGeom>
          <a:solidFill>
            <a:srgbClr val="005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DF2EEE50-8179-F81E-FF6A-31849B557B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9118" y="0"/>
            <a:ext cx="4261734" cy="420319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EC0C19-4011-7836-1AFB-01E077641291}"/>
              </a:ext>
            </a:extLst>
          </p:cNvPr>
          <p:cNvSpPr/>
          <p:nvPr userDrawn="1"/>
        </p:nvSpPr>
        <p:spPr>
          <a:xfrm>
            <a:off x="0" y="2574664"/>
            <a:ext cx="6831030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B3A7C9-85C0-782C-6E44-1392182205B2}"/>
              </a:ext>
            </a:extLst>
          </p:cNvPr>
          <p:cNvSpPr/>
          <p:nvPr userDrawn="1"/>
        </p:nvSpPr>
        <p:spPr>
          <a:xfrm>
            <a:off x="1" y="2574664"/>
            <a:ext cx="6853878" cy="42833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41E561D-6EB1-0E79-E39A-2E31B61A23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443347"/>
            <a:ext cx="5857793" cy="16022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000">
                <a:solidFill>
                  <a:srgbClr val="005D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905F8-F6A5-B5E9-338E-12FEF3B219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378" y="6181434"/>
            <a:ext cx="5887765" cy="190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Image caption or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photo credit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020F7-AA46-547E-3383-D868F8479CF1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3036342"/>
            <a:ext cx="5857793" cy="297644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Clr>
                <a:srgbClr val="005DE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05E38-065A-0657-7C71-0C055B06FC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" r="531"/>
          <a:stretch/>
        </p:blipFill>
        <p:spPr>
          <a:xfrm>
            <a:off x="6851650" y="4209546"/>
            <a:ext cx="4253759" cy="264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62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A38D0B-E797-81D5-8EDE-780DE125CDBC}"/>
              </a:ext>
            </a:extLst>
          </p:cNvPr>
          <p:cNvSpPr/>
          <p:nvPr userDrawn="1"/>
        </p:nvSpPr>
        <p:spPr>
          <a:xfrm>
            <a:off x="11096368" y="4283336"/>
            <a:ext cx="1097691" cy="2573908"/>
          </a:xfrm>
          <a:prstGeom prst="rect">
            <a:avLst/>
          </a:prstGeom>
          <a:solidFill>
            <a:srgbClr val="9BB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225640-512D-1D5E-6D75-960B932886E0}"/>
              </a:ext>
            </a:extLst>
          </p:cNvPr>
          <p:cNvSpPr/>
          <p:nvPr userDrawn="1"/>
        </p:nvSpPr>
        <p:spPr>
          <a:xfrm>
            <a:off x="11105410" y="0"/>
            <a:ext cx="1086590" cy="4283336"/>
          </a:xfrm>
          <a:prstGeom prst="rect">
            <a:avLst/>
          </a:prstGeom>
          <a:solidFill>
            <a:srgbClr val="005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2E5D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89725-5932-782C-5E3C-60AEBB9C49B3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BF8433C-E815-06D2-0B95-725F03112E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B4ED7082-5C9A-47EE-8A89-BDD8198169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rgbClr val="005D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8B1AE809-37B5-EF55-CFE8-1561534E83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005D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3381D1-927B-4D31-5EA0-38CD23A7C477}"/>
              </a:ext>
            </a:extLst>
          </p:cNvPr>
          <p:cNvSpPr/>
          <p:nvPr userDrawn="1"/>
        </p:nvSpPr>
        <p:spPr>
          <a:xfrm>
            <a:off x="0" y="2574664"/>
            <a:ext cx="11092247" cy="42833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50614"/>
            <a:ext cx="9985520" cy="342117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5DE0"/>
              </a:buClr>
              <a:buFont typeface="Arial" panose="020B0604020202020204" pitchFamily="34" charset="0"/>
              <a:buChar char="•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92108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56717D-FAFE-195C-D2FA-00BD76EBDDA5}"/>
              </a:ext>
            </a:extLst>
          </p:cNvPr>
          <p:cNvSpPr/>
          <p:nvPr userDrawn="1"/>
        </p:nvSpPr>
        <p:spPr>
          <a:xfrm>
            <a:off x="4262512" y="2574664"/>
            <a:ext cx="6849588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A0EBC2-3FB2-C264-F4E3-0FCDC45D390F}"/>
              </a:ext>
            </a:extLst>
          </p:cNvPr>
          <p:cNvSpPr/>
          <p:nvPr userDrawn="1"/>
        </p:nvSpPr>
        <p:spPr>
          <a:xfrm>
            <a:off x="11114160" y="1628775"/>
            <a:ext cx="1079899" cy="5228469"/>
          </a:xfrm>
          <a:prstGeom prst="rect">
            <a:avLst/>
          </a:prstGeom>
          <a:solidFill>
            <a:srgbClr val="9BB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0F338F-B3C9-86C9-6904-FEF580B94FE1}"/>
              </a:ext>
            </a:extLst>
          </p:cNvPr>
          <p:cNvSpPr/>
          <p:nvPr userDrawn="1"/>
        </p:nvSpPr>
        <p:spPr>
          <a:xfrm>
            <a:off x="0" y="2588260"/>
            <a:ext cx="4262511" cy="4269739"/>
          </a:xfrm>
          <a:prstGeom prst="rect">
            <a:avLst/>
          </a:prstGeom>
          <a:solidFill>
            <a:srgbClr val="E1E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569D5A8B-5726-9C49-BA8B-D555DC6278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4993" y="2950614"/>
            <a:ext cx="5676319" cy="342117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5DE0"/>
              </a:buClr>
              <a:buFont typeface="Arial" panose="020B0604020202020204" pitchFamily="34" charset="0"/>
              <a:buChar char="•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B3EF-983F-8C77-FC15-D1EDF1719A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1" y="2950613"/>
            <a:ext cx="3147250" cy="3421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616478-5492-97E1-971F-C6BED16F48BE}"/>
              </a:ext>
            </a:extLst>
          </p:cNvPr>
          <p:cNvSpPr/>
          <p:nvPr userDrawn="1"/>
        </p:nvSpPr>
        <p:spPr>
          <a:xfrm>
            <a:off x="11112100" y="0"/>
            <a:ext cx="1079900" cy="1628775"/>
          </a:xfrm>
          <a:prstGeom prst="rect">
            <a:avLst/>
          </a:prstGeom>
          <a:solidFill>
            <a:srgbClr val="005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EE92D7-32BC-7BD6-1EBE-391783C9F320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F341591-1DF7-AE93-61D6-9FAA57C265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D301E70B-8FCF-D93E-6FC0-DF81E6C14D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rgbClr val="005D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B745A638-98C7-4C5D-3BEF-89F8AEF5BE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005D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38972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B8ECC26-9FF3-DF3C-98A1-CCC9CF7B2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114160" y="0"/>
            <a:ext cx="1088758" cy="26368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C4F5BE-1D96-F085-249D-8AA45237A35D}"/>
              </a:ext>
            </a:extLst>
          </p:cNvPr>
          <p:cNvSpPr/>
          <p:nvPr userDrawn="1"/>
        </p:nvSpPr>
        <p:spPr>
          <a:xfrm>
            <a:off x="11096368" y="4221164"/>
            <a:ext cx="1097691" cy="2636080"/>
          </a:xfrm>
          <a:prstGeom prst="rect">
            <a:avLst/>
          </a:prstGeom>
          <a:solidFill>
            <a:srgbClr val="9BB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AA19EA-8FDA-E0CF-C261-E71AAACCB5DB}"/>
              </a:ext>
            </a:extLst>
          </p:cNvPr>
          <p:cNvSpPr/>
          <p:nvPr userDrawn="1"/>
        </p:nvSpPr>
        <p:spPr>
          <a:xfrm>
            <a:off x="11114160" y="2609644"/>
            <a:ext cx="1081960" cy="1611520"/>
          </a:xfrm>
          <a:prstGeom prst="rect">
            <a:avLst/>
          </a:prstGeom>
          <a:solidFill>
            <a:srgbClr val="005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737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1E4BB1-B88C-4BC7-1555-CDF951DAF48E}"/>
              </a:ext>
            </a:extLst>
          </p:cNvPr>
          <p:cNvSpPr/>
          <p:nvPr userDrawn="1"/>
        </p:nvSpPr>
        <p:spPr>
          <a:xfrm>
            <a:off x="11105409" y="0"/>
            <a:ext cx="1097691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1B5EE8-2B34-60C3-427D-86E7D71C2D93}"/>
              </a:ext>
            </a:extLst>
          </p:cNvPr>
          <p:cNvSpPr/>
          <p:nvPr userDrawn="1"/>
        </p:nvSpPr>
        <p:spPr>
          <a:xfrm>
            <a:off x="0" y="0"/>
            <a:ext cx="11114161" cy="6858000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B7710A-AE2C-DDFE-A96F-153D50029EF9}"/>
              </a:ext>
            </a:extLst>
          </p:cNvPr>
          <p:cNvSpPr/>
          <p:nvPr userDrawn="1"/>
        </p:nvSpPr>
        <p:spPr>
          <a:xfrm>
            <a:off x="11121140" y="0"/>
            <a:ext cx="1081960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18FF88-FC15-58CD-A52B-53F254C09D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1173" y="400599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ICTP TESTIMONIAL IN CAPS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D34364-F1F8-192C-05C6-034B75944B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1173" y="1628774"/>
            <a:ext cx="10115867" cy="34575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1FEAFDD-4911-56FD-7161-B20B084012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173" y="5319553"/>
            <a:ext cx="10115867" cy="440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spc="100" baseline="0">
                <a:solidFill>
                  <a:srgbClr val="9BBA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MAKE CAPS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A75004-2ADB-83C1-59E1-949196F58E46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4496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AF72F7-330B-150C-63F1-12E7B76D7B1D}"/>
              </a:ext>
            </a:extLst>
          </p:cNvPr>
          <p:cNvSpPr/>
          <p:nvPr userDrawn="1"/>
        </p:nvSpPr>
        <p:spPr>
          <a:xfrm>
            <a:off x="11101388" y="2631991"/>
            <a:ext cx="1094732" cy="4226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83DF8-92B2-ADAC-0C86-405BC584F76D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28E973D-D6F6-4A3B-267B-82E506366B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095038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621053-51EC-2127-86DE-3BCD4C76DD55}"/>
              </a:ext>
            </a:extLst>
          </p:cNvPr>
          <p:cNvSpPr/>
          <p:nvPr userDrawn="1"/>
        </p:nvSpPr>
        <p:spPr>
          <a:xfrm>
            <a:off x="11096368" y="-1"/>
            <a:ext cx="1097691" cy="2631989"/>
          </a:xfrm>
          <a:prstGeom prst="rect">
            <a:avLst/>
          </a:prstGeom>
          <a:solidFill>
            <a:srgbClr val="9BB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614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4CEED5-CD41-5CCB-538D-FD6F4A7E5995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9BB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51A855-7987-7F89-99DD-72A362DF36E0}"/>
              </a:ext>
            </a:extLst>
          </p:cNvPr>
          <p:cNvSpPr/>
          <p:nvPr userDrawn="1"/>
        </p:nvSpPr>
        <p:spPr>
          <a:xfrm>
            <a:off x="1" y="1592262"/>
            <a:ext cx="11105408" cy="52657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225640-512D-1D5E-6D75-960B932886E0}"/>
              </a:ext>
            </a:extLst>
          </p:cNvPr>
          <p:cNvSpPr/>
          <p:nvPr userDrawn="1"/>
        </p:nvSpPr>
        <p:spPr>
          <a:xfrm>
            <a:off x="11105410" y="0"/>
            <a:ext cx="1086590" cy="4283336"/>
          </a:xfrm>
          <a:prstGeom prst="rect">
            <a:avLst/>
          </a:prstGeom>
          <a:solidFill>
            <a:srgbClr val="005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89725-5932-782C-5E3C-60AEBB9C49B3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7A9EE52-ED6F-D55F-6674-FA3E2F7B3C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7059" y="1924494"/>
            <a:ext cx="3825910" cy="4447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1110BC-46EB-9469-A89F-212BD1BC6D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7490" y="1918334"/>
            <a:ext cx="4308475" cy="184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spc="1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FIGURE TITLE IN CAPS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22AF84C8-2A93-38D2-A176-A805C979007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87363" y="2275368"/>
            <a:ext cx="5938357" cy="40968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B347E8E8-6381-9C9F-F552-59AA87B20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9990963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005D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C21868B-007C-2110-C53F-7AC75F4E90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</p:spTree>
    <p:extLst>
      <p:ext uri="{BB962C8B-B14F-4D97-AF65-F5344CB8AC3E}">
        <p14:creationId xmlns:p14="http://schemas.microsoft.com/office/powerpoint/2010/main" val="33598403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1A4EBF-298C-F448-F570-F0D2CCA5FACE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9BB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13346F7-95A3-4326-9B51-50774DAB8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B4E398-31E3-DD1D-AD7F-2F5CCDD94CA0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005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BB26B-E835-9122-077A-26965C0E3359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146DC9-FCCE-B480-C294-1F20AFBAF0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94453" y="596791"/>
            <a:ext cx="2735410" cy="958965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Please copy this table and add/remove columns and rows as appropriate. [Remove this message]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0D5BC1A-7663-B9EB-4908-F958EB41A21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8784863"/>
              </p:ext>
            </p:extLst>
          </p:nvPr>
        </p:nvGraphicFramePr>
        <p:xfrm>
          <a:off x="575661" y="2319317"/>
          <a:ext cx="10097306" cy="327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254">
                  <a:extLst>
                    <a:ext uri="{9D8B030D-6E8A-4147-A177-3AD203B41FA5}">
                      <a16:colId xmlns:a16="http://schemas.microsoft.com/office/drawing/2014/main" val="3646046654"/>
                    </a:ext>
                  </a:extLst>
                </a:gridCol>
                <a:gridCol w="3671490">
                  <a:extLst>
                    <a:ext uri="{9D8B030D-6E8A-4147-A177-3AD203B41FA5}">
                      <a16:colId xmlns:a16="http://schemas.microsoft.com/office/drawing/2014/main" val="71663947"/>
                    </a:ext>
                  </a:extLst>
                </a:gridCol>
                <a:gridCol w="1397421">
                  <a:extLst>
                    <a:ext uri="{9D8B030D-6E8A-4147-A177-3AD203B41FA5}">
                      <a16:colId xmlns:a16="http://schemas.microsoft.com/office/drawing/2014/main" val="1742301627"/>
                    </a:ext>
                  </a:extLst>
                </a:gridCol>
                <a:gridCol w="3333609">
                  <a:extLst>
                    <a:ext uri="{9D8B030D-6E8A-4147-A177-3AD203B41FA5}">
                      <a16:colId xmlns:a16="http://schemas.microsoft.com/office/drawing/2014/main" val="736380901"/>
                    </a:ext>
                  </a:extLst>
                </a:gridCol>
                <a:gridCol w="1339532">
                  <a:extLst>
                    <a:ext uri="{9D8B030D-6E8A-4147-A177-3AD203B41FA5}">
                      <a16:colId xmlns:a16="http://schemas.microsoft.com/office/drawing/2014/main" val="718574517"/>
                    </a:ext>
                  </a:extLst>
                </a:gridCol>
              </a:tblGrid>
              <a:tr h="408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 IN CAPS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 IN CAPS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927484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263846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592826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828676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260155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53499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086048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D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21373"/>
                  </a:ext>
                </a:extLst>
              </a:tr>
            </a:tbl>
          </a:graphicData>
        </a:graphic>
      </p:graphicFrame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E07DDC7-3F03-590B-D79E-6E1A0B5F05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rgbClr val="005D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EB7506D8-CC2C-0B4C-F447-A1520F7A14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005D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9661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C47513-C4E0-88D1-413C-1249946FBE58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9BB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A1B564-3890-57E9-16DA-2D19C380A3D4}"/>
              </a:ext>
            </a:extLst>
          </p:cNvPr>
          <p:cNvSpPr/>
          <p:nvPr userDrawn="1"/>
        </p:nvSpPr>
        <p:spPr>
          <a:xfrm>
            <a:off x="1" y="1592262"/>
            <a:ext cx="11105408" cy="52657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89D51-4D3F-484A-868C-9FD40788EAED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005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BFDD09-8279-26C1-5AE2-FD505B6B4F5C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D826EE-93E3-6CB5-94E3-13797C8AD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005D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7AD0268-2059-4B97-AA66-3360CD89D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6727C0D1-721C-288B-6EB6-9214DDA086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1924494"/>
            <a:ext cx="10157176" cy="44472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9892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2ACDB2-F850-39B7-3156-43790A301F47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9BB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89D51-4D3F-484A-868C-9FD40788EAED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005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2E5D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BFDD09-8279-26C1-5AE2-FD505B6B4F5C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7AD0268-2059-4B97-AA66-3360CD89D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B46281B4-2FA2-67F4-7D55-6507F0FD24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rgbClr val="005D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C5269-1643-0149-0F85-B90CC0FB38E0}"/>
              </a:ext>
            </a:extLst>
          </p:cNvPr>
          <p:cNvSpPr/>
          <p:nvPr userDrawn="1"/>
        </p:nvSpPr>
        <p:spPr>
          <a:xfrm>
            <a:off x="1" y="2574665"/>
            <a:ext cx="11092247" cy="42825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5CF76952-CA68-93A4-0E8A-310BE31B96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06896"/>
            <a:ext cx="10157176" cy="35159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CBCF2413-B50C-DD8B-934F-929CA34EE3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005DE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209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56717D-FAFE-195C-D2FA-00BD76EBDDA5}"/>
              </a:ext>
            </a:extLst>
          </p:cNvPr>
          <p:cNvSpPr/>
          <p:nvPr userDrawn="1"/>
        </p:nvSpPr>
        <p:spPr>
          <a:xfrm>
            <a:off x="4262511" y="2574664"/>
            <a:ext cx="6851649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0F338F-B3C9-86C9-6904-FEF580B94FE1}"/>
              </a:ext>
            </a:extLst>
          </p:cNvPr>
          <p:cNvSpPr/>
          <p:nvPr userDrawn="1"/>
        </p:nvSpPr>
        <p:spPr>
          <a:xfrm>
            <a:off x="0" y="2588260"/>
            <a:ext cx="4262511" cy="4269739"/>
          </a:xfrm>
          <a:prstGeom prst="rect">
            <a:avLst/>
          </a:prstGeom>
          <a:solidFill>
            <a:srgbClr val="E1E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569D5A8B-5726-9C49-BA8B-D555DC6278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4993" y="2950614"/>
            <a:ext cx="5676319" cy="342117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B3EF-983F-8C77-FC15-D1EDF1719A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1" y="2950613"/>
            <a:ext cx="3147250" cy="3421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CC2BB4-4D8B-C979-2731-F22914D2E610}"/>
              </a:ext>
            </a:extLst>
          </p:cNvPr>
          <p:cNvSpPr/>
          <p:nvPr userDrawn="1"/>
        </p:nvSpPr>
        <p:spPr>
          <a:xfrm>
            <a:off x="11105409" y="1628775"/>
            <a:ext cx="1088650" cy="5229225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616478-5492-97E1-971F-C6BED16F48BE}"/>
              </a:ext>
            </a:extLst>
          </p:cNvPr>
          <p:cNvSpPr/>
          <p:nvPr userDrawn="1"/>
        </p:nvSpPr>
        <p:spPr>
          <a:xfrm>
            <a:off x="11105409" y="0"/>
            <a:ext cx="1086591" cy="1628775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EE92D7-32BC-7BD6-1EBE-391783C9F320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F341591-1DF7-AE93-61D6-9FAA57C265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D301E70B-8FCF-D93E-6FC0-DF81E6C14D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B745A638-98C7-4C5D-3BEF-89F8AEF5BE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4502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D3F98EF-0BE6-7816-18E0-30A8963868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375274 w 12192000"/>
              <a:gd name="connsiteY0" fmla="*/ 2631989 h 6858000"/>
              <a:gd name="connsiteX1" fmla="*/ 5375274 w 12192000"/>
              <a:gd name="connsiteY1" fmla="*/ 6857999 h 6858000"/>
              <a:gd name="connsiteX2" fmla="*/ 12191999 w 12192000"/>
              <a:gd name="connsiteY2" fmla="*/ 6857999 h 6858000"/>
              <a:gd name="connsiteX3" fmla="*/ 12191999 w 12192000"/>
              <a:gd name="connsiteY3" fmla="*/ 2631989 h 6858000"/>
              <a:gd name="connsiteX4" fmla="*/ 3713872 w 12192000"/>
              <a:gd name="connsiteY4" fmla="*/ 1 h 6858000"/>
              <a:gd name="connsiteX5" fmla="*/ 12192000 w 12192000"/>
              <a:gd name="connsiteY5" fmla="*/ 1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4201654 h 6858000"/>
              <a:gd name="connsiteX9" fmla="*/ 3713872 w 12192000"/>
              <a:gd name="connsiteY9" fmla="*/ 4201654 h 6858000"/>
              <a:gd name="connsiteX10" fmla="*/ 0 w 12192000"/>
              <a:gd name="connsiteY10" fmla="*/ 0 h 6858000"/>
              <a:gd name="connsiteX11" fmla="*/ 3713872 w 12192000"/>
              <a:gd name="connsiteY11" fmla="*/ 0 h 6858000"/>
              <a:gd name="connsiteX12" fmla="*/ 3713872 w 12192000"/>
              <a:gd name="connsiteY12" fmla="*/ 1 h 6858000"/>
              <a:gd name="connsiteX13" fmla="*/ 0 w 12192000"/>
              <a:gd name="connsiteY13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5375274" y="2631989"/>
                </a:moveTo>
                <a:lnTo>
                  <a:pt x="5375274" y="6857999"/>
                </a:lnTo>
                <a:lnTo>
                  <a:pt x="12191999" y="6857999"/>
                </a:lnTo>
                <a:lnTo>
                  <a:pt x="12191999" y="2631989"/>
                </a:lnTo>
                <a:close/>
                <a:moveTo>
                  <a:pt x="3713872" y="1"/>
                </a:moveTo>
                <a:lnTo>
                  <a:pt x="12192000" y="1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4201654"/>
                </a:lnTo>
                <a:lnTo>
                  <a:pt x="3713872" y="4201654"/>
                </a:lnTo>
                <a:close/>
                <a:moveTo>
                  <a:pt x="0" y="0"/>
                </a:moveTo>
                <a:lnTo>
                  <a:pt x="3713872" y="0"/>
                </a:lnTo>
                <a:lnTo>
                  <a:pt x="3713872" y="1"/>
                </a:lnTo>
                <a:lnTo>
                  <a:pt x="0" y="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63162E5-BEDF-174E-FB65-D240E355F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713872" cy="420165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521BE86-DBF1-8CBE-7E8C-9DD087869EF6}"/>
              </a:ext>
            </a:extLst>
          </p:cNvPr>
          <p:cNvSpPr/>
          <p:nvPr userDrawn="1"/>
        </p:nvSpPr>
        <p:spPr>
          <a:xfrm>
            <a:off x="5375275" y="2631989"/>
            <a:ext cx="6816725" cy="4226010"/>
          </a:xfrm>
          <a:prstGeom prst="rect">
            <a:avLst/>
          </a:prstGeom>
          <a:solidFill>
            <a:srgbClr val="005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90EDF757-1E24-A5F0-269A-108496474A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0190" y="3623310"/>
            <a:ext cx="6014150" cy="23202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>
                <a:ln>
                  <a:noFill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2714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5DA562-2A97-39EB-5E72-EA0D6405C9E5}"/>
              </a:ext>
            </a:extLst>
          </p:cNvPr>
          <p:cNvSpPr/>
          <p:nvPr userDrawn="1"/>
        </p:nvSpPr>
        <p:spPr>
          <a:xfrm>
            <a:off x="1" y="756"/>
            <a:ext cx="12191998" cy="6857243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CF32D0-D8D2-91F6-F788-EB5EDA24128A}"/>
              </a:ext>
            </a:extLst>
          </p:cNvPr>
          <p:cNvSpPr/>
          <p:nvPr userDrawn="1"/>
        </p:nvSpPr>
        <p:spPr>
          <a:xfrm>
            <a:off x="11096368" y="1"/>
            <a:ext cx="1097691" cy="2643606"/>
          </a:xfrm>
          <a:prstGeom prst="rect">
            <a:avLst/>
          </a:prstGeom>
          <a:solidFill>
            <a:srgbClr val="8C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A809BC-C215-DFF0-B039-B94D26A4F4EE}"/>
              </a:ext>
            </a:extLst>
          </p:cNvPr>
          <p:cNvSpPr/>
          <p:nvPr userDrawn="1"/>
        </p:nvSpPr>
        <p:spPr>
          <a:xfrm>
            <a:off x="11096368" y="2631988"/>
            <a:ext cx="1097691" cy="4225256"/>
          </a:xfrm>
          <a:prstGeom prst="rect">
            <a:avLst/>
          </a:prstGeom>
          <a:solidFill>
            <a:srgbClr val="E5E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7C076-ABBC-5BBD-261D-1EABE7555021}"/>
              </a:ext>
            </a:extLst>
          </p:cNvPr>
          <p:cNvSpPr/>
          <p:nvPr userDrawn="1"/>
        </p:nvSpPr>
        <p:spPr>
          <a:xfrm>
            <a:off x="1" y="2631988"/>
            <a:ext cx="6853882" cy="4226011"/>
          </a:xfrm>
          <a:prstGeom prst="rect">
            <a:avLst/>
          </a:prstGeom>
          <a:solidFill>
            <a:srgbClr val="8C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9636F-C4BA-C63C-630A-36029DF5F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179" y="3004455"/>
            <a:ext cx="5878964" cy="1240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F858D-D250-8500-B52B-25E5E6D2A6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179" y="4458865"/>
            <a:ext cx="5878964" cy="2056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70647-957E-9BC9-3D74-4C230E627746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1600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CF32D0-D8D2-91F6-F788-EB5EDA24128A}"/>
              </a:ext>
            </a:extLst>
          </p:cNvPr>
          <p:cNvSpPr/>
          <p:nvPr userDrawn="1"/>
        </p:nvSpPr>
        <p:spPr>
          <a:xfrm>
            <a:off x="11096368" y="1"/>
            <a:ext cx="1097691" cy="2643606"/>
          </a:xfrm>
          <a:prstGeom prst="rect">
            <a:avLst/>
          </a:prstGeom>
          <a:solidFill>
            <a:srgbClr val="8C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A809BC-C215-DFF0-B039-B94D26A4F4EE}"/>
              </a:ext>
            </a:extLst>
          </p:cNvPr>
          <p:cNvSpPr/>
          <p:nvPr userDrawn="1"/>
        </p:nvSpPr>
        <p:spPr>
          <a:xfrm>
            <a:off x="11096368" y="2631988"/>
            <a:ext cx="1097691" cy="4225256"/>
          </a:xfrm>
          <a:prstGeom prst="rect">
            <a:avLst/>
          </a:prstGeom>
          <a:solidFill>
            <a:srgbClr val="E5E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7C076-ABBC-5BBD-261D-1EABE7555021}"/>
              </a:ext>
            </a:extLst>
          </p:cNvPr>
          <p:cNvSpPr/>
          <p:nvPr userDrawn="1"/>
        </p:nvSpPr>
        <p:spPr>
          <a:xfrm>
            <a:off x="1" y="2631988"/>
            <a:ext cx="6853882" cy="4226011"/>
          </a:xfrm>
          <a:prstGeom prst="rect">
            <a:avLst/>
          </a:prstGeom>
          <a:solidFill>
            <a:srgbClr val="8C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9636F-C4BA-C63C-630A-36029DF5F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179" y="3004455"/>
            <a:ext cx="5878964" cy="1240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F858D-D250-8500-B52B-25E5E6D2A6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179" y="4458865"/>
            <a:ext cx="5878964" cy="2056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70647-957E-9BC9-3D74-4C230E627746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5025DE1D-2C67-34C3-6611-FEDF76E318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r>
              <a:rPr lang="en-US" dirty="0"/>
              <a:t>[Remove this message]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9768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8834C8-D5D1-F5D0-73C7-0D6D8F5A0577}"/>
              </a:ext>
            </a:extLst>
          </p:cNvPr>
          <p:cNvSpPr/>
          <p:nvPr userDrawn="1"/>
        </p:nvSpPr>
        <p:spPr>
          <a:xfrm>
            <a:off x="11096368" y="1"/>
            <a:ext cx="1097691" cy="2574663"/>
          </a:xfrm>
          <a:prstGeom prst="rect">
            <a:avLst/>
          </a:prstGeom>
          <a:solidFill>
            <a:srgbClr val="8C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434B08-AC64-6522-7E5C-A4C57989158E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E5E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B3A7C9-85C0-782C-6E44-1392182205B2}"/>
              </a:ext>
            </a:extLst>
          </p:cNvPr>
          <p:cNvSpPr/>
          <p:nvPr userDrawn="1"/>
        </p:nvSpPr>
        <p:spPr>
          <a:xfrm>
            <a:off x="1" y="2574664"/>
            <a:ext cx="6853878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9AAA6D-D9FA-0D3F-2623-29DF8CE29522}"/>
              </a:ext>
            </a:extLst>
          </p:cNvPr>
          <p:cNvSpPr/>
          <p:nvPr userDrawn="1"/>
        </p:nvSpPr>
        <p:spPr>
          <a:xfrm>
            <a:off x="1" y="-13597"/>
            <a:ext cx="6853878" cy="2588261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F8F391-D377-0673-7AB8-80C5DD57D6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9" b="6659"/>
          <a:stretch/>
        </p:blipFill>
        <p:spPr>
          <a:xfrm>
            <a:off x="6853878" y="-13601"/>
            <a:ext cx="4247509" cy="260093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41E561D-6EB1-0E79-E39A-2E31B61A23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486210"/>
            <a:ext cx="5857793" cy="50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rgbClr val="E5E5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CAB23A32-6753-1B3B-9295-7FC159111A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3" y="1493289"/>
            <a:ext cx="5857793" cy="827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905F8-F6A5-B5E9-338E-12FEF3B219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378" y="6181434"/>
            <a:ext cx="5887765" cy="190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Image caption or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photo credit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020F7-AA46-547E-3383-D868F8479CF1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50614"/>
            <a:ext cx="5857793" cy="2976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520F8BB3-4DA8-E978-EE02-7EBE0615CA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9118" y="2574664"/>
            <a:ext cx="4247247" cy="42833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569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A0CF6E-360C-16A9-65EB-AE70E394C862}"/>
              </a:ext>
            </a:extLst>
          </p:cNvPr>
          <p:cNvSpPr/>
          <p:nvPr userDrawn="1"/>
        </p:nvSpPr>
        <p:spPr>
          <a:xfrm>
            <a:off x="11105409" y="1635131"/>
            <a:ext cx="1088650" cy="5222869"/>
          </a:xfrm>
          <a:prstGeom prst="rect">
            <a:avLst/>
          </a:prstGeom>
          <a:solidFill>
            <a:srgbClr val="E5E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11DEFE-906F-EBB5-D9BD-C10020424F4F}"/>
              </a:ext>
            </a:extLst>
          </p:cNvPr>
          <p:cNvSpPr/>
          <p:nvPr userDrawn="1"/>
        </p:nvSpPr>
        <p:spPr>
          <a:xfrm>
            <a:off x="11105410" y="0"/>
            <a:ext cx="1086590" cy="1635131"/>
          </a:xfrm>
          <a:prstGeom prst="rect">
            <a:avLst/>
          </a:prstGeom>
          <a:solidFill>
            <a:srgbClr val="8C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591A2627-D724-01EF-FAB6-1BAD25DF24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9118" y="0"/>
            <a:ext cx="4261734" cy="420319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EC0C19-4011-7836-1AFB-01E077641291}"/>
              </a:ext>
            </a:extLst>
          </p:cNvPr>
          <p:cNvSpPr/>
          <p:nvPr userDrawn="1"/>
        </p:nvSpPr>
        <p:spPr>
          <a:xfrm>
            <a:off x="0" y="2574664"/>
            <a:ext cx="6831030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B3A7C9-85C0-782C-6E44-1392182205B2}"/>
              </a:ext>
            </a:extLst>
          </p:cNvPr>
          <p:cNvSpPr/>
          <p:nvPr userDrawn="1"/>
        </p:nvSpPr>
        <p:spPr>
          <a:xfrm>
            <a:off x="1" y="2574664"/>
            <a:ext cx="6853878" cy="42833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41E561D-6EB1-0E79-E39A-2E31B61A23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443347"/>
            <a:ext cx="5857793" cy="16022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000">
                <a:solidFill>
                  <a:srgbClr val="8C93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905F8-F6A5-B5E9-338E-12FEF3B219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378" y="6181434"/>
            <a:ext cx="5887765" cy="190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Image caption or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photo credit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020F7-AA46-547E-3383-D868F8479CF1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3036342"/>
            <a:ext cx="5857793" cy="297644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Clr>
                <a:srgbClr val="8C933C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05E38-065A-0657-7C71-0C055B06FC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" r="531"/>
          <a:stretch/>
        </p:blipFill>
        <p:spPr>
          <a:xfrm>
            <a:off x="6851650" y="4209546"/>
            <a:ext cx="4253759" cy="264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89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A38D0B-E797-81D5-8EDE-780DE125CDBC}"/>
              </a:ext>
            </a:extLst>
          </p:cNvPr>
          <p:cNvSpPr/>
          <p:nvPr userDrawn="1"/>
        </p:nvSpPr>
        <p:spPr>
          <a:xfrm>
            <a:off x="11096368" y="4283336"/>
            <a:ext cx="1097691" cy="2573908"/>
          </a:xfrm>
          <a:prstGeom prst="rect">
            <a:avLst/>
          </a:prstGeom>
          <a:solidFill>
            <a:srgbClr val="E5E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225640-512D-1D5E-6D75-960B932886E0}"/>
              </a:ext>
            </a:extLst>
          </p:cNvPr>
          <p:cNvSpPr/>
          <p:nvPr userDrawn="1"/>
        </p:nvSpPr>
        <p:spPr>
          <a:xfrm>
            <a:off x="11105410" y="0"/>
            <a:ext cx="1086590" cy="4283336"/>
          </a:xfrm>
          <a:prstGeom prst="rect">
            <a:avLst/>
          </a:prstGeom>
          <a:solidFill>
            <a:srgbClr val="8C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2E5D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89725-5932-782C-5E3C-60AEBB9C49B3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BF8433C-E815-06D2-0B95-725F03112E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B4ED7082-5C9A-47EE-8A89-BDD8198169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rgbClr val="8C93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8B1AE809-37B5-EF55-CFE8-1561534E83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8C93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3381D1-927B-4D31-5EA0-38CD23A7C477}"/>
              </a:ext>
            </a:extLst>
          </p:cNvPr>
          <p:cNvSpPr/>
          <p:nvPr userDrawn="1"/>
        </p:nvSpPr>
        <p:spPr>
          <a:xfrm>
            <a:off x="0" y="2574664"/>
            <a:ext cx="11092247" cy="42833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50614"/>
            <a:ext cx="9985520" cy="342117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8C933C"/>
              </a:buClr>
              <a:buFont typeface="Arial" panose="020B0604020202020204" pitchFamily="34" charset="0"/>
              <a:buChar char="•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3294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56717D-FAFE-195C-D2FA-00BD76EBDDA5}"/>
              </a:ext>
            </a:extLst>
          </p:cNvPr>
          <p:cNvSpPr/>
          <p:nvPr userDrawn="1"/>
        </p:nvSpPr>
        <p:spPr>
          <a:xfrm>
            <a:off x="4262512" y="2574664"/>
            <a:ext cx="6849588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A0EBC2-3FB2-C264-F4E3-0FCDC45D390F}"/>
              </a:ext>
            </a:extLst>
          </p:cNvPr>
          <p:cNvSpPr/>
          <p:nvPr userDrawn="1"/>
        </p:nvSpPr>
        <p:spPr>
          <a:xfrm>
            <a:off x="11114160" y="1628775"/>
            <a:ext cx="1079899" cy="5228469"/>
          </a:xfrm>
          <a:prstGeom prst="rect">
            <a:avLst/>
          </a:prstGeom>
          <a:solidFill>
            <a:srgbClr val="E5E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0F338F-B3C9-86C9-6904-FEF580B94FE1}"/>
              </a:ext>
            </a:extLst>
          </p:cNvPr>
          <p:cNvSpPr/>
          <p:nvPr userDrawn="1"/>
        </p:nvSpPr>
        <p:spPr>
          <a:xfrm>
            <a:off x="0" y="2588260"/>
            <a:ext cx="4262511" cy="4269739"/>
          </a:xfrm>
          <a:prstGeom prst="rect">
            <a:avLst/>
          </a:prstGeom>
          <a:solidFill>
            <a:srgbClr val="E1E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569D5A8B-5726-9C49-BA8B-D555DC6278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4993" y="2950614"/>
            <a:ext cx="5676319" cy="342117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8C933C"/>
              </a:buClr>
              <a:buFont typeface="Arial" panose="020B0604020202020204" pitchFamily="34" charset="0"/>
              <a:buChar char="•"/>
              <a:defRPr sz="1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B3EF-983F-8C77-FC15-D1EDF1719A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1" y="2950613"/>
            <a:ext cx="3147250" cy="3421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616478-5492-97E1-971F-C6BED16F48BE}"/>
              </a:ext>
            </a:extLst>
          </p:cNvPr>
          <p:cNvSpPr/>
          <p:nvPr userDrawn="1"/>
        </p:nvSpPr>
        <p:spPr>
          <a:xfrm>
            <a:off x="11112100" y="0"/>
            <a:ext cx="1079900" cy="1628775"/>
          </a:xfrm>
          <a:prstGeom prst="rect">
            <a:avLst/>
          </a:prstGeom>
          <a:solidFill>
            <a:srgbClr val="8C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EE92D7-32BC-7BD6-1EBE-391783C9F320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F341591-1DF7-AE93-61D6-9FAA57C265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D301E70B-8FCF-D93E-6FC0-DF81E6C14D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rgbClr val="8C93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B745A638-98C7-4C5D-3BEF-89F8AEF5BE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8C93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27262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2A9133-2301-7941-DB22-82E49E8DC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114160" y="0"/>
            <a:ext cx="1088758" cy="26368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C4F5BE-1D96-F085-249D-8AA45237A35D}"/>
              </a:ext>
            </a:extLst>
          </p:cNvPr>
          <p:cNvSpPr/>
          <p:nvPr userDrawn="1"/>
        </p:nvSpPr>
        <p:spPr>
          <a:xfrm>
            <a:off x="11096368" y="4221164"/>
            <a:ext cx="1097691" cy="2636080"/>
          </a:xfrm>
          <a:prstGeom prst="rect">
            <a:avLst/>
          </a:prstGeom>
          <a:solidFill>
            <a:srgbClr val="E5E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AA19EA-8FDA-E0CF-C261-E71AAACCB5DB}"/>
              </a:ext>
            </a:extLst>
          </p:cNvPr>
          <p:cNvSpPr/>
          <p:nvPr userDrawn="1"/>
        </p:nvSpPr>
        <p:spPr>
          <a:xfrm>
            <a:off x="11114160" y="2609644"/>
            <a:ext cx="1081960" cy="1611520"/>
          </a:xfrm>
          <a:prstGeom prst="rect">
            <a:avLst/>
          </a:prstGeom>
          <a:solidFill>
            <a:srgbClr val="8C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737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1E4BB1-B88C-4BC7-1555-CDF951DAF48E}"/>
              </a:ext>
            </a:extLst>
          </p:cNvPr>
          <p:cNvSpPr/>
          <p:nvPr userDrawn="1"/>
        </p:nvSpPr>
        <p:spPr>
          <a:xfrm>
            <a:off x="11105409" y="0"/>
            <a:ext cx="1097691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1B5EE8-2B34-60C3-427D-86E7D71C2D93}"/>
              </a:ext>
            </a:extLst>
          </p:cNvPr>
          <p:cNvSpPr/>
          <p:nvPr userDrawn="1"/>
        </p:nvSpPr>
        <p:spPr>
          <a:xfrm>
            <a:off x="0" y="0"/>
            <a:ext cx="11114161" cy="6858000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B7710A-AE2C-DDFE-A96F-153D50029EF9}"/>
              </a:ext>
            </a:extLst>
          </p:cNvPr>
          <p:cNvSpPr/>
          <p:nvPr userDrawn="1"/>
        </p:nvSpPr>
        <p:spPr>
          <a:xfrm>
            <a:off x="11121140" y="0"/>
            <a:ext cx="1081960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18FF88-FC15-58CD-A52B-53F254C09D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1173" y="400599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ICTP TESTIMONIAL IN CAPS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D34364-F1F8-192C-05C6-034B75944B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1173" y="1628774"/>
            <a:ext cx="10115867" cy="34575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1FEAFDD-4911-56FD-7161-B20B084012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173" y="5319553"/>
            <a:ext cx="10115867" cy="440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spc="100" baseline="0">
                <a:solidFill>
                  <a:srgbClr val="E5E57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MAKE CAPS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A75004-2ADB-83C1-59E1-949196F58E46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0652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AF72F7-330B-150C-63F1-12E7B76D7B1D}"/>
              </a:ext>
            </a:extLst>
          </p:cNvPr>
          <p:cNvSpPr/>
          <p:nvPr userDrawn="1"/>
        </p:nvSpPr>
        <p:spPr>
          <a:xfrm>
            <a:off x="11101388" y="2631991"/>
            <a:ext cx="1094732" cy="4226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0376D7-3ED2-5B9D-29FF-3E4D305DB4E3}"/>
              </a:ext>
            </a:extLst>
          </p:cNvPr>
          <p:cNvSpPr/>
          <p:nvPr userDrawn="1"/>
        </p:nvSpPr>
        <p:spPr>
          <a:xfrm>
            <a:off x="11099327" y="1"/>
            <a:ext cx="1094732" cy="2631989"/>
          </a:xfrm>
          <a:prstGeom prst="rect">
            <a:avLst/>
          </a:prstGeom>
          <a:solidFill>
            <a:srgbClr val="8C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737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83DF8-92B2-ADAC-0C86-405BC584F76D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28E973D-D6F6-4A3B-267B-82E506366B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095038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426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4CEED5-CD41-5CCB-538D-FD6F4A7E5995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E5E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51A855-7987-7F89-99DD-72A362DF36E0}"/>
              </a:ext>
            </a:extLst>
          </p:cNvPr>
          <p:cNvSpPr/>
          <p:nvPr userDrawn="1"/>
        </p:nvSpPr>
        <p:spPr>
          <a:xfrm>
            <a:off x="1" y="1592262"/>
            <a:ext cx="11105408" cy="52657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225640-512D-1D5E-6D75-960B932886E0}"/>
              </a:ext>
            </a:extLst>
          </p:cNvPr>
          <p:cNvSpPr/>
          <p:nvPr userDrawn="1"/>
        </p:nvSpPr>
        <p:spPr>
          <a:xfrm>
            <a:off x="11105410" y="0"/>
            <a:ext cx="1086590" cy="4283336"/>
          </a:xfrm>
          <a:prstGeom prst="rect">
            <a:avLst/>
          </a:prstGeom>
          <a:solidFill>
            <a:srgbClr val="8C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489725-5932-782C-5E3C-60AEBB9C49B3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7A9EE52-ED6F-D55F-6674-FA3E2F7B3C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47059" y="1924494"/>
            <a:ext cx="3825910" cy="4447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1110BC-46EB-9469-A89F-212BD1BC6D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7490" y="1918334"/>
            <a:ext cx="4308475" cy="184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spc="1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FIGURE TITLE IN CAPS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22AF84C8-2A93-38D2-A176-A805C979007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87363" y="2275368"/>
            <a:ext cx="5938357" cy="40968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B347E8E8-6381-9C9F-F552-59AA87B20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9990963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8C93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C21868B-007C-2110-C53F-7AC75F4E90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</p:spTree>
    <p:extLst>
      <p:ext uri="{BB962C8B-B14F-4D97-AF65-F5344CB8AC3E}">
        <p14:creationId xmlns:p14="http://schemas.microsoft.com/office/powerpoint/2010/main" val="679925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1E4BB1-B88C-4BC7-1555-CDF951DAF48E}"/>
              </a:ext>
            </a:extLst>
          </p:cNvPr>
          <p:cNvSpPr/>
          <p:nvPr userDrawn="1"/>
        </p:nvSpPr>
        <p:spPr>
          <a:xfrm>
            <a:off x="11105409" y="0"/>
            <a:ext cx="1097691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1B5EE8-2B34-60C3-427D-86E7D71C2D93}"/>
              </a:ext>
            </a:extLst>
          </p:cNvPr>
          <p:cNvSpPr/>
          <p:nvPr userDrawn="1"/>
        </p:nvSpPr>
        <p:spPr>
          <a:xfrm>
            <a:off x="0" y="0"/>
            <a:ext cx="11114161" cy="6858000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A7131-0530-E933-21FE-A01E29318A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4159" y="0"/>
            <a:ext cx="1077839" cy="26096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AA19EA-8FDA-E0CF-C261-E71AAACCB5DB}"/>
              </a:ext>
            </a:extLst>
          </p:cNvPr>
          <p:cNvSpPr/>
          <p:nvPr userDrawn="1"/>
        </p:nvSpPr>
        <p:spPr>
          <a:xfrm>
            <a:off x="11114160" y="2609644"/>
            <a:ext cx="1081960" cy="4248356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B7710A-AE2C-DDFE-A96F-153D50029EF9}"/>
              </a:ext>
            </a:extLst>
          </p:cNvPr>
          <p:cNvSpPr/>
          <p:nvPr userDrawn="1"/>
        </p:nvSpPr>
        <p:spPr>
          <a:xfrm>
            <a:off x="11121140" y="0"/>
            <a:ext cx="1081960" cy="162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718FF88-FC15-58CD-A52B-53F254C09D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1173" y="400599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ICTP TESTIMONIAL IN CAPS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D34364-F1F8-192C-05C6-034B75944B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1173" y="1628774"/>
            <a:ext cx="10115867" cy="34575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1FEAFDD-4911-56FD-7161-B20B084012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173" y="5319553"/>
            <a:ext cx="10115867" cy="440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 spc="1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MAKE CAPS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833427-FDAE-FB72-33A5-7E4EEAA79F9B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7662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1A4EBF-298C-F448-F570-F0D2CCA5FACE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E5E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13346F7-95A3-4326-9B51-50774DAB8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B4E398-31E3-DD1D-AD7F-2F5CCDD94CA0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8C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BB26B-E835-9122-077A-26965C0E3359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7146DC9-FCCE-B480-C294-1F20AFBAF0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94453" y="596791"/>
            <a:ext cx="2735410" cy="958965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Please copy this table and add/remove columns and rows as appropriate. [Remove this message]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0D5BC1A-7663-B9EB-4908-F958EB41A21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32937530"/>
              </p:ext>
            </p:extLst>
          </p:nvPr>
        </p:nvGraphicFramePr>
        <p:xfrm>
          <a:off x="575661" y="2319317"/>
          <a:ext cx="10097306" cy="327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254">
                  <a:extLst>
                    <a:ext uri="{9D8B030D-6E8A-4147-A177-3AD203B41FA5}">
                      <a16:colId xmlns:a16="http://schemas.microsoft.com/office/drawing/2014/main" val="3646046654"/>
                    </a:ext>
                  </a:extLst>
                </a:gridCol>
                <a:gridCol w="3671490">
                  <a:extLst>
                    <a:ext uri="{9D8B030D-6E8A-4147-A177-3AD203B41FA5}">
                      <a16:colId xmlns:a16="http://schemas.microsoft.com/office/drawing/2014/main" val="71663947"/>
                    </a:ext>
                  </a:extLst>
                </a:gridCol>
                <a:gridCol w="1397421">
                  <a:extLst>
                    <a:ext uri="{9D8B030D-6E8A-4147-A177-3AD203B41FA5}">
                      <a16:colId xmlns:a16="http://schemas.microsoft.com/office/drawing/2014/main" val="1742301627"/>
                    </a:ext>
                  </a:extLst>
                </a:gridCol>
                <a:gridCol w="3333609">
                  <a:extLst>
                    <a:ext uri="{9D8B030D-6E8A-4147-A177-3AD203B41FA5}">
                      <a16:colId xmlns:a16="http://schemas.microsoft.com/office/drawing/2014/main" val="736380901"/>
                    </a:ext>
                  </a:extLst>
                </a:gridCol>
                <a:gridCol w="1339532">
                  <a:extLst>
                    <a:ext uri="{9D8B030D-6E8A-4147-A177-3AD203B41FA5}">
                      <a16:colId xmlns:a16="http://schemas.microsoft.com/office/drawing/2014/main" val="718574517"/>
                    </a:ext>
                  </a:extLst>
                </a:gridCol>
              </a:tblGrid>
              <a:tr h="408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 IN CAPS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 IN CAPS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HEADER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1B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927484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93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933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Data</a:t>
                      </a: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263846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933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933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592826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933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933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828676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933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933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260155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933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933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53499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933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933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086048"/>
                  </a:ext>
                </a:extLst>
              </a:tr>
              <a:tr h="40897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933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933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4293" marR="54293" marT="54293" marB="8096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A1B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21373"/>
                  </a:ext>
                </a:extLst>
              </a:tr>
            </a:tbl>
          </a:graphicData>
        </a:graphic>
      </p:graphicFrame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E07DDC7-3F03-590B-D79E-6E1A0B5F05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rgbClr val="8C93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EB7506D8-CC2C-0B4C-F447-A1520F7A14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8C93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26887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C47513-C4E0-88D1-413C-1249946FBE58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E5E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A1B564-3890-57E9-16DA-2D19C380A3D4}"/>
              </a:ext>
            </a:extLst>
          </p:cNvPr>
          <p:cNvSpPr/>
          <p:nvPr userDrawn="1"/>
        </p:nvSpPr>
        <p:spPr>
          <a:xfrm>
            <a:off x="1" y="1592262"/>
            <a:ext cx="11105408" cy="52657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89D51-4D3F-484A-868C-9FD40788EAED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8C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BFDD09-8279-26C1-5AE2-FD505B6B4F5C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83D826EE-93E3-6CB5-94E3-13797C8AD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8C93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7AD0268-2059-4B97-AA66-3360CD89D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6727C0D1-721C-288B-6EB6-9214DDA086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1924494"/>
            <a:ext cx="10157176" cy="44472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74334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2ACDB2-F850-39B7-3156-43790A301F47}"/>
              </a:ext>
            </a:extLst>
          </p:cNvPr>
          <p:cNvSpPr/>
          <p:nvPr userDrawn="1"/>
        </p:nvSpPr>
        <p:spPr>
          <a:xfrm>
            <a:off x="11096368" y="2573908"/>
            <a:ext cx="1097691" cy="4283336"/>
          </a:xfrm>
          <a:prstGeom prst="rect">
            <a:avLst/>
          </a:prstGeom>
          <a:solidFill>
            <a:srgbClr val="E5E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89D51-4D3F-484A-868C-9FD40788EAED}"/>
              </a:ext>
            </a:extLst>
          </p:cNvPr>
          <p:cNvSpPr/>
          <p:nvPr userDrawn="1"/>
        </p:nvSpPr>
        <p:spPr>
          <a:xfrm>
            <a:off x="11105409" y="0"/>
            <a:ext cx="1086591" cy="4283336"/>
          </a:xfrm>
          <a:prstGeom prst="rect">
            <a:avLst/>
          </a:prstGeom>
          <a:solidFill>
            <a:srgbClr val="8C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E2E5D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BFDD09-8279-26C1-5AE2-FD505B6B4F5C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7AD0268-2059-4B97-AA66-3360CD89D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350" y="435171"/>
            <a:ext cx="3829050" cy="275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spc="1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SECTION TITLE IN CAPS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B46281B4-2FA2-67F4-7D55-6507F0FD24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rgbClr val="8C93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AC5269-1643-0149-0F85-B90CC0FB38E0}"/>
              </a:ext>
            </a:extLst>
          </p:cNvPr>
          <p:cNvSpPr/>
          <p:nvPr userDrawn="1"/>
        </p:nvSpPr>
        <p:spPr>
          <a:xfrm>
            <a:off x="1" y="2574665"/>
            <a:ext cx="11092247" cy="42825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5CF76952-CA68-93A4-0E8A-310BE31B96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06896"/>
            <a:ext cx="10157176" cy="35159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CBCF2413-B50C-DD8B-934F-929CA34EE3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0">
                <a:solidFill>
                  <a:srgbClr val="8C93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73558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D3F98EF-0BE6-7816-18E0-30A8963868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375274 w 12192000"/>
              <a:gd name="connsiteY0" fmla="*/ 2631989 h 6858000"/>
              <a:gd name="connsiteX1" fmla="*/ 5375274 w 12192000"/>
              <a:gd name="connsiteY1" fmla="*/ 6857999 h 6858000"/>
              <a:gd name="connsiteX2" fmla="*/ 12191999 w 12192000"/>
              <a:gd name="connsiteY2" fmla="*/ 6857999 h 6858000"/>
              <a:gd name="connsiteX3" fmla="*/ 12191999 w 12192000"/>
              <a:gd name="connsiteY3" fmla="*/ 2631989 h 6858000"/>
              <a:gd name="connsiteX4" fmla="*/ 3713872 w 12192000"/>
              <a:gd name="connsiteY4" fmla="*/ 1 h 6858000"/>
              <a:gd name="connsiteX5" fmla="*/ 12192000 w 12192000"/>
              <a:gd name="connsiteY5" fmla="*/ 1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4201654 h 6858000"/>
              <a:gd name="connsiteX9" fmla="*/ 3713872 w 12192000"/>
              <a:gd name="connsiteY9" fmla="*/ 4201654 h 6858000"/>
              <a:gd name="connsiteX10" fmla="*/ 0 w 12192000"/>
              <a:gd name="connsiteY10" fmla="*/ 0 h 6858000"/>
              <a:gd name="connsiteX11" fmla="*/ 3713872 w 12192000"/>
              <a:gd name="connsiteY11" fmla="*/ 0 h 6858000"/>
              <a:gd name="connsiteX12" fmla="*/ 3713872 w 12192000"/>
              <a:gd name="connsiteY12" fmla="*/ 1 h 6858000"/>
              <a:gd name="connsiteX13" fmla="*/ 0 w 12192000"/>
              <a:gd name="connsiteY13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5375274" y="2631989"/>
                </a:moveTo>
                <a:lnTo>
                  <a:pt x="5375274" y="6857999"/>
                </a:lnTo>
                <a:lnTo>
                  <a:pt x="12191999" y="6857999"/>
                </a:lnTo>
                <a:lnTo>
                  <a:pt x="12191999" y="2631989"/>
                </a:lnTo>
                <a:close/>
                <a:moveTo>
                  <a:pt x="3713872" y="1"/>
                </a:moveTo>
                <a:lnTo>
                  <a:pt x="12192000" y="1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4201654"/>
                </a:lnTo>
                <a:lnTo>
                  <a:pt x="3713872" y="4201654"/>
                </a:lnTo>
                <a:close/>
                <a:moveTo>
                  <a:pt x="0" y="0"/>
                </a:moveTo>
                <a:lnTo>
                  <a:pt x="3713872" y="0"/>
                </a:lnTo>
                <a:lnTo>
                  <a:pt x="3713872" y="1"/>
                </a:lnTo>
                <a:lnTo>
                  <a:pt x="0" y="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63162E5-BEDF-174E-FB65-D240E355F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713872" cy="420165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521BE86-DBF1-8CBE-7E8C-9DD087869EF6}"/>
              </a:ext>
            </a:extLst>
          </p:cNvPr>
          <p:cNvSpPr/>
          <p:nvPr userDrawn="1"/>
        </p:nvSpPr>
        <p:spPr>
          <a:xfrm>
            <a:off x="5375275" y="2631989"/>
            <a:ext cx="6816725" cy="4226010"/>
          </a:xfrm>
          <a:prstGeom prst="rect">
            <a:avLst/>
          </a:prstGeom>
          <a:solidFill>
            <a:srgbClr val="8C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90EDF757-1E24-A5F0-269A-108496474A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50190" y="3623310"/>
            <a:ext cx="6014150" cy="23202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000">
                <a:ln>
                  <a:noFill/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5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92334C0B-D014-C1E7-DDDC-C344E526DD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r>
              <a:rPr lang="en-US" dirty="0"/>
              <a:t>[Remove this message]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6014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12D312-1077-34C4-3E6B-AF813C0F11CA}"/>
              </a:ext>
            </a:extLst>
          </p:cNvPr>
          <p:cNvSpPr/>
          <p:nvPr userDrawn="1"/>
        </p:nvSpPr>
        <p:spPr>
          <a:xfrm>
            <a:off x="0" y="0"/>
            <a:ext cx="5335343" cy="4267199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EB85D1-E7FF-1C55-C4C1-548CB5F311C9}"/>
              </a:ext>
            </a:extLst>
          </p:cNvPr>
          <p:cNvSpPr/>
          <p:nvPr userDrawn="1"/>
        </p:nvSpPr>
        <p:spPr>
          <a:xfrm>
            <a:off x="7933038" y="4231101"/>
            <a:ext cx="4263081" cy="2636838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5537F1E-ADB8-3B17-3058-E865647A0C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173" y="591544"/>
            <a:ext cx="4271441" cy="355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spc="1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ICTP: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9503FDD-1468-C407-2F08-912390A06A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75" y="1157601"/>
            <a:ext cx="4271440" cy="2528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E47B6A7-4A2A-C854-169D-1D18CC375C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73" y="4760685"/>
            <a:ext cx="2933700" cy="403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346BCF6A-38BE-EF6A-D3CB-C1BE1DD27F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DF12A6-BBF1-55F8-8DE9-7D608629AA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80603" y="6027737"/>
            <a:ext cx="3113650" cy="688666"/>
          </a:xfrm>
          <a:prstGeom prst="rect">
            <a:avLst/>
          </a:prstGeom>
        </p:spPr>
      </p:pic>
      <p:pic>
        <p:nvPicPr>
          <p:cNvPr id="5" name="Picture 4" descr="A logo with a castle in the middle&#10;&#10;Description automatically generated">
            <a:extLst>
              <a:ext uri="{FF2B5EF4-FFF2-40B4-BE49-F238E27FC236}">
                <a16:creationId xmlns:a16="http://schemas.microsoft.com/office/drawing/2014/main" id="{64786CD4-92B9-C267-FE7A-54CDAE95D5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1299" y="6027735"/>
            <a:ext cx="688667" cy="6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700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EA7C70-AED2-97F9-801D-9368E70C76A6}"/>
              </a:ext>
            </a:extLst>
          </p:cNvPr>
          <p:cNvSpPr/>
          <p:nvPr userDrawn="1"/>
        </p:nvSpPr>
        <p:spPr>
          <a:xfrm>
            <a:off x="1" y="0"/>
            <a:ext cx="6853882" cy="4226011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5BAE92-A9D8-6E23-6B06-851B7296CDC6}"/>
              </a:ext>
            </a:extLst>
          </p:cNvPr>
          <p:cNvSpPr/>
          <p:nvPr userDrawn="1"/>
        </p:nvSpPr>
        <p:spPr>
          <a:xfrm>
            <a:off x="8485062" y="2609643"/>
            <a:ext cx="3711058" cy="4248357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F6E283AC-4816-0BD7-4C13-1697E3EC6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2"/>
          <a:stretch/>
        </p:blipFill>
        <p:spPr>
          <a:xfrm>
            <a:off x="8480942" y="0"/>
            <a:ext cx="3711058" cy="2609642"/>
          </a:xfrm>
          <a:prstGeom prst="rect">
            <a:avLst/>
          </a:prstGeom>
        </p:spPr>
      </p:pic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73BEA439-929E-2A6E-C711-ACCF99A487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173" y="591544"/>
            <a:ext cx="5838983" cy="3718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spc="1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ICTP:</a:t>
            </a:r>
            <a:endParaRPr lang="en-US" dirty="0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0A1EA887-4316-0F67-451A-321DEBB0D3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74" y="1157602"/>
            <a:ext cx="5838983" cy="198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8A0B0197-00C1-01E9-4DF2-CDFA0F39D5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173" y="3287877"/>
            <a:ext cx="2933700" cy="4034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65085CE1-B02F-1479-6956-BE4A9C53C8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r>
              <a:rPr lang="en-US" dirty="0"/>
              <a:t>[Remove this message]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ED03C9-AC9D-A656-EBC3-EF0E9C72EC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694477" y="6027737"/>
            <a:ext cx="3283988" cy="53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099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1E99BD-056C-310F-D4F6-145CFE6D2EF2}"/>
              </a:ext>
            </a:extLst>
          </p:cNvPr>
          <p:cNvSpPr/>
          <p:nvPr userDrawn="1"/>
        </p:nvSpPr>
        <p:spPr>
          <a:xfrm>
            <a:off x="1" y="756"/>
            <a:ext cx="12191998" cy="6857243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C8C2B8-22ED-B850-1408-FDA672908F81}"/>
              </a:ext>
            </a:extLst>
          </p:cNvPr>
          <p:cNvSpPr/>
          <p:nvPr userDrawn="1"/>
        </p:nvSpPr>
        <p:spPr>
          <a:xfrm>
            <a:off x="1" y="2631988"/>
            <a:ext cx="6853882" cy="42260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7F4FD8-A66A-C69B-004E-90834202C450}"/>
              </a:ext>
            </a:extLst>
          </p:cNvPr>
          <p:cNvSpPr/>
          <p:nvPr userDrawn="1"/>
        </p:nvSpPr>
        <p:spPr>
          <a:xfrm>
            <a:off x="11096368" y="1"/>
            <a:ext cx="1097691" cy="26436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626C5B-6627-4C6F-BE72-26E3CB840451}"/>
              </a:ext>
            </a:extLst>
          </p:cNvPr>
          <p:cNvSpPr/>
          <p:nvPr userDrawn="1"/>
        </p:nvSpPr>
        <p:spPr>
          <a:xfrm>
            <a:off x="11096368" y="2631988"/>
            <a:ext cx="1097691" cy="4225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9636F-C4BA-C63C-630A-36029DF5F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179" y="3004455"/>
            <a:ext cx="5878964" cy="1240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F858D-D250-8500-B52B-25E5E6D2A6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179" y="4458865"/>
            <a:ext cx="5878964" cy="2056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FF72B7-1A4C-3FA0-CA03-5BE0978B2ABD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2081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C8C2B8-22ED-B850-1408-FDA672908F81}"/>
              </a:ext>
            </a:extLst>
          </p:cNvPr>
          <p:cNvSpPr/>
          <p:nvPr userDrawn="1"/>
        </p:nvSpPr>
        <p:spPr>
          <a:xfrm>
            <a:off x="1" y="2631988"/>
            <a:ext cx="6853882" cy="42260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7F4FD8-A66A-C69B-004E-90834202C450}"/>
              </a:ext>
            </a:extLst>
          </p:cNvPr>
          <p:cNvSpPr/>
          <p:nvPr userDrawn="1"/>
        </p:nvSpPr>
        <p:spPr>
          <a:xfrm>
            <a:off x="11096368" y="1"/>
            <a:ext cx="1097691" cy="26436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626C5B-6627-4C6F-BE72-26E3CB840451}"/>
              </a:ext>
            </a:extLst>
          </p:cNvPr>
          <p:cNvSpPr/>
          <p:nvPr userDrawn="1"/>
        </p:nvSpPr>
        <p:spPr>
          <a:xfrm>
            <a:off x="11096368" y="2631988"/>
            <a:ext cx="1097691" cy="4225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9636F-C4BA-C63C-630A-36029DF5F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179" y="3004455"/>
            <a:ext cx="5878964" cy="1240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F858D-D250-8500-B52B-25E5E6D2A6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179" y="4458865"/>
            <a:ext cx="5878964" cy="2056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FF72B7-1A4C-3FA0-CA03-5BE0978B2ABD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412E3F5-F640-4DAC-4111-EA2BEAE617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7567" y="830263"/>
            <a:ext cx="2940659" cy="2832209"/>
          </a:xfrm>
          <a:prstGeom prst="rect">
            <a:avLst/>
          </a:prstGeom>
          <a:solidFill>
            <a:srgbClr val="D9117E"/>
          </a:solidFill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Replace the white space with a background image by going to Design &gt; Format Background &gt; Picture or Texture Fill</a:t>
            </a:r>
          </a:p>
          <a:p>
            <a:pPr lvl="0"/>
            <a:r>
              <a:rPr lang="en-US" dirty="0"/>
              <a:t>Select the image source and you’re good to go.</a:t>
            </a:r>
          </a:p>
          <a:p>
            <a:pPr lvl="0"/>
            <a:r>
              <a:rPr lang="en-US" dirty="0"/>
              <a:t>This can be done on either the individual slide or the master slide.</a:t>
            </a:r>
          </a:p>
          <a:p>
            <a:pPr lvl="0"/>
            <a:r>
              <a:rPr lang="en-US" dirty="0"/>
              <a:t>[Remove this message]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0140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FB3A7C9-85C0-782C-6E44-1392182205B2}"/>
              </a:ext>
            </a:extLst>
          </p:cNvPr>
          <p:cNvSpPr/>
          <p:nvPr userDrawn="1"/>
        </p:nvSpPr>
        <p:spPr>
          <a:xfrm>
            <a:off x="1" y="2574664"/>
            <a:ext cx="6853878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9AAA6D-D9FA-0D3F-2623-29DF8CE29522}"/>
              </a:ext>
            </a:extLst>
          </p:cNvPr>
          <p:cNvSpPr/>
          <p:nvPr userDrawn="1"/>
        </p:nvSpPr>
        <p:spPr>
          <a:xfrm>
            <a:off x="1" y="-13597"/>
            <a:ext cx="6853878" cy="2588261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B7F09-C8A0-4C73-307E-32AF646ED7A8}"/>
              </a:ext>
            </a:extLst>
          </p:cNvPr>
          <p:cNvSpPr/>
          <p:nvPr userDrawn="1"/>
        </p:nvSpPr>
        <p:spPr>
          <a:xfrm>
            <a:off x="11096366" y="-11616"/>
            <a:ext cx="1097693" cy="6881233"/>
          </a:xfrm>
          <a:prstGeom prst="rect">
            <a:avLst/>
          </a:prstGeom>
          <a:solidFill>
            <a:srgbClr val="C8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CF8F391-D377-0673-7AB8-80C5DD57D6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-311"/>
          <a:stretch/>
        </p:blipFill>
        <p:spPr>
          <a:xfrm>
            <a:off x="6853878" y="-13601"/>
            <a:ext cx="4247509" cy="2600933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E8D5D73-B1E3-2A65-C799-E65B2BC4F9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9118" y="2574664"/>
            <a:ext cx="4247247" cy="42833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41E561D-6EB1-0E79-E39A-2E31B61A23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486210"/>
            <a:ext cx="5857793" cy="50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CAB23A32-6753-1B3B-9295-7FC159111A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3" y="1493289"/>
            <a:ext cx="5857793" cy="827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905F8-F6A5-B5E9-338E-12FEF3B219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378" y="6181434"/>
            <a:ext cx="5887765" cy="190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Image caption or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photo credit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020F7-AA46-547E-3383-D868F8479CF1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rgbClr val="0A1B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>
              <a:solidFill>
                <a:srgbClr val="0A1B4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2950614"/>
            <a:ext cx="5857793" cy="2976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96922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788F62D-508E-3C9B-9BC5-6383E78E93E9}"/>
              </a:ext>
            </a:extLst>
          </p:cNvPr>
          <p:cNvSpPr/>
          <p:nvPr userDrawn="1"/>
        </p:nvSpPr>
        <p:spPr>
          <a:xfrm>
            <a:off x="11105409" y="1635131"/>
            <a:ext cx="1088650" cy="5222869"/>
          </a:xfrm>
          <a:prstGeom prst="rect">
            <a:avLst/>
          </a:prstGeom>
          <a:solidFill>
            <a:srgbClr val="245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3F2E32-38AB-677B-EA06-71EBCD2BCCE5}"/>
              </a:ext>
            </a:extLst>
          </p:cNvPr>
          <p:cNvSpPr/>
          <p:nvPr userDrawn="1"/>
        </p:nvSpPr>
        <p:spPr>
          <a:xfrm>
            <a:off x="11105410" y="0"/>
            <a:ext cx="1086590" cy="1635131"/>
          </a:xfrm>
          <a:prstGeom prst="rect">
            <a:avLst/>
          </a:prstGeom>
          <a:solidFill>
            <a:srgbClr val="0A1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EC0C19-4011-7836-1AFB-01E077641291}"/>
              </a:ext>
            </a:extLst>
          </p:cNvPr>
          <p:cNvSpPr/>
          <p:nvPr userDrawn="1"/>
        </p:nvSpPr>
        <p:spPr>
          <a:xfrm>
            <a:off x="0" y="2574664"/>
            <a:ext cx="6831030" cy="42833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B3A7C9-85C0-782C-6E44-1392182205B2}"/>
              </a:ext>
            </a:extLst>
          </p:cNvPr>
          <p:cNvSpPr/>
          <p:nvPr userDrawn="1"/>
        </p:nvSpPr>
        <p:spPr>
          <a:xfrm>
            <a:off x="1" y="2574664"/>
            <a:ext cx="6853878" cy="42833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41E561D-6EB1-0E79-E39A-2E31B61A23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443347"/>
            <a:ext cx="5857793" cy="160224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0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905F8-F6A5-B5E9-338E-12FEF3B219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378" y="6181434"/>
            <a:ext cx="5887765" cy="190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Image caption or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photo credit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020F7-AA46-547E-3383-D868F8479CF1}"/>
              </a:ext>
            </a:extLst>
          </p:cNvPr>
          <p:cNvSpPr txBox="1"/>
          <p:nvPr userDrawn="1"/>
        </p:nvSpPr>
        <p:spPr>
          <a:xfrm>
            <a:off x="11094308" y="6251480"/>
            <a:ext cx="1097691" cy="3461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500"/>
              </a:lnSpc>
              <a:spcAft>
                <a:spcPts val="1200"/>
              </a:spcAft>
            </a:pPr>
            <a:fld id="{6887CFE1-0425-DC4E-9F48-4F5512C6F863}" type="slidenum">
              <a:rPr lang="en-US" sz="11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>
                <a:lnSpc>
                  <a:spcPts val="1500"/>
                </a:lnSpc>
                <a:spcAft>
                  <a:spcPts val="1200"/>
                </a:spcAft>
              </a:pPr>
              <a:t>‹#›</a:t>
            </a:fld>
            <a:endParaRPr lang="en-US" sz="11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F64CD9F6-3574-FF3E-9746-D1571DD63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3036342"/>
            <a:ext cx="5857793" cy="2976446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3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C805E38-065A-0657-7C71-0C055B06F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55" r="341"/>
          <a:stretch/>
        </p:blipFill>
        <p:spPr>
          <a:xfrm>
            <a:off x="6851650" y="4209546"/>
            <a:ext cx="4253759" cy="2648454"/>
          </a:xfrm>
          <a:prstGeom prst="rect">
            <a:avLst/>
          </a:prstGeom>
        </p:spPr>
      </p:pic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7326DCC1-2409-0F01-AF73-32678B2CEF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9118" y="0"/>
            <a:ext cx="4261734" cy="420319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7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44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61" r:id="rId3"/>
    <p:sldLayoutId id="2147483678" r:id="rId4"/>
    <p:sldLayoutId id="2147483653" r:id="rId5"/>
    <p:sldLayoutId id="2147483666" r:id="rId6"/>
    <p:sldLayoutId id="2147483667" r:id="rId7"/>
    <p:sldLayoutId id="2147483668" r:id="rId8"/>
    <p:sldLayoutId id="2147483654" r:id="rId9"/>
    <p:sldLayoutId id="2147483655" r:id="rId10"/>
    <p:sldLayoutId id="2147483669" r:id="rId11"/>
    <p:sldLayoutId id="2147483671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96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79" r:id="rId2"/>
    <p:sldLayoutId id="2147483700" r:id="rId3"/>
    <p:sldLayoutId id="2147483701" r:id="rId4"/>
    <p:sldLayoutId id="2147483702" r:id="rId5"/>
    <p:sldLayoutId id="2147483703" r:id="rId6"/>
    <p:sldLayoutId id="2147483777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27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27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80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62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81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4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8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6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83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11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CTP/RegCM/tree/CORDEX-5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raziano-giuliani/MITgcm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raziano-giuliani/CHyM_cpl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raziano-giuliani/CHyM-roff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raziano-giuliani/RegESM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github.com/graziano-giuliani/MED12-ocean-mit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1272E-CAAF-A31E-DA9C-72087FE6E0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915" y="591543"/>
            <a:ext cx="4941651" cy="2105937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Regional Earth System Model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90918C-AA72-F0AA-4D8A-4F59A45E9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8958" y="2294457"/>
            <a:ext cx="4459406" cy="1496493"/>
          </a:xfrm>
        </p:spPr>
        <p:txBody>
          <a:bodyPr/>
          <a:lstStyle/>
          <a:p>
            <a:pPr algn="ctr"/>
            <a:r>
              <a:rPr lang="en-US" sz="1200" dirty="0"/>
              <a:t>Graziano Giuliani</a:t>
            </a:r>
            <a:r>
              <a:rPr lang="en-US" sz="1200" baseline="30000" dirty="0"/>
              <a:t>1,2</a:t>
            </a:r>
            <a:r>
              <a:rPr lang="en-US" sz="1200" dirty="0"/>
              <a:t>, Marco Reale</a:t>
            </a:r>
            <a:r>
              <a:rPr lang="en-US" sz="1200" baseline="30000" dirty="0"/>
              <a:t>3</a:t>
            </a:r>
            <a:r>
              <a:rPr lang="en-US" sz="1200" dirty="0"/>
              <a:t> , </a:t>
            </a:r>
            <a:r>
              <a:rPr lang="en-GB" sz="1200" i="0" dirty="0" err="1">
                <a:effectLst/>
              </a:rPr>
              <a:t>Tapajyoti</a:t>
            </a:r>
            <a:r>
              <a:rPr lang="en-GB" sz="1200" i="0" dirty="0">
                <a:effectLst/>
              </a:rPr>
              <a:t> Chakraborty</a:t>
            </a:r>
            <a:r>
              <a:rPr lang="en-US" sz="1200" baseline="30000" dirty="0"/>
              <a:t>2</a:t>
            </a:r>
            <a:r>
              <a:rPr lang="en-US" sz="1200" dirty="0"/>
              <a:t> , Erika Coppola</a:t>
            </a:r>
            <a:r>
              <a:rPr lang="en-US" sz="1200" baseline="30000" dirty="0"/>
              <a:t>2</a:t>
            </a:r>
            <a:r>
              <a:rPr lang="en-US" sz="1200" dirty="0"/>
              <a:t> , Stefano Salon</a:t>
            </a:r>
            <a:r>
              <a:rPr lang="en-US" sz="1400" baseline="30000" dirty="0"/>
              <a:t>3</a:t>
            </a:r>
            <a:r>
              <a:rPr lang="en-US" sz="1400" dirty="0"/>
              <a:t> </a:t>
            </a:r>
          </a:p>
          <a:p>
            <a:pPr algn="ctr"/>
            <a:endParaRPr lang="en-US" sz="1400" dirty="0"/>
          </a:p>
          <a:p>
            <a:r>
              <a:rPr lang="en-US" sz="1100" dirty="0"/>
              <a:t>(1) University of Trieste, (2) The Abdus Salam International Centre for Theoretical Physics, Trieste, (3) OGS, Trieste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2036ED-127D-211F-CD0B-83B980C0272C}"/>
              </a:ext>
            </a:extLst>
          </p:cNvPr>
          <p:cNvSpPr txBox="1"/>
          <p:nvPr/>
        </p:nvSpPr>
        <p:spPr>
          <a:xfrm>
            <a:off x="8475616" y="4715329"/>
            <a:ext cx="3360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12</a:t>
            </a:r>
            <a:r>
              <a:rPr lang="en-IT" baseline="30000" dirty="0">
                <a:solidFill>
                  <a:schemeClr val="bg1"/>
                </a:solidFill>
              </a:rPr>
              <a:t>th</a:t>
            </a:r>
            <a:r>
              <a:rPr lang="en-IT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Workshop on the Theory and Use of Regional Climate Models</a:t>
            </a:r>
            <a:endParaRPr lang="en-IT" dirty="0">
              <a:solidFill>
                <a:schemeClr val="bg1"/>
              </a:solidFill>
            </a:endParaRPr>
          </a:p>
          <a:p>
            <a:pPr algn="ctr"/>
            <a:r>
              <a:rPr lang="en-IT" dirty="0">
                <a:solidFill>
                  <a:schemeClr val="bg1"/>
                </a:solidFill>
              </a:rPr>
              <a:t>Trieste 25 August 2025</a:t>
            </a:r>
          </a:p>
        </p:txBody>
      </p:sp>
    </p:spTree>
    <p:extLst>
      <p:ext uri="{BB962C8B-B14F-4D97-AF65-F5344CB8AC3E}">
        <p14:creationId xmlns:p14="http://schemas.microsoft.com/office/powerpoint/2010/main" val="144933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79BD0E-9509-10B7-E297-EF6364A001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T" dirty="0"/>
              <a:t>Coupling 101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92C84-5802-1756-BC67-CCBECF159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T" dirty="0"/>
              <a:t>WHO HAS THE INTERFACE?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14D7BAB-166A-716E-651F-7A470A969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0" y="1583304"/>
            <a:ext cx="10286050" cy="453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A2B14E-CCEE-CE9D-DB92-18F71998ED2E}"/>
              </a:ext>
            </a:extLst>
          </p:cNvPr>
          <p:cNvSpPr txBox="1"/>
          <p:nvPr/>
        </p:nvSpPr>
        <p:spPr>
          <a:xfrm>
            <a:off x="4744311" y="6187457"/>
            <a:ext cx="16946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C</a:t>
            </a:r>
            <a:r>
              <a:rPr lang="en-GB" sz="1000" dirty="0"/>
              <a:t>h</a:t>
            </a:r>
            <a:r>
              <a:rPr lang="en-IT" sz="1000" dirty="0"/>
              <a:t>i Hong – Fighting Monkeys</a:t>
            </a:r>
          </a:p>
        </p:txBody>
      </p:sp>
    </p:spTree>
    <p:extLst>
      <p:ext uri="{BB962C8B-B14F-4D97-AF65-F5344CB8AC3E}">
        <p14:creationId xmlns:p14="http://schemas.microsoft.com/office/powerpoint/2010/main" val="3111408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9C0D0-F48A-12E3-782F-C34B56535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92D5BF-E16D-937B-C0D6-D240E4D6F2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T" dirty="0"/>
              <a:t>The interface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63C07-517D-BA67-9179-D47B062659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1" y="829110"/>
            <a:ext cx="3159950" cy="565026"/>
          </a:xfrm>
        </p:spPr>
        <p:txBody>
          <a:bodyPr/>
          <a:lstStyle/>
          <a:p>
            <a:r>
              <a:rPr lang="en-IT" dirty="0"/>
              <a:t>Bulk fluxes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3EB65-EAFE-70B3-DBF7-B34D86BECBFB}"/>
              </a:ext>
            </a:extLst>
          </p:cNvPr>
          <p:cNvSpPr txBox="1"/>
          <p:nvPr/>
        </p:nvSpPr>
        <p:spPr>
          <a:xfrm>
            <a:off x="442850" y="1512216"/>
            <a:ext cx="1056405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Thermal unbalance between the air and the water at ocean surface causes turbulent heat fluxes accounting for the exchange of energy (heat, momentum ) and mass (water) between the earth system fluid components.</a:t>
            </a:r>
          </a:p>
          <a:p>
            <a:endParaRPr lang="en-IT" dirty="0"/>
          </a:p>
          <a:p>
            <a:r>
              <a:rPr lang="en-IT" dirty="0"/>
              <a:t>The go to formulation is the Monin-Obukov similarity theory describing the fluxes </a:t>
            </a:r>
            <a:r>
              <a:rPr lang="en-GB" dirty="0"/>
              <a:t>in terms of mean quantities with a bulk transfer coefficient correlating the near-surface wind speed and an air-sea imbalance term: the temperature difference for the sensible heat and the humidity saturation deficit for the latent heat.</a:t>
            </a:r>
          </a:p>
          <a:p>
            <a:endParaRPr lang="en-GB" dirty="0"/>
          </a:p>
          <a:p>
            <a:r>
              <a:rPr lang="en-GB" dirty="0"/>
              <a:t>Computation of the fluxes is usually included in both Ocean and Atmospheric codes, and in most cases the implementation details are different. It is common to have 10-15 % differences in the values depending on the used method (</a:t>
            </a:r>
            <a:r>
              <a:rPr lang="en-GB" dirty="0" err="1"/>
              <a:t>Brodeau</a:t>
            </a:r>
            <a:r>
              <a:rPr lang="en-GB" dirty="0"/>
              <a:t> et al, 2017 [1]) .</a:t>
            </a:r>
          </a:p>
          <a:p>
            <a:endParaRPr lang="en-GB" dirty="0"/>
          </a:p>
          <a:p>
            <a:r>
              <a:rPr lang="en-GB" dirty="0"/>
              <a:t>Just to be simple, </a:t>
            </a:r>
            <a:r>
              <a:rPr lang="en-GB" dirty="0" err="1"/>
              <a:t>RegCM</a:t>
            </a:r>
            <a:r>
              <a:rPr lang="en-GB" dirty="0"/>
              <a:t> is using something like 20+ different possible formulations for the momentum, evaporation and sensible heat bulk formulas computation…</a:t>
            </a:r>
          </a:p>
          <a:p>
            <a:endParaRPr lang="en-GB" dirty="0"/>
          </a:p>
          <a:p>
            <a:endParaRPr lang="en-GB" dirty="0"/>
          </a:p>
          <a:p>
            <a:pPr algn="ctr"/>
            <a:r>
              <a:rPr lang="en-IT" sz="2400" dirty="0"/>
              <a:t>Bulk fluxes : Ocean or Atmosphere?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0C82E5-65EB-F57B-FFA8-5CE69618C98F}"/>
              </a:ext>
            </a:extLst>
          </p:cNvPr>
          <p:cNvSpPr txBox="1"/>
          <p:nvPr/>
        </p:nvSpPr>
        <p:spPr>
          <a:xfrm>
            <a:off x="1930400" y="6375400"/>
            <a:ext cx="772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[1]https://</a:t>
            </a:r>
            <a:r>
              <a:rPr lang="en-GB" dirty="0" err="1"/>
              <a:t>journals.ametsoc.org</a:t>
            </a:r>
            <a:r>
              <a:rPr lang="en-GB" dirty="0"/>
              <a:t>/view/journals/</a:t>
            </a:r>
            <a:r>
              <a:rPr lang="en-GB" dirty="0" err="1"/>
              <a:t>phoc</a:t>
            </a:r>
            <a:r>
              <a:rPr lang="en-GB" dirty="0"/>
              <a:t>/47/1/jpo-d-16-0169.1.xml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067818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A1B4F6-51E8-C319-FD03-CE9BF243E9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T" dirty="0"/>
              <a:t>The air sea interaction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9A7E4-4805-6ACA-C2D4-24C9A3A8D2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T" dirty="0"/>
              <a:t>Function of scale? Of Latitude?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EEFC-54F2-1523-C11B-C248A3CC80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93" y="1671033"/>
            <a:ext cx="4475307" cy="1999267"/>
          </a:xfrm>
        </p:spPr>
        <p:txBody>
          <a:bodyPr/>
          <a:lstStyle/>
          <a:p>
            <a:r>
              <a:rPr lang="en-IT" sz="2400" dirty="0">
                <a:solidFill>
                  <a:srgbClr val="FF0000"/>
                </a:solidFill>
              </a:rPr>
              <a:t>Large scales : ~ 200 km</a:t>
            </a:r>
          </a:p>
          <a:p>
            <a:endParaRPr lang="en-IT" sz="2400" dirty="0"/>
          </a:p>
          <a:p>
            <a:endParaRPr lang="en-IT" dirty="0"/>
          </a:p>
          <a:p>
            <a:r>
              <a:rPr lang="en-IT" dirty="0"/>
              <a:t>The </a:t>
            </a:r>
            <a:r>
              <a:rPr lang="en-GB" dirty="0"/>
              <a:t>atmospheric dynamics drives the ocean variability (ENSO, Gill, 1982)</a:t>
            </a:r>
            <a:r>
              <a:rPr lang="en-GB" baseline="30000" dirty="0"/>
              <a:t>[1]</a:t>
            </a:r>
            <a:endParaRPr lang="en-IT" baseline="300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56D7F77-AECA-A13A-EA94-EC4AB0A6DE90}"/>
              </a:ext>
            </a:extLst>
          </p:cNvPr>
          <p:cNvSpPr txBox="1">
            <a:spLocks/>
          </p:cNvSpPr>
          <p:nvPr/>
        </p:nvSpPr>
        <p:spPr>
          <a:xfrm>
            <a:off x="5824393" y="1671033"/>
            <a:ext cx="4475307" cy="19992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T" sz="2400" dirty="0">
                <a:solidFill>
                  <a:srgbClr val="FF0000"/>
                </a:solidFill>
              </a:rPr>
              <a:t>Small scales : ~ 10 km</a:t>
            </a:r>
          </a:p>
          <a:p>
            <a:endParaRPr lang="en-IT" sz="2400" dirty="0"/>
          </a:p>
          <a:p>
            <a:endParaRPr lang="en-IT" dirty="0"/>
          </a:p>
          <a:p>
            <a:r>
              <a:rPr lang="en-GB" dirty="0"/>
              <a:t>The ocean forces the near-surface atmosphere, the air temperature, the frictional stress and the marine atmospheric boundary layer stability (Small et al., 2008)</a:t>
            </a:r>
            <a:r>
              <a:rPr lang="en-GB" baseline="30000" dirty="0"/>
              <a:t>[2]</a:t>
            </a:r>
            <a:endParaRPr lang="en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43968-DEC6-04BF-F440-E56AAAA7DAF3}"/>
              </a:ext>
            </a:extLst>
          </p:cNvPr>
          <p:cNvSpPr txBox="1"/>
          <p:nvPr/>
        </p:nvSpPr>
        <p:spPr>
          <a:xfrm>
            <a:off x="510350" y="3670300"/>
            <a:ext cx="99290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SST contribution is most relevant in mid-latitude ocean frontal regions,  whereas the wind influence is prominent in tropical and sub-tropical regions. Warm ocean eddies induce an increase in surface fluxes, surface winds and vertical motion enhancing cloud cover and precipitation. </a:t>
            </a:r>
          </a:p>
          <a:p>
            <a:endParaRPr lang="en-GB" dirty="0"/>
          </a:p>
          <a:p>
            <a:r>
              <a:rPr lang="en-GB" dirty="0"/>
              <a:t>At SMALL scales, SST gradients can modulate the surface wind response and can produce turbulent heat fluxes that are significantly larger than bulk parametrization predictions driving significant atmospheric responses</a:t>
            </a:r>
            <a:r>
              <a:rPr lang="en-IT" dirty="0"/>
              <a:t>.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C24583-AC82-748E-F532-E912C7418A34}"/>
              </a:ext>
            </a:extLst>
          </p:cNvPr>
          <p:cNvSpPr txBox="1"/>
          <p:nvPr/>
        </p:nvSpPr>
        <p:spPr>
          <a:xfrm>
            <a:off x="674275" y="5767280"/>
            <a:ext cx="96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800" dirty="0">
                <a:solidFill>
                  <a:schemeClr val="bg2"/>
                </a:solidFill>
              </a:rPr>
              <a:t>How to couple Atmosphere and Ocean models at Regional Scale?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37143E-4566-6ED5-20A9-A9288FE82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757" y="1671033"/>
            <a:ext cx="758902" cy="18076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5AFBF0-36D3-046A-B386-44708EF13BE2}"/>
              </a:ext>
            </a:extLst>
          </p:cNvPr>
          <p:cNvSpPr txBox="1"/>
          <p:nvPr/>
        </p:nvSpPr>
        <p:spPr>
          <a:xfrm>
            <a:off x="4685866" y="3424079"/>
            <a:ext cx="10759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/>
              <a:t>Wikipedia Storm</a:t>
            </a:r>
            <a:endParaRPr lang="en-IT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96A0E-BF4A-23C8-96EC-DA21C0AF4ECD}"/>
              </a:ext>
            </a:extLst>
          </p:cNvPr>
          <p:cNvSpPr txBox="1"/>
          <p:nvPr/>
        </p:nvSpPr>
        <p:spPr>
          <a:xfrm>
            <a:off x="1131475" y="6304002"/>
            <a:ext cx="93079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[1] Gill, A. E. (1982). Atmosphere-ocean dynamics Vol. 30 (Academic press)</a:t>
            </a:r>
          </a:p>
          <a:p>
            <a:r>
              <a:rPr lang="en-GB" sz="1000" dirty="0"/>
              <a:t>[2] Small, R. J., Bryan, F. O., Bishop, S. P., and Tomas, R. A. (2019). Air–sea turbulent heat fluxes in climate models and observational analyses: What drives their variability? J. Climate 32, 2397–2421. </a:t>
            </a:r>
            <a:r>
              <a:rPr lang="en-GB" sz="1000" dirty="0" err="1"/>
              <a:t>doi</a:t>
            </a:r>
            <a:r>
              <a:rPr lang="en-GB" sz="1000" dirty="0"/>
              <a:t>: 10.1175/JCLI-D-18-0576.1</a:t>
            </a:r>
            <a:endParaRPr lang="en-IT" sz="1000" dirty="0"/>
          </a:p>
        </p:txBody>
      </p:sp>
    </p:spTree>
    <p:extLst>
      <p:ext uri="{BB962C8B-B14F-4D97-AF65-F5344CB8AC3E}">
        <p14:creationId xmlns:p14="http://schemas.microsoft.com/office/powerpoint/2010/main" val="2406819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83D47C-E762-2164-0073-07A48949ED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350" y="435171"/>
            <a:ext cx="3829050" cy="275859"/>
          </a:xfrm>
        </p:spPr>
        <p:txBody>
          <a:bodyPr/>
          <a:lstStyle/>
          <a:p>
            <a:r>
              <a:rPr lang="en-US" dirty="0"/>
              <a:t>ICTP – OGS RegCM-ES1-1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319EF-10A4-B317-9F4C-D7BED8C555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Coupled Regional AORCM RegCM-ES1-1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3936D3-4184-01DF-7F53-9EF9F56619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Model components</a:t>
            </a:r>
          </a:p>
        </p:txBody>
      </p:sp>
      <p:pic>
        <p:nvPicPr>
          <p:cNvPr id="20" name="Picture 19" descr="A map of the earth with arrows&#10;&#10;Description automatically generated">
            <a:extLst>
              <a:ext uri="{FF2B5EF4-FFF2-40B4-BE49-F238E27FC236}">
                <a16:creationId xmlns:a16="http://schemas.microsoft.com/office/drawing/2014/main" id="{D55D1808-5072-8A2E-7688-3679D6778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" y="1828800"/>
            <a:ext cx="9159239" cy="47337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0385A7-E366-9E8A-87B0-385028200A57}"/>
              </a:ext>
            </a:extLst>
          </p:cNvPr>
          <p:cNvSpPr txBox="1"/>
          <p:nvPr/>
        </p:nvSpPr>
        <p:spPr>
          <a:xfrm>
            <a:off x="7616083" y="6193199"/>
            <a:ext cx="305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 in writing phase </a:t>
            </a:r>
            <a:r>
              <a:rPr lang="en-US" dirty="0">
                <a:sym typeface="Wingdings" pitchFamily="2" charset="2"/>
              </a:rPr>
              <a:t></a:t>
            </a:r>
            <a:endParaRPr lang="en-I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15482C-1F47-4C4B-42C0-C6579588F478}"/>
              </a:ext>
            </a:extLst>
          </p:cNvPr>
          <p:cNvSpPr/>
          <p:nvPr/>
        </p:nvSpPr>
        <p:spPr>
          <a:xfrm flipH="1">
            <a:off x="-139142" y="2772490"/>
            <a:ext cx="28965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Update!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483638-3F52-2BA8-DBFB-04FFC8E90964}"/>
              </a:ext>
            </a:extLst>
          </p:cNvPr>
          <p:cNvSpPr/>
          <p:nvPr/>
        </p:nvSpPr>
        <p:spPr>
          <a:xfrm flipH="1">
            <a:off x="8499755" y="4936874"/>
            <a:ext cx="20386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NEW!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88FC62-B45D-2E33-8DBB-6E586BA58ECE}"/>
              </a:ext>
            </a:extLst>
          </p:cNvPr>
          <p:cNvSpPr/>
          <p:nvPr/>
        </p:nvSpPr>
        <p:spPr>
          <a:xfrm flipH="1">
            <a:off x="510350" y="5126391"/>
            <a:ext cx="28189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Update!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267C1E-A650-B3E3-CDF4-FBAC602204CB}"/>
              </a:ext>
            </a:extLst>
          </p:cNvPr>
          <p:cNvSpPr/>
          <p:nvPr/>
        </p:nvSpPr>
        <p:spPr>
          <a:xfrm flipH="1">
            <a:off x="4923823" y="2188172"/>
            <a:ext cx="25793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Update!</a:t>
            </a:r>
          </a:p>
        </p:txBody>
      </p:sp>
    </p:spTree>
    <p:extLst>
      <p:ext uri="{BB962C8B-B14F-4D97-AF65-F5344CB8AC3E}">
        <p14:creationId xmlns:p14="http://schemas.microsoft.com/office/powerpoint/2010/main" val="841045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8DB951-EC85-7A8E-8108-4FBC40CB8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T" dirty="0"/>
              <a:t>Project GitHub Page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55C53-CD7F-9F40-712C-1461C1639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T" dirty="0"/>
              <a:t>The MED-CORDEX in ICTP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4FCCCD-1307-AF77-CBB8-5B3E1E33A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89" y="1765300"/>
            <a:ext cx="1074880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87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136DD4-E603-8BA3-4EA1-D1062A9C4E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Non hydrostatic MOLOCH core</a:t>
            </a:r>
          </a:p>
          <a:p>
            <a:r>
              <a:rPr lang="en-US" dirty="0" err="1"/>
              <a:t>Tiedtke</a:t>
            </a:r>
            <a:r>
              <a:rPr lang="en-US" dirty="0"/>
              <a:t> convection</a:t>
            </a:r>
          </a:p>
          <a:p>
            <a:r>
              <a:rPr lang="en-US" dirty="0" err="1"/>
              <a:t>Holtslag</a:t>
            </a:r>
            <a:r>
              <a:rPr lang="en-US" dirty="0"/>
              <a:t> non-local PBL</a:t>
            </a:r>
          </a:p>
          <a:p>
            <a:r>
              <a:rPr lang="en-US" dirty="0" err="1"/>
              <a:t>Nogherotto</a:t>
            </a:r>
            <a:r>
              <a:rPr lang="en-US" dirty="0"/>
              <a:t>-Tompkins microphysics scheme</a:t>
            </a:r>
          </a:p>
          <a:p>
            <a:r>
              <a:rPr lang="en-US" dirty="0"/>
              <a:t>CLM4.5 land model</a:t>
            </a:r>
          </a:p>
          <a:p>
            <a:r>
              <a:rPr lang="en-US" dirty="0"/>
              <a:t>Zeng Ocean bulk fluxes</a:t>
            </a:r>
          </a:p>
          <a:p>
            <a:r>
              <a:rPr lang="en-US" dirty="0"/>
              <a:t>30 vertical levels</a:t>
            </a:r>
          </a:p>
          <a:p>
            <a:r>
              <a:rPr lang="en-US" dirty="0"/>
              <a:t>Horizontal resolution 0.11 deg 402x272 points ROTLLR</a:t>
            </a:r>
          </a:p>
          <a:p>
            <a:r>
              <a:rPr lang="en-US" dirty="0"/>
              <a:t>Input4MIPS ready and MERRA2 aerosols</a:t>
            </a:r>
          </a:p>
          <a:p>
            <a:endParaRPr lang="en-US" dirty="0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CF58B8AB-B8A2-CF09-EDA8-5E2B2603AB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350" y="435171"/>
            <a:ext cx="3829050" cy="275859"/>
          </a:xfrm>
        </p:spPr>
        <p:txBody>
          <a:bodyPr/>
          <a:lstStyle/>
          <a:p>
            <a:r>
              <a:rPr lang="en-US" dirty="0"/>
              <a:t>Atmosphere &amp; Land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34C3874-6379-8689-0E2E-35A938732E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</p:spPr>
        <p:txBody>
          <a:bodyPr/>
          <a:lstStyle/>
          <a:p>
            <a:r>
              <a:rPr lang="en-US" dirty="0"/>
              <a:t>RegCM5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CC139D2-268A-24FB-04F1-66D98FEC5198}"/>
              </a:ext>
            </a:extLst>
          </p:cNvPr>
          <p:cNvSpPr txBox="1">
            <a:spLocks/>
          </p:cNvSpPr>
          <p:nvPr/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4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ICTP Regional Climate Model v5</a:t>
            </a:r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41C729F2-2BE1-E2BF-8993-3DA69CE3E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716" y="1959162"/>
            <a:ext cx="5593080" cy="33138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DEDF0D-E405-2A8B-AF9F-7CDC9CB75825}"/>
              </a:ext>
            </a:extLst>
          </p:cNvPr>
          <p:cNvSpPr txBox="1"/>
          <p:nvPr/>
        </p:nvSpPr>
        <p:spPr>
          <a:xfrm>
            <a:off x="5015345" y="6096000"/>
            <a:ext cx="5264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Giorgi et al, 2023;   Coppola et al. (submitted 2025)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1D41C0-3E41-A109-ED39-FEED1AC90E87}"/>
              </a:ext>
            </a:extLst>
          </p:cNvPr>
          <p:cNvSpPr txBox="1"/>
          <p:nvPr/>
        </p:nvSpPr>
        <p:spPr>
          <a:xfrm>
            <a:off x="5397716" y="668746"/>
            <a:ext cx="46966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hlinkClick r:id="rId3"/>
              </a:rPr>
              <a:t>https://github.com/ICTP/RegCM/tree/CORDEX-5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686210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EC3B6-F44C-4252-376E-1F1A96CBF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503892-1AE8-4090-77C4-9480FDFAD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4553" y="5112035"/>
            <a:ext cx="9985520" cy="1532709"/>
          </a:xfrm>
        </p:spPr>
        <p:txBody>
          <a:bodyPr/>
          <a:lstStyle/>
          <a:p>
            <a:r>
              <a:rPr lang="en-US" dirty="0"/>
              <a:t>1/12 deg Mediterranean + Black Sea</a:t>
            </a:r>
          </a:p>
          <a:p>
            <a:r>
              <a:rPr lang="en-US" dirty="0"/>
              <a:t>75 vertical z levels</a:t>
            </a:r>
          </a:p>
          <a:p>
            <a:r>
              <a:rPr lang="en-US" dirty="0"/>
              <a:t>GGL90 TKE vertical mixing scheme</a:t>
            </a:r>
          </a:p>
          <a:p>
            <a:r>
              <a:rPr lang="en-US" dirty="0"/>
              <a:t>Open boundary conditions over Atlantic</a:t>
            </a:r>
          </a:p>
          <a:p>
            <a:r>
              <a:rPr lang="en-US" dirty="0"/>
              <a:t>Hourly exchange with ATM, daily with RTM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DBF83A82-B25E-50B3-A888-0AB76FB03B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350" y="435171"/>
            <a:ext cx="3829050" cy="275859"/>
          </a:xfrm>
        </p:spPr>
        <p:txBody>
          <a:bodyPr/>
          <a:lstStyle/>
          <a:p>
            <a:r>
              <a:rPr lang="en-US" dirty="0"/>
              <a:t>Ocean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D1B285A-1B45-22E4-238B-DD56B675F0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</p:spPr>
        <p:txBody>
          <a:bodyPr/>
          <a:lstStyle/>
          <a:p>
            <a:r>
              <a:rPr lang="en-US" dirty="0" err="1"/>
              <a:t>MITgcm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5EC7727-F52B-34F9-6A70-EDE113775C77}"/>
              </a:ext>
            </a:extLst>
          </p:cNvPr>
          <p:cNvSpPr txBox="1">
            <a:spLocks/>
          </p:cNvSpPr>
          <p:nvPr/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4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Mitgcm</a:t>
            </a:r>
            <a:r>
              <a:rPr lang="en-US" sz="34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69</a:t>
            </a:r>
          </a:p>
        </p:txBody>
      </p:sp>
      <p:pic>
        <p:nvPicPr>
          <p:cNvPr id="4" name="Picture 3" descr="A map of the ocean&#10;&#10;Description automatically generated">
            <a:extLst>
              <a:ext uri="{FF2B5EF4-FFF2-40B4-BE49-F238E27FC236}">
                <a16:creationId xmlns:a16="http://schemas.microsoft.com/office/drawing/2014/main" id="{635EF138-ADD0-A000-7AE9-7E3F85C5F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507" y="711031"/>
            <a:ext cx="7377383" cy="4401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015E71-0A01-C504-B0A6-FA7886345996}"/>
              </a:ext>
            </a:extLst>
          </p:cNvPr>
          <p:cNvSpPr txBox="1"/>
          <p:nvPr/>
        </p:nvSpPr>
        <p:spPr>
          <a:xfrm>
            <a:off x="5860473" y="60960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Marshall. </a:t>
            </a:r>
            <a:r>
              <a:rPr lang="en-GB" dirty="0"/>
              <a:t>E</a:t>
            </a:r>
            <a:r>
              <a:rPr lang="en-IT" dirty="0"/>
              <a:t>t al, 1997; Adcroft et al. 2004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1073C0-E333-A230-D5F8-DEB6FAB8B801}"/>
              </a:ext>
            </a:extLst>
          </p:cNvPr>
          <p:cNvSpPr txBox="1"/>
          <p:nvPr/>
        </p:nvSpPr>
        <p:spPr>
          <a:xfrm>
            <a:off x="5508553" y="5307875"/>
            <a:ext cx="4447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hlinkClick r:id="rId3"/>
              </a:rPr>
              <a:t>https://github.com/graziano-giuliani/MITgcm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52499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E0374-7EEE-0A21-EBC1-65EEF3437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D66A6D51-1429-9D18-B7B9-6EE27789D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350" y="435171"/>
            <a:ext cx="3829050" cy="275859"/>
          </a:xfrm>
        </p:spPr>
        <p:txBody>
          <a:bodyPr/>
          <a:lstStyle/>
          <a:p>
            <a:r>
              <a:rPr lang="en-US" dirty="0"/>
              <a:t>Ocean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8694D4-AF4C-4D80-482E-8F41D857A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</p:spPr>
        <p:txBody>
          <a:bodyPr/>
          <a:lstStyle/>
          <a:p>
            <a:r>
              <a:rPr lang="en-US" dirty="0"/>
              <a:t>Problems!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DAFE0-CE43-FA98-DE31-2C57B31BB84D}"/>
              </a:ext>
            </a:extLst>
          </p:cNvPr>
          <p:cNvSpPr txBox="1"/>
          <p:nvPr/>
        </p:nvSpPr>
        <p:spPr>
          <a:xfrm>
            <a:off x="326200" y="1714500"/>
            <a:ext cx="69509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T" sz="3200" dirty="0"/>
              <a:t>How are straits treated?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T" sz="3200" dirty="0"/>
              <a:t>The Gibraltar strait is a boundary condition (Forcing)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T" sz="3200" dirty="0"/>
              <a:t>The Marmara sea straits are “hand carved” in the bathymetry at  the model resolution.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T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E915C5-9928-6D4F-FB21-7E05DD287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600" y="1394136"/>
            <a:ext cx="3213100" cy="4324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8DADB4-517F-A8E2-DDEE-AA5B7C44E21D}"/>
              </a:ext>
            </a:extLst>
          </p:cNvPr>
          <p:cNvSpPr txBox="1"/>
          <p:nvPr/>
        </p:nvSpPr>
        <p:spPr>
          <a:xfrm>
            <a:off x="8597901" y="5718433"/>
            <a:ext cx="1727200" cy="25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M</a:t>
            </a:r>
            <a:r>
              <a:rPr lang="en-IT" sz="1000" dirty="0"/>
              <a:t>eme picture, unkown origin</a:t>
            </a:r>
          </a:p>
        </p:txBody>
      </p:sp>
    </p:spTree>
    <p:extLst>
      <p:ext uri="{BB962C8B-B14F-4D97-AF65-F5344CB8AC3E}">
        <p14:creationId xmlns:p14="http://schemas.microsoft.com/office/powerpoint/2010/main" val="531063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9C87F-C0B8-0EAB-F71B-B214ED4F19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T" dirty="0"/>
              <a:t>Ocean model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2802B-38D7-F7C6-52EC-CD509C6B07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T" dirty="0"/>
              <a:t>Boundary Conditions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6C811E-9205-36F9-B458-A9C15D305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1643809"/>
            <a:ext cx="7594600" cy="4924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EEF01C-03CE-9E7E-3935-BED3A1930B91}"/>
              </a:ext>
            </a:extLst>
          </p:cNvPr>
          <p:cNvSpPr txBox="1"/>
          <p:nvPr/>
        </p:nvSpPr>
        <p:spPr>
          <a:xfrm>
            <a:off x="6947646" y="6321688"/>
            <a:ext cx="2272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00" dirty="0"/>
              <a:t>Adapted from </a:t>
            </a:r>
            <a:r>
              <a:rPr lang="en-GB" sz="1000" dirty="0"/>
              <a:t>Erik van Sebille SMR 4067</a:t>
            </a:r>
          </a:p>
        </p:txBody>
      </p:sp>
    </p:spTree>
    <p:extLst>
      <p:ext uri="{BB962C8B-B14F-4D97-AF65-F5344CB8AC3E}">
        <p14:creationId xmlns:p14="http://schemas.microsoft.com/office/powerpoint/2010/main" val="2629528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D0DCA-C34B-2D06-CF41-6A058C544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9604B3-0647-1B5E-BB22-5148AC30A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T" dirty="0"/>
              <a:t>First attempt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8A7B1B-94AF-C50D-19A1-0A82A3773B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T" dirty="0"/>
              <a:t>Interface layer computed in both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219F2C-00C2-3D20-7403-42276BC796F5}"/>
              </a:ext>
            </a:extLst>
          </p:cNvPr>
          <p:cNvSpPr txBox="1"/>
          <p:nvPr/>
        </p:nvSpPr>
        <p:spPr>
          <a:xfrm>
            <a:off x="812800" y="1879600"/>
            <a:ext cx="10058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 dirty="0"/>
              <a:t>Two computation at the interface layer: the turbulent fluxes are computed by </a:t>
            </a:r>
            <a:r>
              <a:rPr lang="en-GB" sz="2400" dirty="0"/>
              <a:t>b</a:t>
            </a:r>
            <a:r>
              <a:rPr lang="en-IT" sz="2400" dirty="0"/>
              <a:t>oth the RegCM and the MITgcm codes. MITgcm has every hour:</a:t>
            </a:r>
          </a:p>
          <a:p>
            <a:endParaRPr lang="en-IT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2400" dirty="0"/>
              <a:t>The surface winds at 10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2400" dirty="0"/>
              <a:t>The radiative long and short wave net fluxes 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2400" dirty="0"/>
              <a:t>The Precipitation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2400" dirty="0"/>
              <a:t>The air pressure, temperature and moisture at 2m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 dirty="0"/>
              <a:t>The RegCM sends the daily runoff to the CHyM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 dirty="0"/>
              <a:t>The MITgcm receives the daily river discharge as runoff over ocean from C</a:t>
            </a:r>
            <a:r>
              <a:rPr lang="en-GB" sz="2400" dirty="0"/>
              <a:t>h</a:t>
            </a:r>
            <a:r>
              <a:rPr lang="en-IT" sz="2400" dirty="0"/>
              <a:t>yM. **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E8C6E0-C129-7764-2231-BDCC02CEF102}"/>
              </a:ext>
            </a:extLst>
          </p:cNvPr>
          <p:cNvSpPr txBox="1"/>
          <p:nvPr/>
        </p:nvSpPr>
        <p:spPr>
          <a:xfrm>
            <a:off x="6489700" y="6108700"/>
            <a:ext cx="3568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* Albedo? Ocean color?</a:t>
            </a:r>
          </a:p>
          <a:p>
            <a:r>
              <a:rPr lang="en-IT" dirty="0"/>
              <a:t>** Water temperature and salinity?</a:t>
            </a:r>
          </a:p>
        </p:txBody>
      </p:sp>
    </p:spTree>
    <p:extLst>
      <p:ext uri="{BB962C8B-B14F-4D97-AF65-F5344CB8AC3E}">
        <p14:creationId xmlns:p14="http://schemas.microsoft.com/office/powerpoint/2010/main" val="3997151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4EBF4-62A1-9C4E-ACE8-B0A83B7DC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A41755-99AF-21B2-5A42-F2A64BDEF7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Regional Coupled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7379E-827B-14CC-180E-D469DB36B2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1" y="829110"/>
            <a:ext cx="4391850" cy="565026"/>
          </a:xfrm>
        </p:spPr>
        <p:txBody>
          <a:bodyPr/>
          <a:lstStyle/>
          <a:p>
            <a:r>
              <a:rPr lang="en-US" dirty="0"/>
              <a:t>Coupling Models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384DF02-94BA-207E-AB82-3EDAF48EB7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49" y="1752600"/>
            <a:ext cx="10162619" cy="4797228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§"/>
            </a:pPr>
            <a:r>
              <a:rPr lang="en-IT" dirty="0">
                <a:solidFill>
                  <a:schemeClr val="bg2"/>
                </a:solidFill>
              </a:rPr>
              <a:t>Interface surfaces</a:t>
            </a:r>
          </a:p>
          <a:p>
            <a:pPr marL="914400" lvl="1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IT" dirty="0">
                <a:solidFill>
                  <a:schemeClr val="bg2"/>
                </a:solidFill>
              </a:rPr>
              <a:t>Drastic change of physical properties</a:t>
            </a:r>
          </a:p>
          <a:p>
            <a:pPr marL="914400" lvl="1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IT" dirty="0">
                <a:solidFill>
                  <a:schemeClr val="bg2"/>
                </a:solidFill>
              </a:rPr>
              <a:t>Drastic change of relevant timescales</a:t>
            </a:r>
          </a:p>
          <a:p>
            <a:pPr marL="914400" lvl="1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IT" dirty="0">
                <a:solidFill>
                  <a:schemeClr val="bg2"/>
                </a:solidFill>
              </a:rPr>
              <a:t>Different equations and variables</a:t>
            </a:r>
          </a:p>
          <a:p>
            <a:pPr marL="914400" lvl="1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IT" dirty="0">
                <a:solidFill>
                  <a:schemeClr val="bg2"/>
                </a:solidFill>
              </a:rPr>
              <a:t>Different scaling and resolution</a:t>
            </a:r>
          </a:p>
          <a:p>
            <a:pPr marL="914400" lvl="1" indent="-457200">
              <a:lnSpc>
                <a:spcPct val="100000"/>
              </a:lnSpc>
              <a:buFont typeface="Wingdings" pitchFamily="2" charset="2"/>
              <a:buChar char="§"/>
            </a:pPr>
            <a:endParaRPr lang="en-IT" dirty="0">
              <a:solidFill>
                <a:schemeClr val="bg2"/>
              </a:solidFill>
            </a:endParaRPr>
          </a:p>
          <a:p>
            <a:pPr marL="457200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IT" dirty="0">
                <a:solidFill>
                  <a:schemeClr val="bg2"/>
                </a:solidFill>
              </a:rPr>
              <a:t>Two</a:t>
            </a:r>
            <a:r>
              <a:rPr lang="en-IT" dirty="0"/>
              <a:t> way exchange of energy and mass</a:t>
            </a:r>
            <a:endParaRPr lang="en-IT" dirty="0">
              <a:solidFill>
                <a:schemeClr val="bg2"/>
              </a:solidFill>
            </a:endParaRPr>
          </a:p>
        </p:txBody>
      </p:sp>
      <p:pic>
        <p:nvPicPr>
          <p:cNvPr id="13" name="Picture 12" descr="A rainbow over a body of water&#10;&#10;AI-generated content may be incorrect.">
            <a:extLst>
              <a:ext uri="{FF2B5EF4-FFF2-40B4-BE49-F238E27FC236}">
                <a16:creationId xmlns:a16="http://schemas.microsoft.com/office/drawing/2014/main" id="{D2308BF3-84D4-0D3C-8842-2DFEC8430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179462"/>
            <a:ext cx="3924300" cy="22064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0F9F27-D949-F3C6-15B8-DB8FA255F08B}"/>
              </a:ext>
            </a:extLst>
          </p:cNvPr>
          <p:cNvSpPr txBox="1"/>
          <p:nvPr/>
        </p:nvSpPr>
        <p:spPr>
          <a:xfrm>
            <a:off x="9584634" y="2385919"/>
            <a:ext cx="96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00" dirty="0"/>
              <a:t>Author picture</a:t>
            </a:r>
          </a:p>
        </p:txBody>
      </p:sp>
    </p:spTree>
    <p:extLst>
      <p:ext uri="{BB962C8B-B14F-4D97-AF65-F5344CB8AC3E}">
        <p14:creationId xmlns:p14="http://schemas.microsoft.com/office/powerpoint/2010/main" val="3668506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91929-06F1-CD9B-C0B5-6C196B9D5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0E08BE-77D6-D26E-9FE1-F58CE8507C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350" y="5823380"/>
            <a:ext cx="9985520" cy="708049"/>
          </a:xfrm>
        </p:spPr>
        <p:txBody>
          <a:bodyPr/>
          <a:lstStyle/>
          <a:p>
            <a:r>
              <a:rPr lang="en-US" dirty="0"/>
              <a:t>Full Mediterranean and Black Sea basins (shown activation drainage area 5400 km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Manning’s equation with tuned coefficients for 68 rivers.</a:t>
            </a:r>
          </a:p>
          <a:p>
            <a:endParaRPr lang="en-US" dirty="0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D290A8F-AEA4-412B-B5BD-8762952452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350" y="435171"/>
            <a:ext cx="3829050" cy="275859"/>
          </a:xfrm>
        </p:spPr>
        <p:txBody>
          <a:bodyPr/>
          <a:lstStyle/>
          <a:p>
            <a:r>
              <a:rPr lang="en-US" dirty="0"/>
              <a:t>River [routing]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3610526-94B5-BFE8-D02A-423439B4DD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</p:spPr>
        <p:txBody>
          <a:bodyPr/>
          <a:lstStyle/>
          <a:p>
            <a:r>
              <a:rPr lang="en-US" dirty="0" err="1"/>
              <a:t>CHyM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8BE8B61-5386-11B6-3279-FB0B24FE17A3}"/>
              </a:ext>
            </a:extLst>
          </p:cNvPr>
          <p:cNvSpPr txBox="1">
            <a:spLocks/>
          </p:cNvSpPr>
          <p:nvPr/>
        </p:nvSpPr>
        <p:spPr>
          <a:xfrm>
            <a:off x="510350" y="1394136"/>
            <a:ext cx="2982711" cy="5650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4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CHyM</a:t>
            </a:r>
            <a:r>
              <a:rPr lang="en-US" sz="34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runoff</a:t>
            </a:r>
          </a:p>
        </p:txBody>
      </p:sp>
      <p:pic>
        <p:nvPicPr>
          <p:cNvPr id="5" name="Picture 4" descr="A map of europe with water streams&#10;&#10;Description automatically generated">
            <a:extLst>
              <a:ext uri="{FF2B5EF4-FFF2-40B4-BE49-F238E27FC236}">
                <a16:creationId xmlns:a16="http://schemas.microsoft.com/office/drawing/2014/main" id="{6B0AB967-2DA4-0199-0210-4FEFF435A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061" y="568379"/>
            <a:ext cx="7487516" cy="50286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FFA0F7-DC0D-A8B0-F93D-97A15B660100}"/>
              </a:ext>
            </a:extLst>
          </p:cNvPr>
          <p:cNvSpPr txBox="1"/>
          <p:nvPr/>
        </p:nvSpPr>
        <p:spPr>
          <a:xfrm>
            <a:off x="6941127" y="6422828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Coppola et al, 2007; Di Sante et al, 2021</a:t>
            </a:r>
            <a:endParaRPr lang="en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A25ED-68BB-BA59-319A-AB988CB1A9B6}"/>
              </a:ext>
            </a:extLst>
          </p:cNvPr>
          <p:cNvSpPr txBox="1"/>
          <p:nvPr/>
        </p:nvSpPr>
        <p:spPr>
          <a:xfrm>
            <a:off x="4641272" y="199047"/>
            <a:ext cx="4599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hlinkClick r:id="rId3"/>
              </a:rPr>
              <a:t>https://github.com/graziano-giuliani/CHyM_cpl</a:t>
            </a:r>
            <a:endParaRPr lang="en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4595EF-1683-CFBF-00A3-002C0DA60EA2}"/>
              </a:ext>
            </a:extLst>
          </p:cNvPr>
          <p:cNvSpPr txBox="1"/>
          <p:nvPr/>
        </p:nvSpPr>
        <p:spPr>
          <a:xfrm>
            <a:off x="6348031" y="1946490"/>
            <a:ext cx="989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Danube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1D56CB-E70F-5C5E-74BC-A7B4610A5CA3}"/>
              </a:ext>
            </a:extLst>
          </p:cNvPr>
          <p:cNvSpPr txBox="1"/>
          <p:nvPr/>
        </p:nvSpPr>
        <p:spPr>
          <a:xfrm>
            <a:off x="7659974" y="1310478"/>
            <a:ext cx="944380" cy="366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Dniepr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63FEC-851B-2288-0EF7-B09C22CBA999}"/>
              </a:ext>
            </a:extLst>
          </p:cNvPr>
          <p:cNvSpPr txBox="1"/>
          <p:nvPr/>
        </p:nvSpPr>
        <p:spPr>
          <a:xfrm>
            <a:off x="9323413" y="1620445"/>
            <a:ext cx="614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Don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538BB9-3721-6098-89CD-1368C3DDD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50" y="2131156"/>
            <a:ext cx="2118550" cy="29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68D6FF-286C-36F1-604B-A19DFD12320C}"/>
              </a:ext>
            </a:extLst>
          </p:cNvPr>
          <p:cNvSpPr txBox="1"/>
          <p:nvPr/>
        </p:nvSpPr>
        <p:spPr>
          <a:xfrm>
            <a:off x="948101" y="5135243"/>
            <a:ext cx="17764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/>
              <a:t>Robert Manning</a:t>
            </a:r>
            <a:r>
              <a:rPr lang="en-GB" sz="1000" dirty="0"/>
              <a:t> (1816 –1897)</a:t>
            </a:r>
            <a:endParaRPr lang="en-IT" sz="1000" dirty="0"/>
          </a:p>
        </p:txBody>
      </p:sp>
    </p:spTree>
    <p:extLst>
      <p:ext uri="{BB962C8B-B14F-4D97-AF65-F5344CB8AC3E}">
        <p14:creationId xmlns:p14="http://schemas.microsoft.com/office/powerpoint/2010/main" val="3727590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4D123-5AE6-67C4-C5C0-5EB57CA2F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156A169-9083-4AB9-DCA0-B0E57D637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350" y="435171"/>
            <a:ext cx="3829050" cy="275859"/>
          </a:xfrm>
        </p:spPr>
        <p:txBody>
          <a:bodyPr/>
          <a:lstStyle/>
          <a:p>
            <a:r>
              <a:rPr lang="en-US" dirty="0"/>
              <a:t>River [routing]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F5EC5B8-6F56-909A-C705-F1A8119EDA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</p:spPr>
        <p:txBody>
          <a:bodyPr/>
          <a:lstStyle/>
          <a:p>
            <a:r>
              <a:rPr lang="en-US" dirty="0"/>
              <a:t>Problems!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116D42A-34B5-DC6E-769E-98EEFA1975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093" y="1718412"/>
            <a:ext cx="9985520" cy="3421176"/>
          </a:xfrm>
        </p:spPr>
        <p:txBody>
          <a:bodyPr/>
          <a:lstStyle/>
          <a:p>
            <a:r>
              <a:rPr lang="en-IT" sz="2800" b="0" dirty="0"/>
              <a:t>Coarsening the HydroSheds data.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C894EC-975E-0D88-CFE8-D56906FF2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99" y="2514542"/>
            <a:ext cx="10136685" cy="41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16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6E85A-76D9-5078-CBC6-9ABFB0EF3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24EB33D6-E6EB-83CD-E35C-9FBEAE413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350" y="435171"/>
            <a:ext cx="3829050" cy="275859"/>
          </a:xfrm>
        </p:spPr>
        <p:txBody>
          <a:bodyPr/>
          <a:lstStyle/>
          <a:p>
            <a:r>
              <a:rPr lang="en-US" dirty="0"/>
              <a:t>River Evaluation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B345822-0F69-20F2-D8AA-613BEF1659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</p:spPr>
        <p:txBody>
          <a:bodyPr/>
          <a:lstStyle/>
          <a:p>
            <a:r>
              <a:rPr lang="en-US" dirty="0"/>
              <a:t>River</a:t>
            </a:r>
          </a:p>
        </p:txBody>
      </p:sp>
      <p:pic>
        <p:nvPicPr>
          <p:cNvPr id="3" name="Picture 2" descr="A group of graphs showing different types of data&#10;&#10;Description automatically generated">
            <a:extLst>
              <a:ext uri="{FF2B5EF4-FFF2-40B4-BE49-F238E27FC236}">
                <a16:creationId xmlns:a16="http://schemas.microsoft.com/office/drawing/2014/main" id="{AB927A49-7544-58DC-8C9F-03F8C90FE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50" y="1788075"/>
            <a:ext cx="10376525" cy="3897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8F3C23-F450-570C-C6CA-2C27B74A276D}"/>
              </a:ext>
            </a:extLst>
          </p:cNvPr>
          <p:cNvSpPr txBox="1"/>
          <p:nvPr/>
        </p:nvSpPr>
        <p:spPr>
          <a:xfrm>
            <a:off x="4146409" y="1424167"/>
            <a:ext cx="389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CHYM - ERA5 runoff field : 1977 - 1987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F86521-2A5D-4F41-27D9-8DBF6E50B29A}"/>
              </a:ext>
            </a:extLst>
          </p:cNvPr>
          <p:cNvSpPr txBox="1"/>
          <p:nvPr/>
        </p:nvSpPr>
        <p:spPr>
          <a:xfrm>
            <a:off x="5624945" y="6096000"/>
            <a:ext cx="4655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https://github.com/graziano-giuliani/CHyM-roff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C6F6E2-F6C9-4F9E-3216-E881ADEF2598}"/>
              </a:ext>
            </a:extLst>
          </p:cNvPr>
          <p:cNvSpPr txBox="1"/>
          <p:nvPr/>
        </p:nvSpPr>
        <p:spPr>
          <a:xfrm>
            <a:off x="4961744" y="742291"/>
            <a:ext cx="5141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Tuning of the CHyM using ERA5 runoff product</a:t>
            </a:r>
          </a:p>
        </p:txBody>
      </p:sp>
    </p:spTree>
    <p:extLst>
      <p:ext uri="{BB962C8B-B14F-4D97-AF65-F5344CB8AC3E}">
        <p14:creationId xmlns:p14="http://schemas.microsoft.com/office/powerpoint/2010/main" val="393535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9654F-5BF7-FC8A-29B1-F5C234A4F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EDC5A2B-942C-342A-B716-8E4C1ADBB5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350" y="435171"/>
            <a:ext cx="3829050" cy="275859"/>
          </a:xfrm>
        </p:spPr>
        <p:txBody>
          <a:bodyPr/>
          <a:lstStyle/>
          <a:p>
            <a:r>
              <a:rPr lang="en-US" dirty="0"/>
              <a:t>Coupler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0A1EB4B-41CC-2AD0-45A9-01C9097439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</p:spPr>
        <p:txBody>
          <a:bodyPr/>
          <a:lstStyle/>
          <a:p>
            <a:r>
              <a:rPr lang="en-US" dirty="0" err="1"/>
              <a:t>RegESM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4E056BE-B35E-425D-EFAB-EF3857EAF209}"/>
              </a:ext>
            </a:extLst>
          </p:cNvPr>
          <p:cNvSpPr txBox="1">
            <a:spLocks/>
          </p:cNvSpPr>
          <p:nvPr/>
        </p:nvSpPr>
        <p:spPr>
          <a:xfrm>
            <a:off x="510350" y="1394136"/>
            <a:ext cx="10162619" cy="5650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Update to use ESMF NUOPC v8.9.0!</a:t>
            </a:r>
          </a:p>
        </p:txBody>
      </p:sp>
      <p:pic>
        <p:nvPicPr>
          <p:cNvPr id="7" name="Picture 6" descr="A diagram of a computer component&#10;&#10;Description automatically generated">
            <a:extLst>
              <a:ext uri="{FF2B5EF4-FFF2-40B4-BE49-F238E27FC236}">
                <a16:creationId xmlns:a16="http://schemas.microsoft.com/office/drawing/2014/main" id="{C8992A51-4ACA-2023-63E0-6A5E691DC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50" y="2306922"/>
            <a:ext cx="6477000" cy="42448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3B6B0A-115D-B703-8311-85DD08D74DE6}"/>
              </a:ext>
            </a:extLst>
          </p:cNvPr>
          <p:cNvSpPr txBox="1"/>
          <p:nvPr/>
        </p:nvSpPr>
        <p:spPr>
          <a:xfrm>
            <a:off x="7345680" y="2270760"/>
            <a:ext cx="33272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Design of </a:t>
            </a:r>
            <a:r>
              <a:rPr lang="en-GB" dirty="0" err="1"/>
              <a:t>RegESM</a:t>
            </a:r>
            <a:r>
              <a:rPr lang="en-GB" dirty="0"/>
              <a:t> </a:t>
            </a:r>
            <a:r>
              <a:rPr lang="en-GB" dirty="0" err="1"/>
              <a:t>modeling</a:t>
            </a:r>
            <a:r>
              <a:rPr lang="en-GB" dirty="0"/>
              <a:t> system. </a:t>
            </a:r>
            <a:r>
              <a:rPr lang="en-GB" b="1" dirty="0"/>
              <a:t>a)</a:t>
            </a:r>
            <a:r>
              <a:rPr lang="en-GB" dirty="0"/>
              <a:t> components and </a:t>
            </a:r>
            <a:r>
              <a:rPr lang="en-GB" b="1" dirty="0"/>
              <a:t>b)</a:t>
            </a:r>
            <a:r>
              <a:rPr lang="en-GB" dirty="0"/>
              <a:t> currently supported coupling directions. The arrows indicate the interaction direction between the sub-components.</a:t>
            </a:r>
          </a:p>
          <a:p>
            <a:endParaRPr lang="en-GB" dirty="0"/>
          </a:p>
          <a:p>
            <a:r>
              <a:rPr lang="en-GB" dirty="0"/>
              <a:t>The </a:t>
            </a:r>
            <a:r>
              <a:rPr lang="en-GB" dirty="0" err="1"/>
              <a:t>CHyM</a:t>
            </a:r>
            <a:r>
              <a:rPr lang="en-GB" dirty="0"/>
              <a:t> RTM model is now an option along with the HD for river routing.</a:t>
            </a:r>
            <a:endParaRPr lang="en-IT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7D2829-A6DE-93AC-CD1C-A41B37B1EB9C}"/>
              </a:ext>
            </a:extLst>
          </p:cNvPr>
          <p:cNvSpPr txBox="1"/>
          <p:nvPr/>
        </p:nvSpPr>
        <p:spPr>
          <a:xfrm>
            <a:off x="8372805" y="6184566"/>
            <a:ext cx="196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Turuncoglu,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F6496A-B034-A567-9331-CFB785A19600}"/>
              </a:ext>
            </a:extLst>
          </p:cNvPr>
          <p:cNvSpPr txBox="1"/>
          <p:nvPr/>
        </p:nvSpPr>
        <p:spPr>
          <a:xfrm>
            <a:off x="5791200" y="684339"/>
            <a:ext cx="454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https://github.com/graziano-giuliani/RegESM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D4B0AE-6DBD-EE3F-6057-AEE82856ADF3}"/>
              </a:ext>
            </a:extLst>
          </p:cNvPr>
          <p:cNvSpPr txBox="1"/>
          <p:nvPr/>
        </p:nvSpPr>
        <p:spPr>
          <a:xfrm>
            <a:off x="2065701" y="6422829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err="1"/>
              <a:t>RegESM</a:t>
            </a:r>
            <a:r>
              <a:rPr lang="en-GB" sz="1000" b="1" dirty="0"/>
              <a:t> </a:t>
            </a:r>
            <a:r>
              <a:rPr lang="en-GB" sz="1000" b="1" dirty="0" err="1"/>
              <a:t>github</a:t>
            </a:r>
            <a:r>
              <a:rPr lang="en-GB" sz="1000" b="1" dirty="0"/>
              <a:t> page</a:t>
            </a:r>
            <a:endParaRPr lang="en-IT" sz="1000" dirty="0"/>
          </a:p>
        </p:txBody>
      </p:sp>
    </p:spTree>
    <p:extLst>
      <p:ext uri="{BB962C8B-B14F-4D97-AF65-F5344CB8AC3E}">
        <p14:creationId xmlns:p14="http://schemas.microsoft.com/office/powerpoint/2010/main" val="3597217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49EE4-179C-77EA-18DD-13F418BBA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18FBA3-055D-4A53-3F65-728B86A984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We are late…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74078-A363-7666-024F-F20A4C4DBE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MedCORDEX</a:t>
            </a:r>
            <a:r>
              <a:rPr lang="en-US" dirty="0"/>
              <a:t> status</a:t>
            </a:r>
          </a:p>
        </p:txBody>
      </p:sp>
      <p:pic>
        <p:nvPicPr>
          <p:cNvPr id="8" name="Picture 7" descr="A person standing in front of a explosion&#10;&#10;Description automatically generated">
            <a:extLst>
              <a:ext uri="{FF2B5EF4-FFF2-40B4-BE49-F238E27FC236}">
                <a16:creationId xmlns:a16="http://schemas.microsoft.com/office/drawing/2014/main" id="{15B399AA-6592-500F-EA94-937FDED2C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665170"/>
            <a:ext cx="4363720" cy="4363720"/>
          </a:xfrm>
          <a:prstGeom prst="rect">
            <a:avLst/>
          </a:prstGeom>
        </p:spPr>
      </p:pic>
      <p:pic>
        <p:nvPicPr>
          <p:cNvPr id="5" name="Picture 4" descr="A painting of a person with a beard&#10;&#10;Description automatically generated">
            <a:extLst>
              <a:ext uri="{FF2B5EF4-FFF2-40B4-BE49-F238E27FC236}">
                <a16:creationId xmlns:a16="http://schemas.microsoft.com/office/drawing/2014/main" id="{2D4398FE-73FF-C6CD-4CC1-1DCFD5582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640" y="1665170"/>
            <a:ext cx="4363720" cy="4363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1FDF2C-B1A1-371D-A1ED-76B8B7EB8F0F}"/>
              </a:ext>
            </a:extLst>
          </p:cNvPr>
          <p:cNvSpPr txBox="1"/>
          <p:nvPr/>
        </p:nvSpPr>
        <p:spPr>
          <a:xfrm>
            <a:off x="1811701" y="6053703"/>
            <a:ext cx="2438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/>
              <a:t>AI generated – Guglielmo Marconi blowup</a:t>
            </a:r>
            <a:endParaRPr lang="en-IT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396236-9802-9875-B3C3-C6C71A5CD60C}"/>
              </a:ext>
            </a:extLst>
          </p:cNvPr>
          <p:cNvSpPr txBox="1"/>
          <p:nvPr/>
        </p:nvSpPr>
        <p:spPr>
          <a:xfrm>
            <a:off x="6337256" y="6053703"/>
            <a:ext cx="2577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/>
              <a:t>AI generated – Leonardo in poor man clothes</a:t>
            </a:r>
            <a:endParaRPr lang="en-IT" sz="1000" dirty="0"/>
          </a:p>
        </p:txBody>
      </p:sp>
    </p:spTree>
    <p:extLst>
      <p:ext uri="{BB962C8B-B14F-4D97-AF65-F5344CB8AC3E}">
        <p14:creationId xmlns:p14="http://schemas.microsoft.com/office/powerpoint/2010/main" val="3561522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48F7CF-9BB6-0BA6-EB36-DE9C552A79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T" dirty="0">
                <a:solidFill>
                  <a:srgbClr val="FF0000"/>
                </a:solidFill>
              </a:rPr>
              <a:t>Loop1</a:t>
            </a:r>
            <a:r>
              <a:rPr lang="en-IT" dirty="0"/>
              <a:t> - 197908 – 198708</a:t>
            </a:r>
          </a:p>
          <a:p>
            <a:r>
              <a:rPr lang="en-IT" dirty="0"/>
              <a:t>Pick random restart for Land in the last 3 years</a:t>
            </a:r>
          </a:p>
          <a:p>
            <a:r>
              <a:rPr lang="en-IT" dirty="0"/>
              <a:t>Pick random restart for Ocean in the last 3 years</a:t>
            </a:r>
          </a:p>
          <a:p>
            <a:r>
              <a:rPr lang="en-IT" dirty="0"/>
              <a:t>Pick random restart for River in the last 3 years</a:t>
            </a:r>
          </a:p>
          <a:p>
            <a:endParaRPr lang="en-IT" dirty="0"/>
          </a:p>
          <a:p>
            <a:r>
              <a:rPr lang="en-IT" dirty="0"/>
              <a:t>Loop2</a:t>
            </a:r>
          </a:p>
          <a:p>
            <a:r>
              <a:rPr lang="en-GB" dirty="0"/>
              <a:t>R</a:t>
            </a:r>
            <a:r>
              <a:rPr lang="en-IT" dirty="0"/>
              <a:t>epeat as above</a:t>
            </a:r>
          </a:p>
          <a:p>
            <a:endParaRPr lang="en-IT" dirty="0"/>
          </a:p>
          <a:p>
            <a:r>
              <a:rPr lang="en-IT" dirty="0">
                <a:solidFill>
                  <a:srgbClr val="FF0000"/>
                </a:solidFill>
              </a:rPr>
              <a:t>Loop3</a:t>
            </a:r>
          </a:p>
          <a:p>
            <a:r>
              <a:rPr lang="en-GB" dirty="0"/>
              <a:t>R</a:t>
            </a:r>
            <a:r>
              <a:rPr lang="en-IT" dirty="0"/>
              <a:t>epeat as above – Pick latest august and start EVALUATION</a:t>
            </a:r>
            <a:endParaRPr lang="en-IT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4B1E2-B9FE-A01B-98EF-0106F72D3F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1" y="2950613"/>
            <a:ext cx="3382776" cy="3421177"/>
          </a:xfrm>
        </p:spPr>
        <p:txBody>
          <a:bodyPr/>
          <a:lstStyle/>
          <a:p>
            <a:r>
              <a:rPr lang="en-IT" dirty="0"/>
              <a:t>Ocean:</a:t>
            </a:r>
            <a:br>
              <a:rPr lang="en-IT" dirty="0"/>
            </a:br>
            <a:br>
              <a:rPr lang="en-IT" dirty="0"/>
            </a:br>
            <a:r>
              <a:rPr lang="en-IT" dirty="0"/>
              <a:t>Initial Conditions: MEDHYMAP</a:t>
            </a:r>
          </a:p>
          <a:p>
            <a:r>
              <a:rPr lang="en-IT" dirty="0"/>
              <a:t>Boundary Conditions: ORAS5</a:t>
            </a:r>
          </a:p>
          <a:p>
            <a:endParaRPr lang="en-IT" dirty="0"/>
          </a:p>
          <a:p>
            <a:r>
              <a:rPr lang="en-IT" dirty="0"/>
              <a:t>Land:</a:t>
            </a:r>
          </a:p>
          <a:p>
            <a:r>
              <a:rPr lang="en-IT" dirty="0"/>
              <a:t>I.C.: August 1987 from standalone</a:t>
            </a:r>
          </a:p>
          <a:p>
            <a:endParaRPr lang="en-IT" dirty="0"/>
          </a:p>
          <a:p>
            <a:r>
              <a:rPr lang="en-IT" dirty="0"/>
              <a:t>River:</a:t>
            </a:r>
          </a:p>
          <a:p>
            <a:r>
              <a:rPr lang="en-IT" dirty="0"/>
              <a:t>I.C. : August 1978 from standalone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F6EE9-7ADA-748D-7EE2-15E08F1F13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T" dirty="0"/>
              <a:t>Where are we now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8199CA-37F8-4B2A-AE31-6C083BECFC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T" dirty="0"/>
              <a:t>Model spinup!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601C9F-16D4-C288-DFA0-953AA4DE32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T" dirty="0"/>
              <a:t>Following MedCORDEX protocol</a:t>
            </a:r>
          </a:p>
        </p:txBody>
      </p:sp>
    </p:spTree>
    <p:extLst>
      <p:ext uri="{BB962C8B-B14F-4D97-AF65-F5344CB8AC3E}">
        <p14:creationId xmlns:p14="http://schemas.microsoft.com/office/powerpoint/2010/main" val="1723274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F27CB91-96A5-A337-4714-4B1BF2378D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350" y="435171"/>
            <a:ext cx="3829050" cy="275859"/>
          </a:xfrm>
        </p:spPr>
        <p:txBody>
          <a:bodyPr/>
          <a:lstStyle/>
          <a:p>
            <a:r>
              <a:rPr lang="en-US" dirty="0"/>
              <a:t>Coupled Model Evaluation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52ABB9F-4956-4263-CFC3-63311A2AC8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</p:spPr>
        <p:txBody>
          <a:bodyPr/>
          <a:lstStyle/>
          <a:p>
            <a:r>
              <a:rPr lang="en-US" dirty="0"/>
              <a:t>Atmos</a:t>
            </a:r>
          </a:p>
        </p:txBody>
      </p:sp>
      <p:pic>
        <p:nvPicPr>
          <p:cNvPr id="12" name="Picture 11" descr="A screenshot of a map&#10;&#10;Description automatically generated">
            <a:extLst>
              <a:ext uri="{FF2B5EF4-FFF2-40B4-BE49-F238E27FC236}">
                <a16:creationId xmlns:a16="http://schemas.microsoft.com/office/drawing/2014/main" id="{61B1A5AE-DA5E-F525-7FDB-830D575E9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42" y="1512216"/>
            <a:ext cx="5388217" cy="3235241"/>
          </a:xfrm>
          <a:prstGeom prst="rect">
            <a:avLst/>
          </a:prstGeom>
        </p:spPr>
      </p:pic>
      <p:pic>
        <p:nvPicPr>
          <p:cNvPr id="17" name="Picture 16" descr="A screenshot of a map&#10;&#10;Description automatically generated">
            <a:extLst>
              <a:ext uri="{FF2B5EF4-FFF2-40B4-BE49-F238E27FC236}">
                <a16:creationId xmlns:a16="http://schemas.microsoft.com/office/drawing/2014/main" id="{6E8FE2F3-4E46-1DA6-AC3A-C096EB5AF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659" y="3246759"/>
            <a:ext cx="5388218" cy="3237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209C41-1E55-A183-2340-64199C483409}"/>
              </a:ext>
            </a:extLst>
          </p:cNvPr>
          <p:cNvSpPr txBox="1"/>
          <p:nvPr/>
        </p:nvSpPr>
        <p:spPr>
          <a:xfrm>
            <a:off x="5491369" y="829110"/>
            <a:ext cx="5370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hlinkClick r:id="rId4"/>
              </a:rPr>
              <a:t>https://github.com/graziano-giuliani/MED12-ocean-mit</a:t>
            </a:r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D96AC3-1514-000D-E885-FD4E93311AE9}"/>
              </a:ext>
            </a:extLst>
          </p:cNvPr>
          <p:cNvSpPr txBox="1"/>
          <p:nvPr/>
        </p:nvSpPr>
        <p:spPr>
          <a:xfrm>
            <a:off x="6431984" y="2022836"/>
            <a:ext cx="3707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800" dirty="0"/>
              <a:t>Surface 2m temperature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008BF-73F1-36CB-B97D-5722077A0398}"/>
              </a:ext>
            </a:extLst>
          </p:cNvPr>
          <p:cNvSpPr txBox="1"/>
          <p:nvPr/>
        </p:nvSpPr>
        <p:spPr>
          <a:xfrm>
            <a:off x="4710876" y="3549910"/>
            <a:ext cx="46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JJA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B5EA8-E6B7-9D30-DCF2-63532F1287BC}"/>
              </a:ext>
            </a:extLst>
          </p:cNvPr>
          <p:cNvSpPr txBox="1"/>
          <p:nvPr/>
        </p:nvSpPr>
        <p:spPr>
          <a:xfrm>
            <a:off x="4516371" y="2832908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F92FE-4BF7-09AB-E051-71A4F7085E91}"/>
              </a:ext>
            </a:extLst>
          </p:cNvPr>
          <p:cNvSpPr txBox="1"/>
          <p:nvPr/>
        </p:nvSpPr>
        <p:spPr>
          <a:xfrm>
            <a:off x="4591934" y="4353377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28DEE2-72D0-BEA0-6F7C-A65C03737ED7}"/>
              </a:ext>
            </a:extLst>
          </p:cNvPr>
          <p:cNvSpPr txBox="1"/>
          <p:nvPr/>
        </p:nvSpPr>
        <p:spPr>
          <a:xfrm>
            <a:off x="4695164" y="2052042"/>
            <a:ext cx="50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DJF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6657DF-0BA3-106F-A831-7D636AAE29F6}"/>
              </a:ext>
            </a:extLst>
          </p:cNvPr>
          <p:cNvSpPr txBox="1"/>
          <p:nvPr/>
        </p:nvSpPr>
        <p:spPr>
          <a:xfrm>
            <a:off x="2324878" y="4747457"/>
            <a:ext cx="1214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Uncoupled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19495A-6556-39A2-3046-E6E7C11F4C20}"/>
              </a:ext>
            </a:extLst>
          </p:cNvPr>
          <p:cNvSpPr txBox="1"/>
          <p:nvPr/>
        </p:nvSpPr>
        <p:spPr>
          <a:xfrm>
            <a:off x="7533275" y="2832908"/>
            <a:ext cx="175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Coupled Loop1</a:t>
            </a:r>
          </a:p>
        </p:txBody>
      </p:sp>
    </p:spTree>
    <p:extLst>
      <p:ext uri="{BB962C8B-B14F-4D97-AF65-F5344CB8AC3E}">
        <p14:creationId xmlns:p14="http://schemas.microsoft.com/office/powerpoint/2010/main" val="227950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29B3D-1F78-E424-86AD-C56BE5D5D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B68D36A6-56A1-8403-9DBA-E745B612FE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350" y="435171"/>
            <a:ext cx="3829050" cy="275859"/>
          </a:xfrm>
        </p:spPr>
        <p:txBody>
          <a:bodyPr/>
          <a:lstStyle/>
          <a:p>
            <a:r>
              <a:rPr lang="en-US" dirty="0"/>
              <a:t>Coupled Model Evaluation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4E78559-28BE-6624-5BF2-7291CF1481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</p:spPr>
        <p:txBody>
          <a:bodyPr/>
          <a:lstStyle/>
          <a:p>
            <a:r>
              <a:rPr lang="en-US" dirty="0"/>
              <a:t>Atmos</a:t>
            </a:r>
          </a:p>
        </p:txBody>
      </p:sp>
      <p:pic>
        <p:nvPicPr>
          <p:cNvPr id="3" name="Picture 2" descr="A group of maps of the world&#10;&#10;Description automatically generated">
            <a:extLst>
              <a:ext uri="{FF2B5EF4-FFF2-40B4-BE49-F238E27FC236}">
                <a16:creationId xmlns:a16="http://schemas.microsoft.com/office/drawing/2014/main" id="{FC730FC9-97E5-05B1-A5B5-3164A6CDD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17210"/>
            <a:ext cx="7772400" cy="2882479"/>
          </a:xfrm>
          <a:prstGeom prst="rect">
            <a:avLst/>
          </a:prstGeom>
        </p:spPr>
      </p:pic>
      <p:pic>
        <p:nvPicPr>
          <p:cNvPr id="5" name="Picture 4" descr="A group of maps of different countries/regions&#10;&#10;Description automatically generated">
            <a:extLst>
              <a:ext uri="{FF2B5EF4-FFF2-40B4-BE49-F238E27FC236}">
                <a16:creationId xmlns:a16="http://schemas.microsoft.com/office/drawing/2014/main" id="{6E6684B6-8FD0-2019-E845-F28A3A5D5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829669"/>
            <a:ext cx="7772400" cy="28824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856B5E-122E-4DE9-98B6-C7D33D2DF9E4}"/>
              </a:ext>
            </a:extLst>
          </p:cNvPr>
          <p:cNvSpPr txBox="1"/>
          <p:nvPr/>
        </p:nvSpPr>
        <p:spPr>
          <a:xfrm>
            <a:off x="6096000" y="311490"/>
            <a:ext cx="3707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800" dirty="0"/>
              <a:t>Surface precipitation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E33880-AB12-8197-48D5-373FE840A3B0}"/>
              </a:ext>
            </a:extLst>
          </p:cNvPr>
          <p:cNvSpPr txBox="1"/>
          <p:nvPr/>
        </p:nvSpPr>
        <p:spPr>
          <a:xfrm>
            <a:off x="3304646" y="1394136"/>
            <a:ext cx="58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DJF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EF8DE-4FA2-5369-FB94-968D459BB670}"/>
              </a:ext>
            </a:extLst>
          </p:cNvPr>
          <p:cNvSpPr txBox="1"/>
          <p:nvPr/>
        </p:nvSpPr>
        <p:spPr>
          <a:xfrm>
            <a:off x="3304646" y="4254234"/>
            <a:ext cx="58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DJF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D1A80B-EF82-F517-0B01-8CBBCBF854F6}"/>
              </a:ext>
            </a:extLst>
          </p:cNvPr>
          <p:cNvSpPr txBox="1"/>
          <p:nvPr/>
        </p:nvSpPr>
        <p:spPr>
          <a:xfrm>
            <a:off x="9803567" y="863741"/>
            <a:ext cx="1214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Uncoupled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F97E87-91F2-1C79-54B4-7D142C28F0E3}"/>
              </a:ext>
            </a:extLst>
          </p:cNvPr>
          <p:cNvSpPr txBox="1"/>
          <p:nvPr/>
        </p:nvSpPr>
        <p:spPr>
          <a:xfrm>
            <a:off x="9952219" y="3836582"/>
            <a:ext cx="1065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Coupled</a:t>
            </a:r>
            <a:br>
              <a:rPr lang="en-IT" dirty="0"/>
            </a:br>
            <a:r>
              <a:rPr lang="en-IT" dirty="0"/>
              <a:t>Loop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D133DF-8C8B-EB98-795A-9E85D608A989}"/>
              </a:ext>
            </a:extLst>
          </p:cNvPr>
          <p:cNvSpPr txBox="1"/>
          <p:nvPr/>
        </p:nvSpPr>
        <p:spPr>
          <a:xfrm>
            <a:off x="3117955" y="2069095"/>
            <a:ext cx="71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MAM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48EEB-09E2-E132-D6FF-BBB2A29AD891}"/>
              </a:ext>
            </a:extLst>
          </p:cNvPr>
          <p:cNvSpPr txBox="1"/>
          <p:nvPr/>
        </p:nvSpPr>
        <p:spPr>
          <a:xfrm>
            <a:off x="3132944" y="4931556"/>
            <a:ext cx="71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MAM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C0C821-225F-6FCA-105F-343C25380591}"/>
              </a:ext>
            </a:extLst>
          </p:cNvPr>
          <p:cNvSpPr txBox="1"/>
          <p:nvPr/>
        </p:nvSpPr>
        <p:spPr>
          <a:xfrm>
            <a:off x="3241280" y="2842974"/>
            <a:ext cx="71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JJA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3D2485-124F-ABE3-4CBF-2D39A7EBC65A}"/>
              </a:ext>
            </a:extLst>
          </p:cNvPr>
          <p:cNvSpPr txBox="1"/>
          <p:nvPr/>
        </p:nvSpPr>
        <p:spPr>
          <a:xfrm>
            <a:off x="3248090" y="5540787"/>
            <a:ext cx="71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JJA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15AE0D-7F88-C6EA-E558-59698291CBCA}"/>
              </a:ext>
            </a:extLst>
          </p:cNvPr>
          <p:cNvSpPr txBox="1"/>
          <p:nvPr/>
        </p:nvSpPr>
        <p:spPr>
          <a:xfrm>
            <a:off x="3220143" y="3459964"/>
            <a:ext cx="71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F52426-CE46-4D58-32E3-6E34170C7163}"/>
              </a:ext>
            </a:extLst>
          </p:cNvPr>
          <p:cNvSpPr txBox="1"/>
          <p:nvPr/>
        </p:nvSpPr>
        <p:spPr>
          <a:xfrm>
            <a:off x="3177915" y="6344836"/>
            <a:ext cx="71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SON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275167-A000-B58E-FFA1-D2C5C406B3EC}"/>
              </a:ext>
            </a:extLst>
          </p:cNvPr>
          <p:cNvSpPr/>
          <p:nvPr/>
        </p:nvSpPr>
        <p:spPr>
          <a:xfrm>
            <a:off x="8409482" y="5066675"/>
            <a:ext cx="1394085" cy="67455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81707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636AA-0B95-644F-AF68-08EBA9243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C29D3648-8D54-25F1-D528-3D84B33F85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350" y="435171"/>
            <a:ext cx="3829050" cy="275859"/>
          </a:xfrm>
        </p:spPr>
        <p:txBody>
          <a:bodyPr/>
          <a:lstStyle/>
          <a:p>
            <a:r>
              <a:rPr lang="en-US" dirty="0"/>
              <a:t>Coupled Model Evaluation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8BD0AFA-6323-2BED-8017-4AE89E8B36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</p:spPr>
        <p:txBody>
          <a:bodyPr/>
          <a:lstStyle/>
          <a:p>
            <a:r>
              <a:rPr lang="en-US" dirty="0"/>
              <a:t>Ocean</a:t>
            </a:r>
          </a:p>
        </p:txBody>
      </p:sp>
      <p:pic>
        <p:nvPicPr>
          <p:cNvPr id="4" name="Picture 3" descr="A group of maps of different colors&#10;&#10;Description automatically generated">
            <a:extLst>
              <a:ext uri="{FF2B5EF4-FFF2-40B4-BE49-F238E27FC236}">
                <a16:creationId xmlns:a16="http://schemas.microsoft.com/office/drawing/2014/main" id="{B3EA0F1C-29BB-07F2-E493-D85DE51D5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49" y="1768670"/>
            <a:ext cx="10342529" cy="48790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DF0E81-12C1-F7E0-2584-D055140E5142}"/>
              </a:ext>
            </a:extLst>
          </p:cNvPr>
          <p:cNvSpPr txBox="1"/>
          <p:nvPr/>
        </p:nvSpPr>
        <p:spPr>
          <a:xfrm>
            <a:off x="4005213" y="120947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Surface Salinity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204E5C-D44E-A29F-84ED-76C64CC6F418}"/>
              </a:ext>
            </a:extLst>
          </p:cNvPr>
          <p:cNvSpPr txBox="1"/>
          <p:nvPr/>
        </p:nvSpPr>
        <p:spPr>
          <a:xfrm>
            <a:off x="7460705" y="356444"/>
            <a:ext cx="3494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Era5 monthly data driven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Era5 + CHyM-ERA5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Cooupled Loop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CMEMS MedPhys Reanalysis</a:t>
            </a:r>
          </a:p>
        </p:txBody>
      </p:sp>
    </p:spTree>
    <p:extLst>
      <p:ext uri="{BB962C8B-B14F-4D97-AF65-F5344CB8AC3E}">
        <p14:creationId xmlns:p14="http://schemas.microsoft.com/office/powerpoint/2010/main" val="2277367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65BD9-30E4-AE0A-4BE4-6D5EB135B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1C3FE4C-355A-1320-EC61-C7CB7FB756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350" y="435171"/>
            <a:ext cx="3829050" cy="275859"/>
          </a:xfrm>
        </p:spPr>
        <p:txBody>
          <a:bodyPr/>
          <a:lstStyle/>
          <a:p>
            <a:r>
              <a:rPr lang="en-US" dirty="0"/>
              <a:t>Coupled Model Evaluation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E67B3E2-320C-E150-9241-E277078BA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</p:spPr>
        <p:txBody>
          <a:bodyPr/>
          <a:lstStyle/>
          <a:p>
            <a:r>
              <a:rPr lang="en-US" dirty="0"/>
              <a:t>Ocean Loops… Ops!</a:t>
            </a:r>
          </a:p>
        </p:txBody>
      </p:sp>
      <p:pic>
        <p:nvPicPr>
          <p:cNvPr id="3" name="Picture 2" descr="A map of different colors&#10;&#10;Description automatically generated">
            <a:extLst>
              <a:ext uri="{FF2B5EF4-FFF2-40B4-BE49-F238E27FC236}">
                <a16:creationId xmlns:a16="http://schemas.microsoft.com/office/drawing/2014/main" id="{72ECFDFB-04EE-1EA5-6726-363BD0517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242" y="216967"/>
            <a:ext cx="4365345" cy="1952143"/>
          </a:xfrm>
          <a:prstGeom prst="rect">
            <a:avLst/>
          </a:prstGeom>
        </p:spPr>
      </p:pic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8E9F2A9-33F0-9CEE-E629-38F463B34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08" y="2137461"/>
            <a:ext cx="10242961" cy="44998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084EE5-ECD9-EE27-7795-40126EBFC8C7}"/>
              </a:ext>
            </a:extLst>
          </p:cNvPr>
          <p:cNvSpPr txBox="1"/>
          <p:nvPr/>
        </p:nvSpPr>
        <p:spPr>
          <a:xfrm>
            <a:off x="1088831" y="1412291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Salinity ….. </a:t>
            </a:r>
            <a:r>
              <a:rPr lang="en-GB" dirty="0">
                <a:solidFill>
                  <a:srgbClr val="FF0000"/>
                </a:solidFill>
              </a:rPr>
              <a:t>T</a:t>
            </a:r>
            <a:r>
              <a:rPr lang="en-IT" dirty="0">
                <a:solidFill>
                  <a:srgbClr val="FF0000"/>
                </a:solidFill>
              </a:rPr>
              <a:t>oo much freshwater?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FA29D7-10D2-2DA0-7993-B3F268759FBD}"/>
              </a:ext>
            </a:extLst>
          </p:cNvPr>
          <p:cNvCxnSpPr>
            <a:cxnSpLocks/>
          </p:cNvCxnSpPr>
          <p:nvPr/>
        </p:nvCxnSpPr>
        <p:spPr>
          <a:xfrm flipH="1" flipV="1">
            <a:off x="1088831" y="1688178"/>
            <a:ext cx="430200" cy="3956484"/>
          </a:xfrm>
          <a:prstGeom prst="line">
            <a:avLst/>
          </a:prstGeom>
          <a:ln w="73025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900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E3EEF-D230-726B-47F2-D9223025E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286CC1-DD4B-9949-3F12-4330406E3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Regional Coupled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31CFE-C634-D858-3012-EA9A549FA8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5433250" cy="565026"/>
          </a:xfrm>
        </p:spPr>
        <p:txBody>
          <a:bodyPr/>
          <a:lstStyle/>
          <a:p>
            <a:r>
              <a:rPr lang="en-US" dirty="0"/>
              <a:t>Equilibrium states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E6E141-0073-59AE-12A9-C6102C5672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0" y="1878199"/>
            <a:ext cx="8697151" cy="384790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IT" dirty="0">
                <a:solidFill>
                  <a:srgbClr val="FF0000"/>
                </a:solidFill>
              </a:rPr>
              <a:t>Global Descripion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T" dirty="0"/>
              <a:t>Closed system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T" dirty="0"/>
              <a:t>Long term equilibrium</a:t>
            </a:r>
          </a:p>
          <a:p>
            <a:pPr>
              <a:lnSpc>
                <a:spcPct val="100000"/>
              </a:lnSpc>
            </a:pPr>
            <a:r>
              <a:rPr lang="en-IT" dirty="0">
                <a:solidFill>
                  <a:srgbClr val="FF0000"/>
                </a:solidFill>
              </a:rPr>
              <a:t>Regional Description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T" dirty="0">
                <a:solidFill>
                  <a:schemeClr val="bg2"/>
                </a:solidFill>
              </a:rPr>
              <a:t>Treansient responses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T" dirty="0">
                <a:solidFill>
                  <a:schemeClr val="bg2"/>
                </a:solidFill>
              </a:rPr>
              <a:t>Forced system out of equilibrium</a:t>
            </a:r>
          </a:p>
        </p:txBody>
      </p:sp>
      <p:pic>
        <p:nvPicPr>
          <p:cNvPr id="5" name="Picture 4" descr="A person holding a pan with eggs in his mouth&#10;&#10;AI-generated content may be incorrect.">
            <a:extLst>
              <a:ext uri="{FF2B5EF4-FFF2-40B4-BE49-F238E27FC236}">
                <a16:creationId xmlns:a16="http://schemas.microsoft.com/office/drawing/2014/main" id="{CEF67C3E-C493-E056-AD18-A43294F61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700" y="573100"/>
            <a:ext cx="3390900" cy="4144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6DAD3C-5E46-7772-4EEA-1E9FA73906BC}"/>
              </a:ext>
            </a:extLst>
          </p:cNvPr>
          <p:cNvSpPr txBox="1"/>
          <p:nvPr/>
        </p:nvSpPr>
        <p:spPr>
          <a:xfrm>
            <a:off x="6629400" y="4717533"/>
            <a:ext cx="311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Steinmetz collection. </a:t>
            </a:r>
            <a:br>
              <a:rPr lang="en-GB" sz="1000" dirty="0"/>
            </a:br>
            <a:r>
              <a:rPr lang="en-GB" sz="1000" dirty="0"/>
              <a:t>N2011- 7, Photographic collection, 1930s-1970s; Box 9 </a:t>
            </a:r>
            <a:endParaRPr lang="en-IT" sz="1000" dirty="0"/>
          </a:p>
        </p:txBody>
      </p:sp>
    </p:spTree>
    <p:extLst>
      <p:ext uri="{BB962C8B-B14F-4D97-AF65-F5344CB8AC3E}">
        <p14:creationId xmlns:p14="http://schemas.microsoft.com/office/powerpoint/2010/main" val="2943823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6FDBE-4000-3CE7-AF58-FC5B9DF39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79602F9C-8A16-F604-113D-78C1281B38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350" y="435171"/>
            <a:ext cx="3829050" cy="275859"/>
          </a:xfrm>
        </p:spPr>
        <p:txBody>
          <a:bodyPr/>
          <a:lstStyle/>
          <a:p>
            <a:r>
              <a:rPr lang="en-US" dirty="0"/>
              <a:t>Back square one….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FF35CEE-46E4-CAE9-FDA3-3620C6D18F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</p:spPr>
        <p:txBody>
          <a:bodyPr/>
          <a:lstStyle/>
          <a:p>
            <a:r>
              <a:rPr lang="en-US" dirty="0"/>
              <a:t>It is not “pick it up and run it”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C8397C-23E8-E449-157B-B8CFD34EFF8C}"/>
              </a:ext>
            </a:extLst>
          </p:cNvPr>
          <p:cNvSpPr txBox="1"/>
          <p:nvPr/>
        </p:nvSpPr>
        <p:spPr>
          <a:xfrm>
            <a:off x="812800" y="1879600"/>
            <a:ext cx="10058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 dirty="0"/>
              <a:t>Moved interface layer into the atmosphere. The turbulent fluxes are computed in the RegCM code, the MITgcm receives hourly from RegCM:</a:t>
            </a:r>
          </a:p>
          <a:p>
            <a:endParaRPr lang="en-IT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2400" dirty="0"/>
              <a:t>The surface wind stresses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2400" dirty="0"/>
              <a:t>The </a:t>
            </a:r>
            <a:r>
              <a:rPr lang="en-GB" sz="2400" dirty="0"/>
              <a:t>t</a:t>
            </a:r>
            <a:r>
              <a:rPr lang="en-IT" sz="2400" dirty="0"/>
              <a:t>urbulent fluxes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2400" dirty="0"/>
              <a:t>The radiative long and short wave net fluxes 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2400" dirty="0"/>
              <a:t>The Precipitation and evaporation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 dirty="0"/>
              <a:t>The RegCM sends the daily runoff to the CHyM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 dirty="0"/>
              <a:t>The MITgcm receives the daily river discharge as runoff over ocean from C</a:t>
            </a:r>
            <a:r>
              <a:rPr lang="en-GB" sz="2400" dirty="0"/>
              <a:t>h</a:t>
            </a:r>
            <a:r>
              <a:rPr lang="en-IT" sz="2400" dirty="0"/>
              <a:t>yM. **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545C85-69AF-1F6B-884D-4558A695F291}"/>
              </a:ext>
            </a:extLst>
          </p:cNvPr>
          <p:cNvSpPr txBox="1"/>
          <p:nvPr/>
        </p:nvSpPr>
        <p:spPr>
          <a:xfrm>
            <a:off x="6489700" y="6108700"/>
            <a:ext cx="3568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* Albedo? Ocean color?</a:t>
            </a:r>
          </a:p>
          <a:p>
            <a:r>
              <a:rPr lang="en-IT" dirty="0"/>
              <a:t>** Water temperature and salinity?</a:t>
            </a:r>
          </a:p>
        </p:txBody>
      </p:sp>
    </p:spTree>
    <p:extLst>
      <p:ext uri="{BB962C8B-B14F-4D97-AF65-F5344CB8AC3E}">
        <p14:creationId xmlns:p14="http://schemas.microsoft.com/office/powerpoint/2010/main" val="2661421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CE524-ED53-69C2-4F6F-6129C518A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ifferent colors of the same weather&#10;&#10;AI-generated content may be incorrect.">
            <a:extLst>
              <a:ext uri="{FF2B5EF4-FFF2-40B4-BE49-F238E27FC236}">
                <a16:creationId xmlns:a16="http://schemas.microsoft.com/office/drawing/2014/main" id="{D83127C9-B525-0718-0AA7-59934C174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85227"/>
            <a:ext cx="7772400" cy="28032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82F1B5-CA27-78EA-973A-F8BF30E592E6}"/>
              </a:ext>
            </a:extLst>
          </p:cNvPr>
          <p:cNvSpPr txBox="1"/>
          <p:nvPr/>
        </p:nvSpPr>
        <p:spPr>
          <a:xfrm>
            <a:off x="8714510" y="1417531"/>
            <a:ext cx="188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MedHymap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4E6125-0592-6650-C250-CFF66A924312}"/>
              </a:ext>
            </a:extLst>
          </p:cNvPr>
          <p:cNvSpPr txBox="1"/>
          <p:nvPr/>
        </p:nvSpPr>
        <p:spPr>
          <a:xfrm>
            <a:off x="1025237" y="4788210"/>
            <a:ext cx="188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RegCM-ES1-1</a:t>
            </a:r>
          </a:p>
        </p:txBody>
      </p:sp>
      <p:pic>
        <p:nvPicPr>
          <p:cNvPr id="7" name="Picture 6" descr="A screenshot of different colors of the ocean&#10;&#10;AI-generated content may be incorrect.">
            <a:extLst>
              <a:ext uri="{FF2B5EF4-FFF2-40B4-BE49-F238E27FC236}">
                <a16:creationId xmlns:a16="http://schemas.microsoft.com/office/drawing/2014/main" id="{075C462F-C692-DED6-83A0-35ABF2E6A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455" y="3571239"/>
            <a:ext cx="7772400" cy="280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04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146F1-0AA3-2C9C-E348-E239CF210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86CA09F-83F1-86B6-32CD-BDDD30676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613" y="3552165"/>
            <a:ext cx="6520295" cy="289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197491-2059-8D9A-D6EA-B557B3144EA3}"/>
              </a:ext>
            </a:extLst>
          </p:cNvPr>
          <p:cNvSpPr txBox="1"/>
          <p:nvPr/>
        </p:nvSpPr>
        <p:spPr>
          <a:xfrm rot="16200000">
            <a:off x="2078183" y="4939058"/>
            <a:ext cx="2923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Deep water formation regions in the Mediterranean Sea (Pinardi et al, 2015)</a:t>
            </a:r>
            <a:endParaRPr lang="en-IT" sz="1000" dirty="0"/>
          </a:p>
        </p:txBody>
      </p:sp>
      <p:pic>
        <p:nvPicPr>
          <p:cNvPr id="3" name="Picture 2" descr="A close-up of different types of water&#10;&#10;AI-generated content may be incorrect.">
            <a:extLst>
              <a:ext uri="{FF2B5EF4-FFF2-40B4-BE49-F238E27FC236}">
                <a16:creationId xmlns:a16="http://schemas.microsoft.com/office/drawing/2014/main" id="{4E3DE575-E2D8-6796-9C8C-5EDC2203D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73" y="385356"/>
            <a:ext cx="7772400" cy="279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7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3212D-FD69-DD76-F77A-30A749EEE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. Main currents in the Mediterranean Sea. Blue arrows represent the surface currents and red arrows represent the deep water circulation. 1: Inflows of the Atlantic Ocean; 2: Algerian Current and eddies; 3: Tyrrhenian cyclonic circulation; 4: Lions Gyre; 5: Ligurian-provencal Current; 6: Atlantic Ionian Stream; 7: MidMediterranean Jet; 8: Anticyclone in the Gulf of Syrte; 9: Shikmona and Mers a-Matruh gyres; 10: Cicilian and Asia Minor Current; 11: Rhodes Gyre; 12: Iera-Petra Gyre; 13: Pelops Gyre; 14: Western Ionian Gyre; 15: Southern Adriatic Gyre; 16: Western Adriatic Coastal Current. Adapted from Pinardi and Masetti (2000). ">
            <a:extLst>
              <a:ext uri="{FF2B5EF4-FFF2-40B4-BE49-F238E27FC236}">
                <a16:creationId xmlns:a16="http://schemas.microsoft.com/office/drawing/2014/main" id="{6C4588B6-801F-4C24-2561-19397DA3A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228" y="3429000"/>
            <a:ext cx="6450445" cy="329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2EEE47-29B6-AFC9-10A0-1C702D291EA1}"/>
              </a:ext>
            </a:extLst>
          </p:cNvPr>
          <p:cNvSpPr txBox="1"/>
          <p:nvPr/>
        </p:nvSpPr>
        <p:spPr>
          <a:xfrm>
            <a:off x="193963" y="3981814"/>
            <a:ext cx="39762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Main currents in the Mediterranean Sea. Blue arrows represent the surface currents and red arrows represent the deep water circulation. 1: Inflows of the Atlantic Ocean; 2: Algerian Current and eddies; 3: Tyrrhenian cyclonic circulation; 4: Lions Gyre; 5: Ligurian-</a:t>
            </a:r>
            <a:r>
              <a:rPr lang="en-GB" sz="1200" b="1" dirty="0" err="1"/>
              <a:t>provencal</a:t>
            </a:r>
            <a:r>
              <a:rPr lang="en-GB" sz="1200" b="1" dirty="0"/>
              <a:t> Current; 6: Atlantic Ionian Stream; 7: </a:t>
            </a:r>
            <a:r>
              <a:rPr lang="en-GB" sz="1200" b="1" dirty="0" err="1"/>
              <a:t>MidMediterranean</a:t>
            </a:r>
            <a:r>
              <a:rPr lang="en-GB" sz="1200" b="1" dirty="0"/>
              <a:t> Jet; 8: Anticyclone in the Gulf of </a:t>
            </a:r>
            <a:r>
              <a:rPr lang="en-GB" sz="1200" b="1" dirty="0" err="1"/>
              <a:t>Syrte</a:t>
            </a:r>
            <a:r>
              <a:rPr lang="en-GB" sz="1200" b="1" dirty="0"/>
              <a:t>; 9: </a:t>
            </a:r>
            <a:r>
              <a:rPr lang="en-GB" sz="1200" b="1" dirty="0" err="1"/>
              <a:t>Shikmona</a:t>
            </a:r>
            <a:r>
              <a:rPr lang="en-GB" sz="1200" b="1" dirty="0"/>
              <a:t> and Mers a-Matruh gyres; 10: Cicilian and Asia Minor Current; 11: Rhodes Gyre; 12: Iera-Petra Gyre; 13: Pelops Gyre; 14: Western Ionian Gyre; 15: Southern Adriatic Gyre; 16: Western Adriatic Coastal Current. Adapted from Pinardi and </a:t>
            </a:r>
            <a:r>
              <a:rPr lang="en-GB" sz="1200" b="1" dirty="0" err="1"/>
              <a:t>Masetti</a:t>
            </a:r>
            <a:r>
              <a:rPr lang="en-GB" sz="1200" b="1" dirty="0"/>
              <a:t> (2000).</a:t>
            </a:r>
          </a:p>
          <a:p>
            <a:endParaRPr lang="en-IT" dirty="0"/>
          </a:p>
        </p:txBody>
      </p:sp>
      <p:pic>
        <p:nvPicPr>
          <p:cNvPr id="3" name="Picture 2" descr="A group of images of different colors of sea&#10;&#10;AI-generated content may be incorrect.">
            <a:extLst>
              <a:ext uri="{FF2B5EF4-FFF2-40B4-BE49-F238E27FC236}">
                <a16:creationId xmlns:a16="http://schemas.microsoft.com/office/drawing/2014/main" id="{9D92EC03-C5A8-4794-5BC2-4DDC49110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27" y="389423"/>
            <a:ext cx="7772400" cy="278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63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26E24-CEE0-B025-061C-B56513EF3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graphs showing different types of lines&#10;&#10;AI-generated content may be incorrect.">
            <a:extLst>
              <a:ext uri="{FF2B5EF4-FFF2-40B4-BE49-F238E27FC236}">
                <a16:creationId xmlns:a16="http://schemas.microsoft.com/office/drawing/2014/main" id="{553C415F-DC18-1E2F-88B4-E4D202736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0" y="1724468"/>
            <a:ext cx="10909005" cy="340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520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E519D-DD30-5E70-7406-96FE23796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F210BC8-2DDB-0EAB-0C27-144743AE5A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350" y="435171"/>
            <a:ext cx="3829050" cy="275859"/>
          </a:xfrm>
        </p:spPr>
        <p:txBody>
          <a:bodyPr/>
          <a:lstStyle/>
          <a:p>
            <a:r>
              <a:rPr lang="en-US" dirty="0" err="1"/>
              <a:t>RegCM</a:t>
            </a:r>
            <a:r>
              <a:rPr lang="en-US" dirty="0"/>
              <a:t> coupling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3E29CD9-0819-337C-9DCE-A388F8499C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</p:spPr>
        <p:txBody>
          <a:bodyPr/>
          <a:lstStyle/>
          <a:p>
            <a:r>
              <a:rPr lang="en-US" dirty="0"/>
              <a:t>Is it all? No other coupling?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477061-70F0-ED23-8DAE-05EC8E08EE16}"/>
              </a:ext>
            </a:extLst>
          </p:cNvPr>
          <p:cNvSpPr txBox="1"/>
          <p:nvPr/>
        </p:nvSpPr>
        <p:spPr>
          <a:xfrm>
            <a:off x="551069" y="1512216"/>
            <a:ext cx="1012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T" sz="2800" dirty="0"/>
              <a:t>OASIS Interface – RegCM with Simphonie Ocean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56E59A-8203-8C1B-5B2D-71F0084FD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450" y="2339827"/>
            <a:ext cx="7772400" cy="430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85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A9293-D39F-7A35-C8E6-35079FB29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0B36569-334F-DE66-628D-1B21D0AB54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350" y="435171"/>
            <a:ext cx="3829050" cy="275859"/>
          </a:xfrm>
        </p:spPr>
        <p:txBody>
          <a:bodyPr/>
          <a:lstStyle/>
          <a:p>
            <a:r>
              <a:rPr lang="en-US" dirty="0" err="1"/>
              <a:t>RegCM</a:t>
            </a:r>
            <a:r>
              <a:rPr lang="en-US" dirty="0"/>
              <a:t> coupling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80FE79-85AD-B5B7-43FD-D7B34D3487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</p:spPr>
        <p:txBody>
          <a:bodyPr/>
          <a:lstStyle/>
          <a:p>
            <a:r>
              <a:rPr lang="en-US" dirty="0"/>
              <a:t>Is it all? No other coupling?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1F6FAB-69B6-ACD1-3B90-8E46EA3245AA}"/>
              </a:ext>
            </a:extLst>
          </p:cNvPr>
          <p:cNvSpPr txBox="1"/>
          <p:nvPr/>
        </p:nvSpPr>
        <p:spPr>
          <a:xfrm>
            <a:off x="551069" y="1512216"/>
            <a:ext cx="10121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T" sz="2800" dirty="0"/>
              <a:t>OASIS Interface – REGCM with eCLM (CLM5).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T" sz="2800" dirty="0"/>
              <a:t>In development by Luiza Vargas Heinz (PhD UniTS)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5ED4E3-A614-147A-54BB-4A26675B6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669" y="2584403"/>
            <a:ext cx="7632700" cy="400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11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1B70A-FD00-B715-86CE-C1388EE1D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178361C0-0834-D2CF-0DD3-46655C5379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350" y="435171"/>
            <a:ext cx="3829050" cy="275859"/>
          </a:xfrm>
        </p:spPr>
        <p:txBody>
          <a:bodyPr/>
          <a:lstStyle/>
          <a:p>
            <a:r>
              <a:rPr lang="en-US" dirty="0" err="1"/>
              <a:t>RegCM</a:t>
            </a:r>
            <a:r>
              <a:rPr lang="en-US" dirty="0"/>
              <a:t> coupling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6DD9AB0-3FC6-3646-4B47-4975A9E77E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10162619" cy="565026"/>
          </a:xfrm>
        </p:spPr>
        <p:txBody>
          <a:bodyPr/>
          <a:lstStyle/>
          <a:p>
            <a:r>
              <a:rPr lang="en-US" dirty="0"/>
              <a:t>Is it all? No other coupling?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26ADDD-5187-857B-474C-CBC79C42254B}"/>
              </a:ext>
            </a:extLst>
          </p:cNvPr>
          <p:cNvSpPr txBox="1"/>
          <p:nvPr/>
        </p:nvSpPr>
        <p:spPr>
          <a:xfrm>
            <a:off x="551069" y="1512216"/>
            <a:ext cx="10121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T" sz="2800" dirty="0"/>
              <a:t>ESMF – RegCM with CISM, Communnity Ice Sheet Model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T" sz="2800" dirty="0"/>
              <a:t>Planned in LIQUIDICE EU project</a:t>
            </a:r>
          </a:p>
        </p:txBody>
      </p:sp>
      <p:pic>
        <p:nvPicPr>
          <p:cNvPr id="4100" name="Picture 4" descr="The Arctic Pillars of Climate">
            <a:extLst>
              <a:ext uri="{FF2B5EF4-FFF2-40B4-BE49-F238E27FC236}">
                <a16:creationId xmlns:a16="http://schemas.microsoft.com/office/drawing/2014/main" id="{B979BE95-16C2-C9C5-6F81-59E513057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900" y="2466323"/>
            <a:ext cx="7219290" cy="41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6E3D-B576-1944-36C6-BD36D30B38C7}"/>
              </a:ext>
            </a:extLst>
          </p:cNvPr>
          <p:cNvSpPr txBox="1"/>
          <p:nvPr/>
        </p:nvSpPr>
        <p:spPr>
          <a:xfrm rot="5400000">
            <a:off x="1745040" y="5723504"/>
            <a:ext cx="1359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/>
              <a:t>LIQUIDICE EUPROJECT</a:t>
            </a:r>
            <a:endParaRPr lang="en-IT" sz="1000" dirty="0"/>
          </a:p>
        </p:txBody>
      </p:sp>
    </p:spTree>
    <p:extLst>
      <p:ext uri="{BB962C8B-B14F-4D97-AF65-F5344CB8AC3E}">
        <p14:creationId xmlns:p14="http://schemas.microsoft.com/office/powerpoint/2010/main" val="2849722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45777A-B4BC-A6A5-E556-00F480100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81475" y="2869479"/>
            <a:ext cx="3829050" cy="559521"/>
          </a:xfrm>
        </p:spPr>
        <p:txBody>
          <a:bodyPr/>
          <a:lstStyle/>
          <a:p>
            <a:r>
              <a:rPr lang="en-US" sz="32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9850344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77E4A-681A-A7F7-95C4-E5F91D8498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1834820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3CF97-DF53-DDF9-23AD-EF54FF839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0137F3-0B45-1472-3D0D-1228A0A35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Regional Coupled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23B83-F8C6-1A25-C925-263EC4B432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5433250" cy="565026"/>
          </a:xfrm>
        </p:spPr>
        <p:txBody>
          <a:bodyPr/>
          <a:lstStyle/>
          <a:p>
            <a:r>
              <a:rPr lang="en-US" dirty="0"/>
              <a:t>What I want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F46824-A719-9CBE-22B6-07D89986D1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40400" y="1855186"/>
            <a:ext cx="5067300" cy="355501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IT" dirty="0"/>
              <a:t>Components feedbacks</a:t>
            </a:r>
          </a:p>
          <a:p>
            <a:pPr>
              <a:lnSpc>
                <a:spcPct val="100000"/>
              </a:lnSpc>
            </a:pPr>
            <a:r>
              <a:rPr lang="en-IT" dirty="0"/>
              <a:t>Better processes description</a:t>
            </a:r>
          </a:p>
          <a:p>
            <a:pPr>
              <a:lnSpc>
                <a:spcPct val="100000"/>
              </a:lnSpc>
            </a:pPr>
            <a:r>
              <a:rPr lang="en-IT" dirty="0">
                <a:solidFill>
                  <a:schemeClr val="bg2"/>
                </a:solidFill>
              </a:rPr>
              <a:t>Higher resolution understanding</a:t>
            </a:r>
          </a:p>
        </p:txBody>
      </p:sp>
      <p:pic>
        <p:nvPicPr>
          <p:cNvPr id="5" name="Picture 4" descr="A person feeding another person with a piece of cake&#10;&#10;AI-generated content may be incorrect.">
            <a:extLst>
              <a:ext uri="{FF2B5EF4-FFF2-40B4-BE49-F238E27FC236}">
                <a16:creationId xmlns:a16="http://schemas.microsoft.com/office/drawing/2014/main" id="{150E3BCE-B8AA-77CA-9120-4E85D9C06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560460"/>
            <a:ext cx="4544630" cy="4544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535F70-7D28-74CD-9304-DB7F4763DF8B}"/>
              </a:ext>
            </a:extLst>
          </p:cNvPr>
          <p:cNvSpPr txBox="1"/>
          <p:nvPr/>
        </p:nvSpPr>
        <p:spPr>
          <a:xfrm>
            <a:off x="2286000" y="6105090"/>
            <a:ext cx="165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00" dirty="0"/>
              <a:t>Gemini AI generated image</a:t>
            </a:r>
          </a:p>
        </p:txBody>
      </p:sp>
    </p:spTree>
    <p:extLst>
      <p:ext uri="{BB962C8B-B14F-4D97-AF65-F5344CB8AC3E}">
        <p14:creationId xmlns:p14="http://schemas.microsoft.com/office/powerpoint/2010/main" val="43602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5AD1C-6C0C-6FA1-3DD5-412C4DCB9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6E3DC3-6F73-EAE0-F749-29CA718F44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Regional Coupled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406F9-93CF-B724-23D3-F5D9DEBC1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350" y="829110"/>
            <a:ext cx="4584700" cy="565026"/>
          </a:xfrm>
        </p:spPr>
        <p:txBody>
          <a:bodyPr/>
          <a:lstStyle/>
          <a:p>
            <a:r>
              <a:rPr lang="en-US" dirty="0"/>
              <a:t>What I am buying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CCD946-D9E5-0750-8DFE-EF3928BC94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350" y="2007586"/>
            <a:ext cx="10017950" cy="454463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IT" dirty="0">
                <a:solidFill>
                  <a:srgbClr val="FF0000"/>
                </a:solidFill>
              </a:rPr>
              <a:t>A blacker box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T" dirty="0"/>
              <a:t>Different expertise per model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T" dirty="0">
                <a:solidFill>
                  <a:schemeClr val="bg2"/>
                </a:solidFill>
              </a:rPr>
              <a:t>Polymath are scarce</a:t>
            </a:r>
            <a:endParaRPr lang="en-IT" dirty="0"/>
          </a:p>
          <a:p>
            <a:pPr>
              <a:lnSpc>
                <a:spcPct val="100000"/>
              </a:lnSpc>
            </a:pPr>
            <a:r>
              <a:rPr lang="en-IT" dirty="0">
                <a:solidFill>
                  <a:srgbClr val="FF0000"/>
                </a:solidFill>
              </a:rPr>
              <a:t>A (more) complex setup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T" dirty="0">
                <a:solidFill>
                  <a:schemeClr val="bg2"/>
                </a:solidFill>
              </a:rPr>
              <a:t>A lot of </a:t>
            </a:r>
            <a:r>
              <a:rPr lang="en-IT" dirty="0"/>
              <a:t>description and bounding datasets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T" dirty="0">
                <a:solidFill>
                  <a:schemeClr val="bg2"/>
                </a:solidFill>
              </a:rPr>
              <a:t>More knobs to turn than I have hands for</a:t>
            </a:r>
          </a:p>
          <a:p>
            <a:pPr>
              <a:lnSpc>
                <a:spcPct val="100000"/>
              </a:lnSpc>
            </a:pPr>
            <a:r>
              <a:rPr lang="en-IT" dirty="0">
                <a:solidFill>
                  <a:srgbClr val="FF0000"/>
                </a:solidFill>
              </a:rPr>
              <a:t>Increased instability</a:t>
            </a:r>
          </a:p>
        </p:txBody>
      </p:sp>
      <p:pic>
        <p:nvPicPr>
          <p:cNvPr id="10" name="Picture 9" descr="A wooden box with a lid open named as the useless box">
            <a:extLst>
              <a:ext uri="{FF2B5EF4-FFF2-40B4-BE49-F238E27FC236}">
                <a16:creationId xmlns:a16="http://schemas.microsoft.com/office/drawing/2014/main" id="{3FA73D7E-B68D-5FE0-2619-39D462D70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82923"/>
            <a:ext cx="4584700" cy="24951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78253B-5532-33EA-F62D-922F3352AD09}"/>
              </a:ext>
            </a:extLst>
          </p:cNvPr>
          <p:cNvSpPr txBox="1"/>
          <p:nvPr/>
        </p:nvSpPr>
        <p:spPr>
          <a:xfrm rot="5400000">
            <a:off x="9516249" y="1012051"/>
            <a:ext cx="2578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By </a:t>
            </a:r>
            <a:r>
              <a:rPr lang="en-GB" sz="1000" dirty="0" err="1"/>
              <a:t>Mr.donovan</a:t>
            </a:r>
            <a:r>
              <a:rPr lang="en-GB" sz="1000" dirty="0"/>
              <a:t> - Own work, CC BY-SA 4.0, https://</a:t>
            </a:r>
            <a:r>
              <a:rPr lang="en-GB" sz="1000" dirty="0" err="1"/>
              <a:t>commons.wikimedia.org</a:t>
            </a:r>
            <a:r>
              <a:rPr lang="en-GB" sz="1000" dirty="0"/>
              <a:t>/w/</a:t>
            </a:r>
            <a:r>
              <a:rPr lang="en-GB" sz="1000" dirty="0" err="1"/>
              <a:t>index.php?curid</a:t>
            </a:r>
            <a:r>
              <a:rPr lang="en-GB" sz="1000" dirty="0"/>
              <a:t>=94209395</a:t>
            </a:r>
            <a:endParaRPr lang="en-IT" sz="1000" dirty="0"/>
          </a:p>
        </p:txBody>
      </p:sp>
    </p:spTree>
    <p:extLst>
      <p:ext uri="{BB962C8B-B14F-4D97-AF65-F5344CB8AC3E}">
        <p14:creationId xmlns:p14="http://schemas.microsoft.com/office/powerpoint/2010/main" val="2692182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one structure in the middle of a lake&#10;&#10;AI-generated content may be incorrect.">
            <a:extLst>
              <a:ext uri="{FF2B5EF4-FFF2-40B4-BE49-F238E27FC236}">
                <a16:creationId xmlns:a16="http://schemas.microsoft.com/office/drawing/2014/main" id="{A029C867-C9A8-1189-B11B-4258CC380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1" y="1301303"/>
            <a:ext cx="7848600" cy="5306096"/>
          </a:xfrm>
          <a:prstGeom prst="rect">
            <a:avLst/>
          </a:prstGeom>
          <a:noFill/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C901994-9FCA-FC30-6262-D9B923D90321}"/>
              </a:ext>
            </a:extLst>
          </p:cNvPr>
          <p:cNvSpPr txBox="1">
            <a:spLocks/>
          </p:cNvSpPr>
          <p:nvPr/>
        </p:nvSpPr>
        <p:spPr>
          <a:xfrm>
            <a:off x="675450" y="549710"/>
            <a:ext cx="5687250" cy="5650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chemeClr val="bg2"/>
                </a:solidFill>
              </a:rPr>
              <a:t>OCEAN COUPLING in </a:t>
            </a:r>
            <a:r>
              <a:rPr lang="en-US" sz="3600" b="1" dirty="0" err="1">
                <a:solidFill>
                  <a:schemeClr val="bg2"/>
                </a:solidFill>
              </a:rPr>
              <a:t>RegCM</a:t>
            </a:r>
            <a:endParaRPr lang="en-US" sz="3600" b="1" dirty="0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FCB52D-6B00-7D24-ED1D-08477922341D}"/>
              </a:ext>
            </a:extLst>
          </p:cNvPr>
          <p:cNvSpPr txBox="1"/>
          <p:nvPr/>
        </p:nvSpPr>
        <p:spPr>
          <a:xfrm>
            <a:off x="1727201" y="6547745"/>
            <a:ext cx="16321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/>
              <a:t>AI generated – water. body</a:t>
            </a:r>
            <a:endParaRPr lang="en-IT" sz="1000" dirty="0"/>
          </a:p>
        </p:txBody>
      </p:sp>
    </p:spTree>
    <p:extLst>
      <p:ext uri="{BB962C8B-B14F-4D97-AF65-F5344CB8AC3E}">
        <p14:creationId xmlns:p14="http://schemas.microsoft.com/office/powerpoint/2010/main" val="4095652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2271B9-0B30-9B76-32DD-793735629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9972" y="1759201"/>
            <a:ext cx="3829050" cy="275859"/>
          </a:xfrm>
        </p:spPr>
        <p:txBody>
          <a:bodyPr/>
          <a:lstStyle/>
          <a:p>
            <a:r>
              <a:rPr lang="en-IT" dirty="0"/>
              <a:t>RegCM and Ocean coupling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687EB-22FA-8F1C-E4AD-F110FB6451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5794" y="2074366"/>
            <a:ext cx="3353828" cy="565026"/>
          </a:xfrm>
        </p:spPr>
        <p:txBody>
          <a:bodyPr/>
          <a:lstStyle/>
          <a:p>
            <a:r>
              <a:rPr lang="en-IT" dirty="0"/>
              <a:t>A brief recap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99EB09-5AC9-1999-ACCB-C884247CC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69" y="2941391"/>
            <a:ext cx="3953513" cy="1608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9972B7-4108-8AAC-7A25-9B8BDE6E86CA}"/>
              </a:ext>
            </a:extLst>
          </p:cNvPr>
          <p:cNvSpPr txBox="1"/>
          <p:nvPr/>
        </p:nvSpPr>
        <p:spPr>
          <a:xfrm>
            <a:off x="3395342" y="4206335"/>
            <a:ext cx="66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004C8B-5E60-11EA-3E03-E416554EC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4683244"/>
            <a:ext cx="4821015" cy="12391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0C2C70-9AA3-BD71-9045-E72E5786EF8A}"/>
              </a:ext>
            </a:extLst>
          </p:cNvPr>
          <p:cNvSpPr txBox="1"/>
          <p:nvPr/>
        </p:nvSpPr>
        <p:spPr>
          <a:xfrm>
            <a:off x="4209022" y="5502133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2020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50B219-34EC-50BE-580B-34E187DCE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411" y="58520"/>
            <a:ext cx="4607578" cy="9537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610BC9-4B28-FB59-7C29-C9D3E774CD14}"/>
              </a:ext>
            </a:extLst>
          </p:cNvPr>
          <p:cNvSpPr txBox="1"/>
          <p:nvPr/>
        </p:nvSpPr>
        <p:spPr>
          <a:xfrm>
            <a:off x="10025269" y="566520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2009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EBDE46-0744-9953-163C-22DAE7B97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303" y="3944696"/>
            <a:ext cx="2895840" cy="20519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0E6368-5505-0087-6BF2-52D69DCB74B7}"/>
              </a:ext>
            </a:extLst>
          </p:cNvPr>
          <p:cNvSpPr txBox="1"/>
          <p:nvPr/>
        </p:nvSpPr>
        <p:spPr>
          <a:xfrm>
            <a:off x="10208108" y="5507293"/>
            <a:ext cx="6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2016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3D150C-C272-496E-5EB3-9254667DC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5869316"/>
            <a:ext cx="6756400" cy="9840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75504B-AB68-7AF0-8F7D-5C7E7A1E4587}"/>
              </a:ext>
            </a:extLst>
          </p:cNvPr>
          <p:cNvSpPr txBox="1"/>
          <p:nvPr/>
        </p:nvSpPr>
        <p:spPr>
          <a:xfrm>
            <a:off x="8064500" y="6430148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2021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11564-0B66-3C8C-1FCF-2B4B497FC4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6849" y="2646920"/>
            <a:ext cx="6283527" cy="11749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5150AAA-3D0A-985C-F373-29737F725246}"/>
              </a:ext>
            </a:extLst>
          </p:cNvPr>
          <p:cNvSpPr txBox="1"/>
          <p:nvPr/>
        </p:nvSpPr>
        <p:spPr>
          <a:xfrm>
            <a:off x="9560408" y="3317613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2013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3DBEC5-5354-9334-3726-C88B50F7C2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816" y="617442"/>
            <a:ext cx="4989736" cy="8162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5FBA690-661D-D706-D297-F2D36CBBBC69}"/>
              </a:ext>
            </a:extLst>
          </p:cNvPr>
          <p:cNvSpPr txBox="1"/>
          <p:nvPr/>
        </p:nvSpPr>
        <p:spPr>
          <a:xfrm>
            <a:off x="4209022" y="980425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2001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B2632DB-E3DB-4FA8-7BA6-0637499475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9751" y="1119523"/>
            <a:ext cx="4504824" cy="12659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E290051-EF5E-4EAD-EBDB-49525C942286}"/>
              </a:ext>
            </a:extLst>
          </p:cNvPr>
          <p:cNvSpPr txBox="1"/>
          <p:nvPr/>
        </p:nvSpPr>
        <p:spPr>
          <a:xfrm>
            <a:off x="8717169" y="1875642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2014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44FCDFD-51E1-490B-A349-E455DD697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2242" y="3944696"/>
            <a:ext cx="4396108" cy="82052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EEF00F0-5C6F-3FE9-D707-7EECC00322B3}"/>
              </a:ext>
            </a:extLst>
          </p:cNvPr>
          <p:cNvSpPr txBox="1"/>
          <p:nvPr/>
        </p:nvSpPr>
        <p:spPr>
          <a:xfrm>
            <a:off x="7804150" y="4349988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14931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5D4676-3A49-B7CB-21C2-3E78B10D95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T" dirty="0"/>
              <a:t>The Ocean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5C72E-10C0-8E9B-E903-277EBE3101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T" dirty="0"/>
              <a:t>The Need for Coupling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644D42-7615-4C1D-9ABF-62E59E978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50" y="1512216"/>
            <a:ext cx="8722550" cy="51933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310A5B-CF25-7DE6-BEB9-476C42876B80}"/>
              </a:ext>
            </a:extLst>
          </p:cNvPr>
          <p:cNvSpPr txBox="1"/>
          <p:nvPr/>
        </p:nvSpPr>
        <p:spPr>
          <a:xfrm>
            <a:off x="7449671" y="6360459"/>
            <a:ext cx="22725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00" dirty="0"/>
              <a:t>Adapted from </a:t>
            </a:r>
            <a:r>
              <a:rPr lang="en-GB" sz="1000" dirty="0"/>
              <a:t>Erik van Sebille SMR 4067</a:t>
            </a:r>
          </a:p>
        </p:txBody>
      </p:sp>
    </p:spTree>
    <p:extLst>
      <p:ext uri="{BB962C8B-B14F-4D97-AF65-F5344CB8AC3E}">
        <p14:creationId xmlns:p14="http://schemas.microsoft.com/office/powerpoint/2010/main" val="3009641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42C1B-59ED-1C0A-1104-3E3C4AA82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FD2D5A-C1AC-6D1F-3CA7-F8F25FCD4D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T" dirty="0"/>
              <a:t>MED-CORDEX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57FBD-D7EB-7B0B-DB34-88FD6211A0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T" dirty="0"/>
              <a:t>The Need for Coupling</a:t>
            </a:r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BFD22D58-6B25-5FDB-4C83-1B1E7BE2A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950" y="295656"/>
            <a:ext cx="4457292" cy="21969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95A1D1-5EC5-DD7F-FB12-28DAB6BCAC28}"/>
              </a:ext>
            </a:extLst>
          </p:cNvPr>
          <p:cNvSpPr txBox="1"/>
          <p:nvPr/>
        </p:nvSpPr>
        <p:spPr>
          <a:xfrm>
            <a:off x="5906963" y="4121701"/>
            <a:ext cx="51293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Mediterranean Coordinated Regional Downscaling Experiment (Med-CORDEX) initiative aims at coordinating the Mediterranean climate </a:t>
            </a:r>
            <a:r>
              <a:rPr lang="en-GB" dirty="0" err="1"/>
              <a:t>modeling</a:t>
            </a:r>
            <a:r>
              <a:rPr lang="en-GB" dirty="0"/>
              <a:t> community </a:t>
            </a:r>
            <a:r>
              <a:rPr lang="en-GB" dirty="0">
                <a:solidFill>
                  <a:srgbClr val="FF0000"/>
                </a:solidFill>
              </a:rPr>
              <a:t>toward the development of fully coupled regional climate simulations</a:t>
            </a:r>
            <a:r>
              <a:rPr lang="en-GB" dirty="0"/>
              <a:t>, improving all relevant components of the system from atmosphere and ocean dynamics to land surface, hydrology, and biogeochemical processes. </a:t>
            </a:r>
            <a:endParaRPr lang="en-I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00259A-F30C-B2D7-7142-00EDDBFEB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82" y="2006041"/>
            <a:ext cx="5778581" cy="26411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F69756-FB43-2185-403E-3058EA7B8FDE}"/>
              </a:ext>
            </a:extLst>
          </p:cNvPr>
          <p:cNvSpPr txBox="1"/>
          <p:nvPr/>
        </p:nvSpPr>
        <p:spPr>
          <a:xfrm>
            <a:off x="4339400" y="4277865"/>
            <a:ext cx="67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712992141"/>
      </p:ext>
    </p:extLst>
  </p:cSld>
  <p:clrMapOvr>
    <a:masterClrMapping/>
  </p:clrMapOvr>
</p:sld>
</file>

<file path=ppt/theme/theme1.xml><?xml version="1.0" encoding="utf-8"?>
<a:theme xmlns:a="http://schemas.openxmlformats.org/drawingml/2006/main" name="Primary Colour Palette">
  <a:themeElements>
    <a:clrScheme name="ICTP Primary Palette ">
      <a:dk1>
        <a:srgbClr val="0A1C47"/>
      </a:dk1>
      <a:lt1>
        <a:srgbClr val="F3F3F3"/>
      </a:lt1>
      <a:dk2>
        <a:srgbClr val="181919"/>
      </a:dk2>
      <a:lt2>
        <a:srgbClr val="2456A2"/>
      </a:lt2>
      <a:accent1>
        <a:srgbClr val="4178BC"/>
      </a:accent1>
      <a:accent2>
        <a:srgbClr val="636C74"/>
      </a:accent2>
      <a:accent3>
        <a:srgbClr val="C7C7C7"/>
      </a:accent3>
      <a:accent4>
        <a:srgbClr val="E0E0E0"/>
      </a:accent4>
      <a:accent5>
        <a:srgbClr val="F3F3F3"/>
      </a:accent5>
      <a:accent6>
        <a:srgbClr val="00A1C9"/>
      </a:accent6>
      <a:hlink>
        <a:srgbClr val="70D1B0"/>
      </a:hlink>
      <a:folHlink>
        <a:srgbClr val="E0BD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TP PPT V8" id="{69EEAE48-ADF0-7B41-94E8-A0D89364EA18}" vid="{419D200E-5279-C84C-B294-703F379C2A58}"/>
    </a:ext>
  </a:extLst>
</a:theme>
</file>

<file path=ppt/theme/theme2.xml><?xml version="1.0" encoding="utf-8"?>
<a:theme xmlns:a="http://schemas.openxmlformats.org/drawingml/2006/main" name="MATH Turquoise Colour Palette">
  <a:themeElements>
    <a:clrScheme name="ICTP Primary Palette ">
      <a:dk1>
        <a:srgbClr val="0A1C47"/>
      </a:dk1>
      <a:lt1>
        <a:srgbClr val="F3F3F3"/>
      </a:lt1>
      <a:dk2>
        <a:srgbClr val="181919"/>
      </a:dk2>
      <a:lt2>
        <a:srgbClr val="2456A2"/>
      </a:lt2>
      <a:accent1>
        <a:srgbClr val="4178BC"/>
      </a:accent1>
      <a:accent2>
        <a:srgbClr val="636C74"/>
      </a:accent2>
      <a:accent3>
        <a:srgbClr val="C7C7C7"/>
      </a:accent3>
      <a:accent4>
        <a:srgbClr val="E0E0E0"/>
      </a:accent4>
      <a:accent5>
        <a:srgbClr val="F3F3F3"/>
      </a:accent5>
      <a:accent6>
        <a:srgbClr val="00A1C9"/>
      </a:accent6>
      <a:hlink>
        <a:srgbClr val="70D1B0"/>
      </a:hlink>
      <a:folHlink>
        <a:srgbClr val="E0BD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TP PPT V8" id="{69EEAE48-ADF0-7B41-94E8-A0D89364EA18}" vid="{388A4C11-8A77-5041-B26F-FF3D3489DF69}"/>
    </a:ext>
  </a:extLst>
</a:theme>
</file>

<file path=ppt/theme/theme3.xml><?xml version="1.0" encoding="utf-8"?>
<a:theme xmlns:a="http://schemas.openxmlformats.org/drawingml/2006/main" name="HECAP Orange Colour Palette">
  <a:themeElements>
    <a:clrScheme name="ICTP Primary Palette ">
      <a:dk1>
        <a:srgbClr val="0A1C47"/>
      </a:dk1>
      <a:lt1>
        <a:srgbClr val="F3F3F3"/>
      </a:lt1>
      <a:dk2>
        <a:srgbClr val="181919"/>
      </a:dk2>
      <a:lt2>
        <a:srgbClr val="2456A2"/>
      </a:lt2>
      <a:accent1>
        <a:srgbClr val="4178BC"/>
      </a:accent1>
      <a:accent2>
        <a:srgbClr val="636C74"/>
      </a:accent2>
      <a:accent3>
        <a:srgbClr val="C7C7C7"/>
      </a:accent3>
      <a:accent4>
        <a:srgbClr val="E0E0E0"/>
      </a:accent4>
      <a:accent5>
        <a:srgbClr val="F3F3F3"/>
      </a:accent5>
      <a:accent6>
        <a:srgbClr val="00A1C9"/>
      </a:accent6>
      <a:hlink>
        <a:srgbClr val="70D1B0"/>
      </a:hlink>
      <a:folHlink>
        <a:srgbClr val="E0BD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TP PPT V8" id="{69EEAE48-ADF0-7B41-94E8-A0D89364EA18}" vid="{CEFE3509-9AD0-1645-84B6-C1D21C6A9E4B}"/>
    </a:ext>
  </a:extLst>
</a:theme>
</file>

<file path=ppt/theme/theme4.xml><?xml version="1.0" encoding="utf-8"?>
<a:theme xmlns:a="http://schemas.openxmlformats.org/drawingml/2006/main" name="CMSP Teal Colour Palette">
  <a:themeElements>
    <a:clrScheme name="ICTP Primary Palette ">
      <a:dk1>
        <a:srgbClr val="0A1C47"/>
      </a:dk1>
      <a:lt1>
        <a:srgbClr val="F3F3F3"/>
      </a:lt1>
      <a:dk2>
        <a:srgbClr val="181919"/>
      </a:dk2>
      <a:lt2>
        <a:srgbClr val="2456A2"/>
      </a:lt2>
      <a:accent1>
        <a:srgbClr val="4178BC"/>
      </a:accent1>
      <a:accent2>
        <a:srgbClr val="636C74"/>
      </a:accent2>
      <a:accent3>
        <a:srgbClr val="C7C7C7"/>
      </a:accent3>
      <a:accent4>
        <a:srgbClr val="E0E0E0"/>
      </a:accent4>
      <a:accent5>
        <a:srgbClr val="F3F3F3"/>
      </a:accent5>
      <a:accent6>
        <a:srgbClr val="00A1C9"/>
      </a:accent6>
      <a:hlink>
        <a:srgbClr val="70D1B0"/>
      </a:hlink>
      <a:folHlink>
        <a:srgbClr val="E0BD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TP PPT V8" id="{69EEAE48-ADF0-7B41-94E8-A0D89364EA18}" vid="{0ACDBA64-7547-9A41-9C81-3104AD63B889}"/>
    </a:ext>
  </a:extLst>
</a:theme>
</file>

<file path=ppt/theme/theme5.xml><?xml version="1.0" encoding="utf-8"?>
<a:theme xmlns:a="http://schemas.openxmlformats.org/drawingml/2006/main" name="ESP Burgundy Colour Palette">
  <a:themeElements>
    <a:clrScheme name="ICTP Primary Palette ">
      <a:dk1>
        <a:srgbClr val="0A1C47"/>
      </a:dk1>
      <a:lt1>
        <a:srgbClr val="F3F3F3"/>
      </a:lt1>
      <a:dk2>
        <a:srgbClr val="181919"/>
      </a:dk2>
      <a:lt2>
        <a:srgbClr val="2456A2"/>
      </a:lt2>
      <a:accent1>
        <a:srgbClr val="4178BC"/>
      </a:accent1>
      <a:accent2>
        <a:srgbClr val="636C74"/>
      </a:accent2>
      <a:accent3>
        <a:srgbClr val="C7C7C7"/>
      </a:accent3>
      <a:accent4>
        <a:srgbClr val="E0E0E0"/>
      </a:accent4>
      <a:accent5>
        <a:srgbClr val="F3F3F3"/>
      </a:accent5>
      <a:accent6>
        <a:srgbClr val="00A1C9"/>
      </a:accent6>
      <a:hlink>
        <a:srgbClr val="70D1B0"/>
      </a:hlink>
      <a:folHlink>
        <a:srgbClr val="E0BD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TP PPT V8" id="{69EEAE48-ADF0-7B41-94E8-A0D89364EA18}" vid="{0CAA286B-E321-F546-BF74-C5C186E07285}"/>
    </a:ext>
  </a:extLst>
</a:theme>
</file>

<file path=ppt/theme/theme6.xml><?xml version="1.0" encoding="utf-8"?>
<a:theme xmlns:a="http://schemas.openxmlformats.org/drawingml/2006/main" name="STI Blue Colour Palette">
  <a:themeElements>
    <a:clrScheme name="ICTP Primary Palette ">
      <a:dk1>
        <a:srgbClr val="0A1C47"/>
      </a:dk1>
      <a:lt1>
        <a:srgbClr val="F3F3F3"/>
      </a:lt1>
      <a:dk2>
        <a:srgbClr val="181919"/>
      </a:dk2>
      <a:lt2>
        <a:srgbClr val="2456A2"/>
      </a:lt2>
      <a:accent1>
        <a:srgbClr val="4178BC"/>
      </a:accent1>
      <a:accent2>
        <a:srgbClr val="636C74"/>
      </a:accent2>
      <a:accent3>
        <a:srgbClr val="C7C7C7"/>
      </a:accent3>
      <a:accent4>
        <a:srgbClr val="E0E0E0"/>
      </a:accent4>
      <a:accent5>
        <a:srgbClr val="F3F3F3"/>
      </a:accent5>
      <a:accent6>
        <a:srgbClr val="00A1C9"/>
      </a:accent6>
      <a:hlink>
        <a:srgbClr val="70D1B0"/>
      </a:hlink>
      <a:folHlink>
        <a:srgbClr val="E0BD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TP PPT V8" id="{69EEAE48-ADF0-7B41-94E8-A0D89364EA18}" vid="{C6995B0B-660C-B149-A495-02A57D1CCE11}"/>
    </a:ext>
  </a:extLst>
</a:theme>
</file>

<file path=ppt/theme/theme7.xml><?xml version="1.0" encoding="utf-8"?>
<a:theme xmlns:a="http://schemas.openxmlformats.org/drawingml/2006/main" name="QLS Olive Colour Palette">
  <a:themeElements>
    <a:clrScheme name="ICTP Primary Palette ">
      <a:dk1>
        <a:srgbClr val="0A1C47"/>
      </a:dk1>
      <a:lt1>
        <a:srgbClr val="F3F3F3"/>
      </a:lt1>
      <a:dk2>
        <a:srgbClr val="181919"/>
      </a:dk2>
      <a:lt2>
        <a:srgbClr val="2456A2"/>
      </a:lt2>
      <a:accent1>
        <a:srgbClr val="4178BC"/>
      </a:accent1>
      <a:accent2>
        <a:srgbClr val="636C74"/>
      </a:accent2>
      <a:accent3>
        <a:srgbClr val="C7C7C7"/>
      </a:accent3>
      <a:accent4>
        <a:srgbClr val="E0E0E0"/>
      </a:accent4>
      <a:accent5>
        <a:srgbClr val="F3F3F3"/>
      </a:accent5>
      <a:accent6>
        <a:srgbClr val="00A1C9"/>
      </a:accent6>
      <a:hlink>
        <a:srgbClr val="70D1B0"/>
      </a:hlink>
      <a:folHlink>
        <a:srgbClr val="E0BD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TP PPT V8" id="{69EEAE48-ADF0-7B41-94E8-A0D89364EA18}" vid="{E209C3A7-64EA-5A49-BA7D-59EE265C8E8D}"/>
    </a:ext>
  </a:extLst>
</a:theme>
</file>

<file path=ppt/theme/theme8.xml><?xml version="1.0" encoding="utf-8"?>
<a:theme xmlns:a="http://schemas.openxmlformats.org/drawingml/2006/main" name="1_Primary Colour Palette">
  <a:themeElements>
    <a:clrScheme name="ICTP Primary Palette ">
      <a:dk1>
        <a:srgbClr val="0A1C47"/>
      </a:dk1>
      <a:lt1>
        <a:srgbClr val="F3F3F3"/>
      </a:lt1>
      <a:dk2>
        <a:srgbClr val="181919"/>
      </a:dk2>
      <a:lt2>
        <a:srgbClr val="2456A2"/>
      </a:lt2>
      <a:accent1>
        <a:srgbClr val="4178BC"/>
      </a:accent1>
      <a:accent2>
        <a:srgbClr val="636C74"/>
      </a:accent2>
      <a:accent3>
        <a:srgbClr val="C7C7C7"/>
      </a:accent3>
      <a:accent4>
        <a:srgbClr val="E0E0E0"/>
      </a:accent4>
      <a:accent5>
        <a:srgbClr val="F3F3F3"/>
      </a:accent5>
      <a:accent6>
        <a:srgbClr val="00A1C9"/>
      </a:accent6>
      <a:hlink>
        <a:srgbClr val="70D1B0"/>
      </a:hlink>
      <a:folHlink>
        <a:srgbClr val="E0BD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Primary Colour Palette</Template>
  <TotalTime>3189</TotalTime>
  <Words>1755</Words>
  <Application>Microsoft Macintosh PowerPoint</Application>
  <PresentationFormat>Widescreen</PresentationFormat>
  <Paragraphs>267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Arial</vt:lpstr>
      <vt:lpstr>Calibri</vt:lpstr>
      <vt:lpstr>Verdana</vt:lpstr>
      <vt:lpstr>Wingdings</vt:lpstr>
      <vt:lpstr>Primary Colour Palette</vt:lpstr>
      <vt:lpstr>MATH Turquoise Colour Palette</vt:lpstr>
      <vt:lpstr>HECAP Orange Colour Palette</vt:lpstr>
      <vt:lpstr>CMSP Teal Colour Palette</vt:lpstr>
      <vt:lpstr>ESP Burgundy Colour Palette</vt:lpstr>
      <vt:lpstr>STI Blue Colour Palette</vt:lpstr>
      <vt:lpstr>QLS Olive Colour Palette</vt:lpstr>
      <vt:lpstr>1_Primary Colour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Brayford</dc:creator>
  <cp:lastModifiedBy>Graziano Giuliani</cp:lastModifiedBy>
  <cp:revision>45</cp:revision>
  <dcterms:created xsi:type="dcterms:W3CDTF">2023-03-08T08:26:04Z</dcterms:created>
  <dcterms:modified xsi:type="dcterms:W3CDTF">2025-08-27T09:41:42Z</dcterms:modified>
</cp:coreProperties>
</file>