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3" r:id="rId13"/>
    <p:sldId id="268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0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Click to move the slide</a:t>
            </a: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</a:p>
        </p:txBody>
      </p:sp>
      <p:sp>
        <p:nvSpPr>
          <p:cNvPr id="3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3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6BE5117C-10BC-4AD1-935E-457E968FD403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F3800A8-FCC8-4DE9-A26A-7C9607866AE4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3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DD395AC-F6D9-4187-A3FB-4F3CAFB95FAD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4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7F7C201-9735-4D4A-A24B-77681C5D3904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5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777223-731A-42A5-A742-6D9EB986FC97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0C6096D-B327-4805-8879-75230479AFDD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7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8FBD539-6F77-4916-8221-979889862539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8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98F582-AA65-4638-836D-363B6BBD17A2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9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334840" cy="4266720"/>
          </a:xfrm>
          <a:prstGeom prst="rect">
            <a:avLst/>
          </a:prstGeom>
          <a:solidFill>
            <a:srgbClr val="2456A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2960" y="4231080"/>
            <a:ext cx="4262760" cy="2636640"/>
          </a:xfrm>
          <a:prstGeom prst="rect">
            <a:avLst/>
          </a:prstGeom>
          <a:solidFill>
            <a:srgbClr val="0A1B4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480240" y="591480"/>
            <a:ext cx="4271040" cy="35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000" b="1" u="none" strike="noStrike" spc="99">
                <a:solidFill>
                  <a:srgbClr val="0A1C47"/>
                </a:solidFill>
                <a:effectLst/>
                <a:uFillTx/>
                <a:latin typeface="Verdana"/>
                <a:ea typeface="Verdana"/>
              </a:rPr>
              <a:t>ICTP:</a:t>
            </a:r>
            <a:endParaRPr lang="en-US" sz="20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80240" y="1157760"/>
            <a:ext cx="4271040" cy="252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80240" y="4760640"/>
            <a:ext cx="2933280" cy="403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A1C47"/>
                </a:solidFill>
                <a:effectLst/>
                <a:uFillTx/>
                <a:latin typeface="Verdana"/>
                <a:ea typeface="Verdana"/>
              </a:rPr>
              <a:t>Date</a:t>
            </a:r>
            <a:endParaRPr lang="en-US" sz="14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7497720" y="830160"/>
            <a:ext cx="2940120" cy="2831760"/>
          </a:xfrm>
          <a:prstGeom prst="rect">
            <a:avLst/>
          </a:prstGeom>
          <a:solidFill>
            <a:srgbClr val="D9117E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500" b="0" u="none" strike="noStrike">
                <a:solidFill>
                  <a:srgbClr val="F3F3F3"/>
                </a:solidFill>
                <a:effectLst/>
                <a:uFillTx/>
                <a:latin typeface="Verdana"/>
                <a:ea typeface="Verdana"/>
              </a:rPr>
              <a:t>Replace the white space with a background image by going to Design &gt; Format Background &gt; Picture or Texture Fill</a:t>
            </a:r>
            <a:endParaRPr lang="en-US" sz="15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500" b="0" u="none" strike="noStrike">
                <a:solidFill>
                  <a:srgbClr val="F3F3F3"/>
                </a:solidFill>
                <a:effectLst/>
                <a:uFillTx/>
                <a:latin typeface="Verdana"/>
                <a:ea typeface="Verdana"/>
              </a:rPr>
              <a:t>Select the image source and you’re good to go.</a:t>
            </a:r>
            <a:endParaRPr lang="en-US" sz="15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500" b="0" u="none" strike="noStrike">
                <a:solidFill>
                  <a:srgbClr val="F3F3F3"/>
                </a:solidFill>
                <a:effectLst/>
                <a:uFillTx/>
                <a:latin typeface="Verdana"/>
                <a:ea typeface="Verdana"/>
              </a:rPr>
              <a:t>This can be done on either the individual slide or the master slide.</a:t>
            </a:r>
            <a:endParaRPr lang="en-US" sz="15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5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DD9A8F-1C43-5ED1-9894-8D7CC9B26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0603" y="6027737"/>
            <a:ext cx="3113650" cy="688666"/>
          </a:xfrm>
          <a:prstGeom prst="rect">
            <a:avLst/>
          </a:prstGeom>
        </p:spPr>
      </p:pic>
      <p:pic>
        <p:nvPicPr>
          <p:cNvPr id="11" name="Picture 10" descr="A logo with a castle in the middle&#10;&#10;Description automatically generated">
            <a:extLst>
              <a:ext uri="{FF2B5EF4-FFF2-40B4-BE49-F238E27FC236}">
                <a16:creationId xmlns:a16="http://schemas.microsoft.com/office/drawing/2014/main" id="{5FFE0AEE-BE2D-B40A-BE24-9F089D5B7B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1299" y="6027735"/>
            <a:ext cx="688667" cy="688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/>
          <p:nvPr/>
        </p:nvSpPr>
        <p:spPr>
          <a:xfrm>
            <a:off x="11105280" y="1635120"/>
            <a:ext cx="1088280" cy="5222520"/>
          </a:xfrm>
          <a:prstGeom prst="rect">
            <a:avLst/>
          </a:prstGeom>
          <a:solidFill>
            <a:srgbClr val="2456A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11105280" y="0"/>
            <a:ext cx="1086120" cy="1634760"/>
          </a:xfrm>
          <a:prstGeom prst="rect">
            <a:avLst/>
          </a:prstGeom>
          <a:solidFill>
            <a:srgbClr val="0A1B4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0" y="2574720"/>
            <a:ext cx="6830640" cy="4282920"/>
          </a:xfrm>
          <a:prstGeom prst="rect">
            <a:avLst/>
          </a:prstGeom>
          <a:solidFill>
            <a:srgbClr val="F2F2F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0" y="2574720"/>
            <a:ext cx="6853680" cy="4282920"/>
          </a:xfrm>
          <a:prstGeom prst="rect">
            <a:avLst/>
          </a:prstGeom>
          <a:solidFill>
            <a:srgbClr val="F3F3F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body"/>
          </p:nvPr>
        </p:nvSpPr>
        <p:spPr>
          <a:xfrm>
            <a:off x="510480" y="443520"/>
            <a:ext cx="5857560" cy="160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80240" y="6181560"/>
            <a:ext cx="5887440" cy="190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000" b="0" u="none" strike="noStrike">
                <a:solidFill>
                  <a:srgbClr val="0A1C47"/>
                </a:solidFill>
                <a:effectLst/>
                <a:uFillTx/>
                <a:latin typeface="Verdana"/>
                <a:ea typeface="Verdana"/>
              </a:rPr>
              <a:t>Image caption or </a:t>
            </a:r>
            <a:r>
              <a:rPr lang="en-US" sz="1000" b="0" u="none" strike="noStrike">
                <a:solidFill>
                  <a:srgbClr val="0A1C47"/>
                </a:solidFill>
                <a:effectLst/>
                <a:uFillTx/>
                <a:latin typeface="Verdana"/>
                <a:ea typeface="Verdana"/>
              </a:rPr>
              <a:t>© photo credit</a:t>
            </a:r>
            <a:endParaRPr lang="en-US" sz="10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14" name="TextBox 5"/>
          <p:cNvSpPr/>
          <p:nvPr/>
        </p:nvSpPr>
        <p:spPr>
          <a:xfrm>
            <a:off x="11094480" y="6251400"/>
            <a:ext cx="1097280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ts val="1500"/>
              </a:lnSpc>
              <a:spcAft>
                <a:spcPts val="1199"/>
              </a:spcAft>
            </a:pPr>
            <a:fld id="{0997D075-B7DF-4206-B26D-B02C6BD46017}" type="slidenum">
              <a:rPr lang="en-US" sz="1100" b="1" u="none" strike="noStrike">
                <a:solidFill>
                  <a:srgbClr val="F3F3F3"/>
                </a:solidFill>
                <a:effectLst/>
                <a:uFillTx/>
                <a:latin typeface="Verdana"/>
                <a:ea typeface="Verdana"/>
              </a:rPr>
              <a:t>‹#›</a:t>
            </a:fld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880" y="3036240"/>
            <a:ext cx="5857560" cy="297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pic>
        <p:nvPicPr>
          <p:cNvPr id="16" name="Picture 2" descr="Background pattern&#10;&#10;Description automatically generated"/>
          <p:cNvPicPr/>
          <p:nvPr/>
        </p:nvPicPr>
        <p:blipFill>
          <a:blip r:embed="rId2"/>
          <a:srcRect l="1750" r="339"/>
          <a:stretch/>
        </p:blipFill>
        <p:spPr>
          <a:xfrm>
            <a:off x="6851520" y="4209480"/>
            <a:ext cx="4253400" cy="264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849000" y="0"/>
            <a:ext cx="4261320" cy="420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8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pic>
        <p:nvPicPr>
          <p:cNvPr id="20" name="Picture 2"/>
          <p:cNvPicPr/>
          <p:nvPr/>
        </p:nvPicPr>
        <p:blipFill>
          <a:blip r:embed="rId2"/>
          <a:srcRect l="3044" r="3044"/>
          <a:stretch/>
        </p:blipFill>
        <p:spPr>
          <a:xfrm>
            <a:off x="0" y="0"/>
            <a:ext cx="3713400" cy="4201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Rectangle 4"/>
          <p:cNvSpPr/>
          <p:nvPr/>
        </p:nvSpPr>
        <p:spPr>
          <a:xfrm>
            <a:off x="5375160" y="2631960"/>
            <a:ext cx="6816240" cy="4225680"/>
          </a:xfrm>
          <a:prstGeom prst="rect">
            <a:avLst/>
          </a:prstGeom>
          <a:solidFill>
            <a:srgbClr val="2456A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850360" y="3623400"/>
            <a:ext cx="6013800" cy="231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7497720" y="830160"/>
            <a:ext cx="2940120" cy="2831760"/>
          </a:xfrm>
          <a:prstGeom prst="rect">
            <a:avLst/>
          </a:prstGeom>
          <a:solidFill>
            <a:srgbClr val="D9117E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500" b="0" u="none" strike="noStrike">
                <a:solidFill>
                  <a:srgbClr val="F3F3F3"/>
                </a:solidFill>
                <a:effectLst/>
                <a:uFillTx/>
                <a:latin typeface="Verdana"/>
                <a:ea typeface="Verdana"/>
              </a:rPr>
              <a:t>Replace the white space with a background image by going to Design &gt; Format Background &gt; Picture or Texture Fill</a:t>
            </a:r>
            <a:endParaRPr lang="en-US" sz="15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500" b="0" u="none" strike="noStrike">
                <a:solidFill>
                  <a:srgbClr val="F3F3F3"/>
                </a:solidFill>
                <a:effectLst/>
                <a:uFillTx/>
                <a:latin typeface="Verdana"/>
                <a:ea typeface="Verdana"/>
              </a:rPr>
              <a:t>Select the image source and you’re good to go.</a:t>
            </a:r>
            <a:endParaRPr lang="en-US" sz="15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500" b="0" u="none" strike="noStrike">
                <a:solidFill>
                  <a:srgbClr val="F3F3F3"/>
                </a:solidFill>
                <a:effectLst/>
                <a:uFillTx/>
                <a:latin typeface="Verdana"/>
                <a:ea typeface="Verdana"/>
              </a:rPr>
              <a:t>This can be done on either the individual slide or the master slide.</a:t>
            </a:r>
            <a:endParaRPr lang="en-US" sz="15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500" b="0" u="none" strike="noStrike">
                <a:solidFill>
                  <a:srgbClr val="F3F3F3"/>
                </a:solidFill>
                <a:effectLst/>
                <a:uFillTx/>
                <a:latin typeface="Verdana"/>
                <a:ea typeface="Verdana"/>
              </a:rPr>
              <a:t>[Remove this message]</a:t>
            </a:r>
            <a:endParaRPr lang="en-US" sz="15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5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5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ustom Layout_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/>
          <p:cNvSpPr/>
          <p:nvPr/>
        </p:nvSpPr>
        <p:spPr>
          <a:xfrm>
            <a:off x="0" y="1592280"/>
            <a:ext cx="11104920" cy="5265360"/>
          </a:xfrm>
          <a:prstGeom prst="rect">
            <a:avLst/>
          </a:prstGeom>
          <a:solidFill>
            <a:srgbClr val="F2F2F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Rectangle 17"/>
          <p:cNvSpPr/>
          <p:nvPr/>
        </p:nvSpPr>
        <p:spPr>
          <a:xfrm>
            <a:off x="11105280" y="4283280"/>
            <a:ext cx="1088280" cy="2574360"/>
          </a:xfrm>
          <a:prstGeom prst="rect">
            <a:avLst/>
          </a:prstGeom>
          <a:solidFill>
            <a:srgbClr val="2456A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" name="Rectangle 18"/>
          <p:cNvSpPr/>
          <p:nvPr/>
        </p:nvSpPr>
        <p:spPr>
          <a:xfrm>
            <a:off x="11105280" y="0"/>
            <a:ext cx="1086120" cy="4282920"/>
          </a:xfrm>
          <a:prstGeom prst="rect">
            <a:avLst/>
          </a:prstGeom>
          <a:solidFill>
            <a:srgbClr val="0A1B4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" name="TextBox 19"/>
          <p:cNvSpPr/>
          <p:nvPr/>
        </p:nvSpPr>
        <p:spPr>
          <a:xfrm>
            <a:off x="11094480" y="6251400"/>
            <a:ext cx="1097280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ts val="1500"/>
              </a:lnSpc>
              <a:spcAft>
                <a:spcPts val="1199"/>
              </a:spcAft>
            </a:pPr>
            <a:fld id="{BA4D974C-4CDD-42F8-ABF4-65A459D9D4D4}" type="slidenum">
              <a:rPr lang="en-US" sz="1100" b="1" u="none" strike="noStrike">
                <a:solidFill>
                  <a:srgbClr val="F3F3F3"/>
                </a:solidFill>
                <a:effectLst/>
                <a:uFillTx/>
                <a:latin typeface="Verdana"/>
                <a:ea typeface="Verdana"/>
              </a:rPr>
              <a:t>‹#›</a:t>
            </a:fld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1"/>
          <p:cNvSpPr>
            <a:spLocks noGrp="1"/>
          </p:cNvSpPr>
          <p:nvPr>
            <p:ph type="body"/>
          </p:nvPr>
        </p:nvSpPr>
        <p:spPr>
          <a:xfrm>
            <a:off x="510480" y="829080"/>
            <a:ext cx="1016208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10480" y="435240"/>
            <a:ext cx="3828600" cy="27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1" u="none" strike="noStrike" spc="99">
                <a:solidFill>
                  <a:srgbClr val="0A1C47"/>
                </a:solidFill>
                <a:effectLst/>
                <a:uFillTx/>
                <a:latin typeface="Verdana"/>
                <a:ea typeface="Verdana"/>
              </a:rPr>
              <a:t>SECTION TITLE IN CAPS</a:t>
            </a:r>
            <a:endParaRPr lang="en-US" sz="14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880" y="1924560"/>
            <a:ext cx="10156680" cy="444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ICTP/RegCM.git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rcator_projection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Oblique_Mercator_projection" TargetMode="External"/><Relationship Id="rId5" Type="http://schemas.openxmlformats.org/officeDocument/2006/relationships/hyperlink" Target="https://en.wikipedia.org/wiki/Lambert_conformal_conic_projection" TargetMode="External"/><Relationship Id="rId4" Type="http://schemas.openxmlformats.org/officeDocument/2006/relationships/hyperlink" Target="https://en.wikipedia.org/wiki/Stereographic_projec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tweb.aer.com/rrtm_frame.html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8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/>
          </p:nvPr>
        </p:nvSpPr>
        <p:spPr>
          <a:xfrm>
            <a:off x="480240" y="591480"/>
            <a:ext cx="4271040" cy="35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u="none" strike="noStrike" spc="99" dirty="0">
                <a:solidFill>
                  <a:srgbClr val="FFFFFF"/>
                </a:solidFill>
                <a:effectLst/>
                <a:uFillTx/>
                <a:latin typeface="Verdana"/>
                <a:ea typeface="Verdana"/>
              </a:rPr>
              <a:t>ICTP RegCM5</a:t>
            </a:r>
            <a:endParaRPr lang="en-US" sz="2800" b="0" u="none" strike="noStrike" dirty="0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274320" y="1414554"/>
            <a:ext cx="4846320" cy="10781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417"/>
              </a:spcBef>
              <a:buNone/>
            </a:pPr>
            <a:r>
              <a:rPr lang="en-US" sz="2800" b="0" u="none" strike="noStrike" dirty="0">
                <a:solidFill>
                  <a:srgbClr val="DDDDDD"/>
                </a:solidFill>
                <a:effectLst/>
                <a:uFillTx/>
                <a:latin typeface="Calibri"/>
              </a:rPr>
              <a:t>Description and basic installation guide</a:t>
            </a:r>
            <a:endParaRPr lang="en-US" sz="2800" b="0" u="none" strike="noStrike" dirty="0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9DCEF2-10E8-4110-1024-EBE59C20A5B4}"/>
              </a:ext>
            </a:extLst>
          </p:cNvPr>
          <p:cNvSpPr txBox="1"/>
          <p:nvPr/>
        </p:nvSpPr>
        <p:spPr>
          <a:xfrm>
            <a:off x="8475616" y="4715329"/>
            <a:ext cx="3360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chemeClr val="bg1"/>
                </a:solidFill>
              </a:rPr>
              <a:t>12</a:t>
            </a:r>
            <a:r>
              <a:rPr lang="en-IT" baseline="30000" dirty="0">
                <a:solidFill>
                  <a:schemeClr val="bg1"/>
                </a:solidFill>
              </a:rPr>
              <a:t>th</a:t>
            </a:r>
            <a:r>
              <a:rPr lang="en-IT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Workshop on the Theory and Use of Regional Climate Models</a:t>
            </a:r>
            <a:endParaRPr lang="en-IT" dirty="0">
              <a:solidFill>
                <a:schemeClr val="bg1"/>
              </a:solidFill>
            </a:endParaRPr>
          </a:p>
          <a:p>
            <a:pPr algn="ctr"/>
            <a:r>
              <a:rPr lang="en-IT" dirty="0">
                <a:solidFill>
                  <a:schemeClr val="bg1"/>
                </a:solidFill>
              </a:rPr>
              <a:t>Trieste 25 August 2025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F52482D-FE46-851F-0D4E-B1E762F4D8AA}"/>
              </a:ext>
            </a:extLst>
          </p:cNvPr>
          <p:cNvSpPr txBox="1">
            <a:spLocks/>
          </p:cNvSpPr>
          <p:nvPr/>
        </p:nvSpPr>
        <p:spPr>
          <a:xfrm>
            <a:off x="363256" y="2858129"/>
            <a:ext cx="4757384" cy="12559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Graziano Giuliani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 University of Trieste and The Abdus Salam International Centre for Theoretical Physics, Trieste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/>
          </p:nvPr>
        </p:nvSpPr>
        <p:spPr>
          <a:xfrm>
            <a:off x="516240" y="644760"/>
            <a:ext cx="10519190" cy="95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 dirty="0" err="1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RegCM</a:t>
            </a:r>
            <a:r>
              <a:rPr lang="en-US" sz="5000" b="0" u="none" strike="noStrike" dirty="0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 installation requirement</a:t>
            </a:r>
            <a:endParaRPr lang="en-US" sz="5000" b="0" u="none" strike="noStrike" dirty="0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8640" y="1828800"/>
            <a:ext cx="10058400" cy="452286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Requisites:</a:t>
            </a:r>
          </a:p>
          <a:p>
            <a:endParaRPr lang="en-US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Some reasonable computing resources. Minimal would be a multi-core system. Laptops are STRONGLY discouraged. Best HPC cluster with high speed interconnect.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A LOT of storage. Depending on the resolution/options multiple Terabyte data volumes are very likely. USB data transfer are so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Slooooow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Unix like OS (WSL in windows can be used, MacOS or Linux OK, the second one BETTER)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/>
              </a:rPr>
              <a:t>Standard development environment (make,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automake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autoconf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libtool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buClr>
                <a:srgbClr val="000000"/>
              </a:buClr>
              <a:buFont typeface="+mj-lt"/>
              <a:buAutoNum type="arabicPeriod"/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Fortran compiler – GNU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gfortran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= Intel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OneApi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= Nvidia SDK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nvfortran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all ok.</a:t>
            </a:r>
          </a:p>
          <a:p>
            <a:pPr marL="342900" indent="-342900">
              <a:buClr>
                <a:srgbClr val="000000"/>
              </a:buClr>
              <a:buFont typeface="+mj-lt"/>
              <a:buAutoNum type="arabicPeriod"/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MPI library: used for parallel execution. From multi-core to multi-node.</a:t>
            </a:r>
          </a:p>
          <a:p>
            <a:pPr marL="342900" indent="-342900">
              <a:buClr>
                <a:srgbClr val="000000"/>
              </a:buClr>
              <a:buFont typeface="+mj-lt"/>
              <a:buAutoNum type="arabicPeriod"/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NetCDF library with netCDF4 support (HDF5)</a:t>
            </a:r>
          </a:p>
          <a:p>
            <a:br>
              <a:rPr sz="1800" dirty="0"/>
            </a:br>
            <a:br>
              <a:rPr sz="1800" dirty="0"/>
            </a:b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On any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linux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distro, all is ready packaged. Keys are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netcdff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-dev and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libmpi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-dev.</a:t>
            </a:r>
            <a:br>
              <a:rPr sz="1800" dirty="0"/>
            </a:b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On ubuntu: </a:t>
            </a:r>
            <a:r>
              <a:rPr lang="en-US" sz="1800" b="0" u="none" strike="noStrike" dirty="0">
                <a:solidFill>
                  <a:srgbClr val="FF4000"/>
                </a:solidFill>
                <a:effectLst/>
                <a:uFillTx/>
                <a:latin typeface="Ubuntu Mono"/>
              </a:rPr>
              <a:t>apt install </a:t>
            </a:r>
            <a:r>
              <a:rPr lang="en-US" sz="1800" b="0" u="none" strike="noStrike" dirty="0" err="1">
                <a:solidFill>
                  <a:srgbClr val="FF4000"/>
                </a:solidFill>
                <a:effectLst/>
                <a:uFillTx/>
                <a:latin typeface="Ubuntu Mono"/>
              </a:rPr>
              <a:t>libnetcdff</a:t>
            </a:r>
            <a:r>
              <a:rPr lang="en-US" sz="1800" b="0" u="none" strike="noStrike" dirty="0">
                <a:solidFill>
                  <a:srgbClr val="FF4000"/>
                </a:solidFill>
                <a:effectLst/>
                <a:uFillTx/>
                <a:latin typeface="Ubuntu Mono"/>
              </a:rPr>
              <a:t>-dev </a:t>
            </a:r>
            <a:r>
              <a:rPr lang="en-US" sz="1800" b="0" u="none" strike="noStrike" dirty="0" err="1">
                <a:solidFill>
                  <a:srgbClr val="FF4000"/>
                </a:solidFill>
                <a:effectLst/>
                <a:uFillTx/>
                <a:latin typeface="Ubuntu Mono"/>
              </a:rPr>
              <a:t>openmpi</a:t>
            </a:r>
            <a:r>
              <a:rPr lang="en-US" sz="1800" b="0" u="none" strike="noStrike" dirty="0">
                <a:solidFill>
                  <a:srgbClr val="FF4000"/>
                </a:solidFill>
                <a:effectLst/>
                <a:uFillTx/>
                <a:latin typeface="Ubuntu Mono"/>
              </a:rPr>
              <a:t>-dev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Multiple options can be available for MPI.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/>
          </p:nvPr>
        </p:nvSpPr>
        <p:spPr>
          <a:xfrm>
            <a:off x="516240" y="644760"/>
            <a:ext cx="8536680" cy="95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 dirty="0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Environment</a:t>
            </a:r>
            <a:endParaRPr lang="en-US" sz="5000" b="0" u="none" strike="noStrike" dirty="0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10437" y="2129425"/>
            <a:ext cx="10298900" cy="737210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ictptutor@ins45071:~$ cat /home/</a:t>
            </a:r>
            <a:r>
              <a:rPr lang="en-US" sz="24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esp</a:t>
            </a:r>
            <a:r>
              <a:rPr lang="en-US" sz="24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-shared-b/smr4096.sh &gt;&gt; .</a:t>
            </a:r>
            <a:r>
              <a:rPr lang="en-US" sz="24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basrc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7AC00-52C1-0E75-D676-E66AA2E5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>
            <a:extLst>
              <a:ext uri="{FF2B5EF4-FFF2-40B4-BE49-F238E27FC236}">
                <a16:creationId xmlns:a16="http://schemas.microsoft.com/office/drawing/2014/main" id="{D5EC1FFE-42F5-15CE-F9B1-02CA79E7388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16240" y="644760"/>
            <a:ext cx="8536680" cy="95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 dirty="0" err="1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RegCM</a:t>
            </a:r>
            <a:r>
              <a:rPr lang="en-US" sz="5000" b="0" u="none" strike="noStrike" dirty="0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 installation</a:t>
            </a:r>
            <a:endParaRPr lang="en-US" sz="5000" b="0" u="none" strike="noStrike" dirty="0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6F9B4D3-ACD0-F4ED-C912-3BC7F9B6DF5E}"/>
              </a:ext>
            </a:extLst>
          </p:cNvPr>
          <p:cNvSpPr txBox="1"/>
          <p:nvPr/>
        </p:nvSpPr>
        <p:spPr>
          <a:xfrm>
            <a:off x="548640" y="1828800"/>
            <a:ext cx="9692640" cy="452286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ictptutor@ins45071:~$ cd /scratch/$USER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ictptutor@ins45071:ictptutor$ git clone 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  <a:hlinkClick r:id="rId2"/>
              </a:rPr>
              <a:t>https://github.com/ICTP/RegCM.git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ictptutor@ins45071:ictptutor$ cd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RegCM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ictptutor@ins45071:RegCM$ git checkout CORDEX-5 # [or stay on master for untested]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ictptutor@ins45071:RegCM$ bash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bootstrap.sh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 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ictptutor@ins45071:RegCM$ ./configure --enable-clm45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ictptutor@ins45071:RegCM$ make version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ictptutor@ins45071:RegCM$ make install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93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/>
          </p:nvPr>
        </p:nvSpPr>
        <p:spPr>
          <a:xfrm>
            <a:off x="516240" y="644760"/>
            <a:ext cx="8536680" cy="95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 dirty="0" err="1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RegCM</a:t>
            </a:r>
            <a:r>
              <a:rPr lang="en-US" sz="5000" b="0" u="none" strike="noStrike" dirty="0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 environment</a:t>
            </a:r>
            <a:endParaRPr lang="en-US" sz="5000" b="0" u="none" strike="noStrike" dirty="0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8640" y="2011680"/>
            <a:ext cx="9692640" cy="424586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Creating a run environment on ICTP desktop machine</a:t>
            </a:r>
          </a:p>
          <a:p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ictptutor@ins45071:~$ cd /scratch/$USER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ictptutor@ins45071:ictptutor$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mkdir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testrun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ictptutor@ins45071:ictptutor$ cd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testrun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ictptutor@ins45071:testrun$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mkdir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 input output 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ictptutor@ins45071:testrun$ ln -sf /home/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esp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-shared-b/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RegCM_Data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/tutorial RCMDATA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Ubuntu Mono"/>
              </a:rPr>
              <a:t>ictptutor@ins45071:testrun$ cp /scratch/$USER/</a:t>
            </a:r>
            <a:r>
              <a:rPr lang="en-US" dirty="0" err="1">
                <a:solidFill>
                  <a:srgbClr val="000000"/>
                </a:solidFill>
                <a:latin typeface="Ubuntu Mono"/>
              </a:rPr>
              <a:t>RegCM</a:t>
            </a:r>
            <a:r>
              <a:rPr lang="en-US" dirty="0">
                <a:solidFill>
                  <a:srgbClr val="000000"/>
                </a:solidFill>
                <a:latin typeface="Ubuntu Mono"/>
              </a:rPr>
              <a:t>/Testing/test_001.in </a:t>
            </a:r>
            <a:r>
              <a:rPr lang="en-US" dirty="0" err="1">
                <a:solidFill>
                  <a:srgbClr val="000000"/>
                </a:solidFill>
                <a:latin typeface="Ubuntu Mono"/>
              </a:rPr>
              <a:t>test.in</a:t>
            </a:r>
            <a:endParaRPr lang="en-US" dirty="0">
              <a:solidFill>
                <a:srgbClr val="000000"/>
              </a:solidFill>
              <a:latin typeface="Ubuntu Mono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Ubuntu Mono"/>
            </a:endParaRPr>
          </a:p>
          <a:p>
            <a:r>
              <a:rPr lang="en-US" dirty="0">
                <a:solidFill>
                  <a:srgbClr val="000000"/>
                </a:solidFill>
                <a:latin typeface="Ubuntu Mono"/>
              </a:rPr>
              <a:t>ictptutor@ins45071:testrun$ ln -sf /scratch/$USER/</a:t>
            </a:r>
            <a:r>
              <a:rPr lang="en-US" dirty="0" err="1">
                <a:solidFill>
                  <a:srgbClr val="000000"/>
                </a:solidFill>
                <a:latin typeface="Ubuntu Mono"/>
              </a:rPr>
              <a:t>RegCM</a:t>
            </a:r>
            <a:r>
              <a:rPr lang="en-US" dirty="0">
                <a:solidFill>
                  <a:srgbClr val="000000"/>
                </a:solidFill>
                <a:latin typeface="Ubuntu Mono"/>
              </a:rPr>
              <a:t>/bin 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6D21C-1046-57DC-A7F5-2BC1562A5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id="{E0EC0242-DD90-043E-05DF-FFC93B66E31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16240" y="644760"/>
            <a:ext cx="8536680" cy="95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 dirty="0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EDIT NAMELIST FILE</a:t>
            </a:r>
            <a:endParaRPr lang="en-US" sz="5000" b="0" u="none" strike="noStrike" dirty="0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732BC1-0FA1-8FAE-48FE-D6A19B4A2479}"/>
              </a:ext>
            </a:extLst>
          </p:cNvPr>
          <p:cNvSpPr txBox="1"/>
          <p:nvPr/>
        </p:nvSpPr>
        <p:spPr>
          <a:xfrm>
            <a:off x="548640" y="2011680"/>
            <a:ext cx="9692640" cy="92187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ictptutor@ins45071:~$ cd /scratch/$USER/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testrun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ictptutor@ins45071:testrun$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gedit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test.in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32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/>
          </p:nvPr>
        </p:nvSpPr>
        <p:spPr>
          <a:xfrm>
            <a:off x="516240" y="644760"/>
            <a:ext cx="8536680" cy="95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RegCM test run</a:t>
            </a:r>
            <a:endParaRPr lang="en-US" sz="50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8640" y="2011680"/>
            <a:ext cx="9692640" cy="396886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VERY BASIC hindcast simulation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Ubuntu Mono"/>
              </a:rPr>
              <a:t>ictptutor@ins45071:~$ cd /scratch/$USER/</a:t>
            </a:r>
            <a:r>
              <a:rPr lang="en-US" dirty="0" err="1">
                <a:solidFill>
                  <a:srgbClr val="000000"/>
                </a:solidFill>
                <a:latin typeface="Ubuntu Mono"/>
              </a:rPr>
              <a:t>testrun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Ubuntu Mono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ictptutor@ins45071:testrun$ ./bin/terrainCLM45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test.in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     # &lt;= Create static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ictptutor@ins45071:testrun$ ./bin/mksurfdataCLM45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test.in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  # &lt;= Static for CLM45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 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ictptutor@ins45071:testrun$ ./bin/sstCLM45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test.in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         # &lt;= SST interpolation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ictptutor@ins45071:testrun$ ./bin/icbcCLM45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test.in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        # &lt;= BC created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ictptutor@ins45071:testrun$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mpirun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 ./bin/regcmMPICLM45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Ubuntu Mono"/>
              </a:rPr>
              <a:t>test.in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Ubuntu Mono"/>
              </a:rPr>
              <a:t>  # &lt;= Model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/>
          </p:nvPr>
        </p:nvSpPr>
        <p:spPr>
          <a:xfrm>
            <a:off x="5850360" y="3623400"/>
            <a:ext cx="6013800" cy="85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>
                <a:solidFill>
                  <a:srgbClr val="F3F3F3"/>
                </a:solidFill>
                <a:effectLst/>
                <a:uFillTx/>
                <a:latin typeface="Verdana"/>
                <a:ea typeface="Verdana"/>
              </a:rPr>
              <a:t>Let’s go!</a:t>
            </a:r>
            <a:endParaRPr lang="en-US" sz="50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/>
          </p:nvPr>
        </p:nvSpPr>
        <p:spPr>
          <a:xfrm>
            <a:off x="3291840" y="226800"/>
            <a:ext cx="4572000" cy="779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000" b="0" u="none" strike="noStrike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ICTP RegCM</a:t>
            </a:r>
            <a:endParaRPr lang="en-US" sz="50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241560" y="822960"/>
            <a:ext cx="6250680" cy="585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RegCM1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Dickinson et al. (1989), Giorgi and Bates (1989)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RegCM2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Giorgi et al. (1993a,b)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RegCM2.5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Giorgi and Mearns (1999)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RegCM3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Pal et al. (2007)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RegCM4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Giorgi et al. (2012)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RegCM5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A1C47"/>
                </a:solidFill>
                <a:effectLst/>
                <a:uFillTx/>
                <a:latin typeface="Calibri"/>
              </a:rPr>
              <a:t>Giorgi et al. (2023)</a:t>
            </a:r>
          </a:p>
        </p:txBody>
      </p:sp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6949440" y="0"/>
            <a:ext cx="4114800" cy="4128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/>
          </p:nvPr>
        </p:nvSpPr>
        <p:spPr>
          <a:xfrm>
            <a:off x="515880" y="644400"/>
            <a:ext cx="8536680" cy="95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Projection</a:t>
            </a:r>
            <a:endParaRPr lang="en-US" sz="50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5760" y="1737360"/>
            <a:ext cx="10149840" cy="3929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RegCM supports different Earth projections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Mercator – cylindrical, good for equatorial zones</a:t>
            </a: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hlinkClick r:id="rId3"/>
              </a:rPr>
              <a:t>https://en.wikipedia.org/wiki/Mercator_projection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Stereographic – plane-point, good for polar zones</a:t>
            </a: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hlinkClick r:id="rId4"/>
              </a:rPr>
              <a:t>https://en.wikipedia.org/wiki/Stereographic_projection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Lambert conformal – conical, tangent or secant, good for mid-latitudes</a:t>
            </a: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hlinkClick r:id="rId5"/>
              </a:rPr>
              <a:t>https://en.wikipedia.org/wiki/Lambert_conformal_conic_projection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Rotated (oblique) mercator – cylindrical, a rotation followed by a mercator, all season</a:t>
            </a: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hlinkClick r:id="rId6"/>
              </a:rPr>
              <a:t>https://en.wikipedia.org/wiki/Oblique_Mercator_projection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Rotated latitude-longitude – official CORDEX projection</a:t>
            </a:r>
          </a:p>
        </p:txBody>
      </p:sp>
      <p:pic>
        <p:nvPicPr>
          <p:cNvPr id="48" name="Picture 47"/>
          <p:cNvPicPr/>
          <p:nvPr/>
        </p:nvPicPr>
        <p:blipFill>
          <a:blip r:embed="rId7"/>
          <a:stretch/>
        </p:blipFill>
        <p:spPr>
          <a:xfrm>
            <a:off x="6675120" y="0"/>
            <a:ext cx="4389120" cy="3644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515880" y="644400"/>
            <a:ext cx="8536680" cy="95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Dynamical Cores</a:t>
            </a:r>
            <a:endParaRPr lang="en-US" sz="50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96720" y="3274920"/>
                <a:ext cx="719640" cy="35964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>
          <p:sp>
            <p:nvSpPr>
              <p:cNvPr id="50" name=""/>
              <p:cNvSpPr txBox="1"/>
              <p:nvPr/>
            </p:nvSpPr>
            <p:spPr>
              <a:xfrm>
                <a:off x="5796720" y="3274920"/>
                <a:ext cx="719640" cy="359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65760" y="1737360"/>
            <a:ext cx="9326880" cy="36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Solve one form or another of the Navier-Stokes equations for the motion of fluids.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" y="2377440"/>
            <a:ext cx="4937760" cy="162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RegCM4</a:t>
            </a:r>
          </a:p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Hydrostatical core (Giorgi 1989)</a:t>
            </a:r>
          </a:p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Non-hydrostatical core (Coppola et al, 2022)</a:t>
            </a:r>
          </a:p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43600" y="2286000"/>
            <a:ext cx="475488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RegCM5</a:t>
            </a:r>
          </a:p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NH-MOLOCH core (Giorgi et al, 2023)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88720" y="4297680"/>
            <a:ext cx="8229600" cy="36787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Hydrostatic core cannot be used for horizontal resolutions &lt; 10km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/>
          </p:nvPr>
        </p:nvSpPr>
        <p:spPr>
          <a:xfrm>
            <a:off x="515880" y="644400"/>
            <a:ext cx="8536680" cy="95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Radiation Scheme</a:t>
            </a:r>
            <a:endParaRPr lang="en-US" sz="50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96720" y="3274920"/>
                <a:ext cx="719640" cy="35964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>
          <p:sp>
            <p:nvSpPr>
              <p:cNvPr id="56" name=""/>
              <p:cNvSpPr txBox="1"/>
              <p:nvPr/>
            </p:nvSpPr>
            <p:spPr>
              <a:xfrm>
                <a:off x="5796720" y="3274920"/>
                <a:ext cx="719640" cy="359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65760" y="1737360"/>
            <a:ext cx="4663440" cy="731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Solves the equation for the radiation transmission in the atmosphere</a:t>
            </a:r>
          </a:p>
        </p:txBody>
      </p:sp>
      <p:pic>
        <p:nvPicPr>
          <p:cNvPr id="58" name="Picture 57"/>
          <p:cNvPicPr/>
          <p:nvPr/>
        </p:nvPicPr>
        <p:blipFill>
          <a:blip r:embed="rId4"/>
          <a:stretch/>
        </p:blipFill>
        <p:spPr>
          <a:xfrm>
            <a:off x="7315200" y="322920"/>
            <a:ext cx="3291840" cy="222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TextBox 58"/>
          <p:cNvSpPr txBox="1"/>
          <p:nvPr/>
        </p:nvSpPr>
        <p:spPr>
          <a:xfrm>
            <a:off x="640080" y="2926080"/>
            <a:ext cx="475488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CAM CCM3 (Kiehl 1996)</a:t>
            </a:r>
          </a:p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Simple scheme with SW and LW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43600" y="2926080"/>
            <a:ext cx="4754880" cy="3161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RRTM-G</a:t>
            </a:r>
          </a:p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RRTM is a rapid radiative transfer model which utilizes the correlated-k approach to calculate fluxes and heating rates efficiently and accurately. State of the art with high accuracy relative to line-by-line results for single column calculations with high efficiency for GCM</a:t>
            </a:r>
          </a:p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hlinkClick r:id="rId5"/>
              </a:rPr>
              <a:t>http://rtweb.aer.com/rrtm_frame.html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/>
          </p:nvPr>
        </p:nvSpPr>
        <p:spPr>
          <a:xfrm>
            <a:off x="515880" y="644400"/>
            <a:ext cx="8536680" cy="95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Cumulus</a:t>
            </a:r>
            <a:endParaRPr lang="en-US" sz="50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96720" y="3274920"/>
                <a:ext cx="719640" cy="35964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>
          <p:sp>
            <p:nvSpPr>
              <p:cNvPr id="62" name=""/>
              <p:cNvSpPr txBox="1"/>
              <p:nvPr/>
            </p:nvSpPr>
            <p:spPr>
              <a:xfrm>
                <a:off x="5796720" y="3274920"/>
                <a:ext cx="719640" cy="359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365760" y="1737360"/>
            <a:ext cx="4663440" cy="731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Solves cumulus scheme evolution for resolution &gt; 3 km</a:t>
            </a:r>
          </a:p>
        </p:txBody>
      </p:sp>
      <p:pic>
        <p:nvPicPr>
          <p:cNvPr id="64" name="Picture 63"/>
          <p:cNvPicPr/>
          <p:nvPr/>
        </p:nvPicPr>
        <p:blipFill>
          <a:blip r:embed="rId4"/>
          <a:stretch/>
        </p:blipFill>
        <p:spPr>
          <a:xfrm>
            <a:off x="6400800" y="292680"/>
            <a:ext cx="4681440" cy="263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" name="TextBox 64"/>
          <p:cNvSpPr txBox="1"/>
          <p:nvPr/>
        </p:nvSpPr>
        <p:spPr>
          <a:xfrm>
            <a:off x="457200" y="2743200"/>
            <a:ext cx="4937760" cy="137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>
                <a:solidFill>
                  <a:srgbClr val="2A6099"/>
                </a:solidFill>
                <a:effectLst/>
                <a:uFillTx/>
                <a:latin typeface="Arial"/>
              </a:rPr>
              <a:t>Tiedtke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Used in ECMWF operational NWP model. Generically global good performances over land.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7200" y="4500360"/>
            <a:ext cx="4937760" cy="162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>
                <a:solidFill>
                  <a:srgbClr val="2A6099"/>
                </a:solidFill>
                <a:effectLst/>
                <a:uFillTx/>
                <a:latin typeface="Arial"/>
              </a:rPr>
              <a:t>Kain – Fritsh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Developed for intermediate resolution (~25km) over Ocean. Fast response for NWP application, can sometimes over-react for climate applications.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43600" y="3749040"/>
            <a:ext cx="4846320" cy="162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>
                <a:solidFill>
                  <a:srgbClr val="2A6099"/>
                </a:solidFill>
                <a:effectLst/>
                <a:uFillTx/>
                <a:latin typeface="Arial"/>
              </a:rPr>
              <a:t>MIT (Emanuel)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Mass flux scheme developed by legend Kerry Emanuel, low overall bias but poor representation of extremes. Can create instabilities.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/>
          </p:nvPr>
        </p:nvSpPr>
        <p:spPr>
          <a:xfrm>
            <a:off x="515880" y="644400"/>
            <a:ext cx="8536680" cy="95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Microphysics</a:t>
            </a:r>
            <a:endParaRPr lang="en-US" sz="50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796720" y="3274920"/>
                <a:ext cx="719640" cy="35964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>
          <p:sp>
            <p:nvSpPr>
              <p:cNvPr id="69" name=""/>
              <p:cNvSpPr txBox="1"/>
              <p:nvPr/>
            </p:nvSpPr>
            <p:spPr>
              <a:xfrm>
                <a:off x="5796720" y="3274920"/>
                <a:ext cx="719640" cy="359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365760" y="1737360"/>
            <a:ext cx="4663440" cy="731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Parameterize in-cloud microphysics and phase status changes</a:t>
            </a:r>
          </a:p>
        </p:txBody>
      </p:sp>
      <p:pic>
        <p:nvPicPr>
          <p:cNvPr id="71" name="Picture 70"/>
          <p:cNvPicPr/>
          <p:nvPr/>
        </p:nvPicPr>
        <p:blipFill>
          <a:blip r:embed="rId4"/>
          <a:stretch/>
        </p:blipFill>
        <p:spPr>
          <a:xfrm>
            <a:off x="7311600" y="182880"/>
            <a:ext cx="3386880" cy="238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TextBox 71"/>
          <p:cNvSpPr txBox="1"/>
          <p:nvPr/>
        </p:nvSpPr>
        <p:spPr>
          <a:xfrm>
            <a:off x="548640" y="2651760"/>
            <a:ext cx="9966960" cy="3161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158466"/>
                </a:solidFill>
                <a:effectLst/>
                <a:uFillTx/>
                <a:latin typeface="Arial"/>
              </a:rPr>
              <a:t>Warm Rain – SUBEX scheme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Should be used only for resolutions &gt; 20 km. Missing ice phase.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158466"/>
                </a:solidFill>
                <a:effectLst/>
                <a:uFillTx/>
                <a:latin typeface="Arial"/>
              </a:rPr>
              <a:t>Nogherotto-Tompkins scheme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Developed by ICTP to work in RegCM from ideas now in the ECMWF model code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158466"/>
                </a:solidFill>
                <a:effectLst/>
                <a:uFillTx/>
                <a:latin typeface="Arial"/>
              </a:rPr>
              <a:t>WRF Simple Microphysics 5 species WSM5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Code borrowed and adapted from WRF NWP model. Used to verify the NoTo Scheme performances as a reference implementation with ice phase.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/>
          </p:nvPr>
        </p:nvSpPr>
        <p:spPr>
          <a:xfrm>
            <a:off x="515880" y="644400"/>
            <a:ext cx="8536680" cy="95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PBL scheme</a:t>
            </a:r>
            <a:endParaRPr lang="en-US" sz="50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796720" y="3274920"/>
                <a:ext cx="719640" cy="35964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>
          <p:sp>
            <p:nvSpPr>
              <p:cNvPr id="74" name=""/>
              <p:cNvSpPr txBox="1"/>
              <p:nvPr/>
            </p:nvSpPr>
            <p:spPr>
              <a:xfrm>
                <a:off x="5796720" y="3274920"/>
                <a:ext cx="719640" cy="359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365760" y="1737360"/>
            <a:ext cx="4663440" cy="731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Solve eddy diffusion and transport in the planetary boundary layer.</a:t>
            </a:r>
          </a:p>
        </p:txBody>
      </p:sp>
      <p:pic>
        <p:nvPicPr>
          <p:cNvPr id="76" name="Picture 75"/>
          <p:cNvPicPr/>
          <p:nvPr/>
        </p:nvPicPr>
        <p:blipFill>
          <a:blip r:embed="rId4"/>
          <a:stretch/>
        </p:blipFill>
        <p:spPr>
          <a:xfrm>
            <a:off x="7132320" y="365760"/>
            <a:ext cx="3686040" cy="271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TextBox 76"/>
          <p:cNvSpPr txBox="1"/>
          <p:nvPr/>
        </p:nvSpPr>
        <p:spPr>
          <a:xfrm>
            <a:off x="365760" y="2834640"/>
            <a:ext cx="5212080" cy="137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Non-local Holtslag scheme (Holtslag, 1990)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UW-PBL (O’Brien et al. 2011)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/>
          </p:nvPr>
        </p:nvSpPr>
        <p:spPr>
          <a:xfrm>
            <a:off x="515880" y="644400"/>
            <a:ext cx="8536680" cy="95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000" b="0" u="none" strike="noStrike">
                <a:solidFill>
                  <a:srgbClr val="2456A2"/>
                </a:solidFill>
                <a:effectLst/>
                <a:uFillTx/>
                <a:latin typeface="Verdana"/>
                <a:ea typeface="Verdana"/>
              </a:rPr>
              <a:t>CLM4.5 surface model</a:t>
            </a:r>
            <a:endParaRPr lang="en-US" sz="5000" b="0" u="none" strike="noStrike">
              <a:solidFill>
                <a:srgbClr val="0A1C47"/>
              </a:solidFill>
              <a:effectLst/>
              <a:uFillTx/>
              <a:latin typeface="Calibri"/>
            </a:endParaRPr>
          </a:p>
        </p:txBody>
      </p:sp>
      <p:pic>
        <p:nvPicPr>
          <p:cNvPr id="79" name="Picture 78"/>
          <p:cNvPicPr/>
          <p:nvPr/>
        </p:nvPicPr>
        <p:blipFill>
          <a:blip r:embed="rId3"/>
          <a:stretch/>
        </p:blipFill>
        <p:spPr>
          <a:xfrm>
            <a:off x="1645920" y="1518120"/>
            <a:ext cx="7485840" cy="5258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1040</Words>
  <Application>Microsoft Macintosh PowerPoint</Application>
  <PresentationFormat>Widescreen</PresentationFormat>
  <Paragraphs>159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Ubuntu Mono</vt:lpstr>
      <vt:lpstr>Verdana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ICTP</dc:title>
  <dc:subject/>
  <dc:creator/>
  <dc:description/>
  <cp:lastModifiedBy>Graziano Giuliani</cp:lastModifiedBy>
  <cp:revision>18</cp:revision>
  <dcterms:created xsi:type="dcterms:W3CDTF">2023-05-26T16:08:09Z</dcterms:created>
  <dcterms:modified xsi:type="dcterms:W3CDTF">2025-08-25T11:46:35Z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1</vt:r8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25</vt:r8>
  </property>
</Properties>
</file>