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32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55D139E-7AD5-475D-B478-1D2B5089FF2B}">
  <a:tblStyle styleId="{A55D139E-7AD5-475D-B478-1D2B5089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68F90E1-C9E8-4249-A658-D9A0621FD6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regular.fntdata"/><Relationship Id="rId25" Type="http://schemas.openxmlformats.org/officeDocument/2006/relationships/slide" Target="slides/slide19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5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32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16887e51c_0_92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616887e51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616887e51c_0_100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616887e51c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923688ff7_0_21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7923688ff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923688ff7_0_33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7923688ff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79189e73a8_0_69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79189e73a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7923688ff7_0_50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7923688ff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16887e51c_0_107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16887e51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79189e73a8_0_101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79189e73a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79189e73a8_0_88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79189e73a8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616887e51c_0_114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616887e51c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16887e51c_0_9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16887e51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79189e73a8_0_6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79189e73a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16887e51c_0_20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16887e51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9189e73a8_0_14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79189e73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16887e51c_0_36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616887e51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16887e51c_0_69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616887e51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9189e73a8_0_57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79189e73a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9189e73a8_0_37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79189e73a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652" y="992767"/>
            <a:ext cx="113619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41" y="3778833"/>
            <a:ext cx="113619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641" y="1474833"/>
            <a:ext cx="113619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641" y="4202967"/>
            <a:ext cx="113619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641" y="2867800"/>
            <a:ext cx="113619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41" y="593367"/>
            <a:ext cx="1136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641" y="1536633"/>
            <a:ext cx="11361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641" y="593367"/>
            <a:ext cx="1136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641" y="1536633"/>
            <a:ext cx="5333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3834" y="1536633"/>
            <a:ext cx="5333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641" y="593367"/>
            <a:ext cx="1136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641" y="740800"/>
            <a:ext cx="37443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641" y="1852800"/>
            <a:ext cx="37443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731" y="600200"/>
            <a:ext cx="84912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600" y="-167"/>
            <a:ext cx="6096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4035" y="1644233"/>
            <a:ext cx="53940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4035" y="3737433"/>
            <a:ext cx="53940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6648" y="965433"/>
            <a:ext cx="51165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41" y="5640767"/>
            <a:ext cx="79992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41" y="593367"/>
            <a:ext cx="113619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41" y="1536633"/>
            <a:ext cx="11361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4.jpg"/><Relationship Id="rId8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.jpg"/><Relationship Id="rId5" Type="http://schemas.openxmlformats.org/officeDocument/2006/relationships/image" Target="../media/image4.jpg"/><Relationship Id="rId6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34650" y="4673080"/>
            <a:ext cx="11361900" cy="41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Sabina Abba Omar, Peter Marsh, Chris Jack, Lisa van Aardenne, Pierre-Louis Kloppers</a:t>
            </a:r>
            <a:endParaRPr sz="4100"/>
          </a:p>
        </p:txBody>
      </p:sp>
      <p:sp>
        <p:nvSpPr>
          <p:cNvPr id="55" name="Google Shape;55;p13"/>
          <p:cNvSpPr txBox="1"/>
          <p:nvPr/>
        </p:nvSpPr>
        <p:spPr>
          <a:xfrm>
            <a:off x="191859" y="223125"/>
            <a:ext cx="11504700" cy="15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Exploring the Value of High Resolution Climate Model Simulations for Heat Information Within an African City</a:t>
            </a:r>
            <a:endParaRPr b="1" sz="1900">
              <a:solidFill>
                <a:srgbClr val="FF9900"/>
              </a:solidFill>
            </a:endParaRPr>
          </a:p>
        </p:txBody>
      </p:sp>
      <p:pic>
        <p:nvPicPr>
          <p:cNvPr descr="A logo of a heat center&#10;&#10;Description automatically generated"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0675" y="5144000"/>
            <a:ext cx="1540967" cy="15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76" y="5900967"/>
            <a:ext cx="5907100" cy="819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image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4950" y="5242912"/>
            <a:ext cx="1378375" cy="137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650" y="1422950"/>
            <a:ext cx="3916724" cy="31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69775" y="1663700"/>
            <a:ext cx="3782025" cy="28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8">
            <a:alphaModFix/>
          </a:blip>
          <a:srcRect b="9082" l="6585" r="0" t="0"/>
          <a:stretch/>
        </p:blipFill>
        <p:spPr>
          <a:xfrm>
            <a:off x="8673324" y="1817737"/>
            <a:ext cx="3279202" cy="23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415641" y="593367"/>
            <a:ext cx="1136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415641" y="1536633"/>
            <a:ext cx="11361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 b="2581" l="0" r="0" t="9296"/>
          <a:stretch/>
        </p:blipFill>
        <p:spPr>
          <a:xfrm>
            <a:off x="130400" y="1041675"/>
            <a:ext cx="5656901" cy="5397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5787300" y="1186725"/>
            <a:ext cx="5990400" cy="4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Sorting hourly observations from coolest to warmest:</a:t>
            </a:r>
            <a:endParaRPr sz="2800">
              <a:solidFill>
                <a:srgbClr val="000000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Here the main thing is to see that all the WRF simulations are able to pick up on the higher temperatures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Whereas ERA5 and ERA5-land doesn’t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00" y="-15612"/>
            <a:ext cx="42862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/>
          <p:nvPr/>
        </p:nvSpPr>
        <p:spPr>
          <a:xfrm>
            <a:off x="2997200" y="4762500"/>
            <a:ext cx="2790000" cy="167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225" y="1032575"/>
            <a:ext cx="6583750" cy="54643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8" name="Google Shape;148;p23"/>
          <p:cNvGraphicFramePr/>
          <p:nvPr/>
        </p:nvGraphicFramePr>
        <p:xfrm>
          <a:off x="8398800" y="46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{A55D139E-7AD5-475D-B478-1D2B5089FF2B}</a:tableStyleId>
              </a:tblPr>
              <a:tblGrid>
                <a:gridCol w="1713050"/>
                <a:gridCol w="1713050"/>
              </a:tblGrid>
              <a:tr h="77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Dataset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0.83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0.87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0.98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ERA5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ERA5-Land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modis_lst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9" name="Google Shape;149;p23"/>
          <p:cNvSpPr txBox="1"/>
          <p:nvPr/>
        </p:nvSpPr>
        <p:spPr>
          <a:xfrm>
            <a:off x="981400" y="237925"/>
            <a:ext cx="5992500" cy="609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Mean daily maximum temperature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225" y="1032575"/>
            <a:ext cx="6583750" cy="54643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5" name="Google Shape;155;p24"/>
          <p:cNvGraphicFramePr/>
          <p:nvPr/>
        </p:nvGraphicFramePr>
        <p:xfrm>
          <a:off x="8398800" y="46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{A55D139E-7AD5-475D-B478-1D2B5089FF2B}</a:tableStyleId>
              </a:tblPr>
              <a:tblGrid>
                <a:gridCol w="1713050"/>
                <a:gridCol w="1713050"/>
              </a:tblGrid>
              <a:tr h="77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Dataset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0.83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0.87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0.98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ERA5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ERA5-Land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modis_lst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6" name="Google Shape;156;p24"/>
          <p:cNvSpPr txBox="1"/>
          <p:nvPr/>
        </p:nvSpPr>
        <p:spPr>
          <a:xfrm>
            <a:off x="981400" y="237925"/>
            <a:ext cx="5992500" cy="609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Mean daily maximum temperature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5382875" y="2603700"/>
            <a:ext cx="1799100" cy="1650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4"/>
          <p:cNvSpPr/>
          <p:nvPr/>
        </p:nvSpPr>
        <p:spPr>
          <a:xfrm>
            <a:off x="2474256" y="4140719"/>
            <a:ext cx="1799100" cy="1650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4"/>
          <p:cNvSpPr/>
          <p:nvPr/>
        </p:nvSpPr>
        <p:spPr>
          <a:xfrm>
            <a:off x="3873745" y="4209514"/>
            <a:ext cx="1799100" cy="1650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6319650" y="4416325"/>
            <a:ext cx="3657900" cy="94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simulations </a:t>
            </a:r>
            <a:r>
              <a:rPr lang="en" sz="2400">
                <a:solidFill>
                  <a:schemeClr val="dk2"/>
                </a:solidFill>
              </a:rPr>
              <a:t>performed</a:t>
            </a:r>
            <a:r>
              <a:rPr lang="en" sz="2400">
                <a:solidFill>
                  <a:schemeClr val="dk2"/>
                </a:solidFill>
              </a:rPr>
              <a:t> with Kain Fritsch Scheme 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225" y="1032575"/>
            <a:ext cx="6583750" cy="54643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6" name="Google Shape;166;p25"/>
          <p:cNvGraphicFramePr/>
          <p:nvPr/>
        </p:nvGraphicFramePr>
        <p:xfrm>
          <a:off x="8398800" y="46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{A55D139E-7AD5-475D-B478-1D2B5089FF2B}</a:tableStyleId>
              </a:tblPr>
              <a:tblGrid>
                <a:gridCol w="1713050"/>
                <a:gridCol w="1713050"/>
              </a:tblGrid>
              <a:tr h="77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Dataset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0.83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0.87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0.98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ERA5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ERA5-Land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modis_lst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7" name="Google Shape;167;p25"/>
          <p:cNvSpPr txBox="1"/>
          <p:nvPr/>
        </p:nvSpPr>
        <p:spPr>
          <a:xfrm>
            <a:off x="981400" y="237925"/>
            <a:ext cx="5992500" cy="609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Mean daily maximum temperature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5382875" y="2603700"/>
            <a:ext cx="1799100" cy="1650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2474256" y="4140719"/>
            <a:ext cx="1799100" cy="1650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5"/>
          <p:cNvSpPr/>
          <p:nvPr/>
        </p:nvSpPr>
        <p:spPr>
          <a:xfrm>
            <a:off x="3873745" y="4209514"/>
            <a:ext cx="1799100" cy="1650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5"/>
          <p:cNvSpPr txBox="1"/>
          <p:nvPr/>
        </p:nvSpPr>
        <p:spPr>
          <a:xfrm>
            <a:off x="6319650" y="4416325"/>
            <a:ext cx="3657900" cy="94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simulations performed with Kain Fritsch Scheme 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948405" y="2605551"/>
            <a:ext cx="1799100" cy="1650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5"/>
          <p:cNvSpPr txBox="1"/>
          <p:nvPr/>
        </p:nvSpPr>
        <p:spPr>
          <a:xfrm>
            <a:off x="452250" y="1554175"/>
            <a:ext cx="4053300" cy="115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Simulations performed with Mellor Yamada PBL and Tiedke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415641" y="593367"/>
            <a:ext cx="1136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"/>
          <p:cNvSpPr txBox="1"/>
          <p:nvPr>
            <p:ph idx="1" type="body"/>
          </p:nvPr>
        </p:nvSpPr>
        <p:spPr>
          <a:xfrm>
            <a:off x="415641" y="1536633"/>
            <a:ext cx="11361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700" y="972825"/>
            <a:ext cx="6706225" cy="5474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1" name="Google Shape;181;p26"/>
          <p:cNvGraphicFramePr/>
          <p:nvPr/>
        </p:nvGraphicFramePr>
        <p:xfrm>
          <a:off x="8174475" y="139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{A55D139E-7AD5-475D-B478-1D2B5089FF2B}</a:tableStyleId>
              </a:tblPr>
              <a:tblGrid>
                <a:gridCol w="1713050"/>
                <a:gridCol w="1713050"/>
              </a:tblGrid>
              <a:tr h="63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Dataset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68.63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ERA5-Land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74.26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76.37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76.47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77.42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80.0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ERA5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82.74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83.78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84.05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modis_lst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86.16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2" name="Google Shape;182;p26"/>
          <p:cNvSpPr txBox="1"/>
          <p:nvPr/>
        </p:nvSpPr>
        <p:spPr>
          <a:xfrm>
            <a:off x="609700" y="237925"/>
            <a:ext cx="6810300" cy="609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Number of hours where the </a:t>
            </a:r>
            <a:r>
              <a:rPr lang="en" sz="2400">
                <a:solidFill>
                  <a:schemeClr val="dk1"/>
                </a:solidFill>
              </a:rPr>
              <a:t>temperature</a:t>
            </a:r>
            <a:r>
              <a:rPr lang="en" sz="2400">
                <a:solidFill>
                  <a:schemeClr val="dk1"/>
                </a:solidFill>
              </a:rPr>
              <a:t> &gt; 32</a:t>
            </a:r>
            <a:r>
              <a:rPr lang="en" sz="2800">
                <a:solidFill>
                  <a:schemeClr val="dk1"/>
                </a:solidFill>
              </a:rPr>
              <a:t>℃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>
            <p:ph type="title"/>
          </p:nvPr>
        </p:nvSpPr>
        <p:spPr>
          <a:xfrm>
            <a:off x="415641" y="593367"/>
            <a:ext cx="1136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 txBox="1"/>
          <p:nvPr>
            <p:ph idx="1" type="body"/>
          </p:nvPr>
        </p:nvSpPr>
        <p:spPr>
          <a:xfrm>
            <a:off x="415641" y="1536633"/>
            <a:ext cx="11361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700" y="972825"/>
            <a:ext cx="6706225" cy="5474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0" name="Google Shape;190;p27"/>
          <p:cNvGraphicFramePr/>
          <p:nvPr/>
        </p:nvGraphicFramePr>
        <p:xfrm>
          <a:off x="8174475" y="139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{A55D139E-7AD5-475D-B478-1D2B5089FF2B}</a:tableStyleId>
              </a:tblPr>
              <a:tblGrid>
                <a:gridCol w="1713050"/>
                <a:gridCol w="1713050"/>
              </a:tblGrid>
              <a:tr h="63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Dataset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68.63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ERA5-Land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74.26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76.37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76.47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77.42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80.0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ERA5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82.74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83.78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84.05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modis_lst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86.16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1" name="Google Shape;191;p27"/>
          <p:cNvSpPr/>
          <p:nvPr/>
        </p:nvSpPr>
        <p:spPr>
          <a:xfrm>
            <a:off x="2236340" y="4110979"/>
            <a:ext cx="1799100" cy="1650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3754787" y="4135165"/>
            <a:ext cx="1799100" cy="1650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7"/>
          <p:cNvSpPr/>
          <p:nvPr/>
        </p:nvSpPr>
        <p:spPr>
          <a:xfrm>
            <a:off x="814577" y="2531202"/>
            <a:ext cx="1799100" cy="1650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7"/>
          <p:cNvSpPr txBox="1"/>
          <p:nvPr/>
        </p:nvSpPr>
        <p:spPr>
          <a:xfrm>
            <a:off x="609700" y="237925"/>
            <a:ext cx="6810300" cy="609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Number of hours where the temperature &gt; 32</a:t>
            </a:r>
            <a:r>
              <a:rPr lang="en" sz="2800">
                <a:solidFill>
                  <a:schemeClr val="dk1"/>
                </a:solidFill>
              </a:rPr>
              <a:t>℃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5828950" y="3163875"/>
            <a:ext cx="3657900" cy="94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Similar to what we see in the previous slide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175"/>
            <a:ext cx="76581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1" name="Google Shape;201;p28"/>
          <p:cNvGraphicFramePr/>
          <p:nvPr/>
        </p:nvGraphicFramePr>
        <p:xfrm>
          <a:off x="8120675" y="26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{A55D139E-7AD5-475D-B478-1D2B5089FF2B}</a:tableStyleId>
              </a:tblPr>
              <a:tblGrid>
                <a:gridCol w="1761525"/>
                <a:gridCol w="1761525"/>
              </a:tblGrid>
              <a:tr h="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Dataset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wrf5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0.75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0.82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wrf1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0.85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wrf2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0.92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ERA5 Land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1.3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ERA5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1.7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2" name="Google Shape;202;p28"/>
          <p:cNvSpPr txBox="1"/>
          <p:nvPr/>
        </p:nvSpPr>
        <p:spPr>
          <a:xfrm>
            <a:off x="8044550" y="4431175"/>
            <a:ext cx="37017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All the simulations are better at representing the maximum daily difference in temperatures than ERA5 and ERA5 Land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Google Shape;207;p29"/>
          <p:cNvGraphicFramePr/>
          <p:nvPr/>
        </p:nvGraphicFramePr>
        <p:xfrm>
          <a:off x="1226150" y="900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{668F90E1-C9E8-4249-A658-D9A0621FD631}</a:tableStyleId>
              </a:tblPr>
              <a:tblGrid>
                <a:gridCol w="2141425"/>
                <a:gridCol w="4308975"/>
                <a:gridCol w="3290500"/>
              </a:tblGrid>
              <a:tr h="73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Resolution</a:t>
                      </a:r>
                      <a:endParaRPr/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Simulation time required for 1 month data</a:t>
                      </a:r>
                      <a:endParaRPr/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Space required for 1 month data</a:t>
                      </a:r>
                      <a:endParaRPr/>
                    </a:p>
                  </a:txBody>
                  <a:tcPr marT="88900" marB="88900" marR="88900" marL="88900"/>
                </a:tc>
              </a:tr>
              <a:tr h="326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3km</a:t>
                      </a:r>
                      <a:endParaRPr/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 hours 33 minutes</a:t>
                      </a:r>
                      <a:endParaRPr/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117 Gb</a:t>
                      </a:r>
                      <a:endParaRPr/>
                    </a:p>
                  </a:txBody>
                  <a:tcPr marT="88900" marB="88900" marR="88900" marL="88900"/>
                </a:tc>
              </a:tr>
            </a:tbl>
          </a:graphicData>
        </a:graphic>
      </p:graphicFrame>
      <p:sp>
        <p:nvSpPr>
          <p:cNvPr id="208" name="Google Shape;208;p29"/>
          <p:cNvSpPr txBox="1"/>
          <p:nvPr/>
        </p:nvSpPr>
        <p:spPr>
          <a:xfrm>
            <a:off x="762000" y="2324100"/>
            <a:ext cx="104775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More than 27 days of continuous simulation time for 10 years of data with 3km resolution run on 96 processors 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415650" y="109900"/>
            <a:ext cx="110364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Computational cost and proposed solution further</a:t>
            </a:r>
            <a:endParaRPr b="1" sz="19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/>
        </p:nvSpPr>
        <p:spPr>
          <a:xfrm>
            <a:off x="390250" y="211500"/>
            <a:ext cx="110364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Proposed solution further</a:t>
            </a:r>
            <a:endParaRPr b="1" sz="1900">
              <a:solidFill>
                <a:srgbClr val="FF9900"/>
              </a:solidFill>
            </a:endParaRPr>
          </a:p>
        </p:txBody>
      </p:sp>
      <p:pic>
        <p:nvPicPr>
          <p:cNvPr id="215" name="Google Shape;215;p30" title="soms_wind_era5.png"/>
          <p:cNvPicPr preferRelativeResize="0"/>
          <p:nvPr/>
        </p:nvPicPr>
        <p:blipFill rotWithShape="1">
          <a:blip r:embed="rId3">
            <a:alphaModFix/>
          </a:blip>
          <a:srcRect b="4671" l="2507" r="6624" t="9446"/>
          <a:stretch/>
        </p:blipFill>
        <p:spPr>
          <a:xfrm>
            <a:off x="314050" y="952500"/>
            <a:ext cx="4975226" cy="436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0"/>
          <p:cNvSpPr/>
          <p:nvPr/>
        </p:nvSpPr>
        <p:spPr>
          <a:xfrm>
            <a:off x="5439900" y="1143000"/>
            <a:ext cx="2108100" cy="1377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Synoptic typing combined with spatial anomaly data from WRF simulation to provide a simple downscaling of ERA5</a:t>
            </a:r>
            <a:endParaRPr/>
          </a:p>
        </p:txBody>
      </p:sp>
      <p:sp>
        <p:nvSpPr>
          <p:cNvPr id="217" name="Google Shape;217;p30"/>
          <p:cNvSpPr/>
          <p:nvPr/>
        </p:nvSpPr>
        <p:spPr>
          <a:xfrm flipH="1" rot="10800000">
            <a:off x="5181600" y="2692500"/>
            <a:ext cx="2921100" cy="1082700"/>
          </a:xfrm>
          <a:prstGeom prst="bentUpArrow">
            <a:avLst>
              <a:gd fmla="val 25000" name="adj1"/>
              <a:gd fmla="val 16120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30" title="predicted_wrf_2015_tair_corrected_10.png"/>
          <p:cNvPicPr preferRelativeResize="0"/>
          <p:nvPr/>
        </p:nvPicPr>
        <p:blipFill rotWithShape="1">
          <a:blip r:embed="rId4">
            <a:alphaModFix/>
          </a:blip>
          <a:srcRect b="0" l="0" r="0" t="5722"/>
          <a:stretch/>
        </p:blipFill>
        <p:spPr>
          <a:xfrm>
            <a:off x="5289275" y="3851251"/>
            <a:ext cx="6599127" cy="259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/>
          <p:nvPr>
            <p:ph type="title"/>
          </p:nvPr>
        </p:nvSpPr>
        <p:spPr>
          <a:xfrm>
            <a:off x="415641" y="593367"/>
            <a:ext cx="1136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1"/>
          <p:cNvSpPr txBox="1"/>
          <p:nvPr/>
        </p:nvSpPr>
        <p:spPr>
          <a:xfrm>
            <a:off x="365250" y="1523400"/>
            <a:ext cx="11229900" cy="49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There are cases where ERA5-land air temperature for health information could be useful, especially when needing direct event to event data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However, in terms of representing spatially higher temperatures, especially over vulnerable areas where often station data is non-existent the value of the WRF simulations is clear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The simulations that performed the best were: those with Kain Fritsch scheme on the outer domain and the </a:t>
            </a:r>
            <a:r>
              <a:rPr lang="en" sz="2200">
                <a:solidFill>
                  <a:schemeClr val="dk1"/>
                </a:solidFill>
              </a:rPr>
              <a:t>Mellor Yamada PBL and Tiedke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Producing these longer simulations and scaling this up beyond two cities seems to not be feasible in terms of computational expense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Can we use these shorter simulations to produce a synoptic type downscaling? Does this make sense? Would this work for cities beyond Johannesburg? - All questions that need to be answered (Advice Welcome!!)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</p:txBody>
      </p:sp>
      <p:pic>
        <p:nvPicPr>
          <p:cNvPr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9925"/>
            <a:ext cx="6477000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914400" y="1714500"/>
            <a:ext cx="10515600" cy="48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524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8">
                <a:solidFill>
                  <a:schemeClr val="dk1"/>
                </a:solidFill>
              </a:rPr>
              <a:t>This study forms part of the HE2AT project which aims to look at the health impact caused by heat in Africa</a:t>
            </a:r>
            <a:endParaRPr sz="2108">
              <a:solidFill>
                <a:schemeClr val="dk1"/>
              </a:solidFill>
            </a:endParaRPr>
          </a:p>
          <a:p>
            <a:pPr indent="-35242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108">
                <a:solidFill>
                  <a:schemeClr val="dk1"/>
                </a:solidFill>
              </a:rPr>
              <a:t>Objective 1: Characterize the relationship between heat exposure and pregnancy outcomes (pre-term birth, birth weight and pre-eclampsia)</a:t>
            </a:r>
            <a:endParaRPr sz="2108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242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108">
                <a:solidFill>
                  <a:schemeClr val="dk1"/>
                </a:solidFill>
                <a:highlight>
                  <a:srgbClr val="FFFFFF"/>
                </a:highlight>
              </a:rPr>
              <a:t>Objective 2: Assess</a:t>
            </a:r>
            <a:r>
              <a:rPr lang="en" sz="2108">
                <a:solidFill>
                  <a:schemeClr val="dk1"/>
                </a:solidFill>
                <a:highlight>
                  <a:srgbClr val="FFFFFF"/>
                </a:highlight>
              </a:rPr>
              <a:t> the burden of heat-related morbidity in vulnerable urban settings</a:t>
            </a:r>
            <a:endParaRPr sz="2108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8">
                <a:solidFill>
                  <a:schemeClr val="dk1"/>
                </a:solidFill>
              </a:rPr>
              <a:t>Excessive exposure to heat is becoming more frequent and will have health implications</a:t>
            </a:r>
            <a:endParaRPr sz="2108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8">
                <a:solidFill>
                  <a:schemeClr val="dk1"/>
                </a:solidFill>
              </a:rPr>
              <a:t>Africa is especially vulnerable to this</a:t>
            </a:r>
            <a:endParaRPr sz="2108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8">
                <a:solidFill>
                  <a:schemeClr val="dk1"/>
                </a:solidFill>
              </a:rPr>
              <a:t>Often to get resources and help explicit indications of these health impacts needs to be shown</a:t>
            </a:r>
            <a:endParaRPr sz="2108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8">
                <a:solidFill>
                  <a:schemeClr val="dk1"/>
                </a:solidFill>
              </a:rPr>
              <a:t>Thus information on heat within African cities is valuable for understanding these health implications</a:t>
            </a:r>
            <a:endParaRPr sz="2108">
              <a:solidFill>
                <a:schemeClr val="dk1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800" y="152400"/>
            <a:ext cx="6859070" cy="132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of a heat center&#10;&#10;Description automatically generated" id="68" name="Google Shape;6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" y="42475"/>
            <a:ext cx="1514774" cy="154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914400" y="1714500"/>
            <a:ext cx="10515600" cy="48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246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8"/>
              <a:buChar char="●"/>
            </a:pPr>
            <a:r>
              <a:rPr lang="en" sz="2108">
                <a:solidFill>
                  <a:schemeClr val="dk1"/>
                </a:solidFill>
              </a:rPr>
              <a:t>Currently we are focusing the study on Johannesburg, South Africa</a:t>
            </a:r>
            <a:endParaRPr sz="2108">
              <a:solidFill>
                <a:schemeClr val="dk1"/>
              </a:solidFill>
            </a:endParaRPr>
          </a:p>
          <a:p>
            <a:pPr indent="-36246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8"/>
              <a:buChar char="●"/>
            </a:pPr>
            <a:r>
              <a:rPr lang="en" sz="2108">
                <a:solidFill>
                  <a:schemeClr val="dk1"/>
                </a:solidFill>
              </a:rPr>
              <a:t>Next goal is to look at Abidjan, Cote D’Ivore</a:t>
            </a:r>
            <a:endParaRPr sz="2108">
              <a:solidFill>
                <a:schemeClr val="dk1"/>
              </a:solidFill>
            </a:endParaRPr>
          </a:p>
          <a:p>
            <a:pPr indent="-36246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8"/>
              <a:buChar char="●"/>
            </a:pPr>
            <a:r>
              <a:rPr lang="en" sz="2108">
                <a:solidFill>
                  <a:schemeClr val="dk1"/>
                </a:solidFill>
              </a:rPr>
              <a:t>Ultimate goal is to scale up to multiple African cities</a:t>
            </a:r>
            <a:endParaRPr sz="2108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8">
              <a:solidFill>
                <a:schemeClr val="dk1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800" y="152400"/>
            <a:ext cx="6859070" cy="132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of a heat center&#10;&#10;Description automatically generated" id="75" name="Google Shape;7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" y="42475"/>
            <a:ext cx="1514774" cy="154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775" y="3510050"/>
            <a:ext cx="4055125" cy="305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6">
            <a:alphaModFix/>
          </a:blip>
          <a:srcRect b="9082" l="6585" r="0" t="0"/>
          <a:stretch/>
        </p:blipFill>
        <p:spPr>
          <a:xfrm>
            <a:off x="6577825" y="3348825"/>
            <a:ext cx="4356874" cy="31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415641" y="593367"/>
            <a:ext cx="1136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838200" y="14819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There is a challenge of station data within Africa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Access to station data is complicated and very expensive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Datasets that are available may not have the required spatial or temporal density</a:t>
            </a:r>
            <a:endParaRPr sz="2400">
              <a:solidFill>
                <a:schemeClr val="dk1"/>
              </a:solidFill>
            </a:endParaRPr>
          </a:p>
          <a:p>
            <a:pPr indent="0" lvl="0" marL="177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0" l="0" r="49415" t="0"/>
          <a:stretch/>
        </p:blipFill>
        <p:spPr>
          <a:xfrm>
            <a:off x="739575" y="3367200"/>
            <a:ext cx="3059150" cy="33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8700" y="152400"/>
            <a:ext cx="6859070" cy="132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title="Massive-decline-of-stations-in-Africa-in-CRU-data-v-32-and-strong-regional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1375" y="3141500"/>
            <a:ext cx="3721000" cy="28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>
            <a:off x="4327100" y="4728575"/>
            <a:ext cx="2483400" cy="185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4501525" y="6094500"/>
            <a:ext cx="60411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Massive decline of stations in Africa in CRU data 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9115150" y="3405175"/>
            <a:ext cx="2394000" cy="12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source 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Eklund, L., Romankiewicz, C., Brandt, M., Doevenspeck, M. and Samimi, C., 2016. Data and methods in the environment-migration nexus: a scale perspective.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DIE ERDE–Journal of the Geographical Society of Berlin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147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(2), pp.139-152.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415641" y="593367"/>
            <a:ext cx="1136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838200" y="14819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Currently the health research space either uses ERA5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Or land surface temperature from satellite data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Each of these providing their own challenges</a:t>
            </a:r>
            <a:endParaRPr sz="2400">
              <a:solidFill>
                <a:schemeClr val="dk1"/>
              </a:solidFill>
            </a:endParaRPr>
          </a:p>
          <a:p>
            <a:pPr indent="0" lvl="0" marL="177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8700" y="152400"/>
            <a:ext cx="6859070" cy="132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4">
            <a:alphaModFix/>
          </a:blip>
          <a:srcRect b="0" l="49899" r="0" t="0"/>
          <a:stretch/>
        </p:blipFill>
        <p:spPr>
          <a:xfrm>
            <a:off x="415650" y="2857500"/>
            <a:ext cx="3269775" cy="363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5">
            <a:alphaModFix/>
          </a:blip>
          <a:srcRect b="39111" l="11540" r="7983" t="39631"/>
          <a:stretch/>
        </p:blipFill>
        <p:spPr>
          <a:xfrm>
            <a:off x="3774325" y="4572000"/>
            <a:ext cx="8077824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415641" y="593367"/>
            <a:ext cx="1136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415641" y="1536633"/>
            <a:ext cx="11361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838200" y="14057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2400">
                <a:solidFill>
                  <a:srgbClr val="595959"/>
                </a:solidFill>
              </a:rPr>
              <a:t>The question is therefore, can regional climate simulations be used to bridge this data gap </a:t>
            </a:r>
            <a:endParaRPr sz="2400">
              <a:solidFill>
                <a:srgbClr val="595959"/>
              </a:solidFill>
            </a:endParaRPr>
          </a:p>
          <a:p>
            <a:pPr indent="-3810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○"/>
            </a:pPr>
            <a:r>
              <a:rPr lang="en" sz="2400">
                <a:solidFill>
                  <a:srgbClr val="595959"/>
                </a:solidFill>
              </a:rPr>
              <a:t>Can it provide useful heat information?</a:t>
            </a:r>
            <a:endParaRPr sz="2400">
              <a:solidFill>
                <a:srgbClr val="595959"/>
              </a:solidFill>
            </a:endParaRPr>
          </a:p>
          <a:p>
            <a:pPr indent="-3810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○"/>
            </a:pPr>
            <a:r>
              <a:rPr lang="en" sz="2400">
                <a:solidFill>
                  <a:srgbClr val="595959"/>
                </a:solidFill>
              </a:rPr>
              <a:t>Does it make sense resource wise?</a:t>
            </a:r>
            <a:endParaRPr sz="2400">
              <a:solidFill>
                <a:srgbClr val="595959"/>
              </a:solidFill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23" y="119073"/>
            <a:ext cx="6265100" cy="12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415641" y="593367"/>
            <a:ext cx="1136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415641" y="1536633"/>
            <a:ext cx="11361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4989050" y="1405750"/>
            <a:ext cx="6789000" cy="50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2575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Char char="●"/>
            </a:pPr>
            <a:r>
              <a:rPr lang="en" sz="2400">
                <a:solidFill>
                  <a:srgbClr val="595959"/>
                </a:solidFill>
              </a:rPr>
              <a:t>Used a Regional Climate Model - Weather Research and Forecasting Model (WRF) to simulate air temperature over Johannesburg and surrounds. With ERA5 being our forcing at the boundary.</a:t>
            </a:r>
            <a:endParaRPr sz="2400">
              <a:solidFill>
                <a:srgbClr val="595959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  <a:p>
            <a:pPr indent="-325755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75000"/>
              <a:buChar char="●"/>
            </a:pPr>
            <a:r>
              <a:rPr lang="en" sz="2400">
                <a:solidFill>
                  <a:srgbClr val="595959"/>
                </a:solidFill>
              </a:rPr>
              <a:t>Simulations produced for 6 months (Oct 2018 - April 2019) at 3km resolution with hourly output </a:t>
            </a:r>
            <a:endParaRPr sz="2400">
              <a:solidFill>
                <a:srgbClr val="595959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  <a:p>
            <a:pPr indent="-325755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75000"/>
              <a:buChar char="●"/>
            </a:pPr>
            <a:r>
              <a:rPr lang="en" sz="2400">
                <a:solidFill>
                  <a:srgbClr val="595959"/>
                </a:solidFill>
              </a:rPr>
              <a:t>Compared this to SAAQIS (South African Air Quality Information System) observation stations, ERA5 (31km), ERA5-land (9km) and modis </a:t>
            </a:r>
            <a:endParaRPr sz="2400">
              <a:solidFill>
                <a:srgbClr val="595959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50067" cy="11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 rotWithShape="1">
          <a:blip r:embed="rId4">
            <a:alphaModFix/>
          </a:blip>
          <a:srcRect b="0" l="0" r="0" t="6812"/>
          <a:stretch/>
        </p:blipFill>
        <p:spPr>
          <a:xfrm>
            <a:off x="479150" y="1723614"/>
            <a:ext cx="4486824" cy="41812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6" name="Google Shape;116;p19"/>
          <p:cNvGraphicFramePr/>
          <p:nvPr/>
        </p:nvGraphicFramePr>
        <p:xfrm>
          <a:off x="479150" y="5955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{A55D139E-7AD5-475D-B478-1D2B5089FF2B}</a:tableStyleId>
              </a:tblPr>
              <a:tblGrid>
                <a:gridCol w="2936350"/>
                <a:gridCol w="1573550"/>
                <a:gridCol w="1420025"/>
              </a:tblGrid>
              <a:tr h="46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Outer Domain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Inner Domain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resolution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9km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3km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415641" y="593367"/>
            <a:ext cx="1136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415641" y="1536633"/>
            <a:ext cx="11361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5334000" y="1405750"/>
            <a:ext cx="6444000" cy="50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Updated Land surface cover with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2020 South African National Land cover Dataset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 simulations were run with the Single layer urban canopy model parameterization scheme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Characterizes Low Intensity residential, High Intensity residential and Commercial/Industrial/Transportation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Updated some parameters for these three urban types - updated roof height and width - solely based on policies found restricting certain heights in certain area of the city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Small simulation tests were done and the albedo of the roofs was also tweaked to show more reasonable results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50067" cy="11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097" y="2008812"/>
            <a:ext cx="4927349" cy="33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415641" y="593367"/>
            <a:ext cx="1136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50067" cy="1100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2" name="Google Shape;132;p21"/>
          <p:cNvGraphicFramePr/>
          <p:nvPr/>
        </p:nvGraphicFramePr>
        <p:xfrm>
          <a:off x="1028700" y="1536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{A55D139E-7AD5-475D-B478-1D2B5089FF2B}</a:tableStyleId>
              </a:tblPr>
              <a:tblGrid>
                <a:gridCol w="2568875"/>
                <a:gridCol w="2568875"/>
                <a:gridCol w="2568875"/>
                <a:gridCol w="2568875"/>
              </a:tblGrid>
              <a:tr h="66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Experiment Name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PBL Scheme</a:t>
                      </a:r>
                      <a:endParaRPr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Outer domain Cumulus Scheme</a:t>
                      </a:r>
                      <a:endParaRPr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Microphysics Scheme</a:t>
                      </a:r>
                      <a:endParaRPr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wrf1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Mellor-Yamada-Janjic TKE scheme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Tiedtke scheme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WSM 6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wrf2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MYNN 2.5 level TKE scheme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Tiedtke scheme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WSM 6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wrf3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UW boundary layer scheme from CAM5 (CESM 1_0_1)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Tiedtke scheme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WSM 6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wrf4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Mellor-Yamada-Janjic TKE scheme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Multi-scale Kain-Fritsch scheme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WSM 6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wrf5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(BouLac) PBL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Tiedtke scheme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WSM 6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wrf6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(BouLac) PBL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Multi-scale Kain-Fritsch scheme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WSM 6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wrf7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UW boundary layer scheme from CAM5 (CESM 1_0_1)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</a:rPr>
                        <a:t>Multi-scale Kain-Fritsch scheme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Wsm 6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