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45" r:id="rId2"/>
    <p:sldId id="318" r:id="rId3"/>
    <p:sldId id="4329" r:id="rId4"/>
    <p:sldId id="4334" r:id="rId5"/>
    <p:sldId id="4335" r:id="rId6"/>
    <p:sldId id="4336" r:id="rId7"/>
    <p:sldId id="719" r:id="rId8"/>
    <p:sldId id="4354" r:id="rId9"/>
    <p:sldId id="4338" r:id="rId10"/>
    <p:sldId id="4340" r:id="rId11"/>
    <p:sldId id="4343" r:id="rId12"/>
    <p:sldId id="4344" r:id="rId13"/>
    <p:sldId id="4341" r:id="rId14"/>
    <p:sldId id="4346" r:id="rId15"/>
    <p:sldId id="4345" r:id="rId16"/>
    <p:sldId id="4347" r:id="rId17"/>
    <p:sldId id="4350" r:id="rId18"/>
    <p:sldId id="4349" r:id="rId19"/>
    <p:sldId id="4351" r:id="rId20"/>
    <p:sldId id="4352" r:id="rId21"/>
    <p:sldId id="4353" r:id="rId22"/>
    <p:sldId id="4332" r:id="rId23"/>
    <p:sldId id="4337" r:id="rId24"/>
    <p:sldId id="708" r:id="rId25"/>
    <p:sldId id="4320" r:id="rId26"/>
  </p:sldIdLst>
  <p:sldSz cx="12192000" cy="6858000"/>
  <p:notesSz cx="6858000" cy="9144000"/>
  <p:defaultTextStyle>
    <a:defPPr>
      <a:defRPr lang="en-US"/>
    </a:defPPr>
    <a:lvl1pPr marL="0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6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2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3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8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14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99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5" algn="l" defTabSz="9143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FFE37D"/>
    <a:srgbClr val="FFCC66"/>
    <a:srgbClr val="DCFF90"/>
    <a:srgbClr val="F7B3ED"/>
    <a:srgbClr val="61E7FF"/>
    <a:srgbClr val="0B3041"/>
    <a:srgbClr val="2B9DC0"/>
    <a:srgbClr val="36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695" autoAdjust="0"/>
  </p:normalViewPr>
  <p:slideViewPr>
    <p:cSldViewPr snapToGrid="0">
      <p:cViewPr varScale="1">
        <p:scale>
          <a:sx n="93" d="100"/>
          <a:sy n="93" d="100"/>
        </p:scale>
        <p:origin x="3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9B1A3-6754-4F48-988B-48F13FB177BC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0D846-A6B3-1641-BFDE-6114FD07C9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02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71F9-88CA-AE44-891F-44FF0C9416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7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0D846-A6B3-1641-BFDE-6114FD07C95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2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3F84-9655-764D-771C-748362096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46244-6941-865C-4D24-23C72CFCA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5" indent="0" algn="ctr">
              <a:buNone/>
              <a:defRPr sz="2000"/>
            </a:lvl2pPr>
            <a:lvl3pPr marL="914430" indent="0" algn="ctr">
              <a:buNone/>
              <a:defRPr sz="1800"/>
            </a:lvl3pPr>
            <a:lvl4pPr marL="1371645" indent="0" algn="ctr">
              <a:buNone/>
              <a:defRPr sz="1600"/>
            </a:lvl4pPr>
            <a:lvl5pPr marL="1828861" indent="0" algn="ctr">
              <a:buNone/>
              <a:defRPr sz="1600"/>
            </a:lvl5pPr>
            <a:lvl6pPr marL="2286075" indent="0" algn="ctr">
              <a:buNone/>
              <a:defRPr sz="1600"/>
            </a:lvl6pPr>
            <a:lvl7pPr marL="2743290" indent="0" algn="ctr">
              <a:buNone/>
              <a:defRPr sz="1600"/>
            </a:lvl7pPr>
            <a:lvl8pPr marL="3200505" indent="0" algn="ctr">
              <a:buNone/>
              <a:defRPr sz="1600"/>
            </a:lvl8pPr>
            <a:lvl9pPr marL="365772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DF6A-C242-C980-4BF5-D3B2DDED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6E3F6-C6E0-D356-497E-1ABA3CDC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ADC82-7844-CB5F-8D29-09C0DA72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010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09A5-0F34-0E2E-0516-E3DB7EA8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1F8D4-B25F-75C1-7766-946C3A956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366AD-A3DA-70B4-2C13-7D89E14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892EE-5169-B181-0797-B3339188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54A3-B500-9388-F38F-26C6822B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9394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B4A2F8-FC52-8D10-9875-5F8970141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6AEEA-C7FA-2963-15EB-987CAA44B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239A2-EC99-EAFA-ADC6-D547D38C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14EAD-A4EA-CD53-4198-19BBFCA8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CD224-EC00-4774-F366-4F755F69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8036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50D105-3168-9AA2-1E36-18264E43F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6765" y="1270"/>
            <a:ext cx="7112053" cy="18314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3EA9C-34EA-199C-CEF0-8463AAE7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9E7-45DE-4A2D-ACFD-0D8C8BBAB79F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D9ED6-2507-9043-2434-14990C290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5142B-2BCF-3584-CF46-5568AF23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E74-8957-4046-8937-1199D0665174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F26ABC-4A2D-3F29-949F-D733E61C91B2}"/>
              </a:ext>
            </a:extLst>
          </p:cNvPr>
          <p:cNvGrpSpPr/>
          <p:nvPr userDrawn="1"/>
        </p:nvGrpSpPr>
        <p:grpSpPr>
          <a:xfrm>
            <a:off x="11930388" y="4900065"/>
            <a:ext cx="261612" cy="1456285"/>
            <a:chOff x="-7479" y="4982614"/>
            <a:chExt cx="261612" cy="14562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ED001F-8063-F3C7-2FEF-E453A15D6F8A}"/>
                </a:ext>
              </a:extLst>
            </p:cNvPr>
            <p:cNvSpPr/>
            <p:nvPr userDrawn="1"/>
          </p:nvSpPr>
          <p:spPr>
            <a:xfrm>
              <a:off x="-7479" y="4982614"/>
              <a:ext cx="261612" cy="14562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584E66-4123-80C8-F229-404A09AEC330}"/>
                </a:ext>
              </a:extLst>
            </p:cNvPr>
            <p:cNvSpPr txBox="1"/>
            <p:nvPr userDrawn="1"/>
          </p:nvSpPr>
          <p:spPr>
            <a:xfrm rot="16200000">
              <a:off x="-565323" y="5578170"/>
              <a:ext cx="13773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0" dirty="0">
                  <a:solidFill>
                    <a:schemeClr val="bg1">
                      <a:lumMod val="95000"/>
                    </a:schemeClr>
                  </a:solidFill>
                  <a:ea typeface="Montserrat Semi" charset="0"/>
                  <a:cs typeface="Montserrat Semi" charset="0"/>
                </a:rPr>
                <a:t>www.utm.my</a:t>
              </a:r>
              <a:endParaRPr lang="en-US" sz="1100" b="1" i="0" dirty="0">
                <a:solidFill>
                  <a:schemeClr val="accent4"/>
                </a:solidFill>
                <a:ea typeface="Montserrat Semi" charset="0"/>
                <a:cs typeface="Montserrat Semi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957FA-0954-130C-016A-4BAA3351102F}"/>
              </a:ext>
            </a:extLst>
          </p:cNvPr>
          <p:cNvSpPr/>
          <p:nvPr userDrawn="1"/>
        </p:nvSpPr>
        <p:spPr>
          <a:xfrm rot="5400000">
            <a:off x="6073139" y="761174"/>
            <a:ext cx="45719" cy="12192000"/>
          </a:xfrm>
          <a:prstGeom prst="rect">
            <a:avLst/>
          </a:prstGeom>
          <a:solidFill>
            <a:srgbClr val="6C1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18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6001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B254-BBD0-8244-9936-E0CFBD97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3F48-AD5C-24BC-9ACB-9391BE4A9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F3E60-95B4-C057-5685-BBEB990D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49D8-0544-24A9-8D4F-F3D97298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0CEB7-7A5F-6FE9-117D-5731D091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561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84FA-4801-10AC-9FE0-25176684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E58FC-1954-156B-193D-CD10C480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1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3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4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6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7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9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0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81FF8-016C-9E67-4DF1-AC4086B5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7F620-6250-BEE9-7C8A-B8D392A5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3249-7463-3EEF-92EB-39EBCB7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481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0C7F-0591-697A-F520-AE83B40D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A3BE4-C43B-4310-31DA-DFC34E6BA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594F7-DD5E-5593-31F8-52AC635F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A9E69-C407-1809-BA04-C7E4A731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267EB-9273-CCDB-BB94-807CD479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086DE-527A-CFFB-6873-B59F02E4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323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6B08-6022-99B8-2102-9373FAE1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328A6-3F91-D990-F40C-FF3EF61F6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5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5" indent="0">
              <a:buNone/>
              <a:defRPr sz="1600" b="1"/>
            </a:lvl4pPr>
            <a:lvl5pPr marL="1828861" indent="0">
              <a:buNone/>
              <a:defRPr sz="1600" b="1"/>
            </a:lvl5pPr>
            <a:lvl6pPr marL="2286075" indent="0">
              <a:buNone/>
              <a:defRPr sz="1600" b="1"/>
            </a:lvl6pPr>
            <a:lvl7pPr marL="2743290" indent="0">
              <a:buNone/>
              <a:defRPr sz="1600" b="1"/>
            </a:lvl7pPr>
            <a:lvl8pPr marL="3200505" indent="0">
              <a:buNone/>
              <a:defRPr sz="1600" b="1"/>
            </a:lvl8pPr>
            <a:lvl9pPr marL="365772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F1C8E-05C5-FAB2-0996-6D95CB849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F367D-EF82-DC14-7319-41B5D1C70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5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5" indent="0">
              <a:buNone/>
              <a:defRPr sz="1600" b="1"/>
            </a:lvl4pPr>
            <a:lvl5pPr marL="1828861" indent="0">
              <a:buNone/>
              <a:defRPr sz="1600" b="1"/>
            </a:lvl5pPr>
            <a:lvl6pPr marL="2286075" indent="0">
              <a:buNone/>
              <a:defRPr sz="1600" b="1"/>
            </a:lvl6pPr>
            <a:lvl7pPr marL="2743290" indent="0">
              <a:buNone/>
              <a:defRPr sz="1600" b="1"/>
            </a:lvl7pPr>
            <a:lvl8pPr marL="3200505" indent="0">
              <a:buNone/>
              <a:defRPr sz="1600" b="1"/>
            </a:lvl8pPr>
            <a:lvl9pPr marL="365772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1AFA9-A3A9-9681-FE1D-33E0145E9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AED09-CC6E-2ED4-46BF-8A08BE2B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68416-ABCD-B0BD-91D6-2060F43B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08519-9DF0-012A-6614-8182EFC7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7516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E203-458D-5109-A5EE-89BB8EC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5B86A-BDE4-6C32-0BA3-ACEC8DE0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12F50-DF83-7D27-90EF-22589949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092-D560-5865-0EF4-AA94C3EC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442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9330A37-644E-8079-9FA9-BF8DFCE5C51B}"/>
              </a:ext>
            </a:extLst>
          </p:cNvPr>
          <p:cNvSpPr/>
          <p:nvPr userDrawn="1"/>
        </p:nvSpPr>
        <p:spPr>
          <a:xfrm>
            <a:off x="-2" y="-6264"/>
            <a:ext cx="2160000" cy="6864263"/>
          </a:xfrm>
          <a:prstGeom prst="rect">
            <a:avLst/>
          </a:prstGeom>
          <a:solidFill>
            <a:srgbClr val="3649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A51505-347C-9249-4953-6926B39E2A6B}"/>
              </a:ext>
            </a:extLst>
          </p:cNvPr>
          <p:cNvSpPr/>
          <p:nvPr userDrawn="1"/>
        </p:nvSpPr>
        <p:spPr>
          <a:xfrm>
            <a:off x="315685" y="85577"/>
            <a:ext cx="11758480" cy="6686846"/>
          </a:xfrm>
          <a:prstGeom prst="roundRect">
            <a:avLst>
              <a:gd name="adj" fmla="val 13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3" name="Picture 22" descr="A logo of a fruit&#10;&#10;Description automatically generated">
            <a:extLst>
              <a:ext uri="{FF2B5EF4-FFF2-40B4-BE49-F238E27FC236}">
                <a16:creationId xmlns:a16="http://schemas.microsoft.com/office/drawing/2014/main" id="{C6D7C56F-AE17-404E-AB05-3366BA1D0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30" y="2358607"/>
            <a:ext cx="3600000" cy="4353191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9265D7D6-C8AC-15C1-C981-0BC9C5A124AA}"/>
              </a:ext>
            </a:extLst>
          </p:cNvPr>
          <p:cNvSpPr>
            <a:spLocks noChangeAspect="1"/>
          </p:cNvSpPr>
          <p:nvPr userDrawn="1"/>
        </p:nvSpPr>
        <p:spPr>
          <a:xfrm>
            <a:off x="10197965" y="155567"/>
            <a:ext cx="1800000" cy="730721"/>
          </a:xfrm>
          <a:custGeom>
            <a:avLst/>
            <a:gdLst/>
            <a:ahLst/>
            <a:cxnLst/>
            <a:rect l="l" t="t" r="r" b="b"/>
            <a:pathLst>
              <a:path w="2602470" h="1056489">
                <a:moveTo>
                  <a:pt x="0" y="0"/>
                </a:moveTo>
                <a:lnTo>
                  <a:pt x="2602470" y="0"/>
                </a:lnTo>
                <a:lnTo>
                  <a:pt x="2602470" y="1056488"/>
                </a:lnTo>
                <a:lnTo>
                  <a:pt x="0" y="1056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84F8B9-F27B-6BCD-4378-67798C215645}"/>
              </a:ext>
            </a:extLst>
          </p:cNvPr>
          <p:cNvSpPr/>
          <p:nvPr userDrawn="1"/>
        </p:nvSpPr>
        <p:spPr>
          <a:xfrm>
            <a:off x="315685" y="6564087"/>
            <a:ext cx="11758480" cy="216000"/>
          </a:xfrm>
          <a:prstGeom prst="roundRect">
            <a:avLst>
              <a:gd name="adj" fmla="val 19788"/>
            </a:avLst>
          </a:prstGeom>
          <a:solidFill>
            <a:srgbClr val="2B9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spc="199" dirty="0">
                <a:solidFill>
                  <a:srgbClr val="FFFFFF"/>
                </a:solidFill>
                <a:latin typeface="+mn-lt"/>
                <a:ea typeface="League Spartan"/>
                <a:cs typeface="Aharoni" panose="02010803020104030203" pitchFamily="2" charset="-79"/>
                <a:sym typeface="League Spartan"/>
              </a:rPr>
              <a:t>“Sustaining Nature, Safeguarding Future”</a:t>
            </a:r>
          </a:p>
        </p:txBody>
      </p:sp>
    </p:spTree>
    <p:extLst>
      <p:ext uri="{BB962C8B-B14F-4D97-AF65-F5344CB8AC3E}">
        <p14:creationId xmlns:p14="http://schemas.microsoft.com/office/powerpoint/2010/main" val="129035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7C82-64EC-94EF-724E-4C2609EE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276E8-E29F-844F-B173-CC228D9F6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4F494-9D6F-5A9D-5E7F-DBFA60BC4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5" indent="0">
              <a:buNone/>
              <a:defRPr sz="1400"/>
            </a:lvl2pPr>
            <a:lvl3pPr marL="914430" indent="0">
              <a:buNone/>
              <a:defRPr sz="1200"/>
            </a:lvl3pPr>
            <a:lvl4pPr marL="1371645" indent="0">
              <a:buNone/>
              <a:defRPr sz="1000"/>
            </a:lvl4pPr>
            <a:lvl5pPr marL="1828861" indent="0">
              <a:buNone/>
              <a:defRPr sz="1000"/>
            </a:lvl5pPr>
            <a:lvl6pPr marL="2286075" indent="0">
              <a:buNone/>
              <a:defRPr sz="1000"/>
            </a:lvl6pPr>
            <a:lvl7pPr marL="2743290" indent="0">
              <a:buNone/>
              <a:defRPr sz="1000"/>
            </a:lvl7pPr>
            <a:lvl8pPr marL="3200505" indent="0">
              <a:buNone/>
              <a:defRPr sz="1000"/>
            </a:lvl8pPr>
            <a:lvl9pPr marL="365772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5A033-C831-4728-FEEB-F4312B3D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1D7AE-3353-3DFC-F432-EE8BD2B5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BA7F1-51EF-3F25-4987-92FE62BC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558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87C4-0EA5-A86D-F322-B3ADCF78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D4575-F0D9-F23A-8F61-C70B87EC1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5" indent="0">
              <a:buNone/>
              <a:defRPr sz="2800"/>
            </a:lvl2pPr>
            <a:lvl3pPr marL="914430" indent="0">
              <a:buNone/>
              <a:defRPr sz="2400"/>
            </a:lvl3pPr>
            <a:lvl4pPr marL="1371645" indent="0">
              <a:buNone/>
              <a:defRPr sz="2000"/>
            </a:lvl4pPr>
            <a:lvl5pPr marL="1828861" indent="0">
              <a:buNone/>
              <a:defRPr sz="2000"/>
            </a:lvl5pPr>
            <a:lvl6pPr marL="2286075" indent="0">
              <a:buNone/>
              <a:defRPr sz="2000"/>
            </a:lvl6pPr>
            <a:lvl7pPr marL="2743290" indent="0">
              <a:buNone/>
              <a:defRPr sz="2000"/>
            </a:lvl7pPr>
            <a:lvl8pPr marL="3200505" indent="0">
              <a:buNone/>
              <a:defRPr sz="2000"/>
            </a:lvl8pPr>
            <a:lvl9pPr marL="365772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05470-64C2-010D-2DE9-CEE28B958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5" indent="0">
              <a:buNone/>
              <a:defRPr sz="1400"/>
            </a:lvl2pPr>
            <a:lvl3pPr marL="914430" indent="0">
              <a:buNone/>
              <a:defRPr sz="1200"/>
            </a:lvl3pPr>
            <a:lvl4pPr marL="1371645" indent="0">
              <a:buNone/>
              <a:defRPr sz="1000"/>
            </a:lvl4pPr>
            <a:lvl5pPr marL="1828861" indent="0">
              <a:buNone/>
              <a:defRPr sz="1000"/>
            </a:lvl5pPr>
            <a:lvl6pPr marL="2286075" indent="0">
              <a:buNone/>
              <a:defRPr sz="1000"/>
            </a:lvl6pPr>
            <a:lvl7pPr marL="2743290" indent="0">
              <a:buNone/>
              <a:defRPr sz="1000"/>
            </a:lvl7pPr>
            <a:lvl8pPr marL="3200505" indent="0">
              <a:buNone/>
              <a:defRPr sz="1000"/>
            </a:lvl8pPr>
            <a:lvl9pPr marL="365772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6A671-9627-C6EB-6D8F-C6D94132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1C2A-82AF-9B2C-7FED-21C33B94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FDB1E-06E6-BF9D-04F0-6C1A895F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634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8124A-66F8-33F4-9AD9-F0A3BC50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F4569-C0ED-4D68-5E8E-3A2635C38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86137-6EA3-7A9E-C41E-B81811F47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01517-BA8B-4465-9EDD-0D2332FD673D}" type="datetimeFigureOut">
              <a:rPr lang="en-MY" smtClean="0"/>
              <a:t>29/8/2025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A82E3-D448-D42E-4B16-B8587D869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8D1E7-7564-C10B-5B06-C0919F756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B6393-54E4-435E-AAC7-CA0C5C7E6F9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720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8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7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82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7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3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8" indent="-228608" algn="l" defTabSz="914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EFA90-E069-4D59-BB46-0B0FA553292F}"/>
              </a:ext>
            </a:extLst>
          </p:cNvPr>
          <p:cNvSpPr txBox="1"/>
          <p:nvPr/>
        </p:nvSpPr>
        <p:spPr>
          <a:xfrm>
            <a:off x="542229" y="241320"/>
            <a:ext cx="89889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Projections of Compounded Extreme Rainfall Events under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SSP5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-8.5 from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CMIP6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 Models for Flood Risk Assessment in Kelantan and Terengganu, Malaysia</a:t>
            </a:r>
            <a:endParaRPr lang="en-MY" sz="1600" i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E2AD7-A722-4F56-AF05-1273D03192FA}"/>
              </a:ext>
            </a:extLst>
          </p:cNvPr>
          <p:cNvSpPr txBox="1"/>
          <p:nvPr/>
        </p:nvSpPr>
        <p:spPr>
          <a:xfrm>
            <a:off x="542230" y="2382794"/>
            <a:ext cx="830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u="sng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Z. </a:t>
            </a:r>
            <a:r>
              <a:rPr lang="en-MY" b="1" u="sng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Sa’adi</a:t>
            </a:r>
            <a:r>
              <a:rPr lang="en-MY" b="1" u="sng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*</a:t>
            </a:r>
            <a:r>
              <a:rPr lang="en-MY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, Z. </a:t>
            </a:r>
            <a:r>
              <a:rPr lang="en-MY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Yusop</a:t>
            </a:r>
            <a:r>
              <a:rPr lang="en-MY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MY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M.K.I</a:t>
            </a:r>
            <a:r>
              <a:rPr lang="en-MY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. Muhammad, M.M. Hamed, Z. </a:t>
            </a:r>
            <a:r>
              <a:rPr lang="en-MY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Zainon</a:t>
            </a:r>
            <a:r>
              <a:rPr lang="en-MY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 Noor, and Ricky Anak </a:t>
            </a:r>
            <a:r>
              <a:rPr lang="en-MY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Kemarau</a:t>
            </a:r>
            <a:endParaRPr lang="en-MY" spc="300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9317C-E4F7-4EF4-9680-DC628EDCF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34052" r="9034" b="26116"/>
          <a:stretch/>
        </p:blipFill>
        <p:spPr>
          <a:xfrm>
            <a:off x="351578" y="5630674"/>
            <a:ext cx="10611850" cy="762909"/>
          </a:xfrm>
          <a:prstGeom prst="rect">
            <a:avLst/>
          </a:prstGeom>
        </p:spPr>
      </p:pic>
      <p:pic>
        <p:nvPicPr>
          <p:cNvPr id="4" name="Picture 4" descr="SDG 13 – Climate Action – Sustainability@UKM">
            <a:extLst>
              <a:ext uri="{FF2B5EF4-FFF2-40B4-BE49-F238E27FC236}">
                <a16:creationId xmlns:a16="http://schemas.microsoft.com/office/drawing/2014/main" id="{70B305EC-4A30-4118-B70D-33701F821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553" y="5328487"/>
            <a:ext cx="1172269" cy="11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FAB4C-C4C0-4BF4-942B-303514C0D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" y="2955263"/>
            <a:ext cx="5553771" cy="12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AE808E-BD48-465C-BC80-0EA89AC19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50" y="4194371"/>
            <a:ext cx="3559386" cy="1321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DE5335-A742-4972-9EB4-82252A81DE0C}"/>
              </a:ext>
            </a:extLst>
          </p:cNvPr>
          <p:cNvSpPr txBox="1"/>
          <p:nvPr/>
        </p:nvSpPr>
        <p:spPr>
          <a:xfrm>
            <a:off x="4019236" y="4855326"/>
            <a:ext cx="30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pc="300" dirty="0">
                <a:latin typeface="Garamond" panose="02020404030301010803" pitchFamily="18" charset="0"/>
              </a:rPr>
              <a:t>29 August 2025 | Fri</a:t>
            </a:r>
          </a:p>
          <a:p>
            <a:r>
              <a:rPr lang="en-MY" spc="300" dirty="0">
                <a:latin typeface="Garamond" panose="02020404030301010803" pitchFamily="18" charset="0"/>
              </a:rPr>
              <a:t>Trieste, Italy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670C5B4-011B-448F-9EBA-94657F5A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52" y="3216703"/>
            <a:ext cx="1882860" cy="9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CLCA">
            <a:extLst>
              <a:ext uri="{FF2B5EF4-FFF2-40B4-BE49-F238E27FC236}">
                <a16:creationId xmlns:a16="http://schemas.microsoft.com/office/drawing/2014/main" id="{73AF19A4-18E3-4BD9-AB61-837B9B12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874" y="4541561"/>
            <a:ext cx="3559387" cy="5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Editorial for the special issue: vulnerability to natural hazards—the  challenge of integration | Natural Hazards">
            <a:extLst>
              <a:ext uri="{FF2B5EF4-FFF2-40B4-BE49-F238E27FC236}">
                <a16:creationId xmlns:a16="http://schemas.microsoft.com/office/drawing/2014/main" id="{0F5FDF54-10D2-4837-8D3E-138B06B2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16" y="2956128"/>
            <a:ext cx="978463" cy="14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59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240E85-1400-41E6-9394-9921A1810EAE}"/>
              </a:ext>
            </a:extLst>
          </p:cNvPr>
          <p:cNvSpPr txBox="1"/>
          <p:nvPr/>
        </p:nvSpPr>
        <p:spPr>
          <a:xfrm>
            <a:off x="8629650" y="3380428"/>
            <a:ext cx="3171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MY" sz="3200" dirty="0" err="1"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CMCC</a:t>
            </a:r>
            <a:r>
              <a:rPr lang="en-MY" sz="3200" dirty="0" err="1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-CM2-SR5</a:t>
            </a:r>
            <a:endParaRPr lang="en-MY" sz="3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2381459" y="0"/>
            <a:ext cx="8129117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 | Multi-statistical metric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2135C-04FD-47D9-8A2A-ECC30D2BB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3" y="884632"/>
            <a:ext cx="7399569" cy="55913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09D3A3-C18A-402C-9EC6-F8C64C09609F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267610" y="2047875"/>
            <a:ext cx="1362040" cy="1624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86C818C-99F0-4841-AAAB-EA192EEDA674}"/>
              </a:ext>
            </a:extLst>
          </p:cNvPr>
          <p:cNvSpPr txBox="1"/>
          <p:nvPr/>
        </p:nvSpPr>
        <p:spPr>
          <a:xfrm>
            <a:off x="8458199" y="2175543"/>
            <a:ext cx="3171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32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Mean statistical value</a:t>
            </a:r>
            <a:endParaRPr lang="en-MY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6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C2890-2365-47A5-9655-007742E7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8" y="1364892"/>
            <a:ext cx="8170816" cy="42866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FC3E7D-FF5C-40D1-8E8C-070237447682}"/>
              </a:ext>
            </a:extLst>
          </p:cNvPr>
          <p:cNvSpPr/>
          <p:nvPr/>
        </p:nvSpPr>
        <p:spPr>
          <a:xfrm>
            <a:off x="40192" y="1364893"/>
            <a:ext cx="1567543" cy="41282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6C1D85-29BE-49BB-9028-BD7FA5AF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76" y="2069961"/>
            <a:ext cx="3765414" cy="2164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BD89F-7602-4417-922D-5DBC54F8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393" y="4365099"/>
            <a:ext cx="1546994" cy="4648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40C3CBD-02CD-47A3-94D9-CD6F48107DF5}"/>
              </a:ext>
            </a:extLst>
          </p:cNvPr>
          <p:cNvSpPr txBox="1">
            <a:spLocks/>
          </p:cNvSpPr>
          <p:nvPr/>
        </p:nvSpPr>
        <p:spPr>
          <a:xfrm>
            <a:off x="2031441" y="0"/>
            <a:ext cx="8129117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 | CPI</a:t>
            </a:r>
            <a:endParaRPr lang="en-MY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5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2FC14-7499-4C4E-8D72-C8C72A66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747" y="1685575"/>
            <a:ext cx="3992153" cy="39862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4EFCB5-D217-45B5-8C54-0F62767A0F58}"/>
              </a:ext>
            </a:extLst>
          </p:cNvPr>
          <p:cNvSpPr/>
          <p:nvPr/>
        </p:nvSpPr>
        <p:spPr>
          <a:xfrm>
            <a:off x="5961131" y="3040883"/>
            <a:ext cx="5334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04572-03A9-4846-B0D0-5B8E5AEC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1" y="1685575"/>
            <a:ext cx="3992152" cy="39862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BB0A2A6-2647-4115-84B2-D630669D0203}"/>
              </a:ext>
            </a:extLst>
          </p:cNvPr>
          <p:cNvSpPr/>
          <p:nvPr/>
        </p:nvSpPr>
        <p:spPr>
          <a:xfrm>
            <a:off x="2377077" y="2202683"/>
            <a:ext cx="5334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7A96F2-4785-4C01-B50E-F3E82080A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09" y="2190749"/>
            <a:ext cx="4138019" cy="29187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663FC8-E676-4C90-81F6-DEEF0AB073D3}"/>
              </a:ext>
            </a:extLst>
          </p:cNvPr>
          <p:cNvSpPr txBox="1">
            <a:spLocks/>
          </p:cNvSpPr>
          <p:nvPr/>
        </p:nvSpPr>
        <p:spPr>
          <a:xfrm>
            <a:off x="2031441" y="64670"/>
            <a:ext cx="8129117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 | Fisher Jenks</a:t>
            </a:r>
            <a:endParaRPr lang="en-MY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4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847070" y="25315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ACD35-68AC-4197-8D98-7E293B416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913898"/>
            <a:ext cx="10601325" cy="56726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E729C3-CD48-4C0F-AAAE-1923F23B92D4}"/>
              </a:ext>
            </a:extLst>
          </p:cNvPr>
          <p:cNvSpPr/>
          <p:nvPr/>
        </p:nvSpPr>
        <p:spPr>
          <a:xfrm>
            <a:off x="990600" y="1476375"/>
            <a:ext cx="2133600" cy="60959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535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433247" y="136733"/>
            <a:ext cx="5325505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Top-performing </a:t>
            </a:r>
            <a:r>
              <a:rPr lang="en-US" sz="3600" b="1" dirty="0" err="1">
                <a:latin typeface="Garamond" panose="02020404030301010803" pitchFamily="18" charset="0"/>
              </a:rPr>
              <a:t>GCMs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9511E-3527-4E11-A4C3-5ABA799DD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369594"/>
            <a:ext cx="6191250" cy="496929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EAACB9D-575B-4058-AF68-4A47A5932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102" y="2465338"/>
            <a:ext cx="52387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CanESM5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most closely matches CHIRPS monthly rainfall with higher mean and overlap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CMCC-CM2-SR5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and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CMCC-ESM2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underestimate rainfall and show lower similarity.</a:t>
            </a:r>
          </a:p>
        </p:txBody>
      </p:sp>
    </p:spTree>
    <p:extLst>
      <p:ext uri="{BB962C8B-B14F-4D97-AF65-F5344CB8AC3E}">
        <p14:creationId xmlns:p14="http://schemas.microsoft.com/office/powerpoint/2010/main" val="153644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Bias correction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8FFA0-88BD-4B48-AD4B-CF6BEAE177E8}"/>
              </a:ext>
            </a:extLst>
          </p:cNvPr>
          <p:cNvSpPr txBox="1"/>
          <p:nvPr/>
        </p:nvSpPr>
        <p:spPr>
          <a:xfrm>
            <a:off x="397845" y="2067431"/>
            <a:ext cx="5448986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Quantile Mapping (QM)</a:t>
            </a:r>
          </a:p>
          <a:p>
            <a:pPr marL="457200" indent="-4572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Support Vector Machine (</a:t>
            </a:r>
            <a:r>
              <a:rPr lang="en-MY" sz="2400" dirty="0" err="1">
                <a:latin typeface="Garamond" panose="02020404030301010803" pitchFamily="18" charset="0"/>
              </a:rPr>
              <a:t>SVM</a:t>
            </a:r>
            <a:r>
              <a:rPr lang="en-MY" sz="2400" dirty="0">
                <a:latin typeface="Garamond" panose="02020404030301010803" pitchFamily="18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Random Forest (RF)</a:t>
            </a:r>
          </a:p>
          <a:p>
            <a:pPr marL="457200" indent="-4572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Quantile Random Forest (QRF)</a:t>
            </a:r>
          </a:p>
          <a:p>
            <a:pPr marL="457200" indent="-457200">
              <a:buAutoNum type="arabicPeriod"/>
            </a:pPr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Hybrid</a:t>
            </a:r>
            <a:r>
              <a:rPr lang="en-MY" sz="2400" dirty="0">
                <a:latin typeface="Garamond" panose="02020404030301010803" pitchFamily="18" charset="0"/>
              </a:rPr>
              <a:t> Quantile Mapping (QM)</a:t>
            </a:r>
          </a:p>
          <a:p>
            <a:pPr marL="457200" indent="-457200">
              <a:buAutoNum type="arabicPeriod"/>
            </a:pPr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Hybrid</a:t>
            </a:r>
            <a:r>
              <a:rPr lang="en-MY" sz="2400" dirty="0">
                <a:latin typeface="Garamond" panose="02020404030301010803" pitchFamily="18" charset="0"/>
              </a:rPr>
              <a:t> Support Vector Machine (</a:t>
            </a:r>
            <a:r>
              <a:rPr lang="en-MY" sz="2400" dirty="0" err="1">
                <a:latin typeface="Garamond" panose="02020404030301010803" pitchFamily="18" charset="0"/>
              </a:rPr>
              <a:t>SVM</a:t>
            </a:r>
            <a:r>
              <a:rPr lang="en-MY" sz="2400" dirty="0">
                <a:latin typeface="Garamond" panose="02020404030301010803" pitchFamily="18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Hybrid</a:t>
            </a:r>
            <a:r>
              <a:rPr lang="en-MY" sz="2400" dirty="0">
                <a:latin typeface="Garamond" panose="02020404030301010803" pitchFamily="18" charset="0"/>
              </a:rPr>
              <a:t> Random Forest (RF)</a:t>
            </a:r>
          </a:p>
          <a:p>
            <a:pPr marL="457200" indent="-457200">
              <a:buAutoNum type="arabicPeriod"/>
            </a:pPr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Hybrid</a:t>
            </a:r>
            <a:r>
              <a:rPr lang="en-MY" sz="2400" dirty="0">
                <a:latin typeface="Garamond" panose="02020404030301010803" pitchFamily="18" charset="0"/>
              </a:rPr>
              <a:t> Quantile Random Forest (QRF)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39E6B-5698-46F5-A1A4-514BD85A7555}"/>
              </a:ext>
            </a:extLst>
          </p:cNvPr>
          <p:cNvSpPr txBox="1"/>
          <p:nvPr/>
        </p:nvSpPr>
        <p:spPr>
          <a:xfrm>
            <a:off x="6345171" y="1242576"/>
            <a:ext cx="5211694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HYBRID</a:t>
            </a:r>
          </a:p>
          <a:p>
            <a:pPr algn="ctr"/>
            <a:r>
              <a:rPr lang="en-US" sz="2400" b="1" dirty="0">
                <a:latin typeface="Garamond" panose="02020404030301010803" pitchFamily="18" charset="0"/>
              </a:rPr>
              <a:t>Random Forest classifier </a:t>
            </a:r>
            <a:r>
              <a:rPr lang="en-US" sz="2400" dirty="0">
                <a:latin typeface="Garamond" panose="02020404030301010803" pitchFamily="18" charset="0"/>
              </a:rPr>
              <a:t>to identify </a:t>
            </a:r>
            <a:r>
              <a:rPr lang="en-US" sz="2400" b="1" dirty="0">
                <a:latin typeface="Garamond" panose="02020404030301010803" pitchFamily="18" charset="0"/>
              </a:rPr>
              <a:t>wet/dry days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b="1" dirty="0">
                <a:latin typeface="Garamond" panose="02020404030301010803" pitchFamily="18" charset="0"/>
              </a:rPr>
              <a:t>dynamically adjusting thresholds and sample sizes </a:t>
            </a:r>
            <a:r>
              <a:rPr lang="en-US" sz="2400" dirty="0">
                <a:latin typeface="Garamond" panose="02020404030301010803" pitchFamily="18" charset="0"/>
              </a:rPr>
              <a:t>to correct both historical and future </a:t>
            </a:r>
            <a:r>
              <a:rPr lang="en-US" sz="2400" dirty="0" err="1">
                <a:latin typeface="Garamond" panose="02020404030301010803" pitchFamily="18" charset="0"/>
              </a:rPr>
              <a:t>GCM</a:t>
            </a:r>
            <a:r>
              <a:rPr lang="en-US" sz="2400" dirty="0">
                <a:latin typeface="Garamond" panose="02020404030301010803" pitchFamily="18" charset="0"/>
              </a:rPr>
              <a:t> rainfall to match observed distributions</a:t>
            </a:r>
            <a:endParaRPr lang="en-MY" sz="2400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CB7A9-B82B-48D8-A1B6-8D00E69532E8}"/>
              </a:ext>
            </a:extLst>
          </p:cNvPr>
          <p:cNvSpPr txBox="1"/>
          <p:nvPr/>
        </p:nvSpPr>
        <p:spPr>
          <a:xfrm>
            <a:off x="6210986" y="3939012"/>
            <a:ext cx="558316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MY" b="1" dirty="0">
                <a:latin typeface="Garamond" panose="02020404030301010803" pitchFamily="18" charset="0"/>
              </a:rPr>
              <a:t>Threshold: </a:t>
            </a:r>
            <a:r>
              <a:rPr lang="en-US" dirty="0">
                <a:latin typeface="Garamond" panose="02020404030301010803" pitchFamily="18" charset="0"/>
              </a:rPr>
              <a:t>1 mm/day &amp; minimum sample size of 20.</a:t>
            </a:r>
          </a:p>
          <a:p>
            <a:r>
              <a:rPr lang="en-US" b="1" dirty="0">
                <a:latin typeface="Garamond" panose="02020404030301010803" pitchFamily="18" charset="0"/>
              </a:rPr>
              <a:t>Fallback limits</a:t>
            </a:r>
            <a:r>
              <a:rPr lang="en-US" dirty="0">
                <a:latin typeface="Garamond" panose="02020404030301010803" pitchFamily="18" charset="0"/>
              </a:rPr>
              <a:t>: 0.1 mm/day &amp; 10 sample size to handle sparse rainfall data.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b="1" dirty="0">
                <a:latin typeface="Garamond" panose="02020404030301010803" pitchFamily="18" charset="0"/>
              </a:rPr>
              <a:t>algorithm adjusts the threshold and sample size iteratively </a:t>
            </a:r>
            <a:r>
              <a:rPr lang="en-US" dirty="0">
                <a:latin typeface="Garamond" panose="02020404030301010803" pitchFamily="18" charset="0"/>
              </a:rPr>
              <a:t>to ensure a </a:t>
            </a:r>
            <a:r>
              <a:rPr lang="en-US" b="1" dirty="0">
                <a:latin typeface="Garamond" panose="02020404030301010803" pitchFamily="18" charset="0"/>
              </a:rPr>
              <a:t>sufficient number of wet days are available for bias correction</a:t>
            </a:r>
            <a:r>
              <a:rPr lang="en-US" dirty="0">
                <a:latin typeface="Garamond" panose="02020404030301010803" pitchFamily="18" charset="0"/>
              </a:rPr>
              <a:t>.</a:t>
            </a:r>
            <a:endParaRPr lang="en-MY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91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847070" y="67870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Bias correction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8C22A-1DB6-4E45-86D3-24B0E6D4C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1077" y="803669"/>
            <a:ext cx="3224753" cy="277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37C2E-FCFB-43C4-8506-903093B966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69876" y="803669"/>
            <a:ext cx="2905125" cy="2776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F11CC-CA41-4B39-8212-276B53CE2F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13454" y="3670229"/>
            <a:ext cx="2870848" cy="2776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71DC75-40D5-403D-A590-B9B07B11119F}"/>
              </a:ext>
            </a:extLst>
          </p:cNvPr>
          <p:cNvSpPr txBox="1"/>
          <p:nvPr/>
        </p:nvSpPr>
        <p:spPr>
          <a:xfrm>
            <a:off x="1993583" y="1159264"/>
            <a:ext cx="131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dirty="0" err="1">
                <a:latin typeface="Garamond" panose="02020404030301010803" pitchFamily="18" charset="0"/>
              </a:rPr>
              <a:t>CanESM5</a:t>
            </a:r>
            <a:endParaRPr lang="en-MY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7CFF09-5E7C-4124-898F-681616112164}"/>
              </a:ext>
            </a:extLst>
          </p:cNvPr>
          <p:cNvSpPr txBox="1"/>
          <p:nvPr/>
        </p:nvSpPr>
        <p:spPr>
          <a:xfrm>
            <a:off x="4684301" y="1046309"/>
            <a:ext cx="1790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dirty="0" err="1">
                <a:latin typeface="Garamond" panose="02020404030301010803" pitchFamily="18" charset="0"/>
              </a:rPr>
              <a:t>CMCC-CM2-SR5</a:t>
            </a:r>
            <a:endParaRPr lang="en-MY" dirty="0"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C9B4B-2F54-4E91-BDA8-2FEFB6A1CE0D}"/>
              </a:ext>
            </a:extLst>
          </p:cNvPr>
          <p:cNvSpPr txBox="1"/>
          <p:nvPr/>
        </p:nvSpPr>
        <p:spPr>
          <a:xfrm>
            <a:off x="3248878" y="3953791"/>
            <a:ext cx="162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dirty="0" err="1">
                <a:latin typeface="Garamond" panose="02020404030301010803" pitchFamily="18" charset="0"/>
              </a:rPr>
              <a:t>CMCC-ESM2</a:t>
            </a:r>
            <a:endParaRPr lang="en-MY" dirty="0">
              <a:latin typeface="Garamond" panose="020204040303010108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F724A0-F396-4DD6-A5B2-8F6E6ED5A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618" y="1096194"/>
            <a:ext cx="4310641" cy="51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37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671DC75-40D5-403D-A590-B9B07B11119F}"/>
              </a:ext>
            </a:extLst>
          </p:cNvPr>
          <p:cNvSpPr txBox="1"/>
          <p:nvPr/>
        </p:nvSpPr>
        <p:spPr>
          <a:xfrm>
            <a:off x="339343" y="1564927"/>
            <a:ext cx="31218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MY" sz="2800" dirty="0" err="1">
                <a:latin typeface="Garamond" panose="02020404030301010803" pitchFamily="18" charset="0"/>
              </a:rPr>
              <a:t>CanESM5</a:t>
            </a:r>
            <a:endParaRPr lang="en-MY" sz="2800" dirty="0">
              <a:latin typeface="Garamond" panose="020204040303010108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MY" sz="2800" dirty="0" err="1">
                <a:latin typeface="Garamond" panose="02020404030301010803" pitchFamily="18" charset="0"/>
              </a:rPr>
              <a:t>CMCC-CM2-SR5</a:t>
            </a:r>
            <a:endParaRPr lang="en-MY" sz="2800" dirty="0">
              <a:latin typeface="Garamond" panose="020204040303010108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MY" sz="2800" dirty="0" err="1">
                <a:latin typeface="Garamond" panose="02020404030301010803" pitchFamily="18" charset="0"/>
              </a:rPr>
              <a:t>CMCC-ESM2</a:t>
            </a:r>
            <a:endParaRPr lang="en-MY" sz="2800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EEB55-1FF5-43F8-A024-5A8D832D1450}"/>
              </a:ext>
            </a:extLst>
          </p:cNvPr>
          <p:cNvSpPr txBox="1"/>
          <p:nvPr/>
        </p:nvSpPr>
        <p:spPr>
          <a:xfrm>
            <a:off x="3484403" y="1128615"/>
            <a:ext cx="49973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4400" b="1" dirty="0">
                <a:latin typeface="Garamond" panose="02020404030301010803" pitchFamily="18" charset="0"/>
              </a:rPr>
              <a:t>RF-ensemble</a:t>
            </a:r>
          </a:p>
          <a:p>
            <a:pPr algn="ctr"/>
            <a:r>
              <a:rPr lang="en-MY" sz="4400" b="1" dirty="0">
                <a:latin typeface="Garamond" panose="02020404030301010803" pitchFamily="18" charset="0"/>
              </a:rPr>
              <a:t>+</a:t>
            </a:r>
          </a:p>
          <a:p>
            <a:pPr algn="ctr"/>
            <a:r>
              <a:rPr lang="en-MY" sz="4400" b="1" dirty="0" err="1">
                <a:latin typeface="Garamond" panose="02020404030301010803" pitchFamily="18" charset="0"/>
              </a:rPr>
              <a:t>BCCA</a:t>
            </a:r>
            <a:r>
              <a:rPr lang="en-MY" sz="4400" b="1" dirty="0">
                <a:latin typeface="Garamond" panose="02020404030301010803" pitchFamily="18" charset="0"/>
              </a:rPr>
              <a:t> (Hybrid RF)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6CFF6-742F-445B-ABCC-839B7353C2F6}"/>
              </a:ext>
            </a:extLst>
          </p:cNvPr>
          <p:cNvSpPr txBox="1"/>
          <p:nvPr/>
        </p:nvSpPr>
        <p:spPr>
          <a:xfrm>
            <a:off x="6096000" y="3222548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Sa’adi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Z. et al. (2024).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Natural Hazards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B31E7-E0A9-4F75-B39E-00C12D2E4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99" y="512161"/>
            <a:ext cx="2165147" cy="5903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CC009B-2711-4550-A585-D1C892BF7A04}"/>
              </a:ext>
            </a:extLst>
          </p:cNvPr>
          <p:cNvPicPr/>
          <p:nvPr/>
        </p:nvPicPr>
        <p:blipFill rotWithShape="1">
          <a:blip r:embed="rId3"/>
          <a:srcRect t="7820"/>
          <a:stretch/>
        </p:blipFill>
        <p:spPr bwMode="auto">
          <a:xfrm>
            <a:off x="630692" y="3605728"/>
            <a:ext cx="7971122" cy="298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128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2595047" y="153595"/>
            <a:ext cx="7001905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Compound event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C3D0A-999D-4D53-9C68-52D3ED9C67AC}"/>
              </a:ext>
            </a:extLst>
          </p:cNvPr>
          <p:cNvSpPr txBox="1"/>
          <p:nvPr/>
        </p:nvSpPr>
        <p:spPr>
          <a:xfrm>
            <a:off x="5562599" y="1453694"/>
            <a:ext cx="5991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Pre-condition compound events</a:t>
            </a:r>
          </a:p>
          <a:p>
            <a:pPr algn="ctr"/>
            <a:r>
              <a:rPr lang="en-US" sz="2400" b="1" dirty="0">
                <a:latin typeface="Garamond" panose="02020404030301010803" pitchFamily="18" charset="0"/>
              </a:rPr>
              <a:t>When one extreme event creates a condition that makes a subsequent event more severe.</a:t>
            </a:r>
            <a:r>
              <a:rPr lang="en-MY" sz="2400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3F895-C2A0-4E84-8E24-E8D344D49FC2}"/>
              </a:ext>
            </a:extLst>
          </p:cNvPr>
          <p:cNvSpPr txBox="1"/>
          <p:nvPr/>
        </p:nvSpPr>
        <p:spPr>
          <a:xfrm>
            <a:off x="314326" y="2124224"/>
            <a:ext cx="4772024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MY" sz="2400" b="1" dirty="0">
                <a:solidFill>
                  <a:srgbClr val="0000FF"/>
                </a:solidFill>
                <a:latin typeface="Garamond" panose="02020404030301010803" pitchFamily="18" charset="0"/>
              </a:rPr>
              <a:t>Pre-condition compound events 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Spatial compound events 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Temporal compound events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Multivariate compound events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Network or system compound events 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Cascading compound events</a:t>
            </a:r>
          </a:p>
          <a:p>
            <a:pPr marL="342900" indent="-342900">
              <a:buAutoNum type="arabicPeriod"/>
            </a:pPr>
            <a:r>
              <a:rPr lang="en-MY" sz="2400" dirty="0">
                <a:latin typeface="Garamond" panose="02020404030301010803" pitchFamily="18" charset="0"/>
              </a:rPr>
              <a:t>Synchronous compound events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FBC54-FA59-40A9-A6E9-4A4CC2E8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55" y="3590925"/>
            <a:ext cx="6516819" cy="2429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8FEBA-6EB6-4087-B7E6-0867C55626ED}"/>
              </a:ext>
            </a:extLst>
          </p:cNvPr>
          <p:cNvSpPr txBox="1"/>
          <p:nvPr/>
        </p:nvSpPr>
        <p:spPr>
          <a:xfrm>
            <a:off x="5299803" y="3221593"/>
            <a:ext cx="651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dirty="0">
                <a:latin typeface="Times New Roman" panose="02020603050405020304" pitchFamily="18" charset="0"/>
                <a:ea typeface="Calibri" panose="020F0502020204030204" pitchFamily="34" charset="0"/>
              </a:rPr>
              <a:t>[A</a:t>
            </a:r>
            <a:r>
              <a:rPr lang="en-M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ntecedent rainfall accumulation threshold] + [Percentile threshold]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81448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2595047" y="125020"/>
            <a:ext cx="7001905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Compound event | </a:t>
            </a:r>
            <a:r>
              <a:rPr lang="en-US" sz="3600" b="1" dirty="0" err="1">
                <a:latin typeface="Garamond" panose="02020404030301010803" pitchFamily="18" charset="0"/>
              </a:rPr>
              <a:t>SSP5</a:t>
            </a:r>
            <a:r>
              <a:rPr lang="en-US" sz="3600" b="1" dirty="0">
                <a:latin typeface="Garamond" panose="02020404030301010803" pitchFamily="18" charset="0"/>
              </a:rPr>
              <a:t>-8.5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02234-247C-40F5-BE89-CB96EBAE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19200"/>
            <a:ext cx="5289483" cy="5281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11E17-5B96-49D0-A78D-87F61E58A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83" y="1219200"/>
            <a:ext cx="6157815" cy="51137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DDEA8D-FB7D-4557-B1AB-20436CC523AD}"/>
              </a:ext>
            </a:extLst>
          </p:cNvPr>
          <p:cNvSpPr/>
          <p:nvPr/>
        </p:nvSpPr>
        <p:spPr>
          <a:xfrm>
            <a:off x="10029825" y="3429000"/>
            <a:ext cx="1988973" cy="8858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C00AE-84ED-4A2E-8066-8B3833DEF29C}"/>
              </a:ext>
            </a:extLst>
          </p:cNvPr>
          <p:cNvSpPr/>
          <p:nvPr/>
        </p:nvSpPr>
        <p:spPr>
          <a:xfrm>
            <a:off x="10020300" y="5276850"/>
            <a:ext cx="1988973" cy="8858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6654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E5DBC0D-0E8A-490B-B8E8-57F9936F2861}"/>
              </a:ext>
            </a:extLst>
          </p:cNvPr>
          <p:cNvSpPr txBox="1"/>
          <p:nvPr/>
        </p:nvSpPr>
        <p:spPr>
          <a:xfrm>
            <a:off x="475788" y="358696"/>
            <a:ext cx="56202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Flood Grant 2024</a:t>
            </a:r>
          </a:p>
          <a:p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The influence of climate change on extreme rainfall and flood risk projections in Kelantan and Terengganu</a:t>
            </a:r>
          </a:p>
        </p:txBody>
      </p:sp>
      <p:pic>
        <p:nvPicPr>
          <p:cNvPr id="10" name="Picture 2" descr="CMIP6 – UKESM">
            <a:extLst>
              <a:ext uri="{FF2B5EF4-FFF2-40B4-BE49-F238E27FC236}">
                <a16:creationId xmlns:a16="http://schemas.microsoft.com/office/drawing/2014/main" id="{9906B6AA-A75D-4900-A7B0-27081131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4" y="2100809"/>
            <a:ext cx="2437736" cy="6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42BC35-3661-4E38-9F1E-44176242236C}"/>
              </a:ext>
            </a:extLst>
          </p:cNvPr>
          <p:cNvSpPr txBox="1"/>
          <p:nvPr/>
        </p:nvSpPr>
        <p:spPr>
          <a:xfrm>
            <a:off x="7410975" y="189419"/>
            <a:ext cx="18511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</a:rPr>
              <a:t>E</a:t>
            </a:r>
            <a:r>
              <a:rPr lang="en-MY" sz="1600" b="1" dirty="0" err="1">
                <a:latin typeface="Garamond" panose="02020404030301010803" pitchFamily="18" charset="0"/>
              </a:rPr>
              <a:t>xtreme</a:t>
            </a:r>
            <a:r>
              <a:rPr lang="en-MY" sz="1600" b="1" dirty="0">
                <a:latin typeface="Garamond" panose="02020404030301010803" pitchFamily="18" charset="0"/>
              </a:rPr>
              <a:t> rainfall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595FC-3625-4E4F-BE68-96D5C0097027}"/>
              </a:ext>
            </a:extLst>
          </p:cNvPr>
          <p:cNvSpPr txBox="1"/>
          <p:nvPr/>
        </p:nvSpPr>
        <p:spPr>
          <a:xfrm>
            <a:off x="6350822" y="1132651"/>
            <a:ext cx="18511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MY" sz="1600" dirty="0">
                <a:latin typeface="Garamond" panose="02020404030301010803" pitchFamily="18" charset="0"/>
              </a:rPr>
              <a:t>Climate change projection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E6C3C-7BE8-46D5-A3E8-A29B19616A78}"/>
              </a:ext>
            </a:extLst>
          </p:cNvPr>
          <p:cNvSpPr txBox="1"/>
          <p:nvPr/>
        </p:nvSpPr>
        <p:spPr>
          <a:xfrm>
            <a:off x="8727460" y="1255761"/>
            <a:ext cx="18511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MY" sz="1600" dirty="0">
                <a:latin typeface="Garamond" panose="02020404030301010803" pitchFamily="18" charset="0"/>
              </a:rPr>
              <a:t>Adaptation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7C63531C-568F-40AC-8037-584C39A4460C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rot="5400000">
            <a:off x="7504138" y="300236"/>
            <a:ext cx="604678" cy="106015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84C44DF-04AD-41F1-8B4F-4886BAA7C8C3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16200000" flipH="1">
            <a:off x="8630901" y="233624"/>
            <a:ext cx="727788" cy="1316485"/>
          </a:xfrm>
          <a:prstGeom prst="bentConnector3">
            <a:avLst>
              <a:gd name="adj1" fmla="val 42077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EEBD1B7-ACB4-4ACA-90F5-7691C2F18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26" y="1783135"/>
            <a:ext cx="1975710" cy="1972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B27EDD-01DA-4CE8-B73A-4C7CA1882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59" y="1936294"/>
            <a:ext cx="2075935" cy="1556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9A2B8C-0B53-4348-B937-489FB8C1E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863" y="2934759"/>
            <a:ext cx="2323259" cy="23198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E87F7D-9C55-4F38-9223-F1597F27AED8}"/>
              </a:ext>
            </a:extLst>
          </p:cNvPr>
          <p:cNvGrpSpPr/>
          <p:nvPr/>
        </p:nvGrpSpPr>
        <p:grpSpPr>
          <a:xfrm>
            <a:off x="6150018" y="4072059"/>
            <a:ext cx="6051481" cy="1320116"/>
            <a:chOff x="6150018" y="4072059"/>
            <a:chExt cx="6051481" cy="1320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692733-541F-4BCD-8BE2-07FC04F05E5F}"/>
                </a:ext>
              </a:extLst>
            </p:cNvPr>
            <p:cNvGrpSpPr/>
            <p:nvPr/>
          </p:nvGrpSpPr>
          <p:grpSpPr>
            <a:xfrm>
              <a:off x="6150018" y="4072059"/>
              <a:ext cx="4222235" cy="1320116"/>
              <a:chOff x="7487509" y="5065238"/>
              <a:chExt cx="4222235" cy="1320116"/>
            </a:xfrm>
          </p:grpSpPr>
          <p:pic>
            <p:nvPicPr>
              <p:cNvPr id="1026" name="Picture 2" descr="Sustainable Development Goal 11 - Wikipedia">
                <a:extLst>
                  <a:ext uri="{FF2B5EF4-FFF2-40B4-BE49-F238E27FC236}">
                    <a16:creationId xmlns:a16="http://schemas.microsoft.com/office/drawing/2014/main" id="{B6EE4EBF-DB64-4266-9333-6359090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509" y="5065240"/>
                <a:ext cx="1320114" cy="1320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SDG 13 – Climate Action – Sustainability@UKM">
                <a:extLst>
                  <a:ext uri="{FF2B5EF4-FFF2-40B4-BE49-F238E27FC236}">
                    <a16:creationId xmlns:a16="http://schemas.microsoft.com/office/drawing/2014/main" id="{E22FD2A4-BF71-457D-82F5-09A85AAF2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8569" y="5065240"/>
                <a:ext cx="1320114" cy="1320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Sustainable Development Goal 15 - Wikipedia">
                <a:extLst>
                  <a:ext uri="{FF2B5EF4-FFF2-40B4-BE49-F238E27FC236}">
                    <a16:creationId xmlns:a16="http://schemas.microsoft.com/office/drawing/2014/main" id="{3752252C-FE13-42AF-9515-36AAA0E41E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89629" y="5065238"/>
                <a:ext cx="1320115" cy="132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3E3017-54F3-425B-90FF-07B15A464153}"/>
                </a:ext>
              </a:extLst>
            </p:cNvPr>
            <p:cNvSpPr txBox="1"/>
            <p:nvPr/>
          </p:nvSpPr>
          <p:spPr>
            <a:xfrm>
              <a:off x="10469462" y="4408950"/>
              <a:ext cx="17320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 Display" panose="02110004020202020204"/>
                  <a:ea typeface="+mj-ea"/>
                  <a:cs typeface="+mj-cs"/>
                </a:rPr>
                <a:t>MyNAP</a:t>
              </a:r>
              <a:endParaRPr lang="en-MY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F8E5A3-4502-4C43-B708-81A8DFF16EAE}"/>
              </a:ext>
            </a:extLst>
          </p:cNvPr>
          <p:cNvSpPr txBox="1"/>
          <p:nvPr/>
        </p:nvSpPr>
        <p:spPr>
          <a:xfrm>
            <a:off x="8172027" y="3493245"/>
            <a:ext cx="2692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</a:rPr>
              <a:t>Kpg</a:t>
            </a:r>
            <a:r>
              <a:rPr lang="en-US" sz="1200" dirty="0">
                <a:latin typeface="Garamond" panose="02020404030301010803" pitchFamily="18" charset="0"/>
              </a:rPr>
              <a:t>. </a:t>
            </a:r>
            <a:r>
              <a:rPr lang="en-US" sz="1200" dirty="0" err="1">
                <a:latin typeface="Garamond" panose="02020404030301010803" pitchFamily="18" charset="0"/>
              </a:rPr>
              <a:t>Jubakar</a:t>
            </a:r>
            <a:r>
              <a:rPr lang="en-US" sz="1200" dirty="0">
                <a:latin typeface="Garamond" panose="02020404030301010803" pitchFamily="18" charset="0"/>
              </a:rPr>
              <a:t> Pantai, 25/6/2025</a:t>
            </a:r>
            <a:endParaRPr lang="en-MY" sz="1200" dirty="0">
              <a:latin typeface="Garamond" panose="020204040303010108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7AAB5-8717-4933-8D81-E6B132D33AB0}"/>
              </a:ext>
            </a:extLst>
          </p:cNvPr>
          <p:cNvSpPr txBox="1"/>
          <p:nvPr/>
        </p:nvSpPr>
        <p:spPr>
          <a:xfrm>
            <a:off x="4021071" y="5761505"/>
            <a:ext cx="7979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latin typeface="Garamond" panose="02020404030301010803" pitchFamily="18" charset="0"/>
              </a:rPr>
              <a:t>Government of Malaysia under the project </a:t>
            </a:r>
            <a:r>
              <a:rPr lang="en-MY" sz="1400" dirty="0" err="1">
                <a:latin typeface="Garamond" panose="02020404030301010803" pitchFamily="18" charset="0"/>
              </a:rPr>
              <a:t>UKM</a:t>
            </a:r>
            <a:r>
              <a:rPr lang="en-MY" sz="1400" dirty="0">
                <a:latin typeface="Garamond" panose="02020404030301010803" pitchFamily="18" charset="0"/>
              </a:rPr>
              <a:t> </a:t>
            </a:r>
            <a:r>
              <a:rPr lang="en-MY" sz="1400" dirty="0" err="1">
                <a:latin typeface="Garamond" panose="02020404030301010803" pitchFamily="18" charset="0"/>
              </a:rPr>
              <a:t>MONSUN</a:t>
            </a:r>
            <a:r>
              <a:rPr lang="en-MY" sz="1400" dirty="0">
                <a:latin typeface="Garamond" panose="02020404030301010803" pitchFamily="18" charset="0"/>
              </a:rPr>
              <a:t> (Grant Num. </a:t>
            </a:r>
            <a:r>
              <a:rPr lang="en-MY" sz="1400" dirty="0" err="1">
                <a:latin typeface="Garamond" panose="02020404030301010803" pitchFamily="18" charset="0"/>
              </a:rPr>
              <a:t>R.J130000.7713.4J776</a:t>
            </a:r>
            <a:r>
              <a:rPr lang="en-MY" sz="1400" dirty="0">
                <a:latin typeface="Garamond" panose="02020404030301010803" pitchFamily="18" charset="0"/>
              </a:rPr>
              <a:t>), administered by </a:t>
            </a:r>
            <a:r>
              <a:rPr lang="en-MY" sz="1400" dirty="0" err="1">
                <a:latin typeface="Garamond" panose="02020404030301010803" pitchFamily="18" charset="0"/>
              </a:rPr>
              <a:t>Universiti</a:t>
            </a:r>
            <a:r>
              <a:rPr lang="en-MY" sz="1400" dirty="0">
                <a:latin typeface="Garamond" panose="02020404030301010803" pitchFamily="18" charset="0"/>
              </a:rPr>
              <a:t> </a:t>
            </a:r>
            <a:r>
              <a:rPr lang="en-MY" sz="1400" dirty="0" err="1">
                <a:latin typeface="Garamond" panose="02020404030301010803" pitchFamily="18" charset="0"/>
              </a:rPr>
              <a:t>Kebangsaan</a:t>
            </a:r>
            <a:r>
              <a:rPr lang="en-MY" sz="1400" dirty="0">
                <a:latin typeface="Garamond" panose="02020404030301010803" pitchFamily="18" charset="0"/>
              </a:rPr>
              <a:t> Malaysia.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latin typeface="Garamond" panose="02020404030301010803" pitchFamily="18" charset="0"/>
              </a:rPr>
              <a:t>UTM </a:t>
            </a:r>
            <a:r>
              <a:rPr lang="en-MY" sz="1400" dirty="0" err="1">
                <a:latin typeface="Garamond" panose="02020404030301010803" pitchFamily="18" charset="0"/>
              </a:rPr>
              <a:t>Zamalah</a:t>
            </a:r>
            <a:r>
              <a:rPr lang="en-MY" sz="1400" dirty="0">
                <a:latin typeface="Garamond" panose="02020404030301010803" pitchFamily="18" charset="0"/>
              </a:rPr>
              <a:t> and Research Management Centre UTM (Grant </a:t>
            </a:r>
            <a:r>
              <a:rPr lang="en-MY" sz="1400" dirty="0" err="1">
                <a:latin typeface="Garamond" panose="02020404030301010803" pitchFamily="18" charset="0"/>
              </a:rPr>
              <a:t>No.Q.J130000.2522.14H84</a:t>
            </a:r>
            <a:r>
              <a:rPr lang="en-MY" sz="1400" dirty="0">
                <a:latin typeface="Garamond" panose="02020404030301010803" pitchFamily="18" charset="0"/>
              </a:rPr>
              <a:t>). </a:t>
            </a:r>
          </a:p>
        </p:txBody>
      </p:sp>
      <p:pic>
        <p:nvPicPr>
          <p:cNvPr id="6" name="Picture 2" descr="A logo with tigers and a shield&#10;&#10;AI-generated content may be incorrect.">
            <a:extLst>
              <a:ext uri="{FF2B5EF4-FFF2-40B4-BE49-F238E27FC236}">
                <a16:creationId xmlns:a16="http://schemas.microsoft.com/office/drawing/2014/main" id="{0710374F-0EBB-4ED4-A8D5-831FA93D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33" y="5588014"/>
            <a:ext cx="1732038" cy="8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blue red and white shield with a yellow lion and a red and white flag&#10;&#10;AI-generated content may be incorrect.">
            <a:extLst>
              <a:ext uri="{FF2B5EF4-FFF2-40B4-BE49-F238E27FC236}">
                <a16:creationId xmlns:a16="http://schemas.microsoft.com/office/drawing/2014/main" id="{E95D88E3-79D7-4F59-B15A-CB71549F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9" y="5602239"/>
            <a:ext cx="1650914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DE952A-82D8-4CC7-A6D1-EC149E220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319" y="2965285"/>
            <a:ext cx="2397901" cy="23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2595047" y="-8330"/>
            <a:ext cx="7001905" cy="721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Compound event | </a:t>
            </a:r>
            <a:r>
              <a:rPr lang="en-US" sz="3600" b="1" dirty="0" err="1">
                <a:latin typeface="Garamond" panose="02020404030301010803" pitchFamily="18" charset="0"/>
              </a:rPr>
              <a:t>SSP5</a:t>
            </a:r>
            <a:r>
              <a:rPr lang="en-US" sz="3600" b="1" dirty="0">
                <a:latin typeface="Garamond" panose="02020404030301010803" pitchFamily="18" charset="0"/>
              </a:rPr>
              <a:t>-8.5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B1C35-7465-4878-A1CB-1DD2EE7C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681303"/>
            <a:ext cx="6605587" cy="2242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5BAE8-F82A-48C3-8FB5-BF8307F4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2855811"/>
            <a:ext cx="6667500" cy="2311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30B418-4A4C-423C-B8D4-A399907B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8" y="5061870"/>
            <a:ext cx="6762749" cy="18067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43CBDA-CCFA-4CFE-B7B7-15907DD2675D}"/>
              </a:ext>
            </a:extLst>
          </p:cNvPr>
          <p:cNvSpPr txBox="1"/>
          <p:nvPr/>
        </p:nvSpPr>
        <p:spPr>
          <a:xfrm>
            <a:off x="7370054" y="2855811"/>
            <a:ext cx="44537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Pre-conditioned extreme rainfall increase in December and </a:t>
            </a:r>
            <a:r>
              <a:rPr lang="en-MY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shifted to January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107807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B4BFD2D-23AF-4753-A5E1-ABCAFF02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08" y="4614213"/>
            <a:ext cx="2234614" cy="22312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095E34-8A1B-4304-A10B-F0162BFC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147" y="4601713"/>
            <a:ext cx="2259650" cy="2256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FDA93E-F40B-4A8C-9E7B-FADCE6E1A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287" y="2499822"/>
            <a:ext cx="2247397" cy="22440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217591-C65F-46B4-9BC6-4CFE19D50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01" y="2538539"/>
            <a:ext cx="2208623" cy="22053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90A661-5C3F-4E9C-9F7E-397E6985C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764" y="2653746"/>
            <a:ext cx="2093245" cy="2090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29BF20-4A9B-46CC-84CB-E69E26C0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1271" y="2636971"/>
            <a:ext cx="2093245" cy="20901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2595047" y="-8330"/>
            <a:ext cx="7001905" cy="721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Compound event | </a:t>
            </a:r>
            <a:r>
              <a:rPr lang="en-US" sz="3600" b="1" dirty="0" err="1">
                <a:latin typeface="Garamond" panose="02020404030301010803" pitchFamily="18" charset="0"/>
              </a:rPr>
              <a:t>SSP5</a:t>
            </a:r>
            <a:r>
              <a:rPr lang="en-US" sz="3600" b="1" dirty="0">
                <a:latin typeface="Garamond" panose="02020404030301010803" pitchFamily="18" charset="0"/>
              </a:rPr>
              <a:t>-8.5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D1AA4-F6B9-41CB-B8FE-2C2C8FFD7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941" y="502306"/>
            <a:ext cx="2137847" cy="2134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BE058-F727-447A-9167-158A190F8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5155" y="511374"/>
            <a:ext cx="2145565" cy="214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26A88-6443-48D4-BC76-C2F005CE26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2362" y="482360"/>
            <a:ext cx="2250738" cy="2247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64DA14-4725-4C2C-8C67-4404E4B52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5359" y="502306"/>
            <a:ext cx="2308908" cy="2305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F94BFC-C8EA-4D3E-A783-F94DC58FC6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940" y="2601142"/>
            <a:ext cx="2129127" cy="21259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60D1F8-D55C-4268-A947-AC153AD5D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771" y="4562814"/>
            <a:ext cx="2261672" cy="22583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AC6F70-770E-4A56-8684-01E3D418AE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1722" y="4651262"/>
            <a:ext cx="2145565" cy="2142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6540337-018A-47C1-9E35-A54E884334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2362" y="4653955"/>
            <a:ext cx="2145565" cy="2142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873E7-DAF5-4E74-9A82-28F6151828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44742" y="470882"/>
            <a:ext cx="2309528" cy="230609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D8BBE6-D2E0-4D67-93FA-1E79B8047ACE}"/>
              </a:ext>
            </a:extLst>
          </p:cNvPr>
          <p:cNvSpPr txBox="1"/>
          <p:nvPr/>
        </p:nvSpPr>
        <p:spPr>
          <a:xfrm>
            <a:off x="0" y="1308028"/>
            <a:ext cx="776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P90</a:t>
            </a:r>
            <a:endParaRPr lang="en-MY" sz="28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542E04-E936-4F7E-9EC1-12D69500BE84}"/>
              </a:ext>
            </a:extLst>
          </p:cNvPr>
          <p:cNvSpPr txBox="1"/>
          <p:nvPr/>
        </p:nvSpPr>
        <p:spPr>
          <a:xfrm>
            <a:off x="0" y="3307548"/>
            <a:ext cx="776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P95</a:t>
            </a:r>
            <a:endParaRPr lang="en-MY" sz="28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4D4BDB-30F5-4A0E-AF7C-73E842A5D644}"/>
              </a:ext>
            </a:extLst>
          </p:cNvPr>
          <p:cNvSpPr txBox="1"/>
          <p:nvPr/>
        </p:nvSpPr>
        <p:spPr>
          <a:xfrm>
            <a:off x="0" y="5397677"/>
            <a:ext cx="776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P95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265894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DEFBE8A-B2AE-42D4-9772-B4EABAE3B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654ED-0DAE-42DE-85AA-126772B43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b="50000"/>
          <a:stretch/>
        </p:blipFill>
        <p:spPr>
          <a:xfrm>
            <a:off x="4276712" y="3723349"/>
            <a:ext cx="3943376" cy="3001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7D997-E519-435C-AA6B-A31D38DFF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49305" r="48727" b="5834"/>
          <a:stretch/>
        </p:blipFill>
        <p:spPr>
          <a:xfrm>
            <a:off x="276226" y="3723349"/>
            <a:ext cx="3856161" cy="3001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EAC1E1-47EB-4227-B337-BF4D55BB4D64}"/>
              </a:ext>
            </a:extLst>
          </p:cNvPr>
          <p:cNvSpPr txBox="1"/>
          <p:nvPr/>
        </p:nvSpPr>
        <p:spPr>
          <a:xfrm>
            <a:off x="8553450" y="3013501"/>
            <a:ext cx="3103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4800" b="1" dirty="0">
                <a:latin typeface="Garamond" panose="02020404030301010803" pitchFamily="18" charset="0"/>
              </a:rPr>
              <a:t>La Niña?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9D231C-1219-4E5E-8C65-FFE55D0D6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6" y="0"/>
            <a:ext cx="7648574" cy="34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DEFBE8A-B2AE-42D4-9772-B4EABAE3B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654ED-0DAE-42DE-85AA-126772B43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b="50000"/>
          <a:stretch/>
        </p:blipFill>
        <p:spPr>
          <a:xfrm>
            <a:off x="4249589" y="170524"/>
            <a:ext cx="3943376" cy="3001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7D997-E519-435C-AA6B-A31D38DFF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49305" r="48727" b="5834"/>
          <a:stretch/>
        </p:blipFill>
        <p:spPr>
          <a:xfrm>
            <a:off x="7677151" y="275299"/>
            <a:ext cx="3856161" cy="3001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EAC1E1-47EB-4227-B337-BF4D55BB4D64}"/>
              </a:ext>
            </a:extLst>
          </p:cNvPr>
          <p:cNvSpPr txBox="1"/>
          <p:nvPr/>
        </p:nvSpPr>
        <p:spPr>
          <a:xfrm>
            <a:off x="7219218" y="3686175"/>
            <a:ext cx="47720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4000" b="1" dirty="0" err="1">
                <a:latin typeface="Garamond" panose="02020404030301010803" pitchFamily="18" charset="0"/>
              </a:rPr>
              <a:t>SCS</a:t>
            </a:r>
            <a:r>
              <a:rPr lang="en-MY" sz="4000" b="1" dirty="0">
                <a:latin typeface="Garamond" panose="02020404030301010803" pitchFamily="18" charset="0"/>
              </a:rPr>
              <a:t>-type cold surge </a:t>
            </a:r>
            <a:r>
              <a:rPr lang="en-US" sz="4000" dirty="0">
                <a:latin typeface="Garamond" panose="02020404030301010803" pitchFamily="18" charset="0"/>
              </a:rPr>
              <a:t>mostly appears in early winter</a:t>
            </a:r>
            <a:endParaRPr lang="en-MY" sz="4000" dirty="0">
              <a:latin typeface="Garamond" panose="02020404030301010803" pitchFamily="18" charset="0"/>
            </a:endParaRPr>
          </a:p>
        </p:txBody>
      </p:sp>
      <p:pic>
        <p:nvPicPr>
          <p:cNvPr id="11266" name="Picture 2" descr="Cold Surge Pathways in East Asia and Their Tropical Impacts in: Journal of  Climate Volume 34 Issue 1 (2021)">
            <a:extLst>
              <a:ext uri="{FF2B5EF4-FFF2-40B4-BE49-F238E27FC236}">
                <a16:creationId xmlns:a16="http://schemas.microsoft.com/office/drawing/2014/main" id="{50105CB9-C4F8-4315-BD67-FCA47BBF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" y="904875"/>
            <a:ext cx="6642232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8ED96F-DA32-4044-B83A-61BEDF6222B9}"/>
              </a:ext>
            </a:extLst>
          </p:cNvPr>
          <p:cNvSpPr txBox="1"/>
          <p:nvPr/>
        </p:nvSpPr>
        <p:spPr>
          <a:xfrm>
            <a:off x="4529668" y="6219824"/>
            <a:ext cx="227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Abdillah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</a:t>
            </a:r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M.R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 et al. (2020).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J. </a:t>
            </a:r>
            <a:r>
              <a:rPr lang="en-US" sz="1200" i="1" dirty="0" err="1">
                <a:latin typeface="Garamond" panose="02020404030301010803" pitchFamily="18" charset="0"/>
                <a:ea typeface="Roboto Condensed" pitchFamily="2" charset="0"/>
              </a:rPr>
              <a:t>Clim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.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449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49BDAA-B9B8-43DD-9F18-3BBF6F31EB97}"/>
              </a:ext>
            </a:extLst>
          </p:cNvPr>
          <p:cNvSpPr txBox="1">
            <a:spLocks/>
          </p:cNvSpPr>
          <p:nvPr/>
        </p:nvSpPr>
        <p:spPr>
          <a:xfrm>
            <a:off x="2353305" y="0"/>
            <a:ext cx="7485390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aramond" panose="02020404030301010803" pitchFamily="18" charset="0"/>
              </a:rPr>
              <a:t>Projecting the Future &amp; Solution</a:t>
            </a:r>
            <a:endParaRPr lang="en-MY" sz="4000" b="1" dirty="0">
              <a:latin typeface="Garamond" panose="02020404030301010803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85B49F-2EF2-4CD2-9260-32AA8F00E439}"/>
              </a:ext>
            </a:extLst>
          </p:cNvPr>
          <p:cNvSpPr/>
          <p:nvPr/>
        </p:nvSpPr>
        <p:spPr>
          <a:xfrm>
            <a:off x="1728038" y="1020055"/>
            <a:ext cx="191052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Garamond" panose="020204040303010108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Projected data</a:t>
            </a: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D28ED9F-A923-49B9-A8B1-CB8A637D9E04}"/>
              </a:ext>
            </a:extLst>
          </p:cNvPr>
          <p:cNvSpPr/>
          <p:nvPr/>
        </p:nvSpPr>
        <p:spPr>
          <a:xfrm>
            <a:off x="4657867" y="1168618"/>
            <a:ext cx="1669244" cy="6463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4420D6-E285-44A1-9D56-151ABD7BE6EE}"/>
              </a:ext>
            </a:extLst>
          </p:cNvPr>
          <p:cNvSpPr/>
          <p:nvPr/>
        </p:nvSpPr>
        <p:spPr>
          <a:xfrm>
            <a:off x="1422930" y="1900533"/>
            <a:ext cx="2520746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Garamond" panose="020204040303010108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Downscaling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631E3-B7EB-42FB-BF56-A99C7C46AC5C}"/>
              </a:ext>
            </a:extLst>
          </p:cNvPr>
          <p:cNvSpPr/>
          <p:nvPr/>
        </p:nvSpPr>
        <p:spPr>
          <a:xfrm>
            <a:off x="6933904" y="1020055"/>
            <a:ext cx="324458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Garamond" panose="020204040303010108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Human-level resolution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769B1-A21A-4420-AEEE-E177F7D1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74" y="2854640"/>
            <a:ext cx="3066786" cy="30622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42607-47C5-42FB-9303-2FCDC7CDB13A}"/>
              </a:ext>
            </a:extLst>
          </p:cNvPr>
          <p:cNvSpPr/>
          <p:nvPr/>
        </p:nvSpPr>
        <p:spPr>
          <a:xfrm>
            <a:off x="6551886" y="1996376"/>
            <a:ext cx="4481663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Garamond" panose="020204040303010108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Co-adaptation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F0394-BBFF-4A62-BD08-BDE940E1B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9" y="4465022"/>
            <a:ext cx="5657392" cy="2389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F2AE5-FEA6-4526-8EBB-145C59D3E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91" y="2700347"/>
            <a:ext cx="1857017" cy="1755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B27A45-85CE-4AA3-B7AE-6DF0ED072C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84" y="2700347"/>
            <a:ext cx="1385767" cy="17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45E4E-9BB7-4F31-8901-B28021D0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026" y="2712026"/>
            <a:ext cx="2325185" cy="1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EFA90-E069-4D59-BB46-0B0FA553292F}"/>
              </a:ext>
            </a:extLst>
          </p:cNvPr>
          <p:cNvSpPr txBox="1"/>
          <p:nvPr/>
        </p:nvSpPr>
        <p:spPr>
          <a:xfrm>
            <a:off x="3384283" y="1020727"/>
            <a:ext cx="869915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Projections of Compounded Extreme Rainfall Events under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SSP5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-8.5 from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CMIP6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Models for Flood Risk Assessment in Kelantan and Terengganu, Malaysia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E2AD7-A722-4F56-AF05-1273D03192FA}"/>
              </a:ext>
            </a:extLst>
          </p:cNvPr>
          <p:cNvSpPr txBox="1"/>
          <p:nvPr/>
        </p:nvSpPr>
        <p:spPr>
          <a:xfrm>
            <a:off x="3468130" y="3610115"/>
            <a:ext cx="770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400" b="1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Terima</a:t>
            </a:r>
            <a:r>
              <a:rPr lang="en-MY" sz="5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Kasih</a:t>
            </a:r>
            <a:endParaRPr lang="en-MY" sz="5400" spc="300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EC650-8E35-4D9F-BB84-0F8DB95D7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2" t="9470" r="26482" b="52166"/>
          <a:stretch/>
        </p:blipFill>
        <p:spPr>
          <a:xfrm>
            <a:off x="480390" y="1110215"/>
            <a:ext cx="2630906" cy="26309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CED59-2D64-4064-8213-5020C2E9C148}"/>
              </a:ext>
            </a:extLst>
          </p:cNvPr>
          <p:cNvSpPr txBox="1"/>
          <p:nvPr/>
        </p:nvSpPr>
        <p:spPr>
          <a:xfrm>
            <a:off x="4021071" y="5761505"/>
            <a:ext cx="7979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latin typeface="Garamond" panose="02020404030301010803" pitchFamily="18" charset="0"/>
              </a:rPr>
              <a:t>Government of Malaysia under the project </a:t>
            </a:r>
            <a:r>
              <a:rPr lang="en-MY" sz="1400" dirty="0" err="1">
                <a:latin typeface="Garamond" panose="02020404030301010803" pitchFamily="18" charset="0"/>
              </a:rPr>
              <a:t>UKM</a:t>
            </a:r>
            <a:r>
              <a:rPr lang="en-MY" sz="1400" dirty="0">
                <a:latin typeface="Garamond" panose="02020404030301010803" pitchFamily="18" charset="0"/>
              </a:rPr>
              <a:t> </a:t>
            </a:r>
            <a:r>
              <a:rPr lang="en-MY" sz="1400" dirty="0" err="1">
                <a:latin typeface="Garamond" panose="02020404030301010803" pitchFamily="18" charset="0"/>
              </a:rPr>
              <a:t>MONSUN</a:t>
            </a:r>
            <a:r>
              <a:rPr lang="en-MY" sz="1400" dirty="0">
                <a:latin typeface="Garamond" panose="02020404030301010803" pitchFamily="18" charset="0"/>
              </a:rPr>
              <a:t> (Grant Num. </a:t>
            </a:r>
            <a:r>
              <a:rPr lang="en-MY" sz="1400" dirty="0" err="1">
                <a:latin typeface="Garamond" panose="02020404030301010803" pitchFamily="18" charset="0"/>
              </a:rPr>
              <a:t>R.J130000.7713.4J776</a:t>
            </a:r>
            <a:r>
              <a:rPr lang="en-MY" sz="1400" dirty="0">
                <a:latin typeface="Garamond" panose="02020404030301010803" pitchFamily="18" charset="0"/>
              </a:rPr>
              <a:t>), administered by </a:t>
            </a:r>
            <a:r>
              <a:rPr lang="en-MY" sz="1400" dirty="0" err="1">
                <a:latin typeface="Garamond" panose="02020404030301010803" pitchFamily="18" charset="0"/>
              </a:rPr>
              <a:t>Universiti</a:t>
            </a:r>
            <a:r>
              <a:rPr lang="en-MY" sz="1400" dirty="0">
                <a:latin typeface="Garamond" panose="02020404030301010803" pitchFamily="18" charset="0"/>
              </a:rPr>
              <a:t> </a:t>
            </a:r>
            <a:r>
              <a:rPr lang="en-MY" sz="1400" dirty="0" err="1">
                <a:latin typeface="Garamond" panose="02020404030301010803" pitchFamily="18" charset="0"/>
              </a:rPr>
              <a:t>Kebangsaan</a:t>
            </a:r>
            <a:r>
              <a:rPr lang="en-MY" sz="1400" dirty="0">
                <a:latin typeface="Garamond" panose="02020404030301010803" pitchFamily="18" charset="0"/>
              </a:rPr>
              <a:t> Malaysia.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400" dirty="0">
                <a:latin typeface="Garamond" panose="02020404030301010803" pitchFamily="18" charset="0"/>
              </a:rPr>
              <a:t>UTM </a:t>
            </a:r>
            <a:r>
              <a:rPr lang="en-MY" sz="1400" dirty="0" err="1">
                <a:latin typeface="Garamond" panose="02020404030301010803" pitchFamily="18" charset="0"/>
              </a:rPr>
              <a:t>Zamalah</a:t>
            </a:r>
            <a:r>
              <a:rPr lang="en-MY" sz="1400" dirty="0">
                <a:latin typeface="Garamond" panose="02020404030301010803" pitchFamily="18" charset="0"/>
              </a:rPr>
              <a:t> and Research Management Centre UTM (Grant </a:t>
            </a:r>
            <a:r>
              <a:rPr lang="en-MY" sz="1400" dirty="0" err="1">
                <a:latin typeface="Garamond" panose="02020404030301010803" pitchFamily="18" charset="0"/>
              </a:rPr>
              <a:t>No.Q.J130000.2522.14H84</a:t>
            </a:r>
            <a:r>
              <a:rPr lang="en-MY" sz="1400" dirty="0">
                <a:latin typeface="Garamond" panose="02020404030301010803" pitchFamily="18" charset="0"/>
              </a:rPr>
              <a:t>). </a:t>
            </a:r>
          </a:p>
        </p:txBody>
      </p:sp>
      <p:pic>
        <p:nvPicPr>
          <p:cNvPr id="8" name="Picture 2" descr="A logo with tigers and a shield&#10;&#10;AI-generated content may be incorrect.">
            <a:extLst>
              <a:ext uri="{FF2B5EF4-FFF2-40B4-BE49-F238E27FC236}">
                <a16:creationId xmlns:a16="http://schemas.microsoft.com/office/drawing/2014/main" id="{DFCD4769-64E1-44E6-B704-04DDFEFE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33" y="5588014"/>
            <a:ext cx="1732038" cy="8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blue red and white shield with a yellow lion and a red and white flag&#10;&#10;AI-generated content may be incorrect.">
            <a:extLst>
              <a:ext uri="{FF2B5EF4-FFF2-40B4-BE49-F238E27FC236}">
                <a16:creationId xmlns:a16="http://schemas.microsoft.com/office/drawing/2014/main" id="{30A2A3C5-81C5-4E54-8604-0C52DEA5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9" y="5602239"/>
            <a:ext cx="1650914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4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FDD751-8744-4792-B48C-57800C00F8AD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Study Area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EF1DA-44F6-48A1-8F23-73BD9CF9E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6" b="6949"/>
          <a:stretch/>
        </p:blipFill>
        <p:spPr>
          <a:xfrm>
            <a:off x="5829709" y="1378538"/>
            <a:ext cx="5647916" cy="4835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AA9BC-E949-4E50-9FAC-7E3F6538E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449699"/>
            <a:ext cx="4476750" cy="44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FDD751-8744-4792-B48C-57800C00F8AD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Flood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AA9BC-E949-4E50-9FAC-7E3F6538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13" y="1714496"/>
            <a:ext cx="2313053" cy="2309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31B6A-0095-44E1-BD00-68A9F0C38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87" y="702429"/>
            <a:ext cx="3073303" cy="463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2D846-CC60-4170-AEB6-87B8A476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165530"/>
            <a:ext cx="3291348" cy="243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09835-109C-474C-9550-3F1F4F30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65" y="3626085"/>
            <a:ext cx="3426218" cy="2974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14316-278E-4618-BEA7-9B7AAEA17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108" y="1123372"/>
            <a:ext cx="3420480" cy="2600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AC3F41-E631-4580-8185-DFEF2BA2B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108" y="3814351"/>
            <a:ext cx="3420480" cy="2804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04815-5A1B-41DD-9C5D-E5CA0F9F5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929" y="1616099"/>
            <a:ext cx="2437629" cy="2395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A1A0E-095E-41E6-BBF1-9D466613A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1609" y="4208888"/>
            <a:ext cx="1868320" cy="23096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882165-8FD2-4C28-9042-0FAF80095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3811" y="4257974"/>
            <a:ext cx="2252724" cy="2309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8C7F75-E8DE-47F3-82C0-102AA349CF67}"/>
              </a:ext>
            </a:extLst>
          </p:cNvPr>
          <p:cNvSpPr txBox="1"/>
          <p:nvPr/>
        </p:nvSpPr>
        <p:spPr>
          <a:xfrm>
            <a:off x="7385303" y="964789"/>
            <a:ext cx="4369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800" dirty="0">
                <a:latin typeface="Garamond" panose="02020404030301010803" pitchFamily="18" charset="0"/>
              </a:rPr>
              <a:t>Extreme &amp; High Variability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74851-B5EF-4E9C-8FFC-734675D04D7F}"/>
              </a:ext>
            </a:extLst>
          </p:cNvPr>
          <p:cNvSpPr txBox="1"/>
          <p:nvPr/>
        </p:nvSpPr>
        <p:spPr>
          <a:xfrm>
            <a:off x="8549539" y="6535815"/>
            <a:ext cx="3462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Sa’adi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Z. et al. (2024).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IOP Conf. Ser.: Earth Environ. Sci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30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FDD751-8744-4792-B48C-57800C00F8AD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Study Area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AA9BC-E949-4E50-9FAC-7E3F6538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37" y="858204"/>
            <a:ext cx="4247339" cy="4241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E7599-2336-4D7F-A695-7E8BF24487A2}"/>
              </a:ext>
            </a:extLst>
          </p:cNvPr>
          <p:cNvSpPr txBox="1"/>
          <p:nvPr/>
        </p:nvSpPr>
        <p:spPr>
          <a:xfrm>
            <a:off x="574224" y="5328292"/>
            <a:ext cx="34540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000" dirty="0">
                <a:latin typeface="Garamond" panose="02020404030301010803" pitchFamily="18" charset="0"/>
              </a:rPr>
              <a:t>52 grids CHIRPS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000" dirty="0">
                <a:latin typeface="Garamond" panose="02020404030301010803" pitchFamily="18" charset="0"/>
              </a:rPr>
              <a:t>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000" dirty="0">
                <a:latin typeface="Garamond" panose="02020404030301010803" pitchFamily="18" charset="0"/>
              </a:rPr>
              <a:t>1981 to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13B878-2E31-450D-841B-97BDBDB4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38" y="1149627"/>
            <a:ext cx="7172325" cy="5265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3D108-6E6C-447A-B0D2-4ACD67F4A66B}"/>
              </a:ext>
            </a:extLst>
          </p:cNvPr>
          <p:cNvSpPr txBox="1"/>
          <p:nvPr/>
        </p:nvSpPr>
        <p:spPr>
          <a:xfrm>
            <a:off x="1690744" y="6265909"/>
            <a:ext cx="261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Du, H. et al. (2023). </a:t>
            </a:r>
            <a:r>
              <a:rPr lang="en-US" sz="1200" i="1" dirty="0" err="1">
                <a:latin typeface="Garamond" panose="02020404030301010803" pitchFamily="18" charset="0"/>
                <a:ea typeface="Roboto Condensed" pitchFamily="2" charset="0"/>
              </a:rPr>
              <a:t>Theor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. Appl. </a:t>
            </a:r>
            <a:r>
              <a:rPr lang="en-US" sz="1200" i="1" dirty="0" err="1">
                <a:latin typeface="Garamond" panose="02020404030301010803" pitchFamily="18" charset="0"/>
                <a:ea typeface="Roboto Condensed" pitchFamily="2" charset="0"/>
              </a:rPr>
              <a:t>Climatol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Sa’adi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Z. et al. (2023).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Sci Total Environ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267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FDD751-8744-4792-B48C-57800C00F8AD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Study Area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AA9BC-E949-4E50-9FAC-7E3F6538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37" y="701405"/>
            <a:ext cx="4476750" cy="4470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E7599-2336-4D7F-A695-7E8BF24487A2}"/>
              </a:ext>
            </a:extLst>
          </p:cNvPr>
          <p:cNvSpPr txBox="1"/>
          <p:nvPr/>
        </p:nvSpPr>
        <p:spPr>
          <a:xfrm>
            <a:off x="717099" y="5193292"/>
            <a:ext cx="36290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Garamond" panose="02020404030301010803" pitchFamily="18" charset="0"/>
              </a:rPr>
              <a:t>52 grids CHIRPS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Garamond" panose="02020404030301010803" pitchFamily="18" charset="0"/>
              </a:rPr>
              <a:t>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Garamond" panose="02020404030301010803" pitchFamily="18" charset="0"/>
              </a:rPr>
              <a:t>1981 to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B9A46-AE46-4E09-A725-BEB52E20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58" y="1033296"/>
            <a:ext cx="4228888" cy="4222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3D5B2-5068-4C9E-94C5-32B15629BA3B}"/>
              </a:ext>
            </a:extLst>
          </p:cNvPr>
          <p:cNvSpPr txBox="1"/>
          <p:nvPr/>
        </p:nvSpPr>
        <p:spPr>
          <a:xfrm>
            <a:off x="8884846" y="4104839"/>
            <a:ext cx="2890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800" dirty="0">
                <a:latin typeface="Garamond" panose="02020404030301010803" pitchFamily="18" charset="0"/>
              </a:rPr>
              <a:t>Moran ‘s I: 0.577</a:t>
            </a:r>
          </a:p>
          <a:p>
            <a:r>
              <a:rPr lang="en-MY" sz="2800" dirty="0">
                <a:latin typeface="Garamond" panose="02020404030301010803" pitchFamily="18" charset="0"/>
              </a:rPr>
              <a:t>p-value: 2.29×10⁻¹¹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86F93-A52C-4739-BC9B-38E1DAC80C82}"/>
              </a:ext>
            </a:extLst>
          </p:cNvPr>
          <p:cNvSpPr txBox="1"/>
          <p:nvPr/>
        </p:nvSpPr>
        <p:spPr>
          <a:xfrm>
            <a:off x="4953000" y="5377958"/>
            <a:ext cx="6743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2400" dirty="0">
                <a:latin typeface="Garamond" panose="02020404030301010803" pitchFamily="18" charset="0"/>
              </a:rPr>
              <a:t>Strong and statistically significant </a:t>
            </a:r>
            <a:r>
              <a:rPr lang="en-MY" sz="2400" b="1" dirty="0">
                <a:latin typeface="Garamond" panose="02020404030301010803" pitchFamily="18" charset="0"/>
              </a:rPr>
              <a:t>positive spatial autocorrelation</a:t>
            </a:r>
            <a:r>
              <a:rPr lang="en-MY" sz="2400" dirty="0">
                <a:latin typeface="Garamond" panose="02020404030301010803" pitchFamily="18" charset="0"/>
              </a:rPr>
              <a:t>, indicating that similar rainfall values cluster together.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8EDC73-E3DB-4974-AEBB-E93BD03E5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680" y="100080"/>
            <a:ext cx="2153655" cy="3328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73D64-E3F6-4D07-BF2B-3FA58D318552}"/>
              </a:ext>
            </a:extLst>
          </p:cNvPr>
          <p:cNvSpPr txBox="1"/>
          <p:nvPr/>
        </p:nvSpPr>
        <p:spPr>
          <a:xfrm>
            <a:off x="9583992" y="3465605"/>
            <a:ext cx="2214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Sa’adi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Z. et al. (2024).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Atmos. Res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755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DEFBE8A-B2AE-42D4-9772-B4EABAE3B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3225" y="4126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18EB1-06DD-493D-8FC6-6B2AD0193E56}"/>
              </a:ext>
            </a:extLst>
          </p:cNvPr>
          <p:cNvPicPr/>
          <p:nvPr/>
        </p:nvPicPr>
        <p:blipFill rotWithShape="1">
          <a:blip r:embed="rId2"/>
          <a:srcRect l="-262" t="7857" r="262" b="6214"/>
          <a:stretch/>
        </p:blipFill>
        <p:spPr bwMode="auto">
          <a:xfrm>
            <a:off x="5424487" y="1033296"/>
            <a:ext cx="2962275" cy="2541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00AEDE-AFAA-4173-9B40-9C23AFDE2B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56342" y="908150"/>
            <a:ext cx="2835558" cy="2757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866E4A-3438-434E-9A9D-EE066DE05128}"/>
              </a:ext>
            </a:extLst>
          </p:cNvPr>
          <p:cNvPicPr/>
          <p:nvPr/>
        </p:nvPicPr>
        <p:blipFill rotWithShape="1">
          <a:blip r:embed="rId4"/>
          <a:srcRect t="7439" b="7798"/>
          <a:stretch/>
        </p:blipFill>
        <p:spPr bwMode="auto">
          <a:xfrm>
            <a:off x="5346966" y="3958844"/>
            <a:ext cx="2936875" cy="2485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50E805-0969-44EA-8503-451583EB1EA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56342" y="3821701"/>
            <a:ext cx="2761615" cy="2757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683B9F-3210-4A6D-B33F-C55C916AB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86" y="1331099"/>
            <a:ext cx="4476750" cy="447008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375C7D3-9040-4738-9E70-9D3F54F4AEA4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aramond" panose="02020404030301010803" pitchFamily="18" charset="0"/>
              </a:rPr>
              <a:t>Study Area</a:t>
            </a:r>
            <a:endParaRPr lang="en-MY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8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FB2-AD05-45B2-AA59-6A376DB8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295" y="1128585"/>
            <a:ext cx="5699353" cy="52153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8E882A-FD1B-4AB7-8A0E-3F1245F58526}"/>
              </a:ext>
            </a:extLst>
          </p:cNvPr>
          <p:cNvSpPr txBox="1"/>
          <p:nvPr/>
        </p:nvSpPr>
        <p:spPr>
          <a:xfrm>
            <a:off x="7543800" y="2066345"/>
            <a:ext cx="464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GCMs</a:t>
            </a:r>
            <a:r>
              <a:rPr lang="en-GB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performance in Peninsular Malaysia</a:t>
            </a:r>
            <a:endParaRPr lang="en-MY" sz="2800" dirty="0">
              <a:latin typeface="Garamond" panose="0202040403030101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32153-0413-40DF-A39E-4D172C09F723}"/>
              </a:ext>
            </a:extLst>
          </p:cNvPr>
          <p:cNvSpPr txBox="1"/>
          <p:nvPr/>
        </p:nvSpPr>
        <p:spPr>
          <a:xfrm>
            <a:off x="4436807" y="6332420"/>
            <a:ext cx="3462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latin typeface="Garamond" panose="02020404030301010803" pitchFamily="18" charset="0"/>
                <a:ea typeface="Roboto Condensed" pitchFamily="2" charset="0"/>
              </a:rPr>
              <a:t>Sa’adi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, Z. et al. (2024). </a:t>
            </a:r>
            <a:r>
              <a:rPr lang="en-US" sz="1200" i="1" dirty="0">
                <a:latin typeface="Garamond" panose="02020404030301010803" pitchFamily="18" charset="0"/>
                <a:ea typeface="Roboto Condensed" pitchFamily="2" charset="0"/>
              </a:rPr>
              <a:t>IOP Conf. Ser.: Earth Environ. Sci</a:t>
            </a:r>
            <a:r>
              <a:rPr lang="en-US" sz="1200" dirty="0">
                <a:latin typeface="Garamond" panose="02020404030301010803" pitchFamily="18" charset="0"/>
                <a:ea typeface="Roboto Condensed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E30B0-848B-429E-9A4B-A08D48263476}"/>
              </a:ext>
            </a:extLst>
          </p:cNvPr>
          <p:cNvSpPr txBox="1"/>
          <p:nvPr/>
        </p:nvSpPr>
        <p:spPr>
          <a:xfrm>
            <a:off x="7711512" y="3837548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FF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Which </a:t>
            </a:r>
            <a:r>
              <a:rPr lang="en-GB" sz="3600" dirty="0" err="1">
                <a:solidFill>
                  <a:srgbClr val="0000FF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GCM</a:t>
            </a:r>
            <a:r>
              <a:rPr lang="en-GB" sz="3600" dirty="0" err="1">
                <a:solidFill>
                  <a:srgbClr val="0000FF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00FF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to used?</a:t>
            </a:r>
            <a:endParaRPr lang="en-MY" sz="3600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6EB82F-199A-414E-B2AC-F2B5BBD8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7" y="1001565"/>
            <a:ext cx="1993668" cy="54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96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58062D-125B-448D-A327-FA019039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975" y="963465"/>
            <a:ext cx="1993668" cy="5469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E3EC0-190F-4ABB-BA25-4C445C1D4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5" y="830114"/>
            <a:ext cx="3880428" cy="387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40E85-1400-41E6-9394-9921A1810EAE}"/>
              </a:ext>
            </a:extLst>
          </p:cNvPr>
          <p:cNvSpPr txBox="1"/>
          <p:nvPr/>
        </p:nvSpPr>
        <p:spPr>
          <a:xfrm>
            <a:off x="1323290" y="6042913"/>
            <a:ext cx="152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MY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Upscale</a:t>
            </a:r>
            <a:endParaRPr lang="en-MY" sz="2800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048097E-CC4B-4FEE-BA5E-4BCD9E5CB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87582"/>
              </p:ext>
            </p:extLst>
          </p:nvPr>
        </p:nvGraphicFramePr>
        <p:xfrm>
          <a:off x="697603" y="4930606"/>
          <a:ext cx="263819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9097">
                  <a:extLst>
                    <a:ext uri="{9D8B030D-6E8A-4147-A177-3AD203B41FA5}">
                      <a16:colId xmlns:a16="http://schemas.microsoft.com/office/drawing/2014/main" val="3462681326"/>
                    </a:ext>
                  </a:extLst>
                </a:gridCol>
                <a:gridCol w="1319097">
                  <a:extLst>
                    <a:ext uri="{9D8B030D-6E8A-4147-A177-3AD203B41FA5}">
                      <a16:colId xmlns:a16="http://schemas.microsoft.com/office/drawing/2014/main" val="913475233"/>
                    </a:ext>
                  </a:extLst>
                </a:gridCol>
              </a:tblGrid>
              <a:tr h="339782">
                <a:tc>
                  <a:txBody>
                    <a:bodyPr/>
                    <a:lstStyle/>
                    <a:p>
                      <a:pPr algn="ctr"/>
                      <a:r>
                        <a:rPr lang="en-MY" dirty="0">
                          <a:latin typeface="Garamond" panose="02020404030301010803" pitchFamily="18" charset="0"/>
                        </a:rPr>
                        <a:t>CHIRPS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b="1" dirty="0" err="1">
                          <a:latin typeface="Garamond" panose="02020404030301010803" pitchFamily="18" charset="0"/>
                        </a:rPr>
                        <a:t>GCMs</a:t>
                      </a:r>
                      <a:endParaRPr lang="en-MY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412444"/>
                  </a:ext>
                </a:extLst>
              </a:tr>
              <a:tr h="339782"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0.25° </a:t>
                      </a:r>
                      <a:endParaRPr lang="en-MY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0.5°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43602"/>
                  </a:ext>
                </a:extLst>
              </a:tr>
              <a:tr h="339782">
                <a:tc>
                  <a:txBody>
                    <a:bodyPr/>
                    <a:lstStyle/>
                    <a:p>
                      <a:pPr algn="ctr"/>
                      <a:r>
                        <a:rPr lang="en-MY" sz="1800" dirty="0">
                          <a:latin typeface="Garamond" panose="02020404030301010803" pitchFamily="18" charset="0"/>
                        </a:rPr>
                        <a:t>52 grids</a:t>
                      </a:r>
                      <a:endParaRPr lang="en-MY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800" b="1" dirty="0">
                          <a:latin typeface="Garamond" panose="02020404030301010803" pitchFamily="18" charset="0"/>
                        </a:rPr>
                        <a:t>14 grids</a:t>
                      </a:r>
                      <a:endParaRPr lang="en-MY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556619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E623FDD-ED0E-4013-955E-AA36DF1F7B0A}"/>
              </a:ext>
            </a:extLst>
          </p:cNvPr>
          <p:cNvSpPr txBox="1">
            <a:spLocks/>
          </p:cNvSpPr>
          <p:nvPr/>
        </p:nvSpPr>
        <p:spPr>
          <a:xfrm>
            <a:off x="3847070" y="144713"/>
            <a:ext cx="4228123" cy="888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Garamond" panose="02020404030301010803" pitchFamily="18" charset="0"/>
              </a:rPr>
              <a:t>GCM</a:t>
            </a:r>
            <a:r>
              <a:rPr lang="en-US" sz="3600" b="1" dirty="0">
                <a:latin typeface="Garamond" panose="02020404030301010803" pitchFamily="18" charset="0"/>
              </a:rPr>
              <a:t> Selection</a:t>
            </a:r>
            <a:endParaRPr lang="en-MY" sz="3600" b="1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0FEFE-BE56-4DB8-BF89-006F242F1FF1}"/>
              </a:ext>
            </a:extLst>
          </p:cNvPr>
          <p:cNvSpPr txBox="1"/>
          <p:nvPr/>
        </p:nvSpPr>
        <p:spPr>
          <a:xfrm>
            <a:off x="6696945" y="1009235"/>
            <a:ext cx="4648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High-percentile rainfall </a:t>
            </a:r>
            <a:r>
              <a:rPr lang="en-GB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that can replicate extreme rainfall</a:t>
            </a:r>
          </a:p>
          <a:p>
            <a:pPr algn="ctr"/>
            <a:endParaRPr lang="en-GB" sz="28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90th, 95th, and 99th percentiles </a:t>
            </a:r>
            <a:endParaRPr lang="en-MY" sz="2800" dirty="0"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E0669-8921-4052-9B9A-3286202396D4}"/>
              </a:ext>
            </a:extLst>
          </p:cNvPr>
          <p:cNvSpPr txBox="1"/>
          <p:nvPr/>
        </p:nvSpPr>
        <p:spPr>
          <a:xfrm>
            <a:off x="6798843" y="2991614"/>
            <a:ext cx="199204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MY" sz="2000" dirty="0" err="1">
                <a:latin typeface="Garamond" panose="02020404030301010803" pitchFamily="18" charset="0"/>
              </a:rPr>
              <a:t>KGE</a:t>
            </a:r>
            <a:r>
              <a:rPr lang="en-MY" sz="2000" dirty="0"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MY" sz="2000" dirty="0">
                <a:latin typeface="Garamond" panose="02020404030301010803" pitchFamily="18" charset="0"/>
              </a:rPr>
              <a:t>MAE</a:t>
            </a:r>
          </a:p>
          <a:p>
            <a:pPr marL="457200" indent="-457200">
              <a:buAutoNum type="arabicPeriod"/>
            </a:pPr>
            <a:r>
              <a:rPr lang="en-MY" sz="2000" dirty="0">
                <a:latin typeface="Garamond" panose="02020404030301010803" pitchFamily="18" charset="0"/>
              </a:rPr>
              <a:t>MD</a:t>
            </a:r>
          </a:p>
          <a:p>
            <a:pPr marL="457200" indent="-457200">
              <a:buAutoNum type="arabicPeriod"/>
            </a:pPr>
            <a:r>
              <a:rPr lang="en-MY" sz="2000" dirty="0" err="1">
                <a:latin typeface="Garamond" panose="02020404030301010803" pitchFamily="18" charset="0"/>
              </a:rPr>
              <a:t>NSE</a:t>
            </a:r>
            <a:r>
              <a:rPr lang="en-MY" sz="2000" dirty="0"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MY" sz="2000" dirty="0" err="1">
                <a:latin typeface="Garamond" panose="02020404030301010803" pitchFamily="18" charset="0"/>
              </a:rPr>
              <a:t>PBIAS</a:t>
            </a:r>
            <a:endParaRPr lang="en-MY" sz="2000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r>
              <a:rPr lang="en-MY" sz="2000" dirty="0" err="1">
                <a:latin typeface="Garamond" panose="02020404030301010803" pitchFamily="18" charset="0"/>
              </a:rPr>
              <a:t>RMSE</a:t>
            </a:r>
            <a:r>
              <a:rPr lang="en-MY" sz="20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70340-2736-418E-9195-E9C59B922299}"/>
              </a:ext>
            </a:extLst>
          </p:cNvPr>
          <p:cNvSpPr txBox="1"/>
          <p:nvPr/>
        </p:nvSpPr>
        <p:spPr>
          <a:xfrm>
            <a:off x="9217503" y="3138630"/>
            <a:ext cx="239434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MY" sz="2000" dirty="0">
                <a:latin typeface="Garamond" panose="02020404030301010803" pitchFamily="18" charset="0"/>
              </a:rPr>
              <a:t>CPI: </a:t>
            </a:r>
          </a:p>
          <a:p>
            <a:pPr algn="ctr"/>
            <a:r>
              <a:rPr lang="en-MY" sz="2000" dirty="0">
                <a:latin typeface="Garamond" panose="02020404030301010803" pitchFamily="18" charset="0"/>
              </a:rPr>
              <a:t>Aggregate the rank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A1F4A-3AA2-48B5-BCBF-D8CAA184265F}"/>
              </a:ext>
            </a:extLst>
          </p:cNvPr>
          <p:cNvSpPr txBox="1"/>
          <p:nvPr/>
        </p:nvSpPr>
        <p:spPr>
          <a:xfrm>
            <a:off x="9217503" y="4075798"/>
            <a:ext cx="239434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MY" sz="2000" dirty="0">
                <a:latin typeface="Garamond" panose="02020404030301010803" pitchFamily="18" charset="0"/>
              </a:rPr>
              <a:t>Fisher Jenks: </a:t>
            </a:r>
          </a:p>
          <a:p>
            <a:pPr algn="ctr"/>
            <a:r>
              <a:rPr lang="en-MY" sz="2000" dirty="0" err="1">
                <a:latin typeface="Garamond" panose="02020404030301010803" pitchFamily="18" charset="0"/>
              </a:rPr>
              <a:t>GCMs</a:t>
            </a:r>
            <a:r>
              <a:rPr lang="en-MY" sz="2000" dirty="0">
                <a:latin typeface="Garamond" panose="02020404030301010803" pitchFamily="18" charset="0"/>
              </a:rPr>
              <a:t> subset</a:t>
            </a:r>
          </a:p>
        </p:txBody>
      </p:sp>
    </p:spTree>
    <p:extLst>
      <p:ext uri="{BB962C8B-B14F-4D97-AF65-F5344CB8AC3E}">
        <p14:creationId xmlns:p14="http://schemas.microsoft.com/office/powerpoint/2010/main" val="378810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16023</TotalTime>
  <Words>707</Words>
  <Application>Microsoft Office PowerPoint</Application>
  <PresentationFormat>Widescreen</PresentationFormat>
  <Paragraphs>124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Nurul Hana Mohamed</dc:creator>
  <cp:lastModifiedBy>ZULFAQAR BIN SA'ADI</cp:lastModifiedBy>
  <cp:revision>465</cp:revision>
  <dcterms:created xsi:type="dcterms:W3CDTF">2024-09-19T12:04:24Z</dcterms:created>
  <dcterms:modified xsi:type="dcterms:W3CDTF">2025-08-29T06:54:28Z</dcterms:modified>
</cp:coreProperties>
</file>