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3" r:id="rId1"/>
    <p:sldMasterId id="2147483765" r:id="rId2"/>
  </p:sldMasterIdLst>
  <p:notesMasterIdLst>
    <p:notesMasterId r:id="rId20"/>
  </p:notesMasterIdLst>
  <p:sldIdLst>
    <p:sldId id="257" r:id="rId3"/>
    <p:sldId id="291" r:id="rId4"/>
    <p:sldId id="380" r:id="rId5"/>
    <p:sldId id="266" r:id="rId6"/>
    <p:sldId id="367" r:id="rId7"/>
    <p:sldId id="377" r:id="rId8"/>
    <p:sldId id="376" r:id="rId9"/>
    <p:sldId id="372" r:id="rId10"/>
    <p:sldId id="373" r:id="rId11"/>
    <p:sldId id="378" r:id="rId12"/>
    <p:sldId id="379" r:id="rId13"/>
    <p:sldId id="374" r:id="rId14"/>
    <p:sldId id="296" r:id="rId15"/>
    <p:sldId id="375" r:id="rId16"/>
    <p:sldId id="292" r:id="rId17"/>
    <p:sldId id="274" r:id="rId18"/>
    <p:sldId id="28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57" autoAdjust="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AEBEE-EFDE-4708-B23D-154892D32D0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F5F82-EF6E-4E90-8EAC-C1424B76F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8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F5F82-EF6E-4E90-8EAC-C1424B76F4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3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85C23-AF9B-3EF3-9F3D-16717EBE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72D4ABB-3F19-8F4F-81D8-916744E00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83DDEE1-8446-1B5A-2CFE-EDAE8AA05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Majd bejelölni a szimulációkat aszerint, hogy melyik séma szerint értékelem</a:t>
            </a:r>
            <a:endParaRPr lang="en-GB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A163A60-E352-2FAE-156E-B0F0CD4DA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1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F5F82-EF6E-4E90-8EAC-C1424B76F4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3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BC7E-73E3-1EBA-97A9-E24C0976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F73E710-D4A7-8AED-84EC-9CE422DFB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67911AA-33EA-DF44-9548-4381FEA6A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36AE159-B2E7-0EDD-D8EB-3C74586BC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F5F82-EF6E-4E90-8EAC-C1424B76F4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8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9E17-EFAB-9698-8155-7F88162D4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E7650FF-60BA-77B5-D5E5-359A1281D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2D697E7-69D7-83F4-8474-2A83BB24A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F5E08FB-D62F-0522-DAC7-D92A71495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F5F82-EF6E-4E90-8EAC-C1424B76F4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F5F82-EF6E-4E90-8EAC-C1424B76F4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3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4509-D9C6-0BB7-157B-FDC0DE63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8906628-A11D-A920-C002-BF7086118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86F38B3-B944-7966-C1FE-11CD4230C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29ACF1F-06A8-56E2-41EF-876B81125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3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98C4-AAE1-02E3-54B9-AFDF9305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9524F1D-F433-8C30-E356-825A25E41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974D16A6-A2FB-E0F9-B55A-FD9B12574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2473C8-05CB-4A41-F158-9AE0B863C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0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219B-F8BE-19ED-4928-F587DC961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2B684CA-6022-1BBE-EF4D-9058F7308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91AD29B-2571-6818-8A8B-F3DFB012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129F14-95A9-967E-6AFD-5535EAAB0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A7495-8074-7DD3-885D-05E756670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B3F803E-296F-27D5-EF45-DA7F00F0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054C4F7-B6FC-3D30-A063-48D0B819C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683B8A-E693-3591-D01E-1621BB964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9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7799-F830-CF45-7E73-C68E8D96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A10A023-69EE-19B7-431E-FD106E0D7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7B5BD55-C79A-D225-304B-006DF4E06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Majd bejelölni a szimulációkat aszerint, hogy melyik séma szerint értékelem</a:t>
            </a:r>
            <a:endParaRPr lang="en-GB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7980F4-24B6-D4BE-8DEC-AD2E0D17C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2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731E2-1032-DBC7-2D72-64A8EF49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B8067F7-3D9E-F9D3-3528-C5F2EEEF9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73EC6DD-741E-564A-AA8B-CE977AB90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Majd bejelölni a szimulációkat aszerint, hogy melyik séma szerint értékelem</a:t>
            </a:r>
            <a:endParaRPr lang="en-GB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2247FA5-8ECD-EC2D-4E9B-1660CF094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385CC-F268-4447-94D6-BECAD0F642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4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176A00-7824-4C20-BBB0-9A5C7C9F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01A35DE-DE42-48D2-BCAF-9C24DC95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BAF7-603A-487B-86C3-E85A90A4E154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FD713E4-64CA-45BA-AA18-98B88918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19E5DB7-8DF5-42BA-96D6-FC5D9627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8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296" y="203449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AF4A-8BCC-4BBB-AF8C-4403AED053CC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25C3F55-4648-4E63-94B3-9C17420A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" y="377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7DE-DDDB-43A7-B9B4-C3B4D5CDA856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884" y="1690689"/>
            <a:ext cx="10507662" cy="43989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D92-F5BE-4134-A917-50B25369EC10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2612" y="6184900"/>
            <a:ext cx="26047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494" y="6184900"/>
            <a:ext cx="1998306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F6DE27D-7B4B-4D48-A0EB-CCB8F43D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" y="377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296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8171-FE43-43D3-8F46-CEF0BCB99C22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84" y="377317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884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29C7-FBAF-4424-ABAC-274F6D848095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8F607F7-4F7D-4AB3-BCDB-80329AE954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5883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255039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3F3E-C3DD-4111-9E31-3E98889054EF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8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0-8FD7-4B45-AF31-AF7B19F2708A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84" y="70901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8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1F00-A597-4860-9D40-1AEE4F8945B2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2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216" y="618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0232" y="377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Fejezetelválasztó 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3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A prezentáció témája: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/>
              <a:t>Előadó: Kiss József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4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8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E442DE82-A46C-423C-9799-648E36BB1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1469" y="783806"/>
            <a:ext cx="1924006" cy="5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296" y="377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29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296" y="618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B2B9FE-FDD3-4ECA-9C05-12F3B9A0516D}" type="datetime1">
              <a:rPr lang="hu-HU" smtClean="0"/>
              <a:t>2025. 08. 28.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1672" y="6184900"/>
            <a:ext cx="2461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8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F209F725-780A-4B76-A073-2F9F2083FD3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1469" y="783806"/>
            <a:ext cx="1924006" cy="5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D6EC16A-E6DF-49DD-9256-73FD01A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9" y="1463291"/>
            <a:ext cx="9791267" cy="1694711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</a:t>
            </a:r>
            <a:r>
              <a:rPr lang="en-US" dirty="0" err="1"/>
              <a:t>RegCM’s</a:t>
            </a:r>
            <a:r>
              <a:rPr lang="en-US" dirty="0"/>
              <a:t> Performance in Simulating Drought: A Case Study for Hungary</a:t>
            </a:r>
            <a:endParaRPr lang="hu-HU" sz="3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80B897-7C51-4839-83CA-B659E80D5914}"/>
              </a:ext>
            </a:extLst>
          </p:cNvPr>
          <p:cNvSpPr txBox="1">
            <a:spLocks/>
          </p:cNvSpPr>
          <p:nvPr/>
        </p:nvSpPr>
        <p:spPr>
          <a:xfrm>
            <a:off x="274879" y="3364559"/>
            <a:ext cx="10515600" cy="289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Tímea Kalmár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/>
              </a:rPr>
              <a:t>Eötvös Loránd University</a:t>
            </a:r>
            <a:r>
              <a:rPr lang="hu-HU" sz="2000" b="1" dirty="0">
                <a:solidFill>
                  <a:prstClr val="white"/>
                </a:solidFill>
                <a:latin typeface="Arial" panose="020B0604020202020204"/>
              </a:rPr>
              <a:t>, 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/>
              </a:rPr>
              <a:t>Institute of Geography and Earth </a:t>
            </a:r>
            <a:r>
              <a:rPr lang="hu-HU" sz="2000" b="1" dirty="0">
                <a:solidFill>
                  <a:prstClr val="white"/>
                </a:solidFill>
                <a:latin typeface="Arial" panose="020B0604020202020204"/>
              </a:rPr>
              <a:t>S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/>
              </a:rPr>
              <a:t>ciences</a:t>
            </a:r>
            <a:r>
              <a:rPr lang="hu-HU" sz="2000" b="1" dirty="0">
                <a:solidFill>
                  <a:prstClr val="white"/>
                </a:solidFill>
                <a:latin typeface="Arial" panose="020B0604020202020204"/>
              </a:rPr>
              <a:t>, 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/>
              </a:rPr>
              <a:t>Department of Meteorology</a:t>
            </a:r>
            <a:r>
              <a:rPr lang="hu-HU" sz="2000" b="1" dirty="0">
                <a:solidFill>
                  <a:prstClr val="white"/>
                </a:solidFill>
                <a:latin typeface="Arial" panose="020B0604020202020204"/>
              </a:rPr>
              <a:t>, Budapest, Hungary (timea.kalmar@ttk.elte.hu)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/>
              </a:rPr>
              <a:t>Institute of Atmospheric Physics, Czech Academy of Sciences, Prague, Czechia</a:t>
            </a:r>
            <a:endParaRPr lang="hu-HU" sz="20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BA079CC-5EF8-4BC8-9863-5EFE7D92AEFD}"/>
              </a:ext>
            </a:extLst>
          </p:cNvPr>
          <p:cNvSpPr txBox="1">
            <a:spLocks/>
          </p:cNvSpPr>
          <p:nvPr/>
        </p:nvSpPr>
        <p:spPr>
          <a:xfrm>
            <a:off x="9973683" y="6119705"/>
            <a:ext cx="1943438" cy="73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29. 08. 2025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A6EEFE0-1BAE-41F9-B817-26DDDC0E83A9}"/>
              </a:ext>
            </a:extLst>
          </p:cNvPr>
          <p:cNvSpPr txBox="1"/>
          <p:nvPr/>
        </p:nvSpPr>
        <p:spPr>
          <a:xfrm>
            <a:off x="3047144" y="5718650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12th Workshop on the Theory and Use of Regional Climate Models</a:t>
            </a:r>
            <a:endParaRPr lang="hu-HU" b="1" i="0" dirty="0">
              <a:effectLst/>
              <a:latin typeface="Open Sans" panose="020B0606030504020204" pitchFamily="34" charset="0"/>
            </a:endParaRPr>
          </a:p>
          <a:p>
            <a:pPr algn="ctr"/>
            <a:r>
              <a:rPr lang="hu-HU" b="1" dirty="0" err="1">
                <a:latin typeface="Open Sans" panose="020B0606030504020204" pitchFamily="34" charset="0"/>
              </a:rPr>
              <a:t>Trieste</a:t>
            </a:r>
            <a:r>
              <a:rPr lang="hu-HU" b="1" dirty="0">
                <a:latin typeface="Open Sans" panose="020B0606030504020204" pitchFamily="34" charset="0"/>
              </a:rPr>
              <a:t>, </a:t>
            </a:r>
            <a:r>
              <a:rPr lang="hu-HU" b="1" dirty="0" err="1">
                <a:latin typeface="Open Sans" panose="020B0606030504020204" pitchFamily="34" charset="0"/>
              </a:rPr>
              <a:t>Italy</a:t>
            </a:r>
            <a:endParaRPr lang="en-GB" b="1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E3046695-6D01-4C8A-1C9B-FD4DA372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1" y="555407"/>
            <a:ext cx="3816000" cy="9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F11B2-316B-5C7C-3CB5-D91BE5CC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szöveg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D374071-8A7C-4541-A5CC-FFB044BE0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64" y="0"/>
            <a:ext cx="6322909" cy="6858000"/>
          </a:xfrm>
          <a:prstGeom prst="rect">
            <a:avLst/>
          </a:prstGeom>
        </p:spPr>
      </p:pic>
      <p:sp>
        <p:nvSpPr>
          <p:cNvPr id="25" name="Cím 1">
            <a:extLst>
              <a:ext uri="{FF2B5EF4-FFF2-40B4-BE49-F238E27FC236}">
                <a16:creationId xmlns:a16="http://schemas.microsoft.com/office/drawing/2014/main" id="{73541243-AEDA-1DC4-F6B2-FDB2FFF9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7" y="435887"/>
            <a:ext cx="5472608" cy="960000"/>
          </a:xfrm>
        </p:spPr>
        <p:txBody>
          <a:bodyPr>
            <a:noAutofit/>
          </a:bodyPr>
          <a:lstStyle/>
          <a:p>
            <a:r>
              <a:rPr lang="hu-HU" sz="3733" dirty="0" err="1"/>
              <a:t>Precipitation</a:t>
            </a:r>
            <a:r>
              <a:rPr lang="hu-HU" sz="3733" dirty="0"/>
              <a:t> </a:t>
            </a:r>
            <a:r>
              <a:rPr lang="hu-HU" sz="3733" dirty="0" err="1"/>
              <a:t>bias</a:t>
            </a:r>
            <a:r>
              <a:rPr lang="hu-HU" sz="3733" dirty="0"/>
              <a:t> (2011)</a:t>
            </a:r>
            <a:endParaRPr lang="en-GB" sz="3733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633836E-1770-B7FF-9C85-564D78BD0FF1}"/>
              </a:ext>
            </a:extLst>
          </p:cNvPr>
          <p:cNvSpPr txBox="1"/>
          <p:nvPr/>
        </p:nvSpPr>
        <p:spPr>
          <a:xfrm>
            <a:off x="7137" y="1532785"/>
            <a:ext cx="516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the </a:t>
            </a:r>
            <a:r>
              <a:rPr lang="en-US" sz="2400" b="1" dirty="0">
                <a:latin typeface="+mj-lt"/>
              </a:rPr>
              <a:t>convective precipitation </a:t>
            </a:r>
            <a:r>
              <a:rPr lang="en-US" sz="2400" dirty="0">
                <a:latin typeface="+mj-lt"/>
              </a:rPr>
              <a:t>scheme has a significant impact on the  precipitation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the</a:t>
            </a:r>
            <a:r>
              <a:rPr lang="hu-HU" sz="2400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land</a:t>
            </a:r>
            <a:r>
              <a:rPr lang="en-US" sz="2400" b="1" dirty="0">
                <a:latin typeface="+mj-lt"/>
              </a:rPr>
              <a:t> surface </a:t>
            </a:r>
            <a:r>
              <a:rPr lang="hu-HU" sz="2400" b="1" dirty="0" err="1">
                <a:latin typeface="+mj-lt"/>
              </a:rPr>
              <a:t>scheme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secondary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effect of the other scheme types (microphysical scheme, boundary layer scheme) is not clear, it depends on the choice of the other schemes</a:t>
            </a:r>
            <a:endParaRPr lang="hu-HU" sz="2400" dirty="0">
              <a:latin typeface="+mj-lt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8556CD6E-B71A-79C0-1E1B-54F057932832}"/>
              </a:ext>
            </a:extLst>
          </p:cNvPr>
          <p:cNvSpPr txBox="1"/>
          <p:nvPr/>
        </p:nvSpPr>
        <p:spPr>
          <a:xfrm rot="16200000">
            <a:off x="4937676" y="5646441"/>
            <a:ext cx="10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KF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E98C787-50A4-3A8F-6E72-BEB2B6285BEE}"/>
              </a:ext>
            </a:extLst>
          </p:cNvPr>
          <p:cNvSpPr txBox="1"/>
          <p:nvPr/>
        </p:nvSpPr>
        <p:spPr>
          <a:xfrm rot="16200000">
            <a:off x="4937676" y="2478089"/>
            <a:ext cx="10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KF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67A134C2-5686-154D-6C9A-7AA8B539CCCD}"/>
              </a:ext>
            </a:extLst>
          </p:cNvPr>
          <p:cNvSpPr txBox="1"/>
          <p:nvPr/>
        </p:nvSpPr>
        <p:spPr>
          <a:xfrm rot="16200000">
            <a:off x="4785244" y="1365547"/>
            <a:ext cx="13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Tiedtke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3473C80-DDFD-FEC2-3CB9-74F4D5E0BDB2}"/>
              </a:ext>
            </a:extLst>
          </p:cNvPr>
          <p:cNvSpPr txBox="1"/>
          <p:nvPr/>
        </p:nvSpPr>
        <p:spPr>
          <a:xfrm rot="16200000">
            <a:off x="4785244" y="4742758"/>
            <a:ext cx="13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Tiedtke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5D82E92F-C113-8433-9733-59620774395C}"/>
              </a:ext>
            </a:extLst>
          </p:cNvPr>
          <p:cNvSpPr txBox="1"/>
          <p:nvPr/>
        </p:nvSpPr>
        <p:spPr>
          <a:xfrm rot="16200000">
            <a:off x="4785244" y="117409"/>
            <a:ext cx="13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Grell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AC2BE41B-8A99-8456-20DA-19EDD4F2C9CC}"/>
              </a:ext>
            </a:extLst>
          </p:cNvPr>
          <p:cNvSpPr txBox="1"/>
          <p:nvPr/>
        </p:nvSpPr>
        <p:spPr>
          <a:xfrm rot="16200000">
            <a:off x="4785244" y="3398609"/>
            <a:ext cx="13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Grell</a:t>
            </a:r>
          </a:p>
        </p:txBody>
      </p:sp>
    </p:spTree>
    <p:extLst>
      <p:ext uri="{BB962C8B-B14F-4D97-AF65-F5344CB8AC3E}">
        <p14:creationId xmlns:p14="http://schemas.microsoft.com/office/powerpoint/2010/main" val="37203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F97C-5D4A-FBE5-0EE3-F7EDE6626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szöveg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5EB1E31-BD1A-613D-00BD-837BB58EA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64" y="0"/>
            <a:ext cx="6322909" cy="6858000"/>
          </a:xfrm>
          <a:prstGeom prst="rect">
            <a:avLst/>
          </a:prstGeom>
        </p:spPr>
      </p:pic>
      <p:sp>
        <p:nvSpPr>
          <p:cNvPr id="25" name="Cím 1">
            <a:extLst>
              <a:ext uri="{FF2B5EF4-FFF2-40B4-BE49-F238E27FC236}">
                <a16:creationId xmlns:a16="http://schemas.microsoft.com/office/drawing/2014/main" id="{5E09AD03-3787-7B64-F3BE-32C5DB92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7" y="428715"/>
            <a:ext cx="5472608" cy="960000"/>
          </a:xfrm>
        </p:spPr>
        <p:txBody>
          <a:bodyPr>
            <a:noAutofit/>
          </a:bodyPr>
          <a:lstStyle/>
          <a:p>
            <a:r>
              <a:rPr lang="hu-HU" sz="3733" dirty="0" err="1"/>
              <a:t>Precipitation</a:t>
            </a:r>
            <a:r>
              <a:rPr lang="hu-HU" sz="3733" dirty="0"/>
              <a:t> </a:t>
            </a:r>
            <a:r>
              <a:rPr lang="hu-HU" sz="3733" dirty="0" err="1"/>
              <a:t>bias</a:t>
            </a:r>
            <a:r>
              <a:rPr lang="hu-HU" sz="3733" dirty="0"/>
              <a:t> (2011)</a:t>
            </a:r>
            <a:endParaRPr lang="en-GB" sz="3733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444CD3D1-E16B-DD86-6AD5-2B1F336951A0}"/>
              </a:ext>
            </a:extLst>
          </p:cNvPr>
          <p:cNvSpPr txBox="1"/>
          <p:nvPr/>
        </p:nvSpPr>
        <p:spPr>
          <a:xfrm>
            <a:off x="29116" y="1646672"/>
            <a:ext cx="516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the </a:t>
            </a:r>
            <a:r>
              <a:rPr lang="en-US" sz="2400" b="1" dirty="0">
                <a:latin typeface="+mj-lt"/>
              </a:rPr>
              <a:t>convective precipitation </a:t>
            </a:r>
            <a:r>
              <a:rPr lang="en-US" sz="2400" dirty="0">
                <a:latin typeface="+mj-lt"/>
              </a:rPr>
              <a:t>scheme has a significant impact on the  precipitation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the</a:t>
            </a:r>
            <a:r>
              <a:rPr lang="hu-HU" sz="2400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land</a:t>
            </a:r>
            <a:r>
              <a:rPr lang="en-US" sz="2400" b="1" dirty="0">
                <a:latin typeface="+mj-lt"/>
              </a:rPr>
              <a:t> surface </a:t>
            </a:r>
            <a:r>
              <a:rPr lang="hu-HU" sz="2400" b="1" dirty="0" err="1">
                <a:latin typeface="+mj-lt"/>
              </a:rPr>
              <a:t>scheme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secondary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effect of the other scheme types (microphysical scheme, boundary layer scheme) is not clear, it depends on the choice of the other schemes</a:t>
            </a:r>
            <a:endParaRPr lang="hu-HU" sz="2400" dirty="0">
              <a:latin typeface="+mj-lt"/>
            </a:endParaRP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0D15974C-EFFD-A463-E5D3-93367EEC1E25}"/>
              </a:ext>
            </a:extLst>
          </p:cNvPr>
          <p:cNvSpPr/>
          <p:nvPr/>
        </p:nvSpPr>
        <p:spPr>
          <a:xfrm>
            <a:off x="6008227" y="0"/>
            <a:ext cx="6144147" cy="32369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36" name="Téglalap: lekerekített 35">
            <a:extLst>
              <a:ext uri="{FF2B5EF4-FFF2-40B4-BE49-F238E27FC236}">
                <a16:creationId xmlns:a16="http://schemas.microsoft.com/office/drawing/2014/main" id="{C8350C82-3ADD-2AEB-35CD-B382F47B47DC}"/>
              </a:ext>
            </a:extLst>
          </p:cNvPr>
          <p:cNvSpPr/>
          <p:nvPr/>
        </p:nvSpPr>
        <p:spPr>
          <a:xfrm>
            <a:off x="6008227" y="3287697"/>
            <a:ext cx="6144147" cy="314570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5D48058-6A74-46D8-9B5A-DA28331856F5}"/>
              </a:ext>
            </a:extLst>
          </p:cNvPr>
          <p:cNvSpPr txBox="1"/>
          <p:nvPr/>
        </p:nvSpPr>
        <p:spPr>
          <a:xfrm rot="16200000">
            <a:off x="5035955" y="1278098"/>
            <a:ext cx="10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BATS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0336831-B1CF-D9D8-A39B-76E454CF8555}"/>
              </a:ext>
            </a:extLst>
          </p:cNvPr>
          <p:cNvSpPr txBox="1"/>
          <p:nvPr/>
        </p:nvSpPr>
        <p:spPr>
          <a:xfrm rot="16200000">
            <a:off x="4869019" y="4881672"/>
            <a:ext cx="13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CLM4.5</a:t>
            </a:r>
          </a:p>
        </p:txBody>
      </p:sp>
    </p:spTree>
    <p:extLst>
      <p:ext uri="{BB962C8B-B14F-4D97-AF65-F5344CB8AC3E}">
        <p14:creationId xmlns:p14="http://schemas.microsoft.com/office/powerpoint/2010/main" val="12589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DB8B0-A16C-102B-2877-F5CEBA38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ím 1">
            <a:extLst>
              <a:ext uri="{FF2B5EF4-FFF2-40B4-BE49-F238E27FC236}">
                <a16:creationId xmlns:a16="http://schemas.microsoft.com/office/drawing/2014/main" id="{7210F8FD-3D5A-29A7-F13A-7DE0175B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7" y="428715"/>
            <a:ext cx="5472608" cy="960000"/>
          </a:xfrm>
        </p:spPr>
        <p:txBody>
          <a:bodyPr>
            <a:noAutofit/>
          </a:bodyPr>
          <a:lstStyle/>
          <a:p>
            <a:r>
              <a:rPr lang="hu-HU" sz="3733" dirty="0" err="1"/>
              <a:t>Monthly</a:t>
            </a:r>
            <a:r>
              <a:rPr lang="hu-HU" sz="3733" dirty="0"/>
              <a:t> </a:t>
            </a:r>
            <a:r>
              <a:rPr lang="hu-HU" sz="3733" dirty="0" err="1"/>
              <a:t>precipitation</a:t>
            </a:r>
            <a:r>
              <a:rPr lang="hu-HU" sz="3733" dirty="0"/>
              <a:t> (2011)</a:t>
            </a:r>
            <a:endParaRPr lang="en-GB" sz="3733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827DD00-5672-AE59-3D06-C3D8CF097E9D}"/>
              </a:ext>
            </a:extLst>
          </p:cNvPr>
          <p:cNvSpPr txBox="1"/>
          <p:nvPr/>
        </p:nvSpPr>
        <p:spPr>
          <a:xfrm>
            <a:off x="352035" y="1851702"/>
            <a:ext cx="516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the </a:t>
            </a:r>
            <a:r>
              <a:rPr lang="en-US" sz="2400" b="1" dirty="0">
                <a:latin typeface="+mj-lt"/>
              </a:rPr>
              <a:t>convective precipitation </a:t>
            </a:r>
            <a:r>
              <a:rPr lang="en-US" sz="2400" dirty="0">
                <a:latin typeface="+mj-lt"/>
              </a:rPr>
              <a:t>scheme has a significant impact on the precipitation </a:t>
            </a:r>
            <a:r>
              <a:rPr lang="hu-HU" sz="2400" dirty="0" err="1">
                <a:latin typeface="+mj-lt"/>
              </a:rPr>
              <a:t>values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the</a:t>
            </a:r>
            <a:r>
              <a:rPr lang="hu-HU" sz="2400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land</a:t>
            </a:r>
            <a:r>
              <a:rPr lang="en-US" sz="2400" b="1" dirty="0">
                <a:latin typeface="+mj-lt"/>
              </a:rPr>
              <a:t> surface </a:t>
            </a:r>
            <a:r>
              <a:rPr lang="hu-HU" sz="2400" b="1" dirty="0" err="1">
                <a:latin typeface="+mj-lt"/>
              </a:rPr>
              <a:t>scheme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secondary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effect of the other scheme types (microphysical scheme, boundary layer scheme) is not clear, it depends on the choice of the other schemes</a:t>
            </a:r>
            <a:endParaRPr lang="hu-HU" sz="2400" dirty="0">
              <a:latin typeface="+mj-lt"/>
            </a:endParaRPr>
          </a:p>
        </p:txBody>
      </p:sp>
      <p:pic>
        <p:nvPicPr>
          <p:cNvPr id="7" name="Kép 6" descr="A képen szöveg, diagra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72E40EE-93A5-5553-C10A-D73C26F1A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0"/>
            <a:ext cx="5650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6BFD1F7D-0872-402E-94A1-43860953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7AC96C16-98CB-499A-B0C0-3F6B3EF7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" y="51121"/>
            <a:ext cx="8942369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sz="3600" dirty="0"/>
              <a:t>Daily </a:t>
            </a:r>
            <a:r>
              <a:rPr lang="hu-HU" sz="3600" dirty="0" err="1"/>
              <a:t>surface</a:t>
            </a:r>
            <a:r>
              <a:rPr lang="hu-HU" sz="3600" dirty="0"/>
              <a:t> </a:t>
            </a:r>
            <a:r>
              <a:rPr lang="hu-HU" sz="3600" dirty="0" err="1"/>
              <a:t>soil</a:t>
            </a:r>
            <a:r>
              <a:rPr lang="hu-HU" sz="3600" dirty="0"/>
              <a:t> </a:t>
            </a:r>
            <a:r>
              <a:rPr lang="hu-HU" sz="3600" dirty="0" err="1"/>
              <a:t>moisture</a:t>
            </a:r>
            <a:r>
              <a:rPr lang="hu-HU" sz="3600" dirty="0"/>
              <a:t> (10 cm)</a:t>
            </a:r>
            <a:endParaRPr lang="en-GB" sz="3600" dirty="0"/>
          </a:p>
        </p:txBody>
      </p:sp>
      <p:pic>
        <p:nvPicPr>
          <p:cNvPr id="2" name="Kép 1" descr="A képen szöveg, diagram, Diagram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978F935-50A7-552A-4DC7-4838A58B9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07" y="1553855"/>
            <a:ext cx="8694710" cy="463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A képen szöveg, Betűtípus, fehér, Grafika látható&#10;&#10;Automatikusan generált leírás">
            <a:extLst>
              <a:ext uri="{FF2B5EF4-FFF2-40B4-BE49-F238E27FC236}">
                <a16:creationId xmlns:a16="http://schemas.microsoft.com/office/drawing/2014/main" id="{28B70F53-FAB5-27E6-13DA-0B8E0B1A7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5" y="570972"/>
            <a:ext cx="3600000" cy="90154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851827E-B475-4088-F24A-9FE623678D5F}"/>
              </a:ext>
            </a:extLst>
          </p:cNvPr>
          <p:cNvSpPr txBox="1"/>
          <p:nvPr/>
        </p:nvSpPr>
        <p:spPr>
          <a:xfrm>
            <a:off x="43208" y="1750625"/>
            <a:ext cx="357966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noProof="0" dirty="0">
                <a:latin typeface="+mj-lt"/>
              </a:rPr>
              <a:t>Underestimation</a:t>
            </a:r>
            <a:r>
              <a:rPr lang="en-US" sz="2300" noProof="0" dirty="0">
                <a:latin typeface="+mj-lt"/>
              </a:rPr>
              <a:t> in </a:t>
            </a:r>
            <a:r>
              <a:rPr lang="en-US" sz="2300" b="1" noProof="0" dirty="0">
                <a:latin typeface="+mj-lt"/>
              </a:rPr>
              <a:t>winter</a:t>
            </a:r>
            <a:r>
              <a:rPr lang="en-US" sz="2300" noProof="0" dirty="0">
                <a:latin typeface="+mj-lt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noProof="0" dirty="0">
                <a:latin typeface="+mj-lt"/>
              </a:rPr>
              <a:t>Simulation using BATS could capture the magnitude of</a:t>
            </a:r>
            <a:br>
              <a:rPr lang="hu-HU" sz="2300" noProof="0" dirty="0">
                <a:latin typeface="+mj-lt"/>
              </a:rPr>
            </a:br>
            <a:r>
              <a:rPr lang="en-US" sz="2300" noProof="0" dirty="0">
                <a:latin typeface="+mj-lt"/>
              </a:rPr>
              <a:t>CERRA-Land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noProof="0" dirty="0">
                <a:latin typeface="+mj-lt"/>
              </a:rPr>
              <a:t>Simulations using </a:t>
            </a:r>
            <a:br>
              <a:rPr lang="en-US" sz="2300" noProof="0" dirty="0">
                <a:latin typeface="+mj-lt"/>
              </a:rPr>
            </a:br>
            <a:r>
              <a:rPr lang="hu-HU" sz="2300" dirty="0">
                <a:latin typeface="+mj-lt"/>
              </a:rPr>
              <a:t>CLM4.5 </a:t>
            </a:r>
            <a:r>
              <a:rPr lang="en-US" sz="2300" dirty="0">
                <a:latin typeface="+mj-lt"/>
              </a:rPr>
              <a:t>underestimate values, but </a:t>
            </a:r>
            <a:r>
              <a:rPr lang="hu-HU" sz="2300" dirty="0" err="1">
                <a:latin typeface="+mj-lt"/>
              </a:rPr>
              <a:t>the</a:t>
            </a:r>
            <a:r>
              <a:rPr lang="hu-HU" sz="2300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correlation is high with CERRA-Land</a:t>
            </a:r>
            <a:endParaRPr lang="hu-HU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00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44CCD-A4EE-6671-2C1F-76196F1C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F9239AA-96C6-CDAE-F8CE-2A8059AB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3B3D819D-1488-24AB-7F04-77890175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" y="51121"/>
            <a:ext cx="288881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sz="3600" dirty="0"/>
              <a:t>Summer </a:t>
            </a:r>
            <a:r>
              <a:rPr lang="hu-HU" sz="3600" dirty="0" err="1"/>
              <a:t>values</a:t>
            </a:r>
            <a:r>
              <a:rPr lang="hu-HU" sz="3600" dirty="0"/>
              <a:t> (JJA)</a:t>
            </a:r>
            <a:endParaRPr lang="en-GB" sz="3600" dirty="0"/>
          </a:p>
        </p:txBody>
      </p:sp>
      <p:pic>
        <p:nvPicPr>
          <p:cNvPr id="3" name="Kép 2" descr="A képen szöveg, Betűtípus, fehér, Grafika látható&#10;&#10;Automatikusan generált leírás">
            <a:extLst>
              <a:ext uri="{FF2B5EF4-FFF2-40B4-BE49-F238E27FC236}">
                <a16:creationId xmlns:a16="http://schemas.microsoft.com/office/drawing/2014/main" id="{4E8A5BBF-EDD6-77BF-6488-68A821A8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5" y="570972"/>
            <a:ext cx="3600000" cy="90154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C398B81-1194-45DA-BF4B-A908574DE053}"/>
              </a:ext>
            </a:extLst>
          </p:cNvPr>
          <p:cNvSpPr txBox="1"/>
          <p:nvPr/>
        </p:nvSpPr>
        <p:spPr>
          <a:xfrm>
            <a:off x="39016" y="3006053"/>
            <a:ext cx="3579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noProof="0" dirty="0">
                <a:latin typeface="+mj-lt"/>
              </a:rPr>
              <a:t>Surface </a:t>
            </a:r>
            <a:r>
              <a:rPr lang="en-GB" sz="2200" noProof="0" dirty="0">
                <a:latin typeface="+mj-lt"/>
              </a:rPr>
              <a:t>Soil moisture (SM)</a:t>
            </a:r>
          </a:p>
          <a:p>
            <a:r>
              <a:rPr lang="en-GB" sz="2200" noProof="0" dirty="0">
                <a:latin typeface="+mj-lt"/>
              </a:rPr>
              <a:t>Latent heat (LH)</a:t>
            </a:r>
          </a:p>
          <a:p>
            <a:r>
              <a:rPr lang="en-GB" sz="2200" noProof="0" dirty="0">
                <a:latin typeface="+mj-lt"/>
              </a:rPr>
              <a:t>Maximum temperature</a:t>
            </a:r>
            <a:br>
              <a:rPr lang="en-GB" sz="2200" noProof="0" dirty="0">
                <a:latin typeface="+mj-lt"/>
              </a:rPr>
            </a:br>
            <a:r>
              <a:rPr lang="en-GB" sz="2200" noProof="0" dirty="0">
                <a:latin typeface="+mj-lt"/>
              </a:rPr>
              <a:t>(TMAX)</a:t>
            </a:r>
          </a:p>
        </p:txBody>
      </p:sp>
      <p:pic>
        <p:nvPicPr>
          <p:cNvPr id="10" name="Kép 9" descr="A képen szöveg, képernyőkép, Párhuzamos, Színes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0934F8B-2E3F-6B71-AAD1-A2E967A38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31" y="307975"/>
            <a:ext cx="8498008" cy="643265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62A4FB7-B2B0-D77D-0DD6-78FC0810CD1C}"/>
              </a:ext>
            </a:extLst>
          </p:cNvPr>
          <p:cNvSpPr txBox="1"/>
          <p:nvPr/>
        </p:nvSpPr>
        <p:spPr>
          <a:xfrm rot="16200000">
            <a:off x="2870076" y="4434123"/>
            <a:ext cx="10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BATS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1D96B4-B3B3-8297-C079-F86425D0CF0F}"/>
              </a:ext>
            </a:extLst>
          </p:cNvPr>
          <p:cNvSpPr txBox="1"/>
          <p:nvPr/>
        </p:nvSpPr>
        <p:spPr>
          <a:xfrm rot="16200000">
            <a:off x="2703140" y="1936681"/>
            <a:ext cx="13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CLM4.5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5CAAB3A-4A7C-A39A-45C4-9C09AA337467}"/>
              </a:ext>
            </a:extLst>
          </p:cNvPr>
          <p:cNvCxnSpPr/>
          <p:nvPr/>
        </p:nvCxnSpPr>
        <p:spPr>
          <a:xfrm>
            <a:off x="3117689" y="605697"/>
            <a:ext cx="91398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6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6">
            <a:extLst>
              <a:ext uri="{FF2B5EF4-FFF2-40B4-BE49-F238E27FC236}">
                <a16:creationId xmlns:a16="http://schemas.microsoft.com/office/drawing/2014/main" id="{B9E3CEDA-AB01-4A42-9EA5-E5F7F84F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Tímea Kalmár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6BFD1F7D-0872-402E-94A1-43860953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7AC96C16-98CB-499A-B0C0-3F6B3EF7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5" y="0"/>
            <a:ext cx="5688929" cy="8191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altLang="hu-HU" sz="3600" dirty="0" err="1"/>
              <a:t>Drought</a:t>
            </a:r>
            <a:r>
              <a:rPr lang="hu-HU" altLang="hu-HU" sz="3600" dirty="0"/>
              <a:t> (2011)</a:t>
            </a:r>
            <a:endParaRPr lang="en-GB" sz="36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C9F5778-49FF-EA3A-3CDF-C598133730A4}"/>
              </a:ext>
            </a:extLst>
          </p:cNvPr>
          <p:cNvSpPr txBox="1"/>
          <p:nvPr/>
        </p:nvSpPr>
        <p:spPr>
          <a:xfrm>
            <a:off x="144757" y="819182"/>
            <a:ext cx="58234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L</a:t>
            </a:r>
            <a:r>
              <a:rPr lang="en-GB" sz="2000" dirty="0"/>
              <a:t>egal definition of drought in</a:t>
            </a:r>
            <a:r>
              <a:rPr lang="hu-HU" sz="2000" dirty="0"/>
              <a:t> Hungary:</a:t>
            </a:r>
            <a:br>
              <a:rPr lang="hu-HU" sz="2000" dirty="0"/>
            </a:br>
            <a:r>
              <a:rPr lang="en-GB" sz="2000" dirty="0"/>
              <a:t>an event during which, within the </a:t>
            </a:r>
            <a:r>
              <a:rPr lang="en-GB" sz="2000" b="1" dirty="0"/>
              <a:t>30 consecutive days of the vegetation period </a:t>
            </a:r>
            <a:r>
              <a:rPr lang="en-GB" sz="2000" dirty="0"/>
              <a:t>of a particular plant, at the location of risk,</a:t>
            </a:r>
            <a:br>
              <a:rPr lang="hu-HU" sz="2000" dirty="0"/>
            </a:br>
            <a:r>
              <a:rPr lang="en-GB" sz="2000" dirty="0"/>
              <a:t>(a) the total amount of </a:t>
            </a:r>
            <a:r>
              <a:rPr lang="en-GB" sz="2000" b="1" dirty="0"/>
              <a:t>precipitation</a:t>
            </a:r>
            <a:r>
              <a:rPr lang="en-GB" sz="2000" dirty="0"/>
              <a:t> is </a:t>
            </a:r>
            <a:r>
              <a:rPr lang="en-GB" sz="2000" b="1" dirty="0"/>
              <a:t>below 10 mm</a:t>
            </a:r>
            <a:r>
              <a:rPr lang="en-GB" sz="2000" dirty="0"/>
              <a:t>, or </a:t>
            </a:r>
            <a:br>
              <a:rPr lang="hu-HU" sz="2000" dirty="0"/>
            </a:br>
            <a:r>
              <a:rPr lang="en-GB" sz="2000" dirty="0"/>
              <a:t>(b) the total amount of </a:t>
            </a:r>
            <a:r>
              <a:rPr lang="en-GB" sz="2000" b="1" dirty="0"/>
              <a:t>precipitation</a:t>
            </a:r>
            <a:r>
              <a:rPr lang="en-GB" sz="2000" dirty="0"/>
              <a:t> </a:t>
            </a:r>
            <a:r>
              <a:rPr lang="en-GB" sz="2000" b="1" dirty="0"/>
              <a:t>is below</a:t>
            </a:r>
            <a:r>
              <a:rPr lang="hu-HU" sz="2000" b="1" dirty="0"/>
              <a:t> </a:t>
            </a:r>
            <a:r>
              <a:rPr lang="en-GB" sz="2000" b="1" dirty="0"/>
              <a:t>25 mm</a:t>
            </a:r>
            <a:r>
              <a:rPr lang="en-GB" sz="2000" dirty="0"/>
              <a:t>, and the </a:t>
            </a:r>
            <a:r>
              <a:rPr lang="en-GB" sz="2000" b="1" dirty="0"/>
              <a:t>daily</a:t>
            </a:r>
            <a:r>
              <a:rPr lang="en-GB" sz="2000" dirty="0"/>
              <a:t> </a:t>
            </a:r>
            <a:r>
              <a:rPr lang="en-GB" sz="2000" b="1" dirty="0"/>
              <a:t>maximum temperature </a:t>
            </a:r>
            <a:r>
              <a:rPr lang="en-GB" sz="2000" dirty="0"/>
              <a:t>is </a:t>
            </a:r>
            <a:r>
              <a:rPr lang="en-GB" sz="2000" b="1" dirty="0"/>
              <a:t>higher than 31</a:t>
            </a:r>
            <a:r>
              <a:rPr lang="hu-HU" sz="2000" b="1" dirty="0"/>
              <a:t> </a:t>
            </a:r>
            <a:r>
              <a:rPr lang="en-GB" sz="2000" b="1" dirty="0"/>
              <a:t>°C </a:t>
            </a:r>
            <a:r>
              <a:rPr lang="en-GB" sz="2000" dirty="0"/>
              <a:t>for at least </a:t>
            </a:r>
            <a:r>
              <a:rPr lang="en-GB" sz="2000" b="1" dirty="0"/>
              <a:t>15 days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dirty="0" err="1"/>
              <a:t>Vegetation</a:t>
            </a:r>
            <a:r>
              <a:rPr lang="hu-HU" sz="1900" dirty="0"/>
              <a:t> </a:t>
            </a:r>
            <a:r>
              <a:rPr lang="hu-HU" sz="1900" dirty="0" err="1"/>
              <a:t>period</a:t>
            </a:r>
            <a:r>
              <a:rPr lang="hu-HU" sz="1900" dirty="0"/>
              <a:t>: </a:t>
            </a:r>
            <a:r>
              <a:rPr lang="en-GB" sz="1900" dirty="0"/>
              <a:t>March</a:t>
            </a:r>
            <a:r>
              <a:rPr lang="hu-HU" sz="1900" dirty="0"/>
              <a:t>-</a:t>
            </a:r>
            <a:r>
              <a:rPr lang="en-GB" sz="1900" dirty="0"/>
              <a:t>September</a:t>
            </a:r>
            <a:endParaRPr lang="hu-HU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Maximum number of days when any of the conditions is met</a:t>
            </a:r>
            <a:endParaRPr lang="hu-HU" sz="1900" dirty="0"/>
          </a:p>
          <a:p>
            <a:endParaRPr lang="hu-HU" sz="1900" dirty="0"/>
          </a:p>
          <a:p>
            <a:endParaRPr lang="hu-HU" sz="1900" dirty="0"/>
          </a:p>
          <a:p>
            <a:endParaRPr lang="hu-HU" sz="1900" dirty="0"/>
          </a:p>
        </p:txBody>
      </p:sp>
      <p:pic>
        <p:nvPicPr>
          <p:cNvPr id="20" name="Kép 19" descr="A képen szöveg, térkép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22C76DF-FC9E-F440-E1BF-424FB6ACA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64" y="-4545"/>
            <a:ext cx="6304865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A1EF6AB-7E0A-073E-C5DF-C696DCE08C3A}"/>
              </a:ext>
            </a:extLst>
          </p:cNvPr>
          <p:cNvSpPr txBox="1"/>
          <p:nvPr/>
        </p:nvSpPr>
        <p:spPr>
          <a:xfrm rot="10800000" flipH="1" flipV="1">
            <a:off x="11734258" y="6445263"/>
            <a:ext cx="69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0000"/>
                </a:solidFill>
              </a:rPr>
              <a:t>day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1" name="Kép 20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EE238F0-2CE0-60A1-7E18-D5F652E23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9" y="4669933"/>
            <a:ext cx="3599815" cy="181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B84B7E0A-E653-9D0F-117F-F06F80736A6B}"/>
              </a:ext>
            </a:extLst>
          </p:cNvPr>
          <p:cNvSpPr txBox="1"/>
          <p:nvPr/>
        </p:nvSpPr>
        <p:spPr>
          <a:xfrm rot="10800000" flipH="1" flipV="1">
            <a:off x="1291869" y="6540447"/>
            <a:ext cx="240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0000"/>
                </a:solidFill>
              </a:rPr>
              <a:t>HUCLIM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3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Betűtípus, fehér, Grafika látható&#10;&#10;Automatikusan generált leírás">
            <a:extLst>
              <a:ext uri="{FF2B5EF4-FFF2-40B4-BE49-F238E27FC236}">
                <a16:creationId xmlns:a16="http://schemas.microsoft.com/office/drawing/2014/main" id="{E2CC8A59-6969-C8B3-7A18-EC02149D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5" y="570972"/>
            <a:ext cx="3600000" cy="901546"/>
          </a:xfrm>
          <a:prstGeom prst="rect">
            <a:avLst/>
          </a:prstGeom>
        </p:spPr>
      </p:pic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6BFD1F7D-0872-402E-94A1-43860953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7AC96C16-98CB-499A-B0C0-3F6B3EF7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59" y="0"/>
            <a:ext cx="11076117" cy="1325563"/>
          </a:xfrm>
        </p:spPr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6745D6B-6ACE-480F-A90C-F9284F356AD2}"/>
              </a:ext>
            </a:extLst>
          </p:cNvPr>
          <p:cNvSpPr txBox="1"/>
          <p:nvPr/>
        </p:nvSpPr>
        <p:spPr>
          <a:xfrm>
            <a:off x="177422" y="1510759"/>
            <a:ext cx="120145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>
                <a:latin typeface="Open Sans" panose="020B0606030504020204" pitchFamily="34" charset="0"/>
              </a:rPr>
              <a:t>We</a:t>
            </a:r>
            <a:r>
              <a:rPr lang="hu-HU" sz="2200" dirty="0">
                <a:latin typeface="Open Sans" panose="020B0606030504020204" pitchFamily="34" charset="0"/>
              </a:rPr>
              <a:t> tested </a:t>
            </a:r>
            <a:r>
              <a:rPr lang="hu-HU" sz="2200" b="1" dirty="0" err="1">
                <a:latin typeface="Open Sans" panose="020B0606030504020204" pitchFamily="34" charset="0"/>
              </a:rPr>
              <a:t>different</a:t>
            </a:r>
            <a:r>
              <a:rPr lang="hu-HU" sz="2200" b="1" dirty="0">
                <a:latin typeface="Open Sans" panose="020B0606030504020204" pitchFamily="34" charset="0"/>
              </a:rPr>
              <a:t> </a:t>
            </a:r>
            <a:r>
              <a:rPr lang="hu-HU" sz="2200" b="1" dirty="0" err="1">
                <a:latin typeface="Open Sans" panose="020B0606030504020204" pitchFamily="34" charset="0"/>
              </a:rPr>
              <a:t>parameterisation</a:t>
            </a:r>
            <a:r>
              <a:rPr lang="en-GB" sz="2200" b="1" dirty="0">
                <a:latin typeface="Open Sans" panose="020B0606030504020204" pitchFamily="34" charset="0"/>
              </a:rPr>
              <a:t> schemes</a:t>
            </a:r>
            <a:r>
              <a:rPr lang="hu-HU" sz="2200" dirty="0">
                <a:latin typeface="Open Sans" panose="020B0606030504020204" pitchFamily="34" charset="0"/>
              </a:rPr>
              <a:t> over Hungary in a </a:t>
            </a:r>
            <a:r>
              <a:rPr lang="hu-HU" sz="2200" dirty="0" err="1">
                <a:latin typeface="Open Sans" panose="020B0606030504020204" pitchFamily="34" charset="0"/>
              </a:rPr>
              <a:t>dry</a:t>
            </a:r>
            <a:r>
              <a:rPr lang="hu-HU" sz="2200" dirty="0">
                <a:latin typeface="Open Sans" panose="020B0606030504020204" pitchFamily="34" charset="0"/>
              </a:rPr>
              <a:t> </a:t>
            </a:r>
            <a:r>
              <a:rPr lang="hu-HU" sz="2200" dirty="0" err="1">
                <a:latin typeface="Open Sans" panose="020B0606030504020204" pitchFamily="34" charset="0"/>
              </a:rPr>
              <a:t>condition</a:t>
            </a:r>
            <a:endParaRPr lang="hu-HU" sz="2200" dirty="0">
              <a:latin typeface="Open Sans" panose="020B0606030504020204" pitchFamily="34" charset="0"/>
            </a:endParaRPr>
          </a:p>
          <a:p>
            <a:endParaRPr lang="hu-HU" sz="2200" dirty="0">
              <a:latin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</a:rPr>
              <a:t>RegCM is very sensitive </a:t>
            </a:r>
            <a:r>
              <a:rPr lang="en-US" sz="2200" dirty="0">
                <a:latin typeface="Open Sans" panose="020B0606030504020204" pitchFamily="34" charset="0"/>
              </a:rPr>
              <a:t>to the choice of </a:t>
            </a:r>
            <a:r>
              <a:rPr lang="en-GB" sz="2200" dirty="0">
                <a:latin typeface="Open Sans" panose="020B0606030504020204" pitchFamily="34" charset="0"/>
              </a:rPr>
              <a:t>parameterisation</a:t>
            </a:r>
            <a:r>
              <a:rPr lang="en-US" sz="2200" dirty="0">
                <a:latin typeface="Open Sans" panose="020B0606030504020204" pitchFamily="34" charset="0"/>
              </a:rPr>
              <a:t> scheme combinations, so testing is essential</a:t>
            </a:r>
            <a:endParaRPr lang="hu-HU" sz="2200" dirty="0"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</a:rPr>
              <a:t>The </a:t>
            </a:r>
            <a:r>
              <a:rPr lang="en-US" sz="2200" b="1" dirty="0">
                <a:latin typeface="Open Sans" panose="020B0606030504020204" pitchFamily="34" charset="0"/>
              </a:rPr>
              <a:t>precipitation</a:t>
            </a:r>
            <a:r>
              <a:rPr lang="en-US" sz="2200" dirty="0">
                <a:latin typeface="Open Sans" panose="020B0606030504020204" pitchFamily="34" charset="0"/>
              </a:rPr>
              <a:t> values strongly depend on the choice of the </a:t>
            </a:r>
            <a:r>
              <a:rPr lang="en-US" sz="2200" b="1" dirty="0">
                <a:latin typeface="Open Sans" panose="020B0606030504020204" pitchFamily="34" charset="0"/>
              </a:rPr>
              <a:t>convective scheme</a:t>
            </a:r>
            <a:r>
              <a:rPr lang="en-US" sz="2200" dirty="0">
                <a:latin typeface="Open Sans" panose="020B0606030504020204" pitchFamily="34" charset="0"/>
              </a:rPr>
              <a:t>, while the choice of the </a:t>
            </a:r>
            <a:r>
              <a:rPr lang="en-US" sz="2200" b="1" dirty="0">
                <a:latin typeface="Open Sans" panose="020B0606030504020204" pitchFamily="34" charset="0"/>
              </a:rPr>
              <a:t>surface </a:t>
            </a:r>
            <a:r>
              <a:rPr lang="hu-HU" sz="2200" b="1" dirty="0" err="1">
                <a:latin typeface="Open Sans" panose="020B0606030504020204" pitchFamily="34" charset="0"/>
              </a:rPr>
              <a:t>land</a:t>
            </a:r>
            <a:r>
              <a:rPr lang="hu-HU" sz="2200" b="1" dirty="0">
                <a:latin typeface="Open Sans" panose="020B0606030504020204" pitchFamily="34" charset="0"/>
              </a:rPr>
              <a:t> </a:t>
            </a:r>
            <a:r>
              <a:rPr lang="en-US" sz="2200" b="1" dirty="0">
                <a:latin typeface="Open Sans" panose="020B0606030504020204" pitchFamily="34" charset="0"/>
              </a:rPr>
              <a:t>surface model</a:t>
            </a:r>
            <a:r>
              <a:rPr lang="en-US" sz="2200" dirty="0">
                <a:latin typeface="Open Sans" panose="020B0606030504020204" pitchFamily="34" charset="0"/>
              </a:rPr>
              <a:t> is secondary</a:t>
            </a:r>
            <a:endParaRPr lang="hu-HU" sz="2200" dirty="0"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</a:rPr>
              <a:t>The </a:t>
            </a:r>
            <a:r>
              <a:rPr lang="en-US" sz="2200" b="1" dirty="0">
                <a:latin typeface="Open Sans" panose="020B0606030504020204" pitchFamily="34" charset="0"/>
              </a:rPr>
              <a:t>temperature</a:t>
            </a:r>
            <a:r>
              <a:rPr lang="en-US" sz="2200" dirty="0">
                <a:latin typeface="Open Sans" panose="020B0606030504020204" pitchFamily="34" charset="0"/>
              </a:rPr>
              <a:t> values strongly </a:t>
            </a:r>
            <a:r>
              <a:rPr lang="hu-HU" sz="2200" dirty="0" err="1">
                <a:latin typeface="Open Sans" panose="020B0606030504020204" pitchFamily="34" charset="0"/>
              </a:rPr>
              <a:t>rely</a:t>
            </a:r>
            <a:r>
              <a:rPr lang="en-US" sz="2200" dirty="0">
                <a:latin typeface="Open Sans" panose="020B0606030504020204" pitchFamily="34" charset="0"/>
              </a:rPr>
              <a:t> on the choice of the </a:t>
            </a:r>
            <a:r>
              <a:rPr lang="hu-HU" sz="2200" b="1" dirty="0" err="1">
                <a:latin typeface="Open Sans" panose="020B0606030504020204" pitchFamily="34" charset="0"/>
              </a:rPr>
              <a:t>land</a:t>
            </a:r>
            <a:r>
              <a:rPr lang="hu-HU" sz="2200" b="1" dirty="0">
                <a:latin typeface="Open Sans" panose="020B0606030504020204" pitchFamily="34" charset="0"/>
              </a:rPr>
              <a:t> </a:t>
            </a:r>
            <a:r>
              <a:rPr lang="en-US" sz="2200" b="1" dirty="0">
                <a:latin typeface="Open Sans" panose="020B0606030504020204" pitchFamily="34" charset="0"/>
              </a:rPr>
              <a:t>surface model</a:t>
            </a:r>
            <a:r>
              <a:rPr lang="en-US" sz="2200" dirty="0">
                <a:latin typeface="Open Sans" panose="020B0606030504020204" pitchFamily="34" charset="0"/>
              </a:rPr>
              <a:t>, and the influence of the </a:t>
            </a:r>
            <a:r>
              <a:rPr lang="en-US" sz="2200" b="1" dirty="0">
                <a:latin typeface="Open Sans" panose="020B0606030504020204" pitchFamily="34" charset="0"/>
              </a:rPr>
              <a:t>boundary layer scheme </a:t>
            </a:r>
            <a:r>
              <a:rPr lang="en-US" sz="2200" dirty="0">
                <a:latin typeface="Open Sans" panose="020B0606030504020204" pitchFamily="34" charset="0"/>
              </a:rPr>
              <a:t>is also observed</a:t>
            </a:r>
            <a:endParaRPr lang="hu-HU" sz="2200" dirty="0">
              <a:latin typeface="Open Sans" panose="020B0606030504020204" pitchFamily="34" charset="0"/>
            </a:endParaRPr>
          </a:p>
          <a:p>
            <a:endParaRPr lang="hu-HU" sz="2200" dirty="0">
              <a:latin typeface="Open Sans" panose="020B0606030504020204" pitchFamily="34" charset="0"/>
            </a:endParaRPr>
          </a:p>
          <a:p>
            <a:r>
              <a:rPr lang="en-US" sz="2200" dirty="0">
                <a:latin typeface="Open Sans" panose="020B0606030504020204" pitchFamily="34" charset="0"/>
              </a:rPr>
              <a:t>Although the </a:t>
            </a:r>
            <a:r>
              <a:rPr lang="en-US" sz="2200" b="1" dirty="0">
                <a:latin typeface="Open Sans" panose="020B0606030504020204" pitchFamily="34" charset="0"/>
              </a:rPr>
              <a:t>BATS</a:t>
            </a:r>
            <a:r>
              <a:rPr lang="en-US" sz="2200" dirty="0">
                <a:latin typeface="Open Sans" panose="020B0606030504020204" pitchFamily="34" charset="0"/>
              </a:rPr>
              <a:t> is </a:t>
            </a:r>
            <a:r>
              <a:rPr lang="en-US" sz="2200" b="1" dirty="0">
                <a:latin typeface="Open Sans" panose="020B0606030504020204" pitchFamily="34" charset="0"/>
              </a:rPr>
              <a:t>simpler</a:t>
            </a:r>
            <a:r>
              <a:rPr lang="hu-HU" sz="2200" dirty="0">
                <a:latin typeface="Open Sans" panose="020B0606030504020204" pitchFamily="34" charset="0"/>
              </a:rPr>
              <a:t> </a:t>
            </a:r>
            <a:r>
              <a:rPr lang="hu-HU" sz="2200" dirty="0" err="1">
                <a:latin typeface="Open Sans" panose="020B0606030504020204" pitchFamily="34" charset="0"/>
              </a:rPr>
              <a:t>than</a:t>
            </a:r>
            <a:r>
              <a:rPr lang="hu-HU" sz="2200" dirty="0">
                <a:latin typeface="Open Sans" panose="020B0606030504020204" pitchFamily="34" charset="0"/>
              </a:rPr>
              <a:t> </a:t>
            </a:r>
            <a:r>
              <a:rPr lang="hu-HU" sz="2200" b="1" dirty="0">
                <a:latin typeface="Open Sans" panose="020B0606030504020204" pitchFamily="34" charset="0"/>
              </a:rPr>
              <a:t>CLM4.5</a:t>
            </a:r>
            <a:r>
              <a:rPr lang="en-US" sz="2200" dirty="0">
                <a:latin typeface="Open Sans" panose="020B0606030504020204" pitchFamily="34" charset="0"/>
              </a:rPr>
              <a:t>, </a:t>
            </a:r>
            <a:r>
              <a:rPr lang="hu-HU" sz="2200" dirty="0" err="1">
                <a:latin typeface="Open Sans" panose="020B0606030504020204" pitchFamily="34" charset="0"/>
              </a:rPr>
              <a:t>it</a:t>
            </a:r>
            <a:r>
              <a:rPr lang="hu-HU" sz="2200" dirty="0">
                <a:latin typeface="Open Sans" panose="020B0606030504020204" pitchFamily="34" charset="0"/>
              </a:rPr>
              <a:t> </a:t>
            </a:r>
            <a:r>
              <a:rPr lang="hu-HU" sz="2200" dirty="0" err="1">
                <a:latin typeface="Open Sans" panose="020B0606030504020204" pitchFamily="34" charset="0"/>
              </a:rPr>
              <a:t>provided</a:t>
            </a:r>
            <a:r>
              <a:rPr lang="hu-HU" sz="2200" dirty="0">
                <a:latin typeface="Open Sans" panose="020B0606030504020204" pitchFamily="34" charset="0"/>
              </a:rPr>
              <a:t> </a:t>
            </a:r>
            <a:r>
              <a:rPr lang="en-US" sz="2200" b="1" dirty="0">
                <a:latin typeface="Open Sans" panose="020B0606030504020204" pitchFamily="34" charset="0"/>
              </a:rPr>
              <a:t>better results</a:t>
            </a:r>
            <a:r>
              <a:rPr lang="hu-HU" sz="2200" b="1" dirty="0">
                <a:latin typeface="Open Sans" panose="020B0606030504020204" pitchFamily="34" charset="0"/>
              </a:rPr>
              <a:t> </a:t>
            </a:r>
            <a:r>
              <a:rPr lang="hu-HU" sz="2200" dirty="0">
                <a:latin typeface="Open Sans" panose="020B0606030504020204" pitchFamily="34" charset="0"/>
              </a:rPr>
              <a:t>in </a:t>
            </a:r>
            <a:r>
              <a:rPr lang="hu-HU" sz="2200" dirty="0" err="1">
                <a:latin typeface="Open Sans" panose="020B0606030504020204" pitchFamily="34" charset="0"/>
              </a:rPr>
              <a:t>many</a:t>
            </a:r>
            <a:r>
              <a:rPr lang="hu-HU" sz="2200" dirty="0">
                <a:latin typeface="Open Sans" panose="020B0606030504020204" pitchFamily="34" charset="0"/>
              </a:rPr>
              <a:t> </a:t>
            </a:r>
            <a:r>
              <a:rPr lang="hu-HU" sz="2200" dirty="0" err="1">
                <a:latin typeface="Open Sans" panose="020B0606030504020204" pitchFamily="34" charset="0"/>
              </a:rPr>
              <a:t>cases</a:t>
            </a:r>
            <a:endParaRPr lang="hu-HU" sz="2200" dirty="0">
              <a:latin typeface="Open Sans" panose="020B0606030504020204" pitchFamily="34" charset="0"/>
            </a:endParaRPr>
          </a:p>
          <a:p>
            <a:endParaRPr lang="hu-HU" sz="2200" dirty="0">
              <a:latin typeface="Open Sans" panose="020B0606030504020204" pitchFamily="34" charset="0"/>
            </a:endParaRPr>
          </a:p>
          <a:p>
            <a:r>
              <a:rPr lang="en-US" sz="2200" dirty="0">
                <a:latin typeface="Open Sans" panose="020B0606030504020204" pitchFamily="34" charset="0"/>
              </a:rPr>
              <a:t>Results show there is no wrong scheme, just the wrong combination</a:t>
            </a:r>
            <a:endParaRPr lang="hu-HU" sz="2200" dirty="0">
              <a:latin typeface="Open Sans" panose="020B0606030504020204" pitchFamily="34" charset="0"/>
            </a:endParaRPr>
          </a:p>
          <a:p>
            <a:endParaRPr lang="hu-HU" sz="2200" dirty="0">
              <a:latin typeface="Open Sans" panose="020B0606030504020204" pitchFamily="34" charset="0"/>
            </a:endParaRPr>
          </a:p>
          <a:p>
            <a:endParaRPr lang="en-US" sz="22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5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>
            <a:extLst>
              <a:ext uri="{FF2B5EF4-FFF2-40B4-BE49-F238E27FC236}">
                <a16:creationId xmlns:a16="http://schemas.microsoft.com/office/drawing/2014/main" id="{D3B24345-ACE7-411F-9B69-5F8115534B2D}"/>
              </a:ext>
            </a:extLst>
          </p:cNvPr>
          <p:cNvSpPr txBox="1">
            <a:spLocks/>
          </p:cNvSpPr>
          <p:nvPr/>
        </p:nvSpPr>
        <p:spPr>
          <a:xfrm>
            <a:off x="1309910" y="2074177"/>
            <a:ext cx="9572180" cy="174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34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err="1"/>
              <a:t>Thank</a:t>
            </a:r>
            <a:r>
              <a:rPr lang="hu-HU" sz="4800" dirty="0"/>
              <a:t> </a:t>
            </a:r>
            <a:r>
              <a:rPr lang="hu-HU" sz="4800" dirty="0" err="1"/>
              <a:t>you</a:t>
            </a:r>
            <a:r>
              <a:rPr lang="hu-HU" sz="4800" dirty="0"/>
              <a:t> </a:t>
            </a:r>
            <a:r>
              <a:rPr lang="hu-HU" sz="4800" dirty="0" err="1"/>
              <a:t>for</a:t>
            </a:r>
            <a:r>
              <a:rPr lang="hu-HU" sz="4800" dirty="0"/>
              <a:t> </a:t>
            </a:r>
            <a:r>
              <a:rPr lang="hu-HU" sz="4800" dirty="0" err="1"/>
              <a:t>your</a:t>
            </a:r>
            <a:r>
              <a:rPr lang="hu-HU" sz="4800" dirty="0"/>
              <a:t> </a:t>
            </a:r>
            <a:r>
              <a:rPr lang="hu-HU" sz="4800" dirty="0" err="1"/>
              <a:t>attention</a:t>
            </a:r>
            <a:r>
              <a:rPr lang="hu-HU" sz="4800" dirty="0"/>
              <a:t>!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851EBE8-077A-49BB-AEA5-6276619D5922}"/>
              </a:ext>
            </a:extLst>
          </p:cNvPr>
          <p:cNvSpPr txBox="1"/>
          <p:nvPr/>
        </p:nvSpPr>
        <p:spPr>
          <a:xfrm>
            <a:off x="550393" y="5404878"/>
            <a:ext cx="11360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</a:rPr>
              <a:t>The research was funded by the National Multidisciplinary Laboratory for Climate Change,</a:t>
            </a:r>
            <a:br>
              <a:rPr lang="hu-HU" sz="1800" b="1" dirty="0">
                <a:latin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</a:rPr>
              <a:t>RRF-2.3.1-21-2022-00014 project</a:t>
            </a:r>
            <a:r>
              <a:rPr lang="hu-HU" sz="1800" b="1" dirty="0">
                <a:latin typeface="Open Sans" panose="020B0606030504020204" pitchFamily="34" charset="0"/>
              </a:rPr>
              <a:t>.</a:t>
            </a:r>
            <a:endParaRPr lang="en-US" sz="1800" b="1" dirty="0">
              <a:latin typeface="Open Sans" panose="020B0606030504020204" pitchFamily="34" charset="0"/>
            </a:endParaRPr>
          </a:p>
        </p:txBody>
      </p:sp>
      <p:pic>
        <p:nvPicPr>
          <p:cNvPr id="2" name="Kép 1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0877F263-D1C0-645F-31F8-8EC38A11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1" y="555407"/>
            <a:ext cx="3816000" cy="9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EBF5E47-1138-256B-873B-E324965B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CFB2AF5B-40EB-FECB-3A7C-9B0002D6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88"/>
            <a:ext cx="10515600" cy="10632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 err="1"/>
              <a:t>Motivations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F2CC36C-0FE6-6337-5E7E-2DDDAE1BCB6F}"/>
              </a:ext>
            </a:extLst>
          </p:cNvPr>
          <p:cNvSpPr txBox="1"/>
          <p:nvPr/>
        </p:nvSpPr>
        <p:spPr>
          <a:xfrm>
            <a:off x="146351" y="1474915"/>
            <a:ext cx="3859019" cy="431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Nearly </a:t>
            </a:r>
            <a:r>
              <a:rPr lang="en-US" sz="2400" b="1" dirty="0"/>
              <a:t>55%</a:t>
            </a:r>
            <a:r>
              <a:rPr lang="en-US" sz="2400" dirty="0"/>
              <a:t> of Hungary’s area is </a:t>
            </a:r>
            <a:r>
              <a:rPr lang="en-US" sz="2400" b="1" dirty="0"/>
              <a:t>agricultural</a:t>
            </a:r>
            <a:endParaRPr lang="hu-HU" sz="2400" b="1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Droughts frequently</a:t>
            </a:r>
            <a:r>
              <a:rPr lang="hu-HU" sz="2400" b="1" dirty="0"/>
              <a:t> </a:t>
            </a:r>
            <a:br>
              <a:rPr lang="hu-HU" sz="2400" b="1" dirty="0"/>
            </a:br>
            <a:r>
              <a:rPr lang="en-US" sz="2400" b="1" dirty="0"/>
              <a:t>occur </a:t>
            </a:r>
            <a:r>
              <a:rPr lang="en-US" sz="2400" dirty="0"/>
              <a:t>in Hungary</a:t>
            </a:r>
            <a:r>
              <a:rPr lang="hu-HU" sz="2400" dirty="0"/>
              <a:t> and</a:t>
            </a:r>
            <a:br>
              <a:rPr lang="hu-HU" sz="2400" b="1" dirty="0"/>
            </a:br>
            <a:r>
              <a:rPr lang="en-US" sz="2400" dirty="0"/>
              <a:t>cause major</a:t>
            </a:r>
            <a:r>
              <a:rPr lang="hu-HU" sz="2400" dirty="0"/>
              <a:t>             </a:t>
            </a:r>
            <a:r>
              <a:rPr lang="en-US" sz="2400" b="1" dirty="0"/>
              <a:t>agricultural damage</a:t>
            </a:r>
            <a:endParaRPr lang="hu-HU" sz="2400" b="1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err="1"/>
              <a:t>Climate</a:t>
            </a:r>
            <a:r>
              <a:rPr lang="hu-HU" sz="2400" b="1" dirty="0"/>
              <a:t> </a:t>
            </a:r>
            <a:r>
              <a:rPr lang="hu-HU" sz="2400" b="1" dirty="0" err="1"/>
              <a:t>models</a:t>
            </a:r>
            <a:r>
              <a:rPr lang="hu-HU" sz="2400" b="1" dirty="0"/>
              <a:t> </a:t>
            </a:r>
            <a:r>
              <a:rPr lang="en-US" sz="2400" dirty="0"/>
              <a:t>help us </a:t>
            </a:r>
            <a:r>
              <a:rPr lang="en-US" sz="2400" b="1" dirty="0"/>
              <a:t>understand</a:t>
            </a:r>
            <a:r>
              <a:rPr lang="en-US" sz="2400" dirty="0"/>
              <a:t> possible</a:t>
            </a:r>
            <a:r>
              <a:rPr lang="hu-HU" sz="2400" dirty="0"/>
              <a:t> </a:t>
            </a:r>
            <a:r>
              <a:rPr lang="en-US" sz="2400" dirty="0"/>
              <a:t>future scenarios</a:t>
            </a:r>
            <a:r>
              <a:rPr lang="hu-HU" sz="2400" dirty="0"/>
              <a:t> and </a:t>
            </a:r>
            <a:r>
              <a:rPr lang="en-US" sz="2400" b="1" dirty="0"/>
              <a:t>predict </a:t>
            </a:r>
            <a:r>
              <a:rPr lang="hu-HU" sz="2400" b="1" dirty="0" err="1"/>
              <a:t>drought</a:t>
            </a:r>
            <a:r>
              <a:rPr lang="hu-HU" sz="2400" b="1" dirty="0"/>
              <a:t> </a:t>
            </a:r>
            <a:r>
              <a:rPr lang="en-US" sz="2400" b="1" dirty="0"/>
              <a:t>risks</a:t>
            </a:r>
            <a:endParaRPr lang="hu-HU" sz="2400" b="1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/>
              <a:t>Testing</a:t>
            </a:r>
            <a:r>
              <a:rPr lang="hu-HU" sz="2400" dirty="0"/>
              <a:t> </a:t>
            </a:r>
            <a:r>
              <a:rPr lang="hu-HU" sz="2400" dirty="0" err="1"/>
              <a:t>climate</a:t>
            </a:r>
            <a:r>
              <a:rPr lang="hu-HU" sz="2400" dirty="0"/>
              <a:t> </a:t>
            </a:r>
            <a:r>
              <a:rPr lang="hu-HU" sz="2400" dirty="0" err="1"/>
              <a:t>models</a:t>
            </a:r>
            <a:r>
              <a:rPr lang="hu-HU" sz="2400" dirty="0"/>
              <a:t> is </a:t>
            </a:r>
            <a:r>
              <a:rPr lang="hu-HU" sz="2400" b="1" dirty="0" err="1"/>
              <a:t>essential</a:t>
            </a:r>
            <a:endParaRPr lang="hu-HU" sz="2400" b="1" dirty="0"/>
          </a:p>
        </p:txBody>
      </p:sp>
      <p:pic>
        <p:nvPicPr>
          <p:cNvPr id="17" name="Kép 16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45A6FDE-C2FF-F8CF-F832-BB2D61E63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71" y="210620"/>
            <a:ext cx="796485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6AB51-5FEA-5CA2-2C14-232F4786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3298FF2-8D78-2EC1-7D72-BF8F858F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4BDD35BF-5587-ACE3-E144-49255A1E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88"/>
            <a:ext cx="10515600" cy="10632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 err="1"/>
              <a:t>Motivations</a:t>
            </a:r>
            <a:endParaRPr lang="hu-HU" dirty="0"/>
          </a:p>
        </p:txBody>
      </p:sp>
      <p:pic>
        <p:nvPicPr>
          <p:cNvPr id="10" name="Kép 9" descr="A képen diagram, képernyőkép, szöveg, térkép látható&#10;&#10;Automatikusan generált leírás">
            <a:extLst>
              <a:ext uri="{FF2B5EF4-FFF2-40B4-BE49-F238E27FC236}">
                <a16:creationId xmlns:a16="http://schemas.microsoft.com/office/drawing/2014/main" id="{48592AFF-1AE3-8BD5-0B3F-BF4D6FF48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9" y="3557379"/>
            <a:ext cx="4500000" cy="2736339"/>
          </a:xfrm>
          <a:prstGeom prst="rect">
            <a:avLst/>
          </a:prstGeom>
        </p:spPr>
      </p:pic>
      <p:pic>
        <p:nvPicPr>
          <p:cNvPr id="12" name="Kép 11" descr="A képen szöveg, diagram, térkép látható&#10;&#10;Automatikusan generált leírás">
            <a:extLst>
              <a:ext uri="{FF2B5EF4-FFF2-40B4-BE49-F238E27FC236}">
                <a16:creationId xmlns:a16="http://schemas.microsoft.com/office/drawing/2014/main" id="{A6C3FC0A-070C-64CC-49C0-29C7D68B9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9" y="445378"/>
            <a:ext cx="4500000" cy="2726942"/>
          </a:xfrm>
          <a:prstGeom prst="rect">
            <a:avLst/>
          </a:prstGeom>
        </p:spPr>
      </p:pic>
      <p:pic>
        <p:nvPicPr>
          <p:cNvPr id="7" name="Kép 6" descr="A képen szöveg, képernyőkép, sor, diagram látható&#10;&#10;Automatikusan generált leírás">
            <a:extLst>
              <a:ext uri="{FF2B5EF4-FFF2-40B4-BE49-F238E27FC236}">
                <a16:creationId xmlns:a16="http://schemas.microsoft.com/office/drawing/2014/main" id="{B208C637-FDD2-E303-ACD0-8A3C80873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5" y="2939971"/>
            <a:ext cx="6927685" cy="386550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41E16BC-E2F9-6587-01DE-4D28652A6D72}"/>
              </a:ext>
            </a:extLst>
          </p:cNvPr>
          <p:cNvSpPr txBox="1"/>
          <p:nvPr/>
        </p:nvSpPr>
        <p:spPr>
          <a:xfrm>
            <a:off x="533483" y="910141"/>
            <a:ext cx="6264388" cy="179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2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2011</a:t>
            </a:r>
            <a:r>
              <a:rPr lang="en-US" sz="2800" dirty="0"/>
              <a:t> was the </a:t>
            </a:r>
            <a:r>
              <a:rPr lang="en-US" sz="2800" b="1" dirty="0"/>
              <a:t>driest year </a:t>
            </a:r>
            <a:r>
              <a:rPr lang="en-US" sz="2800" dirty="0"/>
              <a:t>in Hungary</a:t>
            </a:r>
            <a:br>
              <a:rPr lang="hu-HU" sz="2800" dirty="0"/>
            </a:br>
            <a:r>
              <a:rPr lang="hu-HU" sz="2800" dirty="0" err="1"/>
              <a:t>since</a:t>
            </a:r>
            <a:r>
              <a:rPr lang="hu-HU" sz="2800" dirty="0"/>
              <a:t> 1901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BB8FDE6-6F84-5C73-5DC2-BE6EF1246BC6}"/>
              </a:ext>
            </a:extLst>
          </p:cNvPr>
          <p:cNvSpPr txBox="1"/>
          <p:nvPr/>
        </p:nvSpPr>
        <p:spPr>
          <a:xfrm>
            <a:off x="7720314" y="6477493"/>
            <a:ext cx="574490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600" b="1" dirty="0"/>
              <a:t>Data </a:t>
            </a:r>
            <a:r>
              <a:rPr lang="hu-HU" sz="1600" b="1" dirty="0" err="1"/>
              <a:t>source</a:t>
            </a:r>
            <a:r>
              <a:rPr lang="hu-HU" sz="1600" b="1" dirty="0"/>
              <a:t>: HUCLIM (HMS – </a:t>
            </a:r>
            <a:r>
              <a:rPr lang="hu-HU" sz="1600" b="1" dirty="0" err="1"/>
              <a:t>HungaroMet</a:t>
            </a:r>
            <a:r>
              <a:rPr lang="hu-HU" sz="1600" b="1" dirty="0"/>
              <a:t>)</a:t>
            </a:r>
            <a:endParaRPr lang="en-US" sz="1600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8E7B2AB-A070-0E01-4AB9-E207354ED145}"/>
              </a:ext>
            </a:extLst>
          </p:cNvPr>
          <p:cNvSpPr txBox="1"/>
          <p:nvPr/>
        </p:nvSpPr>
        <p:spPr>
          <a:xfrm>
            <a:off x="7516325" y="3183231"/>
            <a:ext cx="4370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Relative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1991-2020 </a:t>
            </a:r>
            <a:r>
              <a:rPr lang="hu-HU" sz="1600" dirty="0" err="1"/>
              <a:t>climate</a:t>
            </a:r>
            <a:r>
              <a:rPr lang="hu-HU" sz="1600" dirty="0"/>
              <a:t> </a:t>
            </a:r>
            <a:r>
              <a:rPr lang="hu-HU" sz="1600" dirty="0" err="1"/>
              <a:t>normal</a:t>
            </a:r>
            <a:endParaRPr lang="hu-HU" sz="16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8040D57-392A-0485-3EE8-1F5864950CD4}"/>
              </a:ext>
            </a:extLst>
          </p:cNvPr>
          <p:cNvSpPr txBox="1"/>
          <p:nvPr/>
        </p:nvSpPr>
        <p:spPr>
          <a:xfrm>
            <a:off x="6966837" y="60319"/>
            <a:ext cx="536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Spatial</a:t>
            </a:r>
            <a:r>
              <a:rPr lang="hu-HU" sz="1600" dirty="0"/>
              <a:t> </a:t>
            </a:r>
            <a:r>
              <a:rPr lang="hu-HU" sz="1600" dirty="0" err="1"/>
              <a:t>distribution</a:t>
            </a:r>
            <a:r>
              <a:rPr lang="hu-HU" sz="1600" dirty="0"/>
              <a:t> of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annual</a:t>
            </a:r>
            <a:r>
              <a:rPr lang="hu-HU" sz="1600" dirty="0"/>
              <a:t> </a:t>
            </a:r>
            <a:r>
              <a:rPr lang="hu-HU" sz="1600" dirty="0" err="1"/>
              <a:t>precipitation</a:t>
            </a:r>
            <a:r>
              <a:rPr lang="hu-HU" sz="1600" dirty="0"/>
              <a:t> sum (2011)</a:t>
            </a:r>
          </a:p>
        </p:txBody>
      </p:sp>
    </p:spTree>
    <p:extLst>
      <p:ext uri="{BB962C8B-B14F-4D97-AF65-F5344CB8AC3E}">
        <p14:creationId xmlns:p14="http://schemas.microsoft.com/office/powerpoint/2010/main" val="404981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6BFD1F7D-0872-402E-94A1-43860953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7AC96C16-98CB-499A-B0C0-3F6B3EF7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" y="44667"/>
            <a:ext cx="10118546" cy="1325563"/>
          </a:xfrm>
          <a:noFill/>
        </p:spPr>
        <p:txBody>
          <a:bodyPr>
            <a:normAutofit/>
          </a:bodyPr>
          <a:lstStyle/>
          <a:p>
            <a:r>
              <a:rPr lang="hu-HU" altLang="hu-HU" sz="3600" dirty="0" err="1"/>
              <a:t>Methods</a:t>
            </a:r>
            <a:r>
              <a:rPr lang="hu-HU" altLang="hu-HU" sz="3600" dirty="0"/>
              <a:t> and Data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6745D6B-6ACE-480F-A90C-F9284F356AD2}"/>
              </a:ext>
            </a:extLst>
          </p:cNvPr>
          <p:cNvSpPr txBox="1"/>
          <p:nvPr/>
        </p:nvSpPr>
        <p:spPr>
          <a:xfrm>
            <a:off x="219860" y="1104483"/>
            <a:ext cx="36849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Version: </a:t>
            </a:r>
            <a:br>
              <a:rPr lang="hu-HU" sz="2400" dirty="0"/>
            </a:br>
            <a:r>
              <a:rPr lang="hu-HU" sz="2400" b="1" dirty="0"/>
              <a:t>RegCM4.7.1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Time </a:t>
            </a:r>
            <a:r>
              <a:rPr lang="hu-HU" sz="2400" dirty="0" err="1"/>
              <a:t>period</a:t>
            </a:r>
            <a:r>
              <a:rPr lang="hu-HU" sz="2400" dirty="0"/>
              <a:t>: </a:t>
            </a:r>
            <a:r>
              <a:rPr lang="hu-HU" sz="2400" b="1" dirty="0"/>
              <a:t>2011</a:t>
            </a:r>
            <a:br>
              <a:rPr lang="hu-HU" sz="2400" b="1" dirty="0"/>
            </a:br>
            <a:r>
              <a:rPr lang="hu-HU" sz="2400" dirty="0"/>
              <a:t>(spin </a:t>
            </a:r>
            <a:r>
              <a:rPr lang="hu-HU" sz="2400" dirty="0" err="1"/>
              <a:t>up</a:t>
            </a:r>
            <a:r>
              <a:rPr lang="hu-HU" sz="2400" dirty="0"/>
              <a:t>: 2 </a:t>
            </a:r>
            <a:r>
              <a:rPr lang="hu-HU" sz="2400" dirty="0" err="1"/>
              <a:t>years</a:t>
            </a:r>
            <a:r>
              <a:rPr lang="hu-HU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Boundaries:</a:t>
            </a:r>
            <a:br>
              <a:rPr lang="hu-HU" sz="2400" dirty="0"/>
            </a:br>
            <a:r>
              <a:rPr lang="en-GB" sz="2400" b="1" dirty="0"/>
              <a:t>ERA-Interim</a:t>
            </a:r>
            <a:r>
              <a:rPr lang="hu-HU" sz="2400" dirty="0"/>
              <a:t> (0.75°)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Horisontal</a:t>
            </a:r>
            <a:r>
              <a:rPr lang="hu-HU" sz="2400" dirty="0"/>
              <a:t> </a:t>
            </a:r>
            <a:r>
              <a:rPr lang="hu-HU" sz="2400" dirty="0" err="1"/>
              <a:t>resolution</a:t>
            </a:r>
            <a:r>
              <a:rPr lang="hu-HU" sz="2400" dirty="0"/>
              <a:t>:</a:t>
            </a:r>
            <a:br>
              <a:rPr lang="hu-HU" sz="2400" dirty="0"/>
            </a:br>
            <a:r>
              <a:rPr lang="hu-HU" sz="2400" b="1" dirty="0"/>
              <a:t>10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24 </a:t>
            </a:r>
            <a:r>
              <a:rPr lang="hu-HU" sz="2400" b="1" dirty="0" err="1"/>
              <a:t>simulations</a:t>
            </a:r>
            <a:br>
              <a:rPr lang="hu-HU" sz="2400" b="1" dirty="0"/>
            </a:br>
            <a:r>
              <a:rPr lang="hu-HU" sz="2400" dirty="0"/>
              <a:t>(UW-WSM5 </a:t>
            </a:r>
            <a:r>
              <a:rPr lang="hu-HU" sz="2400" dirty="0" err="1"/>
              <a:t>problem</a:t>
            </a:r>
            <a:r>
              <a:rPr lang="hu-HU" sz="2400" dirty="0"/>
              <a:t>)</a:t>
            </a:r>
            <a:br>
              <a:rPr lang="hu-HU" sz="2400" dirty="0"/>
            </a:br>
            <a:r>
              <a:rPr lang="hu-HU" sz="2400" dirty="0"/>
              <a:t>(</a:t>
            </a:r>
            <a:r>
              <a:rPr lang="hu-HU" sz="2400" dirty="0">
                <a:latin typeface="+mj-lt"/>
              </a:rPr>
              <a:t>2×2×3×2-6</a:t>
            </a:r>
            <a:r>
              <a:rPr lang="hu-HU" sz="2400" dirty="0"/>
              <a:t>) → </a:t>
            </a:r>
            <a:r>
              <a:rPr lang="hu-HU" sz="2400" b="1" dirty="0"/>
              <a:t>18</a:t>
            </a:r>
          </a:p>
          <a:p>
            <a:endParaRPr lang="hu-HU" sz="2400" b="1" dirty="0"/>
          </a:p>
          <a:p>
            <a:r>
              <a:rPr lang="hu-HU" sz="2400" dirty="0" err="1">
                <a:latin typeface="Open Sans" panose="020B0606030504020204" pitchFamily="34" charset="0"/>
              </a:rPr>
              <a:t>Datasets</a:t>
            </a:r>
            <a:r>
              <a:rPr lang="hu-HU" sz="2400" dirty="0">
                <a:latin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</a:rPr>
              <a:t>for</a:t>
            </a:r>
            <a:r>
              <a:rPr lang="hu-HU" sz="2400" dirty="0">
                <a:latin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</a:rPr>
              <a:t>validation</a:t>
            </a:r>
            <a:r>
              <a:rPr lang="hu-HU" sz="2400" dirty="0">
                <a:latin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latin typeface="Open Sans" panose="020B0606030504020204" pitchFamily="34" charset="0"/>
              </a:rPr>
              <a:t>HUCLIM</a:t>
            </a:r>
            <a:r>
              <a:rPr lang="hu-HU" sz="2400" dirty="0">
                <a:latin typeface="Open Sans" panose="020B0606030504020204" pitchFamily="34" charset="0"/>
              </a:rPr>
              <a:t> (0.1°)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latin typeface="Open Sans" panose="020B0606030504020204" pitchFamily="34" charset="0"/>
              </a:rPr>
              <a:t>CERRA-</a:t>
            </a:r>
            <a:r>
              <a:rPr lang="hu-HU" sz="2400" b="1" dirty="0" err="1">
                <a:latin typeface="Open Sans" panose="020B0606030504020204" pitchFamily="34" charset="0"/>
              </a:rPr>
              <a:t>Land</a:t>
            </a:r>
            <a:r>
              <a:rPr lang="hu-HU" sz="2400" b="1" dirty="0">
                <a:latin typeface="Open Sans" panose="020B0606030504020204" pitchFamily="34" charset="0"/>
              </a:rPr>
              <a:t> </a:t>
            </a:r>
            <a:r>
              <a:rPr lang="hu-HU" sz="2400" dirty="0">
                <a:latin typeface="Open Sans" panose="020B0606030504020204" pitchFamily="34" charset="0"/>
              </a:rPr>
              <a:t>(5.5 km)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DCA91D6C-37F3-A1C9-4A0D-37114F22E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96153"/>
              </p:ext>
            </p:extLst>
          </p:nvPr>
        </p:nvGraphicFramePr>
        <p:xfrm>
          <a:off x="4315813" y="1699160"/>
          <a:ext cx="7176959" cy="4866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652">
                  <a:extLst>
                    <a:ext uri="{9D8B030D-6E8A-4147-A177-3AD203B41FA5}">
                      <a16:colId xmlns:a16="http://schemas.microsoft.com/office/drawing/2014/main" val="3580368552"/>
                    </a:ext>
                  </a:extLst>
                </a:gridCol>
                <a:gridCol w="4542307">
                  <a:extLst>
                    <a:ext uri="{9D8B030D-6E8A-4147-A177-3AD203B41FA5}">
                      <a16:colId xmlns:a16="http://schemas.microsoft.com/office/drawing/2014/main" val="295030287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Physics schemes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246049"/>
                  </a:ext>
                </a:extLst>
              </a:tr>
              <a:tr h="366141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Land surface </a:t>
                      </a:r>
                      <a:r>
                        <a:rPr lang="hu-HU" sz="2000" dirty="0" err="1">
                          <a:effectLst/>
                        </a:rPr>
                        <a:t>scheme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BATS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86771"/>
                  </a:ext>
                </a:extLst>
              </a:tr>
              <a:tr h="3661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CLM4.5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8412225"/>
                  </a:ext>
                </a:extLst>
              </a:tr>
              <a:tr h="366141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Moisture scheme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Modified SUBEX – SUB4.3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0738034"/>
                  </a:ext>
                </a:extLst>
              </a:tr>
              <a:tr h="3661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WSM5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125015"/>
                  </a:ext>
                </a:extLst>
              </a:tr>
              <a:tr h="776446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Cumulus convection scheme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Grell (land)/Emanuel (ocean)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86798902"/>
                  </a:ext>
                </a:extLst>
              </a:tr>
              <a:tr h="3661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Kain-Fritsch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8939794"/>
                  </a:ext>
                </a:extLst>
              </a:tr>
              <a:tr h="3661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Tiedtke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9490990"/>
                  </a:ext>
                </a:extLst>
              </a:tr>
              <a:tr h="366141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PBL scheme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Holtslag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6557696"/>
                  </a:ext>
                </a:extLst>
              </a:tr>
              <a:tr h="776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UW PBL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387194"/>
                  </a:ext>
                </a:extLst>
              </a:tr>
            </a:tbl>
          </a:graphicData>
        </a:graphic>
      </p:graphicFrame>
      <p:pic>
        <p:nvPicPr>
          <p:cNvPr id="6" name="Kép 5" descr="A képen szöveg, Betűtípus, fehér, Grafika látható&#10;&#10;Automatikusan generált leírás">
            <a:extLst>
              <a:ext uri="{FF2B5EF4-FFF2-40B4-BE49-F238E27FC236}">
                <a16:creationId xmlns:a16="http://schemas.microsoft.com/office/drawing/2014/main" id="{BB7500FE-E81B-1013-B36C-4B27D304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5" y="570972"/>
            <a:ext cx="3600000" cy="90154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658F7E8-8BD6-3ABB-7565-9A3F7B746C6C}"/>
              </a:ext>
            </a:extLst>
          </p:cNvPr>
          <p:cNvSpPr txBox="1"/>
          <p:nvPr/>
        </p:nvSpPr>
        <p:spPr>
          <a:xfrm>
            <a:off x="10993760" y="258670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*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526B01B-89E9-AF9C-6973-7619C10329AB}"/>
              </a:ext>
            </a:extLst>
          </p:cNvPr>
          <p:cNvSpPr txBox="1"/>
          <p:nvPr/>
        </p:nvSpPr>
        <p:spPr>
          <a:xfrm>
            <a:off x="10993760" y="334998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*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2D0852F-1E2C-F987-B540-C2DEB2876EE1}"/>
              </a:ext>
            </a:extLst>
          </p:cNvPr>
          <p:cNvSpPr txBox="1"/>
          <p:nvPr/>
        </p:nvSpPr>
        <p:spPr>
          <a:xfrm>
            <a:off x="10993760" y="497113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*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0C0486B-FF56-E61A-7C22-88B81E7BB1A5}"/>
              </a:ext>
            </a:extLst>
          </p:cNvPr>
          <p:cNvSpPr txBox="1"/>
          <p:nvPr/>
        </p:nvSpPr>
        <p:spPr>
          <a:xfrm>
            <a:off x="10993760" y="599872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8193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D017-1DA8-B565-3B1A-93C24C05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C37EB7C5-CBBB-4950-1F7D-2074F4D0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F07BFBDB-62BD-AF4F-C1E1-5649ECCB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" y="44667"/>
            <a:ext cx="10118546" cy="1325563"/>
          </a:xfrm>
          <a:noFill/>
        </p:spPr>
        <p:txBody>
          <a:bodyPr>
            <a:normAutofit/>
          </a:bodyPr>
          <a:lstStyle/>
          <a:p>
            <a:r>
              <a:rPr lang="hu-HU" altLang="hu-HU" sz="3600" dirty="0" err="1"/>
              <a:t>Domain</a:t>
            </a:r>
            <a:r>
              <a:rPr lang="hu-HU" altLang="hu-HU" sz="3600" dirty="0"/>
              <a:t> </a:t>
            </a:r>
            <a:r>
              <a:rPr lang="hu-HU" altLang="hu-HU" sz="3600" dirty="0" err="1"/>
              <a:t>for</a:t>
            </a:r>
            <a:r>
              <a:rPr lang="hu-HU" altLang="hu-HU" sz="3600" dirty="0"/>
              <a:t> </a:t>
            </a:r>
            <a:r>
              <a:rPr lang="hu-HU" altLang="hu-HU" sz="3600" dirty="0" err="1"/>
              <a:t>the</a:t>
            </a:r>
            <a:r>
              <a:rPr lang="hu-HU" altLang="hu-HU" sz="3600" dirty="0"/>
              <a:t> </a:t>
            </a:r>
            <a:r>
              <a:rPr lang="hu-HU" altLang="hu-HU" sz="3600" dirty="0" err="1"/>
              <a:t>simulations</a:t>
            </a:r>
            <a:endParaRPr lang="hu-HU" sz="3600" dirty="0"/>
          </a:p>
        </p:txBody>
      </p:sp>
      <p:pic>
        <p:nvPicPr>
          <p:cNvPr id="6" name="Kép 5" descr="A képen szöveg, Betűtípus, fehér, Grafika látható&#10;&#10;Automatikusan generált leírás">
            <a:extLst>
              <a:ext uri="{FF2B5EF4-FFF2-40B4-BE49-F238E27FC236}">
                <a16:creationId xmlns:a16="http://schemas.microsoft.com/office/drawing/2014/main" id="{365F7254-C5BE-E7B7-CC51-67F0ED2D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5" y="570972"/>
            <a:ext cx="3600000" cy="901546"/>
          </a:xfrm>
          <a:prstGeom prst="rect">
            <a:avLst/>
          </a:prstGeom>
        </p:spPr>
      </p:pic>
      <p:pic>
        <p:nvPicPr>
          <p:cNvPr id="11" name="Tartalom helye 13" descr="A képen szöveg, térkép, atlasz látható&#10;&#10;Automatikusan generált leírás">
            <a:extLst>
              <a:ext uri="{FF2B5EF4-FFF2-40B4-BE49-F238E27FC236}">
                <a16:creationId xmlns:a16="http://schemas.microsoft.com/office/drawing/2014/main" id="{8D8FF6CF-A644-4BDE-18C9-8CB3E556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0132" b="8801"/>
          <a:stretch>
            <a:fillRect/>
          </a:stretch>
        </p:blipFill>
        <p:spPr bwMode="auto">
          <a:xfrm>
            <a:off x="23146" y="1732042"/>
            <a:ext cx="8532693" cy="4193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Táblázat 13">
            <a:extLst>
              <a:ext uri="{FF2B5EF4-FFF2-40B4-BE49-F238E27FC236}">
                <a16:creationId xmlns:a16="http://schemas.microsoft.com/office/drawing/2014/main" id="{4440FBCC-DC4E-2A0D-08C4-97E1D9521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42355"/>
              </p:ext>
            </p:extLst>
          </p:nvPr>
        </p:nvGraphicFramePr>
        <p:xfrm>
          <a:off x="8634711" y="1685621"/>
          <a:ext cx="3362668" cy="439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141">
                  <a:extLst>
                    <a:ext uri="{9D8B030D-6E8A-4147-A177-3AD203B41FA5}">
                      <a16:colId xmlns:a16="http://schemas.microsoft.com/office/drawing/2014/main" val="1428693872"/>
                    </a:ext>
                  </a:extLst>
                </a:gridCol>
                <a:gridCol w="2949527">
                  <a:extLst>
                    <a:ext uri="{9D8B030D-6E8A-4147-A177-3AD203B41FA5}">
                      <a16:colId xmlns:a16="http://schemas.microsoft.com/office/drawing/2014/main" val="374691094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400" dirty="0">
                          <a:effectLst/>
                        </a:rPr>
                        <a:t>#</a:t>
                      </a:r>
                      <a:endParaRPr lang="hu-HU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Full name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03580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01_BATS_SUB43_Grell_UW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580994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02_BATS_SUB43_Grell_HO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86405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03_BATS_WSM5_Grell_HO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47307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04_BATS_SUB43_Tiedtke_UW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77714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05_BATS_SUB43_Tiedtke_HO</a:t>
                      </a:r>
                      <a:endParaRPr lang="hu-HU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78535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06_BATS_WSM5_Tiedtke_HO</a:t>
                      </a:r>
                      <a:endParaRPr lang="hu-HU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32177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07_BATS_SUB43_KF_UW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03291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08_BATS_SUB43_KF_HO</a:t>
                      </a:r>
                      <a:endParaRPr lang="hu-HU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1824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09_BATS_WSM5_KF_HO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95165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10_CLM_SUB43_Grell_UW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30471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11_CLM_SUB43_Grell_HO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24246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12_CLM_WSM5_Grell_HO</a:t>
                      </a:r>
                      <a:endParaRPr lang="hu-HU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60616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13_CLM_SUB43_Tiedtke_UW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22419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14_CLM_SUB43_Tiedtke_HO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899085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15_CLM_WSM5_Tiedtke_HO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00560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16_CLM_SUB43_KF_UW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696559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17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17_CLM_SUB43_KF_HO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717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hu-HU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18_CLM_WSM5_KF_HO</a:t>
                      </a:r>
                      <a:endParaRPr lang="hu-HU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4482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3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9375-462F-9A4D-2E69-E34CD77A8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995512C-271D-5AAA-CB44-A0F4F7AAC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91" y="9160"/>
            <a:ext cx="6322909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83B29C6-3E01-8A19-4265-8878750CDB20}"/>
              </a:ext>
            </a:extLst>
          </p:cNvPr>
          <p:cNvSpPr txBox="1"/>
          <p:nvPr/>
        </p:nvSpPr>
        <p:spPr>
          <a:xfrm>
            <a:off x="0" y="1998127"/>
            <a:ext cx="5655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RegCM is </a:t>
            </a:r>
            <a:r>
              <a:rPr lang="en-US" sz="2400" b="1" dirty="0">
                <a:latin typeface="+mj-lt"/>
              </a:rPr>
              <a:t>sensitive</a:t>
            </a:r>
            <a:r>
              <a:rPr lang="en-US" sz="2400" dirty="0">
                <a:latin typeface="+mj-lt"/>
              </a:rPr>
              <a:t> to the choice of scheme combinations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</a:t>
            </a:r>
            <a:r>
              <a:rPr lang="hu-HU" sz="2400" b="1" dirty="0" err="1">
                <a:latin typeface="+mj-lt"/>
              </a:rPr>
              <a:t>land</a:t>
            </a:r>
            <a:r>
              <a:rPr lang="hu-HU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surface </a:t>
            </a:r>
            <a:r>
              <a:rPr lang="hu-HU" sz="2400" b="1" dirty="0" err="1">
                <a:latin typeface="+mj-lt"/>
              </a:rPr>
              <a:t>scheme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and the choice </a:t>
            </a:r>
            <a:r>
              <a:rPr lang="en-US" sz="2400" b="1" dirty="0">
                <a:latin typeface="+mj-lt"/>
              </a:rPr>
              <a:t>of boundary layer scheme</a:t>
            </a:r>
            <a:r>
              <a:rPr lang="en-US" sz="2400" dirty="0">
                <a:latin typeface="+mj-lt"/>
              </a:rPr>
              <a:t> have a significant impact on the evolution of temperature values</a:t>
            </a:r>
            <a:endParaRPr lang="hu-HU" sz="24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The effect of the other scheme types (microphysical scheme, </a:t>
            </a:r>
            <a:r>
              <a:rPr lang="en-GB" sz="2400" dirty="0"/>
              <a:t>convective</a:t>
            </a:r>
            <a:r>
              <a:rPr lang="en-US" sz="2400" dirty="0"/>
              <a:t> scheme) is not clear, it</a:t>
            </a:r>
            <a:br>
              <a:rPr lang="hu-HU" sz="2400" dirty="0"/>
            </a:br>
            <a:r>
              <a:rPr lang="en-US" sz="2400" dirty="0"/>
              <a:t>depends on the choice of the other schemes</a:t>
            </a:r>
            <a:endParaRPr lang="hu-HU" sz="2400" dirty="0"/>
          </a:p>
          <a:p>
            <a:endParaRPr lang="hu-HU" sz="2400" dirty="0">
              <a:latin typeface="+mj-lt"/>
            </a:endParaRP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0F902A0D-F585-B08F-8FC4-80F4772F18D8}"/>
              </a:ext>
            </a:extLst>
          </p:cNvPr>
          <p:cNvSpPr txBox="1">
            <a:spLocks/>
          </p:cNvSpPr>
          <p:nvPr/>
        </p:nvSpPr>
        <p:spPr>
          <a:xfrm>
            <a:off x="1" y="452669"/>
            <a:ext cx="6056055" cy="96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33" b="1" dirty="0" err="1"/>
              <a:t>Temperature</a:t>
            </a:r>
            <a:r>
              <a:rPr lang="hu-HU" sz="3733" b="1" dirty="0"/>
              <a:t> </a:t>
            </a:r>
            <a:r>
              <a:rPr lang="hu-HU" sz="3733" b="1" dirty="0" err="1"/>
              <a:t>bias</a:t>
            </a:r>
            <a:endParaRPr lang="hu-HU" sz="3733" b="1" dirty="0"/>
          </a:p>
          <a:p>
            <a:r>
              <a:rPr lang="hu-HU" sz="3733" b="1" dirty="0"/>
              <a:t>(2011)</a:t>
            </a:r>
            <a:endParaRPr lang="en-GB" sz="3733" b="1" dirty="0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B713CA26-87B0-53C9-4CBA-C06C50C6E904}"/>
              </a:ext>
            </a:extLst>
          </p:cNvPr>
          <p:cNvSpPr/>
          <p:nvPr/>
        </p:nvSpPr>
        <p:spPr>
          <a:xfrm>
            <a:off x="6096001" y="22606"/>
            <a:ext cx="6060508" cy="32206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E890E80C-5F95-D48F-4E41-65D52D0BAB24}"/>
              </a:ext>
            </a:extLst>
          </p:cNvPr>
          <p:cNvSpPr/>
          <p:nvPr/>
        </p:nvSpPr>
        <p:spPr>
          <a:xfrm>
            <a:off x="6096001" y="3256680"/>
            <a:ext cx="6060508" cy="32206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D1B3583-E86E-713E-3289-1791395C342F}"/>
              </a:ext>
            </a:extLst>
          </p:cNvPr>
          <p:cNvSpPr txBox="1"/>
          <p:nvPr/>
        </p:nvSpPr>
        <p:spPr>
          <a:xfrm rot="16200000">
            <a:off x="5035955" y="1278098"/>
            <a:ext cx="10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BATS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20F8F20B-28BA-3F0E-9417-DB36D2E28D52}"/>
              </a:ext>
            </a:extLst>
          </p:cNvPr>
          <p:cNvSpPr txBox="1"/>
          <p:nvPr/>
        </p:nvSpPr>
        <p:spPr>
          <a:xfrm rot="16200000">
            <a:off x="4869019" y="4881672"/>
            <a:ext cx="13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CLM4.5</a:t>
            </a:r>
          </a:p>
        </p:txBody>
      </p:sp>
    </p:spTree>
    <p:extLst>
      <p:ext uri="{BB962C8B-B14F-4D97-AF65-F5344CB8AC3E}">
        <p14:creationId xmlns:p14="http://schemas.microsoft.com/office/powerpoint/2010/main" val="175569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07D5C-FEC3-204E-0A64-8769542E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A73BE78-5405-9028-D225-04D912077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91" y="9160"/>
            <a:ext cx="6322909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08C10B9-8D8C-3DBA-1ADF-4EDECEB8C3EA}"/>
              </a:ext>
            </a:extLst>
          </p:cNvPr>
          <p:cNvSpPr txBox="1"/>
          <p:nvPr/>
        </p:nvSpPr>
        <p:spPr>
          <a:xfrm>
            <a:off x="0" y="1998127"/>
            <a:ext cx="5655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RegCM is </a:t>
            </a:r>
            <a:r>
              <a:rPr lang="en-US" sz="2400" b="1" dirty="0">
                <a:latin typeface="+mj-lt"/>
              </a:rPr>
              <a:t>sensitive</a:t>
            </a:r>
            <a:r>
              <a:rPr lang="en-US" sz="2400" dirty="0">
                <a:latin typeface="+mj-lt"/>
              </a:rPr>
              <a:t> to the choice of scheme combinations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choice of </a:t>
            </a:r>
            <a:r>
              <a:rPr lang="hu-HU" sz="2400" b="1" dirty="0" err="1">
                <a:latin typeface="+mj-lt"/>
              </a:rPr>
              <a:t>land</a:t>
            </a:r>
            <a:r>
              <a:rPr lang="hu-HU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surface </a:t>
            </a:r>
            <a:r>
              <a:rPr lang="hu-HU" sz="2400" b="1" dirty="0" err="1">
                <a:latin typeface="+mj-lt"/>
              </a:rPr>
              <a:t>scheme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and the choice </a:t>
            </a:r>
            <a:r>
              <a:rPr lang="en-US" sz="2400" b="1" dirty="0">
                <a:latin typeface="+mj-lt"/>
              </a:rPr>
              <a:t>of boundary layer scheme</a:t>
            </a:r>
            <a:r>
              <a:rPr lang="en-US" sz="2400" dirty="0">
                <a:latin typeface="+mj-lt"/>
              </a:rPr>
              <a:t> have a significant impact on the evolution of temperature values</a:t>
            </a:r>
            <a:endParaRPr lang="hu-HU" sz="24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The effect of the other scheme types (microphysical scheme,</a:t>
            </a:r>
            <a:r>
              <a:rPr lang="hu-HU" sz="2400" dirty="0"/>
              <a:t> </a:t>
            </a:r>
            <a:r>
              <a:rPr lang="en-GB" sz="2400" noProof="0" dirty="0"/>
              <a:t>convective</a:t>
            </a:r>
            <a:r>
              <a:rPr lang="hu-HU" sz="2400" dirty="0"/>
              <a:t> </a:t>
            </a:r>
            <a:r>
              <a:rPr lang="hu-HU" sz="2400" dirty="0" err="1"/>
              <a:t>scheme</a:t>
            </a:r>
            <a:r>
              <a:rPr lang="en-US" sz="2400" dirty="0"/>
              <a:t>) is not clear, it</a:t>
            </a:r>
            <a:br>
              <a:rPr lang="hu-HU" sz="2400" dirty="0"/>
            </a:br>
            <a:r>
              <a:rPr lang="en-US" sz="2400" dirty="0"/>
              <a:t>depends on the choice of the other schemes</a:t>
            </a:r>
            <a:endParaRPr lang="hu-HU" sz="2400" dirty="0"/>
          </a:p>
          <a:p>
            <a:endParaRPr lang="hu-HU" sz="2400" dirty="0">
              <a:latin typeface="+mj-lt"/>
            </a:endParaRP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A7FA1382-5212-B235-441C-2A7AB6397559}"/>
              </a:ext>
            </a:extLst>
          </p:cNvPr>
          <p:cNvSpPr txBox="1">
            <a:spLocks/>
          </p:cNvSpPr>
          <p:nvPr/>
        </p:nvSpPr>
        <p:spPr>
          <a:xfrm>
            <a:off x="1" y="452669"/>
            <a:ext cx="6056055" cy="96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33" b="1" dirty="0" err="1"/>
              <a:t>Temperature</a:t>
            </a:r>
            <a:r>
              <a:rPr lang="hu-HU" sz="3733" b="1" dirty="0"/>
              <a:t> </a:t>
            </a:r>
            <a:r>
              <a:rPr lang="hu-HU" sz="3733" b="1" dirty="0" err="1"/>
              <a:t>bias</a:t>
            </a:r>
            <a:endParaRPr lang="hu-HU" sz="3733" b="1" dirty="0"/>
          </a:p>
          <a:p>
            <a:r>
              <a:rPr lang="hu-HU" sz="3733" b="1" dirty="0"/>
              <a:t>(2011)</a:t>
            </a:r>
            <a:endParaRPr lang="en-GB" sz="3733" b="1" dirty="0"/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9C273DD4-F8D6-8E6D-19D3-B2475167730B}"/>
              </a:ext>
            </a:extLst>
          </p:cNvPr>
          <p:cNvSpPr/>
          <p:nvPr/>
        </p:nvSpPr>
        <p:spPr>
          <a:xfrm>
            <a:off x="6096000" y="68627"/>
            <a:ext cx="1824203" cy="64086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972058C1-026E-AC72-25C2-1489EEB00A4C}"/>
              </a:ext>
            </a:extLst>
          </p:cNvPr>
          <p:cNvSpPr/>
          <p:nvPr/>
        </p:nvSpPr>
        <p:spPr>
          <a:xfrm>
            <a:off x="8304245" y="68627"/>
            <a:ext cx="3852263" cy="64086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5250D66-B37B-D04C-4E95-B5FDAB8F03E6}"/>
              </a:ext>
            </a:extLst>
          </p:cNvPr>
          <p:cNvSpPr txBox="1"/>
          <p:nvPr/>
        </p:nvSpPr>
        <p:spPr>
          <a:xfrm>
            <a:off x="6690640" y="3156200"/>
            <a:ext cx="10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UW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31193A8-5EE0-3101-5F7E-E0874A10D3E2}"/>
              </a:ext>
            </a:extLst>
          </p:cNvPr>
          <p:cNvSpPr txBox="1"/>
          <p:nvPr/>
        </p:nvSpPr>
        <p:spPr>
          <a:xfrm>
            <a:off x="9552384" y="3109249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Holtslag</a:t>
            </a:r>
          </a:p>
        </p:txBody>
      </p:sp>
    </p:spTree>
    <p:extLst>
      <p:ext uri="{BB962C8B-B14F-4D97-AF65-F5344CB8AC3E}">
        <p14:creationId xmlns:p14="http://schemas.microsoft.com/office/powerpoint/2010/main" val="8016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22675-03BE-5DF4-11A8-51C30881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8ABC4F5D-45AE-F49D-B719-11CC5E97F0A1}"/>
              </a:ext>
            </a:extLst>
          </p:cNvPr>
          <p:cNvSpPr txBox="1"/>
          <p:nvPr/>
        </p:nvSpPr>
        <p:spPr>
          <a:xfrm>
            <a:off x="200160" y="1794490"/>
            <a:ext cx="5655733" cy="382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dirty="0"/>
              <a:t>Box-Whiskers plots of monthly temperature values ​​</a:t>
            </a:r>
            <a:endParaRPr lang="hu-HU" sz="26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667" dirty="0" err="1"/>
              <a:t>Similarity</a:t>
            </a:r>
            <a:r>
              <a:rPr lang="hu-HU" sz="2667" dirty="0"/>
              <a:t> </a:t>
            </a:r>
            <a:r>
              <a:rPr lang="hu-HU" sz="2667" dirty="0" err="1"/>
              <a:t>between</a:t>
            </a:r>
            <a:r>
              <a:rPr lang="hu-HU" sz="2667" dirty="0"/>
              <a:t> </a:t>
            </a:r>
            <a:r>
              <a:rPr lang="en-US" sz="2667" dirty="0"/>
              <a:t>ERA-Interim </a:t>
            </a:r>
            <a:r>
              <a:rPr lang="hu-HU" sz="2667" dirty="0"/>
              <a:t>and HUCLIM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/>
              <a:t>Boundary layer scheme </a:t>
            </a:r>
            <a:r>
              <a:rPr lang="en-US" sz="2667" dirty="0"/>
              <a:t>effect is observed </a:t>
            </a:r>
            <a:r>
              <a:rPr lang="hu-HU" sz="2800" dirty="0" err="1"/>
              <a:t>throughout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year</a:t>
            </a:r>
            <a:endParaRPr lang="hu-HU" sz="28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dirty="0"/>
              <a:t>The effect of the </a:t>
            </a:r>
            <a:r>
              <a:rPr lang="hu-HU" sz="2667" b="1" dirty="0" err="1"/>
              <a:t>land</a:t>
            </a:r>
            <a:r>
              <a:rPr lang="hu-HU" sz="2667" b="1" dirty="0"/>
              <a:t> </a:t>
            </a:r>
            <a:r>
              <a:rPr lang="en-US" sz="2667" b="1" dirty="0"/>
              <a:t>surface </a:t>
            </a:r>
            <a:r>
              <a:rPr lang="hu-HU" sz="2667" b="1" dirty="0" err="1"/>
              <a:t>scheme</a:t>
            </a:r>
            <a:r>
              <a:rPr lang="hu-HU" sz="2667" b="1" dirty="0"/>
              <a:t> </a:t>
            </a:r>
            <a:r>
              <a:rPr lang="en-US" sz="2667" dirty="0"/>
              <a:t>is</a:t>
            </a:r>
            <a:r>
              <a:rPr lang="hu-HU" sz="2667" dirty="0"/>
              <a:t> </a:t>
            </a:r>
            <a:r>
              <a:rPr lang="hu-HU" sz="2667" dirty="0" err="1"/>
              <a:t>the</a:t>
            </a:r>
            <a:r>
              <a:rPr lang="en-US" sz="2667" dirty="0"/>
              <a:t> largest in summer and autumn</a:t>
            </a:r>
            <a:endParaRPr lang="hu-HU" sz="2667" dirty="0">
              <a:latin typeface="+mj-lt"/>
            </a:endParaRP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4C1EEC04-AF0E-40E4-92EF-6C433EF91F6A}"/>
              </a:ext>
            </a:extLst>
          </p:cNvPr>
          <p:cNvSpPr txBox="1">
            <a:spLocks/>
          </p:cNvSpPr>
          <p:nvPr/>
        </p:nvSpPr>
        <p:spPr>
          <a:xfrm>
            <a:off x="1" y="452776"/>
            <a:ext cx="6056055" cy="96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33" b="1" dirty="0" err="1"/>
              <a:t>Temperature</a:t>
            </a:r>
            <a:r>
              <a:rPr lang="hu-HU" sz="3733" b="1" dirty="0"/>
              <a:t> – </a:t>
            </a:r>
            <a:r>
              <a:rPr lang="hu-HU" sz="3733" b="1" dirty="0" err="1"/>
              <a:t>monthly</a:t>
            </a:r>
            <a:r>
              <a:rPr lang="hu-HU" sz="3733" b="1" dirty="0"/>
              <a:t> </a:t>
            </a:r>
            <a:r>
              <a:rPr lang="hu-HU" sz="3733" b="1" dirty="0" err="1"/>
              <a:t>values</a:t>
            </a:r>
            <a:r>
              <a:rPr lang="hu-HU" sz="3733" b="1" dirty="0"/>
              <a:t> (2011)</a:t>
            </a:r>
            <a:endParaRPr lang="en-GB" sz="3733" b="1" dirty="0"/>
          </a:p>
        </p:txBody>
      </p:sp>
      <p:pic>
        <p:nvPicPr>
          <p:cNvPr id="3" name="Kép 2" descr="A képen szöveg, képernyőkép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07C69BF-2A69-DC52-8F27-4FF2EC7D2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08" y="45983"/>
            <a:ext cx="565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9DD66-46F0-B86B-EF19-2C1BAC98F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BA25252A-92D2-EDED-26FC-4186556467E5}"/>
              </a:ext>
            </a:extLst>
          </p:cNvPr>
          <p:cNvSpPr txBox="1"/>
          <p:nvPr/>
        </p:nvSpPr>
        <p:spPr>
          <a:xfrm>
            <a:off x="84414" y="1794490"/>
            <a:ext cx="3793106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667" noProof="1">
                <a:latin typeface="+mj-lt"/>
              </a:rPr>
              <a:t>Reference:</a:t>
            </a:r>
            <a:br>
              <a:rPr lang="hu-HU" sz="2667" noProof="1">
                <a:latin typeface="+mj-lt"/>
              </a:rPr>
            </a:br>
            <a:r>
              <a:rPr lang="hu-HU" sz="2667" noProof="1">
                <a:latin typeface="+mj-lt"/>
              </a:rPr>
              <a:t>CERRA-Land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noProof="1">
                <a:latin typeface="+mj-lt"/>
              </a:rPr>
              <a:t>RegCM simulations underestimate snow depth in Hungary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667" noProof="1">
              <a:latin typeface="+mj-lt"/>
            </a:endParaRP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2C249B1E-5FF4-C789-82ED-AF4383F1ECD4}"/>
              </a:ext>
            </a:extLst>
          </p:cNvPr>
          <p:cNvSpPr txBox="1">
            <a:spLocks/>
          </p:cNvSpPr>
          <p:nvPr/>
        </p:nvSpPr>
        <p:spPr>
          <a:xfrm>
            <a:off x="208345" y="272007"/>
            <a:ext cx="6056055" cy="96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33" b="1" noProof="1"/>
              <a:t>Daily s</a:t>
            </a:r>
            <a:r>
              <a:rPr lang="en-GB" sz="3733" b="1" noProof="1"/>
              <a:t>now depth (2011)</a:t>
            </a:r>
          </a:p>
        </p:txBody>
      </p:sp>
      <p:pic>
        <p:nvPicPr>
          <p:cNvPr id="2" name="Kép 1" descr="A képen szöveg, diagram, Diagra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271E640-DF6F-7030-9B35-DC7A21A20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05" y="2109898"/>
            <a:ext cx="8461581" cy="447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A képen szöveg, Betűtípus, fehér, Grafika látható&#10;&#10;Automatikusan generált leírás">
            <a:extLst>
              <a:ext uri="{FF2B5EF4-FFF2-40B4-BE49-F238E27FC236}">
                <a16:creationId xmlns:a16="http://schemas.microsoft.com/office/drawing/2014/main" id="{3CCAA7D8-6E10-8433-1C12-A477EAD9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5" y="570972"/>
            <a:ext cx="3600000" cy="9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Office-téma">
  <a:themeElements>
    <a:clrScheme name="Nemzeti_Labor">
      <a:dk1>
        <a:srgbClr val="002C4D"/>
      </a:dk1>
      <a:lt1>
        <a:sysClr val="window" lastClr="FFFFFF"/>
      </a:lt1>
      <a:dk2>
        <a:srgbClr val="003160"/>
      </a:dk2>
      <a:lt2>
        <a:srgbClr val="E1E2E0"/>
      </a:lt2>
      <a:accent1>
        <a:srgbClr val="00B3BD"/>
      </a:accent1>
      <a:accent2>
        <a:srgbClr val="7CC8C5"/>
      </a:accent2>
      <a:accent3>
        <a:srgbClr val="B1DDE1"/>
      </a:accent3>
      <a:accent4>
        <a:srgbClr val="003160"/>
      </a:accent4>
      <a:accent5>
        <a:srgbClr val="6A6D71"/>
      </a:accent5>
      <a:accent6>
        <a:srgbClr val="002C4D"/>
      </a:accent6>
      <a:hlink>
        <a:srgbClr val="00B3BD"/>
      </a:hlink>
      <a:folHlink>
        <a:srgbClr val="B1DD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éma">
  <a:themeElements>
    <a:clrScheme name="Nemzeti_Labor">
      <a:dk1>
        <a:srgbClr val="002C4D"/>
      </a:dk1>
      <a:lt1>
        <a:sysClr val="window" lastClr="FFFFFF"/>
      </a:lt1>
      <a:dk2>
        <a:srgbClr val="003160"/>
      </a:dk2>
      <a:lt2>
        <a:srgbClr val="E1E2E0"/>
      </a:lt2>
      <a:accent1>
        <a:srgbClr val="00B3BD"/>
      </a:accent1>
      <a:accent2>
        <a:srgbClr val="7CC8C5"/>
      </a:accent2>
      <a:accent3>
        <a:srgbClr val="B1DDE1"/>
      </a:accent3>
      <a:accent4>
        <a:srgbClr val="003160"/>
      </a:accent4>
      <a:accent5>
        <a:srgbClr val="6A6D71"/>
      </a:accent5>
      <a:accent6>
        <a:srgbClr val="002C4D"/>
      </a:accent6>
      <a:hlink>
        <a:srgbClr val="00B3BD"/>
      </a:hlink>
      <a:folHlink>
        <a:srgbClr val="B1DD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8351</TotalTime>
  <Words>1146</Words>
  <Application>Microsoft Office PowerPoint</Application>
  <PresentationFormat>Szélesvásznú</PresentationFormat>
  <Paragraphs>183</Paragraphs>
  <Slides>17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Open Sans</vt:lpstr>
      <vt:lpstr>6_Office-téma</vt:lpstr>
      <vt:lpstr>3_Office-téma</vt:lpstr>
      <vt:lpstr>Assessing RegCM’s Performance in Simulating Drought: A Case Study for Hungary</vt:lpstr>
      <vt:lpstr>Motivations</vt:lpstr>
      <vt:lpstr>Motivations</vt:lpstr>
      <vt:lpstr>Methods and Data</vt:lpstr>
      <vt:lpstr>Domain for the simulations</vt:lpstr>
      <vt:lpstr>PowerPoint-bemutató</vt:lpstr>
      <vt:lpstr>PowerPoint-bemutató</vt:lpstr>
      <vt:lpstr>PowerPoint-bemutató</vt:lpstr>
      <vt:lpstr>PowerPoint-bemutató</vt:lpstr>
      <vt:lpstr>Precipitation bias (2011)</vt:lpstr>
      <vt:lpstr>Precipitation bias (2011)</vt:lpstr>
      <vt:lpstr>Monthly precipitation (2011)</vt:lpstr>
      <vt:lpstr>Daily surface soil moisture (10 cm)</vt:lpstr>
      <vt:lpstr>Summer values (JJA)</vt:lpstr>
      <vt:lpstr>Drought (2011)</vt:lpstr>
      <vt:lpstr>Summary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Kalmár Tímea</dc:creator>
  <cp:lastModifiedBy>Kalmár Tímea</cp:lastModifiedBy>
  <cp:revision>539</cp:revision>
  <dcterms:created xsi:type="dcterms:W3CDTF">2022-08-24T13:31:26Z</dcterms:created>
  <dcterms:modified xsi:type="dcterms:W3CDTF">2025-08-28T21:55:35Z</dcterms:modified>
</cp:coreProperties>
</file>