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7" r:id="rId2"/>
    <p:sldId id="259" r:id="rId3"/>
    <p:sldId id="279" r:id="rId4"/>
    <p:sldId id="281" r:id="rId5"/>
    <p:sldId id="264" r:id="rId6"/>
    <p:sldId id="297" r:id="rId7"/>
    <p:sldId id="265" r:id="rId8"/>
    <p:sldId id="296" r:id="rId9"/>
    <p:sldId id="266" r:id="rId10"/>
    <p:sldId id="298" r:id="rId11"/>
    <p:sldId id="285" r:id="rId12"/>
    <p:sldId id="299" r:id="rId13"/>
    <p:sldId id="286" r:id="rId14"/>
    <p:sldId id="300" r:id="rId15"/>
    <p:sldId id="293" r:id="rId16"/>
    <p:sldId id="287" r:id="rId17"/>
    <p:sldId id="292" r:id="rId18"/>
    <p:sldId id="294" r:id="rId19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82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8378C5-ED9C-4DE5-870C-BB8DD8B3094F}" type="datetimeFigureOut">
              <a:rPr lang="zh-CN" altLang="en-US" smtClean="0"/>
              <a:t>2025/9/1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B2CA56-A41E-4B83-9A5B-B12A162FDF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9592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AEEEC5-B04F-471E-B57F-3B86119A8D50}" type="slidenum">
              <a:rPr lang="en-US" altLang="zh-CN">
                <a:solidFill>
                  <a:prstClr val="black"/>
                </a:solidFill>
              </a:rPr>
              <a:pPr/>
              <a:t>2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QM method a transfer function (TF) depending on the quantile distribution is first established by matching daily values in present day simulations with observations during a reference period. This is then applied to other periods of the model simulations. </a:t>
            </a:r>
            <a:endParaRPr lang="zh-CN" altLang="zh-CN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4C3816-FBD6-44DC-9A19-79BDDCC37295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7313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4C3816-FBD6-44DC-9A19-79BDDCC37295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7313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4C3816-FBD6-44DC-9A19-79BDDCC37295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6942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4C3816-FBD6-44DC-9A19-79BDDCC37295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72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4C3816-FBD6-44DC-9A19-79BDDCC37295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42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4C3816-FBD6-44DC-9A19-79BDDCC37295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958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4C3816-FBD6-44DC-9A19-79BDDCC37295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993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4C3816-FBD6-44DC-9A19-79BDDCC37295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5264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4C3816-FBD6-44DC-9A19-79BDDCC37295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731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B2CA56-A41E-4B83-9A5B-B12A162FDF0E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71116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4C3816-FBD6-44DC-9A19-79BDDCC37295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7313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7C5A2F-ECEB-E221-4BC2-BC8877B0D7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EE2BEFF-D1EE-D376-6A67-3494EB948C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E656780-F7F0-AF16-9148-421D72D3D2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0BDA185-1D84-D3FB-3B7E-3D8E94972D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B2CA56-A41E-4B83-9A5B-B12A162FDF0E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595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66D0E9-2A95-46ED-A6FE-B8C782B7CBBC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633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E8265-894B-4A4D-84C5-A160B3194D72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040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3709B0-92F3-4775-BD40-58CC6429ECBF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873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777F1-5501-4C64-BF76-A8C7B420E5EE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916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532E3-72E9-4F72-B6F0-D989864B73CF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796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6BCE93-0A3A-40F0-BC66-8AEB016A1FC5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224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7E9FC-1C52-4047-B5AC-B0930A5EF058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416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A83B42-398E-4D53-A53C-E5E783EF6F5D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403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26B5F-CDD6-4748-AE25-242A84E2B045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532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CC89D1-159F-4B86-AA5A-1879FC6B55EC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668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37A15-EC52-41EA-817B-BF07C7963FC9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57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D60570-0647-48D6-ABC8-C4495077B818}" type="slidenum">
              <a:rPr lang="en-US" altLang="zh-C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0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026"/>
          <p:cNvSpPr txBox="1">
            <a:spLocks noChangeArrowheads="1"/>
          </p:cNvSpPr>
          <p:nvPr/>
        </p:nvSpPr>
        <p:spPr bwMode="auto">
          <a:xfrm>
            <a:off x="251520" y="763321"/>
            <a:ext cx="8496944" cy="5293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lnSpc>
                <a:spcPct val="120000"/>
              </a:lnSpc>
              <a:spcAft>
                <a:spcPct val="0"/>
              </a:spcAft>
            </a:pPr>
            <a:r>
              <a:rPr lang="en-US" altLang="zh-CN" sz="3000" b="1" dirty="0">
                <a:solidFill>
                  <a:srgbClr val="FF3300"/>
                </a:solidFill>
                <a:latin typeface="Times New Roman" pitchFamily="18" charset="0"/>
                <a:ea typeface="楷体_GB2312" pitchFamily="49" charset="-122"/>
                <a:cs typeface="Times New Roman" pitchFamily="18" charset="0"/>
              </a:rPr>
              <a:t>Climate Change Projections over High Latitudes Northern Asia Using a Regional Climate Model</a:t>
            </a:r>
          </a:p>
          <a:p>
            <a:pPr algn="ctr" fontAlgn="base">
              <a:lnSpc>
                <a:spcPct val="120000"/>
              </a:lnSpc>
              <a:spcAft>
                <a:spcPct val="0"/>
              </a:spcAft>
            </a:pPr>
            <a:endParaRPr lang="en-US" altLang="zh-CN" sz="1200" b="1" kern="100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lnSpc>
                <a:spcPct val="120000"/>
              </a:lnSpc>
              <a:spcBef>
                <a:spcPct val="0"/>
              </a:spcBef>
            </a:pPr>
            <a:endParaRPr lang="en-US" altLang="zh-CN" sz="2000" b="1" kern="100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zh-CN" b="1" i="1" u="sng" kern="1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Xuejie GAO</a:t>
            </a:r>
            <a:r>
              <a:rPr lang="en-US" altLang="zh-CN" b="1" i="1" kern="100" baseline="300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CN" b="1" i="1" kern="1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b="1" i="1" kern="1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Xianbing</a:t>
            </a:r>
            <a:r>
              <a:rPr lang="en-US" altLang="zh-CN" b="1" i="1" kern="1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Tang</a:t>
            </a:r>
            <a:r>
              <a:rPr lang="en-US" altLang="zh-CN" b="1" i="1" kern="100" baseline="300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CN" b="1" i="1" kern="1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b="1" i="1" kern="1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Zhenyu</a:t>
            </a:r>
            <a:r>
              <a:rPr lang="en-US" altLang="zh-CN" b="1" i="1" kern="1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Han</a:t>
            </a:r>
            <a:r>
              <a:rPr lang="en-US" altLang="zh-CN" sz="1600" b="1" i="1" kern="100" baseline="300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ctr"/>
            <a:endParaRPr lang="en-US" altLang="zh-CN" sz="1600" b="1" kern="100" baseline="30000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zh-CN" altLang="zh-CN" sz="1600" b="1" kern="100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600" b="1" kern="1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1. Institute of Atmospheric Physics, Chinese Academy of Sciences, Beijing, China</a:t>
            </a:r>
          </a:p>
          <a:p>
            <a:pPr algn="ctr">
              <a:lnSpc>
                <a:spcPct val="120000"/>
              </a:lnSpc>
            </a:pPr>
            <a:r>
              <a:rPr lang="en-US" altLang="zh-CN" sz="1600" b="1" kern="1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2. National Climate Center, China Meteorological Administration, Beijing 100081, China</a:t>
            </a:r>
            <a:endParaRPr lang="zh-CN" altLang="zh-CN" sz="1600" b="1" kern="100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altLang="zh-CN" sz="1400" b="1" dirty="0">
              <a:solidFill>
                <a:srgbClr val="333399"/>
              </a:solidFill>
              <a:latin typeface="Times New Roman" pitchFamily="18" charset="0"/>
              <a:ea typeface="楷体_GB2312" pitchFamily="49" charset="-122"/>
              <a:cs typeface="Times New Roman" pitchFamily="18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altLang="zh-CN" sz="1400" b="1" dirty="0">
              <a:solidFill>
                <a:srgbClr val="333399"/>
              </a:solidFill>
              <a:latin typeface="Times New Roman" pitchFamily="18" charset="0"/>
              <a:ea typeface="楷体_GB2312" pitchFamily="49" charset="-122"/>
              <a:cs typeface="Times New Roman" pitchFamily="18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altLang="zh-CN" sz="1400" b="1" dirty="0">
              <a:solidFill>
                <a:srgbClr val="333399"/>
              </a:solidFill>
              <a:latin typeface="Times New Roman" pitchFamily="18" charset="0"/>
              <a:ea typeface="楷体_GB2312" pitchFamily="49" charset="-122"/>
              <a:cs typeface="Times New Roman" pitchFamily="18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altLang="zh-CN" sz="1400" b="1" dirty="0">
              <a:solidFill>
                <a:srgbClr val="333399"/>
              </a:solidFill>
              <a:latin typeface="Times New Roman" pitchFamily="18" charset="0"/>
              <a:ea typeface="楷体_GB2312" pitchFamily="49" charset="-122"/>
              <a:cs typeface="Times New Roman" pitchFamily="18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altLang="zh-CN" sz="1400" b="1" dirty="0">
              <a:solidFill>
                <a:srgbClr val="333399"/>
              </a:solidFill>
              <a:latin typeface="Times New Roman" pitchFamily="18" charset="0"/>
              <a:ea typeface="楷体_GB2312" pitchFamily="49" charset="-122"/>
              <a:cs typeface="Times New Roman" pitchFamily="18" charset="0"/>
            </a:endParaRPr>
          </a:p>
          <a:p>
            <a:pPr algn="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12th Workshop on the Theory and Use of Regional Climate Models</a:t>
            </a:r>
          </a:p>
          <a:p>
            <a:pPr algn="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25 August - 5 September 2025,</a:t>
            </a:r>
            <a:r>
              <a:rPr lang="zh-CN" altLang="en-US" sz="1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Trieste,</a:t>
            </a:r>
            <a:r>
              <a:rPr lang="zh-CN" altLang="en-US" sz="1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Italy</a:t>
            </a:r>
          </a:p>
        </p:txBody>
      </p:sp>
    </p:spTree>
    <p:extLst>
      <p:ext uri="{BB962C8B-B14F-4D97-AF65-F5344CB8AC3E}">
        <p14:creationId xmlns:p14="http://schemas.microsoft.com/office/powerpoint/2010/main" val="947584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DF1D9C-83D7-9A10-6E23-E6D3CD20CC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8D6D1FEF-6ED9-EDD9-34D1-221DC2446857}"/>
              </a:ext>
            </a:extLst>
          </p:cNvPr>
          <p:cNvGrpSpPr/>
          <p:nvPr/>
        </p:nvGrpSpPr>
        <p:grpSpPr>
          <a:xfrm>
            <a:off x="179512" y="620688"/>
            <a:ext cx="8634874" cy="4472440"/>
            <a:chOff x="329614" y="620688"/>
            <a:chExt cx="8634874" cy="4472440"/>
          </a:xfrm>
        </p:grpSpPr>
        <p:pic>
          <p:nvPicPr>
            <p:cNvPr id="4" name="图片 3" descr="fig7_v1">
              <a:extLst>
                <a:ext uri="{FF2B5EF4-FFF2-40B4-BE49-F238E27FC236}">
                  <a16:creationId xmlns:a16="http://schemas.microsoft.com/office/drawing/2014/main" id="{FD2000A1-6767-7982-2E66-516E4C412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53328"/>
            <a:stretch>
              <a:fillRect/>
            </a:stretch>
          </p:blipFill>
          <p:spPr>
            <a:xfrm>
              <a:off x="329614" y="620688"/>
              <a:ext cx="8484772" cy="3960000"/>
            </a:xfrm>
            <a:prstGeom prst="rect">
              <a:avLst/>
            </a:prstGeom>
          </p:spPr>
        </p:pic>
        <p:pic>
          <p:nvPicPr>
            <p:cNvPr id="2" name="图片 1" descr="fig7_v1">
              <a:extLst>
                <a:ext uri="{FF2B5EF4-FFF2-40B4-BE49-F238E27FC236}">
                  <a16:creationId xmlns:a16="http://schemas.microsoft.com/office/drawing/2014/main" id="{975D8D07-3A15-B261-F2A4-03323243E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71" t="93282" r="-171" b="1532"/>
            <a:stretch>
              <a:fillRect/>
            </a:stretch>
          </p:blipFill>
          <p:spPr>
            <a:xfrm>
              <a:off x="479716" y="4653136"/>
              <a:ext cx="8484772" cy="439992"/>
            </a:xfrm>
            <a:prstGeom prst="rect">
              <a:avLst/>
            </a:prstGeom>
          </p:spPr>
        </p:pic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F8D6E1BD-607D-83BF-813A-333AA95CABB6}"/>
              </a:ext>
            </a:extLst>
          </p:cNvPr>
          <p:cNvSpPr/>
          <p:nvPr/>
        </p:nvSpPr>
        <p:spPr>
          <a:xfrm>
            <a:off x="755576" y="5229200"/>
            <a:ext cx="7704856" cy="374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10000"/>
              </a:lnSpc>
              <a:spcBef>
                <a:spcPts val="2400"/>
              </a:spcBef>
              <a:spcAft>
                <a:spcPct val="0"/>
              </a:spcAft>
              <a:buClr>
                <a:srgbClr val="333399"/>
              </a:buClr>
              <a:defRPr/>
            </a:pPr>
            <a:r>
              <a:rPr kumimoji="1" lang="en-US" altLang="zh-CN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DJF precipitation biases from individual models during the present day  (%)</a:t>
            </a:r>
          </a:p>
        </p:txBody>
      </p:sp>
    </p:spTree>
    <p:extLst>
      <p:ext uri="{BB962C8B-B14F-4D97-AF65-F5344CB8AC3E}">
        <p14:creationId xmlns:p14="http://schemas.microsoft.com/office/powerpoint/2010/main" val="2588861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827584" y="6453336"/>
            <a:ext cx="7416824" cy="374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10000"/>
              </a:lnSpc>
              <a:spcBef>
                <a:spcPts val="2400"/>
              </a:spcBef>
              <a:spcAft>
                <a:spcPct val="0"/>
              </a:spcAft>
              <a:buClr>
                <a:srgbClr val="333399"/>
              </a:buClr>
              <a:defRPr/>
            </a:pPr>
            <a:r>
              <a:rPr kumimoji="1" lang="en-US" altLang="zh-CN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JJA mean precipitation and biases during the present day  (</a:t>
            </a:r>
            <a:r>
              <a:rPr kumimoji="1" lang="en-US" altLang="zh-CN" b="1" dirty="0">
                <a:solidFill>
                  <a:srgbClr val="333399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mm/%</a:t>
            </a:r>
            <a:r>
              <a:rPr kumimoji="1" lang="en-US" altLang="zh-CN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6" name="图片 5" descr="fig6_v1"/>
          <p:cNvPicPr>
            <a:picLocks noChangeAspect="1"/>
          </p:cNvPicPr>
          <p:nvPr/>
        </p:nvPicPr>
        <p:blipFill rotWithShape="1">
          <a:blip r:embed="rId3"/>
          <a:srcRect l="17223" t="242" r="50723" b="76606"/>
          <a:stretch/>
        </p:blipFill>
        <p:spPr>
          <a:xfrm>
            <a:off x="5868144" y="116632"/>
            <a:ext cx="2592000" cy="1872000"/>
          </a:xfrm>
          <a:prstGeom prst="rect">
            <a:avLst/>
          </a:prstGeom>
        </p:spPr>
      </p:pic>
      <p:pic>
        <p:nvPicPr>
          <p:cNvPr id="7" name="图片 6" descr="fig6_v1"/>
          <p:cNvPicPr>
            <a:picLocks noChangeAspect="1"/>
          </p:cNvPicPr>
          <p:nvPr/>
        </p:nvPicPr>
        <p:blipFill rotWithShape="1">
          <a:blip r:embed="rId3"/>
          <a:srcRect l="17187" t="24179" r="50759" b="52669"/>
          <a:stretch/>
        </p:blipFill>
        <p:spPr>
          <a:xfrm>
            <a:off x="540000" y="2268000"/>
            <a:ext cx="2592000" cy="1872000"/>
          </a:xfrm>
          <a:prstGeom prst="rect">
            <a:avLst/>
          </a:prstGeom>
        </p:spPr>
      </p:pic>
      <p:pic>
        <p:nvPicPr>
          <p:cNvPr id="8" name="图片 7" descr="fig6_v1"/>
          <p:cNvPicPr>
            <a:picLocks noChangeAspect="1"/>
          </p:cNvPicPr>
          <p:nvPr/>
        </p:nvPicPr>
        <p:blipFill rotWithShape="1">
          <a:blip r:embed="rId3"/>
          <a:srcRect l="17286" t="47709" r="50660" b="29139"/>
          <a:stretch/>
        </p:blipFill>
        <p:spPr>
          <a:xfrm>
            <a:off x="3203848" y="2277080"/>
            <a:ext cx="2592000" cy="1872000"/>
          </a:xfrm>
          <a:prstGeom prst="rect">
            <a:avLst/>
          </a:prstGeom>
        </p:spPr>
      </p:pic>
      <p:pic>
        <p:nvPicPr>
          <p:cNvPr id="9" name="图片 8" descr="fig6_v1"/>
          <p:cNvPicPr>
            <a:picLocks noChangeAspect="1"/>
          </p:cNvPicPr>
          <p:nvPr/>
        </p:nvPicPr>
        <p:blipFill rotWithShape="1">
          <a:blip r:embed="rId3"/>
          <a:srcRect l="16978" t="71376" r="50968" b="5472"/>
          <a:stretch/>
        </p:blipFill>
        <p:spPr>
          <a:xfrm>
            <a:off x="5868432" y="2277080"/>
            <a:ext cx="2592000" cy="1872000"/>
          </a:xfrm>
          <a:prstGeom prst="rect">
            <a:avLst/>
          </a:prstGeom>
        </p:spPr>
      </p:pic>
      <p:pic>
        <p:nvPicPr>
          <p:cNvPr id="10" name="图片 9" descr="fig6_v1"/>
          <p:cNvPicPr>
            <a:picLocks noChangeAspect="1"/>
          </p:cNvPicPr>
          <p:nvPr/>
        </p:nvPicPr>
        <p:blipFill rotWithShape="1">
          <a:blip r:embed="rId3"/>
          <a:srcRect l="55407" t="24176" r="12539" b="52672"/>
          <a:stretch/>
        </p:blipFill>
        <p:spPr>
          <a:xfrm>
            <a:off x="899880" y="4221088"/>
            <a:ext cx="2592000" cy="1872000"/>
          </a:xfrm>
          <a:prstGeom prst="rect">
            <a:avLst/>
          </a:prstGeom>
        </p:spPr>
      </p:pic>
      <p:pic>
        <p:nvPicPr>
          <p:cNvPr id="11" name="图片 10" descr="fig6_v1"/>
          <p:cNvPicPr>
            <a:picLocks noChangeAspect="1"/>
          </p:cNvPicPr>
          <p:nvPr/>
        </p:nvPicPr>
        <p:blipFill rotWithShape="1">
          <a:blip r:embed="rId3"/>
          <a:srcRect l="55560" t="47681" r="12386" b="29167"/>
          <a:stretch/>
        </p:blipFill>
        <p:spPr>
          <a:xfrm>
            <a:off x="3636184" y="4221296"/>
            <a:ext cx="2592000" cy="1872000"/>
          </a:xfrm>
          <a:prstGeom prst="rect">
            <a:avLst/>
          </a:prstGeom>
        </p:spPr>
      </p:pic>
      <p:pic>
        <p:nvPicPr>
          <p:cNvPr id="12" name="图片 11" descr="fig6_v1"/>
          <p:cNvPicPr>
            <a:picLocks noChangeAspect="1"/>
          </p:cNvPicPr>
          <p:nvPr/>
        </p:nvPicPr>
        <p:blipFill rotWithShape="1">
          <a:blip r:embed="rId3"/>
          <a:srcRect l="55476" t="71376" r="12470" b="5472"/>
          <a:stretch/>
        </p:blipFill>
        <p:spPr>
          <a:xfrm>
            <a:off x="6300480" y="4221088"/>
            <a:ext cx="2592000" cy="1872000"/>
          </a:xfrm>
          <a:prstGeom prst="rect">
            <a:avLst/>
          </a:prstGeom>
        </p:spPr>
      </p:pic>
      <p:pic>
        <p:nvPicPr>
          <p:cNvPr id="13" name="图片 12" descr="fig6_v1"/>
          <p:cNvPicPr>
            <a:picLocks noChangeAspect="1"/>
          </p:cNvPicPr>
          <p:nvPr/>
        </p:nvPicPr>
        <p:blipFill rotWithShape="1">
          <a:blip r:embed="rId3"/>
          <a:srcRect l="21050" t="95003" r="49727" b="668"/>
          <a:stretch/>
        </p:blipFill>
        <p:spPr>
          <a:xfrm>
            <a:off x="6156176" y="1854820"/>
            <a:ext cx="2363024" cy="350044"/>
          </a:xfrm>
          <a:prstGeom prst="rect">
            <a:avLst/>
          </a:prstGeom>
        </p:spPr>
      </p:pic>
      <p:pic>
        <p:nvPicPr>
          <p:cNvPr id="14" name="图片 13" descr="fig6_v1"/>
          <p:cNvPicPr>
            <a:picLocks noChangeAspect="1"/>
          </p:cNvPicPr>
          <p:nvPr/>
        </p:nvPicPr>
        <p:blipFill rotWithShape="1">
          <a:blip r:embed="rId3"/>
          <a:srcRect l="54094" t="95521" r="16683" b="150"/>
          <a:stretch/>
        </p:blipFill>
        <p:spPr>
          <a:xfrm>
            <a:off x="3484920" y="6103292"/>
            <a:ext cx="2363024" cy="35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43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98FE26-17EA-8E97-A646-B940E97F1B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ig7_v1">
            <a:extLst>
              <a:ext uri="{FF2B5EF4-FFF2-40B4-BE49-F238E27FC236}">
                <a16:creationId xmlns:a16="http://schemas.microsoft.com/office/drawing/2014/main" id="{8B998A37-FA0B-61FC-FBE8-1859EC91B6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6532" b="849"/>
          <a:stretch>
            <a:fillRect/>
          </a:stretch>
        </p:blipFill>
        <p:spPr>
          <a:xfrm>
            <a:off x="179512" y="692696"/>
            <a:ext cx="8484772" cy="4464496"/>
          </a:xfrm>
          <a:prstGeom prst="rect">
            <a:avLst/>
          </a:prstGeom>
        </p:spPr>
      </p:pic>
      <p:pic>
        <p:nvPicPr>
          <p:cNvPr id="2" name="图片 1" descr="fig7_v1">
            <a:extLst>
              <a:ext uri="{FF2B5EF4-FFF2-40B4-BE49-F238E27FC236}">
                <a16:creationId xmlns:a16="http://schemas.microsoft.com/office/drawing/2014/main" id="{E0F14A5D-0B4C-C781-C83D-7E4AEE9CFF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" t="93282" r="-171" b="1532"/>
          <a:stretch>
            <a:fillRect/>
          </a:stretch>
        </p:blipFill>
        <p:spPr>
          <a:xfrm>
            <a:off x="329614" y="4653136"/>
            <a:ext cx="8484772" cy="439992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3FE163BA-CD35-8B64-C5ED-49AA4D437BFA}"/>
              </a:ext>
            </a:extLst>
          </p:cNvPr>
          <p:cNvSpPr/>
          <p:nvPr/>
        </p:nvSpPr>
        <p:spPr>
          <a:xfrm>
            <a:off x="755576" y="5229200"/>
            <a:ext cx="7704856" cy="374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10000"/>
              </a:lnSpc>
              <a:spcBef>
                <a:spcPts val="2400"/>
              </a:spcBef>
              <a:spcAft>
                <a:spcPct val="0"/>
              </a:spcAft>
              <a:buClr>
                <a:srgbClr val="333399"/>
              </a:buClr>
              <a:defRPr/>
            </a:pPr>
            <a:r>
              <a:rPr kumimoji="1" lang="en-US" altLang="zh-CN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JJA precipitation biases from individual models during the present day  (</a:t>
            </a:r>
            <a:r>
              <a:rPr kumimoji="1" lang="en-US" altLang="zh-CN" b="1" dirty="0">
                <a:solidFill>
                  <a:srgbClr val="333399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%</a:t>
            </a:r>
            <a:r>
              <a:rPr kumimoji="1" lang="en-US" altLang="zh-CN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39833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27584" y="5849917"/>
            <a:ext cx="7704856" cy="374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10000"/>
              </a:lnSpc>
              <a:spcBef>
                <a:spcPts val="2400"/>
              </a:spcBef>
              <a:spcAft>
                <a:spcPct val="0"/>
              </a:spcAft>
              <a:buClr>
                <a:srgbClr val="333399"/>
              </a:buClr>
              <a:defRPr/>
            </a:pPr>
            <a:r>
              <a:rPr kumimoji="1" lang="en-US" altLang="zh-CN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Ensemble mean changes of temperature in DJF and JJA (ºC)</a:t>
            </a:r>
          </a:p>
        </p:txBody>
      </p:sp>
      <p:pic>
        <p:nvPicPr>
          <p:cNvPr id="5" name="图片 4" descr="fig8_v1"/>
          <p:cNvPicPr>
            <a:picLocks noChangeAspect="1"/>
          </p:cNvPicPr>
          <p:nvPr/>
        </p:nvPicPr>
        <p:blipFill>
          <a:blip r:embed="rId3"/>
          <a:srcRect l="5864" t="19546" r="1581" b="9375"/>
          <a:stretch>
            <a:fillRect/>
          </a:stretch>
        </p:blipFill>
        <p:spPr>
          <a:xfrm>
            <a:off x="1187624" y="648000"/>
            <a:ext cx="6840000" cy="5252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0710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9_v2">
            <a:extLst>
              <a:ext uri="{FF2B5EF4-FFF2-40B4-BE49-F238E27FC236}">
                <a16:creationId xmlns:a16="http://schemas.microsoft.com/office/drawing/2014/main" id="{FF12A243-43A5-3B2B-BD42-CB1C7B356E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372" t="4018" r="3330" b="2667"/>
          <a:stretch>
            <a:fillRect/>
          </a:stretch>
        </p:blipFill>
        <p:spPr>
          <a:xfrm>
            <a:off x="1547664" y="188640"/>
            <a:ext cx="5888225" cy="6154112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0FA64C7-0B35-94AC-E217-574AF19706CC}"/>
              </a:ext>
            </a:extLst>
          </p:cNvPr>
          <p:cNvSpPr/>
          <p:nvPr/>
        </p:nvSpPr>
        <p:spPr>
          <a:xfrm>
            <a:off x="755576" y="6294386"/>
            <a:ext cx="7704856" cy="374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10000"/>
              </a:lnSpc>
              <a:spcBef>
                <a:spcPts val="2400"/>
              </a:spcBef>
              <a:spcAft>
                <a:spcPct val="0"/>
              </a:spcAft>
              <a:buClr>
                <a:srgbClr val="333399"/>
              </a:buClr>
              <a:defRPr/>
            </a:pPr>
            <a:r>
              <a:rPr kumimoji="1" lang="en-US" altLang="zh-CN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Changes of temperature in DJF and JJA for</a:t>
            </a:r>
            <a:r>
              <a:rPr kumimoji="1" lang="zh-CN" altLang="en-US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individual</a:t>
            </a:r>
            <a:r>
              <a:rPr kumimoji="1" lang="zh-CN" altLang="en-US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models (ºC)</a:t>
            </a:r>
          </a:p>
        </p:txBody>
      </p:sp>
    </p:spTree>
    <p:extLst>
      <p:ext uri="{BB962C8B-B14F-4D97-AF65-F5344CB8AC3E}">
        <p14:creationId xmlns:p14="http://schemas.microsoft.com/office/powerpoint/2010/main" val="24798448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27584" y="5849917"/>
            <a:ext cx="7704856" cy="374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10000"/>
              </a:lnSpc>
              <a:spcBef>
                <a:spcPts val="2400"/>
              </a:spcBef>
              <a:spcAft>
                <a:spcPct val="0"/>
              </a:spcAft>
              <a:buClr>
                <a:srgbClr val="333399"/>
              </a:buClr>
              <a:defRPr/>
            </a:pPr>
            <a:r>
              <a:rPr kumimoji="1" lang="en-US" altLang="zh-CN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Future changes of precipitation in DJF and JJA (%)</a:t>
            </a:r>
          </a:p>
        </p:txBody>
      </p:sp>
      <p:pic>
        <p:nvPicPr>
          <p:cNvPr id="4" name="图片 3" descr="fig10_v1"/>
          <p:cNvPicPr>
            <a:picLocks noChangeAspect="1"/>
          </p:cNvPicPr>
          <p:nvPr/>
        </p:nvPicPr>
        <p:blipFill rotWithShape="1">
          <a:blip r:embed="rId3"/>
          <a:srcRect l="6806" t="19546" b="10726"/>
          <a:stretch/>
        </p:blipFill>
        <p:spPr>
          <a:xfrm>
            <a:off x="1188000" y="647994"/>
            <a:ext cx="6840000" cy="511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4333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ig11_add_uv_v1"/>
          <p:cNvPicPr>
            <a:picLocks noChangeAspect="1"/>
          </p:cNvPicPr>
          <p:nvPr/>
        </p:nvPicPr>
        <p:blipFill rotWithShape="1">
          <a:blip r:embed="rId3"/>
          <a:srcRect l="7756" t="5584" r="3483" b="3606"/>
          <a:stretch/>
        </p:blipFill>
        <p:spPr bwMode="auto">
          <a:xfrm>
            <a:off x="1403649" y="116632"/>
            <a:ext cx="6017175" cy="6156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FC365A7-7718-0381-D480-1207D6481C9B}"/>
              </a:ext>
            </a:extLst>
          </p:cNvPr>
          <p:cNvSpPr/>
          <p:nvPr/>
        </p:nvSpPr>
        <p:spPr>
          <a:xfrm>
            <a:off x="755576" y="6294386"/>
            <a:ext cx="7704856" cy="374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10000"/>
              </a:lnSpc>
              <a:spcBef>
                <a:spcPts val="2400"/>
              </a:spcBef>
              <a:spcAft>
                <a:spcPct val="0"/>
              </a:spcAft>
              <a:buClr>
                <a:srgbClr val="333399"/>
              </a:buClr>
              <a:defRPr/>
            </a:pPr>
            <a:r>
              <a:rPr kumimoji="1" lang="en-US" altLang="zh-CN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Changes of </a:t>
            </a:r>
            <a:r>
              <a:rPr kumimoji="1" lang="en-US" altLang="zh-CN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precipiation</a:t>
            </a:r>
            <a:r>
              <a:rPr kumimoji="1" lang="en-US" altLang="zh-CN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in DJF and JJA for</a:t>
            </a:r>
            <a:r>
              <a:rPr kumimoji="1" lang="zh-CN" altLang="en-US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individual</a:t>
            </a:r>
            <a:r>
              <a:rPr kumimoji="1" lang="zh-CN" altLang="en-US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b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models (%)</a:t>
            </a:r>
            <a:endParaRPr kumimoji="1" lang="en-US" altLang="zh-CN" b="1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643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395536" y="548557"/>
            <a:ext cx="8460940" cy="5480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34988" indent="-53498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CN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4. Conclusions and discussions</a:t>
            </a:r>
          </a:p>
          <a:p>
            <a:pPr marL="457200" indent="-457200" fontAlgn="base">
              <a:lnSpc>
                <a:spcPct val="120000"/>
              </a:lnSpc>
              <a:spcBef>
                <a:spcPts val="2400"/>
              </a:spcBef>
              <a:spcAft>
                <a:spcPct val="0"/>
              </a:spcAft>
              <a:buClr>
                <a:srgbClr val="333399"/>
              </a:buClr>
              <a:buFont typeface="Wingdings" panose="05000000000000000000" pitchFamily="2" charset="2"/>
              <a:buChar char="Ø"/>
              <a:defRPr/>
            </a:pPr>
            <a:r>
              <a:rPr kumimoji="1" lang="en-US" altLang="zh-CN" sz="2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The models show large warm biases in the coldest regions in DJF. </a:t>
            </a:r>
            <a:endParaRPr kumimoji="1" lang="en-US" altLang="zh-CN" b="1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fontAlgn="base">
              <a:lnSpc>
                <a:spcPct val="120000"/>
              </a:lnSpc>
              <a:spcBef>
                <a:spcPts val="1200"/>
              </a:spcBef>
              <a:spcAft>
                <a:spcPct val="0"/>
              </a:spcAft>
              <a:buClr>
                <a:srgbClr val="333399"/>
              </a:buClr>
              <a:buFont typeface="Wingdings" panose="05000000000000000000" pitchFamily="2" charset="2"/>
              <a:buChar char="Ø"/>
              <a:defRPr/>
            </a:pPr>
            <a:r>
              <a:rPr kumimoji="1" lang="en-US" altLang="zh-CN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Large cold biases is found in JJA in RegCM5 simulations. </a:t>
            </a:r>
          </a:p>
          <a:p>
            <a:pPr marL="457200" indent="-457200" fontAlgn="base">
              <a:lnSpc>
                <a:spcPct val="120000"/>
              </a:lnSpc>
              <a:spcBef>
                <a:spcPts val="1200"/>
              </a:spcBef>
              <a:spcAft>
                <a:spcPct val="0"/>
              </a:spcAft>
              <a:buClr>
                <a:srgbClr val="333399"/>
              </a:buClr>
              <a:buFont typeface="Wingdings" panose="05000000000000000000" pitchFamily="2" charset="2"/>
              <a:buChar char="Ø"/>
              <a:defRPr/>
            </a:pPr>
            <a:r>
              <a:rPr kumimoji="1" lang="en-US" altLang="zh-CN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The models are wet in northeastern part of the region, more pronounced in DJF and RegCM5.</a:t>
            </a:r>
          </a:p>
          <a:p>
            <a:pPr marL="457200" indent="-457200" fontAlgn="base">
              <a:lnSpc>
                <a:spcPct val="120000"/>
              </a:lnSpc>
              <a:spcBef>
                <a:spcPts val="1200"/>
              </a:spcBef>
              <a:spcAft>
                <a:spcPct val="0"/>
              </a:spcAft>
              <a:buClr>
                <a:srgbClr val="333399"/>
              </a:buClr>
              <a:buFont typeface="Wingdings" panose="05000000000000000000" pitchFamily="2" charset="2"/>
              <a:buChar char="Ø"/>
              <a:defRPr/>
            </a:pPr>
            <a:r>
              <a:rPr kumimoji="1" lang="en-US" altLang="zh-CN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Significant warming in the future, with greater magnitude in the northern part and in DJF. RegCM5 projected a greater warming compared to the driving GCMs. </a:t>
            </a:r>
          </a:p>
          <a:p>
            <a:pPr marL="457200" indent="-457200" fontAlgn="base">
              <a:lnSpc>
                <a:spcPct val="120000"/>
              </a:lnSpc>
              <a:spcBef>
                <a:spcPts val="1200"/>
              </a:spcBef>
              <a:spcAft>
                <a:spcPct val="0"/>
              </a:spcAft>
              <a:buClr>
                <a:srgbClr val="333399"/>
              </a:buClr>
              <a:buFont typeface="Wingdings" panose="05000000000000000000" pitchFamily="2" charset="2"/>
              <a:buChar char="Ø"/>
              <a:defRPr/>
            </a:pPr>
            <a:r>
              <a:rPr kumimoji="1" lang="en-US" altLang="zh-CN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Precipitation changes show large differences between the GCMs and RegCM5. Regional mean change in DJF for them are 23%/4%, and in JJA are 3%/-6%.</a:t>
            </a:r>
          </a:p>
          <a:p>
            <a:pPr marL="457200" indent="-457200" fontAlgn="base">
              <a:lnSpc>
                <a:spcPct val="120000"/>
              </a:lnSpc>
              <a:spcBef>
                <a:spcPts val="1200"/>
              </a:spcBef>
              <a:spcAft>
                <a:spcPct val="0"/>
              </a:spcAft>
              <a:buClr>
                <a:srgbClr val="333399"/>
              </a:buClr>
              <a:buFont typeface="Wingdings" panose="05000000000000000000" pitchFamily="2" charset="2"/>
              <a:buChar char="Ø"/>
              <a:defRPr/>
            </a:pPr>
            <a:r>
              <a:rPr kumimoji="1" lang="en-US" altLang="zh-CN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 region very difficult to reproduce the present climate well…</a:t>
            </a:r>
          </a:p>
          <a:p>
            <a:pPr marL="457200" indent="-457200" fontAlgn="base">
              <a:lnSpc>
                <a:spcPct val="120000"/>
              </a:lnSpc>
              <a:spcBef>
                <a:spcPts val="1200"/>
              </a:spcBef>
              <a:spcAft>
                <a:spcPct val="0"/>
              </a:spcAft>
              <a:buClr>
                <a:srgbClr val="333399"/>
              </a:buClr>
              <a:buFont typeface="Wingdings" panose="05000000000000000000" pitchFamily="2" charset="2"/>
              <a:buChar char="Ø"/>
              <a:defRPr/>
            </a:pPr>
            <a:r>
              <a:rPr kumimoji="1" lang="en-US" altLang="zh-CN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The data are available at </a:t>
            </a:r>
            <a:r>
              <a:rPr kumimoji="1" lang="en-US" altLang="zh-CN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ScienceDB</a:t>
            </a:r>
            <a:r>
              <a:rPr kumimoji="1" lang="en-US" altLang="zh-CN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(https://doi.org/10.57760/sciencedb.20250).</a:t>
            </a:r>
          </a:p>
        </p:txBody>
      </p:sp>
    </p:spTree>
    <p:extLst>
      <p:ext uri="{BB962C8B-B14F-4D97-AF65-F5344CB8AC3E}">
        <p14:creationId xmlns:p14="http://schemas.microsoft.com/office/powerpoint/2010/main" val="35884069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G_0410">
            <a:extLst>
              <a:ext uri="{FF2B5EF4-FFF2-40B4-BE49-F238E27FC236}">
                <a16:creationId xmlns:a16="http://schemas.microsoft.com/office/drawing/2014/main" id="{E89B870B-F774-936C-7769-BCEED3106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8"/>
            <a:ext cx="9180513" cy="688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611188" y="332656"/>
            <a:ext cx="7848600" cy="1666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76238" indent="-376238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endParaRPr kumimoji="1" lang="en-US" altLang="zh-CN" sz="2800" b="1" dirty="0">
              <a:solidFill>
                <a:srgbClr val="FF0000"/>
              </a:solidFill>
              <a:latin typeface="华文楷体" pitchFamily="2" charset="-122"/>
              <a:ea typeface="华文楷体" pitchFamily="2" charset="-122"/>
            </a:endParaRPr>
          </a:p>
          <a:p>
            <a:pPr algn="ctr" eaLnBrk="1" hangingPunct="1">
              <a:lnSpc>
                <a:spcPct val="80000"/>
              </a:lnSpc>
            </a:pPr>
            <a:r>
              <a:rPr kumimoji="1" lang="en-US" altLang="zh-CN" sz="96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855164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251520" y="397747"/>
            <a:ext cx="8496944" cy="5476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1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defRPr/>
            </a:pPr>
            <a:r>
              <a:rPr kumimoji="1" lang="en-US" altLang="zh-CN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1. Motivation</a:t>
            </a:r>
          </a:p>
          <a:p>
            <a:pPr marL="719138" lvl="2" indent="-363538" algn="just" eaLnBrk="0" fontAlgn="base" hangingPunct="0">
              <a:lnSpc>
                <a:spcPct val="120000"/>
              </a:lnSpc>
              <a:spcBef>
                <a:spcPts val="2400"/>
              </a:spcBef>
              <a:spcAft>
                <a:spcPct val="0"/>
              </a:spcAft>
              <a:buClr>
                <a:srgbClr val="333399"/>
              </a:buClr>
              <a:buFont typeface="Wingdings" pitchFamily="2" charset="2"/>
              <a:buChar char="Ø"/>
            </a:pPr>
            <a:r>
              <a:rPr lang="en-US" altLang="zh-CN" sz="2400" b="1" dirty="0">
                <a:solidFill>
                  <a:srgbClr val="333399"/>
                </a:solidFill>
                <a:latin typeface="Times New Roman" pitchFamily="18" charset="0"/>
              </a:rPr>
              <a:t>NAS spans a wide longitude range and various climate zones, with extensive snow and permafrost cover, is one of the most vulnerable and sensitive areas to global warming.</a:t>
            </a:r>
          </a:p>
          <a:p>
            <a:pPr marL="719138" lvl="2" indent="-363538" algn="just" eaLnBrk="0" fontAlgn="base" hangingPunct="0">
              <a:lnSpc>
                <a:spcPct val="120000"/>
              </a:lnSpc>
              <a:spcBef>
                <a:spcPts val="2400"/>
              </a:spcBef>
              <a:spcAft>
                <a:spcPct val="0"/>
              </a:spcAft>
              <a:buClr>
                <a:srgbClr val="333399"/>
              </a:buClr>
              <a:buFont typeface="Wingdings" pitchFamily="2" charset="2"/>
              <a:buChar char="Ø"/>
            </a:pPr>
            <a:r>
              <a:rPr lang="en-US" altLang="zh-CN" sz="2400" b="1" dirty="0">
                <a:solidFill>
                  <a:srgbClr val="333399"/>
                </a:solidFill>
                <a:latin typeface="Times New Roman" pitchFamily="18" charset="0"/>
              </a:rPr>
              <a:t>Lies upstream of weather and climate systems for East Asia, in particular during the winter months.</a:t>
            </a:r>
          </a:p>
          <a:p>
            <a:pPr marL="719138" lvl="2" indent="-363538" algn="just" eaLnBrk="0" fontAlgn="base" hangingPunct="0">
              <a:lnSpc>
                <a:spcPct val="120000"/>
              </a:lnSpc>
              <a:spcBef>
                <a:spcPts val="2400"/>
              </a:spcBef>
              <a:spcAft>
                <a:spcPct val="0"/>
              </a:spcAft>
              <a:buClr>
                <a:srgbClr val="333399"/>
              </a:buClr>
              <a:buFont typeface="Wingdings" pitchFamily="2" charset="2"/>
              <a:buChar char="Ø"/>
            </a:pPr>
            <a:r>
              <a:rPr lang="en-US" altLang="zh-CN" sz="2400" b="1" dirty="0">
                <a:solidFill>
                  <a:srgbClr val="333399"/>
                </a:solidFill>
                <a:latin typeface="Times New Roman" pitchFamily="18" charset="0"/>
              </a:rPr>
              <a:t>Relatively less studied.</a:t>
            </a:r>
          </a:p>
          <a:p>
            <a:pPr marL="719138" lvl="2" indent="-363538" algn="just" eaLnBrk="0" fontAlgn="base" hangingPunct="0">
              <a:lnSpc>
                <a:spcPct val="120000"/>
              </a:lnSpc>
              <a:spcBef>
                <a:spcPts val="2400"/>
              </a:spcBef>
              <a:spcAft>
                <a:spcPct val="0"/>
              </a:spcAft>
              <a:buClr>
                <a:srgbClr val="333399"/>
              </a:buClr>
              <a:buFont typeface="Wingdings" pitchFamily="2" charset="2"/>
              <a:buChar char="Ø"/>
            </a:pPr>
            <a:r>
              <a:rPr lang="en-US" altLang="zh-CN" sz="2400" b="1" dirty="0">
                <a:solidFill>
                  <a:srgbClr val="333399"/>
                </a:solidFill>
                <a:latin typeface="Times New Roman" pitchFamily="18" charset="0"/>
              </a:rPr>
              <a:t>……(others).</a:t>
            </a:r>
            <a:endParaRPr lang="en-US" altLang="zh-CN" sz="2000" b="1" dirty="0">
              <a:solidFill>
                <a:srgbClr val="333399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17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07504" y="425910"/>
            <a:ext cx="8712968" cy="5987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34988" lvl="0" indent="-53498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CN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  2. Method, experimental design, and data</a:t>
            </a:r>
            <a:endParaRPr kumimoji="1" lang="en-US" altLang="zh-CN" sz="6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806450" lvl="1" indent="-349250" fontAlgn="base">
              <a:lnSpc>
                <a:spcPct val="120000"/>
              </a:lnSpc>
              <a:spcBef>
                <a:spcPts val="1800"/>
              </a:spcBef>
              <a:spcAft>
                <a:spcPct val="0"/>
              </a:spcAft>
              <a:buClr>
                <a:srgbClr val="333399"/>
              </a:buClr>
              <a:buFont typeface="Wingdings" pitchFamily="2" charset="2"/>
              <a:buChar char="ü"/>
            </a:pPr>
            <a:r>
              <a:rPr kumimoji="1" lang="en-US" altLang="zh-CN" sz="2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The Abdus Salam International Center for Theoretical Physics (ICTP) Regional Climate Model RegCM5, 25km</a:t>
            </a:r>
            <a:r>
              <a:rPr kumimoji="1" lang="en-US" altLang="zh-CN" sz="1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×</a:t>
            </a:r>
            <a:r>
              <a:rPr kumimoji="1" lang="en-US" altLang="zh-CN" sz="2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25km, L18</a:t>
            </a:r>
          </a:p>
          <a:p>
            <a:pPr marL="806450" lvl="1" indent="-349250" fontAlgn="base">
              <a:lnSpc>
                <a:spcPct val="120000"/>
              </a:lnSpc>
              <a:spcBef>
                <a:spcPts val="1800"/>
              </a:spcBef>
              <a:spcAft>
                <a:spcPct val="0"/>
              </a:spcAft>
              <a:buClr>
                <a:srgbClr val="333399"/>
              </a:buClr>
              <a:buFont typeface="Wingdings" pitchFamily="2" charset="2"/>
              <a:buChar char="ü"/>
            </a:pPr>
            <a:r>
              <a:rPr kumimoji="1" lang="en-US" altLang="zh-CN" sz="2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Model Physics: </a:t>
            </a:r>
            <a:r>
              <a:rPr kumimoji="1" lang="en-US" altLang="zh-CN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CLM4.5; PBL UW; TDK convection scheme; WSM5 micro-physics + Xu-Randall cloud fraction; CCM3 radiation</a:t>
            </a:r>
            <a:endParaRPr kumimoji="1" lang="en-US" altLang="zh-CN" sz="2000" b="1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806450" lvl="1" indent="-349250" fontAlgn="base">
              <a:lnSpc>
                <a:spcPct val="120000"/>
              </a:lnSpc>
              <a:spcBef>
                <a:spcPts val="1800"/>
              </a:spcBef>
              <a:spcAft>
                <a:spcPct val="0"/>
              </a:spcAft>
              <a:buClr>
                <a:srgbClr val="333399"/>
              </a:buClr>
              <a:buFont typeface="Wingdings" pitchFamily="2" charset="2"/>
              <a:buChar char="ü"/>
            </a:pPr>
            <a:r>
              <a:rPr kumimoji="1" lang="en-US" altLang="zh-CN" sz="2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Driven by three CMIP6 models: </a:t>
            </a:r>
          </a:p>
          <a:p>
            <a:pPr lvl="1" fontAlgn="base">
              <a:lnSpc>
                <a:spcPct val="120000"/>
              </a:lnSpc>
              <a:spcAft>
                <a:spcPct val="0"/>
              </a:spcAft>
              <a:buClr>
                <a:srgbClr val="333399"/>
              </a:buClr>
            </a:pPr>
            <a:r>
              <a:rPr kumimoji="1" lang="en-US" altLang="zh-CN" sz="2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kumimoji="1" lang="en-US" altLang="zh-CN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 EC-Earth3-Veg, MPI-ESM1-2-HR, NorESM2-MM</a:t>
            </a:r>
            <a:endParaRPr kumimoji="1" lang="en-US" altLang="zh-CN" sz="2000" b="1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806450" lvl="1" indent="-349250" fontAlgn="base">
              <a:lnSpc>
                <a:spcPct val="120000"/>
              </a:lnSpc>
              <a:spcBef>
                <a:spcPts val="1800"/>
              </a:spcBef>
              <a:spcAft>
                <a:spcPct val="0"/>
              </a:spcAft>
              <a:buClr>
                <a:srgbClr val="333399"/>
              </a:buClr>
              <a:buFont typeface="Wingdings" pitchFamily="2" charset="2"/>
              <a:buChar char="ü"/>
            </a:pPr>
            <a:r>
              <a:rPr kumimoji="1" lang="en-US" altLang="zh-CN" sz="2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Present day: 1995–2014, Future: 2080–2099 (+2 years spin-up)</a:t>
            </a:r>
          </a:p>
          <a:p>
            <a:pPr marL="806450" lvl="1" indent="-349250" fontAlgn="base">
              <a:lnSpc>
                <a:spcPct val="120000"/>
              </a:lnSpc>
              <a:spcBef>
                <a:spcPts val="1800"/>
              </a:spcBef>
              <a:spcAft>
                <a:spcPct val="0"/>
              </a:spcAft>
              <a:buClr>
                <a:srgbClr val="333399"/>
              </a:buClr>
              <a:buFont typeface="Wingdings" pitchFamily="2" charset="2"/>
              <a:buChar char="ü"/>
            </a:pPr>
            <a:r>
              <a:rPr kumimoji="1" lang="en-US" altLang="zh-CN" sz="2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Mid-level emission pathway: SSP2-4.5       </a:t>
            </a:r>
          </a:p>
          <a:p>
            <a:pPr marL="806450" lvl="1" indent="-349250" fontAlgn="base">
              <a:spcBef>
                <a:spcPts val="1800"/>
              </a:spcBef>
              <a:spcAft>
                <a:spcPct val="0"/>
              </a:spcAft>
              <a:buClr>
                <a:srgbClr val="333399"/>
              </a:buClr>
              <a:buFont typeface="Wingdings" pitchFamily="2" charset="2"/>
              <a:buChar char="ü"/>
            </a:pPr>
            <a:r>
              <a:rPr kumimoji="1" lang="en-US" altLang="zh-CN" sz="2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Observation:</a:t>
            </a:r>
          </a:p>
          <a:p>
            <a:pPr lvl="1" fontAlgn="base">
              <a:spcBef>
                <a:spcPts val="300"/>
              </a:spcBef>
              <a:spcAft>
                <a:spcPct val="0"/>
              </a:spcAft>
              <a:buClr>
                <a:srgbClr val="333399"/>
              </a:buClr>
            </a:pPr>
            <a:r>
              <a:rPr kumimoji="1" lang="zh-CN" altLang="en-US" sz="2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kumimoji="1" lang="en-US" altLang="zh-CN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CN05.1 + (APHRODITE + GPCP , precipitation) + CPC (temperature); ERA5</a:t>
            </a:r>
          </a:p>
          <a:p>
            <a:pPr marL="806450" marR="0" lvl="1" indent="-34925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1" lang="en-US" altLang="zh-CN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ensG: ensemble mean of the GCMs; ensR: ensemble mean of RegCM5</a:t>
            </a:r>
          </a:p>
        </p:txBody>
      </p:sp>
    </p:spTree>
    <p:extLst>
      <p:ext uri="{BB962C8B-B14F-4D97-AF65-F5344CB8AC3E}">
        <p14:creationId xmlns:p14="http://schemas.microsoft.com/office/powerpoint/2010/main" val="617337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83568" y="4581128"/>
            <a:ext cx="7920880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10000"/>
              </a:lnSpc>
              <a:spcBef>
                <a:spcPts val="2400"/>
              </a:spcBef>
              <a:spcAft>
                <a:spcPct val="0"/>
              </a:spcAft>
              <a:buClr>
                <a:srgbClr val="333399"/>
              </a:buClr>
              <a:defRPr/>
            </a:pPr>
            <a:r>
              <a:rPr kumimoji="1" lang="en-US" altLang="zh-CN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Model domain and topography (m) of the average of  the GCMs and RegCM5</a:t>
            </a:r>
          </a:p>
        </p:txBody>
      </p:sp>
      <p:pic>
        <p:nvPicPr>
          <p:cNvPr id="5" name="图片 4" descr="fig1_v1"/>
          <p:cNvPicPr>
            <a:picLocks noChangeAspect="1"/>
          </p:cNvPicPr>
          <p:nvPr/>
        </p:nvPicPr>
        <p:blipFill>
          <a:blip r:embed="rId3"/>
          <a:srcRect t="28354" b="28439"/>
          <a:stretch>
            <a:fillRect/>
          </a:stretch>
        </p:blipFill>
        <p:spPr>
          <a:xfrm>
            <a:off x="395536" y="908720"/>
            <a:ext cx="8248656" cy="35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273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215516" y="404664"/>
            <a:ext cx="87129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34988" indent="-53498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CN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3. Results</a:t>
            </a:r>
            <a:endParaRPr kumimoji="1" lang="en-US" altLang="zh-CN" sz="2400" b="1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27584" y="6309320"/>
            <a:ext cx="7416824" cy="372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10000"/>
              </a:lnSpc>
              <a:spcBef>
                <a:spcPts val="2400"/>
              </a:spcBef>
              <a:spcAft>
                <a:spcPct val="0"/>
              </a:spcAft>
              <a:buClr>
                <a:srgbClr val="333399"/>
              </a:buClr>
              <a:defRPr/>
            </a:pPr>
            <a:r>
              <a:rPr kumimoji="1" lang="en-US" altLang="zh-CN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DJF ensemble mean temperature and biases during the present day  (</a:t>
            </a:r>
            <a:r>
              <a:rPr kumimoji="1" lang="en-US" altLang="zh-CN" b="1" dirty="0">
                <a:solidFill>
                  <a:srgbClr val="333399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º</a:t>
            </a:r>
            <a:r>
              <a:rPr kumimoji="1" lang="en-US" altLang="zh-CN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C)</a:t>
            </a:r>
          </a:p>
        </p:txBody>
      </p:sp>
      <p:pic>
        <p:nvPicPr>
          <p:cNvPr id="6" name="图片 5" descr="fig2_v1"/>
          <p:cNvPicPr>
            <a:picLocks noChangeAspect="1"/>
          </p:cNvPicPr>
          <p:nvPr/>
        </p:nvPicPr>
        <p:blipFill rotWithShape="1">
          <a:blip r:embed="rId3"/>
          <a:srcRect l="25804" t="14563" r="49486" b="66919"/>
          <a:stretch/>
        </p:blipFill>
        <p:spPr>
          <a:xfrm>
            <a:off x="5652408" y="46424"/>
            <a:ext cx="2592000" cy="1942416"/>
          </a:xfrm>
          <a:prstGeom prst="rect">
            <a:avLst/>
          </a:prstGeom>
        </p:spPr>
      </p:pic>
      <p:pic>
        <p:nvPicPr>
          <p:cNvPr id="8" name="图片 7" descr="fig2_v1"/>
          <p:cNvPicPr>
            <a:picLocks noChangeAspect="1"/>
          </p:cNvPicPr>
          <p:nvPr/>
        </p:nvPicPr>
        <p:blipFill rotWithShape="1">
          <a:blip r:embed="rId3"/>
          <a:srcRect l="26052" t="32754" r="49238" b="50000"/>
          <a:stretch/>
        </p:blipFill>
        <p:spPr>
          <a:xfrm>
            <a:off x="539552" y="2276872"/>
            <a:ext cx="2592000" cy="1808959"/>
          </a:xfrm>
          <a:prstGeom prst="rect">
            <a:avLst/>
          </a:prstGeom>
        </p:spPr>
      </p:pic>
      <p:pic>
        <p:nvPicPr>
          <p:cNvPr id="9" name="图片 8" descr="fig2_v1"/>
          <p:cNvPicPr>
            <a:picLocks noChangeAspect="1"/>
          </p:cNvPicPr>
          <p:nvPr/>
        </p:nvPicPr>
        <p:blipFill rotWithShape="1">
          <a:blip r:embed="rId3"/>
          <a:srcRect l="53069" t="32754" r="22221" b="50000"/>
          <a:stretch/>
        </p:blipFill>
        <p:spPr>
          <a:xfrm>
            <a:off x="827584" y="4140321"/>
            <a:ext cx="2592000" cy="1808959"/>
          </a:xfrm>
          <a:prstGeom prst="rect">
            <a:avLst/>
          </a:prstGeom>
        </p:spPr>
      </p:pic>
      <p:pic>
        <p:nvPicPr>
          <p:cNvPr id="10" name="图片 9" descr="fig2_v1"/>
          <p:cNvPicPr>
            <a:picLocks noChangeAspect="1"/>
          </p:cNvPicPr>
          <p:nvPr/>
        </p:nvPicPr>
        <p:blipFill rotWithShape="1">
          <a:blip r:embed="rId3"/>
          <a:srcRect l="26162" t="50000" r="49128" b="32754"/>
          <a:stretch/>
        </p:blipFill>
        <p:spPr>
          <a:xfrm>
            <a:off x="3132128" y="2268113"/>
            <a:ext cx="2592000" cy="1808959"/>
          </a:xfrm>
          <a:prstGeom prst="rect">
            <a:avLst/>
          </a:prstGeom>
        </p:spPr>
      </p:pic>
      <p:pic>
        <p:nvPicPr>
          <p:cNvPr id="11" name="图片 10" descr="fig2_v1"/>
          <p:cNvPicPr>
            <a:picLocks noChangeAspect="1"/>
          </p:cNvPicPr>
          <p:nvPr/>
        </p:nvPicPr>
        <p:blipFill rotWithShape="1">
          <a:blip r:embed="rId3"/>
          <a:srcRect l="53096" t="50000" r="22194" b="32754"/>
          <a:stretch/>
        </p:blipFill>
        <p:spPr>
          <a:xfrm>
            <a:off x="3420160" y="4131562"/>
            <a:ext cx="2592000" cy="1808959"/>
          </a:xfrm>
          <a:prstGeom prst="rect">
            <a:avLst/>
          </a:prstGeom>
        </p:spPr>
      </p:pic>
      <p:pic>
        <p:nvPicPr>
          <p:cNvPr id="12" name="图片 11" descr="fig2_v1"/>
          <p:cNvPicPr>
            <a:picLocks noChangeAspect="1"/>
          </p:cNvPicPr>
          <p:nvPr/>
        </p:nvPicPr>
        <p:blipFill rotWithShape="1">
          <a:blip r:embed="rId3"/>
          <a:srcRect l="25881" t="67755" r="49409" b="14999"/>
          <a:stretch/>
        </p:blipFill>
        <p:spPr>
          <a:xfrm>
            <a:off x="5652120" y="2268113"/>
            <a:ext cx="2592000" cy="1808959"/>
          </a:xfrm>
          <a:prstGeom prst="rect">
            <a:avLst/>
          </a:prstGeom>
        </p:spPr>
      </p:pic>
      <p:pic>
        <p:nvPicPr>
          <p:cNvPr id="13" name="图片 12" descr="fig2_v1"/>
          <p:cNvPicPr>
            <a:picLocks noChangeAspect="1"/>
          </p:cNvPicPr>
          <p:nvPr/>
        </p:nvPicPr>
        <p:blipFill rotWithShape="1">
          <a:blip r:embed="rId3"/>
          <a:srcRect l="53305" t="67424" r="21985" b="15330"/>
          <a:stretch/>
        </p:blipFill>
        <p:spPr>
          <a:xfrm>
            <a:off x="6012160" y="4140321"/>
            <a:ext cx="2592000" cy="1808959"/>
          </a:xfrm>
          <a:prstGeom prst="rect">
            <a:avLst/>
          </a:prstGeom>
        </p:spPr>
      </p:pic>
      <p:pic>
        <p:nvPicPr>
          <p:cNvPr id="15" name="图片 14" descr="fig2_v1"/>
          <p:cNvPicPr>
            <a:picLocks noChangeAspect="1"/>
          </p:cNvPicPr>
          <p:nvPr/>
        </p:nvPicPr>
        <p:blipFill rotWithShape="1">
          <a:blip r:embed="rId3"/>
          <a:srcRect l="26740" t="84973" r="48550" b="11253"/>
          <a:stretch/>
        </p:blipFill>
        <p:spPr>
          <a:xfrm>
            <a:off x="5796424" y="1881015"/>
            <a:ext cx="2592000" cy="395857"/>
          </a:xfrm>
          <a:prstGeom prst="rect">
            <a:avLst/>
          </a:prstGeom>
        </p:spPr>
      </p:pic>
      <p:pic>
        <p:nvPicPr>
          <p:cNvPr id="16" name="图片 15" descr="fig2_v1"/>
          <p:cNvPicPr>
            <a:picLocks noChangeAspect="1"/>
          </p:cNvPicPr>
          <p:nvPr/>
        </p:nvPicPr>
        <p:blipFill rotWithShape="1">
          <a:blip r:embed="rId3"/>
          <a:srcRect l="50581" t="85118" r="24709" b="11108"/>
          <a:stretch/>
        </p:blipFill>
        <p:spPr>
          <a:xfrm>
            <a:off x="3131840" y="5949280"/>
            <a:ext cx="2592000" cy="39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493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D6DDEF-2E22-0171-FAFC-F46AAD1CE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404143D-0282-3F83-21EA-761EA7E1551C}"/>
              </a:ext>
            </a:extLst>
          </p:cNvPr>
          <p:cNvSpPr/>
          <p:nvPr/>
        </p:nvSpPr>
        <p:spPr>
          <a:xfrm>
            <a:off x="539552" y="5358282"/>
            <a:ext cx="8280920" cy="108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10000"/>
              </a:lnSpc>
              <a:spcBef>
                <a:spcPts val="2400"/>
              </a:spcBef>
              <a:spcAft>
                <a:spcPct val="0"/>
              </a:spcAft>
              <a:buClr>
                <a:srgbClr val="333399"/>
              </a:buClr>
              <a:defRPr/>
            </a:pPr>
            <a:r>
              <a:rPr kumimoji="1" lang="en-US" altLang="zh-CN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DJF temperature biases from individual models during the present day  (</a:t>
            </a:r>
            <a:r>
              <a:rPr kumimoji="1" lang="en-US" altLang="zh-CN" b="1" dirty="0">
                <a:solidFill>
                  <a:srgbClr val="333399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º</a:t>
            </a:r>
            <a:r>
              <a:rPr kumimoji="1" lang="en-US" altLang="zh-CN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C)</a:t>
            </a:r>
          </a:p>
          <a:p>
            <a:pPr algn="ctr" fontAlgn="base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>
                <a:srgbClr val="333399"/>
              </a:buClr>
              <a:defRPr/>
            </a:pPr>
            <a:r>
              <a:rPr kumimoji="1" lang="en-US" altLang="zh-CN" sz="1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EC: EC-Earth3-Veg, MPI: MPI-ESM1-2-HR, Nor: NorESM2-MM</a:t>
            </a:r>
          </a:p>
          <a:p>
            <a:pPr algn="ctr" fontAlgn="base">
              <a:lnSpc>
                <a:spcPct val="150000"/>
              </a:lnSpc>
              <a:spcAft>
                <a:spcPct val="0"/>
              </a:spcAft>
              <a:buClr>
                <a:srgbClr val="333399"/>
              </a:buClr>
              <a:defRPr/>
            </a:pPr>
            <a:r>
              <a:rPr kumimoji="1" lang="en-US" altLang="zh-CN" sz="1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EdR</a:t>
            </a:r>
            <a:r>
              <a:rPr kumimoji="1" lang="en-US" altLang="zh-CN" sz="1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: RegCM5 driven by EC, </a:t>
            </a:r>
            <a:r>
              <a:rPr kumimoji="1" lang="en-US" altLang="zh-CN" sz="1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MdR</a:t>
            </a:r>
            <a:r>
              <a:rPr kumimoji="1" lang="en-US" altLang="zh-CN" sz="1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: RegCM5 driven by MPI, </a:t>
            </a:r>
            <a:r>
              <a:rPr kumimoji="1" lang="en-US" altLang="zh-CN" sz="1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NdR</a:t>
            </a:r>
            <a:r>
              <a:rPr kumimoji="1" lang="en-US" altLang="zh-CN" sz="1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: RegCM5 driven by Nor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1B12EDF4-7602-B847-D2E5-C2D7F6FC8F9C}"/>
              </a:ext>
            </a:extLst>
          </p:cNvPr>
          <p:cNvGrpSpPr/>
          <p:nvPr/>
        </p:nvGrpSpPr>
        <p:grpSpPr>
          <a:xfrm>
            <a:off x="467544" y="720000"/>
            <a:ext cx="8169017" cy="4509200"/>
            <a:chOff x="467544" y="720000"/>
            <a:chExt cx="8169017" cy="4509200"/>
          </a:xfrm>
        </p:grpSpPr>
        <p:pic>
          <p:nvPicPr>
            <p:cNvPr id="8" name="图片 7" descr="fig4_v1">
              <a:extLst>
                <a:ext uri="{FF2B5EF4-FFF2-40B4-BE49-F238E27FC236}">
                  <a16:creationId xmlns:a16="http://schemas.microsoft.com/office/drawing/2014/main" id="{93AB8E15-D884-CF08-5535-FF801295E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445" b="53588"/>
            <a:stretch>
              <a:fillRect/>
            </a:stretch>
          </p:blipFill>
          <p:spPr>
            <a:xfrm>
              <a:off x="467544" y="720000"/>
              <a:ext cx="8152944" cy="3960000"/>
            </a:xfrm>
            <a:prstGeom prst="rect">
              <a:avLst/>
            </a:prstGeom>
          </p:spPr>
        </p:pic>
        <p:pic>
          <p:nvPicPr>
            <p:cNvPr id="3" name="图片 2" descr="fig4_v1">
              <a:extLst>
                <a:ext uri="{FF2B5EF4-FFF2-40B4-BE49-F238E27FC236}">
                  <a16:creationId xmlns:a16="http://schemas.microsoft.com/office/drawing/2014/main" id="{9CCDFBDC-5215-E44D-FBB8-CACF9A256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083" t="92731" r="2362" b="1263"/>
            <a:stretch>
              <a:fillRect/>
            </a:stretch>
          </p:blipFill>
          <p:spPr>
            <a:xfrm>
              <a:off x="483617" y="4716732"/>
              <a:ext cx="8152944" cy="5124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1967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fig3_v1"/>
          <p:cNvPicPr>
            <a:picLocks noChangeAspect="1"/>
          </p:cNvPicPr>
          <p:nvPr/>
        </p:nvPicPr>
        <p:blipFill rotWithShape="1">
          <a:blip r:embed="rId3"/>
          <a:srcRect l="17157" r="49517" b="76466"/>
          <a:stretch/>
        </p:blipFill>
        <p:spPr>
          <a:xfrm>
            <a:off x="5652120" y="158541"/>
            <a:ext cx="2592000" cy="1830299"/>
          </a:xfrm>
          <a:prstGeom prst="rect">
            <a:avLst/>
          </a:prstGeom>
        </p:spPr>
      </p:pic>
      <p:pic>
        <p:nvPicPr>
          <p:cNvPr id="10" name="图片 9" descr="fig3_v1"/>
          <p:cNvPicPr>
            <a:picLocks noChangeAspect="1"/>
          </p:cNvPicPr>
          <p:nvPr/>
        </p:nvPicPr>
        <p:blipFill rotWithShape="1">
          <a:blip r:embed="rId3"/>
          <a:srcRect l="16674" t="23839" r="50000" b="52774"/>
          <a:stretch/>
        </p:blipFill>
        <p:spPr>
          <a:xfrm>
            <a:off x="540000" y="2268000"/>
            <a:ext cx="2592000" cy="1818929"/>
          </a:xfrm>
          <a:prstGeom prst="rect">
            <a:avLst/>
          </a:prstGeom>
        </p:spPr>
      </p:pic>
      <p:pic>
        <p:nvPicPr>
          <p:cNvPr id="12" name="图片 11" descr="fig3_v1"/>
          <p:cNvPicPr>
            <a:picLocks noChangeAspect="1"/>
          </p:cNvPicPr>
          <p:nvPr/>
        </p:nvPicPr>
        <p:blipFill rotWithShape="1">
          <a:blip r:embed="rId3"/>
          <a:srcRect l="54269" t="23821" r="12405" b="52841"/>
          <a:stretch/>
        </p:blipFill>
        <p:spPr>
          <a:xfrm>
            <a:off x="899592" y="4149080"/>
            <a:ext cx="2592000" cy="1815109"/>
          </a:xfrm>
          <a:prstGeom prst="rect">
            <a:avLst/>
          </a:prstGeom>
        </p:spPr>
      </p:pic>
      <p:pic>
        <p:nvPicPr>
          <p:cNvPr id="13" name="图片 12" descr="fig3_v1"/>
          <p:cNvPicPr>
            <a:picLocks noChangeAspect="1"/>
          </p:cNvPicPr>
          <p:nvPr/>
        </p:nvPicPr>
        <p:blipFill rotWithShape="1">
          <a:blip r:embed="rId3"/>
          <a:srcRect l="54388" t="47442" r="12286" b="29185"/>
          <a:stretch/>
        </p:blipFill>
        <p:spPr>
          <a:xfrm>
            <a:off x="3491880" y="4131467"/>
            <a:ext cx="2592000" cy="1817813"/>
          </a:xfrm>
          <a:prstGeom prst="rect">
            <a:avLst/>
          </a:prstGeom>
        </p:spPr>
      </p:pic>
      <p:pic>
        <p:nvPicPr>
          <p:cNvPr id="14" name="图片 13" descr="fig3_v1"/>
          <p:cNvPicPr>
            <a:picLocks noChangeAspect="1"/>
          </p:cNvPicPr>
          <p:nvPr/>
        </p:nvPicPr>
        <p:blipFill rotWithShape="1">
          <a:blip r:embed="rId3"/>
          <a:srcRect l="16674" t="71958" r="50000" b="4827"/>
          <a:stretch/>
        </p:blipFill>
        <p:spPr>
          <a:xfrm>
            <a:off x="5652408" y="2343532"/>
            <a:ext cx="2592000" cy="1805548"/>
          </a:xfrm>
          <a:prstGeom prst="rect">
            <a:avLst/>
          </a:prstGeom>
        </p:spPr>
      </p:pic>
      <p:pic>
        <p:nvPicPr>
          <p:cNvPr id="15" name="图片 14" descr="fig3_v1"/>
          <p:cNvPicPr>
            <a:picLocks noChangeAspect="1"/>
          </p:cNvPicPr>
          <p:nvPr/>
        </p:nvPicPr>
        <p:blipFill rotWithShape="1">
          <a:blip r:embed="rId3"/>
          <a:srcRect l="54524" t="71161" r="12150" b="5376"/>
          <a:stretch/>
        </p:blipFill>
        <p:spPr>
          <a:xfrm>
            <a:off x="6012160" y="4124472"/>
            <a:ext cx="2592000" cy="1824808"/>
          </a:xfrm>
          <a:prstGeom prst="rect">
            <a:avLst/>
          </a:prstGeom>
        </p:spPr>
      </p:pic>
      <p:pic>
        <p:nvPicPr>
          <p:cNvPr id="16" name="图片 15" descr="fig3_v1"/>
          <p:cNvPicPr>
            <a:picLocks noChangeAspect="1"/>
          </p:cNvPicPr>
          <p:nvPr/>
        </p:nvPicPr>
        <p:blipFill rotWithShape="1">
          <a:blip r:embed="rId3"/>
          <a:srcRect l="16674" t="47647" r="50000" b="28965"/>
          <a:stretch/>
        </p:blipFill>
        <p:spPr>
          <a:xfrm>
            <a:off x="3131840" y="2258143"/>
            <a:ext cx="2592000" cy="1818929"/>
          </a:xfrm>
          <a:prstGeom prst="rect">
            <a:avLst/>
          </a:prstGeom>
        </p:spPr>
      </p:pic>
      <p:pic>
        <p:nvPicPr>
          <p:cNvPr id="17" name="图片 16" descr="fig3_v1"/>
          <p:cNvPicPr>
            <a:picLocks noChangeAspect="1"/>
          </p:cNvPicPr>
          <p:nvPr/>
        </p:nvPicPr>
        <p:blipFill rotWithShape="1">
          <a:blip r:embed="rId3"/>
          <a:srcRect l="53770" t="95330" r="12894" b="423"/>
          <a:stretch/>
        </p:blipFill>
        <p:spPr>
          <a:xfrm>
            <a:off x="3564160" y="6021288"/>
            <a:ext cx="2448000" cy="311838"/>
          </a:xfrm>
          <a:prstGeom prst="rect">
            <a:avLst/>
          </a:prstGeom>
        </p:spPr>
      </p:pic>
      <p:pic>
        <p:nvPicPr>
          <p:cNvPr id="18" name="图片 17" descr="fig3_v1"/>
          <p:cNvPicPr>
            <a:picLocks noChangeAspect="1"/>
          </p:cNvPicPr>
          <p:nvPr/>
        </p:nvPicPr>
        <p:blipFill rotWithShape="1">
          <a:blip r:embed="rId3"/>
          <a:srcRect l="16673" t="95330" r="49289" b="423"/>
          <a:stretch/>
        </p:blipFill>
        <p:spPr>
          <a:xfrm>
            <a:off x="5796408" y="1988840"/>
            <a:ext cx="2448000" cy="305409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827584" y="6309320"/>
            <a:ext cx="7416824" cy="374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10000"/>
              </a:lnSpc>
              <a:spcBef>
                <a:spcPts val="2400"/>
              </a:spcBef>
              <a:spcAft>
                <a:spcPct val="0"/>
              </a:spcAft>
              <a:buClr>
                <a:srgbClr val="333399"/>
              </a:buClr>
              <a:defRPr/>
            </a:pPr>
            <a:r>
              <a:rPr kumimoji="1" lang="en-US" altLang="zh-CN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JJA ensemble mean temperature and biases during the present day  (</a:t>
            </a:r>
            <a:r>
              <a:rPr kumimoji="1" lang="en-US" altLang="zh-CN" b="1" dirty="0">
                <a:solidFill>
                  <a:srgbClr val="333399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º</a:t>
            </a:r>
            <a:r>
              <a:rPr kumimoji="1" lang="en-US" altLang="zh-CN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C)</a:t>
            </a:r>
          </a:p>
        </p:txBody>
      </p:sp>
    </p:spTree>
    <p:extLst>
      <p:ext uri="{BB962C8B-B14F-4D97-AF65-F5344CB8AC3E}">
        <p14:creationId xmlns:p14="http://schemas.microsoft.com/office/powerpoint/2010/main" val="2739449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F78AD2-4278-AAE5-2F7F-61F7CB69A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fig4_v1">
            <a:extLst>
              <a:ext uri="{FF2B5EF4-FFF2-40B4-BE49-F238E27FC236}">
                <a16:creationId xmlns:a16="http://schemas.microsoft.com/office/drawing/2014/main" id="{A12CFCEF-A22B-DC8D-7177-853498EA3B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63" t="47261" r="-618" b="1258"/>
          <a:stretch>
            <a:fillRect/>
          </a:stretch>
        </p:blipFill>
        <p:spPr>
          <a:xfrm>
            <a:off x="467544" y="720000"/>
            <a:ext cx="8018398" cy="4320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E5ECD9F-728C-3032-5E36-810CD250A932}"/>
              </a:ext>
            </a:extLst>
          </p:cNvPr>
          <p:cNvSpPr/>
          <p:nvPr/>
        </p:nvSpPr>
        <p:spPr>
          <a:xfrm>
            <a:off x="755576" y="5157192"/>
            <a:ext cx="7560840" cy="374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10000"/>
              </a:lnSpc>
              <a:spcBef>
                <a:spcPts val="2400"/>
              </a:spcBef>
              <a:spcAft>
                <a:spcPct val="0"/>
              </a:spcAft>
              <a:buClr>
                <a:srgbClr val="333399"/>
              </a:buClr>
              <a:defRPr/>
            </a:pPr>
            <a:r>
              <a:rPr kumimoji="1" lang="en-US" altLang="zh-CN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JJA temperature biases from individual models during the present day  (</a:t>
            </a:r>
            <a:r>
              <a:rPr kumimoji="1" lang="en-US" altLang="zh-CN" b="1" dirty="0">
                <a:solidFill>
                  <a:srgbClr val="333399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º</a:t>
            </a:r>
            <a:r>
              <a:rPr kumimoji="1" lang="en-US" altLang="zh-CN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C)</a:t>
            </a:r>
          </a:p>
        </p:txBody>
      </p:sp>
    </p:spTree>
    <p:extLst>
      <p:ext uri="{BB962C8B-B14F-4D97-AF65-F5344CB8AC3E}">
        <p14:creationId xmlns:p14="http://schemas.microsoft.com/office/powerpoint/2010/main" val="4234308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827584" y="6309320"/>
            <a:ext cx="7416824" cy="374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10000"/>
              </a:lnSpc>
              <a:spcBef>
                <a:spcPts val="2400"/>
              </a:spcBef>
              <a:spcAft>
                <a:spcPct val="0"/>
              </a:spcAft>
              <a:buClr>
                <a:srgbClr val="333399"/>
              </a:buClr>
              <a:defRPr/>
            </a:pPr>
            <a:r>
              <a:rPr kumimoji="1" lang="en-US" altLang="zh-CN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DJF mean precipitation and biases during the present day  (</a:t>
            </a:r>
            <a:r>
              <a:rPr kumimoji="1" lang="en-US" altLang="zh-CN" b="1" dirty="0">
                <a:solidFill>
                  <a:srgbClr val="333399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mm/%</a:t>
            </a:r>
            <a:r>
              <a:rPr kumimoji="1" lang="en-US" altLang="zh-CN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9" name="图片 8" descr="fig5_v1"/>
          <p:cNvPicPr>
            <a:picLocks noChangeAspect="1"/>
          </p:cNvPicPr>
          <p:nvPr/>
        </p:nvPicPr>
        <p:blipFill rotWithShape="1">
          <a:blip r:embed="rId3"/>
          <a:srcRect l="17183" t="453" r="50000" b="76799"/>
          <a:stretch/>
        </p:blipFill>
        <p:spPr>
          <a:xfrm>
            <a:off x="5652408" y="116632"/>
            <a:ext cx="2592000" cy="1796752"/>
          </a:xfrm>
          <a:prstGeom prst="rect">
            <a:avLst/>
          </a:prstGeom>
        </p:spPr>
      </p:pic>
      <p:pic>
        <p:nvPicPr>
          <p:cNvPr id="17" name="图片 16" descr="fig5_v1"/>
          <p:cNvPicPr>
            <a:picLocks noChangeAspect="1"/>
          </p:cNvPicPr>
          <p:nvPr/>
        </p:nvPicPr>
        <p:blipFill rotWithShape="1">
          <a:blip r:embed="rId3"/>
          <a:srcRect l="17183" t="71880" r="50000" b="5372"/>
          <a:stretch/>
        </p:blipFill>
        <p:spPr>
          <a:xfrm>
            <a:off x="5652120" y="2276872"/>
            <a:ext cx="2592000" cy="1796752"/>
          </a:xfrm>
          <a:prstGeom prst="rect">
            <a:avLst/>
          </a:prstGeom>
        </p:spPr>
      </p:pic>
      <p:pic>
        <p:nvPicPr>
          <p:cNvPr id="18" name="图片 17" descr="fig5_v1"/>
          <p:cNvPicPr>
            <a:picLocks noChangeAspect="1"/>
          </p:cNvPicPr>
          <p:nvPr/>
        </p:nvPicPr>
        <p:blipFill rotWithShape="1">
          <a:blip r:embed="rId3"/>
          <a:srcRect l="17183" t="48078" r="50000" b="29174"/>
          <a:stretch/>
        </p:blipFill>
        <p:spPr>
          <a:xfrm>
            <a:off x="3131840" y="2280320"/>
            <a:ext cx="2592000" cy="1796752"/>
          </a:xfrm>
          <a:prstGeom prst="rect">
            <a:avLst/>
          </a:prstGeom>
        </p:spPr>
      </p:pic>
      <p:pic>
        <p:nvPicPr>
          <p:cNvPr id="19" name="图片 18" descr="fig5_v1"/>
          <p:cNvPicPr>
            <a:picLocks noChangeAspect="1"/>
          </p:cNvPicPr>
          <p:nvPr/>
        </p:nvPicPr>
        <p:blipFill rotWithShape="1">
          <a:blip r:embed="rId3"/>
          <a:srcRect l="17183" t="24471" r="50000" b="52781"/>
          <a:stretch/>
        </p:blipFill>
        <p:spPr>
          <a:xfrm>
            <a:off x="540000" y="2268000"/>
            <a:ext cx="2592000" cy="1796752"/>
          </a:xfrm>
          <a:prstGeom prst="rect">
            <a:avLst/>
          </a:prstGeom>
        </p:spPr>
      </p:pic>
      <p:pic>
        <p:nvPicPr>
          <p:cNvPr id="20" name="图片 19" descr="fig5_v1"/>
          <p:cNvPicPr>
            <a:picLocks noChangeAspect="1"/>
          </p:cNvPicPr>
          <p:nvPr/>
        </p:nvPicPr>
        <p:blipFill rotWithShape="1">
          <a:blip r:embed="rId3"/>
          <a:srcRect l="55009" t="71739" r="12173" b="5513"/>
          <a:stretch/>
        </p:blipFill>
        <p:spPr>
          <a:xfrm>
            <a:off x="6012160" y="4149080"/>
            <a:ext cx="2592000" cy="1796752"/>
          </a:xfrm>
          <a:prstGeom prst="rect">
            <a:avLst/>
          </a:prstGeom>
        </p:spPr>
      </p:pic>
      <p:pic>
        <p:nvPicPr>
          <p:cNvPr id="21" name="图片 20" descr="fig5_v1"/>
          <p:cNvPicPr>
            <a:picLocks noChangeAspect="1"/>
          </p:cNvPicPr>
          <p:nvPr/>
        </p:nvPicPr>
        <p:blipFill rotWithShape="1">
          <a:blip r:embed="rId3"/>
          <a:srcRect l="55106" t="48116" r="12076" b="29136"/>
          <a:stretch/>
        </p:blipFill>
        <p:spPr>
          <a:xfrm>
            <a:off x="3492168" y="4149080"/>
            <a:ext cx="2592000" cy="1796752"/>
          </a:xfrm>
          <a:prstGeom prst="rect">
            <a:avLst/>
          </a:prstGeom>
        </p:spPr>
      </p:pic>
      <p:pic>
        <p:nvPicPr>
          <p:cNvPr id="22" name="图片 21" descr="fig5_v1"/>
          <p:cNvPicPr>
            <a:picLocks noChangeAspect="1"/>
          </p:cNvPicPr>
          <p:nvPr/>
        </p:nvPicPr>
        <p:blipFill rotWithShape="1">
          <a:blip r:embed="rId3"/>
          <a:srcRect l="55008" t="24307" r="12175" b="52945"/>
          <a:stretch/>
        </p:blipFill>
        <p:spPr>
          <a:xfrm>
            <a:off x="899880" y="4149080"/>
            <a:ext cx="2592000" cy="1796752"/>
          </a:xfrm>
          <a:prstGeom prst="rect">
            <a:avLst/>
          </a:prstGeom>
        </p:spPr>
      </p:pic>
      <p:pic>
        <p:nvPicPr>
          <p:cNvPr id="23" name="图片 22" descr="fig5_v1"/>
          <p:cNvPicPr>
            <a:picLocks noChangeAspect="1"/>
          </p:cNvPicPr>
          <p:nvPr/>
        </p:nvPicPr>
        <p:blipFill rotWithShape="1">
          <a:blip r:embed="rId3"/>
          <a:srcRect l="17742" t="95564" r="49563" b="310"/>
          <a:stretch/>
        </p:blipFill>
        <p:spPr>
          <a:xfrm>
            <a:off x="5832408" y="1972672"/>
            <a:ext cx="2412000" cy="304200"/>
          </a:xfrm>
          <a:prstGeom prst="rect">
            <a:avLst/>
          </a:prstGeom>
        </p:spPr>
      </p:pic>
      <p:pic>
        <p:nvPicPr>
          <p:cNvPr id="24" name="图片 23" descr="fig5_v1"/>
          <p:cNvPicPr>
            <a:picLocks noChangeAspect="1"/>
          </p:cNvPicPr>
          <p:nvPr/>
        </p:nvPicPr>
        <p:blipFill rotWithShape="1">
          <a:blip r:embed="rId3"/>
          <a:srcRect l="52955" t="95412" r="15284" b="-1490"/>
          <a:stretch/>
        </p:blipFill>
        <p:spPr>
          <a:xfrm>
            <a:off x="3359532" y="6021288"/>
            <a:ext cx="2508612" cy="48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048952"/>
      </p:ext>
    </p:extLst>
  </p:cSld>
  <p:clrMapOvr>
    <a:masterClrMapping/>
  </p:clrMapOvr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solidFill>
            <a:schemeClr val="accent6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1836</TotalTime>
  <Words>633</Words>
  <Application>Microsoft Office PowerPoint</Application>
  <PresentationFormat>全屏显示(4:3)</PresentationFormat>
  <Paragraphs>70</Paragraphs>
  <Slides>18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4" baseType="lpstr">
      <vt:lpstr>华文楷体</vt:lpstr>
      <vt:lpstr>Arial</vt:lpstr>
      <vt:lpstr>Calibri</vt:lpstr>
      <vt:lpstr>Times New Roman</vt:lpstr>
      <vt:lpstr>Wingdings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GaoXJ</dc:creator>
  <cp:lastModifiedBy>Xuejie Gao</cp:lastModifiedBy>
  <cp:revision>120</cp:revision>
  <dcterms:created xsi:type="dcterms:W3CDTF">2023-07-28T07:58:19Z</dcterms:created>
  <dcterms:modified xsi:type="dcterms:W3CDTF">2025-09-01T07:44:07Z</dcterms:modified>
</cp:coreProperties>
</file>