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430" r:id="rId2"/>
    <p:sldId id="721" r:id="rId3"/>
    <p:sldId id="273" r:id="rId4"/>
    <p:sldId id="270" r:id="rId5"/>
    <p:sldId id="713" r:id="rId6"/>
    <p:sldId id="698" r:id="rId7"/>
    <p:sldId id="724" r:id="rId8"/>
    <p:sldId id="695" r:id="rId9"/>
    <p:sldId id="700" r:id="rId10"/>
    <p:sldId id="664" r:id="rId11"/>
    <p:sldId id="712" r:id="rId12"/>
    <p:sldId id="714" r:id="rId13"/>
    <p:sldId id="701" r:id="rId14"/>
    <p:sldId id="702" r:id="rId15"/>
    <p:sldId id="703" r:id="rId16"/>
    <p:sldId id="711" r:id="rId17"/>
    <p:sldId id="681" r:id="rId18"/>
    <p:sldId id="705" r:id="rId19"/>
    <p:sldId id="707" r:id="rId20"/>
    <p:sldId id="715" r:id="rId21"/>
    <p:sldId id="706" r:id="rId22"/>
    <p:sldId id="686" r:id="rId23"/>
    <p:sldId id="717" r:id="rId24"/>
    <p:sldId id="418" r:id="rId25"/>
    <p:sldId id="261" r:id="rId26"/>
    <p:sldId id="687" r:id="rId27"/>
    <p:sldId id="688" r:id="rId28"/>
    <p:sldId id="720" r:id="rId29"/>
    <p:sldId id="709" r:id="rId30"/>
    <p:sldId id="725" r:id="rId31"/>
    <p:sldId id="71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5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1838"/>
  </p:normalViewPr>
  <p:slideViewPr>
    <p:cSldViewPr snapToGrid="0" snapToObjects="1">
      <p:cViewPr varScale="1">
        <p:scale>
          <a:sx n="93" d="100"/>
          <a:sy n="93" d="100"/>
        </p:scale>
        <p:origin x="24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2F328-4AC3-6C4A-8F33-549A938E3A9B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6866D-D0D5-6643-B32C-BC5558339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3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78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A5892-C50D-0EB5-01A9-8C85FAE8C5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5C93BD51-3B6C-DAD7-E460-DC67F1AFE6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B347FCF-66D9-DA1B-A1B7-931CCCA51473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EE8B98CD-ACD0-045C-946D-6243EF165696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37541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DF8C7-CFE8-F96D-14D0-A60497521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9535A116-2E5A-0B9F-3B7C-978A37F7CDD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99D5B310-4C0B-702A-1AC0-19EC099DABF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361FACC-E336-C2F1-D8B5-3ECE13EBD6AD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1372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379D6-97E5-EBB1-851E-46F83DD9A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7B90030-41AB-42B6-1CB5-D405F3D868A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8A60BD4-67FA-D265-5EE8-2E1422CBD6A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AC8AC33-A4E6-0973-2084-3E1F3AEE729D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5150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50C35-2229-809B-9C6B-D005B7D5A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9C032B1-D927-6450-AC88-2692AEC9B10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E5BAC79-ECBF-3C04-D217-3BD968723BC0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4ABA1DB4-7C7E-1A52-D40A-C5B0E6C654BD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1869927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14C76-A14C-D881-A469-5B658E26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7627F18F-6D49-80D1-4762-81B3CEBCA2C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E3BB8AB8-17CF-CB83-CDCC-86925715B67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373BDC5-DFF6-FF42-1CF5-335BC3D3D3D3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165930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416E5-574D-A4BE-21FF-4C09ACCF3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E68C848-441F-E1D0-03D3-99E1E7EE0CC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EEE99FB0-15AF-9FBB-A7AF-F8E708C1252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203FF7A-6DED-7EBF-1F72-FE10487B2826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5431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F4A41-F30B-EB29-E011-0CA8B267E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21DA1506-76A8-623D-4635-B96824691A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B25C3F3-5267-9C43-342E-73BEE4E555E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649700F-3002-C6AA-7352-39388EDACED4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42637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61A34-357F-2CAD-1C78-D9D2DC4C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5C24C2D1-6929-45A5-8613-52158ABBCE0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C82D655-DE9B-8187-B6BE-0081ED97E14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3FFF030E-5A50-FD86-CF24-C6D1510F09E6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81367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8838B-1252-A335-1899-6FECC12D0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A76BF61B-20AE-D3CA-8145-B07501AC54D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DCC770F1-178B-4D0C-87FA-B70C1B2F067E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A252BDF9-5D53-DE42-5BDD-9C272F49C2A7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96221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5795D-B496-FE28-7CA7-9F15E3604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1670D9B0-F599-AA83-FB6C-47DC286F9B3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EDBD1E99-1556-86CE-D9FB-215CCA4B46E7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5D003585-DC2A-D031-39A9-F1E53191493F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0782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004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B0182-0DFD-3573-34F7-BCA5D7FD5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6FD97B1C-5461-72C3-E9E9-16852017905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E86FCD2-A8C3-58D5-5A88-2572BE7C7D77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39FE894E-CD8C-7F6B-F194-A4DF79BCD0F9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64397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9C939-0E7A-EEBD-4745-CC011C551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4678CF64-3C5A-FB38-6A3D-83AF96FA9A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9D4F2AA-9CC4-D9A3-3FBF-C9717297C5F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C76B1724-5ABB-7303-F018-3D675521C19A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10124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01A860A7-DE1F-DF47-88B0-02A6B7836B0A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E54746DB-7A2B-204D-986F-CDFEF52D6021}" type="slidenum">
              <a:rPr lang="en-US" altLang="en-US" sz="1200"/>
              <a:pPr algn="r"/>
              <a:t>24</a:t>
            </a:fld>
            <a:endParaRPr lang="en-US" altLang="en-US" sz="120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A9BBBBAB-39FF-BD48-A59B-0A501D3C30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FBD9B8D-F350-0A42-9654-FD8466208B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en-US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54008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7B787E05-25A6-414F-9B09-E7FBC799727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9C17B04-BBD9-1249-A235-2787ECA03D25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7946261F-10C3-D043-B69A-86FB3029AA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091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F3C7D-2653-A2E6-9A01-E91BD661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C6F4F943-0DA7-7640-FDBB-1395D44E556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25FA5140-418D-3397-60D8-93DA3EB35E82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844EAAA2-EA4C-4554-5CE0-30E0975587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2089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BFD87-2450-349F-30B5-1A7EFE7F1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4387A48A-36F6-A875-181A-FFC61B7C8AA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9B119769-4576-8867-B2C8-D0ACE8D4918B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CCB9081-A489-AE8B-CB47-C5DCFEDF5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421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1591E-D34E-0277-764C-170473F96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40CBE1DD-AEC7-4883-7804-44ECDA7E3F7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A512499D-A0B0-7937-0E91-09F5AE39F604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AA72E953-7AED-6788-9A31-63FB46BF3C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1626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9D864-9C27-0FF1-1EFC-84C0FF8F6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3031DC0E-7716-D2C4-6F96-60894DB2DC3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3A9878C7-434B-710C-A087-8B8CF93FF2C9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C2EDD36C-2948-599F-E42A-32061FCCC4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2652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89A0D-1FEA-C8A1-56C1-054FE6863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3A638185-3992-38A7-21A1-BA955C1AB3D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B90879B2-7024-6FB0-E4B6-C84E7ED04758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9DEC4757-20E8-3484-F899-A665C3D74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437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E0C5B-A4E7-99C5-7426-F626A1732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A118C49F-E1C0-5AC1-BE2B-EB4807F2FF4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noFill/>
          <a:ln w="12700"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77017709-4F57-DA00-7C23-13D220434DA7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200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1DBC32D2-2981-C371-9A96-F651D31887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B4574CC-1FB7-454D-AA58-810E8AFC7301}" type="slidenum">
              <a:rPr lang="en-US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197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32ED1-DF16-FB46-254E-62969D69F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598D6D-194A-6ED7-B46F-95AD5BD7C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BA7754-43FC-CC42-4DDD-EA9E09E72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9E2E0-B846-1971-97E8-F697B1719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70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A0261-3748-1FEE-46AE-A4558C852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F16E3-C866-6168-63E5-A8CA6A99C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483C74-0843-95C9-506D-D862C84A1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72EF68-3E7E-9FBE-DFB4-1642E379DB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5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472C8-1D90-F1F6-C458-D2E3A439F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8059E-255B-7DAA-AB57-ACD8A597F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ADB016-33CB-6E7C-7CCE-C2CF96C93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07DF8-ED0A-7ED1-4728-9A729D503F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68062-E6A1-ADA4-91AB-78101FC31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C47BD3-52D6-561A-0EC5-786C5EC8D1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DFADFA-C50A-B28B-6B51-DA70C51FD1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E9E57-B18D-E23C-58D3-DA283FBEF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94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FC5F7-6DA2-9E37-3E3C-11345C3A3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B99F1A-D0C2-C9B4-8750-031F459EA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ED8148-DF00-AD8D-410F-1A3887879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A0821-CD05-ED46-294B-628212127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654B6-1A6F-2D49-9715-0932FA055B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BB1E7-0BE5-35F8-F55B-97D917E41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F8CFA257-0C25-E9D1-D9A4-0A03FA4C189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51BD4B45-CDE5-FFEA-3FE2-C4CAFC8101A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3B2F4102-9972-721F-A9BE-BB2E03885363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8323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F46CC-CBFA-B404-58A8-986FC6FEE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581BEFC-556F-79B8-02BD-AA9A8973637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0DA05940-BE04-3410-0FA7-D92463CEB515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endParaRPr lang="en-US" altLang="en-US" dirty="0">
              <a:latin typeface="Arial" pitchFamily="34" charset="0"/>
              <a:ea typeface="Arial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7B1EE99F-314C-9BE1-07A1-788A00CAA9E2}"/>
              </a:ext>
            </a:extLst>
          </p:cNvPr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C0BD23D9-A6DC-4923-91F4-91DB80F788FF}" type="slidenum">
              <a:rPr lang="en-US" altLang="en-US" sz="1200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74372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61798-246D-2F49-9AA6-558FBCFC5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D42F1-5262-3A4A-AD5F-013BAF84F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1B719-0846-874C-B1BC-A817E390E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DAA3E-4765-164D-8C02-71C185EA4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DC152-95A4-D448-BFD6-E821777F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0392F-E6BB-2A44-943F-2072A66A8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84F4E-C268-0541-8D0F-CBBDB45D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B7634-F460-E340-88C4-CA4CAC2E0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10E5A-85B9-7741-8C2E-71757A19C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FEF69-F3A9-9C4E-9DCF-CE7153EF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6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A1AFFD-1267-554D-9E24-D0C52374BF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BBF6E-CAA2-6C49-B958-6476551A8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6B3F0-C746-8740-B0F1-E57D7B464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4243D-0687-4244-882B-B1E876F13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AEDCF-E61A-B24A-8A6C-D2CC2714D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08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C27E7-9D0F-EE4E-8AC6-80C0DA1FB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80E15-63EE-E645-9254-B7ED894C7F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FCEE8-5FE7-1047-B846-7AEBD9C6D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F1E08-810B-5F45-A864-DEECAD60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02ACF-999D-D348-8DBF-FFB25B0A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F2F18-B849-084E-9BE4-FE126ABC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4813A-CA9D-5444-8163-A50658D26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7766AC-77A7-944D-B3F2-48C47D3A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46A62-2B5A-6146-84F4-6E2926DAB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896A2-1DBE-B04A-B290-F359E3341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6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8DF6-37FA-DE48-AF0D-FB43761E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A001E-572E-6442-A154-6BD1EA7F6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7FD8FA-9019-864C-A215-F381B674D0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4B66C-6348-3F47-B84A-E698FB5F3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A23EC-C34F-0942-B884-4D278799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816DB-C47A-DB45-8250-94638D96D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7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3F99E-DCF0-4749-A6B7-35F3ADEC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69A5-019B-3546-A27B-3648DF27B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737AB-E0F2-DD44-9C1E-1E85908F30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60C029-5369-1D4D-A2CC-047B87242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5CC61C-47D0-794D-A8E1-59C26C2C61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C8D2AE-50FD-1F40-A0AC-96FB06629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871942-D742-0145-9A2E-3EBB1A13E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08017-698C-AF47-9BB2-2DAE16B8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199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44C27-F043-DF4B-946E-03560E038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0680C-D052-F847-98ED-D4A938F4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E2FB0-B4DC-8D46-8274-4096B348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2AEA7-B0B3-E848-BF46-62AE2E1C0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3F2AE1-981C-444D-8894-4AA8D959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23B5C1-1198-BC42-9E0D-6B891779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160924-9F46-DA4A-A375-B48E9161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12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E15B8-13A8-6F45-A286-A2412A12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718BD-68F7-D649-A22F-515FAAED7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8FB18-8FE4-7C4A-8210-B1010D25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F513E-7CD6-3F43-927C-49B50CBAF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64F3D-1D23-194F-B5F3-B8F97435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8CF9C4-3D13-EA4A-918F-F20ED3BBC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83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10FCB-AF19-B046-855A-D907F3798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54228E-D372-DC46-B968-8DDD96347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594A0-D4D0-8447-A3E6-3AE893C1F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AEB6C-CF36-3246-86E4-7F437B6F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E5A82-0644-5B40-81DA-F9190260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CB659-149E-794A-A522-DD864B3A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6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32906-854A-7242-95D2-9B8EFE49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FE598-F85C-6044-9216-7C4DAD6F30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00E63E-0304-8049-99DB-FDA99345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3193A-DBA7-C049-82CA-85646C1895DD}" type="datetimeFigureOut">
              <a:rPr lang="en-US" smtClean="0"/>
              <a:t>9/2/25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8442D-5F3D-C547-8D18-AE3545371F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6C032-4BB9-884A-9293-9058F842E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26FAA-E24A-7D4B-AF33-158CF6186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jpeg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EE12D0-C428-85B3-57A9-4B62CE1407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07" b="4127"/>
          <a:stretch>
            <a:fillRect/>
          </a:stretch>
        </p:blipFill>
        <p:spPr>
          <a:xfrm>
            <a:off x="679634" y="126778"/>
            <a:ext cx="10923365" cy="6632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71C2DD-0657-9643-9886-E945BC48CF2A}"/>
              </a:ext>
            </a:extLst>
          </p:cNvPr>
          <p:cNvSpPr txBox="1"/>
          <p:nvPr/>
        </p:nvSpPr>
        <p:spPr>
          <a:xfrm>
            <a:off x="840260" y="203886"/>
            <a:ext cx="10647392" cy="95410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Seismicity and ground motion at volcanic systems of geothermal interest: an example from Tulu Moye in Ethiopia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BD0A9-87F6-4F66-4682-BCDCCECCA43A}"/>
              </a:ext>
            </a:extLst>
          </p:cNvPr>
          <p:cNvSpPr txBox="1"/>
          <p:nvPr/>
        </p:nvSpPr>
        <p:spPr>
          <a:xfrm>
            <a:off x="815540" y="5867425"/>
            <a:ext cx="8464383" cy="769441"/>
          </a:xfrm>
          <a:prstGeom prst="rect">
            <a:avLst/>
          </a:prstGeom>
          <a:solidFill>
            <a:schemeClr val="bg1">
              <a:alpha val="49623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Derek Keir -  Univ. Southampton / Univ. Florence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&amp; Carolina Pagli, Birhan Kebede; Atalay Ayele, Elias Lewi Tim Greenfield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1">
            <a:extLst>
              <a:ext uri="{FF2B5EF4-FFF2-40B4-BE49-F238E27FC236}">
                <a16:creationId xmlns:a16="http://schemas.microsoft.com/office/drawing/2014/main" id="{1BB72B7C-24EA-B7C2-2DFE-DA1531697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4117" y="3714273"/>
            <a:ext cx="1433598" cy="40011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Tulu Moye</a:t>
            </a:r>
            <a:endParaRPr lang="en-US" sz="20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8DB980-04E2-464D-630F-62DB962B75A5}"/>
              </a:ext>
            </a:extLst>
          </p:cNvPr>
          <p:cNvCxnSpPr>
            <a:cxnSpLocks/>
          </p:cNvCxnSpPr>
          <p:nvPr/>
        </p:nvCxnSpPr>
        <p:spPr>
          <a:xfrm flipH="1">
            <a:off x="7005484" y="3958572"/>
            <a:ext cx="109138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821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99D3B-28CF-7AD7-5DF2-9B9D3AAC0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9912CE-DBCE-9530-D747-772695FB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" t="16607" r="18057" b="4127"/>
          <a:stretch>
            <a:fillRect/>
          </a:stretch>
        </p:blipFill>
        <p:spPr>
          <a:xfrm>
            <a:off x="4653885" y="1258370"/>
            <a:ext cx="7478975" cy="5541725"/>
          </a:xfrm>
          <a:prstGeom prst="rect">
            <a:avLst/>
          </a:prstGeom>
        </p:spPr>
      </p:pic>
      <p:pic>
        <p:nvPicPr>
          <p:cNvPr id="6" name="Picture 5" descr="A close-up of a map&#10;&#10;AI-generated content may be incorrect.">
            <a:extLst>
              <a:ext uri="{FF2B5EF4-FFF2-40B4-BE49-F238E27FC236}">
                <a16:creationId xmlns:a16="http://schemas.microsoft.com/office/drawing/2014/main" id="{00179520-AF03-11AF-B983-04B59F486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6" y="722748"/>
            <a:ext cx="5564257" cy="57115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EBB78E-FBAF-7054-9D8C-7E24E06623E3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Tulu Moye volcanic </a:t>
            </a:r>
            <a:r>
              <a:rPr lang="en-US" sz="2800" b="1" kern="1400" spc="-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centre</a:t>
            </a:r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031">
            <a:extLst>
              <a:ext uri="{FF2B5EF4-FFF2-40B4-BE49-F238E27FC236}">
                <a16:creationId xmlns:a16="http://schemas.microsoft.com/office/drawing/2014/main" id="{831122D7-7063-B34A-14FF-DF9CD698C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128" y="6479506"/>
            <a:ext cx="16033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 Box 1031">
            <a:extLst>
              <a:ext uri="{FF2B5EF4-FFF2-40B4-BE49-F238E27FC236}">
                <a16:creationId xmlns:a16="http://schemas.microsoft.com/office/drawing/2014/main" id="{34336B04-E2B6-673C-E901-2AEDEAD6C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73" y="3680158"/>
            <a:ext cx="1433598" cy="40011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Tulu Moye</a:t>
            </a:r>
            <a:endParaRPr lang="en-US" sz="20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46C641-BCAD-F2CB-7C41-D08C86953875}"/>
              </a:ext>
            </a:extLst>
          </p:cNvPr>
          <p:cNvCxnSpPr>
            <a:cxnSpLocks/>
          </p:cNvCxnSpPr>
          <p:nvPr/>
        </p:nvCxnSpPr>
        <p:spPr>
          <a:xfrm flipH="1">
            <a:off x="9921620" y="4219073"/>
            <a:ext cx="368968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031">
            <a:extLst>
              <a:ext uri="{FF2B5EF4-FFF2-40B4-BE49-F238E27FC236}">
                <a16:creationId xmlns:a16="http://schemas.microsoft.com/office/drawing/2014/main" id="{AF3C0392-3603-DAD0-9A30-084EC3485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0057" y="6190748"/>
            <a:ext cx="769763" cy="40011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Bora</a:t>
            </a:r>
            <a:endParaRPr lang="en-US" sz="20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1470D8-D35A-75BB-D86A-7765C90047C5}"/>
              </a:ext>
            </a:extLst>
          </p:cNvPr>
          <p:cNvCxnSpPr>
            <a:cxnSpLocks/>
          </p:cNvCxnSpPr>
          <p:nvPr/>
        </p:nvCxnSpPr>
        <p:spPr>
          <a:xfrm flipH="1" flipV="1">
            <a:off x="6561221" y="5727032"/>
            <a:ext cx="304800" cy="3368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1031">
            <a:extLst>
              <a:ext uri="{FF2B5EF4-FFF2-40B4-BE49-F238E27FC236}">
                <a16:creationId xmlns:a16="http://schemas.microsoft.com/office/drawing/2014/main" id="{BE45F991-7F0A-EDE6-BCC2-721926CC9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290" y="3367715"/>
            <a:ext cx="1125629" cy="40011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Bericha</a:t>
            </a:r>
            <a:endParaRPr lang="en-US" sz="20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BFDBB2F-F69E-13C7-6519-0725F470A03E}"/>
              </a:ext>
            </a:extLst>
          </p:cNvPr>
          <p:cNvCxnSpPr>
            <a:cxnSpLocks/>
          </p:cNvCxnSpPr>
          <p:nvPr/>
        </p:nvCxnSpPr>
        <p:spPr>
          <a:xfrm flipH="1">
            <a:off x="6444343" y="3918857"/>
            <a:ext cx="115714" cy="4789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Box 1031">
            <a:extLst>
              <a:ext uri="{FF2B5EF4-FFF2-40B4-BE49-F238E27FC236}">
                <a16:creationId xmlns:a16="http://schemas.microsoft.com/office/drawing/2014/main" id="{578F5BAE-0D29-0C77-3D50-CF9B8C101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747" y="3302402"/>
            <a:ext cx="936475" cy="33855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Bericha</a:t>
            </a:r>
            <a:endParaRPr lang="en-US" sz="16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67F86A-6A50-FF3E-C49F-C41546EA8099}"/>
              </a:ext>
            </a:extLst>
          </p:cNvPr>
          <p:cNvCxnSpPr>
            <a:cxnSpLocks/>
          </p:cNvCxnSpPr>
          <p:nvPr/>
        </p:nvCxnSpPr>
        <p:spPr>
          <a:xfrm>
            <a:off x="2633942" y="3650344"/>
            <a:ext cx="297944" cy="268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031">
            <a:extLst>
              <a:ext uri="{FF2B5EF4-FFF2-40B4-BE49-F238E27FC236}">
                <a16:creationId xmlns:a16="http://schemas.microsoft.com/office/drawing/2014/main" id="{C3ECB139-AC02-5619-1B07-73054C318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491" y="5240057"/>
            <a:ext cx="651140" cy="33855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Bora</a:t>
            </a:r>
            <a:endParaRPr lang="en-US" sz="16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0503B62-C211-8060-32FB-E22DC4BED96C}"/>
              </a:ext>
            </a:extLst>
          </p:cNvPr>
          <p:cNvCxnSpPr>
            <a:cxnSpLocks/>
          </p:cNvCxnSpPr>
          <p:nvPr/>
        </p:nvCxnSpPr>
        <p:spPr>
          <a:xfrm flipV="1">
            <a:off x="2322286" y="4978399"/>
            <a:ext cx="254761" cy="232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Box 1031">
            <a:extLst>
              <a:ext uri="{FF2B5EF4-FFF2-40B4-BE49-F238E27FC236}">
                <a16:creationId xmlns:a16="http://schemas.microsoft.com/office/drawing/2014/main" id="{86B86375-2991-BD95-4748-75697B541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661" y="5305372"/>
            <a:ext cx="769654" cy="58477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Tulu Moye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F1C9AEC-C95E-D944-96DB-623724586DEF}"/>
              </a:ext>
            </a:extLst>
          </p:cNvPr>
          <p:cNvCxnSpPr>
            <a:cxnSpLocks/>
          </p:cNvCxnSpPr>
          <p:nvPr/>
        </p:nvCxnSpPr>
        <p:spPr>
          <a:xfrm flipH="1" flipV="1">
            <a:off x="4223657" y="5305372"/>
            <a:ext cx="406004" cy="2732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88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B7FC0-BE6E-3210-1104-A251A76E0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map&#10;&#10;AI-generated content may be incorrect.">
            <a:extLst>
              <a:ext uri="{FF2B5EF4-FFF2-40B4-BE49-F238E27FC236}">
                <a16:creationId xmlns:a16="http://schemas.microsoft.com/office/drawing/2014/main" id="{837B306C-62C0-E7CB-88AA-982DAC52C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66" y="722748"/>
            <a:ext cx="5564257" cy="57115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5699E46-FCF5-8FF2-BB9F-AF3F01AB6DB4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Tulu Moye volcanic </a:t>
            </a:r>
            <a:r>
              <a:rPr lang="en-US" sz="2800" b="1" kern="1400" spc="-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centre</a:t>
            </a:r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031">
            <a:extLst>
              <a:ext uri="{FF2B5EF4-FFF2-40B4-BE49-F238E27FC236}">
                <a16:creationId xmlns:a16="http://schemas.microsoft.com/office/drawing/2014/main" id="{3FEAED7E-CF80-2C54-B25C-5ECABCA15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491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Benvenuti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 descr="A map of the geological features of the lake&#10;&#10;AI-generated content may be incorrect.">
            <a:extLst>
              <a:ext uri="{FF2B5EF4-FFF2-40B4-BE49-F238E27FC236}">
                <a16:creationId xmlns:a16="http://schemas.microsoft.com/office/drawing/2014/main" id="{C1ACDFA2-7B4A-E1F0-1A56-DE7323F4D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469" y="1314647"/>
            <a:ext cx="6341389" cy="5027158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CFB00F91-820D-12F4-4BA9-CD73BD092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128" y="6479506"/>
            <a:ext cx="16033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640B7-1C48-E40C-C1A7-22BD2F95DDE6}"/>
              </a:ext>
            </a:extLst>
          </p:cNvPr>
          <p:cNvSpPr/>
          <p:nvPr/>
        </p:nvSpPr>
        <p:spPr>
          <a:xfrm>
            <a:off x="8784951" y="2344994"/>
            <a:ext cx="2144305" cy="1994777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031">
            <a:extLst>
              <a:ext uri="{FF2B5EF4-FFF2-40B4-BE49-F238E27FC236}">
                <a16:creationId xmlns:a16="http://schemas.microsoft.com/office/drawing/2014/main" id="{6943C628-30E2-4A51-DC0B-69EF8945D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6747" y="3302402"/>
            <a:ext cx="936475" cy="33855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Bericha</a:t>
            </a:r>
            <a:endParaRPr lang="en-US" sz="16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B008A08-23AF-4676-F8EA-9FEBEF4F3F19}"/>
              </a:ext>
            </a:extLst>
          </p:cNvPr>
          <p:cNvCxnSpPr>
            <a:cxnSpLocks/>
          </p:cNvCxnSpPr>
          <p:nvPr/>
        </p:nvCxnSpPr>
        <p:spPr>
          <a:xfrm>
            <a:off x="2633942" y="3650344"/>
            <a:ext cx="297944" cy="268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1031">
            <a:extLst>
              <a:ext uri="{FF2B5EF4-FFF2-40B4-BE49-F238E27FC236}">
                <a16:creationId xmlns:a16="http://schemas.microsoft.com/office/drawing/2014/main" id="{E0081AF8-836D-A5CC-5FA4-16FDBDABC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491" y="5240057"/>
            <a:ext cx="651140" cy="338554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Bora</a:t>
            </a:r>
            <a:endParaRPr lang="en-US" sz="16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18B3C2-BB74-A45A-8426-496494A03C61}"/>
              </a:ext>
            </a:extLst>
          </p:cNvPr>
          <p:cNvCxnSpPr>
            <a:cxnSpLocks/>
          </p:cNvCxnSpPr>
          <p:nvPr/>
        </p:nvCxnSpPr>
        <p:spPr>
          <a:xfrm flipV="1">
            <a:off x="2322286" y="4978399"/>
            <a:ext cx="254761" cy="23222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031">
            <a:extLst>
              <a:ext uri="{FF2B5EF4-FFF2-40B4-BE49-F238E27FC236}">
                <a16:creationId xmlns:a16="http://schemas.microsoft.com/office/drawing/2014/main" id="{4D7B723B-E0D9-C454-0CE5-86C43BA27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661" y="5305372"/>
            <a:ext cx="769654" cy="584775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600" b="1" i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Tulu Moye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30D76E-C585-D110-2503-49EAAB0FF7EB}"/>
              </a:ext>
            </a:extLst>
          </p:cNvPr>
          <p:cNvCxnSpPr>
            <a:cxnSpLocks/>
          </p:cNvCxnSpPr>
          <p:nvPr/>
        </p:nvCxnSpPr>
        <p:spPr>
          <a:xfrm flipH="1" flipV="1">
            <a:off x="4223657" y="5305372"/>
            <a:ext cx="406004" cy="27323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022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C61AE6-0BCA-C212-C742-965BE05A2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area of the coast&#10;&#10;AI-generated content may be incorrect.">
            <a:extLst>
              <a:ext uri="{FF2B5EF4-FFF2-40B4-BE49-F238E27FC236}">
                <a16:creationId xmlns:a16="http://schemas.microsoft.com/office/drawing/2014/main" id="{BAB6EBEA-3A8D-E22D-AEAD-C8312FAC2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03" y="868718"/>
            <a:ext cx="6438900" cy="5651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98827D-240A-C288-51F0-46FACFC6EDBE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Seismicity from a regional seismic network in 2001-2003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 Box 1031">
            <a:extLst>
              <a:ext uri="{FF2B5EF4-FFF2-40B4-BE49-F238E27FC236}">
                <a16:creationId xmlns:a16="http://schemas.microsoft.com/office/drawing/2014/main" id="{082F15B1-D683-FC14-F971-2F95690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491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Benvenuti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 descr="A map of the geological features of the lake&#10;&#10;AI-generated content may be incorrect.">
            <a:extLst>
              <a:ext uri="{FF2B5EF4-FFF2-40B4-BE49-F238E27FC236}">
                <a16:creationId xmlns:a16="http://schemas.microsoft.com/office/drawing/2014/main" id="{44A5EC0C-0206-BC99-B187-AE5868330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469" y="1314647"/>
            <a:ext cx="6341389" cy="5027158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EDF2522F-5771-A461-4177-FCED4633F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3128" y="6479506"/>
            <a:ext cx="15520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Bastow et al., 2005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8D491F-7F56-1586-CAC4-B1528E61BCDC}"/>
              </a:ext>
            </a:extLst>
          </p:cNvPr>
          <p:cNvSpPr/>
          <p:nvPr/>
        </p:nvSpPr>
        <p:spPr>
          <a:xfrm>
            <a:off x="2954737" y="4463072"/>
            <a:ext cx="451654" cy="440525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5884AC-DBFD-853C-54FF-8D8550522A63}"/>
              </a:ext>
            </a:extLst>
          </p:cNvPr>
          <p:cNvSpPr/>
          <p:nvPr/>
        </p:nvSpPr>
        <p:spPr>
          <a:xfrm>
            <a:off x="8784951" y="2344994"/>
            <a:ext cx="2144305" cy="1994777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41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A4E34-E9F7-3CF6-93D5-BD1A1BDDD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43A43C43-FB16-3FE1-197E-28E58A8FB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64452" y="750524"/>
            <a:ext cx="11600739" cy="551658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close-up of a map&#10;&#10;AI-generated content may be incorrect.">
            <a:extLst>
              <a:ext uri="{FF2B5EF4-FFF2-40B4-BE49-F238E27FC236}">
                <a16:creationId xmlns:a16="http://schemas.microsoft.com/office/drawing/2014/main" id="{4AB44F62-5F55-EE43-3050-9314F740B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66" y="722748"/>
            <a:ext cx="5564257" cy="5711546"/>
          </a:xfrm>
          <a:prstGeom prst="rect">
            <a:avLst/>
          </a:prstGeom>
        </p:spPr>
      </p:pic>
      <p:pic>
        <p:nvPicPr>
          <p:cNvPr id="9" name="Picture 8" descr="A group of people outside&#10;&#10;AI-generated content may be incorrect.">
            <a:extLst>
              <a:ext uri="{FF2B5EF4-FFF2-40B4-BE49-F238E27FC236}">
                <a16:creationId xmlns:a16="http://schemas.microsoft.com/office/drawing/2014/main" id="{700ABF04-C159-C9C0-6AD9-9B5DDF84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62" y="3354857"/>
            <a:ext cx="4554662" cy="3415996"/>
          </a:xfrm>
          <a:prstGeom prst="rect">
            <a:avLst/>
          </a:prstGeom>
        </p:spPr>
      </p:pic>
      <p:pic>
        <p:nvPicPr>
          <p:cNvPr id="10" name="Picture 9" descr="A person and a child working on a computer&#10;&#10;AI-generated content may be incorrect.">
            <a:extLst>
              <a:ext uri="{FF2B5EF4-FFF2-40B4-BE49-F238E27FC236}">
                <a16:creationId xmlns:a16="http://schemas.microsoft.com/office/drawing/2014/main" id="{97A785E9-7FA7-190E-EA6A-1E90CF9BE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21" y="750523"/>
            <a:ext cx="3832497" cy="2553715"/>
          </a:xfrm>
          <a:prstGeom prst="rect">
            <a:avLst/>
          </a:prstGeom>
        </p:spPr>
      </p:pic>
      <p:pic>
        <p:nvPicPr>
          <p:cNvPr id="11" name="Picture 10" descr="A hole in the ground with a hole in the ground&#10;&#10;AI-generated content may be incorrect.">
            <a:extLst>
              <a:ext uri="{FF2B5EF4-FFF2-40B4-BE49-F238E27FC236}">
                <a16:creationId xmlns:a16="http://schemas.microsoft.com/office/drawing/2014/main" id="{ABC62F0A-BD6C-7AB9-ED59-FBEBEC162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8734" y="750523"/>
            <a:ext cx="1959007" cy="29365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5F91F02-0B35-D955-0310-9C42811D6BD3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Tulu Moye volcanic system and the seismic network 2016 - 2017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 Box 1031">
            <a:extLst>
              <a:ext uri="{FF2B5EF4-FFF2-40B4-BE49-F238E27FC236}">
                <a16:creationId xmlns:a16="http://schemas.microsoft.com/office/drawing/2014/main" id="{777B25F9-338D-B8DA-EF82-65B77C176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875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8C8FD-E634-B945-7932-C84F5150B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in graphic">
            <a:extLst>
              <a:ext uri="{FF2B5EF4-FFF2-40B4-BE49-F238E27FC236}">
                <a16:creationId xmlns:a16="http://schemas.microsoft.com/office/drawing/2014/main" id="{F5D5C433-058A-204E-594B-CB04CC8EF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44158" y="750524"/>
            <a:ext cx="5833948" cy="463866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C426ABD-B4F0-48B4-D449-D84AF0DFE9B4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Seismic signals recorded from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06577948-1FBA-92B0-278B-8113936562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10"/>
          <a:stretch>
            <a:fillRect/>
          </a:stretch>
        </p:blipFill>
        <p:spPr>
          <a:xfrm>
            <a:off x="5931243" y="750524"/>
            <a:ext cx="5833948" cy="5516582"/>
          </a:xfrm>
          <a:prstGeom prst="rect">
            <a:avLst/>
          </a:prstGeom>
          <a:ln>
            <a:noFill/>
          </a:ln>
        </p:spPr>
      </p:pic>
      <p:sp>
        <p:nvSpPr>
          <p:cNvPr id="4" name="Text Box 1031">
            <a:extLst>
              <a:ext uri="{FF2B5EF4-FFF2-40B4-BE49-F238E27FC236}">
                <a16:creationId xmlns:a16="http://schemas.microsoft.com/office/drawing/2014/main" id="{488271E4-65B8-7EAB-74D5-ED23FC8B2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" name="Text Box 1031">
            <a:extLst>
              <a:ext uri="{FF2B5EF4-FFF2-40B4-BE49-F238E27FC236}">
                <a16:creationId xmlns:a16="http://schemas.microsoft.com/office/drawing/2014/main" id="{3E3BC586-2DE3-22E7-28ED-079DC5E06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83" y="5430704"/>
            <a:ext cx="200837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Frequency of 1-10 Hz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Regular earthquakes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Volcano-tectonic (VT)</a:t>
            </a:r>
          </a:p>
        </p:txBody>
      </p:sp>
      <p:sp>
        <p:nvSpPr>
          <p:cNvPr id="3" name="Text Box 1031">
            <a:extLst>
              <a:ext uri="{FF2B5EF4-FFF2-40B4-BE49-F238E27FC236}">
                <a16:creationId xmlns:a16="http://schemas.microsoft.com/office/drawing/2014/main" id="{CE77E6F5-79C0-A108-2085-FB891B3A0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56" y="5423448"/>
            <a:ext cx="2549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Frequency of 0.5-1.5 Hz</a:t>
            </a:r>
          </a:p>
          <a:p>
            <a:pPr eaLnBrk="1" hangingPunct="1">
              <a:defRPr/>
            </a:pPr>
            <a:r>
              <a:rPr lang="en-US" sz="14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Low frequency earthquakes</a:t>
            </a:r>
          </a:p>
        </p:txBody>
      </p:sp>
      <p:sp>
        <p:nvSpPr>
          <p:cNvPr id="5" name="Text Box 1031">
            <a:extLst>
              <a:ext uri="{FF2B5EF4-FFF2-40B4-BE49-F238E27FC236}">
                <a16:creationId xmlns:a16="http://schemas.microsoft.com/office/drawing/2014/main" id="{FCF1819C-C94F-8DBC-FD64-2BB4C26A8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134" y="1717883"/>
            <a:ext cx="383562" cy="200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latin typeface="Helvetica" pitchFamily="2" charset="0"/>
                <a:ea typeface="ＭＳ Ｐゴシック" charset="0"/>
              </a:rPr>
              <a:t>FI:-3</a:t>
            </a:r>
          </a:p>
        </p:txBody>
      </p:sp>
    </p:spTree>
    <p:extLst>
      <p:ext uri="{BB962C8B-B14F-4D97-AF65-F5344CB8AC3E}">
        <p14:creationId xmlns:p14="http://schemas.microsoft.com/office/powerpoint/2010/main" val="2528241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C4111-F575-6DF6-69B7-B319BB6D0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in graphic">
            <a:extLst>
              <a:ext uri="{FF2B5EF4-FFF2-40B4-BE49-F238E27FC236}">
                <a16:creationId xmlns:a16="http://schemas.microsoft.com/office/drawing/2014/main" id="{FBCF259A-DF36-FA65-4251-C0B030874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6278"/>
          <a:stretch>
            <a:fillRect/>
          </a:stretch>
        </p:blipFill>
        <p:spPr>
          <a:xfrm>
            <a:off x="144158" y="750524"/>
            <a:ext cx="5833948" cy="156427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D49571-748B-FAF5-899C-1C68B0DF03FC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Seismic signals recorded from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B05CB445-5A66-11EC-79AF-86CE2B7B33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10"/>
          <a:stretch>
            <a:fillRect/>
          </a:stretch>
        </p:blipFill>
        <p:spPr>
          <a:xfrm>
            <a:off x="5931243" y="750524"/>
            <a:ext cx="5833948" cy="5516582"/>
          </a:xfrm>
          <a:prstGeom prst="rect">
            <a:avLst/>
          </a:prstGeom>
          <a:ln>
            <a:noFill/>
          </a:ln>
        </p:spPr>
      </p:pic>
      <p:pic>
        <p:nvPicPr>
          <p:cNvPr id="3" name="Picture 2" descr="A graph of a waveform&#10;&#10;AI-generated content may be incorrect.">
            <a:extLst>
              <a:ext uri="{FF2B5EF4-FFF2-40B4-BE49-F238E27FC236}">
                <a16:creationId xmlns:a16="http://schemas.microsoft.com/office/drawing/2014/main" id="{0CA9BFBE-D655-637F-398B-2E64DC72E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197" y="2314802"/>
            <a:ext cx="4703883" cy="4344450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D07570F4-E4C8-DCDA-8062-5C2923C09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Text Box 1031">
            <a:extLst>
              <a:ext uri="{FF2B5EF4-FFF2-40B4-BE49-F238E27FC236}">
                <a16:creationId xmlns:a16="http://schemas.microsoft.com/office/drawing/2014/main" id="{DFC314F5-E316-82CD-1085-812540F9C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134" y="1717883"/>
            <a:ext cx="383562" cy="200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latin typeface="Helvetica" pitchFamily="2" charset="0"/>
                <a:ea typeface="ＭＳ Ｐゴシック" charset="0"/>
              </a:rPr>
              <a:t>FI:-3</a:t>
            </a:r>
          </a:p>
        </p:txBody>
      </p:sp>
    </p:spTree>
    <p:extLst>
      <p:ext uri="{BB962C8B-B14F-4D97-AF65-F5344CB8AC3E}">
        <p14:creationId xmlns:p14="http://schemas.microsoft.com/office/powerpoint/2010/main" val="3553439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918EA-795C-F40A-FAF8-09135FC5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in graphic">
            <a:extLst>
              <a:ext uri="{FF2B5EF4-FFF2-40B4-BE49-F238E27FC236}">
                <a16:creationId xmlns:a16="http://schemas.microsoft.com/office/drawing/2014/main" id="{821CC6E3-7132-A4C9-7B73-1F33F4AFF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44158" y="750524"/>
            <a:ext cx="5833948" cy="4638668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F0D432-E3A8-B533-C5C6-6DAEF92BA0A0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Seismic signals recorded from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Main graphic">
            <a:extLst>
              <a:ext uri="{FF2B5EF4-FFF2-40B4-BE49-F238E27FC236}">
                <a16:creationId xmlns:a16="http://schemas.microsoft.com/office/drawing/2014/main" id="{8CA8BF2F-C371-A4AD-CEC4-2E3B3EB0CD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10"/>
          <a:stretch>
            <a:fillRect/>
          </a:stretch>
        </p:blipFill>
        <p:spPr>
          <a:xfrm>
            <a:off x="5931243" y="750524"/>
            <a:ext cx="5833948" cy="5516582"/>
          </a:xfrm>
          <a:prstGeom prst="rect">
            <a:avLst/>
          </a:prstGeom>
          <a:ln>
            <a:noFill/>
          </a:ln>
        </p:spPr>
      </p:pic>
      <p:sp>
        <p:nvSpPr>
          <p:cNvPr id="4" name="Text Box 1031">
            <a:extLst>
              <a:ext uri="{FF2B5EF4-FFF2-40B4-BE49-F238E27FC236}">
                <a16:creationId xmlns:a16="http://schemas.microsoft.com/office/drawing/2014/main" id="{D40388FD-5F18-EBC4-8DD4-8019D11EB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4588B7-F702-32CF-5F7A-64C15DD6A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73" y="5804973"/>
            <a:ext cx="2277547" cy="276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C29C9A-F07C-7BA9-F73C-58B43629AA1D}"/>
              </a:ext>
            </a:extLst>
          </p:cNvPr>
          <p:cNvSpPr/>
          <p:nvPr/>
        </p:nvSpPr>
        <p:spPr>
          <a:xfrm>
            <a:off x="2328421" y="4025245"/>
            <a:ext cx="622169" cy="1046376"/>
          </a:xfrm>
          <a:prstGeom prst="rect">
            <a:avLst/>
          </a:prstGeom>
          <a:solidFill>
            <a:srgbClr val="FF0000">
              <a:alpha val="3874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4310E9-CFA7-43EC-2007-6FD4A6953C77}"/>
              </a:ext>
            </a:extLst>
          </p:cNvPr>
          <p:cNvSpPr/>
          <p:nvPr/>
        </p:nvSpPr>
        <p:spPr>
          <a:xfrm>
            <a:off x="5279010" y="4025245"/>
            <a:ext cx="612257" cy="1046376"/>
          </a:xfrm>
          <a:prstGeom prst="rect">
            <a:avLst/>
          </a:prstGeom>
          <a:solidFill>
            <a:srgbClr val="FF0000">
              <a:alpha val="3874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9B49E4-8474-10B1-1FE9-9A2978FFF255}"/>
              </a:ext>
            </a:extLst>
          </p:cNvPr>
          <p:cNvSpPr/>
          <p:nvPr/>
        </p:nvSpPr>
        <p:spPr>
          <a:xfrm>
            <a:off x="1197205" y="4025245"/>
            <a:ext cx="490194" cy="1046376"/>
          </a:xfrm>
          <a:prstGeom prst="rect">
            <a:avLst/>
          </a:prstGeom>
          <a:solidFill>
            <a:srgbClr val="00B0F0">
              <a:alpha val="3874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AA1FF2-940B-6A8E-363B-7BAD7805EFBB}"/>
              </a:ext>
            </a:extLst>
          </p:cNvPr>
          <p:cNvSpPr/>
          <p:nvPr/>
        </p:nvSpPr>
        <p:spPr>
          <a:xfrm>
            <a:off x="4110088" y="4026813"/>
            <a:ext cx="509046" cy="1046376"/>
          </a:xfrm>
          <a:prstGeom prst="rect">
            <a:avLst/>
          </a:prstGeom>
          <a:solidFill>
            <a:srgbClr val="00B0F0">
              <a:alpha val="3874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787BC0-4D44-18E6-DFA7-DDADA6D89486}"/>
              </a:ext>
            </a:extLst>
          </p:cNvPr>
          <p:cNvSpPr/>
          <p:nvPr/>
        </p:nvSpPr>
        <p:spPr>
          <a:xfrm>
            <a:off x="1401097" y="5775477"/>
            <a:ext cx="575188" cy="413758"/>
          </a:xfrm>
          <a:prstGeom prst="rect">
            <a:avLst/>
          </a:prstGeom>
          <a:solidFill>
            <a:srgbClr val="FF0000">
              <a:alpha val="3874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BADAB1-A9C0-75A0-E478-EFEA6B3233A2}"/>
              </a:ext>
            </a:extLst>
          </p:cNvPr>
          <p:cNvSpPr/>
          <p:nvPr/>
        </p:nvSpPr>
        <p:spPr>
          <a:xfrm>
            <a:off x="2098072" y="5775477"/>
            <a:ext cx="490194" cy="421288"/>
          </a:xfrm>
          <a:prstGeom prst="rect">
            <a:avLst/>
          </a:prstGeom>
          <a:solidFill>
            <a:srgbClr val="00B0F0">
              <a:alpha val="3874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graph of a number of events&#10;&#10;AI-generated content may be incorrect.">
            <a:extLst>
              <a:ext uri="{FF2B5EF4-FFF2-40B4-BE49-F238E27FC236}">
                <a16:creationId xmlns:a16="http://schemas.microsoft.com/office/drawing/2014/main" id="{1505D9C3-2332-44D4-B899-EE38A54BB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7559" y="110088"/>
            <a:ext cx="3178132" cy="3148007"/>
          </a:xfrm>
          <a:prstGeom prst="rect">
            <a:avLst/>
          </a:prstGeom>
        </p:spPr>
      </p:pic>
      <p:sp>
        <p:nvSpPr>
          <p:cNvPr id="15" name="Text Box 1031">
            <a:extLst>
              <a:ext uri="{FF2B5EF4-FFF2-40B4-BE49-F238E27FC236}">
                <a16:creationId xmlns:a16="http://schemas.microsoft.com/office/drawing/2014/main" id="{44F8919A-253A-0444-EA31-28C552608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83" y="5430704"/>
            <a:ext cx="1931939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Frequency index (FI)</a:t>
            </a: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1400" b="1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1400" b="1" baseline="-25000" dirty="0" err="1">
                <a:solidFill>
                  <a:srgbClr val="FF0000"/>
                </a:solidFill>
                <a:latin typeface="Arial" charset="0"/>
                <a:ea typeface="ＭＳ Ｐゴシック" charset="0"/>
              </a:rPr>
              <a:t>upper</a:t>
            </a:r>
            <a:r>
              <a:rPr lang="en-US" sz="14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	6-12 Hz</a:t>
            </a:r>
          </a:p>
          <a:p>
            <a:pPr>
              <a:defRPr/>
            </a:pPr>
            <a:r>
              <a:rPr lang="en-US" sz="1400" b="1" dirty="0" err="1">
                <a:solidFill>
                  <a:srgbClr val="00B0F0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1400" b="1" baseline="-25000" dirty="0" err="1">
                <a:solidFill>
                  <a:srgbClr val="00B0F0"/>
                </a:solidFill>
                <a:latin typeface="Arial" charset="0"/>
                <a:ea typeface="ＭＳ Ｐゴシック" charset="0"/>
              </a:rPr>
              <a:t>lower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 	0.6-1.2 Hz</a:t>
            </a:r>
          </a:p>
        </p:txBody>
      </p:sp>
      <p:sp>
        <p:nvSpPr>
          <p:cNvPr id="17" name="Text Box 1031">
            <a:extLst>
              <a:ext uri="{FF2B5EF4-FFF2-40B4-BE49-F238E27FC236}">
                <a16:creationId xmlns:a16="http://schemas.microsoft.com/office/drawing/2014/main" id="{5ECFBD14-B443-E8E5-5C8F-C12678254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55" y="5423448"/>
            <a:ext cx="25257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Examples</a:t>
            </a:r>
          </a:p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left     FI = log (3) = 0.5</a:t>
            </a:r>
          </a:p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right  FI = log (0.001) = -3</a:t>
            </a:r>
          </a:p>
        </p:txBody>
      </p:sp>
      <p:sp>
        <p:nvSpPr>
          <p:cNvPr id="19" name="Text Box 1031">
            <a:extLst>
              <a:ext uri="{FF2B5EF4-FFF2-40B4-BE49-F238E27FC236}">
                <a16:creationId xmlns:a16="http://schemas.microsoft.com/office/drawing/2014/main" id="{A8A6EBF2-DC02-C7C6-BE29-E580ABDB5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134" y="1717883"/>
            <a:ext cx="383562" cy="2000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00" dirty="0">
                <a:solidFill>
                  <a:srgbClr val="000000"/>
                </a:solidFill>
                <a:latin typeface="Helvetica" pitchFamily="2" charset="0"/>
                <a:ea typeface="ＭＳ Ｐゴシック" charset="0"/>
              </a:rPr>
              <a:t>FI:-3</a:t>
            </a:r>
          </a:p>
        </p:txBody>
      </p:sp>
    </p:spTree>
    <p:extLst>
      <p:ext uri="{BB962C8B-B14F-4D97-AF65-F5344CB8AC3E}">
        <p14:creationId xmlns:p14="http://schemas.microsoft.com/office/powerpoint/2010/main" val="3145391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A2413-B0FD-F929-BDD9-7E3245430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in graphic">
            <a:extLst>
              <a:ext uri="{FF2B5EF4-FFF2-40B4-BE49-F238E27FC236}">
                <a16:creationId xmlns:a16="http://schemas.microsoft.com/office/drawing/2014/main" id="{28CA4611-B886-F7B4-0461-2D57F498E6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2"/>
          <a:stretch>
            <a:fillRect/>
          </a:stretch>
        </p:blipFill>
        <p:spPr>
          <a:xfrm>
            <a:off x="164452" y="814640"/>
            <a:ext cx="11600739" cy="5452466"/>
          </a:xfrm>
          <a:prstGeom prst="rect">
            <a:avLst/>
          </a:prstGeom>
          <a:ln>
            <a:noFill/>
          </a:ln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3AF9D430-742F-239D-AAB4-E336FE240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0235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35F0CE-18A3-EFC2-0709-93E6668A7D41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Earthquake location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54724A-524F-89C2-A8CD-066ABCAAC261}"/>
              </a:ext>
            </a:extLst>
          </p:cNvPr>
          <p:cNvSpPr/>
          <p:nvPr/>
        </p:nvSpPr>
        <p:spPr>
          <a:xfrm>
            <a:off x="164452" y="750524"/>
            <a:ext cx="5833947" cy="6005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aph of a waveform&#10;&#10;AI-generated content may be incorrect.">
            <a:extLst>
              <a:ext uri="{FF2B5EF4-FFF2-40B4-BE49-F238E27FC236}">
                <a16:creationId xmlns:a16="http://schemas.microsoft.com/office/drawing/2014/main" id="{E51386F2-231E-9E6E-0F8C-8F7407C9D1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339" r="23938"/>
          <a:stretch>
            <a:fillRect/>
          </a:stretch>
        </p:blipFill>
        <p:spPr>
          <a:xfrm>
            <a:off x="351198" y="4414838"/>
            <a:ext cx="3577866" cy="2244414"/>
          </a:xfrm>
          <a:prstGeom prst="rect">
            <a:avLst/>
          </a:prstGeom>
        </p:spPr>
      </p:pic>
      <p:pic>
        <p:nvPicPr>
          <p:cNvPr id="10" name="Main graphic">
            <a:extLst>
              <a:ext uri="{FF2B5EF4-FFF2-40B4-BE49-F238E27FC236}">
                <a16:creationId xmlns:a16="http://schemas.microsoft.com/office/drawing/2014/main" id="{E52B0A57-D615-E345-33A6-DE80F1105E0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6590"/>
          <a:stretch>
            <a:fillRect/>
          </a:stretch>
        </p:blipFill>
        <p:spPr>
          <a:xfrm>
            <a:off x="144158" y="750524"/>
            <a:ext cx="5833948" cy="1549764"/>
          </a:xfrm>
          <a:prstGeom prst="rect">
            <a:avLst/>
          </a:prstGeom>
          <a:ln>
            <a:noFill/>
          </a:ln>
        </p:spPr>
      </p:pic>
      <p:pic>
        <p:nvPicPr>
          <p:cNvPr id="3" name="Main graphic">
            <a:extLst>
              <a:ext uri="{FF2B5EF4-FFF2-40B4-BE49-F238E27FC236}">
                <a16:creationId xmlns:a16="http://schemas.microsoft.com/office/drawing/2014/main" id="{C0EE6570-EA79-F44A-27A6-108B17C229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918" r="48722" b="-4298"/>
          <a:stretch>
            <a:fillRect/>
          </a:stretch>
        </p:blipFill>
        <p:spPr>
          <a:xfrm>
            <a:off x="4016784" y="2419646"/>
            <a:ext cx="1988795" cy="3869377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340EDE-825A-DD5D-4A02-AE5715592837}"/>
              </a:ext>
            </a:extLst>
          </p:cNvPr>
          <p:cNvSpPr txBox="1"/>
          <p:nvPr/>
        </p:nvSpPr>
        <p:spPr>
          <a:xfrm>
            <a:off x="351198" y="2419646"/>
            <a:ext cx="59778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Automatic detection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Pick P- and S- waves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Invert for model and locations</a:t>
            </a:r>
          </a:p>
        </p:txBody>
      </p:sp>
    </p:spTree>
    <p:extLst>
      <p:ext uri="{BB962C8B-B14F-4D97-AF65-F5344CB8AC3E}">
        <p14:creationId xmlns:p14="http://schemas.microsoft.com/office/powerpoint/2010/main" val="1316889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FB3B7-77A7-E06E-91DA-8C53933A8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A912DFB1-5577-9010-950F-028F73325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413903" y="366822"/>
            <a:ext cx="6576798" cy="6339003"/>
          </a:xfrm>
          <a:prstGeom prst="rect">
            <a:avLst/>
          </a:prstGeom>
          <a:ln>
            <a:noFill/>
          </a:ln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B0B35186-3209-2C9C-3808-D3E4A87CB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912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8E1356-DBBE-6D11-E103-D683ED2E5318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Earthquake location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B54898-1B9B-38DD-F9D4-508FB06ED55A}"/>
              </a:ext>
            </a:extLst>
          </p:cNvPr>
          <p:cNvSpPr/>
          <p:nvPr/>
        </p:nvSpPr>
        <p:spPr>
          <a:xfrm>
            <a:off x="3052879" y="750524"/>
            <a:ext cx="1766830" cy="6005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AAD94B-56B2-2258-E3C1-DA620C40EA5A}"/>
              </a:ext>
            </a:extLst>
          </p:cNvPr>
          <p:cNvSpPr txBox="1"/>
          <p:nvPr/>
        </p:nvSpPr>
        <p:spPr>
          <a:xfrm>
            <a:off x="351198" y="858134"/>
            <a:ext cx="59778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 and blue - high frequency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Yellow - low frequency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Gutenberg - Richter plot shows magnitude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completeness of M 1.3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11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21CA-2243-2309-2749-466D00542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FE328889-398E-77FD-3AB6-27A45C242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413903" y="366822"/>
            <a:ext cx="6576798" cy="6339003"/>
          </a:xfrm>
          <a:prstGeom prst="rect">
            <a:avLst/>
          </a:prstGeom>
          <a:ln>
            <a:noFill/>
          </a:ln>
        </p:spPr>
      </p:pic>
      <p:pic>
        <p:nvPicPr>
          <p:cNvPr id="4" name="Main graphic">
            <a:extLst>
              <a:ext uri="{FF2B5EF4-FFF2-40B4-BE49-F238E27FC236}">
                <a16:creationId xmlns:a16="http://schemas.microsoft.com/office/drawing/2014/main" id="{6D381F17-7FD6-E1B7-DB67-74E561E843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193"/>
          <a:stretch>
            <a:fillRect/>
          </a:stretch>
        </p:blipFill>
        <p:spPr>
          <a:xfrm>
            <a:off x="193776" y="641325"/>
            <a:ext cx="4886224" cy="5907051"/>
          </a:xfrm>
          <a:prstGeom prst="rect">
            <a:avLst/>
          </a:prstGeom>
          <a:ln>
            <a:noFill/>
          </a:ln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C04B1E3E-E697-CC83-4B19-D3688EB0B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912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1AA47E-5C06-057B-1A7D-38762251B5E9}"/>
              </a:ext>
            </a:extLst>
          </p:cNvPr>
          <p:cNvSpPr/>
          <p:nvPr/>
        </p:nvSpPr>
        <p:spPr>
          <a:xfrm>
            <a:off x="193776" y="581182"/>
            <a:ext cx="5220127" cy="3762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AB7919-FBDD-C451-191D-1C54AD0788F8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Earthquake location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988AD-118A-15C0-DBAB-82537B5823FD}"/>
              </a:ext>
            </a:extLst>
          </p:cNvPr>
          <p:cNvSpPr txBox="1"/>
          <p:nvPr/>
        </p:nvSpPr>
        <p:spPr>
          <a:xfrm>
            <a:off x="351198" y="858134"/>
            <a:ext cx="59778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 and blue - high frequency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Yellow - low frequency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Gutenberg - Richter plot shows magnitude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completeness of M 1.3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 than 50% of earthquakes in red group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86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40313-0716-3116-A8F8-066C6A993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10E481-F39E-4F8F-7E91-562BE6ECD5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607" b="4127"/>
          <a:stretch>
            <a:fillRect/>
          </a:stretch>
        </p:blipFill>
        <p:spPr>
          <a:xfrm>
            <a:off x="679634" y="126778"/>
            <a:ext cx="10923365" cy="66323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9C865-163D-085C-A819-66BCBFBD624E}"/>
              </a:ext>
            </a:extLst>
          </p:cNvPr>
          <p:cNvSpPr txBox="1"/>
          <p:nvPr/>
        </p:nvSpPr>
        <p:spPr>
          <a:xfrm>
            <a:off x="840260" y="203886"/>
            <a:ext cx="10647392" cy="95410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Seismicity and ground motion at volcanic systems of geothermal interest: an example from Tulu Moye in Ethiopia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D07F3-6F38-56E9-CE97-B2C52637B9B8}"/>
              </a:ext>
            </a:extLst>
          </p:cNvPr>
          <p:cNvSpPr txBox="1"/>
          <p:nvPr/>
        </p:nvSpPr>
        <p:spPr>
          <a:xfrm>
            <a:off x="815540" y="5867425"/>
            <a:ext cx="8464383" cy="769441"/>
          </a:xfrm>
          <a:prstGeom prst="rect">
            <a:avLst/>
          </a:prstGeom>
          <a:solidFill>
            <a:schemeClr val="bg1">
              <a:alpha val="49623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Derek Keir -  Univ. Southampton / Univ. Florence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&amp; Carolina Pagli, Birhan Kebede; Atalay Ayele, Elias Lewi Tim Greenfield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31">
            <a:extLst>
              <a:ext uri="{FF2B5EF4-FFF2-40B4-BE49-F238E27FC236}">
                <a16:creationId xmlns:a16="http://schemas.microsoft.com/office/drawing/2014/main" id="{0DDFA56A-8F84-BC66-051C-CF1AC67CE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4117" y="3714273"/>
            <a:ext cx="1433598" cy="40011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Tulu Moye</a:t>
            </a:r>
            <a:endParaRPr lang="en-US" sz="2000" b="1" i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B7DE070-3A02-3083-7520-662E07AEEE93}"/>
              </a:ext>
            </a:extLst>
          </p:cNvPr>
          <p:cNvCxnSpPr>
            <a:cxnSpLocks/>
          </p:cNvCxnSpPr>
          <p:nvPr/>
        </p:nvCxnSpPr>
        <p:spPr>
          <a:xfrm flipH="1">
            <a:off x="7005484" y="3958572"/>
            <a:ext cx="109138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Main graphic">
            <a:extLst>
              <a:ext uri="{FF2B5EF4-FFF2-40B4-BE49-F238E27FC236}">
                <a16:creationId xmlns:a16="http://schemas.microsoft.com/office/drawing/2014/main" id="{4F119971-4D16-3EE6-3667-3C99CF7BB9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38" t="182" r="348" b="76547"/>
          <a:stretch>
            <a:fillRect/>
          </a:stretch>
        </p:blipFill>
        <p:spPr>
          <a:xfrm>
            <a:off x="861392" y="1298715"/>
            <a:ext cx="6559826" cy="2245160"/>
          </a:xfrm>
          <a:prstGeom prst="rect">
            <a:avLst/>
          </a:prstGeom>
          <a:ln>
            <a:noFill/>
          </a:ln>
        </p:spPr>
      </p:pic>
      <p:sp>
        <p:nvSpPr>
          <p:cNvPr id="9" name="Text Box 1031">
            <a:extLst>
              <a:ext uri="{FF2B5EF4-FFF2-40B4-BE49-F238E27FC236}">
                <a16:creationId xmlns:a16="http://schemas.microsoft.com/office/drawing/2014/main" id="{F70574A7-4ACD-CD8D-DA04-830BCA1AC0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3220" y="1282500"/>
            <a:ext cx="3884676" cy="1938992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2000" b="1" i="1" dirty="0">
                <a:latin typeface="Arial" charset="0"/>
                <a:ea typeface="ＭＳ Ｐゴシック" charset="0"/>
              </a:rPr>
              <a:t>Geothermal systems</a:t>
            </a:r>
          </a:p>
          <a:p>
            <a:pPr eaLnBrk="1" hangingPunct="1">
              <a:defRPr/>
            </a:pPr>
            <a:endParaRPr lang="en-US" sz="2000" b="1" i="1" dirty="0">
              <a:latin typeface="Arial" charset="0"/>
              <a:ea typeface="ＭＳ Ｐゴシック" charset="0"/>
            </a:endParaRPr>
          </a:p>
          <a:p>
            <a:pPr eaLnBrk="1" hangingPunct="1">
              <a:defRPr/>
            </a:pPr>
            <a:r>
              <a:rPr lang="en-US" sz="2000" b="1" i="1" dirty="0">
                <a:latin typeface="Arial" charset="0"/>
                <a:ea typeface="ＭＳ Ｐゴシック" charset="0"/>
              </a:rPr>
              <a:t>Heat source - magma body</a:t>
            </a:r>
          </a:p>
          <a:p>
            <a:pPr eaLnBrk="1" hangingPunct="1">
              <a:defRPr/>
            </a:pPr>
            <a:r>
              <a:rPr lang="en-US" sz="2000" b="1" i="1" dirty="0">
                <a:latin typeface="Arial" charset="0"/>
                <a:ea typeface="ＭＳ Ｐゴシック" charset="0"/>
              </a:rPr>
              <a:t>Fault and fracture system</a:t>
            </a:r>
          </a:p>
          <a:p>
            <a:pPr>
              <a:defRPr/>
            </a:pPr>
            <a:r>
              <a:rPr lang="en-US" sz="2000" b="1" i="1" dirty="0">
                <a:latin typeface="Arial" charset="0"/>
                <a:ea typeface="ＭＳ Ｐゴシック" charset="0"/>
              </a:rPr>
              <a:t>Hydrothermal fluid circulation</a:t>
            </a:r>
          </a:p>
          <a:p>
            <a:pPr eaLnBrk="1" hangingPunct="1">
              <a:defRPr/>
            </a:pPr>
            <a:r>
              <a:rPr lang="en-US" sz="2000" b="1" i="1" dirty="0">
                <a:latin typeface="Arial" charset="0"/>
                <a:ea typeface="ＭＳ Ｐゴシック" charset="0"/>
              </a:rPr>
              <a:t>Cap of impermeable rock</a:t>
            </a:r>
          </a:p>
        </p:txBody>
      </p:sp>
      <p:sp>
        <p:nvSpPr>
          <p:cNvPr id="10" name="Text Box 1031">
            <a:extLst>
              <a:ext uri="{FF2B5EF4-FFF2-40B4-BE49-F238E27FC236}">
                <a16:creationId xmlns:a16="http://schemas.microsoft.com/office/drawing/2014/main" id="{362DA167-8A47-9CA7-4672-BEB3B18BB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10" y="3654209"/>
            <a:ext cx="1653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Samrock et al., 2018</a:t>
            </a:r>
            <a:endParaRPr lang="en-US" sz="1000" b="1" i="1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14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29760-735C-57CD-26EE-1E386AB23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89ABEE0D-8972-C387-5F88-77ED863A1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413903" y="366822"/>
            <a:ext cx="6576798" cy="6339003"/>
          </a:xfrm>
          <a:prstGeom prst="rect">
            <a:avLst/>
          </a:prstGeom>
          <a:ln>
            <a:noFill/>
          </a:ln>
        </p:spPr>
      </p:pic>
      <p:pic>
        <p:nvPicPr>
          <p:cNvPr id="4" name="Main graphic">
            <a:extLst>
              <a:ext uri="{FF2B5EF4-FFF2-40B4-BE49-F238E27FC236}">
                <a16:creationId xmlns:a16="http://schemas.microsoft.com/office/drawing/2014/main" id="{EB8EFEDB-E49A-446A-A83D-511BC521D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193"/>
          <a:stretch>
            <a:fillRect/>
          </a:stretch>
        </p:blipFill>
        <p:spPr>
          <a:xfrm>
            <a:off x="193776" y="641325"/>
            <a:ext cx="4886224" cy="5907051"/>
          </a:xfrm>
          <a:prstGeom prst="rect">
            <a:avLst/>
          </a:prstGeom>
          <a:ln>
            <a:noFill/>
          </a:ln>
        </p:spPr>
      </p:pic>
      <p:pic>
        <p:nvPicPr>
          <p:cNvPr id="3" name="Main graphic">
            <a:extLst>
              <a:ext uri="{FF2B5EF4-FFF2-40B4-BE49-F238E27FC236}">
                <a16:creationId xmlns:a16="http://schemas.microsoft.com/office/drawing/2014/main" id="{CD280FB4-9982-223D-33F0-AE38329A34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4423" t="-2334" r="6071" b="3350"/>
          <a:stretch>
            <a:fillRect/>
          </a:stretch>
        </p:blipFill>
        <p:spPr>
          <a:xfrm>
            <a:off x="-619931" y="447868"/>
            <a:ext cx="6438383" cy="3742323"/>
          </a:xfrm>
          <a:prstGeom prst="rect">
            <a:avLst/>
          </a:prstGeom>
          <a:ln>
            <a:noFill/>
          </a:ln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C31726BB-651B-FAD4-4C5F-62814686B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912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A64DE-36C3-EEE7-B51F-8BCACF1AFD5C}"/>
              </a:ext>
            </a:extLst>
          </p:cNvPr>
          <p:cNvSpPr/>
          <p:nvPr/>
        </p:nvSpPr>
        <p:spPr>
          <a:xfrm>
            <a:off x="2661255" y="581182"/>
            <a:ext cx="3219192" cy="1883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mage3.png">
            <a:extLst>
              <a:ext uri="{FF2B5EF4-FFF2-40B4-BE49-F238E27FC236}">
                <a16:creationId xmlns:a16="http://schemas.microsoft.com/office/drawing/2014/main" id="{5EBF9217-3794-2D40-A7B1-F0DCF148F0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2823"/>
          <a:stretch>
            <a:fillRect/>
          </a:stretch>
        </p:blipFill>
        <p:spPr>
          <a:xfrm>
            <a:off x="4091523" y="848780"/>
            <a:ext cx="1794494" cy="1615450"/>
          </a:xfrm>
          <a:prstGeom prst="rect">
            <a:avLst/>
          </a:prstGeom>
          <a:ln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A36711-9725-13DE-83DE-D05087B15A16}"/>
              </a:ext>
            </a:extLst>
          </p:cNvPr>
          <p:cNvSpPr/>
          <p:nvPr/>
        </p:nvSpPr>
        <p:spPr>
          <a:xfrm>
            <a:off x="1055802" y="4355645"/>
            <a:ext cx="179110" cy="1759798"/>
          </a:xfrm>
          <a:prstGeom prst="rect">
            <a:avLst/>
          </a:prstGeom>
          <a:solidFill>
            <a:srgbClr val="FF0000">
              <a:alpha val="3014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B50DAE-0D16-5191-E783-B6254F4BE447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Earthquake location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11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4D9EE-4D6E-0221-CBC8-3F957A529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in graphic">
            <a:extLst>
              <a:ext uri="{FF2B5EF4-FFF2-40B4-BE49-F238E27FC236}">
                <a16:creationId xmlns:a16="http://schemas.microsoft.com/office/drawing/2014/main" id="{4945631C-0DE8-83F9-8A8E-C6DC27006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413903" y="366822"/>
            <a:ext cx="6576798" cy="6339003"/>
          </a:xfrm>
          <a:prstGeom prst="rect">
            <a:avLst/>
          </a:prstGeom>
          <a:ln>
            <a:noFill/>
          </a:ln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F2B7E0CF-FCE0-6BE3-5BA6-4CCDA1177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912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EEB3C-2760-F052-5560-EDC75AA3E285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Earthquakes at Tulu Moye related to hydrothermal fluid flow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8DF4057E-8B01-1F0A-0BD5-8B1AFD6F77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193"/>
          <a:stretch>
            <a:fillRect/>
          </a:stretch>
        </p:blipFill>
        <p:spPr>
          <a:xfrm>
            <a:off x="193776" y="641325"/>
            <a:ext cx="4886224" cy="59070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033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8FFB9-DE2C-D5FF-6DC1-88D923D49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25C89F17-E83C-A0E9-2244-72A51EB07A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22" r="39690" b="72193"/>
          <a:stretch>
            <a:fillRect/>
          </a:stretch>
        </p:blipFill>
        <p:spPr>
          <a:xfrm>
            <a:off x="145895" y="2198921"/>
            <a:ext cx="5345435" cy="3618531"/>
          </a:xfrm>
          <a:prstGeom prst="rect">
            <a:avLst/>
          </a:prstGeom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8238E08A-A964-2CBE-B9BD-63F45212C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D79615-F43B-41E7-266C-48524A0275A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46" r="52531"/>
          <a:stretch>
            <a:fillRect/>
          </a:stretch>
        </p:blipFill>
        <p:spPr>
          <a:xfrm>
            <a:off x="244749" y="1560881"/>
            <a:ext cx="3944192" cy="4256571"/>
          </a:xfrm>
          <a:prstGeom prst="rect">
            <a:avLst/>
          </a:prstGeom>
        </p:spPr>
      </p:pic>
      <p:pic>
        <p:nvPicPr>
          <p:cNvPr id="5" name="Main graphic">
            <a:extLst>
              <a:ext uri="{FF2B5EF4-FFF2-40B4-BE49-F238E27FC236}">
                <a16:creationId xmlns:a16="http://schemas.microsoft.com/office/drawing/2014/main" id="{10AF4BD9-9221-27C8-74DB-40384B8441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465"/>
          <a:stretch>
            <a:fillRect/>
          </a:stretch>
        </p:blipFill>
        <p:spPr>
          <a:xfrm>
            <a:off x="5904853" y="366822"/>
            <a:ext cx="6085847" cy="6339003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543F96-E109-72C3-86C1-104C4DFD1A94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 frequency earthquakes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F787B7-8B43-B775-B076-F33F374D4ECC}"/>
              </a:ext>
            </a:extLst>
          </p:cNvPr>
          <p:cNvSpPr txBox="1"/>
          <p:nvPr/>
        </p:nvSpPr>
        <p:spPr>
          <a:xfrm>
            <a:off x="160705" y="931769"/>
            <a:ext cx="459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Cross-correlation (cc) analysis        </a:t>
            </a:r>
          </a:p>
        </p:txBody>
      </p:sp>
    </p:spTree>
    <p:extLst>
      <p:ext uri="{BB962C8B-B14F-4D97-AF65-F5344CB8AC3E}">
        <p14:creationId xmlns:p14="http://schemas.microsoft.com/office/powerpoint/2010/main" val="1897640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B3F12-C127-0E3E-3B75-CFD874009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550E83-A26B-C61C-90B8-31D4FF46952B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Low frequency earthquakes at Tulu Moye due to magma motion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diagram of a graph&#10;&#10;AI-generated content may be incorrect.">
            <a:extLst>
              <a:ext uri="{FF2B5EF4-FFF2-40B4-BE49-F238E27FC236}">
                <a16:creationId xmlns:a16="http://schemas.microsoft.com/office/drawing/2014/main" id="{86789BED-7730-3D9E-449D-EE844A6B13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22" r="39690" b="72193"/>
          <a:stretch>
            <a:fillRect/>
          </a:stretch>
        </p:blipFill>
        <p:spPr>
          <a:xfrm>
            <a:off x="145895" y="2198921"/>
            <a:ext cx="5345435" cy="3618531"/>
          </a:xfrm>
          <a:prstGeom prst="rect">
            <a:avLst/>
          </a:prstGeom>
        </p:spPr>
      </p:pic>
      <p:sp>
        <p:nvSpPr>
          <p:cNvPr id="7" name="Text Box 1031">
            <a:extLst>
              <a:ext uri="{FF2B5EF4-FFF2-40B4-BE49-F238E27FC236}">
                <a16:creationId xmlns:a16="http://schemas.microsoft.com/office/drawing/2014/main" id="{E1D0B5D7-0BCA-410E-95C9-E869A5F8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7668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Greenfield et al., 2019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D69BD-CBFC-FFCC-7B98-0761999125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46" r="52531"/>
          <a:stretch>
            <a:fillRect/>
          </a:stretch>
        </p:blipFill>
        <p:spPr>
          <a:xfrm>
            <a:off x="244749" y="1560881"/>
            <a:ext cx="3944192" cy="42565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5D64C4-C3DA-F4AC-FED8-A743BB505CE8}"/>
              </a:ext>
            </a:extLst>
          </p:cNvPr>
          <p:cNvSpPr txBox="1"/>
          <p:nvPr/>
        </p:nvSpPr>
        <p:spPr>
          <a:xfrm>
            <a:off x="160705" y="931769"/>
            <a:ext cx="11904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Cross-correlation (cc) analysis                 identifies groups of self similar earthquakes                      </a:t>
            </a:r>
          </a:p>
        </p:txBody>
      </p:sp>
      <p:pic>
        <p:nvPicPr>
          <p:cNvPr id="5" name="Picture 4" descr="A map of a meteorite&#10;&#10;AI-generated content may be incorrect.">
            <a:extLst>
              <a:ext uri="{FF2B5EF4-FFF2-40B4-BE49-F238E27FC236}">
                <a16:creationId xmlns:a16="http://schemas.microsoft.com/office/drawing/2014/main" id="{AB353366-95C6-3AE1-FF00-FC639EF1CC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33"/>
          <a:stretch>
            <a:fillRect/>
          </a:stretch>
        </p:blipFill>
        <p:spPr>
          <a:xfrm>
            <a:off x="5671427" y="931769"/>
            <a:ext cx="6405674" cy="554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6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166B00-1941-A340-B9C6-E5808A03B96B}"/>
              </a:ext>
            </a:extLst>
          </p:cNvPr>
          <p:cNvGrpSpPr/>
          <p:nvPr/>
        </p:nvGrpSpPr>
        <p:grpSpPr>
          <a:xfrm>
            <a:off x="0" y="528660"/>
            <a:ext cx="12191999" cy="6281435"/>
            <a:chOff x="0" y="500084"/>
            <a:chExt cx="12191999" cy="6281435"/>
          </a:xfrm>
        </p:grpSpPr>
        <p:grpSp>
          <p:nvGrpSpPr>
            <p:cNvPr id="17409" name="Group 2">
              <a:extLst>
                <a:ext uri="{FF2B5EF4-FFF2-40B4-BE49-F238E27FC236}">
                  <a16:creationId xmlns:a16="http://schemas.microsoft.com/office/drawing/2014/main" id="{2C9F09F1-829A-3346-A6EA-E04FDD44CCFF}"/>
                </a:ext>
              </a:extLst>
            </p:cNvPr>
            <p:cNvGrpSpPr>
              <a:grpSpLocks/>
            </p:cNvGrpSpPr>
            <p:nvPr/>
          </p:nvGrpSpPr>
          <p:grpSpPr bwMode="auto">
            <a:xfrm rot="3489512">
              <a:off x="6083301" y="3032148"/>
              <a:ext cx="3048000" cy="142875"/>
              <a:chOff x="1104" y="2976"/>
              <a:chExt cx="3744" cy="176"/>
            </a:xfrm>
          </p:grpSpPr>
          <p:grpSp>
            <p:nvGrpSpPr>
              <p:cNvPr id="17471" name="Group 3">
                <a:extLst>
                  <a:ext uri="{FF2B5EF4-FFF2-40B4-BE49-F238E27FC236}">
                    <a16:creationId xmlns:a16="http://schemas.microsoft.com/office/drawing/2014/main" id="{8F4D5F3C-DA95-D84D-8392-04A4F10C39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" y="2976"/>
                <a:ext cx="1872" cy="176"/>
                <a:chOff x="1056" y="2112"/>
                <a:chExt cx="4608" cy="432"/>
              </a:xfrm>
            </p:grpSpPr>
            <p:grpSp>
              <p:nvGrpSpPr>
                <p:cNvPr id="17487" name="Group 4">
                  <a:extLst>
                    <a:ext uri="{FF2B5EF4-FFF2-40B4-BE49-F238E27FC236}">
                      <a16:creationId xmlns:a16="http://schemas.microsoft.com/office/drawing/2014/main" id="{22595CDB-03D2-F048-A0F6-B71D83A5C8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6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95" name="Group 5">
                    <a:extLst>
                      <a:ext uri="{FF2B5EF4-FFF2-40B4-BE49-F238E27FC236}">
                        <a16:creationId xmlns:a16="http://schemas.microsoft.com/office/drawing/2014/main" id="{BDF1F346-AE6A-EB4A-BC68-B38E0FB4AAC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99" name="Freeform 6">
                      <a:extLst>
                        <a:ext uri="{FF2B5EF4-FFF2-40B4-BE49-F238E27FC236}">
                          <a16:creationId xmlns:a16="http://schemas.microsoft.com/office/drawing/2014/main" id="{723BFEE1-B0BB-624E-BFF3-12ADE2B5D40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500" name="Freeform 7">
                      <a:extLst>
                        <a:ext uri="{FF2B5EF4-FFF2-40B4-BE49-F238E27FC236}">
                          <a16:creationId xmlns:a16="http://schemas.microsoft.com/office/drawing/2014/main" id="{7E8033D0-2F6F-F44B-A87E-05E166DB0B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96" name="Group 8">
                    <a:extLst>
                      <a:ext uri="{FF2B5EF4-FFF2-40B4-BE49-F238E27FC236}">
                        <a16:creationId xmlns:a16="http://schemas.microsoft.com/office/drawing/2014/main" id="{E0E045D6-426B-564A-AE27-0495AF2067A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97" name="Freeform 9">
                      <a:extLst>
                        <a:ext uri="{FF2B5EF4-FFF2-40B4-BE49-F238E27FC236}">
                          <a16:creationId xmlns:a16="http://schemas.microsoft.com/office/drawing/2014/main" id="{A6C48EC9-C463-8345-89D7-35A84F0E4C3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98" name="Freeform 10">
                      <a:extLst>
                        <a:ext uri="{FF2B5EF4-FFF2-40B4-BE49-F238E27FC236}">
                          <a16:creationId xmlns:a16="http://schemas.microsoft.com/office/drawing/2014/main" id="{D041F80E-9FC2-BC46-81AA-FE9B9ADA3D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488" name="Group 11">
                  <a:extLst>
                    <a:ext uri="{FF2B5EF4-FFF2-40B4-BE49-F238E27FC236}">
                      <a16:creationId xmlns:a16="http://schemas.microsoft.com/office/drawing/2014/main" id="{C930B579-AE9E-C140-946E-D2298B221B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89" name="Group 12">
                    <a:extLst>
                      <a:ext uri="{FF2B5EF4-FFF2-40B4-BE49-F238E27FC236}">
                        <a16:creationId xmlns:a16="http://schemas.microsoft.com/office/drawing/2014/main" id="{15655772-2F01-364D-B21B-EB2BF6D2E2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93" name="Freeform 13">
                      <a:extLst>
                        <a:ext uri="{FF2B5EF4-FFF2-40B4-BE49-F238E27FC236}">
                          <a16:creationId xmlns:a16="http://schemas.microsoft.com/office/drawing/2014/main" id="{D144CB2C-1704-D14F-A466-340AA614C3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94" name="Freeform 14">
                      <a:extLst>
                        <a:ext uri="{FF2B5EF4-FFF2-40B4-BE49-F238E27FC236}">
                          <a16:creationId xmlns:a16="http://schemas.microsoft.com/office/drawing/2014/main" id="{641F7655-E781-F641-AF4A-0777610EE95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90" name="Group 15">
                    <a:extLst>
                      <a:ext uri="{FF2B5EF4-FFF2-40B4-BE49-F238E27FC236}">
                        <a16:creationId xmlns:a16="http://schemas.microsoft.com/office/drawing/2014/main" id="{D67F748C-2F55-EC49-BE4A-508FAB777E1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91" name="Freeform 16">
                      <a:extLst>
                        <a:ext uri="{FF2B5EF4-FFF2-40B4-BE49-F238E27FC236}">
                          <a16:creationId xmlns:a16="http://schemas.microsoft.com/office/drawing/2014/main" id="{C86816C7-328A-CB41-AFDE-DF8F151E74F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92" name="Freeform 17">
                      <a:extLst>
                        <a:ext uri="{FF2B5EF4-FFF2-40B4-BE49-F238E27FC236}">
                          <a16:creationId xmlns:a16="http://schemas.microsoft.com/office/drawing/2014/main" id="{94B9E359-9B44-174D-BD41-7B4A81070C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7472" name="Group 18">
                <a:extLst>
                  <a:ext uri="{FF2B5EF4-FFF2-40B4-BE49-F238E27FC236}">
                    <a16:creationId xmlns:a16="http://schemas.microsoft.com/office/drawing/2014/main" id="{5EC95E90-F7F1-9548-8EB7-2A88564429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2976"/>
                <a:ext cx="1872" cy="176"/>
                <a:chOff x="1056" y="2112"/>
                <a:chExt cx="4608" cy="432"/>
              </a:xfrm>
            </p:grpSpPr>
            <p:grpSp>
              <p:nvGrpSpPr>
                <p:cNvPr id="17473" name="Group 19">
                  <a:extLst>
                    <a:ext uri="{FF2B5EF4-FFF2-40B4-BE49-F238E27FC236}">
                      <a16:creationId xmlns:a16="http://schemas.microsoft.com/office/drawing/2014/main" id="{B3317995-6692-DE49-8C7B-D422E6565D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6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81" name="Group 20">
                    <a:extLst>
                      <a:ext uri="{FF2B5EF4-FFF2-40B4-BE49-F238E27FC236}">
                        <a16:creationId xmlns:a16="http://schemas.microsoft.com/office/drawing/2014/main" id="{B31140F1-CF42-984F-AD06-D6670D4AE6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85" name="Freeform 21">
                      <a:extLst>
                        <a:ext uri="{FF2B5EF4-FFF2-40B4-BE49-F238E27FC236}">
                          <a16:creationId xmlns:a16="http://schemas.microsoft.com/office/drawing/2014/main" id="{3EA25718-6ECA-0947-964A-D6F7CDB9C9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86" name="Freeform 22">
                      <a:extLst>
                        <a:ext uri="{FF2B5EF4-FFF2-40B4-BE49-F238E27FC236}">
                          <a16:creationId xmlns:a16="http://schemas.microsoft.com/office/drawing/2014/main" id="{F2636FC4-84E9-EE4C-9FAD-0590B8E0A9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82" name="Group 23">
                    <a:extLst>
                      <a:ext uri="{FF2B5EF4-FFF2-40B4-BE49-F238E27FC236}">
                        <a16:creationId xmlns:a16="http://schemas.microsoft.com/office/drawing/2014/main" id="{B2F7BABA-3A6C-834E-85FC-3C40223A3A0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83" name="Freeform 24">
                      <a:extLst>
                        <a:ext uri="{FF2B5EF4-FFF2-40B4-BE49-F238E27FC236}">
                          <a16:creationId xmlns:a16="http://schemas.microsoft.com/office/drawing/2014/main" id="{C69EEC66-B433-174C-ABEF-11DA71D4DD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84" name="Freeform 25">
                      <a:extLst>
                        <a:ext uri="{FF2B5EF4-FFF2-40B4-BE49-F238E27FC236}">
                          <a16:creationId xmlns:a16="http://schemas.microsoft.com/office/drawing/2014/main" id="{C18FAC47-71E2-BE48-9F9C-A5F4276A6C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474" name="Group 26">
                  <a:extLst>
                    <a:ext uri="{FF2B5EF4-FFF2-40B4-BE49-F238E27FC236}">
                      <a16:creationId xmlns:a16="http://schemas.microsoft.com/office/drawing/2014/main" id="{72813D1F-E335-0E46-9430-E25A83B796D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75" name="Group 27">
                    <a:extLst>
                      <a:ext uri="{FF2B5EF4-FFF2-40B4-BE49-F238E27FC236}">
                        <a16:creationId xmlns:a16="http://schemas.microsoft.com/office/drawing/2014/main" id="{6A8E3FE8-27D7-D243-855B-248DBD5007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79" name="Freeform 28">
                      <a:extLst>
                        <a:ext uri="{FF2B5EF4-FFF2-40B4-BE49-F238E27FC236}">
                          <a16:creationId xmlns:a16="http://schemas.microsoft.com/office/drawing/2014/main" id="{F36A9034-69DD-4345-8330-84E1D78246B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80" name="Freeform 29">
                      <a:extLst>
                        <a:ext uri="{FF2B5EF4-FFF2-40B4-BE49-F238E27FC236}">
                          <a16:creationId xmlns:a16="http://schemas.microsoft.com/office/drawing/2014/main" id="{7078899B-1064-DA42-9954-CA08A688AA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76" name="Group 30">
                    <a:extLst>
                      <a:ext uri="{FF2B5EF4-FFF2-40B4-BE49-F238E27FC236}">
                        <a16:creationId xmlns:a16="http://schemas.microsoft.com/office/drawing/2014/main" id="{CE59CF7A-5963-A541-9E39-390BF5459E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77" name="Freeform 31">
                      <a:extLst>
                        <a:ext uri="{FF2B5EF4-FFF2-40B4-BE49-F238E27FC236}">
                          <a16:creationId xmlns:a16="http://schemas.microsoft.com/office/drawing/2014/main" id="{A6299244-10DF-0244-B828-1367922C6D6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78" name="Freeform 32">
                      <a:extLst>
                        <a:ext uri="{FF2B5EF4-FFF2-40B4-BE49-F238E27FC236}">
                          <a16:creationId xmlns:a16="http://schemas.microsoft.com/office/drawing/2014/main" id="{146C83F8-1FCB-AF4D-8D37-BBF185A640A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sp>
          <p:nvSpPr>
            <p:cNvPr id="17410" name="Freeform 33">
              <a:extLst>
                <a:ext uri="{FF2B5EF4-FFF2-40B4-BE49-F238E27FC236}">
                  <a16:creationId xmlns:a16="http://schemas.microsoft.com/office/drawing/2014/main" id="{6DD60CF3-A658-C948-9FFF-8C3B5657D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6989" y="4387873"/>
              <a:ext cx="3457575" cy="1871663"/>
            </a:xfrm>
            <a:custGeom>
              <a:avLst/>
              <a:gdLst>
                <a:gd name="T0" fmla="*/ 0 w 2178"/>
                <a:gd name="T1" fmla="*/ 2147483646 h 1179"/>
                <a:gd name="T2" fmla="*/ 0 w 2178"/>
                <a:gd name="T3" fmla="*/ 2147483646 h 1179"/>
                <a:gd name="T4" fmla="*/ 2147483646 w 2178"/>
                <a:gd name="T5" fmla="*/ 2147483646 h 1179"/>
                <a:gd name="T6" fmla="*/ 2147483646 w 2178"/>
                <a:gd name="T7" fmla="*/ 2147483646 h 1179"/>
                <a:gd name="T8" fmla="*/ 2147483646 w 2178"/>
                <a:gd name="T9" fmla="*/ 2147483646 h 1179"/>
                <a:gd name="T10" fmla="*/ 2147483646 w 2178"/>
                <a:gd name="T11" fmla="*/ 2147483646 h 1179"/>
                <a:gd name="T12" fmla="*/ 2147483646 w 2178"/>
                <a:gd name="T13" fmla="*/ 2147483646 h 1179"/>
                <a:gd name="T14" fmla="*/ 2147483646 w 2178"/>
                <a:gd name="T15" fmla="*/ 2147483646 h 1179"/>
                <a:gd name="T16" fmla="*/ 2147483646 w 2178"/>
                <a:gd name="T17" fmla="*/ 2147483646 h 1179"/>
                <a:gd name="T18" fmla="*/ 2147483646 w 2178"/>
                <a:gd name="T19" fmla="*/ 2147483646 h 1179"/>
                <a:gd name="T20" fmla="*/ 2147483646 w 2178"/>
                <a:gd name="T21" fmla="*/ 2147483646 h 1179"/>
                <a:gd name="T22" fmla="*/ 2147483646 w 2178"/>
                <a:gd name="T23" fmla="*/ 2147483646 h 1179"/>
                <a:gd name="T24" fmla="*/ 2147483646 w 2178"/>
                <a:gd name="T25" fmla="*/ 2147483646 h 1179"/>
                <a:gd name="T26" fmla="*/ 2147483646 w 2178"/>
                <a:gd name="T27" fmla="*/ 0 h 1179"/>
                <a:gd name="T28" fmla="*/ 2147483646 w 2178"/>
                <a:gd name="T29" fmla="*/ 2147483646 h 1179"/>
                <a:gd name="T30" fmla="*/ 2147483646 w 2178"/>
                <a:gd name="T31" fmla="*/ 2147483646 h 1179"/>
                <a:gd name="T32" fmla="*/ 2147483646 w 2178"/>
                <a:gd name="T33" fmla="*/ 2147483646 h 1179"/>
                <a:gd name="T34" fmla="*/ 2147483646 w 2178"/>
                <a:gd name="T35" fmla="*/ 2147483646 h 1179"/>
                <a:gd name="T36" fmla="*/ 2147483646 w 2178"/>
                <a:gd name="T37" fmla="*/ 2147483646 h 1179"/>
                <a:gd name="T38" fmla="*/ 2147483646 w 2178"/>
                <a:gd name="T39" fmla="*/ 2147483646 h 1179"/>
                <a:gd name="T40" fmla="*/ 2147483646 w 2178"/>
                <a:gd name="T41" fmla="*/ 2147483646 h 1179"/>
                <a:gd name="T42" fmla="*/ 2147483646 w 2178"/>
                <a:gd name="T43" fmla="*/ 2147483646 h 1179"/>
                <a:gd name="T44" fmla="*/ 2147483646 w 2178"/>
                <a:gd name="T45" fmla="*/ 2147483646 h 1179"/>
                <a:gd name="T46" fmla="*/ 2147483646 w 2178"/>
                <a:gd name="T47" fmla="*/ 2147483646 h 1179"/>
                <a:gd name="T48" fmla="*/ 2147483646 w 2178"/>
                <a:gd name="T49" fmla="*/ 2147483646 h 1179"/>
                <a:gd name="T50" fmla="*/ 0 w 2178"/>
                <a:gd name="T51" fmla="*/ 2147483646 h 117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178"/>
                <a:gd name="T79" fmla="*/ 0 h 1179"/>
                <a:gd name="T80" fmla="*/ 2178 w 2178"/>
                <a:gd name="T81" fmla="*/ 1179 h 117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178" h="1179">
                  <a:moveTo>
                    <a:pt x="0" y="404"/>
                  </a:moveTo>
                  <a:lnTo>
                    <a:pt x="0" y="1179"/>
                  </a:lnTo>
                  <a:lnTo>
                    <a:pt x="2178" y="1179"/>
                  </a:lnTo>
                  <a:lnTo>
                    <a:pt x="2178" y="468"/>
                  </a:lnTo>
                  <a:lnTo>
                    <a:pt x="2086" y="391"/>
                  </a:lnTo>
                  <a:lnTo>
                    <a:pt x="1953" y="404"/>
                  </a:lnTo>
                  <a:lnTo>
                    <a:pt x="1879" y="361"/>
                  </a:lnTo>
                  <a:lnTo>
                    <a:pt x="1780" y="376"/>
                  </a:lnTo>
                  <a:lnTo>
                    <a:pt x="1735" y="388"/>
                  </a:lnTo>
                  <a:lnTo>
                    <a:pt x="1600" y="364"/>
                  </a:lnTo>
                  <a:lnTo>
                    <a:pt x="1492" y="369"/>
                  </a:lnTo>
                  <a:lnTo>
                    <a:pt x="1363" y="315"/>
                  </a:lnTo>
                  <a:lnTo>
                    <a:pt x="1202" y="179"/>
                  </a:lnTo>
                  <a:lnTo>
                    <a:pt x="1120" y="0"/>
                  </a:lnTo>
                  <a:lnTo>
                    <a:pt x="1042" y="15"/>
                  </a:lnTo>
                  <a:lnTo>
                    <a:pt x="940" y="4"/>
                  </a:lnTo>
                  <a:lnTo>
                    <a:pt x="907" y="105"/>
                  </a:lnTo>
                  <a:lnTo>
                    <a:pt x="850" y="201"/>
                  </a:lnTo>
                  <a:lnTo>
                    <a:pt x="750" y="274"/>
                  </a:lnTo>
                  <a:lnTo>
                    <a:pt x="601" y="338"/>
                  </a:lnTo>
                  <a:lnTo>
                    <a:pt x="454" y="364"/>
                  </a:lnTo>
                  <a:lnTo>
                    <a:pt x="301" y="364"/>
                  </a:lnTo>
                  <a:lnTo>
                    <a:pt x="205" y="379"/>
                  </a:lnTo>
                  <a:lnTo>
                    <a:pt x="106" y="364"/>
                  </a:lnTo>
                  <a:lnTo>
                    <a:pt x="37" y="370"/>
                  </a:lnTo>
                  <a:lnTo>
                    <a:pt x="0" y="404"/>
                  </a:lnTo>
                  <a:close/>
                </a:path>
              </a:pathLst>
            </a:custGeom>
            <a:gradFill rotWithShape="1">
              <a:gsLst>
                <a:gs pos="0">
                  <a:srgbClr val="600000"/>
                </a:gs>
                <a:gs pos="100000">
                  <a:srgbClr val="2C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11" name="Rectangle 34">
              <a:extLst>
                <a:ext uri="{FF2B5EF4-FFF2-40B4-BE49-F238E27FC236}">
                  <a16:creationId xmlns:a16="http://schemas.microsoft.com/office/drawing/2014/main" id="{45100905-E6C3-3D42-8C0F-DEDAA3663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314" y="4676797"/>
              <a:ext cx="71437" cy="647700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99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12" name="Oval 35">
              <a:extLst>
                <a:ext uri="{FF2B5EF4-FFF2-40B4-BE49-F238E27FC236}">
                  <a16:creationId xmlns:a16="http://schemas.microsoft.com/office/drawing/2014/main" id="{E8584CE8-C700-304D-8A0E-832BD0C94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5414" y="5181622"/>
              <a:ext cx="503237" cy="503238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99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pic>
          <p:nvPicPr>
            <p:cNvPr id="17413" name="Picture 36" descr="MCj04239900000[1]">
              <a:extLst>
                <a:ext uri="{FF2B5EF4-FFF2-40B4-BE49-F238E27FC236}">
                  <a16:creationId xmlns:a16="http://schemas.microsoft.com/office/drawing/2014/main" id="{6B4F7846-2534-1B46-91F5-060A7062E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7663" y="4330722"/>
              <a:ext cx="61595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37" descr="MCj03914120000[1]">
              <a:extLst>
                <a:ext uri="{FF2B5EF4-FFF2-40B4-BE49-F238E27FC236}">
                  <a16:creationId xmlns:a16="http://schemas.microsoft.com/office/drawing/2014/main" id="{16ABE199-C9EF-544A-9E71-B93EC44A8C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1750" y="4437086"/>
              <a:ext cx="642938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5" name="Freeform 38">
              <a:extLst>
                <a:ext uri="{FF2B5EF4-FFF2-40B4-BE49-F238E27FC236}">
                  <a16:creationId xmlns:a16="http://schemas.microsoft.com/office/drawing/2014/main" id="{49F468EA-E1BC-E945-AB63-8A09331F4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9238" y="4171973"/>
              <a:ext cx="3460750" cy="2092325"/>
            </a:xfrm>
            <a:custGeom>
              <a:avLst/>
              <a:gdLst>
                <a:gd name="T0" fmla="*/ 0 w 2180"/>
                <a:gd name="T1" fmla="*/ 2147483646 h 1318"/>
                <a:gd name="T2" fmla="*/ 2147483646 w 2180"/>
                <a:gd name="T3" fmla="*/ 2147483646 h 1318"/>
                <a:gd name="T4" fmla="*/ 2147483646 w 2180"/>
                <a:gd name="T5" fmla="*/ 2147483646 h 1318"/>
                <a:gd name="T6" fmla="*/ 2147483646 w 2180"/>
                <a:gd name="T7" fmla="*/ 2147483646 h 1318"/>
                <a:gd name="T8" fmla="*/ 2147483646 w 2180"/>
                <a:gd name="T9" fmla="*/ 2147483646 h 1318"/>
                <a:gd name="T10" fmla="*/ 2147483646 w 2180"/>
                <a:gd name="T11" fmla="*/ 2147483646 h 1318"/>
                <a:gd name="T12" fmla="*/ 2147483646 w 2180"/>
                <a:gd name="T13" fmla="*/ 2147483646 h 1318"/>
                <a:gd name="T14" fmla="*/ 2147483646 w 2180"/>
                <a:gd name="T15" fmla="*/ 2147483646 h 1318"/>
                <a:gd name="T16" fmla="*/ 2147483646 w 2180"/>
                <a:gd name="T17" fmla="*/ 2147483646 h 1318"/>
                <a:gd name="T18" fmla="*/ 2147483646 w 2180"/>
                <a:gd name="T19" fmla="*/ 2147483646 h 1318"/>
                <a:gd name="T20" fmla="*/ 2147483646 w 2180"/>
                <a:gd name="T21" fmla="*/ 2147483646 h 1318"/>
                <a:gd name="T22" fmla="*/ 2147483646 w 2180"/>
                <a:gd name="T23" fmla="*/ 2147483646 h 1318"/>
                <a:gd name="T24" fmla="*/ 2147483646 w 2180"/>
                <a:gd name="T25" fmla="*/ 2147483646 h 1318"/>
                <a:gd name="T26" fmla="*/ 2147483646 w 2180"/>
                <a:gd name="T27" fmla="*/ 2147483646 h 1318"/>
                <a:gd name="T28" fmla="*/ 2147483646 w 2180"/>
                <a:gd name="T29" fmla="*/ 2147483646 h 1318"/>
                <a:gd name="T30" fmla="*/ 2147483646 w 2180"/>
                <a:gd name="T31" fmla="*/ 2147483646 h 1318"/>
                <a:gd name="T32" fmla="*/ 2147483646 w 2180"/>
                <a:gd name="T33" fmla="*/ 2147483646 h 1318"/>
                <a:gd name="T34" fmla="*/ 2147483646 w 2180"/>
                <a:gd name="T35" fmla="*/ 0 h 1318"/>
                <a:gd name="T36" fmla="*/ 2147483646 w 2180"/>
                <a:gd name="T37" fmla="*/ 2147483646 h 1318"/>
                <a:gd name="T38" fmla="*/ 2147483646 w 2180"/>
                <a:gd name="T39" fmla="*/ 2147483646 h 1318"/>
                <a:gd name="T40" fmla="*/ 2147483646 w 2180"/>
                <a:gd name="T41" fmla="*/ 2147483646 h 1318"/>
                <a:gd name="T42" fmla="*/ 2147483646 w 2180"/>
                <a:gd name="T43" fmla="*/ 2147483646 h 1318"/>
                <a:gd name="T44" fmla="*/ 2147483646 w 2180"/>
                <a:gd name="T45" fmla="*/ 2147483646 h 1318"/>
                <a:gd name="T46" fmla="*/ 2147483646 w 2180"/>
                <a:gd name="T47" fmla="*/ 2147483646 h 1318"/>
                <a:gd name="T48" fmla="*/ 2147483646 w 2180"/>
                <a:gd name="T49" fmla="*/ 2147483646 h 1318"/>
                <a:gd name="T50" fmla="*/ 2147483646 w 2180"/>
                <a:gd name="T51" fmla="*/ 2147483646 h 1318"/>
                <a:gd name="T52" fmla="*/ 2147483646 w 2180"/>
                <a:gd name="T53" fmla="*/ 2147483646 h 1318"/>
                <a:gd name="T54" fmla="*/ 2147483646 w 2180"/>
                <a:gd name="T55" fmla="*/ 2147483646 h 1318"/>
                <a:gd name="T56" fmla="*/ 2147483646 w 2180"/>
                <a:gd name="T57" fmla="*/ 2147483646 h 1318"/>
                <a:gd name="T58" fmla="*/ 0 w 2180"/>
                <a:gd name="T59" fmla="*/ 2147483646 h 131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80"/>
                <a:gd name="T91" fmla="*/ 0 h 1318"/>
                <a:gd name="T92" fmla="*/ 2180 w 2180"/>
                <a:gd name="T93" fmla="*/ 1318 h 131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80" h="1318">
                  <a:moveTo>
                    <a:pt x="0" y="528"/>
                  </a:moveTo>
                  <a:lnTo>
                    <a:pt x="2" y="1318"/>
                  </a:lnTo>
                  <a:lnTo>
                    <a:pt x="2180" y="1318"/>
                  </a:lnTo>
                  <a:lnTo>
                    <a:pt x="2172" y="588"/>
                  </a:lnTo>
                  <a:lnTo>
                    <a:pt x="2082" y="534"/>
                  </a:lnTo>
                  <a:lnTo>
                    <a:pt x="2007" y="504"/>
                  </a:lnTo>
                  <a:lnTo>
                    <a:pt x="1926" y="468"/>
                  </a:lnTo>
                  <a:lnTo>
                    <a:pt x="1857" y="456"/>
                  </a:lnTo>
                  <a:lnTo>
                    <a:pt x="1791" y="441"/>
                  </a:lnTo>
                  <a:lnTo>
                    <a:pt x="1728" y="441"/>
                  </a:lnTo>
                  <a:lnTo>
                    <a:pt x="1638" y="423"/>
                  </a:lnTo>
                  <a:lnTo>
                    <a:pt x="1563" y="387"/>
                  </a:lnTo>
                  <a:lnTo>
                    <a:pt x="1467" y="339"/>
                  </a:lnTo>
                  <a:lnTo>
                    <a:pt x="1359" y="261"/>
                  </a:lnTo>
                  <a:lnTo>
                    <a:pt x="1260" y="156"/>
                  </a:lnTo>
                  <a:lnTo>
                    <a:pt x="1137" y="12"/>
                  </a:lnTo>
                  <a:lnTo>
                    <a:pt x="1014" y="30"/>
                  </a:lnTo>
                  <a:lnTo>
                    <a:pt x="897" y="0"/>
                  </a:lnTo>
                  <a:lnTo>
                    <a:pt x="825" y="129"/>
                  </a:lnTo>
                  <a:lnTo>
                    <a:pt x="765" y="222"/>
                  </a:lnTo>
                  <a:lnTo>
                    <a:pt x="690" y="279"/>
                  </a:lnTo>
                  <a:lnTo>
                    <a:pt x="582" y="348"/>
                  </a:lnTo>
                  <a:lnTo>
                    <a:pt x="477" y="402"/>
                  </a:lnTo>
                  <a:lnTo>
                    <a:pt x="390" y="423"/>
                  </a:lnTo>
                  <a:lnTo>
                    <a:pt x="327" y="438"/>
                  </a:lnTo>
                  <a:lnTo>
                    <a:pt x="261" y="444"/>
                  </a:lnTo>
                  <a:lnTo>
                    <a:pt x="207" y="459"/>
                  </a:lnTo>
                  <a:lnTo>
                    <a:pt x="144" y="471"/>
                  </a:lnTo>
                  <a:lnTo>
                    <a:pt x="51" y="495"/>
                  </a:lnTo>
                  <a:lnTo>
                    <a:pt x="0" y="528"/>
                  </a:lnTo>
                  <a:close/>
                </a:path>
              </a:pathLst>
            </a:custGeom>
            <a:gradFill rotWithShape="1">
              <a:gsLst>
                <a:gs pos="0">
                  <a:srgbClr val="80000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416" name="Picture 39" descr="MCj03914120000[1]">
              <a:extLst>
                <a:ext uri="{FF2B5EF4-FFF2-40B4-BE49-F238E27FC236}">
                  <a16:creationId xmlns:a16="http://schemas.microsoft.com/office/drawing/2014/main" id="{B423EA5B-2254-784D-B3AB-49A6D93FA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24167">
              <a:off x="9191625" y="4365648"/>
              <a:ext cx="642938" cy="669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40" descr="MCj04239900000[1]">
              <a:extLst>
                <a:ext uri="{FF2B5EF4-FFF2-40B4-BE49-F238E27FC236}">
                  <a16:creationId xmlns:a16="http://schemas.microsoft.com/office/drawing/2014/main" id="{74408B87-A7B5-434A-A7D9-25CB63A162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691807">
              <a:off x="6919913" y="4187847"/>
              <a:ext cx="615950" cy="704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8" name="Rectangle 41">
              <a:extLst>
                <a:ext uri="{FF2B5EF4-FFF2-40B4-BE49-F238E27FC236}">
                  <a16:creationId xmlns:a16="http://schemas.microsoft.com/office/drawing/2014/main" id="{99DF7EC5-E8D7-2145-ACE3-A79F9FDCF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3564" y="4603772"/>
              <a:ext cx="71437" cy="647700"/>
            </a:xfrm>
            <a:prstGeom prst="rect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99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17419" name="Oval 42">
              <a:extLst>
                <a:ext uri="{FF2B5EF4-FFF2-40B4-BE49-F238E27FC236}">
                  <a16:creationId xmlns:a16="http://schemas.microsoft.com/office/drawing/2014/main" id="{6A63FF1F-0D66-9A43-9D0D-02F5002EB7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896225" y="5035572"/>
              <a:ext cx="655638" cy="655638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B4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grpSp>
          <p:nvGrpSpPr>
            <p:cNvPr id="17420" name="Group 43">
              <a:extLst>
                <a:ext uri="{FF2B5EF4-FFF2-40B4-BE49-F238E27FC236}">
                  <a16:creationId xmlns:a16="http://schemas.microsoft.com/office/drawing/2014/main" id="{2D94F64F-02C6-8546-9EEF-1DCD6D324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9200" y="4676797"/>
              <a:ext cx="1296988" cy="1295400"/>
              <a:chOff x="2517" y="3044"/>
              <a:chExt cx="817" cy="816"/>
            </a:xfrm>
          </p:grpSpPr>
          <p:sp>
            <p:nvSpPr>
              <p:cNvPr id="17463" name="Line 44">
                <a:extLst>
                  <a:ext uri="{FF2B5EF4-FFF2-40B4-BE49-F238E27FC236}">
                    <a16:creationId xmlns:a16="http://schemas.microsoft.com/office/drawing/2014/main" id="{1960ABC6-0556-184F-B356-1092A704A5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3044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arrow" w="sm" len="sm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4" name="Line 45">
                <a:extLst>
                  <a:ext uri="{FF2B5EF4-FFF2-40B4-BE49-F238E27FC236}">
                    <a16:creationId xmlns:a16="http://schemas.microsoft.com/office/drawing/2014/main" id="{6046C675-C536-F743-9D71-1BB30A7A8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700000">
                <a:off x="3175" y="3135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arrow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5" name="Line 46">
                <a:extLst>
                  <a:ext uri="{FF2B5EF4-FFF2-40B4-BE49-F238E27FC236}">
                    <a16:creationId xmlns:a16="http://schemas.microsoft.com/office/drawing/2014/main" id="{1A7E5615-C9AE-FE4E-8204-670CEF680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2585" y="3388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6" name="Line 47">
                <a:extLst>
                  <a:ext uri="{FF2B5EF4-FFF2-40B4-BE49-F238E27FC236}">
                    <a16:creationId xmlns:a16="http://schemas.microsoft.com/office/drawing/2014/main" id="{6C604B98-6F97-494A-9938-7E7591523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100000" flipH="1">
                <a:off x="3175" y="3634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arrow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7" name="Line 48">
                <a:extLst>
                  <a:ext uri="{FF2B5EF4-FFF2-40B4-BE49-F238E27FC236}">
                    <a16:creationId xmlns:a16="http://schemas.microsoft.com/office/drawing/2014/main" id="{618A99EC-2219-1240-97FC-ADCC242717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5" y="3724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8" name="Line 49">
                <a:extLst>
                  <a:ext uri="{FF2B5EF4-FFF2-40B4-BE49-F238E27FC236}">
                    <a16:creationId xmlns:a16="http://schemas.microsoft.com/office/drawing/2014/main" id="{CEA67208-67E9-3B46-868D-6A7A40961F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8100000">
                <a:off x="2676" y="3634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arrow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69" name="Line 50">
                <a:extLst>
                  <a:ext uri="{FF2B5EF4-FFF2-40B4-BE49-F238E27FC236}">
                    <a16:creationId xmlns:a16="http://schemas.microsoft.com/office/drawing/2014/main" id="{A82F9E8D-F8F3-F84B-AA03-C3B25221F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3266" y="3388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70" name="Line 51">
                <a:extLst>
                  <a:ext uri="{FF2B5EF4-FFF2-40B4-BE49-F238E27FC236}">
                    <a16:creationId xmlns:a16="http://schemas.microsoft.com/office/drawing/2014/main" id="{C0ED294C-823E-B544-BF4D-6010AC3811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8100000" flipH="1">
                <a:off x="2676" y="3135"/>
                <a:ext cx="0" cy="13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7421" name="Picture 52">
              <a:extLst>
                <a:ext uri="{FF2B5EF4-FFF2-40B4-BE49-F238E27FC236}">
                  <a16:creationId xmlns:a16="http://schemas.microsoft.com/office/drawing/2014/main" id="{1A6369B9-B8B8-B94A-A4BF-11861A02A7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300" y="500084"/>
              <a:ext cx="2120900" cy="220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422" name="Group 53">
              <a:extLst>
                <a:ext uri="{FF2B5EF4-FFF2-40B4-BE49-F238E27FC236}">
                  <a16:creationId xmlns:a16="http://schemas.microsoft.com/office/drawing/2014/main" id="{7285E93D-B03B-1E43-A120-9DF53252BD4A}"/>
                </a:ext>
              </a:extLst>
            </p:cNvPr>
            <p:cNvGrpSpPr>
              <a:grpSpLocks/>
            </p:cNvGrpSpPr>
            <p:nvPr/>
          </p:nvGrpSpPr>
          <p:grpSpPr bwMode="auto">
            <a:xfrm rot="3489512">
              <a:off x="1979613" y="3032148"/>
              <a:ext cx="3048000" cy="142875"/>
              <a:chOff x="1104" y="2976"/>
              <a:chExt cx="3744" cy="176"/>
            </a:xfrm>
          </p:grpSpPr>
          <p:grpSp>
            <p:nvGrpSpPr>
              <p:cNvPr id="17433" name="Group 54">
                <a:extLst>
                  <a:ext uri="{FF2B5EF4-FFF2-40B4-BE49-F238E27FC236}">
                    <a16:creationId xmlns:a16="http://schemas.microsoft.com/office/drawing/2014/main" id="{90759261-81D4-EE42-9A22-F642ED906F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" y="2976"/>
                <a:ext cx="1872" cy="176"/>
                <a:chOff x="1056" y="2112"/>
                <a:chExt cx="4608" cy="432"/>
              </a:xfrm>
            </p:grpSpPr>
            <p:grpSp>
              <p:nvGrpSpPr>
                <p:cNvPr id="17449" name="Group 55">
                  <a:extLst>
                    <a:ext uri="{FF2B5EF4-FFF2-40B4-BE49-F238E27FC236}">
                      <a16:creationId xmlns:a16="http://schemas.microsoft.com/office/drawing/2014/main" id="{01017B10-5C16-AB46-9562-5FE79BABC25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6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57" name="Group 56">
                    <a:extLst>
                      <a:ext uri="{FF2B5EF4-FFF2-40B4-BE49-F238E27FC236}">
                        <a16:creationId xmlns:a16="http://schemas.microsoft.com/office/drawing/2014/main" id="{8A6FD9C1-D37E-FA4B-A920-B464DE767F8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61" name="Freeform 57">
                      <a:extLst>
                        <a:ext uri="{FF2B5EF4-FFF2-40B4-BE49-F238E27FC236}">
                          <a16:creationId xmlns:a16="http://schemas.microsoft.com/office/drawing/2014/main" id="{C7E22846-A5EC-5344-B374-9BC75AB284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62" name="Freeform 58">
                      <a:extLst>
                        <a:ext uri="{FF2B5EF4-FFF2-40B4-BE49-F238E27FC236}">
                          <a16:creationId xmlns:a16="http://schemas.microsoft.com/office/drawing/2014/main" id="{01062FD0-4A5A-454A-8308-AEAD3386B00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58" name="Group 59">
                    <a:extLst>
                      <a:ext uri="{FF2B5EF4-FFF2-40B4-BE49-F238E27FC236}">
                        <a16:creationId xmlns:a16="http://schemas.microsoft.com/office/drawing/2014/main" id="{54156455-BE00-3547-A85C-E9065949A54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59" name="Freeform 60">
                      <a:extLst>
                        <a:ext uri="{FF2B5EF4-FFF2-40B4-BE49-F238E27FC236}">
                          <a16:creationId xmlns:a16="http://schemas.microsoft.com/office/drawing/2014/main" id="{E6499C80-D5A2-1744-9F2C-0950115ECD5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60" name="Freeform 61">
                      <a:extLst>
                        <a:ext uri="{FF2B5EF4-FFF2-40B4-BE49-F238E27FC236}">
                          <a16:creationId xmlns:a16="http://schemas.microsoft.com/office/drawing/2014/main" id="{D80FCED5-F263-2D46-B4CF-12A4B020AC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450" name="Group 62">
                  <a:extLst>
                    <a:ext uri="{FF2B5EF4-FFF2-40B4-BE49-F238E27FC236}">
                      <a16:creationId xmlns:a16="http://schemas.microsoft.com/office/drawing/2014/main" id="{30E980B3-729A-0643-B0B8-915292DDEA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51" name="Group 63">
                    <a:extLst>
                      <a:ext uri="{FF2B5EF4-FFF2-40B4-BE49-F238E27FC236}">
                        <a16:creationId xmlns:a16="http://schemas.microsoft.com/office/drawing/2014/main" id="{86B36F16-0091-B644-A7CB-B8EA137C4F1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55" name="Freeform 64">
                      <a:extLst>
                        <a:ext uri="{FF2B5EF4-FFF2-40B4-BE49-F238E27FC236}">
                          <a16:creationId xmlns:a16="http://schemas.microsoft.com/office/drawing/2014/main" id="{AEA1C7FB-5501-B540-BB75-AA8BCC5F9C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56" name="Freeform 65">
                      <a:extLst>
                        <a:ext uri="{FF2B5EF4-FFF2-40B4-BE49-F238E27FC236}">
                          <a16:creationId xmlns:a16="http://schemas.microsoft.com/office/drawing/2014/main" id="{FF490F84-5CF5-1A45-9301-15A6AE4E83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52" name="Group 66">
                    <a:extLst>
                      <a:ext uri="{FF2B5EF4-FFF2-40B4-BE49-F238E27FC236}">
                        <a16:creationId xmlns:a16="http://schemas.microsoft.com/office/drawing/2014/main" id="{7FDE664A-3E1E-674F-A27F-8F33BA79A19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53" name="Freeform 67">
                      <a:extLst>
                        <a:ext uri="{FF2B5EF4-FFF2-40B4-BE49-F238E27FC236}">
                          <a16:creationId xmlns:a16="http://schemas.microsoft.com/office/drawing/2014/main" id="{9129DA10-B56C-EC4E-84AF-16AC3517AA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54" name="Freeform 68">
                      <a:extLst>
                        <a:ext uri="{FF2B5EF4-FFF2-40B4-BE49-F238E27FC236}">
                          <a16:creationId xmlns:a16="http://schemas.microsoft.com/office/drawing/2014/main" id="{B13264EC-138A-E14F-B223-E05021F167A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7434" name="Group 69">
                <a:extLst>
                  <a:ext uri="{FF2B5EF4-FFF2-40B4-BE49-F238E27FC236}">
                    <a16:creationId xmlns:a16="http://schemas.microsoft.com/office/drawing/2014/main" id="{7868C338-BF78-AD40-94F2-DB875FC9C5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76" y="2976"/>
                <a:ext cx="1872" cy="176"/>
                <a:chOff x="1056" y="2112"/>
                <a:chExt cx="4608" cy="432"/>
              </a:xfrm>
            </p:grpSpPr>
            <p:grpSp>
              <p:nvGrpSpPr>
                <p:cNvPr id="17435" name="Group 70">
                  <a:extLst>
                    <a:ext uri="{FF2B5EF4-FFF2-40B4-BE49-F238E27FC236}">
                      <a16:creationId xmlns:a16="http://schemas.microsoft.com/office/drawing/2014/main" id="{250DD945-93B0-8342-8867-68B3713A58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6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43" name="Group 71">
                    <a:extLst>
                      <a:ext uri="{FF2B5EF4-FFF2-40B4-BE49-F238E27FC236}">
                        <a16:creationId xmlns:a16="http://schemas.microsoft.com/office/drawing/2014/main" id="{B7AE661E-41B7-2146-8922-DE04E6DAB27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47" name="Freeform 72">
                      <a:extLst>
                        <a:ext uri="{FF2B5EF4-FFF2-40B4-BE49-F238E27FC236}">
                          <a16:creationId xmlns:a16="http://schemas.microsoft.com/office/drawing/2014/main" id="{BE1AA121-5083-A148-89D0-FA550FCB7A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48" name="Freeform 73">
                      <a:extLst>
                        <a:ext uri="{FF2B5EF4-FFF2-40B4-BE49-F238E27FC236}">
                          <a16:creationId xmlns:a16="http://schemas.microsoft.com/office/drawing/2014/main" id="{83B032D6-4ED1-A34F-86F5-E0A955BF61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44" name="Group 74">
                    <a:extLst>
                      <a:ext uri="{FF2B5EF4-FFF2-40B4-BE49-F238E27FC236}">
                        <a16:creationId xmlns:a16="http://schemas.microsoft.com/office/drawing/2014/main" id="{B0C12A69-4235-C947-AD15-188DD984157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45" name="Freeform 75">
                      <a:extLst>
                        <a:ext uri="{FF2B5EF4-FFF2-40B4-BE49-F238E27FC236}">
                          <a16:creationId xmlns:a16="http://schemas.microsoft.com/office/drawing/2014/main" id="{1B5D28B2-84CF-554D-A75C-7CD4746D6CB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46" name="Freeform 76">
                      <a:extLst>
                        <a:ext uri="{FF2B5EF4-FFF2-40B4-BE49-F238E27FC236}">
                          <a16:creationId xmlns:a16="http://schemas.microsoft.com/office/drawing/2014/main" id="{C3B80534-186D-BD44-9655-3DAB5A74F1A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7436" name="Group 77">
                  <a:extLst>
                    <a:ext uri="{FF2B5EF4-FFF2-40B4-BE49-F238E27FC236}">
                      <a16:creationId xmlns:a16="http://schemas.microsoft.com/office/drawing/2014/main" id="{467288B0-0522-574F-8B95-9953A3EA53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360" y="2112"/>
                  <a:ext cx="2304" cy="432"/>
                  <a:chOff x="1056" y="2112"/>
                  <a:chExt cx="2304" cy="432"/>
                </a:xfrm>
              </p:grpSpPr>
              <p:grpSp>
                <p:nvGrpSpPr>
                  <p:cNvPr id="17437" name="Group 78">
                    <a:extLst>
                      <a:ext uri="{FF2B5EF4-FFF2-40B4-BE49-F238E27FC236}">
                        <a16:creationId xmlns:a16="http://schemas.microsoft.com/office/drawing/2014/main" id="{B26E1EF5-4380-574D-85EA-315594CAC7D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056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41" name="Freeform 79">
                      <a:extLst>
                        <a:ext uri="{FF2B5EF4-FFF2-40B4-BE49-F238E27FC236}">
                          <a16:creationId xmlns:a16="http://schemas.microsoft.com/office/drawing/2014/main" id="{5DF704BF-B349-0049-9DC6-BB142A79530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42" name="Freeform 80">
                      <a:extLst>
                        <a:ext uri="{FF2B5EF4-FFF2-40B4-BE49-F238E27FC236}">
                          <a16:creationId xmlns:a16="http://schemas.microsoft.com/office/drawing/2014/main" id="{050601F8-6144-D848-B496-99506A6288B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438" name="Group 81">
                    <a:extLst>
                      <a:ext uri="{FF2B5EF4-FFF2-40B4-BE49-F238E27FC236}">
                        <a16:creationId xmlns:a16="http://schemas.microsoft.com/office/drawing/2014/main" id="{F3BF0F1D-97AF-A04D-B99A-3A195F21217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08" y="2112"/>
                    <a:ext cx="1152" cy="432"/>
                    <a:chOff x="1056" y="1872"/>
                    <a:chExt cx="1152" cy="672"/>
                  </a:xfrm>
                </p:grpSpPr>
                <p:sp>
                  <p:nvSpPr>
                    <p:cNvPr id="17439" name="Freeform 82">
                      <a:extLst>
                        <a:ext uri="{FF2B5EF4-FFF2-40B4-BE49-F238E27FC236}">
                          <a16:creationId xmlns:a16="http://schemas.microsoft.com/office/drawing/2014/main" id="{DF2F733F-5E79-4145-B611-E303C0FF30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056" y="1872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7440" name="Freeform 83">
                      <a:extLst>
                        <a:ext uri="{FF2B5EF4-FFF2-40B4-BE49-F238E27FC236}">
                          <a16:creationId xmlns:a16="http://schemas.microsoft.com/office/drawing/2014/main" id="{95DA04B1-2DB4-2441-A14B-6C6D43D0FBF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 flipV="1">
                      <a:off x="1632" y="2208"/>
                      <a:ext cx="576" cy="336"/>
                    </a:xfrm>
                    <a:custGeom>
                      <a:avLst/>
                      <a:gdLst>
                        <a:gd name="T0" fmla="*/ 0 w 672"/>
                        <a:gd name="T1" fmla="*/ 336 h 336"/>
                        <a:gd name="T2" fmla="*/ 6 w 672"/>
                        <a:gd name="T3" fmla="*/ 96 h 336"/>
                        <a:gd name="T4" fmla="*/ 21 w 672"/>
                        <a:gd name="T5" fmla="*/ 0 h 336"/>
                        <a:gd name="T6" fmla="*/ 36 w 672"/>
                        <a:gd name="T7" fmla="*/ 96 h 336"/>
                        <a:gd name="T8" fmla="*/ 42 w 672"/>
                        <a:gd name="T9" fmla="*/ 336 h 33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2"/>
                        <a:gd name="T16" fmla="*/ 0 h 336"/>
                        <a:gd name="T17" fmla="*/ 672 w 672"/>
                        <a:gd name="T18" fmla="*/ 336 h 33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2" h="336">
                          <a:moveTo>
                            <a:pt x="0" y="336"/>
                          </a:moveTo>
                          <a:cubicBezTo>
                            <a:pt x="20" y="244"/>
                            <a:pt x="40" y="152"/>
                            <a:pt x="96" y="96"/>
                          </a:cubicBezTo>
                          <a:cubicBezTo>
                            <a:pt x="152" y="40"/>
                            <a:pt x="256" y="0"/>
                            <a:pt x="336" y="0"/>
                          </a:cubicBezTo>
                          <a:cubicBezTo>
                            <a:pt x="416" y="0"/>
                            <a:pt x="520" y="40"/>
                            <a:pt x="576" y="96"/>
                          </a:cubicBezTo>
                          <a:cubicBezTo>
                            <a:pt x="632" y="152"/>
                            <a:pt x="652" y="244"/>
                            <a:pt x="672" y="336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pic>
          <p:nvPicPr>
            <p:cNvPr id="17423" name="Picture 84">
              <a:extLst>
                <a:ext uri="{FF2B5EF4-FFF2-40B4-BE49-F238E27FC236}">
                  <a16:creationId xmlns:a16="http://schemas.microsoft.com/office/drawing/2014/main" id="{C871BC2C-912D-4447-809B-1C553940C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025" y="500084"/>
              <a:ext cx="2120900" cy="2201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4101" name="Text Box 85">
              <a:extLst>
                <a:ext uri="{FF2B5EF4-FFF2-40B4-BE49-F238E27FC236}">
                  <a16:creationId xmlns:a16="http://schemas.microsoft.com/office/drawing/2014/main" id="{0E84E717-B564-694C-BAD7-23E90CFC2A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28025" y="3451247"/>
              <a:ext cx="151288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GB" altLang="en-US" sz="140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Unicode MS" panose="020B0604020202020204" pitchFamily="34" charset="-128"/>
                </a:rPr>
                <a:t>Ground movement</a:t>
              </a:r>
            </a:p>
          </p:txBody>
        </p:sp>
        <p:sp>
          <p:nvSpPr>
            <p:cNvPr id="17425" name="Line 86">
              <a:extLst>
                <a:ext uri="{FF2B5EF4-FFF2-40B4-BE49-F238E27FC236}">
                  <a16:creationId xmlns:a16="http://schemas.microsoft.com/office/drawing/2014/main" id="{87F486BA-67AF-1F4F-84C2-64AF40EE41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86801" y="3956072"/>
              <a:ext cx="288925" cy="217488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03" name="Text Box 87">
              <a:extLst>
                <a:ext uri="{FF2B5EF4-FFF2-40B4-BE49-F238E27FC236}">
                  <a16:creationId xmlns:a16="http://schemas.microsoft.com/office/drawing/2014/main" id="{B82CDB7E-C350-C440-ADEA-178B4C925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894607">
              <a:off x="8456614" y="3946547"/>
              <a:ext cx="2889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GB" altLang="en-US" b="1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}</a:t>
              </a:r>
            </a:p>
          </p:txBody>
        </p:sp>
        <p:sp>
          <p:nvSpPr>
            <p:cNvPr id="17427" name="Line 88">
              <a:extLst>
                <a:ext uri="{FF2B5EF4-FFF2-40B4-BE49-F238E27FC236}">
                  <a16:creationId xmlns:a16="http://schemas.microsoft.com/office/drawing/2014/main" id="{1CEFD9DE-B621-D44D-99E4-ADAD8DAC9A7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480000">
              <a:off x="2100263" y="3141688"/>
              <a:ext cx="3095625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Line 89">
              <a:extLst>
                <a:ext uri="{FF2B5EF4-FFF2-40B4-BE49-F238E27FC236}">
                  <a16:creationId xmlns:a16="http://schemas.microsoft.com/office/drawing/2014/main" id="{E9525DB0-0AE4-8846-B58E-9E6EA578C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5776" y="4387872"/>
              <a:ext cx="4321175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Line 90">
              <a:extLst>
                <a:ext uri="{FF2B5EF4-FFF2-40B4-BE49-F238E27FC236}">
                  <a16:creationId xmlns:a16="http://schemas.microsoft.com/office/drawing/2014/main" id="{B86B5D74-7341-E946-B30C-2B1B5470777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480000">
              <a:off x="6203951" y="3055960"/>
              <a:ext cx="3095625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Line 91">
              <a:extLst>
                <a:ext uri="{FF2B5EF4-FFF2-40B4-BE49-F238E27FC236}">
                  <a16:creationId xmlns:a16="http://schemas.microsoft.com/office/drawing/2014/main" id="{6E6440CC-A5B6-564F-AD3B-7ABDC5608CC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3480000" flipH="1">
              <a:off x="6253163" y="2935310"/>
              <a:ext cx="2859088" cy="4763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arrow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4108" name="Text Box 92">
              <a:extLst>
                <a:ext uri="{FF2B5EF4-FFF2-40B4-BE49-F238E27FC236}">
                  <a16:creationId xmlns:a16="http://schemas.microsoft.com/office/drawing/2014/main" id="{07F26476-4DB5-1343-BAE9-4CFC004A0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6319854"/>
              <a:ext cx="1219199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GB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n-lt"/>
                </a:rPr>
                <a:t>By combining two satellite images, the space geodesists can create maps of ground movements</a:t>
              </a:r>
              <a:endParaRPr lang="en-US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endParaRPr>
            </a:p>
          </p:txBody>
        </p:sp>
        <p:pic>
          <p:nvPicPr>
            <p:cNvPr id="17432" name="Picture 79" descr="02021.png">
              <a:extLst>
                <a:ext uri="{FF2B5EF4-FFF2-40B4-BE49-F238E27FC236}">
                  <a16:creationId xmlns:a16="http://schemas.microsoft.com/office/drawing/2014/main" id="{4FAA707E-F074-6642-978C-C5338DE8F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044" y="911967"/>
              <a:ext cx="2714625" cy="256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B8F6A31-8665-C807-AE8F-491810060E40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Ground deformation at Tulu Moye from InSAR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50577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New picture">
            <a:extLst>
              <a:ext uri="{FF2B5EF4-FFF2-40B4-BE49-F238E27FC236}">
                <a16:creationId xmlns:a16="http://schemas.microsoft.com/office/drawing/2014/main" id="{31AE08BA-2194-3E48-8A4F-502DB4BDC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889351"/>
            <a:ext cx="9648832" cy="533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2">
            <a:extLst>
              <a:ext uri="{FF2B5EF4-FFF2-40B4-BE49-F238E27FC236}">
                <a16:creationId xmlns:a16="http://schemas.microsoft.com/office/drawing/2014/main" id="{DD7EEE5E-DB62-5C44-AE24-CF74E31D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34142"/>
            <a:ext cx="12191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GB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Maps of ground motion can be modelled using a deformation source - e.g. Mogi, dike, sill, fault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40E69D-61AD-E147-BC88-10D5884FC0C1}"/>
              </a:ext>
            </a:extLst>
          </p:cNvPr>
          <p:cNvSpPr txBox="1"/>
          <p:nvPr/>
        </p:nvSpPr>
        <p:spPr>
          <a:xfrm>
            <a:off x="9915531" y="5987026"/>
            <a:ext cx="223043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Magee et al.,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16012-C2DD-857D-EBA5-C1D2E0F30661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Ground deformation at Tulu Moye from InSAR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65890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56D09-B6F6-97D1-B93D-15E13664E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p&#10;&#10;AI-generated content may be incorrect.">
            <a:extLst>
              <a:ext uri="{FF2B5EF4-FFF2-40B4-BE49-F238E27FC236}">
                <a16:creationId xmlns:a16="http://schemas.microsoft.com/office/drawing/2014/main" id="{AF31169B-375C-DB1F-4D9F-71AC7B9E5B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9077"/>
          <a:stretch>
            <a:fillRect/>
          </a:stretch>
        </p:blipFill>
        <p:spPr>
          <a:xfrm>
            <a:off x="60306" y="1712944"/>
            <a:ext cx="6327292" cy="47811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12DDCE-4C24-12F2-EE42-AB6FEA19F1C2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Ground deformation at Tulu Moye from InSAR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lose-up of a map&#10;&#10;AI-generated content may be incorrect.">
            <a:extLst>
              <a:ext uri="{FF2B5EF4-FFF2-40B4-BE49-F238E27FC236}">
                <a16:creationId xmlns:a16="http://schemas.microsoft.com/office/drawing/2014/main" id="{A4432B9E-62E0-97F0-EF3E-A36E08A16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469" y="722748"/>
            <a:ext cx="5564257" cy="5711546"/>
          </a:xfrm>
          <a:prstGeom prst="rect">
            <a:avLst/>
          </a:prstGeom>
        </p:spPr>
      </p:pic>
      <p:sp>
        <p:nvSpPr>
          <p:cNvPr id="11" name="Text Box 1031">
            <a:extLst>
              <a:ext uri="{FF2B5EF4-FFF2-40B4-BE49-F238E27FC236}">
                <a16:creationId xmlns:a16="http://schemas.microsoft.com/office/drawing/2014/main" id="{B2251811-0973-F6FD-95FC-B5E8D8C4F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D5264899-E714-ECD3-1EF7-6D630D8AA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0237" y="1904246"/>
            <a:ext cx="4813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W-E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Text Box 1031">
            <a:extLst>
              <a:ext uri="{FF2B5EF4-FFF2-40B4-BE49-F238E27FC236}">
                <a16:creationId xmlns:a16="http://schemas.microsoft.com/office/drawing/2014/main" id="{175255BD-2141-BD73-98FF-4BB4D8FA7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718" y="4089735"/>
            <a:ext cx="4491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N-S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 Box 1031">
            <a:extLst>
              <a:ext uri="{FF2B5EF4-FFF2-40B4-BE49-F238E27FC236}">
                <a16:creationId xmlns:a16="http://schemas.microsoft.com/office/drawing/2014/main" id="{376CA9CB-71FD-FDC8-18DD-1842308E4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55" y="1511895"/>
            <a:ext cx="174599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Ascending 2015-2017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 Box 1031">
            <a:extLst>
              <a:ext uri="{FF2B5EF4-FFF2-40B4-BE49-F238E27FC236}">
                <a16:creationId xmlns:a16="http://schemas.microsoft.com/office/drawing/2014/main" id="{3639261F-1790-32B2-A493-B10C76C2D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66" y="6469775"/>
            <a:ext cx="18309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Descending 2015-2017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4007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203F4-BB0E-B2C0-B1C2-36C5D3309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A6FF0F97-0967-3335-5D89-6BB92B3C8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06" y="1765016"/>
            <a:ext cx="8289870" cy="4659036"/>
          </a:xfrm>
          <a:prstGeom prst="rect">
            <a:avLst/>
          </a:prstGeom>
        </p:spPr>
      </p:pic>
      <p:pic>
        <p:nvPicPr>
          <p:cNvPr id="7" name="Picture 6" descr="A map of a volcano&#10;&#10;AI-generated content may be incorrect.">
            <a:extLst>
              <a:ext uri="{FF2B5EF4-FFF2-40B4-BE49-F238E27FC236}">
                <a16:creationId xmlns:a16="http://schemas.microsoft.com/office/drawing/2014/main" id="{F4F55F3E-6D1B-5847-7038-D24A9B9EF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640" y="1414210"/>
            <a:ext cx="3561184" cy="4994343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87F38BB7-BAB2-70DA-9C9C-58C6FD7C6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C66C2-AFD8-4BCE-0F83-CD993D744482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Modelling ground deformation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031">
            <a:extLst>
              <a:ext uri="{FF2B5EF4-FFF2-40B4-BE49-F238E27FC236}">
                <a16:creationId xmlns:a16="http://schemas.microsoft.com/office/drawing/2014/main" id="{730801CF-531E-63FE-E050-EEB16B62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55" y="1511895"/>
            <a:ext cx="161454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Ascending</a:t>
            </a:r>
            <a:r>
              <a:rPr lang="en-US" sz="10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 2015-2017</a:t>
            </a: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04936F68-B623-5B0C-C703-15C04ED68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66" y="6469775"/>
            <a:ext cx="17075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Descending </a:t>
            </a:r>
            <a:r>
              <a:rPr lang="en-US" sz="10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2015-2017</a:t>
            </a:r>
          </a:p>
        </p:txBody>
      </p:sp>
    </p:spTree>
    <p:extLst>
      <p:ext uri="{BB962C8B-B14F-4D97-AF65-F5344CB8AC3E}">
        <p14:creationId xmlns:p14="http://schemas.microsoft.com/office/powerpoint/2010/main" val="81446175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64CC6-9F18-F4E1-F74A-88345427C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different colors&#10;&#10;AI-generated content may be incorrect.">
            <a:extLst>
              <a:ext uri="{FF2B5EF4-FFF2-40B4-BE49-F238E27FC236}">
                <a16:creationId xmlns:a16="http://schemas.microsoft.com/office/drawing/2014/main" id="{337C09C9-7239-B3F0-3D2D-F979E5D2C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06" y="1765016"/>
            <a:ext cx="8289870" cy="4659036"/>
          </a:xfrm>
          <a:prstGeom prst="rect">
            <a:avLst/>
          </a:prstGeom>
        </p:spPr>
      </p:pic>
      <p:pic>
        <p:nvPicPr>
          <p:cNvPr id="7" name="Picture 6" descr="A map of a volcano&#10;&#10;AI-generated content may be incorrect.">
            <a:extLst>
              <a:ext uri="{FF2B5EF4-FFF2-40B4-BE49-F238E27FC236}">
                <a16:creationId xmlns:a16="http://schemas.microsoft.com/office/drawing/2014/main" id="{D71B055B-2D61-E765-0CB9-624977369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640" y="1414210"/>
            <a:ext cx="3561184" cy="4994343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2E82410F-FD22-DE1A-969E-5213DD5A5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BAB7EC-5359-F690-D6B8-2C5C35C1C9F1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Modelling ground deformation at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 Box 1031">
            <a:extLst>
              <a:ext uri="{FF2B5EF4-FFF2-40B4-BE49-F238E27FC236}">
                <a16:creationId xmlns:a16="http://schemas.microsoft.com/office/drawing/2014/main" id="{EAE13FE2-69A3-1C00-84E3-20210C5CF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55" y="1511895"/>
            <a:ext cx="16225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Ascending </a:t>
            </a:r>
            <a:r>
              <a:rPr lang="en-US" sz="10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2015-2017</a:t>
            </a: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77715D85-14D3-6680-0F5B-51B1680687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266" y="6469775"/>
            <a:ext cx="17075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Descending </a:t>
            </a:r>
            <a:r>
              <a:rPr lang="en-US" sz="1000" b="1" i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2015-2017</a:t>
            </a:r>
          </a:p>
        </p:txBody>
      </p:sp>
      <p:pic>
        <p:nvPicPr>
          <p:cNvPr id="8" name="Picture 7" descr="A graph showing the earthquake and earthquake&#10;&#10;AI-generated content may be incorrect.">
            <a:extLst>
              <a:ext uri="{FF2B5EF4-FFF2-40B4-BE49-F238E27FC236}">
                <a16:creationId xmlns:a16="http://schemas.microsoft.com/office/drawing/2014/main" id="{3C00EB33-905C-6FE1-D2E9-7ABA42B42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352" y="1526973"/>
            <a:ext cx="5499224" cy="31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08764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DD1BA-F94C-0BE3-56EA-71EB638D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volcano&#10;&#10;AI-generated content may be incorrect.">
            <a:extLst>
              <a:ext uri="{FF2B5EF4-FFF2-40B4-BE49-F238E27FC236}">
                <a16:creationId xmlns:a16="http://schemas.microsoft.com/office/drawing/2014/main" id="{B17EFC20-8403-5FB5-5F2C-4A539BF4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640" y="1414210"/>
            <a:ext cx="3561184" cy="4994343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54A54DA4-AF6B-B0B3-E9BC-CA3F9A8C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E54D7C67-FB39-23A1-D6FA-5E3245C9D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39" y="6476923"/>
            <a:ext cx="1653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Samrock et al., 2018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E87E803E-A090-FF41-AA75-F521DFBF72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479"/>
          <a:stretch>
            <a:fillRect/>
          </a:stretch>
        </p:blipFill>
        <p:spPr>
          <a:xfrm>
            <a:off x="168004" y="993273"/>
            <a:ext cx="8161043" cy="311490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0134AE-1BEA-138E-022F-916EF819275E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Magnetotelluric</a:t>
            </a:r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(MT) imaging beneath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6325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59547-6B4B-BA65-6383-CF2746DE07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83CF89B-1ED1-7283-EA0A-61AC833C69FB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Magma-rich rifting </a:t>
            </a:r>
            <a:r>
              <a:rPr lang="en-US" sz="2800" b="1" kern="1400" spc="-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Ethiopian rift </a:t>
            </a:r>
            <a:endParaRPr lang="en-GB" sz="2800" b="1" kern="1400" spc="-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AB6DBF-9042-4E52-51A2-2FC064C48730}"/>
              </a:ext>
            </a:extLst>
          </p:cNvPr>
          <p:cNvSpPr txBox="1"/>
          <p:nvPr/>
        </p:nvSpPr>
        <p:spPr>
          <a:xfrm>
            <a:off x="6096001" y="1247652"/>
            <a:ext cx="59778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Northern end of the East African Rift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Formed ~20-10 Ma from separation of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Somalian and Nubian plates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Extension rates of ~5 mm/yr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Extension localized since 2 Ma to magmatic segments</a:t>
            </a:r>
          </a:p>
        </p:txBody>
      </p:sp>
      <p:pic>
        <p:nvPicPr>
          <p:cNvPr id="4" name="Picture 3" descr="A map of the red sea&#10;&#10;AI-generated content may be incorrect.">
            <a:extLst>
              <a:ext uri="{FF2B5EF4-FFF2-40B4-BE49-F238E27FC236}">
                <a16:creationId xmlns:a16="http://schemas.microsoft.com/office/drawing/2014/main" id="{F362A6A5-0AE6-1E46-B66E-50CAC646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0" y="845502"/>
            <a:ext cx="5321501" cy="579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36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212CD-EB7E-2F8F-1D21-64FF95C63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volcano&#10;&#10;AI-generated content may be incorrect.">
            <a:extLst>
              <a:ext uri="{FF2B5EF4-FFF2-40B4-BE49-F238E27FC236}">
                <a16:creationId xmlns:a16="http://schemas.microsoft.com/office/drawing/2014/main" id="{12A90D5E-1DEF-516D-8DD9-FB532EC4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640" y="1414210"/>
            <a:ext cx="3561184" cy="4994343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F1FECDE5-D484-6AF7-AB33-09D8EFA66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DE2D1E42-4ACA-D970-BAC0-AFDB063B1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39" y="6476923"/>
            <a:ext cx="1653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Samrock et al., 2018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013283DA-1A6D-94A5-2A51-E525DD25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2479"/>
          <a:stretch>
            <a:fillRect/>
          </a:stretch>
        </p:blipFill>
        <p:spPr>
          <a:xfrm>
            <a:off x="168004" y="993273"/>
            <a:ext cx="8161043" cy="3114902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878FCF-7044-D4C5-F4D5-13EA67EAC446}"/>
              </a:ext>
            </a:extLst>
          </p:cNvPr>
          <p:cNvSpPr txBox="1"/>
          <p:nvPr/>
        </p:nvSpPr>
        <p:spPr>
          <a:xfrm>
            <a:off x="755376" y="125201"/>
            <a:ext cx="11131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Magnetotelluric</a:t>
            </a:r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(MT) imaging beneath Tulu Moye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B427C7-97BD-E537-88CA-E490986629FA}"/>
              </a:ext>
            </a:extLst>
          </p:cNvPr>
          <p:cNvCxnSpPr>
            <a:cxnSpLocks/>
          </p:cNvCxnSpPr>
          <p:nvPr/>
        </p:nvCxnSpPr>
        <p:spPr>
          <a:xfrm>
            <a:off x="1301262" y="2196179"/>
            <a:ext cx="926123" cy="0"/>
          </a:xfrm>
          <a:prstGeom prst="line">
            <a:avLst/>
          </a:prstGeom>
          <a:ln w="69850">
            <a:solidFill>
              <a:srgbClr val="BA5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74109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5ABE4-B1C0-402D-A736-E6A459E49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a volcano&#10;&#10;AI-generated content may be incorrect.">
            <a:extLst>
              <a:ext uri="{FF2B5EF4-FFF2-40B4-BE49-F238E27FC236}">
                <a16:creationId xmlns:a16="http://schemas.microsoft.com/office/drawing/2014/main" id="{45916548-B664-CB19-2163-5E4D6C5B3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640" y="1414210"/>
            <a:ext cx="3561184" cy="4994343"/>
          </a:xfrm>
          <a:prstGeom prst="rect">
            <a:avLst/>
          </a:prstGeom>
        </p:spPr>
      </p:pic>
      <p:sp>
        <p:nvSpPr>
          <p:cNvPr id="2" name="Text Box 1031">
            <a:extLst>
              <a:ext uri="{FF2B5EF4-FFF2-40B4-BE49-F238E27FC236}">
                <a16:creationId xmlns:a16="http://schemas.microsoft.com/office/drawing/2014/main" id="{D2B495C1-F952-0117-50A7-22464136A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431" y="6479506"/>
            <a:ext cx="15600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Kebede et al., 2023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Text Box 1031">
            <a:extLst>
              <a:ext uri="{FF2B5EF4-FFF2-40B4-BE49-F238E27FC236}">
                <a16:creationId xmlns:a16="http://schemas.microsoft.com/office/drawing/2014/main" id="{3BD911AE-F122-6F0E-A881-647A4FC3C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439" y="6476923"/>
            <a:ext cx="165301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Samrock et al., 2018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C8EA6281-F48F-CC13-D008-D372BAA71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168004" y="993272"/>
            <a:ext cx="8161043" cy="541528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AE4173-916D-3F46-078D-E8D8C4CF697A}"/>
              </a:ext>
            </a:extLst>
          </p:cNvPr>
          <p:cNvSpPr txBox="1"/>
          <p:nvPr/>
        </p:nvSpPr>
        <p:spPr>
          <a:xfrm>
            <a:off x="755375" y="125201"/>
            <a:ext cx="11360449" cy="6124754"/>
          </a:xfrm>
          <a:prstGeom prst="rect">
            <a:avLst/>
          </a:prstGeom>
          <a:solidFill>
            <a:schemeClr val="bg1">
              <a:alpha val="59563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Conclusions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Seismology - VT earthquakes caused by hydrothermal fluid flow</a:t>
            </a:r>
          </a:p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    Low frequency earthquakes caused by magma motion  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InSAR - protracted uplift modelled by a sill 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b="1" kern="1400" spc="-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Magnetotellurics</a:t>
            </a:r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high conductivities show evidence for a clay cap and heat source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Integration of results from multiple methods shows a complex melt system and overlying hydrothermal system </a:t>
            </a: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1635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870CA-3E90-AAB9-2D26-B65714C6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FC99CA-3114-3016-03CE-BAD1C02C2CFB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Magma-rich rifting in the Ethiopian rift </a:t>
            </a:r>
            <a:endParaRPr lang="en-GB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1030" descr="buckmodel">
            <a:extLst>
              <a:ext uri="{FF2B5EF4-FFF2-40B4-BE49-F238E27FC236}">
                <a16:creationId xmlns:a16="http://schemas.microsoft.com/office/drawing/2014/main" id="{CF5DBA38-E66D-4C25-5646-D0560CA30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"/>
          <a:stretch>
            <a:fillRect/>
          </a:stretch>
        </p:blipFill>
        <p:spPr bwMode="auto">
          <a:xfrm>
            <a:off x="633850" y="1266315"/>
            <a:ext cx="5021448" cy="523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31">
            <a:extLst>
              <a:ext uri="{FF2B5EF4-FFF2-40B4-BE49-F238E27FC236}">
                <a16:creationId xmlns:a16="http://schemas.microsoft.com/office/drawing/2014/main" id="{07E34114-AE76-F124-A0DB-DD37FEB94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50" y="6380650"/>
            <a:ext cx="138050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Buck et al., 2006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 Box 1032">
            <a:extLst>
              <a:ext uri="{FF2B5EF4-FFF2-40B4-BE49-F238E27FC236}">
                <a16:creationId xmlns:a16="http://schemas.microsoft.com/office/drawing/2014/main" id="{108559EE-D3EE-6634-3267-55D22E2D2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249" y="849865"/>
            <a:ext cx="18085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latin typeface="Arial" charset="0"/>
                <a:ea typeface="ＭＳ Ｐゴシック" charset="0"/>
              </a:rPr>
              <a:t>McKenzie, 1978, EPSL</a:t>
            </a:r>
            <a:endParaRPr lang="en-US" sz="1000" b="1" i="1" dirty="0">
              <a:latin typeface="Arial" charset="0"/>
              <a:ea typeface="ＭＳ Ｐゴシック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190B98-55E3-57A0-8B28-39664518A7E8}"/>
              </a:ext>
            </a:extLst>
          </p:cNvPr>
          <p:cNvSpPr txBox="1"/>
          <p:nvPr/>
        </p:nvSpPr>
        <p:spPr>
          <a:xfrm>
            <a:off x="6096001" y="1247652"/>
            <a:ext cx="59778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Magma intrusion accommodates at lower stresses than faulting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magma is available it is the preferred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mechanism of extension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know little about how diking happens in space in and time in continental rifts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This is especially the case in young rifts with slow rate (&lt;1 cm/yr) extension </a:t>
            </a:r>
          </a:p>
        </p:txBody>
      </p:sp>
    </p:spTree>
    <p:extLst>
      <p:ext uri="{BB962C8B-B14F-4D97-AF65-F5344CB8AC3E}">
        <p14:creationId xmlns:p14="http://schemas.microsoft.com/office/powerpoint/2010/main" val="41347191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D19B5-7809-19F2-42CA-772BD6335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981675F-D275-7FCE-E862-97B5B2C2AC35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Evidence for magma intrusion from seismic reflection and gravity </a:t>
            </a:r>
            <a:endParaRPr lang="en-GB" sz="2800" b="1" kern="1400" spc="-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095C0-CBEE-4241-EF7D-D9C4140CC9D4}"/>
              </a:ext>
            </a:extLst>
          </p:cNvPr>
          <p:cNvSpPr txBox="1"/>
          <p:nvPr/>
        </p:nvSpPr>
        <p:spPr>
          <a:xfrm>
            <a:off x="6096001" y="1247652"/>
            <a:ext cx="59778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Crustal structure shows very little crustal thinning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Seismic velocities are high - interpreted as mafic intrusion</a:t>
            </a:r>
          </a:p>
        </p:txBody>
      </p:sp>
      <p:pic>
        <p:nvPicPr>
          <p:cNvPr id="4" name="Picture 3" descr="A map of the red sea&#10;&#10;AI-generated content may be incorrect.">
            <a:extLst>
              <a:ext uri="{FF2B5EF4-FFF2-40B4-BE49-F238E27FC236}">
                <a16:creationId xmlns:a16="http://schemas.microsoft.com/office/drawing/2014/main" id="{27305224-CAE6-5D11-942C-A3DE8DC5F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0" y="845502"/>
            <a:ext cx="5321501" cy="5791046"/>
          </a:xfrm>
          <a:prstGeom prst="rect">
            <a:avLst/>
          </a:prstGeom>
        </p:spPr>
      </p:pic>
      <p:sp>
        <p:nvSpPr>
          <p:cNvPr id="6" name="Text Box 1031">
            <a:extLst>
              <a:ext uri="{FF2B5EF4-FFF2-40B4-BE49-F238E27FC236}">
                <a16:creationId xmlns:a16="http://schemas.microsoft.com/office/drawing/2014/main" id="{EB309C8A-D100-B887-64EA-826A6DEDD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3488" y="6479506"/>
            <a:ext cx="17732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Mackenzie et al., 2005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Text Box 1031">
            <a:extLst>
              <a:ext uri="{FF2B5EF4-FFF2-40B4-BE49-F238E27FC236}">
                <a16:creationId xmlns:a16="http://schemas.microsoft.com/office/drawing/2014/main" id="{D08782B9-3BB2-E213-BCCF-ED28FA96F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31" y="6603076"/>
            <a:ext cx="13708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Rees et al., 2025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2" name="Picture 1" descr="A map of a geological map&#10;&#10;AI-generated content may be incorrect.">
            <a:extLst>
              <a:ext uri="{FF2B5EF4-FFF2-40B4-BE49-F238E27FC236}">
                <a16:creationId xmlns:a16="http://schemas.microsoft.com/office/drawing/2014/main" id="{92503384-FE1A-877A-D379-4D9F1388F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053" y="3478428"/>
            <a:ext cx="8609229" cy="30141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038662-88D4-4319-24D2-D53AE4C40365}"/>
              </a:ext>
            </a:extLst>
          </p:cNvPr>
          <p:cNvCxnSpPr>
            <a:cxnSpLocks/>
          </p:cNvCxnSpPr>
          <p:nvPr/>
        </p:nvCxnSpPr>
        <p:spPr>
          <a:xfrm>
            <a:off x="963827" y="4663972"/>
            <a:ext cx="2001795" cy="1193131"/>
          </a:xfrm>
          <a:prstGeom prst="line">
            <a:avLst/>
          </a:prstGeom>
          <a:ln w="825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943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208B5-9320-120E-81B1-F3AA56ABB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D9A77D5-9D21-98D0-E0A1-8D73B9936FB7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Gravity highs at magmatic segments</a:t>
            </a:r>
            <a:endParaRPr lang="en-GB" sz="2800" b="1" kern="1400" spc="-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BB07CD-B4DE-4ECA-4A83-A5F686038421}"/>
              </a:ext>
            </a:extLst>
          </p:cNvPr>
          <p:cNvSpPr/>
          <p:nvPr/>
        </p:nvSpPr>
        <p:spPr>
          <a:xfrm>
            <a:off x="1828800" y="4788568"/>
            <a:ext cx="601579" cy="614068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map of a geothermal area&#10;&#10;AI-generated content may be incorrect.">
            <a:extLst>
              <a:ext uri="{FF2B5EF4-FFF2-40B4-BE49-F238E27FC236}">
                <a16:creationId xmlns:a16="http://schemas.microsoft.com/office/drawing/2014/main" id="{46C99B32-FB88-BCEE-2EA5-B658E7565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6" y="869901"/>
            <a:ext cx="5523472" cy="5900577"/>
          </a:xfrm>
          <a:prstGeom prst="rect">
            <a:avLst/>
          </a:prstGeom>
        </p:spPr>
      </p:pic>
      <p:sp>
        <p:nvSpPr>
          <p:cNvPr id="16" name="Text Box 1031">
            <a:extLst>
              <a:ext uri="{FF2B5EF4-FFF2-40B4-BE49-F238E27FC236}">
                <a16:creationId xmlns:a16="http://schemas.microsoft.com/office/drawing/2014/main" id="{56CD94AC-86D1-1C48-5EA9-9563F0CD6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986" y="6479506"/>
            <a:ext cx="16466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Nigussie et al., 2022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Text Box 1031">
            <a:extLst>
              <a:ext uri="{FF2B5EF4-FFF2-40B4-BE49-F238E27FC236}">
                <a16:creationId xmlns:a16="http://schemas.microsoft.com/office/drawing/2014/main" id="{2C68C39B-4F54-CE92-DE8E-5FE109AD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771" y="6479506"/>
            <a:ext cx="15792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Ebinger et al., 2001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32353A-5887-5872-73D5-6C4B561F70FA}"/>
              </a:ext>
            </a:extLst>
          </p:cNvPr>
          <p:cNvSpPr txBox="1"/>
          <p:nvPr/>
        </p:nvSpPr>
        <p:spPr>
          <a:xfrm>
            <a:off x="6096001" y="1247652"/>
            <a:ext cx="5977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Bouguer gravity filtered to crustal depths shows gravity highs beneath segments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Interpreted as dense mafic intrusion in upper half of the crust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Similar to gravity signal of slow spreading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ocean ridges</a:t>
            </a:r>
          </a:p>
        </p:txBody>
      </p:sp>
    </p:spTree>
    <p:extLst>
      <p:ext uri="{BB962C8B-B14F-4D97-AF65-F5344CB8AC3E}">
        <p14:creationId xmlns:p14="http://schemas.microsoft.com/office/powerpoint/2010/main" val="289722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8F185-295C-D78E-BADB-130FC4130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53ACB09-D04A-C1FF-4158-0BFF9A1A4974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Gravity highs at magmatic segments</a:t>
            </a:r>
            <a:endParaRPr lang="en-GB" sz="2800" b="1" kern="1400" spc="-5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BBBE68-606D-6CF3-9E8B-61340E755E07}"/>
              </a:ext>
            </a:extLst>
          </p:cNvPr>
          <p:cNvSpPr/>
          <p:nvPr/>
        </p:nvSpPr>
        <p:spPr>
          <a:xfrm>
            <a:off x="1828800" y="4788568"/>
            <a:ext cx="601579" cy="614068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map of a geothermal area&#10;&#10;AI-generated content may be incorrect.">
            <a:extLst>
              <a:ext uri="{FF2B5EF4-FFF2-40B4-BE49-F238E27FC236}">
                <a16:creationId xmlns:a16="http://schemas.microsoft.com/office/drawing/2014/main" id="{73FD8825-BB54-6FFF-43D4-864531BCA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6" y="869901"/>
            <a:ext cx="5523472" cy="5900577"/>
          </a:xfrm>
          <a:prstGeom prst="rect">
            <a:avLst/>
          </a:prstGeom>
        </p:spPr>
      </p:pic>
      <p:sp>
        <p:nvSpPr>
          <p:cNvPr id="16" name="Text Box 1031">
            <a:extLst>
              <a:ext uri="{FF2B5EF4-FFF2-40B4-BE49-F238E27FC236}">
                <a16:creationId xmlns:a16="http://schemas.microsoft.com/office/drawing/2014/main" id="{313FC7FB-16BD-08C4-B6EF-8436126DE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986" y="6479506"/>
            <a:ext cx="164660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Nigussie et al., 2022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7" name="Text Box 1031">
            <a:extLst>
              <a:ext uri="{FF2B5EF4-FFF2-40B4-BE49-F238E27FC236}">
                <a16:creationId xmlns:a16="http://schemas.microsoft.com/office/drawing/2014/main" id="{680345DC-0463-6480-F294-E796ECE91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771" y="6479506"/>
            <a:ext cx="15792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Ebinger et al., 2001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DE0CE-311C-8C6B-E8DF-F91D0382C052}"/>
              </a:ext>
            </a:extLst>
          </p:cNvPr>
          <p:cNvSpPr txBox="1"/>
          <p:nvPr/>
        </p:nvSpPr>
        <p:spPr>
          <a:xfrm>
            <a:off x="6096001" y="1247652"/>
            <a:ext cx="59778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Bouguer gravity filtered to crustal depths shows gravity highs beneath segments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Interpreted as dense mafic intrusion in upper half of the crust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Similar to gravity signal of slow spreading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ocean ridges</a:t>
            </a:r>
          </a:p>
        </p:txBody>
      </p:sp>
      <p:pic>
        <p:nvPicPr>
          <p:cNvPr id="2" name="Picture 1" descr="A diagram of a structure&#10;&#10;AI-generated content may be incorrect.">
            <a:extLst>
              <a:ext uri="{FF2B5EF4-FFF2-40B4-BE49-F238E27FC236}">
                <a16:creationId xmlns:a16="http://schemas.microsoft.com/office/drawing/2014/main" id="{616E984B-F933-28A3-97E1-DE4661BE0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6152" y="3953022"/>
            <a:ext cx="2899363" cy="2818479"/>
          </a:xfrm>
          <a:prstGeom prst="rect">
            <a:avLst/>
          </a:prstGeom>
        </p:spPr>
      </p:pic>
      <p:sp>
        <p:nvSpPr>
          <p:cNvPr id="4" name="Text Box 1031">
            <a:extLst>
              <a:ext uri="{FF2B5EF4-FFF2-40B4-BE49-F238E27FC236}">
                <a16:creationId xmlns:a16="http://schemas.microsoft.com/office/drawing/2014/main" id="{45BD8893-5CA2-5B1F-329F-87F0C0BC1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4171" y="6631906"/>
            <a:ext cx="157927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Ebinger et al., 2001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032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F56EE-D3E5-FB89-E44E-586B4159A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667E594-642F-DB9E-12D8-9375202FF98C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Rift volcanic systems are active &amp; geothermal prospects </a:t>
            </a:r>
            <a:endParaRPr lang="en-GB" sz="2800" b="1" kern="1400" spc="-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ap of the red sea&#10;&#10;AI-generated content may be incorrect.">
            <a:extLst>
              <a:ext uri="{FF2B5EF4-FFF2-40B4-BE49-F238E27FC236}">
                <a16:creationId xmlns:a16="http://schemas.microsoft.com/office/drawing/2014/main" id="{05962746-99BE-1A56-1415-BC1AAB32D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40" y="845502"/>
            <a:ext cx="5321501" cy="57910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E39551-8C3C-1075-60F9-E6017E1A98FC}"/>
              </a:ext>
            </a:extLst>
          </p:cNvPr>
          <p:cNvSpPr/>
          <p:nvPr/>
        </p:nvSpPr>
        <p:spPr>
          <a:xfrm>
            <a:off x="939113" y="4411362"/>
            <a:ext cx="1519881" cy="2068144"/>
          </a:xfrm>
          <a:prstGeom prst="rect">
            <a:avLst/>
          </a:prstGeom>
          <a:noFill/>
          <a:ln w="793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map of different types of land&#10;&#10;AI-generated content may be incorrect.">
            <a:extLst>
              <a:ext uri="{FF2B5EF4-FFF2-40B4-BE49-F238E27FC236}">
                <a16:creationId xmlns:a16="http://schemas.microsoft.com/office/drawing/2014/main" id="{F12658B6-E572-3100-8D5C-CEDB74078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800" y="845502"/>
            <a:ext cx="4423222" cy="5791046"/>
          </a:xfrm>
          <a:prstGeom prst="rect">
            <a:avLst/>
          </a:prstGeom>
        </p:spPr>
      </p:pic>
      <p:pic>
        <p:nvPicPr>
          <p:cNvPr id="7" name="Picture 6" descr="A map of the geothermal region&#10;&#10;AI-generated content may be incorrect.">
            <a:extLst>
              <a:ext uri="{FF2B5EF4-FFF2-40B4-BE49-F238E27FC236}">
                <a16:creationId xmlns:a16="http://schemas.microsoft.com/office/drawing/2014/main" id="{58C7C5B2-1970-5000-CE14-6B89AD3AE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221" y="551286"/>
            <a:ext cx="4909100" cy="6097620"/>
          </a:xfrm>
          <a:prstGeom prst="rect">
            <a:avLst/>
          </a:prstGeom>
        </p:spPr>
      </p:pic>
      <p:sp>
        <p:nvSpPr>
          <p:cNvPr id="9" name="Text Box 1031">
            <a:extLst>
              <a:ext uri="{FF2B5EF4-FFF2-40B4-BE49-F238E27FC236}">
                <a16:creationId xmlns:a16="http://schemas.microsoft.com/office/drawing/2014/main" id="{7B7E9B7A-3C87-6291-A3F2-32E4DC8C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771" y="6479506"/>
            <a:ext cx="14249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Biggs et al., 2011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 Box 1031">
            <a:extLst>
              <a:ext uri="{FF2B5EF4-FFF2-40B4-BE49-F238E27FC236}">
                <a16:creationId xmlns:a16="http://schemas.microsoft.com/office/drawing/2014/main" id="{070D56F4-1881-8301-8309-D866E40E2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631" y="6615433"/>
            <a:ext cx="137088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Rees et al., 2025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84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77231-3F01-EE79-7862-18DE096F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map of the geothermal region&#10;&#10;AI-generated content may be incorrect.">
            <a:extLst>
              <a:ext uri="{FF2B5EF4-FFF2-40B4-BE49-F238E27FC236}">
                <a16:creationId xmlns:a16="http://schemas.microsoft.com/office/drawing/2014/main" id="{E7368383-102D-FA68-55BE-26D4C8F536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785"/>
          <a:stretch>
            <a:fillRect/>
          </a:stretch>
        </p:blipFill>
        <p:spPr>
          <a:xfrm>
            <a:off x="5707221" y="442452"/>
            <a:ext cx="4909100" cy="6206454"/>
          </a:xfrm>
          <a:prstGeom prst="rect">
            <a:avLst/>
          </a:prstGeom>
        </p:spPr>
      </p:pic>
      <p:sp>
        <p:nvSpPr>
          <p:cNvPr id="11" name="Text Box 1031">
            <a:extLst>
              <a:ext uri="{FF2B5EF4-FFF2-40B4-BE49-F238E27FC236}">
                <a16:creationId xmlns:a16="http://schemas.microsoft.com/office/drawing/2014/main" id="{14C48EBF-93AF-6C18-E154-CAA065D61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1771" y="6479506"/>
            <a:ext cx="14249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b="1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Biggs et al., 2011</a:t>
            </a:r>
            <a:endParaRPr lang="en-US" sz="1000" b="1" i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FB372-6990-7D20-FE10-FE317910EA4D}"/>
              </a:ext>
            </a:extLst>
          </p:cNvPr>
          <p:cNvSpPr txBox="1"/>
          <p:nvPr/>
        </p:nvSpPr>
        <p:spPr>
          <a:xfrm>
            <a:off x="755376" y="125201"/>
            <a:ext cx="1113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kern="1400" spc="-5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Aluto</a:t>
            </a:r>
            <a:r>
              <a:rPr lang="en-US" sz="2800" b="1" kern="1400" spc="-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pilot geothermal power plant</a:t>
            </a:r>
            <a:endParaRPr lang="en-GB" sz="2800" b="1" kern="1400" spc="-5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map of the red sea&#10;&#10;AI-generated content may be incorrect.">
            <a:extLst>
              <a:ext uri="{FF2B5EF4-FFF2-40B4-BE49-F238E27FC236}">
                <a16:creationId xmlns:a16="http://schemas.microsoft.com/office/drawing/2014/main" id="{04ABB805-981C-876D-4748-274FFA392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40" y="845502"/>
            <a:ext cx="5321501" cy="5791046"/>
          </a:xfrm>
          <a:prstGeom prst="rect">
            <a:avLst/>
          </a:prstGeom>
        </p:spPr>
      </p:pic>
      <p:pic>
        <p:nvPicPr>
          <p:cNvPr id="2" name="Picture 1" descr="A large building with a roof&#10;&#10;AI-generated content may be incorrect.">
            <a:extLst>
              <a:ext uri="{FF2B5EF4-FFF2-40B4-BE49-F238E27FC236}">
                <a16:creationId xmlns:a16="http://schemas.microsoft.com/office/drawing/2014/main" id="{8C1AAE81-519E-BB9B-595B-6CD6C7432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95" y="758113"/>
            <a:ext cx="5449660" cy="3620270"/>
          </a:xfrm>
          <a:prstGeom prst="rect">
            <a:avLst/>
          </a:prstGeom>
        </p:spPr>
      </p:pic>
      <p:pic>
        <p:nvPicPr>
          <p:cNvPr id="3" name="Picture 2" descr="A close-up of a factory&#10;&#10;AI-generated content may be incorrect.">
            <a:extLst>
              <a:ext uri="{FF2B5EF4-FFF2-40B4-BE49-F238E27FC236}">
                <a16:creationId xmlns:a16="http://schemas.microsoft.com/office/drawing/2014/main" id="{EE923129-A920-FFEA-B2BA-A64D8ACC88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823" y="4182140"/>
            <a:ext cx="5425532" cy="24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21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940</Words>
  <Application>Microsoft Macintosh PowerPoint</Application>
  <PresentationFormat>Widescreen</PresentationFormat>
  <Paragraphs>211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 Unicode MS</vt:lpstr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Derek Keir</cp:lastModifiedBy>
  <cp:revision>125</cp:revision>
  <cp:lastPrinted>2025-09-01T19:58:26Z</cp:lastPrinted>
  <dcterms:created xsi:type="dcterms:W3CDTF">2021-06-24T06:47:39Z</dcterms:created>
  <dcterms:modified xsi:type="dcterms:W3CDTF">2025-09-02T04:11:47Z</dcterms:modified>
</cp:coreProperties>
</file>