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78" r:id="rId6"/>
    <p:sldId id="261" r:id="rId7"/>
    <p:sldId id="279" r:id="rId8"/>
    <p:sldId id="280" r:id="rId9"/>
    <p:sldId id="277" r:id="rId10"/>
    <p:sldId id="276" r:id="rId11"/>
    <p:sldId id="281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300" r:id="rId20"/>
    <p:sldId id="275" r:id="rId21"/>
    <p:sldId id="282" r:id="rId22"/>
    <p:sldId id="273" r:id="rId2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14"/>
    <p:restoredTop sz="94686"/>
  </p:normalViewPr>
  <p:slideViewPr>
    <p:cSldViewPr snapToGrid="0">
      <p:cViewPr varScale="1">
        <p:scale>
          <a:sx n="137" d="100"/>
          <a:sy n="137" d="100"/>
        </p:scale>
        <p:origin x="736" y="20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-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hesis Defens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Thesis Defense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0"/>
          <p:cNvSpPr/>
          <p:nvPr/>
        </p:nvSpPr>
        <p:spPr>
          <a:xfrm>
            <a:off x="-1" y="1141412"/>
            <a:ext cx="12192001" cy="68263"/>
          </a:xfrm>
          <a:prstGeom prst="rect">
            <a:avLst/>
          </a:prstGeom>
          <a:gradFill>
            <a:gsLst>
              <a:gs pos="100000">
                <a:srgbClr val="000099"/>
              </a:gs>
              <a:gs pos="100000">
                <a:srgbClr val="6D60BE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16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9" y="114300"/>
            <a:ext cx="874713" cy="962742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7628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64919" y="1606609"/>
            <a:ext cx="5754882" cy="457035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3376" y="6551285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0"/>
          <p:cNvSpPr/>
          <p:nvPr/>
        </p:nvSpPr>
        <p:spPr>
          <a:xfrm>
            <a:off x="-1" y="1141412"/>
            <a:ext cx="12192001" cy="68263"/>
          </a:xfrm>
          <a:prstGeom prst="rect">
            <a:avLst/>
          </a:prstGeom>
          <a:gradFill>
            <a:gsLst>
              <a:gs pos="100000">
                <a:srgbClr val="000099"/>
              </a:gs>
              <a:gs pos="100000">
                <a:srgbClr val="6D60BE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27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9" y="114300"/>
            <a:ext cx="874713" cy="962742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7628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idx="1"/>
          </p:nvPr>
        </p:nvSpPr>
        <p:spPr>
          <a:xfrm>
            <a:off x="273464" y="1598063"/>
            <a:ext cx="11656465" cy="45789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3376" y="6551285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7628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64919" y="1606609"/>
            <a:ext cx="5754882" cy="457035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3376" y="6551285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7628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xfrm>
            <a:off x="273464" y="1598063"/>
            <a:ext cx="11656465" cy="45789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3376" y="6551285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7628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64919" y="1606609"/>
            <a:ext cx="5754882" cy="457035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3376" y="6551285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10"/>
          <p:cNvSpPr/>
          <p:nvPr/>
        </p:nvSpPr>
        <p:spPr>
          <a:xfrm>
            <a:off x="-1" y="1141412"/>
            <a:ext cx="12192001" cy="68263"/>
          </a:xfrm>
          <a:prstGeom prst="rect">
            <a:avLst/>
          </a:prstGeom>
          <a:gradFill>
            <a:gsLst>
              <a:gs pos="100000">
                <a:srgbClr val="000099"/>
              </a:gs>
              <a:gs pos="100000">
                <a:srgbClr val="6D60BE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7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100" y="4762"/>
            <a:ext cx="1009650" cy="1137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9" y="114300"/>
            <a:ext cx="874713" cy="962742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78855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3466" y="1589517"/>
            <a:ext cx="5724110" cy="915558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</a:lvl1pPr>
            <a:lvl2pPr marL="0" indent="457200">
              <a:buSzTx/>
              <a:buFontTx/>
              <a:buNone/>
            </a:lvl2pPr>
            <a:lvl3pPr marL="0" indent="914400">
              <a:buSzTx/>
              <a:buFontTx/>
              <a:buNone/>
            </a:lvl3pPr>
            <a:lvl4pPr marL="0" indent="1371600">
              <a:buSzTx/>
              <a:buFontTx/>
              <a:buNone/>
            </a:lvl4pPr>
            <a:lvl5pPr marL="0" indent="182880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715125" y="1589517"/>
            <a:ext cx="5214804" cy="915558"/>
          </a:xfrm>
          <a:prstGeom prst="rect">
            <a:avLst/>
          </a:prstGeom>
        </p:spPr>
        <p:txBody>
          <a:bodyPr anchor="b"/>
          <a:lstStyle/>
          <a:p>
            <a:pPr marL="0" indent="0" algn="ctr">
              <a:buSzTx/>
              <a:buFontTx/>
              <a:buNone/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3376" y="6551285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10"/>
          <p:cNvSpPr/>
          <p:nvPr/>
        </p:nvSpPr>
        <p:spPr>
          <a:xfrm>
            <a:off x="-1" y="1141412"/>
            <a:ext cx="12192001" cy="68263"/>
          </a:xfrm>
          <a:prstGeom prst="rect">
            <a:avLst/>
          </a:prstGeom>
          <a:gradFill>
            <a:gsLst>
              <a:gs pos="100000">
                <a:srgbClr val="000099"/>
              </a:gs>
              <a:gs pos="100000">
                <a:srgbClr val="6D60BE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0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100" y="4762"/>
            <a:ext cx="1009650" cy="1137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9" y="114300"/>
            <a:ext cx="874713" cy="962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7100" y="4762"/>
            <a:ext cx="1009650" cy="1137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9" y="114300"/>
            <a:ext cx="874713" cy="962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Picture 4" descr="Picture 4"/>
          <p:cNvPicPr>
            <a:picLocks noChangeAspect="1"/>
          </p:cNvPicPr>
          <p:nvPr/>
        </p:nvPicPr>
        <p:blipFill>
          <a:blip r:embed="rId4"/>
          <a:srcRect l="1755"/>
          <a:stretch>
            <a:fillRect/>
          </a:stretch>
        </p:blipFill>
        <p:spPr>
          <a:xfrm>
            <a:off x="990599" y="2819400"/>
            <a:ext cx="3207838" cy="2544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Picture 12" descr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213" y="1981200"/>
            <a:ext cx="1246188" cy="137160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Rectangle 8"/>
          <p:cNvSpPr txBox="1"/>
          <p:nvPr/>
        </p:nvSpPr>
        <p:spPr>
          <a:xfrm>
            <a:off x="5518503" y="2276781"/>
            <a:ext cx="5776131" cy="1249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36" tIns="45636" rIns="45636" bIns="45636" anchor="ctr">
            <a:spAutoFit/>
          </a:bodyPr>
          <a:lstStyle>
            <a:lvl1pPr algn="ctr" defTabSz="914408">
              <a:lnSpc>
                <a:spcPct val="120000"/>
              </a:lnSpc>
              <a:defRPr sz="2400" b="1" i="1">
                <a:solidFill>
                  <a:srgbClr val="000066"/>
                </a:solidFill>
                <a:effectLst>
                  <a:outerShdw blurRad="38100" dist="38100" dir="2700000" rotWithShape="0">
                    <a:schemeClr val="accent3">
                      <a:lumOff val="10616"/>
                    </a:schemeClr>
                  </a:outerShdw>
                </a:effectLst>
              </a:defRPr>
            </a:lvl1pPr>
          </a:lstStyle>
          <a:p>
            <a:r>
              <a:t>A Comparison of High Frequency Angle of Arrival and Ionosonde Data During a Traveling Ionospheric Disturbance</a:t>
            </a:r>
          </a:p>
        </p:txBody>
      </p:sp>
      <p:sp>
        <p:nvSpPr>
          <p:cNvPr id="67" name="Text Box 9"/>
          <p:cNvSpPr txBox="1"/>
          <p:nvPr/>
        </p:nvSpPr>
        <p:spPr>
          <a:xfrm>
            <a:off x="6234926" y="4542802"/>
            <a:ext cx="4522006" cy="1464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36" tIns="45636" rIns="45636" bIns="45636">
            <a:spAutoFit/>
          </a:bodyPr>
          <a:lstStyle/>
          <a:p>
            <a:pPr algn="ctr">
              <a:spcBef>
                <a:spcPts val="400"/>
              </a:spcBef>
              <a:defRPr sz="2000" b="1">
                <a:solidFill>
                  <a:srgbClr val="000066"/>
                </a:solidFill>
              </a:defRPr>
            </a:pPr>
            <a:r>
              <a:t>Kalen L. Knippling, Capt, USAF</a:t>
            </a:r>
          </a:p>
          <a:p>
            <a:pPr algn="ctr">
              <a:spcBef>
                <a:spcPts val="400"/>
              </a:spcBef>
              <a:defRPr sz="2000" b="1">
                <a:solidFill>
                  <a:srgbClr val="000066"/>
                </a:solidFill>
              </a:defRPr>
            </a:pPr>
            <a:r>
              <a:t>AFIT/ENP</a:t>
            </a:r>
          </a:p>
          <a:p>
            <a:pPr algn="ctr">
              <a:spcBef>
                <a:spcPts val="400"/>
              </a:spcBef>
              <a:defRPr sz="1200">
                <a:solidFill>
                  <a:srgbClr val="002060"/>
                </a:solidFill>
              </a:defRPr>
            </a:pPr>
            <a:endParaRPr/>
          </a:p>
          <a:p>
            <a:pPr algn="ctr">
              <a:spcBef>
                <a:spcPts val="400"/>
              </a:spcBef>
              <a:defRPr sz="1200">
                <a:solidFill>
                  <a:srgbClr val="002060"/>
                </a:solidFill>
              </a:defRPr>
            </a:pPr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3376" y="6551285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10"/>
          <p:cNvSpPr/>
          <p:nvPr/>
        </p:nvSpPr>
        <p:spPr>
          <a:xfrm>
            <a:off x="-1" y="1141412"/>
            <a:ext cx="12192001" cy="68263"/>
          </a:xfrm>
          <a:prstGeom prst="rect">
            <a:avLst/>
          </a:prstGeom>
          <a:gradFill>
            <a:gsLst>
              <a:gs pos="100000">
                <a:srgbClr val="000099"/>
              </a:gs>
              <a:gs pos="100000">
                <a:srgbClr val="6D60BE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6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9" y="114300"/>
            <a:ext cx="874713" cy="962742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7628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64919" y="1606609"/>
            <a:ext cx="5754882" cy="457035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3376" y="6551285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10"/>
          <p:cNvSpPr/>
          <p:nvPr/>
        </p:nvSpPr>
        <p:spPr>
          <a:xfrm>
            <a:off x="-1" y="1141412"/>
            <a:ext cx="12192001" cy="68263"/>
          </a:xfrm>
          <a:prstGeom prst="rect">
            <a:avLst/>
          </a:prstGeom>
          <a:gradFill>
            <a:gsLst>
              <a:gs pos="100000">
                <a:srgbClr val="000099"/>
              </a:gs>
              <a:gs pos="100000">
                <a:srgbClr val="6D60BE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7" name="Picture 12" descr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89" y="114300"/>
            <a:ext cx="874713" cy="962742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77628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xfrm>
            <a:off x="273464" y="1598063"/>
            <a:ext cx="11656465" cy="457890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33376" y="6551285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defRPr sz="4400" b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98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723900" indent="-266700">
              <a:defRPr sz="2800"/>
            </a:lvl2pPr>
            <a:lvl3pPr marL="1234439" indent="-320039">
              <a:defRPr sz="2800"/>
            </a:lvl3pPr>
            <a:lvl4pPr marL="1727200" indent="-355600">
              <a:defRPr sz="2800"/>
            </a:lvl4pPr>
            <a:lvl5pPr marL="2184400" indent="-355600"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723900" indent="-266700">
              <a:defRPr sz="2800">
                <a:solidFill>
                  <a:srgbClr val="FFFFFF"/>
                </a:solidFill>
              </a:defRPr>
            </a:lvl2pPr>
            <a:lvl3pPr marL="1234439" indent="-320039">
              <a:defRPr sz="2800">
                <a:solidFill>
                  <a:srgbClr val="FFFFFF"/>
                </a:solidFill>
              </a:defRPr>
            </a:lvl3pPr>
            <a:lvl4pPr marL="1727200" indent="-355600">
              <a:defRPr sz="2800">
                <a:solidFill>
                  <a:srgbClr val="FFFFFF"/>
                </a:solidFill>
              </a:defRPr>
            </a:lvl4pPr>
            <a:lvl5pPr marL="2184400" indent="-355600">
              <a:defRPr sz="2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/>
          <p:nvPr/>
        </p:nvSpPr>
        <p:spPr>
          <a:xfrm>
            <a:off x="-1" y="1141412"/>
            <a:ext cx="12192001" cy="68263"/>
          </a:xfrm>
          <a:prstGeom prst="rect">
            <a:avLst/>
          </a:prstGeom>
          <a:gradFill>
            <a:gsLst>
              <a:gs pos="100000">
                <a:srgbClr val="000099"/>
              </a:gs>
              <a:gs pos="100000">
                <a:srgbClr val="6D60BE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Picture 7" descr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7100" y="4762"/>
            <a:ext cx="1009650" cy="1137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12" descr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789" y="114300"/>
            <a:ext cx="874713" cy="962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7" descr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87100" y="4762"/>
            <a:ext cx="1009650" cy="1137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12" descr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789" y="114300"/>
            <a:ext cx="874713" cy="962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4" descr="Picture 4"/>
          <p:cNvPicPr>
            <a:picLocks noChangeAspect="1"/>
          </p:cNvPicPr>
          <p:nvPr/>
        </p:nvPicPr>
        <p:blipFill>
          <a:blip r:embed="rId16"/>
          <a:srcRect l="1755"/>
          <a:stretch>
            <a:fillRect/>
          </a:stretch>
        </p:blipFill>
        <p:spPr>
          <a:xfrm>
            <a:off x="990599" y="2819400"/>
            <a:ext cx="3207838" cy="2544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12" descr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54213" y="1981200"/>
            <a:ext cx="1246188" cy="13716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Rectangle 8"/>
          <p:cNvSpPr txBox="1"/>
          <p:nvPr/>
        </p:nvSpPr>
        <p:spPr>
          <a:xfrm>
            <a:off x="5518503" y="2276781"/>
            <a:ext cx="5776131" cy="1249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36" tIns="45636" rIns="45636" bIns="45636" anchor="ctr">
            <a:spAutoFit/>
          </a:bodyPr>
          <a:lstStyle>
            <a:lvl1pPr algn="ctr" defTabSz="914408">
              <a:lnSpc>
                <a:spcPct val="120000"/>
              </a:lnSpc>
              <a:defRPr sz="2400" b="1" i="1">
                <a:solidFill>
                  <a:srgbClr val="000066"/>
                </a:solidFill>
                <a:effectLst>
                  <a:outerShdw blurRad="38100" dist="38100" dir="2700000" rotWithShape="0">
                    <a:schemeClr val="accent3">
                      <a:lumOff val="10616"/>
                    </a:schemeClr>
                  </a:outerShdw>
                </a:effectLst>
              </a:defRPr>
            </a:lvl1pPr>
          </a:lstStyle>
          <a:p>
            <a:r>
              <a:t>A Comparison of High Frequency Angle of Arrival and Ionosonde Data During a Traveling Ionospheric Disturbance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234926" y="4542802"/>
            <a:ext cx="4522006" cy="1911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36" tIns="45636" rIns="45636" bIns="45636">
            <a:spAutoFit/>
          </a:bodyPr>
          <a:lstStyle/>
          <a:p>
            <a:pPr algn="ctr">
              <a:spcBef>
                <a:spcPts val="400"/>
              </a:spcBef>
              <a:defRPr sz="2000" b="1">
                <a:solidFill>
                  <a:srgbClr val="000066"/>
                </a:solidFill>
              </a:defRPr>
            </a:pPr>
            <a:r>
              <a:t>Kalen L. Knippling, Capt, USAF</a:t>
            </a:r>
          </a:p>
          <a:p>
            <a:pPr algn="ctr">
              <a:spcBef>
                <a:spcPts val="400"/>
              </a:spcBef>
              <a:defRPr sz="2000" b="1">
                <a:solidFill>
                  <a:srgbClr val="000066"/>
                </a:solidFill>
              </a:defRPr>
            </a:pPr>
            <a:r>
              <a:t>AFIT/ENP</a:t>
            </a:r>
          </a:p>
          <a:p>
            <a:pPr algn="ctr">
              <a:spcBef>
                <a:spcPts val="400"/>
              </a:spcBef>
              <a:defRPr sz="1000" b="1">
                <a:solidFill>
                  <a:srgbClr val="000066"/>
                </a:solidFill>
              </a:defRPr>
            </a:pPr>
            <a:endParaRPr/>
          </a:p>
          <a:p>
            <a:pPr algn="ctr">
              <a:spcBef>
                <a:spcPts val="200"/>
              </a:spcBef>
              <a:defRPr sz="1200" b="1">
                <a:solidFill>
                  <a:srgbClr val="000066"/>
                </a:solidFill>
              </a:defRPr>
            </a:pPr>
            <a:r>
              <a:t>6 Feb 18</a:t>
            </a:r>
          </a:p>
          <a:p>
            <a:pPr algn="ctr">
              <a:spcBef>
                <a:spcPts val="400"/>
              </a:spcBef>
              <a:defRPr sz="1200">
                <a:solidFill>
                  <a:srgbClr val="002060"/>
                </a:solidFill>
              </a:defRPr>
            </a:pPr>
            <a:endParaRPr/>
          </a:p>
          <a:p>
            <a:pPr algn="ctr">
              <a:spcBef>
                <a:spcPts val="400"/>
              </a:spcBef>
              <a:defRPr sz="1200">
                <a:solidFill>
                  <a:srgbClr val="002060"/>
                </a:solidFill>
              </a:defRPr>
            </a:pPr>
            <a:endParaRPr/>
          </a:p>
        </p:txBody>
      </p:sp>
      <p:sp>
        <p:nvSpPr>
          <p:cNvPr id="11" name="Thesis Defense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776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Thesis Defense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000066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000066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000066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000066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000066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000066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000066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000066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1" i="0" u="none" strike="noStrike" cap="none" spc="0" baseline="0">
          <a:solidFill>
            <a:srgbClr val="000066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06581" marR="0" indent="-249381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188719" marR="0" indent="-27431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676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336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5908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480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05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962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0.png"/><Relationship Id="rId5" Type="http://schemas.openxmlformats.org/officeDocument/2006/relationships/hyperlink" Target="https://ccmc.gsfc.nasa.gov/models/GEMSOR~1/" TargetMode="External"/><Relationship Id="rId4" Type="http://schemas.openxmlformats.org/officeDocument/2006/relationships/hyperlink" Target="https://osf.io/fg37m/?view_only=658c4adc8ece449592b739d6ac506b37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oup 5"/>
          <p:cNvGrpSpPr/>
          <p:nvPr/>
        </p:nvGrpSpPr>
        <p:grpSpPr>
          <a:xfrm>
            <a:off x="4615122" y="405998"/>
            <a:ext cx="7119722" cy="3718159"/>
            <a:chOff x="0" y="-179587"/>
            <a:chExt cx="7119721" cy="3718157"/>
          </a:xfrm>
        </p:grpSpPr>
        <p:sp>
          <p:nvSpPr>
            <p:cNvPr id="148" name="Rectangle 2"/>
            <p:cNvSpPr/>
            <p:nvPr/>
          </p:nvSpPr>
          <p:spPr>
            <a:xfrm>
              <a:off x="0" y="-179588"/>
              <a:ext cx="6888115" cy="23043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9" name="TextBox 1"/>
            <p:cNvSpPr txBox="1"/>
            <p:nvPr/>
          </p:nvSpPr>
          <p:spPr>
            <a:xfrm>
              <a:off x="411742" y="-143477"/>
              <a:ext cx="6707980" cy="368204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3500" b="1" i="1">
                  <a:solidFill>
                    <a:srgbClr val="000066"/>
                  </a:solidFill>
                </a:defRPr>
              </a:pPr>
              <a:r>
                <a:t>Global Empirical Model of Sporadic-E Occurrence Rates: GEMSOR</a:t>
              </a:r>
            </a:p>
            <a:p>
              <a:pPr algn="ctr">
                <a:defRPr sz="4000" b="1" i="1">
                  <a:solidFill>
                    <a:srgbClr val="000066"/>
                  </a:solidFill>
                </a:defRPr>
              </a:pPr>
              <a:endParaRPr/>
            </a:p>
            <a:p>
              <a:pPr algn="ctr">
                <a:defRPr sz="3000" b="1" i="1">
                  <a:solidFill>
                    <a:srgbClr val="000066"/>
                  </a:solidFill>
                </a:defRPr>
              </a:pPr>
              <a:r>
                <a:t>IRI and NeQuick — Improving the Representation of the Real-Time Ionosphere </a:t>
              </a:r>
            </a:p>
            <a:p>
              <a:pPr algn="ctr">
                <a:defRPr sz="3000" b="1" i="1">
                  <a:solidFill>
                    <a:srgbClr val="000066"/>
                  </a:solidFill>
                </a:defRPr>
              </a:pPr>
              <a:r>
                <a:t>Oct 2025</a:t>
              </a:r>
            </a:p>
          </p:txBody>
        </p:sp>
      </p:grpSp>
      <p:pic>
        <p:nvPicPr>
          <p:cNvPr id="151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57" y="2570208"/>
            <a:ext cx="3658230" cy="1717584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extBox 4"/>
          <p:cNvSpPr txBox="1"/>
          <p:nvPr/>
        </p:nvSpPr>
        <p:spPr>
          <a:xfrm>
            <a:off x="5504853" y="4534206"/>
            <a:ext cx="5958841" cy="20828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900" b="1">
                <a:solidFill>
                  <a:srgbClr val="000066"/>
                </a:solidFill>
              </a:defRPr>
            </a:pPr>
            <a:r>
              <a:rPr u="sng"/>
              <a:t>Dan Emmons</a:t>
            </a:r>
            <a:r>
              <a:t>, AFIT</a:t>
            </a:r>
          </a:p>
          <a:p>
            <a:pPr algn="ctr">
              <a:defRPr sz="1900" b="1">
                <a:solidFill>
                  <a:srgbClr val="000066"/>
                </a:solidFill>
              </a:defRPr>
            </a:pPr>
            <a:r>
              <a:rPr u="sng"/>
              <a:t>Eli Parsch</a:t>
            </a:r>
            <a:r>
              <a:t>, USAFA</a:t>
            </a:r>
          </a:p>
          <a:p>
            <a:pPr algn="ctr">
              <a:defRPr sz="1900" b="1">
                <a:solidFill>
                  <a:srgbClr val="000066"/>
                </a:solidFill>
              </a:defRPr>
            </a:pPr>
            <a:r>
              <a:t>Dong Wu, NASA Goddard</a:t>
            </a:r>
          </a:p>
          <a:p>
            <a:pPr algn="ctr">
              <a:defRPr sz="1900" b="1">
                <a:solidFill>
                  <a:srgbClr val="000066"/>
                </a:solidFill>
              </a:defRPr>
            </a:pPr>
            <a:r>
              <a:t>Nimalan Swarnalingam, NASA Goddard</a:t>
            </a:r>
          </a:p>
          <a:p>
            <a:pPr algn="ctr">
              <a:defRPr sz="1900" b="1">
                <a:solidFill>
                  <a:srgbClr val="000066"/>
                </a:solidFill>
              </a:defRPr>
            </a:pPr>
            <a:r>
              <a:t>Corenelius “Jude” Salinas, NASA Goddard</a:t>
            </a:r>
          </a:p>
          <a:p>
            <a:pPr algn="ctr">
              <a:defRPr sz="1900" b="1">
                <a:solidFill>
                  <a:srgbClr val="000066"/>
                </a:solidFill>
              </a:defRPr>
            </a:pPr>
            <a:r>
              <a:t>Eugene Dao, AFRL</a:t>
            </a:r>
          </a:p>
          <a:p>
            <a:pPr algn="ctr">
              <a:defRPr sz="1900" b="1">
                <a:solidFill>
                  <a:srgbClr val="000066"/>
                </a:solidFill>
              </a:defRPr>
            </a:pPr>
            <a:r>
              <a:t>Anthony Franz, AFIT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revious Es Climatologies from GNSS-RO"/>
          <p:cNvSpPr txBox="1">
            <a:spLocks noGrp="1"/>
          </p:cNvSpPr>
          <p:nvPr>
            <p:ph type="title"/>
          </p:nvPr>
        </p:nvSpPr>
        <p:spPr>
          <a:xfrm>
            <a:off x="838200" y="16975"/>
            <a:ext cx="10515600" cy="776289"/>
          </a:xfrm>
          <a:prstGeom prst="rect">
            <a:avLst/>
          </a:prstGeom>
        </p:spPr>
        <p:txBody>
          <a:bodyPr/>
          <a:lstStyle/>
          <a:p>
            <a:r>
              <a:rPr dirty="0"/>
              <a:t>Previous E</a:t>
            </a:r>
            <a:r>
              <a:rPr baseline="-5999" dirty="0"/>
              <a:t>s</a:t>
            </a:r>
            <a:r>
              <a:rPr dirty="0"/>
              <a:t> </a:t>
            </a:r>
            <a:r>
              <a:rPr dirty="0" err="1"/>
              <a:t>Climatologies</a:t>
            </a:r>
            <a:r>
              <a:rPr dirty="0"/>
              <a:t> from GNSS-RO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0618" y="6551285"/>
            <a:ext cx="181382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205" name="GNSS-RO provides global coverage of Es  but signal analysis is non-trivial and current Es occurrence rate estimates vary by a factor of ~5…"/>
          <p:cNvSpPr txBox="1">
            <a:spLocks noGrp="1"/>
          </p:cNvSpPr>
          <p:nvPr>
            <p:ph type="body" sz="quarter" idx="1"/>
          </p:nvPr>
        </p:nvSpPr>
        <p:spPr>
          <a:xfrm>
            <a:off x="182559" y="5533090"/>
            <a:ext cx="11826882" cy="1292351"/>
          </a:xfrm>
          <a:prstGeom prst="rect">
            <a:avLst/>
          </a:prstGeom>
        </p:spPr>
        <p:txBody>
          <a:bodyPr/>
          <a:lstStyle/>
          <a:p>
            <a:pPr marL="219455" indent="-219455" defTabSz="877823">
              <a:spcBef>
                <a:spcPts val="900"/>
              </a:spcBef>
              <a:defRPr sz="2592"/>
            </a:pPr>
            <a:r>
              <a:rPr dirty="0"/>
              <a:t>GNSS-RO provides global coverage of E</a:t>
            </a:r>
            <a:r>
              <a:rPr baseline="-20660" dirty="0"/>
              <a:t>s </a:t>
            </a:r>
            <a:r>
              <a:rPr dirty="0"/>
              <a:t> but signal analysis is non-trivial and </a:t>
            </a:r>
            <a:r>
              <a:rPr lang="en-US" dirty="0"/>
              <a:t>previous</a:t>
            </a:r>
            <a:r>
              <a:rPr dirty="0"/>
              <a:t> E</a:t>
            </a:r>
            <a:r>
              <a:rPr baseline="-20660" dirty="0"/>
              <a:t>s </a:t>
            </a:r>
            <a:r>
              <a:rPr dirty="0"/>
              <a:t>occurrence rate estimates vary by a factor of ~5</a:t>
            </a:r>
          </a:p>
          <a:p>
            <a:pPr marL="219455" indent="-219455" defTabSz="877823">
              <a:spcBef>
                <a:spcPts val="900"/>
              </a:spcBef>
              <a:defRPr sz="2592"/>
            </a:pPr>
            <a:r>
              <a:rPr dirty="0"/>
              <a:t>Need a way to validate GNSS-RO occurrence rates: </a:t>
            </a:r>
            <a:r>
              <a:rPr b="1" i="1" dirty="0">
                <a:solidFill>
                  <a:srgbClr val="FF0000"/>
                </a:solidFill>
              </a:rPr>
              <a:t>compare with </a:t>
            </a:r>
            <a:r>
              <a:rPr lang="en-US" b="1" i="1" dirty="0">
                <a:solidFill>
                  <a:srgbClr val="FF0000"/>
                </a:solidFill>
              </a:rPr>
              <a:t>Iono</a:t>
            </a:r>
            <a:r>
              <a:rPr b="1" i="1" dirty="0">
                <a:solidFill>
                  <a:srgbClr val="FF0000"/>
                </a:solidFill>
              </a:rPr>
              <a:t>sondes</a:t>
            </a:r>
          </a:p>
        </p:txBody>
      </p:sp>
      <p:sp>
        <p:nvSpPr>
          <p:cNvPr id="206" name="TextBox 7"/>
          <p:cNvSpPr txBox="1"/>
          <p:nvPr/>
        </p:nvSpPr>
        <p:spPr>
          <a:xfrm>
            <a:off x="2354684" y="5227326"/>
            <a:ext cx="1684398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[Arras and Wickert, 2018]</a:t>
            </a:r>
          </a:p>
        </p:txBody>
      </p:sp>
      <p:sp>
        <p:nvSpPr>
          <p:cNvPr id="207" name="TextBox 10"/>
          <p:cNvSpPr txBox="1"/>
          <p:nvPr/>
        </p:nvSpPr>
        <p:spPr>
          <a:xfrm>
            <a:off x="9061088" y="5227326"/>
            <a:ext cx="1161863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rPr dirty="0"/>
              <a:t>[Chu et al., 2014]</a:t>
            </a:r>
          </a:p>
        </p:txBody>
      </p:sp>
      <p:pic>
        <p:nvPicPr>
          <p:cNvPr id="208" name="Picture 5" descr="Picture 5"/>
          <p:cNvPicPr>
            <a:picLocks noChangeAspect="1"/>
          </p:cNvPicPr>
          <p:nvPr/>
        </p:nvPicPr>
        <p:blipFill>
          <a:blip r:embed="rId2"/>
          <a:srcRect l="5759" r="6664" b="4235"/>
          <a:stretch/>
        </p:blipFill>
        <p:spPr>
          <a:xfrm>
            <a:off x="6873765" y="1019964"/>
            <a:ext cx="5285669" cy="4207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Picture 8" descr="Picture 8"/>
          <p:cNvPicPr>
            <a:picLocks noChangeAspect="1"/>
          </p:cNvPicPr>
          <p:nvPr/>
        </p:nvPicPr>
        <p:blipFill>
          <a:blip r:embed="rId3"/>
          <a:srcRect l="9691" r="9631" b="8114"/>
          <a:stretch/>
        </p:blipFill>
        <p:spPr>
          <a:xfrm>
            <a:off x="595090" y="1192645"/>
            <a:ext cx="5648056" cy="400875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FBDBE7-7356-E7B8-B51B-98C90EB6DBED}"/>
              </a:ext>
            </a:extLst>
          </p:cNvPr>
          <p:cNvSpPr txBox="1"/>
          <p:nvPr/>
        </p:nvSpPr>
        <p:spPr>
          <a:xfrm>
            <a:off x="2077507" y="663294"/>
            <a:ext cx="223875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Amplitude</a:t>
            </a:r>
            <a:r>
              <a:rPr lang="en-US" sz="2400" dirty="0">
                <a:solidFill>
                  <a:srgbClr val="0070C0"/>
                </a:solidFill>
              </a:rPr>
              <a:t>-based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995501-8554-22CE-77D0-926D1C8C291F}"/>
              </a:ext>
            </a:extLst>
          </p:cNvPr>
          <p:cNvSpPr txBox="1"/>
          <p:nvPr/>
        </p:nvSpPr>
        <p:spPr>
          <a:xfrm>
            <a:off x="8679351" y="646009"/>
            <a:ext cx="1674495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Phase-based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NSS-RO vs Ionosonde Es Occurrence Rates"/>
          <p:cNvSpPr txBox="1">
            <a:spLocks noGrp="1"/>
          </p:cNvSpPr>
          <p:nvPr>
            <p:ph type="title"/>
          </p:nvPr>
        </p:nvSpPr>
        <p:spPr>
          <a:xfrm>
            <a:off x="838200" y="65813"/>
            <a:ext cx="10515600" cy="776288"/>
          </a:xfrm>
          <a:prstGeom prst="rect">
            <a:avLst/>
          </a:prstGeom>
        </p:spPr>
        <p:txBody>
          <a:bodyPr/>
          <a:lstStyle/>
          <a:p>
            <a:r>
              <a:t>GNSS-RO vs Ionosonde E</a:t>
            </a:r>
            <a:r>
              <a:rPr baseline="-5999"/>
              <a:t>s </a:t>
            </a:r>
            <a:r>
              <a:t>Occurrence Rates</a:t>
            </a:r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0618" y="6540817"/>
            <a:ext cx="1813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214" name="TextBox 7"/>
          <p:cNvSpPr txBox="1"/>
          <p:nvPr/>
        </p:nvSpPr>
        <p:spPr>
          <a:xfrm>
            <a:off x="66314" y="6540817"/>
            <a:ext cx="221589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r>
              <a:t>[Carmona et al., 2022]</a:t>
            </a:r>
          </a:p>
        </p:txBody>
      </p:sp>
      <p:pic>
        <p:nvPicPr>
          <p:cNvPr id="215" name="Dec-Feb_Lat_Roll_Chu.pdf" descr="Dec-Feb_Lat_Roll_Chu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26" y="1684847"/>
            <a:ext cx="8952347" cy="5173153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542453-593C-A64B-E595-FD4F736513B3}"/>
                  </a:ext>
                </a:extLst>
              </p:cNvPr>
              <p:cNvSpPr txBox="1"/>
              <p:nvPr/>
            </p:nvSpPr>
            <p:spPr>
              <a:xfrm>
                <a:off x="66314" y="966951"/>
                <a:ext cx="12125686" cy="39151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342900" indent="-342900">
                  <a:lnSpc>
                    <a:spcPct val="81000"/>
                  </a:lnSpc>
                  <a:buFont typeface="Arial" panose="020B0604020202020204" pitchFamily="34" charset="0"/>
                  <a:buChar char="•"/>
                  <a:defRPr sz="2200"/>
                </a:pPr>
                <a:r>
                  <a:rPr lang="en-US" sz="2400" dirty="0"/>
                  <a:t>Chu et al. (2014) GNSS-RO technique aligns well with ionosonde </a:t>
                </a:r>
                <a:r>
                  <a:rPr lang="en-US" sz="2400" dirty="0">
                    <a:solidFill>
                      <a:srgbClr val="FF0000"/>
                    </a:solidFill>
                  </a:rPr>
                  <a:t>fbEs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3 MHz </a:t>
                </a:r>
                <a:r>
                  <a:rPr lang="en-US" sz="2400" dirty="0"/>
                  <a:t>(moderate-E</a:t>
                </a:r>
                <a:r>
                  <a:rPr lang="en-US" sz="2400" baseline="-5999" dirty="0"/>
                  <a:t>s</a:t>
                </a:r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542453-593C-A64B-E595-FD4F73651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14" y="966951"/>
                <a:ext cx="12125686" cy="391515"/>
              </a:xfrm>
              <a:prstGeom prst="rect">
                <a:avLst/>
              </a:prstGeom>
              <a:blipFill>
                <a:blip r:embed="rId3"/>
                <a:stretch>
                  <a:fillRect l="-1046" t="-25000" b="-3437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8160B0F-72FA-C183-2281-34E671C70BBB}"/>
              </a:ext>
            </a:extLst>
          </p:cNvPr>
          <p:cNvSpPr txBox="1"/>
          <p:nvPr/>
        </p:nvSpPr>
        <p:spPr>
          <a:xfrm>
            <a:off x="4871544" y="1444544"/>
            <a:ext cx="244891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Dec, Jan, Feb 2010-2017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lobal Climatology: Combining Ionosonde &amp; GNSS-RO"/>
          <p:cNvSpPr txBox="1">
            <a:spLocks noGrp="1"/>
          </p:cNvSpPr>
          <p:nvPr>
            <p:ph type="title"/>
          </p:nvPr>
        </p:nvSpPr>
        <p:spPr>
          <a:xfrm>
            <a:off x="219620" y="85767"/>
            <a:ext cx="11752760" cy="776288"/>
          </a:xfrm>
          <a:prstGeom prst="rect">
            <a:avLst/>
          </a:prstGeom>
        </p:spPr>
        <p:txBody>
          <a:bodyPr/>
          <a:lstStyle/>
          <a:p>
            <a:r>
              <a:t>Global Climatology: Combining Ionosonde &amp; GNSS-RO</a:t>
            </a:r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219" name="TextBox 7"/>
          <p:cNvSpPr txBox="1"/>
          <p:nvPr/>
        </p:nvSpPr>
        <p:spPr>
          <a:xfrm>
            <a:off x="10329713" y="6591617"/>
            <a:ext cx="2215897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r>
              <a:t>[Hodos et al., 2022]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0" name="3.2 million ionograms with 3 million COSMIC-I occultations from 2006-2019…"/>
              <p:cNvSpPr txBox="1"/>
              <p:nvPr/>
            </p:nvSpPr>
            <p:spPr>
              <a:xfrm>
                <a:off x="219620" y="5809175"/>
                <a:ext cx="11752760" cy="102552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normAutofit/>
              </a:bodyPr>
              <a:lstStyle/>
              <a:p>
                <a:pPr marL="228599" indent="-228599">
                  <a:lnSpc>
                    <a:spcPct val="81000"/>
                  </a:lnSpc>
                  <a:spcBef>
                    <a:spcPts val="1000"/>
                  </a:spcBef>
                  <a:buSzPct val="100000"/>
                  <a:buFont typeface="Arial"/>
                  <a:buChar char="•"/>
                  <a:defRPr sz="2600"/>
                </a:pPr>
                <a:r>
                  <a:rPr dirty="0"/>
                  <a:t>3.2 million </a:t>
                </a:r>
                <a:r>
                  <a:rPr dirty="0" err="1"/>
                  <a:t>ionograms</a:t>
                </a:r>
                <a:r>
                  <a:rPr dirty="0"/>
                  <a:t> with 3 million COSMIC-I occultations from 2006-2019</a:t>
                </a:r>
              </a:p>
              <a:p>
                <a:pPr marL="228599" indent="-228599">
                  <a:lnSpc>
                    <a:spcPct val="81000"/>
                  </a:lnSpc>
                  <a:spcBef>
                    <a:spcPts val="1000"/>
                  </a:spcBef>
                  <a:buSzPct val="100000"/>
                  <a:buFont typeface="Arial"/>
                  <a:buChar char="•"/>
                  <a:defRPr sz="2600"/>
                </a:pPr>
                <a:r>
                  <a:rPr lang="en-US" dirty="0">
                    <a:solidFill>
                      <a:srgbClr val="FF0000"/>
                    </a:solidFill>
                  </a:rPr>
                  <a:t>fbEs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3 MHz </a:t>
                </a:r>
                <a:r>
                  <a:rPr dirty="0"/>
                  <a:t>Occurrence Rates</a:t>
                </a:r>
              </a:p>
            </p:txBody>
          </p:sp>
        </mc:Choice>
        <mc:Fallback xmlns="">
          <p:sp>
            <p:nvSpPr>
              <p:cNvPr id="220" name="3.2 million ionograms with 3 million COSMIC-I occultations from 2006-2019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620" y="5809175"/>
                <a:ext cx="11752760" cy="1025526"/>
              </a:xfrm>
              <a:prstGeom prst="rect">
                <a:avLst/>
              </a:prstGeom>
              <a:blipFill>
                <a:blip r:embed="rId2"/>
                <a:stretch>
                  <a:fillRect l="-1188" t="-121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1" name="Screenshot 2025-07-23 at 10.20.38 AM.png" descr="Screenshot 2025-07-23 at 10.20.3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83" y="694498"/>
            <a:ext cx="10684234" cy="5098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3" name="Diurnal Trends: fbEs   3 MHz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219620" y="34967"/>
                <a:ext cx="11752760" cy="776288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t>Diurnal Trends: fbEs </a:t>
                </a:r>
                <a14:m>
                  <m:oMath xmlns:m="http://schemas.openxmlformats.org/officeDocument/2006/math">
                    <m:r>
                      <a:rPr sz="3950" i="1">
                        <a:solidFill>
                          <a:srgbClr val="000066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t> 3 MHz</a:t>
                </a:r>
              </a:p>
            </p:txBody>
          </p:sp>
        </mc:Choice>
        <mc:Fallback xmlns="">
          <p:sp>
            <p:nvSpPr>
              <p:cNvPr id="223" name="Diurnal Trends: fbEs   3 MHz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19620" y="34967"/>
                <a:ext cx="11752760" cy="776288"/>
              </a:xfrm>
              <a:prstGeom prst="rect">
                <a:avLst/>
              </a:prstGeom>
              <a:blipFill>
                <a:blip r:embed="rId2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225" name="TextBox 7"/>
          <p:cNvSpPr txBox="1"/>
          <p:nvPr/>
        </p:nvSpPr>
        <p:spPr>
          <a:xfrm>
            <a:off x="10329713" y="6591617"/>
            <a:ext cx="2215897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r>
              <a:t>[Hodos et al., 2022]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6" name="Limited to   latitude-longitude or   minute bins averaged over a month…"/>
              <p:cNvSpPr txBox="1"/>
              <p:nvPr/>
            </p:nvSpPr>
            <p:spPr>
              <a:xfrm>
                <a:off x="8152729" y="2287263"/>
                <a:ext cx="3890036" cy="32415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normAutofit/>
              </a:bodyPr>
              <a:lstStyle/>
              <a:p>
                <a:pPr marL="228599" indent="-228599">
                  <a:lnSpc>
                    <a:spcPct val="81000"/>
                  </a:lnSpc>
                  <a:spcBef>
                    <a:spcPts val="1000"/>
                  </a:spcBef>
                  <a:buSzPct val="100000"/>
                  <a:buFont typeface="Arial"/>
                  <a:buChar char="•"/>
                  <a:defRPr sz="2600"/>
                </a:pPr>
                <a:r>
                  <a:rPr dirty="0"/>
                  <a:t>Limited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dirty="0"/>
                  <a:t> latitude-longitude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×12</m:t>
                    </m:r>
                  </m:oMath>
                </a14:m>
                <a:r>
                  <a:rPr dirty="0"/>
                  <a:t> minute bins averaged over a month</a:t>
                </a:r>
              </a:p>
              <a:p>
                <a:pPr>
                  <a:lnSpc>
                    <a:spcPct val="81000"/>
                  </a:lnSpc>
                  <a:spcBef>
                    <a:spcPts val="1000"/>
                  </a:spcBef>
                  <a:defRPr sz="2600"/>
                </a:pPr>
                <a:endParaRPr dirty="0"/>
              </a:p>
              <a:p>
                <a:pPr marL="228599" indent="-228599">
                  <a:lnSpc>
                    <a:spcPct val="81000"/>
                  </a:lnSpc>
                  <a:spcBef>
                    <a:spcPts val="1000"/>
                  </a:spcBef>
                  <a:buSzPct val="100000"/>
                  <a:buFont typeface="Arial"/>
                  <a:buChar char="•"/>
                  <a:defRPr sz="2600"/>
                </a:pPr>
                <a:r>
                  <a:rPr dirty="0">
                    <a:solidFill>
                      <a:srgbClr val="FF0000"/>
                    </a:solidFill>
                  </a:rPr>
                  <a:t>Data density doesn’t allow for finer resolution </a:t>
                </a:r>
                <a:r>
                  <a:rPr dirty="0"/>
                  <a:t>(e.g., daily/hourly)</a:t>
                </a:r>
              </a:p>
            </p:txBody>
          </p:sp>
        </mc:Choice>
        <mc:Fallback xmlns="">
          <p:sp>
            <p:nvSpPr>
              <p:cNvPr id="226" name="Limited to   latitude-longitude or   minute bins averaged over a month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2729" y="2287263"/>
                <a:ext cx="3890036" cy="3241595"/>
              </a:xfrm>
              <a:prstGeom prst="rect">
                <a:avLst/>
              </a:prstGeom>
              <a:blipFill>
                <a:blip r:embed="rId3"/>
                <a:stretch>
                  <a:fillRect l="-3571" t="-3516" r="-551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7" name="Screenshot 2025-07-23 at 10.25.58 AM.png" descr="Screenshot 2025-07-23 at 10.25.5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40" y="682021"/>
            <a:ext cx="8034276" cy="6140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6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10515600" cy="776289"/>
          </a:xfrm>
          <a:prstGeom prst="rect">
            <a:avLst/>
          </a:prstGeom>
        </p:spPr>
        <p:txBody>
          <a:bodyPr/>
          <a:lstStyle/>
          <a:p>
            <a:r>
              <a:t>Overview</a:t>
            </a:r>
          </a:p>
        </p:txBody>
      </p:sp>
      <p:sp>
        <p:nvSpPr>
          <p:cNvPr id="230" name="Content Placeholder 9"/>
          <p:cNvSpPr txBox="1">
            <a:spLocks noGrp="1"/>
          </p:cNvSpPr>
          <p:nvPr>
            <p:ph type="body" sz="quarter" idx="1"/>
          </p:nvPr>
        </p:nvSpPr>
        <p:spPr>
          <a:xfrm>
            <a:off x="164965" y="1995240"/>
            <a:ext cx="4239063" cy="3446191"/>
          </a:xfrm>
          <a:prstGeom prst="rect">
            <a:avLst/>
          </a:prstGeom>
        </p:spPr>
        <p:txBody>
          <a:bodyPr/>
          <a:lstStyle/>
          <a:p>
            <a:pPr marL="210311" indent="-210311" defTabSz="841247">
              <a:lnSpc>
                <a:spcPct val="81000"/>
              </a:lnSpc>
              <a:spcBef>
                <a:spcPts val="900"/>
              </a:spcBef>
              <a:defRPr sz="2576">
                <a:solidFill>
                  <a:srgbClr val="000000">
                    <a:alpha val="30349"/>
                  </a:srgbClr>
                </a:solidFill>
              </a:defRPr>
            </a:pPr>
            <a:r>
              <a:rPr dirty="0">
                <a:solidFill>
                  <a:schemeClr val="tx1">
                    <a:alpha val="30349"/>
                  </a:schemeClr>
                </a:solidFill>
              </a:rPr>
              <a:t>Sporadic-E Observations</a:t>
            </a:r>
          </a:p>
          <a:p>
            <a:pPr marL="630936" lvl="1" indent="-210311" defTabSz="841247">
              <a:lnSpc>
                <a:spcPct val="81000"/>
              </a:lnSpc>
              <a:spcBef>
                <a:spcPts val="900"/>
              </a:spcBef>
              <a:defRPr sz="2576">
                <a:solidFill>
                  <a:srgbClr val="000000">
                    <a:alpha val="30349"/>
                  </a:srgbClr>
                </a:solidFill>
              </a:defRPr>
            </a:pPr>
            <a:r>
              <a:rPr dirty="0">
                <a:solidFill>
                  <a:schemeClr val="tx1">
                    <a:alpha val="30349"/>
                  </a:schemeClr>
                </a:solidFill>
              </a:rPr>
              <a:t>Ionosondes </a:t>
            </a:r>
          </a:p>
          <a:p>
            <a:pPr marL="630936" lvl="1" indent="-210311" defTabSz="841247">
              <a:lnSpc>
                <a:spcPct val="81000"/>
              </a:lnSpc>
              <a:spcBef>
                <a:spcPts val="900"/>
              </a:spcBef>
              <a:defRPr sz="2576">
                <a:solidFill>
                  <a:srgbClr val="000000">
                    <a:alpha val="30349"/>
                  </a:srgbClr>
                </a:solidFill>
              </a:defRPr>
            </a:pPr>
            <a:r>
              <a:rPr dirty="0">
                <a:solidFill>
                  <a:schemeClr val="tx1">
                    <a:alpha val="30349"/>
                  </a:schemeClr>
                </a:solidFill>
              </a:rPr>
              <a:t>GNSS Radio Occultation</a:t>
            </a:r>
          </a:p>
          <a:p>
            <a:pPr marL="630936" lvl="1" indent="-210311" defTabSz="841247">
              <a:lnSpc>
                <a:spcPct val="81000"/>
              </a:lnSpc>
              <a:spcBef>
                <a:spcPts val="900"/>
              </a:spcBef>
              <a:defRPr sz="2576">
                <a:solidFill>
                  <a:srgbClr val="000000">
                    <a:alpha val="30349"/>
                  </a:srgbClr>
                </a:solidFill>
              </a:defRPr>
            </a:pPr>
            <a:r>
              <a:rPr dirty="0">
                <a:solidFill>
                  <a:schemeClr val="tx1">
                    <a:alpha val="30349"/>
                  </a:schemeClr>
                </a:solidFill>
              </a:rPr>
              <a:t>Combined</a:t>
            </a:r>
          </a:p>
          <a:p>
            <a:pPr marL="630936" lvl="1" indent="-210311" defTabSz="841247">
              <a:lnSpc>
                <a:spcPct val="81000"/>
              </a:lnSpc>
              <a:spcBef>
                <a:spcPts val="900"/>
              </a:spcBef>
              <a:defRPr sz="2576"/>
            </a:pPr>
            <a:endParaRPr dirty="0"/>
          </a:p>
          <a:p>
            <a:pPr marL="210311" indent="-210311" defTabSz="841247">
              <a:lnSpc>
                <a:spcPct val="81000"/>
              </a:lnSpc>
              <a:spcBef>
                <a:spcPts val="900"/>
              </a:spcBef>
              <a:defRPr sz="2576"/>
            </a:pPr>
            <a:r>
              <a:rPr dirty="0"/>
              <a:t>Global </a:t>
            </a:r>
            <a:r>
              <a:rPr dirty="0">
                <a:solidFill>
                  <a:schemeClr val="tx1"/>
                </a:solidFill>
              </a:rPr>
              <a:t>Empirical Model of Sporadic-E Occurrence </a:t>
            </a:r>
            <a:r>
              <a:rPr dirty="0"/>
              <a:t>Rates (GEMSOR) </a:t>
            </a:r>
          </a:p>
        </p:txBody>
      </p:sp>
      <p:sp>
        <p:nvSpPr>
          <p:cNvPr id="231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11933376" y="6551285"/>
            <a:ext cx="258624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sp>
        <p:nvSpPr>
          <p:cNvPr id="232" name="TextBox 20"/>
          <p:cNvSpPr txBox="1"/>
          <p:nvPr/>
        </p:nvSpPr>
        <p:spPr>
          <a:xfrm>
            <a:off x="7358836" y="6540817"/>
            <a:ext cx="2114954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r>
              <a:t>[https://giro.uml.edu/didbase/]</a:t>
            </a:r>
          </a:p>
        </p:txBody>
      </p:sp>
      <p:pic>
        <p:nvPicPr>
          <p:cNvPr id="233" name="ICheon_17Jun2017_0545_strong_Es.png" descr="ICheon_17Jun2017_0545_strong_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808" y="1215111"/>
            <a:ext cx="7509671" cy="5006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EMSOR"/>
          <p:cNvSpPr txBox="1">
            <a:spLocks noGrp="1"/>
          </p:cNvSpPr>
          <p:nvPr>
            <p:ph type="title"/>
          </p:nvPr>
        </p:nvSpPr>
        <p:spPr>
          <a:xfrm>
            <a:off x="838200" y="98425"/>
            <a:ext cx="10515600" cy="776289"/>
          </a:xfrm>
          <a:prstGeom prst="rect">
            <a:avLst/>
          </a:prstGeom>
        </p:spPr>
        <p:txBody>
          <a:bodyPr/>
          <a:lstStyle/>
          <a:p>
            <a:r>
              <a:t>GEMSOR</a:t>
            </a:r>
          </a:p>
        </p:txBody>
      </p:sp>
      <p:sp>
        <p:nvSpPr>
          <p:cNvPr id="2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7" name="Hodos et al. (2022) climatology was limited to   latitude-longitude or   minute bins averaged over a month…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86918" y="921369"/>
                <a:ext cx="3339772" cy="5744647"/>
              </a:xfrm>
              <a:prstGeom prst="rect">
                <a:avLst/>
              </a:prstGeom>
            </p:spPr>
            <p:txBody>
              <a:bodyPr>
                <a:normAutofit lnSpcReduction="10000"/>
              </a:bodyPr>
              <a:lstStyle/>
              <a:p>
                <a:r>
                  <a:rPr dirty="0"/>
                  <a:t>Hodos et al. (2022) climatology was limited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dirty="0"/>
                  <a:t> latitude-longitude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dirty="0"/>
                  <a:t> minute bins averaged over a month</a:t>
                </a:r>
              </a:p>
              <a:p>
                <a:endParaRPr dirty="0"/>
              </a:p>
              <a:p>
                <a:r>
                  <a:rPr dirty="0"/>
                  <a:t>To increase temporal resolution, a </a:t>
                </a:r>
                <a:r>
                  <a:rPr dirty="0" err="1"/>
                  <a:t>Karhunen-Loève</a:t>
                </a:r>
                <a:r>
                  <a:rPr dirty="0"/>
                  <a:t> Expansion (KLE) was implemented</a:t>
                </a:r>
                <a:r>
                  <a:rPr lang="en-US" dirty="0"/>
                  <a:t> (related to PCA)</a:t>
                </a:r>
                <a:endParaRPr dirty="0"/>
              </a:p>
              <a:p>
                <a:endParaRPr dirty="0"/>
              </a:p>
              <a:p>
                <a:r>
                  <a:rPr dirty="0"/>
                  <a:t>First, a Gaussian filter was applied to smooth small-scale variation</a:t>
                </a:r>
              </a:p>
            </p:txBody>
          </p:sp>
        </mc:Choice>
        <mc:Fallback xmlns="">
          <p:sp>
            <p:nvSpPr>
              <p:cNvPr id="237" name="Hodos et al. (2022) climatology was limited to   latitude-longitude or   minute bins averaged over a month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86918" y="921369"/>
                <a:ext cx="3339772" cy="5744647"/>
              </a:xfrm>
              <a:prstGeom prst="rect">
                <a:avLst/>
              </a:prstGeom>
              <a:blipFill>
                <a:blip r:embed="rId2"/>
                <a:stretch>
                  <a:fillRect l="-3788" t="-1982" r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8" name="TextBox 7"/>
          <p:cNvSpPr txBox="1"/>
          <p:nvPr/>
        </p:nvSpPr>
        <p:spPr>
          <a:xfrm>
            <a:off x="10329713" y="6540817"/>
            <a:ext cx="2215897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r>
              <a:t>[Parsch, 2024]</a:t>
            </a:r>
          </a:p>
        </p:txBody>
      </p:sp>
      <p:pic>
        <p:nvPicPr>
          <p:cNvPr id="239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799" y="893376"/>
            <a:ext cx="8632894" cy="54607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creenshot 2024-12-22 at 1.54.17 PM.png" descr="Screenshot 2024-12-22 at 1.54.17 PM.png"/>
          <p:cNvPicPr>
            <a:picLocks noChangeAspect="1"/>
          </p:cNvPicPr>
          <p:nvPr/>
        </p:nvPicPr>
        <p:blipFill>
          <a:blip r:embed="rId2"/>
          <a:srcRect t="1076" b="1076"/>
          <a:stretch>
            <a:fillRect/>
          </a:stretch>
        </p:blipFill>
        <p:spPr>
          <a:xfrm>
            <a:off x="5370655" y="57262"/>
            <a:ext cx="6801256" cy="3386097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Title 1"/>
          <p:cNvSpPr txBox="1">
            <a:spLocks noGrp="1"/>
          </p:cNvSpPr>
          <p:nvPr>
            <p:ph type="title"/>
          </p:nvPr>
        </p:nvSpPr>
        <p:spPr>
          <a:xfrm>
            <a:off x="396081" y="124277"/>
            <a:ext cx="4512976" cy="96274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96111">
              <a:defRPr sz="3234"/>
            </a:lvl1pPr>
          </a:lstStyle>
          <a:p>
            <a:r>
              <a:rPr dirty="0"/>
              <a:t>KLE Modes &amp; Combining Datasets</a:t>
            </a:r>
          </a:p>
        </p:txBody>
      </p:sp>
      <p:sp>
        <p:nvSpPr>
          <p:cNvPr id="243" name="Slide Number Placeholder 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4" name="Cubic spline interpolation was applied to monthly mode coefficients…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396081" y="1274046"/>
                <a:ext cx="4512976" cy="5396115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dirty="0"/>
                  <a:t>Cubic spline interpolation was applied to monthly mode coefficients</a:t>
                </a:r>
              </a:p>
              <a:p>
                <a:endParaRPr dirty="0"/>
              </a:p>
              <a:p>
                <a:r>
                  <a:rPr dirty="0"/>
                  <a:t>Then, spatial &amp; temporal data were combined &amp; scaled such that:</a:t>
                </a:r>
              </a:p>
              <a:p>
                <a:pPr marL="685800" lvl="1" indent="-228600"/>
                <a:r>
                  <a:rPr dirty="0"/>
                  <a:t>Relative temporal trends remain unchanged</a:t>
                </a:r>
              </a:p>
              <a:p>
                <a:pPr marL="685800" lvl="1" indent="-228600"/>
                <a:r>
                  <a:rPr dirty="0"/>
                  <a:t>Time profile scaled &amp; shifted such that daily average matches spatial data</a:t>
                </a:r>
              </a:p>
              <a:p>
                <a:pPr marL="685800" lvl="1" indent="-228600"/>
                <a14:m>
                  <m:oMath xmlns:m="http://schemas.openxmlformats.org/officeDocument/2006/math">
                    <m:r>
                      <a:rPr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0%≤</m:t>
                    </m:r>
                    <m:r>
                      <a:rPr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𝑂𝑅</m:t>
                    </m:r>
                    <m:r>
                      <a:rPr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≤100%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244" name="Cubic spline interpolation was applied to monthly mode coefficients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96081" y="1274046"/>
                <a:ext cx="4512976" cy="5396115"/>
              </a:xfrm>
              <a:prstGeom prst="rect">
                <a:avLst/>
              </a:prstGeom>
              <a:blipFill>
                <a:blip r:embed="rId3"/>
                <a:stretch>
                  <a:fillRect l="-2809" t="-1408" r="-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5" name="Screenshot 2024-12-22 at 1.55.06 PM.png" descr="Screenshot 2024-12-22 at 1.55.06 PM.png"/>
          <p:cNvPicPr>
            <a:picLocks noChangeAspect="1"/>
          </p:cNvPicPr>
          <p:nvPr/>
        </p:nvPicPr>
        <p:blipFill>
          <a:blip r:embed="rId4"/>
          <a:srcRect t="533" b="533"/>
          <a:stretch>
            <a:fillRect/>
          </a:stretch>
        </p:blipFill>
        <p:spPr>
          <a:xfrm>
            <a:off x="5370655" y="3382140"/>
            <a:ext cx="6801256" cy="3451602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TextBox 7"/>
          <p:cNvSpPr txBox="1"/>
          <p:nvPr/>
        </p:nvSpPr>
        <p:spPr>
          <a:xfrm>
            <a:off x="4233713" y="6578917"/>
            <a:ext cx="1451832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r>
              <a:t>[Parsch et al., 2024]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1"/>
          <p:cNvSpPr txBox="1">
            <a:spLocks noGrp="1"/>
          </p:cNvSpPr>
          <p:nvPr>
            <p:ph type="title"/>
          </p:nvPr>
        </p:nvSpPr>
        <p:spPr>
          <a:xfrm>
            <a:off x="838199" y="0"/>
            <a:ext cx="10515601" cy="776288"/>
          </a:xfrm>
          <a:prstGeom prst="rect">
            <a:avLst/>
          </a:prstGeom>
        </p:spPr>
        <p:txBody>
          <a:bodyPr/>
          <a:lstStyle/>
          <a:p>
            <a:r>
              <a:rPr dirty="0"/>
              <a:t>Global Empirical Model of E</a:t>
            </a:r>
            <a:r>
              <a:rPr baseline="-5999" dirty="0"/>
              <a:t>s</a:t>
            </a:r>
            <a:r>
              <a:rPr dirty="0"/>
              <a:t> Occurrence (GEMSOR)</a:t>
            </a:r>
          </a:p>
        </p:txBody>
      </p:sp>
      <p:sp>
        <p:nvSpPr>
          <p:cNvPr id="249" name="Slide Number Placeholder 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pic>
        <p:nvPicPr>
          <p:cNvPr id="3" name="fbEs_OR_UTC_11_Jan_season_reduced.mp4">
            <a:hlinkClick r:id="" action="ppaction://media"/>
            <a:extLst>
              <a:ext uri="{FF2B5EF4-FFF2-40B4-BE49-F238E27FC236}">
                <a16:creationId xmlns:a16="http://schemas.microsoft.com/office/drawing/2014/main" id="{343876EC-107B-BE02-7C34-544FA5A1D3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0684" y="683468"/>
            <a:ext cx="10960358" cy="6165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reliminary Validation"/>
          <p:cNvSpPr txBox="1">
            <a:spLocks noGrp="1"/>
          </p:cNvSpPr>
          <p:nvPr>
            <p:ph type="title"/>
          </p:nvPr>
        </p:nvSpPr>
        <p:spPr>
          <a:xfrm>
            <a:off x="14633" y="37690"/>
            <a:ext cx="3995349" cy="1280001"/>
          </a:xfrm>
          <a:prstGeom prst="rect">
            <a:avLst/>
          </a:prstGeom>
        </p:spPr>
        <p:txBody>
          <a:bodyPr/>
          <a:lstStyle/>
          <a:p>
            <a:r>
              <a:t>Preliminary Validation</a:t>
            </a:r>
          </a:p>
        </p:txBody>
      </p:sp>
      <p:sp>
        <p:nvSpPr>
          <p:cNvPr id="2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  <p:sp>
        <p:nvSpPr>
          <p:cNvPr id="254" name="Results compared against ionosonde data from 2020-2022 (not used for training)…"/>
          <p:cNvSpPr txBox="1">
            <a:spLocks noGrp="1"/>
          </p:cNvSpPr>
          <p:nvPr>
            <p:ph type="body" sz="half" idx="1"/>
          </p:nvPr>
        </p:nvSpPr>
        <p:spPr>
          <a:xfrm>
            <a:off x="86917" y="1274046"/>
            <a:ext cx="3665615" cy="53961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4027" indent="-224027" defTabSz="896111">
              <a:spcBef>
                <a:spcPts val="900"/>
              </a:spcBef>
              <a:defRPr sz="2352"/>
            </a:pPr>
            <a:r>
              <a:rPr dirty="0"/>
              <a:t>Results compared against ionosonde data from 2020-2022 (not used </a:t>
            </a:r>
            <a:r>
              <a:rPr lang="en-US" dirty="0"/>
              <a:t>in </a:t>
            </a:r>
            <a:r>
              <a:rPr lang="en-US"/>
              <a:t>model development</a:t>
            </a:r>
            <a:r>
              <a:t>)</a:t>
            </a:r>
            <a:endParaRPr dirty="0"/>
          </a:p>
          <a:p>
            <a:pPr marL="672084" lvl="1" indent="-224027" defTabSz="896111">
              <a:spcBef>
                <a:spcPts val="900"/>
              </a:spcBef>
              <a:defRPr sz="2352"/>
            </a:pPr>
            <a:r>
              <a:rPr dirty="0"/>
              <a:t>El </a:t>
            </a:r>
            <a:r>
              <a:rPr dirty="0" err="1"/>
              <a:t>Arenosillo</a:t>
            </a:r>
            <a:r>
              <a:rPr dirty="0"/>
              <a:t>, Spain</a:t>
            </a:r>
          </a:p>
          <a:p>
            <a:pPr marL="672084" lvl="1" indent="-224027" defTabSz="896111">
              <a:spcBef>
                <a:spcPts val="900"/>
              </a:spcBef>
              <a:defRPr sz="2352"/>
            </a:pPr>
            <a:r>
              <a:rPr dirty="0"/>
              <a:t>Fortaleza, Brazil</a:t>
            </a:r>
          </a:p>
          <a:p>
            <a:pPr marL="672084" lvl="1" indent="-224027" defTabSz="896111">
              <a:spcBef>
                <a:spcPts val="900"/>
              </a:spcBef>
              <a:defRPr sz="2352"/>
            </a:pPr>
            <a:r>
              <a:rPr dirty="0"/>
              <a:t>Gakona, Alaska</a:t>
            </a:r>
          </a:p>
          <a:p>
            <a:pPr marL="672084" lvl="1" indent="-224027" defTabSz="896111">
              <a:spcBef>
                <a:spcPts val="900"/>
              </a:spcBef>
              <a:defRPr sz="2352"/>
            </a:pPr>
            <a:r>
              <a:rPr dirty="0"/>
              <a:t>Hermanus, South Africa</a:t>
            </a:r>
          </a:p>
          <a:p>
            <a:pPr marL="672084" lvl="1" indent="-224027" defTabSz="896111">
              <a:spcBef>
                <a:spcPts val="900"/>
              </a:spcBef>
              <a:defRPr sz="2352"/>
            </a:pPr>
            <a:endParaRPr dirty="0"/>
          </a:p>
          <a:p>
            <a:pPr marL="224027" indent="-224027" defTabSz="896111">
              <a:spcBef>
                <a:spcPts val="900"/>
              </a:spcBef>
              <a:defRPr sz="2352"/>
            </a:pPr>
            <a:r>
              <a:rPr dirty="0"/>
              <a:t>Monthly averaged diurnal trends matched by model, but model underestimates many peak values</a:t>
            </a:r>
            <a:endParaRPr lang="en-US" dirty="0"/>
          </a:p>
          <a:p>
            <a:pPr marL="0" indent="0" defTabSz="896111">
              <a:spcBef>
                <a:spcPts val="900"/>
              </a:spcBef>
              <a:buNone/>
              <a:defRPr sz="2352"/>
            </a:pPr>
            <a:endParaRPr dirty="0"/>
          </a:p>
        </p:txBody>
      </p:sp>
      <p:pic>
        <p:nvPicPr>
          <p:cNvPr id="255" name="Screenshot 2024-01-16 at 3.49.10 PM.png" descr="Screenshot 2024-01-16 at 3.49.1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946" y="294038"/>
            <a:ext cx="8495099" cy="6494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E966E8-7069-735E-F7DE-0B1E6C0BA3E3}"/>
              </a:ext>
            </a:extLst>
          </p:cNvPr>
          <p:cNvSpPr txBox="1"/>
          <p:nvPr/>
        </p:nvSpPr>
        <p:spPr>
          <a:xfrm>
            <a:off x="1524000" y="6364491"/>
            <a:ext cx="9144000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endParaRPr lang="en-US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224AF9-C86A-5313-23C1-E55C66261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90900" y="124179"/>
            <a:ext cx="10515600" cy="776289"/>
          </a:xfrm>
        </p:spPr>
        <p:txBody>
          <a:bodyPr/>
          <a:lstStyle/>
          <a:p>
            <a:r>
              <a:rPr lang="en-US" sz="4000" dirty="0"/>
              <a:t>Results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E6C24-1AF7-F73A-8794-28E871022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47" y="1063187"/>
            <a:ext cx="4519750" cy="5766820"/>
          </a:xfrm>
        </p:spPr>
        <p:txBody>
          <a:bodyPr>
            <a:normAutofit/>
          </a:bodyPr>
          <a:lstStyle/>
          <a:p>
            <a:r>
              <a:rPr lang="en-US" dirty="0"/>
              <a:t>Uncertainty: </a:t>
            </a:r>
          </a:p>
          <a:p>
            <a:pPr lvl="1"/>
            <a:r>
              <a:rPr lang="en-US" sz="2200" dirty="0"/>
              <a:t>Propagated: 8.8 %, (2</a:t>
            </a:r>
            <a:r>
              <a:rPr lang="el-GR" sz="2200" dirty="0"/>
              <a:t>σ</a:t>
            </a:r>
            <a:r>
              <a:rPr lang="en-US" sz="2200" dirty="0"/>
              <a:t> = +/- 17.6%)</a:t>
            </a:r>
          </a:p>
          <a:p>
            <a:pPr lvl="1"/>
            <a:r>
              <a:rPr lang="en-US" sz="2200" dirty="0"/>
              <a:t>Validation: 10.5%, (2</a:t>
            </a:r>
            <a:r>
              <a:rPr lang="el-GR" sz="2200" dirty="0"/>
              <a:t>σ</a:t>
            </a:r>
            <a:r>
              <a:rPr lang="en-US" sz="2200" dirty="0"/>
              <a:t> = +/- 21%)</a:t>
            </a:r>
          </a:p>
          <a:p>
            <a:pPr lvl="1"/>
            <a:r>
              <a:rPr lang="en-US" sz="2200" dirty="0"/>
              <a:t>Standard error cap: 10%  (2</a:t>
            </a:r>
            <a:r>
              <a:rPr lang="el-GR" sz="2200" dirty="0"/>
              <a:t>σ</a:t>
            </a:r>
            <a:r>
              <a:rPr lang="en-US" sz="2200" dirty="0"/>
              <a:t> = +/- 20%) </a:t>
            </a:r>
          </a:p>
          <a:p>
            <a:r>
              <a:rPr lang="en-US" dirty="0"/>
              <a:t>Observe peaks in uncertainty in the afternoon</a:t>
            </a:r>
          </a:p>
          <a:p>
            <a:pPr hangingPunct="1"/>
            <a:r>
              <a:rPr lang="en-US" dirty="0"/>
              <a:t>Model is more likely to slightly overestimate OR, large errors (&gt;20%) are more likely to be underestimates (~1/20)</a:t>
            </a:r>
          </a:p>
          <a:p>
            <a:pPr hangingPunct="1"/>
            <a:r>
              <a:rPr lang="en-US" dirty="0"/>
              <a:t>Assumes no error in the measurement method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13552C5-7758-5343-17FA-A54B16893461}"/>
              </a:ext>
            </a:extLst>
          </p:cNvPr>
          <p:cNvSpPr txBox="1">
            <a:spLocks/>
          </p:cNvSpPr>
          <p:nvPr/>
        </p:nvSpPr>
        <p:spPr>
          <a:xfrm>
            <a:off x="491866" y="3713381"/>
            <a:ext cx="4242332" cy="2594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m="http://schemas.openxmlformats.org/officeDocument/2006/math" xmlns="" xmlns:a14="http://schemas.microsoft.com/office/drawing/2010/main" xmlns:mc="http://schemas.openxmlformats.org/markup-compatibility/2006" val="1"/>
            </a:ext>
          </a:extLst>
        </p:spPr>
        <p:txBody>
          <a:bodyPr lIns="45719" rIns="45719">
            <a:normAutofit/>
          </a:bodyPr>
          <a:lstStyle>
            <a:lvl1pPr marL="248840" marR="0" indent="-248840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73435" marR="0" indent="-231726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847725" marR="0" indent="-163116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222058" marR="0" indent="-195739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563767" marR="0" indent="-195739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1877998" marR="0" indent="-170727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219450" marR="0" indent="-170727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560904" marR="0" indent="-170727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02355" marR="0" indent="-170727" algn="l" defTabSz="914400" rtl="0" latinLnBrk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8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en-US" sz="1600" dirty="0"/>
          </a:p>
        </p:txBody>
      </p:sp>
      <p:pic>
        <p:nvPicPr>
          <p:cNvPr id="7" name="Picture 6" descr="A collage of graphs&#10;&#10;Description automatically generated">
            <a:extLst>
              <a:ext uri="{FF2B5EF4-FFF2-40B4-BE49-F238E27FC236}">
                <a16:creationId xmlns:a16="http://schemas.microsoft.com/office/drawing/2014/main" id="{163B8DC3-C52E-0F13-92AF-944780EA8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992" y="419879"/>
            <a:ext cx="7685008" cy="60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7920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6"/>
          <p:cNvSpPr txBox="1">
            <a:spLocks noGrp="1"/>
          </p:cNvSpPr>
          <p:nvPr>
            <p:ph type="title"/>
          </p:nvPr>
        </p:nvSpPr>
        <p:spPr>
          <a:xfrm>
            <a:off x="98299" y="35882"/>
            <a:ext cx="3408603" cy="776288"/>
          </a:xfrm>
          <a:prstGeom prst="rect">
            <a:avLst/>
          </a:prstGeom>
        </p:spPr>
        <p:txBody>
          <a:bodyPr/>
          <a:lstStyle/>
          <a:p>
            <a:r>
              <a:t>The Problem</a:t>
            </a:r>
          </a:p>
        </p:txBody>
      </p:sp>
      <p:pic>
        <p:nvPicPr>
          <p:cNvPr id="157" name="Screenshot 2023-10-26 at 2.24.37 PM.png" descr="Screenshot 2023-10-26 at 2.24.3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974" y="289748"/>
            <a:ext cx="8618646" cy="6278612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extBox 5"/>
          <p:cNvSpPr txBox="1"/>
          <p:nvPr/>
        </p:nvSpPr>
        <p:spPr>
          <a:xfrm>
            <a:off x="7095042" y="6630611"/>
            <a:ext cx="1458402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[Emmons et al., 2023]</a:t>
            </a:r>
          </a:p>
        </p:txBody>
      </p:sp>
      <p:sp>
        <p:nvSpPr>
          <p:cNvPr id="159" name="Sporadic-E measurements are not available in locations without sounders or radars…"/>
          <p:cNvSpPr txBox="1">
            <a:spLocks noGrp="1"/>
          </p:cNvSpPr>
          <p:nvPr>
            <p:ph type="body" sz="half" idx="1"/>
          </p:nvPr>
        </p:nvSpPr>
        <p:spPr>
          <a:xfrm>
            <a:off x="98299" y="786117"/>
            <a:ext cx="3408603" cy="58444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203454" indent="-203454" defTabSz="813816">
              <a:spcBef>
                <a:spcPts val="800"/>
              </a:spcBef>
              <a:defRPr sz="2314"/>
            </a:pPr>
            <a:r>
              <a:rPr dirty="0"/>
              <a:t>Sporadic-E measurements are not available in locations without sounders or radars</a:t>
            </a:r>
          </a:p>
          <a:p>
            <a:pPr marL="203454" indent="-203454" defTabSz="813816">
              <a:spcBef>
                <a:spcPts val="800"/>
              </a:spcBef>
              <a:defRPr sz="2314"/>
            </a:pPr>
            <a:endParaRPr dirty="0"/>
          </a:p>
          <a:p>
            <a:pPr marL="203454" indent="-203454" defTabSz="813816">
              <a:spcBef>
                <a:spcPts val="800"/>
              </a:spcBef>
              <a:defRPr sz="2314"/>
            </a:pPr>
            <a:r>
              <a:rPr dirty="0"/>
              <a:t>GNSS Radio Occultation (RO) has shown promise, but the mapping between RO perturbations &amp; sporadic-E characteristics is non-trivial</a:t>
            </a:r>
          </a:p>
          <a:p>
            <a:pPr marL="203454" indent="-203454" defTabSz="813816">
              <a:spcBef>
                <a:spcPts val="400"/>
              </a:spcBef>
              <a:defRPr sz="2314"/>
            </a:pPr>
            <a:endParaRPr dirty="0"/>
          </a:p>
          <a:p>
            <a:pPr marL="203454" indent="-203454" defTabSz="813816">
              <a:spcBef>
                <a:spcPts val="400"/>
              </a:spcBef>
              <a:defRPr sz="2314"/>
            </a:pPr>
            <a:r>
              <a:rPr dirty="0">
                <a:solidFill>
                  <a:srgbClr val="FF0000"/>
                </a:solidFill>
              </a:rPr>
              <a:t>Solution: improve RO techniques by comparing &amp; combining with ionosondes</a:t>
            </a:r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0618" y="6551285"/>
            <a:ext cx="181382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structure&#10;&#10;Description automatically generated">
            <a:extLst>
              <a:ext uri="{FF2B5EF4-FFF2-40B4-BE49-F238E27FC236}">
                <a16:creationId xmlns:a16="http://schemas.microsoft.com/office/drawing/2014/main" id="{F4E49847-49ED-C792-038C-33DC99D7A7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56" y="0"/>
            <a:ext cx="6610044" cy="48369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2834D8-9095-7CBD-7208-67BA8F67D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41" y="39315"/>
            <a:ext cx="5618743" cy="776289"/>
          </a:xfrm>
        </p:spPr>
        <p:txBody>
          <a:bodyPr/>
          <a:lstStyle/>
          <a:p>
            <a:r>
              <a:rPr lang="en-US" dirty="0"/>
              <a:t>GEMSOR Limitations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B0B91F9-6E83-A2D9-1F0C-BD4CB8F1E233}"/>
                  </a:ext>
                </a:extLst>
              </p:cNvPr>
              <p:cNvSpPr>
                <a:spLocks noGrp="1"/>
              </p:cNvSpPr>
              <p:nvPr>
                <p:ph type="body" sz="half" idx="1"/>
              </p:nvPr>
            </p:nvSpPr>
            <p:spPr>
              <a:xfrm>
                <a:off x="12678" y="720038"/>
                <a:ext cx="5569278" cy="339904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Only predicts occurrence rates for </a:t>
                </a:r>
                <a:r>
                  <a:rPr lang="en-US" dirty="0" err="1"/>
                  <a:t>fbEs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/>
                  <a:t> 3 MHz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Does not predict layer intensities or altitudes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Relies on </a:t>
                </a:r>
                <a:r>
                  <a:rPr lang="en-US" dirty="0" err="1">
                    <a:solidFill>
                      <a:srgbClr val="FF0000"/>
                    </a:solidFill>
                  </a:rPr>
                  <a:t>autoscaled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 err="1">
                    <a:solidFill>
                      <a:srgbClr val="FF0000"/>
                    </a:solidFill>
                  </a:rPr>
                  <a:t>ionograms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r>
                  <a:rPr lang="en-US" dirty="0"/>
                  <a:t>Does not account for solar cycle or geomagnetic activity</a:t>
                </a:r>
              </a:p>
              <a:p>
                <a:pPr lvl="1"/>
                <a:r>
                  <a:rPr lang="en-US" dirty="0"/>
                  <a:t>Also misses planetary waves, etc.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B0B91F9-6E83-A2D9-1F0C-BD4CB8F1E2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2678" y="720038"/>
                <a:ext cx="5569278" cy="3399046"/>
              </a:xfrm>
              <a:blipFill>
                <a:blip r:embed="rId3"/>
                <a:stretch>
                  <a:fillRect l="-2273" t="-2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4FCC2DC-31C7-6791-B5BF-E10E3FE7A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76" y="3921481"/>
            <a:ext cx="6411762" cy="2927454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B3368F-5C92-A70D-7EF8-97C21EB29E6C}"/>
              </a:ext>
            </a:extLst>
          </p:cNvPr>
          <p:cNvSpPr txBox="1">
            <a:spLocks/>
          </p:cNvSpPr>
          <p:nvPr/>
        </p:nvSpPr>
        <p:spPr>
          <a:xfrm>
            <a:off x="6363546" y="5044966"/>
            <a:ext cx="5744371" cy="1813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06581" marR="0" indent="-249381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188719" marR="0" indent="-27431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6764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336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5908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480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052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962400" marR="0" indent="-3048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r>
              <a:rPr lang="en-US" dirty="0"/>
              <a:t>Sophisticated models using </a:t>
            </a:r>
            <a:r>
              <a:rPr lang="en-US" dirty="0">
                <a:solidFill>
                  <a:srgbClr val="FF0000"/>
                </a:solidFill>
              </a:rPr>
              <a:t>Convolutional Neural Networks</a:t>
            </a:r>
            <a:r>
              <a:rPr lang="en-US" dirty="0"/>
              <a:t> have also been developed</a:t>
            </a:r>
          </a:p>
          <a:p>
            <a:pPr lvl="1"/>
            <a:r>
              <a:rPr lang="en-US" dirty="0"/>
              <a:t>More difficult to run but appropriate for certain applications</a:t>
            </a: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3270D913-CA2F-57D1-1AF6-684F51B6F15C}"/>
              </a:ext>
            </a:extLst>
          </p:cNvPr>
          <p:cNvSpPr/>
          <p:nvPr/>
        </p:nvSpPr>
        <p:spPr>
          <a:xfrm flipV="1">
            <a:off x="9080938" y="4358415"/>
            <a:ext cx="5279" cy="686551"/>
          </a:xfrm>
          <a:prstGeom prst="line">
            <a:avLst/>
          </a:prstGeom>
          <a:ln w="25400">
            <a:solidFill>
              <a:srgbClr val="FF2600"/>
            </a:solidFill>
            <a:miter/>
            <a:tailEnd type="triangle"/>
          </a:ln>
        </p:spPr>
        <p:txBody>
          <a:bodyPr lIns="45719" rIns="45719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B44A1534-BF8F-3035-BF51-DE8B6A98C169}"/>
              </a:ext>
            </a:extLst>
          </p:cNvPr>
          <p:cNvSpPr/>
          <p:nvPr/>
        </p:nvSpPr>
        <p:spPr>
          <a:xfrm flipH="1" flipV="1">
            <a:off x="5581955" y="5550434"/>
            <a:ext cx="886689" cy="0"/>
          </a:xfrm>
          <a:prstGeom prst="line">
            <a:avLst/>
          </a:prstGeom>
          <a:ln w="25400">
            <a:solidFill>
              <a:srgbClr val="FF2600"/>
            </a:solidFill>
            <a:miter/>
            <a:tailEnd type="triangle"/>
          </a:ln>
        </p:spPr>
        <p:txBody>
          <a:bodyPr lIns="45719" rIns="45719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652462D9-2772-B9D0-D192-07FB704F76D3}"/>
              </a:ext>
            </a:extLst>
          </p:cNvPr>
          <p:cNvSpPr txBox="1"/>
          <p:nvPr/>
        </p:nvSpPr>
        <p:spPr>
          <a:xfrm>
            <a:off x="2037842" y="6609695"/>
            <a:ext cx="116153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rPr dirty="0"/>
              <a:t>[</a:t>
            </a:r>
            <a:r>
              <a:rPr lang="en-US" dirty="0"/>
              <a:t>Ellis</a:t>
            </a:r>
            <a:r>
              <a:rPr dirty="0"/>
              <a:t> et al., 20</a:t>
            </a:r>
            <a:r>
              <a:rPr lang="en-US" dirty="0"/>
              <a:t>2</a:t>
            </a:r>
            <a:r>
              <a:rPr dirty="0"/>
              <a:t>4]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0219DFCB-37F4-E359-F1B2-2DAD49746E9C}"/>
              </a:ext>
            </a:extLst>
          </p:cNvPr>
          <p:cNvSpPr txBox="1"/>
          <p:nvPr/>
        </p:nvSpPr>
        <p:spPr>
          <a:xfrm>
            <a:off x="10967406" y="4493944"/>
            <a:ext cx="116153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rPr dirty="0"/>
              <a:t>[</a:t>
            </a:r>
            <a:r>
              <a:rPr lang="en-US" dirty="0"/>
              <a:t>Ellis</a:t>
            </a:r>
            <a:r>
              <a:rPr dirty="0"/>
              <a:t> et al., 20</a:t>
            </a:r>
            <a:r>
              <a:rPr lang="en-US" dirty="0"/>
              <a:t>25</a:t>
            </a:r>
            <a:r>
              <a:rPr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4276756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itle 1"/>
          <p:cNvSpPr txBox="1">
            <a:spLocks noGrp="1"/>
          </p:cNvSpPr>
          <p:nvPr>
            <p:ph type="title"/>
          </p:nvPr>
        </p:nvSpPr>
        <p:spPr>
          <a:xfrm>
            <a:off x="818245" y="235423"/>
            <a:ext cx="5722012" cy="776288"/>
          </a:xfrm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258" name="Slide Number Placeholder 3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pic>
        <p:nvPicPr>
          <p:cNvPr id="259" name="S4.png" descr="S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2190" y="3032295"/>
            <a:ext cx="4486460" cy="3364845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Multi-layer Sporadic-E"/>
          <p:cNvSpPr txBox="1"/>
          <p:nvPr/>
        </p:nvSpPr>
        <p:spPr>
          <a:xfrm>
            <a:off x="7978630" y="6372544"/>
            <a:ext cx="2725625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300"/>
            </a:lvl1pPr>
          </a:lstStyle>
          <a:p>
            <a:r>
              <a:t>Multi-layer Sporadic-E</a:t>
            </a:r>
          </a:p>
        </p:txBody>
      </p:sp>
      <p:pic>
        <p:nvPicPr>
          <p:cNvPr id="261" name="slant_TEC.png" descr="slant_TE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792" y="-29424"/>
            <a:ext cx="4385255" cy="3288942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E370F65-2B3E-B4C2-83D3-5874D814F62A}"/>
                  </a:ext>
                </a:extLst>
              </p:cNvPr>
              <p:cNvSpPr txBox="1"/>
              <p:nvPr/>
            </p:nvSpPr>
            <p:spPr>
              <a:xfrm>
                <a:off x="97866" y="1074763"/>
                <a:ext cx="7164925" cy="57477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342900" indent="-342900" defTabSz="822959">
                  <a:spcBef>
                    <a:spcPts val="900"/>
                  </a:spcBef>
                  <a:buFont typeface="Arial" panose="020B0604020202020204" pitchFamily="34" charset="0"/>
                  <a:buChar char="•"/>
                  <a:defRPr sz="2340"/>
                </a:pPr>
                <a:r>
                  <a:rPr lang="en-US" sz="2400" dirty="0"/>
                  <a:t>Monitoring disturbances globally is challenging, but GNSS radio occultation (RO) provides truly global coverage to cover gaps in ionosonde networks; however, interpreting RO measurements is extremely difficult</a:t>
                </a:r>
              </a:p>
              <a:p>
                <a:pPr marL="0" indent="0" defTabSz="822959">
                  <a:spcBef>
                    <a:spcPts val="900"/>
                  </a:spcBef>
                  <a:buSzTx/>
                  <a:buNone/>
                  <a:defRPr sz="2340"/>
                </a:pPr>
                <a:endParaRPr lang="en-US" sz="2400" dirty="0"/>
              </a:p>
              <a:p>
                <a:pPr marL="342900" indent="-342900" defTabSz="822959">
                  <a:spcBef>
                    <a:spcPts val="900"/>
                  </a:spcBef>
                  <a:buFont typeface="Arial" panose="020B0604020202020204" pitchFamily="34" charset="0"/>
                  <a:buChar char="•"/>
                  <a:defRPr sz="2340"/>
                </a:pPr>
                <a:r>
                  <a:rPr lang="en-US" sz="2400" dirty="0"/>
                  <a:t>Pinning GNSS-RO to ionosonde observations helps to improve interpretation, but a number of ambiguities still remain (layer orientation, length, width, etc.)</a:t>
                </a:r>
              </a:p>
              <a:p>
                <a:pPr marL="0" indent="0" defTabSz="822959">
                  <a:spcBef>
                    <a:spcPts val="900"/>
                  </a:spcBef>
                  <a:buSzTx/>
                  <a:buNone/>
                  <a:defRPr sz="2340"/>
                </a:pPr>
                <a:endParaRPr lang="en-US" sz="2400" dirty="0"/>
              </a:p>
              <a:p>
                <a:pPr marL="342900" indent="-342900" defTabSz="822959">
                  <a:spcBef>
                    <a:spcPts val="900"/>
                  </a:spcBef>
                  <a:buFont typeface="Arial" panose="020B0604020202020204" pitchFamily="34" charset="0"/>
                  <a:buChar char="•"/>
                  <a:defRPr sz="2340"/>
                </a:pPr>
                <a:r>
                  <a:rPr lang="en-US" sz="2400" dirty="0"/>
                  <a:t>GEMSOR model provides climatological occurrence rates for </a:t>
                </a:r>
                <a:r>
                  <a:rPr lang="en-US" sz="2400" dirty="0" err="1"/>
                  <a:t>fbEs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/>
                  <a:t> 3 MHz; publicly available in Open Science Framework (</a:t>
                </a:r>
                <a:r>
                  <a:rPr lang="en-US" sz="2400" u="sng" dirty="0">
                    <a:solidFill>
                      <a:srgbClr val="0563C1"/>
                    </a:solidFill>
                    <a:uFill>
                      <a:solidFill>
                        <a:srgbClr val="0563C1"/>
                      </a:solidFill>
                    </a:uFill>
                    <a:hlinkClick r:id="rId4"/>
                  </a:rPr>
                  <a:t>GEMSOR-OSF</a:t>
                </a:r>
                <a:r>
                  <a:rPr lang="en-US" sz="2400" dirty="0"/>
                  <a:t>) or via </a:t>
                </a:r>
                <a:r>
                  <a:rPr lang="en-US" sz="2400" u="sng" dirty="0">
                    <a:solidFill>
                      <a:srgbClr val="0563C1"/>
                    </a:solidFill>
                    <a:uFill>
                      <a:solidFill>
                        <a:srgbClr val="0563C1"/>
                      </a:solidFill>
                    </a:uFill>
                    <a:hlinkClick r:id="rId5"/>
                  </a:rPr>
                  <a:t>NASA/CCMC</a:t>
                </a:r>
                <a:endParaRPr lang="en-US" sz="2400" dirty="0"/>
              </a:p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E370F65-2B3E-B4C2-83D3-5874D814F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66" y="1074763"/>
                <a:ext cx="7164925" cy="5747725"/>
              </a:xfrm>
              <a:prstGeom prst="rect">
                <a:avLst/>
              </a:prstGeom>
              <a:blipFill>
                <a:blip r:embed="rId6"/>
                <a:stretch>
                  <a:fillRect l="-1770" r="-194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1"/>
          <p:cNvSpPr txBox="1">
            <a:spLocks noGrp="1"/>
          </p:cNvSpPr>
          <p:nvPr>
            <p:ph type="title"/>
          </p:nvPr>
        </p:nvSpPr>
        <p:spPr>
          <a:xfrm>
            <a:off x="838200" y="81345"/>
            <a:ext cx="10515600" cy="776289"/>
          </a:xfrm>
          <a:prstGeom prst="rect">
            <a:avLst/>
          </a:prstGeom>
        </p:spPr>
        <p:txBody>
          <a:bodyPr/>
          <a:lstStyle/>
          <a:p>
            <a:r>
              <a:rPr dirty="0"/>
              <a:t>References</a:t>
            </a:r>
          </a:p>
        </p:txBody>
      </p:sp>
      <p:sp>
        <p:nvSpPr>
          <p:cNvPr id="265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257540" y="857634"/>
            <a:ext cx="11517352" cy="57113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771" indent="-457771" defTabSz="813816">
              <a:lnSpc>
                <a:spcPct val="72000"/>
              </a:lnSpc>
              <a:spcBef>
                <a:spcPts val="800"/>
              </a:spcBef>
              <a:buFontTx/>
              <a:buAutoNum type="arabicPeriod"/>
              <a:defRPr sz="1779"/>
            </a:pPr>
            <a:r>
              <a:rPr sz="1600" dirty="0"/>
              <a:t>Emmons, D., Wu, D., </a:t>
            </a:r>
            <a:r>
              <a:rPr sz="1600" dirty="0" err="1"/>
              <a:t>Swarnalingam</a:t>
            </a:r>
            <a:r>
              <a:rPr sz="1600" dirty="0"/>
              <a:t>, N., Ali, A. F., Ellis, J. A., Fitch, K. E., &amp; </a:t>
            </a:r>
            <a:r>
              <a:rPr sz="1600" dirty="0" err="1"/>
              <a:t>Obenberger</a:t>
            </a:r>
            <a:r>
              <a:rPr sz="1600" dirty="0"/>
              <a:t>, K. S. (2023) Improved models for estimating sporadic-E intensity from GNSS radio occultation measurements. Frontiers in Astronomy and Space Sciences, 10, 1327979.</a:t>
            </a:r>
          </a:p>
          <a:p>
            <a:pPr marL="457771" indent="-457771" defTabSz="813816">
              <a:lnSpc>
                <a:spcPct val="72000"/>
              </a:lnSpc>
              <a:spcBef>
                <a:spcPts val="800"/>
              </a:spcBef>
              <a:buFontTx/>
              <a:buAutoNum type="arabicPeriod"/>
              <a:defRPr sz="1779"/>
            </a:pPr>
            <a:r>
              <a:rPr sz="1600" dirty="0"/>
              <a:t>Gooch, J. Y., Colman, J. J., Nava, O. A., &amp; Emmons, D. J. (2020). Global ionosonde and GPS radio occultation sporadic-E intensity and height comparison. </a:t>
            </a:r>
            <a:r>
              <a:rPr sz="1600" i="1" dirty="0"/>
              <a:t>Journal of Atmospheric and Solar-Terrestrial Physics</a:t>
            </a:r>
            <a:r>
              <a:rPr sz="1600" dirty="0"/>
              <a:t>, </a:t>
            </a:r>
            <a:r>
              <a:rPr sz="1600" i="1" dirty="0"/>
              <a:t>199</a:t>
            </a:r>
            <a:r>
              <a:rPr sz="1600" dirty="0"/>
              <a:t>, 105200.</a:t>
            </a:r>
            <a:endParaRPr lang="en-US" sz="1600" dirty="0"/>
          </a:p>
          <a:p>
            <a:pPr marL="493775" indent="-493775" defTabSz="877823">
              <a:lnSpc>
                <a:spcPct val="72000"/>
              </a:lnSpc>
              <a:spcBef>
                <a:spcPts val="900"/>
              </a:spcBef>
              <a:buFontTx/>
              <a:buAutoNum type="arabicPeriod"/>
              <a:defRPr sz="1919"/>
            </a:pPr>
            <a:r>
              <a:rPr lang="en-US" sz="1600" dirty="0" err="1"/>
              <a:t>Knisely</a:t>
            </a:r>
            <a:r>
              <a:rPr lang="en-US" sz="1600" dirty="0"/>
              <a:t>, A., &amp; Emmons, D. J. (2023). Impacts of Kelvin-Helmholtz Billow Formation on GNSS Radio Occultation Measurements of Sporadic-E. Frontiers in Astronomy and Space Sciences, 10, 1280228.</a:t>
            </a:r>
          </a:p>
          <a:p>
            <a:pPr marL="493775" indent="-493775" defTabSz="877823">
              <a:lnSpc>
                <a:spcPct val="72000"/>
              </a:lnSpc>
              <a:spcBef>
                <a:spcPts val="900"/>
              </a:spcBef>
              <a:buFontTx/>
              <a:buAutoNum type="arabicPeriod"/>
              <a:defRPr sz="1919"/>
            </a:pPr>
            <a:r>
              <a:rPr lang="en-US" sz="1600" dirty="0"/>
              <a:t>Emmons, D. J., Wu, D. L., &amp; </a:t>
            </a:r>
            <a:r>
              <a:rPr lang="en-US" sz="1600" dirty="0" err="1"/>
              <a:t>Swarnalingam</a:t>
            </a:r>
            <a:r>
              <a:rPr lang="en-US" sz="1600" dirty="0"/>
              <a:t>, N. (2022). A Statistical Analysis of Sporadic-E Characteristics Associated with GNSS Radio Occultation Phase and Amplitude Scintillations. Atmosphere, 13(12), 2098.</a:t>
            </a:r>
            <a:endParaRPr sz="1600" dirty="0"/>
          </a:p>
          <a:p>
            <a:pPr marL="457771" indent="-457771" defTabSz="813816">
              <a:lnSpc>
                <a:spcPct val="72000"/>
              </a:lnSpc>
              <a:spcBef>
                <a:spcPts val="800"/>
              </a:spcBef>
              <a:buFontTx/>
              <a:buAutoNum type="arabicPeriod"/>
              <a:defRPr sz="1779"/>
            </a:pPr>
            <a:r>
              <a:rPr sz="1600" dirty="0"/>
              <a:t>Merriman, D. K., Nava, O. A., Dao, E. V., &amp; Emmons, D. J. (2021). Comparison of seasonal </a:t>
            </a:r>
            <a:r>
              <a:rPr sz="1600" dirty="0" err="1"/>
              <a:t>foEs</a:t>
            </a:r>
            <a:r>
              <a:rPr sz="1600" dirty="0"/>
              <a:t> and </a:t>
            </a:r>
            <a:r>
              <a:rPr sz="1600" dirty="0" err="1"/>
              <a:t>fbEs</a:t>
            </a:r>
            <a:r>
              <a:rPr sz="1600" dirty="0"/>
              <a:t> occurrence rates derived from global Digisonde measurements. Atmosphere, 12(12), 1558.</a:t>
            </a:r>
          </a:p>
          <a:p>
            <a:pPr marL="457771" indent="-457771" defTabSz="813816">
              <a:lnSpc>
                <a:spcPct val="72000"/>
              </a:lnSpc>
              <a:spcBef>
                <a:spcPts val="800"/>
              </a:spcBef>
              <a:buFontTx/>
              <a:buAutoNum type="arabicPeriod"/>
              <a:defRPr sz="1779"/>
            </a:pPr>
            <a:r>
              <a:rPr sz="1600" dirty="0"/>
              <a:t>Arras, C., &amp; </a:t>
            </a:r>
            <a:r>
              <a:rPr sz="1600" dirty="0" err="1"/>
              <a:t>Wickert</a:t>
            </a:r>
            <a:r>
              <a:rPr sz="1600" dirty="0"/>
              <a:t>, J. (2018). Estimation of ionospheric sporadic E intensities from GPS radio occultation measurements. Journal of Atmospheric and Solar-Terrestrial Physics, 171, 60-63.</a:t>
            </a:r>
          </a:p>
          <a:p>
            <a:pPr marL="457771" indent="-457771" defTabSz="813816">
              <a:lnSpc>
                <a:spcPct val="72000"/>
              </a:lnSpc>
              <a:spcBef>
                <a:spcPts val="800"/>
              </a:spcBef>
              <a:buFontTx/>
              <a:buAutoNum type="arabicPeriod"/>
              <a:defRPr sz="1779"/>
            </a:pPr>
            <a:r>
              <a:rPr sz="1600" dirty="0"/>
              <a:t>Chu, Y. H., Wang, C. Y., Wu, K. H., Chen, K. T., Tzeng, K. J., Su, C. L., Feng, W., Plane, J. M. C. (2014). Morphology of sporadic E layer retrieved from COSMIC GPS radio occultation measurements: Wind shear theory examination. Journal of Geophysical Research: Space Physics, 119(3), 2117-2136.</a:t>
            </a:r>
          </a:p>
          <a:p>
            <a:pPr marL="457771" indent="-457771" defTabSz="813816">
              <a:lnSpc>
                <a:spcPct val="72000"/>
              </a:lnSpc>
              <a:spcBef>
                <a:spcPts val="800"/>
              </a:spcBef>
              <a:buFontTx/>
              <a:buAutoNum type="arabicPeriod"/>
              <a:defRPr sz="1779"/>
            </a:pPr>
            <a:r>
              <a:rPr sz="1600" dirty="0"/>
              <a:t>Carmona, R. A., Nava, O. A., Dao, E. V., &amp; Emmons, D. J. (2022). A Comparison of Sporadic-E Occurrence Rates Using GPS Radio Occultation and Ionosonde Measurements. Remote Sensing, 14(3), 581.</a:t>
            </a:r>
          </a:p>
          <a:p>
            <a:pPr marL="457771" indent="-457771" defTabSz="813816">
              <a:lnSpc>
                <a:spcPct val="72000"/>
              </a:lnSpc>
              <a:spcBef>
                <a:spcPts val="800"/>
              </a:spcBef>
              <a:buFontTx/>
              <a:buAutoNum type="arabicPeriod"/>
              <a:defRPr sz="1779"/>
            </a:pPr>
            <a:r>
              <a:rPr sz="1600" dirty="0" err="1"/>
              <a:t>Hodos</a:t>
            </a:r>
            <a:r>
              <a:rPr sz="1600" dirty="0"/>
              <a:t>, T. J., Nava, O. A., Dao, E. V., &amp; Emmons, D. J. (2022). Global sporadic‐E occurrence rate climatology using GPS radio occultation and ionosonde data. </a:t>
            </a:r>
            <a:r>
              <a:rPr sz="1600" i="1" dirty="0"/>
              <a:t>Journal of Geophysical Research: Space Physics</a:t>
            </a:r>
            <a:r>
              <a:rPr sz="1600" dirty="0"/>
              <a:t>, e2022JA030795.</a:t>
            </a:r>
          </a:p>
          <a:p>
            <a:pPr marL="457771" indent="-457771" defTabSz="813816">
              <a:lnSpc>
                <a:spcPct val="72000"/>
              </a:lnSpc>
              <a:spcBef>
                <a:spcPts val="800"/>
              </a:spcBef>
              <a:buFontTx/>
              <a:buAutoNum type="arabicPeriod"/>
              <a:defRPr sz="1779"/>
            </a:pPr>
            <a:r>
              <a:rPr sz="1600" dirty="0" err="1"/>
              <a:t>Parsch</a:t>
            </a:r>
            <a:r>
              <a:rPr sz="1600" dirty="0"/>
              <a:t>, E. V., Franz, A. L., Dao, E. V., Wu, D. L., </a:t>
            </a:r>
            <a:r>
              <a:rPr sz="1600" dirty="0" err="1"/>
              <a:t>Swarnalingam</a:t>
            </a:r>
            <a:r>
              <a:rPr sz="1600" dirty="0"/>
              <a:t>, N., Salinas, C. C., &amp; Emmons, D. J. (2024). Global Empirical Model of Sporadic-E Occurrence Rates. Frontiers in Astronomy and Space Sciences (e-ISSN 2296-987X).</a:t>
            </a:r>
            <a:endParaRPr lang="en-US" sz="1600" dirty="0"/>
          </a:p>
          <a:p>
            <a:pPr marL="457771" indent="-457771" defTabSz="813816">
              <a:lnSpc>
                <a:spcPct val="72000"/>
              </a:lnSpc>
              <a:spcBef>
                <a:spcPts val="800"/>
              </a:spcBef>
              <a:buFontTx/>
              <a:buAutoNum type="arabicPeriod"/>
              <a:defRPr sz="1779"/>
            </a:pPr>
            <a:r>
              <a:rPr lang="en-US" sz="1600" dirty="0">
                <a:solidFill>
                  <a:srgbClr val="000000"/>
                </a:solidFill>
                <a:effectLst/>
              </a:rPr>
              <a:t>Ellis, J. A., Emmons, D. J., &amp; Cohen, M. B. (2024). Detection and classification of sporadic E using convolutional neural networks. Space Weather, 22(1), e2023SW003669.</a:t>
            </a:r>
          </a:p>
          <a:p>
            <a:pPr marL="457771" indent="-457771" defTabSz="813816">
              <a:lnSpc>
                <a:spcPct val="72000"/>
              </a:lnSpc>
              <a:spcBef>
                <a:spcPts val="800"/>
              </a:spcBef>
              <a:buFontTx/>
              <a:buAutoNum type="arabicPeriod"/>
              <a:defRPr sz="1779"/>
            </a:pPr>
            <a:r>
              <a:rPr lang="en-US" sz="1600" dirty="0"/>
              <a:t>Ellis, J. A., Emmons, D. J., &amp; Cohen, M. B. (2025). Global sporadic‐E prediction and climatology using deep learning. </a:t>
            </a:r>
            <a:r>
              <a:rPr lang="en-US" sz="1600" i="1" dirty="0"/>
              <a:t>Space Weather</a:t>
            </a:r>
            <a:r>
              <a:rPr lang="en-US" sz="1600" dirty="0"/>
              <a:t>, </a:t>
            </a:r>
            <a:r>
              <a:rPr lang="en-US" sz="1600" i="1" dirty="0"/>
              <a:t>23</a:t>
            </a:r>
            <a:r>
              <a:rPr lang="en-US" sz="1600" dirty="0"/>
              <a:t>(5), e2025SW004366.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6"/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10515600" cy="776289"/>
          </a:xfrm>
          <a:prstGeom prst="rect">
            <a:avLst/>
          </a:prstGeom>
        </p:spPr>
        <p:txBody>
          <a:bodyPr/>
          <a:lstStyle/>
          <a:p>
            <a:r>
              <a:t>Overview</a:t>
            </a:r>
          </a:p>
        </p:txBody>
      </p:sp>
      <p:sp>
        <p:nvSpPr>
          <p:cNvPr id="163" name="Content Placeholder 9"/>
          <p:cNvSpPr txBox="1">
            <a:spLocks noGrp="1"/>
          </p:cNvSpPr>
          <p:nvPr>
            <p:ph type="body" sz="quarter" idx="1"/>
          </p:nvPr>
        </p:nvSpPr>
        <p:spPr>
          <a:xfrm>
            <a:off x="164965" y="1995240"/>
            <a:ext cx="4239063" cy="3446191"/>
          </a:xfrm>
          <a:prstGeom prst="rect">
            <a:avLst/>
          </a:prstGeom>
        </p:spPr>
        <p:txBody>
          <a:bodyPr/>
          <a:lstStyle/>
          <a:p>
            <a:pPr marL="210311" indent="-210311" defTabSz="841247">
              <a:lnSpc>
                <a:spcPct val="81000"/>
              </a:lnSpc>
              <a:spcBef>
                <a:spcPts val="900"/>
              </a:spcBef>
              <a:defRPr sz="2576"/>
            </a:pPr>
            <a:r>
              <a:t>Sporadic-E Observations</a:t>
            </a:r>
          </a:p>
          <a:p>
            <a:pPr marL="630936" lvl="1" indent="-210311" defTabSz="841247">
              <a:lnSpc>
                <a:spcPct val="81000"/>
              </a:lnSpc>
              <a:spcBef>
                <a:spcPts val="900"/>
              </a:spcBef>
              <a:defRPr sz="2576"/>
            </a:pPr>
            <a:r>
              <a:t>Ionosondes </a:t>
            </a:r>
          </a:p>
          <a:p>
            <a:pPr marL="630936" lvl="1" indent="-210311" defTabSz="841247">
              <a:lnSpc>
                <a:spcPct val="81000"/>
              </a:lnSpc>
              <a:spcBef>
                <a:spcPts val="900"/>
              </a:spcBef>
              <a:defRPr sz="2576"/>
            </a:pPr>
            <a:r>
              <a:t>GNSS Radio Occultation</a:t>
            </a:r>
          </a:p>
          <a:p>
            <a:pPr marL="630936" lvl="1" indent="-210311" defTabSz="841247">
              <a:lnSpc>
                <a:spcPct val="81000"/>
              </a:lnSpc>
              <a:spcBef>
                <a:spcPts val="900"/>
              </a:spcBef>
              <a:defRPr sz="2576"/>
            </a:pPr>
            <a:r>
              <a:t>Combined</a:t>
            </a:r>
          </a:p>
          <a:p>
            <a:pPr marL="630936" lvl="1" indent="-210311" defTabSz="841247">
              <a:lnSpc>
                <a:spcPct val="81000"/>
              </a:lnSpc>
              <a:spcBef>
                <a:spcPts val="900"/>
              </a:spcBef>
              <a:defRPr sz="2576"/>
            </a:pPr>
            <a:endParaRPr/>
          </a:p>
          <a:p>
            <a:pPr marL="210311" indent="-210311" defTabSz="841247">
              <a:lnSpc>
                <a:spcPct val="81000"/>
              </a:lnSpc>
              <a:spcBef>
                <a:spcPts val="900"/>
              </a:spcBef>
              <a:defRPr sz="2576"/>
            </a:pPr>
            <a:r>
              <a:t>Global Empirical Model of Sporadic-E Occurrence Rates (GEMSOR) </a:t>
            </a:r>
          </a:p>
        </p:txBody>
      </p:sp>
      <p:sp>
        <p:nvSpPr>
          <p:cNvPr id="164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12010618" y="6551285"/>
            <a:ext cx="181382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65" name="TextBox 20"/>
          <p:cNvSpPr txBox="1"/>
          <p:nvPr/>
        </p:nvSpPr>
        <p:spPr>
          <a:xfrm>
            <a:off x="7358836" y="6540817"/>
            <a:ext cx="2114954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r>
              <a:t>[https://giro.uml.edu/didbase/]</a:t>
            </a:r>
          </a:p>
        </p:txBody>
      </p:sp>
      <p:pic>
        <p:nvPicPr>
          <p:cNvPr id="166" name="ICheon_17Jun2017_0545_strong_Es.png" descr="ICheon_17Jun2017_0545_strong_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808" y="1215111"/>
            <a:ext cx="7509671" cy="5006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4"/>
          <p:cNvSpPr txBox="1">
            <a:spLocks noGrp="1"/>
          </p:cNvSpPr>
          <p:nvPr>
            <p:ph type="title"/>
          </p:nvPr>
        </p:nvSpPr>
        <p:spPr>
          <a:xfrm>
            <a:off x="838200" y="219912"/>
            <a:ext cx="10515600" cy="776288"/>
          </a:xfrm>
          <a:prstGeom prst="rect">
            <a:avLst/>
          </a:prstGeom>
        </p:spPr>
        <p:txBody>
          <a:bodyPr/>
          <a:lstStyle/>
          <a:p>
            <a:r>
              <a:t>Measuring Sporadic-E: Ionosondes</a:t>
            </a:r>
          </a:p>
        </p:txBody>
      </p:sp>
      <p:sp>
        <p:nvSpPr>
          <p:cNvPr id="169" name="Content Placeholder 5"/>
          <p:cNvSpPr txBox="1">
            <a:spLocks noGrp="1"/>
          </p:cNvSpPr>
          <p:nvPr>
            <p:ph type="body" sz="quarter" idx="1"/>
          </p:nvPr>
        </p:nvSpPr>
        <p:spPr>
          <a:xfrm>
            <a:off x="400704" y="1123320"/>
            <a:ext cx="11570534" cy="1020512"/>
          </a:xfrm>
          <a:prstGeom prst="rect">
            <a:avLst/>
          </a:prstGeom>
        </p:spPr>
        <p:txBody>
          <a:bodyPr/>
          <a:lstStyle/>
          <a:p>
            <a:pPr marL="228599" indent="-228599">
              <a:lnSpc>
                <a:spcPct val="81000"/>
              </a:lnSpc>
            </a:pPr>
            <a:r>
              <a:rPr dirty="0"/>
              <a:t>Ionosondes provide a direct measurement of sporadic-E layers</a:t>
            </a:r>
          </a:p>
          <a:p>
            <a:pPr marL="228599" indent="-228599"/>
            <a:r>
              <a:rPr dirty="0">
                <a:solidFill>
                  <a:srgbClr val="FF0000"/>
                </a:solidFill>
              </a:rPr>
              <a:t>Global coverage with large gaps </a:t>
            </a:r>
            <a:r>
              <a:rPr dirty="0"/>
              <a:t>(oceans, arctic, etc.) </a:t>
            </a:r>
          </a:p>
        </p:txBody>
      </p:sp>
      <p:sp>
        <p:nvSpPr>
          <p:cNvPr id="170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2010618" y="6551285"/>
            <a:ext cx="181382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71" name="TextBox 11"/>
          <p:cNvSpPr txBox="1"/>
          <p:nvPr/>
        </p:nvSpPr>
        <p:spPr>
          <a:xfrm>
            <a:off x="1732550" y="6540817"/>
            <a:ext cx="2147328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[https://ulcar.uml.edu/DIDBase/]</a:t>
            </a:r>
          </a:p>
        </p:txBody>
      </p:sp>
      <p:pic>
        <p:nvPicPr>
          <p:cNvPr id="172" name="Picture 14" descr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5" y="2405139"/>
            <a:ext cx="5261480" cy="394611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extBox 7"/>
          <p:cNvSpPr txBox="1"/>
          <p:nvPr/>
        </p:nvSpPr>
        <p:spPr>
          <a:xfrm>
            <a:off x="8022496" y="6540817"/>
            <a:ext cx="1458477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[http://giro.uml.edu/]</a:t>
            </a:r>
          </a:p>
        </p:txBody>
      </p:sp>
      <p:pic>
        <p:nvPicPr>
          <p:cNvPr id="174" name="giro-map.gif" descr="giro-map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021" y="2239603"/>
            <a:ext cx="6880026" cy="42458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4"/>
          <p:cNvSpPr txBox="1">
            <a:spLocks noGrp="1"/>
          </p:cNvSpPr>
          <p:nvPr>
            <p:ph type="title"/>
          </p:nvPr>
        </p:nvSpPr>
        <p:spPr>
          <a:xfrm>
            <a:off x="133020" y="62262"/>
            <a:ext cx="11877598" cy="77628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Ionosonde E</a:t>
            </a:r>
            <a:r>
              <a:rPr baseline="-5999" dirty="0"/>
              <a:t>s</a:t>
            </a:r>
            <a:r>
              <a:rPr dirty="0"/>
              <a:t> Occurrence Rates</a:t>
            </a:r>
            <a:r>
              <a:rPr lang="en-US" dirty="0"/>
              <a:t> (mostly ARTIST-5 </a:t>
            </a:r>
            <a:r>
              <a:rPr lang="en-US" dirty="0" err="1"/>
              <a:t>autoscaled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177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2010618" y="6540817"/>
            <a:ext cx="1813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  <p:pic>
        <p:nvPicPr>
          <p:cNvPr id="178" name="OcRate_vs_Lat_seasonal_all_5MHz.pdf" descr="OcRate_vs_Lat_seasonal_all_5MHz.pdf"/>
          <p:cNvPicPr>
            <a:picLocks noChangeAspect="1"/>
          </p:cNvPicPr>
          <p:nvPr/>
        </p:nvPicPr>
        <p:blipFill>
          <a:blip r:embed="rId2"/>
          <a:srcRect t="679" b="679"/>
          <a:stretch>
            <a:fillRect/>
          </a:stretch>
        </p:blipFill>
        <p:spPr>
          <a:xfrm>
            <a:off x="6350761" y="1210832"/>
            <a:ext cx="5725295" cy="5608408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extBox 10"/>
          <p:cNvSpPr txBox="1"/>
          <p:nvPr/>
        </p:nvSpPr>
        <p:spPr>
          <a:xfrm>
            <a:off x="8323585" y="828040"/>
            <a:ext cx="254756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sz="2400" dirty="0" err="1"/>
              <a:t>foEs</a:t>
            </a:r>
            <a:r>
              <a:rPr sz="2400" dirty="0"/>
              <a:t>/</a:t>
            </a:r>
            <a:r>
              <a:rPr sz="2400" dirty="0" err="1"/>
              <a:t>fbEs</a:t>
            </a:r>
            <a:r>
              <a:rPr sz="2400" dirty="0"/>
              <a:t> &gt; 5 MHz</a:t>
            </a:r>
          </a:p>
        </p:txBody>
      </p:sp>
      <p:pic>
        <p:nvPicPr>
          <p:cNvPr id="180" name="OcRate_vs_Lat_seasonal_all_3MHz.pdf" descr="OcRate_vs_Lat_seasonal_all_3MHz.pdf"/>
          <p:cNvPicPr>
            <a:picLocks noChangeAspect="1"/>
          </p:cNvPicPr>
          <p:nvPr/>
        </p:nvPicPr>
        <p:blipFill>
          <a:blip r:embed="rId3"/>
          <a:srcRect t="679" b="679"/>
          <a:stretch>
            <a:fillRect/>
          </a:stretch>
        </p:blipFill>
        <p:spPr>
          <a:xfrm>
            <a:off x="133020" y="1210832"/>
            <a:ext cx="5725295" cy="560840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extBox 10"/>
          <p:cNvSpPr txBox="1"/>
          <p:nvPr/>
        </p:nvSpPr>
        <p:spPr>
          <a:xfrm>
            <a:off x="2009949" y="809161"/>
            <a:ext cx="275853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sz="2400" dirty="0" err="1"/>
              <a:t>foEs</a:t>
            </a:r>
            <a:r>
              <a:rPr sz="2400" dirty="0"/>
              <a:t>/</a:t>
            </a:r>
            <a:r>
              <a:rPr sz="2400" dirty="0" err="1"/>
              <a:t>fbEs</a:t>
            </a:r>
            <a:r>
              <a:rPr sz="2400" dirty="0"/>
              <a:t> &gt; 3 MHz</a:t>
            </a:r>
          </a:p>
        </p:txBody>
      </p:sp>
      <p:sp>
        <p:nvSpPr>
          <p:cNvPr id="182" name="TextBox 5"/>
          <p:cNvSpPr txBox="1"/>
          <p:nvPr/>
        </p:nvSpPr>
        <p:spPr>
          <a:xfrm>
            <a:off x="5457407" y="6611271"/>
            <a:ext cx="1542639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t>[Merriman et al., 2021]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1"/>
          <p:cNvSpPr txBox="1">
            <a:spLocks noGrp="1"/>
          </p:cNvSpPr>
          <p:nvPr>
            <p:ph type="title"/>
          </p:nvPr>
        </p:nvSpPr>
        <p:spPr>
          <a:xfrm>
            <a:off x="708497" y="45859"/>
            <a:ext cx="10515601" cy="776288"/>
          </a:xfrm>
          <a:prstGeom prst="rect">
            <a:avLst/>
          </a:prstGeom>
        </p:spPr>
        <p:txBody>
          <a:bodyPr/>
          <a:lstStyle/>
          <a:p>
            <a:r>
              <a:rPr dirty="0"/>
              <a:t>GNSS Radio Occultation</a:t>
            </a:r>
          </a:p>
        </p:txBody>
      </p:sp>
      <p:sp>
        <p:nvSpPr>
          <p:cNvPr id="185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496539" y="846021"/>
            <a:ext cx="11518189" cy="1009812"/>
          </a:xfrm>
          <a:prstGeom prst="rect">
            <a:avLst/>
          </a:prstGeom>
        </p:spPr>
        <p:txBody>
          <a:bodyPr/>
          <a:lstStyle/>
          <a:p>
            <a:pPr marL="228599" indent="-228599"/>
            <a:r>
              <a:rPr dirty="0"/>
              <a:t>GNSS-RO techniques use two satellites (GNSS and LEO) to probe the path between </a:t>
            </a:r>
          </a:p>
          <a:p>
            <a:pPr marL="228599" indent="-228599"/>
            <a:r>
              <a:rPr dirty="0"/>
              <a:t>COSMIC-II and Spire (commercial CubeSats) </a:t>
            </a:r>
            <a:r>
              <a:rPr dirty="0">
                <a:solidFill>
                  <a:srgbClr val="FF0000"/>
                </a:solidFill>
              </a:rPr>
              <a:t>currently provide over 20K daily occultations</a:t>
            </a:r>
          </a:p>
        </p:txBody>
      </p:sp>
      <p:sp>
        <p:nvSpPr>
          <p:cNvPr id="186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12010618" y="6551285"/>
            <a:ext cx="181382" cy="2483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pic>
        <p:nvPicPr>
          <p:cNvPr id="18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42" y="1996966"/>
            <a:ext cx="4598902" cy="4356855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TextBox 14"/>
          <p:cNvSpPr txBox="1"/>
          <p:nvPr/>
        </p:nvSpPr>
        <p:spPr>
          <a:xfrm>
            <a:off x="61009" y="6600680"/>
            <a:ext cx="5429794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r>
              <a:t>[https://www.nesdis.noaa.gov/current-satellite-missions/currently-flying/cosmic-2]</a:t>
            </a:r>
          </a:p>
        </p:txBody>
      </p:sp>
      <p:pic>
        <p:nvPicPr>
          <p:cNvPr id="189" name="RO_coverage_cosmic2_spire_2022D120.pdf" descr="RO_coverage_cosmic2_spire_2022D120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490" y="-124279"/>
            <a:ext cx="8122798" cy="11494783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TextBox 20"/>
          <p:cNvSpPr txBox="1"/>
          <p:nvPr/>
        </p:nvSpPr>
        <p:spPr>
          <a:xfrm>
            <a:off x="8256696" y="6600680"/>
            <a:ext cx="1506430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r>
              <a:t>[Courtesy of Dong Wu]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NSS-RO Measurements of Es"/>
          <p:cNvSpPr txBox="1">
            <a:spLocks noGrp="1"/>
          </p:cNvSpPr>
          <p:nvPr>
            <p:ph type="title"/>
          </p:nvPr>
        </p:nvSpPr>
        <p:spPr>
          <a:xfrm>
            <a:off x="838200" y="-14004"/>
            <a:ext cx="10515600" cy="776288"/>
          </a:xfrm>
          <a:prstGeom prst="rect">
            <a:avLst/>
          </a:prstGeom>
        </p:spPr>
        <p:txBody>
          <a:bodyPr/>
          <a:lstStyle/>
          <a:p>
            <a:r>
              <a:rPr dirty="0"/>
              <a:t>GNSS-RO Measurements of E</a:t>
            </a:r>
            <a:r>
              <a:rPr baseline="-5999" dirty="0"/>
              <a:t>s</a:t>
            </a:r>
          </a:p>
        </p:txBody>
      </p:sp>
      <p:sp>
        <p:nvSpPr>
          <p:cNvPr id="1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0618" y="6540817"/>
            <a:ext cx="1813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195" name="TextBox 7"/>
          <p:cNvSpPr txBox="1"/>
          <p:nvPr/>
        </p:nvSpPr>
        <p:spPr>
          <a:xfrm>
            <a:off x="7456866" y="6604317"/>
            <a:ext cx="2215897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r>
              <a:t>[Gooch et al., 2020]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6" name="TextBox 6"/>
              <p:cNvSpPr txBox="1"/>
              <p:nvPr/>
            </p:nvSpPr>
            <p:spPr>
              <a:xfrm>
                <a:off x="5459267" y="5442812"/>
                <a:ext cx="2625635" cy="106984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45719" rIns="45719">
                <a:spAutoFit/>
              </a:bodyPr>
              <a:lstStyle>
                <a:lvl1pPr>
                  <a:defRPr sz="20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215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15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ar-AE" sz="215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ar-AE" sz="215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ar-AE" sz="215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ar-AE" sz="215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ar-AE" sz="215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⟨</m:t>
                              </m:r>
                              <m:sSup>
                                <m:sSupPr>
                                  <m:ctrlPr>
                                    <a:rPr lang="ar-AE" sz="215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15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p>
                                  <m:r>
                                    <a:rPr lang="ar-AE" sz="215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ar-AE" sz="215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⟩−⟨</m:t>
                              </m:r>
                              <m:r>
                                <a:rPr lang="ar-AE" sz="215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sSup>
                                <m:sSupPr>
                                  <m:ctrlPr>
                                    <a:rPr lang="ar-AE" sz="215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15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⟩</m:t>
                                  </m:r>
                                </m:e>
                                <m:sup>
                                  <m:r>
                                    <a:rPr lang="ar-AE" sz="215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ar-AE" sz="215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⟨</m:t>
                              </m:r>
                              <m:r>
                                <a:rPr lang="ar-AE" sz="215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sSup>
                                <m:sSupPr>
                                  <m:ctrlPr>
                                    <a:rPr lang="ar-AE" sz="215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215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⟩</m:t>
                                  </m:r>
                                </m:e>
                                <m:sup>
                                  <m:r>
                                    <a:rPr lang="ar-AE" sz="215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ar-AE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96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9267" y="5442812"/>
                <a:ext cx="2625635" cy="1069845"/>
              </a:xfrm>
              <a:prstGeom prst="rect">
                <a:avLst/>
              </a:prstGeom>
              <a:blipFill>
                <a:blip r:embed="rId2"/>
                <a:stretch>
                  <a:fillRect l="-241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6"/>
              <p:cNvSpPr txBox="1"/>
              <p:nvPr/>
            </p:nvSpPr>
            <p:spPr>
              <a:xfrm>
                <a:off x="9458440" y="5674453"/>
                <a:ext cx="2350708" cy="64267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ar-AE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ar-AE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ar-AE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ar-AE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𝑇𝐸</m:t>
                          </m:r>
                          <m:sSub>
                            <m:sSubPr>
                              <m:ctrlPr>
                                <a:rPr lang="ar-AE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ar-AE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ar-AE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−⟨</m:t>
                          </m:r>
                          <m:r>
                            <a:rPr lang="ar-AE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𝑇𝐸𝐶</m:t>
                          </m:r>
                          <m:r>
                            <a:rPr lang="ar-AE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⟩</m:t>
                          </m:r>
                        </m:num>
                        <m:den>
                          <m:r>
                            <a:rPr lang="ar-AE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ar-AE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ar-AE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ar-AE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m:rPr>
                                  <m:sty m:val="p"/>
                                </m:rPr>
                                <a:rPr lang="el-GR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l-GR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ar-AE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1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440" y="5674453"/>
                <a:ext cx="2350708" cy="642676"/>
              </a:xfrm>
              <a:prstGeom prst="rect">
                <a:avLst/>
              </a:prstGeom>
              <a:blipFill>
                <a:blip r:embed="rId3"/>
                <a:stretch>
                  <a:fillRect l="-1613" t="-3846" r="-7527" b="-961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6A2F6E2-F66B-92A2-8036-41E88B0F5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7" y="3105082"/>
            <a:ext cx="5397586" cy="3757863"/>
          </a:xfrm>
          <a:prstGeom prst="rect">
            <a:avLst/>
          </a:prstGeom>
        </p:spPr>
      </p:pic>
      <p:sp>
        <p:nvSpPr>
          <p:cNvPr id="200" name="Line"/>
          <p:cNvSpPr/>
          <p:nvPr/>
        </p:nvSpPr>
        <p:spPr>
          <a:xfrm>
            <a:off x="2154621" y="3021002"/>
            <a:ext cx="8" cy="597123"/>
          </a:xfrm>
          <a:prstGeom prst="line">
            <a:avLst/>
          </a:prstGeom>
          <a:ln w="25400">
            <a:solidFill>
              <a:srgbClr val="0070C0"/>
            </a:solidFill>
            <a:miter/>
            <a:tailEnd type="triangle"/>
          </a:ln>
        </p:spPr>
        <p:txBody>
          <a:bodyPr lIns="45719" rIns="45719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>
              <a:highlight>
                <a:srgbClr val="0080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AF9E25-F706-7EC0-4235-A4CB3CDB6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907" y="966766"/>
            <a:ext cx="5566408" cy="4240037"/>
          </a:xfrm>
          <a:prstGeom prst="rect">
            <a:avLst/>
          </a:prstGeom>
        </p:spPr>
      </p:pic>
      <p:sp>
        <p:nvSpPr>
          <p:cNvPr id="199" name="Line"/>
          <p:cNvSpPr/>
          <p:nvPr/>
        </p:nvSpPr>
        <p:spPr>
          <a:xfrm>
            <a:off x="3878318" y="2301764"/>
            <a:ext cx="2705590" cy="1"/>
          </a:xfrm>
          <a:prstGeom prst="line">
            <a:avLst/>
          </a:prstGeom>
          <a:ln w="25400">
            <a:solidFill>
              <a:srgbClr val="FF2600"/>
            </a:solidFill>
            <a:miter/>
            <a:tailEnd type="triangle"/>
          </a:ln>
        </p:spPr>
        <p:txBody>
          <a:bodyPr lIns="45719" rIns="45719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E300DA-C328-2879-38C1-7A2A24189AB5}"/>
              </a:ext>
            </a:extLst>
          </p:cNvPr>
          <p:cNvSpPr txBox="1"/>
          <p:nvPr/>
        </p:nvSpPr>
        <p:spPr>
          <a:xfrm>
            <a:off x="59685" y="696533"/>
            <a:ext cx="6992756" cy="22724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indent="-342900" defTabSz="758951">
              <a:spcBef>
                <a:spcPts val="800"/>
              </a:spcBef>
              <a:buFont typeface="Arial" panose="020B0604020202020204" pitchFamily="34" charset="0"/>
              <a:buChar char="•"/>
              <a:defRPr sz="2241"/>
            </a:pPr>
            <a:r>
              <a:rPr lang="en-US" sz="2300" dirty="0"/>
              <a:t>GNSS-RO has ideal geometry for locating/monitoring thin ionospheric disturbances like E</a:t>
            </a:r>
            <a:r>
              <a:rPr lang="en-US" sz="2300" baseline="-5999" dirty="0"/>
              <a:t>s </a:t>
            </a:r>
          </a:p>
          <a:p>
            <a:pPr marL="342900" indent="-342900" defTabSz="758951">
              <a:spcBef>
                <a:spcPts val="800"/>
              </a:spcBef>
              <a:buFont typeface="Arial" panose="020B0604020202020204" pitchFamily="34" charset="0"/>
              <a:buChar char="•"/>
              <a:defRPr sz="2241"/>
            </a:pPr>
            <a:r>
              <a:rPr lang="en-US" sz="2300" dirty="0"/>
              <a:t>Two overarching approaches for characterizing E</a:t>
            </a:r>
            <a:r>
              <a:rPr lang="en-US" sz="2300" baseline="-5999" dirty="0"/>
              <a:t>s </a:t>
            </a:r>
            <a:r>
              <a:rPr lang="en-US" sz="2300" dirty="0"/>
              <a:t> </a:t>
            </a:r>
          </a:p>
          <a:p>
            <a:pPr marL="569213" lvl="1" indent="-189737" defTabSz="758951">
              <a:spcBef>
                <a:spcPts val="800"/>
              </a:spcBef>
              <a:buChar char="‣"/>
              <a:defRPr sz="2241"/>
            </a:pPr>
            <a:r>
              <a:rPr lang="en-US" sz="2300" dirty="0">
                <a:solidFill>
                  <a:srgbClr val="FF0000"/>
                </a:solidFill>
              </a:rPr>
              <a:t>Phase perturbations (TEC)</a:t>
            </a:r>
          </a:p>
          <a:p>
            <a:pPr marL="569213" lvl="1" indent="-189737" defTabSz="758951">
              <a:spcBef>
                <a:spcPts val="800"/>
              </a:spcBef>
              <a:buChar char="‣"/>
              <a:defRPr sz="2241"/>
            </a:pPr>
            <a:r>
              <a:rPr lang="en-US" sz="2300" dirty="0">
                <a:solidFill>
                  <a:srgbClr val="0070C0"/>
                </a:solidFill>
              </a:rPr>
              <a:t>Amplitude fluctuations (S</a:t>
            </a:r>
            <a:r>
              <a:rPr lang="en-US" sz="2300" baseline="-5999" dirty="0">
                <a:solidFill>
                  <a:srgbClr val="0070C0"/>
                </a:solidFill>
              </a:rPr>
              <a:t>4</a:t>
            </a:r>
            <a:r>
              <a:rPr lang="en-US" sz="2300" dirty="0">
                <a:solidFill>
                  <a:srgbClr val="0070C0"/>
                </a:solidFill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 1"/>
          <p:cNvSpPr txBox="1">
            <a:spLocks noGrp="1"/>
          </p:cNvSpPr>
          <p:nvPr>
            <p:ph type="title"/>
          </p:nvPr>
        </p:nvSpPr>
        <p:spPr>
          <a:xfrm>
            <a:off x="838200" y="42895"/>
            <a:ext cx="10515600" cy="776289"/>
          </a:xfrm>
          <a:prstGeom prst="rect">
            <a:avLst/>
          </a:prstGeom>
        </p:spPr>
        <p:txBody>
          <a:bodyPr/>
          <a:lstStyle/>
          <a:p>
            <a:r>
              <a:rPr dirty="0"/>
              <a:t>Modeling </a:t>
            </a:r>
            <a:r>
              <a:rPr lang="en-US" dirty="0"/>
              <a:t>RO Perturbations from Sporadic-E</a:t>
            </a:r>
            <a:endParaRPr dirty="0"/>
          </a:p>
        </p:txBody>
      </p:sp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0618" y="6540817"/>
            <a:ext cx="181382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197" name="TextBox 7"/>
          <p:cNvSpPr txBox="1"/>
          <p:nvPr/>
        </p:nvSpPr>
        <p:spPr>
          <a:xfrm>
            <a:off x="4538372" y="6604317"/>
            <a:ext cx="194098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r>
              <a:t>[Knisely and Emmons, 2023]</a:t>
            </a:r>
          </a:p>
        </p:txBody>
      </p:sp>
      <p:pic>
        <p:nvPicPr>
          <p:cNvPr id="198" name="Screenshot 2025-05-23 at 2.47.01 PM.png" descr="Screenshot 2025-05-23 at 2.47.01 PM.png"/>
          <p:cNvPicPr>
            <a:picLocks noChangeAspect="1"/>
          </p:cNvPicPr>
          <p:nvPr/>
        </p:nvPicPr>
        <p:blipFill>
          <a:blip r:embed="rId2"/>
          <a:srcRect l="1534" r="458"/>
          <a:stretch>
            <a:fillRect/>
          </a:stretch>
        </p:blipFill>
        <p:spPr>
          <a:xfrm>
            <a:off x="14218" y="1881964"/>
            <a:ext cx="8861295" cy="4769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graph of a function&#10;&#10;AI-generated content may be incorrect.">
            <a:extLst>
              <a:ext uri="{FF2B5EF4-FFF2-40B4-BE49-F238E27FC236}">
                <a16:creationId xmlns:a16="http://schemas.microsoft.com/office/drawing/2014/main" id="{72B5CB44-2951-051F-90F5-3EA62CF7A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29" y="2169044"/>
            <a:ext cx="3663062" cy="32641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GNSS-RO has ideal geometry for locating/monitoring thin ionospheric disturbances like Es…">
                <a:extLst>
                  <a:ext uri="{FF2B5EF4-FFF2-40B4-BE49-F238E27FC236}">
                    <a16:creationId xmlns:a16="http://schemas.microsoft.com/office/drawing/2014/main" id="{1F75C7AF-639E-7142-5C8B-004E6E41BBFC}"/>
                  </a:ext>
                </a:extLst>
              </p:cNvPr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396829" y="819184"/>
                <a:ext cx="11398342" cy="1291857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 marL="196596" indent="-196596" defTabSz="786384">
                  <a:spcBef>
                    <a:spcPts val="800"/>
                  </a:spcBef>
                  <a:defRPr sz="2322"/>
                </a:pPr>
                <a:r>
                  <a:rPr lang="en-US" dirty="0"/>
                  <a:t>Inverse problem makes extracting </a:t>
                </a:r>
                <a:r>
                  <a:rPr lang="en-US" dirty="0" err="1"/>
                  <a:t>foEs</a:t>
                </a:r>
                <a:r>
                  <a:rPr lang="en-US" dirty="0"/>
                  <a:t> (</a:t>
                </a:r>
                <a:r>
                  <a:rPr lang="en-US" dirty="0" err="1"/>
                  <a:t>fo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Es) or </a:t>
                </a:r>
                <a:r>
                  <a:rPr lang="en-US" dirty="0" err="1"/>
                  <a:t>fbEs</a:t>
                </a:r>
                <a:r>
                  <a:rPr lang="en-US" dirty="0"/>
                  <a:t> (</a:t>
                </a:r>
                <a:r>
                  <a:rPr lang="en-US" dirty="0" err="1"/>
                  <a:t>f</a:t>
                </a:r>
                <a:r>
                  <a:rPr lang="en-US" dirty="0"/>
                  <a:t>b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Es) difficult</a:t>
                </a:r>
              </a:p>
              <a:p>
                <a:pPr marL="196596" indent="-196596" defTabSz="786384">
                  <a:spcBef>
                    <a:spcPts val="800"/>
                  </a:spcBef>
                  <a:defRPr sz="2322"/>
                </a:pPr>
                <a:r>
                  <a:rPr lang="en-US" dirty="0">
                    <a:solidFill>
                      <a:srgbClr val="FF0000"/>
                    </a:solidFill>
                  </a:rPr>
                  <a:t>Unknown length, orientation, vertical thickness, small-scale structure, and ion densities</a:t>
                </a:r>
              </a:p>
              <a:p>
                <a:pPr marL="196596" indent="-196596" defTabSz="786384">
                  <a:spcBef>
                    <a:spcPts val="800"/>
                  </a:spcBef>
                  <a:defRPr sz="2322"/>
                </a:pPr>
                <a:r>
                  <a:rPr lang="en-US" dirty="0"/>
                  <a:t>Modeling perturbations helps demystify the complex mapping</a:t>
                </a:r>
                <a:endParaRPr dirty="0"/>
              </a:p>
            </p:txBody>
          </p:sp>
        </mc:Choice>
        <mc:Fallback xmlns="">
          <p:sp>
            <p:nvSpPr>
              <p:cNvPr id="4" name="GNSS-RO has ideal geometry for locating/monitoring thin ionospheric disturbances like Es…">
                <a:extLst>
                  <a:ext uri="{FF2B5EF4-FFF2-40B4-BE49-F238E27FC236}">
                    <a16:creationId xmlns:a16="http://schemas.microsoft.com/office/drawing/2014/main" id="{1F75C7AF-639E-7142-5C8B-004E6E41BBFC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396829" y="819184"/>
                <a:ext cx="11398342" cy="1291857"/>
              </a:xfrm>
              <a:prstGeom prst="rect">
                <a:avLst/>
              </a:prstGeom>
              <a:blipFill>
                <a:blip r:embed="rId4"/>
                <a:stretch>
                  <a:fillRect l="-1114" t="-5825" b="-6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PS L1 Amplitude &amp; Phase for Various Es Lens Strengths - Gaussian Lens"/>
          <p:cNvSpPr txBox="1">
            <a:spLocks noGrp="1"/>
          </p:cNvSpPr>
          <p:nvPr>
            <p:ph type="title"/>
          </p:nvPr>
        </p:nvSpPr>
        <p:spPr>
          <a:xfrm>
            <a:off x="838200" y="74855"/>
            <a:ext cx="10515600" cy="943092"/>
          </a:xfrm>
          <a:prstGeom prst="rect">
            <a:avLst/>
          </a:prstGeom>
        </p:spPr>
        <p:txBody>
          <a:bodyPr/>
          <a:lstStyle/>
          <a:p>
            <a:pPr defTabSz="841247">
              <a:defRPr sz="3036"/>
            </a:pPr>
            <a:r>
              <a:t>GPS L1 Amplitude &amp; Phase for Various E</a:t>
            </a:r>
            <a:r>
              <a:rPr baseline="-5999"/>
              <a:t>s</a:t>
            </a:r>
            <a:r>
              <a:t> Lens Strengths - Gaussian Lens</a:t>
            </a:r>
          </a:p>
        </p:txBody>
      </p:sp>
      <p:sp>
        <p:nvSpPr>
          <p:cNvPr id="202" name="GPS L1 Amplitude and Phase for Various Lens Strengths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 marL="200025" indent="-200025">
              <a:defRPr sz="2100" b="1"/>
            </a:lvl1pPr>
          </a:lstStyle>
          <a:p>
            <a:r>
              <a:t>GPS L1 Amplitude and Phase for Various Lens Strengths</a:t>
            </a:r>
          </a:p>
        </p:txBody>
      </p:sp>
      <p:sp>
        <p:nvSpPr>
          <p:cNvPr id="2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0618" y="6540817"/>
            <a:ext cx="181382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04" name="Screenshot 2023-10-26 at 12.57.59 PM.png" descr="Screenshot 2023-10-26 at 12.57.59 PM.png"/>
          <p:cNvPicPr>
            <a:picLocks noChangeAspect="1"/>
          </p:cNvPicPr>
          <p:nvPr/>
        </p:nvPicPr>
        <p:blipFill>
          <a:blip r:embed="rId2"/>
          <a:srcRect l="156" r="156"/>
          <a:stretch>
            <a:fillRect/>
          </a:stretch>
        </p:blipFill>
        <p:spPr>
          <a:xfrm>
            <a:off x="291116" y="1067894"/>
            <a:ext cx="5463477" cy="5762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Screenshot 2023-10-26 at 12.56.10 PM.png" descr="Screenshot 2023-10-26 at 12.56.10 PM.png"/>
          <p:cNvPicPr>
            <a:picLocks noChangeAspect="1"/>
          </p:cNvPicPr>
          <p:nvPr/>
        </p:nvPicPr>
        <p:blipFill>
          <a:blip r:embed="rId3"/>
          <a:srcRect l="170" r="170"/>
          <a:stretch>
            <a:fillRect/>
          </a:stretch>
        </p:blipFill>
        <p:spPr>
          <a:xfrm>
            <a:off x="6402629" y="1038064"/>
            <a:ext cx="5520125" cy="582260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6" name="TextBox 7"/>
              <p:cNvSpPr txBox="1"/>
              <p:nvPr/>
            </p:nvSpPr>
            <p:spPr>
              <a:xfrm>
                <a:off x="5602632" y="6466681"/>
                <a:ext cx="1403035" cy="39419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sz="1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𝑎𝑙𝑡</m:t>
                    </m:r>
                  </m:oMath>
                </a14:m>
                <a:r>
                  <a:t> = 2.2 km</a:t>
                </a:r>
              </a:p>
            </p:txBody>
          </p:sp>
        </mc:Choice>
        <mc:Fallback xmlns="">
          <p:sp>
            <p:nvSpPr>
              <p:cNvPr id="206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2632" y="6466681"/>
                <a:ext cx="1403035" cy="394197"/>
              </a:xfrm>
              <a:prstGeom prst="rect">
                <a:avLst/>
              </a:prstGeom>
              <a:blipFill>
                <a:blip r:embed="rId4"/>
                <a:stretch>
                  <a:fillRect l="-3604" t="-6452" r="-7207" b="-2580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7" name="TextBox 7"/>
          <p:cNvSpPr txBox="1"/>
          <p:nvPr/>
        </p:nvSpPr>
        <p:spPr>
          <a:xfrm>
            <a:off x="8774" y="6620633"/>
            <a:ext cx="1940982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r>
              <a:t>[Emmons et al., 2022]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Custom 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Custom Design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Custom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1627</Words>
  <Application>Microsoft Macintosh PowerPoint</Application>
  <PresentationFormat>Widescreen</PresentationFormat>
  <Paragraphs>166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Cambria Math</vt:lpstr>
      <vt:lpstr>Custom Design</vt:lpstr>
      <vt:lpstr>PowerPoint Presentation</vt:lpstr>
      <vt:lpstr>The Problem</vt:lpstr>
      <vt:lpstr>Overview</vt:lpstr>
      <vt:lpstr>Measuring Sporadic-E: Ionosondes</vt:lpstr>
      <vt:lpstr>Ionosonde Es Occurrence Rates (mostly ARTIST-5 autoscaled)</vt:lpstr>
      <vt:lpstr>GNSS Radio Occultation</vt:lpstr>
      <vt:lpstr>GNSS-RO Measurements of Es</vt:lpstr>
      <vt:lpstr>Modeling RO Perturbations from Sporadic-E</vt:lpstr>
      <vt:lpstr>GPS L1 Amplitude &amp; Phase for Various Es Lens Strengths - Gaussian Lens</vt:lpstr>
      <vt:lpstr>Previous Es Climatologies from GNSS-RO</vt:lpstr>
      <vt:lpstr>GNSS-RO vs Ionosonde Es Occurrence Rates</vt:lpstr>
      <vt:lpstr>Global Climatology: Combining Ionosonde &amp; GNSS-RO</vt:lpstr>
      <vt:lpstr>Diurnal Trends: fbEs ≥ 3 MHz</vt:lpstr>
      <vt:lpstr>Overview</vt:lpstr>
      <vt:lpstr>GEMSOR</vt:lpstr>
      <vt:lpstr>KLE Modes &amp; Combining Datasets</vt:lpstr>
      <vt:lpstr>Global Empirical Model of Es Occurrence (GEMSOR)</vt:lpstr>
      <vt:lpstr>Preliminary Validation</vt:lpstr>
      <vt:lpstr>Results</vt:lpstr>
      <vt:lpstr>GEMSOR Limitations</vt:lpstr>
      <vt:lpstr>Summary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Parsch, Eli V Capt USAF USAFA DF/DFPM</dc:creator>
  <cp:lastModifiedBy>EMMONS, DANIEL J Maj USAF AETC AFIT/ENP</cp:lastModifiedBy>
  <cp:revision>20</cp:revision>
  <dcterms:modified xsi:type="dcterms:W3CDTF">2025-09-30T13:23:34Z</dcterms:modified>
</cp:coreProperties>
</file>