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197" r:id="rId4"/>
  </p:sldMasterIdLst>
  <p:notesMasterIdLst>
    <p:notesMasterId r:id="rId50"/>
  </p:notesMasterIdLst>
  <p:sldIdLst>
    <p:sldId id="1436" r:id="rId5"/>
    <p:sldId id="2139" r:id="rId6"/>
    <p:sldId id="2370" r:id="rId7"/>
    <p:sldId id="2292" r:id="rId8"/>
    <p:sldId id="2373" r:id="rId9"/>
    <p:sldId id="2411" r:id="rId10"/>
    <p:sldId id="2412" r:id="rId11"/>
    <p:sldId id="2413" r:id="rId12"/>
    <p:sldId id="2414" r:id="rId13"/>
    <p:sldId id="2400" r:id="rId14"/>
    <p:sldId id="2401" r:id="rId15"/>
    <p:sldId id="1122" r:id="rId16"/>
    <p:sldId id="1123" r:id="rId17"/>
    <p:sldId id="2440" r:id="rId18"/>
    <p:sldId id="2415" r:id="rId19"/>
    <p:sldId id="2416" r:id="rId20"/>
    <p:sldId id="2417" r:id="rId21"/>
    <p:sldId id="2403" r:id="rId22"/>
    <p:sldId id="2405" r:id="rId23"/>
    <p:sldId id="2406" r:id="rId24"/>
    <p:sldId id="2421" r:id="rId25"/>
    <p:sldId id="2374" r:id="rId26"/>
    <p:sldId id="2390" r:id="rId27"/>
    <p:sldId id="2389" r:id="rId28"/>
    <p:sldId id="2441" r:id="rId29"/>
    <p:sldId id="2442" r:id="rId30"/>
    <p:sldId id="2443" r:id="rId31"/>
    <p:sldId id="2435" r:id="rId32"/>
    <p:sldId id="2369" r:id="rId33"/>
    <p:sldId id="2432" r:id="rId34"/>
    <p:sldId id="2423" r:id="rId35"/>
    <p:sldId id="2424" r:id="rId36"/>
    <p:sldId id="2429" r:id="rId37"/>
    <p:sldId id="2428" r:id="rId38"/>
    <p:sldId id="2444" r:id="rId39"/>
    <p:sldId id="2445" r:id="rId40"/>
    <p:sldId id="2431" r:id="rId41"/>
    <p:sldId id="2346" r:id="rId42"/>
    <p:sldId id="2402" r:id="rId43"/>
    <p:sldId id="1721" r:id="rId44"/>
    <p:sldId id="1724" r:id="rId45"/>
    <p:sldId id="1743" r:id="rId46"/>
    <p:sldId id="1725" r:id="rId47"/>
    <p:sldId id="1649" r:id="rId48"/>
    <p:sldId id="1749"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inisch" initials="R" lastIdx="12" clrIdx="0"/>
  <p:cmAuthor id="2" name="Dieter Bilitza" initials="DB" lastIdx="0" clrIdx="1">
    <p:extLst>
      <p:ext uri="{19B8F6BF-5375-455C-9EA6-DF929625EA0E}">
        <p15:presenceInfo xmlns:p15="http://schemas.microsoft.com/office/powerpoint/2012/main" userId="34c0e4819b7318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D432BD"/>
    <a:srgbClr val="0000FF"/>
    <a:srgbClr val="009900"/>
    <a:srgbClr val="99FF33"/>
    <a:srgbClr val="336600"/>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736" autoAdjust="0"/>
    <p:restoredTop sz="93297" autoAdjust="0"/>
  </p:normalViewPr>
  <p:slideViewPr>
    <p:cSldViewPr>
      <p:cViewPr>
        <p:scale>
          <a:sx n="60" d="100"/>
          <a:sy n="60" d="100"/>
        </p:scale>
        <p:origin x="796" y="224"/>
      </p:cViewPr>
      <p:guideLst>
        <p:guide orient="horz" pos="2160"/>
        <p:guide pos="2880"/>
      </p:guideLst>
    </p:cSldViewPr>
  </p:slideViewPr>
  <p:outlineViewPr>
    <p:cViewPr>
      <p:scale>
        <a:sx n="33" d="100"/>
        <a:sy n="33" d="100"/>
      </p:scale>
      <p:origin x="0" y="-701"/>
    </p:cViewPr>
  </p:outlineViewPr>
  <p:notesTextViewPr>
    <p:cViewPr>
      <p:scale>
        <a:sx n="3" d="2"/>
        <a:sy n="3" d="2"/>
      </p:scale>
      <p:origin x="0" y="0"/>
    </p:cViewPr>
  </p:notesTextViewPr>
  <p:sorterViewPr>
    <p:cViewPr varScale="1">
      <p:scale>
        <a:sx n="1" d="1"/>
        <a:sy n="1" d="1"/>
      </p:scale>
      <p:origin x="0" y="-332"/>
    </p:cViewPr>
  </p:sorterViewPr>
  <p:notesViewPr>
    <p:cSldViewPr>
      <p:cViewPr>
        <p:scale>
          <a:sx n="120" d="100"/>
          <a:sy n="120" d="100"/>
        </p:scale>
        <p:origin x="700"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mn-ea"/>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mn-ea"/>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mn-ea"/>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a typeface="ＭＳ Ｐゴシック" panose="020B0600070205080204" pitchFamily="34" charset="-128"/>
              </a:defRPr>
            </a:lvl1pPr>
          </a:lstStyle>
          <a:p>
            <a:pPr>
              <a:defRPr/>
            </a:pPr>
            <a:fld id="{F3D13FFC-F0E7-4E41-B346-C014E9D49EF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D13FFC-F0E7-4E41-B346-C014E9D49EF3}" type="slidenum">
              <a:rPr lang="en-US" altLang="en-US" smtClean="0"/>
              <a:pPr>
                <a:defRPr/>
              </a:pPr>
              <a:t>1</a:t>
            </a:fld>
            <a:endParaRPr lang="en-US" altLang="en-US"/>
          </a:p>
        </p:txBody>
      </p:sp>
    </p:spTree>
    <p:extLst>
      <p:ext uri="{BB962C8B-B14F-4D97-AF65-F5344CB8AC3E}">
        <p14:creationId xmlns:p14="http://schemas.microsoft.com/office/powerpoint/2010/main" val="4067568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E6195-F056-9221-C3E0-27A3B5BDB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0C446-84C3-AD37-1597-BB049343B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643B6-2058-3CA9-F7AE-76B6FC8B7FAB}"/>
              </a:ext>
            </a:extLst>
          </p:cNvPr>
          <p:cNvSpPr>
            <a:spLocks noGrp="1"/>
          </p:cNvSpPr>
          <p:nvPr>
            <p:ph type="body" idx="1"/>
          </p:nvPr>
        </p:nvSpPr>
        <p:spPr/>
        <p:txBody>
          <a:bodyPr/>
          <a:lstStyle/>
          <a:p>
            <a:r>
              <a:rPr lang="en-US" sz="1100" dirty="0"/>
              <a:t>Highly accurate international height reference frames with long-term stability, global consistency, and homogeneity are crucial for monitoring sea level variations, understanding climate change, managing disasters, and supporting other applications that benefit scientific research and societal well-being. Currently, there are over 100 local height reference systems worldwide. Unifying these systems is a pivotal step toward constructing international height reference frames. The method introduced in this study—the gravity frequency shift via Satellite Frequency Signal Transfer (SFST)—represents a groundbreaking relativistic geodetic approach, demonstrating its potential to surpass the constraints of conventional techniques.</a:t>
            </a:r>
          </a:p>
          <a:p>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The frequency of microwave signals undergoes alterations as they traverse the troposphere and ionosphere. To acquire information on electron density, we employ the International Reference Ionosphere 2016 (IRI 2016) model</a:t>
            </a:r>
            <a:endParaRPr lang="en-US" sz="1100" dirty="0"/>
          </a:p>
        </p:txBody>
      </p:sp>
      <p:sp>
        <p:nvSpPr>
          <p:cNvPr id="4" name="Slide Number Placeholder 3">
            <a:extLst>
              <a:ext uri="{FF2B5EF4-FFF2-40B4-BE49-F238E27FC236}">
                <a16:creationId xmlns:a16="http://schemas.microsoft.com/office/drawing/2014/main" id="{EB9487B2-63FE-3DA6-FB41-11B6D917E093}"/>
              </a:ext>
            </a:extLst>
          </p:cNvPr>
          <p:cNvSpPr>
            <a:spLocks noGrp="1"/>
          </p:cNvSpPr>
          <p:nvPr>
            <p:ph type="sldNum" sz="quarter" idx="5"/>
          </p:nvPr>
        </p:nvSpPr>
        <p:spPr/>
        <p:txBody>
          <a:bodyPr/>
          <a:lstStyle/>
          <a:p>
            <a:pPr>
              <a:defRPr/>
            </a:pPr>
            <a:fld id="{F3D13FFC-F0E7-4E41-B346-C014E9D49EF3}" type="slidenum">
              <a:rPr lang="en-US" altLang="en-US" smtClean="0"/>
              <a:pPr>
                <a:defRPr/>
              </a:pPr>
              <a:t>29</a:t>
            </a:fld>
            <a:endParaRPr lang="en-US" altLang="en-US"/>
          </a:p>
        </p:txBody>
      </p:sp>
    </p:spTree>
    <p:extLst>
      <p:ext uri="{BB962C8B-B14F-4D97-AF65-F5344CB8AC3E}">
        <p14:creationId xmlns:p14="http://schemas.microsoft.com/office/powerpoint/2010/main" val="1605984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D6B4A-51A8-B349-F8B1-88EE8FF65144}"/>
            </a:ext>
          </a:extLst>
        </p:cNvPr>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CDD32AB8-4F48-2B34-22A1-4ADB49E811C9}"/>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9DE31140-663F-C991-C40B-7151FCFB69C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a:solidFill>
                  <a:srgbClr val="000000"/>
                </a:solidFill>
                <a:latin typeface="Calibri" panose="020F0502020204030204" pitchFamily="34" charset="0"/>
              </a:rPr>
              <a:t>Mary</a:t>
            </a:r>
            <a:r>
              <a:rPr lang="en-US" altLang="en-US"/>
              <a:t> </a:t>
            </a:r>
            <a:r>
              <a:rPr lang="en-US" altLang="en-US" sz="1800">
                <a:solidFill>
                  <a:srgbClr val="000000"/>
                </a:solidFill>
                <a:latin typeface="Calibri" panose="020F0502020204030204" pitchFamily="34" charset="0"/>
              </a:rPr>
              <a:t>Dusabe,</a:t>
            </a:r>
            <a:r>
              <a:rPr lang="en-US" altLang="en-US"/>
              <a:t> </a:t>
            </a:r>
            <a:r>
              <a:rPr lang="en-US" altLang="en-US" sz="1800">
                <a:solidFill>
                  <a:srgbClr val="000000"/>
                </a:solidFill>
                <a:latin typeface="Calibri" panose="020F0502020204030204" pitchFamily="34" charset="0"/>
              </a:rPr>
              <a:t>JOMO KENYATTA UNIVERSITY</a:t>
            </a:r>
            <a:r>
              <a:rPr lang="en-US" altLang="en-US"/>
              <a:t> </a:t>
            </a:r>
          </a:p>
        </p:txBody>
      </p:sp>
      <p:sp>
        <p:nvSpPr>
          <p:cNvPr id="51204" name="Slide Number Placeholder 3">
            <a:extLst>
              <a:ext uri="{FF2B5EF4-FFF2-40B4-BE49-F238E27FC236}">
                <a16:creationId xmlns:a16="http://schemas.microsoft.com/office/drawing/2014/main" id="{FF8413C5-F24D-8ABE-BF94-01D345F92D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64B10CC-9CAD-4243-876E-68FE1E3A31C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48830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D13FFC-F0E7-4E41-B346-C014E9D49EF3}" type="slidenum">
              <a:rPr lang="en-US" altLang="en-US" smtClean="0"/>
              <a:pPr>
                <a:defRPr/>
              </a:pPr>
              <a:t>37</a:t>
            </a:fld>
            <a:endParaRPr lang="en-US" altLang="en-US"/>
          </a:p>
        </p:txBody>
      </p:sp>
    </p:spTree>
    <p:extLst>
      <p:ext uri="{BB962C8B-B14F-4D97-AF65-F5344CB8AC3E}">
        <p14:creationId xmlns:p14="http://schemas.microsoft.com/office/powerpoint/2010/main" val="1507362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altLang="en-US" dirty="0"/>
              <a:t>Every 7</a:t>
            </a:r>
            <a:r>
              <a:rPr lang="en-US" altLang="en-US" baseline="30000" dirty="0"/>
              <a:t>th</a:t>
            </a:r>
            <a:r>
              <a:rPr lang="en-US" altLang="en-US" dirty="0"/>
              <a:t> RS paper used IRI and every 14</a:t>
            </a:r>
            <a:r>
              <a:rPr lang="en-US" altLang="en-US" baseline="30000" dirty="0"/>
              <a:t>th</a:t>
            </a:r>
            <a:r>
              <a:rPr lang="en-US" altLang="en-US" dirty="0"/>
              <a:t> JGR, and every 10</a:t>
            </a:r>
            <a:r>
              <a:rPr lang="en-US" altLang="en-US" baseline="30000" dirty="0"/>
              <a:t>th</a:t>
            </a:r>
            <a:r>
              <a:rPr lang="en-US" altLang="en-US" dirty="0"/>
              <a:t> SW</a:t>
            </a:r>
          </a:p>
        </p:txBody>
      </p:sp>
      <p:sp>
        <p:nvSpPr>
          <p:cNvPr id="36868" name="Slide Number Placeholder 3"/>
          <p:cNvSpPr>
            <a:spLocks noGrp="1"/>
          </p:cNvSpPr>
          <p:nvPr>
            <p:ph type="sldNum" sz="quarter" idx="5"/>
          </p:nvPr>
        </p:nvSpPr>
        <p:spPr>
          <a:noFill/>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D3B12EE6-888E-4F69-9034-DCE9122374C7}" type="slidenum">
              <a:rPr kumimoji="0" lang="en-US" altLang="en-US" sz="1200" b="0" i="0" u="none" strike="noStrike" kern="0" cap="none" spc="0" normalizeH="0" baseline="0" noProof="0" smtClean="0">
                <a:ln>
                  <a:noFill/>
                </a:ln>
                <a:solidFill>
                  <a:schemeClr val="tx1"/>
                </a:solidFill>
                <a:effectLst/>
                <a:uLnTx/>
                <a:uFillTx/>
                <a:latin typeface="Times" panose="02020603050405020304" pitchFamily="18" charset="0"/>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0" cap="none" spc="0" normalizeH="0" baseline="0" noProof="0">
              <a:ln>
                <a:noFill/>
              </a:ln>
              <a:solidFill>
                <a:schemeClr val="tx1"/>
              </a:solidFill>
              <a:effectLst/>
              <a:uLnTx/>
              <a:uFillTx/>
              <a:latin typeface="Times" panose="02020603050405020304" pitchFamily="18" charset="0"/>
            </a:endParaRPr>
          </a:p>
        </p:txBody>
      </p:sp>
    </p:spTree>
    <p:extLst>
      <p:ext uri="{BB962C8B-B14F-4D97-AF65-F5344CB8AC3E}">
        <p14:creationId xmlns:p14="http://schemas.microsoft.com/office/powerpoint/2010/main" val="1374374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a:ln/>
        </p:spPr>
      </p:sp>
      <p:sp>
        <p:nvSpPr>
          <p:cNvPr id="5734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cs typeface="Cordia New" pitchFamily="34" charset="-34"/>
            </a:endParaRPr>
          </a:p>
        </p:txBody>
      </p:sp>
    </p:spTree>
    <p:extLst>
      <p:ext uri="{BB962C8B-B14F-4D97-AF65-F5344CB8AC3E}">
        <p14:creationId xmlns:p14="http://schemas.microsoft.com/office/powerpoint/2010/main" val="4215626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94FC2-1044-BD55-8BAE-9F084197F66D}"/>
            </a:ext>
          </a:extLst>
        </p:cNvPr>
        <p:cNvGrpSpPr/>
        <p:nvPr/>
      </p:nvGrpSpPr>
      <p:grpSpPr>
        <a:xfrm>
          <a:off x="0" y="0"/>
          <a:ext cx="0" cy="0"/>
          <a:chOff x="0" y="0"/>
          <a:chExt cx="0" cy="0"/>
        </a:xfrm>
      </p:grpSpPr>
      <p:sp>
        <p:nvSpPr>
          <p:cNvPr id="58370" name="Rectangle 2">
            <a:extLst>
              <a:ext uri="{FF2B5EF4-FFF2-40B4-BE49-F238E27FC236}">
                <a16:creationId xmlns:a16="http://schemas.microsoft.com/office/drawing/2014/main" id="{8AB3C459-7126-8A28-2770-F2B945115D13}"/>
              </a:ext>
            </a:extLst>
          </p:cNvPr>
          <p:cNvSpPr>
            <a:spLocks noGrp="1" noRot="1" noChangeAspect="1" noTextEdit="1"/>
          </p:cNvSpPr>
          <p:nvPr>
            <p:ph type="sldImg"/>
          </p:nvPr>
        </p:nvSpPr>
        <p:spPr>
          <a:ln/>
        </p:spPr>
      </p:sp>
      <p:sp>
        <p:nvSpPr>
          <p:cNvPr id="58371" name="Rectangle 3">
            <a:extLst>
              <a:ext uri="{FF2B5EF4-FFF2-40B4-BE49-F238E27FC236}">
                <a16:creationId xmlns:a16="http://schemas.microsoft.com/office/drawing/2014/main" id="{3FE3BE92-B9A4-18CB-0D3F-00FB142E3B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2800" b="0" i="0" dirty="0">
                <a:solidFill>
                  <a:srgbClr val="001D35"/>
                </a:solidFill>
                <a:effectLst/>
                <a:latin typeface="Google Sans"/>
              </a:rPr>
              <a:t>Cluster ions in the ionosphere are electrically charged molecules, atoms, and molecular clusters. They are thought to be formed from cluster ions such as O2+·(H2O)n and NO+·(H2O)n, which are present in the D-region of the ionosphere.</a:t>
            </a:r>
            <a:endParaRPr lang="en-US" altLang="en-US" sz="1800" dirty="0">
              <a:cs typeface="Cordia New" pitchFamily="34" charset="-34"/>
            </a:endParaRPr>
          </a:p>
        </p:txBody>
      </p:sp>
    </p:spTree>
    <p:extLst>
      <p:ext uri="{BB962C8B-B14F-4D97-AF65-F5344CB8AC3E}">
        <p14:creationId xmlns:p14="http://schemas.microsoft.com/office/powerpoint/2010/main" val="396974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ahoma" panose="020B0604030504040204" pitchFamily="34" charset="0"/>
              </a:rPr>
              <a:t>MU radar uses VHF radio waves with a frequency of 46.5 MHz (3.5 MHz bandwidth and 1 MW peak output power)</a:t>
            </a:r>
            <a:endParaRPr lang="en-US" dirty="0"/>
          </a:p>
        </p:txBody>
      </p:sp>
      <p:sp>
        <p:nvSpPr>
          <p:cNvPr id="4" name="Slide Number Placeholder 3"/>
          <p:cNvSpPr>
            <a:spLocks noGrp="1"/>
          </p:cNvSpPr>
          <p:nvPr>
            <p:ph type="sldNum" sz="quarter" idx="5"/>
          </p:nvPr>
        </p:nvSpPr>
        <p:spPr/>
        <p:txBody>
          <a:bodyPr/>
          <a:lstStyle/>
          <a:p>
            <a:pPr>
              <a:defRPr/>
            </a:pPr>
            <a:fld id="{F3D13FFC-F0E7-4E41-B346-C014E9D49EF3}" type="slidenum">
              <a:rPr lang="en-US" altLang="en-US" smtClean="0"/>
              <a:pPr>
                <a:defRPr/>
              </a:pPr>
              <a:t>4</a:t>
            </a:fld>
            <a:endParaRPr lang="en-US" altLang="en-US"/>
          </a:p>
        </p:txBody>
      </p:sp>
    </p:spTree>
    <p:extLst>
      <p:ext uri="{BB962C8B-B14F-4D97-AF65-F5344CB8AC3E}">
        <p14:creationId xmlns:p14="http://schemas.microsoft.com/office/powerpoint/2010/main" val="942135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8A664-A7A1-E859-64FD-D3E7132CB428}"/>
            </a:ext>
          </a:extLst>
        </p:cNvPr>
        <p:cNvGrpSpPr/>
        <p:nvPr/>
      </p:nvGrpSpPr>
      <p:grpSpPr>
        <a:xfrm>
          <a:off x="0" y="0"/>
          <a:ext cx="0" cy="0"/>
          <a:chOff x="0" y="0"/>
          <a:chExt cx="0" cy="0"/>
        </a:xfrm>
      </p:grpSpPr>
      <p:sp>
        <p:nvSpPr>
          <p:cNvPr id="60418" name="Rectangle 7">
            <a:extLst>
              <a:ext uri="{FF2B5EF4-FFF2-40B4-BE49-F238E27FC236}">
                <a16:creationId xmlns:a16="http://schemas.microsoft.com/office/drawing/2014/main" id="{7FE20A05-1B60-BA13-2CEE-7990E560B6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A3C2D9B-F24D-484B-A817-292EC16354B5}" type="slidenum">
              <a:rPr lang="en-US" altLang="en-US"/>
              <a:pPr eaLnBrk="1" hangingPunct="1">
                <a:spcBef>
                  <a:spcPct val="0"/>
                </a:spcBef>
              </a:pPr>
              <a:t>10</a:t>
            </a:fld>
            <a:endParaRPr lang="en-US" altLang="en-US"/>
          </a:p>
        </p:txBody>
      </p:sp>
      <p:sp>
        <p:nvSpPr>
          <p:cNvPr id="60419" name="Rectangle 2">
            <a:extLst>
              <a:ext uri="{FF2B5EF4-FFF2-40B4-BE49-F238E27FC236}">
                <a16:creationId xmlns:a16="http://schemas.microsoft.com/office/drawing/2014/main" id="{2C09424B-E000-0C29-3E9F-8B84CFF0162B}"/>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60E55574-DB8F-5DDF-519A-27ADEFC101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Tree>
    <p:extLst>
      <p:ext uri="{BB962C8B-B14F-4D97-AF65-F5344CB8AC3E}">
        <p14:creationId xmlns:p14="http://schemas.microsoft.com/office/powerpoint/2010/main" val="1507363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E550B-B09E-51D9-B02D-72B9B78B292C}"/>
            </a:ext>
          </a:extLst>
        </p:cNvPr>
        <p:cNvGrpSpPr/>
        <p:nvPr/>
      </p:nvGrpSpPr>
      <p:grpSpPr>
        <a:xfrm>
          <a:off x="0" y="0"/>
          <a:ext cx="0" cy="0"/>
          <a:chOff x="0" y="0"/>
          <a:chExt cx="0" cy="0"/>
        </a:xfrm>
      </p:grpSpPr>
      <p:sp>
        <p:nvSpPr>
          <p:cNvPr id="62466" name="Rectangle 7">
            <a:extLst>
              <a:ext uri="{FF2B5EF4-FFF2-40B4-BE49-F238E27FC236}">
                <a16:creationId xmlns:a16="http://schemas.microsoft.com/office/drawing/2014/main" id="{09DD84E4-30E7-0EB4-5078-3FB99C7F43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05B0A18-5974-414B-9DDF-67A7E7AEBDE8}" type="slidenum">
              <a:rPr lang="en-US" altLang="en-US"/>
              <a:pPr eaLnBrk="1" hangingPunct="1">
                <a:spcBef>
                  <a:spcPct val="0"/>
                </a:spcBef>
              </a:pPr>
              <a:t>14</a:t>
            </a:fld>
            <a:endParaRPr lang="en-US" altLang="en-US"/>
          </a:p>
        </p:txBody>
      </p:sp>
      <p:sp>
        <p:nvSpPr>
          <p:cNvPr id="62467" name="Rectangle 2">
            <a:extLst>
              <a:ext uri="{FF2B5EF4-FFF2-40B4-BE49-F238E27FC236}">
                <a16:creationId xmlns:a16="http://schemas.microsoft.com/office/drawing/2014/main" id="{485E6C38-92A9-C1BC-C798-C1ED95F55D45}"/>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673D1B79-5291-C58B-DD7F-7EDD27181B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1085488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2F48E-DC0A-11E2-9950-2FE87D94257E}"/>
            </a:ext>
          </a:extLst>
        </p:cNvPr>
        <p:cNvGrpSpPr/>
        <p:nvPr/>
      </p:nvGrpSpPr>
      <p:grpSpPr>
        <a:xfrm>
          <a:off x="0" y="0"/>
          <a:ext cx="0" cy="0"/>
          <a:chOff x="0" y="0"/>
          <a:chExt cx="0" cy="0"/>
        </a:xfrm>
      </p:grpSpPr>
      <p:sp>
        <p:nvSpPr>
          <p:cNvPr id="62466" name="Rectangle 7">
            <a:extLst>
              <a:ext uri="{FF2B5EF4-FFF2-40B4-BE49-F238E27FC236}">
                <a16:creationId xmlns:a16="http://schemas.microsoft.com/office/drawing/2014/main" id="{FCE30273-8DDF-8072-93D9-FB3F9B5A65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05B0A18-5974-414B-9DDF-67A7E7AEBDE8}" type="slidenum">
              <a:rPr lang="en-US" altLang="en-US"/>
              <a:pPr eaLnBrk="1" hangingPunct="1">
                <a:spcBef>
                  <a:spcPct val="0"/>
                </a:spcBef>
              </a:pPr>
              <a:t>18</a:t>
            </a:fld>
            <a:endParaRPr lang="en-US" altLang="en-US"/>
          </a:p>
        </p:txBody>
      </p:sp>
      <p:sp>
        <p:nvSpPr>
          <p:cNvPr id="62467" name="Rectangle 2">
            <a:extLst>
              <a:ext uri="{FF2B5EF4-FFF2-40B4-BE49-F238E27FC236}">
                <a16:creationId xmlns:a16="http://schemas.microsoft.com/office/drawing/2014/main" id="{84F47165-665E-9F35-9CD0-022860163CB5}"/>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934B1E9-8C21-CE18-871E-532AC5BA67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1422929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4451C-5B3C-9159-427F-E6C4E1DA6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565A2-19DF-9F58-165D-135306C1F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1A21A-A77C-4081-BC5C-82D7D0CBC35F}"/>
              </a:ext>
            </a:extLst>
          </p:cNvPr>
          <p:cNvSpPr>
            <a:spLocks noGrp="1"/>
          </p:cNvSpPr>
          <p:nvPr>
            <p:ph type="body" idx="1"/>
          </p:nvPr>
        </p:nvSpPr>
        <p:spPr/>
        <p:txBody>
          <a:bodyPr/>
          <a:lstStyle/>
          <a:p>
            <a:r>
              <a:rPr lang="en-US" dirty="0"/>
              <a:t>Renewed interest in Sporadic-E modeling because of the importance for many applications. Recent papers about observations and modelling. ITU/CCIR efforts already in the fifties. Good review of these early efforts by the late Peter Bradley (2003), a very active IRI Working Group member.  </a:t>
            </a:r>
          </a:p>
        </p:txBody>
      </p:sp>
      <p:sp>
        <p:nvSpPr>
          <p:cNvPr id="4" name="Slide Number Placeholder 3">
            <a:extLst>
              <a:ext uri="{FF2B5EF4-FFF2-40B4-BE49-F238E27FC236}">
                <a16:creationId xmlns:a16="http://schemas.microsoft.com/office/drawing/2014/main" id="{4BABE0CE-575A-BF56-3545-73997DE665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13FFC-F0E7-4E41-B346-C014E9D49EF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6342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8EAE1-4E91-6BCA-D222-1BA5186F61C9}"/>
            </a:ext>
          </a:extLst>
        </p:cNvPr>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B3EB0E2E-34A9-AD06-092A-AFC768584833}"/>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0BD077F0-0F0A-B42B-E445-67AC89AE1CD5}"/>
              </a:ext>
            </a:extLst>
          </p:cNvPr>
          <p:cNvSpPr>
            <a:spLocks noGrp="1"/>
          </p:cNvSpPr>
          <p:nvPr>
            <p:ph type="body" idx="1"/>
          </p:nvPr>
        </p:nvSpPr>
        <p:spPr>
          <a:noFill/>
        </p:spPr>
        <p:txBody>
          <a:bodyPr/>
          <a:lstStyle/>
          <a:p>
            <a:endParaRPr lang="en-US" altLang="en-US"/>
          </a:p>
        </p:txBody>
      </p:sp>
      <p:sp>
        <p:nvSpPr>
          <p:cNvPr id="36868" name="Slide Number Placeholder 3">
            <a:extLst>
              <a:ext uri="{FF2B5EF4-FFF2-40B4-BE49-F238E27FC236}">
                <a16:creationId xmlns:a16="http://schemas.microsoft.com/office/drawing/2014/main" id="{C5749887-B5E2-D5AC-5249-481608524B17}"/>
              </a:ext>
            </a:extLst>
          </p:cNvPr>
          <p:cNvSpPr>
            <a:spLocks noGrp="1"/>
          </p:cNvSpPr>
          <p:nvPr>
            <p:ph type="sldNum" sz="quarter" idx="5"/>
          </p:nvPr>
        </p:nvSpPr>
        <p:spPr>
          <a:noFill/>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D3B12EE6-888E-4F69-9034-DCE9122374C7}" type="slidenum">
              <a:rPr kumimoji="0" lang="en-US" altLang="en-US" sz="1200" b="0" i="0" u="none" strike="noStrike" kern="0" cap="none" spc="0" normalizeH="0" baseline="0" noProof="0" smtClean="0">
                <a:ln>
                  <a:noFill/>
                </a:ln>
                <a:solidFill>
                  <a:schemeClr val="tx1"/>
                </a:solidFill>
                <a:effectLst/>
                <a:uLnTx/>
                <a:uFillTx/>
                <a:latin typeface="Times" panose="02020603050405020304" pitchFamily="18" charset="0"/>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0" cap="none" spc="0" normalizeH="0" baseline="0" noProof="0">
              <a:ln>
                <a:noFill/>
              </a:ln>
              <a:solidFill>
                <a:schemeClr val="tx1"/>
              </a:solidFill>
              <a:effectLst/>
              <a:uLnTx/>
              <a:uFillTx/>
              <a:latin typeface="Times" panose="02020603050405020304" pitchFamily="18" charset="0"/>
            </a:endParaRPr>
          </a:p>
        </p:txBody>
      </p:sp>
    </p:spTree>
    <p:extLst>
      <p:ext uri="{BB962C8B-B14F-4D97-AF65-F5344CB8AC3E}">
        <p14:creationId xmlns:p14="http://schemas.microsoft.com/office/powerpoint/2010/main" val="1107717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55780ECC-676B-4917-BAD9-8BD330C6581F}" type="datetime4">
              <a:rPr lang="en-US" smtClean="0"/>
              <a:t>September 28, 2025</a:t>
            </a:fld>
            <a:endParaRPr lang="en-US"/>
          </a:p>
        </p:txBody>
      </p:sp>
      <p:sp>
        <p:nvSpPr>
          <p:cNvPr id="5" name="Footer Placeholder 4"/>
          <p:cNvSpPr>
            <a:spLocks noGrp="1"/>
          </p:cNvSpPr>
          <p:nvPr>
            <p:ph type="ftr" sz="quarter" idx="11"/>
          </p:nvPr>
        </p:nvSpPr>
        <p:spPr/>
        <p:txBody>
          <a:bodyPr/>
          <a:lstStyle/>
          <a:p>
            <a:pPr>
              <a:defRPr/>
            </a:pPr>
            <a:r>
              <a:rPr lang="en-US"/>
              <a:t>URSI, 28 Aug - 4 Sep, 2021 </a:t>
            </a:r>
          </a:p>
        </p:txBody>
      </p:sp>
      <p:sp>
        <p:nvSpPr>
          <p:cNvPr id="6" name="Slide Number Placeholder 5"/>
          <p:cNvSpPr>
            <a:spLocks noGrp="1"/>
          </p:cNvSpPr>
          <p:nvPr>
            <p:ph type="sldNum" sz="quarter" idx="12"/>
          </p:nvPr>
        </p:nvSpPr>
        <p:spPr/>
        <p:txBody>
          <a:bodyPr/>
          <a:lstStyle/>
          <a:p>
            <a:pPr>
              <a:defRPr/>
            </a:pPr>
            <a:fld id="{387CBD70-46FE-407B-BBEE-9D4681B6631B}" type="slidenum">
              <a:rPr lang="en-US" smtClean="0"/>
              <a:pPr>
                <a:defRPr/>
              </a:pPr>
              <a:t>‹#›</a:t>
            </a:fld>
            <a:endParaRPr lang="en-US"/>
          </a:p>
        </p:txBody>
      </p:sp>
    </p:spTree>
    <p:extLst>
      <p:ext uri="{BB962C8B-B14F-4D97-AF65-F5344CB8AC3E}">
        <p14:creationId xmlns:p14="http://schemas.microsoft.com/office/powerpoint/2010/main" val="2966627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pPr>
              <a:defRPr/>
            </a:pPr>
            <a:fld id="{B4248ADD-9771-4CFE-84FF-5EE40A46ED49}" type="datetime4">
              <a:rPr lang="en-US" smtClean="0"/>
              <a:t>September 28, 2025</a:t>
            </a:fld>
            <a:endParaRPr lang="en-US"/>
          </a:p>
        </p:txBody>
      </p:sp>
      <p:sp>
        <p:nvSpPr>
          <p:cNvPr id="4" name="Footer Placeholder 3"/>
          <p:cNvSpPr>
            <a:spLocks noGrp="1"/>
          </p:cNvSpPr>
          <p:nvPr>
            <p:ph type="ftr" sz="quarter" idx="11"/>
          </p:nvPr>
        </p:nvSpPr>
        <p:spPr/>
        <p:txBody>
          <a:bodyPr/>
          <a:lstStyle/>
          <a:p>
            <a:pPr>
              <a:defRPr/>
            </a:pPr>
            <a:r>
              <a:rPr lang="en-US"/>
              <a:t>URSI, 28 Aug - 4 Sep, 2021 </a:t>
            </a:r>
          </a:p>
        </p:txBody>
      </p:sp>
      <p:sp>
        <p:nvSpPr>
          <p:cNvPr id="5" name="Slide Number Placeholder 4"/>
          <p:cNvSpPr>
            <a:spLocks noGrp="1"/>
          </p:cNvSpPr>
          <p:nvPr>
            <p:ph type="sldNum" sz="quarter" idx="12"/>
          </p:nvPr>
        </p:nvSpPr>
        <p:spPr/>
        <p:txBody>
          <a:bodyPr/>
          <a:lstStyle/>
          <a:p>
            <a:pPr>
              <a:defRPr/>
            </a:pPr>
            <a:fld id="{155CE978-C366-43FD-B40D-B2BA610577EB}" type="slidenum">
              <a:rPr lang="en-US" smtClean="0"/>
              <a:pPr>
                <a:defRPr/>
              </a:pPr>
              <a:t>‹#›</a:t>
            </a:fld>
            <a:endParaRPr lang="en-US"/>
          </a:p>
        </p:txBody>
      </p:sp>
    </p:spTree>
    <p:extLst>
      <p:ext uri="{BB962C8B-B14F-4D97-AF65-F5344CB8AC3E}">
        <p14:creationId xmlns:p14="http://schemas.microsoft.com/office/powerpoint/2010/main" val="161532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83816A7-1AFC-4A74-9490-6A831A18B63E}" type="datetime4">
              <a:rPr lang="en-US" smtClean="0"/>
              <a:t>September 28, 2025</a:t>
            </a:fld>
            <a:endParaRPr lang="en-US"/>
          </a:p>
        </p:txBody>
      </p:sp>
      <p:sp>
        <p:nvSpPr>
          <p:cNvPr id="5" name="Footer Placeholder 4"/>
          <p:cNvSpPr>
            <a:spLocks noGrp="1"/>
          </p:cNvSpPr>
          <p:nvPr>
            <p:ph type="ftr" sz="quarter" idx="11"/>
          </p:nvPr>
        </p:nvSpPr>
        <p:spPr/>
        <p:txBody>
          <a:bodyPr/>
          <a:lstStyle/>
          <a:p>
            <a:pPr>
              <a:defRPr/>
            </a:pPr>
            <a:r>
              <a:rPr lang="en-US"/>
              <a:t>URSI, 28 Aug - 4 Sep, 2021 </a:t>
            </a:r>
          </a:p>
        </p:txBody>
      </p:sp>
      <p:sp>
        <p:nvSpPr>
          <p:cNvPr id="6" name="Slide Number Placeholder 5"/>
          <p:cNvSpPr>
            <a:spLocks noGrp="1"/>
          </p:cNvSpPr>
          <p:nvPr>
            <p:ph type="sldNum" sz="quarter" idx="12"/>
          </p:nvPr>
        </p:nvSpPr>
        <p:spPr/>
        <p:txBody>
          <a:bodyPr/>
          <a:lstStyle/>
          <a:p>
            <a:pPr>
              <a:defRPr/>
            </a:pPr>
            <a:fld id="{155CE978-C366-43FD-B40D-B2BA610577EB}" type="slidenum">
              <a:rPr lang="en-US" smtClean="0"/>
              <a:pPr>
                <a:defRPr/>
              </a:pPr>
              <a:t>‹#›</a:t>
            </a:fld>
            <a:endParaRPr lang="en-US"/>
          </a:p>
        </p:txBody>
      </p:sp>
    </p:spTree>
    <p:extLst>
      <p:ext uri="{BB962C8B-B14F-4D97-AF65-F5344CB8AC3E}">
        <p14:creationId xmlns:p14="http://schemas.microsoft.com/office/powerpoint/2010/main" val="2397507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153413E4-917A-430D-9514-7383556EB970}" type="datetime4">
              <a:rPr lang="en-US" smtClean="0"/>
              <a:t>September 28, 2025</a:t>
            </a:fld>
            <a:endParaRPr lang="en-US"/>
          </a:p>
        </p:txBody>
      </p:sp>
      <p:sp>
        <p:nvSpPr>
          <p:cNvPr id="5" name="Footer Placeholder 4"/>
          <p:cNvSpPr>
            <a:spLocks noGrp="1"/>
          </p:cNvSpPr>
          <p:nvPr>
            <p:ph type="ftr" sz="quarter" idx="11"/>
          </p:nvPr>
        </p:nvSpPr>
        <p:spPr/>
        <p:txBody>
          <a:bodyPr/>
          <a:lstStyle/>
          <a:p>
            <a:pPr>
              <a:defRPr/>
            </a:pPr>
            <a:r>
              <a:rPr lang="en-US"/>
              <a:t>URSI, 28 Aug - 4 Sep, 2021 </a:t>
            </a:r>
          </a:p>
        </p:txBody>
      </p:sp>
      <p:sp>
        <p:nvSpPr>
          <p:cNvPr id="6" name="Slide Number Placeholder 5"/>
          <p:cNvSpPr>
            <a:spLocks noGrp="1"/>
          </p:cNvSpPr>
          <p:nvPr>
            <p:ph type="sldNum" sz="quarter" idx="12"/>
          </p:nvPr>
        </p:nvSpPr>
        <p:spPr/>
        <p:txBody>
          <a:bodyPr/>
          <a:lstStyle/>
          <a:p>
            <a:pPr>
              <a:defRPr/>
            </a:pPr>
            <a:fld id="{155CE978-C366-43FD-B40D-B2BA610577EB}" type="slidenum">
              <a:rPr lang="en-US" smtClean="0"/>
              <a:pPr>
                <a:defRPr/>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43008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BEA0836-0DE0-4F28-B52D-694083792DD7}" type="datetime4">
              <a:rPr lang="en-US" smtClean="0"/>
              <a:t>September 28, 2025</a:t>
            </a:fld>
            <a:endParaRPr lang="en-US"/>
          </a:p>
        </p:txBody>
      </p:sp>
      <p:sp>
        <p:nvSpPr>
          <p:cNvPr id="5" name="Footer Placeholder 4"/>
          <p:cNvSpPr>
            <a:spLocks noGrp="1"/>
          </p:cNvSpPr>
          <p:nvPr>
            <p:ph type="ftr" sz="quarter" idx="11"/>
          </p:nvPr>
        </p:nvSpPr>
        <p:spPr/>
        <p:txBody>
          <a:bodyPr/>
          <a:lstStyle/>
          <a:p>
            <a:pPr>
              <a:defRPr/>
            </a:pPr>
            <a:r>
              <a:rPr lang="en-US"/>
              <a:t>URSI, 28 Aug - 4 Sep, 2021 </a:t>
            </a:r>
          </a:p>
        </p:txBody>
      </p:sp>
      <p:sp>
        <p:nvSpPr>
          <p:cNvPr id="6" name="Slide Number Placeholder 5"/>
          <p:cNvSpPr>
            <a:spLocks noGrp="1"/>
          </p:cNvSpPr>
          <p:nvPr>
            <p:ph type="sldNum" sz="quarter" idx="12"/>
          </p:nvPr>
        </p:nvSpPr>
        <p:spPr/>
        <p:txBody>
          <a:bodyPr/>
          <a:lstStyle/>
          <a:p>
            <a:pPr>
              <a:defRPr/>
            </a:pPr>
            <a:fld id="{155CE978-C366-43FD-B40D-B2BA610577EB}" type="slidenum">
              <a:rPr lang="en-US" smtClean="0"/>
              <a:pPr>
                <a:defRPr/>
              </a:pPr>
              <a:t>‹#›</a:t>
            </a:fld>
            <a:endParaRPr lang="en-US"/>
          </a:p>
        </p:txBody>
      </p:sp>
    </p:spTree>
    <p:extLst>
      <p:ext uri="{BB962C8B-B14F-4D97-AF65-F5344CB8AC3E}">
        <p14:creationId xmlns:p14="http://schemas.microsoft.com/office/powerpoint/2010/main" val="4011129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CDBF7A5A-A172-4208-A6E9-BDB7F7408F60}" type="datetime4">
              <a:rPr lang="en-US" smtClean="0"/>
              <a:t>September 28, 2025</a:t>
            </a:fld>
            <a:endParaRPr lang="en-US"/>
          </a:p>
        </p:txBody>
      </p:sp>
      <p:sp>
        <p:nvSpPr>
          <p:cNvPr id="5" name="Footer Placeholder 4"/>
          <p:cNvSpPr>
            <a:spLocks noGrp="1"/>
          </p:cNvSpPr>
          <p:nvPr>
            <p:ph type="ftr" sz="quarter" idx="11"/>
          </p:nvPr>
        </p:nvSpPr>
        <p:spPr/>
        <p:txBody>
          <a:bodyPr/>
          <a:lstStyle/>
          <a:p>
            <a:pPr>
              <a:defRPr/>
            </a:pPr>
            <a:r>
              <a:rPr lang="en-US"/>
              <a:t>URSI, 28 Aug - 4 Sep, 2021 </a:t>
            </a:r>
          </a:p>
        </p:txBody>
      </p:sp>
      <p:sp>
        <p:nvSpPr>
          <p:cNvPr id="6" name="Slide Number Placeholder 5"/>
          <p:cNvSpPr>
            <a:spLocks noGrp="1"/>
          </p:cNvSpPr>
          <p:nvPr>
            <p:ph type="sldNum" sz="quarter" idx="12"/>
          </p:nvPr>
        </p:nvSpPr>
        <p:spPr/>
        <p:txBody>
          <a:bodyPr/>
          <a:lstStyle/>
          <a:p>
            <a:pPr>
              <a:defRPr/>
            </a:pPr>
            <a:fld id="{155CE978-C366-43FD-B40D-B2BA610577EB}" type="slidenum">
              <a:rPr lang="en-US" smtClean="0"/>
              <a:pPr>
                <a:defRPr/>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49397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BB5A9CE-625B-428F-B279-8B03703605A1}" type="datetime4">
              <a:rPr lang="en-US" smtClean="0"/>
              <a:t>September 28, 2025</a:t>
            </a:fld>
            <a:endParaRPr lang="en-US"/>
          </a:p>
        </p:txBody>
      </p:sp>
      <p:sp>
        <p:nvSpPr>
          <p:cNvPr id="5" name="Footer Placeholder 4"/>
          <p:cNvSpPr>
            <a:spLocks noGrp="1"/>
          </p:cNvSpPr>
          <p:nvPr>
            <p:ph type="ftr" sz="quarter" idx="11"/>
          </p:nvPr>
        </p:nvSpPr>
        <p:spPr/>
        <p:txBody>
          <a:bodyPr/>
          <a:lstStyle/>
          <a:p>
            <a:pPr>
              <a:defRPr/>
            </a:pPr>
            <a:r>
              <a:rPr lang="en-US"/>
              <a:t>URSI, 28 Aug - 4 Sep, 2021 </a:t>
            </a:r>
          </a:p>
        </p:txBody>
      </p:sp>
      <p:sp>
        <p:nvSpPr>
          <p:cNvPr id="6" name="Slide Number Placeholder 5"/>
          <p:cNvSpPr>
            <a:spLocks noGrp="1"/>
          </p:cNvSpPr>
          <p:nvPr>
            <p:ph type="sldNum" sz="quarter" idx="12"/>
          </p:nvPr>
        </p:nvSpPr>
        <p:spPr/>
        <p:txBody>
          <a:bodyPr/>
          <a:lstStyle/>
          <a:p>
            <a:pPr>
              <a:defRPr/>
            </a:pPr>
            <a:fld id="{155CE978-C366-43FD-B40D-B2BA610577EB}" type="slidenum">
              <a:rPr lang="en-US" smtClean="0"/>
              <a:pPr>
                <a:defRPr/>
              </a:pPr>
              <a:t>‹#›</a:t>
            </a:fld>
            <a:endParaRPr lang="en-US"/>
          </a:p>
        </p:txBody>
      </p:sp>
    </p:spTree>
    <p:extLst>
      <p:ext uri="{BB962C8B-B14F-4D97-AF65-F5344CB8AC3E}">
        <p14:creationId xmlns:p14="http://schemas.microsoft.com/office/powerpoint/2010/main" val="3858928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2AA5D6B-7330-4A41-BFA5-B3816C29DC4D}" type="datetime4">
              <a:rPr lang="en-US" smtClean="0"/>
              <a:t>September 28, 2025</a:t>
            </a:fld>
            <a:endParaRPr lang="en-US"/>
          </a:p>
        </p:txBody>
      </p:sp>
      <p:sp>
        <p:nvSpPr>
          <p:cNvPr id="5" name="Footer Placeholder 4"/>
          <p:cNvSpPr>
            <a:spLocks noGrp="1"/>
          </p:cNvSpPr>
          <p:nvPr>
            <p:ph type="ftr" sz="quarter" idx="11"/>
          </p:nvPr>
        </p:nvSpPr>
        <p:spPr/>
        <p:txBody>
          <a:bodyPr/>
          <a:lstStyle/>
          <a:p>
            <a:pPr>
              <a:defRPr/>
            </a:pPr>
            <a:r>
              <a:rPr lang="en-US"/>
              <a:t>URSI, 28 Aug - 4 Sep, 2021 </a:t>
            </a:r>
          </a:p>
        </p:txBody>
      </p:sp>
      <p:sp>
        <p:nvSpPr>
          <p:cNvPr id="6" name="Slide Number Placeholder 5"/>
          <p:cNvSpPr>
            <a:spLocks noGrp="1"/>
          </p:cNvSpPr>
          <p:nvPr>
            <p:ph type="sldNum" sz="quarter" idx="12"/>
          </p:nvPr>
        </p:nvSpPr>
        <p:spPr/>
        <p:txBody>
          <a:bodyPr/>
          <a:lstStyle/>
          <a:p>
            <a:pPr>
              <a:defRPr/>
            </a:pPr>
            <a:fld id="{F972E06C-4C4B-412F-9ED8-23FFF569EC4A}" type="slidenum">
              <a:rPr lang="en-US" smtClean="0"/>
              <a:pPr>
                <a:defRPr/>
              </a:pPr>
              <a:t>‹#›</a:t>
            </a:fld>
            <a:endParaRPr lang="en-US"/>
          </a:p>
        </p:txBody>
      </p:sp>
    </p:spTree>
    <p:extLst>
      <p:ext uri="{BB962C8B-B14F-4D97-AF65-F5344CB8AC3E}">
        <p14:creationId xmlns:p14="http://schemas.microsoft.com/office/powerpoint/2010/main" val="2110007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8A773BD-FB7D-4976-9186-1E7C701036E2}" type="datetime4">
              <a:rPr lang="en-US" smtClean="0"/>
              <a:t>September 28, 2025</a:t>
            </a:fld>
            <a:endParaRPr lang="en-US"/>
          </a:p>
        </p:txBody>
      </p:sp>
      <p:sp>
        <p:nvSpPr>
          <p:cNvPr id="5" name="Footer Placeholder 4"/>
          <p:cNvSpPr>
            <a:spLocks noGrp="1"/>
          </p:cNvSpPr>
          <p:nvPr>
            <p:ph type="ftr" sz="quarter" idx="11"/>
          </p:nvPr>
        </p:nvSpPr>
        <p:spPr/>
        <p:txBody>
          <a:bodyPr/>
          <a:lstStyle/>
          <a:p>
            <a:pPr>
              <a:defRPr/>
            </a:pPr>
            <a:r>
              <a:rPr lang="en-US"/>
              <a:t>URSI, 28 Aug - 4 Sep, 2021 </a:t>
            </a:r>
          </a:p>
        </p:txBody>
      </p:sp>
      <p:sp>
        <p:nvSpPr>
          <p:cNvPr id="6" name="Slide Number Placeholder 5"/>
          <p:cNvSpPr>
            <a:spLocks noGrp="1"/>
          </p:cNvSpPr>
          <p:nvPr>
            <p:ph type="sldNum" sz="quarter" idx="12"/>
          </p:nvPr>
        </p:nvSpPr>
        <p:spPr/>
        <p:txBody>
          <a:bodyPr/>
          <a:lstStyle/>
          <a:p>
            <a:pPr>
              <a:defRPr/>
            </a:pPr>
            <a:fld id="{5D6CD6E1-392C-430B-9FE0-840FDD401CFC}" type="slidenum">
              <a:rPr lang="en-US" smtClean="0"/>
              <a:pPr>
                <a:defRPr/>
              </a:pPr>
              <a:t>‹#›</a:t>
            </a:fld>
            <a:endParaRPr lang="en-US"/>
          </a:p>
        </p:txBody>
      </p:sp>
    </p:spTree>
    <p:extLst>
      <p:ext uri="{BB962C8B-B14F-4D97-AF65-F5344CB8AC3E}">
        <p14:creationId xmlns:p14="http://schemas.microsoft.com/office/powerpoint/2010/main" val="230385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 Lin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9550" y="749808"/>
            <a:ext cx="8713224" cy="793243"/>
          </a:xfrm>
        </p:spPr>
        <p:txBody>
          <a:bodyPr/>
          <a:lstStyle>
            <a:lvl1pPr>
              <a:defRPr/>
            </a:lvl1pPr>
          </a:lstStyle>
          <a:p>
            <a:r>
              <a:rPr lang="en-US"/>
              <a:t>Click to edit Master title style</a:t>
            </a:r>
            <a:endParaRPr lang="en-US" dirty="0"/>
          </a:p>
        </p:txBody>
      </p:sp>
      <p:sp>
        <p:nvSpPr>
          <p:cNvPr id="3" name="Slide Number Placeholder 4"/>
          <p:cNvSpPr>
            <a:spLocks noGrp="1"/>
          </p:cNvSpPr>
          <p:nvPr>
            <p:ph type="sldNum" sz="quarter" idx="10"/>
          </p:nvPr>
        </p:nvSpPr>
        <p:spPr>
          <a:xfrm>
            <a:off x="8686800" y="6457950"/>
            <a:ext cx="415925" cy="365125"/>
          </a:xfrm>
        </p:spPr>
        <p:txBody>
          <a:bodyPr/>
          <a:lstStyle>
            <a:lvl1pPr>
              <a:defRPr/>
            </a:lvl1pPr>
          </a:lstStyle>
          <a:p>
            <a:pPr>
              <a:defRPr/>
            </a:pPr>
            <a:fld id="{5977D1EF-CBA2-413B-AFC7-F0997DF06628}" type="slidenum">
              <a:rPr lang="en-US"/>
              <a:pPr>
                <a:defRPr/>
              </a:pPr>
              <a:t>‹#›</a:t>
            </a:fld>
            <a:endParaRPr lang="en-US"/>
          </a:p>
        </p:txBody>
      </p:sp>
    </p:spTree>
    <p:extLst>
      <p:ext uri="{BB962C8B-B14F-4D97-AF65-F5344CB8AC3E}">
        <p14:creationId xmlns:p14="http://schemas.microsoft.com/office/powerpoint/2010/main" val="2627896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a:xfrm>
            <a:off x="3107871" y="6466114"/>
            <a:ext cx="2895600" cy="457200"/>
          </a:xfrm>
        </p:spPr>
        <p:txBody>
          <a:bodyPr/>
          <a:lstStyle>
            <a:lvl1pPr>
              <a:defRPr b="1" i="1"/>
            </a:lvl1pPr>
          </a:lstStyle>
          <a:p>
            <a:pPr>
              <a:defRPr/>
            </a:pPr>
            <a:r>
              <a:rPr lang="en-US" altLang="en-US" dirty="0"/>
              <a:t>irimodel.org</a:t>
            </a:r>
            <a:endParaRPr lang="en-US" altLang="en-US" sz="1800" dirty="0">
              <a:solidFill>
                <a:schemeClr val="accent2"/>
              </a:solidFill>
            </a:endParaRPr>
          </a:p>
        </p:txBody>
      </p:sp>
      <p:sp>
        <p:nvSpPr>
          <p:cNvPr id="8" name="Slide Number Placeholder 7"/>
          <p:cNvSpPr>
            <a:spLocks noGrp="1"/>
          </p:cNvSpPr>
          <p:nvPr>
            <p:ph type="sldNum" sz="quarter" idx="12"/>
          </p:nvPr>
        </p:nvSpPr>
        <p:spPr>
          <a:xfrm>
            <a:off x="7206343" y="6466114"/>
            <a:ext cx="1905000" cy="457200"/>
          </a:xfrm>
        </p:spPr>
        <p:txBody>
          <a:bodyPr/>
          <a:lstStyle/>
          <a:p>
            <a:pPr>
              <a:defRPr/>
            </a:pPr>
            <a:fld id="{BDE69002-D2A9-46A1-95F7-817B019BFFEF}" type="slidenum">
              <a:rPr lang="en-US" altLang="en-US" smtClean="0"/>
              <a:pPr>
                <a:defRPr/>
              </a:pPr>
              <a:t>‹#›</a:t>
            </a:fld>
            <a:endParaRPr lang="en-US" altLang="en-US"/>
          </a:p>
        </p:txBody>
      </p:sp>
    </p:spTree>
    <p:extLst>
      <p:ext uri="{BB962C8B-B14F-4D97-AF65-F5344CB8AC3E}">
        <p14:creationId xmlns:p14="http://schemas.microsoft.com/office/powerpoint/2010/main" val="390646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47CDFC5-5186-4FC6-8158-A3DEDED70B44}" type="datetime4">
              <a:rPr lang="en-US" smtClean="0"/>
              <a:t>September 28, 2025</a:t>
            </a:fld>
            <a:endParaRPr lang="en-US"/>
          </a:p>
        </p:txBody>
      </p:sp>
      <p:sp>
        <p:nvSpPr>
          <p:cNvPr id="5" name="Footer Placeholder 4"/>
          <p:cNvSpPr>
            <a:spLocks noGrp="1"/>
          </p:cNvSpPr>
          <p:nvPr>
            <p:ph type="ftr" sz="quarter" idx="11"/>
          </p:nvPr>
        </p:nvSpPr>
        <p:spPr/>
        <p:txBody>
          <a:bodyPr/>
          <a:lstStyle/>
          <a:p>
            <a:pPr>
              <a:defRPr/>
            </a:pPr>
            <a:r>
              <a:rPr lang="en-US"/>
              <a:t>URSI, 28 Aug - 4 Sep, 2021 </a:t>
            </a:r>
          </a:p>
        </p:txBody>
      </p:sp>
      <p:sp>
        <p:nvSpPr>
          <p:cNvPr id="6" name="Slide Number Placeholder 5"/>
          <p:cNvSpPr>
            <a:spLocks noGrp="1"/>
          </p:cNvSpPr>
          <p:nvPr>
            <p:ph type="sldNum" sz="quarter" idx="12"/>
          </p:nvPr>
        </p:nvSpPr>
        <p:spPr/>
        <p:txBody>
          <a:bodyPr/>
          <a:lstStyle/>
          <a:p>
            <a:pPr>
              <a:defRPr/>
            </a:pPr>
            <a:fld id="{A507845B-93EE-41A7-ABEC-2BB3C7DBA560}" type="slidenum">
              <a:rPr lang="en-US" smtClean="0"/>
              <a:pPr>
                <a:defRPr/>
              </a:pPr>
              <a:t>‹#›</a:t>
            </a:fld>
            <a:endParaRPr lang="en-US"/>
          </a:p>
        </p:txBody>
      </p:sp>
    </p:spTree>
    <p:extLst>
      <p:ext uri="{BB962C8B-B14F-4D97-AF65-F5344CB8AC3E}">
        <p14:creationId xmlns:p14="http://schemas.microsoft.com/office/powerpoint/2010/main" val="3927368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 Lin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0923" y="1016567"/>
            <a:ext cx="7688140" cy="5441383"/>
          </a:xfrm>
        </p:spPr>
        <p:txBody>
          <a:bodyPr>
            <a:normAutofit/>
          </a:bodyPr>
          <a:lstStyle>
            <a:lvl1pPr marL="228600" indent="-228600">
              <a:lnSpc>
                <a:spcPct val="100000"/>
              </a:lnSpc>
              <a:defRPr sz="2400" b="1" baseline="0"/>
            </a:lvl1pPr>
            <a:lvl2pPr>
              <a:lnSpc>
                <a:spcPct val="100000"/>
              </a:lnSpc>
              <a:defRPr sz="2200" baseline="0"/>
            </a:lvl2pPr>
            <a:lvl3pPr>
              <a:lnSpc>
                <a:spcPct val="100000"/>
              </a:lnSpc>
              <a:defRPr sz="20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2667000" y="1295400"/>
            <a:ext cx="914400" cy="914400"/>
          </a:xfrm>
        </p:spPr>
        <p:txBody>
          <a:bodyPr/>
          <a:lstStyle/>
          <a:p>
            <a:endParaRPr lang="en-US"/>
          </a:p>
        </p:txBody>
      </p:sp>
    </p:spTree>
    <p:extLst>
      <p:ext uri="{BB962C8B-B14F-4D97-AF65-F5344CB8AC3E}">
        <p14:creationId xmlns:p14="http://schemas.microsoft.com/office/powerpoint/2010/main" val="3954852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66D6B57-34FA-4B59-B572-A5D0CF0B17E7}" type="datetime4">
              <a:rPr lang="en-US" smtClean="0"/>
              <a:t>September 28, 2025</a:t>
            </a:fld>
            <a:endParaRPr lang="en-US"/>
          </a:p>
        </p:txBody>
      </p:sp>
      <p:sp>
        <p:nvSpPr>
          <p:cNvPr id="5" name="Footer Placeholder 4"/>
          <p:cNvSpPr>
            <a:spLocks noGrp="1"/>
          </p:cNvSpPr>
          <p:nvPr>
            <p:ph type="ftr" sz="quarter" idx="11"/>
          </p:nvPr>
        </p:nvSpPr>
        <p:spPr/>
        <p:txBody>
          <a:bodyPr/>
          <a:lstStyle/>
          <a:p>
            <a:pPr>
              <a:defRPr/>
            </a:pPr>
            <a:r>
              <a:rPr lang="en-US"/>
              <a:t>URSI, 28 Aug - 4 Sep, 2021 </a:t>
            </a:r>
          </a:p>
        </p:txBody>
      </p:sp>
      <p:sp>
        <p:nvSpPr>
          <p:cNvPr id="6" name="Slide Number Placeholder 5"/>
          <p:cNvSpPr>
            <a:spLocks noGrp="1"/>
          </p:cNvSpPr>
          <p:nvPr>
            <p:ph type="sldNum" sz="quarter" idx="12"/>
          </p:nvPr>
        </p:nvSpPr>
        <p:spPr/>
        <p:txBody>
          <a:bodyPr/>
          <a:lstStyle/>
          <a:p>
            <a:pPr>
              <a:defRPr/>
            </a:pPr>
            <a:fld id="{50F43EEC-77F6-4D2C-A2FF-C57E6EE4ECD2}" type="slidenum">
              <a:rPr lang="en-US" smtClean="0"/>
              <a:pPr>
                <a:defRPr/>
              </a:pPr>
              <a:t>‹#›</a:t>
            </a:fld>
            <a:endParaRPr lang="en-US"/>
          </a:p>
        </p:txBody>
      </p:sp>
    </p:spTree>
    <p:extLst>
      <p:ext uri="{BB962C8B-B14F-4D97-AF65-F5344CB8AC3E}">
        <p14:creationId xmlns:p14="http://schemas.microsoft.com/office/powerpoint/2010/main" val="3955471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1496DC4-6562-47CD-A23C-099C86E7CA93}" type="datetime4">
              <a:rPr lang="en-US" smtClean="0"/>
              <a:t>September 28, 2025</a:t>
            </a:fld>
            <a:endParaRPr lang="en-US"/>
          </a:p>
        </p:txBody>
      </p:sp>
      <p:sp>
        <p:nvSpPr>
          <p:cNvPr id="6" name="Footer Placeholder 5"/>
          <p:cNvSpPr>
            <a:spLocks noGrp="1"/>
          </p:cNvSpPr>
          <p:nvPr>
            <p:ph type="ftr" sz="quarter" idx="11"/>
          </p:nvPr>
        </p:nvSpPr>
        <p:spPr/>
        <p:txBody>
          <a:bodyPr/>
          <a:lstStyle/>
          <a:p>
            <a:pPr>
              <a:defRPr/>
            </a:pPr>
            <a:r>
              <a:rPr lang="en-US"/>
              <a:t>URSI, 28 Aug - 4 Sep, 2021 </a:t>
            </a:r>
          </a:p>
        </p:txBody>
      </p:sp>
      <p:sp>
        <p:nvSpPr>
          <p:cNvPr id="7" name="Slide Number Placeholder 6"/>
          <p:cNvSpPr>
            <a:spLocks noGrp="1"/>
          </p:cNvSpPr>
          <p:nvPr>
            <p:ph type="sldNum" sz="quarter" idx="12"/>
          </p:nvPr>
        </p:nvSpPr>
        <p:spPr/>
        <p:txBody>
          <a:bodyPr/>
          <a:lstStyle/>
          <a:p>
            <a:pPr>
              <a:defRPr/>
            </a:pPr>
            <a:fld id="{25E55880-190F-4A61-857A-841BEAC1E615}" type="slidenum">
              <a:rPr lang="en-US" smtClean="0"/>
              <a:pPr>
                <a:defRPr/>
              </a:pPr>
              <a:t>‹#›</a:t>
            </a:fld>
            <a:endParaRPr lang="en-US"/>
          </a:p>
        </p:txBody>
      </p:sp>
    </p:spTree>
    <p:extLst>
      <p:ext uri="{BB962C8B-B14F-4D97-AF65-F5344CB8AC3E}">
        <p14:creationId xmlns:p14="http://schemas.microsoft.com/office/powerpoint/2010/main" val="1088366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B5743064-E80C-40E5-B04A-22A945FB9AF0}" type="datetime4">
              <a:rPr lang="en-US" smtClean="0"/>
              <a:t>September 28, 2025</a:t>
            </a:fld>
            <a:endParaRPr lang="en-US"/>
          </a:p>
        </p:txBody>
      </p:sp>
      <p:sp>
        <p:nvSpPr>
          <p:cNvPr id="8" name="Footer Placeholder 7"/>
          <p:cNvSpPr>
            <a:spLocks noGrp="1"/>
          </p:cNvSpPr>
          <p:nvPr>
            <p:ph type="ftr" sz="quarter" idx="11"/>
          </p:nvPr>
        </p:nvSpPr>
        <p:spPr/>
        <p:txBody>
          <a:bodyPr/>
          <a:lstStyle/>
          <a:p>
            <a:pPr>
              <a:defRPr/>
            </a:pPr>
            <a:r>
              <a:rPr lang="en-US"/>
              <a:t>URSI, 28 Aug - 4 Sep, 2021 </a:t>
            </a:r>
          </a:p>
        </p:txBody>
      </p:sp>
      <p:sp>
        <p:nvSpPr>
          <p:cNvPr id="9" name="Slide Number Placeholder 8"/>
          <p:cNvSpPr>
            <a:spLocks noGrp="1"/>
          </p:cNvSpPr>
          <p:nvPr>
            <p:ph type="sldNum" sz="quarter" idx="12"/>
          </p:nvPr>
        </p:nvSpPr>
        <p:spPr/>
        <p:txBody>
          <a:bodyPr/>
          <a:lstStyle/>
          <a:p>
            <a:pPr>
              <a:defRPr/>
            </a:pPr>
            <a:fld id="{CFFC1F8D-4485-4699-B61E-BB7FAC5F9E9F}" type="slidenum">
              <a:rPr lang="en-US" smtClean="0"/>
              <a:pPr>
                <a:defRPr/>
              </a:pPr>
              <a:t>‹#›</a:t>
            </a:fld>
            <a:endParaRPr lang="en-US"/>
          </a:p>
        </p:txBody>
      </p:sp>
    </p:spTree>
    <p:extLst>
      <p:ext uri="{BB962C8B-B14F-4D97-AF65-F5344CB8AC3E}">
        <p14:creationId xmlns:p14="http://schemas.microsoft.com/office/powerpoint/2010/main" val="2098952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fld id="{402C6299-2EDA-4CB8-B346-76911237B307}" type="datetime4">
              <a:rPr lang="en-US" smtClean="0"/>
              <a:t>September 28, 2025</a:t>
            </a:fld>
            <a:endParaRPr lang="en-US"/>
          </a:p>
        </p:txBody>
      </p:sp>
      <p:sp>
        <p:nvSpPr>
          <p:cNvPr id="4" name="Footer Placeholder 3"/>
          <p:cNvSpPr>
            <a:spLocks noGrp="1"/>
          </p:cNvSpPr>
          <p:nvPr>
            <p:ph type="ftr" sz="quarter" idx="11"/>
          </p:nvPr>
        </p:nvSpPr>
        <p:spPr/>
        <p:txBody>
          <a:bodyPr/>
          <a:lstStyle/>
          <a:p>
            <a:pPr>
              <a:defRPr/>
            </a:pPr>
            <a:r>
              <a:rPr lang="en-US"/>
              <a:t>URSI, 28 Aug - 4 Sep, 2021 </a:t>
            </a:r>
          </a:p>
        </p:txBody>
      </p:sp>
      <p:sp>
        <p:nvSpPr>
          <p:cNvPr id="5" name="Slide Number Placeholder 4"/>
          <p:cNvSpPr>
            <a:spLocks noGrp="1"/>
          </p:cNvSpPr>
          <p:nvPr>
            <p:ph type="sldNum" sz="quarter" idx="12"/>
          </p:nvPr>
        </p:nvSpPr>
        <p:spPr/>
        <p:txBody>
          <a:bodyPr/>
          <a:lstStyle/>
          <a:p>
            <a:pPr>
              <a:defRPr/>
            </a:pPr>
            <a:fld id="{7B24B364-F36D-41B3-9F67-2C965AB2E4CF}" type="slidenum">
              <a:rPr lang="en-US" smtClean="0"/>
              <a:pPr>
                <a:defRPr/>
              </a:pPr>
              <a:t>‹#›</a:t>
            </a:fld>
            <a:endParaRPr lang="en-US"/>
          </a:p>
        </p:txBody>
      </p:sp>
    </p:spTree>
    <p:extLst>
      <p:ext uri="{BB962C8B-B14F-4D97-AF65-F5344CB8AC3E}">
        <p14:creationId xmlns:p14="http://schemas.microsoft.com/office/powerpoint/2010/main" val="266194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14EB8EF-0854-4789-BBFE-8378765E9561}" type="datetime4">
              <a:rPr lang="en-US" smtClean="0"/>
              <a:t>September 28, 2025</a:t>
            </a:fld>
            <a:endParaRPr lang="en-US"/>
          </a:p>
        </p:txBody>
      </p:sp>
      <p:sp>
        <p:nvSpPr>
          <p:cNvPr id="3" name="Footer Placeholder 2"/>
          <p:cNvSpPr>
            <a:spLocks noGrp="1"/>
          </p:cNvSpPr>
          <p:nvPr>
            <p:ph type="ftr" sz="quarter" idx="11"/>
          </p:nvPr>
        </p:nvSpPr>
        <p:spPr>
          <a:xfrm>
            <a:off x="228600" y="6548156"/>
            <a:ext cx="6084318" cy="365125"/>
          </a:xfrm>
        </p:spPr>
        <p:txBody>
          <a:bodyPr/>
          <a:lstStyle>
            <a:lvl1pPr>
              <a:defRPr sz="1050" b="1">
                <a:solidFill>
                  <a:schemeClr val="tx1"/>
                </a:solidFill>
              </a:defRPr>
            </a:lvl1pPr>
          </a:lstStyle>
          <a:p>
            <a:pPr>
              <a:defRPr/>
            </a:pPr>
            <a:r>
              <a:rPr lang="en-US" sz="1400" i="1" dirty="0"/>
              <a:t>irimodel.org	</a:t>
            </a:r>
            <a:r>
              <a:rPr lang="en-US" dirty="0"/>
              <a:t>						URSI, 28 Aug - 4 Sep, 2021 </a:t>
            </a:r>
          </a:p>
        </p:txBody>
      </p:sp>
      <p:sp>
        <p:nvSpPr>
          <p:cNvPr id="4" name="Slide Number Placeholder 3"/>
          <p:cNvSpPr>
            <a:spLocks noGrp="1"/>
          </p:cNvSpPr>
          <p:nvPr>
            <p:ph type="sldNum" sz="quarter" idx="12"/>
          </p:nvPr>
        </p:nvSpPr>
        <p:spPr>
          <a:xfrm>
            <a:off x="8275720" y="6172200"/>
            <a:ext cx="856907" cy="669925"/>
          </a:xfrm>
        </p:spPr>
        <p:txBody>
          <a:bodyPr/>
          <a:lstStyle/>
          <a:p>
            <a:pPr>
              <a:defRPr/>
            </a:pPr>
            <a:fld id="{B1CFFACD-DABB-452B-819E-51EBB9BDD959}" type="slidenum">
              <a:rPr lang="en-US" smtClean="0"/>
              <a:pPr>
                <a:defRPr/>
              </a:pPr>
              <a:t>‹#›</a:t>
            </a:fld>
            <a:endParaRPr lang="en-US"/>
          </a:p>
        </p:txBody>
      </p:sp>
    </p:spTree>
    <p:extLst>
      <p:ext uri="{BB962C8B-B14F-4D97-AF65-F5344CB8AC3E}">
        <p14:creationId xmlns:p14="http://schemas.microsoft.com/office/powerpoint/2010/main" val="263070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1653D59E-7A43-4E3E-B5D0-31F7A9B4B5EB}" type="datetime4">
              <a:rPr lang="en-US" smtClean="0"/>
              <a:t>September 28, 2025</a:t>
            </a:fld>
            <a:endParaRPr lang="en-US"/>
          </a:p>
        </p:txBody>
      </p:sp>
      <p:sp>
        <p:nvSpPr>
          <p:cNvPr id="6" name="Footer Placeholder 5"/>
          <p:cNvSpPr>
            <a:spLocks noGrp="1"/>
          </p:cNvSpPr>
          <p:nvPr>
            <p:ph type="ftr" sz="quarter" idx="11"/>
          </p:nvPr>
        </p:nvSpPr>
        <p:spPr/>
        <p:txBody>
          <a:bodyPr/>
          <a:lstStyle/>
          <a:p>
            <a:pPr>
              <a:defRPr/>
            </a:pPr>
            <a:r>
              <a:rPr lang="en-US"/>
              <a:t>URSI, 28 Aug - 4 Sep, 2021 </a:t>
            </a:r>
          </a:p>
        </p:txBody>
      </p:sp>
      <p:sp>
        <p:nvSpPr>
          <p:cNvPr id="7" name="Slide Number Placeholder 6"/>
          <p:cNvSpPr>
            <a:spLocks noGrp="1"/>
          </p:cNvSpPr>
          <p:nvPr>
            <p:ph type="sldNum" sz="quarter" idx="12"/>
          </p:nvPr>
        </p:nvSpPr>
        <p:spPr/>
        <p:txBody>
          <a:bodyPr/>
          <a:lstStyle/>
          <a:p>
            <a:pPr>
              <a:defRPr/>
            </a:pPr>
            <a:fld id="{6BE160BD-8F58-49E6-9072-4DA11A0FA66E}" type="slidenum">
              <a:rPr lang="en-US" smtClean="0"/>
              <a:pPr>
                <a:defRPr/>
              </a:pPr>
              <a:t>‹#›</a:t>
            </a:fld>
            <a:endParaRPr lang="en-US"/>
          </a:p>
        </p:txBody>
      </p:sp>
    </p:spTree>
    <p:extLst>
      <p:ext uri="{BB962C8B-B14F-4D97-AF65-F5344CB8AC3E}">
        <p14:creationId xmlns:p14="http://schemas.microsoft.com/office/powerpoint/2010/main" val="604084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6075EAF8-4DC2-46A4-B907-D1418B1BE022}" type="datetime4">
              <a:rPr lang="en-US" smtClean="0"/>
              <a:t>September 28, 2025</a:t>
            </a:fld>
            <a:endParaRPr lang="en-US"/>
          </a:p>
        </p:txBody>
      </p:sp>
      <p:sp>
        <p:nvSpPr>
          <p:cNvPr id="6" name="Footer Placeholder 5"/>
          <p:cNvSpPr>
            <a:spLocks noGrp="1"/>
          </p:cNvSpPr>
          <p:nvPr>
            <p:ph type="ftr" sz="quarter" idx="11"/>
          </p:nvPr>
        </p:nvSpPr>
        <p:spPr>
          <a:xfrm>
            <a:off x="533400" y="6172200"/>
            <a:ext cx="5811724" cy="365125"/>
          </a:xfrm>
        </p:spPr>
        <p:txBody>
          <a:bodyPr/>
          <a:lstStyle/>
          <a:p>
            <a:pPr>
              <a:defRPr/>
            </a:pPr>
            <a:r>
              <a:rPr lang="en-US"/>
              <a:t>URSI, 28 Aug - 4 Sep, 2021 </a:t>
            </a:r>
          </a:p>
        </p:txBody>
      </p:sp>
      <p:sp>
        <p:nvSpPr>
          <p:cNvPr id="7" name="Slide Number Placeholder 6"/>
          <p:cNvSpPr>
            <a:spLocks noGrp="1"/>
          </p:cNvSpPr>
          <p:nvPr>
            <p:ph type="sldNum" sz="quarter" idx="12"/>
          </p:nvPr>
        </p:nvSpPr>
        <p:spPr/>
        <p:txBody>
          <a:bodyPr/>
          <a:lstStyle/>
          <a:p>
            <a:pPr>
              <a:defRPr/>
            </a:pPr>
            <a:fld id="{7E927C5C-7D8C-447A-B616-F33A46FA84E9}" type="slidenum">
              <a:rPr lang="en-US" smtClean="0"/>
              <a:pPr>
                <a:defRPr/>
              </a:pPr>
              <a:t>‹#›</a:t>
            </a:fld>
            <a:endParaRPr lang="en-US"/>
          </a:p>
        </p:txBody>
      </p:sp>
    </p:spTree>
    <p:extLst>
      <p:ext uri="{BB962C8B-B14F-4D97-AF65-F5344CB8AC3E}">
        <p14:creationId xmlns:p14="http://schemas.microsoft.com/office/powerpoint/2010/main" val="627011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fld id="{C5F1B395-1E27-45BD-907F-329F992FA4B2}" type="datetime4">
              <a:rPr lang="en-US" smtClean="0"/>
              <a:t>September 28, 2025</a:t>
            </a:fld>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r>
              <a:rPr lang="en-US"/>
              <a:t>URSI, 28 Aug - 4 Sep, 2021 </a:t>
            </a:r>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a:defRPr/>
            </a:pPr>
            <a:fld id="{155CE978-C366-43FD-B40D-B2BA610577EB}" type="slidenum">
              <a:rPr lang="en-US" smtClean="0"/>
              <a:pPr>
                <a:defRPr/>
              </a:pPr>
              <a:t>‹#›</a:t>
            </a:fld>
            <a:endParaRPr lang="en-US"/>
          </a:p>
        </p:txBody>
      </p:sp>
    </p:spTree>
    <p:extLst>
      <p:ext uri="{BB962C8B-B14F-4D97-AF65-F5344CB8AC3E}">
        <p14:creationId xmlns:p14="http://schemas.microsoft.com/office/powerpoint/2010/main" val="797138518"/>
      </p:ext>
    </p:extLst>
  </p:cSld>
  <p:clrMap bg1="dk1" tx1="lt1" bg2="dk2" tx2="lt2" accent1="accent1" accent2="accent2" accent3="accent3" accent4="accent4" accent5="accent5" accent6="accent6" hlink="hlink" folHlink="folHlink"/>
  <p:sldLayoutIdLst>
    <p:sldLayoutId id="2147488198" r:id="rId1"/>
    <p:sldLayoutId id="2147488199" r:id="rId2"/>
    <p:sldLayoutId id="2147488200" r:id="rId3"/>
    <p:sldLayoutId id="2147488201" r:id="rId4"/>
    <p:sldLayoutId id="2147488202" r:id="rId5"/>
    <p:sldLayoutId id="2147488203" r:id="rId6"/>
    <p:sldLayoutId id="2147488204" r:id="rId7"/>
    <p:sldLayoutId id="2147488205" r:id="rId8"/>
    <p:sldLayoutId id="2147488206" r:id="rId9"/>
    <p:sldLayoutId id="2147488207" r:id="rId10"/>
    <p:sldLayoutId id="2147488208" r:id="rId11"/>
    <p:sldLayoutId id="2147488209" r:id="rId12"/>
    <p:sldLayoutId id="2147488210" r:id="rId13"/>
    <p:sldLayoutId id="2147488211" r:id="rId14"/>
    <p:sldLayoutId id="2147488212" r:id="rId15"/>
    <p:sldLayoutId id="2147488213" r:id="rId16"/>
    <p:sldLayoutId id="2147488214" r:id="rId17"/>
    <p:sldLayoutId id="2147487824" r:id="rId18"/>
    <p:sldLayoutId id="2147488215" r:id="rId19"/>
    <p:sldLayoutId id="2147488216" r:id="rId20"/>
  </p:sldLayoutIdLst>
  <p:hf hdr="0" dt="0"/>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7.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ideo" Target="file:///C:\Documents%20and%20Settings\Dieter\Desktop\IRI\Movies\IRI-movies\foF2_la_lo_ut_100.mpg"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3.wmf"/></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doi.org/10.1016/j.actaastro.2024.07.024" TargetMode="External"/><Relationship Id="rId7" Type="http://schemas.openxmlformats.org/officeDocument/2006/relationships/hyperlink" Target="https://doi.org/10.1016/j.geog.2024.04.005"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2.emf"/><Relationship Id="rId5" Type="http://schemas.openxmlformats.org/officeDocument/2006/relationships/hyperlink" Target="https://doi.org/10.1016/bs.agph.2024.06.002" TargetMode="External"/><Relationship Id="rId4" Type="http://schemas.openxmlformats.org/officeDocument/2006/relationships/image" Target="../media/image51.png"/><Relationship Id="rId9" Type="http://schemas.openxmlformats.org/officeDocument/2006/relationships/hyperlink" Target="https://doi.org/10.3390/rs1419479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57.png"/><Relationship Id="rId5" Type="http://schemas.microsoft.com/office/2007/relationships/hdphoto" Target="../media/hdphoto1.wdp"/><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2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image" Target="../media/image72.gif"/><Relationship Id="rId13" Type="http://schemas.openxmlformats.org/officeDocument/2006/relationships/image" Target="../media/image77.png"/><Relationship Id="rId3" Type="http://schemas.openxmlformats.org/officeDocument/2006/relationships/image" Target="../media/image67.gif"/><Relationship Id="rId7" Type="http://schemas.openxmlformats.org/officeDocument/2006/relationships/image" Target="../media/image71.gif"/><Relationship Id="rId12" Type="http://schemas.openxmlformats.org/officeDocument/2006/relationships/image" Target="../media/image76.png"/><Relationship Id="rId17" Type="http://schemas.openxmlformats.org/officeDocument/2006/relationships/image" Target="../media/image64.png"/><Relationship Id="rId2" Type="http://schemas.openxmlformats.org/officeDocument/2006/relationships/image" Target="../media/image66.png"/><Relationship Id="rId16" Type="http://schemas.openxmlformats.org/officeDocument/2006/relationships/image" Target="../media/image80.png"/><Relationship Id="rId1" Type="http://schemas.openxmlformats.org/officeDocument/2006/relationships/slideLayout" Target="../slideLayouts/slideLayout20.xml"/><Relationship Id="rId6" Type="http://schemas.openxmlformats.org/officeDocument/2006/relationships/image" Target="../media/image70.gif"/><Relationship Id="rId11" Type="http://schemas.openxmlformats.org/officeDocument/2006/relationships/image" Target="../media/image75.png"/><Relationship Id="rId5" Type="http://schemas.openxmlformats.org/officeDocument/2006/relationships/image" Target="../media/image69.gif"/><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gif"/><Relationship Id="rId9" Type="http://schemas.openxmlformats.org/officeDocument/2006/relationships/image" Target="../media/image73.png"/><Relationship Id="rId1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6.png"/><Relationship Id="rId4" Type="http://schemas.openxmlformats.org/officeDocument/2006/relationships/image" Target="../media/image10.jpe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234961"/>
            <a:ext cx="9144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auto" hangingPunct="1">
              <a:spcBef>
                <a:spcPct val="0"/>
              </a:spcBef>
              <a:spcAft>
                <a:spcPts val="0"/>
              </a:spcAft>
              <a:buFontTx/>
              <a:buNone/>
              <a:defRPr/>
            </a:pPr>
            <a:r>
              <a:rPr lang="en-US" altLang="en-US" sz="8800" b="1" kern="0" dirty="0">
                <a:latin typeface="Arial Black" panose="020B0A04020102020204" pitchFamily="34" charset="0"/>
                <a:ea typeface="ＭＳ Ｐゴシック" panose="020B0600070205080204" pitchFamily="34" charset="-128"/>
              </a:rPr>
              <a:t>IRI</a:t>
            </a:r>
          </a:p>
          <a:p>
            <a:pPr algn="ctr" eaLnBrk="1" fontAlgn="auto" hangingPunct="1">
              <a:spcBef>
                <a:spcPct val="0"/>
              </a:spcBef>
              <a:spcAft>
                <a:spcPts val="0"/>
              </a:spcAft>
              <a:buFontTx/>
              <a:buNone/>
              <a:defRPr/>
            </a:pPr>
            <a:r>
              <a:rPr lang="en-US" sz="3600" b="1" dirty="0"/>
              <a:t>Introduction </a:t>
            </a:r>
          </a:p>
          <a:p>
            <a:pPr algn="ctr" eaLnBrk="1" fontAlgn="auto" hangingPunct="1">
              <a:spcBef>
                <a:spcPct val="0"/>
              </a:spcBef>
              <a:spcAft>
                <a:spcPts val="0"/>
              </a:spcAft>
              <a:buFontTx/>
              <a:buNone/>
              <a:defRPr/>
            </a:pPr>
            <a:r>
              <a:rPr lang="en-US" sz="3600" b="1" dirty="0"/>
              <a:t>Current Status  </a:t>
            </a:r>
          </a:p>
          <a:p>
            <a:pPr algn="ctr" eaLnBrk="1" fontAlgn="auto" hangingPunct="1">
              <a:spcBef>
                <a:spcPct val="0"/>
              </a:spcBef>
              <a:spcAft>
                <a:spcPts val="0"/>
              </a:spcAft>
              <a:buFontTx/>
              <a:buNone/>
              <a:defRPr/>
            </a:pPr>
            <a:r>
              <a:rPr lang="en-US" sz="3600" b="1" dirty="0"/>
              <a:t>Recent Developments</a:t>
            </a:r>
            <a:endParaRPr lang="en-US" altLang="en-US" sz="3600" b="1" kern="0" dirty="0">
              <a:ea typeface="ＭＳ Ｐゴシック" panose="020B0600070205080204" pitchFamily="34" charset="-128"/>
              <a:cs typeface="Calibri" panose="020F0502020204030204" pitchFamily="34" charset="0"/>
            </a:endParaRPr>
          </a:p>
        </p:txBody>
      </p:sp>
      <p:sp>
        <p:nvSpPr>
          <p:cNvPr id="3076" name="Rectangle 4"/>
          <p:cNvSpPr>
            <a:spLocks noChangeArrowheads="1"/>
          </p:cNvSpPr>
          <p:nvPr/>
        </p:nvSpPr>
        <p:spPr bwMode="auto">
          <a:xfrm>
            <a:off x="-136862" y="5212951"/>
            <a:ext cx="9131610" cy="94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auto" hangingPunct="1">
              <a:lnSpc>
                <a:spcPct val="115000"/>
              </a:lnSpc>
              <a:spcBef>
                <a:spcPct val="0"/>
              </a:spcBef>
              <a:spcAft>
                <a:spcPts val="0"/>
              </a:spcAft>
              <a:buFontTx/>
              <a:buNone/>
              <a:defRPr/>
            </a:pPr>
            <a:r>
              <a:rPr lang="en-US" altLang="en-US" sz="2000" b="1" kern="0" dirty="0">
                <a:latin typeface="Tahoma" pitchFamily="34" charset="0"/>
                <a:ea typeface="ＭＳ Ｐゴシック" panose="020B0600070205080204" pitchFamily="34" charset="-128"/>
                <a:cs typeface="Tahoma" pitchFamily="34" charset="0"/>
              </a:rPr>
              <a:t>Dieter Bilitza</a:t>
            </a:r>
            <a:endParaRPr lang="en-US" altLang="en-US" sz="800" kern="0" dirty="0">
              <a:latin typeface="Tahoma" pitchFamily="34" charset="0"/>
              <a:ea typeface="ＭＳ Ｐゴシック" panose="020B0600070205080204" pitchFamily="34" charset="-128"/>
              <a:cs typeface="Tahoma" pitchFamily="34" charset="0"/>
            </a:endParaRPr>
          </a:p>
          <a:p>
            <a:pPr algn="ctr" eaLnBrk="1" fontAlgn="auto" hangingPunct="1">
              <a:lnSpc>
                <a:spcPct val="115000"/>
              </a:lnSpc>
              <a:spcBef>
                <a:spcPct val="0"/>
              </a:spcBef>
              <a:spcAft>
                <a:spcPts val="0"/>
              </a:spcAft>
              <a:buFontTx/>
              <a:buNone/>
              <a:defRPr/>
            </a:pPr>
            <a:r>
              <a:rPr lang="en-US" altLang="en-US" sz="1400" b="1" i="1" kern="0" dirty="0">
                <a:latin typeface="Tahoma" pitchFamily="34" charset="0"/>
                <a:ea typeface="ＭＳ Ｐゴシック" panose="020B0600070205080204" pitchFamily="34" charset="-128"/>
                <a:cs typeface="Tahoma" pitchFamily="34" charset="0"/>
              </a:rPr>
              <a:t>George Mason University, Fairfax, Virginia, USA</a:t>
            </a:r>
            <a:endParaRPr lang="en-US" altLang="en-US" sz="800" kern="0" dirty="0">
              <a:latin typeface="Tahoma" pitchFamily="34" charset="0"/>
              <a:ea typeface="ＭＳ Ｐゴシック" panose="020B0600070205080204" pitchFamily="34" charset="-128"/>
              <a:cs typeface="Tahoma" pitchFamily="34" charset="0"/>
            </a:endParaRPr>
          </a:p>
          <a:p>
            <a:pPr algn="r" eaLnBrk="1" fontAlgn="auto" hangingPunct="1">
              <a:lnSpc>
                <a:spcPct val="115000"/>
              </a:lnSpc>
              <a:spcBef>
                <a:spcPct val="0"/>
              </a:spcBef>
              <a:spcAft>
                <a:spcPts val="0"/>
              </a:spcAft>
              <a:buFontTx/>
              <a:buNone/>
              <a:defRPr/>
            </a:pPr>
            <a:endParaRPr lang="en-US" altLang="en-US" sz="1600" b="1" i="1" kern="0" dirty="0">
              <a:latin typeface="Tahoma" pitchFamily="34" charset="0"/>
              <a:ea typeface="Tahoma" panose="020B0604030504040204" pitchFamily="34" charset="0"/>
              <a:cs typeface="Tahoma" panose="020B0604030504040204" pitchFamily="34" charset="0"/>
            </a:endParaRPr>
          </a:p>
        </p:txBody>
      </p:sp>
      <p:sp>
        <p:nvSpPr>
          <p:cNvPr id="2" name="AutoShape 2" descr="https://mail02.ndc.nasa.gov/owa/attachment.ashx?id=RgAAAAD4IRQSTGZqS5Vc8P3vJf7OBwDCjt3Ixm1FSZWBSuA1J14rAAAAAa8rAACV7C1rmnPIQoO3eUxi1JbWAAARrhc6AAAJ&amp;attcnt=1&amp;attid0=BAAAAAAA&amp;attcid0=part1.03000405.05030802%40uwm.edu.pl"/>
          <p:cNvSpPr>
            <a:spLocks noChangeAspect="1" noChangeArrowheads="1"/>
          </p:cNvSpPr>
          <p:nvPr/>
        </p:nvSpPr>
        <p:spPr bwMode="auto">
          <a:xfrm>
            <a:off x="155575" y="-1143000"/>
            <a:ext cx="2295525" cy="2381250"/>
          </a:xfrm>
          <a:prstGeom prst="rect">
            <a:avLst/>
          </a:prstGeom>
          <a:noFill/>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en-US" kern="0">
              <a:solidFill>
                <a:sysClr val="windowText" lastClr="000000"/>
              </a:solidFill>
              <a:ea typeface="ＭＳ Ｐゴシック" panose="020B0600070205080204" pitchFamily="34" charset="-128"/>
            </a:endParaRPr>
          </a:p>
        </p:txBody>
      </p:sp>
      <p:cxnSp>
        <p:nvCxnSpPr>
          <p:cNvPr id="4" name="Straight Connector 3"/>
          <p:cNvCxnSpPr/>
          <p:nvPr/>
        </p:nvCxnSpPr>
        <p:spPr>
          <a:xfrm>
            <a:off x="-149252" y="5061154"/>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12" descr="COSPAR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3276" y="3672175"/>
            <a:ext cx="1147160" cy="123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520712"/>
            <a:ext cx="1045704" cy="127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469" y="3765495"/>
            <a:ext cx="1905000" cy="88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a:xfrm>
            <a:off x="6984206" y="6492875"/>
            <a:ext cx="2133600" cy="365125"/>
          </a:xfrm>
        </p:spPr>
        <p:txBody>
          <a:bodyPr/>
          <a:lstStyle/>
          <a:p>
            <a:pPr>
              <a:defRPr/>
            </a:pPr>
            <a:fld id="{B1CFFACD-DABB-452B-819E-51EBB9BDD959}" type="slidenum">
              <a:rPr lang="en-US" smtClean="0">
                <a:solidFill>
                  <a:schemeClr val="tx1"/>
                </a:solidFill>
              </a:rPr>
              <a:pPr>
                <a:defRPr/>
              </a:pPr>
              <a:t>1</a:t>
            </a:fld>
            <a:endParaRPr lang="en-US" dirty="0">
              <a:solidFill>
                <a:schemeClr val="tx1"/>
              </a:solidFill>
            </a:endParaRPr>
          </a:p>
        </p:txBody>
      </p:sp>
      <p:pic>
        <p:nvPicPr>
          <p:cNvPr id="3" name="Picture 2"/>
          <p:cNvPicPr>
            <a:picLocks noChangeAspect="1"/>
          </p:cNvPicPr>
          <p:nvPr/>
        </p:nvPicPr>
        <p:blipFill>
          <a:blip r:embed="rId6"/>
          <a:stretch>
            <a:fillRect/>
          </a:stretch>
        </p:blipFill>
        <p:spPr>
          <a:xfrm>
            <a:off x="6131570" y="3679337"/>
            <a:ext cx="1018208" cy="1059862"/>
          </a:xfrm>
          <a:prstGeom prst="rect">
            <a:avLst/>
          </a:prstGeom>
        </p:spPr>
      </p:pic>
      <p:sp>
        <p:nvSpPr>
          <p:cNvPr id="6" name="AutoShape 2" descr="Image result for ecss"/>
          <p:cNvSpPr>
            <a:spLocks noChangeAspect="1" noChangeArrowheads="1"/>
          </p:cNvSpPr>
          <p:nvPr/>
        </p:nvSpPr>
        <p:spPr bwMode="auto">
          <a:xfrm>
            <a:off x="5653041" y="42358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ooter Placeholder 2"/>
          <p:cNvSpPr txBox="1">
            <a:spLocks/>
          </p:cNvSpPr>
          <p:nvPr/>
        </p:nvSpPr>
        <p:spPr>
          <a:xfrm>
            <a:off x="93119" y="6492875"/>
            <a:ext cx="6084318" cy="365125"/>
          </a:xfrm>
          <a:prstGeom prst="rect">
            <a:avLst/>
          </a:prstGeom>
        </p:spPr>
        <p:txBody>
          <a:bodyPr vert="horz" lIns="91440" tIns="45720" rIns="91440" bIns="45720" rtlCol="0" anchor="t"/>
          <a:lstStyle>
            <a:defPPr>
              <a:defRPr lang="en-US"/>
            </a:defPPr>
            <a:lvl1pPr marL="0" algn="l" defTabSz="457200" rtl="0" eaLnBrk="1" latinLnBrk="0" hangingPunct="1">
              <a:defRPr sz="1050" b="1"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400" i="1" dirty="0"/>
              <a:t>irimodel.org	</a:t>
            </a:r>
            <a:r>
              <a:rPr lang="en-US" dirty="0"/>
              <a:t>						</a:t>
            </a:r>
          </a:p>
        </p:txBody>
      </p:sp>
      <p:pic>
        <p:nvPicPr>
          <p:cNvPr id="11" name="Picture 10">
            <a:extLst>
              <a:ext uri="{FF2B5EF4-FFF2-40B4-BE49-F238E27FC236}">
                <a16:creationId xmlns:a16="http://schemas.microsoft.com/office/drawing/2014/main" id="{99F3E8E8-7FC4-738B-A984-54AE93E4E9FB}"/>
              </a:ext>
            </a:extLst>
          </p:cNvPr>
          <p:cNvPicPr>
            <a:picLocks noChangeAspect="1"/>
          </p:cNvPicPr>
          <p:nvPr/>
        </p:nvPicPr>
        <p:blipFill>
          <a:blip r:embed="rId7"/>
          <a:stretch>
            <a:fillRect/>
          </a:stretch>
        </p:blipFill>
        <p:spPr>
          <a:xfrm>
            <a:off x="4153112" y="3642906"/>
            <a:ext cx="1619476" cy="947870"/>
          </a:xfrm>
          <a:prstGeom prst="rect">
            <a:avLst/>
          </a:prstGeom>
        </p:spPr>
      </p:pic>
      <p:sp>
        <p:nvSpPr>
          <p:cNvPr id="14" name="TextBox 13">
            <a:extLst>
              <a:ext uri="{FF2B5EF4-FFF2-40B4-BE49-F238E27FC236}">
                <a16:creationId xmlns:a16="http://schemas.microsoft.com/office/drawing/2014/main" id="{6E4A71DB-DB06-4CD3-B575-9C1FF663F2A5}"/>
              </a:ext>
            </a:extLst>
          </p:cNvPr>
          <p:cNvSpPr txBox="1"/>
          <p:nvPr/>
        </p:nvSpPr>
        <p:spPr>
          <a:xfrm>
            <a:off x="1004397" y="429896"/>
            <a:ext cx="2038980" cy="923330"/>
          </a:xfrm>
          <a:prstGeom prst="rect">
            <a:avLst/>
          </a:prstGeom>
          <a:noFill/>
        </p:spPr>
        <p:txBody>
          <a:bodyPr wrap="square">
            <a:spAutoFit/>
          </a:bodyPr>
          <a:lstStyle/>
          <a:p>
            <a:pPr algn="ctr" eaLnBrk="1" fontAlgn="auto" hangingPunct="1">
              <a:spcBef>
                <a:spcPct val="0"/>
              </a:spcBef>
              <a:spcAft>
                <a:spcPts val="0"/>
              </a:spcAft>
              <a:buFontTx/>
              <a:buNone/>
              <a:defRPr/>
            </a:pPr>
            <a:r>
              <a:rPr lang="en-US" altLang="en-US" b="1" kern="0" dirty="0">
                <a:ea typeface="ＭＳ Ｐゴシック" panose="020B0600070205080204" pitchFamily="34" charset="-128"/>
                <a:cs typeface="Calibri" panose="020F0502020204030204" pitchFamily="34" charset="0"/>
              </a:rPr>
              <a:t>International Reference Ionosphere</a:t>
            </a:r>
          </a:p>
        </p:txBody>
      </p:sp>
      <p:sp>
        <p:nvSpPr>
          <p:cNvPr id="16" name="TextBox 15">
            <a:extLst>
              <a:ext uri="{FF2B5EF4-FFF2-40B4-BE49-F238E27FC236}">
                <a16:creationId xmlns:a16="http://schemas.microsoft.com/office/drawing/2014/main" id="{6E9F251B-F32F-C21B-CB85-05A4B4C5668F}"/>
              </a:ext>
            </a:extLst>
          </p:cNvPr>
          <p:cNvSpPr txBox="1"/>
          <p:nvPr/>
        </p:nvSpPr>
        <p:spPr>
          <a:xfrm>
            <a:off x="6094703" y="429896"/>
            <a:ext cx="2038980" cy="923330"/>
          </a:xfrm>
          <a:prstGeom prst="rect">
            <a:avLst/>
          </a:prstGeom>
          <a:noFill/>
        </p:spPr>
        <p:txBody>
          <a:bodyPr wrap="square">
            <a:spAutoFit/>
          </a:bodyPr>
          <a:lstStyle/>
          <a:p>
            <a:pPr algn="ctr" eaLnBrk="1" fontAlgn="auto" hangingPunct="1">
              <a:spcBef>
                <a:spcPct val="0"/>
              </a:spcBef>
              <a:spcAft>
                <a:spcPts val="0"/>
              </a:spcAft>
              <a:buFontTx/>
              <a:buNone/>
              <a:defRPr/>
            </a:pPr>
            <a:r>
              <a:rPr lang="en-US" altLang="en-US" b="1" kern="0" dirty="0">
                <a:ea typeface="ＭＳ Ｐゴシック" panose="020B0600070205080204" pitchFamily="34" charset="-128"/>
                <a:cs typeface="Calibri" panose="020F0502020204030204" pitchFamily="34" charset="0"/>
              </a:rPr>
              <a:t>International Reference Ionosphere</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8971C-FCFD-8517-EEB6-0F8F35A1A376}"/>
            </a:ext>
          </a:extLst>
        </p:cNvPr>
        <p:cNvGrpSpPr/>
        <p:nvPr/>
      </p:nvGrpSpPr>
      <p:grpSpPr>
        <a:xfrm>
          <a:off x="0" y="0"/>
          <a:ext cx="0" cy="0"/>
          <a:chOff x="0" y="0"/>
          <a:chExt cx="0" cy="0"/>
        </a:xfrm>
      </p:grpSpPr>
      <p:sp>
        <p:nvSpPr>
          <p:cNvPr id="8194" name="Text Box 2">
            <a:extLst>
              <a:ext uri="{FF2B5EF4-FFF2-40B4-BE49-F238E27FC236}">
                <a16:creationId xmlns:a16="http://schemas.microsoft.com/office/drawing/2014/main" id="{F1B7B024-36D0-692B-C442-B584867B497D}"/>
              </a:ext>
            </a:extLst>
          </p:cNvPr>
          <p:cNvSpPr txBox="1">
            <a:spLocks noChangeArrowheads="1"/>
          </p:cNvSpPr>
          <p:nvPr/>
        </p:nvSpPr>
        <p:spPr bwMode="auto">
          <a:xfrm>
            <a:off x="1066800" y="152400"/>
            <a:ext cx="6946900" cy="579438"/>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a:latin typeface="Times" panose="02020603050405020304" pitchFamily="18" charset="0"/>
                <a:cs typeface="Arial" panose="020B0604020202020204" pitchFamily="34" charset="0"/>
              </a:rPr>
              <a:t>Build-up of IRI electron density profile</a:t>
            </a:r>
          </a:p>
        </p:txBody>
      </p:sp>
      <p:sp>
        <p:nvSpPr>
          <p:cNvPr id="247811" name="Text Box 3">
            <a:extLst>
              <a:ext uri="{FF2B5EF4-FFF2-40B4-BE49-F238E27FC236}">
                <a16:creationId xmlns:a16="http://schemas.microsoft.com/office/drawing/2014/main" id="{19881E17-F1BC-BE55-CE13-679741F401B4}"/>
              </a:ext>
            </a:extLst>
          </p:cNvPr>
          <p:cNvSpPr txBox="1">
            <a:spLocks noChangeArrowheads="1"/>
          </p:cNvSpPr>
          <p:nvPr/>
        </p:nvSpPr>
        <p:spPr bwMode="auto">
          <a:xfrm>
            <a:off x="295519" y="1297518"/>
            <a:ext cx="3910232" cy="4524315"/>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defRPr/>
            </a:pPr>
            <a:r>
              <a:rPr lang="en-US" altLang="en-US" sz="2400" b="1" dirty="0">
                <a:latin typeface="Times" charset="0"/>
                <a:cs typeface="Arial" pitchFamily="34" charset="0"/>
              </a:rPr>
              <a:t>Global Variations: </a:t>
            </a:r>
          </a:p>
          <a:p>
            <a:pPr marL="342900" indent="-342900">
              <a:spcBef>
                <a:spcPct val="0"/>
              </a:spcBef>
              <a:defRPr/>
            </a:pPr>
            <a:r>
              <a:rPr lang="en-US" altLang="en-US" sz="1800" b="1" dirty="0">
                <a:latin typeface="Times" charset="0"/>
                <a:cs typeface="Arial" pitchFamily="34" charset="0"/>
              </a:rPr>
              <a:t>Spherical harmonics using </a:t>
            </a:r>
          </a:p>
          <a:p>
            <a:pPr>
              <a:spcBef>
                <a:spcPct val="0"/>
              </a:spcBef>
              <a:buNone/>
              <a:defRPr/>
            </a:pPr>
            <a:r>
              <a:rPr lang="en-US" altLang="en-US" sz="1800" b="1" dirty="0">
                <a:latin typeface="Times" charset="0"/>
                <a:cs typeface="Arial" pitchFamily="34" charset="0"/>
              </a:rPr>
              <a:t>      modified magnetic coordinates</a:t>
            </a:r>
          </a:p>
          <a:p>
            <a:pPr>
              <a:spcBef>
                <a:spcPct val="0"/>
              </a:spcBef>
              <a:buFont typeface="Arial" pitchFamily="34" charset="0"/>
              <a:buNone/>
              <a:defRPr/>
            </a:pPr>
            <a:r>
              <a:rPr lang="en-US" altLang="en-US" sz="1800" b="1" dirty="0">
                <a:latin typeface="Times" charset="0"/>
                <a:cs typeface="Arial" pitchFamily="34" charset="0"/>
              </a:rPr>
              <a:t>      (</a:t>
            </a:r>
            <a:r>
              <a:rPr lang="en-US" altLang="en-US" sz="1800" b="1" dirty="0" err="1">
                <a:latin typeface="Times" charset="0"/>
                <a:cs typeface="Arial" pitchFamily="34" charset="0"/>
              </a:rPr>
              <a:t>modip</a:t>
            </a:r>
            <a:r>
              <a:rPr lang="en-US" altLang="en-US" sz="1800" b="1" dirty="0">
                <a:latin typeface="Times" charset="0"/>
                <a:cs typeface="Arial" pitchFamily="34" charset="0"/>
              </a:rPr>
              <a:t>, </a:t>
            </a:r>
            <a:r>
              <a:rPr lang="en-US" altLang="en-US" sz="1800" b="1" dirty="0" err="1">
                <a:latin typeface="Times" charset="0"/>
                <a:cs typeface="Arial" pitchFamily="34" charset="0"/>
              </a:rPr>
              <a:t>invdip</a:t>
            </a:r>
            <a:r>
              <a:rPr lang="en-US" altLang="en-US" sz="1800" b="1" dirty="0">
                <a:latin typeface="Times" charset="0"/>
                <a:cs typeface="Arial" pitchFamily="34" charset="0"/>
              </a:rPr>
              <a:t>) </a:t>
            </a:r>
          </a:p>
          <a:p>
            <a:pPr marL="285750" indent="-285750">
              <a:spcBef>
                <a:spcPct val="0"/>
              </a:spcBef>
              <a:defRPr/>
            </a:pPr>
            <a:r>
              <a:rPr lang="en-US" altLang="en-US" sz="1800" b="1" dirty="0">
                <a:latin typeface="Times" charset="0"/>
                <a:cs typeface="Arial" pitchFamily="34" charset="0"/>
              </a:rPr>
              <a:t> Interpolation between grid points</a:t>
            </a:r>
          </a:p>
          <a:p>
            <a:pPr>
              <a:spcBef>
                <a:spcPct val="0"/>
              </a:spcBef>
              <a:buFont typeface="Arial" pitchFamily="34" charset="0"/>
              <a:buNone/>
              <a:defRPr/>
            </a:pPr>
            <a:r>
              <a:rPr lang="en-US" altLang="en-US" sz="1800" b="1" dirty="0">
                <a:latin typeface="Times" charset="0"/>
                <a:cs typeface="Arial" pitchFamily="34" charset="0"/>
              </a:rPr>
              <a:t>      (Epstein functions, others)</a:t>
            </a:r>
          </a:p>
          <a:p>
            <a:pPr>
              <a:spcBef>
                <a:spcPct val="0"/>
              </a:spcBef>
              <a:buFontTx/>
              <a:buNone/>
              <a:defRPr/>
            </a:pPr>
            <a:endParaRPr lang="en-US" altLang="en-US" sz="1800" b="1" dirty="0">
              <a:latin typeface="Times" charset="0"/>
              <a:cs typeface="Arial" pitchFamily="34" charset="0"/>
            </a:endParaRPr>
          </a:p>
          <a:p>
            <a:pPr>
              <a:spcBef>
                <a:spcPct val="0"/>
              </a:spcBef>
              <a:buFontTx/>
              <a:buNone/>
              <a:defRPr/>
            </a:pPr>
            <a:r>
              <a:rPr lang="en-US" altLang="en-US" sz="2400" b="1" dirty="0">
                <a:latin typeface="Times" charset="0"/>
                <a:cs typeface="Arial" pitchFamily="34" charset="0"/>
              </a:rPr>
              <a:t>Time Variations:    </a:t>
            </a:r>
          </a:p>
          <a:p>
            <a:pPr marL="342900" indent="-342900">
              <a:spcBef>
                <a:spcPct val="0"/>
              </a:spcBef>
              <a:defRPr/>
            </a:pPr>
            <a:r>
              <a:rPr lang="en-US" altLang="en-US" sz="1800" b="1" dirty="0">
                <a:latin typeface="Times" charset="0"/>
                <a:cs typeface="Arial" pitchFamily="34" charset="0"/>
              </a:rPr>
              <a:t>Harmonics of different order</a:t>
            </a:r>
          </a:p>
          <a:p>
            <a:pPr marL="285750" indent="-285750">
              <a:spcBef>
                <a:spcPct val="0"/>
              </a:spcBef>
              <a:defRPr/>
            </a:pPr>
            <a:r>
              <a:rPr lang="en-US" altLang="en-US" sz="1800" b="1" dirty="0">
                <a:latin typeface="Times" charset="0"/>
                <a:cs typeface="Arial" pitchFamily="34" charset="0"/>
              </a:rPr>
              <a:t> Smooth transitions between day</a:t>
            </a:r>
          </a:p>
          <a:p>
            <a:pPr>
              <a:spcBef>
                <a:spcPct val="0"/>
              </a:spcBef>
              <a:buNone/>
              <a:defRPr/>
            </a:pPr>
            <a:r>
              <a:rPr lang="en-US" altLang="en-US" sz="1800" b="1" dirty="0">
                <a:latin typeface="Times" charset="0"/>
                <a:cs typeface="Arial" pitchFamily="34" charset="0"/>
              </a:rPr>
              <a:t>      and night values </a:t>
            </a:r>
          </a:p>
          <a:p>
            <a:pPr>
              <a:spcBef>
                <a:spcPct val="0"/>
              </a:spcBef>
              <a:buFontTx/>
              <a:buNone/>
              <a:defRPr/>
            </a:pPr>
            <a:endParaRPr lang="en-US" altLang="en-US" sz="1800" b="1" dirty="0">
              <a:latin typeface="Times" charset="0"/>
              <a:cs typeface="Arial" pitchFamily="34" charset="0"/>
            </a:endParaRPr>
          </a:p>
          <a:p>
            <a:pPr>
              <a:spcBef>
                <a:spcPct val="0"/>
              </a:spcBef>
              <a:buFontTx/>
              <a:buNone/>
              <a:defRPr/>
            </a:pPr>
            <a:r>
              <a:rPr lang="en-US" altLang="en-US" sz="2400" b="1" dirty="0">
                <a:latin typeface="Times" charset="0"/>
                <a:cs typeface="Arial" pitchFamily="34" charset="0"/>
              </a:rPr>
              <a:t>Height Variations:</a:t>
            </a:r>
          </a:p>
          <a:p>
            <a:pPr marL="285750" indent="-285750">
              <a:spcBef>
                <a:spcPct val="0"/>
              </a:spcBef>
              <a:defRPr/>
            </a:pPr>
            <a:r>
              <a:rPr lang="en-US" altLang="en-US" sz="1800" b="1" dirty="0">
                <a:latin typeface="Times" charset="0"/>
                <a:cs typeface="Arial" pitchFamily="34" charset="0"/>
              </a:rPr>
              <a:t>Epstein functions</a:t>
            </a:r>
          </a:p>
          <a:p>
            <a:pPr marL="285750" indent="-285750">
              <a:spcBef>
                <a:spcPct val="0"/>
              </a:spcBef>
              <a:defRPr/>
            </a:pPr>
            <a:r>
              <a:rPr lang="en-US" altLang="en-US" sz="1800" b="1" dirty="0">
                <a:latin typeface="Times" charset="0"/>
                <a:cs typeface="Arial" pitchFamily="34" charset="0"/>
              </a:rPr>
              <a:t>Polynomials</a:t>
            </a:r>
          </a:p>
        </p:txBody>
      </p:sp>
      <p:sp>
        <p:nvSpPr>
          <p:cNvPr id="247812" name="Rectangle 4">
            <a:extLst>
              <a:ext uri="{FF2B5EF4-FFF2-40B4-BE49-F238E27FC236}">
                <a16:creationId xmlns:a16="http://schemas.microsoft.com/office/drawing/2014/main" id="{7D56E556-8DC6-4B31-18ED-B729EF29D7DB}"/>
              </a:ext>
            </a:extLst>
          </p:cNvPr>
          <p:cNvSpPr>
            <a:spLocks noChangeArrowheads="1"/>
          </p:cNvSpPr>
          <p:nvPr/>
        </p:nvSpPr>
        <p:spPr bwMode="auto">
          <a:xfrm>
            <a:off x="4724400" y="5715000"/>
            <a:ext cx="4038600" cy="800100"/>
          </a:xfrm>
          <a:prstGeom prst="rect">
            <a:avLst/>
          </a:prstGeom>
          <a:noFill/>
          <a:ln>
            <a:noFill/>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latin typeface="Times" panose="02020603050405020304" pitchFamily="18" charset="0"/>
                <a:cs typeface="Times" panose="02020603050405020304" pitchFamily="18" charset="0"/>
              </a:rPr>
              <a:t>Global models for anchor points: </a:t>
            </a:r>
          </a:p>
          <a:p>
            <a:pPr>
              <a:spcBef>
                <a:spcPct val="0"/>
              </a:spcBef>
              <a:buFontTx/>
              <a:buNone/>
            </a:pPr>
            <a:r>
              <a:rPr lang="en-US" altLang="en-US" sz="1400" b="1" dirty="0">
                <a:latin typeface="Times" panose="02020603050405020304" pitchFamily="18" charset="0"/>
                <a:cs typeface="Times" panose="02020603050405020304" pitchFamily="18" charset="0"/>
              </a:rPr>
              <a:t>       foF2/NmF2 foF1/NmF1, </a:t>
            </a:r>
            <a:r>
              <a:rPr lang="en-US" altLang="en-US" sz="1400" b="1" dirty="0" err="1">
                <a:latin typeface="Times" panose="02020603050405020304" pitchFamily="18" charset="0"/>
                <a:cs typeface="Times" panose="02020603050405020304" pitchFamily="18" charset="0"/>
              </a:rPr>
              <a:t>foE</a:t>
            </a:r>
            <a:r>
              <a:rPr lang="en-US" altLang="en-US" sz="1400" b="1" dirty="0">
                <a:latin typeface="Times" panose="02020603050405020304" pitchFamily="18" charset="0"/>
                <a:cs typeface="Times" panose="02020603050405020304" pitchFamily="18" charset="0"/>
              </a:rPr>
              <a:t>/</a:t>
            </a:r>
            <a:r>
              <a:rPr lang="en-US" altLang="en-US" sz="1400" b="1" dirty="0" err="1">
                <a:latin typeface="Times" panose="02020603050405020304" pitchFamily="18" charset="0"/>
                <a:cs typeface="Times" panose="02020603050405020304" pitchFamily="18" charset="0"/>
              </a:rPr>
              <a:t>NmE</a:t>
            </a:r>
            <a:r>
              <a:rPr lang="en-US" altLang="en-US" sz="1400" b="1" dirty="0">
                <a:latin typeface="Times" panose="02020603050405020304" pitchFamily="18" charset="0"/>
                <a:cs typeface="Times" panose="02020603050405020304" pitchFamily="18" charset="0"/>
              </a:rPr>
              <a:t>, </a:t>
            </a:r>
            <a:r>
              <a:rPr lang="en-US" altLang="en-US" sz="1400" b="1" dirty="0" err="1">
                <a:latin typeface="Times" panose="02020603050405020304" pitchFamily="18" charset="0"/>
                <a:cs typeface="Times" panose="02020603050405020304" pitchFamily="18" charset="0"/>
              </a:rPr>
              <a:t>foD</a:t>
            </a:r>
            <a:r>
              <a:rPr lang="en-US" altLang="en-US" sz="1400" b="1" dirty="0">
                <a:latin typeface="Times" panose="02020603050405020304" pitchFamily="18" charset="0"/>
                <a:cs typeface="Times" panose="02020603050405020304" pitchFamily="18" charset="0"/>
              </a:rPr>
              <a:t>/</a:t>
            </a:r>
            <a:r>
              <a:rPr lang="en-US" altLang="en-US" sz="1400" b="1" dirty="0" err="1">
                <a:latin typeface="Times" panose="02020603050405020304" pitchFamily="18" charset="0"/>
                <a:cs typeface="Times" panose="02020603050405020304" pitchFamily="18" charset="0"/>
              </a:rPr>
              <a:t>NmD</a:t>
            </a:r>
            <a:r>
              <a:rPr lang="en-US" altLang="en-US" sz="1400" b="1" dirty="0">
                <a:latin typeface="Times" panose="02020603050405020304" pitchFamily="18" charset="0"/>
                <a:cs typeface="Times" panose="02020603050405020304" pitchFamily="18" charset="0"/>
              </a:rPr>
              <a:t>,</a:t>
            </a:r>
          </a:p>
          <a:p>
            <a:pPr>
              <a:spcBef>
                <a:spcPct val="0"/>
              </a:spcBef>
              <a:buFontTx/>
              <a:buNone/>
            </a:pPr>
            <a:r>
              <a:rPr lang="en-US" altLang="en-US" sz="1400" b="1" dirty="0">
                <a:latin typeface="Times" panose="02020603050405020304" pitchFamily="18" charset="0"/>
                <a:cs typeface="Times" panose="02020603050405020304" pitchFamily="18" charset="0"/>
              </a:rPr>
              <a:t>       hmF2/M(3000)F2, hmF1 , </a:t>
            </a:r>
            <a:r>
              <a:rPr lang="en-US" altLang="en-US" sz="1400" b="1" dirty="0" err="1">
                <a:latin typeface="Times" panose="02020603050405020304" pitchFamily="18" charset="0"/>
                <a:cs typeface="Times" panose="02020603050405020304" pitchFamily="18" charset="0"/>
              </a:rPr>
              <a:t>hmE</a:t>
            </a:r>
            <a:r>
              <a:rPr lang="en-US" altLang="en-US" sz="1400" b="1" dirty="0">
                <a:latin typeface="Times" panose="02020603050405020304" pitchFamily="18" charset="0"/>
                <a:cs typeface="Times" panose="02020603050405020304" pitchFamily="18" charset="0"/>
              </a:rPr>
              <a:t>, </a:t>
            </a:r>
            <a:r>
              <a:rPr lang="en-US" altLang="en-US" sz="1400" b="1" dirty="0" err="1">
                <a:latin typeface="Times" panose="02020603050405020304" pitchFamily="18" charset="0"/>
                <a:cs typeface="Times" panose="02020603050405020304" pitchFamily="18" charset="0"/>
              </a:rPr>
              <a:t>hmD</a:t>
            </a:r>
            <a:endParaRPr lang="en-US" altLang="en-US" sz="1400" b="1" dirty="0">
              <a:latin typeface="Times" panose="02020603050405020304" pitchFamily="18" charset="0"/>
              <a:cs typeface="Times" panose="02020603050405020304" pitchFamily="18" charset="0"/>
            </a:endParaRPr>
          </a:p>
        </p:txBody>
      </p:sp>
      <p:pic>
        <p:nvPicPr>
          <p:cNvPr id="8197" name="Picture 5">
            <a:extLst>
              <a:ext uri="{FF2B5EF4-FFF2-40B4-BE49-F238E27FC236}">
                <a16:creationId xmlns:a16="http://schemas.microsoft.com/office/drawing/2014/main" id="{BED8F1E4-E4C4-AC18-B19B-C547EDFA2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800" y="1081088"/>
            <a:ext cx="40370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4" name="AutoShape 6">
            <a:extLst>
              <a:ext uri="{FF2B5EF4-FFF2-40B4-BE49-F238E27FC236}">
                <a16:creationId xmlns:a16="http://schemas.microsoft.com/office/drawing/2014/main" id="{9B4A726E-1263-F7FA-FFDE-2C023925E33C}"/>
              </a:ext>
            </a:extLst>
          </p:cNvPr>
          <p:cNvSpPr>
            <a:spLocks noChangeArrowheads="1"/>
          </p:cNvSpPr>
          <p:nvPr/>
        </p:nvSpPr>
        <p:spPr bwMode="auto">
          <a:xfrm>
            <a:off x="8212455" y="2514599"/>
            <a:ext cx="93345" cy="87314"/>
          </a:xfrm>
          <a:prstGeom prst="octagon">
            <a:avLst>
              <a:gd name="adj" fmla="val 29287"/>
            </a:avLst>
          </a:prstGeom>
          <a:solidFill>
            <a:srgbClr val="FF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47815" name="AutoShape 7">
            <a:extLst>
              <a:ext uri="{FF2B5EF4-FFF2-40B4-BE49-F238E27FC236}">
                <a16:creationId xmlns:a16="http://schemas.microsoft.com/office/drawing/2014/main" id="{DE08392A-D362-CB61-A70C-05B73871C79E}"/>
              </a:ext>
            </a:extLst>
          </p:cNvPr>
          <p:cNvSpPr>
            <a:spLocks noChangeArrowheads="1"/>
          </p:cNvSpPr>
          <p:nvPr/>
        </p:nvSpPr>
        <p:spPr bwMode="auto">
          <a:xfrm>
            <a:off x="6768306" y="4431434"/>
            <a:ext cx="76200" cy="76200"/>
          </a:xfrm>
          <a:prstGeom prst="octagon">
            <a:avLst>
              <a:gd name="adj" fmla="val 29287"/>
            </a:avLst>
          </a:prstGeom>
          <a:solidFill>
            <a:srgbClr val="ED181E"/>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47816" name="AutoShape 8">
            <a:extLst>
              <a:ext uri="{FF2B5EF4-FFF2-40B4-BE49-F238E27FC236}">
                <a16:creationId xmlns:a16="http://schemas.microsoft.com/office/drawing/2014/main" id="{9D6C5A5C-8D18-3D10-3F6A-F04C17EFB620}"/>
              </a:ext>
            </a:extLst>
          </p:cNvPr>
          <p:cNvSpPr>
            <a:spLocks noChangeArrowheads="1"/>
          </p:cNvSpPr>
          <p:nvPr/>
        </p:nvSpPr>
        <p:spPr bwMode="auto">
          <a:xfrm>
            <a:off x="7425201" y="3243840"/>
            <a:ext cx="76200" cy="76200"/>
          </a:xfrm>
          <a:prstGeom prst="octagon">
            <a:avLst>
              <a:gd name="adj" fmla="val 29287"/>
            </a:avLst>
          </a:prstGeom>
          <a:solidFill>
            <a:srgbClr val="ED181E"/>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47817" name="Text Box 9">
            <a:extLst>
              <a:ext uri="{FF2B5EF4-FFF2-40B4-BE49-F238E27FC236}">
                <a16:creationId xmlns:a16="http://schemas.microsoft.com/office/drawing/2014/main" id="{5E83D9A7-495D-F5F5-94F9-553EF1B85F17}"/>
              </a:ext>
            </a:extLst>
          </p:cNvPr>
          <p:cNvSpPr txBox="1">
            <a:spLocks noChangeArrowheads="1"/>
          </p:cNvSpPr>
          <p:nvPr/>
        </p:nvSpPr>
        <p:spPr bwMode="auto">
          <a:xfrm>
            <a:off x="6096000" y="4800600"/>
            <a:ext cx="2076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solidFill>
                  <a:srgbClr val="ED181E"/>
                </a:solidFill>
                <a:latin typeface="Times" panose="02020603050405020304" pitchFamily="18" charset="0"/>
                <a:cs typeface="Arial" panose="020B0604020202020204" pitchFamily="34" charset="0"/>
              </a:rPr>
              <a:t>Normalized to E and F peaks</a:t>
            </a:r>
          </a:p>
        </p:txBody>
      </p:sp>
      <p:sp>
        <p:nvSpPr>
          <p:cNvPr id="8236" name="TextBox 8">
            <a:extLst>
              <a:ext uri="{FF2B5EF4-FFF2-40B4-BE49-F238E27FC236}">
                <a16:creationId xmlns:a16="http://schemas.microsoft.com/office/drawing/2014/main" id="{E11DC9EA-9206-2213-C678-BE375713951C}"/>
              </a:ext>
            </a:extLst>
          </p:cNvPr>
          <p:cNvSpPr txBox="1">
            <a:spLocks noChangeArrowheads="1"/>
          </p:cNvSpPr>
          <p:nvPr/>
        </p:nvSpPr>
        <p:spPr bwMode="auto">
          <a:xfrm>
            <a:off x="7409036" y="6608763"/>
            <a:ext cx="184731"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Cooper Black" panose="0208090404030B020404" pitchFamily="18" charset="0"/>
              <a:cs typeface="Cordia New" pitchFamily="34" charset="-34"/>
            </a:endParaRPr>
          </a:p>
        </p:txBody>
      </p:sp>
      <p:sp>
        <p:nvSpPr>
          <p:cNvPr id="8203" name="AutoShape 35" descr="COSPAR 2014">
            <a:extLst>
              <a:ext uri="{FF2B5EF4-FFF2-40B4-BE49-F238E27FC236}">
                <a16:creationId xmlns:a16="http://schemas.microsoft.com/office/drawing/2014/main" id="{1D886978-F070-AE0E-4181-423C19B0183D}"/>
              </a:ext>
            </a:extLst>
          </p:cNvPr>
          <p:cNvSpPr>
            <a:spLocks noChangeAspect="1" noChangeArrowheads="1"/>
          </p:cNvSpPr>
          <p:nvPr/>
        </p:nvSpPr>
        <p:spPr bwMode="auto">
          <a:xfrm>
            <a:off x="155575" y="-274638"/>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204" name="AutoShape 37" descr="COSPAR 2014">
            <a:extLst>
              <a:ext uri="{FF2B5EF4-FFF2-40B4-BE49-F238E27FC236}">
                <a16:creationId xmlns:a16="http://schemas.microsoft.com/office/drawing/2014/main" id="{02AF91AA-43B3-EC9F-0FE9-8035781043FF}"/>
              </a:ext>
            </a:extLst>
          </p:cNvPr>
          <p:cNvSpPr>
            <a:spLocks noChangeAspect="1" noChangeArrowheads="1"/>
          </p:cNvSpPr>
          <p:nvPr/>
        </p:nvSpPr>
        <p:spPr bwMode="auto">
          <a:xfrm>
            <a:off x="307975" y="-122238"/>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7" name="สี่เหลี่ยมผืนผ้า 5">
            <a:extLst>
              <a:ext uri="{FF2B5EF4-FFF2-40B4-BE49-F238E27FC236}">
                <a16:creationId xmlns:a16="http://schemas.microsoft.com/office/drawing/2014/main" id="{E63BD1F8-7400-743E-1BC6-2FB479959CF1}"/>
              </a:ext>
            </a:extLst>
          </p:cNvPr>
          <p:cNvSpPr>
            <a:spLocks noChangeArrowheads="1"/>
          </p:cNvSpPr>
          <p:nvPr/>
        </p:nvSpPr>
        <p:spPr bwMode="auto">
          <a:xfrm>
            <a:off x="0" y="0"/>
            <a:ext cx="9144000" cy="914400"/>
          </a:xfrm>
          <a:prstGeom prst="rect">
            <a:avLst/>
          </a:prstGeom>
          <a:solidFill>
            <a:srgbClr val="0000FF"/>
          </a:solidFill>
          <a:ln w="9525" algn="ctr">
            <a:noFill/>
            <a:round/>
            <a:headEnd/>
            <a:tailEnd/>
          </a:ln>
          <a:effectLst>
            <a:innerShdw blurRad="63500" dist="50800" dir="5400000">
              <a:prstClr val="black">
                <a:alpha val="50000"/>
              </a:prstClr>
            </a:innerShdw>
          </a:effectLst>
        </p:spPr>
        <p:txBody>
          <a:bodyPr/>
          <a:lstStyle/>
          <a:p>
            <a:pPr fontAlgn="auto">
              <a:spcBef>
                <a:spcPts val="0"/>
              </a:spcBef>
              <a:spcAft>
                <a:spcPts val="0"/>
              </a:spcAft>
              <a:defRPr/>
            </a:pPr>
            <a:endParaRPr lang="en-US">
              <a:latin typeface="+mn-lt"/>
            </a:endParaRPr>
          </a:p>
        </p:txBody>
      </p:sp>
      <p:sp>
        <p:nvSpPr>
          <p:cNvPr id="18" name="Rectangle 2">
            <a:extLst>
              <a:ext uri="{FF2B5EF4-FFF2-40B4-BE49-F238E27FC236}">
                <a16:creationId xmlns:a16="http://schemas.microsoft.com/office/drawing/2014/main" id="{6CDCC07F-6B47-D4E1-3DF0-7DA0C1B65E38}"/>
              </a:ext>
            </a:extLst>
          </p:cNvPr>
          <p:cNvSpPr txBox="1">
            <a:spLocks noChangeArrowheads="1"/>
          </p:cNvSpPr>
          <p:nvPr/>
        </p:nvSpPr>
        <p:spPr bwMode="auto">
          <a:xfrm>
            <a:off x="457200" y="71438"/>
            <a:ext cx="8229600" cy="785812"/>
          </a:xfrm>
          <a:prstGeom prst="rect">
            <a:avLst/>
          </a:prstGeom>
          <a:noFill/>
          <a:ln w="9525">
            <a:noFill/>
            <a:miter lim="800000"/>
            <a:headEnd/>
            <a:tailEnd/>
          </a:ln>
        </p:spPr>
        <p:txBody>
          <a:bodyPr anchor="ctr"/>
          <a:lstStyle/>
          <a:p>
            <a:pPr algn="ctr" fontAlgn="auto">
              <a:spcBef>
                <a:spcPts val="0"/>
              </a:spcBef>
              <a:spcAft>
                <a:spcPts val="0"/>
              </a:spcAft>
              <a:defRPr/>
            </a:pPr>
            <a:r>
              <a:rPr lang="en-US" sz="3200" b="1" kern="0" dirty="0">
                <a:effectLst>
                  <a:outerShdw blurRad="38100" dist="38100" dir="2700000" algn="tl">
                    <a:srgbClr val="000000">
                      <a:alpha val="43137"/>
                    </a:srgbClr>
                  </a:outerShdw>
                </a:effectLst>
                <a:cs typeface="Arial" pitchFamily="34" charset="0"/>
              </a:rPr>
              <a:t>Built-up of the IRI electron density model</a:t>
            </a:r>
            <a:endParaRPr lang="th-TH" sz="3200" b="1" kern="0" dirty="0">
              <a:effectLst>
                <a:outerShdw blurRad="38100" dist="38100" dir="2700000" algn="tl">
                  <a:srgbClr val="000000">
                    <a:alpha val="43137"/>
                  </a:srgbClr>
                </a:outerShdw>
              </a:effectLst>
            </a:endParaRPr>
          </a:p>
        </p:txBody>
      </p:sp>
      <p:sp>
        <p:nvSpPr>
          <p:cNvPr id="8209" name="Rectangle 6">
            <a:extLst>
              <a:ext uri="{FF2B5EF4-FFF2-40B4-BE49-F238E27FC236}">
                <a16:creationId xmlns:a16="http://schemas.microsoft.com/office/drawing/2014/main" id="{A61ABEB3-59B4-4004-82EC-25C0E4815C1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10" name="Rectangle 9">
            <a:extLst>
              <a:ext uri="{FF2B5EF4-FFF2-40B4-BE49-F238E27FC236}">
                <a16:creationId xmlns:a16="http://schemas.microsoft.com/office/drawing/2014/main" id="{6659FA7F-9B59-8B6F-2BC7-944C0726B24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11" name="Rectangle 10">
            <a:extLst>
              <a:ext uri="{FF2B5EF4-FFF2-40B4-BE49-F238E27FC236}">
                <a16:creationId xmlns:a16="http://schemas.microsoft.com/office/drawing/2014/main" id="{167C2FB6-25AF-7D1E-A91E-8A26C86F37E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12" name="Rectangle 12">
            <a:extLst>
              <a:ext uri="{FF2B5EF4-FFF2-40B4-BE49-F238E27FC236}">
                <a16:creationId xmlns:a16="http://schemas.microsoft.com/office/drawing/2014/main" id="{679138C2-E0E0-AB2B-C7FB-15935C16036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13" name="Rectangle 14">
            <a:extLst>
              <a:ext uri="{FF2B5EF4-FFF2-40B4-BE49-F238E27FC236}">
                <a16:creationId xmlns:a16="http://schemas.microsoft.com/office/drawing/2014/main" id="{A035C186-4856-6CA7-11B1-D11B6DE4D5B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14" name="Rectangle 10">
            <a:extLst>
              <a:ext uri="{FF2B5EF4-FFF2-40B4-BE49-F238E27FC236}">
                <a16:creationId xmlns:a16="http://schemas.microsoft.com/office/drawing/2014/main" id="{D01CB38A-2FAE-5D87-E3F8-B63396469EA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15" name="Rectangle 12">
            <a:extLst>
              <a:ext uri="{FF2B5EF4-FFF2-40B4-BE49-F238E27FC236}">
                <a16:creationId xmlns:a16="http://schemas.microsoft.com/office/drawing/2014/main" id="{C2EE2EC0-96B9-BB90-7DD3-F617EC515D1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16" name="Rectangle 14">
            <a:extLst>
              <a:ext uri="{FF2B5EF4-FFF2-40B4-BE49-F238E27FC236}">
                <a16:creationId xmlns:a16="http://schemas.microsoft.com/office/drawing/2014/main" id="{8B1341FD-0E28-70D8-EB5C-C205024C40E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17" name="Rectangle 8">
            <a:extLst>
              <a:ext uri="{FF2B5EF4-FFF2-40B4-BE49-F238E27FC236}">
                <a16:creationId xmlns:a16="http://schemas.microsoft.com/office/drawing/2014/main" id="{0D53E898-809A-0FCD-80B5-DF5CCD27B27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18" name="Rectangle 6">
            <a:extLst>
              <a:ext uri="{FF2B5EF4-FFF2-40B4-BE49-F238E27FC236}">
                <a16:creationId xmlns:a16="http://schemas.microsoft.com/office/drawing/2014/main" id="{AC416613-2398-D26C-DC3B-84A5EBB95D8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19" name="Rectangle 8">
            <a:extLst>
              <a:ext uri="{FF2B5EF4-FFF2-40B4-BE49-F238E27FC236}">
                <a16:creationId xmlns:a16="http://schemas.microsoft.com/office/drawing/2014/main" id="{4445B4C7-B3BE-A135-1607-F5DFCA08BDC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20" name="Rectangle 10">
            <a:extLst>
              <a:ext uri="{FF2B5EF4-FFF2-40B4-BE49-F238E27FC236}">
                <a16:creationId xmlns:a16="http://schemas.microsoft.com/office/drawing/2014/main" id="{32BE1758-7BB9-4042-1DCB-DE25232D85B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21" name="Rectangle 12">
            <a:extLst>
              <a:ext uri="{FF2B5EF4-FFF2-40B4-BE49-F238E27FC236}">
                <a16:creationId xmlns:a16="http://schemas.microsoft.com/office/drawing/2014/main" id="{811A12C9-7FFA-D5BF-6588-15E3E89CD51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22" name="Rectangle 14">
            <a:extLst>
              <a:ext uri="{FF2B5EF4-FFF2-40B4-BE49-F238E27FC236}">
                <a16:creationId xmlns:a16="http://schemas.microsoft.com/office/drawing/2014/main" id="{132C5CA3-8313-9614-AF1B-937917442FE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23" name="Rectangle 16">
            <a:extLst>
              <a:ext uri="{FF2B5EF4-FFF2-40B4-BE49-F238E27FC236}">
                <a16:creationId xmlns:a16="http://schemas.microsoft.com/office/drawing/2014/main" id="{BE75C522-9E77-D67F-7634-02D55B72F91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24" name="Rectangle 18">
            <a:extLst>
              <a:ext uri="{FF2B5EF4-FFF2-40B4-BE49-F238E27FC236}">
                <a16:creationId xmlns:a16="http://schemas.microsoft.com/office/drawing/2014/main" id="{78D68CBA-B5BD-D186-5FD7-4D7514702CF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225" name="TextBox 1">
            <a:extLst>
              <a:ext uri="{FF2B5EF4-FFF2-40B4-BE49-F238E27FC236}">
                <a16:creationId xmlns:a16="http://schemas.microsoft.com/office/drawing/2014/main" id="{FAB5ED51-AF7B-0EB6-AFA0-D0EA97624568}"/>
              </a:ext>
            </a:extLst>
          </p:cNvPr>
          <p:cNvSpPr txBox="1">
            <a:spLocks noChangeArrowheads="1"/>
          </p:cNvSpPr>
          <p:nvPr/>
        </p:nvSpPr>
        <p:spPr bwMode="auto">
          <a:xfrm>
            <a:off x="5395913" y="2601913"/>
            <a:ext cx="2466975" cy="368300"/>
          </a:xfrm>
          <a:prstGeom prst="rect">
            <a:avLst/>
          </a:prstGeom>
          <a:solidFill>
            <a:schemeClr val="tx1"/>
          </a:solidFill>
          <a:ln>
            <a:noFill/>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latin typeface="Arial" panose="020B0604020202020204" pitchFamily="34" charset="0"/>
              </a:rPr>
              <a:t>F2 </a:t>
            </a:r>
            <a:r>
              <a:rPr lang="en-US" altLang="en-US" sz="1800" dirty="0" err="1">
                <a:solidFill>
                  <a:schemeClr val="bg1"/>
                </a:solidFill>
                <a:latin typeface="Arial" panose="020B0604020202020204" pitchFamily="34" charset="0"/>
              </a:rPr>
              <a:t>bottomside</a:t>
            </a:r>
            <a:r>
              <a:rPr lang="en-US" altLang="en-US" sz="1800" dirty="0">
                <a:solidFill>
                  <a:schemeClr val="bg1"/>
                </a:solidFill>
                <a:latin typeface="Arial" panose="020B0604020202020204" pitchFamily="34" charset="0"/>
              </a:rPr>
              <a:t>: </a:t>
            </a:r>
            <a:r>
              <a:rPr lang="en-US" altLang="en-US" sz="1800" i="1" dirty="0">
                <a:solidFill>
                  <a:schemeClr val="bg1"/>
                </a:solidFill>
                <a:latin typeface="Arial" panose="020B0604020202020204" pitchFamily="34" charset="0"/>
              </a:rPr>
              <a:t>B0, B1</a:t>
            </a:r>
          </a:p>
        </p:txBody>
      </p:sp>
      <p:sp>
        <p:nvSpPr>
          <p:cNvPr id="3" name="Rectangle 2">
            <a:extLst>
              <a:ext uri="{FF2B5EF4-FFF2-40B4-BE49-F238E27FC236}">
                <a16:creationId xmlns:a16="http://schemas.microsoft.com/office/drawing/2014/main" id="{B37AD960-F1EA-75D6-B668-258CAFD3D529}"/>
              </a:ext>
            </a:extLst>
          </p:cNvPr>
          <p:cNvSpPr/>
          <p:nvPr/>
        </p:nvSpPr>
        <p:spPr>
          <a:xfrm>
            <a:off x="6089650" y="3290888"/>
            <a:ext cx="561975"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27" name="TextBox 36">
            <a:extLst>
              <a:ext uri="{FF2B5EF4-FFF2-40B4-BE49-F238E27FC236}">
                <a16:creationId xmlns:a16="http://schemas.microsoft.com/office/drawing/2014/main" id="{9C207412-F587-9888-EF18-3E459A90E5D5}"/>
              </a:ext>
            </a:extLst>
          </p:cNvPr>
          <p:cNvSpPr txBox="1">
            <a:spLocks noChangeArrowheads="1"/>
          </p:cNvSpPr>
          <p:nvPr/>
        </p:nvSpPr>
        <p:spPr bwMode="auto">
          <a:xfrm>
            <a:off x="5491163" y="3259138"/>
            <a:ext cx="14526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latin typeface="Arial" panose="020B0604020202020204" pitchFamily="34" charset="0"/>
              </a:rPr>
              <a:t>F1 ledge</a:t>
            </a:r>
            <a:r>
              <a:rPr lang="en-US" altLang="en-US" sz="1000" dirty="0">
                <a:solidFill>
                  <a:schemeClr val="bg1"/>
                </a:solidFill>
                <a:latin typeface="Arial" panose="020B0604020202020204" pitchFamily="34" charset="0"/>
              </a:rPr>
              <a:t>F1 region: </a:t>
            </a:r>
            <a:r>
              <a:rPr lang="en-US" altLang="en-US" sz="1000" i="1" dirty="0">
                <a:solidFill>
                  <a:schemeClr val="bg1"/>
                </a:solidFill>
                <a:latin typeface="Arial" panose="020B0604020202020204" pitchFamily="34" charset="0"/>
              </a:rPr>
              <a:t>C1</a:t>
            </a:r>
          </a:p>
        </p:txBody>
      </p:sp>
      <p:sp>
        <p:nvSpPr>
          <p:cNvPr id="8228" name="TextBox 38">
            <a:extLst>
              <a:ext uri="{FF2B5EF4-FFF2-40B4-BE49-F238E27FC236}">
                <a16:creationId xmlns:a16="http://schemas.microsoft.com/office/drawing/2014/main" id="{83F8ADD6-CFE0-C439-B911-AF5127575F1E}"/>
              </a:ext>
            </a:extLst>
          </p:cNvPr>
          <p:cNvSpPr txBox="1">
            <a:spLocks noChangeArrowheads="1"/>
          </p:cNvSpPr>
          <p:nvPr/>
        </p:nvSpPr>
        <p:spPr bwMode="auto">
          <a:xfrm>
            <a:off x="5546725" y="1828800"/>
            <a:ext cx="2211388" cy="369888"/>
          </a:xfrm>
          <a:prstGeom prst="rect">
            <a:avLst/>
          </a:prstGeom>
          <a:solidFill>
            <a:schemeClr val="tx1"/>
          </a:solidFill>
          <a:ln>
            <a:noFill/>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latin typeface="Arial" panose="020B0604020202020204" pitchFamily="34" charset="0"/>
              </a:rPr>
              <a:t>Topside parameters</a:t>
            </a:r>
          </a:p>
        </p:txBody>
      </p:sp>
      <p:sp>
        <p:nvSpPr>
          <p:cNvPr id="4" name="Rectangle 3">
            <a:extLst>
              <a:ext uri="{FF2B5EF4-FFF2-40B4-BE49-F238E27FC236}">
                <a16:creationId xmlns:a16="http://schemas.microsoft.com/office/drawing/2014/main" id="{3E6B342D-B647-5AB3-C886-2E65A593984B}"/>
              </a:ext>
            </a:extLst>
          </p:cNvPr>
          <p:cNvSpPr/>
          <p:nvPr/>
        </p:nvSpPr>
        <p:spPr>
          <a:xfrm>
            <a:off x="5791200" y="3506788"/>
            <a:ext cx="838200" cy="1508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40">
            <a:extLst>
              <a:ext uri="{FF2B5EF4-FFF2-40B4-BE49-F238E27FC236}">
                <a16:creationId xmlns:a16="http://schemas.microsoft.com/office/drawing/2014/main" id="{3CE227CD-574A-D1A2-98CF-F64786BB9EE0}"/>
              </a:ext>
            </a:extLst>
          </p:cNvPr>
          <p:cNvSpPr/>
          <p:nvPr/>
        </p:nvSpPr>
        <p:spPr>
          <a:xfrm>
            <a:off x="5546725" y="4087654"/>
            <a:ext cx="904875"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31" name="TextBox 41">
            <a:extLst>
              <a:ext uri="{FF2B5EF4-FFF2-40B4-BE49-F238E27FC236}">
                <a16:creationId xmlns:a16="http://schemas.microsoft.com/office/drawing/2014/main" id="{BC546362-AA86-FE90-7F5E-7EA51DFE1379}"/>
              </a:ext>
            </a:extLst>
          </p:cNvPr>
          <p:cNvSpPr txBox="1">
            <a:spLocks noChangeArrowheads="1"/>
          </p:cNvSpPr>
          <p:nvPr/>
        </p:nvSpPr>
        <p:spPr bwMode="auto">
          <a:xfrm>
            <a:off x="5567362" y="3988536"/>
            <a:ext cx="10826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00" dirty="0">
                <a:solidFill>
                  <a:schemeClr val="bg1"/>
                </a:solidFill>
                <a:latin typeface="Arial" panose="020B0604020202020204" pitchFamily="34" charset="0"/>
              </a:rPr>
              <a:t>E-Valley: </a:t>
            </a:r>
            <a:r>
              <a:rPr lang="en-US" altLang="en-US" sz="900" i="1" dirty="0">
                <a:solidFill>
                  <a:schemeClr val="bg1"/>
                </a:solidFill>
                <a:latin typeface="Arial" panose="020B0604020202020204" pitchFamily="34" charset="0"/>
              </a:rPr>
              <a:t>HBR, HABR, Depth,</a:t>
            </a:r>
          </a:p>
          <a:p>
            <a:pPr eaLnBrk="1" hangingPunct="1">
              <a:spcBef>
                <a:spcPct val="0"/>
              </a:spcBef>
              <a:buFontTx/>
              <a:buNone/>
            </a:pPr>
            <a:r>
              <a:rPr lang="en-US" altLang="en-US" sz="900" i="1" dirty="0">
                <a:solidFill>
                  <a:schemeClr val="bg1"/>
                </a:solidFill>
                <a:latin typeface="Arial" panose="020B0604020202020204" pitchFamily="34" charset="0"/>
              </a:rPr>
              <a:t>Slope at  HEF</a:t>
            </a:r>
          </a:p>
        </p:txBody>
      </p:sp>
      <p:sp>
        <p:nvSpPr>
          <p:cNvPr id="5" name="Rectangle 4">
            <a:extLst>
              <a:ext uri="{FF2B5EF4-FFF2-40B4-BE49-F238E27FC236}">
                <a16:creationId xmlns:a16="http://schemas.microsoft.com/office/drawing/2014/main" id="{F091DAEE-ECA7-A5CA-AC79-BF85669A55F9}"/>
              </a:ext>
            </a:extLst>
          </p:cNvPr>
          <p:cNvSpPr/>
          <p:nvPr/>
        </p:nvSpPr>
        <p:spPr>
          <a:xfrm>
            <a:off x="5546725" y="4524375"/>
            <a:ext cx="452438" cy="200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a:extLst>
              <a:ext uri="{FF2B5EF4-FFF2-40B4-BE49-F238E27FC236}">
                <a16:creationId xmlns:a16="http://schemas.microsoft.com/office/drawing/2014/main" id="{523EC702-F55E-6062-4BAB-DC84E80F8BC5}"/>
              </a:ext>
            </a:extLst>
          </p:cNvPr>
          <p:cNvSpPr>
            <a:spLocks noGrp="1"/>
          </p:cNvSpPr>
          <p:nvPr>
            <p:ph type="sldNum" sz="quarter" idx="12"/>
          </p:nvPr>
        </p:nvSpPr>
        <p:spPr/>
        <p:txBody>
          <a:bodyPr/>
          <a:lstStyle/>
          <a:p>
            <a:pPr>
              <a:defRPr/>
            </a:pPr>
            <a:fld id="{B1CFFACD-DABB-452B-819E-51EBB9BDD959}" type="slidenum">
              <a:rPr lang="en-US" smtClean="0">
                <a:solidFill>
                  <a:schemeClr val="tx1"/>
                </a:solidFill>
              </a:rPr>
              <a:pPr>
                <a:defRPr/>
              </a:pPr>
              <a:t>10</a:t>
            </a:fld>
            <a:endParaRPr lang="en-US" dirty="0">
              <a:solidFill>
                <a:schemeClr val="tx1"/>
              </a:solidFill>
            </a:endParaRPr>
          </a:p>
        </p:txBody>
      </p:sp>
      <p:sp>
        <p:nvSpPr>
          <p:cNvPr id="44" name="AutoShape 7">
            <a:extLst>
              <a:ext uri="{FF2B5EF4-FFF2-40B4-BE49-F238E27FC236}">
                <a16:creationId xmlns:a16="http://schemas.microsoft.com/office/drawing/2014/main" id="{DEFCD1EB-9DBF-57E0-8441-AAAE8DDDABA9}"/>
              </a:ext>
            </a:extLst>
          </p:cNvPr>
          <p:cNvSpPr>
            <a:spLocks noChangeArrowheads="1"/>
          </p:cNvSpPr>
          <p:nvPr/>
        </p:nvSpPr>
        <p:spPr bwMode="auto">
          <a:xfrm>
            <a:off x="6057900" y="4679156"/>
            <a:ext cx="76200" cy="76200"/>
          </a:xfrm>
          <a:prstGeom prst="octagon">
            <a:avLst>
              <a:gd name="adj" fmla="val 29287"/>
            </a:avLst>
          </a:prstGeom>
          <a:solidFill>
            <a:srgbClr val="ED181E"/>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7" name="TextBox 36">
            <a:extLst>
              <a:ext uri="{FF2B5EF4-FFF2-40B4-BE49-F238E27FC236}">
                <a16:creationId xmlns:a16="http://schemas.microsoft.com/office/drawing/2014/main" id="{696382B7-E052-20FE-7990-88ED621525ED}"/>
              </a:ext>
            </a:extLst>
          </p:cNvPr>
          <p:cNvSpPr txBox="1">
            <a:spLocks noChangeArrowheads="1"/>
          </p:cNvSpPr>
          <p:nvPr/>
        </p:nvSpPr>
        <p:spPr bwMode="auto">
          <a:xfrm>
            <a:off x="5495926" y="3590283"/>
            <a:ext cx="13533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chemeClr val="bg1"/>
                </a:solidFill>
                <a:latin typeface="Arial" panose="020B0604020202020204" pitchFamily="34" charset="0"/>
              </a:rPr>
              <a:t>Intermediate region:</a:t>
            </a:r>
            <a:endParaRPr lang="en-US" altLang="en-US" sz="1000" i="1" dirty="0">
              <a:solidFill>
                <a:schemeClr val="bg1"/>
              </a:solidFill>
              <a:latin typeface="Arial" panose="020B0604020202020204" pitchFamily="34" charset="0"/>
            </a:endParaRPr>
          </a:p>
        </p:txBody>
      </p:sp>
      <p:sp>
        <p:nvSpPr>
          <p:cNvPr id="48" name="TextBox 36">
            <a:extLst>
              <a:ext uri="{FF2B5EF4-FFF2-40B4-BE49-F238E27FC236}">
                <a16:creationId xmlns:a16="http://schemas.microsoft.com/office/drawing/2014/main" id="{67913423-1317-E768-C99D-FFCF10FDD64A}"/>
              </a:ext>
            </a:extLst>
          </p:cNvPr>
          <p:cNvSpPr txBox="1">
            <a:spLocks noChangeArrowheads="1"/>
          </p:cNvSpPr>
          <p:nvPr/>
        </p:nvSpPr>
        <p:spPr bwMode="auto">
          <a:xfrm>
            <a:off x="5577946" y="4453651"/>
            <a:ext cx="10514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chemeClr val="bg1"/>
                </a:solidFill>
                <a:latin typeface="Arial" panose="020B0604020202020204" pitchFamily="34" charset="0"/>
              </a:rPr>
              <a:t>E </a:t>
            </a:r>
            <a:r>
              <a:rPr lang="en-US" altLang="en-US" sz="1000" dirty="0" err="1">
                <a:solidFill>
                  <a:schemeClr val="bg1"/>
                </a:solidFill>
                <a:latin typeface="Arial" panose="020B0604020202020204" pitchFamily="34" charset="0"/>
              </a:rPr>
              <a:t>bottomside</a:t>
            </a:r>
            <a:r>
              <a:rPr lang="en-US" altLang="en-US" sz="1000" dirty="0">
                <a:solidFill>
                  <a:schemeClr val="bg1"/>
                </a:solidFill>
                <a:latin typeface="Arial" panose="020B0604020202020204" pitchFamily="34" charset="0"/>
              </a:rPr>
              <a:t>:</a:t>
            </a:r>
            <a:endParaRPr lang="en-US" altLang="en-US" sz="1000" i="1" dirty="0">
              <a:solidFill>
                <a:schemeClr val="bg1"/>
              </a:solidFill>
              <a:latin typeface="Arial" panose="020B0604020202020204" pitchFamily="34" charset="0"/>
            </a:endParaRPr>
          </a:p>
        </p:txBody>
      </p:sp>
      <p:sp>
        <p:nvSpPr>
          <p:cNvPr id="49" name="TextBox 36">
            <a:extLst>
              <a:ext uri="{FF2B5EF4-FFF2-40B4-BE49-F238E27FC236}">
                <a16:creationId xmlns:a16="http://schemas.microsoft.com/office/drawing/2014/main" id="{A1AEA080-315A-77FB-C7A8-6336B8980157}"/>
              </a:ext>
            </a:extLst>
          </p:cNvPr>
          <p:cNvSpPr txBox="1">
            <a:spLocks noChangeArrowheads="1"/>
          </p:cNvSpPr>
          <p:nvPr/>
        </p:nvSpPr>
        <p:spPr bwMode="auto">
          <a:xfrm>
            <a:off x="5359401" y="4609173"/>
            <a:ext cx="10514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chemeClr val="bg1"/>
                </a:solidFill>
                <a:latin typeface="Arial" panose="020B0604020202020204" pitchFamily="34" charset="0"/>
              </a:rPr>
              <a:t>D region:</a:t>
            </a:r>
            <a:endParaRPr lang="en-US" altLang="en-US" sz="1000" i="1" dirty="0">
              <a:solidFill>
                <a:schemeClr val="bg1"/>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1528775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47812"/>
                                        </p:tgtEl>
                                        <p:attrNameLst>
                                          <p:attrName>style.visibility</p:attrName>
                                        </p:attrNameLst>
                                      </p:cBhvr>
                                      <p:to>
                                        <p:strVal val="visible"/>
                                      </p:to>
                                    </p:set>
                                    <p:anim calcmode="lin" valueType="num">
                                      <p:cBhvr>
                                        <p:cTn id="7" dur="1000" fill="hold"/>
                                        <p:tgtEl>
                                          <p:spTgt spid="247812"/>
                                        </p:tgtEl>
                                        <p:attrNameLst>
                                          <p:attrName>ppt_w</p:attrName>
                                        </p:attrNameLst>
                                      </p:cBhvr>
                                      <p:tavLst>
                                        <p:tav tm="0">
                                          <p:val>
                                            <p:strVal val="#ppt_w*0.70"/>
                                          </p:val>
                                        </p:tav>
                                        <p:tav tm="100000">
                                          <p:val>
                                            <p:strVal val="#ppt_w"/>
                                          </p:val>
                                        </p:tav>
                                      </p:tavLst>
                                    </p:anim>
                                    <p:anim calcmode="lin" valueType="num">
                                      <p:cBhvr>
                                        <p:cTn id="8" dur="1000" fill="hold"/>
                                        <p:tgtEl>
                                          <p:spTgt spid="247812"/>
                                        </p:tgtEl>
                                        <p:attrNameLst>
                                          <p:attrName>ppt_h</p:attrName>
                                        </p:attrNameLst>
                                      </p:cBhvr>
                                      <p:tavLst>
                                        <p:tav tm="0">
                                          <p:val>
                                            <p:strVal val="#ppt_h"/>
                                          </p:val>
                                        </p:tav>
                                        <p:tav tm="100000">
                                          <p:val>
                                            <p:strVal val="#ppt_h"/>
                                          </p:val>
                                        </p:tav>
                                      </p:tavLst>
                                    </p:anim>
                                    <p:animEffect transition="in" filter="fade">
                                      <p:cBhvr>
                                        <p:cTn id="9" dur="1000"/>
                                        <p:tgtEl>
                                          <p:spTgt spid="24781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47815"/>
                                        </p:tgtEl>
                                        <p:attrNameLst>
                                          <p:attrName>style.visibility</p:attrName>
                                        </p:attrNameLst>
                                      </p:cBhvr>
                                      <p:to>
                                        <p:strVal val="visible"/>
                                      </p:to>
                                    </p:set>
                                    <p:anim calcmode="lin" valueType="num">
                                      <p:cBhvr>
                                        <p:cTn id="12" dur="1000" fill="hold"/>
                                        <p:tgtEl>
                                          <p:spTgt spid="247815"/>
                                        </p:tgtEl>
                                        <p:attrNameLst>
                                          <p:attrName>ppt_w</p:attrName>
                                        </p:attrNameLst>
                                      </p:cBhvr>
                                      <p:tavLst>
                                        <p:tav tm="0">
                                          <p:val>
                                            <p:strVal val="#ppt_w*0.70"/>
                                          </p:val>
                                        </p:tav>
                                        <p:tav tm="100000">
                                          <p:val>
                                            <p:strVal val="#ppt_w"/>
                                          </p:val>
                                        </p:tav>
                                      </p:tavLst>
                                    </p:anim>
                                    <p:anim calcmode="lin" valueType="num">
                                      <p:cBhvr>
                                        <p:cTn id="13" dur="1000" fill="hold"/>
                                        <p:tgtEl>
                                          <p:spTgt spid="247815"/>
                                        </p:tgtEl>
                                        <p:attrNameLst>
                                          <p:attrName>ppt_h</p:attrName>
                                        </p:attrNameLst>
                                      </p:cBhvr>
                                      <p:tavLst>
                                        <p:tav tm="0">
                                          <p:val>
                                            <p:strVal val="#ppt_h"/>
                                          </p:val>
                                        </p:tav>
                                        <p:tav tm="100000">
                                          <p:val>
                                            <p:strVal val="#ppt_h"/>
                                          </p:val>
                                        </p:tav>
                                      </p:tavLst>
                                    </p:anim>
                                    <p:animEffect transition="in" filter="fade">
                                      <p:cBhvr>
                                        <p:cTn id="14" dur="1000"/>
                                        <p:tgtEl>
                                          <p:spTgt spid="24781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7816"/>
                                        </p:tgtEl>
                                        <p:attrNameLst>
                                          <p:attrName>style.visibility</p:attrName>
                                        </p:attrNameLst>
                                      </p:cBhvr>
                                      <p:to>
                                        <p:strVal val="visible"/>
                                      </p:to>
                                    </p:set>
                                    <p:anim calcmode="lin" valueType="num">
                                      <p:cBhvr>
                                        <p:cTn id="17" dur="1000" fill="hold"/>
                                        <p:tgtEl>
                                          <p:spTgt spid="247816"/>
                                        </p:tgtEl>
                                        <p:attrNameLst>
                                          <p:attrName>ppt_w</p:attrName>
                                        </p:attrNameLst>
                                      </p:cBhvr>
                                      <p:tavLst>
                                        <p:tav tm="0">
                                          <p:val>
                                            <p:strVal val="#ppt_w*0.70"/>
                                          </p:val>
                                        </p:tav>
                                        <p:tav tm="100000">
                                          <p:val>
                                            <p:strVal val="#ppt_w"/>
                                          </p:val>
                                        </p:tav>
                                      </p:tavLst>
                                    </p:anim>
                                    <p:anim calcmode="lin" valueType="num">
                                      <p:cBhvr>
                                        <p:cTn id="18" dur="1000" fill="hold"/>
                                        <p:tgtEl>
                                          <p:spTgt spid="247816"/>
                                        </p:tgtEl>
                                        <p:attrNameLst>
                                          <p:attrName>ppt_h</p:attrName>
                                        </p:attrNameLst>
                                      </p:cBhvr>
                                      <p:tavLst>
                                        <p:tav tm="0">
                                          <p:val>
                                            <p:strVal val="#ppt_h"/>
                                          </p:val>
                                        </p:tav>
                                        <p:tav tm="100000">
                                          <p:val>
                                            <p:strVal val="#ppt_h"/>
                                          </p:val>
                                        </p:tav>
                                      </p:tavLst>
                                    </p:anim>
                                    <p:animEffect transition="in" filter="fade">
                                      <p:cBhvr>
                                        <p:cTn id="19" dur="1000"/>
                                        <p:tgtEl>
                                          <p:spTgt spid="24781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47814"/>
                                        </p:tgtEl>
                                        <p:attrNameLst>
                                          <p:attrName>style.visibility</p:attrName>
                                        </p:attrNameLst>
                                      </p:cBhvr>
                                      <p:to>
                                        <p:strVal val="visible"/>
                                      </p:to>
                                    </p:set>
                                    <p:anim calcmode="lin" valueType="num">
                                      <p:cBhvr>
                                        <p:cTn id="22" dur="1000" fill="hold"/>
                                        <p:tgtEl>
                                          <p:spTgt spid="247814"/>
                                        </p:tgtEl>
                                        <p:attrNameLst>
                                          <p:attrName>ppt_w</p:attrName>
                                        </p:attrNameLst>
                                      </p:cBhvr>
                                      <p:tavLst>
                                        <p:tav tm="0">
                                          <p:val>
                                            <p:strVal val="#ppt_w*0.70"/>
                                          </p:val>
                                        </p:tav>
                                        <p:tav tm="100000">
                                          <p:val>
                                            <p:strVal val="#ppt_w"/>
                                          </p:val>
                                        </p:tav>
                                      </p:tavLst>
                                    </p:anim>
                                    <p:anim calcmode="lin" valueType="num">
                                      <p:cBhvr>
                                        <p:cTn id="23" dur="1000" fill="hold"/>
                                        <p:tgtEl>
                                          <p:spTgt spid="247814"/>
                                        </p:tgtEl>
                                        <p:attrNameLst>
                                          <p:attrName>ppt_h</p:attrName>
                                        </p:attrNameLst>
                                      </p:cBhvr>
                                      <p:tavLst>
                                        <p:tav tm="0">
                                          <p:val>
                                            <p:strVal val="#ppt_h"/>
                                          </p:val>
                                        </p:tav>
                                        <p:tav tm="100000">
                                          <p:val>
                                            <p:strVal val="#ppt_h"/>
                                          </p:val>
                                        </p:tav>
                                      </p:tavLst>
                                    </p:anim>
                                    <p:animEffect transition="in" filter="fade">
                                      <p:cBhvr>
                                        <p:cTn id="24" dur="1000"/>
                                        <p:tgtEl>
                                          <p:spTgt spid="247814"/>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47817"/>
                                        </p:tgtEl>
                                        <p:attrNameLst>
                                          <p:attrName>style.visibility</p:attrName>
                                        </p:attrNameLst>
                                      </p:cBhvr>
                                      <p:to>
                                        <p:strVal val="visible"/>
                                      </p:to>
                                    </p:set>
                                    <p:anim calcmode="lin" valueType="num">
                                      <p:cBhvr>
                                        <p:cTn id="27" dur="1000" fill="hold"/>
                                        <p:tgtEl>
                                          <p:spTgt spid="247817"/>
                                        </p:tgtEl>
                                        <p:attrNameLst>
                                          <p:attrName>ppt_w</p:attrName>
                                        </p:attrNameLst>
                                      </p:cBhvr>
                                      <p:tavLst>
                                        <p:tav tm="0">
                                          <p:val>
                                            <p:strVal val="#ppt_w*0.70"/>
                                          </p:val>
                                        </p:tav>
                                        <p:tav tm="100000">
                                          <p:val>
                                            <p:strVal val="#ppt_w"/>
                                          </p:val>
                                        </p:tav>
                                      </p:tavLst>
                                    </p:anim>
                                    <p:anim calcmode="lin" valueType="num">
                                      <p:cBhvr>
                                        <p:cTn id="28" dur="1000" fill="hold"/>
                                        <p:tgtEl>
                                          <p:spTgt spid="247817"/>
                                        </p:tgtEl>
                                        <p:attrNameLst>
                                          <p:attrName>ppt_h</p:attrName>
                                        </p:attrNameLst>
                                      </p:cBhvr>
                                      <p:tavLst>
                                        <p:tav tm="0">
                                          <p:val>
                                            <p:strVal val="#ppt_h"/>
                                          </p:val>
                                        </p:tav>
                                        <p:tav tm="100000">
                                          <p:val>
                                            <p:strVal val="#ppt_h"/>
                                          </p:val>
                                        </p:tav>
                                      </p:tavLst>
                                    </p:anim>
                                    <p:animEffect transition="in" filter="fade">
                                      <p:cBhvr>
                                        <p:cTn id="29" dur="1000"/>
                                        <p:tgtEl>
                                          <p:spTgt spid="24781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47811"/>
                                        </p:tgtEl>
                                        <p:attrNameLst>
                                          <p:attrName>style.visibility</p:attrName>
                                        </p:attrNameLst>
                                      </p:cBhvr>
                                      <p:to>
                                        <p:strVal val="visible"/>
                                      </p:to>
                                    </p:set>
                                    <p:anim calcmode="lin" valueType="num">
                                      <p:cBhvr additive="base">
                                        <p:cTn id="34" dur="500" fill="hold"/>
                                        <p:tgtEl>
                                          <p:spTgt spid="247811"/>
                                        </p:tgtEl>
                                        <p:attrNameLst>
                                          <p:attrName>ppt_x</p:attrName>
                                        </p:attrNameLst>
                                      </p:cBhvr>
                                      <p:tavLst>
                                        <p:tav tm="0">
                                          <p:val>
                                            <p:strVal val="#ppt_x"/>
                                          </p:val>
                                        </p:tav>
                                        <p:tav tm="100000">
                                          <p:val>
                                            <p:strVal val="#ppt_x"/>
                                          </p:val>
                                        </p:tav>
                                      </p:tavLst>
                                    </p:anim>
                                    <p:anim calcmode="lin" valueType="num">
                                      <p:cBhvr additive="base">
                                        <p:cTn id="35" dur="500" fill="hold"/>
                                        <p:tgtEl>
                                          <p:spTgt spid="247811"/>
                                        </p:tgtEl>
                                        <p:attrNameLst>
                                          <p:attrName>ppt_y</p:attrName>
                                        </p:attrNameLst>
                                      </p:cBhvr>
                                      <p:tavLst>
                                        <p:tav tm="0">
                                          <p:val>
                                            <p:strVal val="1+#ppt_h/2"/>
                                          </p:val>
                                        </p:tav>
                                        <p:tav tm="100000">
                                          <p:val>
                                            <p:strVal val="#ppt_y"/>
                                          </p:val>
                                        </p:tav>
                                      </p:tavLst>
                                    </p:anim>
                                  </p:childTnLst>
                                </p:cTn>
                              </p:par>
                              <p:par>
                                <p:cTn id="36" presetID="55" presetClass="entr" presetSubtype="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p:cTn id="38" dur="1000" fill="hold"/>
                                        <p:tgtEl>
                                          <p:spTgt spid="44"/>
                                        </p:tgtEl>
                                        <p:attrNameLst>
                                          <p:attrName>ppt_w</p:attrName>
                                        </p:attrNameLst>
                                      </p:cBhvr>
                                      <p:tavLst>
                                        <p:tav tm="0">
                                          <p:val>
                                            <p:strVal val="#ppt_w*0.70"/>
                                          </p:val>
                                        </p:tav>
                                        <p:tav tm="100000">
                                          <p:val>
                                            <p:strVal val="#ppt_w"/>
                                          </p:val>
                                        </p:tav>
                                      </p:tavLst>
                                    </p:anim>
                                    <p:anim calcmode="lin" valueType="num">
                                      <p:cBhvr>
                                        <p:cTn id="39" dur="1000" fill="hold"/>
                                        <p:tgtEl>
                                          <p:spTgt spid="44"/>
                                        </p:tgtEl>
                                        <p:attrNameLst>
                                          <p:attrName>ppt_h</p:attrName>
                                        </p:attrNameLst>
                                      </p:cBhvr>
                                      <p:tavLst>
                                        <p:tav tm="0">
                                          <p:val>
                                            <p:strVal val="#ppt_h"/>
                                          </p:val>
                                        </p:tav>
                                        <p:tav tm="100000">
                                          <p:val>
                                            <p:strVal val="#ppt_h"/>
                                          </p:val>
                                        </p:tav>
                                      </p:tavLst>
                                    </p:anim>
                                    <p:animEffect transition="in" filter="fade">
                                      <p:cBhvr>
                                        <p:cTn id="40"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p:bldP spid="247812" grpId="0"/>
      <p:bldP spid="247814" grpId="0" animBg="1"/>
      <p:bldP spid="247815" grpId="0" animBg="1"/>
      <p:bldP spid="247816" grpId="0" animBg="1"/>
      <p:bldP spid="247817" grpId="0" autoUpdateAnimBg="0"/>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BF780-7171-5E12-4E70-39E2A8F5B6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6447D7A-9FC5-D38D-AE91-F3BEB18ACB6F}"/>
              </a:ext>
            </a:extLst>
          </p:cNvPr>
          <p:cNvPicPr>
            <a:picLocks noChangeAspect="1"/>
          </p:cNvPicPr>
          <p:nvPr/>
        </p:nvPicPr>
        <p:blipFill>
          <a:blip r:embed="rId2"/>
          <a:stretch>
            <a:fillRect/>
          </a:stretch>
        </p:blipFill>
        <p:spPr>
          <a:xfrm>
            <a:off x="3505200" y="228975"/>
            <a:ext cx="5257800" cy="3788229"/>
          </a:xfrm>
          <a:prstGeom prst="rect">
            <a:avLst/>
          </a:prstGeom>
        </p:spPr>
      </p:pic>
      <p:pic>
        <p:nvPicPr>
          <p:cNvPr id="6" name="Picture 5">
            <a:extLst>
              <a:ext uri="{FF2B5EF4-FFF2-40B4-BE49-F238E27FC236}">
                <a16:creationId xmlns:a16="http://schemas.microsoft.com/office/drawing/2014/main" id="{84DE5E09-C920-9F4E-A4D2-083F8201CDD2}"/>
              </a:ext>
            </a:extLst>
          </p:cNvPr>
          <p:cNvPicPr>
            <a:picLocks noChangeAspect="1"/>
          </p:cNvPicPr>
          <p:nvPr/>
        </p:nvPicPr>
        <p:blipFill>
          <a:blip r:embed="rId3"/>
          <a:stretch>
            <a:fillRect/>
          </a:stretch>
        </p:blipFill>
        <p:spPr>
          <a:xfrm>
            <a:off x="203187" y="1877999"/>
            <a:ext cx="2870225" cy="2173072"/>
          </a:xfrm>
          <a:prstGeom prst="rect">
            <a:avLst/>
          </a:prstGeom>
        </p:spPr>
      </p:pic>
      <p:sp>
        <p:nvSpPr>
          <p:cNvPr id="8" name="TextBox 7">
            <a:extLst>
              <a:ext uri="{FF2B5EF4-FFF2-40B4-BE49-F238E27FC236}">
                <a16:creationId xmlns:a16="http://schemas.microsoft.com/office/drawing/2014/main" id="{EB0C8FF3-D220-3F52-8F04-874107A0CB25}"/>
              </a:ext>
            </a:extLst>
          </p:cNvPr>
          <p:cNvSpPr txBox="1"/>
          <p:nvPr/>
        </p:nvSpPr>
        <p:spPr>
          <a:xfrm>
            <a:off x="3505200" y="4238505"/>
            <a:ext cx="5257800" cy="369332"/>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chemeClr val="bg1"/>
                </a:solidFill>
                <a:effectLst/>
                <a:uLnTx/>
                <a:uFillTx/>
              </a:rPr>
              <a:t>dT</a:t>
            </a:r>
            <a:r>
              <a:rPr kumimoji="0" lang="en-US" sz="1800" b="0" i="0" u="none" strike="noStrike" kern="0" cap="none" spc="0" normalizeH="0" baseline="0" noProof="0" dirty="0">
                <a:ln>
                  <a:noFill/>
                </a:ln>
                <a:solidFill>
                  <a:schemeClr val="bg1"/>
                </a:solidFill>
                <a:effectLst/>
                <a:uLnTx/>
                <a:uFillTx/>
              </a:rPr>
              <a:t>/dh = m</a:t>
            </a:r>
            <a:r>
              <a:rPr kumimoji="0" lang="en-US" sz="1800" b="0" i="0" u="none" strike="noStrike" kern="0" cap="none" spc="0" normalizeH="0" baseline="-25000" noProof="0" dirty="0">
                <a:ln>
                  <a:noFill/>
                </a:ln>
                <a:solidFill>
                  <a:schemeClr val="bg1"/>
                </a:solidFill>
                <a:effectLst/>
                <a:uLnTx/>
                <a:uFillTx/>
              </a:rPr>
              <a:t>1</a:t>
            </a:r>
            <a:r>
              <a:rPr kumimoji="0" lang="en-US" sz="1800" b="0" i="0" u="none" strike="noStrike" kern="0" cap="none" spc="0" normalizeH="0" baseline="0" noProof="0" dirty="0">
                <a:ln>
                  <a:noFill/>
                </a:ln>
                <a:solidFill>
                  <a:schemeClr val="bg1"/>
                </a:solidFill>
                <a:effectLst/>
                <a:uLnTx/>
                <a:uFillTx/>
              </a:rPr>
              <a:t>+</a:t>
            </a:r>
            <a:r>
              <a:rPr kumimoji="0" lang="el-GR" sz="1800" b="0" i="0" u="none" strike="noStrike" kern="0" cap="none" spc="0" normalizeH="0" baseline="0" noProof="0" dirty="0">
                <a:ln>
                  <a:noFill/>
                </a:ln>
                <a:solidFill>
                  <a:schemeClr val="bg1"/>
                </a:solidFill>
                <a:effectLst/>
                <a:uLnTx/>
                <a:uFillTx/>
              </a:rPr>
              <a:t>Σ</a:t>
            </a:r>
            <a:r>
              <a:rPr kumimoji="0" lang="en-US" sz="1800" b="0" i="0" u="none" strike="noStrike" kern="0" cap="none" spc="0" normalizeH="0" baseline="-25000" noProof="0" dirty="0" err="1">
                <a:ln>
                  <a:noFill/>
                </a:ln>
                <a:solidFill>
                  <a:schemeClr val="bg1"/>
                </a:solidFill>
                <a:effectLst/>
                <a:uLnTx/>
                <a:uFillTx/>
              </a:rPr>
              <a:t>i</a:t>
            </a:r>
            <a:r>
              <a:rPr kumimoji="0" lang="en-US" sz="1800" b="0" i="0" u="none" strike="noStrike" kern="0" cap="none" spc="0" normalizeH="0" baseline="0" noProof="0" dirty="0">
                <a:ln>
                  <a:noFill/>
                </a:ln>
                <a:solidFill>
                  <a:schemeClr val="bg1"/>
                </a:solidFill>
                <a:effectLst/>
                <a:uLnTx/>
                <a:uFillTx/>
              </a:rPr>
              <a:t> (m</a:t>
            </a:r>
            <a:r>
              <a:rPr kumimoji="0" lang="en-US" sz="1800" b="0" i="0" u="none" strike="noStrike" kern="0" cap="none" spc="0" normalizeH="0" baseline="-25000" noProof="0" dirty="0">
                <a:ln>
                  <a:noFill/>
                </a:ln>
                <a:solidFill>
                  <a:schemeClr val="bg1"/>
                </a:solidFill>
                <a:effectLst/>
                <a:uLnTx/>
                <a:uFillTx/>
              </a:rPr>
              <a:t>i+1</a:t>
            </a:r>
            <a:r>
              <a:rPr kumimoji="0" lang="en-US" sz="1800" b="0" i="0" u="none" strike="noStrike" kern="0" cap="none" spc="0" normalizeH="0" baseline="0" noProof="0" dirty="0">
                <a:ln>
                  <a:noFill/>
                </a:ln>
                <a:solidFill>
                  <a:schemeClr val="bg1"/>
                </a:solidFill>
                <a:effectLst/>
                <a:uLnTx/>
                <a:uFillTx/>
              </a:rPr>
              <a:t> – m</a:t>
            </a:r>
            <a:r>
              <a:rPr kumimoji="0" lang="en-US" sz="1800" b="0" i="0" u="none" strike="noStrike" kern="0" cap="none" spc="0" normalizeH="0" baseline="-25000" noProof="0" dirty="0">
                <a:ln>
                  <a:noFill/>
                </a:ln>
                <a:solidFill>
                  <a:schemeClr val="bg1"/>
                </a:solidFill>
                <a:effectLst/>
                <a:uLnTx/>
                <a:uFillTx/>
              </a:rPr>
              <a:t>i</a:t>
            </a:r>
            <a:r>
              <a:rPr kumimoji="0" lang="en-US" sz="1800" b="0" i="0" u="none" strike="noStrike" kern="0" cap="none" spc="0" normalizeH="0" baseline="0" noProof="0" dirty="0">
                <a:ln>
                  <a:noFill/>
                </a:ln>
                <a:solidFill>
                  <a:schemeClr val="bg1"/>
                </a:solidFill>
                <a:effectLst/>
                <a:uLnTx/>
                <a:uFillTx/>
              </a:rPr>
              <a:t>)/(1+exp[-(h-h</a:t>
            </a:r>
            <a:r>
              <a:rPr kumimoji="0" lang="en-US" sz="1800" b="0" i="0" u="none" strike="noStrike" kern="0" cap="none" spc="0" normalizeH="0" baseline="-25000" noProof="0" dirty="0">
                <a:ln>
                  <a:noFill/>
                </a:ln>
                <a:solidFill>
                  <a:schemeClr val="bg1"/>
                </a:solidFill>
                <a:effectLst/>
                <a:uLnTx/>
                <a:uFillTx/>
              </a:rPr>
              <a:t>i</a:t>
            </a:r>
            <a:r>
              <a:rPr kumimoji="0" lang="en-US" sz="1800" b="0" i="0" u="none" strike="noStrike" kern="0" cap="none" spc="0" normalizeH="0" baseline="0" noProof="0" dirty="0">
                <a:ln>
                  <a:noFill/>
                </a:ln>
                <a:solidFill>
                  <a:schemeClr val="bg1"/>
                </a:solidFill>
                <a:effectLst/>
                <a:uLnTx/>
                <a:uFillTx/>
              </a:rPr>
              <a:t>)/d</a:t>
            </a:r>
            <a:r>
              <a:rPr kumimoji="0" lang="en-US" sz="1800" b="0" i="0" u="none" strike="noStrike" kern="0" cap="none" spc="0" normalizeH="0" baseline="-25000" noProof="0" dirty="0">
                <a:ln>
                  <a:noFill/>
                </a:ln>
                <a:solidFill>
                  <a:schemeClr val="bg1"/>
                </a:solidFill>
                <a:effectLst/>
                <a:uLnTx/>
                <a:uFillTx/>
              </a:rPr>
              <a:t>i</a:t>
            </a:r>
            <a:r>
              <a:rPr kumimoji="0" lang="en-US" sz="1800" b="0" i="0" u="none" strike="noStrike" kern="0" cap="none" spc="0" normalizeH="0" baseline="0" noProof="0" dirty="0">
                <a:ln>
                  <a:noFill/>
                </a:ln>
                <a:solidFill>
                  <a:schemeClr val="bg1"/>
                </a:solidFill>
                <a:effectLst/>
                <a:uLnTx/>
                <a:uFillTx/>
              </a:rPr>
              <a:t>]) </a:t>
            </a:r>
          </a:p>
        </p:txBody>
      </p:sp>
      <p:sp>
        <p:nvSpPr>
          <p:cNvPr id="9" name="TextBox 8">
            <a:extLst>
              <a:ext uri="{FF2B5EF4-FFF2-40B4-BE49-F238E27FC236}">
                <a16:creationId xmlns:a16="http://schemas.microsoft.com/office/drawing/2014/main" id="{F8A6EA7C-F342-EFE7-8988-EF85E4CD8AFB}"/>
              </a:ext>
            </a:extLst>
          </p:cNvPr>
          <p:cNvSpPr txBox="1"/>
          <p:nvPr/>
        </p:nvSpPr>
        <p:spPr>
          <a:xfrm>
            <a:off x="198953" y="4183363"/>
            <a:ext cx="2870225" cy="2462213"/>
          </a:xfrm>
          <a:prstGeom prst="rect">
            <a:avLst/>
          </a:prstGeom>
          <a:solidFill>
            <a:schemeClr val="tx2"/>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chemeClr val="bg1"/>
                </a:solidFill>
              </a:rPr>
              <a:t>Eps</a:t>
            </a:r>
            <a:r>
              <a:rPr lang="en-US" sz="1400" baseline="-25000" dirty="0">
                <a:solidFill>
                  <a:schemeClr val="bg1"/>
                </a:solidFill>
              </a:rPr>
              <a:t>−1</a:t>
            </a:r>
            <a:r>
              <a:rPr lang="en-US" sz="1400" dirty="0">
                <a:solidFill>
                  <a:schemeClr val="bg1"/>
                </a:solidFill>
              </a:rPr>
              <a:t> describes a transition. </a:t>
            </a:r>
          </a:p>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chemeClr val="bg1"/>
                </a:solidFill>
              </a:rPr>
              <a:t>Eps</a:t>
            </a:r>
            <a:r>
              <a:rPr lang="en-US" sz="1400" baseline="-25000" dirty="0">
                <a:solidFill>
                  <a:schemeClr val="bg1"/>
                </a:solidFill>
              </a:rPr>
              <a:t>0</a:t>
            </a:r>
            <a:r>
              <a:rPr lang="en-US" sz="1400" dirty="0">
                <a:solidFill>
                  <a:schemeClr val="bg1"/>
                </a:solidFill>
              </a:rPr>
              <a:t>  describes a step.</a:t>
            </a:r>
          </a:p>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chemeClr val="bg1"/>
                </a:solidFill>
              </a:rPr>
              <a:t>Eps</a:t>
            </a:r>
            <a:r>
              <a:rPr lang="en-US" sz="1400" baseline="-25000" dirty="0">
                <a:solidFill>
                  <a:schemeClr val="bg1"/>
                </a:solidFill>
              </a:rPr>
              <a:t>1</a:t>
            </a:r>
            <a:r>
              <a:rPr lang="en-US" sz="1400" dirty="0">
                <a:solidFill>
                  <a:schemeClr val="bg1"/>
                </a:solidFill>
              </a:rPr>
              <a:t>  describes a layer. </a:t>
            </a:r>
          </a:p>
          <a:p>
            <a:pPr marL="0" marR="0" lvl="0" indent="0" defTabSz="914400" eaLnBrk="1" fontAlgn="auto" latinLnBrk="0" hangingPunct="1">
              <a:lnSpc>
                <a:spcPct val="100000"/>
              </a:lnSpc>
              <a:spcBef>
                <a:spcPts val="0"/>
              </a:spcBef>
              <a:spcAft>
                <a:spcPts val="0"/>
              </a:spcAft>
              <a:buClrTx/>
              <a:buSzTx/>
              <a:buFontTx/>
              <a:buNone/>
              <a:tabLst/>
              <a:defRPr/>
            </a:pPr>
            <a:endParaRPr lang="en-US" sz="800" dirty="0">
              <a:solidFill>
                <a:schemeClr val="bg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chemeClr val="bg1"/>
                </a:solidFill>
              </a:rPr>
              <a:t>With x=(h-h</a:t>
            </a:r>
            <a:r>
              <a:rPr lang="en-US" sz="1200" baseline="-25000" dirty="0">
                <a:solidFill>
                  <a:schemeClr val="bg1"/>
                </a:solidFill>
              </a:rPr>
              <a:t>i</a:t>
            </a:r>
            <a:r>
              <a:rPr lang="en-US" sz="1200" dirty="0">
                <a:solidFill>
                  <a:schemeClr val="bg1"/>
                </a:solidFill>
              </a:rPr>
              <a:t>)/d</a:t>
            </a:r>
            <a:r>
              <a:rPr lang="en-US" sz="1200" baseline="-25000" dirty="0">
                <a:solidFill>
                  <a:schemeClr val="bg1"/>
                </a:solidFill>
              </a:rPr>
              <a:t>i</a:t>
            </a:r>
            <a:r>
              <a:rPr lang="en-US" sz="1200" dirty="0">
                <a:solidFill>
                  <a:schemeClr val="bg1"/>
                </a:solidFill>
              </a:rPr>
              <a:t> each of these functions is centered at h = h</a:t>
            </a:r>
            <a:r>
              <a:rPr lang="en-US" sz="1200" baseline="-25000" dirty="0">
                <a:solidFill>
                  <a:schemeClr val="bg1"/>
                </a:solidFill>
              </a:rPr>
              <a:t>i</a:t>
            </a:r>
            <a:r>
              <a:rPr lang="en-US" sz="1200" dirty="0">
                <a:solidFill>
                  <a:schemeClr val="bg1"/>
                </a:solidFill>
              </a:rPr>
              <a:t> with d</a:t>
            </a:r>
            <a:r>
              <a:rPr lang="en-US" sz="1200" baseline="-25000" dirty="0">
                <a:solidFill>
                  <a:schemeClr val="bg1"/>
                </a:solidFill>
              </a:rPr>
              <a:t>i  </a:t>
            </a:r>
            <a:r>
              <a:rPr lang="en-US" sz="1200" dirty="0">
                <a:solidFill>
                  <a:schemeClr val="bg1"/>
                </a:solidFill>
              </a:rPr>
              <a:t>describing the width of the specific feature. </a:t>
            </a:r>
          </a:p>
          <a:p>
            <a:pPr marL="0" marR="0" lvl="0" indent="0" defTabSz="914400" eaLnBrk="1" fontAlgn="auto" latinLnBrk="0" hangingPunct="1">
              <a:lnSpc>
                <a:spcPct val="100000"/>
              </a:lnSpc>
              <a:spcBef>
                <a:spcPts val="0"/>
              </a:spcBef>
              <a:spcAft>
                <a:spcPts val="0"/>
              </a:spcAft>
              <a:buClrTx/>
              <a:buSzTx/>
              <a:buFontTx/>
              <a:buNone/>
              <a:tabLst/>
              <a:defRPr/>
            </a:pPr>
            <a:endParaRPr lang="en-US" sz="800" dirty="0">
              <a:solidFill>
                <a:schemeClr val="bg1"/>
              </a:solidFill>
            </a:endParaRPr>
          </a:p>
          <a:p>
            <a:pPr lvl="0" defTabSz="914400">
              <a:defRPr/>
            </a:pPr>
            <a:r>
              <a:rPr lang="en-US" sz="1200" dirty="0">
                <a:solidFill>
                  <a:schemeClr val="bg1"/>
                </a:solidFill>
              </a:rPr>
              <a:t>Eps</a:t>
            </a:r>
            <a:r>
              <a:rPr lang="en-US" sz="1200" baseline="-25000" dirty="0">
                <a:solidFill>
                  <a:schemeClr val="bg1"/>
                </a:solidFill>
              </a:rPr>
              <a:t>0</a:t>
            </a:r>
            <a:r>
              <a:rPr lang="en-US" sz="1200" dirty="0">
                <a:solidFill>
                  <a:schemeClr val="bg1"/>
                </a:solidFill>
              </a:rPr>
              <a:t> is used in IRI for:</a:t>
            </a:r>
            <a:endParaRPr kumimoji="0" lang="en-US" sz="1200" b="0" i="0" u="none" strike="noStrike" kern="0" cap="none" spc="0" normalizeH="0" baseline="0" noProof="0" dirty="0">
              <a:ln>
                <a:noFill/>
              </a:ln>
              <a:solidFill>
                <a:schemeClr val="bg1"/>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ysClr val="windowText" lastClr="000000"/>
                </a:solidFill>
                <a:effectLst/>
                <a:uLnTx/>
                <a:uFillTx/>
              </a:rPr>
              <a:t>Stepping from day to night values</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ysClr val="windowText" lastClr="000000"/>
                </a:solidFill>
                <a:effectLst/>
                <a:uLnTx/>
                <a:uFillTx/>
              </a:rPr>
              <a:t>Connecting regions of constant gradient (Booker function)</a:t>
            </a:r>
          </a:p>
        </p:txBody>
      </p:sp>
      <p:sp>
        <p:nvSpPr>
          <p:cNvPr id="10" name="Rectangle 9">
            <a:extLst>
              <a:ext uri="{FF2B5EF4-FFF2-40B4-BE49-F238E27FC236}">
                <a16:creationId xmlns:a16="http://schemas.microsoft.com/office/drawing/2014/main" id="{24DFD557-D938-E211-AE4C-98A7525BC4AE}"/>
              </a:ext>
            </a:extLst>
          </p:cNvPr>
          <p:cNvSpPr/>
          <p:nvPr/>
        </p:nvSpPr>
        <p:spPr>
          <a:xfrm>
            <a:off x="8702854" y="6307746"/>
            <a:ext cx="441146"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1CFFACD-DABB-452B-819E-51EBB9BDD959}" type="slidenum">
              <a:rPr kumimoji="0" lang="en-US" sz="2800" b="0" i="0" u="none" strike="noStrike" kern="0" cap="none" spc="0" normalizeH="0" baseline="0" noProof="0">
                <a:ln>
                  <a:noFill/>
                </a:ln>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2800" b="0" i="0" u="none" strike="noStrike" kern="0" cap="none" spc="0" normalizeH="0" baseline="0" noProof="0" dirty="0">
              <a:ln>
                <a:noFill/>
              </a:ln>
              <a:effectLst/>
              <a:uLnTx/>
              <a:uFillTx/>
            </a:endParaRPr>
          </a:p>
        </p:txBody>
      </p:sp>
      <p:sp>
        <p:nvSpPr>
          <p:cNvPr id="2" name="สี่เหลี่ยมผืนผ้า 5">
            <a:extLst>
              <a:ext uri="{FF2B5EF4-FFF2-40B4-BE49-F238E27FC236}">
                <a16:creationId xmlns:a16="http://schemas.microsoft.com/office/drawing/2014/main" id="{F3887148-2C19-3FB4-D28D-E6273CEE1D5D}"/>
              </a:ext>
            </a:extLst>
          </p:cNvPr>
          <p:cNvSpPr>
            <a:spLocks noChangeArrowheads="1"/>
          </p:cNvSpPr>
          <p:nvPr/>
        </p:nvSpPr>
        <p:spPr bwMode="auto">
          <a:xfrm>
            <a:off x="0" y="0"/>
            <a:ext cx="3276600" cy="1676400"/>
          </a:xfrm>
          <a:prstGeom prst="rect">
            <a:avLst/>
          </a:prstGeom>
          <a:solidFill>
            <a:srgbClr val="0000FF"/>
          </a:solidFill>
          <a:ln w="9525" algn="ctr">
            <a:noFill/>
            <a:round/>
            <a:headEnd/>
            <a:tailEnd/>
          </a:ln>
          <a:effectLst>
            <a:innerShdw blurRad="63500" dist="50800" dir="5400000">
              <a:prstClr val="black">
                <a:alpha val="50000"/>
              </a:prstClr>
            </a:innerShdw>
          </a:effectLst>
        </p:spPr>
        <p:txBody>
          <a:bodyPr/>
          <a:lstStyle/>
          <a:p>
            <a:pPr fontAlgn="auto">
              <a:spcBef>
                <a:spcPts val="0"/>
              </a:spcBef>
              <a:spcAft>
                <a:spcPts val="0"/>
              </a:spcAft>
              <a:defRPr/>
            </a:pPr>
            <a:endParaRPr lang="en-US">
              <a:latin typeface="+mn-lt"/>
            </a:endParaRPr>
          </a:p>
        </p:txBody>
      </p:sp>
      <p:sp>
        <p:nvSpPr>
          <p:cNvPr id="11" name="Rectangle 2">
            <a:extLst>
              <a:ext uri="{FF2B5EF4-FFF2-40B4-BE49-F238E27FC236}">
                <a16:creationId xmlns:a16="http://schemas.microsoft.com/office/drawing/2014/main" id="{CC745467-727B-5A15-494E-D296627B1A53}"/>
              </a:ext>
            </a:extLst>
          </p:cNvPr>
          <p:cNvSpPr txBox="1">
            <a:spLocks noChangeArrowheads="1"/>
          </p:cNvSpPr>
          <p:nvPr/>
        </p:nvSpPr>
        <p:spPr bwMode="auto">
          <a:xfrm>
            <a:off x="325960" y="304800"/>
            <a:ext cx="2616212" cy="785812"/>
          </a:xfrm>
          <a:prstGeom prst="rect">
            <a:avLst/>
          </a:prstGeom>
          <a:noFill/>
          <a:ln w="9525">
            <a:noFill/>
            <a:miter lim="800000"/>
            <a:headEnd/>
            <a:tailEnd/>
          </a:ln>
        </p:spPr>
        <p:txBody>
          <a:bodyPr anchor="ctr"/>
          <a:lstStyle/>
          <a:p>
            <a:pPr algn="ctr" fontAlgn="auto">
              <a:spcBef>
                <a:spcPts val="0"/>
              </a:spcBef>
              <a:spcAft>
                <a:spcPts val="0"/>
              </a:spcAft>
              <a:defRPr/>
            </a:pPr>
            <a:r>
              <a:rPr lang="en-US" sz="3200" b="1" kern="0" dirty="0">
                <a:effectLst>
                  <a:outerShdw blurRad="38100" dist="38100" dir="2700000" algn="tl">
                    <a:srgbClr val="000000">
                      <a:alpha val="43137"/>
                    </a:srgbClr>
                  </a:outerShdw>
                </a:effectLst>
                <a:cs typeface="Arial" pitchFamily="34" charset="0"/>
              </a:rPr>
              <a:t>Epstein functions</a:t>
            </a:r>
            <a:endParaRPr lang="th-TH" sz="3200" b="1" kern="0"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5CCBF617-FFD3-DF7B-05B9-08807DF7372F}"/>
              </a:ext>
            </a:extLst>
          </p:cNvPr>
          <p:cNvSpPr txBox="1"/>
          <p:nvPr/>
        </p:nvSpPr>
        <p:spPr>
          <a:xfrm>
            <a:off x="3496340" y="4710358"/>
            <a:ext cx="5266660" cy="1292662"/>
          </a:xfrm>
          <a:prstGeom prst="rect">
            <a:avLst/>
          </a:prstGeom>
          <a:solidFill>
            <a:schemeClr val="tx1"/>
          </a:solidFill>
        </p:spPr>
        <p:txBody>
          <a:bodyPr wrap="square" rtlCol="0">
            <a:spAutoFit/>
          </a:bodyPr>
          <a:lstStyle/>
          <a:p>
            <a:r>
              <a:rPr lang="en-US" dirty="0">
                <a:solidFill>
                  <a:schemeClr val="bg1"/>
                </a:solidFill>
              </a:rPr>
              <a:t>T = T(h</a:t>
            </a:r>
            <a:r>
              <a:rPr lang="en-US" baseline="-25000" dirty="0">
                <a:solidFill>
                  <a:schemeClr val="bg1"/>
                </a:solidFill>
              </a:rPr>
              <a:t>0</a:t>
            </a:r>
            <a:r>
              <a:rPr lang="en-US" dirty="0">
                <a:solidFill>
                  <a:schemeClr val="bg1"/>
                </a:solidFill>
              </a:rPr>
              <a:t>) + m1 (h-h</a:t>
            </a:r>
            <a:r>
              <a:rPr lang="en-US" baseline="-25000" dirty="0">
                <a:solidFill>
                  <a:schemeClr val="bg1"/>
                </a:solidFill>
              </a:rPr>
              <a:t>0</a:t>
            </a:r>
            <a:r>
              <a:rPr lang="en-US" dirty="0">
                <a:solidFill>
                  <a:schemeClr val="bg1"/>
                </a:solidFill>
              </a:rPr>
              <a:t>)+</a:t>
            </a:r>
          </a:p>
          <a:p>
            <a:r>
              <a:rPr lang="pt-BR" sz="1100" dirty="0">
                <a:solidFill>
                  <a:schemeClr val="bg1"/>
                </a:solidFill>
              </a:rPr>
              <a:t>                                                                                                                </a:t>
            </a:r>
          </a:p>
          <a:p>
            <a:r>
              <a:rPr lang="pt-BR" dirty="0">
                <a:solidFill>
                  <a:schemeClr val="bg1"/>
                </a:solidFill>
              </a:rPr>
              <a:t>     +  </a:t>
            </a:r>
            <a:r>
              <a:rPr lang="el-GR" sz="2000" dirty="0">
                <a:solidFill>
                  <a:schemeClr val="bg1"/>
                </a:solidFill>
              </a:rPr>
              <a:t>Σ</a:t>
            </a:r>
            <a:r>
              <a:rPr lang="en-US" sz="2000" baseline="-25000" dirty="0" err="1">
                <a:solidFill>
                  <a:schemeClr val="bg1"/>
                </a:solidFill>
              </a:rPr>
              <a:t>i</a:t>
            </a:r>
            <a:r>
              <a:rPr lang="pt-BR" dirty="0">
                <a:solidFill>
                  <a:schemeClr val="bg1"/>
                </a:solidFill>
              </a:rPr>
              <a:t> (m</a:t>
            </a:r>
            <a:r>
              <a:rPr lang="pt-BR" baseline="-25000" dirty="0">
                <a:solidFill>
                  <a:schemeClr val="bg1"/>
                </a:solidFill>
              </a:rPr>
              <a:t>i+1 </a:t>
            </a:r>
            <a:r>
              <a:rPr lang="pt-BR" dirty="0">
                <a:solidFill>
                  <a:schemeClr val="bg1"/>
                </a:solidFill>
              </a:rPr>
              <a:t>– m</a:t>
            </a:r>
            <a:r>
              <a:rPr lang="pt-BR" baseline="-25000" dirty="0">
                <a:solidFill>
                  <a:schemeClr val="bg1"/>
                </a:solidFill>
              </a:rPr>
              <a:t>i</a:t>
            </a:r>
            <a:r>
              <a:rPr lang="pt-BR" dirty="0">
                <a:solidFill>
                  <a:schemeClr val="bg1"/>
                </a:solidFill>
              </a:rPr>
              <a:t>) d</a:t>
            </a:r>
            <a:r>
              <a:rPr lang="pt-BR" baseline="-25000" dirty="0">
                <a:solidFill>
                  <a:schemeClr val="bg1"/>
                </a:solidFill>
              </a:rPr>
              <a:t>i</a:t>
            </a:r>
            <a:r>
              <a:rPr lang="pt-BR" dirty="0">
                <a:solidFill>
                  <a:schemeClr val="bg1"/>
                </a:solidFill>
              </a:rPr>
              <a:t> ln ------------------------- </a:t>
            </a:r>
          </a:p>
          <a:p>
            <a:r>
              <a:rPr lang="en-US" sz="1100" dirty="0"/>
              <a:t> = T</a:t>
            </a:r>
            <a:r>
              <a:rPr lang="en-US" sz="1100" dirty="0">
                <a:solidFill>
                  <a:schemeClr val="bg1"/>
                </a:solidFill>
              </a:rPr>
              <a:t>         </a:t>
            </a:r>
            <a:endParaRPr lang="en-US" dirty="0">
              <a:solidFill>
                <a:schemeClr val="bg1"/>
              </a:solidFill>
            </a:endParaRPr>
          </a:p>
          <a:p>
            <a:endParaRPr lang="en-US" dirty="0"/>
          </a:p>
        </p:txBody>
      </p:sp>
      <p:sp>
        <p:nvSpPr>
          <p:cNvPr id="13" name="TextBox 12">
            <a:extLst>
              <a:ext uri="{FF2B5EF4-FFF2-40B4-BE49-F238E27FC236}">
                <a16:creationId xmlns:a16="http://schemas.microsoft.com/office/drawing/2014/main" id="{18A835E7-62DA-1F76-F5E9-94A9A04A3610}"/>
              </a:ext>
            </a:extLst>
          </p:cNvPr>
          <p:cNvSpPr txBox="1"/>
          <p:nvPr/>
        </p:nvSpPr>
        <p:spPr>
          <a:xfrm>
            <a:off x="5943632" y="5045138"/>
            <a:ext cx="2250859" cy="369332"/>
          </a:xfrm>
          <a:prstGeom prst="rect">
            <a:avLst/>
          </a:prstGeom>
          <a:noFill/>
        </p:spPr>
        <p:txBody>
          <a:bodyPr wrap="square" rtlCol="0">
            <a:spAutoFit/>
          </a:bodyPr>
          <a:lstStyle/>
          <a:p>
            <a:r>
              <a:rPr lang="en-US" dirty="0">
                <a:solidFill>
                  <a:schemeClr val="bg1"/>
                </a:solidFill>
              </a:rPr>
              <a:t>1 + exp[(h -h</a:t>
            </a:r>
            <a:r>
              <a:rPr lang="en-US" baseline="-25000" dirty="0">
                <a:solidFill>
                  <a:schemeClr val="bg1"/>
                </a:solidFill>
              </a:rPr>
              <a:t>i</a:t>
            </a:r>
            <a:r>
              <a:rPr lang="en-US" dirty="0">
                <a:solidFill>
                  <a:schemeClr val="bg1"/>
                </a:solidFill>
              </a:rPr>
              <a:t>)/d</a:t>
            </a:r>
            <a:r>
              <a:rPr lang="en-US" baseline="-25000" dirty="0">
                <a:solidFill>
                  <a:schemeClr val="bg1"/>
                </a:solidFill>
              </a:rPr>
              <a:t>i</a:t>
            </a:r>
            <a:r>
              <a:rPr lang="en-US" dirty="0">
                <a:solidFill>
                  <a:schemeClr val="bg1"/>
                </a:solidFill>
              </a:rPr>
              <a:t>]</a:t>
            </a:r>
          </a:p>
        </p:txBody>
      </p:sp>
      <p:sp>
        <p:nvSpPr>
          <p:cNvPr id="14" name="TextBox 13">
            <a:extLst>
              <a:ext uri="{FF2B5EF4-FFF2-40B4-BE49-F238E27FC236}">
                <a16:creationId xmlns:a16="http://schemas.microsoft.com/office/drawing/2014/main" id="{542D3548-FD30-6A9B-3AF3-71A4874AB355}"/>
              </a:ext>
            </a:extLst>
          </p:cNvPr>
          <p:cNvSpPr txBox="1"/>
          <p:nvPr/>
        </p:nvSpPr>
        <p:spPr>
          <a:xfrm>
            <a:off x="5943632" y="5345661"/>
            <a:ext cx="2250859" cy="369332"/>
          </a:xfrm>
          <a:prstGeom prst="rect">
            <a:avLst/>
          </a:prstGeom>
          <a:noFill/>
        </p:spPr>
        <p:txBody>
          <a:bodyPr wrap="square" rtlCol="0">
            <a:spAutoFit/>
          </a:bodyPr>
          <a:lstStyle/>
          <a:p>
            <a:r>
              <a:rPr lang="en-US" dirty="0">
                <a:solidFill>
                  <a:schemeClr val="bg1"/>
                </a:solidFill>
              </a:rPr>
              <a:t>1 + exp[(h</a:t>
            </a:r>
            <a:r>
              <a:rPr lang="en-US" baseline="-25000" dirty="0">
                <a:solidFill>
                  <a:schemeClr val="bg1"/>
                </a:solidFill>
              </a:rPr>
              <a:t>0</a:t>
            </a:r>
            <a:r>
              <a:rPr lang="en-US" dirty="0">
                <a:solidFill>
                  <a:schemeClr val="bg1"/>
                </a:solidFill>
              </a:rPr>
              <a:t>-h</a:t>
            </a:r>
            <a:r>
              <a:rPr lang="en-US" baseline="-25000" dirty="0">
                <a:solidFill>
                  <a:schemeClr val="bg1"/>
                </a:solidFill>
              </a:rPr>
              <a:t>i</a:t>
            </a:r>
            <a:r>
              <a:rPr lang="en-US" dirty="0">
                <a:solidFill>
                  <a:schemeClr val="bg1"/>
                </a:solidFill>
              </a:rPr>
              <a:t>)/d</a:t>
            </a:r>
            <a:r>
              <a:rPr lang="en-US" baseline="-25000" dirty="0">
                <a:solidFill>
                  <a:schemeClr val="bg1"/>
                </a:solidFill>
              </a:rPr>
              <a:t>i</a:t>
            </a:r>
            <a:r>
              <a:rPr lang="en-US" dirty="0">
                <a:solidFill>
                  <a:schemeClr val="bg1"/>
                </a:solidFill>
              </a:rPr>
              <a:t>]</a:t>
            </a:r>
          </a:p>
        </p:txBody>
      </p:sp>
      <p:sp>
        <p:nvSpPr>
          <p:cNvPr id="15" name="TextBox 14">
            <a:extLst>
              <a:ext uri="{FF2B5EF4-FFF2-40B4-BE49-F238E27FC236}">
                <a16:creationId xmlns:a16="http://schemas.microsoft.com/office/drawing/2014/main" id="{2D7490FA-409B-3126-FAD3-6CC4D55370DC}"/>
              </a:ext>
            </a:extLst>
          </p:cNvPr>
          <p:cNvSpPr txBox="1"/>
          <p:nvPr/>
        </p:nvSpPr>
        <p:spPr>
          <a:xfrm>
            <a:off x="3496340" y="5789985"/>
            <a:ext cx="5266660" cy="369332"/>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               m</a:t>
            </a:r>
            <a:r>
              <a:rPr lang="en-US" kern="0" baseline="-25000" dirty="0" err="1">
                <a:solidFill>
                  <a:schemeClr val="bg1"/>
                </a:solidFill>
              </a:rPr>
              <a:t>i</a:t>
            </a:r>
            <a:r>
              <a:rPr lang="en-US" kern="0" dirty="0">
                <a:solidFill>
                  <a:schemeClr val="bg1"/>
                </a:solidFill>
              </a:rPr>
              <a:t> = ( T(h</a:t>
            </a:r>
            <a:r>
              <a:rPr kumimoji="0" lang="en-US" sz="1800" b="0" i="0" u="none" strike="noStrike" kern="0" cap="none" spc="0" normalizeH="0" baseline="-25000" noProof="0" dirty="0" err="1">
                <a:ln>
                  <a:noFill/>
                </a:ln>
                <a:solidFill>
                  <a:schemeClr val="bg1"/>
                </a:solidFill>
                <a:effectLst/>
                <a:uLnTx/>
                <a:uFillTx/>
              </a:rPr>
              <a:t>i</a:t>
            </a:r>
            <a:r>
              <a:rPr kumimoji="0" lang="en-US" sz="1800" b="0" i="0" u="none" strike="noStrike" kern="0" cap="none" spc="0" normalizeH="0" baseline="0" noProof="0" dirty="0">
                <a:ln>
                  <a:noFill/>
                </a:ln>
                <a:solidFill>
                  <a:schemeClr val="bg1"/>
                </a:solidFill>
                <a:effectLst/>
                <a:uLnTx/>
                <a:uFillTx/>
              </a:rPr>
              <a:t>) – T(</a:t>
            </a:r>
            <a:r>
              <a:rPr lang="en-US" kern="0" dirty="0">
                <a:solidFill>
                  <a:schemeClr val="bg1"/>
                </a:solidFill>
              </a:rPr>
              <a:t>h</a:t>
            </a:r>
            <a:r>
              <a:rPr kumimoji="0" lang="en-US" sz="1800" b="0" i="0" u="none" strike="noStrike" kern="0" cap="none" spc="0" normalizeH="0" baseline="-25000" noProof="0" dirty="0">
                <a:ln>
                  <a:noFill/>
                </a:ln>
                <a:solidFill>
                  <a:schemeClr val="bg1"/>
                </a:solidFill>
                <a:effectLst/>
                <a:uLnTx/>
                <a:uFillTx/>
              </a:rPr>
              <a:t>i-1</a:t>
            </a:r>
            <a:r>
              <a:rPr kumimoji="0" lang="en-US" sz="1800" b="0" i="0" u="none" strike="noStrike" kern="0" cap="none" spc="0" normalizeH="0" baseline="0" noProof="0" dirty="0">
                <a:ln>
                  <a:noFill/>
                </a:ln>
                <a:solidFill>
                  <a:schemeClr val="bg1"/>
                </a:solidFill>
                <a:effectLst/>
                <a:uLnTx/>
                <a:uFillTx/>
              </a:rPr>
              <a:t>)/(h</a:t>
            </a:r>
            <a:r>
              <a:rPr kumimoji="0" lang="en-US" sz="1800" b="0" i="0" u="none" strike="noStrike" kern="0" cap="none" spc="0" normalizeH="0" baseline="-25000" noProof="0" dirty="0">
                <a:ln>
                  <a:noFill/>
                </a:ln>
                <a:solidFill>
                  <a:schemeClr val="bg1"/>
                </a:solidFill>
                <a:effectLst/>
                <a:uLnTx/>
                <a:uFillTx/>
              </a:rPr>
              <a:t>i</a:t>
            </a:r>
            <a:r>
              <a:rPr kumimoji="0" lang="en-US" sz="1800" b="0" i="0" u="none" strike="noStrike" kern="0" cap="none" spc="0" normalizeH="0" baseline="0" noProof="0" dirty="0">
                <a:ln>
                  <a:noFill/>
                </a:ln>
                <a:solidFill>
                  <a:schemeClr val="bg1"/>
                </a:solidFill>
                <a:effectLst/>
                <a:uLnTx/>
                <a:uFillTx/>
              </a:rPr>
              <a:t> – h</a:t>
            </a:r>
            <a:r>
              <a:rPr kumimoji="0" lang="en-US" sz="1800" b="0" i="0" u="none" strike="noStrike" kern="0" cap="none" spc="0" normalizeH="0" baseline="-25000" noProof="0" dirty="0">
                <a:ln>
                  <a:noFill/>
                </a:ln>
                <a:solidFill>
                  <a:schemeClr val="bg1"/>
                </a:solidFill>
                <a:effectLst/>
                <a:uLnTx/>
                <a:uFillTx/>
              </a:rPr>
              <a:t>i-1</a:t>
            </a:r>
            <a:r>
              <a:rPr kumimoji="0" lang="en-US" sz="1800" b="0" i="0" u="none" strike="noStrike" kern="0" cap="none" spc="0" normalizeH="0" baseline="0" noProof="0" dirty="0">
                <a:ln>
                  <a:noFill/>
                </a:ln>
                <a:solidFill>
                  <a:schemeClr val="bg1"/>
                </a:solidFill>
                <a:effectLst/>
                <a:uLnTx/>
                <a:uFillTx/>
              </a:rPr>
              <a:t>) </a:t>
            </a:r>
          </a:p>
        </p:txBody>
      </p:sp>
    </p:spTree>
    <p:extLst>
      <p:ext uri="{BB962C8B-B14F-4D97-AF65-F5344CB8AC3E}">
        <p14:creationId xmlns:p14="http://schemas.microsoft.com/office/powerpoint/2010/main" val="79149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3" grpId="0"/>
      <p:bldP spid="14"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a:extLst>
              <a:ext uri="{FF2B5EF4-FFF2-40B4-BE49-F238E27FC236}">
                <a16:creationId xmlns:a16="http://schemas.microsoft.com/office/drawing/2014/main" id="{5CB83A35-83D8-9EDF-5B46-9EB87A3DB6AB}"/>
              </a:ext>
            </a:extLst>
          </p:cNvPr>
          <p:cNvSpPr txBox="1">
            <a:spLocks noChangeArrowheads="1"/>
          </p:cNvSpPr>
          <p:nvPr/>
        </p:nvSpPr>
        <p:spPr bwMode="auto">
          <a:xfrm>
            <a:off x="228600" y="152400"/>
            <a:ext cx="4441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International Reference Ionosphere - IRI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Plasma Temperature ---------------</a:t>
            </a:r>
          </a:p>
        </p:txBody>
      </p:sp>
      <p:pic>
        <p:nvPicPr>
          <p:cNvPr id="22533" name="Picture 4" descr="IMG_0003">
            <a:extLst>
              <a:ext uri="{FF2B5EF4-FFF2-40B4-BE49-F238E27FC236}">
                <a16:creationId xmlns:a16="http://schemas.microsoft.com/office/drawing/2014/main" id="{137699E4-0577-92CA-1117-8B430D2FD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49467"/>
            <a:ext cx="32019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7">
            <a:extLst>
              <a:ext uri="{FF2B5EF4-FFF2-40B4-BE49-F238E27FC236}">
                <a16:creationId xmlns:a16="http://schemas.microsoft.com/office/drawing/2014/main" id="{68E005D4-0732-C79B-ED18-2E58D2834642}"/>
              </a:ext>
            </a:extLst>
          </p:cNvPr>
          <p:cNvSpPr txBox="1">
            <a:spLocks noChangeArrowheads="1"/>
          </p:cNvSpPr>
          <p:nvPr/>
        </p:nvSpPr>
        <p:spPr bwMode="auto">
          <a:xfrm>
            <a:off x="7756525" y="4867379"/>
            <a:ext cx="407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T</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e</a:t>
            </a:r>
          </a:p>
        </p:txBody>
      </p:sp>
      <p:sp>
        <p:nvSpPr>
          <p:cNvPr id="22535" name="Text Box 8">
            <a:extLst>
              <a:ext uri="{FF2B5EF4-FFF2-40B4-BE49-F238E27FC236}">
                <a16:creationId xmlns:a16="http://schemas.microsoft.com/office/drawing/2014/main" id="{6851FABD-EB9B-1BA0-6578-554E143AF6E5}"/>
              </a:ext>
            </a:extLst>
          </p:cNvPr>
          <p:cNvSpPr txBox="1">
            <a:spLocks noChangeArrowheads="1"/>
          </p:cNvSpPr>
          <p:nvPr/>
        </p:nvSpPr>
        <p:spPr bwMode="auto">
          <a:xfrm>
            <a:off x="7239000" y="4297467"/>
            <a:ext cx="3667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T</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i</a:t>
            </a:r>
          </a:p>
        </p:txBody>
      </p:sp>
      <p:sp>
        <p:nvSpPr>
          <p:cNvPr id="22536" name="Text Box 9">
            <a:extLst>
              <a:ext uri="{FF2B5EF4-FFF2-40B4-BE49-F238E27FC236}">
                <a16:creationId xmlns:a16="http://schemas.microsoft.com/office/drawing/2014/main" id="{A9DF52DA-43C0-EA4A-7C0B-7A4B3348CC33}"/>
              </a:ext>
            </a:extLst>
          </p:cNvPr>
          <p:cNvSpPr txBox="1">
            <a:spLocks noChangeArrowheads="1"/>
          </p:cNvSpPr>
          <p:nvPr/>
        </p:nvSpPr>
        <p:spPr bwMode="auto">
          <a:xfrm>
            <a:off x="7620000" y="2621067"/>
            <a:ext cx="407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T</a:t>
            </a:r>
            <a:r>
              <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rPr>
              <a:t>e</a:t>
            </a:r>
          </a:p>
        </p:txBody>
      </p:sp>
      <p:sp>
        <p:nvSpPr>
          <p:cNvPr id="22537" name="Text Box 10">
            <a:extLst>
              <a:ext uri="{FF2B5EF4-FFF2-40B4-BE49-F238E27FC236}">
                <a16:creationId xmlns:a16="http://schemas.microsoft.com/office/drawing/2014/main" id="{77EF1E58-02D4-C890-5F5A-822F2ED808C2}"/>
              </a:ext>
            </a:extLst>
          </p:cNvPr>
          <p:cNvSpPr txBox="1">
            <a:spLocks noChangeArrowheads="1"/>
          </p:cNvSpPr>
          <p:nvPr/>
        </p:nvSpPr>
        <p:spPr bwMode="auto">
          <a:xfrm>
            <a:off x="7848600" y="3154467"/>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Equator</a:t>
            </a:r>
          </a:p>
        </p:txBody>
      </p:sp>
      <p:sp>
        <p:nvSpPr>
          <p:cNvPr id="22538" name="Text Box 11">
            <a:extLst>
              <a:ext uri="{FF2B5EF4-FFF2-40B4-BE49-F238E27FC236}">
                <a16:creationId xmlns:a16="http://schemas.microsoft.com/office/drawing/2014/main" id="{17EC8515-C217-19F7-6FDD-9C8B3DB99750}"/>
              </a:ext>
            </a:extLst>
          </p:cNvPr>
          <p:cNvSpPr txBox="1">
            <a:spLocks noChangeArrowheads="1"/>
          </p:cNvSpPr>
          <p:nvPr/>
        </p:nvSpPr>
        <p:spPr bwMode="auto">
          <a:xfrm>
            <a:off x="7391400" y="5364267"/>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Mid-latitudes</a:t>
            </a:r>
          </a:p>
        </p:txBody>
      </p:sp>
      <p:sp>
        <p:nvSpPr>
          <p:cNvPr id="22539" name="Text Box 12">
            <a:extLst>
              <a:ext uri="{FF2B5EF4-FFF2-40B4-BE49-F238E27FC236}">
                <a16:creationId xmlns:a16="http://schemas.microsoft.com/office/drawing/2014/main" id="{82AED800-7469-ED98-CF37-9224EF913625}"/>
              </a:ext>
            </a:extLst>
          </p:cNvPr>
          <p:cNvSpPr txBox="1">
            <a:spLocks noChangeArrowheads="1"/>
          </p:cNvSpPr>
          <p:nvPr/>
        </p:nvSpPr>
        <p:spPr bwMode="auto">
          <a:xfrm>
            <a:off x="7620000" y="1706667"/>
            <a:ext cx="552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day</a:t>
            </a:r>
          </a:p>
        </p:txBody>
      </p:sp>
      <p:sp>
        <p:nvSpPr>
          <p:cNvPr id="22540" name="Text Box 13">
            <a:extLst>
              <a:ext uri="{FF2B5EF4-FFF2-40B4-BE49-F238E27FC236}">
                <a16:creationId xmlns:a16="http://schemas.microsoft.com/office/drawing/2014/main" id="{B1AC439F-9B37-342E-70CE-28BA5214CB93}"/>
              </a:ext>
            </a:extLst>
          </p:cNvPr>
          <p:cNvSpPr txBox="1">
            <a:spLocks noChangeArrowheads="1"/>
          </p:cNvSpPr>
          <p:nvPr/>
        </p:nvSpPr>
        <p:spPr bwMode="auto">
          <a:xfrm>
            <a:off x="6781800" y="1706667"/>
            <a:ext cx="679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night</a:t>
            </a:r>
          </a:p>
        </p:txBody>
      </p:sp>
      <p:sp>
        <p:nvSpPr>
          <p:cNvPr id="22541" name="Text Box 14">
            <a:extLst>
              <a:ext uri="{FF2B5EF4-FFF2-40B4-BE49-F238E27FC236}">
                <a16:creationId xmlns:a16="http://schemas.microsoft.com/office/drawing/2014/main" id="{46665D10-5EE2-9103-A98E-A61C12E3534D}"/>
              </a:ext>
            </a:extLst>
          </p:cNvPr>
          <p:cNvSpPr txBox="1">
            <a:spLocks noChangeArrowheads="1"/>
          </p:cNvSpPr>
          <p:nvPr/>
        </p:nvSpPr>
        <p:spPr bwMode="auto">
          <a:xfrm>
            <a:off x="7924800" y="3916467"/>
            <a:ext cx="552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day</a:t>
            </a:r>
          </a:p>
        </p:txBody>
      </p:sp>
      <p:sp>
        <p:nvSpPr>
          <p:cNvPr id="22542" name="Text Box 15">
            <a:extLst>
              <a:ext uri="{FF2B5EF4-FFF2-40B4-BE49-F238E27FC236}">
                <a16:creationId xmlns:a16="http://schemas.microsoft.com/office/drawing/2014/main" id="{3134BF0C-8F63-391F-D22D-80D0C8B3DC64}"/>
              </a:ext>
            </a:extLst>
          </p:cNvPr>
          <p:cNvSpPr txBox="1">
            <a:spLocks noChangeArrowheads="1"/>
          </p:cNvSpPr>
          <p:nvPr/>
        </p:nvSpPr>
        <p:spPr bwMode="auto">
          <a:xfrm>
            <a:off x="6629400" y="3916467"/>
            <a:ext cx="679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night</a:t>
            </a:r>
          </a:p>
        </p:txBody>
      </p:sp>
      <p:sp>
        <p:nvSpPr>
          <p:cNvPr id="22543" name="Text Box 16">
            <a:extLst>
              <a:ext uri="{FF2B5EF4-FFF2-40B4-BE49-F238E27FC236}">
                <a16:creationId xmlns:a16="http://schemas.microsoft.com/office/drawing/2014/main" id="{7325CB50-7A2B-069B-8695-3F027526FC68}"/>
              </a:ext>
            </a:extLst>
          </p:cNvPr>
          <p:cNvSpPr txBox="1">
            <a:spLocks noChangeArrowheads="1"/>
          </p:cNvSpPr>
          <p:nvPr/>
        </p:nvSpPr>
        <p:spPr bwMode="auto">
          <a:xfrm rot="10800000">
            <a:off x="5867400" y="2925867"/>
            <a:ext cx="45878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Height / km</a:t>
            </a:r>
          </a:p>
        </p:txBody>
      </p:sp>
      <p:pic>
        <p:nvPicPr>
          <p:cNvPr id="22544" name="Picture 5" descr="IMG_0004">
            <a:extLst>
              <a:ext uri="{FF2B5EF4-FFF2-40B4-BE49-F238E27FC236}">
                <a16:creationId xmlns:a16="http://schemas.microsoft.com/office/drawing/2014/main" id="{396C34AF-ADD6-CA1D-AAA8-81B12513A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13" y="1205576"/>
            <a:ext cx="29686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5" name="Text Box 17">
            <a:extLst>
              <a:ext uri="{FF2B5EF4-FFF2-40B4-BE49-F238E27FC236}">
                <a16:creationId xmlns:a16="http://schemas.microsoft.com/office/drawing/2014/main" id="{B3197209-1FE4-BCDD-7C28-9C551D82CE85}"/>
              </a:ext>
            </a:extLst>
          </p:cNvPr>
          <p:cNvSpPr txBox="1">
            <a:spLocks noChangeArrowheads="1"/>
          </p:cNvSpPr>
          <p:nvPr/>
        </p:nvSpPr>
        <p:spPr bwMode="auto">
          <a:xfrm>
            <a:off x="570413" y="5846651"/>
            <a:ext cx="2968625" cy="366712"/>
          </a:xfrm>
          <a:prstGeom prst="rect">
            <a:avLst/>
          </a:prstGeom>
          <a:solidFill>
            <a:schemeClr val="tx1"/>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Geomagnetic Latitude</a:t>
            </a:r>
          </a:p>
        </p:txBody>
      </p:sp>
      <p:sp>
        <p:nvSpPr>
          <p:cNvPr id="2" name="Text Box 2">
            <a:extLst>
              <a:ext uri="{FF2B5EF4-FFF2-40B4-BE49-F238E27FC236}">
                <a16:creationId xmlns:a16="http://schemas.microsoft.com/office/drawing/2014/main" id="{00354B00-8332-D85C-904E-407BF6D25696}"/>
              </a:ext>
            </a:extLst>
          </p:cNvPr>
          <p:cNvSpPr txBox="1">
            <a:spLocks noChangeArrowheads="1"/>
          </p:cNvSpPr>
          <p:nvPr/>
        </p:nvSpPr>
        <p:spPr bwMode="auto">
          <a:xfrm>
            <a:off x="1054344" y="122238"/>
            <a:ext cx="6946900" cy="579438"/>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a:latin typeface="Times" panose="02020603050405020304" pitchFamily="18" charset="0"/>
                <a:cs typeface="Arial" panose="020B0604020202020204" pitchFamily="34" charset="0"/>
              </a:rPr>
              <a:t>Build-up of IRI electron density profile</a:t>
            </a:r>
          </a:p>
        </p:txBody>
      </p:sp>
      <p:sp>
        <p:nvSpPr>
          <p:cNvPr id="3" name="สี่เหลี่ยมผืนผ้า 5">
            <a:extLst>
              <a:ext uri="{FF2B5EF4-FFF2-40B4-BE49-F238E27FC236}">
                <a16:creationId xmlns:a16="http://schemas.microsoft.com/office/drawing/2014/main" id="{E1E26848-93B7-0761-4B92-273E19A2216F}"/>
              </a:ext>
            </a:extLst>
          </p:cNvPr>
          <p:cNvSpPr>
            <a:spLocks noChangeArrowheads="1"/>
          </p:cNvSpPr>
          <p:nvPr/>
        </p:nvSpPr>
        <p:spPr bwMode="auto">
          <a:xfrm>
            <a:off x="-12456" y="-30162"/>
            <a:ext cx="9144000" cy="914400"/>
          </a:xfrm>
          <a:prstGeom prst="rect">
            <a:avLst/>
          </a:prstGeom>
          <a:solidFill>
            <a:srgbClr val="0000FF"/>
          </a:solidFill>
          <a:ln w="9525" algn="ctr">
            <a:noFill/>
            <a:round/>
            <a:headEnd/>
            <a:tailEnd/>
          </a:ln>
          <a:effectLst>
            <a:innerShdw blurRad="63500" dist="50800" dir="5400000">
              <a:prstClr val="black">
                <a:alpha val="50000"/>
              </a:prstClr>
            </a:innerShdw>
          </a:effectLst>
        </p:spPr>
        <p:txBody>
          <a:bodyPr/>
          <a:lstStyle/>
          <a:p>
            <a:pPr fontAlgn="auto">
              <a:spcBef>
                <a:spcPts val="0"/>
              </a:spcBef>
              <a:spcAft>
                <a:spcPts val="0"/>
              </a:spcAft>
              <a:defRPr/>
            </a:pPr>
            <a:endParaRPr lang="en-US">
              <a:latin typeface="+mn-lt"/>
            </a:endParaRPr>
          </a:p>
        </p:txBody>
      </p:sp>
      <p:sp>
        <p:nvSpPr>
          <p:cNvPr id="4" name="Rectangle 2">
            <a:extLst>
              <a:ext uri="{FF2B5EF4-FFF2-40B4-BE49-F238E27FC236}">
                <a16:creationId xmlns:a16="http://schemas.microsoft.com/office/drawing/2014/main" id="{A6BE31BB-A4FC-3078-4E6D-ACDAE4BA6E27}"/>
              </a:ext>
            </a:extLst>
          </p:cNvPr>
          <p:cNvSpPr txBox="1">
            <a:spLocks noChangeArrowheads="1"/>
          </p:cNvSpPr>
          <p:nvPr/>
        </p:nvSpPr>
        <p:spPr bwMode="auto">
          <a:xfrm>
            <a:off x="444744" y="41276"/>
            <a:ext cx="8229600" cy="785812"/>
          </a:xfrm>
          <a:prstGeom prst="rect">
            <a:avLst/>
          </a:prstGeom>
          <a:noFill/>
          <a:ln w="9525">
            <a:noFill/>
            <a:miter lim="800000"/>
            <a:headEnd/>
            <a:tailEnd/>
          </a:ln>
        </p:spPr>
        <p:txBody>
          <a:bodyPr anchor="ctr"/>
          <a:lstStyle/>
          <a:p>
            <a:pPr algn="ctr" fontAlgn="auto">
              <a:spcBef>
                <a:spcPts val="0"/>
              </a:spcBef>
              <a:spcAft>
                <a:spcPts val="0"/>
              </a:spcAft>
              <a:defRPr/>
            </a:pPr>
            <a:r>
              <a:rPr lang="en-US" sz="3200" b="1" kern="0" dirty="0">
                <a:effectLst>
                  <a:outerShdw blurRad="38100" dist="38100" dir="2700000" algn="tl">
                    <a:srgbClr val="000000">
                      <a:alpha val="43137"/>
                    </a:srgbClr>
                  </a:outerShdw>
                </a:effectLst>
                <a:cs typeface="Arial" pitchFamily="34" charset="0"/>
              </a:rPr>
              <a:t>Electron and Ion Temperatures</a:t>
            </a:r>
            <a:endParaRPr lang="th-TH" sz="3200" b="1" kern="0" dirty="0">
              <a:effectLst>
                <a:outerShdw blurRad="38100" dist="38100" dir="2700000" algn="tl">
                  <a:srgbClr val="000000">
                    <a:alpha val="43137"/>
                  </a:srgbClr>
                </a:outerShdw>
              </a:effectLst>
            </a:endParaRPr>
          </a:p>
        </p:txBody>
      </p:sp>
      <p:sp>
        <p:nvSpPr>
          <p:cNvPr id="5" name="Rectangle 6">
            <a:extLst>
              <a:ext uri="{FF2B5EF4-FFF2-40B4-BE49-F238E27FC236}">
                <a16:creationId xmlns:a16="http://schemas.microsoft.com/office/drawing/2014/main" id="{6F62E643-5623-4BCB-B641-9E73C239E058}"/>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6" name="Rectangle 9">
            <a:extLst>
              <a:ext uri="{FF2B5EF4-FFF2-40B4-BE49-F238E27FC236}">
                <a16:creationId xmlns:a16="http://schemas.microsoft.com/office/drawing/2014/main" id="{D190425B-1B43-2C22-984A-5F60DF4970F8}"/>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7" name="Rectangle 10">
            <a:extLst>
              <a:ext uri="{FF2B5EF4-FFF2-40B4-BE49-F238E27FC236}">
                <a16:creationId xmlns:a16="http://schemas.microsoft.com/office/drawing/2014/main" id="{498F1A98-3124-494F-5A4E-018A7F687C0D}"/>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 name="Rectangle 12">
            <a:extLst>
              <a:ext uri="{FF2B5EF4-FFF2-40B4-BE49-F238E27FC236}">
                <a16:creationId xmlns:a16="http://schemas.microsoft.com/office/drawing/2014/main" id="{FE4099FA-1388-761B-C011-EE065CD44FDE}"/>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9" name="Rectangle 14">
            <a:extLst>
              <a:ext uri="{FF2B5EF4-FFF2-40B4-BE49-F238E27FC236}">
                <a16:creationId xmlns:a16="http://schemas.microsoft.com/office/drawing/2014/main" id="{547CEAAE-022A-E5B1-7679-F91563166F53}"/>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0" name="Rectangle 10">
            <a:extLst>
              <a:ext uri="{FF2B5EF4-FFF2-40B4-BE49-F238E27FC236}">
                <a16:creationId xmlns:a16="http://schemas.microsoft.com/office/drawing/2014/main" id="{CE020508-0169-B703-CB41-7DAC270DEFCB}"/>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1" name="Rectangle 12">
            <a:extLst>
              <a:ext uri="{FF2B5EF4-FFF2-40B4-BE49-F238E27FC236}">
                <a16:creationId xmlns:a16="http://schemas.microsoft.com/office/drawing/2014/main" id="{C73572DD-456F-12F2-081F-7B6E346CD647}"/>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2" name="Rectangle 14">
            <a:extLst>
              <a:ext uri="{FF2B5EF4-FFF2-40B4-BE49-F238E27FC236}">
                <a16:creationId xmlns:a16="http://schemas.microsoft.com/office/drawing/2014/main" id="{63E8FA4B-FAE2-3023-3C68-057EF20F9756}"/>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3" name="Rectangle 8">
            <a:extLst>
              <a:ext uri="{FF2B5EF4-FFF2-40B4-BE49-F238E27FC236}">
                <a16:creationId xmlns:a16="http://schemas.microsoft.com/office/drawing/2014/main" id="{3371FF5F-22E2-5831-E62E-92D6A4D36C5F}"/>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4" name="Rectangle 6">
            <a:extLst>
              <a:ext uri="{FF2B5EF4-FFF2-40B4-BE49-F238E27FC236}">
                <a16:creationId xmlns:a16="http://schemas.microsoft.com/office/drawing/2014/main" id="{232A5FD9-1420-AED8-A24F-E5FDCD3D494A}"/>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5" name="Rectangle 8">
            <a:extLst>
              <a:ext uri="{FF2B5EF4-FFF2-40B4-BE49-F238E27FC236}">
                <a16:creationId xmlns:a16="http://schemas.microsoft.com/office/drawing/2014/main" id="{B84A18AB-8788-2043-D73E-DA5AE3C8D8C6}"/>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6" name="Rectangle 10">
            <a:extLst>
              <a:ext uri="{FF2B5EF4-FFF2-40B4-BE49-F238E27FC236}">
                <a16:creationId xmlns:a16="http://schemas.microsoft.com/office/drawing/2014/main" id="{58A2D1D8-E4BA-2897-226B-35B4EC72F101}"/>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7" name="Rectangle 12">
            <a:extLst>
              <a:ext uri="{FF2B5EF4-FFF2-40B4-BE49-F238E27FC236}">
                <a16:creationId xmlns:a16="http://schemas.microsoft.com/office/drawing/2014/main" id="{784DC0B6-5925-CC75-1828-AA91C9DC2F8F}"/>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8" name="Rectangle 14">
            <a:extLst>
              <a:ext uri="{FF2B5EF4-FFF2-40B4-BE49-F238E27FC236}">
                <a16:creationId xmlns:a16="http://schemas.microsoft.com/office/drawing/2014/main" id="{F4C2709A-D226-41E2-F656-7466E1F32DA9}"/>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9" name="Rectangle 16">
            <a:extLst>
              <a:ext uri="{FF2B5EF4-FFF2-40B4-BE49-F238E27FC236}">
                <a16:creationId xmlns:a16="http://schemas.microsoft.com/office/drawing/2014/main" id="{1D496C0B-CEB9-41BE-73B2-7DB2316D46BA}"/>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0" name="Rectangle 18">
            <a:extLst>
              <a:ext uri="{FF2B5EF4-FFF2-40B4-BE49-F238E27FC236}">
                <a16:creationId xmlns:a16="http://schemas.microsoft.com/office/drawing/2014/main" id="{987A2210-B984-8BC4-1D8F-E00F78E8FFC4}"/>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1" name="Text Box 17">
            <a:extLst>
              <a:ext uri="{FF2B5EF4-FFF2-40B4-BE49-F238E27FC236}">
                <a16:creationId xmlns:a16="http://schemas.microsoft.com/office/drawing/2014/main" id="{9D7ACEF5-8163-126A-FDDC-1BB2CBF998A6}"/>
              </a:ext>
            </a:extLst>
          </p:cNvPr>
          <p:cNvSpPr txBox="1">
            <a:spLocks noChangeArrowheads="1"/>
          </p:cNvSpPr>
          <p:nvPr/>
        </p:nvSpPr>
        <p:spPr bwMode="auto">
          <a:xfrm>
            <a:off x="5860255" y="5790569"/>
            <a:ext cx="3201989" cy="369332"/>
          </a:xfrm>
          <a:prstGeom prst="rect">
            <a:avLst/>
          </a:prstGeom>
          <a:solidFill>
            <a:schemeClr val="tx1"/>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Temperatures / K</a:t>
            </a:r>
          </a:p>
        </p:txBody>
      </p:sp>
      <p:sp>
        <p:nvSpPr>
          <p:cNvPr id="23" name="Text Box 17">
            <a:extLst>
              <a:ext uri="{FF2B5EF4-FFF2-40B4-BE49-F238E27FC236}">
                <a16:creationId xmlns:a16="http://schemas.microsoft.com/office/drawing/2014/main" id="{775F6888-75EE-421D-6518-BFF13613724B}"/>
              </a:ext>
            </a:extLst>
          </p:cNvPr>
          <p:cNvSpPr txBox="1">
            <a:spLocks noChangeArrowheads="1"/>
          </p:cNvSpPr>
          <p:nvPr/>
        </p:nvSpPr>
        <p:spPr bwMode="auto">
          <a:xfrm rot="16200000">
            <a:off x="-2069151" y="3524804"/>
            <a:ext cx="5007788" cy="369332"/>
          </a:xfrm>
          <a:prstGeom prst="rect">
            <a:avLst/>
          </a:prstGeom>
          <a:solidFill>
            <a:schemeClr val="tx1"/>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Temperatures / K</a:t>
            </a:r>
          </a:p>
        </p:txBody>
      </p:sp>
      <p:sp>
        <p:nvSpPr>
          <p:cNvPr id="22" name="TextBox 21">
            <a:extLst>
              <a:ext uri="{FF2B5EF4-FFF2-40B4-BE49-F238E27FC236}">
                <a16:creationId xmlns:a16="http://schemas.microsoft.com/office/drawing/2014/main" id="{03545E00-74A4-C6F6-213F-0B68F795CD48}"/>
              </a:ext>
            </a:extLst>
          </p:cNvPr>
          <p:cNvSpPr txBox="1"/>
          <p:nvPr/>
        </p:nvSpPr>
        <p:spPr>
          <a:xfrm>
            <a:off x="3632779" y="2307416"/>
            <a:ext cx="1998082" cy="3046988"/>
          </a:xfrm>
          <a:prstGeom prst="rect">
            <a:avLst/>
          </a:prstGeom>
          <a:noFill/>
        </p:spPr>
        <p:txBody>
          <a:bodyPr wrap="square" rtlCol="0">
            <a:spAutoFit/>
          </a:bodyPr>
          <a:lstStyle/>
          <a:p>
            <a:r>
              <a:rPr lang="en-US" sz="1600" dirty="0"/>
              <a:t>Global models at fixed heights (mostly from satellite observations at circular orbits) are connected with the Booker approach (Epstein functions) to obtain the  altitudinal profiles.</a:t>
            </a:r>
          </a:p>
        </p:txBody>
      </p:sp>
      <p:sp>
        <p:nvSpPr>
          <p:cNvPr id="24" name="Arrow: Right 23">
            <a:extLst>
              <a:ext uri="{FF2B5EF4-FFF2-40B4-BE49-F238E27FC236}">
                <a16:creationId xmlns:a16="http://schemas.microsoft.com/office/drawing/2014/main" id="{CD8B95F3-E257-6B9E-27E9-D4AA76E07638}"/>
              </a:ext>
            </a:extLst>
          </p:cNvPr>
          <p:cNvSpPr/>
          <p:nvPr/>
        </p:nvSpPr>
        <p:spPr>
          <a:xfrm>
            <a:off x="3772943" y="1809248"/>
            <a:ext cx="1832021" cy="291666"/>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DB23EA44-64A2-9774-4D7D-02A21ACBD5BC}"/>
              </a:ext>
            </a:extLst>
          </p:cNvPr>
          <p:cNvSpPr/>
          <p:nvPr/>
        </p:nvSpPr>
        <p:spPr>
          <a:xfrm>
            <a:off x="3787208" y="5492971"/>
            <a:ext cx="1832021" cy="291666"/>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685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Screen shot 2011-04-14 at 5.03.17 PM.png">
            <a:extLst>
              <a:ext uri="{FF2B5EF4-FFF2-40B4-BE49-F238E27FC236}">
                <a16:creationId xmlns:a16="http://schemas.microsoft.com/office/drawing/2014/main" id="{93F2943E-2A94-8C8F-6527-E3253777A8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4642" y="834646"/>
            <a:ext cx="4197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1" descr="Screen shot 2011-04-14 at 5.12.12 PM.png">
            <a:extLst>
              <a:ext uri="{FF2B5EF4-FFF2-40B4-BE49-F238E27FC236}">
                <a16:creationId xmlns:a16="http://schemas.microsoft.com/office/drawing/2014/main" id="{93A9A038-772A-D117-8241-77C3029DE4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225" y="2826396"/>
            <a:ext cx="3817938"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2" descr="Screen shot 2011-04-14 at 5.05.08 PM.png">
            <a:extLst>
              <a:ext uri="{FF2B5EF4-FFF2-40B4-BE49-F238E27FC236}">
                <a16:creationId xmlns:a16="http://schemas.microsoft.com/office/drawing/2014/main" id="{A8CF4174-2CA7-B4F6-7AC3-E234B436A3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3771" y="3959299"/>
            <a:ext cx="4099091" cy="247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E6E0886E-330C-997E-C830-27979624E436}"/>
              </a:ext>
            </a:extLst>
          </p:cNvPr>
          <p:cNvCxnSpPr>
            <a:cxnSpLocks/>
          </p:cNvCxnSpPr>
          <p:nvPr/>
        </p:nvCxnSpPr>
        <p:spPr>
          <a:xfrm flipV="1">
            <a:off x="3974152" y="2804816"/>
            <a:ext cx="1189488" cy="145933"/>
          </a:xfrm>
          <a:prstGeom prst="line">
            <a:avLst/>
          </a:prstGeom>
          <a:ln w="25400">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4D2B5C9-B6F3-4FF2-80D3-95EF08C531D9}"/>
              </a:ext>
            </a:extLst>
          </p:cNvPr>
          <p:cNvCxnSpPr>
            <a:cxnSpLocks/>
          </p:cNvCxnSpPr>
          <p:nvPr/>
        </p:nvCxnSpPr>
        <p:spPr>
          <a:xfrm flipV="1">
            <a:off x="3992649" y="3132932"/>
            <a:ext cx="1160376" cy="1787987"/>
          </a:xfrm>
          <a:prstGeom prst="line">
            <a:avLst/>
          </a:prstGeom>
          <a:ln w="25400">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72BA51B-DB4F-A4C6-33AF-EB7997D5AB40}"/>
              </a:ext>
            </a:extLst>
          </p:cNvPr>
          <p:cNvCxnSpPr>
            <a:cxnSpLocks/>
          </p:cNvCxnSpPr>
          <p:nvPr/>
        </p:nvCxnSpPr>
        <p:spPr>
          <a:xfrm>
            <a:off x="3999737" y="4642127"/>
            <a:ext cx="1209395" cy="1552575"/>
          </a:xfrm>
          <a:prstGeom prst="line">
            <a:avLst/>
          </a:prstGeom>
          <a:ln w="25400">
            <a:solidFill>
              <a:srgbClr val="00B0F0"/>
            </a:solidFill>
          </a:ln>
        </p:spPr>
        <p:style>
          <a:lnRef idx="2">
            <a:schemeClr val="accent1"/>
          </a:lnRef>
          <a:fillRef idx="0">
            <a:schemeClr val="accent1"/>
          </a:fillRef>
          <a:effectRef idx="1">
            <a:schemeClr val="accent1"/>
          </a:effectRef>
          <a:fontRef idx="minor">
            <a:schemeClr val="tx1"/>
          </a:fontRef>
        </p:style>
      </p:cxnSp>
      <p:sp>
        <p:nvSpPr>
          <p:cNvPr id="23562" name="TextBox 32">
            <a:extLst>
              <a:ext uri="{FF2B5EF4-FFF2-40B4-BE49-F238E27FC236}">
                <a16:creationId xmlns:a16="http://schemas.microsoft.com/office/drawing/2014/main" id="{1D6E6CFD-F410-1BBE-EBF0-93DBDD770D70}"/>
              </a:ext>
            </a:extLst>
          </p:cNvPr>
          <p:cNvSpPr txBox="1">
            <a:spLocks noChangeArrowheads="1"/>
          </p:cNvSpPr>
          <p:nvPr/>
        </p:nvSpPr>
        <p:spPr bwMode="auto">
          <a:xfrm>
            <a:off x="6107113" y="990600"/>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N</a:t>
            </a:r>
            <a:r>
              <a:rPr lang="en-US" altLang="en-US" sz="1600" b="1" baseline="30000" dirty="0">
                <a:latin typeface="Arial" panose="020B0604020202020204" pitchFamily="34" charset="0"/>
              </a:rPr>
              <a:t>+</a:t>
            </a:r>
          </a:p>
        </p:txBody>
      </p:sp>
      <p:sp>
        <p:nvSpPr>
          <p:cNvPr id="23563" name="TextBox 33">
            <a:extLst>
              <a:ext uri="{FF2B5EF4-FFF2-40B4-BE49-F238E27FC236}">
                <a16:creationId xmlns:a16="http://schemas.microsoft.com/office/drawing/2014/main" id="{56021D54-63C4-41D8-AFDF-7AE45F96499C}"/>
              </a:ext>
            </a:extLst>
          </p:cNvPr>
          <p:cNvSpPr txBox="1">
            <a:spLocks noChangeArrowheads="1"/>
          </p:cNvSpPr>
          <p:nvPr/>
        </p:nvSpPr>
        <p:spPr bwMode="auto">
          <a:xfrm>
            <a:off x="7669213" y="990600"/>
            <a:ext cx="4079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N</a:t>
            </a:r>
            <a:r>
              <a:rPr lang="en-US" altLang="en-US" sz="1600" b="1" baseline="-25000">
                <a:latin typeface="Arial" panose="020B0604020202020204" pitchFamily="34" charset="0"/>
              </a:rPr>
              <a:t>e</a:t>
            </a:r>
          </a:p>
        </p:txBody>
      </p:sp>
      <p:sp>
        <p:nvSpPr>
          <p:cNvPr id="23564" name="TextBox 34">
            <a:extLst>
              <a:ext uri="{FF2B5EF4-FFF2-40B4-BE49-F238E27FC236}">
                <a16:creationId xmlns:a16="http://schemas.microsoft.com/office/drawing/2014/main" id="{80C0C737-1AD8-4864-A102-5A01ED486639}"/>
              </a:ext>
            </a:extLst>
          </p:cNvPr>
          <p:cNvSpPr txBox="1">
            <a:spLocks noChangeArrowheads="1"/>
          </p:cNvSpPr>
          <p:nvPr/>
        </p:nvSpPr>
        <p:spPr bwMode="auto">
          <a:xfrm>
            <a:off x="5965825" y="1200151"/>
            <a:ext cx="425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solidFill>
                  <a:schemeClr val="bg1"/>
                </a:solidFill>
                <a:latin typeface="Arial" panose="020B0604020202020204" pitchFamily="34" charset="0"/>
              </a:rPr>
              <a:t>O</a:t>
            </a:r>
            <a:r>
              <a:rPr lang="en-US" altLang="en-US" sz="1600" b="1" baseline="30000" dirty="0">
                <a:solidFill>
                  <a:schemeClr val="bg1"/>
                </a:solidFill>
                <a:latin typeface="Arial" panose="020B0604020202020204" pitchFamily="34" charset="0"/>
              </a:rPr>
              <a:t>+</a:t>
            </a:r>
          </a:p>
        </p:txBody>
      </p:sp>
      <p:sp>
        <p:nvSpPr>
          <p:cNvPr id="23565" name="TextBox 35">
            <a:extLst>
              <a:ext uri="{FF2B5EF4-FFF2-40B4-BE49-F238E27FC236}">
                <a16:creationId xmlns:a16="http://schemas.microsoft.com/office/drawing/2014/main" id="{E93A56C1-B21A-86AB-784D-0DCEE5C95D41}"/>
              </a:ext>
            </a:extLst>
          </p:cNvPr>
          <p:cNvSpPr txBox="1">
            <a:spLocks noChangeArrowheads="1"/>
          </p:cNvSpPr>
          <p:nvPr/>
        </p:nvSpPr>
        <p:spPr bwMode="auto">
          <a:xfrm>
            <a:off x="7356475" y="1312863"/>
            <a:ext cx="425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H</a:t>
            </a:r>
            <a:r>
              <a:rPr lang="en-US" altLang="en-US" sz="1600" b="1" baseline="30000">
                <a:latin typeface="Arial" panose="020B0604020202020204" pitchFamily="34" charset="0"/>
              </a:rPr>
              <a:t>+</a:t>
            </a:r>
          </a:p>
        </p:txBody>
      </p:sp>
      <p:sp>
        <p:nvSpPr>
          <p:cNvPr id="23566" name="TextBox 36">
            <a:extLst>
              <a:ext uri="{FF2B5EF4-FFF2-40B4-BE49-F238E27FC236}">
                <a16:creationId xmlns:a16="http://schemas.microsoft.com/office/drawing/2014/main" id="{1E1C3AAB-8233-D5CB-4FE7-0839F234EDBF}"/>
              </a:ext>
            </a:extLst>
          </p:cNvPr>
          <p:cNvSpPr txBox="1">
            <a:spLocks noChangeArrowheads="1"/>
          </p:cNvSpPr>
          <p:nvPr/>
        </p:nvSpPr>
        <p:spPr bwMode="auto">
          <a:xfrm>
            <a:off x="6539725" y="1205467"/>
            <a:ext cx="527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solidFill>
                  <a:schemeClr val="bg1"/>
                </a:solidFill>
                <a:latin typeface="Arial" panose="020B0604020202020204" pitchFamily="34" charset="0"/>
              </a:rPr>
              <a:t>He</a:t>
            </a:r>
            <a:r>
              <a:rPr lang="en-US" altLang="en-US" sz="1600" b="1" baseline="30000" dirty="0">
                <a:solidFill>
                  <a:schemeClr val="bg1"/>
                </a:solidFill>
                <a:latin typeface="Arial" panose="020B0604020202020204" pitchFamily="34" charset="0"/>
              </a:rPr>
              <a:t>+</a:t>
            </a:r>
          </a:p>
        </p:txBody>
      </p:sp>
      <p:sp>
        <p:nvSpPr>
          <p:cNvPr id="23568" name="TextBox 38">
            <a:extLst>
              <a:ext uri="{FF2B5EF4-FFF2-40B4-BE49-F238E27FC236}">
                <a16:creationId xmlns:a16="http://schemas.microsoft.com/office/drawing/2014/main" id="{500C2231-B5FC-4EE2-0D02-C4ACEBA864ED}"/>
              </a:ext>
            </a:extLst>
          </p:cNvPr>
          <p:cNvSpPr txBox="1">
            <a:spLocks noChangeArrowheads="1"/>
          </p:cNvSpPr>
          <p:nvPr/>
        </p:nvSpPr>
        <p:spPr bwMode="auto">
          <a:xfrm>
            <a:off x="3195851" y="3561300"/>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solidFill>
                  <a:schemeClr val="bg1"/>
                </a:solidFill>
                <a:latin typeface="Arial" panose="020B0604020202020204" pitchFamily="34" charset="0"/>
              </a:rPr>
              <a:t>NO</a:t>
            </a:r>
            <a:r>
              <a:rPr lang="en-US" altLang="en-US" sz="1600" b="1" baseline="30000" dirty="0">
                <a:solidFill>
                  <a:schemeClr val="bg1"/>
                </a:solidFill>
                <a:latin typeface="Arial" panose="020B0604020202020204" pitchFamily="34" charset="0"/>
              </a:rPr>
              <a:t>+</a:t>
            </a:r>
          </a:p>
        </p:txBody>
      </p:sp>
      <p:sp>
        <p:nvSpPr>
          <p:cNvPr id="23569" name="TextBox 39">
            <a:extLst>
              <a:ext uri="{FF2B5EF4-FFF2-40B4-BE49-F238E27FC236}">
                <a16:creationId xmlns:a16="http://schemas.microsoft.com/office/drawing/2014/main" id="{FF33B79D-3F33-CB60-FDA3-8ED57745FC6F}"/>
              </a:ext>
            </a:extLst>
          </p:cNvPr>
          <p:cNvSpPr txBox="1">
            <a:spLocks noChangeArrowheads="1"/>
          </p:cNvSpPr>
          <p:nvPr/>
        </p:nvSpPr>
        <p:spPr bwMode="auto">
          <a:xfrm>
            <a:off x="2879756" y="3876008"/>
            <a:ext cx="50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solidFill>
                  <a:schemeClr val="bg1"/>
                </a:solidFill>
                <a:latin typeface="Arial" panose="020B0604020202020204" pitchFamily="34" charset="0"/>
              </a:rPr>
              <a:t>O</a:t>
            </a:r>
            <a:r>
              <a:rPr lang="en-US" altLang="en-US" sz="1600" b="1" baseline="-25000" dirty="0">
                <a:solidFill>
                  <a:schemeClr val="bg1"/>
                </a:solidFill>
                <a:latin typeface="Arial" panose="020B0604020202020204" pitchFamily="34" charset="0"/>
              </a:rPr>
              <a:t>2</a:t>
            </a:r>
            <a:r>
              <a:rPr lang="en-US" altLang="en-US" sz="1600" b="1" baseline="30000" dirty="0">
                <a:solidFill>
                  <a:schemeClr val="bg1"/>
                </a:solidFill>
                <a:latin typeface="Arial" panose="020B0604020202020204" pitchFamily="34" charset="0"/>
              </a:rPr>
              <a:t>+</a:t>
            </a:r>
          </a:p>
        </p:txBody>
      </p:sp>
      <p:sp>
        <p:nvSpPr>
          <p:cNvPr id="23570" name="TextBox 40">
            <a:extLst>
              <a:ext uri="{FF2B5EF4-FFF2-40B4-BE49-F238E27FC236}">
                <a16:creationId xmlns:a16="http://schemas.microsoft.com/office/drawing/2014/main" id="{B9F27565-2D2E-1BF8-8E9E-67F41A19AD1F}"/>
              </a:ext>
            </a:extLst>
          </p:cNvPr>
          <p:cNvSpPr txBox="1">
            <a:spLocks noChangeArrowheads="1"/>
          </p:cNvSpPr>
          <p:nvPr/>
        </p:nvSpPr>
        <p:spPr bwMode="auto">
          <a:xfrm>
            <a:off x="3591750" y="3460512"/>
            <a:ext cx="4079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solidFill>
                  <a:schemeClr val="bg1"/>
                </a:solidFill>
                <a:latin typeface="Arial" panose="020B0604020202020204" pitchFamily="34" charset="0"/>
              </a:rPr>
              <a:t>N</a:t>
            </a:r>
            <a:r>
              <a:rPr lang="en-US" altLang="en-US" sz="1600" b="1" baseline="-25000" dirty="0">
                <a:solidFill>
                  <a:schemeClr val="bg1"/>
                </a:solidFill>
                <a:latin typeface="Arial" panose="020B0604020202020204" pitchFamily="34" charset="0"/>
              </a:rPr>
              <a:t>e</a:t>
            </a:r>
          </a:p>
        </p:txBody>
      </p:sp>
      <p:sp>
        <p:nvSpPr>
          <p:cNvPr id="23571" name="TextBox 42">
            <a:extLst>
              <a:ext uri="{FF2B5EF4-FFF2-40B4-BE49-F238E27FC236}">
                <a16:creationId xmlns:a16="http://schemas.microsoft.com/office/drawing/2014/main" id="{5F5CE3DB-1A29-5B1C-EA45-29B8B2F7A233}"/>
              </a:ext>
            </a:extLst>
          </p:cNvPr>
          <p:cNvSpPr txBox="1">
            <a:spLocks noChangeArrowheads="1"/>
          </p:cNvSpPr>
          <p:nvPr/>
        </p:nvSpPr>
        <p:spPr bwMode="auto">
          <a:xfrm>
            <a:off x="6931025" y="4067175"/>
            <a:ext cx="425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O</a:t>
            </a:r>
            <a:r>
              <a:rPr lang="en-US" altLang="en-US" sz="1600" b="1" baseline="30000">
                <a:latin typeface="Arial" panose="020B0604020202020204" pitchFamily="34" charset="0"/>
              </a:rPr>
              <a:t>+</a:t>
            </a:r>
          </a:p>
        </p:txBody>
      </p:sp>
      <p:sp>
        <p:nvSpPr>
          <p:cNvPr id="23572" name="TextBox 43">
            <a:extLst>
              <a:ext uri="{FF2B5EF4-FFF2-40B4-BE49-F238E27FC236}">
                <a16:creationId xmlns:a16="http://schemas.microsoft.com/office/drawing/2014/main" id="{C1EBF845-A10C-6666-9490-2AF8374F6B9F}"/>
              </a:ext>
            </a:extLst>
          </p:cNvPr>
          <p:cNvSpPr txBox="1">
            <a:spLocks noChangeArrowheads="1"/>
          </p:cNvSpPr>
          <p:nvPr/>
        </p:nvSpPr>
        <p:spPr bwMode="auto">
          <a:xfrm>
            <a:off x="7531100" y="4067175"/>
            <a:ext cx="501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O</a:t>
            </a:r>
            <a:r>
              <a:rPr lang="en-US" altLang="en-US" sz="1600" b="1" baseline="-25000">
                <a:latin typeface="Arial" panose="020B0604020202020204" pitchFamily="34" charset="0"/>
              </a:rPr>
              <a:t>2</a:t>
            </a:r>
            <a:r>
              <a:rPr lang="en-US" altLang="en-US" sz="1600" b="1" baseline="30000">
                <a:latin typeface="Arial" panose="020B0604020202020204" pitchFamily="34" charset="0"/>
              </a:rPr>
              <a:t>+</a:t>
            </a:r>
          </a:p>
        </p:txBody>
      </p:sp>
      <p:sp>
        <p:nvSpPr>
          <p:cNvPr id="23573" name="TextBox 44">
            <a:extLst>
              <a:ext uri="{FF2B5EF4-FFF2-40B4-BE49-F238E27FC236}">
                <a16:creationId xmlns:a16="http://schemas.microsoft.com/office/drawing/2014/main" id="{E07683C3-2B05-68A1-A4EE-FB6574701D4D}"/>
              </a:ext>
            </a:extLst>
          </p:cNvPr>
          <p:cNvSpPr txBox="1">
            <a:spLocks noChangeArrowheads="1"/>
          </p:cNvSpPr>
          <p:nvPr/>
        </p:nvSpPr>
        <p:spPr bwMode="auto">
          <a:xfrm>
            <a:off x="7791450" y="3897313"/>
            <a:ext cx="571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NO</a:t>
            </a:r>
            <a:r>
              <a:rPr lang="en-US" altLang="en-US" sz="1600" b="1" baseline="30000">
                <a:latin typeface="Arial" panose="020B0604020202020204" pitchFamily="34" charset="0"/>
              </a:rPr>
              <a:t>+</a:t>
            </a:r>
          </a:p>
        </p:txBody>
      </p:sp>
      <p:sp>
        <p:nvSpPr>
          <p:cNvPr id="23574" name="TextBox 45">
            <a:extLst>
              <a:ext uri="{FF2B5EF4-FFF2-40B4-BE49-F238E27FC236}">
                <a16:creationId xmlns:a16="http://schemas.microsoft.com/office/drawing/2014/main" id="{AFFEB0A2-05FF-C902-2596-A4B62CD958A0}"/>
              </a:ext>
            </a:extLst>
          </p:cNvPr>
          <p:cNvSpPr txBox="1">
            <a:spLocks noChangeArrowheads="1"/>
          </p:cNvSpPr>
          <p:nvPr/>
        </p:nvSpPr>
        <p:spPr bwMode="auto">
          <a:xfrm>
            <a:off x="8032750" y="4237038"/>
            <a:ext cx="406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N</a:t>
            </a:r>
            <a:r>
              <a:rPr lang="en-US" altLang="en-US" sz="1600" b="1" baseline="-25000">
                <a:latin typeface="Arial" panose="020B0604020202020204" pitchFamily="34" charset="0"/>
              </a:rPr>
              <a:t>e</a:t>
            </a:r>
          </a:p>
        </p:txBody>
      </p:sp>
      <p:sp>
        <p:nvSpPr>
          <p:cNvPr id="23575" name="TextBox 46">
            <a:extLst>
              <a:ext uri="{FF2B5EF4-FFF2-40B4-BE49-F238E27FC236}">
                <a16:creationId xmlns:a16="http://schemas.microsoft.com/office/drawing/2014/main" id="{DA7BB7DA-06D5-3CD9-F224-96249F2D949F}"/>
              </a:ext>
            </a:extLst>
          </p:cNvPr>
          <p:cNvSpPr txBox="1">
            <a:spLocks noChangeArrowheads="1"/>
          </p:cNvSpPr>
          <p:nvPr/>
        </p:nvSpPr>
        <p:spPr bwMode="auto">
          <a:xfrm>
            <a:off x="6445250" y="4575175"/>
            <a:ext cx="971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Cluster</a:t>
            </a:r>
            <a:r>
              <a:rPr lang="en-US" altLang="en-US" sz="1600" b="1" baseline="30000" dirty="0">
                <a:latin typeface="Arial" panose="020B0604020202020204" pitchFamily="34" charset="0"/>
              </a:rPr>
              <a:t>+</a:t>
            </a:r>
          </a:p>
        </p:txBody>
      </p:sp>
      <p:sp>
        <p:nvSpPr>
          <p:cNvPr id="2" name="TextBox 36">
            <a:extLst>
              <a:ext uri="{FF2B5EF4-FFF2-40B4-BE49-F238E27FC236}">
                <a16:creationId xmlns:a16="http://schemas.microsoft.com/office/drawing/2014/main" id="{C63A05B8-1FD3-A373-44B6-A05E81B138BE}"/>
              </a:ext>
            </a:extLst>
          </p:cNvPr>
          <p:cNvSpPr txBox="1">
            <a:spLocks noChangeArrowheads="1"/>
          </p:cNvSpPr>
          <p:nvPr/>
        </p:nvSpPr>
        <p:spPr bwMode="auto">
          <a:xfrm>
            <a:off x="7256921" y="1633157"/>
            <a:ext cx="4122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solidFill>
                  <a:schemeClr val="bg1"/>
                </a:solidFill>
                <a:latin typeface="Arial" panose="020B0604020202020204" pitchFamily="34" charset="0"/>
              </a:rPr>
              <a:t>H</a:t>
            </a:r>
            <a:r>
              <a:rPr lang="en-US" altLang="en-US" sz="1600" b="1" baseline="30000" dirty="0">
                <a:solidFill>
                  <a:schemeClr val="bg1"/>
                </a:solidFill>
                <a:latin typeface="Arial" panose="020B0604020202020204" pitchFamily="34" charset="0"/>
              </a:rPr>
              <a:t>+</a:t>
            </a:r>
          </a:p>
        </p:txBody>
      </p:sp>
      <p:cxnSp>
        <p:nvCxnSpPr>
          <p:cNvPr id="6" name="Straight Connector 5">
            <a:extLst>
              <a:ext uri="{FF2B5EF4-FFF2-40B4-BE49-F238E27FC236}">
                <a16:creationId xmlns:a16="http://schemas.microsoft.com/office/drawing/2014/main" id="{09DACF4A-5450-03D4-8FD5-CE2CB311E4FB}"/>
              </a:ext>
            </a:extLst>
          </p:cNvPr>
          <p:cNvCxnSpPr>
            <a:cxnSpLocks/>
          </p:cNvCxnSpPr>
          <p:nvPr/>
        </p:nvCxnSpPr>
        <p:spPr>
          <a:xfrm>
            <a:off x="5163640" y="2804816"/>
            <a:ext cx="3688927" cy="21580"/>
          </a:xfrm>
          <a:prstGeom prst="line">
            <a:avLst/>
          </a:prstGeom>
          <a:ln w="25400">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7A24890-6A8A-4D86-CE77-BFE2425A666C}"/>
              </a:ext>
            </a:extLst>
          </p:cNvPr>
          <p:cNvCxnSpPr>
            <a:cxnSpLocks/>
          </p:cNvCxnSpPr>
          <p:nvPr/>
        </p:nvCxnSpPr>
        <p:spPr>
          <a:xfrm>
            <a:off x="5163640" y="3132932"/>
            <a:ext cx="3688926" cy="14176"/>
          </a:xfrm>
          <a:prstGeom prst="line">
            <a:avLst/>
          </a:prstGeom>
          <a:ln w="25400">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3B000F9-E27F-C926-E548-D60026B0BD17}"/>
              </a:ext>
            </a:extLst>
          </p:cNvPr>
          <p:cNvCxnSpPr>
            <a:cxnSpLocks/>
          </p:cNvCxnSpPr>
          <p:nvPr/>
        </p:nvCxnSpPr>
        <p:spPr>
          <a:xfrm>
            <a:off x="3974152" y="3872041"/>
            <a:ext cx="1259889" cy="237147"/>
          </a:xfrm>
          <a:prstGeom prst="line">
            <a:avLst/>
          </a:prstGeom>
          <a:ln w="254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F6E4498-612F-B94C-A9CC-1AD14FE397F5}"/>
              </a:ext>
            </a:extLst>
          </p:cNvPr>
          <p:cNvCxnSpPr>
            <a:cxnSpLocks/>
          </p:cNvCxnSpPr>
          <p:nvPr/>
        </p:nvCxnSpPr>
        <p:spPr>
          <a:xfrm>
            <a:off x="627517" y="3874024"/>
            <a:ext cx="3372220" cy="0"/>
          </a:xfrm>
          <a:prstGeom prst="line">
            <a:avLst/>
          </a:prstGeom>
          <a:ln w="254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5E813F7-C778-A9CF-1875-C6E28BF4D025}"/>
              </a:ext>
            </a:extLst>
          </p:cNvPr>
          <p:cNvCxnSpPr>
            <a:cxnSpLocks/>
          </p:cNvCxnSpPr>
          <p:nvPr/>
        </p:nvCxnSpPr>
        <p:spPr>
          <a:xfrm>
            <a:off x="620087" y="4648200"/>
            <a:ext cx="3372220" cy="0"/>
          </a:xfrm>
          <a:prstGeom prst="line">
            <a:avLst/>
          </a:prstGeom>
          <a:ln w="25400">
            <a:solidFill>
              <a:srgbClr val="00B0F0"/>
            </a:solidFill>
          </a:ln>
        </p:spPr>
        <p:style>
          <a:lnRef idx="2">
            <a:schemeClr val="accent1"/>
          </a:lnRef>
          <a:fillRef idx="0">
            <a:schemeClr val="accent1"/>
          </a:fillRef>
          <a:effectRef idx="1">
            <a:schemeClr val="accent1"/>
          </a:effectRef>
          <a:fontRef idx="minor">
            <a:schemeClr val="tx1"/>
          </a:fontRef>
        </p:style>
      </p:cxnSp>
      <p:sp>
        <p:nvSpPr>
          <p:cNvPr id="23567" name="TextBox 37">
            <a:extLst>
              <a:ext uri="{FF2B5EF4-FFF2-40B4-BE49-F238E27FC236}">
                <a16:creationId xmlns:a16="http://schemas.microsoft.com/office/drawing/2014/main" id="{5ECE3F48-1DCF-BD37-C454-58425808BBFC}"/>
              </a:ext>
            </a:extLst>
          </p:cNvPr>
          <p:cNvSpPr txBox="1">
            <a:spLocks noChangeArrowheads="1"/>
          </p:cNvSpPr>
          <p:nvPr/>
        </p:nvSpPr>
        <p:spPr bwMode="auto">
          <a:xfrm>
            <a:off x="3392574" y="3199042"/>
            <a:ext cx="425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solidFill>
                  <a:schemeClr val="bg1"/>
                </a:solidFill>
                <a:latin typeface="Arial" panose="020B0604020202020204" pitchFamily="34" charset="0"/>
              </a:rPr>
              <a:t>O</a:t>
            </a:r>
            <a:r>
              <a:rPr lang="en-US" altLang="en-US" sz="1600" b="1" baseline="30000" dirty="0">
                <a:solidFill>
                  <a:schemeClr val="bg1"/>
                </a:solidFill>
                <a:latin typeface="Arial" panose="020B0604020202020204" pitchFamily="34" charset="0"/>
              </a:rPr>
              <a:t>+</a:t>
            </a:r>
          </a:p>
        </p:txBody>
      </p:sp>
      <p:sp>
        <p:nvSpPr>
          <p:cNvPr id="22" name="TextBox 36">
            <a:extLst>
              <a:ext uri="{FF2B5EF4-FFF2-40B4-BE49-F238E27FC236}">
                <a16:creationId xmlns:a16="http://schemas.microsoft.com/office/drawing/2014/main" id="{7F1D426F-1FDB-6FAF-7EF8-EB5DC30852B2}"/>
              </a:ext>
            </a:extLst>
          </p:cNvPr>
          <p:cNvSpPr txBox="1">
            <a:spLocks noChangeArrowheads="1"/>
          </p:cNvSpPr>
          <p:nvPr/>
        </p:nvSpPr>
        <p:spPr bwMode="auto">
          <a:xfrm>
            <a:off x="6032958" y="1701876"/>
            <a:ext cx="4122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solidFill>
                  <a:schemeClr val="bg1"/>
                </a:solidFill>
                <a:latin typeface="Arial" panose="020B0604020202020204" pitchFamily="34" charset="0"/>
              </a:rPr>
              <a:t>N</a:t>
            </a:r>
            <a:r>
              <a:rPr lang="en-US" altLang="en-US" sz="1600" b="1" baseline="30000" dirty="0">
                <a:solidFill>
                  <a:schemeClr val="bg1"/>
                </a:solidFill>
                <a:latin typeface="Arial" panose="020B0604020202020204" pitchFamily="34" charset="0"/>
              </a:rPr>
              <a:t>+</a:t>
            </a:r>
          </a:p>
        </p:txBody>
      </p:sp>
      <p:sp>
        <p:nvSpPr>
          <p:cNvPr id="23" name="TextBox 40">
            <a:extLst>
              <a:ext uri="{FF2B5EF4-FFF2-40B4-BE49-F238E27FC236}">
                <a16:creationId xmlns:a16="http://schemas.microsoft.com/office/drawing/2014/main" id="{95ACE2BC-C657-B409-1953-18C7E8C04276}"/>
              </a:ext>
            </a:extLst>
          </p:cNvPr>
          <p:cNvSpPr txBox="1">
            <a:spLocks noChangeArrowheads="1"/>
          </p:cNvSpPr>
          <p:nvPr/>
        </p:nvSpPr>
        <p:spPr bwMode="auto">
          <a:xfrm>
            <a:off x="7699770" y="1731806"/>
            <a:ext cx="4079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solidFill>
                  <a:schemeClr val="bg1"/>
                </a:solidFill>
                <a:latin typeface="Arial" panose="020B0604020202020204" pitchFamily="34" charset="0"/>
              </a:rPr>
              <a:t>N</a:t>
            </a:r>
            <a:r>
              <a:rPr lang="en-US" altLang="en-US" sz="1600" b="1" baseline="-25000" dirty="0">
                <a:solidFill>
                  <a:schemeClr val="bg1"/>
                </a:solidFill>
                <a:latin typeface="Arial" panose="020B0604020202020204" pitchFamily="34" charset="0"/>
              </a:rPr>
              <a:t>e</a:t>
            </a:r>
          </a:p>
        </p:txBody>
      </p:sp>
      <p:sp>
        <p:nvSpPr>
          <p:cNvPr id="24" name="TextBox 36">
            <a:extLst>
              <a:ext uri="{FF2B5EF4-FFF2-40B4-BE49-F238E27FC236}">
                <a16:creationId xmlns:a16="http://schemas.microsoft.com/office/drawing/2014/main" id="{2B7247CF-8B8A-3497-DE9C-429B510A097E}"/>
              </a:ext>
            </a:extLst>
          </p:cNvPr>
          <p:cNvSpPr txBox="1">
            <a:spLocks noChangeArrowheads="1"/>
          </p:cNvSpPr>
          <p:nvPr/>
        </p:nvSpPr>
        <p:spPr bwMode="auto">
          <a:xfrm>
            <a:off x="6137872" y="4992688"/>
            <a:ext cx="12186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solidFill>
                  <a:schemeClr val="bg1"/>
                </a:solidFill>
                <a:latin typeface="Arial" panose="020B0604020202020204" pitchFamily="34" charset="0"/>
              </a:rPr>
              <a:t>Cluster ions</a:t>
            </a:r>
            <a:endParaRPr lang="en-US" altLang="en-US" sz="1400" b="1" baseline="30000" dirty="0">
              <a:solidFill>
                <a:schemeClr val="bg1"/>
              </a:solidFill>
              <a:latin typeface="Arial" panose="020B0604020202020204" pitchFamily="34" charset="0"/>
            </a:endParaRPr>
          </a:p>
        </p:txBody>
      </p:sp>
      <p:sp>
        <p:nvSpPr>
          <p:cNvPr id="28" name="สี่เหลี่ยมผืนผ้า 5">
            <a:extLst>
              <a:ext uri="{FF2B5EF4-FFF2-40B4-BE49-F238E27FC236}">
                <a16:creationId xmlns:a16="http://schemas.microsoft.com/office/drawing/2014/main" id="{3BC11B3E-CBA7-271F-FCF7-44B3F1BDDC8C}"/>
              </a:ext>
            </a:extLst>
          </p:cNvPr>
          <p:cNvSpPr>
            <a:spLocks noChangeArrowheads="1"/>
          </p:cNvSpPr>
          <p:nvPr/>
        </p:nvSpPr>
        <p:spPr bwMode="auto">
          <a:xfrm>
            <a:off x="-12456" y="-30162"/>
            <a:ext cx="9144000" cy="703113"/>
          </a:xfrm>
          <a:prstGeom prst="rect">
            <a:avLst/>
          </a:prstGeom>
          <a:solidFill>
            <a:srgbClr val="0000FF"/>
          </a:solidFill>
          <a:ln w="9525" algn="ctr">
            <a:noFill/>
            <a:round/>
            <a:headEnd/>
            <a:tailEnd/>
          </a:ln>
          <a:effectLst>
            <a:innerShdw blurRad="63500" dist="50800" dir="5400000">
              <a:prstClr val="black">
                <a:alpha val="50000"/>
              </a:prstClr>
            </a:innerShdw>
          </a:effectLst>
        </p:spPr>
        <p:txBody>
          <a:bodyPr/>
          <a:lstStyle/>
          <a:p>
            <a:pPr fontAlgn="auto">
              <a:spcBef>
                <a:spcPts val="0"/>
              </a:spcBef>
              <a:spcAft>
                <a:spcPts val="0"/>
              </a:spcAft>
              <a:defRPr/>
            </a:pPr>
            <a:endParaRPr lang="en-US">
              <a:latin typeface="+mn-lt"/>
            </a:endParaRPr>
          </a:p>
        </p:txBody>
      </p:sp>
      <p:sp>
        <p:nvSpPr>
          <p:cNvPr id="30" name="Rectangle 2">
            <a:extLst>
              <a:ext uri="{FF2B5EF4-FFF2-40B4-BE49-F238E27FC236}">
                <a16:creationId xmlns:a16="http://schemas.microsoft.com/office/drawing/2014/main" id="{C269CF37-67C1-11A3-3715-BDA5E3B126C9}"/>
              </a:ext>
            </a:extLst>
          </p:cNvPr>
          <p:cNvSpPr txBox="1">
            <a:spLocks noChangeArrowheads="1"/>
          </p:cNvSpPr>
          <p:nvPr/>
        </p:nvSpPr>
        <p:spPr bwMode="auto">
          <a:xfrm>
            <a:off x="-12456" y="41276"/>
            <a:ext cx="9144000" cy="611187"/>
          </a:xfrm>
          <a:prstGeom prst="rect">
            <a:avLst/>
          </a:prstGeom>
          <a:noFill/>
          <a:ln w="9525">
            <a:noFill/>
            <a:miter lim="800000"/>
            <a:headEnd/>
            <a:tailEnd/>
          </a:ln>
        </p:spPr>
        <p:txBody>
          <a:bodyPr anchor="ctr"/>
          <a:lstStyle/>
          <a:p>
            <a:pPr algn="ctr" fontAlgn="auto">
              <a:spcBef>
                <a:spcPts val="0"/>
              </a:spcBef>
              <a:spcAft>
                <a:spcPts val="0"/>
              </a:spcAft>
              <a:defRPr/>
            </a:pPr>
            <a:r>
              <a:rPr lang="en-US" sz="3200" b="1" kern="0" dirty="0">
                <a:effectLst>
                  <a:outerShdw blurRad="38100" dist="38100" dir="2700000" algn="tl">
                    <a:srgbClr val="000000">
                      <a:alpha val="43137"/>
                    </a:srgbClr>
                  </a:outerShdw>
                </a:effectLst>
                <a:cs typeface="Arial" pitchFamily="34" charset="0"/>
              </a:rPr>
              <a:t>Ion Composition</a:t>
            </a:r>
            <a:endParaRPr lang="th-TH" sz="3200" b="1" kern="0" dirty="0">
              <a:effectLst>
                <a:outerShdw blurRad="38100" dist="38100" dir="2700000" algn="tl">
                  <a:srgbClr val="000000">
                    <a:alpha val="43137"/>
                  </a:srgbClr>
                </a:outerShdw>
              </a:effectLst>
            </a:endParaRPr>
          </a:p>
        </p:txBody>
      </p:sp>
      <p:sp>
        <p:nvSpPr>
          <p:cNvPr id="31" name="Rectangle 6">
            <a:extLst>
              <a:ext uri="{FF2B5EF4-FFF2-40B4-BE49-F238E27FC236}">
                <a16:creationId xmlns:a16="http://schemas.microsoft.com/office/drawing/2014/main" id="{0C933768-3B47-5FFC-8F65-975848B6EDC3}"/>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2" name="Rectangle 9">
            <a:extLst>
              <a:ext uri="{FF2B5EF4-FFF2-40B4-BE49-F238E27FC236}">
                <a16:creationId xmlns:a16="http://schemas.microsoft.com/office/drawing/2014/main" id="{7D11B535-B2B3-7556-E3ED-0AB0ED552D2B}"/>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3" name="Rectangle 10">
            <a:extLst>
              <a:ext uri="{FF2B5EF4-FFF2-40B4-BE49-F238E27FC236}">
                <a16:creationId xmlns:a16="http://schemas.microsoft.com/office/drawing/2014/main" id="{4110B620-5C43-7F13-544B-680246A2B053}"/>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4" name="Rectangle 12">
            <a:extLst>
              <a:ext uri="{FF2B5EF4-FFF2-40B4-BE49-F238E27FC236}">
                <a16:creationId xmlns:a16="http://schemas.microsoft.com/office/drawing/2014/main" id="{176AEF28-FE1C-A68F-0A39-91C574783F5A}"/>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5" name="Rectangle 14">
            <a:extLst>
              <a:ext uri="{FF2B5EF4-FFF2-40B4-BE49-F238E27FC236}">
                <a16:creationId xmlns:a16="http://schemas.microsoft.com/office/drawing/2014/main" id="{81265089-1660-A13D-BFE6-3A806A511877}"/>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6" name="Rectangle 10">
            <a:extLst>
              <a:ext uri="{FF2B5EF4-FFF2-40B4-BE49-F238E27FC236}">
                <a16:creationId xmlns:a16="http://schemas.microsoft.com/office/drawing/2014/main" id="{0A6573B7-0416-FADC-A4DC-D368DEC35B3D}"/>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7" name="Rectangle 12">
            <a:extLst>
              <a:ext uri="{FF2B5EF4-FFF2-40B4-BE49-F238E27FC236}">
                <a16:creationId xmlns:a16="http://schemas.microsoft.com/office/drawing/2014/main" id="{44BDD5B4-C4EB-CFC5-8B86-B3DE7B4E4996}"/>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8" name="Rectangle 14">
            <a:extLst>
              <a:ext uri="{FF2B5EF4-FFF2-40B4-BE49-F238E27FC236}">
                <a16:creationId xmlns:a16="http://schemas.microsoft.com/office/drawing/2014/main" id="{112D967F-CE0C-1E1E-36D8-BBFB1982929F}"/>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9" name="Rectangle 8">
            <a:extLst>
              <a:ext uri="{FF2B5EF4-FFF2-40B4-BE49-F238E27FC236}">
                <a16:creationId xmlns:a16="http://schemas.microsoft.com/office/drawing/2014/main" id="{095FB934-0F2A-4B0F-333B-1C59685F5406}"/>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40" name="Rectangle 6">
            <a:extLst>
              <a:ext uri="{FF2B5EF4-FFF2-40B4-BE49-F238E27FC236}">
                <a16:creationId xmlns:a16="http://schemas.microsoft.com/office/drawing/2014/main" id="{AED3F9AA-E4DC-3169-A5D4-640BAE4665BB}"/>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41" name="Rectangle 8">
            <a:extLst>
              <a:ext uri="{FF2B5EF4-FFF2-40B4-BE49-F238E27FC236}">
                <a16:creationId xmlns:a16="http://schemas.microsoft.com/office/drawing/2014/main" id="{A2695F9E-C924-C117-AD66-FDAB3FA41328}"/>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42" name="Rectangle 10">
            <a:extLst>
              <a:ext uri="{FF2B5EF4-FFF2-40B4-BE49-F238E27FC236}">
                <a16:creationId xmlns:a16="http://schemas.microsoft.com/office/drawing/2014/main" id="{220F5308-F5B8-FE71-8FD4-86DC83DE5EAC}"/>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43" name="Rectangle 12">
            <a:extLst>
              <a:ext uri="{FF2B5EF4-FFF2-40B4-BE49-F238E27FC236}">
                <a16:creationId xmlns:a16="http://schemas.microsoft.com/office/drawing/2014/main" id="{00881DF8-277F-2898-F675-17B48C65DB00}"/>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44" name="Rectangle 14">
            <a:extLst>
              <a:ext uri="{FF2B5EF4-FFF2-40B4-BE49-F238E27FC236}">
                <a16:creationId xmlns:a16="http://schemas.microsoft.com/office/drawing/2014/main" id="{3E7BD63A-92A7-4B08-6611-9280FFD95BEA}"/>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45" name="Rectangle 16">
            <a:extLst>
              <a:ext uri="{FF2B5EF4-FFF2-40B4-BE49-F238E27FC236}">
                <a16:creationId xmlns:a16="http://schemas.microsoft.com/office/drawing/2014/main" id="{806E110C-C690-6381-C273-DF3C6A53D7A6}"/>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46" name="Rectangle 18">
            <a:extLst>
              <a:ext uri="{FF2B5EF4-FFF2-40B4-BE49-F238E27FC236}">
                <a16:creationId xmlns:a16="http://schemas.microsoft.com/office/drawing/2014/main" id="{9CB7B289-F653-A377-F73B-6DB3278D7A85}"/>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CCB3BE3-E67B-D934-E991-38D72C0EABB2}"/>
                  </a:ext>
                </a:extLst>
              </p:cNvPr>
              <p:cNvSpPr txBox="1"/>
              <p:nvPr/>
            </p:nvSpPr>
            <p:spPr>
              <a:xfrm>
                <a:off x="312397" y="983984"/>
                <a:ext cx="4046962" cy="1415965"/>
              </a:xfrm>
              <a:prstGeom prst="rect">
                <a:avLst/>
              </a:prstGeom>
              <a:noFill/>
            </p:spPr>
            <p:txBody>
              <a:bodyPr wrap="square" rtlCol="0">
                <a:spAutoFit/>
              </a:bodyPr>
              <a:lstStyle/>
              <a:p>
                <a:r>
                  <a:rPr lang="en-US" sz="1400" dirty="0"/>
                  <a:t>IRI assumes charge neutrality </a:t>
                </a:r>
                <a:r>
                  <a:rPr lang="en-US" sz="1400" i="1" dirty="0"/>
                  <a:t>N</a:t>
                </a:r>
                <a:r>
                  <a:rPr lang="en-US" sz="1400" i="1" baseline="-25000" dirty="0"/>
                  <a:t>e</a:t>
                </a:r>
                <a:r>
                  <a:rPr lang="en-US" sz="1400" i="1" dirty="0"/>
                  <a:t> </a:t>
                </a:r>
                <a:r>
                  <a:rPr lang="en-US" sz="1400" dirty="0"/>
                  <a:t>= </a:t>
                </a:r>
                <a14:m>
                  <m:oMath xmlns:m="http://schemas.openxmlformats.org/officeDocument/2006/math">
                    <m:nary>
                      <m:naryPr>
                        <m:chr m:val="∑"/>
                        <m:supHide m:val="on"/>
                        <m:ctrlPr>
                          <a:rPr lang="en-US" sz="1400" i="1" dirty="0" smtClean="0">
                            <a:latin typeface="Cambria Math" panose="02040503050406030204" pitchFamily="18" charset="0"/>
                          </a:rPr>
                        </m:ctrlPr>
                      </m:naryPr>
                      <m:sub>
                        <m:r>
                          <m:rPr>
                            <m:brk m:alnAt="7"/>
                          </m:rPr>
                          <a:rPr lang="en-US" sz="1400" b="0" i="1" dirty="0" smtClean="0">
                            <a:latin typeface="Cambria Math" panose="02040503050406030204" pitchFamily="18" charset="0"/>
                          </a:rPr>
                          <m:t>𝑖</m:t>
                        </m:r>
                      </m:sub>
                      <m:sup/>
                      <m:e>
                        <m:r>
                          <a:rPr lang="en-US" sz="1400" b="0" i="1" dirty="0" smtClean="0">
                            <a:latin typeface="Cambria Math" panose="02040503050406030204" pitchFamily="18" charset="0"/>
                          </a:rPr>
                          <m:t>𝑛</m:t>
                        </m:r>
                        <m:r>
                          <m:rPr>
                            <m:nor/>
                          </m:rPr>
                          <a:rPr lang="en-US" sz="1400" i="1" baseline="-25000" dirty="0"/>
                          <m:t>i</m:t>
                        </m:r>
                      </m:e>
                    </m:nary>
                  </m:oMath>
                </a14:m>
                <a:endParaRPr lang="en-US" sz="1400" dirty="0"/>
              </a:p>
              <a:p>
                <a:r>
                  <a:rPr lang="en-US" sz="1400" dirty="0"/>
                  <a:t>and provides the ion composition </a:t>
                </a:r>
              </a:p>
              <a:p>
                <a:r>
                  <a:rPr lang="en-US" sz="1400" dirty="0"/>
                  <a:t>C</a:t>
                </a:r>
                <a:r>
                  <a:rPr lang="en-US" sz="1400" i="1" baseline="-25000" dirty="0"/>
                  <a:t>i </a:t>
                </a:r>
                <a:r>
                  <a:rPr lang="en-US" sz="1400" i="1" dirty="0"/>
                  <a:t>= </a:t>
                </a:r>
                <a:r>
                  <a:rPr lang="en-US" sz="1400" i="1" dirty="0" err="1"/>
                  <a:t>n</a:t>
                </a:r>
                <a:r>
                  <a:rPr lang="en-US" sz="1400" i="1" baseline="-25000" dirty="0" err="1"/>
                  <a:t>i</a:t>
                </a:r>
                <a:r>
                  <a:rPr lang="en-US" sz="1400" i="1" dirty="0"/>
                  <a:t>/N</a:t>
                </a:r>
                <a:r>
                  <a:rPr lang="en-US" sz="1400" i="1" baseline="-25000" dirty="0"/>
                  <a:t>e </a:t>
                </a:r>
                <a:r>
                  <a:rPr lang="en-US" sz="1400" i="1" dirty="0"/>
                  <a:t>.</a:t>
                </a:r>
              </a:p>
              <a:p>
                <a:endParaRPr lang="en-US" sz="1600" i="1" dirty="0"/>
              </a:p>
              <a:p>
                <a:r>
                  <a:rPr lang="en-US" sz="1400" dirty="0"/>
                  <a:t>In the topside (h&gt;300 km) IRI models the ion composition of O</a:t>
                </a:r>
                <a:r>
                  <a:rPr lang="en-US" sz="1400" baseline="30000" dirty="0"/>
                  <a:t>+</a:t>
                </a:r>
                <a:r>
                  <a:rPr lang="en-US" sz="1400" dirty="0"/>
                  <a:t>, H</a:t>
                </a:r>
                <a:r>
                  <a:rPr lang="en-US" sz="1400" baseline="30000" dirty="0"/>
                  <a:t>+</a:t>
                </a:r>
                <a:r>
                  <a:rPr lang="en-US" sz="1400" dirty="0"/>
                  <a:t>, He</a:t>
                </a:r>
                <a:r>
                  <a:rPr lang="en-US" sz="1400" baseline="30000" dirty="0"/>
                  <a:t>+</a:t>
                </a:r>
                <a:r>
                  <a:rPr lang="en-US" sz="1400" dirty="0"/>
                  <a:t>, and N</a:t>
                </a:r>
                <a:r>
                  <a:rPr lang="en-US" sz="1400" baseline="30000" dirty="0"/>
                  <a:t>+</a:t>
                </a:r>
                <a:r>
                  <a:rPr lang="en-US" sz="1400" dirty="0"/>
                  <a:t> ions.</a:t>
                </a:r>
              </a:p>
            </p:txBody>
          </p:sp>
        </mc:Choice>
        <mc:Fallback xmlns="">
          <p:sp>
            <p:nvSpPr>
              <p:cNvPr id="12" name="TextBox 11">
                <a:extLst>
                  <a:ext uri="{FF2B5EF4-FFF2-40B4-BE49-F238E27FC236}">
                    <a16:creationId xmlns:a16="http://schemas.microsoft.com/office/drawing/2014/main" id="{5CCB3BE3-E67B-D934-E991-38D72C0EABB2}"/>
                  </a:ext>
                </a:extLst>
              </p:cNvPr>
              <p:cNvSpPr txBox="1">
                <a:spLocks noRot="1" noChangeAspect="1" noMove="1" noResize="1" noEditPoints="1" noAdjustHandles="1" noChangeArrowheads="1" noChangeShapeType="1" noTextEdit="1"/>
              </p:cNvSpPr>
              <p:nvPr/>
            </p:nvSpPr>
            <p:spPr>
              <a:xfrm>
                <a:off x="312397" y="983984"/>
                <a:ext cx="4046962" cy="1415965"/>
              </a:xfrm>
              <a:prstGeom prst="rect">
                <a:avLst/>
              </a:prstGeom>
              <a:blipFill>
                <a:blip r:embed="rId5"/>
                <a:stretch>
                  <a:fillRect l="-452" t="-21888" b="-3433"/>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F67AE1F5-F1A5-3A0E-2828-E5736F77301D}"/>
              </a:ext>
            </a:extLst>
          </p:cNvPr>
          <p:cNvSpPr txBox="1"/>
          <p:nvPr/>
        </p:nvSpPr>
        <p:spPr>
          <a:xfrm>
            <a:off x="285225" y="5396964"/>
            <a:ext cx="4587948" cy="1169551"/>
          </a:xfrm>
          <a:prstGeom prst="rect">
            <a:avLst/>
          </a:prstGeom>
          <a:noFill/>
        </p:spPr>
        <p:txBody>
          <a:bodyPr wrap="square">
            <a:spAutoFit/>
          </a:bodyPr>
          <a:lstStyle/>
          <a:p>
            <a:r>
              <a:rPr lang="en-US" sz="1400" dirty="0"/>
              <a:t>In the </a:t>
            </a:r>
            <a:r>
              <a:rPr lang="en-US" sz="1400" dirty="0" err="1"/>
              <a:t>bottomside</a:t>
            </a:r>
            <a:r>
              <a:rPr lang="en-US" sz="1400" dirty="0"/>
              <a:t> (h&lt;300 km) IRI models the ion composition of O</a:t>
            </a:r>
            <a:r>
              <a:rPr lang="en-US" sz="1400" baseline="30000" dirty="0"/>
              <a:t>+</a:t>
            </a:r>
            <a:r>
              <a:rPr lang="en-US" sz="1400" dirty="0"/>
              <a:t>, O</a:t>
            </a:r>
            <a:r>
              <a:rPr lang="en-US" sz="1400" baseline="-25000" dirty="0"/>
              <a:t>2</a:t>
            </a:r>
            <a:r>
              <a:rPr lang="en-US" sz="1400" baseline="30000" dirty="0"/>
              <a:t>+</a:t>
            </a:r>
            <a:r>
              <a:rPr lang="en-US" sz="1400" dirty="0"/>
              <a:t>, and NO</a:t>
            </a:r>
            <a:r>
              <a:rPr lang="en-US" sz="1400" baseline="30000" dirty="0"/>
              <a:t>+</a:t>
            </a:r>
            <a:r>
              <a:rPr lang="en-US" sz="1400" dirty="0"/>
              <a:t>.</a:t>
            </a:r>
          </a:p>
          <a:p>
            <a:endParaRPr lang="en-US" sz="1400" dirty="0"/>
          </a:p>
          <a:p>
            <a:r>
              <a:rPr lang="en-US" sz="1400" dirty="0"/>
              <a:t>In the D-region (h&lt;100km) Cluster ions (e.g., H₃O⁺(H₂O)</a:t>
            </a:r>
            <a:r>
              <a:rPr lang="en-US" sz="1400" baseline="-25000" dirty="0"/>
              <a:t>n</a:t>
            </a:r>
            <a:r>
              <a:rPr lang="en-US" sz="1400" dirty="0"/>
              <a:t> ) become important.</a:t>
            </a:r>
          </a:p>
        </p:txBody>
      </p:sp>
      <p:sp>
        <p:nvSpPr>
          <p:cNvPr id="21" name="Arrow: Right 20">
            <a:extLst>
              <a:ext uri="{FF2B5EF4-FFF2-40B4-BE49-F238E27FC236}">
                <a16:creationId xmlns:a16="http://schemas.microsoft.com/office/drawing/2014/main" id="{03677CB2-17AB-14C8-97BB-52E78817EC4D}"/>
              </a:ext>
            </a:extLst>
          </p:cNvPr>
          <p:cNvSpPr/>
          <p:nvPr/>
        </p:nvSpPr>
        <p:spPr>
          <a:xfrm>
            <a:off x="4191000" y="2037611"/>
            <a:ext cx="528930" cy="335370"/>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4A0FF414-9078-E78D-77B9-A2AECED50981}"/>
              </a:ext>
            </a:extLst>
          </p:cNvPr>
          <p:cNvSpPr/>
          <p:nvPr/>
        </p:nvSpPr>
        <p:spPr>
          <a:xfrm rot="16200000">
            <a:off x="1405700" y="5015133"/>
            <a:ext cx="437143" cy="326511"/>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622B7679-F412-8B83-87F1-BDEEC57C541E}"/>
              </a:ext>
            </a:extLst>
          </p:cNvPr>
          <p:cNvSpPr/>
          <p:nvPr/>
        </p:nvSpPr>
        <p:spPr>
          <a:xfrm>
            <a:off x="4213899" y="6043424"/>
            <a:ext cx="780393" cy="324210"/>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789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AB530-ACBF-BC6B-3B34-E0CC0BC74BA1}"/>
            </a:ext>
          </a:extLst>
        </p:cNvPr>
        <p:cNvGrpSpPr/>
        <p:nvPr/>
      </p:nvGrpSpPr>
      <p:grpSpPr>
        <a:xfrm>
          <a:off x="0" y="0"/>
          <a:ext cx="0" cy="0"/>
          <a:chOff x="0" y="0"/>
          <a:chExt cx="0" cy="0"/>
        </a:xfrm>
      </p:grpSpPr>
      <p:sp>
        <p:nvSpPr>
          <p:cNvPr id="18443" name="TextBox 8">
            <a:extLst>
              <a:ext uri="{FF2B5EF4-FFF2-40B4-BE49-F238E27FC236}">
                <a16:creationId xmlns:a16="http://schemas.microsoft.com/office/drawing/2014/main" id="{31184A5E-E337-3401-B749-CBE80480B522}"/>
              </a:ext>
            </a:extLst>
          </p:cNvPr>
          <p:cNvSpPr txBox="1">
            <a:spLocks noChangeArrowheads="1"/>
          </p:cNvSpPr>
          <p:nvPr/>
        </p:nvSpPr>
        <p:spPr bwMode="auto">
          <a:xfrm>
            <a:off x="7402513" y="6357938"/>
            <a:ext cx="184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Cooper Black" panose="0208090404030B020404" pitchFamily="18" charset="0"/>
              <a:cs typeface="Cordia New" pitchFamily="34" charset="-34"/>
            </a:endParaRPr>
          </a:p>
        </p:txBody>
      </p:sp>
      <p:sp>
        <p:nvSpPr>
          <p:cNvPr id="4" name="Slide Number Placeholder 3">
            <a:extLst>
              <a:ext uri="{FF2B5EF4-FFF2-40B4-BE49-F238E27FC236}">
                <a16:creationId xmlns:a16="http://schemas.microsoft.com/office/drawing/2014/main" id="{FA6A6176-0E79-FEB0-A6FC-AA6952A492D4}"/>
              </a:ext>
            </a:extLst>
          </p:cNvPr>
          <p:cNvSpPr>
            <a:spLocks noGrp="1"/>
          </p:cNvSpPr>
          <p:nvPr>
            <p:ph type="sldNum" sz="quarter" idx="12"/>
          </p:nvPr>
        </p:nvSpPr>
        <p:spPr/>
        <p:txBody>
          <a:bodyPr/>
          <a:lstStyle/>
          <a:p>
            <a:pPr>
              <a:defRPr/>
            </a:pPr>
            <a:fld id="{B1CFFACD-DABB-452B-819E-51EBB9BDD959}" type="slidenum">
              <a:rPr lang="en-US" smtClean="0"/>
              <a:pPr>
                <a:defRPr/>
              </a:pPr>
              <a:t>14</a:t>
            </a:fld>
            <a:endParaRPr lang="en-US"/>
          </a:p>
        </p:txBody>
      </p:sp>
      <p:sp>
        <p:nvSpPr>
          <p:cNvPr id="2" name="สี่เหลี่ยมผืนผ้า 5">
            <a:extLst>
              <a:ext uri="{FF2B5EF4-FFF2-40B4-BE49-F238E27FC236}">
                <a16:creationId xmlns:a16="http://schemas.microsoft.com/office/drawing/2014/main" id="{29AA961A-6B61-8B90-BCD2-7F11BB76D1E7}"/>
              </a:ext>
            </a:extLst>
          </p:cNvPr>
          <p:cNvSpPr>
            <a:spLocks noChangeArrowheads="1"/>
          </p:cNvSpPr>
          <p:nvPr/>
        </p:nvSpPr>
        <p:spPr bwMode="auto">
          <a:xfrm>
            <a:off x="-12456" y="-30162"/>
            <a:ext cx="9144000" cy="703113"/>
          </a:xfrm>
          <a:prstGeom prst="rect">
            <a:avLst/>
          </a:prstGeom>
          <a:solidFill>
            <a:srgbClr val="0000FF"/>
          </a:solidFill>
          <a:ln w="9525" algn="ctr">
            <a:noFill/>
            <a:round/>
            <a:headEnd/>
            <a:tailEnd/>
          </a:ln>
          <a:effectLst>
            <a:innerShdw blurRad="63500" dist="50800" dir="5400000">
              <a:prstClr val="black">
                <a:alpha val="50000"/>
              </a:prstClr>
            </a:innerShdw>
          </a:effectLst>
        </p:spPr>
        <p:txBody>
          <a:bodyPr/>
          <a:lstStyle/>
          <a:p>
            <a:pPr fontAlgn="auto">
              <a:spcBef>
                <a:spcPts val="0"/>
              </a:spcBef>
              <a:spcAft>
                <a:spcPts val="0"/>
              </a:spcAft>
              <a:defRPr/>
            </a:pPr>
            <a:endParaRPr lang="en-US">
              <a:latin typeface="+mn-lt"/>
            </a:endParaRPr>
          </a:p>
        </p:txBody>
      </p:sp>
      <p:sp>
        <p:nvSpPr>
          <p:cNvPr id="3" name="Rectangle 2">
            <a:extLst>
              <a:ext uri="{FF2B5EF4-FFF2-40B4-BE49-F238E27FC236}">
                <a16:creationId xmlns:a16="http://schemas.microsoft.com/office/drawing/2014/main" id="{9531C74F-83BA-0D0C-7624-3D74087988A8}"/>
              </a:ext>
            </a:extLst>
          </p:cNvPr>
          <p:cNvSpPr txBox="1">
            <a:spLocks noChangeArrowheads="1"/>
          </p:cNvSpPr>
          <p:nvPr/>
        </p:nvSpPr>
        <p:spPr bwMode="auto">
          <a:xfrm>
            <a:off x="-12456" y="41276"/>
            <a:ext cx="9144000" cy="611187"/>
          </a:xfrm>
          <a:prstGeom prst="rect">
            <a:avLst/>
          </a:prstGeom>
          <a:noFill/>
          <a:ln w="9525">
            <a:noFill/>
            <a:miter lim="800000"/>
            <a:headEnd/>
            <a:tailEnd/>
          </a:ln>
        </p:spPr>
        <p:txBody>
          <a:bodyPr anchor="ctr"/>
          <a:lstStyle/>
          <a:p>
            <a:pPr algn="ctr" fontAlgn="auto">
              <a:spcBef>
                <a:spcPts val="0"/>
              </a:spcBef>
              <a:spcAft>
                <a:spcPts val="0"/>
              </a:spcAft>
              <a:defRPr/>
            </a:pPr>
            <a:r>
              <a:rPr lang="en-US" sz="3200" b="1" kern="0" dirty="0">
                <a:effectLst>
                  <a:outerShdw blurRad="38100" dist="38100" dir="2700000" algn="tl">
                    <a:srgbClr val="000000">
                      <a:alpha val="43137"/>
                    </a:srgbClr>
                  </a:outerShdw>
                </a:effectLst>
                <a:cs typeface="Arial" pitchFamily="34" charset="0"/>
              </a:rPr>
              <a:t>Global Variation – </a:t>
            </a:r>
            <a:r>
              <a:rPr lang="en-US" sz="3200" b="1" i="1" kern="0" dirty="0">
                <a:effectLst>
                  <a:outerShdw blurRad="38100" dist="38100" dir="2700000" algn="tl">
                    <a:srgbClr val="000000">
                      <a:alpha val="43137"/>
                    </a:srgbClr>
                  </a:outerShdw>
                </a:effectLst>
                <a:cs typeface="Arial" pitchFamily="34" charset="0"/>
              </a:rPr>
              <a:t>foF2</a:t>
            </a:r>
            <a:endParaRPr lang="th-TH" sz="3200" b="1" i="1" kern="0" dirty="0">
              <a:effectLst>
                <a:outerShdw blurRad="38100" dist="38100" dir="2700000" algn="tl">
                  <a:srgbClr val="000000">
                    <a:alpha val="43137"/>
                  </a:srgbClr>
                </a:outerShdw>
              </a:effectLst>
            </a:endParaRPr>
          </a:p>
        </p:txBody>
      </p:sp>
      <p:sp>
        <p:nvSpPr>
          <p:cNvPr id="5" name="Rectangle 6">
            <a:extLst>
              <a:ext uri="{FF2B5EF4-FFF2-40B4-BE49-F238E27FC236}">
                <a16:creationId xmlns:a16="http://schemas.microsoft.com/office/drawing/2014/main" id="{E8DC0B48-19BE-6442-4F06-A8479C7CB48B}"/>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6" name="Rectangle 9">
            <a:extLst>
              <a:ext uri="{FF2B5EF4-FFF2-40B4-BE49-F238E27FC236}">
                <a16:creationId xmlns:a16="http://schemas.microsoft.com/office/drawing/2014/main" id="{588DE14B-2109-9847-070B-07A69CC34FE8}"/>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7" name="Rectangle 10">
            <a:extLst>
              <a:ext uri="{FF2B5EF4-FFF2-40B4-BE49-F238E27FC236}">
                <a16:creationId xmlns:a16="http://schemas.microsoft.com/office/drawing/2014/main" id="{75E86BA4-841A-80B7-F47A-79A4435FA183}"/>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8" name="Rectangle 12">
            <a:extLst>
              <a:ext uri="{FF2B5EF4-FFF2-40B4-BE49-F238E27FC236}">
                <a16:creationId xmlns:a16="http://schemas.microsoft.com/office/drawing/2014/main" id="{2316AD73-3ACE-95CE-C46D-8040D12CEEA6}"/>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9" name="Rectangle 14">
            <a:extLst>
              <a:ext uri="{FF2B5EF4-FFF2-40B4-BE49-F238E27FC236}">
                <a16:creationId xmlns:a16="http://schemas.microsoft.com/office/drawing/2014/main" id="{7B994F3C-E56F-9684-9AF8-6D4DCC4A0B83}"/>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0" name="Rectangle 10">
            <a:extLst>
              <a:ext uri="{FF2B5EF4-FFF2-40B4-BE49-F238E27FC236}">
                <a16:creationId xmlns:a16="http://schemas.microsoft.com/office/drawing/2014/main" id="{8CA5219D-C2E2-25E3-DC75-252065A35C47}"/>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2" name="Rectangle 12">
            <a:extLst>
              <a:ext uri="{FF2B5EF4-FFF2-40B4-BE49-F238E27FC236}">
                <a16:creationId xmlns:a16="http://schemas.microsoft.com/office/drawing/2014/main" id="{21543A26-AEFF-4011-D96A-D79B8CEA7409}"/>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3" name="Rectangle 14">
            <a:extLst>
              <a:ext uri="{FF2B5EF4-FFF2-40B4-BE49-F238E27FC236}">
                <a16:creationId xmlns:a16="http://schemas.microsoft.com/office/drawing/2014/main" id="{3FED7ECF-B7A2-A2BA-6E68-887B478E7858}"/>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4" name="Rectangle 8">
            <a:extLst>
              <a:ext uri="{FF2B5EF4-FFF2-40B4-BE49-F238E27FC236}">
                <a16:creationId xmlns:a16="http://schemas.microsoft.com/office/drawing/2014/main" id="{717803FD-0C4E-D36C-2207-903B7980CE8F}"/>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5" name="Rectangle 6">
            <a:extLst>
              <a:ext uri="{FF2B5EF4-FFF2-40B4-BE49-F238E27FC236}">
                <a16:creationId xmlns:a16="http://schemas.microsoft.com/office/drawing/2014/main" id="{7CE695CE-D238-3F62-CEDF-4C357FE46D8E}"/>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6" name="Rectangle 8">
            <a:extLst>
              <a:ext uri="{FF2B5EF4-FFF2-40B4-BE49-F238E27FC236}">
                <a16:creationId xmlns:a16="http://schemas.microsoft.com/office/drawing/2014/main" id="{C0B156F9-F5BA-1613-225C-87060940B692}"/>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7" name="Rectangle 10">
            <a:extLst>
              <a:ext uri="{FF2B5EF4-FFF2-40B4-BE49-F238E27FC236}">
                <a16:creationId xmlns:a16="http://schemas.microsoft.com/office/drawing/2014/main" id="{A660C746-ABD0-A072-21AE-AE53BCEE145A}"/>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8" name="Rectangle 12">
            <a:extLst>
              <a:ext uri="{FF2B5EF4-FFF2-40B4-BE49-F238E27FC236}">
                <a16:creationId xmlns:a16="http://schemas.microsoft.com/office/drawing/2014/main" id="{0F66D020-35CF-3E3B-438C-AF3BC7116ACD}"/>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9" name="Rectangle 14">
            <a:extLst>
              <a:ext uri="{FF2B5EF4-FFF2-40B4-BE49-F238E27FC236}">
                <a16:creationId xmlns:a16="http://schemas.microsoft.com/office/drawing/2014/main" id="{A3D9477E-3631-0E3C-7DC1-5789CA30494E}"/>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0" name="Rectangle 16">
            <a:extLst>
              <a:ext uri="{FF2B5EF4-FFF2-40B4-BE49-F238E27FC236}">
                <a16:creationId xmlns:a16="http://schemas.microsoft.com/office/drawing/2014/main" id="{DA859DBA-F56E-8E4D-D3A6-C73783B1049B}"/>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1" name="Rectangle 18">
            <a:extLst>
              <a:ext uri="{FF2B5EF4-FFF2-40B4-BE49-F238E27FC236}">
                <a16:creationId xmlns:a16="http://schemas.microsoft.com/office/drawing/2014/main" id="{80308C05-2766-A9D1-E385-0B99B789BBB6}"/>
              </a:ext>
            </a:extLst>
          </p:cNvPr>
          <p:cNvSpPr>
            <a:spLocks noChangeArrowheads="1"/>
          </p:cNvSpPr>
          <p:nvPr/>
        </p:nvSpPr>
        <p:spPr bwMode="auto">
          <a:xfrm>
            <a:off x="-12456" y="-3016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pic>
        <p:nvPicPr>
          <p:cNvPr id="22" name="Picture 21">
            <a:extLst>
              <a:ext uri="{FF2B5EF4-FFF2-40B4-BE49-F238E27FC236}">
                <a16:creationId xmlns:a16="http://schemas.microsoft.com/office/drawing/2014/main" id="{1F33FDEB-869F-E4B9-1361-8605737F9B69}"/>
              </a:ext>
            </a:extLst>
          </p:cNvPr>
          <p:cNvPicPr>
            <a:picLocks noChangeAspect="1"/>
          </p:cNvPicPr>
          <p:nvPr/>
        </p:nvPicPr>
        <p:blipFill>
          <a:blip r:embed="rId3"/>
          <a:stretch>
            <a:fillRect/>
          </a:stretch>
        </p:blipFill>
        <p:spPr>
          <a:xfrm>
            <a:off x="987900" y="841133"/>
            <a:ext cx="6629400" cy="5786680"/>
          </a:xfrm>
          <a:prstGeom prst="rect">
            <a:avLst/>
          </a:prstGeom>
        </p:spPr>
      </p:pic>
    </p:spTree>
    <p:extLst>
      <p:ext uri="{BB962C8B-B14F-4D97-AF65-F5344CB8AC3E}">
        <p14:creationId xmlns:p14="http://schemas.microsoft.com/office/powerpoint/2010/main" val="3391074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ccir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0"/>
            <a:ext cx="486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p:cNvSpPr txBox="1">
            <a:spLocks noChangeArrowheads="1"/>
          </p:cNvSpPr>
          <p:nvPr/>
        </p:nvSpPr>
        <p:spPr bwMode="auto">
          <a:xfrm>
            <a:off x="304799" y="304800"/>
            <a:ext cx="3199073"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effectLst/>
                <a:uLnTx/>
                <a:uFillTx/>
                <a:latin typeface="Arial" panose="020B0604020202020204" pitchFamily="34" charset="0"/>
                <a:ea typeface="+mn-ea"/>
                <a:cs typeface="+mn-cs"/>
              </a:rPr>
              <a:t>CCIR (1967) global model for foF2</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effectLst/>
                <a:uLnTx/>
                <a:uFillTx/>
                <a:latin typeface="Arial" panose="020B0604020202020204" pitchFamily="34" charset="0"/>
                <a:ea typeface="+mn-ea"/>
                <a:cs typeface="+mn-cs"/>
              </a:rPr>
              <a:t>Jones and </a:t>
            </a:r>
            <a:r>
              <a:rPr kumimoji="0" lang="en-US" altLang="en-US" sz="1800" b="0" i="0" u="none" strike="noStrike" kern="1200" cap="none" spc="0" normalizeH="0" baseline="0" noProof="0" dirty="0" err="1">
                <a:ln>
                  <a:noFill/>
                </a:ln>
                <a:effectLst/>
                <a:uLnTx/>
                <a:uFillTx/>
                <a:latin typeface="Arial" panose="020B0604020202020204" pitchFamily="34" charset="0"/>
                <a:ea typeface="+mn-ea"/>
                <a:cs typeface="+mn-cs"/>
              </a:rPr>
              <a:t>Gallet</a:t>
            </a:r>
            <a:r>
              <a:rPr kumimoji="0" lang="en-US" altLang="en-US" sz="1800" b="0" i="0" u="none" strike="noStrike" kern="1200" cap="none" spc="0" normalizeH="0" baseline="0" noProof="0" dirty="0">
                <a:ln>
                  <a:noFill/>
                </a:ln>
                <a:effectLst/>
                <a:uLnTx/>
                <a:uFillTx/>
                <a:latin typeface="Arial" panose="020B0604020202020204" pitchFamily="34" charset="0"/>
                <a:ea typeface="+mn-ea"/>
                <a:cs typeface="+mn-cs"/>
              </a:rPr>
              <a:t> 1962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effectLst/>
                <a:uLnTx/>
                <a:uFillTx/>
                <a:latin typeface="Arial" panose="020B0604020202020204" pitchFamily="34" charset="0"/>
                <a:ea typeface="+mn-ea"/>
                <a:cs typeface="+mn-cs"/>
              </a:rPr>
              <a:t>Jones </a:t>
            </a:r>
            <a:r>
              <a:rPr kumimoji="0" lang="en-US" altLang="en-US" sz="1800" b="0" i="1" u="none" strike="noStrike" kern="1200" cap="none" spc="0" normalizeH="0" baseline="0" noProof="0" dirty="0">
                <a:ln>
                  <a:noFill/>
                </a:ln>
                <a:effectLst/>
                <a:uLnTx/>
                <a:uFillTx/>
                <a:latin typeface="Arial" panose="020B0604020202020204" pitchFamily="34" charset="0"/>
                <a:ea typeface="+mn-ea"/>
                <a:cs typeface="+mn-cs"/>
              </a:rPr>
              <a:t>et al</a:t>
            </a:r>
            <a:r>
              <a:rPr kumimoji="0" lang="en-US" altLang="en-US" sz="1800" b="0" i="0" u="none" strike="noStrike" kern="1200" cap="none" spc="0" normalizeH="0" baseline="0" noProof="0" dirty="0">
                <a:ln>
                  <a:noFill/>
                </a:ln>
                <a:effectLst/>
                <a:uLnTx/>
                <a:uFillTx/>
                <a:latin typeface="Arial" panose="020B0604020202020204" pitchFamily="34" charset="0"/>
                <a:ea typeface="+mn-ea"/>
                <a:cs typeface="+mn-cs"/>
              </a:rPr>
              <a:t>., 1969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err="1">
                <a:ln>
                  <a:noFill/>
                </a:ln>
                <a:effectLst/>
                <a:uLnTx/>
                <a:uFillTx/>
                <a:latin typeface="Arial" panose="020B0604020202020204" pitchFamily="34" charset="0"/>
                <a:ea typeface="+mn-ea"/>
                <a:cs typeface="+mn-cs"/>
              </a:rPr>
              <a:t>Ionosonde</a:t>
            </a:r>
            <a:r>
              <a:rPr kumimoji="0" lang="en-US" altLang="en-US" sz="1800" b="0" i="0" u="none" strike="noStrike" kern="1200" cap="none" spc="0" normalizeH="0" baseline="0" noProof="0" dirty="0">
                <a:ln>
                  <a:noFill/>
                </a:ln>
                <a:effectLst/>
                <a:uLnTx/>
                <a:uFillTx/>
                <a:latin typeface="Arial" panose="020B0604020202020204" pitchFamily="34" charset="0"/>
                <a:ea typeface="+mn-ea"/>
                <a:cs typeface="+mn-cs"/>
              </a:rPr>
              <a:t> 1954–1958</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effectLst/>
                <a:uLnTx/>
                <a:uFillTx/>
                <a:latin typeface="Arial" panose="020B0604020202020204" pitchFamily="34" charset="0"/>
                <a:ea typeface="+mn-ea"/>
                <a:cs typeface="+mn-cs"/>
              </a:rPr>
              <a:t>plus screen points in ocean areas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err="1">
                <a:ln>
                  <a:noFill/>
                </a:ln>
                <a:effectLst/>
                <a:uLnTx/>
                <a:uFillTx/>
                <a:latin typeface="Arial" panose="020B0604020202020204" pitchFamily="34" charset="0"/>
                <a:ea typeface="+mn-ea"/>
                <a:cs typeface="+mn-cs"/>
              </a:rPr>
              <a:t>C</a:t>
            </a:r>
            <a:r>
              <a:rPr kumimoji="0" lang="en-US" altLang="en-US" sz="1400" b="0" i="0" u="none" strike="noStrike" kern="1200" cap="none" spc="0" normalizeH="0" baseline="0" noProof="0" dirty="0" err="1">
                <a:ln>
                  <a:noFill/>
                </a:ln>
                <a:effectLst/>
                <a:uLnTx/>
                <a:uFillTx/>
                <a:latin typeface="Arial" panose="020B0604020202020204" pitchFamily="34" charset="0"/>
                <a:ea typeface="+mn-ea"/>
                <a:cs typeface="+mn-cs"/>
              </a:rPr>
              <a:t>omité</a:t>
            </a:r>
            <a:r>
              <a:rPr kumimoji="0" lang="en-US" altLang="en-US" sz="1400" b="0" i="0" u="none" strike="noStrike" kern="1200" cap="none" spc="0" normalizeH="0" baseline="0" noProof="0" dirty="0">
                <a:ln>
                  <a:noFill/>
                </a:ln>
                <a:effectLst/>
                <a:uLnTx/>
                <a:uFillTx/>
                <a:latin typeface="Arial" panose="020B0604020202020204" pitchFamily="34" charset="0"/>
                <a:ea typeface="+mn-ea"/>
                <a:cs typeface="+mn-cs"/>
              </a:rPr>
              <a:t> </a:t>
            </a:r>
            <a:r>
              <a:rPr kumimoji="0" lang="en-US" altLang="en-US" sz="1400" b="1" i="0" u="none" strike="noStrike" kern="1200" cap="none" spc="0" normalizeH="0" baseline="0" noProof="0" dirty="0" err="1">
                <a:ln>
                  <a:noFill/>
                </a:ln>
                <a:effectLst/>
                <a:uLnTx/>
                <a:uFillTx/>
                <a:latin typeface="Arial" panose="020B0604020202020204" pitchFamily="34" charset="0"/>
                <a:ea typeface="+mn-ea"/>
                <a:cs typeface="+mn-cs"/>
              </a:rPr>
              <a:t>C</a:t>
            </a:r>
            <a:r>
              <a:rPr kumimoji="0" lang="en-US" altLang="en-US" sz="1400" b="0" i="0" u="none" strike="noStrike" kern="1200" cap="none" spc="0" normalizeH="0" baseline="0" noProof="0" dirty="0" err="1">
                <a:ln>
                  <a:noFill/>
                </a:ln>
                <a:effectLst/>
                <a:uLnTx/>
                <a:uFillTx/>
                <a:latin typeface="Arial" panose="020B0604020202020204" pitchFamily="34" charset="0"/>
                <a:ea typeface="+mn-ea"/>
                <a:cs typeface="+mn-cs"/>
              </a:rPr>
              <a:t>onsultatif</a:t>
            </a:r>
            <a:r>
              <a:rPr kumimoji="0" lang="en-US" altLang="en-US" sz="1400" b="0" i="0" u="none" strike="noStrike" kern="1200" cap="none" spc="0" normalizeH="0" baseline="0" noProof="0" dirty="0">
                <a:ln>
                  <a:noFill/>
                </a:ln>
                <a:effectLst/>
                <a:uLnTx/>
                <a:uFillTx/>
                <a:latin typeface="Arial" panose="020B0604020202020204" pitchFamily="34" charset="0"/>
                <a:ea typeface="+mn-ea"/>
                <a:cs typeface="+mn-cs"/>
              </a:rPr>
              <a:t> </a:t>
            </a:r>
            <a:r>
              <a:rPr kumimoji="0" lang="en-US" altLang="en-US" sz="1400" b="1" i="0" u="none" strike="noStrike" kern="1200" cap="none" spc="0" normalizeH="0" baseline="0" noProof="0" dirty="0">
                <a:ln>
                  <a:noFill/>
                </a:ln>
                <a:effectLst/>
                <a:uLnTx/>
                <a:uFillTx/>
                <a:latin typeface="Arial" panose="020B0604020202020204" pitchFamily="34" charset="0"/>
                <a:ea typeface="+mn-ea"/>
                <a:cs typeface="+mn-cs"/>
              </a:rPr>
              <a:t>I</a:t>
            </a:r>
            <a:r>
              <a:rPr kumimoji="0" lang="en-US" altLang="en-US" sz="1400" b="0" i="0" u="none" strike="noStrike" kern="1200" cap="none" spc="0" normalizeH="0" baseline="0" noProof="0" dirty="0">
                <a:ln>
                  <a:noFill/>
                </a:ln>
                <a:effectLst/>
                <a:uLnTx/>
                <a:uFillTx/>
                <a:latin typeface="Arial" panose="020B0604020202020204" pitchFamily="34" charset="0"/>
                <a:ea typeface="+mn-ea"/>
                <a:cs typeface="+mn-cs"/>
              </a:rPr>
              <a:t>nternational</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Arial" panose="020B0604020202020204" pitchFamily="34" charset="0"/>
                <a:ea typeface="+mn-ea"/>
                <a:cs typeface="+mn-cs"/>
              </a:rPr>
              <a:t>R</a:t>
            </a:r>
            <a:r>
              <a:rPr kumimoji="0" lang="en-US" altLang="en-US" sz="1400" b="0" i="0" u="none" strike="noStrike" kern="1200" cap="none" spc="0" normalizeH="0" baseline="0" noProof="0" dirty="0">
                <a:ln>
                  <a:noFill/>
                </a:ln>
                <a:effectLst/>
                <a:uLnTx/>
                <a:uFillTx/>
                <a:latin typeface="Arial" panose="020B0604020202020204" pitchFamily="34" charset="0"/>
                <a:ea typeface="+mn-ea"/>
                <a:cs typeface="+mn-cs"/>
              </a:rPr>
              <a:t>adio-communication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effectLst/>
                <a:uLnTx/>
                <a:uFillTx/>
                <a:latin typeface="Arial" panose="020B0604020202020204" pitchFamily="34" charset="0"/>
                <a:ea typeface="+mn-ea"/>
                <a:cs typeface="+mn-cs"/>
              </a:rPr>
              <a:t>	 </a:t>
            </a:r>
            <a:r>
              <a:rPr kumimoji="0" lang="en-US" altLang="en-US" sz="1400" b="0" i="0" u="none" strike="noStrike" kern="1200" cap="none" spc="0" normalizeH="0" baseline="0" noProof="0" dirty="0">
                <a:ln>
                  <a:noFill/>
                </a:ln>
                <a:effectLst/>
                <a:uLnTx/>
                <a:uFillTx/>
                <a:latin typeface="Arial" panose="020B0604020202020204" pitchFamily="34" charset="0"/>
                <a:ea typeface="+mn-ea"/>
                <a:cs typeface="+mn-cs"/>
              </a:rPr>
              <a:t>of the</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n-ea"/>
                <a:cs typeface="+mn-cs"/>
              </a:rPr>
              <a:t>I</a:t>
            </a:r>
            <a:r>
              <a:rPr kumimoji="0" lang="en-US" altLang="en-US" sz="1400" b="0" i="0" u="none" strike="noStrike" kern="1200" cap="none" spc="0" normalizeH="0" baseline="0" noProof="0" dirty="0">
                <a:ln>
                  <a:noFill/>
                </a:ln>
                <a:effectLst/>
                <a:uLnTx/>
                <a:uFillTx/>
                <a:latin typeface="Arial" panose="020B0604020202020204" pitchFamily="34" charset="0"/>
                <a:ea typeface="+mn-ea"/>
                <a:cs typeface="+mn-cs"/>
              </a:rPr>
              <a:t>nternational </a:t>
            </a:r>
            <a:r>
              <a:rPr kumimoji="0" lang="en-US" altLang="en-US" sz="1600" b="1" i="0" u="none" strike="noStrike" kern="1200" cap="none" spc="0" normalizeH="0" baseline="0" noProof="0" dirty="0">
                <a:ln>
                  <a:noFill/>
                </a:ln>
                <a:effectLst/>
                <a:uLnTx/>
                <a:uFillTx/>
                <a:latin typeface="Arial" panose="020B0604020202020204" pitchFamily="34" charset="0"/>
                <a:ea typeface="+mn-ea"/>
                <a:cs typeface="+mn-cs"/>
              </a:rPr>
              <a:t>T</a:t>
            </a:r>
            <a:r>
              <a:rPr kumimoji="0" lang="en-US" altLang="en-US" sz="1400" b="0" i="0" u="none" strike="noStrike" kern="1200" cap="none" spc="0" normalizeH="0" baseline="0" noProof="0" dirty="0">
                <a:ln>
                  <a:noFill/>
                </a:ln>
                <a:effectLst/>
                <a:uLnTx/>
                <a:uFillTx/>
                <a:latin typeface="Arial" panose="020B0604020202020204" pitchFamily="34" charset="0"/>
                <a:ea typeface="+mn-ea"/>
                <a:cs typeface="+mn-cs"/>
              </a:rPr>
              <a:t>elecommunication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n-ea"/>
                <a:cs typeface="+mn-cs"/>
              </a:rPr>
              <a:t>U</a:t>
            </a:r>
            <a:r>
              <a:rPr kumimoji="0" lang="en-US" altLang="en-US" sz="1400" b="0" i="0" u="none" strike="noStrike" kern="1200" cap="none" spc="0" normalizeH="0" baseline="0" noProof="0" dirty="0">
                <a:ln>
                  <a:noFill/>
                </a:ln>
                <a:effectLst/>
                <a:uLnTx/>
                <a:uFillTx/>
                <a:latin typeface="Arial" panose="020B0604020202020204" pitchFamily="34" charset="0"/>
                <a:ea typeface="+mn-ea"/>
                <a:cs typeface="+mn-cs"/>
              </a:rPr>
              <a:t>nion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effectLst/>
                <a:uLnTx/>
                <a:uFillTx/>
                <a:latin typeface="Arial" panose="020B0604020202020204" pitchFamily="34" charset="0"/>
                <a:ea typeface="+mn-ea"/>
                <a:cs typeface="+mn-cs"/>
              </a:rPr>
              <a:t>..using a special coordinate: </a:t>
            </a:r>
            <a:r>
              <a:rPr kumimoji="0" lang="en-US" altLang="en-US" sz="1800" b="1" i="0" u="none" strike="noStrike" kern="1200" cap="none" spc="0" normalizeH="0" baseline="0" noProof="0" dirty="0">
                <a:ln>
                  <a:noFill/>
                </a:ln>
                <a:effectLst/>
                <a:uLnTx/>
                <a:uFillTx/>
                <a:latin typeface="Arial" panose="020B0604020202020204" pitchFamily="34" charset="0"/>
                <a:ea typeface="+mn-ea"/>
                <a:cs typeface="+mn-cs"/>
              </a:rPr>
              <a:t>modified dip latitude</a:t>
            </a:r>
          </a:p>
        </p:txBody>
      </p:sp>
      <p:cxnSp>
        <p:nvCxnSpPr>
          <p:cNvPr id="3" name="Straight Arrow Connector 2"/>
          <p:cNvCxnSpPr/>
          <p:nvPr/>
        </p:nvCxnSpPr>
        <p:spPr>
          <a:xfrm>
            <a:off x="3048000" y="4507445"/>
            <a:ext cx="2590800" cy="1740955"/>
          </a:xfrm>
          <a:prstGeom prst="straightConnector1">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24000" y="1670050"/>
            <a:ext cx="1295400" cy="3810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cxnSp>
        <p:nvCxnSpPr>
          <p:cNvPr id="5" name="Straight Connector 4"/>
          <p:cNvCxnSpPr/>
          <p:nvPr/>
        </p:nvCxnSpPr>
        <p:spPr>
          <a:xfrm>
            <a:off x="6477000" y="1935163"/>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18250" y="4724400"/>
            <a:ext cx="457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72200" y="4267200"/>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297" name="TextBox 3"/>
          <p:cNvSpPr txBox="1">
            <a:spLocks noChangeArrowheads="1"/>
          </p:cNvSpPr>
          <p:nvPr/>
        </p:nvSpPr>
        <p:spPr bwMode="auto">
          <a:xfrm>
            <a:off x="6934200" y="1146175"/>
            <a:ext cx="2035175"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Order 6 for foF2</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Order 4 for M(3000)F2</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CFFACD-DABB-452B-819E-51EBB9BDD959}" type="slidenum">
              <a:rPr kumimoji="0" 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pic>
        <p:nvPicPr>
          <p:cNvPr id="13" name="Picture 12"/>
          <p:cNvPicPr>
            <a:picLocks noChangeAspect="1"/>
          </p:cNvPicPr>
          <p:nvPr/>
        </p:nvPicPr>
        <p:blipFill>
          <a:blip r:embed="rId3"/>
          <a:stretch>
            <a:fillRect/>
          </a:stretch>
        </p:blipFill>
        <p:spPr>
          <a:xfrm>
            <a:off x="342236" y="4791793"/>
            <a:ext cx="2514600" cy="1715369"/>
          </a:xfrm>
          <a:prstGeom prst="rect">
            <a:avLst/>
          </a:prstGeom>
        </p:spPr>
      </p:pic>
    </p:spTree>
    <p:extLst>
      <p:ext uri="{BB962C8B-B14F-4D97-AF65-F5344CB8AC3E}">
        <p14:creationId xmlns:p14="http://schemas.microsoft.com/office/powerpoint/2010/main" val="3001064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9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29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cci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41388"/>
            <a:ext cx="7772400"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914400" y="381000"/>
            <a:ext cx="5865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effectLst/>
                <a:uLnTx/>
                <a:uFillTx/>
                <a:latin typeface="Arial" panose="020B0604020202020204" pitchFamily="34" charset="0"/>
                <a:ea typeface="+mn-ea"/>
                <a:cs typeface="+mn-cs"/>
              </a:rPr>
              <a:t>… and a special set of geographic coordinate functions </a:t>
            </a:r>
          </a:p>
        </p:txBody>
      </p:sp>
      <p:sp>
        <p:nvSpPr>
          <p:cNvPr id="14340" name="TextBox 3"/>
          <p:cNvSpPr txBox="1">
            <a:spLocks noChangeArrowheads="1"/>
          </p:cNvSpPr>
          <p:nvPr/>
        </p:nvSpPr>
        <p:spPr bwMode="auto">
          <a:xfrm>
            <a:off x="5562600" y="1135063"/>
            <a:ext cx="2636838"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76 coefficients for foF2</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49 coefficinets for M(3000)F2</a:t>
            </a:r>
          </a:p>
        </p:txBody>
      </p:sp>
      <p:grpSp>
        <p:nvGrpSpPr>
          <p:cNvPr id="14341" name="กลุ่ม 5"/>
          <p:cNvGrpSpPr>
            <a:grpSpLocks/>
          </p:cNvGrpSpPr>
          <p:nvPr/>
        </p:nvGrpSpPr>
        <p:grpSpPr bwMode="auto">
          <a:xfrm>
            <a:off x="0" y="6357945"/>
            <a:ext cx="9144000" cy="269963"/>
            <a:chOff x="0" y="6252111"/>
            <a:chExt cx="9144000" cy="408800"/>
          </a:xfrm>
        </p:grpSpPr>
        <p:cxnSp>
          <p:nvCxnSpPr>
            <p:cNvPr id="14343" name="ตัวเชื่อมต่อตรง 6"/>
            <p:cNvCxnSpPr>
              <a:cxnSpLocks noChangeShapeType="1"/>
            </p:cNvCxnSpPr>
            <p:nvPr/>
          </p:nvCxnSpPr>
          <p:spPr bwMode="auto">
            <a:xfrm>
              <a:off x="0" y="6286520"/>
              <a:ext cx="9144000" cy="1588"/>
            </a:xfrm>
            <a:prstGeom prst="line">
              <a:avLst/>
            </a:prstGeom>
            <a:noFill/>
            <a:ln w="38100" algn="ctr">
              <a:solidFill>
                <a:srgbClr val="FF9933"/>
              </a:solidFill>
              <a:round/>
              <a:headEnd/>
              <a:tailEnd/>
            </a:ln>
            <a:extLst>
              <a:ext uri="{909E8E84-426E-40DD-AFC4-6F175D3DCCD1}">
                <a14:hiddenFill xmlns:a14="http://schemas.microsoft.com/office/drawing/2010/main">
                  <a:noFill/>
                </a14:hiddenFill>
              </a:ext>
            </a:extLst>
          </p:spPr>
        </p:cxnSp>
        <p:sp>
          <p:nvSpPr>
            <p:cNvPr id="14345" name="TextBox 8"/>
            <p:cNvSpPr txBox="1">
              <a:spLocks noChangeArrowheads="1"/>
            </p:cNvSpPr>
            <p:nvPr/>
          </p:nvSpPr>
          <p:spPr bwMode="auto">
            <a:xfrm>
              <a:off x="7402686" y="6252111"/>
              <a:ext cx="184731" cy="4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Cooper Black" panose="0208090404030B020404" pitchFamily="18" charset="0"/>
                <a:ea typeface="+mn-ea"/>
                <a:cs typeface="Cordia New" pitchFamily="34" charset="-34"/>
              </a:endParaRPr>
            </a:p>
          </p:txBody>
        </p:sp>
      </p:grpSp>
      <p:sp>
        <p:nvSpPr>
          <p:cNvPr id="9" name="Slide Number Placeholder 10"/>
          <p:cNvSpPr>
            <a:spLocks noGrp="1"/>
          </p:cNvSpPr>
          <p:nvPr>
            <p:ph type="sldNum" sz="quarter" idx="12"/>
          </p:nvPr>
        </p:nvSpPr>
        <p:spPr>
          <a:xfrm>
            <a:off x="3571875" y="6440488"/>
            <a:ext cx="2132013" cy="338137"/>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AD56141-C835-4988-AB8D-1598BA14D2EC}" type="slidenum">
              <a:rPr kumimoji="0" lang="en-US" altLang="en-US" sz="14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US" altLang="en-US" sz="14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705884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762000" y="457200"/>
            <a:ext cx="365760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CCIR 1967</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Jones and </a:t>
            </a:r>
            <a:r>
              <a:rPr kumimoji="0" lang="en-US" alt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Gallet</a:t>
            </a: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1962</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Jones </a:t>
            </a:r>
            <a:r>
              <a:rPr kumimoji="0" lang="en-US" alt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et al</a:t>
            </a: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1969</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Ionosondes</a:t>
            </a: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1954-1958</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Screen points, especially over the oceans and southern hemisphere, through extrapolation along lines of constant modified magnetic dip angle</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6</a:t>
            </a:r>
            <a:r>
              <a:rPr kumimoji="0" lang="en-US" altLang="en-US" sz="1800" b="0" i="0" u="none" strike="noStrike" kern="1200" cap="none" spc="0" normalizeH="0" baseline="30000" noProof="0" dirty="0">
                <a:ln>
                  <a:noFill/>
                </a:ln>
                <a:solidFill>
                  <a:prstClr val="white"/>
                </a:solidFill>
                <a:effectLst/>
                <a:uLnTx/>
                <a:uFillTx/>
                <a:latin typeface="Arial" panose="020B0604020202020204" pitchFamily="34" charset="0"/>
                <a:ea typeface="+mn-ea"/>
                <a:cs typeface="+mn-cs"/>
              </a:rPr>
              <a:t>th</a:t>
            </a: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order harmonics in UT and special functions for global specification</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Recommended over continents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3555" name="TextBox 2"/>
          <p:cNvSpPr txBox="1">
            <a:spLocks noChangeArrowheads="1"/>
          </p:cNvSpPr>
          <p:nvPr/>
        </p:nvSpPr>
        <p:spPr bwMode="auto">
          <a:xfrm>
            <a:off x="4812792" y="457200"/>
            <a:ext cx="3874008"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URSI 1988</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Fox and McNamara,1988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Rush </a:t>
            </a:r>
            <a:r>
              <a:rPr kumimoji="0" lang="en-US" alt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et al.,</a:t>
            </a: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1989</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45,000 station months of </a:t>
            </a:r>
            <a:r>
              <a:rPr kumimoji="0" lang="en-US" alt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ionosonde</a:t>
            </a: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data</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Theoretical model was adjusted such that it agreed with measured </a:t>
            </a:r>
            <a:r>
              <a:rPr kumimoji="0" lang="en-US" alt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foF2</a:t>
            </a: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values over land, and then was used to compute screen points over oceans and in data sparse regions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Same functions as CCIR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Recommended over ocean areas</a:t>
            </a:r>
          </a:p>
        </p:txBody>
      </p:sp>
      <p:sp>
        <p:nvSpPr>
          <p:cNvPr id="5" name="Text Box 17"/>
          <p:cNvSpPr txBox="1">
            <a:spLocks noChangeArrowheads="1"/>
          </p:cNvSpPr>
          <p:nvPr/>
        </p:nvSpPr>
        <p:spPr bwMode="auto">
          <a:xfrm>
            <a:off x="762000" y="5892581"/>
            <a:ext cx="7696200" cy="646331"/>
          </a:xfrm>
          <a:prstGeom prst="rect">
            <a:avLst/>
          </a:prstGeom>
          <a:solidFill>
            <a:srgbClr val="FF0000"/>
          </a:solidFill>
          <a:ln w="9525">
            <a:solidFill>
              <a:srgbClr val="FF0000"/>
            </a:solidFill>
            <a:miter lim="800000"/>
            <a:headEnd/>
            <a:tailEnd/>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Room for improvement: Large volume of more recent data, better models for screen point analysis, better functions, better computers</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CFFACD-DABB-452B-819E-51EBB9BDD959}" type="slidenum">
              <a:rPr kumimoji="0" lang="en-US" sz="2800" b="0" i="0" u="none" strike="noStrike" kern="1200" cap="none" spc="0" normalizeH="0" baseline="0" noProof="0" smtClean="0">
                <a:ln>
                  <a:noFill/>
                </a:ln>
                <a:solidFill>
                  <a:schemeClr val="tx1"/>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2800" b="0" i="0" u="none" strike="noStrike" kern="1200" cap="none" spc="0" normalizeH="0" baseline="0" noProof="0" dirty="0">
              <a:ln>
                <a:noFill/>
              </a:ln>
              <a:solidFill>
                <a:schemeClr val="tx1"/>
              </a:solidFill>
              <a:effectLst/>
              <a:uLnTx/>
              <a:uFillTx/>
              <a:latin typeface="Century Gothic" panose="020B0502020202020204"/>
              <a:ea typeface="+mn-ea"/>
              <a:cs typeface="+mn-cs"/>
            </a:endParaRPr>
          </a:p>
        </p:txBody>
      </p:sp>
      <p:sp>
        <p:nvSpPr>
          <p:cNvPr id="2" name="Rectangle 1">
            <a:extLst>
              <a:ext uri="{FF2B5EF4-FFF2-40B4-BE49-F238E27FC236}">
                <a16:creationId xmlns:a16="http://schemas.microsoft.com/office/drawing/2014/main" id="{D5EC73EC-BA6F-FDAE-CB43-0CB302B46F4C}"/>
              </a:ext>
            </a:extLst>
          </p:cNvPr>
          <p:cNvSpPr/>
          <p:nvPr/>
        </p:nvSpPr>
        <p:spPr>
          <a:xfrm>
            <a:off x="609600" y="445453"/>
            <a:ext cx="3973882" cy="533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2F0658-1E35-1184-B277-E2C13EE48DDB}"/>
              </a:ext>
            </a:extLst>
          </p:cNvPr>
          <p:cNvSpPr/>
          <p:nvPr/>
        </p:nvSpPr>
        <p:spPr>
          <a:xfrm>
            <a:off x="4572000" y="445453"/>
            <a:ext cx="4078600" cy="533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221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additive="base">
                                        <p:cTn id="7" dur="1000" fill="hold"/>
                                        <p:tgtEl>
                                          <p:spTgt spid="23555"/>
                                        </p:tgtEl>
                                        <p:attrNameLst>
                                          <p:attrName>ppt_x</p:attrName>
                                        </p:attrNameLst>
                                      </p:cBhvr>
                                      <p:tavLst>
                                        <p:tav tm="0">
                                          <p:val>
                                            <p:strVal val="1+#ppt_w/2"/>
                                          </p:val>
                                        </p:tav>
                                        <p:tav tm="100000">
                                          <p:val>
                                            <p:strVal val="#ppt_x"/>
                                          </p:val>
                                        </p:tav>
                                      </p:tavLst>
                                    </p:anim>
                                    <p:anim calcmode="lin" valueType="num">
                                      <p:cBhvr additive="base">
                                        <p:cTn id="8" dur="1000" fill="hold"/>
                                        <p:tgtEl>
                                          <p:spTgt spid="2355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54D3C-AE2F-EE79-A0E8-4A81FA860C65}"/>
            </a:ext>
          </a:extLst>
        </p:cNvPr>
        <p:cNvGrpSpPr/>
        <p:nvPr/>
      </p:nvGrpSpPr>
      <p:grpSpPr>
        <a:xfrm>
          <a:off x="0" y="0"/>
          <a:ext cx="0" cy="0"/>
          <a:chOff x="0" y="0"/>
          <a:chExt cx="0" cy="0"/>
        </a:xfrm>
      </p:grpSpPr>
      <p:pic>
        <p:nvPicPr>
          <p:cNvPr id="18434" name="Picture 2">
            <a:extLst>
              <a:ext uri="{FF2B5EF4-FFF2-40B4-BE49-F238E27FC236}">
                <a16:creationId xmlns:a16="http://schemas.microsoft.com/office/drawing/2014/main" id="{4E3424BC-2A75-8F6B-2F56-3DE5127D9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63" y="452438"/>
            <a:ext cx="3962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a:extLst>
              <a:ext uri="{FF2B5EF4-FFF2-40B4-BE49-F238E27FC236}">
                <a16:creationId xmlns:a16="http://schemas.microsoft.com/office/drawing/2014/main" id="{BC870F86-DA74-EE15-629F-8A4B1C08F5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2163" y="452438"/>
            <a:ext cx="38735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a:extLst>
              <a:ext uri="{FF2B5EF4-FFF2-40B4-BE49-F238E27FC236}">
                <a16:creationId xmlns:a16="http://schemas.microsoft.com/office/drawing/2014/main" id="{3CF8EA88-A27F-8636-A3DE-62D567938041}"/>
              </a:ext>
            </a:extLst>
          </p:cNvPr>
          <p:cNvSpPr txBox="1">
            <a:spLocks noChangeArrowheads="1"/>
          </p:cNvSpPr>
          <p:nvPr/>
        </p:nvSpPr>
        <p:spPr bwMode="auto">
          <a:xfrm>
            <a:off x="1706563" y="3119438"/>
            <a:ext cx="15017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400">
                <a:latin typeface="Times" panose="02020603050405020304" pitchFamily="18" charset="0"/>
              </a:rPr>
              <a:t>Longitude</a:t>
            </a:r>
          </a:p>
        </p:txBody>
      </p:sp>
      <p:sp>
        <p:nvSpPr>
          <p:cNvPr id="18437" name="Text Box 5">
            <a:extLst>
              <a:ext uri="{FF2B5EF4-FFF2-40B4-BE49-F238E27FC236}">
                <a16:creationId xmlns:a16="http://schemas.microsoft.com/office/drawing/2014/main" id="{FF139F02-BEA0-B5F1-8382-3AC45BD38F80}"/>
              </a:ext>
            </a:extLst>
          </p:cNvPr>
          <p:cNvSpPr txBox="1">
            <a:spLocks noChangeArrowheads="1"/>
          </p:cNvSpPr>
          <p:nvPr/>
        </p:nvSpPr>
        <p:spPr bwMode="auto">
          <a:xfrm rot="-5400000">
            <a:off x="-498475" y="1557338"/>
            <a:ext cx="15144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400">
                <a:latin typeface="Times" panose="02020603050405020304" pitchFamily="18" charset="0"/>
              </a:rPr>
              <a:t>Latitude</a:t>
            </a:r>
          </a:p>
        </p:txBody>
      </p:sp>
      <p:sp>
        <p:nvSpPr>
          <p:cNvPr id="18438" name="Text Box 6">
            <a:extLst>
              <a:ext uri="{FF2B5EF4-FFF2-40B4-BE49-F238E27FC236}">
                <a16:creationId xmlns:a16="http://schemas.microsoft.com/office/drawing/2014/main" id="{19A7CF45-6A38-0C70-571B-41DBF3E93EB5}"/>
              </a:ext>
            </a:extLst>
          </p:cNvPr>
          <p:cNvSpPr txBox="1">
            <a:spLocks noChangeArrowheads="1"/>
          </p:cNvSpPr>
          <p:nvPr/>
        </p:nvSpPr>
        <p:spPr bwMode="auto">
          <a:xfrm>
            <a:off x="1665288" y="0"/>
            <a:ext cx="146208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Times" panose="02020603050405020304" pitchFamily="18" charset="0"/>
              </a:rPr>
              <a:t>ISS-b data</a:t>
            </a:r>
          </a:p>
        </p:txBody>
      </p:sp>
      <p:pic>
        <p:nvPicPr>
          <p:cNvPr id="11" name="foF2_la_lo_ut_100.mpg">
            <a:hlinkClick r:id="" action="ppaction://media"/>
            <a:extLst>
              <a:ext uri="{FF2B5EF4-FFF2-40B4-BE49-F238E27FC236}">
                <a16:creationId xmlns:a16="http://schemas.microsoft.com/office/drawing/2014/main" id="{1513457D-CEEA-0C50-A727-CE5A682FD5D3}"/>
              </a:ext>
            </a:extLst>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4449763" y="300038"/>
            <a:ext cx="4114800"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 Box 7">
            <a:extLst>
              <a:ext uri="{FF2B5EF4-FFF2-40B4-BE49-F238E27FC236}">
                <a16:creationId xmlns:a16="http://schemas.microsoft.com/office/drawing/2014/main" id="{A9CBAEC6-6497-D2F5-CB7E-78F99B6E54D2}"/>
              </a:ext>
            </a:extLst>
          </p:cNvPr>
          <p:cNvSpPr txBox="1">
            <a:spLocks noChangeArrowheads="1"/>
          </p:cNvSpPr>
          <p:nvPr/>
        </p:nvSpPr>
        <p:spPr bwMode="auto">
          <a:xfrm>
            <a:off x="5821363" y="0"/>
            <a:ext cx="17684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Times" panose="02020603050405020304" pitchFamily="18" charset="0"/>
              </a:rPr>
              <a:t>IRI URSI-88</a:t>
            </a:r>
          </a:p>
        </p:txBody>
      </p:sp>
      <p:pic>
        <p:nvPicPr>
          <p:cNvPr id="18441" name="Picture 10">
            <a:extLst>
              <a:ext uri="{FF2B5EF4-FFF2-40B4-BE49-F238E27FC236}">
                <a16:creationId xmlns:a16="http://schemas.microsoft.com/office/drawing/2014/main" id="{145F3231-5976-94B2-ADBE-E0C40A7B2B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388" y="3733800"/>
            <a:ext cx="3351212"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2" name="Picture 4" descr="&#10;Picture 9.pdf                                                  00015F20Bilitza                        BC298513:">
            <a:extLst>
              <a:ext uri="{FF2B5EF4-FFF2-40B4-BE49-F238E27FC236}">
                <a16:creationId xmlns:a16="http://schemas.microsoft.com/office/drawing/2014/main" id="{41969972-17E4-D119-A741-9F852E2B7A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3763" y="3733800"/>
            <a:ext cx="35401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8">
            <a:extLst>
              <a:ext uri="{FF2B5EF4-FFF2-40B4-BE49-F238E27FC236}">
                <a16:creationId xmlns:a16="http://schemas.microsoft.com/office/drawing/2014/main" id="{30C69A28-29C6-EDAF-B3EB-8F65D45C9BF7}"/>
              </a:ext>
            </a:extLst>
          </p:cNvPr>
          <p:cNvSpPr txBox="1">
            <a:spLocks noChangeArrowheads="1"/>
          </p:cNvSpPr>
          <p:nvPr/>
        </p:nvSpPr>
        <p:spPr bwMode="auto">
          <a:xfrm>
            <a:off x="7402513" y="6357938"/>
            <a:ext cx="184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Cooper Black" panose="0208090404030B020404" pitchFamily="18" charset="0"/>
              <a:cs typeface="Cordia New" pitchFamily="34" charset="-34"/>
            </a:endParaRPr>
          </a:p>
        </p:txBody>
      </p:sp>
      <p:sp>
        <p:nvSpPr>
          <p:cNvPr id="18444" name="Rectangle 1">
            <a:extLst>
              <a:ext uri="{FF2B5EF4-FFF2-40B4-BE49-F238E27FC236}">
                <a16:creationId xmlns:a16="http://schemas.microsoft.com/office/drawing/2014/main" id="{0E95D6D2-D478-1554-6958-D82FD9129694}"/>
              </a:ext>
            </a:extLst>
          </p:cNvPr>
          <p:cNvSpPr>
            <a:spLocks noChangeArrowheads="1"/>
          </p:cNvSpPr>
          <p:nvPr/>
        </p:nvSpPr>
        <p:spPr bwMode="auto">
          <a:xfrm>
            <a:off x="487363" y="6169025"/>
            <a:ext cx="8077200" cy="6463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002060"/>
              </a:buClr>
              <a:buFontTx/>
              <a:buNone/>
            </a:pPr>
            <a:r>
              <a:rPr lang="en-US" altLang="en-US" sz="1800" dirty="0" err="1">
                <a:solidFill>
                  <a:schemeClr val="bg1"/>
                </a:solidFill>
                <a:latin typeface="Arial" panose="020B0604020202020204" pitchFamily="34" charset="0"/>
              </a:rPr>
              <a:t>Damboldt</a:t>
            </a:r>
            <a:r>
              <a:rPr lang="en-US" altLang="en-US" sz="1800" dirty="0">
                <a:solidFill>
                  <a:schemeClr val="bg1"/>
                </a:solidFill>
                <a:latin typeface="Arial" panose="020B0604020202020204" pitchFamily="34" charset="0"/>
              </a:rPr>
              <a:t> and </a:t>
            </a:r>
            <a:r>
              <a:rPr lang="en-US" altLang="en-US" sz="1800" dirty="0" err="1">
                <a:solidFill>
                  <a:schemeClr val="bg1"/>
                </a:solidFill>
                <a:latin typeface="Arial" panose="020B0604020202020204" pitchFamily="34" charset="0"/>
              </a:rPr>
              <a:t>Suessmann</a:t>
            </a:r>
            <a:r>
              <a:rPr lang="en-US" altLang="en-US" sz="1800" dirty="0">
                <a:solidFill>
                  <a:schemeClr val="bg1"/>
                </a:solidFill>
                <a:latin typeface="Arial" panose="020B0604020202020204" pitchFamily="34" charset="0"/>
              </a:rPr>
              <a:t> (2012) validation with large volume of </a:t>
            </a:r>
            <a:r>
              <a:rPr lang="en-US" altLang="en-US" sz="1800" dirty="0" err="1">
                <a:solidFill>
                  <a:schemeClr val="bg1"/>
                </a:solidFill>
                <a:latin typeface="Arial" panose="020B0604020202020204" pitchFamily="34" charset="0"/>
              </a:rPr>
              <a:t>ionosonde</a:t>
            </a:r>
            <a:r>
              <a:rPr lang="en-US" altLang="en-US" sz="1800" dirty="0">
                <a:solidFill>
                  <a:schemeClr val="bg1"/>
                </a:solidFill>
                <a:latin typeface="Arial" panose="020B0604020202020204" pitchFamily="34" charset="0"/>
              </a:rPr>
              <a:t> data over 7 solar cycles finds average </a:t>
            </a:r>
            <a:r>
              <a:rPr lang="en-US" altLang="en-US" sz="1800" i="1" dirty="0">
                <a:solidFill>
                  <a:schemeClr val="bg1"/>
                </a:solidFill>
                <a:latin typeface="Arial" panose="020B0604020202020204" pitchFamily="34" charset="0"/>
              </a:rPr>
              <a:t>foF2</a:t>
            </a:r>
            <a:r>
              <a:rPr lang="en-US" altLang="en-US" sz="1800" dirty="0">
                <a:solidFill>
                  <a:schemeClr val="bg1"/>
                </a:solidFill>
                <a:latin typeface="Arial" panose="020B0604020202020204" pitchFamily="34" charset="0"/>
              </a:rPr>
              <a:t> error of just a few %.</a:t>
            </a:r>
            <a:endParaRPr lang="en-US" altLang="en-US" sz="1800" dirty="0">
              <a:solidFill>
                <a:schemeClr val="bg1"/>
              </a:solidFill>
              <a:latin typeface="Arial" panose="020B06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015EF2C-7263-E6AD-A77E-315075C70140}"/>
              </a:ext>
            </a:extLst>
          </p:cNvPr>
          <p:cNvSpPr>
            <a:spLocks noGrp="1"/>
          </p:cNvSpPr>
          <p:nvPr>
            <p:ph type="sldNum" sz="quarter" idx="12"/>
          </p:nvPr>
        </p:nvSpPr>
        <p:spPr/>
        <p:txBody>
          <a:bodyPr/>
          <a:lstStyle/>
          <a:p>
            <a:pPr>
              <a:defRPr/>
            </a:pPr>
            <a:fld id="{B1CFFACD-DABB-452B-819E-51EBB9BDD959}" type="slidenum">
              <a:rPr lang="en-US" smtClean="0"/>
              <a:pPr>
                <a:defRPr/>
              </a:pPr>
              <a:t>18</a:t>
            </a:fld>
            <a:endParaRPr lang="en-US"/>
          </a:p>
        </p:txBody>
      </p:sp>
    </p:spTree>
    <p:extLst>
      <p:ext uri="{BB962C8B-B14F-4D97-AF65-F5344CB8AC3E}">
        <p14:creationId xmlns:p14="http://schemas.microsoft.com/office/powerpoint/2010/main" val="3502682154"/>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BF7B4-9887-D3CE-2F64-900B4D1AB90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D3D082B-43F2-D372-61EB-4DC5C475FC86}"/>
              </a:ext>
            </a:extLst>
          </p:cNvPr>
          <p:cNvSpPr/>
          <p:nvPr/>
        </p:nvSpPr>
        <p:spPr>
          <a:xfrm>
            <a:off x="1538791" y="469013"/>
            <a:ext cx="5965909" cy="641483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D-Region	Bilitza, 1981			R12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Friedrich et al., 2018		F10.7D 		</a:t>
            </a:r>
          </a:p>
          <a:p>
            <a:pPr lvl="0" defTabSz="914400">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Danilov et al., 1995		F10.7D, K</a:t>
            </a:r>
            <a:r>
              <a:rPr lang="en-US" sz="1400" kern="0" baseline="-25000" dirty="0">
                <a:latin typeface="Berlin Sans FB" panose="020E0602020502020306" pitchFamily="34" charset="0"/>
                <a:ea typeface="Calibri" panose="020F0502020204030204" pitchFamily="34" charset="0"/>
                <a:cs typeface="Times New Roman" panose="02020603050405020304" pitchFamily="18" charset="0"/>
              </a:rPr>
              <a:t>p</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E-Peak	</a:t>
            </a:r>
            <a:r>
              <a:rPr kumimoji="0" lang="en-US" sz="1400" b="0" i="0" u="none" strike="noStrike" kern="0" cap="none" spc="0" normalizeH="0" baseline="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Kouris</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&amp; </a:t>
            </a:r>
            <a:r>
              <a:rPr kumimoji="0" lang="en-US" sz="1400" b="0" i="0" u="none" strike="noStrike" kern="0" cap="none" spc="0" normalizeH="0" baseline="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Muggleton</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1973	COV </a:t>
            </a:r>
          </a:p>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latin typeface="Berlin Sans FB" panose="020E0602020502020306" pitchFamily="34" charset="0"/>
                <a:ea typeface="Calibri" panose="020F0502020204030204" pitchFamily="34" charset="0"/>
                <a:cs typeface="Times New Roman" panose="02020603050405020304" pitchFamily="18" charset="0"/>
              </a:rPr>
              <a:t>	</a:t>
            </a:r>
            <a:r>
              <a:rPr lang="en-US" sz="1400" kern="0" dirty="0" err="1">
                <a:latin typeface="Berlin Sans FB" panose="020E0602020502020306" pitchFamily="34" charset="0"/>
                <a:ea typeface="Calibri" panose="020F0502020204030204" pitchFamily="34" charset="0"/>
                <a:cs typeface="Times New Roman" panose="02020603050405020304" pitchFamily="18" charset="0"/>
              </a:rPr>
              <a:t>Mertens</a:t>
            </a:r>
            <a:r>
              <a:rPr lang="en-US" sz="1400" kern="0" dirty="0">
                <a:latin typeface="Berlin Sans FB" panose="020E0602020502020306" pitchFamily="34" charset="0"/>
                <a:ea typeface="Calibri" panose="020F0502020204030204" pitchFamily="34" charset="0"/>
                <a:cs typeface="Times New Roman" panose="02020603050405020304" pitchFamily="18" charset="0"/>
              </a:rPr>
              <a:t> et al., 2013		</a:t>
            </a:r>
            <a:r>
              <a:rPr lang="en-US" sz="1400" kern="0" dirty="0" err="1">
                <a:latin typeface="Berlin Sans FB" panose="020E0602020502020306" pitchFamily="34" charset="0"/>
                <a:ea typeface="Calibri" panose="020F0502020204030204" pitchFamily="34" charset="0"/>
                <a:cs typeface="Times New Roman" panose="02020603050405020304" pitchFamily="18" charset="0"/>
              </a:rPr>
              <a:t>a</a:t>
            </a:r>
            <a:r>
              <a:rPr lang="en-US" sz="1400" kern="0" baseline="-25000" dirty="0" err="1">
                <a:latin typeface="Berlin Sans FB" panose="020E0602020502020306" pitchFamily="34" charset="0"/>
                <a:ea typeface="Calibri" panose="020F0502020204030204" pitchFamily="34" charset="0"/>
                <a:cs typeface="Times New Roman" panose="02020603050405020304" pitchFamily="18" charset="0"/>
              </a:rPr>
              <a:t>p</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F1-Region	</a:t>
            </a:r>
            <a:r>
              <a:rPr kumimoji="0" lang="en-US" sz="1400" b="0" i="0" u="none" strike="noStrike" kern="0" cap="none" spc="0" normalizeH="0" baseline="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Ducharme</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et al. 1973		R12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Scotto et al. 1997		R12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Bottom-	Bilitza et al., 2000		R12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-side        	</a:t>
            </a:r>
            <a:r>
              <a:rPr kumimoji="0" lang="en-US" sz="1400" b="0" i="0" u="none" strike="noStrike" kern="0" cap="none" spc="0" normalizeH="0" baseline="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Altadill</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et al. 2009 		R12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F-Peak	</a:t>
            </a:r>
            <a:r>
              <a:rPr kumimoji="0" lang="en-US" sz="1400" b="0" i="0" u="none" strike="noStrike" kern="0" cap="none" spc="0" normalizeH="0" baseline="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Jones&amp;Gallet</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1965		IG12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Rush et al., 1989		IG12</a:t>
            </a:r>
          </a:p>
          <a:p>
            <a:pPr lvl="0" defTabSz="914400">
              <a:defRPr/>
            </a:pPr>
            <a:r>
              <a:rPr lang="en-US" sz="1400" kern="0" dirty="0">
                <a:latin typeface="Berlin Sans FB" panose="020E0602020502020306" pitchFamily="34" charset="0"/>
                <a:ea typeface="Calibri" panose="020F0502020204030204" pitchFamily="34" charset="0"/>
                <a:cs typeface="Times New Roman" panose="02020603050405020304" pitchFamily="18" charset="0"/>
              </a:rPr>
              <a:t>	Fuller-Rowell et al., 2000	</a:t>
            </a:r>
            <a:r>
              <a:rPr lang="en-US" sz="1400" kern="0" dirty="0" err="1">
                <a:latin typeface="Berlin Sans FB" panose="020E0602020502020306" pitchFamily="34" charset="0"/>
                <a:ea typeface="Calibri" panose="020F0502020204030204" pitchFamily="34" charset="0"/>
                <a:cs typeface="Times New Roman" panose="02020603050405020304" pitchFamily="18" charset="0"/>
              </a:rPr>
              <a:t>a</a:t>
            </a:r>
            <a:r>
              <a:rPr lang="en-US" sz="1400" kern="0" baseline="-25000" dirty="0" err="1">
                <a:latin typeface="Berlin Sans FB" panose="020E0602020502020306" pitchFamily="34" charset="0"/>
                <a:ea typeface="Calibri" panose="020F0502020204030204" pitchFamily="34" charset="0"/>
                <a:cs typeface="Times New Roman" panose="02020603050405020304" pitchFamily="18" charset="0"/>
              </a:rPr>
              <a:t>p</a:t>
            </a:r>
            <a:r>
              <a:rPr lang="en-US" sz="1400" kern="0" dirty="0">
                <a:latin typeface="Berlin Sans FB" panose="020E0602020502020306" pitchFamily="34" charset="0"/>
                <a:ea typeface="Calibri" panose="020F0502020204030204" pitchFamily="34" charset="0"/>
                <a:cs typeface="Times New Roman" panose="02020603050405020304" pitchFamily="18" charset="0"/>
              </a:rPr>
              <a:t>*</a:t>
            </a:r>
            <a:endPar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hmF2	Bilitza et al. 1979		R12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a:t>
            </a:r>
            <a:r>
              <a:rPr kumimoji="0" lang="en-US" sz="1400" b="0" i="0" u="none" strike="noStrike" kern="0" cap="none" spc="0" normalizeH="0" baseline="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Altadill</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et al. 2013		R12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a:t>
            </a:r>
            <a:r>
              <a:rPr kumimoji="0" lang="en-US" sz="1400" b="0" i="0" u="none" strike="noStrike" kern="0" cap="none" spc="0" normalizeH="0" baseline="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Shubin</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2015			F10.7_81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Topside	Rawer et al. 1978		COVSAT</a:t>
            </a:r>
          </a:p>
          <a:p>
            <a:pPr marL="0" marR="0" lvl="0" indent="45720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Nava et al. 2008		R12</a:t>
            </a:r>
          </a:p>
          <a:p>
            <a:pPr marL="0" marR="0" lvl="0" indent="457200" defTabSz="914400" eaLnBrk="1" fontAlgn="auto" latinLnBrk="0" hangingPunct="1">
              <a:lnSpc>
                <a:spcPct val="100000"/>
              </a:lnSpc>
              <a:spcBef>
                <a:spcPts val="0"/>
              </a:spcBef>
              <a:spcAft>
                <a:spcPts val="0"/>
              </a:spcAft>
              <a:buClrTx/>
              <a:buSzTx/>
              <a:buFontTx/>
              <a:buNone/>
              <a:tabLst/>
              <a:defRPr/>
            </a:pPr>
            <a:r>
              <a:rPr lang="en-US" sz="1400" kern="0" dirty="0">
                <a:latin typeface="Berlin Sans FB" panose="020E0602020502020306" pitchFamily="34" charset="0"/>
                <a:ea typeface="Calibri" panose="020F0502020204030204" pitchFamily="34" charset="0"/>
                <a:cs typeface="Times New Roman" panose="02020603050405020304" pitchFamily="18" charset="0"/>
              </a:rPr>
              <a:t>	Bilitza &amp; </a:t>
            </a:r>
            <a:r>
              <a:rPr lang="en-US" sz="1400" kern="0" dirty="0" err="1">
                <a:latin typeface="Berlin Sans FB" panose="020E0602020502020306" pitchFamily="34" charset="0"/>
                <a:ea typeface="Calibri" panose="020F0502020204030204" pitchFamily="34" charset="0"/>
                <a:cs typeface="Times New Roman" panose="02020603050405020304" pitchFamily="18" charset="0"/>
              </a:rPr>
              <a:t>Xiong</a:t>
            </a:r>
            <a:r>
              <a:rPr lang="en-US" sz="1400" kern="0" dirty="0">
                <a:latin typeface="Berlin Sans FB" panose="020E0602020502020306" pitchFamily="34" charset="0"/>
                <a:ea typeface="Calibri" panose="020F0502020204030204" pitchFamily="34" charset="0"/>
                <a:cs typeface="Times New Roman" panose="02020603050405020304" pitchFamily="18" charset="0"/>
              </a:rPr>
              <a:t>, 2021		PF10.7</a:t>
            </a:r>
            <a:endPar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Spread-F	Abdu et al. 2003		F10.7D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a:t>
            </a:r>
          </a:p>
          <a:p>
            <a:pPr lvl="0" defTabSz="914400">
              <a:lnSpc>
                <a:spcPct val="115000"/>
              </a:lnSpc>
              <a:defRPr/>
            </a:pPr>
            <a:r>
              <a:rPr kumimoji="0" lang="en-US" sz="1400" b="0" i="1" u="none" strike="noStrike" kern="0" cap="none" spc="0" normalizeH="0" baseline="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T</a:t>
            </a:r>
            <a:r>
              <a:rPr kumimoji="0" lang="en-US" sz="1400" b="0" i="0" u="none" strike="noStrike" kern="0" cap="none" spc="0" normalizeH="0" baseline="-2500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e</a:t>
            </a:r>
            <a:r>
              <a:rPr lang="en-US" sz="1400" i="1" kern="0" dirty="0">
                <a:latin typeface="Berlin Sans FB" panose="020E0602020502020306" pitchFamily="34" charset="0"/>
                <a:ea typeface="Calibri" panose="020F0502020204030204" pitchFamily="34" charset="0"/>
                <a:cs typeface="Times New Roman" panose="02020603050405020304" pitchFamily="18" charset="0"/>
              </a:rPr>
              <a:t> ,</a:t>
            </a:r>
            <a:r>
              <a:rPr lang="en-US" sz="1400" i="1" kern="0" dirty="0" err="1">
                <a:latin typeface="Berlin Sans FB" panose="020E0602020502020306" pitchFamily="34" charset="0"/>
                <a:ea typeface="Calibri" panose="020F0502020204030204" pitchFamily="34" charset="0"/>
                <a:cs typeface="Times New Roman" panose="02020603050405020304" pitchFamily="18" charset="0"/>
              </a:rPr>
              <a:t>T</a:t>
            </a:r>
            <a:r>
              <a:rPr lang="en-US" sz="1400" kern="0" baseline="-25000" dirty="0" err="1">
                <a:latin typeface="Berlin Sans FB" panose="020E0602020502020306" pitchFamily="34" charset="0"/>
                <a:ea typeface="Calibri" panose="020F0502020204030204" pitchFamily="34" charset="0"/>
                <a:cs typeface="Times New Roman" panose="02020603050405020304" pitchFamily="18" charset="0"/>
              </a:rPr>
              <a:t>i</a:t>
            </a:r>
            <a:r>
              <a:rPr lang="en-US" sz="1400" kern="0" baseline="-25000" dirty="0">
                <a:latin typeface="Berlin Sans FB" panose="020E0602020502020306" pitchFamily="34" charset="0"/>
                <a:ea typeface="Calibri" panose="020F0502020204030204" pitchFamily="34" charset="0"/>
                <a:cs typeface="Times New Roman" panose="02020603050405020304" pitchFamily="18" charset="0"/>
              </a:rPr>
              <a:t> </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a:t>
            </a:r>
            <a:r>
              <a:rPr kumimoji="0" lang="en-US" sz="1400" b="0" i="0" u="none" strike="noStrike" kern="0" cap="none" spc="0" normalizeH="0" baseline="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Truhlik</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et al. 2011, 2021		PF10.7</a:t>
            </a:r>
          </a:p>
          <a:p>
            <a:pPr marL="914400" marR="0" lvl="0" indent="-914400" defTabSz="914400" eaLnBrk="1" fontAlgn="auto" latinLnBrk="0" hangingPunct="1">
              <a:lnSpc>
                <a:spcPct val="115000"/>
              </a:lnSpc>
              <a:spcBef>
                <a:spcPts val="0"/>
              </a:spcBef>
              <a:spcAft>
                <a:spcPts val="0"/>
              </a:spcAft>
              <a:buClrTx/>
              <a:buSzTx/>
              <a:buFontTx/>
              <a:buNone/>
              <a:tabLst/>
              <a:defRPr/>
            </a:pPr>
            <a:r>
              <a:rPr kumimoji="0" lang="en-US" sz="1400" b="0" i="1" u="none" strike="noStrike" kern="0" cap="none" spc="0" normalizeH="0" baseline="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T</a:t>
            </a:r>
            <a:r>
              <a:rPr kumimoji="0" lang="en-US" sz="1400" b="0" i="0" u="none" strike="noStrike" kern="0" cap="none" spc="0" normalizeH="0" baseline="-2500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n</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CIRA	</a:t>
            </a:r>
            <a:r>
              <a:rPr kumimoji="0" lang="en-US" sz="1400" b="0" i="0" u="none" strike="noStrike" kern="0" cap="none" spc="0" normalizeH="0" baseline="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Picone</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et al. 2002		F10.7_81o, F10.7DPo</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7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1400" b="0" i="1"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N</a:t>
            </a:r>
            <a:r>
              <a:rPr kumimoji="0" lang="en-US" sz="1400" b="0" i="0" u="none" strike="noStrike" kern="0" cap="none" spc="0" normalizeH="0" baseline="-2500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i</a:t>
            </a:r>
            <a:r>
              <a:rPr kumimoji="0" lang="en-US" sz="11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(h </a:t>
            </a:r>
            <a:r>
              <a:rPr kumimoji="0" lang="en-US" sz="1100" b="0" i="0" u="sng"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&lt; </a:t>
            </a:r>
            <a:r>
              <a:rPr kumimoji="0" lang="en-US" sz="11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300km)	</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Richards et al. 2010		F10.7_81o, F10.7DPo</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1400" b="0" i="1"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N</a:t>
            </a:r>
            <a:r>
              <a:rPr kumimoji="0" lang="en-US" sz="1400" b="0" i="0" u="none" strike="noStrike" kern="0" cap="none" spc="0" normalizeH="0" baseline="-2500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i</a:t>
            </a:r>
            <a:r>
              <a:rPr kumimoji="0" lang="en-US" sz="11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(h &gt; 300km)	</a:t>
            </a:r>
            <a:r>
              <a:rPr kumimoji="0" lang="en-US" sz="1400" b="0" i="0" u="none" strike="noStrike" kern="0" cap="none" spc="0" normalizeH="0" baseline="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Triskova</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et al. 2003		PF10.7</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1400" b="0" i="1"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N</a:t>
            </a:r>
            <a:r>
              <a:rPr kumimoji="0" lang="en-US" sz="1400" b="0" i="0" u="none" strike="noStrike" kern="0" cap="none" spc="0" normalizeH="0" baseline="-2500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i</a:t>
            </a:r>
            <a:r>
              <a:rPr kumimoji="0" lang="en-US" sz="11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(h </a:t>
            </a:r>
            <a:r>
              <a:rPr kumimoji="0" lang="en-US" sz="1100" b="0" i="0" u="sng"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&lt; </a:t>
            </a:r>
            <a:r>
              <a:rPr kumimoji="0" lang="en-US" sz="11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300km)	</a:t>
            </a:r>
            <a:r>
              <a:rPr kumimoji="0" lang="en-US" sz="1400" b="0" i="0" u="none" strike="noStrike" kern="0" cap="none" spc="0" normalizeH="0" baseline="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Danilov&amp;Smirnova</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95		F10.7_12</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1400" b="0" i="1"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N</a:t>
            </a:r>
            <a:r>
              <a:rPr kumimoji="0" lang="en-US" sz="1400" b="0" i="0" u="none" strike="noStrike" kern="0" cap="none" spc="0" normalizeH="0" baseline="-2500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i</a:t>
            </a:r>
            <a:r>
              <a:rPr kumimoji="0" lang="en-US" sz="11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(h &gt; 300km)	</a:t>
            </a:r>
            <a:r>
              <a:rPr kumimoji="0" lang="en-US" sz="1400" b="0" i="0" u="none" strike="noStrike" kern="0" cap="none" spc="0" normalizeH="0" baseline="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Danilov&amp;Yaichnikov</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85		F10.7_12	</a:t>
            </a:r>
            <a:endParaRPr kumimoji="0" lang="en-US" sz="7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15000"/>
              </a:lnSpc>
              <a:spcBef>
                <a:spcPts val="0"/>
              </a:spcBef>
              <a:spcAft>
                <a:spcPts val="0"/>
              </a:spcAft>
              <a:buClrTx/>
              <a:buSzTx/>
              <a:buFontTx/>
              <a:buNone/>
              <a:tabLst/>
              <a:defRPr/>
            </a:pPr>
            <a:r>
              <a:rPr kumimoji="0" lang="en-US" sz="1400" b="0" i="1"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v</a:t>
            </a:r>
            <a:r>
              <a:rPr kumimoji="0" lang="en-US" sz="1400" b="0" i="0" u="none" strike="noStrike" kern="0" cap="none" spc="0" normalizeH="0" baseline="-2500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i</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a:t>
            </a:r>
            <a:r>
              <a:rPr kumimoji="0" lang="en-US" sz="1400" b="0" i="0" u="none" strike="noStrike" kern="0" cap="none" spc="0" normalizeH="0" baseline="0" noProof="0" dirty="0" err="1">
                <a:ln>
                  <a:noFill/>
                </a:ln>
                <a:effectLst/>
                <a:uLnTx/>
                <a:uFillTx/>
                <a:latin typeface="Berlin Sans FB" panose="020E0602020502020306" pitchFamily="34" charset="0"/>
                <a:ea typeface="Calibri" panose="020F0502020204030204" pitchFamily="34" charset="0"/>
                <a:cs typeface="Times New Roman" panose="02020603050405020304" pitchFamily="18" charset="0"/>
              </a:rPr>
              <a:t>Fejer</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et al. </a:t>
            </a:r>
            <a:r>
              <a:rPr lang="en-US" sz="1400" kern="0" dirty="0">
                <a:latin typeface="Berlin Sans FB" panose="020E0602020502020306" pitchFamily="34" charset="0"/>
                <a:ea typeface="Calibri" panose="020F0502020204030204" pitchFamily="34" charset="0"/>
                <a:cs typeface="Times New Roman" panose="02020603050405020304" pitchFamily="18" charset="0"/>
              </a:rPr>
              <a:t>2007</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F10.7D</a:t>
            </a:r>
          </a:p>
          <a:p>
            <a:pPr lvl="0" defTabSz="914400">
              <a:lnSpc>
                <a:spcPct val="115000"/>
              </a:lnSpc>
              <a:defRPr/>
            </a:pPr>
            <a:r>
              <a:rPr lang="en-US" sz="1400" kern="0" dirty="0">
                <a:latin typeface="Berlin Sans FB" panose="020E0602020502020306" pitchFamily="34" charset="0"/>
                <a:ea typeface="Calibri" panose="020F0502020204030204" pitchFamily="34" charset="0"/>
                <a:cs typeface="Times New Roman" panose="02020603050405020304" pitchFamily="18" charset="0"/>
              </a:rPr>
              <a:t>	Zhang et al., 2010  		</a:t>
            </a:r>
            <a:r>
              <a:rPr lang="en-US" sz="1400" kern="0" dirty="0" err="1">
                <a:latin typeface="Berlin Sans FB" panose="020E0602020502020306" pitchFamily="34" charset="0"/>
                <a:ea typeface="Calibri" panose="020F0502020204030204" pitchFamily="34" charset="0"/>
                <a:cs typeface="Times New Roman" panose="02020603050405020304" pitchFamily="18" charset="0"/>
              </a:rPr>
              <a:t>K</a:t>
            </a:r>
            <a:r>
              <a:rPr lang="en-US" sz="1400" kern="0" baseline="-25000" dirty="0" err="1">
                <a:latin typeface="Berlin Sans FB" panose="020E0602020502020306" pitchFamily="34" charset="0"/>
                <a:ea typeface="Calibri" panose="020F0502020204030204" pitchFamily="34" charset="0"/>
                <a:cs typeface="Times New Roman" panose="02020603050405020304" pitchFamily="18" charset="0"/>
              </a:rPr>
              <a:t>p</a:t>
            </a:r>
            <a:endPar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00B99FB-F586-310F-EEE8-31EC0D3CB6A8}"/>
              </a:ext>
            </a:extLst>
          </p:cNvPr>
          <p:cNvSpPr/>
          <p:nvPr/>
        </p:nvSpPr>
        <p:spPr>
          <a:xfrm>
            <a:off x="152400" y="462916"/>
            <a:ext cx="1332416" cy="710707"/>
          </a:xfrm>
          <a:prstGeom prst="rect">
            <a:avLst/>
          </a:prstGeom>
        </p:spPr>
        <p:txBody>
          <a:bodyPr wrap="none">
            <a:sp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Electron </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Density (N</a:t>
            </a:r>
            <a:r>
              <a:rPr kumimoji="0" lang="en-US" sz="1800" b="1" i="0" u="none" strike="noStrike" kern="0" cap="none" spc="0" normalizeH="0" baseline="-2500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e</a:t>
            </a:r>
            <a:r>
              <a:rPr kumimoji="0" lang="en-US" sz="18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100"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DC08388C-3060-B277-1194-989371E971D3}"/>
              </a:ext>
            </a:extLst>
          </p:cNvPr>
          <p:cNvSpPr/>
          <p:nvPr/>
        </p:nvSpPr>
        <p:spPr>
          <a:xfrm>
            <a:off x="97340" y="4604722"/>
            <a:ext cx="4572000" cy="840999"/>
          </a:xfrm>
          <a:prstGeom prst="rect">
            <a:avLst/>
          </a:prstGeom>
        </p:spPr>
        <p:txBody>
          <a:bodyPr>
            <a:spAutoFit/>
          </a:bodyPr>
          <a:lstStyle/>
          <a:p>
            <a:pPr marL="0" marR="0" lvl="0" indent="0" defTabSz="914400" eaLnBrk="1" fontAlgn="auto" latinLnBrk="0" hangingPunct="1">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Temperatures </a:t>
            </a:r>
          </a:p>
          <a:p>
            <a:pPr marL="0" marR="0" lvl="0" indent="0" defTabSz="914400" eaLnBrk="1" fontAlgn="auto" latinLnBrk="0" hangingPunct="1">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800" b="1" i="1" u="none" strike="noStrike" kern="0" cap="none" spc="0" normalizeH="0" baseline="0" noProof="0" dirty="0" err="1">
                <a:ln>
                  <a:noFill/>
                </a:ln>
                <a:effectLst/>
                <a:uLnTx/>
                <a:uFillTx/>
                <a:latin typeface="Calibri" panose="020F0502020204030204" pitchFamily="34" charset="0"/>
                <a:ea typeface="Calibri" panose="020F0502020204030204" pitchFamily="34" charset="0"/>
                <a:cs typeface="Times New Roman" panose="02020603050405020304" pitchFamily="18" charset="0"/>
              </a:rPr>
              <a:t>T</a:t>
            </a:r>
            <a:r>
              <a:rPr kumimoji="0" lang="en-US" sz="1800" b="1" i="0" u="none" strike="noStrike" kern="0" cap="none" spc="0" normalizeH="0" baseline="-25000" noProof="0" dirty="0" err="1">
                <a:ln>
                  <a:noFill/>
                </a:ln>
                <a:effectLst/>
                <a:uLnTx/>
                <a:uFillTx/>
                <a:latin typeface="Calibri" panose="020F0502020204030204" pitchFamily="34" charset="0"/>
                <a:ea typeface="Calibri" panose="020F0502020204030204" pitchFamily="34" charset="0"/>
                <a:cs typeface="Times New Roman" panose="02020603050405020304" pitchFamily="18" charset="0"/>
              </a:rPr>
              <a:t>e</a:t>
            </a:r>
            <a:r>
              <a:rPr kumimoji="0" lang="en-US" sz="18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1" i="1" u="none" strike="noStrike" kern="0" cap="none" spc="0" normalizeH="0" baseline="0" noProof="0" dirty="0" err="1">
                <a:ln>
                  <a:noFill/>
                </a:ln>
                <a:effectLst/>
                <a:uLnTx/>
                <a:uFillTx/>
                <a:latin typeface="Calibri" panose="020F0502020204030204" pitchFamily="34" charset="0"/>
                <a:ea typeface="Calibri" panose="020F0502020204030204" pitchFamily="34" charset="0"/>
                <a:cs typeface="Times New Roman" panose="02020603050405020304" pitchFamily="18" charset="0"/>
              </a:rPr>
              <a:t>T</a:t>
            </a:r>
            <a:r>
              <a:rPr kumimoji="0" lang="en-US" sz="1800" b="1" i="0" u="none" strike="noStrike" kern="0" cap="none" spc="0" normalizeH="0" baseline="-25000" noProof="0" dirty="0" err="1">
                <a:ln>
                  <a:noFill/>
                </a:ln>
                <a:effectLst/>
                <a:uLnTx/>
                <a:uFillTx/>
                <a:latin typeface="Calibri" panose="020F0502020204030204" pitchFamily="34" charset="0"/>
                <a:ea typeface="Calibri" panose="020F0502020204030204" pitchFamily="34" charset="0"/>
                <a:cs typeface="Times New Roman" panose="02020603050405020304" pitchFamily="18" charset="0"/>
              </a:rPr>
              <a:t>i</a:t>
            </a:r>
            <a:r>
              <a:rPr kumimoji="0" lang="en-US" sz="18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1" i="1" u="none" strike="noStrike" kern="0" cap="none" spc="0" normalizeH="0" baseline="0" noProof="0" dirty="0" err="1">
                <a:ln>
                  <a:noFill/>
                </a:ln>
                <a:effectLst/>
                <a:uLnTx/>
                <a:uFillTx/>
                <a:latin typeface="Calibri" panose="020F0502020204030204" pitchFamily="34" charset="0"/>
                <a:ea typeface="Calibri" panose="020F0502020204030204" pitchFamily="34" charset="0"/>
                <a:cs typeface="Times New Roman" panose="02020603050405020304" pitchFamily="18" charset="0"/>
              </a:rPr>
              <a:t>T</a:t>
            </a:r>
            <a:r>
              <a:rPr kumimoji="0" lang="en-US" sz="1800" b="1" i="0" u="none" strike="noStrike" kern="0" cap="none" spc="0" normalizeH="0" baseline="-25000" noProof="0" dirty="0" err="1">
                <a:ln>
                  <a:noFill/>
                </a:ln>
                <a:effectLst/>
                <a:uLnTx/>
                <a:uFillTx/>
                <a:latin typeface="Calibri" panose="020F0502020204030204" pitchFamily="34" charset="0"/>
                <a:ea typeface="Calibri" panose="020F0502020204030204" pitchFamily="34" charset="0"/>
                <a:cs typeface="Times New Roman" panose="02020603050405020304" pitchFamily="18" charset="0"/>
              </a:rPr>
              <a:t>n</a:t>
            </a:r>
            <a:r>
              <a:rPr kumimoji="0" lang="en-US" sz="18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100"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15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7" name="Rectangle 6">
            <a:extLst>
              <a:ext uri="{FF2B5EF4-FFF2-40B4-BE49-F238E27FC236}">
                <a16:creationId xmlns:a16="http://schemas.microsoft.com/office/drawing/2014/main" id="{C8632BC4-6248-92FC-DE64-2EFC565A9E4C}"/>
              </a:ext>
            </a:extLst>
          </p:cNvPr>
          <p:cNvSpPr/>
          <p:nvPr/>
        </p:nvSpPr>
        <p:spPr>
          <a:xfrm>
            <a:off x="106974" y="5231237"/>
            <a:ext cx="1422184" cy="1200329"/>
          </a:xfrm>
          <a:prstGeom prst="rect">
            <a:avLst/>
          </a:prstGeom>
        </p:spPr>
        <p:txBody>
          <a:bodyPr wrap="none">
            <a:spAutoFit/>
          </a:bodyPr>
          <a:lstStyle/>
          <a:p>
            <a:pPr marL="0" marR="0" lvl="0" indent="0" defTabSz="914400" eaLnBrk="1" fontAlgn="auto" latinLnBrk="0" hangingPunct="1">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Ion </a:t>
            </a:r>
          </a:p>
          <a:p>
            <a:pPr marL="0" marR="0" lvl="0" indent="0" defTabSz="914400" eaLnBrk="1" fontAlgn="auto" latinLnBrk="0" hangingPunct="1">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composition </a:t>
            </a:r>
          </a:p>
          <a:p>
            <a:pPr marL="0" marR="0" lvl="0" indent="0" defTabSz="914400" eaLnBrk="1" fontAlgn="auto" latinLnBrk="0" hangingPunct="1">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and velocity </a:t>
            </a:r>
          </a:p>
          <a:p>
            <a:pPr marL="0" marR="0" lvl="0" indent="0" defTabSz="914400" eaLnBrk="1" fontAlgn="auto" latinLnBrk="0" hangingPunct="1">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800" b="1" i="1"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N</a:t>
            </a:r>
            <a:r>
              <a:rPr kumimoji="0" lang="en-US" sz="1800" b="1" i="0" u="none" strike="noStrike" kern="0" cap="none" spc="0" normalizeH="0" baseline="-2500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i</a:t>
            </a:r>
            <a:r>
              <a:rPr kumimoji="0" lang="en-US" sz="18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1" i="1"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v</a:t>
            </a:r>
            <a:r>
              <a:rPr kumimoji="0" lang="en-US" sz="1800" b="1" i="0" u="none" strike="noStrike" kern="0" cap="none" spc="0" normalizeH="0" baseline="-2500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i</a:t>
            </a:r>
            <a:r>
              <a:rPr kumimoji="0" lang="en-US" sz="18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100"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9698CA14-B205-61CB-69F7-BAAA9F4809DB}"/>
              </a:ext>
            </a:extLst>
          </p:cNvPr>
          <p:cNvCxnSpPr/>
          <p:nvPr/>
        </p:nvCxnSpPr>
        <p:spPr>
          <a:xfrm>
            <a:off x="152400" y="4648200"/>
            <a:ext cx="682610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2BE699-1737-FF99-62B3-D3FC5231093E}"/>
              </a:ext>
            </a:extLst>
          </p:cNvPr>
          <p:cNvCxnSpPr/>
          <p:nvPr/>
        </p:nvCxnSpPr>
        <p:spPr>
          <a:xfrm>
            <a:off x="152400" y="5257800"/>
            <a:ext cx="68261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A641184-F60E-125D-CE07-B2143001DE30}"/>
              </a:ext>
            </a:extLst>
          </p:cNvPr>
          <p:cNvSpPr/>
          <p:nvPr/>
        </p:nvSpPr>
        <p:spPr>
          <a:xfrm>
            <a:off x="6087189" y="849602"/>
            <a:ext cx="3056811" cy="3471400"/>
          </a:xfrm>
          <a:prstGeom prst="rect">
            <a:avLst/>
          </a:prstGeom>
          <a:solidFill>
            <a:schemeClr val="accent1">
              <a:lumMod val="60000"/>
              <a:lumOff val="40000"/>
            </a:schemeClr>
          </a:solidFill>
          <a:ln>
            <a:solidFill>
              <a:schemeClr val="tx1"/>
            </a:solidFill>
          </a:ln>
        </p:spPr>
        <p:txBody>
          <a:bodyPr wrap="square">
            <a:sp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R12 = </a:t>
            </a:r>
            <a:r>
              <a:rPr kumimoji="0" lang="en-US" sz="12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12-month running mean of </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           sunspot number</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F10.7D = </a:t>
            </a:r>
            <a:r>
              <a:rPr kumimoji="0" lang="en-US" sz="12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daily F10.7 index (adjusted to AU) </a:t>
            </a:r>
            <a:endPar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15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F10.7DP = </a:t>
            </a:r>
            <a:r>
              <a:rPr kumimoji="0" lang="en-US" sz="12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daily F10.7 index of previous day </a:t>
            </a:r>
            <a:endPar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15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F10.7DPo = </a:t>
            </a:r>
            <a:r>
              <a:rPr kumimoji="0" lang="en-US" sz="12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F10.7DP observed</a:t>
            </a:r>
            <a:endPar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15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F10.7_81 = </a:t>
            </a:r>
            <a:r>
              <a:rPr kumimoji="0" lang="en-US" sz="12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81-day running mean of F10.7 </a:t>
            </a: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F10.7_12 = </a:t>
            </a:r>
            <a:r>
              <a:rPr kumimoji="0" lang="en-US" sz="12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12-month running mean of F10.7</a:t>
            </a:r>
            <a:endPar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15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PF10.7 = </a:t>
            </a:r>
            <a:r>
              <a:rPr kumimoji="0" lang="en-US" sz="12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(F10.7_81 + F10.7D)/2</a:t>
            </a:r>
          </a:p>
          <a:p>
            <a:pPr lvl="0" defTabSz="914400">
              <a:lnSpc>
                <a:spcPct val="115000"/>
              </a:lnSpc>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COV= </a:t>
            </a:r>
            <a:r>
              <a:rPr lang="en-US" sz="1200" kern="0" dirty="0">
                <a:latin typeface="Berlin Sans FB" panose="020E0602020502020306" pitchFamily="34" charset="0"/>
                <a:ea typeface="Calibri" panose="020F0502020204030204" pitchFamily="34" charset="0"/>
                <a:cs typeface="Times New Roman" panose="02020603050405020304" pitchFamily="18" charset="0"/>
              </a:rPr>
              <a:t>F10.7_365</a:t>
            </a:r>
          </a:p>
          <a:p>
            <a:pPr lvl="0" defTabSz="914400">
              <a:lnSpc>
                <a:spcPct val="115000"/>
              </a:lnSpc>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COVSAT= </a:t>
            </a:r>
            <a:r>
              <a:rPr kumimoji="0" lang="en-US" sz="12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COV  if(COV.gt.188.) COVSAT=188</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IG = </a:t>
            </a:r>
            <a:r>
              <a:rPr kumimoji="0" lang="en-US" sz="12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Global Ionospheric index</a:t>
            </a:r>
            <a:endPar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15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IG12 = </a:t>
            </a:r>
            <a:r>
              <a:rPr kumimoji="0" lang="en-US" sz="1200" b="0" i="0" u="none" strike="noStrike" kern="0" cap="none" spc="0" normalizeH="0" baseline="0" noProof="0" dirty="0">
                <a:ln>
                  <a:noFill/>
                </a:ln>
                <a:effectLst/>
                <a:uLnTx/>
                <a:uFillTx/>
                <a:latin typeface="Berlin Sans FB" panose="020E0602020502020306" pitchFamily="34" charset="0"/>
                <a:ea typeface="Calibri" panose="020F0502020204030204" pitchFamily="34" charset="0"/>
                <a:cs typeface="Times New Roman" panose="02020603050405020304" pitchFamily="18" charset="0"/>
              </a:rPr>
              <a:t>12-month running mean of IG</a:t>
            </a:r>
          </a:p>
          <a:p>
            <a:pPr lvl="0" defTabSz="914400">
              <a:lnSpc>
                <a:spcPct val="115000"/>
              </a:lnSpc>
              <a:defRPr/>
            </a:pPr>
            <a:r>
              <a:rPr lang="en-US" sz="1400" kern="0" dirty="0">
                <a:latin typeface="Berlin Sans FB" panose="020E0602020502020306" pitchFamily="34" charset="0"/>
                <a:ea typeface="Calibri" panose="020F0502020204030204" pitchFamily="34" charset="0"/>
                <a:cs typeface="Times New Roman" panose="02020603050405020304" pitchFamily="18" charset="0"/>
              </a:rPr>
              <a:t>*a</a:t>
            </a:r>
            <a:r>
              <a:rPr lang="en-US" sz="1400" kern="0" baseline="-25000" dirty="0">
                <a:latin typeface="Berlin Sans FB" panose="020E0602020502020306" pitchFamily="34" charset="0"/>
                <a:ea typeface="Calibri" panose="020F0502020204030204" pitchFamily="34" charset="0"/>
                <a:cs typeface="Times New Roman" panose="02020603050405020304" pitchFamily="18" charset="0"/>
              </a:rPr>
              <a:t>p</a:t>
            </a:r>
            <a:r>
              <a:rPr lang="en-US" sz="1400" kern="0" dirty="0">
                <a:latin typeface="Berlin Sans FB" panose="020E0602020502020306" pitchFamily="34" charset="0"/>
                <a:ea typeface="Calibri" panose="020F0502020204030204" pitchFamily="34" charset="0"/>
                <a:cs typeface="Times New Roman" panose="02020603050405020304" pitchFamily="18" charset="0"/>
              </a:rPr>
              <a:t> = </a:t>
            </a:r>
            <a:r>
              <a:rPr lang="en-US" sz="1200" kern="0" dirty="0">
                <a:latin typeface="Berlin Sans FB" panose="020E0602020502020306" pitchFamily="34" charset="0"/>
                <a:ea typeface="Calibri" panose="020F0502020204030204" pitchFamily="34" charset="0"/>
                <a:cs typeface="Times New Roman" panose="02020603050405020304" pitchFamily="18" charset="0"/>
              </a:rPr>
              <a:t>3-hr a</a:t>
            </a:r>
            <a:r>
              <a:rPr lang="en-US" sz="1200" kern="0" baseline="-25000" dirty="0">
                <a:latin typeface="Berlin Sans FB" panose="020E0602020502020306" pitchFamily="34" charset="0"/>
                <a:ea typeface="Calibri" panose="020F0502020204030204" pitchFamily="34" charset="0"/>
                <a:cs typeface="Times New Roman" panose="02020603050405020304" pitchFamily="18" charset="0"/>
              </a:rPr>
              <a:t>p</a:t>
            </a:r>
            <a:r>
              <a:rPr lang="en-US" sz="1200" kern="0" dirty="0">
                <a:latin typeface="Berlin Sans FB" panose="020E0602020502020306" pitchFamily="34" charset="0"/>
                <a:ea typeface="Calibri" panose="020F0502020204030204" pitchFamily="34" charset="0"/>
                <a:cs typeface="Times New Roman" panose="02020603050405020304" pitchFamily="18" charset="0"/>
              </a:rPr>
              <a:t> index  for current time and the</a:t>
            </a:r>
          </a:p>
          <a:p>
            <a:pPr lvl="0" defTabSz="914400">
              <a:lnSpc>
                <a:spcPct val="115000"/>
              </a:lnSpc>
              <a:defRPr/>
            </a:pPr>
            <a:r>
              <a:rPr lang="en-US" sz="1200" kern="0" dirty="0">
                <a:latin typeface="Berlin Sans FB" panose="020E0602020502020306" pitchFamily="34" charset="0"/>
                <a:ea typeface="Calibri" panose="020F0502020204030204" pitchFamily="34" charset="0"/>
                <a:cs typeface="Times New Roman" panose="02020603050405020304" pitchFamily="18" charset="0"/>
              </a:rPr>
              <a:t>          12 preceding 3-hr ap indices</a:t>
            </a:r>
            <a:endParaRPr lang="en-US" sz="1400" kern="0" dirty="0">
              <a:latin typeface="Berlin Sans FB" panose="020E0602020502020306" pitchFamily="34" charset="0"/>
              <a:ea typeface="Calibri" panose="020F0502020204030204" pitchFamily="34"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9661D3DD-32F5-4927-B8F8-0004228B80BE}"/>
              </a:ext>
            </a:extLst>
          </p:cNvPr>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07845B-93EE-41A7-ABEC-2BB3C7DBA56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sp>
        <p:nvSpPr>
          <p:cNvPr id="2" name="Rectangle 1">
            <a:extLst>
              <a:ext uri="{FF2B5EF4-FFF2-40B4-BE49-F238E27FC236}">
                <a16:creationId xmlns:a16="http://schemas.microsoft.com/office/drawing/2014/main" id="{3A0910A9-7952-73D5-D969-0A5939A997A0}"/>
              </a:ext>
            </a:extLst>
          </p:cNvPr>
          <p:cNvSpPr/>
          <p:nvPr/>
        </p:nvSpPr>
        <p:spPr>
          <a:xfrm>
            <a:off x="1393644" y="-4845"/>
            <a:ext cx="3821880" cy="461665"/>
          </a:xfrm>
          <a:prstGeom prst="rect">
            <a:avLst/>
          </a:prstGeom>
        </p:spPr>
        <p:txBody>
          <a:bodyPr wrap="none">
            <a:spAutoFit/>
          </a:bodyPr>
          <a:lstStyle/>
          <a:p>
            <a:pPr lvl="0" algn="ctr" defTabSz="914400">
              <a:defRPr/>
            </a:pPr>
            <a:r>
              <a:rPr lang="en-US" sz="2400" b="1" kern="0" dirty="0">
                <a:effectLst>
                  <a:outerShdw blurRad="38100" dist="38100" dir="2700000" algn="tl">
                    <a:srgbClr val="000000">
                      <a:alpha val="43137"/>
                    </a:srgbClr>
                  </a:outerShdw>
                </a:effectLst>
                <a:cs typeface="Arial" pitchFamily="34" charset="0"/>
              </a:rPr>
              <a:t>IRI Drivers – Indices used</a:t>
            </a:r>
            <a:endParaRPr lang="th-TH" sz="2400" b="1" kern="0" dirty="0">
              <a:effectLst>
                <a:outerShdw blurRad="38100" dist="38100" dir="2700000" algn="tl">
                  <a:srgbClr val="000000">
                    <a:alpha val="43137"/>
                  </a:srgbClr>
                </a:outerShdw>
              </a:effectLst>
            </a:endParaRPr>
          </a:p>
        </p:txBody>
      </p:sp>
      <p:cxnSp>
        <p:nvCxnSpPr>
          <p:cNvPr id="12" name="Straight Connector 11">
            <a:extLst>
              <a:ext uri="{FF2B5EF4-FFF2-40B4-BE49-F238E27FC236}">
                <a16:creationId xmlns:a16="http://schemas.microsoft.com/office/drawing/2014/main" id="{06E5F8AA-9B90-EFFC-1852-DF57BED2B13E}"/>
              </a:ext>
            </a:extLst>
          </p:cNvPr>
          <p:cNvCxnSpPr/>
          <p:nvPr/>
        </p:nvCxnSpPr>
        <p:spPr>
          <a:xfrm>
            <a:off x="15946" y="462916"/>
            <a:ext cx="682610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1EE2CBB-1CAE-3CF6-0206-AB3BD527561B}"/>
              </a:ext>
            </a:extLst>
          </p:cNvPr>
          <p:cNvCxnSpPr/>
          <p:nvPr/>
        </p:nvCxnSpPr>
        <p:spPr>
          <a:xfrm>
            <a:off x="152400" y="6538912"/>
            <a:ext cx="68261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6A8CD23-81F1-AEE4-7E22-D11F56701217}"/>
              </a:ext>
            </a:extLst>
          </p:cNvPr>
          <p:cNvSpPr/>
          <p:nvPr/>
        </p:nvSpPr>
        <p:spPr>
          <a:xfrm>
            <a:off x="154420" y="6458129"/>
            <a:ext cx="4572000" cy="392159"/>
          </a:xfrm>
          <a:prstGeom prst="rect">
            <a:avLst/>
          </a:prstGeom>
        </p:spPr>
        <p:txBody>
          <a:bodyPr>
            <a:sp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US" sz="1800" b="1" i="0" u="none" strike="noStrike" kern="0" cap="none" spc="0" normalizeH="0" baseline="0" noProof="0" dirty="0" err="1">
                <a:ln>
                  <a:noFill/>
                </a:ln>
                <a:effectLst/>
                <a:uLnTx/>
                <a:uFillTx/>
                <a:latin typeface="Calibri" panose="020F0502020204030204" pitchFamily="34" charset="0"/>
                <a:ea typeface="Calibri" panose="020F0502020204030204" pitchFamily="34" charset="0"/>
                <a:cs typeface="Times New Roman" panose="02020603050405020304" pitchFamily="18" charset="0"/>
              </a:rPr>
              <a:t>Auroral</a:t>
            </a:r>
            <a:r>
              <a:rPr kumimoji="0" lang="en-US" sz="18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 Boundary</a:t>
            </a:r>
            <a:endParaRPr kumimoji="0" lang="en-US" sz="1100"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43114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กลุ่ม 5"/>
          <p:cNvGrpSpPr>
            <a:grpSpLocks/>
          </p:cNvGrpSpPr>
          <p:nvPr/>
        </p:nvGrpSpPr>
        <p:grpSpPr bwMode="auto">
          <a:xfrm>
            <a:off x="0" y="6357938"/>
            <a:ext cx="9144000" cy="269875"/>
            <a:chOff x="0" y="6252111"/>
            <a:chExt cx="9144000" cy="408800"/>
          </a:xfrm>
        </p:grpSpPr>
        <p:cxnSp>
          <p:nvCxnSpPr>
            <p:cNvPr id="3099" name="ตัวเชื่อมต่อตรง 6"/>
            <p:cNvCxnSpPr>
              <a:cxnSpLocks noChangeShapeType="1"/>
            </p:cNvCxnSpPr>
            <p:nvPr/>
          </p:nvCxnSpPr>
          <p:spPr bwMode="auto">
            <a:xfrm>
              <a:off x="0" y="6286520"/>
              <a:ext cx="9144000" cy="1588"/>
            </a:xfrm>
            <a:prstGeom prst="line">
              <a:avLst/>
            </a:prstGeom>
            <a:noFill/>
            <a:ln w="38100" algn="ctr">
              <a:solidFill>
                <a:srgbClr val="FF9933"/>
              </a:solidFill>
              <a:round/>
              <a:headEnd/>
              <a:tailEnd/>
            </a:ln>
            <a:extLst>
              <a:ext uri="{909E8E84-426E-40DD-AFC4-6F175D3DCCD1}">
                <a14:hiddenFill xmlns:a14="http://schemas.microsoft.com/office/drawing/2010/main">
                  <a:noFill/>
                </a14:hiddenFill>
              </a:ext>
            </a:extLst>
          </p:spPr>
        </p:cxnSp>
        <p:sp>
          <p:nvSpPr>
            <p:cNvPr id="3100" name="TextBox 8"/>
            <p:cNvSpPr txBox="1">
              <a:spLocks noChangeArrowheads="1"/>
            </p:cNvSpPr>
            <p:nvPr/>
          </p:nvSpPr>
          <p:spPr bwMode="auto">
            <a:xfrm>
              <a:off x="7402686" y="6252111"/>
              <a:ext cx="184731" cy="4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Cooper Black" panose="0208090404030B020404" pitchFamily="18" charset="0"/>
                <a:cs typeface="Cordia New" pitchFamily="34" charset="-34"/>
              </a:endParaRPr>
            </a:p>
          </p:txBody>
        </p:sp>
      </p:grpSp>
      <p:sp>
        <p:nvSpPr>
          <p:cNvPr id="3095" name="Text Box 3"/>
          <p:cNvSpPr txBox="1">
            <a:spLocks noChangeArrowheads="1"/>
          </p:cNvSpPr>
          <p:nvPr/>
        </p:nvSpPr>
        <p:spPr bwMode="auto">
          <a:xfrm>
            <a:off x="304800" y="1088139"/>
            <a:ext cx="78486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a:spcBef>
                <a:spcPct val="0"/>
              </a:spcBef>
              <a:buFont typeface="Wingdings" panose="05000000000000000000" pitchFamily="2" charset="2"/>
              <a:buChar char="v"/>
            </a:pPr>
            <a:r>
              <a:rPr lang="en-US" altLang="en-US" sz="1400" b="1" dirty="0">
                <a:latin typeface="Arial" panose="020B0604020202020204" pitchFamily="34" charset="0"/>
                <a:cs typeface="Arial" panose="020B0604020202020204" pitchFamily="34" charset="0"/>
              </a:rPr>
              <a:t>IRI is the ISO international standard for the representation of Earth’s ionosphere (ISO = </a:t>
            </a:r>
            <a:r>
              <a:rPr lang="en-US" altLang="en-US" sz="1400" b="1" i="1" u="sng" dirty="0">
                <a:latin typeface="Arial" panose="020B0604020202020204" pitchFamily="34" charset="0"/>
                <a:cs typeface="Arial" panose="020B0604020202020204" pitchFamily="34" charset="0"/>
              </a:rPr>
              <a:t>International Standardization Organization</a:t>
            </a:r>
            <a:r>
              <a:rPr lang="en-US" altLang="en-US" sz="1400" b="1" dirty="0">
                <a:latin typeface="Arial" panose="020B0604020202020204" pitchFamily="34" charset="0"/>
                <a:cs typeface="Arial" panose="020B0604020202020204" pitchFamily="34" charset="0"/>
              </a:rPr>
              <a:t>)  </a:t>
            </a:r>
          </a:p>
          <a:p>
            <a:pPr marL="285750" indent="-285750" algn="just">
              <a:spcBef>
                <a:spcPct val="0"/>
              </a:spcBef>
              <a:buFont typeface="Wingdings" panose="05000000000000000000" pitchFamily="2" charset="2"/>
              <a:buChar char="v"/>
            </a:pPr>
            <a:endParaRPr lang="en-US" altLang="en-US" sz="1400" b="1" dirty="0">
              <a:latin typeface="Arial" panose="020B0604020202020204" pitchFamily="34" charset="0"/>
              <a:cs typeface="Arial" panose="020B0604020202020204" pitchFamily="34" charset="0"/>
            </a:endParaRPr>
          </a:p>
          <a:p>
            <a:pPr marL="285750" indent="-285750" algn="just">
              <a:spcBef>
                <a:spcPct val="0"/>
              </a:spcBef>
              <a:buFont typeface="Wingdings" panose="05000000000000000000" pitchFamily="2" charset="2"/>
              <a:buChar char="v"/>
            </a:pPr>
            <a:r>
              <a:rPr lang="en-US" altLang="en-US" sz="1400" b="1" dirty="0">
                <a:latin typeface="Arial" panose="020B0604020202020204" pitchFamily="34" charset="0"/>
                <a:cs typeface="Arial" panose="020B0604020202020204" pitchFamily="34" charset="0"/>
              </a:rPr>
              <a:t>IRI is the result of several decades of international collaborations in the framework of a project jointly sponsored by the </a:t>
            </a:r>
            <a:r>
              <a:rPr lang="en-US" altLang="en-US" sz="1400" b="1" i="1" u="sng" dirty="0">
                <a:latin typeface="Arial" panose="020B0604020202020204" pitchFamily="34" charset="0"/>
                <a:cs typeface="Arial" panose="020B0604020202020204" pitchFamily="34" charset="0"/>
              </a:rPr>
              <a:t>Committee on Space Research (COSPAR)</a:t>
            </a:r>
            <a:r>
              <a:rPr lang="en-US" altLang="en-US" sz="1400" b="1" i="1" dirty="0">
                <a:latin typeface="Arial" panose="020B0604020202020204" pitchFamily="34" charset="0"/>
                <a:cs typeface="Arial" panose="020B0604020202020204" pitchFamily="34" charset="0"/>
              </a:rPr>
              <a:t> </a:t>
            </a:r>
            <a:r>
              <a:rPr lang="en-US" altLang="en-US" sz="1400" b="1" dirty="0">
                <a:latin typeface="Arial" panose="020B0604020202020204" pitchFamily="34" charset="0"/>
                <a:cs typeface="Arial" panose="020B0604020202020204" pitchFamily="34" charset="0"/>
              </a:rPr>
              <a:t>and the </a:t>
            </a:r>
            <a:r>
              <a:rPr lang="en-US" altLang="en-US" sz="1400" b="1" i="1" u="sng" dirty="0">
                <a:latin typeface="Arial" panose="020B0604020202020204" pitchFamily="34" charset="0"/>
                <a:cs typeface="Arial" panose="020B0604020202020204" pitchFamily="34" charset="0"/>
              </a:rPr>
              <a:t>International Union of </a:t>
            </a:r>
            <a:r>
              <a:rPr lang="en-US" altLang="en-US" sz="1400" b="1" i="1" u="sng" dirty="0" err="1">
                <a:latin typeface="Arial" panose="020B0604020202020204" pitchFamily="34" charset="0"/>
                <a:cs typeface="Arial" panose="020B0604020202020204" pitchFamily="34" charset="0"/>
              </a:rPr>
              <a:t>Radioscience</a:t>
            </a:r>
            <a:r>
              <a:rPr lang="en-US" altLang="en-US" sz="1400" b="1" i="1" u="sng" dirty="0">
                <a:latin typeface="Arial" panose="020B0604020202020204" pitchFamily="34" charset="0"/>
                <a:cs typeface="Arial" panose="020B0604020202020204" pitchFamily="34" charset="0"/>
              </a:rPr>
              <a:t> (URSI)</a:t>
            </a:r>
            <a:r>
              <a:rPr lang="en-US" altLang="en-US" sz="1400" b="1" i="1" dirty="0">
                <a:latin typeface="Arial" panose="020B0604020202020204" pitchFamily="34" charset="0"/>
                <a:cs typeface="Arial" panose="020B0604020202020204" pitchFamily="34" charset="0"/>
              </a:rPr>
              <a:t> </a:t>
            </a:r>
            <a:r>
              <a:rPr lang="en-US" altLang="en-US" sz="1400" b="1" dirty="0">
                <a:latin typeface="Arial" panose="020B0604020202020204" pitchFamily="34" charset="0"/>
                <a:cs typeface="Arial" panose="020B0604020202020204" pitchFamily="34" charset="0"/>
              </a:rPr>
              <a:t>starting in 1969.</a:t>
            </a:r>
          </a:p>
          <a:p>
            <a:pPr marL="285750" indent="-285750" algn="just">
              <a:spcBef>
                <a:spcPct val="0"/>
              </a:spcBef>
              <a:buFont typeface="Wingdings" panose="05000000000000000000" pitchFamily="2" charset="2"/>
              <a:buChar char="v"/>
            </a:pPr>
            <a:endParaRPr lang="en-US" altLang="en-US" sz="1400" b="1" i="1" dirty="0">
              <a:latin typeface="Arial" panose="020B0604020202020204" pitchFamily="34" charset="0"/>
              <a:cs typeface="Arial" panose="020B0604020202020204" pitchFamily="34" charset="0"/>
            </a:endParaRPr>
          </a:p>
          <a:p>
            <a:pPr marL="285750" indent="-285750" algn="just">
              <a:spcBef>
                <a:spcPct val="0"/>
              </a:spcBef>
              <a:buFont typeface="Wingdings" panose="05000000000000000000" pitchFamily="2" charset="2"/>
              <a:buChar char="v"/>
            </a:pPr>
            <a:r>
              <a:rPr lang="en-US" altLang="en-US" sz="1400" b="1" dirty="0">
                <a:latin typeface="Arial" panose="020B0604020202020204" pitchFamily="34" charset="0"/>
                <a:cs typeface="Arial" panose="020B0604020202020204" pitchFamily="34" charset="0"/>
              </a:rPr>
              <a:t>COSPAR’s prime interest is in a general description of the ionosphere as part of the terrestrial environment for the evaluation of environmental effects on spacecraft and experiments in space. </a:t>
            </a:r>
          </a:p>
          <a:p>
            <a:pPr marL="285750" indent="-285750" algn="just">
              <a:spcBef>
                <a:spcPct val="0"/>
              </a:spcBef>
              <a:buFont typeface="Wingdings" panose="05000000000000000000" pitchFamily="2" charset="2"/>
              <a:buChar char="v"/>
            </a:pPr>
            <a:endParaRPr lang="en-US" altLang="en-US" sz="1400" b="1" dirty="0">
              <a:latin typeface="Arial" panose="020B0604020202020204" pitchFamily="34" charset="0"/>
              <a:cs typeface="Arial" panose="020B0604020202020204" pitchFamily="34" charset="0"/>
            </a:endParaRPr>
          </a:p>
          <a:p>
            <a:pPr marL="285750" indent="-285750" algn="just">
              <a:spcBef>
                <a:spcPct val="0"/>
              </a:spcBef>
              <a:buFont typeface="Wingdings" panose="05000000000000000000" pitchFamily="2" charset="2"/>
              <a:buChar char="v"/>
            </a:pPr>
            <a:r>
              <a:rPr lang="en-US" altLang="en-US" sz="1400" b="1" dirty="0">
                <a:latin typeface="Arial" panose="020B0604020202020204" pitchFamily="34" charset="0"/>
                <a:cs typeface="Arial" panose="020B0604020202020204" pitchFamily="34" charset="0"/>
              </a:rPr>
              <a:t>URSI’s prime interest is in a reference model for defining the background ionosphere for </a:t>
            </a:r>
            <a:r>
              <a:rPr lang="en-US" altLang="en-US" sz="1400" b="1" dirty="0" err="1">
                <a:latin typeface="Arial" panose="020B0604020202020204" pitchFamily="34" charset="0"/>
                <a:cs typeface="Arial" panose="020B0604020202020204" pitchFamily="34" charset="0"/>
              </a:rPr>
              <a:t>radiowave</a:t>
            </a:r>
            <a:r>
              <a:rPr lang="en-US" altLang="en-US" sz="1400" b="1" dirty="0">
                <a:latin typeface="Arial" panose="020B0604020202020204" pitchFamily="34" charset="0"/>
                <a:cs typeface="Arial" panose="020B0604020202020204" pitchFamily="34" charset="0"/>
              </a:rPr>
              <a:t> propagation studies and applications.</a:t>
            </a:r>
          </a:p>
          <a:p>
            <a:pPr marL="285750" indent="-285750" algn="just">
              <a:spcBef>
                <a:spcPct val="0"/>
              </a:spcBef>
              <a:buFont typeface="Wingdings" panose="05000000000000000000" pitchFamily="2" charset="2"/>
              <a:buChar char="v"/>
            </a:pPr>
            <a:endParaRPr lang="en-US" altLang="en-US" sz="1400" b="1" i="1" dirty="0">
              <a:latin typeface="Arial" panose="020B0604020202020204" pitchFamily="34" charset="0"/>
              <a:cs typeface="Arial" panose="020B0604020202020204" pitchFamily="34" charset="0"/>
            </a:endParaRPr>
          </a:p>
          <a:p>
            <a:pPr marL="285750" indent="-285750" algn="just">
              <a:spcBef>
                <a:spcPct val="0"/>
              </a:spcBef>
              <a:buFont typeface="Wingdings" panose="05000000000000000000" pitchFamily="2" charset="2"/>
              <a:buChar char="v"/>
            </a:pPr>
            <a:r>
              <a:rPr lang="en-US" altLang="en-US" sz="1400" b="1" dirty="0">
                <a:latin typeface="Arial" panose="020B0604020202020204" pitchFamily="34" charset="0"/>
                <a:cs typeface="Arial" panose="020B0604020202020204" pitchFamily="34" charset="0"/>
              </a:rPr>
              <a:t>By charter the model should be primarily based on </a:t>
            </a:r>
            <a:r>
              <a:rPr lang="en-US" altLang="en-US" sz="1400" b="1" i="1" u="sng" dirty="0">
                <a:latin typeface="Arial" panose="020B0604020202020204" pitchFamily="34" charset="0"/>
                <a:cs typeface="Arial" panose="020B0604020202020204" pitchFamily="34" charset="0"/>
              </a:rPr>
              <a:t>experimental evidence</a:t>
            </a:r>
            <a:r>
              <a:rPr lang="en-US" altLang="en-US" sz="1400" b="1" dirty="0">
                <a:latin typeface="Arial" panose="020B0604020202020204" pitchFamily="34" charset="0"/>
                <a:cs typeface="Arial" panose="020B0604020202020204" pitchFamily="34" charset="0"/>
              </a:rPr>
              <a:t> using all available ground and space data sources and </a:t>
            </a:r>
            <a:r>
              <a:rPr lang="en-US" altLang="en-US" sz="1400" b="1" u="sng" dirty="0">
                <a:latin typeface="Arial" panose="020B0604020202020204" pitchFamily="34" charset="0"/>
                <a:cs typeface="Arial" panose="020B0604020202020204" pitchFamily="34" charset="0"/>
              </a:rPr>
              <a:t>should not depend on the evolving theoretical understanding of ionospheric processes</a:t>
            </a:r>
            <a:r>
              <a:rPr lang="en-US" altLang="en-US" sz="1400" b="1" dirty="0">
                <a:latin typeface="Arial" panose="020B0604020202020204" pitchFamily="34" charset="0"/>
                <a:cs typeface="Arial" panose="020B0604020202020204" pitchFamily="34" charset="0"/>
              </a:rPr>
              <a:t>. </a:t>
            </a:r>
          </a:p>
          <a:p>
            <a:pPr marL="285750" indent="-285750" algn="just">
              <a:spcBef>
                <a:spcPct val="0"/>
              </a:spcBef>
              <a:buFont typeface="Wingdings" panose="05000000000000000000" pitchFamily="2" charset="2"/>
              <a:buChar char="v"/>
            </a:pPr>
            <a:endParaRPr lang="en-US" altLang="en-US" sz="1400" b="1" dirty="0">
              <a:latin typeface="Arial" panose="020B0604020202020204" pitchFamily="34" charset="0"/>
              <a:cs typeface="Arial" panose="020B0604020202020204" pitchFamily="34" charset="0"/>
            </a:endParaRPr>
          </a:p>
          <a:p>
            <a:pPr marL="285750" indent="-285750" algn="just">
              <a:spcBef>
                <a:spcPct val="0"/>
              </a:spcBef>
              <a:buFont typeface="Wingdings" panose="05000000000000000000" pitchFamily="2" charset="2"/>
              <a:buChar char="v"/>
            </a:pPr>
            <a:r>
              <a:rPr lang="en-US" altLang="en-US" sz="1400" b="1" dirty="0">
                <a:latin typeface="Arial" panose="020B0604020202020204" pitchFamily="34" charset="0"/>
                <a:cs typeface="Arial" panose="020B0604020202020204" pitchFamily="34" charset="0"/>
              </a:rPr>
              <a:t>As new data become available and as older data sources are fully evaluated and exploited, the model should be </a:t>
            </a:r>
            <a:r>
              <a:rPr lang="en-US" altLang="en-US" sz="1400" b="1" i="1" dirty="0">
                <a:latin typeface="Arial" panose="020B0604020202020204" pitchFamily="34" charset="0"/>
                <a:cs typeface="Arial" panose="020B0604020202020204" pitchFamily="34" charset="0"/>
              </a:rPr>
              <a:t>revised</a:t>
            </a:r>
            <a:r>
              <a:rPr lang="en-US" altLang="en-US" sz="1400" b="1" dirty="0">
                <a:latin typeface="Arial" panose="020B0604020202020204" pitchFamily="34" charset="0"/>
                <a:cs typeface="Arial" panose="020B0604020202020204" pitchFamily="34" charset="0"/>
              </a:rPr>
              <a:t> in accordance with these new results. </a:t>
            </a:r>
          </a:p>
          <a:p>
            <a:pPr algn="just">
              <a:spcBef>
                <a:spcPct val="0"/>
              </a:spcBef>
              <a:buNone/>
            </a:pPr>
            <a:r>
              <a:rPr lang="en-US" altLang="en-US" sz="1400" b="1" dirty="0">
                <a:latin typeface="Arial" panose="020B0604020202020204" pitchFamily="34" charset="0"/>
                <a:cs typeface="Arial" panose="020B0604020202020204" pitchFamily="34" charset="0"/>
              </a:rPr>
              <a:t> </a:t>
            </a:r>
          </a:p>
          <a:p>
            <a:pPr marL="285750" indent="-285750" algn="just">
              <a:spcBef>
                <a:spcPct val="0"/>
              </a:spcBef>
              <a:buFont typeface="Wingdings" panose="05000000000000000000" pitchFamily="2" charset="2"/>
              <a:buChar char="v"/>
            </a:pPr>
            <a:r>
              <a:rPr lang="en-US" altLang="en-US" sz="1400" b="1" dirty="0">
                <a:latin typeface="Arial" panose="020B0604020202020204" pitchFamily="34" charset="0"/>
                <a:cs typeface="Arial" panose="020B0604020202020204" pitchFamily="34" charset="0"/>
              </a:rPr>
              <a:t>Where discrepancies exist between different data sources the IRI team has facilitate critical review and discussions to determine the </a:t>
            </a:r>
            <a:r>
              <a:rPr lang="en-US" altLang="en-US" sz="1400" b="1" i="1" u="sng" dirty="0">
                <a:latin typeface="Arial" panose="020B0604020202020204" pitchFamily="34" charset="0"/>
                <a:cs typeface="Arial" panose="020B0604020202020204" pitchFamily="34" charset="0"/>
              </a:rPr>
              <a:t>reliability of the</a:t>
            </a:r>
            <a:r>
              <a:rPr lang="en-US" altLang="en-US" sz="1400" b="1" i="1" dirty="0">
                <a:latin typeface="Arial" panose="020B0604020202020204" pitchFamily="34" charset="0"/>
                <a:cs typeface="Arial" panose="020B0604020202020204" pitchFamily="34" charset="0"/>
              </a:rPr>
              <a:t> </a:t>
            </a:r>
            <a:r>
              <a:rPr lang="en-US" altLang="en-US" sz="1400" b="1" i="1" u="sng" dirty="0">
                <a:latin typeface="Arial" panose="020B0604020202020204" pitchFamily="34" charset="0"/>
                <a:cs typeface="Arial" panose="020B0604020202020204" pitchFamily="34" charset="0"/>
              </a:rPr>
              <a:t>different data sets</a:t>
            </a:r>
            <a:r>
              <a:rPr lang="en-US" altLang="en-US" sz="1400" b="1" dirty="0">
                <a:latin typeface="Arial" panose="020B0604020202020204" pitchFamily="34" charset="0"/>
                <a:cs typeface="Arial" panose="020B0604020202020204" pitchFamily="34" charset="0"/>
              </a:rPr>
              <a:t> and to establish guidelines on which data should be used for IRI modeling.   </a:t>
            </a:r>
          </a:p>
        </p:txBody>
      </p:sp>
      <p:sp>
        <p:nvSpPr>
          <p:cNvPr id="3098" name="TextBox 28"/>
          <p:cNvSpPr txBox="1">
            <a:spLocks noChangeArrowheads="1"/>
          </p:cNvSpPr>
          <p:nvPr/>
        </p:nvSpPr>
        <p:spPr bwMode="auto">
          <a:xfrm>
            <a:off x="76200" y="6465995"/>
            <a:ext cx="151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i="1" dirty="0">
                <a:latin typeface="Arial" panose="020B0604020202020204" pitchFamily="34" charset="0"/>
              </a:rPr>
              <a:t>irimodel.org</a:t>
            </a:r>
          </a:p>
        </p:txBody>
      </p:sp>
      <p:sp>
        <p:nvSpPr>
          <p:cNvPr id="3" name="Slide Number Placeholder 2"/>
          <p:cNvSpPr>
            <a:spLocks noGrp="1"/>
          </p:cNvSpPr>
          <p:nvPr>
            <p:ph type="sldNum" sz="quarter" idx="12"/>
          </p:nvPr>
        </p:nvSpPr>
        <p:spPr/>
        <p:txBody>
          <a:bodyPr/>
          <a:lstStyle/>
          <a:p>
            <a:pPr>
              <a:defRPr/>
            </a:pPr>
            <a:fld id="{B1CFFACD-DABB-452B-819E-51EBB9BDD959}" type="slidenum">
              <a:rPr lang="en-US" smtClean="0">
                <a:solidFill>
                  <a:schemeClr val="tx1"/>
                </a:solidFill>
              </a:rPr>
              <a:pPr>
                <a:defRPr/>
              </a:pPr>
              <a:t>2</a:t>
            </a:fld>
            <a:endParaRPr lang="en-US" dirty="0">
              <a:solidFill>
                <a:schemeClr val="tx1"/>
              </a:solidFill>
            </a:endParaRPr>
          </a:p>
        </p:txBody>
      </p:sp>
      <p:pic>
        <p:nvPicPr>
          <p:cNvPr id="15" name="Picture 14"/>
          <p:cNvPicPr>
            <a:picLocks noChangeAspect="1"/>
          </p:cNvPicPr>
          <p:nvPr/>
        </p:nvPicPr>
        <p:blipFill>
          <a:blip r:embed="rId3"/>
          <a:stretch>
            <a:fillRect/>
          </a:stretch>
        </p:blipFill>
        <p:spPr>
          <a:xfrm>
            <a:off x="0" y="-2628"/>
            <a:ext cx="9144000" cy="925358"/>
          </a:xfrm>
          <a:prstGeom prst="rect">
            <a:avLst/>
          </a:prstGeom>
        </p:spPr>
      </p:pic>
      <p:sp>
        <p:nvSpPr>
          <p:cNvPr id="16" name="Rectangle 2"/>
          <p:cNvSpPr txBox="1">
            <a:spLocks noChangeArrowheads="1"/>
          </p:cNvSpPr>
          <p:nvPr/>
        </p:nvSpPr>
        <p:spPr bwMode="auto">
          <a:xfrm>
            <a:off x="1" y="67145"/>
            <a:ext cx="9143999" cy="785812"/>
          </a:xfrm>
          <a:prstGeom prst="rect">
            <a:avLst/>
          </a:prstGeom>
          <a:noFill/>
          <a:ln w="9525">
            <a:noFill/>
            <a:miter lim="800000"/>
            <a:headEnd/>
            <a:tailEnd/>
          </a:ln>
        </p:spPr>
        <p:txBody>
          <a:bodyPr anchor="ctr"/>
          <a:lstStyle/>
          <a:p>
            <a:pPr algn="ctr" fontAlgn="auto">
              <a:spcBef>
                <a:spcPts val="0"/>
              </a:spcBef>
              <a:spcAft>
                <a:spcPts val="0"/>
              </a:spcAft>
              <a:defRPr/>
            </a:pPr>
            <a:r>
              <a:rPr lang="en-US" sz="3200" b="1" kern="0" dirty="0">
                <a:effectLst>
                  <a:outerShdw blurRad="38100" dist="38100" dir="2700000" algn="tl">
                    <a:srgbClr val="000000">
                      <a:alpha val="43137"/>
                    </a:srgbClr>
                  </a:outerShdw>
                </a:effectLst>
                <a:cs typeface="Arial" pitchFamily="34" charset="0"/>
              </a:rPr>
              <a:t>What is IRI ?</a:t>
            </a:r>
            <a:endParaRPr lang="th-TH" sz="3200" b="1" kern="0" dirty="0">
              <a:effectLst>
                <a:outerShdw blurRad="38100" dist="38100" dir="2700000" algn="tl">
                  <a:srgbClr val="000000">
                    <a:alpha val="43137"/>
                  </a:srgbClr>
                </a:outerShdw>
              </a:effectLst>
            </a:endParaRPr>
          </a:p>
        </p:txBody>
      </p:sp>
      <p:pic>
        <p:nvPicPr>
          <p:cNvPr id="2" name="Picture 12" descr="COSPAR_logo">
            <a:extLst>
              <a:ext uri="{FF2B5EF4-FFF2-40B4-BE49-F238E27FC236}">
                <a16:creationId xmlns:a16="http://schemas.microsoft.com/office/drawing/2014/main" id="{C35D4126-C7D8-FF8B-D14C-506E244E1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719" y="2510364"/>
            <a:ext cx="724375" cy="782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33AB7ACA-D52A-6600-0D01-3700052CB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720" y="969122"/>
            <a:ext cx="724374" cy="88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A088F1D0-2FC0-0197-05CF-F579EA54C3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0528" y="3535447"/>
            <a:ext cx="914756" cy="42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2" descr="Image result for ecss">
            <a:extLst>
              <a:ext uri="{FF2B5EF4-FFF2-40B4-BE49-F238E27FC236}">
                <a16:creationId xmlns:a16="http://schemas.microsoft.com/office/drawing/2014/main" id="{8E949F81-ADFF-0A43-1C1B-85353C2C816D}"/>
              </a:ext>
            </a:extLst>
          </p:cNvPr>
          <p:cNvSpPr>
            <a:spLocks noChangeAspect="1" noChangeArrowheads="1"/>
          </p:cNvSpPr>
          <p:nvPr/>
        </p:nvSpPr>
        <p:spPr bwMode="auto">
          <a:xfrm>
            <a:off x="5776099" y="367048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95432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3E0CF-9EFF-7BBE-F14A-FC9696A87E87}"/>
            </a:ext>
          </a:extLst>
        </p:cNvPr>
        <p:cNvGrpSpPr/>
        <p:nvPr/>
      </p:nvGrpSpPr>
      <p:grpSpPr>
        <a:xfrm>
          <a:off x="0" y="0"/>
          <a:ext cx="0" cy="0"/>
          <a:chOff x="0" y="0"/>
          <a:chExt cx="0" cy="0"/>
        </a:xfrm>
      </p:grpSpPr>
      <p:sp>
        <p:nvSpPr>
          <p:cNvPr id="37893" name="Rectangle 7">
            <a:extLst>
              <a:ext uri="{FF2B5EF4-FFF2-40B4-BE49-F238E27FC236}">
                <a16:creationId xmlns:a16="http://schemas.microsoft.com/office/drawing/2014/main" id="{293D2E83-A566-92F5-4251-4AF2CB67A48D}"/>
              </a:ext>
            </a:extLst>
          </p:cNvPr>
          <p:cNvSpPr>
            <a:spLocks noChangeArrowheads="1"/>
          </p:cNvSpPr>
          <p:nvPr/>
        </p:nvSpPr>
        <p:spPr bwMode="auto">
          <a:xfrm>
            <a:off x="334963" y="990600"/>
            <a:ext cx="8686800" cy="290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600"/>
              </a:spcAft>
              <a:buClrTx/>
              <a:buSzTx/>
              <a:buFont typeface="Arial" pitchFamily="34" charset="0"/>
              <a:buNone/>
              <a:tabLst/>
              <a:defRPr/>
            </a:pPr>
            <a:r>
              <a:rPr kumimoji="0" lang="en-U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Developed by Fuller-Rowell et al., 1998, 2000 and </a:t>
            </a:r>
            <a:r>
              <a:rPr kumimoji="0" lang="en-U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Aruajo-Pradere</a:t>
            </a:r>
            <a:r>
              <a:rPr kumimoji="0" lang="en-U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et al., 2003, 2004.</a:t>
            </a:r>
          </a:p>
          <a:p>
            <a:pPr marL="0" marR="0" lvl="0" indent="0" defTabSz="914400" eaLnBrk="1" fontAlgn="auto" latinLnBrk="0" hangingPunct="1">
              <a:lnSpc>
                <a:spcPct val="100000"/>
              </a:lnSpc>
              <a:spcBef>
                <a:spcPct val="0"/>
              </a:spcBef>
              <a:spcAft>
                <a:spcPts val="600"/>
              </a:spcAft>
              <a:buClrTx/>
              <a:buSzTx/>
              <a:buFont typeface="Arial" pitchFamily="34" charset="0"/>
              <a:buNone/>
              <a:tabLst/>
              <a:defRPr/>
            </a:pPr>
            <a:r>
              <a:rPr kumimoji="0" lang="en-U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Based on data from 75 </a:t>
            </a:r>
            <a:r>
              <a:rPr kumimoji="0" lang="en-U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ionosonde</a:t>
            </a:r>
            <a:r>
              <a:rPr kumimoji="0" lang="en-U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stations for 43 storms prior to 2001.</a:t>
            </a:r>
          </a:p>
          <a:p>
            <a:pPr marL="0" marR="0" lvl="0" indent="0" defTabSz="914400" eaLnBrk="1" fontAlgn="auto" latinLnBrk="0" hangingPunct="1">
              <a:lnSpc>
                <a:spcPct val="100000"/>
              </a:lnSpc>
              <a:spcBef>
                <a:spcPct val="0"/>
              </a:spcBef>
              <a:spcAft>
                <a:spcPts val="600"/>
              </a:spcAft>
              <a:buClrTx/>
              <a:buSzTx/>
              <a:buFont typeface="Arial" pitchFamily="34" charset="0"/>
              <a:buNone/>
              <a:tabLst/>
              <a:defRPr/>
            </a:pPr>
            <a:r>
              <a:rPr kumimoji="0" lang="en-U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Tested meanwhile with many more storms and stations. </a:t>
            </a:r>
          </a:p>
          <a:p>
            <a:pPr marL="0" marR="0" lvl="0" indent="0" defTabSz="914400" eaLnBrk="1" fontAlgn="auto" latinLnBrk="0" hangingPunct="1">
              <a:lnSpc>
                <a:spcPct val="100000"/>
              </a:lnSpc>
              <a:spcBef>
                <a:spcPct val="0"/>
              </a:spcBef>
              <a:spcAft>
                <a:spcPts val="600"/>
              </a:spcAft>
              <a:buClrTx/>
              <a:buSzTx/>
              <a:buFont typeface="Arial" pitchFamily="34" charset="0"/>
              <a:buNone/>
              <a:tabLst/>
              <a:defRPr/>
            </a:pPr>
            <a:r>
              <a:rPr kumimoji="0" lang="en-U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Uses an</a:t>
            </a:r>
            <a:r>
              <a:rPr kumimoji="0" lang="en-US" altLang="en-US" sz="1400" b="0" i="0" u="none" strike="noStrike" kern="0" cap="none" spc="0" normalizeH="0" noProof="0" dirty="0">
                <a:ln>
                  <a:noFill/>
                </a:ln>
                <a:solidFill>
                  <a:schemeClr val="tx1"/>
                </a:solidFill>
                <a:effectLst/>
                <a:uLnTx/>
                <a:uFillTx/>
                <a:ea typeface="Calibri" panose="020F0502020204030204" pitchFamily="34" charset="0"/>
                <a:cs typeface="Calibri" panose="020F0502020204030204" pitchFamily="34" charset="0"/>
              </a:rPr>
              <a:t> </a:t>
            </a:r>
            <a:r>
              <a:rPr kumimoji="0" lang="en-U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index based on the weighted integral of the </a:t>
            </a:r>
            <a:r>
              <a:rPr kumimoji="0" lang="en-U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a</a:t>
            </a:r>
            <a:r>
              <a:rPr kumimoji="0" lang="en-US" altLang="en-US" sz="1400" b="0" i="0" u="none" strike="noStrike" kern="0" cap="none" spc="0" normalizeH="0" baseline="-25000" noProof="0" dirty="0" err="1">
                <a:ln>
                  <a:noFill/>
                </a:ln>
                <a:solidFill>
                  <a:schemeClr val="tx1"/>
                </a:solidFill>
                <a:effectLst/>
                <a:uLnTx/>
                <a:uFillTx/>
                <a:ea typeface="Calibri" panose="020F0502020204030204" pitchFamily="34" charset="0"/>
                <a:cs typeface="Calibri" panose="020F0502020204030204" pitchFamily="34" charset="0"/>
              </a:rPr>
              <a:t>p</a:t>
            </a:r>
            <a:r>
              <a:rPr kumimoji="0" lang="en-U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index over the previous 33 hours. </a:t>
            </a:r>
          </a:p>
          <a:p>
            <a:pPr marL="0" marR="0" lvl="0" indent="0" defTabSz="914400" eaLnBrk="1" fontAlgn="auto" latinLnBrk="0" hangingPunct="1">
              <a:lnSpc>
                <a:spcPct val="100000"/>
              </a:lnSpc>
              <a:spcBef>
                <a:spcPct val="0"/>
              </a:spcBef>
              <a:spcAft>
                <a:spcPts val="600"/>
              </a:spcAft>
              <a:buClrTx/>
              <a:buSzTx/>
              <a:buFont typeface="Arial" pitchFamily="34" charset="0"/>
              <a:buNone/>
              <a:tabLst/>
              <a:defRPr/>
            </a:pPr>
            <a:r>
              <a:rPr kumimoji="0" lang="en-U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Describes quite well the mostly negative ionospheric storm effects at mid-latitude summer.</a:t>
            </a:r>
          </a:p>
          <a:p>
            <a:pPr marL="0" marR="0" lvl="0" indent="0" defTabSz="914400" eaLnBrk="1" fontAlgn="auto" latinLnBrk="0" hangingPunct="1">
              <a:lnSpc>
                <a:spcPct val="100000"/>
              </a:lnSpc>
              <a:spcBef>
                <a:spcPct val="0"/>
              </a:spcBef>
              <a:spcAft>
                <a:spcPts val="600"/>
              </a:spcAft>
              <a:buClrTx/>
              <a:buSzTx/>
              <a:buFont typeface="Arial" pitchFamily="34" charset="0"/>
              <a:buNone/>
              <a:tabLst/>
              <a:defRPr/>
            </a:pPr>
            <a:r>
              <a:rPr kumimoji="0" lang="en-U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An</a:t>
            </a:r>
            <a:r>
              <a:rPr kumimoji="0" lang="es-E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evaluation</a:t>
            </a:r>
            <a:r>
              <a:rPr kumimoji="0" lang="es-E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with</a:t>
            </a:r>
            <a:r>
              <a:rPr kumimoji="0" lang="es-E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ionosonde</a:t>
            </a:r>
            <a:r>
              <a:rPr kumimoji="0" lang="es-E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data </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for</a:t>
            </a:r>
            <a:r>
              <a:rPr kumimoji="0" lang="es-E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2001 </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storm</a:t>
            </a:r>
            <a:r>
              <a:rPr kumimoji="0" lang="es-E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periods</a:t>
            </a:r>
            <a:r>
              <a:rPr kumimoji="0" lang="es-E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showed</a:t>
            </a:r>
            <a:r>
              <a:rPr kumimoji="0" lang="es-E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an</a:t>
            </a:r>
            <a:r>
              <a:rPr kumimoji="0" lang="es-E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overall</a:t>
            </a:r>
            <a:r>
              <a:rPr kumimoji="0" lang="es-E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improvement</a:t>
            </a:r>
            <a:r>
              <a:rPr kumimoji="0" lang="es-E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of IRI </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by</a:t>
            </a:r>
            <a:r>
              <a:rPr kumimoji="0" lang="es-E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50%.</a:t>
            </a:r>
          </a:p>
          <a:p>
            <a:pPr marL="0" marR="0" lvl="0" indent="0" defTabSz="914400" eaLnBrk="1" fontAlgn="auto" latinLnBrk="0" hangingPunct="1">
              <a:lnSpc>
                <a:spcPct val="100000"/>
              </a:lnSpc>
              <a:spcBef>
                <a:spcPct val="0"/>
              </a:spcBef>
              <a:spcAft>
                <a:spcPts val="600"/>
              </a:spcAft>
              <a:buClrTx/>
              <a:buSzTx/>
              <a:buFont typeface="Arial" pitchFamily="34" charset="0"/>
              <a:buNone/>
              <a:tabLst/>
              <a:defRPr/>
            </a:pPr>
            <a:endParaRPr kumimoji="0" lang="en-U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foF2</a:t>
            </a:r>
            <a:r>
              <a:rPr kumimoji="0" lang="en-US" altLang="en-US" sz="2000" b="0" i="1" u="none" strike="noStrike" kern="0" cap="none" spc="0" normalizeH="0" baseline="-25000" noProof="0" dirty="0">
                <a:ln>
                  <a:noFill/>
                </a:ln>
                <a:solidFill>
                  <a:schemeClr val="tx1"/>
                </a:solidFill>
                <a:effectLst/>
                <a:uLnTx/>
                <a:uFillTx/>
                <a:ea typeface="Calibri" panose="020F0502020204030204" pitchFamily="34" charset="0"/>
                <a:cs typeface="Calibri" panose="020F0502020204030204" pitchFamily="34" charset="0"/>
              </a:rPr>
              <a:t>storm</a:t>
            </a: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(t)/foF2</a:t>
            </a:r>
            <a:r>
              <a:rPr kumimoji="0" lang="en-US" altLang="en-US" sz="2000" b="0" i="1" u="none" strike="noStrike" kern="0" cap="none" spc="0" normalizeH="0" baseline="-25000" noProof="0" dirty="0">
                <a:ln>
                  <a:noFill/>
                </a:ln>
                <a:solidFill>
                  <a:schemeClr val="tx1"/>
                </a:solidFill>
                <a:effectLst/>
                <a:uLnTx/>
                <a:uFillTx/>
                <a:ea typeface="Calibri" panose="020F0502020204030204" pitchFamily="34" charset="0"/>
                <a:cs typeface="Calibri" panose="020F0502020204030204" pitchFamily="34" charset="0"/>
              </a:rPr>
              <a:t>quiet</a:t>
            </a: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(t) = a</a:t>
            </a:r>
            <a:r>
              <a:rPr kumimoji="0" lang="en-US" altLang="en-US" sz="2000" b="0" i="1" u="none" strike="noStrike" kern="0" cap="none" spc="0" normalizeH="0" baseline="-25000" noProof="0" dirty="0">
                <a:ln>
                  <a:noFill/>
                </a:ln>
                <a:solidFill>
                  <a:schemeClr val="tx1"/>
                </a:solidFill>
                <a:effectLst/>
                <a:uLnTx/>
                <a:uFillTx/>
                <a:ea typeface="Calibri" panose="020F0502020204030204" pitchFamily="34" charset="0"/>
                <a:cs typeface="Calibri" panose="020F0502020204030204" pitchFamily="34" charset="0"/>
              </a:rPr>
              <a:t>0</a:t>
            </a: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 a</a:t>
            </a:r>
            <a:r>
              <a:rPr kumimoji="0" lang="en-US" altLang="en-US" sz="2000" b="0" i="1" u="none" strike="noStrike" kern="0" cap="none" spc="0" normalizeH="0" baseline="-25000" noProof="0" dirty="0">
                <a:ln>
                  <a:noFill/>
                </a:ln>
                <a:solidFill>
                  <a:schemeClr val="tx1"/>
                </a:solidFill>
                <a:effectLst/>
                <a:uLnTx/>
                <a:uFillTx/>
                <a:ea typeface="Calibri" panose="020F0502020204030204" pitchFamily="34" charset="0"/>
                <a:cs typeface="Calibri" panose="020F0502020204030204" pitchFamily="34" charset="0"/>
              </a:rPr>
              <a:t>1</a:t>
            </a: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X(t) + a</a:t>
            </a:r>
            <a:r>
              <a:rPr kumimoji="0" lang="en-US" altLang="en-US" sz="2000" b="0" i="1" u="none" strike="noStrike" kern="0" cap="none" spc="0" normalizeH="0" baseline="-25000" noProof="0" dirty="0">
                <a:ln>
                  <a:noFill/>
                </a:ln>
                <a:solidFill>
                  <a:schemeClr val="tx1"/>
                </a:solidFill>
                <a:effectLst/>
                <a:uLnTx/>
                <a:uFillTx/>
                <a:ea typeface="Calibri" panose="020F0502020204030204" pitchFamily="34" charset="0"/>
                <a:cs typeface="Calibri" panose="020F0502020204030204" pitchFamily="34" charset="0"/>
              </a:rPr>
              <a:t>2</a:t>
            </a: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X</a:t>
            </a:r>
            <a:r>
              <a:rPr kumimoji="0" lang="en-US" altLang="en-US" sz="2000" b="0" i="1" u="none" strike="noStrike" kern="0" cap="none" spc="0" normalizeH="0" baseline="30000" noProof="0" dirty="0">
                <a:ln>
                  <a:noFill/>
                </a:ln>
                <a:solidFill>
                  <a:schemeClr val="tx1"/>
                </a:solidFill>
                <a:effectLst/>
                <a:uLnTx/>
                <a:uFillTx/>
                <a:ea typeface="Calibri" panose="020F0502020204030204" pitchFamily="34" charset="0"/>
                <a:cs typeface="Calibri" panose="020F0502020204030204" pitchFamily="34" charset="0"/>
              </a:rPr>
              <a:t>2</a:t>
            </a: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(t) + a</a:t>
            </a:r>
            <a:r>
              <a:rPr kumimoji="0" lang="en-US" altLang="en-US" sz="2000" b="0" i="1" u="none" strike="noStrike" kern="0" cap="none" spc="0" normalizeH="0" baseline="-25000" noProof="0" dirty="0">
                <a:ln>
                  <a:noFill/>
                </a:ln>
                <a:solidFill>
                  <a:schemeClr val="tx1"/>
                </a:solidFill>
                <a:effectLst/>
                <a:uLnTx/>
                <a:uFillTx/>
                <a:ea typeface="Calibri" panose="020F0502020204030204" pitchFamily="34" charset="0"/>
                <a:cs typeface="Calibri" panose="020F0502020204030204" pitchFamily="34" charset="0"/>
              </a:rPr>
              <a:t>3</a:t>
            </a: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X</a:t>
            </a:r>
            <a:r>
              <a:rPr kumimoji="0" lang="en-US" altLang="en-US" sz="2000" b="0" i="1" u="none" strike="noStrike" kern="0" cap="none" spc="0" normalizeH="0" baseline="30000" noProof="0" dirty="0">
                <a:ln>
                  <a:noFill/>
                </a:ln>
                <a:solidFill>
                  <a:schemeClr val="tx1"/>
                </a:solidFill>
                <a:effectLst/>
                <a:uLnTx/>
                <a:uFillTx/>
                <a:ea typeface="Calibri" panose="020F0502020204030204" pitchFamily="34" charset="0"/>
                <a:cs typeface="Calibri" panose="020F0502020204030204" pitchFamily="34" charset="0"/>
              </a:rPr>
              <a:t>3</a:t>
            </a: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(t)</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X(t) = ∫ F(</a:t>
            </a:r>
            <a:r>
              <a:rPr kumimoji="0" lang="el-GR"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τ</a:t>
            </a: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a:t>
            </a:r>
            <a:r>
              <a:rPr kumimoji="0" lang="en-US" altLang="en-US" sz="2000" b="0" i="1"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a</a:t>
            </a:r>
            <a:r>
              <a:rPr kumimoji="0" lang="en-US" altLang="en-US" sz="2000" b="0" i="1" u="none" strike="noStrike" kern="0" cap="none" spc="0" normalizeH="0" baseline="-25000" noProof="0" dirty="0" err="1">
                <a:ln>
                  <a:noFill/>
                </a:ln>
                <a:solidFill>
                  <a:schemeClr val="tx1"/>
                </a:solidFill>
                <a:effectLst/>
                <a:uLnTx/>
                <a:uFillTx/>
                <a:ea typeface="Calibri" panose="020F0502020204030204" pitchFamily="34" charset="0"/>
                <a:cs typeface="Calibri" panose="020F0502020204030204" pitchFamily="34" charset="0"/>
              </a:rPr>
              <a:t>p</a:t>
            </a: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(t-</a:t>
            </a:r>
            <a:r>
              <a:rPr kumimoji="0" lang="el-GR"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τ</a:t>
            </a: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 d</a:t>
            </a:r>
            <a:r>
              <a:rPr kumimoji="0" lang="el-GR"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τ</a:t>
            </a: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a:t>
            </a:r>
            <a:r>
              <a:rPr kumimoji="0" lang="en-US" altLang="en-US" sz="140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taken </a:t>
            </a:r>
            <a:r>
              <a:rPr kumimoji="0" lang="es-ES" altLang="en-US" sz="140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o</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ver</a:t>
            </a:r>
            <a:r>
              <a:rPr kumimoji="0" lang="es-E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the</a:t>
            </a:r>
            <a:r>
              <a:rPr kumimoji="0" lang="es-E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preceding</a:t>
            </a:r>
            <a:r>
              <a:rPr kumimoji="0" lang="es-ES" altLang="en-US" sz="14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33 </a:t>
            </a:r>
            <a:r>
              <a:rPr kumimoji="0" lang="es-ES" altLang="en-US" sz="1400" b="0" i="0" u="none" strike="noStrike" kern="0" cap="none" spc="0" normalizeH="0" baseline="0" noProof="0" dirty="0" err="1">
                <a:ln>
                  <a:noFill/>
                </a:ln>
                <a:solidFill>
                  <a:schemeClr val="tx1"/>
                </a:solidFill>
                <a:effectLst/>
                <a:uLnTx/>
                <a:uFillTx/>
                <a:ea typeface="Calibri" panose="020F0502020204030204" pitchFamily="34" charset="0"/>
                <a:cs typeface="Calibri" panose="020F0502020204030204" pitchFamily="34" charset="0"/>
              </a:rPr>
              <a:t>hours</a:t>
            </a:r>
            <a:r>
              <a:rPr kumimoji="0" lang="en-US" altLang="en-US" sz="14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a:t>
            </a: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foF2</a:t>
            </a:r>
            <a:r>
              <a:rPr kumimoji="0" lang="en-US" altLang="en-US" sz="2000" b="0" i="1" u="none" strike="noStrike" kern="0" cap="none" spc="0" normalizeH="0" baseline="-25000" noProof="0" dirty="0">
                <a:ln>
                  <a:noFill/>
                </a:ln>
                <a:solidFill>
                  <a:schemeClr val="tx1"/>
                </a:solidFill>
                <a:effectLst/>
                <a:uLnTx/>
                <a:uFillTx/>
                <a:ea typeface="Calibri" panose="020F0502020204030204" pitchFamily="34" charset="0"/>
                <a:cs typeface="Calibri" panose="020F0502020204030204" pitchFamily="34" charset="0"/>
              </a:rPr>
              <a:t>quiet</a:t>
            </a:r>
            <a:r>
              <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(t) </a:t>
            </a:r>
            <a:r>
              <a:rPr kumimoji="0" lang="en-US" altLang="en-US" sz="16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is monthly mean</a:t>
            </a:r>
            <a:endParaRPr kumimoji="0" lang="en-US" altLang="en-US" sz="20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endParaRPr>
          </a:p>
        </p:txBody>
      </p:sp>
      <p:sp>
        <p:nvSpPr>
          <p:cNvPr id="70673" name="Rectangle 17">
            <a:extLst>
              <a:ext uri="{FF2B5EF4-FFF2-40B4-BE49-F238E27FC236}">
                <a16:creationId xmlns:a16="http://schemas.microsoft.com/office/drawing/2014/main" id="{9214CF70-6612-965B-517F-DC3D1B3615EF}"/>
              </a:ext>
            </a:extLst>
          </p:cNvPr>
          <p:cNvSpPr>
            <a:spLocks noGrp="1" noChangeArrowheads="1"/>
          </p:cNvSpPr>
          <p:nvPr>
            <p:ph type="title"/>
          </p:nvPr>
        </p:nvSpPr>
        <p:spPr>
          <a:xfrm>
            <a:off x="762000" y="228600"/>
            <a:ext cx="7772400" cy="533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ormAutofit fontScale="90000"/>
          </a:bodyPr>
          <a:lstStyle/>
          <a:p>
            <a:pPr>
              <a:defRPr/>
            </a:pPr>
            <a:r>
              <a:rPr lang="en-US" altLang="en-US" sz="3200" b="1" i="1" dirty="0">
                <a:effectLst>
                  <a:outerShdw blurRad="38100" dist="38100" dir="2700000" algn="tl">
                    <a:srgbClr val="FFFFFF"/>
                  </a:outerShdw>
                </a:effectLst>
              </a:rPr>
              <a:t>foF2</a:t>
            </a:r>
            <a:r>
              <a:rPr lang="en-US" altLang="en-US" sz="3200" b="1" dirty="0">
                <a:effectLst>
                  <a:outerShdw blurRad="38100" dist="38100" dir="2700000" algn="tl">
                    <a:srgbClr val="FFFFFF"/>
                  </a:outerShdw>
                </a:effectLst>
              </a:rPr>
              <a:t> STORM MODEL</a:t>
            </a:r>
            <a:br>
              <a:rPr lang="en-US" altLang="en-US" sz="3200" b="1" dirty="0">
                <a:effectLst>
                  <a:outerShdw blurRad="38100" dist="38100" dir="2700000" algn="tl">
                    <a:srgbClr val="FFFFFF"/>
                  </a:outerShdw>
                </a:effectLst>
              </a:rPr>
            </a:br>
            <a:endParaRPr lang="en-US" altLang="en-US" sz="3200" b="1" dirty="0">
              <a:effectLst>
                <a:outerShdw blurRad="38100" dist="38100" dir="2700000" algn="tl">
                  <a:srgbClr val="FFFFFF"/>
                </a:outerShdw>
              </a:effectLst>
            </a:endParaRPr>
          </a:p>
        </p:txBody>
      </p:sp>
      <p:sp>
        <p:nvSpPr>
          <p:cNvPr id="4" name="Slide Number Placeholder 3">
            <a:extLst>
              <a:ext uri="{FF2B5EF4-FFF2-40B4-BE49-F238E27FC236}">
                <a16:creationId xmlns:a16="http://schemas.microsoft.com/office/drawing/2014/main" id="{744FD9DB-F47E-A8D3-AD95-D71D0EEBFE0B}"/>
              </a:ext>
            </a:extLst>
          </p:cNvPr>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B24B364-F36D-41B3-9F67-2C965AB2E4C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pic>
        <p:nvPicPr>
          <p:cNvPr id="18436" name="Picture 14">
            <a:extLst>
              <a:ext uri="{FF2B5EF4-FFF2-40B4-BE49-F238E27FC236}">
                <a16:creationId xmlns:a16="http://schemas.microsoft.com/office/drawing/2014/main" id="{A2F41CB1-03D2-BF20-0890-0A345A937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900" y="4159250"/>
            <a:ext cx="5376863" cy="165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8437" name="Object 1">
            <a:extLst>
              <a:ext uri="{FF2B5EF4-FFF2-40B4-BE49-F238E27FC236}">
                <a16:creationId xmlns:a16="http://schemas.microsoft.com/office/drawing/2014/main" id="{4EEE41C4-53AD-E364-3F96-ECB7B4A16AF5}"/>
              </a:ext>
            </a:extLst>
          </p:cNvPr>
          <p:cNvGraphicFramePr>
            <a:graphicFrameLocks noChangeAspect="1"/>
          </p:cNvGraphicFramePr>
          <p:nvPr/>
        </p:nvGraphicFramePr>
        <p:xfrm>
          <a:off x="228600" y="4178300"/>
          <a:ext cx="3352800" cy="1704975"/>
        </p:xfrm>
        <a:graphic>
          <a:graphicData uri="http://schemas.openxmlformats.org/presentationml/2006/ole">
            <mc:AlternateContent xmlns:mc="http://schemas.openxmlformats.org/markup-compatibility/2006">
              <mc:Choice xmlns:v="urn:schemas-microsoft-com:vml" Requires="v">
                <p:oleObj name="Chart" r:id="rId3" imgW="6105525" imgH="5353050" progId="Excel.Chart.8">
                  <p:embed/>
                </p:oleObj>
              </mc:Choice>
              <mc:Fallback>
                <p:oleObj name="Chart" r:id="rId3" imgW="6105525" imgH="5353050" progId="Excel.Chart.8">
                  <p:embed/>
                  <p:pic>
                    <p:nvPicPr>
                      <p:cNvPr id="18437"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78300"/>
                        <a:ext cx="3352800" cy="17049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8" name="TextBox 2">
            <a:extLst>
              <a:ext uri="{FF2B5EF4-FFF2-40B4-BE49-F238E27FC236}">
                <a16:creationId xmlns:a16="http://schemas.microsoft.com/office/drawing/2014/main" id="{791D157E-4553-7222-8B8C-C65D8339DF6D}"/>
              </a:ext>
            </a:extLst>
          </p:cNvPr>
          <p:cNvSpPr txBox="1">
            <a:spLocks noChangeArrowheads="1"/>
          </p:cNvSpPr>
          <p:nvPr/>
        </p:nvSpPr>
        <p:spPr bwMode="auto">
          <a:xfrm>
            <a:off x="198438" y="5867400"/>
            <a:ext cx="34464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defTabSz="914400" eaLnBrk="1" hangingPunct="1">
              <a:spcBef>
                <a:spcPct val="0"/>
              </a:spcBef>
              <a:buNone/>
              <a:defRPr/>
            </a:pPr>
            <a:r>
              <a:rPr kumimoji="0" lang="en-US" altLang="en-US" sz="12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The optimum shape and length of the filter </a:t>
            </a:r>
            <a:r>
              <a:rPr kumimoji="0" lang="en-US" altLang="en-US" sz="1200" b="0" i="1"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F(</a:t>
            </a:r>
            <a:r>
              <a:rPr lang="el-GR" altLang="en-US" sz="1200" i="1" kern="0" dirty="0">
                <a:ea typeface="Calibri" panose="020F0502020204030204" pitchFamily="34" charset="0"/>
                <a:cs typeface="Calibri" panose="020F0502020204030204" pitchFamily="34" charset="0"/>
              </a:rPr>
              <a:t>τ</a:t>
            </a:r>
            <a:r>
              <a:rPr lang="en-US" altLang="en-US" sz="1200" i="1" kern="0" dirty="0">
                <a:ea typeface="Calibri" panose="020F0502020204030204" pitchFamily="34" charset="0"/>
                <a:cs typeface="Calibri" panose="020F0502020204030204" pitchFamily="34" charset="0"/>
              </a:rPr>
              <a:t>)</a:t>
            </a:r>
            <a:r>
              <a:rPr lang="el-GR" altLang="en-US" sz="1200" i="1" kern="0" dirty="0">
                <a:ea typeface="Calibri" panose="020F0502020204030204" pitchFamily="34" charset="0"/>
                <a:cs typeface="Calibri" panose="020F0502020204030204" pitchFamily="34" charset="0"/>
              </a:rPr>
              <a:t> </a:t>
            </a:r>
            <a:r>
              <a:rPr kumimoji="0" lang="en-US" altLang="en-US" sz="12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was obtained by singular value decomposition, minimizing the mean square difference between the </a:t>
            </a:r>
            <a:r>
              <a:rPr kumimoji="0" lang="en-US" altLang="en-US" sz="1200" b="1"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ap index</a:t>
            </a:r>
            <a:r>
              <a:rPr kumimoji="0" lang="en-US" altLang="en-US" sz="1200" b="0"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 and the </a:t>
            </a:r>
            <a:r>
              <a:rPr kumimoji="0" lang="en-US" altLang="en-US" sz="1200" b="1" i="0" u="none" strike="noStrike" kern="0" cap="none" spc="0" normalizeH="0" baseline="0" noProof="0" dirty="0">
                <a:ln>
                  <a:noFill/>
                </a:ln>
                <a:solidFill>
                  <a:schemeClr val="tx1"/>
                </a:solidFill>
                <a:effectLst/>
                <a:uLnTx/>
                <a:uFillTx/>
                <a:ea typeface="Calibri" panose="020F0502020204030204" pitchFamily="34" charset="0"/>
                <a:cs typeface="Calibri" panose="020F0502020204030204" pitchFamily="34" charset="0"/>
              </a:rPr>
              <a:t>ionospheric ratios</a:t>
            </a:r>
          </a:p>
        </p:txBody>
      </p:sp>
      <p:sp>
        <p:nvSpPr>
          <p:cNvPr id="18439" name="AutoShape 35" descr="COSPAR 2014">
            <a:extLst>
              <a:ext uri="{FF2B5EF4-FFF2-40B4-BE49-F238E27FC236}">
                <a16:creationId xmlns:a16="http://schemas.microsoft.com/office/drawing/2014/main" id="{87E314CE-B4F7-8A56-0A84-F9BB38996688}"/>
              </a:ext>
            </a:extLst>
          </p:cNvPr>
          <p:cNvSpPr>
            <a:spLocks noChangeAspect="1" noChangeArrowheads="1"/>
          </p:cNvSpPr>
          <p:nvPr/>
        </p:nvSpPr>
        <p:spPr bwMode="auto">
          <a:xfrm>
            <a:off x="155575" y="-274638"/>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8440" name="AutoShape 37" descr="COSPAR 2014">
            <a:extLst>
              <a:ext uri="{FF2B5EF4-FFF2-40B4-BE49-F238E27FC236}">
                <a16:creationId xmlns:a16="http://schemas.microsoft.com/office/drawing/2014/main" id="{2A71D01C-A7AC-60C3-92D7-F88E407499DB}"/>
              </a:ext>
            </a:extLst>
          </p:cNvPr>
          <p:cNvSpPr>
            <a:spLocks noChangeAspect="1" noChangeArrowheads="1"/>
          </p:cNvSpPr>
          <p:nvPr/>
        </p:nvSpPr>
        <p:spPr bwMode="auto">
          <a:xfrm>
            <a:off x="307975" y="-122238"/>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9" name="สี่เหลี่ยมผืนผ้า 5">
            <a:extLst>
              <a:ext uri="{FF2B5EF4-FFF2-40B4-BE49-F238E27FC236}">
                <a16:creationId xmlns:a16="http://schemas.microsoft.com/office/drawing/2014/main" id="{2790EE0A-D573-7D39-93D5-5E2405324D77}"/>
              </a:ext>
            </a:extLst>
          </p:cNvPr>
          <p:cNvSpPr>
            <a:spLocks noChangeArrowheads="1"/>
          </p:cNvSpPr>
          <p:nvPr/>
        </p:nvSpPr>
        <p:spPr bwMode="auto">
          <a:xfrm>
            <a:off x="0" y="0"/>
            <a:ext cx="9144000" cy="914400"/>
          </a:xfrm>
          <a:prstGeom prst="rect">
            <a:avLst/>
          </a:prstGeom>
          <a:solidFill>
            <a:srgbClr val="FF9933"/>
          </a:solidFill>
          <a:ln w="9525" algn="ctr">
            <a:noFill/>
            <a:round/>
            <a:headEnd/>
            <a:tailEnd/>
          </a:ln>
          <a:effectLst>
            <a:innerShdw blurRad="63500" dist="50800" dir="5400000">
              <a:prstClr val="black">
                <a:alpha val="50000"/>
              </a:prstClr>
            </a:inn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n-lt"/>
            </a:endParaRPr>
          </a:p>
        </p:txBody>
      </p:sp>
      <p:sp>
        <p:nvSpPr>
          <p:cNvPr id="10" name="Rectangle 2">
            <a:extLst>
              <a:ext uri="{FF2B5EF4-FFF2-40B4-BE49-F238E27FC236}">
                <a16:creationId xmlns:a16="http://schemas.microsoft.com/office/drawing/2014/main" id="{7A1FA5F3-DD80-07C9-FCA1-A023B6C8ADC0}"/>
              </a:ext>
            </a:extLst>
          </p:cNvPr>
          <p:cNvSpPr txBox="1">
            <a:spLocks noChangeArrowheads="1"/>
          </p:cNvSpPr>
          <p:nvPr/>
        </p:nvSpPr>
        <p:spPr bwMode="auto">
          <a:xfrm>
            <a:off x="457200" y="71438"/>
            <a:ext cx="8229600" cy="78581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rPr>
              <a:t>foF2 Storm Model</a:t>
            </a:r>
            <a:endParaRPr kumimoji="0" lang="th-TH" sz="36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endParaRPr>
          </a:p>
        </p:txBody>
      </p:sp>
      <p:sp>
        <p:nvSpPr>
          <p:cNvPr id="18445" name="Rectangle 6">
            <a:extLst>
              <a:ext uri="{FF2B5EF4-FFF2-40B4-BE49-F238E27FC236}">
                <a16:creationId xmlns:a16="http://schemas.microsoft.com/office/drawing/2014/main" id="{02A5C3B6-F736-FB99-437A-80CBBFE206F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
        <p:nvSpPr>
          <p:cNvPr id="18446" name="Rectangle 9">
            <a:extLst>
              <a:ext uri="{FF2B5EF4-FFF2-40B4-BE49-F238E27FC236}">
                <a16:creationId xmlns:a16="http://schemas.microsoft.com/office/drawing/2014/main" id="{5F1353AC-277F-67AA-2038-F1DF0A5B4B9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
        <p:nvSpPr>
          <p:cNvPr id="18447" name="Rectangle 10">
            <a:extLst>
              <a:ext uri="{FF2B5EF4-FFF2-40B4-BE49-F238E27FC236}">
                <a16:creationId xmlns:a16="http://schemas.microsoft.com/office/drawing/2014/main" id="{411182F4-B175-3377-42BC-8C845D6413E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
        <p:nvSpPr>
          <p:cNvPr id="18448" name="Rectangle 12">
            <a:extLst>
              <a:ext uri="{FF2B5EF4-FFF2-40B4-BE49-F238E27FC236}">
                <a16:creationId xmlns:a16="http://schemas.microsoft.com/office/drawing/2014/main" id="{9429B931-A389-AFAF-B2A3-17F32E15B02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
        <p:nvSpPr>
          <p:cNvPr id="18449" name="Rectangle 14">
            <a:extLst>
              <a:ext uri="{FF2B5EF4-FFF2-40B4-BE49-F238E27FC236}">
                <a16:creationId xmlns:a16="http://schemas.microsoft.com/office/drawing/2014/main" id="{DE2B7EF6-BB3F-B0FE-0EBC-5E422B38165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
        <p:nvSpPr>
          <p:cNvPr id="18450" name="Rectangle 10">
            <a:extLst>
              <a:ext uri="{FF2B5EF4-FFF2-40B4-BE49-F238E27FC236}">
                <a16:creationId xmlns:a16="http://schemas.microsoft.com/office/drawing/2014/main" id="{FED220CA-F845-5E54-3E15-D72C9048C76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
        <p:nvSpPr>
          <p:cNvPr id="18451" name="Rectangle 12">
            <a:extLst>
              <a:ext uri="{FF2B5EF4-FFF2-40B4-BE49-F238E27FC236}">
                <a16:creationId xmlns:a16="http://schemas.microsoft.com/office/drawing/2014/main" id="{7E87BA0C-FA3D-8E51-7475-EA9D9657A37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
        <p:nvSpPr>
          <p:cNvPr id="18452" name="Rectangle 14">
            <a:extLst>
              <a:ext uri="{FF2B5EF4-FFF2-40B4-BE49-F238E27FC236}">
                <a16:creationId xmlns:a16="http://schemas.microsoft.com/office/drawing/2014/main" id="{47EFD633-0F53-6A80-8D9D-C391BBB0D29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
        <p:nvSpPr>
          <p:cNvPr id="18453" name="Rectangle 8">
            <a:extLst>
              <a:ext uri="{FF2B5EF4-FFF2-40B4-BE49-F238E27FC236}">
                <a16:creationId xmlns:a16="http://schemas.microsoft.com/office/drawing/2014/main" id="{D3362BB7-E6DB-7065-A850-03F7D52960B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
        <p:nvSpPr>
          <p:cNvPr id="18454" name="Rectangle 6">
            <a:extLst>
              <a:ext uri="{FF2B5EF4-FFF2-40B4-BE49-F238E27FC236}">
                <a16:creationId xmlns:a16="http://schemas.microsoft.com/office/drawing/2014/main" id="{AEC5783B-611D-DF4B-A866-9A6493B1522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
        <p:nvSpPr>
          <p:cNvPr id="18455" name="Rectangle 8">
            <a:extLst>
              <a:ext uri="{FF2B5EF4-FFF2-40B4-BE49-F238E27FC236}">
                <a16:creationId xmlns:a16="http://schemas.microsoft.com/office/drawing/2014/main" id="{852CF9E3-2CE9-0A2F-FC0E-2C92B88C1A1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
        <p:nvSpPr>
          <p:cNvPr id="18456" name="Rectangle 10">
            <a:extLst>
              <a:ext uri="{FF2B5EF4-FFF2-40B4-BE49-F238E27FC236}">
                <a16:creationId xmlns:a16="http://schemas.microsoft.com/office/drawing/2014/main" id="{AF36FB0B-B7C6-FC2E-CBDB-824ADA8BCBF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
        <p:nvSpPr>
          <p:cNvPr id="18457" name="Rectangle 12">
            <a:extLst>
              <a:ext uri="{FF2B5EF4-FFF2-40B4-BE49-F238E27FC236}">
                <a16:creationId xmlns:a16="http://schemas.microsoft.com/office/drawing/2014/main" id="{C6AFF0DE-CCDB-EEFC-3D8B-06F17972C04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
        <p:nvSpPr>
          <p:cNvPr id="18458" name="Rectangle 14">
            <a:extLst>
              <a:ext uri="{FF2B5EF4-FFF2-40B4-BE49-F238E27FC236}">
                <a16:creationId xmlns:a16="http://schemas.microsoft.com/office/drawing/2014/main" id="{3DF0ACA3-6731-BB50-207A-D81F54AD74A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
        <p:nvSpPr>
          <p:cNvPr id="18459" name="Rectangle 16">
            <a:extLst>
              <a:ext uri="{FF2B5EF4-FFF2-40B4-BE49-F238E27FC236}">
                <a16:creationId xmlns:a16="http://schemas.microsoft.com/office/drawing/2014/main" id="{AC13EF25-18CB-2466-7263-CE79203EAD2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
        <p:nvSpPr>
          <p:cNvPr id="18460" name="Rectangle 18">
            <a:extLst>
              <a:ext uri="{FF2B5EF4-FFF2-40B4-BE49-F238E27FC236}">
                <a16:creationId xmlns:a16="http://schemas.microsoft.com/office/drawing/2014/main" id="{A8B986AA-D938-F57F-DFD0-84DFDDDD5D3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cs typeface="Cordia New" pitchFamily="34" charset="-34"/>
            </a:endParaRPr>
          </a:p>
        </p:txBody>
      </p:sp>
    </p:spTree>
    <p:extLst>
      <p:ext uri="{BB962C8B-B14F-4D97-AF65-F5344CB8AC3E}">
        <p14:creationId xmlns:p14="http://schemas.microsoft.com/office/powerpoint/2010/main" val="227963917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32CCE-4D32-0004-CBB8-2333B9B86B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04E8F3-0AD4-2A49-333B-81A52ACE9DC1}"/>
              </a:ext>
            </a:extLst>
          </p:cNvPr>
          <p:cNvPicPr>
            <a:picLocks noChangeAspect="1"/>
          </p:cNvPicPr>
          <p:nvPr/>
        </p:nvPicPr>
        <p:blipFill>
          <a:blip r:embed="rId2"/>
          <a:stretch>
            <a:fillRect/>
          </a:stretch>
        </p:blipFill>
        <p:spPr>
          <a:xfrm>
            <a:off x="155576" y="841175"/>
            <a:ext cx="3109592" cy="2570302"/>
          </a:xfrm>
          <a:prstGeom prst="rect">
            <a:avLst/>
          </a:prstGeom>
        </p:spPr>
      </p:pic>
      <p:pic>
        <p:nvPicPr>
          <p:cNvPr id="5" name="Picture 4">
            <a:extLst>
              <a:ext uri="{FF2B5EF4-FFF2-40B4-BE49-F238E27FC236}">
                <a16:creationId xmlns:a16="http://schemas.microsoft.com/office/drawing/2014/main" id="{E0617049-A828-6E10-8001-B924B2D8BF56}"/>
              </a:ext>
            </a:extLst>
          </p:cNvPr>
          <p:cNvPicPr>
            <a:picLocks noChangeAspect="1"/>
          </p:cNvPicPr>
          <p:nvPr/>
        </p:nvPicPr>
        <p:blipFill>
          <a:blip r:embed="rId3"/>
          <a:stretch>
            <a:fillRect/>
          </a:stretch>
        </p:blipFill>
        <p:spPr>
          <a:xfrm>
            <a:off x="133159" y="3810001"/>
            <a:ext cx="3132008" cy="2666570"/>
          </a:xfrm>
          <a:prstGeom prst="rect">
            <a:avLst/>
          </a:prstGeom>
        </p:spPr>
      </p:pic>
      <p:sp>
        <p:nvSpPr>
          <p:cNvPr id="2" name="Text Box 3">
            <a:extLst>
              <a:ext uri="{FF2B5EF4-FFF2-40B4-BE49-F238E27FC236}">
                <a16:creationId xmlns:a16="http://schemas.microsoft.com/office/drawing/2014/main" id="{DF17A14F-C04E-7C90-232A-C4AD37E75F46}"/>
              </a:ext>
            </a:extLst>
          </p:cNvPr>
          <p:cNvSpPr txBox="1">
            <a:spLocks noChangeArrowheads="1"/>
          </p:cNvSpPr>
          <p:nvPr/>
        </p:nvSpPr>
        <p:spPr bwMode="auto">
          <a:xfrm>
            <a:off x="3401587" y="798582"/>
            <a:ext cx="2757377"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defRPr>
                <a:solidFill>
                  <a:schemeClr val="tx1"/>
                </a:solidFill>
                <a:latin typeface="Arial" panose="020B0604020202020204" pitchFamily="34" charset="0"/>
              </a:defRPr>
            </a:lvl1pPr>
            <a:lvl2pPr marL="1066800" indent="-609600">
              <a:defRPr>
                <a:solidFill>
                  <a:schemeClr val="tx1"/>
                </a:solidFill>
                <a:latin typeface="Arial" panose="020B0604020202020204" pitchFamily="34" charset="0"/>
              </a:defRPr>
            </a:lvl2pPr>
            <a:lvl3pPr marL="1524000" indent="-609600">
              <a:defRPr>
                <a:solidFill>
                  <a:schemeClr val="tx1"/>
                </a:solidFill>
                <a:latin typeface="Arial" panose="020B0604020202020204" pitchFamily="34" charset="0"/>
              </a:defRPr>
            </a:lvl3pPr>
            <a:lvl4pPr marL="1981200" indent="-609600">
              <a:defRPr>
                <a:solidFill>
                  <a:schemeClr val="tx1"/>
                </a:solidFill>
                <a:latin typeface="Arial" panose="020B0604020202020204" pitchFamily="34" charset="0"/>
              </a:defRPr>
            </a:lvl4pPr>
            <a:lvl5pPr marL="2438400" indent="-609600">
              <a:defRPr>
                <a:solidFill>
                  <a:schemeClr val="tx1"/>
                </a:solidFill>
                <a:latin typeface="Arial" panose="020B0604020202020204" pitchFamily="34" charset="0"/>
              </a:defRPr>
            </a:lvl5pPr>
            <a:lvl6pPr marL="2895600" indent="-609600" fontAlgn="base">
              <a:spcBef>
                <a:spcPct val="0"/>
              </a:spcBef>
              <a:spcAft>
                <a:spcPct val="0"/>
              </a:spcAft>
              <a:defRPr>
                <a:solidFill>
                  <a:schemeClr val="tx1"/>
                </a:solidFill>
                <a:latin typeface="Arial" panose="020B0604020202020204" pitchFamily="34" charset="0"/>
              </a:defRPr>
            </a:lvl6pPr>
            <a:lvl7pPr marL="3352800" indent="-609600" fontAlgn="base">
              <a:spcBef>
                <a:spcPct val="0"/>
              </a:spcBef>
              <a:spcAft>
                <a:spcPct val="0"/>
              </a:spcAft>
              <a:defRPr>
                <a:solidFill>
                  <a:schemeClr val="tx1"/>
                </a:solidFill>
                <a:latin typeface="Arial" panose="020B0604020202020204" pitchFamily="34" charset="0"/>
              </a:defRPr>
            </a:lvl7pPr>
            <a:lvl8pPr marL="3810000" indent="-609600" fontAlgn="base">
              <a:spcBef>
                <a:spcPct val="0"/>
              </a:spcBef>
              <a:spcAft>
                <a:spcPct val="0"/>
              </a:spcAft>
              <a:defRPr>
                <a:solidFill>
                  <a:schemeClr val="tx1"/>
                </a:solidFill>
                <a:latin typeface="Arial" panose="020B0604020202020204" pitchFamily="34" charset="0"/>
              </a:defRPr>
            </a:lvl8pPr>
            <a:lvl9pPr marL="4267200" indent="-609600" fontAlgn="base">
              <a:spcBef>
                <a:spcPct val="0"/>
              </a:spcBef>
              <a:spcAft>
                <a:spcPct val="0"/>
              </a:spcAft>
              <a:defRPr>
                <a:solidFill>
                  <a:schemeClr val="tx1"/>
                </a:solidFill>
                <a:latin typeface="Arial" panose="020B0604020202020204" pitchFamily="34" charset="0"/>
              </a:defRPr>
            </a:lvl9pPr>
          </a:lstStyle>
          <a:p>
            <a:pPr marL="0" indent="0" eaLnBrk="0" hangingPunct="0"/>
            <a:r>
              <a:rPr lang="en-US" altLang="en-US" dirty="0">
                <a:ea typeface="MS PGothic" panose="020B0600070205080204" pitchFamily="34" charset="-128"/>
              </a:rPr>
              <a:t>Abdu et al. (2003) </a:t>
            </a:r>
            <a:r>
              <a:rPr lang="en-US" altLang="en-US" sz="1200" dirty="0">
                <a:ea typeface="MS PGothic" panose="020B0600070205080204" pitchFamily="34" charset="-128"/>
              </a:rPr>
              <a:t>doi:10.1016/S0273-1177(03)00031-0</a:t>
            </a:r>
            <a:endParaRPr lang="en-US" altLang="en-US" dirty="0">
              <a:ea typeface="MS PGothic" panose="020B0600070205080204" pitchFamily="34" charset="-128"/>
            </a:endParaRPr>
          </a:p>
          <a:p>
            <a:pPr marL="0" indent="0" eaLnBrk="0" hangingPunct="0">
              <a:buFont typeface="Times" panose="02020603050405020304" pitchFamily="18" charset="0"/>
              <a:buNone/>
            </a:pPr>
            <a:endParaRPr lang="en-US" altLang="en-US" sz="1100" dirty="0">
              <a:ea typeface="MS PGothic" panose="020B0600070205080204" pitchFamily="34" charset="-128"/>
            </a:endParaRPr>
          </a:p>
          <a:p>
            <a:pPr marL="0" indent="0" eaLnBrk="0" hangingPunct="0">
              <a:buFont typeface="Times" panose="02020603050405020304" pitchFamily="18" charset="0"/>
              <a:buNone/>
            </a:pPr>
            <a:r>
              <a:rPr lang="en-US" altLang="en-US" sz="1600" dirty="0">
                <a:ea typeface="MS PGothic" panose="020B0600070205080204" pitchFamily="34" charset="-128"/>
              </a:rPr>
              <a:t>Spread-F occurrence probability model</a:t>
            </a:r>
          </a:p>
          <a:p>
            <a:pPr marL="0" indent="0" eaLnBrk="0" hangingPunct="0">
              <a:buFont typeface="Times" panose="02020603050405020304" pitchFamily="18" charset="0"/>
              <a:buNone/>
            </a:pPr>
            <a:r>
              <a:rPr lang="en-US" altLang="en-US" sz="1600" dirty="0">
                <a:ea typeface="MS PGothic" panose="020B0600070205080204" pitchFamily="34" charset="-128"/>
              </a:rPr>
              <a:t>as a function of </a:t>
            </a:r>
          </a:p>
          <a:p>
            <a:pPr marL="0" indent="0" eaLnBrk="0" hangingPunct="0">
              <a:buFont typeface="Times" panose="02020603050405020304" pitchFamily="18" charset="0"/>
              <a:buNone/>
            </a:pPr>
            <a:r>
              <a:rPr lang="en-US" altLang="en-US" sz="1600" dirty="0">
                <a:ea typeface="MS PGothic" panose="020B0600070205080204" pitchFamily="34" charset="-128"/>
              </a:rPr>
              <a:t>Latitude (-4 to -23)</a:t>
            </a:r>
          </a:p>
          <a:p>
            <a:pPr marL="0" indent="0" eaLnBrk="0" hangingPunct="0">
              <a:buFont typeface="Times" panose="02020603050405020304" pitchFamily="18" charset="0"/>
              <a:buNone/>
            </a:pPr>
            <a:r>
              <a:rPr lang="en-US" altLang="en-US" sz="1600" dirty="0">
                <a:ea typeface="MS PGothic" panose="020B0600070205080204" pitchFamily="34" charset="-128"/>
              </a:rPr>
              <a:t>Local Time (18:00 to 7:00)</a:t>
            </a:r>
          </a:p>
          <a:p>
            <a:pPr marL="0" indent="0" eaLnBrk="0" hangingPunct="0">
              <a:buFont typeface="Times" panose="02020603050405020304" pitchFamily="18" charset="0"/>
              <a:buNone/>
            </a:pPr>
            <a:r>
              <a:rPr lang="en-US" altLang="en-US" sz="1600" dirty="0">
                <a:ea typeface="MS PGothic" panose="020B0600070205080204" pitchFamily="34" charset="-128"/>
              </a:rPr>
              <a:t>Day of Year</a:t>
            </a:r>
          </a:p>
          <a:p>
            <a:pPr marL="0" indent="0" eaLnBrk="0" hangingPunct="0">
              <a:buFont typeface="Times" panose="02020603050405020304" pitchFamily="18" charset="0"/>
              <a:buNone/>
            </a:pPr>
            <a:r>
              <a:rPr lang="en-US" altLang="en-US" sz="1600" dirty="0">
                <a:ea typeface="MS PGothic" panose="020B0600070205080204" pitchFamily="34" charset="-128"/>
              </a:rPr>
              <a:t>F10.7 (daily value)</a:t>
            </a:r>
          </a:p>
        </p:txBody>
      </p:sp>
      <p:sp>
        <p:nvSpPr>
          <p:cNvPr id="8" name="AutoShape 35" descr="COSPAR 2014">
            <a:extLst>
              <a:ext uri="{FF2B5EF4-FFF2-40B4-BE49-F238E27FC236}">
                <a16:creationId xmlns:a16="http://schemas.microsoft.com/office/drawing/2014/main" id="{371B039B-322B-0566-A0A4-51236C7A8284}"/>
              </a:ext>
            </a:extLst>
          </p:cNvPr>
          <p:cNvSpPr>
            <a:spLocks noChangeAspect="1" noChangeArrowheads="1"/>
          </p:cNvSpPr>
          <p:nvPr/>
        </p:nvSpPr>
        <p:spPr bwMode="auto">
          <a:xfrm>
            <a:off x="155575" y="-274638"/>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0" name="AutoShape 37" descr="COSPAR 2014">
            <a:extLst>
              <a:ext uri="{FF2B5EF4-FFF2-40B4-BE49-F238E27FC236}">
                <a16:creationId xmlns:a16="http://schemas.microsoft.com/office/drawing/2014/main" id="{C9CA7061-822A-593C-2C4C-50F42F090554}"/>
              </a:ext>
            </a:extLst>
          </p:cNvPr>
          <p:cNvSpPr>
            <a:spLocks noChangeAspect="1" noChangeArrowheads="1"/>
          </p:cNvSpPr>
          <p:nvPr/>
        </p:nvSpPr>
        <p:spPr bwMode="auto">
          <a:xfrm>
            <a:off x="307975" y="-122238"/>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1" name="สี่เหลี่ยมผืนผ้า 5">
            <a:extLst>
              <a:ext uri="{FF2B5EF4-FFF2-40B4-BE49-F238E27FC236}">
                <a16:creationId xmlns:a16="http://schemas.microsoft.com/office/drawing/2014/main" id="{4D4378C6-5740-96A9-7DBF-4AC89B180247}"/>
              </a:ext>
            </a:extLst>
          </p:cNvPr>
          <p:cNvSpPr>
            <a:spLocks noChangeArrowheads="1"/>
          </p:cNvSpPr>
          <p:nvPr/>
        </p:nvSpPr>
        <p:spPr bwMode="auto">
          <a:xfrm>
            <a:off x="0" y="-1"/>
            <a:ext cx="9144000" cy="666785"/>
          </a:xfrm>
          <a:prstGeom prst="rect">
            <a:avLst/>
          </a:prstGeom>
          <a:solidFill>
            <a:srgbClr val="0000FF"/>
          </a:solidFill>
          <a:ln w="9525" algn="ctr">
            <a:noFill/>
            <a:round/>
            <a:headEnd/>
            <a:tailEnd/>
          </a:ln>
          <a:effectLst>
            <a:innerShdw blurRad="63500" dist="50800" dir="5400000">
              <a:prstClr val="black">
                <a:alpha val="50000"/>
              </a:prstClr>
            </a:innerShdw>
          </a:effectLst>
        </p:spPr>
        <p:txBody>
          <a:bodyPr/>
          <a:lstStyle/>
          <a:p>
            <a:pPr fontAlgn="auto">
              <a:spcBef>
                <a:spcPts val="0"/>
              </a:spcBef>
              <a:spcAft>
                <a:spcPts val="0"/>
              </a:spcAft>
              <a:defRPr/>
            </a:pPr>
            <a:endParaRPr lang="en-US">
              <a:latin typeface="+mn-lt"/>
            </a:endParaRPr>
          </a:p>
        </p:txBody>
      </p:sp>
      <p:sp>
        <p:nvSpPr>
          <p:cNvPr id="12" name="Rectangle 2">
            <a:extLst>
              <a:ext uri="{FF2B5EF4-FFF2-40B4-BE49-F238E27FC236}">
                <a16:creationId xmlns:a16="http://schemas.microsoft.com/office/drawing/2014/main" id="{FC642540-3C58-C166-E718-8F5505659012}"/>
              </a:ext>
            </a:extLst>
          </p:cNvPr>
          <p:cNvSpPr txBox="1">
            <a:spLocks noChangeArrowheads="1"/>
          </p:cNvSpPr>
          <p:nvPr/>
        </p:nvSpPr>
        <p:spPr bwMode="auto">
          <a:xfrm>
            <a:off x="0" y="-63905"/>
            <a:ext cx="9144000" cy="793749"/>
          </a:xfrm>
          <a:prstGeom prst="rect">
            <a:avLst/>
          </a:prstGeom>
          <a:noFill/>
          <a:ln w="9525">
            <a:noFill/>
            <a:miter lim="800000"/>
            <a:headEnd/>
            <a:tailEnd/>
          </a:ln>
        </p:spPr>
        <p:txBody>
          <a:bodyPr anchor="ctr"/>
          <a:lstStyle/>
          <a:p>
            <a:pPr algn="ctr" fontAlgn="auto">
              <a:spcBef>
                <a:spcPts val="0"/>
              </a:spcBef>
              <a:spcAft>
                <a:spcPts val="0"/>
              </a:spcAft>
              <a:defRPr/>
            </a:pPr>
            <a:r>
              <a:rPr lang="en-US" sz="2800" b="1" kern="0" dirty="0">
                <a:effectLst>
                  <a:outerShdw blurRad="38100" dist="38100" dir="2700000" algn="tl">
                    <a:srgbClr val="000000">
                      <a:alpha val="43137"/>
                    </a:srgbClr>
                  </a:outerShdw>
                </a:effectLst>
                <a:cs typeface="Arial" pitchFamily="34" charset="0"/>
              </a:rPr>
              <a:t>Spread-F Occurrence Probability Model</a:t>
            </a:r>
            <a:endParaRPr lang="th-TH" sz="2800" b="1" kern="0" dirty="0">
              <a:effectLst>
                <a:outerShdw blurRad="38100" dist="38100" dir="2700000" algn="tl">
                  <a:srgbClr val="000000">
                    <a:alpha val="43137"/>
                  </a:srgbClr>
                </a:outerShdw>
              </a:effectLst>
            </a:endParaRPr>
          </a:p>
        </p:txBody>
      </p:sp>
      <p:sp>
        <p:nvSpPr>
          <p:cNvPr id="13" name="Rectangle 6">
            <a:extLst>
              <a:ext uri="{FF2B5EF4-FFF2-40B4-BE49-F238E27FC236}">
                <a16:creationId xmlns:a16="http://schemas.microsoft.com/office/drawing/2014/main" id="{08BCE346-532E-0C19-018B-AE54C952081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4" name="Rectangle 9">
            <a:extLst>
              <a:ext uri="{FF2B5EF4-FFF2-40B4-BE49-F238E27FC236}">
                <a16:creationId xmlns:a16="http://schemas.microsoft.com/office/drawing/2014/main" id="{6BCE7DC1-0EB9-64E1-E2F0-601024588AA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5" name="Rectangle 10">
            <a:extLst>
              <a:ext uri="{FF2B5EF4-FFF2-40B4-BE49-F238E27FC236}">
                <a16:creationId xmlns:a16="http://schemas.microsoft.com/office/drawing/2014/main" id="{B52B11D2-3F73-ADDA-2EC8-F12A4F86CD8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6" name="Rectangle 12">
            <a:extLst>
              <a:ext uri="{FF2B5EF4-FFF2-40B4-BE49-F238E27FC236}">
                <a16:creationId xmlns:a16="http://schemas.microsoft.com/office/drawing/2014/main" id="{B58E52AF-8040-246F-AD51-DB250D49695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7" name="Rectangle 14">
            <a:extLst>
              <a:ext uri="{FF2B5EF4-FFF2-40B4-BE49-F238E27FC236}">
                <a16:creationId xmlns:a16="http://schemas.microsoft.com/office/drawing/2014/main" id="{324D8BAC-1522-B3CA-9DBD-AD1A266AFFB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8" name="Rectangle 10">
            <a:extLst>
              <a:ext uri="{FF2B5EF4-FFF2-40B4-BE49-F238E27FC236}">
                <a16:creationId xmlns:a16="http://schemas.microsoft.com/office/drawing/2014/main" id="{4E9A9222-6699-F125-FDAB-EB352A97DBC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9" name="Rectangle 12">
            <a:extLst>
              <a:ext uri="{FF2B5EF4-FFF2-40B4-BE49-F238E27FC236}">
                <a16:creationId xmlns:a16="http://schemas.microsoft.com/office/drawing/2014/main" id="{1C128214-3DB8-E8D9-F34C-F1D97970C80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0" name="Rectangle 14">
            <a:extLst>
              <a:ext uri="{FF2B5EF4-FFF2-40B4-BE49-F238E27FC236}">
                <a16:creationId xmlns:a16="http://schemas.microsoft.com/office/drawing/2014/main" id="{E871569D-A096-A9AB-36A0-F6BD0D84C31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1" name="Rectangle 8">
            <a:extLst>
              <a:ext uri="{FF2B5EF4-FFF2-40B4-BE49-F238E27FC236}">
                <a16:creationId xmlns:a16="http://schemas.microsoft.com/office/drawing/2014/main" id="{CC38E3C6-6570-181D-B9EB-339C5992E92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2" name="Rectangle 6">
            <a:extLst>
              <a:ext uri="{FF2B5EF4-FFF2-40B4-BE49-F238E27FC236}">
                <a16:creationId xmlns:a16="http://schemas.microsoft.com/office/drawing/2014/main" id="{42C25BF5-7678-E9D0-88CE-721757E8DF1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3" name="Rectangle 8">
            <a:extLst>
              <a:ext uri="{FF2B5EF4-FFF2-40B4-BE49-F238E27FC236}">
                <a16:creationId xmlns:a16="http://schemas.microsoft.com/office/drawing/2014/main" id="{432942E9-169B-73E2-32E2-35EEB9CBA08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4" name="Rectangle 10">
            <a:extLst>
              <a:ext uri="{FF2B5EF4-FFF2-40B4-BE49-F238E27FC236}">
                <a16:creationId xmlns:a16="http://schemas.microsoft.com/office/drawing/2014/main" id="{49F988B5-A088-81C3-EE16-CA18A6BA1B5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 name="Rectangle 12">
            <a:extLst>
              <a:ext uri="{FF2B5EF4-FFF2-40B4-BE49-F238E27FC236}">
                <a16:creationId xmlns:a16="http://schemas.microsoft.com/office/drawing/2014/main" id="{A88F2B7B-3555-60D2-7F9F-381371E82FC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6" name="Rectangle 14">
            <a:extLst>
              <a:ext uri="{FF2B5EF4-FFF2-40B4-BE49-F238E27FC236}">
                <a16:creationId xmlns:a16="http://schemas.microsoft.com/office/drawing/2014/main" id="{EC720796-2696-45CA-B66E-3D7AD59AE2F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7" name="Rectangle 16">
            <a:extLst>
              <a:ext uri="{FF2B5EF4-FFF2-40B4-BE49-F238E27FC236}">
                <a16:creationId xmlns:a16="http://schemas.microsoft.com/office/drawing/2014/main" id="{4D6E2549-D99A-3BA6-0CB5-64D05D51803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 name="Rectangle 18">
            <a:extLst>
              <a:ext uri="{FF2B5EF4-FFF2-40B4-BE49-F238E27FC236}">
                <a16:creationId xmlns:a16="http://schemas.microsoft.com/office/drawing/2014/main" id="{B1B3E7EA-8B51-6107-61FD-7F3EDD33B3D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4" name="Text Box 3">
            <a:extLst>
              <a:ext uri="{FF2B5EF4-FFF2-40B4-BE49-F238E27FC236}">
                <a16:creationId xmlns:a16="http://schemas.microsoft.com/office/drawing/2014/main" id="{E7991ACC-A03A-2FA9-86C5-C784B608D569}"/>
              </a:ext>
            </a:extLst>
          </p:cNvPr>
          <p:cNvSpPr txBox="1">
            <a:spLocks noChangeArrowheads="1"/>
          </p:cNvSpPr>
          <p:nvPr/>
        </p:nvSpPr>
        <p:spPr bwMode="auto">
          <a:xfrm>
            <a:off x="3345228" y="3810001"/>
            <a:ext cx="287009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defRPr>
                <a:solidFill>
                  <a:schemeClr val="tx1"/>
                </a:solidFill>
                <a:latin typeface="Arial" panose="020B0604020202020204" pitchFamily="34" charset="0"/>
              </a:defRPr>
            </a:lvl1pPr>
            <a:lvl2pPr marL="1066800" indent="-609600">
              <a:defRPr>
                <a:solidFill>
                  <a:schemeClr val="tx1"/>
                </a:solidFill>
                <a:latin typeface="Arial" panose="020B0604020202020204" pitchFamily="34" charset="0"/>
              </a:defRPr>
            </a:lvl2pPr>
            <a:lvl3pPr marL="1524000" indent="-609600">
              <a:defRPr>
                <a:solidFill>
                  <a:schemeClr val="tx1"/>
                </a:solidFill>
                <a:latin typeface="Arial" panose="020B0604020202020204" pitchFamily="34" charset="0"/>
              </a:defRPr>
            </a:lvl3pPr>
            <a:lvl4pPr marL="1981200" indent="-609600">
              <a:defRPr>
                <a:solidFill>
                  <a:schemeClr val="tx1"/>
                </a:solidFill>
                <a:latin typeface="Arial" panose="020B0604020202020204" pitchFamily="34" charset="0"/>
              </a:defRPr>
            </a:lvl4pPr>
            <a:lvl5pPr marL="2438400" indent="-609600">
              <a:defRPr>
                <a:solidFill>
                  <a:schemeClr val="tx1"/>
                </a:solidFill>
                <a:latin typeface="Arial" panose="020B0604020202020204" pitchFamily="34" charset="0"/>
              </a:defRPr>
            </a:lvl5pPr>
            <a:lvl6pPr marL="2895600" indent="-609600" fontAlgn="base">
              <a:spcBef>
                <a:spcPct val="0"/>
              </a:spcBef>
              <a:spcAft>
                <a:spcPct val="0"/>
              </a:spcAft>
              <a:defRPr>
                <a:solidFill>
                  <a:schemeClr val="tx1"/>
                </a:solidFill>
                <a:latin typeface="Arial" panose="020B0604020202020204" pitchFamily="34" charset="0"/>
              </a:defRPr>
            </a:lvl6pPr>
            <a:lvl7pPr marL="3352800" indent="-609600" fontAlgn="base">
              <a:spcBef>
                <a:spcPct val="0"/>
              </a:spcBef>
              <a:spcAft>
                <a:spcPct val="0"/>
              </a:spcAft>
              <a:defRPr>
                <a:solidFill>
                  <a:schemeClr val="tx1"/>
                </a:solidFill>
                <a:latin typeface="Arial" panose="020B0604020202020204" pitchFamily="34" charset="0"/>
              </a:defRPr>
            </a:lvl7pPr>
            <a:lvl8pPr marL="3810000" indent="-609600" fontAlgn="base">
              <a:spcBef>
                <a:spcPct val="0"/>
              </a:spcBef>
              <a:spcAft>
                <a:spcPct val="0"/>
              </a:spcAft>
              <a:defRPr>
                <a:solidFill>
                  <a:schemeClr val="tx1"/>
                </a:solidFill>
                <a:latin typeface="Arial" panose="020B0604020202020204" pitchFamily="34" charset="0"/>
              </a:defRPr>
            </a:lvl8pPr>
            <a:lvl9pPr marL="4267200" indent="-609600" fontAlgn="base">
              <a:spcBef>
                <a:spcPct val="0"/>
              </a:spcBef>
              <a:spcAft>
                <a:spcPct val="0"/>
              </a:spcAft>
              <a:defRPr>
                <a:solidFill>
                  <a:schemeClr val="tx1"/>
                </a:solidFill>
                <a:latin typeface="Arial" panose="020B0604020202020204" pitchFamily="34" charset="0"/>
              </a:defRPr>
            </a:lvl9pPr>
          </a:lstStyle>
          <a:p>
            <a:pPr marL="0" indent="0" eaLnBrk="0" hangingPunct="0">
              <a:buFont typeface="Times" panose="02020603050405020304" pitchFamily="18" charset="0"/>
              <a:buNone/>
            </a:pPr>
            <a:r>
              <a:rPr lang="en-US" altLang="en-US" sz="1600" dirty="0">
                <a:ea typeface="MS PGothic" panose="020B0600070205080204" pitchFamily="34" charset="-128"/>
              </a:rPr>
              <a:t>Fitting cubic-B spline function of order four applied for Local Time and of order two for Day of Year, F10.7, and Latitude.</a:t>
            </a:r>
          </a:p>
          <a:p>
            <a:pPr marL="0" indent="0" eaLnBrk="0" hangingPunct="0">
              <a:buFont typeface="Times" panose="02020603050405020304" pitchFamily="18" charset="0"/>
              <a:buNone/>
            </a:pPr>
            <a:endParaRPr lang="en-US" altLang="en-US" sz="1600" dirty="0">
              <a:ea typeface="MS PGothic" panose="020B0600070205080204" pitchFamily="34" charset="-128"/>
            </a:endParaRPr>
          </a:p>
          <a:p>
            <a:pPr marL="0" indent="0" eaLnBrk="0" hangingPunct="0"/>
            <a:r>
              <a:rPr lang="en-US" altLang="en-US" sz="1600" dirty="0">
                <a:ea typeface="MS PGothic" panose="020B0600070205080204" pitchFamily="34" charset="-128"/>
              </a:rPr>
              <a:t>13 years of range spread observations at Fortaleza (-3.7, 321.5) and Cachoeira </a:t>
            </a:r>
            <a:r>
              <a:rPr lang="en-US" altLang="en-US" sz="1600" dirty="0" err="1">
                <a:ea typeface="MS PGothic" panose="020B0600070205080204" pitchFamily="34" charset="-128"/>
              </a:rPr>
              <a:t>Paulista</a:t>
            </a:r>
            <a:r>
              <a:rPr lang="en-US" altLang="en-US" sz="1600" dirty="0">
                <a:ea typeface="MS PGothic" panose="020B0600070205080204" pitchFamily="34" charset="-128"/>
              </a:rPr>
              <a:t> (-22.7, 315.0)</a:t>
            </a:r>
          </a:p>
        </p:txBody>
      </p:sp>
      <p:sp>
        <p:nvSpPr>
          <p:cNvPr id="6" name="Rectangle 5">
            <a:extLst>
              <a:ext uri="{FF2B5EF4-FFF2-40B4-BE49-F238E27FC236}">
                <a16:creationId xmlns:a16="http://schemas.microsoft.com/office/drawing/2014/main" id="{BC3F51F0-28BE-8FF8-FB47-E940465E4834}"/>
              </a:ext>
            </a:extLst>
          </p:cNvPr>
          <p:cNvSpPr/>
          <p:nvPr/>
        </p:nvSpPr>
        <p:spPr>
          <a:xfrm>
            <a:off x="2062450" y="970874"/>
            <a:ext cx="914400" cy="76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0D538C-7F89-01E9-3E3C-7127FAFEA3E0}"/>
              </a:ext>
            </a:extLst>
          </p:cNvPr>
          <p:cNvSpPr/>
          <p:nvPr/>
        </p:nvSpPr>
        <p:spPr>
          <a:xfrm>
            <a:off x="2060678" y="4089131"/>
            <a:ext cx="914400" cy="76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A5334A85-1968-3123-FF85-F789A0FEF622}"/>
              </a:ext>
            </a:extLst>
          </p:cNvPr>
          <p:cNvPicPr>
            <a:picLocks noChangeAspect="1"/>
          </p:cNvPicPr>
          <p:nvPr/>
        </p:nvPicPr>
        <p:blipFill>
          <a:blip r:embed="rId4"/>
          <a:stretch>
            <a:fillRect/>
          </a:stretch>
        </p:blipFill>
        <p:spPr>
          <a:xfrm>
            <a:off x="6247105" y="3810001"/>
            <a:ext cx="2718180" cy="2666569"/>
          </a:xfrm>
          <a:prstGeom prst="rect">
            <a:avLst/>
          </a:prstGeom>
        </p:spPr>
      </p:pic>
      <p:pic>
        <p:nvPicPr>
          <p:cNvPr id="31" name="Picture 30">
            <a:extLst>
              <a:ext uri="{FF2B5EF4-FFF2-40B4-BE49-F238E27FC236}">
                <a16:creationId xmlns:a16="http://schemas.microsoft.com/office/drawing/2014/main" id="{2D7F0930-0D48-7153-48C3-F24C6742B112}"/>
              </a:ext>
            </a:extLst>
          </p:cNvPr>
          <p:cNvPicPr>
            <a:picLocks noChangeAspect="1"/>
          </p:cNvPicPr>
          <p:nvPr/>
        </p:nvPicPr>
        <p:blipFill>
          <a:blip r:embed="rId5"/>
          <a:stretch>
            <a:fillRect/>
          </a:stretch>
        </p:blipFill>
        <p:spPr>
          <a:xfrm>
            <a:off x="6158963" y="871330"/>
            <a:ext cx="2757377" cy="2683253"/>
          </a:xfrm>
          <a:prstGeom prst="rect">
            <a:avLst/>
          </a:prstGeom>
        </p:spPr>
      </p:pic>
      <p:sp>
        <p:nvSpPr>
          <p:cNvPr id="32" name="Rectangle 31">
            <a:extLst>
              <a:ext uri="{FF2B5EF4-FFF2-40B4-BE49-F238E27FC236}">
                <a16:creationId xmlns:a16="http://schemas.microsoft.com/office/drawing/2014/main" id="{C9F6480C-3D08-0330-704E-E427E20D55A5}"/>
              </a:ext>
            </a:extLst>
          </p:cNvPr>
          <p:cNvSpPr/>
          <p:nvPr/>
        </p:nvSpPr>
        <p:spPr>
          <a:xfrm>
            <a:off x="1983137" y="3941064"/>
            <a:ext cx="914400" cy="76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616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D422A-DE33-6EE8-B257-A61E040CDF8A}"/>
            </a:ext>
          </a:extLst>
        </p:cNvPr>
        <p:cNvGrpSpPr/>
        <p:nvPr/>
      </p:nvGrpSpPr>
      <p:grpSpPr>
        <a:xfrm>
          <a:off x="0" y="0"/>
          <a:ext cx="0" cy="0"/>
          <a:chOff x="0" y="0"/>
          <a:chExt cx="0" cy="0"/>
        </a:xfrm>
      </p:grpSpPr>
      <p:sp>
        <p:nvSpPr>
          <p:cNvPr id="9240" name="TextBox 21">
            <a:extLst>
              <a:ext uri="{FF2B5EF4-FFF2-40B4-BE49-F238E27FC236}">
                <a16:creationId xmlns:a16="http://schemas.microsoft.com/office/drawing/2014/main" id="{313D4271-AC2A-4ED5-F23C-F58667D456B7}"/>
              </a:ext>
            </a:extLst>
          </p:cNvPr>
          <p:cNvSpPr txBox="1">
            <a:spLocks noChangeArrowheads="1"/>
          </p:cNvSpPr>
          <p:nvPr/>
        </p:nvSpPr>
        <p:spPr bwMode="auto">
          <a:xfrm>
            <a:off x="245165" y="1055242"/>
            <a:ext cx="829694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600" b="1" i="0" u="none" strike="noStrike" kern="0" cap="none" spc="0" normalizeH="0" baseline="0" noProof="0" dirty="0">
                <a:ln>
                  <a:noFill/>
                </a:ln>
                <a:solidFill>
                  <a:prstClr val="white"/>
                </a:solidFill>
                <a:effectLst/>
                <a:uLnTx/>
                <a:uFillTx/>
                <a:latin typeface="Century Gothic" panose="020B0502020202020204"/>
                <a:ea typeface="+mn-ea"/>
                <a:cs typeface="+mn-cs"/>
              </a:rPr>
              <a:t>D-Region: </a:t>
            </a:r>
            <a:r>
              <a:rPr kumimoji="0" lang="en-US" altLang="en-US" sz="1200" b="0" i="0" u="none" strike="noStrike" kern="0" cap="none" spc="0" normalizeH="0" baseline="0" noProof="0" dirty="0">
                <a:ln>
                  <a:noFill/>
                </a:ln>
                <a:solidFill>
                  <a:prstClr val="white"/>
                </a:solidFill>
                <a:effectLst/>
                <a:uLnTx/>
                <a:uFillTx/>
                <a:latin typeface="Century Gothic" panose="020B0502020202020204"/>
                <a:ea typeface="+mn-ea"/>
                <a:cs typeface="+mn-cs"/>
              </a:rPr>
              <a:t>An updated model for the electron density based on a carefully selected compilation of rocket data (120 radio propagation profiles and 207 Langmuir probe profiles) and by adjusting the Graz ion-chemical model to the data (Friedrich, Pock &amp; Torkar, 2018). </a:t>
            </a:r>
            <a:endParaRPr kumimoji="0" lang="en-US" altLang="en-US" sz="1400" b="0" i="0" u="none" strike="noStrike" kern="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endParaRPr kumimoji="0" lang="en-US" altLang="en-US" sz="800" b="0" i="0" u="none" strike="noStrike" kern="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600" b="1" i="0" u="none" strike="noStrike" kern="0" cap="none" spc="0" normalizeH="0" baseline="0" noProof="0" dirty="0">
                <a:ln>
                  <a:noFill/>
                </a:ln>
                <a:solidFill>
                  <a:prstClr val="white"/>
                </a:solidFill>
                <a:effectLst/>
                <a:uLnTx/>
                <a:uFillTx/>
                <a:latin typeface="Century Gothic" panose="020B0502020202020204"/>
                <a:ea typeface="+mn-ea"/>
                <a:cs typeface="+mn-cs"/>
              </a:rPr>
              <a:t>E-Region:</a:t>
            </a:r>
            <a:r>
              <a:rPr kumimoji="0" lang="en-US" altLang="en-US" sz="1400" b="0" i="0" u="none" strike="noStrike" kern="0" cap="none" spc="0" normalizeH="0" baseline="0" noProof="0" dirty="0">
                <a:ln>
                  <a:noFill/>
                </a:ln>
                <a:solidFill>
                  <a:prstClr val="white"/>
                </a:solidFill>
                <a:effectLst/>
                <a:uLnTx/>
                <a:uFillTx/>
                <a:latin typeface="Century Gothic" panose="020B0502020202020204"/>
                <a:ea typeface="+mn-ea"/>
                <a:cs typeface="+mn-cs"/>
              </a:rPr>
              <a:t> </a:t>
            </a:r>
            <a:r>
              <a:rPr kumimoji="0" lang="en-US" altLang="en-US" sz="1200" b="0" i="0" u="none" strike="noStrike" kern="0" cap="none" spc="0" normalizeH="0" baseline="0" noProof="0" dirty="0">
                <a:ln>
                  <a:noFill/>
                </a:ln>
                <a:solidFill>
                  <a:prstClr val="white"/>
                </a:solidFill>
                <a:effectLst/>
                <a:uLnTx/>
                <a:uFillTx/>
                <a:latin typeface="Century Gothic" panose="020B0502020202020204"/>
                <a:ea typeface="+mn-ea"/>
                <a:cs typeface="+mn-cs"/>
              </a:rPr>
              <a:t>Model for the occurrence probability of Sporadic-E based on GNSS radio occultation data.  Es layers are formed by tide-driven wind shears that confine long-lived metal ions (Mg+, Fe+, Ca+) from ablated meteors in very thin and dense layers at around 90-130 km. These irregular layers can exceed the E- and F-layer densities and can reflect or degrade radio waves propagating through the ionosphere and thus impacting the many applications that rely on such waves (HF communication, satellite navigation, GNSS positioning, OTH radar, etc.). Model describes variation with latitude, longitude, local time, and season.</a:t>
            </a: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endParaRPr kumimoji="0" lang="en-US" altLang="en-US" sz="800" b="0" i="0" u="none" strike="noStrike" kern="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600" b="1" i="0" u="none" strike="noStrike" kern="0" cap="none" spc="0" normalizeH="0" baseline="0" noProof="0" dirty="0">
                <a:ln>
                  <a:noFill/>
                </a:ln>
                <a:solidFill>
                  <a:prstClr val="white"/>
                </a:solidFill>
                <a:effectLst/>
                <a:uLnTx/>
                <a:uFillTx/>
                <a:latin typeface="Century Gothic" panose="020B0502020202020204"/>
                <a:ea typeface="+mn-ea"/>
                <a:cs typeface="+mn-cs"/>
              </a:rPr>
              <a:t>Topside:</a:t>
            </a:r>
            <a:r>
              <a:rPr kumimoji="0" lang="en-US" altLang="en-US" sz="1400" b="1" i="0" u="none" strike="noStrike" kern="0" cap="none" spc="0" normalizeH="0" baseline="0" noProof="0" dirty="0">
                <a:ln>
                  <a:noFill/>
                </a:ln>
                <a:solidFill>
                  <a:prstClr val="white"/>
                </a:solidFill>
                <a:effectLst/>
                <a:uLnTx/>
                <a:uFillTx/>
                <a:latin typeface="Century Gothic" panose="020B0502020202020204"/>
                <a:ea typeface="+mn-ea"/>
                <a:cs typeface="+mn-cs"/>
              </a:rPr>
              <a:t> </a:t>
            </a:r>
            <a:r>
              <a:rPr kumimoji="0" lang="en-US" altLang="en-US" sz="1200" b="0" i="0" u="none" strike="noStrike" kern="0" cap="none" spc="0" normalizeH="0" baseline="0" noProof="0" dirty="0">
                <a:ln>
                  <a:noFill/>
                </a:ln>
                <a:solidFill>
                  <a:prstClr val="white"/>
                </a:solidFill>
                <a:effectLst/>
                <a:uLnTx/>
                <a:uFillTx/>
                <a:latin typeface="Century Gothic" panose="020B0502020202020204"/>
                <a:ea typeface="+mn-ea"/>
                <a:cs typeface="+mn-cs"/>
              </a:rPr>
              <a:t>Improved representation of the topside electron density during low solar activity based on Alouette, ISIS, CHAMP, Grace, and Swarm data (Bilitza &amp; Xiong, 2021). </a:t>
            </a:r>
            <a:endParaRPr kumimoji="0" lang="en-US" altLang="en-US" sz="1400" b="0" i="0" u="none" strike="noStrike" kern="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endParaRPr kumimoji="0" lang="en-US" altLang="en-US" sz="800" b="0" i="0" u="none" strike="noStrike" kern="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600" b="1" i="0" u="none" strike="noStrike" kern="0" cap="none" spc="0" normalizeH="0" baseline="0" noProof="0" dirty="0">
                <a:ln>
                  <a:noFill/>
                </a:ln>
                <a:solidFill>
                  <a:prstClr val="white"/>
                </a:solidFill>
                <a:effectLst/>
                <a:uLnTx/>
                <a:uFillTx/>
                <a:latin typeface="Century Gothic" panose="020B0502020202020204"/>
                <a:ea typeface="+mn-ea"/>
                <a:cs typeface="+mn-cs"/>
              </a:rPr>
              <a:t>Plasmasphere extension: </a:t>
            </a:r>
            <a:r>
              <a:rPr kumimoji="0" lang="en-US" altLang="en-US" sz="1200" b="0" i="0" u="none" strike="noStrike" kern="0" cap="none" spc="0" normalizeH="0" baseline="0" noProof="0" dirty="0">
                <a:ln>
                  <a:noFill/>
                </a:ln>
                <a:solidFill>
                  <a:prstClr val="white"/>
                </a:solidFill>
                <a:effectLst/>
                <a:uLnTx/>
                <a:uFillTx/>
                <a:latin typeface="Century Gothic" panose="020B0502020202020204"/>
                <a:ea typeface="+mn-ea"/>
                <a:cs typeface="+mn-cs"/>
              </a:rPr>
              <a:t>Using the IMAGE-RPI model of </a:t>
            </a:r>
            <a:r>
              <a:rPr kumimoji="0" lang="en-US" altLang="en-US" sz="1200" b="0" i="0" u="none" strike="noStrike" kern="0" cap="none" spc="0" normalizeH="0" baseline="0" noProof="0" dirty="0" err="1">
                <a:ln>
                  <a:noFill/>
                </a:ln>
                <a:solidFill>
                  <a:prstClr val="white"/>
                </a:solidFill>
                <a:effectLst/>
                <a:uLnTx/>
                <a:uFillTx/>
                <a:latin typeface="Century Gothic" panose="020B0502020202020204"/>
                <a:ea typeface="+mn-ea"/>
                <a:cs typeface="+mn-cs"/>
              </a:rPr>
              <a:t>Ozhogin</a:t>
            </a:r>
            <a:r>
              <a:rPr kumimoji="0" lang="en-US" altLang="en-US" sz="1200" b="0" i="0" u="none" strike="noStrike" kern="0" cap="none" spc="0" normalizeH="0" baseline="0" noProof="0" dirty="0">
                <a:ln>
                  <a:noFill/>
                </a:ln>
                <a:solidFill>
                  <a:prstClr val="white"/>
                </a:solidFill>
                <a:effectLst/>
                <a:uLnTx/>
                <a:uFillTx/>
                <a:latin typeface="Century Gothic" panose="020B0502020202020204"/>
                <a:ea typeface="+mn-ea"/>
                <a:cs typeface="+mn-cs"/>
              </a:rPr>
              <a:t> et al. (2012) or the DE-RIMS model of Gallagher et al. (2000) to determine the electron density at selected fixpoints (5,000, 10,000, 20,000, 30,000km) and using Epstein functions to construct the profile (Bilitza, Truhlik, Omura &amp; Moldwin, 2024). Newer plasmasphere models are being currently assessed and may lead to significant improvements including the models of </a:t>
            </a:r>
            <a:r>
              <a:rPr kumimoji="0" lang="en-US" altLang="en-US" sz="1200" b="0" i="0" u="none" strike="noStrike" kern="0" cap="none" spc="0" normalizeH="0" baseline="0" noProof="0" dirty="0" err="1">
                <a:ln>
                  <a:noFill/>
                </a:ln>
                <a:solidFill>
                  <a:prstClr val="white"/>
                </a:solidFill>
                <a:effectLst/>
                <a:uLnTx/>
                <a:uFillTx/>
                <a:latin typeface="Century Gothic" panose="020B0502020202020204"/>
                <a:ea typeface="+mn-ea"/>
                <a:cs typeface="+mn-cs"/>
              </a:rPr>
              <a:t>Zhelavskaya</a:t>
            </a:r>
            <a:r>
              <a:rPr kumimoji="0" lang="en-US" altLang="en-US" sz="1200" b="0" i="0" u="none" strike="noStrike" kern="0" cap="none" spc="0" normalizeH="0" baseline="0" noProof="0" dirty="0">
                <a:ln>
                  <a:noFill/>
                </a:ln>
                <a:solidFill>
                  <a:prstClr val="white"/>
                </a:solidFill>
                <a:effectLst/>
                <a:uLnTx/>
                <a:uFillTx/>
                <a:latin typeface="Century Gothic" panose="020B0502020202020204"/>
                <a:ea typeface="+mn-ea"/>
                <a:cs typeface="+mn-cs"/>
              </a:rPr>
              <a:t> et al. (2021), Hartley et al. (2023) and Watanabe et al. (2025) based on VAP and Arase data. </a:t>
            </a:r>
            <a:endParaRPr kumimoji="0" lang="en-US" altLang="en-US" sz="1600" b="0" i="0" u="none" strike="noStrike" kern="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600" b="1" i="0" u="none" strike="noStrike" kern="0" cap="none" spc="0" normalizeH="0" baseline="0" noProof="0" dirty="0">
                <a:ln>
                  <a:noFill/>
                </a:ln>
                <a:solidFill>
                  <a:prstClr val="white"/>
                </a:solidFill>
                <a:effectLst/>
                <a:uLnTx/>
                <a:uFillTx/>
                <a:latin typeface="Century Gothic" panose="020B0502020202020204"/>
                <a:ea typeface="+mn-ea"/>
                <a:cs typeface="+mn-cs"/>
              </a:rPr>
              <a:t>Ion temperature:</a:t>
            </a:r>
            <a:r>
              <a:rPr kumimoji="0" lang="en-US" altLang="en-US" sz="1400" b="1" i="0" u="none" strike="noStrike" kern="0" cap="none" spc="0" normalizeH="0" baseline="0" noProof="0" dirty="0">
                <a:ln>
                  <a:noFill/>
                </a:ln>
                <a:solidFill>
                  <a:prstClr val="white"/>
                </a:solidFill>
                <a:effectLst/>
                <a:uLnTx/>
                <a:uFillTx/>
                <a:latin typeface="Century Gothic" panose="020B0502020202020204"/>
                <a:ea typeface="+mn-ea"/>
                <a:cs typeface="+mn-cs"/>
              </a:rPr>
              <a:t> </a:t>
            </a:r>
            <a:r>
              <a:rPr kumimoji="0" lang="en-US" altLang="en-US" sz="1200" b="0" i="0" u="none" strike="noStrike" kern="0" cap="none" spc="0" normalizeH="0" baseline="0" noProof="0" dirty="0">
                <a:ln>
                  <a:noFill/>
                </a:ln>
                <a:solidFill>
                  <a:prstClr val="white"/>
                </a:solidFill>
                <a:effectLst/>
                <a:uLnTx/>
                <a:uFillTx/>
                <a:latin typeface="Century Gothic" panose="020B0502020202020204"/>
                <a:ea typeface="+mn-ea"/>
                <a:cs typeface="+mn-cs"/>
              </a:rPr>
              <a:t>New model based on in-situ observations from 18 satellites (from OGO-6 to ICON) inter-calibrated with ISR data and consisting of global maps at 350, 430, 600, and 850 km (</a:t>
            </a:r>
            <a:r>
              <a:rPr kumimoji="0" lang="en-US" altLang="en-US" sz="1200" b="0" i="0" u="none" strike="noStrike" kern="0" cap="none" spc="0" normalizeH="0" baseline="0" noProof="0" dirty="0" err="1">
                <a:ln>
                  <a:noFill/>
                </a:ln>
                <a:solidFill>
                  <a:prstClr val="white"/>
                </a:solidFill>
                <a:effectLst/>
                <a:uLnTx/>
                <a:uFillTx/>
                <a:latin typeface="Century Gothic" panose="020B0502020202020204"/>
                <a:ea typeface="+mn-ea"/>
                <a:cs typeface="+mn-cs"/>
              </a:rPr>
              <a:t>Truhlik</a:t>
            </a:r>
            <a:r>
              <a:rPr kumimoji="0" lang="en-US" altLang="en-US" sz="1200" b="0" i="0" u="none" strike="noStrike" kern="0" cap="none" spc="0" normalizeH="0" baseline="0" noProof="0" dirty="0">
                <a:ln>
                  <a:noFill/>
                </a:ln>
                <a:solidFill>
                  <a:prstClr val="white"/>
                </a:solidFill>
                <a:effectLst/>
                <a:uLnTx/>
                <a:uFillTx/>
                <a:latin typeface="Century Gothic" panose="020B0502020202020204"/>
                <a:ea typeface="+mn-ea"/>
                <a:cs typeface="+mn-cs"/>
              </a:rPr>
              <a:t> et al., 2021)</a:t>
            </a:r>
            <a:r>
              <a:rPr kumimoji="0" lang="en-US" altLang="en-US" sz="700" b="0" i="0" u="none" strike="noStrike" kern="0" cap="none" spc="0" normalizeH="0" baseline="0" noProof="0" dirty="0">
                <a:ln>
                  <a:noFill/>
                </a:ln>
                <a:solidFill>
                  <a:prstClr val="white"/>
                </a:solidFill>
                <a:effectLst/>
                <a:uLnTx/>
                <a:uFillTx/>
                <a:latin typeface="Century Gothic" panose="020B0502020202020204"/>
                <a:ea typeface="+mn-ea"/>
                <a:cs typeface="+mn-cs"/>
              </a:rPr>
              <a:t> </a:t>
            </a:r>
            <a:endParaRPr kumimoji="0" lang="en-US" altLang="en-US" sz="800" b="0" i="0" u="none" strike="noStrike" kern="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600" b="1" i="0" u="none" strike="noStrike" kern="0" cap="none" spc="0" normalizeH="0" baseline="0" noProof="0" dirty="0">
                <a:ln>
                  <a:noFill/>
                </a:ln>
                <a:solidFill>
                  <a:prstClr val="white"/>
                </a:solidFill>
                <a:effectLst/>
                <a:uLnTx/>
                <a:uFillTx/>
                <a:latin typeface="Century Gothic" panose="020B0502020202020204"/>
                <a:ea typeface="+mn-ea"/>
                <a:cs typeface="+mn-cs"/>
              </a:rPr>
              <a:t>New Output Parameter:  </a:t>
            </a:r>
            <a:r>
              <a:rPr kumimoji="0" lang="en-US" altLang="en-US" sz="1200" b="0" i="0" u="none" strike="noStrike" kern="0" cap="none" spc="0" normalizeH="0" baseline="0" noProof="0" dirty="0">
                <a:ln>
                  <a:noFill/>
                </a:ln>
                <a:solidFill>
                  <a:prstClr val="white"/>
                </a:solidFill>
                <a:effectLst/>
                <a:uLnTx/>
                <a:uFillTx/>
                <a:latin typeface="Century Gothic" panose="020B0502020202020204"/>
                <a:ea typeface="+mn-ea"/>
                <a:cs typeface="+mn-cs"/>
              </a:rPr>
              <a:t>Ratio of plasma frequency to electron gyro frequency. A parameter important for whistler mode waves and for defining energy and frequency ranges of effective wave-particle interactions.</a:t>
            </a:r>
            <a:endParaRPr kumimoji="0" lang="en-US" altLang="en-US" sz="1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
        <p:nvSpPr>
          <p:cNvPr id="22531" name="Slide Number Placeholder 5">
            <a:extLst>
              <a:ext uri="{FF2B5EF4-FFF2-40B4-BE49-F238E27FC236}">
                <a16:creationId xmlns:a16="http://schemas.microsoft.com/office/drawing/2014/main" id="{47FF9C3D-F9A6-7145-1C81-416D2ECAC45A}"/>
              </a:ext>
            </a:extLst>
          </p:cNvPr>
          <p:cNvSpPr>
            <a:spLocks noGrp="1"/>
          </p:cNvSpPr>
          <p:nvPr>
            <p:ph type="sldNum" sz="quarter" idx="12"/>
          </p:nvPr>
        </p:nvSpPr>
        <p:spPr>
          <a:xfrm>
            <a:off x="7024688" y="6480174"/>
            <a:ext cx="2133600" cy="365125"/>
          </a:xfrm>
          <a:noFill/>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3C9A217-679D-4707-882B-8E6840C730DD}" type="slidenum">
              <a:rPr kumimoji="0" lang="en-US" altLang="en-US" sz="2400" b="0" i="0" u="none" strike="noStrike" kern="0" cap="none" spc="0" normalizeH="0" baseline="0" noProof="0" smtClean="0">
                <a:ln>
                  <a:noFill/>
                </a:ln>
                <a:solidFill>
                  <a:prstClr val="white"/>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22</a:t>
            </a:fld>
            <a:endParaRPr kumimoji="0" lang="en-US" altLang="en-US" sz="1400" b="0" i="0" u="none" strike="noStrike" kern="0" cap="none" spc="0" normalizeH="0" baseline="0" noProof="0" dirty="0">
              <a:ln>
                <a:noFill/>
              </a:ln>
              <a:solidFill>
                <a:prstClr val="white"/>
              </a:solidFill>
              <a:effectLst/>
              <a:uLnTx/>
              <a:uFillTx/>
              <a:latin typeface="Times" panose="02020603050405020304" pitchFamily="18" charset="0"/>
              <a:ea typeface="+mn-ea"/>
              <a:cs typeface="+mn-cs"/>
            </a:endParaRPr>
          </a:p>
        </p:txBody>
      </p:sp>
      <p:sp>
        <p:nvSpPr>
          <p:cNvPr id="22532" name="TextBox 8">
            <a:extLst>
              <a:ext uri="{FF2B5EF4-FFF2-40B4-BE49-F238E27FC236}">
                <a16:creationId xmlns:a16="http://schemas.microsoft.com/office/drawing/2014/main" id="{D87B6B79-E98A-FB9A-391B-5603CA126E2B}"/>
              </a:ext>
            </a:extLst>
          </p:cNvPr>
          <p:cNvSpPr txBox="1">
            <a:spLocks noChangeArrowheads="1"/>
          </p:cNvSpPr>
          <p:nvPr/>
        </p:nvSpPr>
        <p:spPr bwMode="auto">
          <a:xfrm>
            <a:off x="7402513" y="6527800"/>
            <a:ext cx="184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Cooper Black" panose="0208090404030B020404" pitchFamily="18" charset="0"/>
              <a:ea typeface="MS PGothic" panose="020B0600070205080204" pitchFamily="34" charset="-128"/>
              <a:cs typeface="Cordia New"/>
            </a:endParaRPr>
          </a:p>
        </p:txBody>
      </p:sp>
      <p:sp>
        <p:nvSpPr>
          <p:cNvPr id="22533" name="Rectangle 6">
            <a:extLst>
              <a:ext uri="{FF2B5EF4-FFF2-40B4-BE49-F238E27FC236}">
                <a16:creationId xmlns:a16="http://schemas.microsoft.com/office/drawing/2014/main" id="{F6BFF602-025C-B3CE-14AF-71D26C2E9C93}"/>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34" name="Rectangle 9">
            <a:extLst>
              <a:ext uri="{FF2B5EF4-FFF2-40B4-BE49-F238E27FC236}">
                <a16:creationId xmlns:a16="http://schemas.microsoft.com/office/drawing/2014/main" id="{CCD55E1C-09E4-6AFD-1118-1722D50C3128}"/>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35" name="Rectangle 10">
            <a:extLst>
              <a:ext uri="{FF2B5EF4-FFF2-40B4-BE49-F238E27FC236}">
                <a16:creationId xmlns:a16="http://schemas.microsoft.com/office/drawing/2014/main" id="{76F6F764-32F6-86ED-B5D7-474E4299201F}"/>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36" name="Rectangle 12">
            <a:extLst>
              <a:ext uri="{FF2B5EF4-FFF2-40B4-BE49-F238E27FC236}">
                <a16:creationId xmlns:a16="http://schemas.microsoft.com/office/drawing/2014/main" id="{C98B752D-AF22-2DFF-E164-63AC849D0654}"/>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37" name="Rectangle 14">
            <a:extLst>
              <a:ext uri="{FF2B5EF4-FFF2-40B4-BE49-F238E27FC236}">
                <a16:creationId xmlns:a16="http://schemas.microsoft.com/office/drawing/2014/main" id="{B6ADF6BE-2686-FA93-856F-CFD8699C527D}"/>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38" name="Rectangle 10">
            <a:extLst>
              <a:ext uri="{FF2B5EF4-FFF2-40B4-BE49-F238E27FC236}">
                <a16:creationId xmlns:a16="http://schemas.microsoft.com/office/drawing/2014/main" id="{E9BFED8F-BA28-FF32-B39F-9E096ABFB462}"/>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39" name="Rectangle 12">
            <a:extLst>
              <a:ext uri="{FF2B5EF4-FFF2-40B4-BE49-F238E27FC236}">
                <a16:creationId xmlns:a16="http://schemas.microsoft.com/office/drawing/2014/main" id="{3B2EF683-AE1B-35D8-07B8-7260BB51C6B5}"/>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40" name="Rectangle 60">
            <a:extLst>
              <a:ext uri="{FF2B5EF4-FFF2-40B4-BE49-F238E27FC236}">
                <a16:creationId xmlns:a16="http://schemas.microsoft.com/office/drawing/2014/main" id="{899AC997-C280-D86E-F9D8-D8E423035925}"/>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41" name="Rectangle 8">
            <a:extLst>
              <a:ext uri="{FF2B5EF4-FFF2-40B4-BE49-F238E27FC236}">
                <a16:creationId xmlns:a16="http://schemas.microsoft.com/office/drawing/2014/main" id="{A44B0E9A-0D72-E8EE-081C-D7BA5AF37B21}"/>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42" name="Rectangle 6">
            <a:extLst>
              <a:ext uri="{FF2B5EF4-FFF2-40B4-BE49-F238E27FC236}">
                <a16:creationId xmlns:a16="http://schemas.microsoft.com/office/drawing/2014/main" id="{E12FADCB-D938-21EF-A9B6-382E309A343A}"/>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43" name="Rectangle 8">
            <a:extLst>
              <a:ext uri="{FF2B5EF4-FFF2-40B4-BE49-F238E27FC236}">
                <a16:creationId xmlns:a16="http://schemas.microsoft.com/office/drawing/2014/main" id="{1A64CC22-474A-F0A8-7564-72F4FAD55A5C}"/>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44" name="Rectangle 10">
            <a:extLst>
              <a:ext uri="{FF2B5EF4-FFF2-40B4-BE49-F238E27FC236}">
                <a16:creationId xmlns:a16="http://schemas.microsoft.com/office/drawing/2014/main" id="{4E36C590-6967-527D-83AA-D9B01B07C114}"/>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45" name="Rectangle 12">
            <a:extLst>
              <a:ext uri="{FF2B5EF4-FFF2-40B4-BE49-F238E27FC236}">
                <a16:creationId xmlns:a16="http://schemas.microsoft.com/office/drawing/2014/main" id="{80988B4C-5EFF-565C-82C8-833D1CB51DBA}"/>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46" name="Rectangle 14">
            <a:extLst>
              <a:ext uri="{FF2B5EF4-FFF2-40B4-BE49-F238E27FC236}">
                <a16:creationId xmlns:a16="http://schemas.microsoft.com/office/drawing/2014/main" id="{E46F55AC-52DC-EBF7-00C8-AC2AC4F7BC87}"/>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47" name="Rectangle 16">
            <a:extLst>
              <a:ext uri="{FF2B5EF4-FFF2-40B4-BE49-F238E27FC236}">
                <a16:creationId xmlns:a16="http://schemas.microsoft.com/office/drawing/2014/main" id="{85912BFC-9661-AA24-2289-77F4C8699CA8}"/>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48" name="Rectangle 18">
            <a:extLst>
              <a:ext uri="{FF2B5EF4-FFF2-40B4-BE49-F238E27FC236}">
                <a16:creationId xmlns:a16="http://schemas.microsoft.com/office/drawing/2014/main" id="{6491C766-0C68-5110-74CA-F724837DD6F7}"/>
              </a:ext>
            </a:extLst>
          </p:cNvPr>
          <p:cNvSpPr>
            <a:spLocks noChangeArrowheads="1"/>
          </p:cNvSpPr>
          <p:nvPr/>
        </p:nvSpPr>
        <p:spPr bwMode="auto">
          <a:xfrm>
            <a:off x="0" y="-3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49" name="TextBox 3">
            <a:extLst>
              <a:ext uri="{FF2B5EF4-FFF2-40B4-BE49-F238E27FC236}">
                <a16:creationId xmlns:a16="http://schemas.microsoft.com/office/drawing/2014/main" id="{084CE32A-B33C-0CFF-B7A3-C86A25AE3DEF}"/>
              </a:ext>
            </a:extLst>
          </p:cNvPr>
          <p:cNvSpPr txBox="1">
            <a:spLocks noChangeArrowheads="1"/>
          </p:cNvSpPr>
          <p:nvPr/>
        </p:nvSpPr>
        <p:spPr bwMode="auto">
          <a:xfrm>
            <a:off x="228600" y="130175"/>
            <a:ext cx="4441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prstClr val="white"/>
                </a:solidFill>
                <a:effectLst/>
                <a:uLnTx/>
                <a:uFillTx/>
                <a:latin typeface="Calibri" panose="020F0502020204030204" pitchFamily="34" charset="0"/>
                <a:ea typeface="+mn-ea"/>
                <a:cs typeface="+mn-cs"/>
              </a:rPr>
              <a:t>International Reference Ionosphere - IRI</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prstClr val="white"/>
                </a:solidFill>
                <a:effectLst/>
                <a:uLnTx/>
                <a:uFillTx/>
                <a:latin typeface="Calibri" panose="020F0502020204030204" pitchFamily="34" charset="0"/>
                <a:ea typeface="+mn-ea"/>
                <a:cs typeface="+mn-cs"/>
              </a:rPr>
              <a:t>------------ Ion Composition ------------------</a:t>
            </a:r>
          </a:p>
        </p:txBody>
      </p:sp>
      <p:sp>
        <p:nvSpPr>
          <p:cNvPr id="22550" name="TextBox 34">
            <a:extLst>
              <a:ext uri="{FF2B5EF4-FFF2-40B4-BE49-F238E27FC236}">
                <a16:creationId xmlns:a16="http://schemas.microsoft.com/office/drawing/2014/main" id="{3B699465-82B4-D2D4-5F53-61BA3EB70ABA}"/>
              </a:ext>
            </a:extLst>
          </p:cNvPr>
          <p:cNvSpPr txBox="1">
            <a:spLocks noChangeArrowheads="1"/>
          </p:cNvSpPr>
          <p:nvPr/>
        </p:nvSpPr>
        <p:spPr bwMode="auto">
          <a:xfrm>
            <a:off x="5888038" y="500063"/>
            <a:ext cx="425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a:ln>
                  <a:noFill/>
                </a:ln>
                <a:solidFill>
                  <a:prstClr val="white"/>
                </a:solidFill>
                <a:effectLst/>
                <a:uLnTx/>
                <a:uFillTx/>
                <a:latin typeface="Arial" panose="020B0604020202020204" pitchFamily="34" charset="0"/>
                <a:ea typeface="+mn-ea"/>
                <a:cs typeface="+mn-cs"/>
              </a:rPr>
              <a:t>O</a:t>
            </a:r>
            <a:r>
              <a:rPr kumimoji="0" lang="en-US" altLang="en-US" sz="1600" b="1" i="0" u="none" strike="noStrike" kern="0" cap="none" spc="0" normalizeH="0" baseline="30000" noProof="0">
                <a:ln>
                  <a:noFill/>
                </a:ln>
                <a:solidFill>
                  <a:prstClr val="white"/>
                </a:solidFill>
                <a:effectLst/>
                <a:uLnTx/>
                <a:uFillTx/>
                <a:latin typeface="Arial" panose="020B0604020202020204" pitchFamily="34" charset="0"/>
                <a:ea typeface="+mn-ea"/>
                <a:cs typeface="+mn-cs"/>
              </a:rPr>
              <a:t>+</a:t>
            </a:r>
          </a:p>
        </p:txBody>
      </p:sp>
      <p:sp>
        <p:nvSpPr>
          <p:cNvPr id="22551" name="TextBox 36">
            <a:extLst>
              <a:ext uri="{FF2B5EF4-FFF2-40B4-BE49-F238E27FC236}">
                <a16:creationId xmlns:a16="http://schemas.microsoft.com/office/drawing/2014/main" id="{C7345E43-8F74-1619-67FF-E9E220765762}"/>
              </a:ext>
            </a:extLst>
          </p:cNvPr>
          <p:cNvSpPr txBox="1">
            <a:spLocks noChangeArrowheads="1"/>
          </p:cNvSpPr>
          <p:nvPr/>
        </p:nvSpPr>
        <p:spPr bwMode="auto">
          <a:xfrm>
            <a:off x="6497638" y="330200"/>
            <a:ext cx="527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a:ln>
                  <a:noFill/>
                </a:ln>
                <a:solidFill>
                  <a:prstClr val="white"/>
                </a:solidFill>
                <a:effectLst/>
                <a:uLnTx/>
                <a:uFillTx/>
                <a:latin typeface="Arial" panose="020B0604020202020204" pitchFamily="34" charset="0"/>
                <a:ea typeface="+mn-ea"/>
                <a:cs typeface="+mn-cs"/>
              </a:rPr>
              <a:t>He</a:t>
            </a:r>
            <a:r>
              <a:rPr kumimoji="0" lang="en-US" altLang="en-US" sz="1600" b="1" i="0" u="none" strike="noStrike" kern="0" cap="none" spc="0" normalizeH="0" baseline="30000" noProof="0">
                <a:ln>
                  <a:noFill/>
                </a:ln>
                <a:solidFill>
                  <a:prstClr val="white"/>
                </a:solidFill>
                <a:effectLst/>
                <a:uLnTx/>
                <a:uFillTx/>
                <a:latin typeface="Arial" panose="020B0604020202020204" pitchFamily="34" charset="0"/>
                <a:ea typeface="+mn-ea"/>
                <a:cs typeface="+mn-cs"/>
              </a:rPr>
              <a:t>+</a:t>
            </a:r>
          </a:p>
        </p:txBody>
      </p:sp>
      <p:sp>
        <p:nvSpPr>
          <p:cNvPr id="73" name="สี่เหลี่ยมผืนผ้า 5">
            <a:extLst>
              <a:ext uri="{FF2B5EF4-FFF2-40B4-BE49-F238E27FC236}">
                <a16:creationId xmlns:a16="http://schemas.microsoft.com/office/drawing/2014/main" id="{7A028216-CE43-B067-452C-89EBF2077626}"/>
              </a:ext>
            </a:extLst>
          </p:cNvPr>
          <p:cNvSpPr>
            <a:spLocks noChangeArrowheads="1"/>
          </p:cNvSpPr>
          <p:nvPr/>
        </p:nvSpPr>
        <p:spPr bwMode="auto">
          <a:xfrm>
            <a:off x="0" y="-21534"/>
            <a:ext cx="9144000" cy="914400"/>
          </a:xfrm>
          <a:prstGeom prst="rect">
            <a:avLst/>
          </a:prstGeom>
          <a:solidFill>
            <a:srgbClr val="0000FF"/>
          </a:solidFill>
          <a:ln w="9525" algn="ctr">
            <a:noFill/>
            <a:round/>
            <a:headEnd/>
            <a:tailEnd/>
          </a:ln>
          <a:effectLst>
            <a:innerShdw blurRad="63500" dist="50800" dir="5400000">
              <a:prstClr val="black">
                <a:alpha val="50000"/>
              </a:prstClr>
            </a:inn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entury Gothic" panose="020B0502020202020204"/>
              <a:ea typeface="+mn-ea"/>
              <a:cs typeface="+mn-cs"/>
            </a:endParaRPr>
          </a:p>
        </p:txBody>
      </p:sp>
      <p:sp>
        <p:nvSpPr>
          <p:cNvPr id="74" name="Rectangle 2">
            <a:extLst>
              <a:ext uri="{FF2B5EF4-FFF2-40B4-BE49-F238E27FC236}">
                <a16:creationId xmlns:a16="http://schemas.microsoft.com/office/drawing/2014/main" id="{8F49C60F-2563-C4A8-3B9A-10127B8104A3}"/>
              </a:ext>
            </a:extLst>
          </p:cNvPr>
          <p:cNvSpPr txBox="1">
            <a:spLocks noChangeArrowheads="1"/>
          </p:cNvSpPr>
          <p:nvPr/>
        </p:nvSpPr>
        <p:spPr bwMode="auto">
          <a:xfrm>
            <a:off x="0" y="49213"/>
            <a:ext cx="9144000" cy="78581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Recent Improvements</a:t>
            </a:r>
            <a:endParaRPr kumimoji="0" lang="th-TH"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DilleniaUPC" panose="02020603050405020304" pitchFamily="18" charset="-34"/>
            </a:endParaRPr>
          </a:p>
        </p:txBody>
      </p:sp>
      <p:sp>
        <p:nvSpPr>
          <p:cNvPr id="22556" name="Rectangle 6">
            <a:extLst>
              <a:ext uri="{FF2B5EF4-FFF2-40B4-BE49-F238E27FC236}">
                <a16:creationId xmlns:a16="http://schemas.microsoft.com/office/drawing/2014/main" id="{D90A8738-9C59-2172-FC11-B10816E61217}"/>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57" name="Rectangle 9">
            <a:extLst>
              <a:ext uri="{FF2B5EF4-FFF2-40B4-BE49-F238E27FC236}">
                <a16:creationId xmlns:a16="http://schemas.microsoft.com/office/drawing/2014/main" id="{E958F61B-91AD-7C23-248E-AA2DFF6619A1}"/>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58" name="Rectangle 10">
            <a:extLst>
              <a:ext uri="{FF2B5EF4-FFF2-40B4-BE49-F238E27FC236}">
                <a16:creationId xmlns:a16="http://schemas.microsoft.com/office/drawing/2014/main" id="{F408AE97-6F78-CB33-6464-833620224021}"/>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59" name="Rectangle 12">
            <a:extLst>
              <a:ext uri="{FF2B5EF4-FFF2-40B4-BE49-F238E27FC236}">
                <a16:creationId xmlns:a16="http://schemas.microsoft.com/office/drawing/2014/main" id="{EC25252A-480D-5DE7-911A-4A60DD436A16}"/>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60" name="Rectangle 14">
            <a:extLst>
              <a:ext uri="{FF2B5EF4-FFF2-40B4-BE49-F238E27FC236}">
                <a16:creationId xmlns:a16="http://schemas.microsoft.com/office/drawing/2014/main" id="{DD711C24-8A70-535A-68A5-127D0DCED65B}"/>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61" name="Rectangle 10">
            <a:extLst>
              <a:ext uri="{FF2B5EF4-FFF2-40B4-BE49-F238E27FC236}">
                <a16:creationId xmlns:a16="http://schemas.microsoft.com/office/drawing/2014/main" id="{508B9A52-0BF5-7B38-28E9-1E609B7E1A4E}"/>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62" name="Rectangle 12">
            <a:extLst>
              <a:ext uri="{FF2B5EF4-FFF2-40B4-BE49-F238E27FC236}">
                <a16:creationId xmlns:a16="http://schemas.microsoft.com/office/drawing/2014/main" id="{EE174FB2-E259-1435-F5E3-151350F5ADF4}"/>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63" name="Rectangle 81">
            <a:extLst>
              <a:ext uri="{FF2B5EF4-FFF2-40B4-BE49-F238E27FC236}">
                <a16:creationId xmlns:a16="http://schemas.microsoft.com/office/drawing/2014/main" id="{7B3C0DC6-8987-210A-13D8-F7EEC0A913B3}"/>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64" name="Rectangle 8">
            <a:extLst>
              <a:ext uri="{FF2B5EF4-FFF2-40B4-BE49-F238E27FC236}">
                <a16:creationId xmlns:a16="http://schemas.microsoft.com/office/drawing/2014/main" id="{A5505AC8-C8E3-01A0-5864-388606F4E6C8}"/>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65" name="Rectangle 6">
            <a:extLst>
              <a:ext uri="{FF2B5EF4-FFF2-40B4-BE49-F238E27FC236}">
                <a16:creationId xmlns:a16="http://schemas.microsoft.com/office/drawing/2014/main" id="{B3601C5F-E656-572D-DD09-5BFD54BAAFFA}"/>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66" name="Rectangle 8">
            <a:extLst>
              <a:ext uri="{FF2B5EF4-FFF2-40B4-BE49-F238E27FC236}">
                <a16:creationId xmlns:a16="http://schemas.microsoft.com/office/drawing/2014/main" id="{ACFCA585-CADC-23CA-C1DD-B9E75422929A}"/>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67" name="Rectangle 10">
            <a:extLst>
              <a:ext uri="{FF2B5EF4-FFF2-40B4-BE49-F238E27FC236}">
                <a16:creationId xmlns:a16="http://schemas.microsoft.com/office/drawing/2014/main" id="{C8CDE655-167C-E879-CF6E-DD43158F0476}"/>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68" name="Rectangle 12">
            <a:extLst>
              <a:ext uri="{FF2B5EF4-FFF2-40B4-BE49-F238E27FC236}">
                <a16:creationId xmlns:a16="http://schemas.microsoft.com/office/drawing/2014/main" id="{EA725710-ACC8-70AA-277F-DDF49600CEF6}"/>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69" name="Rectangle 14">
            <a:extLst>
              <a:ext uri="{FF2B5EF4-FFF2-40B4-BE49-F238E27FC236}">
                <a16:creationId xmlns:a16="http://schemas.microsoft.com/office/drawing/2014/main" id="{6FAA8622-DC2A-70F3-6306-F3C8F6F4E827}"/>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70" name="Rectangle 16">
            <a:extLst>
              <a:ext uri="{FF2B5EF4-FFF2-40B4-BE49-F238E27FC236}">
                <a16:creationId xmlns:a16="http://schemas.microsoft.com/office/drawing/2014/main" id="{2BD7F3A3-4E30-60AB-241E-FDE288DAC455}"/>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
        <p:nvSpPr>
          <p:cNvPr id="22571" name="Rectangle 18">
            <a:extLst>
              <a:ext uri="{FF2B5EF4-FFF2-40B4-BE49-F238E27FC236}">
                <a16:creationId xmlns:a16="http://schemas.microsoft.com/office/drawing/2014/main" id="{1C93FF10-4C9F-69F2-B65F-A907D38AB883}"/>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Cordia New"/>
              <a:cs typeface="Cordia New"/>
            </a:endParaRPr>
          </a:p>
        </p:txBody>
      </p:sp>
    </p:spTree>
    <p:extLst>
      <p:ext uri="{BB962C8B-B14F-4D97-AF65-F5344CB8AC3E}">
        <p14:creationId xmlns:p14="http://schemas.microsoft.com/office/powerpoint/2010/main" val="2464244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58961-A6C2-C7D3-F28D-6ACF8C4AB99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014035-BBAD-1C19-B29F-F5B6A125E054}"/>
              </a:ext>
            </a:extLst>
          </p:cNvPr>
          <p:cNvSpPr>
            <a:spLocks noGrp="1"/>
          </p:cNvSpPr>
          <p:nvPr>
            <p:ph type="sldNum" sz="quarter" idx="12"/>
          </p:nvPr>
        </p:nvSpPr>
        <p:spPr/>
        <p:txBody>
          <a:bodyPr/>
          <a:lstStyle/>
          <a:p>
            <a:pPr>
              <a:defRPr/>
            </a:pPr>
            <a:fld id="{B1CFFACD-DABB-452B-819E-51EBB9BDD959}" type="slidenum">
              <a:rPr lang="en-US" smtClean="0"/>
              <a:pPr>
                <a:defRPr/>
              </a:pPr>
              <a:t>23</a:t>
            </a:fld>
            <a:endParaRPr lang="en-US"/>
          </a:p>
        </p:txBody>
      </p:sp>
      <p:sp>
        <p:nvSpPr>
          <p:cNvPr id="5" name="TextBox 4">
            <a:extLst>
              <a:ext uri="{FF2B5EF4-FFF2-40B4-BE49-F238E27FC236}">
                <a16:creationId xmlns:a16="http://schemas.microsoft.com/office/drawing/2014/main" id="{56FCE4EE-F923-803B-E845-B45064F0A59A}"/>
              </a:ext>
            </a:extLst>
          </p:cNvPr>
          <p:cNvSpPr txBox="1"/>
          <p:nvPr/>
        </p:nvSpPr>
        <p:spPr>
          <a:xfrm>
            <a:off x="375104" y="1043126"/>
            <a:ext cx="8393792" cy="5632311"/>
          </a:xfrm>
          <a:prstGeom prst="rect">
            <a:avLst/>
          </a:prstGeom>
          <a:noFill/>
        </p:spPr>
        <p:txBody>
          <a:bodyPr wrap="square">
            <a:spAutoFit/>
          </a:bodyPr>
          <a:lstStyle/>
          <a:p>
            <a:pPr marL="285750" indent="-285750">
              <a:buFont typeface="Wingdings" panose="05000000000000000000" pitchFamily="2" charset="2"/>
              <a:buChar char="v"/>
            </a:pPr>
            <a:r>
              <a:rPr lang="en-US" sz="1400" b="1" dirty="0"/>
              <a:t>FORMATION:</a:t>
            </a:r>
            <a:r>
              <a:rPr lang="en-US" sz="1400" dirty="0"/>
              <a:t> </a:t>
            </a:r>
            <a:r>
              <a:rPr lang="en-US" sz="1400" i="1" dirty="0"/>
              <a:t>E</a:t>
            </a:r>
            <a:r>
              <a:rPr lang="en-US" sz="1400" i="1" baseline="-25000" dirty="0"/>
              <a:t>s</a:t>
            </a:r>
            <a:r>
              <a:rPr lang="en-US" sz="1400" dirty="0"/>
              <a:t> layers are formed by tide-driven wind shears that confine long-lived metal ions (Mg</a:t>
            </a:r>
            <a:r>
              <a:rPr lang="en-US" sz="1400" baseline="30000" dirty="0"/>
              <a:t>+</a:t>
            </a:r>
            <a:r>
              <a:rPr lang="en-US" sz="1400" dirty="0"/>
              <a:t>, Fe</a:t>
            </a:r>
            <a:r>
              <a:rPr lang="en-US" sz="1400" baseline="30000" dirty="0"/>
              <a:t>+</a:t>
            </a:r>
            <a:r>
              <a:rPr lang="en-US" sz="1400" dirty="0"/>
              <a:t>, Ca</a:t>
            </a:r>
            <a:r>
              <a:rPr lang="en-US" sz="1400" baseline="30000" dirty="0"/>
              <a:t>+</a:t>
            </a:r>
            <a:r>
              <a:rPr lang="en-US" sz="1400" dirty="0"/>
              <a:t>) from ablated meteors in very thin and dense layers at around 90-130 km. </a:t>
            </a:r>
            <a:r>
              <a:rPr lang="en-US" sz="1400" i="1" dirty="0"/>
              <a:t>E</a:t>
            </a:r>
            <a:r>
              <a:rPr lang="en-US" sz="1400" i="1" baseline="-25000" dirty="0"/>
              <a:t>s</a:t>
            </a:r>
            <a:r>
              <a:rPr lang="en-US" sz="1400" dirty="0"/>
              <a:t> occurrence exhibits a strong summer maximum that does to some extent correlate with the seasonal changes in wind shear and meteoric deposition.</a:t>
            </a:r>
          </a:p>
          <a:p>
            <a:pPr marL="285750" indent="-285750">
              <a:buFont typeface="Wingdings" panose="05000000000000000000" pitchFamily="2" charset="2"/>
              <a:buChar char="v"/>
            </a:pPr>
            <a:endParaRPr lang="en-US" sz="1000" dirty="0"/>
          </a:p>
          <a:p>
            <a:pPr marL="285750" indent="-285750">
              <a:buFont typeface="Wingdings" panose="05000000000000000000" pitchFamily="2" charset="2"/>
              <a:buChar char="v"/>
            </a:pPr>
            <a:r>
              <a:rPr lang="en-US" sz="1400" b="1" dirty="0"/>
              <a:t>IMPACT: </a:t>
            </a:r>
            <a:r>
              <a:rPr lang="en-US" sz="1400" dirty="0"/>
              <a:t>These irregular layers can exceed the E- and F-layer densities and can reflect or degrade radio waves propagating through the ionosphere and thus impacting the many applications that rely on such waves (HF communication, satellite navigation, GNSS positioning, OTH radar, etc.). </a:t>
            </a:r>
          </a:p>
          <a:p>
            <a:pPr marL="285750" indent="-285750">
              <a:buFont typeface="Wingdings" panose="05000000000000000000" pitchFamily="2" charset="2"/>
              <a:buChar char="v"/>
            </a:pPr>
            <a:endParaRPr lang="en-US" sz="1000" dirty="0"/>
          </a:p>
          <a:p>
            <a:pPr marL="285750" indent="-285750">
              <a:buFont typeface="Wingdings" panose="05000000000000000000" pitchFamily="2" charset="2"/>
              <a:buChar char="v"/>
            </a:pPr>
            <a:r>
              <a:rPr lang="en-US" sz="1400" b="1" dirty="0"/>
              <a:t>OBSERVATION:</a:t>
            </a:r>
            <a:r>
              <a:rPr lang="en-US" sz="1400" dirty="0"/>
              <a:t> </a:t>
            </a:r>
            <a:r>
              <a:rPr lang="en-US" sz="1400" i="1" dirty="0"/>
              <a:t>E</a:t>
            </a:r>
            <a:r>
              <a:rPr lang="en-US" sz="1400" i="1" baseline="-25000" dirty="0"/>
              <a:t>s</a:t>
            </a:r>
            <a:r>
              <a:rPr lang="en-US" sz="1400" dirty="0"/>
              <a:t> has been observed from the ground by ISRs and ionosondes (direct measurement, but limited global coverage), by GNSS-RO (global coverage, but indirect measurement), and by rockets (accurate in situ, but campaigns only). Important study by </a:t>
            </a:r>
            <a:r>
              <a:rPr lang="en-US" sz="1400" dirty="0" err="1"/>
              <a:t>Sobhkhiz-Miandehi</a:t>
            </a:r>
            <a:r>
              <a:rPr lang="en-US" sz="1400" dirty="0"/>
              <a:t> et al. (2023) finding discrepancies in the detection of </a:t>
            </a:r>
            <a:r>
              <a:rPr lang="en-US" sz="1400" i="1" dirty="0"/>
              <a:t>E</a:t>
            </a:r>
            <a:r>
              <a:rPr lang="en-US" sz="1400" i="1" baseline="-25000" dirty="0"/>
              <a:t>s</a:t>
            </a:r>
            <a:r>
              <a:rPr lang="en-US" sz="1400" dirty="0"/>
              <a:t> by </a:t>
            </a:r>
            <a:r>
              <a:rPr lang="en-US" sz="1400" dirty="0" err="1"/>
              <a:t>ionsondes</a:t>
            </a:r>
            <a:r>
              <a:rPr lang="en-US" sz="1400" dirty="0"/>
              <a:t> vs GNSS-RO. Feng et al. (2024) discuss the special characteristics of Es over Japan based on multi-station data.</a:t>
            </a:r>
          </a:p>
          <a:p>
            <a:pPr marL="285750" indent="-285750">
              <a:buFont typeface="Wingdings" panose="05000000000000000000" pitchFamily="2" charset="2"/>
              <a:buChar char="v"/>
            </a:pPr>
            <a:endParaRPr lang="en-US" sz="1000" dirty="0"/>
          </a:p>
          <a:p>
            <a:pPr marL="285750" indent="-285750">
              <a:buFont typeface="Wingdings" panose="05000000000000000000" pitchFamily="2" charset="2"/>
              <a:buChar char="v"/>
            </a:pPr>
            <a:r>
              <a:rPr lang="en-US" sz="1400" b="1" dirty="0"/>
              <a:t>THEORETICAL MODELS: </a:t>
            </a:r>
            <a:r>
              <a:rPr lang="en-US" sz="1400" dirty="0"/>
              <a:t>Krall et al. (2020) were able to simulate </a:t>
            </a:r>
            <a:r>
              <a:rPr lang="en-US" sz="1400" i="1" dirty="0"/>
              <a:t>E</a:t>
            </a:r>
            <a:r>
              <a:rPr lang="en-US" sz="1400" i="1" baseline="-25000" dirty="0"/>
              <a:t>s</a:t>
            </a:r>
            <a:r>
              <a:rPr lang="en-US" sz="1400" dirty="0"/>
              <a:t> layers with SAMI3 and  HWM14, that resembled Arecibo observations. </a:t>
            </a:r>
            <a:r>
              <a:rPr lang="en-US" sz="1400" dirty="0" err="1"/>
              <a:t>Andoh</a:t>
            </a:r>
            <a:r>
              <a:rPr lang="en-US" sz="1400" dirty="0"/>
              <a:t> et al. (2022) were able to reproduce the </a:t>
            </a:r>
            <a:r>
              <a:rPr lang="en-US" sz="1400" i="1" dirty="0"/>
              <a:t>E</a:t>
            </a:r>
            <a:r>
              <a:rPr lang="en-US" sz="1400" i="1" baseline="-25000" dirty="0"/>
              <a:t>s</a:t>
            </a:r>
            <a:r>
              <a:rPr lang="en-US" sz="1400" dirty="0"/>
              <a:t> day-to-day variations with their GAIA model.</a:t>
            </a:r>
          </a:p>
          <a:p>
            <a:r>
              <a:rPr lang="en-US" sz="800" dirty="0"/>
              <a:t> </a:t>
            </a:r>
            <a:endParaRPr lang="en-US" sz="1000" dirty="0"/>
          </a:p>
          <a:p>
            <a:pPr marL="285750" indent="-285750">
              <a:buFont typeface="Wingdings" panose="05000000000000000000" pitchFamily="2" charset="2"/>
              <a:buChar char="v"/>
            </a:pPr>
            <a:r>
              <a:rPr lang="en-US" sz="1400" b="1" dirty="0"/>
              <a:t>EMPIRICAL MODELS: </a:t>
            </a:r>
            <a:r>
              <a:rPr lang="en-US" sz="1400" dirty="0"/>
              <a:t>CCIR/ITU involvement because of effect on HF and VHF. Ionosonde-based work by E.K. Smith (1955, 1957, 1976) and </a:t>
            </a:r>
            <a:r>
              <a:rPr lang="en-US" sz="1400" dirty="0" err="1"/>
              <a:t>Leftin</a:t>
            </a:r>
            <a:r>
              <a:rPr lang="en-US" sz="1400" dirty="0"/>
              <a:t> et al. (1968,1969) resulted in ITU-R 1999 and 2000 recommended global maps of </a:t>
            </a:r>
            <a:r>
              <a:rPr lang="en-US" sz="1400" i="1" dirty="0"/>
              <a:t>E</a:t>
            </a:r>
            <a:r>
              <a:rPr lang="en-US" sz="1400" i="1" baseline="-25000" dirty="0"/>
              <a:t>s</a:t>
            </a:r>
            <a:r>
              <a:rPr lang="en-US" sz="1400" dirty="0"/>
              <a:t> </a:t>
            </a:r>
            <a:r>
              <a:rPr lang="en-US" sz="1400" dirty="0" err="1"/>
              <a:t>characterictics</a:t>
            </a:r>
            <a:r>
              <a:rPr lang="en-US" sz="1400" dirty="0"/>
              <a:t> (</a:t>
            </a:r>
            <a:r>
              <a:rPr lang="en-US" sz="1400" dirty="0" err="1"/>
              <a:t>f</a:t>
            </a:r>
            <a:r>
              <a:rPr lang="en-US" sz="1400" i="1" dirty="0" err="1"/>
              <a:t>Es</a:t>
            </a:r>
            <a:r>
              <a:rPr lang="en-US" sz="1400" dirty="0"/>
              <a:t>, </a:t>
            </a:r>
            <a:r>
              <a:rPr lang="en-US" sz="1400" dirty="0" err="1"/>
              <a:t>fo</a:t>
            </a:r>
            <a:r>
              <a:rPr lang="en-US" sz="1400" i="1" dirty="0" err="1"/>
              <a:t>Es</a:t>
            </a:r>
            <a:r>
              <a:rPr lang="en-US" sz="1400" dirty="0"/>
              <a:t>, </a:t>
            </a:r>
            <a:r>
              <a:rPr lang="en-US" sz="1400" dirty="0" err="1"/>
              <a:t>fb</a:t>
            </a:r>
            <a:r>
              <a:rPr lang="en-US" sz="1400" i="1" dirty="0" err="1"/>
              <a:t>Es</a:t>
            </a:r>
            <a:r>
              <a:rPr lang="en-US" sz="1400" dirty="0"/>
              <a:t>) and graphs of percentage of time for which values of </a:t>
            </a:r>
            <a:r>
              <a:rPr lang="en-US" sz="1400" dirty="0" err="1"/>
              <a:t>fo</a:t>
            </a:r>
            <a:r>
              <a:rPr lang="en-US" sz="1400" i="1" dirty="0" err="1"/>
              <a:t>Es</a:t>
            </a:r>
            <a:r>
              <a:rPr lang="en-US" sz="1400" dirty="0"/>
              <a:t> are exceeded (Review by Bradley, 2003). GEMSOR a new model recently published by Parsch et al. (2024) based on GNSS-RO and </a:t>
            </a:r>
            <a:r>
              <a:rPr lang="en-US" sz="1400" dirty="0" err="1"/>
              <a:t>ionsonde</a:t>
            </a:r>
            <a:r>
              <a:rPr lang="en-US" sz="1400" dirty="0"/>
              <a:t> data. </a:t>
            </a:r>
            <a:endParaRPr lang="en-US" sz="800" dirty="0"/>
          </a:p>
        </p:txBody>
      </p:sp>
      <p:pic>
        <p:nvPicPr>
          <p:cNvPr id="4" name="Picture 3">
            <a:extLst>
              <a:ext uri="{FF2B5EF4-FFF2-40B4-BE49-F238E27FC236}">
                <a16:creationId xmlns:a16="http://schemas.microsoft.com/office/drawing/2014/main" id="{1910E502-4895-C708-FCCA-74F6FAAA5580}"/>
              </a:ext>
            </a:extLst>
          </p:cNvPr>
          <p:cNvPicPr>
            <a:picLocks noChangeAspect="1"/>
          </p:cNvPicPr>
          <p:nvPr/>
        </p:nvPicPr>
        <p:blipFill>
          <a:blip r:embed="rId2"/>
          <a:stretch>
            <a:fillRect/>
          </a:stretch>
        </p:blipFill>
        <p:spPr>
          <a:xfrm>
            <a:off x="0" y="-5407"/>
            <a:ext cx="9144000" cy="925358"/>
          </a:xfrm>
          <a:prstGeom prst="rect">
            <a:avLst/>
          </a:prstGeom>
        </p:spPr>
      </p:pic>
      <p:sp>
        <p:nvSpPr>
          <p:cNvPr id="6" name="Rectangle 2">
            <a:extLst>
              <a:ext uri="{FF2B5EF4-FFF2-40B4-BE49-F238E27FC236}">
                <a16:creationId xmlns:a16="http://schemas.microsoft.com/office/drawing/2014/main" id="{B78DCAEC-555A-4D63-50FB-E6299698AC70}"/>
              </a:ext>
            </a:extLst>
          </p:cNvPr>
          <p:cNvSpPr txBox="1">
            <a:spLocks noChangeArrowheads="1"/>
          </p:cNvSpPr>
          <p:nvPr/>
        </p:nvSpPr>
        <p:spPr bwMode="auto">
          <a:xfrm>
            <a:off x="16330" y="20220"/>
            <a:ext cx="9143999" cy="785812"/>
          </a:xfrm>
          <a:prstGeom prst="rect">
            <a:avLst/>
          </a:prstGeom>
          <a:noFill/>
          <a:ln w="9525">
            <a:noFill/>
            <a:miter lim="800000"/>
            <a:headEnd/>
            <a:tailEnd/>
          </a:ln>
        </p:spPr>
        <p:txBody>
          <a:bodyPr anchor="ctr"/>
          <a:lstStyle/>
          <a:p>
            <a:pPr algn="ctr" fontAlgn="auto">
              <a:spcBef>
                <a:spcPts val="0"/>
              </a:spcBef>
              <a:spcAft>
                <a:spcPts val="0"/>
              </a:spcAft>
              <a:defRPr/>
            </a:pPr>
            <a:r>
              <a:rPr lang="en-US" sz="3200" b="1" kern="0" dirty="0">
                <a:effectLst>
                  <a:outerShdw blurRad="38100" dist="38100" dir="2700000" algn="tl">
                    <a:srgbClr val="000000">
                      <a:alpha val="43137"/>
                    </a:srgbClr>
                  </a:outerShdw>
                </a:effectLst>
                <a:cs typeface="Arial" pitchFamily="34" charset="0"/>
              </a:rPr>
              <a:t>  </a:t>
            </a:r>
            <a:r>
              <a:rPr lang="en-US" sz="3600" b="1"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sporadic–E (</a:t>
            </a:r>
            <a:r>
              <a:rPr lang="en-US" sz="3600" b="1" i="1"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a:t>
            </a:r>
            <a:r>
              <a:rPr lang="en-US" sz="3600" b="1" i="1" kern="0" baseline="-25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a:t>
            </a:r>
            <a:r>
              <a:rPr lang="en-US" sz="3600" b="1"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Layer – A Brief Intro</a:t>
            </a:r>
            <a:endParaRPr lang="th-TH" sz="3200" b="1"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7" name="Date Placeholder 6">
            <a:extLst>
              <a:ext uri="{FF2B5EF4-FFF2-40B4-BE49-F238E27FC236}">
                <a16:creationId xmlns:a16="http://schemas.microsoft.com/office/drawing/2014/main" id="{9F64B2C8-56C1-406A-B898-F65E7A117AFB}"/>
              </a:ext>
            </a:extLst>
          </p:cNvPr>
          <p:cNvSpPr>
            <a:spLocks noGrp="1"/>
          </p:cNvSpPr>
          <p:nvPr>
            <p:ph type="dt" sz="half" idx="10"/>
          </p:nvPr>
        </p:nvSpPr>
        <p:spPr/>
        <p:txBody>
          <a:bodyPr/>
          <a:lstStyle/>
          <a:p>
            <a:pPr>
              <a:defRPr/>
            </a:pPr>
            <a:r>
              <a:rPr lang="en-US"/>
              <a:t>21.8.2023</a:t>
            </a:r>
          </a:p>
        </p:txBody>
      </p:sp>
      <p:sp>
        <p:nvSpPr>
          <p:cNvPr id="8" name="Slide Number Placeholder 4">
            <a:extLst>
              <a:ext uri="{FF2B5EF4-FFF2-40B4-BE49-F238E27FC236}">
                <a16:creationId xmlns:a16="http://schemas.microsoft.com/office/drawing/2014/main" id="{B45A1157-52EA-5FE3-96F2-08E62EDF2C05}"/>
              </a:ext>
            </a:extLst>
          </p:cNvPr>
          <p:cNvSpPr txBox="1">
            <a:spLocks/>
          </p:cNvSpPr>
          <p:nvPr/>
        </p:nvSpPr>
        <p:spPr>
          <a:xfrm>
            <a:off x="6984206" y="6492875"/>
            <a:ext cx="2133600" cy="365125"/>
          </a:xfrm>
          <a:prstGeom prst="rect">
            <a:avLst/>
          </a:prstGeom>
        </p:spPr>
        <p:txBody>
          <a:bodyPr vert="horz" lIns="91440" tIns="45720" rIns="91440" bIns="45720" rtlCol="0" anchor="b"/>
          <a:lstStyle>
            <a:defPPr>
              <a:defRPr lang="en-US"/>
            </a:defPPr>
            <a:lvl1pPr marL="0" algn="r" defTabSz="457200" rtl="0" eaLnBrk="1" latinLnBrk="0" hangingPunct="1">
              <a:defRPr sz="2800" b="0" i="0" kern="1200">
                <a:solidFill>
                  <a:schemeClr val="bg2">
                    <a:lumMod val="5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1CFFACD-DABB-452B-819E-51EBB9BDD959}" type="slidenum">
              <a:rPr lang="en-US" smtClean="0">
                <a:solidFill>
                  <a:schemeClr val="tx1"/>
                </a:solidFill>
              </a:rPr>
              <a:pPr>
                <a:defRPr/>
              </a:pPr>
              <a:t>23</a:t>
            </a:fld>
            <a:endParaRPr lang="en-US" dirty="0">
              <a:solidFill>
                <a:schemeClr val="tx1"/>
              </a:solidFill>
            </a:endParaRPr>
          </a:p>
        </p:txBody>
      </p:sp>
    </p:spTree>
    <p:extLst>
      <p:ext uri="{BB962C8B-B14F-4D97-AF65-F5344CB8AC3E}">
        <p14:creationId xmlns:p14="http://schemas.microsoft.com/office/powerpoint/2010/main" val="3323130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1348A-CC8A-F0CE-3FDC-B5248B1AD99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5D3EC9-1779-5C89-B8FE-63C477E048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FFACD-DABB-452B-819E-51EBB9BDD959}" type="slidenum">
              <a:rPr kumimoji="0" 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TextBox 4">
            <a:extLst>
              <a:ext uri="{FF2B5EF4-FFF2-40B4-BE49-F238E27FC236}">
                <a16:creationId xmlns:a16="http://schemas.microsoft.com/office/drawing/2014/main" id="{6DD9953A-A74F-E855-23AD-770735590DE8}"/>
              </a:ext>
            </a:extLst>
          </p:cNvPr>
          <p:cNvSpPr txBox="1"/>
          <p:nvPr/>
        </p:nvSpPr>
        <p:spPr>
          <a:xfrm>
            <a:off x="232570" y="975909"/>
            <a:ext cx="5020047" cy="298543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rPr>
              <a:t>Data Used: </a:t>
            </a: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Automatic detection from normalized S/N profiles of the GNSS L1 (1.575 MHz) phase measurements, if standard deviation is greater than 0.2 (CHAMP, Spire, KOMPSAT-5, COSMIC 1 &amp; 2, TANDEM-X, and </a:t>
            </a:r>
            <a:r>
              <a:rPr kumimoji="0" lang="en-US" sz="1400" b="0" i="0" u="none" strike="noStrike" kern="1200" cap="none" spc="0" normalizeH="0" baseline="0" noProof="0" dirty="0" err="1">
                <a:ln>
                  <a:noFill/>
                </a:ln>
                <a:solidFill>
                  <a:prstClr val="white"/>
                </a:solidFill>
                <a:effectLst/>
                <a:uLnTx/>
                <a:uFillTx/>
                <a:latin typeface="Century Gothic" panose="020B0502020202020204"/>
                <a:ea typeface="+mn-ea"/>
                <a:cs typeface="+mn-cs"/>
              </a:rPr>
              <a:t>TerraSAR</a:t>
            </a: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-X: </a:t>
            </a:r>
            <a:r>
              <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rPr>
              <a:t>19,419,036 data points; </a:t>
            </a: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Arras et al., 2008, 2009; Arras, 2010</a:t>
            </a:r>
            <a:r>
              <a:rPr lang="en-US" sz="1400" dirty="0">
                <a:solidFill>
                  <a:prstClr val="white"/>
                </a:solidFill>
                <a:latin typeface="Century Gothic" panose="020B0502020202020204"/>
              </a:rPr>
              <a:t>; </a:t>
            </a: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Arras &amp; Wickert,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rPr>
              <a:t>Modelling Approach: </a:t>
            </a: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Spherical harmonics in MLT and magnetic dip latitude. Separate base models for different seasons and for different magnetic longitude sectors (every 15 degrees)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19729E53-5F03-BE4B-D84E-B0A92318ED3E}"/>
              </a:ext>
            </a:extLst>
          </p:cNvPr>
          <p:cNvPicPr>
            <a:picLocks noChangeAspect="1"/>
          </p:cNvPicPr>
          <p:nvPr/>
        </p:nvPicPr>
        <p:blipFill>
          <a:blip r:embed="rId3"/>
          <a:stretch>
            <a:fillRect/>
          </a:stretch>
        </p:blipFill>
        <p:spPr>
          <a:xfrm>
            <a:off x="0" y="-5407"/>
            <a:ext cx="9144000" cy="925358"/>
          </a:xfrm>
          <a:prstGeom prst="rect">
            <a:avLst/>
          </a:prstGeom>
        </p:spPr>
      </p:pic>
      <p:sp>
        <p:nvSpPr>
          <p:cNvPr id="6" name="Rectangle 2">
            <a:extLst>
              <a:ext uri="{FF2B5EF4-FFF2-40B4-BE49-F238E27FC236}">
                <a16:creationId xmlns:a16="http://schemas.microsoft.com/office/drawing/2014/main" id="{F478F89B-1D66-94B2-1766-D32393D156AF}"/>
              </a:ext>
            </a:extLst>
          </p:cNvPr>
          <p:cNvSpPr txBox="1">
            <a:spLocks noChangeArrowheads="1"/>
          </p:cNvSpPr>
          <p:nvPr/>
        </p:nvSpPr>
        <p:spPr bwMode="auto">
          <a:xfrm>
            <a:off x="16330" y="20220"/>
            <a:ext cx="9143999" cy="78581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Arial" pitchFamily="34" charset="0"/>
              </a:rPr>
              <a:t>  IRI Occurrence Probability Model for </a:t>
            </a:r>
            <a:r>
              <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sporadic–E (</a:t>
            </a:r>
            <a:r>
              <a:rPr kumimoji="0" lang="en-US" sz="28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E</a:t>
            </a:r>
            <a:r>
              <a:rPr kumimoji="0" lang="en-US" sz="2800" b="1" i="1" u="none" strike="noStrike" kern="0" cap="none" spc="0" normalizeH="0" baseline="-2500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s</a:t>
            </a:r>
            <a:r>
              <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 Layer</a:t>
            </a:r>
            <a:endParaRPr kumimoji="0" lang="th-TH"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DilleniaUPC" panose="02020603050405020304" pitchFamily="18" charset="-34"/>
            </a:endParaRPr>
          </a:p>
        </p:txBody>
      </p:sp>
      <p:sp>
        <p:nvSpPr>
          <p:cNvPr id="8" name="Slide Number Placeholder 4">
            <a:extLst>
              <a:ext uri="{FF2B5EF4-FFF2-40B4-BE49-F238E27FC236}">
                <a16:creationId xmlns:a16="http://schemas.microsoft.com/office/drawing/2014/main" id="{EC7A63B3-F735-4C24-E413-DA8E4216083A}"/>
              </a:ext>
            </a:extLst>
          </p:cNvPr>
          <p:cNvSpPr txBox="1">
            <a:spLocks/>
          </p:cNvSpPr>
          <p:nvPr/>
        </p:nvSpPr>
        <p:spPr>
          <a:xfrm>
            <a:off x="6984206" y="6492875"/>
            <a:ext cx="2133600" cy="365125"/>
          </a:xfrm>
          <a:prstGeom prst="rect">
            <a:avLst/>
          </a:prstGeom>
        </p:spPr>
        <p:txBody>
          <a:bodyPr vert="horz" lIns="91440" tIns="45720" rIns="91440" bIns="45720" rtlCol="0" anchor="b"/>
          <a:lstStyle>
            <a:defPPr>
              <a:defRPr lang="en-US"/>
            </a:defPPr>
            <a:lvl1pPr marL="0" algn="r" defTabSz="457200" rtl="0" eaLnBrk="1" latinLnBrk="0" hangingPunct="1">
              <a:defRPr sz="2800" b="0" i="0" kern="1200">
                <a:solidFill>
                  <a:schemeClr val="bg2">
                    <a:lumMod val="5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CFFACD-DABB-452B-819E-51EBB9BDD959}"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id="{621AF7BD-A5F2-5936-0989-A073DA9E3027}"/>
              </a:ext>
            </a:extLst>
          </p:cNvPr>
          <p:cNvPicPr>
            <a:picLocks noChangeAspect="1"/>
          </p:cNvPicPr>
          <p:nvPr/>
        </p:nvPicPr>
        <p:blipFill>
          <a:blip r:embed="rId4"/>
          <a:stretch>
            <a:fillRect/>
          </a:stretch>
        </p:blipFill>
        <p:spPr>
          <a:xfrm>
            <a:off x="501583" y="4523658"/>
            <a:ext cx="3426249" cy="2170364"/>
          </a:xfrm>
          <a:prstGeom prst="rect">
            <a:avLst/>
          </a:prstGeom>
        </p:spPr>
      </p:pic>
      <p:pic>
        <p:nvPicPr>
          <p:cNvPr id="7" name="Picture 6">
            <a:extLst>
              <a:ext uri="{FF2B5EF4-FFF2-40B4-BE49-F238E27FC236}">
                <a16:creationId xmlns:a16="http://schemas.microsoft.com/office/drawing/2014/main" id="{3108C2AB-59AC-6CEA-BFF0-1D7441FEC46C}"/>
              </a:ext>
            </a:extLst>
          </p:cNvPr>
          <p:cNvPicPr>
            <a:picLocks noChangeAspect="1"/>
          </p:cNvPicPr>
          <p:nvPr/>
        </p:nvPicPr>
        <p:blipFill>
          <a:blip r:embed="rId5"/>
          <a:stretch>
            <a:fillRect/>
          </a:stretch>
        </p:blipFill>
        <p:spPr>
          <a:xfrm>
            <a:off x="4316956" y="4500776"/>
            <a:ext cx="4693349" cy="2170364"/>
          </a:xfrm>
          <a:prstGeom prst="rect">
            <a:avLst/>
          </a:prstGeom>
        </p:spPr>
      </p:pic>
      <p:sp>
        <p:nvSpPr>
          <p:cNvPr id="10" name="TextBox 9">
            <a:extLst>
              <a:ext uri="{FF2B5EF4-FFF2-40B4-BE49-F238E27FC236}">
                <a16:creationId xmlns:a16="http://schemas.microsoft.com/office/drawing/2014/main" id="{0ECE841E-EF9F-0155-DBCD-ED4AEFF98331}"/>
              </a:ext>
            </a:extLst>
          </p:cNvPr>
          <p:cNvSpPr txBox="1"/>
          <p:nvPr/>
        </p:nvSpPr>
        <p:spPr>
          <a:xfrm>
            <a:off x="622868" y="4232968"/>
            <a:ext cx="462975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Variation with LT and latitude</a:t>
            </a:r>
          </a:p>
        </p:txBody>
      </p:sp>
      <p:sp>
        <p:nvSpPr>
          <p:cNvPr id="11" name="TextBox 10">
            <a:extLst>
              <a:ext uri="{FF2B5EF4-FFF2-40B4-BE49-F238E27FC236}">
                <a16:creationId xmlns:a16="http://schemas.microsoft.com/office/drawing/2014/main" id="{2ACA36E0-169E-46B3-4E1B-F77410DF134C}"/>
              </a:ext>
            </a:extLst>
          </p:cNvPr>
          <p:cNvSpPr txBox="1"/>
          <p:nvPr/>
        </p:nvSpPr>
        <p:spPr>
          <a:xfrm>
            <a:off x="5586768" y="4250447"/>
            <a:ext cx="17764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a:ea typeface="+mn-ea"/>
                <a:cs typeface="+mn-cs"/>
              </a:rPr>
              <a:t>Seasonal variation</a:t>
            </a:r>
          </a:p>
        </p:txBody>
      </p:sp>
      <p:pic>
        <p:nvPicPr>
          <p:cNvPr id="9" name="그림 3">
            <a:extLst>
              <a:ext uri="{FF2B5EF4-FFF2-40B4-BE49-F238E27FC236}">
                <a16:creationId xmlns:a16="http://schemas.microsoft.com/office/drawing/2014/main" id="{6FCDA10C-5854-34A7-531A-4E2926873C69}"/>
              </a:ext>
            </a:extLst>
          </p:cNvPr>
          <p:cNvPicPr>
            <a:picLocks noChangeAspect="1"/>
          </p:cNvPicPr>
          <p:nvPr/>
        </p:nvPicPr>
        <p:blipFill>
          <a:blip r:embed="rId6"/>
          <a:stretch>
            <a:fillRect/>
          </a:stretch>
        </p:blipFill>
        <p:spPr>
          <a:xfrm>
            <a:off x="5799052" y="1581480"/>
            <a:ext cx="2659667" cy="2320171"/>
          </a:xfrm>
          <a:prstGeom prst="rect">
            <a:avLst/>
          </a:prstGeom>
        </p:spPr>
      </p:pic>
      <p:sp>
        <p:nvSpPr>
          <p:cNvPr id="12" name="TextBox 11">
            <a:extLst>
              <a:ext uri="{FF2B5EF4-FFF2-40B4-BE49-F238E27FC236}">
                <a16:creationId xmlns:a16="http://schemas.microsoft.com/office/drawing/2014/main" id="{1DC05419-BCAC-FBC8-F43F-0B021332AC67}"/>
              </a:ext>
            </a:extLst>
          </p:cNvPr>
          <p:cNvSpPr txBox="1"/>
          <p:nvPr/>
        </p:nvSpPr>
        <p:spPr>
          <a:xfrm>
            <a:off x="5669336" y="1158674"/>
            <a:ext cx="2781531" cy="300082"/>
          </a:xfrm>
          <a:prstGeom prst="rect">
            <a:avLst/>
          </a:prstGeom>
          <a:noFill/>
        </p:spPr>
        <p:txBody>
          <a:bodyPr wrap="none" rtlCol="0">
            <a:spAutoFit/>
          </a:bodyPr>
          <a:lstStyle/>
          <a:p>
            <a:r>
              <a:rPr lang="en-GB" sz="1350" dirty="0"/>
              <a:t>Variation with LT and longitude</a:t>
            </a:r>
          </a:p>
        </p:txBody>
      </p:sp>
    </p:spTree>
    <p:extLst>
      <p:ext uri="{BB962C8B-B14F-4D97-AF65-F5344CB8AC3E}">
        <p14:creationId xmlns:p14="http://schemas.microsoft.com/office/powerpoint/2010/main" val="1350141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2"/>
          </p:nvPr>
        </p:nvSpPr>
        <p:spPr>
          <a:xfrm>
            <a:off x="72390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01258CCD-561B-41D7-AC35-6355EFC9C2B1}" type="slidenum">
              <a:rPr kumimoji="0" lang="en-US" altLang="en-US" sz="1400" b="0" i="0" u="none" strike="noStrike" kern="0" cap="none" spc="0" normalizeH="0" baseline="0" noProof="0" smtClean="0">
                <a:ln>
                  <a:noFill/>
                </a:ln>
                <a:solidFill>
                  <a:schemeClr val="tx1"/>
                </a:solidFill>
                <a:effectLst/>
                <a:uLnTx/>
                <a:uFillTx/>
                <a:latin typeface="Times" panose="02020603050405020304" pitchFamily="18" charset="0"/>
                <a:ea typeface="MS PGothic" panose="020B0600070205080204" pitchFamily="34" charset="-128"/>
              </a:rPr>
              <a:pPr marL="0" marR="0" lvl="0" indent="0" defTabSz="914400" eaLnBrk="1" fontAlgn="auto" latinLnBrk="0" hangingPunct="1">
                <a:lnSpc>
                  <a:spcPct val="100000"/>
                </a:lnSpc>
                <a:spcBef>
                  <a:spcPct val="0"/>
                </a:spcBef>
                <a:spcAft>
                  <a:spcPts val="0"/>
                </a:spcAft>
                <a:buClrTx/>
                <a:buSzTx/>
                <a:buFontTx/>
                <a:buNone/>
                <a:tabLst/>
                <a:defRPr/>
              </a:pPr>
              <a:t>25</a:t>
            </a:fld>
            <a:endParaRPr kumimoji="0" lang="en-US" altLang="en-US" sz="1400" b="0" i="0" u="none" strike="noStrike" kern="0" cap="none" spc="0" normalizeH="0" baseline="0" noProof="0">
              <a:ln>
                <a:noFill/>
              </a:ln>
              <a:solidFill>
                <a:schemeClr val="tx1"/>
              </a:solidFill>
              <a:effectLst/>
              <a:uLnTx/>
              <a:uFillTx/>
              <a:latin typeface="Times" panose="02020603050405020304" pitchFamily="18" charset="0"/>
              <a:ea typeface="MS PGothic" panose="020B0600070205080204" pitchFamily="34" charset="-128"/>
            </a:endParaRPr>
          </a:p>
        </p:txBody>
      </p:sp>
      <p:sp>
        <p:nvSpPr>
          <p:cNvPr id="39939" name="TextBox 4"/>
          <p:cNvSpPr txBox="1">
            <a:spLocks noChangeArrowheads="1"/>
          </p:cNvSpPr>
          <p:nvPr/>
        </p:nvSpPr>
        <p:spPr bwMode="auto">
          <a:xfrm>
            <a:off x="1257300" y="1328738"/>
            <a:ext cx="66294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800100" indent="-34290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 typeface="Wingdings" panose="05000000000000000000" pitchFamily="2" charset="2"/>
              <a:buChar char="v"/>
              <a:tabLst/>
              <a:defRPr/>
            </a:pPr>
            <a:r>
              <a:rPr kumimoji="0" lang="en-US" altLang="en-US" sz="28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ADJUSTING IRI DRIVERS (INDICES) UNTIL</a:t>
            </a: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8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IRI AGREES WITH OBSERVATIONS</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6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 typeface="Wingdings" panose="05000000000000000000" pitchFamily="2" charset="2"/>
              <a:buChar char="v"/>
              <a:tabLst/>
              <a:defRPr/>
            </a:pPr>
            <a:r>
              <a:rPr kumimoji="0" lang="en-US" altLang="en-US" sz="28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ASSIMILATING REAL-TIME DATA INTO</a:t>
            </a: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8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BACKGROUND IRI</a:t>
            </a:r>
          </a:p>
          <a:p>
            <a:pPr marL="0" marR="0" lvl="0" indent="0" defTabSz="914400" eaLnBrk="1" fontAlgn="auto" latinLnBrk="0" hangingPunct="1">
              <a:lnSpc>
                <a:spcPct val="100000"/>
              </a:lnSpc>
              <a:spcBef>
                <a:spcPct val="0"/>
              </a:spcBef>
              <a:spcAft>
                <a:spcPts val="0"/>
              </a:spcAft>
              <a:buClrTx/>
              <a:buSzTx/>
              <a:buFont typeface="Wingdings" panose="05000000000000000000" pitchFamily="2" charset="2"/>
              <a:buChar char="v"/>
              <a:tabLst/>
              <a:defRPr/>
            </a:pPr>
            <a:endParaRPr kumimoji="0" lang="en-US" altLang="en-US" sz="16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 typeface="Wingdings" panose="05000000000000000000" pitchFamily="2" charset="2"/>
              <a:buChar char="v"/>
              <a:tabLst/>
              <a:defRPr/>
            </a:pPr>
            <a:r>
              <a:rPr kumimoji="0" lang="en-US" altLang="en-US" sz="28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BOTH TECHNIQUES CAN BE USED ALSO</a:t>
            </a: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8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FOR RETROSPECTIVE ANALYSIS</a:t>
            </a:r>
          </a:p>
          <a:p>
            <a:pPr marL="0" marR="0" lvl="0" indent="0" defTabSz="914400" eaLnBrk="1" fontAlgn="auto" latinLnBrk="0" hangingPunct="1">
              <a:lnSpc>
                <a:spcPct val="100000"/>
              </a:lnSpc>
              <a:spcBef>
                <a:spcPct val="0"/>
              </a:spcBef>
              <a:spcAft>
                <a:spcPts val="0"/>
              </a:spcAft>
              <a:buClrTx/>
              <a:buSzTx/>
              <a:buFont typeface="Wingdings" panose="05000000000000000000" pitchFamily="2" charset="2"/>
              <a:buChar char="v"/>
              <a:tabLst/>
              <a:defRPr/>
            </a:pPr>
            <a:endParaRPr kumimoji="0" lang="en-US" altLang="en-US" sz="16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ct val="0"/>
              </a:spcBef>
              <a:spcAft>
                <a:spcPts val="0"/>
              </a:spcAft>
              <a:buClrTx/>
              <a:buSzTx/>
              <a:buFont typeface="Wingdings" panose="05000000000000000000" pitchFamily="2" charset="2"/>
              <a:buChar char="v"/>
              <a:tabLst/>
              <a:defRPr/>
            </a:pPr>
            <a:r>
              <a:rPr kumimoji="0" lang="en-US" altLang="en-US" sz="28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FORECAST REQUIRES INDICES FORECAST</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9962" name="Rectangle 18"/>
          <p:cNvSpPr>
            <a:spLocks noChangeArrowheads="1"/>
          </p:cNvSpPr>
          <p:nvPr/>
        </p:nvSpPr>
        <p:spPr bwMode="auto">
          <a:xfrm>
            <a:off x="5029200" y="714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25" name="TextBox 4"/>
          <p:cNvSpPr txBox="1">
            <a:spLocks noChangeArrowheads="1"/>
          </p:cNvSpPr>
          <p:nvPr/>
        </p:nvSpPr>
        <p:spPr bwMode="auto">
          <a:xfrm flipH="1">
            <a:off x="2241550" y="255588"/>
            <a:ext cx="4379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800" b="1" i="0" u="none" strike="noStrike" kern="0" cap="none" spc="0" normalizeH="0" baseline="0" noProof="0">
                <a:ln>
                  <a:noFill/>
                </a:ln>
                <a:solidFill>
                  <a:srgbClr val="D60093"/>
                </a:solidFill>
                <a:effectLst/>
                <a:uLnTx/>
                <a:uFillTx/>
                <a:latin typeface="Arial" panose="020B0604020202020204" pitchFamily="34" charset="0"/>
              </a:rPr>
              <a:t>SOME APPLICATIONS</a:t>
            </a:r>
          </a:p>
        </p:txBody>
      </p:sp>
      <p:sp>
        <p:nvSpPr>
          <p:cNvPr id="26" name="Text Box 2"/>
          <p:cNvSpPr txBox="1">
            <a:spLocks noChangeArrowheads="1"/>
          </p:cNvSpPr>
          <p:nvPr/>
        </p:nvSpPr>
        <p:spPr bwMode="auto">
          <a:xfrm>
            <a:off x="1066800" y="130175"/>
            <a:ext cx="6946900" cy="579438"/>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3200" b="1" i="0" u="none" strike="noStrike" kern="0" cap="none" spc="0" normalizeH="0" baseline="0" noProof="0">
                <a:ln>
                  <a:noFill/>
                </a:ln>
                <a:solidFill>
                  <a:schemeClr val="tx1"/>
                </a:solidFill>
                <a:effectLst/>
                <a:uLnTx/>
                <a:uFillTx/>
                <a:latin typeface="Times" panose="02020603050405020304" pitchFamily="18" charset="0"/>
                <a:ea typeface="MS PGothic" panose="020B0600070205080204" pitchFamily="34" charset="-128"/>
                <a:cs typeface="Arial" panose="020B0604020202020204" pitchFamily="34" charset="0"/>
              </a:rPr>
              <a:t>Build-up of IRI electron density profile</a:t>
            </a:r>
          </a:p>
        </p:txBody>
      </p:sp>
      <p:sp>
        <p:nvSpPr>
          <p:cNvPr id="29" name="AutoShape 37" descr="COSPAR 2014"/>
          <p:cNvSpPr>
            <a:spLocks noChangeAspect="1" noChangeArrowheads="1"/>
          </p:cNvSpPr>
          <p:nvPr/>
        </p:nvSpPr>
        <p:spPr bwMode="auto">
          <a:xfrm>
            <a:off x="307975" y="-144463"/>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a typeface="MS PGothic" panose="020B0600070205080204" pitchFamily="34" charset="-128"/>
            </a:endParaRPr>
          </a:p>
        </p:txBody>
      </p:sp>
      <p:sp>
        <p:nvSpPr>
          <p:cNvPr id="30" name="สี่เหลี่ยมผืนผ้า 5"/>
          <p:cNvSpPr>
            <a:spLocks noChangeArrowheads="1"/>
          </p:cNvSpPr>
          <p:nvPr/>
        </p:nvSpPr>
        <p:spPr bwMode="auto">
          <a:xfrm>
            <a:off x="0" y="-22637"/>
            <a:ext cx="9144000" cy="914400"/>
          </a:xfrm>
          <a:prstGeom prst="rect">
            <a:avLst/>
          </a:prstGeom>
          <a:solidFill>
            <a:srgbClr val="FF9933"/>
          </a:solidFill>
          <a:ln w="9525" algn="ctr">
            <a:noFill/>
            <a:round/>
            <a:headEnd/>
            <a:tailEnd/>
          </a:ln>
          <a:effectLst>
            <a:innerShdw blurRad="63500" dist="50800" dir="5400000">
              <a:prstClr val="black">
                <a:alpha val="50000"/>
              </a:prstClr>
            </a:inn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n-lt"/>
            </a:endParaRPr>
          </a:p>
        </p:txBody>
      </p:sp>
      <p:sp>
        <p:nvSpPr>
          <p:cNvPr id="31" name="Rectangle 2"/>
          <p:cNvSpPr txBox="1">
            <a:spLocks noChangeArrowheads="1"/>
          </p:cNvSpPr>
          <p:nvPr/>
        </p:nvSpPr>
        <p:spPr bwMode="auto">
          <a:xfrm>
            <a:off x="457200" y="49213"/>
            <a:ext cx="8229600" cy="785812"/>
          </a:xfrm>
          <a:prstGeom prst="rect">
            <a:avLst/>
          </a:prstGeom>
          <a:noFill/>
          <a:ln w="9525">
            <a:noFill/>
            <a:miter lim="800000"/>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rPr>
              <a:t>IRI citations</a:t>
            </a:r>
            <a:endParaRPr kumimoji="0" lang="th-TH" altLang="en-US" sz="3200" b="1" i="0" u="none" strike="noStrike" kern="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endParaRPr>
          </a:p>
        </p:txBody>
      </p:sp>
      <p:sp>
        <p:nvSpPr>
          <p:cNvPr id="32" name="Rectangle 6"/>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3" name="Rectangle 9"/>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4" name="Rectangle 10"/>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 name="Rectangle 12"/>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6" name="Rectangle 14"/>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7" name="Rectangle 10"/>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8" name="Rectangle 12"/>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9" name="Rectangle 14"/>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40" name="Rectangle 8"/>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41" name="Rectangle 6"/>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42" name="Rectangle 8"/>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43" name="Rectangle 10"/>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44" name="Rectangle 12"/>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45" name="Rectangle 14"/>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46" name="Rectangle 16"/>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47" name="Rectangle 18"/>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pic>
        <p:nvPicPr>
          <p:cNvPr id="48" name="Picture 12" descr="COSPAR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6038"/>
            <a:ext cx="61436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050" y="153988"/>
            <a:ext cx="12128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6"/>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51" name="Rectangle 9"/>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52" name="Rectangle 10"/>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53" name="Rectangle 12"/>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54" name="Rectangle 14"/>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55" name="Rectangle 31"/>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56" name="Rectangle 12"/>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57" name="Rectangle 14"/>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58" name="Rectangle 8"/>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59" name="Rectangle 6"/>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60" name="Rectangle 8"/>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61" name="Rectangle 10"/>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62" name="Rectangle 12"/>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63" name="Rectangle 14"/>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64" name="Rectangle 16"/>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65" name="Rectangle 18"/>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66" name="Text Box 2"/>
          <p:cNvSpPr txBox="1">
            <a:spLocks noChangeArrowheads="1"/>
          </p:cNvSpPr>
          <p:nvPr/>
        </p:nvSpPr>
        <p:spPr bwMode="auto">
          <a:xfrm>
            <a:off x="1066800" y="152400"/>
            <a:ext cx="6946900" cy="579438"/>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3200" b="1" i="0" u="none" strike="noStrike" kern="0" cap="none" spc="0" normalizeH="0" baseline="0" noProof="0">
                <a:ln>
                  <a:noFill/>
                </a:ln>
                <a:solidFill>
                  <a:schemeClr val="tx1"/>
                </a:solidFill>
                <a:effectLst/>
                <a:uLnTx/>
                <a:uFillTx/>
                <a:latin typeface="Times" panose="02020603050405020304" pitchFamily="18" charset="0"/>
                <a:ea typeface="MS PGothic" panose="020B0600070205080204" pitchFamily="34" charset="-128"/>
                <a:cs typeface="Arial" panose="020B0604020202020204" pitchFamily="34" charset="0"/>
              </a:rPr>
              <a:t>Build-up of IRI electron density profile</a:t>
            </a:r>
          </a:p>
        </p:txBody>
      </p:sp>
      <p:sp>
        <p:nvSpPr>
          <p:cNvPr id="67" name="สี่เหลี่ยมผืนผ้า 5"/>
          <p:cNvSpPr>
            <a:spLocks noChangeArrowheads="1"/>
          </p:cNvSpPr>
          <p:nvPr/>
        </p:nvSpPr>
        <p:spPr bwMode="auto">
          <a:xfrm>
            <a:off x="0" y="-32646"/>
            <a:ext cx="9144000" cy="1143000"/>
          </a:xfrm>
          <a:prstGeom prst="rect">
            <a:avLst/>
          </a:prstGeom>
          <a:solidFill>
            <a:srgbClr val="0000FF"/>
          </a:solidFill>
          <a:ln w="9525" algn="ctr">
            <a:noFill/>
            <a:round/>
            <a:headEnd/>
            <a:tailEnd/>
          </a:ln>
          <a:effectLst>
            <a:innerShdw blurRad="63500" dist="50800" dir="5400000">
              <a:prstClr val="black">
                <a:alpha val="50000"/>
              </a:prstClr>
            </a:inn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n-lt"/>
            </a:endParaRPr>
          </a:p>
        </p:txBody>
      </p:sp>
      <p:sp>
        <p:nvSpPr>
          <p:cNvPr id="68" name="Rectangle 2"/>
          <p:cNvSpPr txBox="1">
            <a:spLocks noChangeArrowheads="1"/>
          </p:cNvSpPr>
          <p:nvPr/>
        </p:nvSpPr>
        <p:spPr bwMode="auto">
          <a:xfrm>
            <a:off x="0" y="150813"/>
            <a:ext cx="9144000" cy="766762"/>
          </a:xfrm>
          <a:prstGeom prst="rect">
            <a:avLst/>
          </a:prstGeom>
          <a:noFill/>
          <a:ln w="9525">
            <a:noFill/>
            <a:miter lim="800000"/>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rPr>
              <a:t>IRI Real-Time Algorithms</a:t>
            </a:r>
          </a:p>
        </p:txBody>
      </p:sp>
      <p:sp>
        <p:nvSpPr>
          <p:cNvPr id="69"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70"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71"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72"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73"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74"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75"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76"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77"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78"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79"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80"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81"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82"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83"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84"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Tree>
    <p:extLst>
      <p:ext uri="{BB962C8B-B14F-4D97-AF65-F5344CB8AC3E}">
        <p14:creationId xmlns:p14="http://schemas.microsoft.com/office/powerpoint/2010/main" val="287298165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2"/>
          </p:nvPr>
        </p:nvSpPr>
        <p:spPr>
          <a:xfrm>
            <a:off x="8237982" y="6400800"/>
            <a:ext cx="857250" cy="669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9EF94893-F196-46CC-BD74-EA493A71F46C}" type="slidenum">
              <a:rPr kumimoji="0" lang="en-US" altLang="en-US" sz="1400" b="0" i="0" u="none" strike="noStrike" kern="0" cap="none" spc="0" normalizeH="0" baseline="0" noProof="0" smtClean="0">
                <a:ln>
                  <a:noFill/>
                </a:ln>
                <a:solidFill>
                  <a:schemeClr val="tx1"/>
                </a:solidFill>
                <a:effectLst/>
                <a:uLnTx/>
                <a:uFillTx/>
                <a:latin typeface="Times" panose="02020603050405020304" pitchFamily="18" charset="0"/>
                <a:ea typeface="MS PGothic" panose="020B0600070205080204" pitchFamily="34" charset="-128"/>
              </a:rPr>
              <a:pPr marL="0" marR="0" lvl="0" indent="0" defTabSz="914400" eaLnBrk="1" fontAlgn="auto" latinLnBrk="0" hangingPunct="1">
                <a:lnSpc>
                  <a:spcPct val="100000"/>
                </a:lnSpc>
                <a:spcBef>
                  <a:spcPct val="0"/>
                </a:spcBef>
                <a:spcAft>
                  <a:spcPts val="0"/>
                </a:spcAft>
                <a:buClrTx/>
                <a:buSzTx/>
                <a:buFontTx/>
                <a:buNone/>
                <a:tabLst/>
                <a:defRPr/>
              </a:pPr>
              <a:t>26</a:t>
            </a:fld>
            <a:endParaRPr kumimoji="0" lang="en-US" altLang="en-US" sz="1400" b="0" i="0" u="none" strike="noStrike" kern="0" cap="none" spc="0" normalizeH="0" baseline="0" noProof="0" dirty="0">
              <a:ln>
                <a:noFill/>
              </a:ln>
              <a:solidFill>
                <a:schemeClr val="tx1"/>
              </a:solidFill>
              <a:effectLst/>
              <a:uLnTx/>
              <a:uFillTx/>
              <a:latin typeface="Times" panose="02020603050405020304" pitchFamily="18" charset="0"/>
              <a:ea typeface="MS PGothic" panose="020B0600070205080204" pitchFamily="34" charset="-128"/>
            </a:endParaRPr>
          </a:p>
        </p:txBody>
      </p:sp>
      <p:sp>
        <p:nvSpPr>
          <p:cNvPr id="40963" name="TextBox 4"/>
          <p:cNvSpPr txBox="1">
            <a:spLocks noChangeArrowheads="1"/>
          </p:cNvSpPr>
          <p:nvPr/>
        </p:nvSpPr>
        <p:spPr bwMode="auto">
          <a:xfrm>
            <a:off x="838200" y="2617624"/>
            <a:ext cx="86106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800100" indent="-34290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Updating algorithms using effective indices:</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7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ct val="0"/>
              </a:spcBef>
              <a:spcAft>
                <a:spcPts val="600"/>
              </a:spcAft>
              <a:buClrTx/>
              <a:buSzTx/>
              <a:buFont typeface="Wingdings" panose="05000000000000000000" pitchFamily="2" charset="2"/>
              <a:buChar char="v"/>
              <a:tabLst/>
              <a:defRPr/>
            </a:pP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Bilitza et al. (1997) - Effective </a:t>
            </a:r>
            <a:r>
              <a:rPr kumimoji="0" lang="en-US" altLang="en-US"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IG12</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index (</a:t>
            </a:r>
            <a:r>
              <a:rPr kumimoji="0" lang="en-US" altLang="en-US"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EIG12</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determined with </a:t>
            </a:r>
            <a:r>
              <a:rPr kumimoji="0" lang="en-US" altLang="en-US" sz="14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ionosonde</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altLang="en-US" sz="1400" b="0"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foF2</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data</a:t>
            </a:r>
          </a:p>
          <a:p>
            <a:pPr marL="0" marR="0" lvl="0" indent="0" defTabSz="914400" eaLnBrk="1" fontAlgn="auto" latinLnBrk="0" hangingPunct="1">
              <a:lnSpc>
                <a:spcPct val="100000"/>
              </a:lnSpc>
              <a:spcBef>
                <a:spcPct val="0"/>
              </a:spcBef>
              <a:spcAft>
                <a:spcPts val="600"/>
              </a:spcAft>
              <a:buClrTx/>
              <a:buSzTx/>
              <a:buFont typeface="Wingdings" panose="05000000000000000000" pitchFamily="2" charset="2"/>
              <a:buChar char="v"/>
              <a:tabLst/>
              <a:defRPr/>
            </a:pP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altLang="en-US" sz="14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Komjathy</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et al. (1998),– </a:t>
            </a:r>
            <a:r>
              <a:rPr kumimoji="0" lang="en-US" altLang="en-US"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EIG12</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with GPS </a:t>
            </a:r>
            <a:r>
              <a:rPr kumimoji="0" lang="en-US" altLang="en-US" sz="1400" b="0" i="1"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vTEC</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map</a:t>
            </a:r>
            <a:endParaRPr kumimoji="0" lang="en-US" altLang="en-US" sz="5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ct val="0"/>
              </a:spcBef>
              <a:spcAft>
                <a:spcPts val="600"/>
              </a:spcAft>
              <a:buClrTx/>
              <a:buSzTx/>
              <a:buFont typeface="Wingdings" panose="05000000000000000000" pitchFamily="2" charset="2"/>
              <a:buChar char="v"/>
              <a:tabLst/>
              <a:defRPr/>
            </a:pP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Hernandez-</a:t>
            </a:r>
            <a:r>
              <a:rPr kumimoji="0" lang="en-US" altLang="en-US" sz="14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Pajares</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et al. (2002) - </a:t>
            </a:r>
            <a:r>
              <a:rPr kumimoji="0" lang="en-US" altLang="en-US"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EIG12</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with GPS slant </a:t>
            </a:r>
            <a:r>
              <a:rPr kumimoji="0" lang="en-US" altLang="en-US" sz="1400" b="0"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TEC</a:t>
            </a:r>
          </a:p>
          <a:p>
            <a:pPr marL="0" marR="0" lvl="0" indent="0" defTabSz="914400" eaLnBrk="1" fontAlgn="auto" latinLnBrk="0" hangingPunct="1">
              <a:lnSpc>
                <a:spcPct val="100000"/>
              </a:lnSpc>
              <a:spcBef>
                <a:spcPct val="0"/>
              </a:spcBef>
              <a:spcAft>
                <a:spcPts val="600"/>
              </a:spcAft>
              <a:buClrTx/>
              <a:buSzTx/>
              <a:buFont typeface="Wingdings" panose="05000000000000000000" pitchFamily="2" charset="2"/>
              <a:buChar char="v"/>
              <a:tabLst/>
              <a:defRPr/>
            </a:pP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Zhang et al. (2010) – </a:t>
            </a:r>
            <a:r>
              <a:rPr kumimoji="0" lang="en-US" altLang="en-US"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Effective </a:t>
            </a:r>
            <a:r>
              <a:rPr kumimoji="0" lang="en-US" altLang="en-US" sz="1400" b="1"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Kp</a:t>
            </a:r>
            <a:r>
              <a:rPr kumimoji="0" lang="en-US" altLang="en-US"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from GUVI/SSUSI for </a:t>
            </a:r>
            <a:r>
              <a:rPr kumimoji="0" lang="en-US" altLang="en-US" sz="14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auroral</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boundary model</a:t>
            </a:r>
            <a:endParaRPr kumimoji="0" lang="en-US" altLang="en-US" sz="6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ct val="0"/>
              </a:spcBef>
              <a:spcAft>
                <a:spcPts val="600"/>
              </a:spcAft>
              <a:buClrTx/>
              <a:buSzTx/>
              <a:buFont typeface="Wingdings" panose="05000000000000000000" pitchFamily="2" charset="2"/>
              <a:buChar char="v"/>
              <a:tabLst/>
              <a:defRPr/>
            </a:pP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altLang="en-US" sz="1400" b="0" i="0" u="none" strike="noStrike" kern="0" cap="none" spc="0" normalizeH="0" baseline="0" noProof="0" dirty="0" err="1">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rPr>
              <a:t>Pezzopane</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rPr>
              <a:t> et al. (2011) – </a:t>
            </a:r>
            <a:r>
              <a:rPr kumimoji="0" lang="en-US" altLang="en-US" sz="1400" b="1" i="0" u="none" strike="noStrike" kern="0" cap="none" spc="0" normalizeH="0" baseline="0" noProof="0" dirty="0">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rPr>
              <a:t>EIG12</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rPr>
              <a:t> from </a:t>
            </a:r>
            <a:r>
              <a:rPr kumimoji="0" lang="en-US" altLang="en-US" sz="1400" b="0" i="0" u="none" strike="noStrike" kern="0" cap="none" spc="0" normalizeH="0" baseline="0" noProof="0" dirty="0" err="1">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rPr>
              <a:t>ionosondes</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rPr>
              <a:t> plus assimilation of </a:t>
            </a:r>
            <a:r>
              <a:rPr kumimoji="0" lang="en-US" altLang="en-US" sz="1400" b="0" i="0" u="none" strike="noStrike" kern="0" cap="none" spc="0" normalizeH="0" baseline="0" noProof="0" dirty="0" err="1">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rPr>
              <a:t>bottomside</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rPr>
              <a:t> profiles</a:t>
            </a:r>
          </a:p>
          <a:p>
            <a:pPr marL="0" marR="0" lvl="0" indent="0" defTabSz="914400" eaLnBrk="1" fontAlgn="auto" latinLnBrk="0" hangingPunct="1">
              <a:lnSpc>
                <a:spcPct val="100000"/>
              </a:lnSpc>
              <a:spcBef>
                <a:spcPct val="0"/>
              </a:spcBef>
              <a:spcAft>
                <a:spcPts val="600"/>
              </a:spcAft>
              <a:buClrTx/>
              <a:buSzTx/>
              <a:buFont typeface="Wingdings" panose="05000000000000000000" pitchFamily="2" charset="2"/>
              <a:buChar char="v"/>
              <a:tabLst/>
              <a:defRPr/>
            </a:pP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altLang="en-US" sz="1400" b="0" i="0" u="none" strike="noStrike" kern="0" cap="none" spc="0" normalizeH="0" baseline="0" noProof="0" dirty="0" err="1">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rPr>
              <a:t>Migoya-Orué</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rPr>
              <a:t> et al. (2015) – </a:t>
            </a:r>
            <a:r>
              <a:rPr kumimoji="0" lang="en-US" altLang="en-US" sz="1400" b="1" i="0" u="none" strike="noStrike" kern="0" cap="none" spc="0" normalizeH="0" baseline="0" noProof="0" dirty="0">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rPr>
              <a:t>EIG12</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rPr>
              <a:t> with GIM and using interpolation within a grid</a:t>
            </a:r>
          </a:p>
          <a:p>
            <a:pPr marL="0" marR="0" lvl="0" indent="0" defTabSz="914400" eaLnBrk="1" fontAlgn="auto" latinLnBrk="0" hangingPunct="1">
              <a:lnSpc>
                <a:spcPct val="100000"/>
              </a:lnSpc>
              <a:spcBef>
                <a:spcPct val="0"/>
              </a:spcBef>
              <a:spcAft>
                <a:spcPts val="600"/>
              </a:spcAft>
              <a:buClrTx/>
              <a:buSzTx/>
              <a:buFont typeface="Wingdings" panose="05000000000000000000" pitchFamily="2" charset="2"/>
              <a:buChar char="v"/>
              <a:tabLst/>
              <a:defRPr/>
            </a:pP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altLang="en-US" sz="14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Ssessanga</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et al. (2015) – Regional IRI update with </a:t>
            </a:r>
            <a:r>
              <a:rPr kumimoji="0" lang="en-US" altLang="en-US"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EIG12</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from South-Korean </a:t>
            </a:r>
            <a:r>
              <a:rPr kumimoji="0" lang="en-US" altLang="en-US" sz="1400" b="0"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TEC</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data</a:t>
            </a:r>
            <a:endPar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endParaRPr>
          </a:p>
          <a:p>
            <a:pPr marL="0" marR="0" lvl="0" indent="0" defTabSz="914400" eaLnBrk="1" fontAlgn="auto" latinLnBrk="0" hangingPunct="1">
              <a:lnSpc>
                <a:spcPct val="100000"/>
              </a:lnSpc>
              <a:spcBef>
                <a:spcPct val="0"/>
              </a:spcBef>
              <a:spcAft>
                <a:spcPts val="600"/>
              </a:spcAft>
              <a:buClrTx/>
              <a:buSzTx/>
              <a:buFont typeface="Wingdings" panose="05000000000000000000" pitchFamily="2" charset="2"/>
              <a:buChar char="v"/>
              <a:tabLst/>
              <a:defRPr/>
            </a:pP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altLang="en-US" sz="14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Habarulema</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and </a:t>
            </a:r>
            <a:r>
              <a:rPr kumimoji="0" lang="en-US" altLang="en-US" sz="14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Ssessanga</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(2016) - </a:t>
            </a:r>
            <a:r>
              <a:rPr kumimoji="0" lang="en-US" altLang="en-US"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ER12</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and </a:t>
            </a:r>
            <a:r>
              <a:rPr kumimoji="0" lang="en-US" altLang="en-US"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EIG12</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for IRI with African </a:t>
            </a:r>
            <a:r>
              <a:rPr kumimoji="0" lang="en-US" altLang="en-US" sz="1400" b="0"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TEC</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data</a:t>
            </a:r>
          </a:p>
          <a:p>
            <a:pPr marL="0" marR="0" lvl="0" indent="0" defTabSz="914400" eaLnBrk="1" fontAlgn="auto" latinLnBrk="0" hangingPunct="1">
              <a:lnSpc>
                <a:spcPct val="100000"/>
              </a:lnSpc>
              <a:spcBef>
                <a:spcPct val="0"/>
              </a:spcBef>
              <a:spcAft>
                <a:spcPts val="600"/>
              </a:spcAft>
              <a:buClrTx/>
              <a:buSzTx/>
              <a:buFont typeface="Wingdings" panose="05000000000000000000" pitchFamily="2" charset="2"/>
              <a:buChar char="v"/>
              <a:tabLst/>
              <a:defRPr/>
            </a:pP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altLang="en-US" sz="14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Pignalberi</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et al. (2018) - </a:t>
            </a:r>
            <a:r>
              <a:rPr kumimoji="0" lang="en-US" altLang="en-US"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ER12</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and </a:t>
            </a:r>
            <a:r>
              <a:rPr kumimoji="0" lang="en-US" altLang="en-US"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EIG12</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grid from </a:t>
            </a:r>
            <a:r>
              <a:rPr kumimoji="0" lang="en-US" altLang="en-US" sz="14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ionosonde</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data and Kriging method</a:t>
            </a:r>
          </a:p>
          <a:p>
            <a:pPr marL="0" marR="0" lvl="0" indent="0" defTabSz="914400" eaLnBrk="1" fontAlgn="auto" latinLnBrk="0" hangingPunct="1">
              <a:lnSpc>
                <a:spcPct val="100000"/>
              </a:lnSpc>
              <a:spcBef>
                <a:spcPct val="0"/>
              </a:spcBef>
              <a:spcAft>
                <a:spcPts val="600"/>
              </a:spcAft>
              <a:buClrTx/>
              <a:buSzTx/>
              <a:buFont typeface="Wingdings" panose="05000000000000000000" pitchFamily="2" charset="2"/>
              <a:buChar char="v"/>
              <a:tabLst/>
              <a:defRPr/>
            </a:pP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Brown et al. (2018) – Hemispheric monthly </a:t>
            </a:r>
            <a:r>
              <a:rPr kumimoji="0" lang="en-US" altLang="en-US"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EIG</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indices from </a:t>
            </a:r>
            <a:r>
              <a:rPr kumimoji="0" lang="en-US" altLang="en-US" sz="14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ionosonde</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altLang="en-US" sz="1400" b="0"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foF2</a:t>
            </a:r>
          </a:p>
          <a:p>
            <a:pPr lvl="0" defTabSz="914400">
              <a:spcBef>
                <a:spcPct val="0"/>
              </a:spcBef>
              <a:spcAft>
                <a:spcPts val="600"/>
              </a:spcAft>
              <a:buFont typeface="Wingdings" panose="05000000000000000000" pitchFamily="2" charset="2"/>
              <a:buChar char="v"/>
              <a:defRPr/>
            </a:pP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altLang="en-US" sz="14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Pignalberi</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et al. (2019) – Updated their method with </a:t>
            </a:r>
            <a:r>
              <a:rPr lang="en-US" altLang="en-US" sz="1400" b="1" kern="0" dirty="0">
                <a:latin typeface="Calibri" panose="020F0502020204030204" pitchFamily="34" charset="0"/>
                <a:cs typeface="Calibri" panose="020F0502020204030204" pitchFamily="34" charset="0"/>
              </a:rPr>
              <a:t>ER12/EIG12</a:t>
            </a:r>
            <a:r>
              <a:rPr lang="en-US" altLang="en-US" sz="1400" kern="0" dirty="0">
                <a:latin typeface="Calibri" panose="020F0502020204030204" pitchFamily="34" charset="0"/>
                <a:cs typeface="Calibri" panose="020F0502020204030204" pitchFamily="34" charset="0"/>
              </a:rPr>
              <a:t> to </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also </a:t>
            </a:r>
            <a:r>
              <a:rPr lang="en-US" altLang="en-US" sz="1400" kern="0" dirty="0">
                <a:latin typeface="Calibri" panose="020F0502020204030204" pitchFamily="34" charset="0"/>
                <a:cs typeface="Calibri" panose="020F0502020204030204" pitchFamily="34" charset="0"/>
              </a:rPr>
              <a:t>rely on</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altLang="en-US" sz="1400" b="0" i="1"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vTEC</a:t>
            </a:r>
            <a:r>
              <a:rPr kumimoji="0" lang="en-US" alt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data</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8" name="TextBox 27"/>
          <p:cNvSpPr txBox="1"/>
          <p:nvPr/>
        </p:nvSpPr>
        <p:spPr>
          <a:xfrm>
            <a:off x="838200" y="1208087"/>
            <a:ext cx="8516938" cy="127727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Indices used to drive the IRI model: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a:p>
            <a:pPr marL="0" marR="0" lvl="0" indent="-285750" defTabSz="91440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1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Solar indices: F10.7 (daily, 81-day, 365-day), R (12-month running mean)</a:t>
            </a:r>
          </a:p>
          <a:p>
            <a:pPr marL="0" marR="0" lvl="0" indent="-285750" defTabSz="91440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1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Ionospheric (</a:t>
            </a:r>
            <a:r>
              <a:rPr kumimoji="0" lang="en-US" sz="1400" b="0"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ionosonde</a:t>
            </a:r>
            <a:r>
              <a:rPr kumimoji="0" lang="en-US" sz="1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 index: IG (12 month running mean)</a:t>
            </a:r>
          </a:p>
          <a:p>
            <a:pPr marL="0" marR="0" lvl="0" indent="-285750" defTabSz="91440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1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Magnetic indices: </a:t>
            </a:r>
            <a:r>
              <a:rPr kumimoji="0" lang="en-US" sz="1400" b="0"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ap</a:t>
            </a:r>
            <a:r>
              <a:rPr kumimoji="0" lang="en-US" sz="1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 and </a:t>
            </a:r>
            <a:r>
              <a:rPr kumimoji="0" lang="en-US" sz="1400" b="0"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kp</a:t>
            </a:r>
            <a:r>
              <a:rPr kumimoji="0" lang="en-US" sz="1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 (3-hour, daily)</a:t>
            </a:r>
          </a:p>
        </p:txBody>
      </p:sp>
      <p:sp>
        <p:nvSpPr>
          <p:cNvPr id="40965" name="TextBox 3"/>
          <p:cNvSpPr txBox="1">
            <a:spLocks noChangeArrowheads="1"/>
          </p:cNvSpPr>
          <p:nvPr/>
        </p:nvSpPr>
        <p:spPr bwMode="auto">
          <a:xfrm>
            <a:off x="228600" y="152400"/>
            <a:ext cx="4441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chemeClr val="tx1"/>
                </a:solidFill>
                <a:effectLst/>
                <a:uLnTx/>
                <a:uFillTx/>
                <a:latin typeface="Calibri" panose="020F0502020204030204" pitchFamily="34" charset="0"/>
              </a:rPr>
              <a:t>International Reference Ionosphere - IRI</a:t>
            </a: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chemeClr val="tx1"/>
                </a:solidFill>
                <a:effectLst/>
                <a:uLnTx/>
                <a:uFillTx/>
                <a:latin typeface="Calibri" panose="020F0502020204030204" pitchFamily="34" charset="0"/>
              </a:rPr>
              <a:t>------------ Ion Composition ------------------</a:t>
            </a:r>
          </a:p>
        </p:txBody>
      </p:sp>
      <p:sp>
        <p:nvSpPr>
          <p:cNvPr id="40966" name="TextBox 34"/>
          <p:cNvSpPr txBox="1">
            <a:spLocks noChangeArrowheads="1"/>
          </p:cNvSpPr>
          <p:nvPr/>
        </p:nvSpPr>
        <p:spPr bwMode="auto">
          <a:xfrm>
            <a:off x="5888038" y="522288"/>
            <a:ext cx="425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a:ln>
                  <a:noFill/>
                </a:ln>
                <a:solidFill>
                  <a:schemeClr val="tx1"/>
                </a:solidFill>
                <a:effectLst/>
                <a:uLnTx/>
                <a:uFillTx/>
                <a:latin typeface="Arial" panose="020B0604020202020204" pitchFamily="34" charset="0"/>
              </a:rPr>
              <a:t>O</a:t>
            </a:r>
            <a:r>
              <a:rPr kumimoji="0" lang="en-US" altLang="en-US" sz="1600" b="1" i="0" u="none" strike="noStrike" kern="0" cap="none" spc="0" normalizeH="0" baseline="30000" noProof="0">
                <a:ln>
                  <a:noFill/>
                </a:ln>
                <a:solidFill>
                  <a:schemeClr val="tx1"/>
                </a:solidFill>
                <a:effectLst/>
                <a:uLnTx/>
                <a:uFillTx/>
                <a:latin typeface="Arial" panose="020B0604020202020204" pitchFamily="34" charset="0"/>
              </a:rPr>
              <a:t>+</a:t>
            </a:r>
          </a:p>
        </p:txBody>
      </p:sp>
      <p:sp>
        <p:nvSpPr>
          <p:cNvPr id="40967" name="TextBox 36"/>
          <p:cNvSpPr txBox="1">
            <a:spLocks noChangeArrowheads="1"/>
          </p:cNvSpPr>
          <p:nvPr/>
        </p:nvSpPr>
        <p:spPr bwMode="auto">
          <a:xfrm>
            <a:off x="6497638" y="352425"/>
            <a:ext cx="527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a:ln>
                  <a:noFill/>
                </a:ln>
                <a:solidFill>
                  <a:schemeClr val="tx1"/>
                </a:solidFill>
                <a:effectLst/>
                <a:uLnTx/>
                <a:uFillTx/>
                <a:latin typeface="Arial" panose="020B0604020202020204" pitchFamily="34" charset="0"/>
              </a:rPr>
              <a:t>He</a:t>
            </a:r>
            <a:r>
              <a:rPr kumimoji="0" lang="en-US" altLang="en-US" sz="1600" b="1" i="0" u="none" strike="noStrike" kern="0" cap="none" spc="0" normalizeH="0" baseline="30000" noProof="0">
                <a:ln>
                  <a:noFill/>
                </a:ln>
                <a:solidFill>
                  <a:schemeClr val="tx1"/>
                </a:solidFill>
                <a:effectLst/>
                <a:uLnTx/>
                <a:uFillTx/>
                <a:latin typeface="Arial" panose="020B0604020202020204" pitchFamily="34" charset="0"/>
              </a:rPr>
              <a:t>+</a:t>
            </a:r>
          </a:p>
        </p:txBody>
      </p:sp>
      <p:sp>
        <p:nvSpPr>
          <p:cNvPr id="32" name="สี่เหลี่ยมผืนผ้า 5"/>
          <p:cNvSpPr>
            <a:spLocks noChangeArrowheads="1"/>
          </p:cNvSpPr>
          <p:nvPr/>
        </p:nvSpPr>
        <p:spPr bwMode="auto">
          <a:xfrm>
            <a:off x="0" y="0"/>
            <a:ext cx="9144000" cy="914400"/>
          </a:xfrm>
          <a:prstGeom prst="rect">
            <a:avLst/>
          </a:prstGeom>
          <a:solidFill>
            <a:srgbClr val="150CCC"/>
          </a:solidFill>
          <a:ln w="9525" algn="ctr">
            <a:noFill/>
            <a:round/>
            <a:headEnd/>
            <a:tailEnd/>
          </a:ln>
          <a:effectLst>
            <a:innerShdw blurRad="63500" dist="50800" dir="5400000">
              <a:prstClr val="black">
                <a:alpha val="50000"/>
              </a:prstClr>
            </a:inn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n-lt"/>
            </a:endParaRPr>
          </a:p>
        </p:txBody>
      </p:sp>
      <p:sp>
        <p:nvSpPr>
          <p:cNvPr id="33" name="Rectangle 2"/>
          <p:cNvSpPr txBox="1">
            <a:spLocks noChangeArrowheads="1"/>
          </p:cNvSpPr>
          <p:nvPr/>
        </p:nvSpPr>
        <p:spPr bwMode="auto">
          <a:xfrm>
            <a:off x="0" y="71438"/>
            <a:ext cx="9144000" cy="78581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Adjusting IRI Drivers (Indices)</a:t>
            </a:r>
            <a:endParaRPr kumimoji="0" lang="th-TH" sz="3600" b="1" i="0" u="none" strike="noStrike" kern="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ndParaRPr>
          </a:p>
        </p:txBody>
      </p:sp>
      <p:sp>
        <p:nvSpPr>
          <p:cNvPr id="40972"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0973"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0974"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0975"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0976"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0977"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0978"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0979" name="Rectangle 4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0980"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098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0982"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0983"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0984"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0985"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0986"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0987" name="Rectangle 18"/>
          <p:cNvSpPr>
            <a:spLocks noChangeArrowheads="1"/>
          </p:cNvSpPr>
          <p:nvPr/>
        </p:nvSpPr>
        <p:spPr bwMode="auto">
          <a:xfrm>
            <a:off x="0" y="0"/>
            <a:ext cx="9144000" cy="0"/>
          </a:xfrm>
          <a:prstGeom prst="rect">
            <a:avLst/>
          </a:prstGeom>
          <a:solidFill>
            <a:srgbClr val="150CCC"/>
          </a:solidFill>
          <a:ln>
            <a:noFill/>
          </a:ln>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Tree>
    <p:extLst>
      <p:ext uri="{BB962C8B-B14F-4D97-AF65-F5344CB8AC3E}">
        <p14:creationId xmlns:p14="http://schemas.microsoft.com/office/powerpoint/2010/main" val="18442500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2"/>
          </p:nvPr>
        </p:nvSpPr>
        <p:spPr>
          <a:xfrm>
            <a:off x="72390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fld id="{0771E5D7-19EC-48DD-BEB2-9F0708ABBA90}" type="slidenum">
              <a:rPr lang="en-US" altLang="en-US" sz="1400" kern="0" smtClean="0">
                <a:latin typeface="Times" panose="02020603050405020304" pitchFamily="18" charset="0"/>
                <a:ea typeface="MS PGothic" panose="020B0600070205080204" pitchFamily="34" charset="-128"/>
              </a:rPr>
              <a:pPr eaLnBrk="1" fontAlgn="auto" hangingPunct="1">
                <a:spcBef>
                  <a:spcPct val="0"/>
                </a:spcBef>
                <a:spcAft>
                  <a:spcPts val="0"/>
                </a:spcAft>
                <a:buFontTx/>
                <a:buNone/>
                <a:defRPr/>
              </a:pPr>
              <a:t>27</a:t>
            </a:fld>
            <a:endParaRPr lang="en-US" altLang="en-US" sz="1400" kern="0">
              <a:latin typeface="Times" panose="02020603050405020304" pitchFamily="18" charset="0"/>
              <a:ea typeface="MS PGothic" panose="020B0600070205080204" pitchFamily="34" charset="-128"/>
            </a:endParaRPr>
          </a:p>
        </p:txBody>
      </p:sp>
      <p:sp>
        <p:nvSpPr>
          <p:cNvPr id="41987" name="TextBox 4"/>
          <p:cNvSpPr txBox="1">
            <a:spLocks noChangeArrowheads="1"/>
          </p:cNvSpPr>
          <p:nvPr/>
        </p:nvSpPr>
        <p:spPr bwMode="auto">
          <a:xfrm>
            <a:off x="434788" y="1590539"/>
            <a:ext cx="85344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800100" indent="-34290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r>
              <a:rPr lang="en-US" altLang="en-US" sz="2000" b="1" dirty="0">
                <a:latin typeface="Arial" panose="020B0604020202020204" pitchFamily="34" charset="0"/>
                <a:cs typeface="Arial" panose="020B0604020202020204" pitchFamily="34" charset="0"/>
              </a:rPr>
              <a:t>Assimilation of GNSS TEC data into IRI</a:t>
            </a:r>
            <a:r>
              <a:rPr lang="en-US" altLang="en-US" sz="1800" dirty="0">
                <a:latin typeface="Arial" panose="020B0604020202020204" pitchFamily="34" charset="0"/>
                <a:cs typeface="Arial" panose="020B0604020202020204" pitchFamily="34" charset="0"/>
              </a:rPr>
              <a:t>:</a:t>
            </a:r>
            <a:endParaRPr lang="en-US" altLang="en-US" sz="700" dirty="0">
              <a:latin typeface="Arial" panose="020B0604020202020204" pitchFamily="34" charset="0"/>
              <a:cs typeface="Arial" panose="020B0604020202020204" pitchFamily="34" charset="0"/>
            </a:endParaRPr>
          </a:p>
          <a:p>
            <a:pPr marL="285750" indent="-285750" eaLnBrk="1" hangingPunct="1">
              <a:spcBef>
                <a:spcPct val="0"/>
              </a:spcBef>
              <a:buFont typeface="Wingdings" panose="05000000000000000000" pitchFamily="2" charset="2"/>
              <a:buChar char="v"/>
            </a:pPr>
            <a:r>
              <a:rPr lang="en-US" altLang="en-US" sz="1400" dirty="0">
                <a:latin typeface="Arial" panose="020B0604020202020204" pitchFamily="34" charset="0"/>
                <a:ea typeface="SimSun" panose="02010600030101010101" pitchFamily="2" charset="-122"/>
                <a:cs typeface="Arial" panose="020B0604020202020204" pitchFamily="34" charset="0"/>
              </a:rPr>
              <a:t>Schmidt et al. (2008), </a:t>
            </a:r>
            <a:r>
              <a:rPr lang="en-US" altLang="en-US" sz="1400" dirty="0" err="1">
                <a:latin typeface="Arial" panose="020B0604020202020204" pitchFamily="34" charset="0"/>
                <a:ea typeface="SimSun" panose="02010600030101010101" pitchFamily="2" charset="-122"/>
                <a:cs typeface="Arial" panose="020B0604020202020204" pitchFamily="34" charset="0"/>
              </a:rPr>
              <a:t>Weijing</a:t>
            </a:r>
            <a:r>
              <a:rPr lang="en-US" altLang="en-US" sz="1400" dirty="0">
                <a:latin typeface="Arial" panose="020B0604020202020204" pitchFamily="34" charset="0"/>
                <a:ea typeface="SimSun" panose="02010600030101010101" pitchFamily="2" charset="-122"/>
                <a:cs typeface="Arial" panose="020B0604020202020204" pitchFamily="34" charset="0"/>
              </a:rPr>
              <a:t> et al. (2015) - M</a:t>
            </a:r>
            <a:r>
              <a:rPr lang="en-US" altLang="en-US" sz="1400" dirty="0">
                <a:latin typeface="Arial" panose="020B0604020202020204" pitchFamily="34" charset="0"/>
                <a:ea typeface="Arial" panose="020B0604020202020204" pitchFamily="34" charset="0"/>
                <a:cs typeface="Arial" panose="020B0604020202020204" pitchFamily="34" charset="0"/>
              </a:rPr>
              <a:t>ulti-dimensional B-spline with GNSS and TOPEX/Jason</a:t>
            </a:r>
            <a:endParaRPr lang="en-US" altLang="en-US" sz="1400" dirty="0">
              <a:latin typeface="Arial" panose="020B0604020202020204" pitchFamily="34" charset="0"/>
              <a:cs typeface="Arial" panose="020B0604020202020204" pitchFamily="34" charset="0"/>
            </a:endParaRPr>
          </a:p>
          <a:p>
            <a:pPr marL="285750" indent="-285750" eaLnBrk="1" hangingPunct="1">
              <a:spcBef>
                <a:spcPct val="0"/>
              </a:spcBef>
              <a:buFont typeface="Wingdings" panose="05000000000000000000" pitchFamily="2" charset="2"/>
              <a:buChar char="v"/>
            </a:pPr>
            <a:r>
              <a:rPr lang="en-US" altLang="en-US" sz="1400" dirty="0" err="1">
                <a:latin typeface="Arial" panose="020B0604020202020204" pitchFamily="34" charset="0"/>
                <a:cs typeface="Arial" panose="020B0604020202020204" pitchFamily="34" charset="0"/>
              </a:rPr>
              <a:t>Fridman</a:t>
            </a:r>
            <a:r>
              <a:rPr lang="en-US" altLang="en-US" sz="1400" dirty="0">
                <a:latin typeface="Arial" panose="020B0604020202020204" pitchFamily="34" charset="0"/>
                <a:cs typeface="Arial" panose="020B0604020202020204" pitchFamily="34" charset="0"/>
              </a:rPr>
              <a:t> et al. (2006) – GPSII, Tikhonov method with GPS data</a:t>
            </a:r>
          </a:p>
          <a:p>
            <a:pPr marL="285750" indent="-285750" eaLnBrk="1" hangingPunct="1">
              <a:spcBef>
                <a:spcPct val="0"/>
              </a:spcBef>
              <a:buFont typeface="Wingdings" panose="05000000000000000000" pitchFamily="2" charset="2"/>
              <a:buChar char="v"/>
            </a:pPr>
            <a:r>
              <a:rPr lang="en-US" altLang="en-US" sz="1400" dirty="0">
                <a:latin typeface="Arial" panose="020B0604020202020204" pitchFamily="34" charset="0"/>
                <a:cs typeface="Arial" panose="020B0604020202020204" pitchFamily="34" charset="0"/>
              </a:rPr>
              <a:t>Angling et al. (2009) - EDAM assimilates GPS data with a minimum variance estimation technique </a:t>
            </a:r>
          </a:p>
          <a:p>
            <a:pPr marL="285750" indent="-285750" eaLnBrk="1" hangingPunct="1">
              <a:spcBef>
                <a:spcPct val="0"/>
              </a:spcBef>
              <a:buFont typeface="Wingdings" panose="05000000000000000000" pitchFamily="2" charset="2"/>
              <a:buChar char="v"/>
            </a:pPr>
            <a:r>
              <a:rPr lang="en-US" altLang="en-US" sz="1400" dirty="0">
                <a:latin typeface="Arial" panose="020B0604020202020204" pitchFamily="34" charset="0"/>
                <a:cs typeface="Arial" panose="020B0604020202020204" pitchFamily="34" charset="0"/>
              </a:rPr>
              <a:t>An et al. (2019) - Assimilating Jason-2/-3 and &gt; 300 GNSS stations from 2014 and 2018 using a two-dimensional spherical harmonic expansion in a sun-fixed geomagnetic reference frame.</a:t>
            </a:r>
          </a:p>
          <a:p>
            <a:pPr eaLnBrk="1" hangingPunct="1">
              <a:spcBef>
                <a:spcPct val="0"/>
              </a:spcBef>
              <a:buNone/>
            </a:pPr>
            <a:r>
              <a:rPr lang="en-US" altLang="en-US" sz="1100" dirty="0">
                <a:latin typeface="Arial" panose="020B0604020202020204" pitchFamily="34" charset="0"/>
                <a:cs typeface="Arial" panose="020B0604020202020204" pitchFamily="34" charset="0"/>
              </a:rPr>
              <a:t>    </a:t>
            </a:r>
            <a:endParaRPr lang="en-US" altLang="en-US" sz="1100" b="1" dirty="0">
              <a:latin typeface="Arial" panose="020B0604020202020204" pitchFamily="34" charset="0"/>
              <a:cs typeface="Arial" panose="020B0604020202020204" pitchFamily="34" charset="0"/>
            </a:endParaRPr>
          </a:p>
          <a:p>
            <a:pPr eaLnBrk="1" hangingPunct="1">
              <a:spcBef>
                <a:spcPct val="0"/>
              </a:spcBef>
              <a:buNone/>
            </a:pPr>
            <a:r>
              <a:rPr lang="en-US" altLang="en-US" sz="2000" b="1" dirty="0">
                <a:latin typeface="Arial" panose="020B0604020202020204" pitchFamily="34" charset="0"/>
                <a:cs typeface="Arial" panose="020B0604020202020204" pitchFamily="34" charset="0"/>
              </a:rPr>
              <a:t>Assimilation of </a:t>
            </a:r>
            <a:r>
              <a:rPr lang="en-US" altLang="en-US" sz="2000" b="1" dirty="0" err="1">
                <a:latin typeface="Arial" panose="020B0604020202020204" pitchFamily="34" charset="0"/>
                <a:cs typeface="Arial" panose="020B0604020202020204" pitchFamily="34" charset="0"/>
              </a:rPr>
              <a:t>ionosonde</a:t>
            </a:r>
            <a:r>
              <a:rPr lang="en-US" altLang="en-US" sz="2000" b="1" dirty="0">
                <a:latin typeface="Arial" panose="020B0604020202020204" pitchFamily="34" charset="0"/>
                <a:cs typeface="Arial" panose="020B0604020202020204" pitchFamily="34" charset="0"/>
              </a:rPr>
              <a:t> data into IRI</a:t>
            </a:r>
            <a:r>
              <a:rPr lang="en-US" altLang="en-US" sz="1400" dirty="0">
                <a:latin typeface="Arial" panose="020B0604020202020204" pitchFamily="34" charset="0"/>
                <a:cs typeface="Arial" panose="020B0604020202020204" pitchFamily="34" charset="0"/>
              </a:rPr>
              <a:t>:</a:t>
            </a:r>
            <a:endParaRPr lang="en-US" altLang="en-US" sz="1600" dirty="0">
              <a:latin typeface="Arial" panose="020B0604020202020204" pitchFamily="34" charset="0"/>
              <a:cs typeface="Arial" panose="020B0604020202020204" pitchFamily="34" charset="0"/>
            </a:endParaRPr>
          </a:p>
          <a:p>
            <a:pPr marL="285750" indent="-285750">
              <a:spcBef>
                <a:spcPct val="0"/>
              </a:spcBef>
              <a:buFont typeface="Wingdings" panose="05000000000000000000" pitchFamily="2" charset="2"/>
              <a:buChar char="v"/>
            </a:pPr>
            <a:r>
              <a:rPr lang="en-US" altLang="en-US" sz="1400" dirty="0" err="1">
                <a:latin typeface="Arial" panose="020B0604020202020204" pitchFamily="34" charset="0"/>
                <a:cs typeface="Arial" panose="020B0604020202020204" pitchFamily="34" charset="0"/>
              </a:rPr>
              <a:t>Galkin</a:t>
            </a:r>
            <a:r>
              <a:rPr lang="en-US" altLang="en-US" sz="1400" dirty="0">
                <a:latin typeface="Arial" panose="020B0604020202020204" pitchFamily="34" charset="0"/>
                <a:cs typeface="Arial" panose="020B0604020202020204" pitchFamily="34" charset="0"/>
              </a:rPr>
              <a:t> et al. (2012, 2020),– IRI Real-Time Assimilative Mapping (IRTAM): Assimilative Mapping with GIRO </a:t>
            </a:r>
            <a:r>
              <a:rPr lang="en-US" altLang="en-US" sz="1400" dirty="0" err="1">
                <a:latin typeface="Arial" panose="020B0604020202020204" pitchFamily="34" charset="0"/>
                <a:cs typeface="Arial" panose="020B0604020202020204" pitchFamily="34" charset="0"/>
              </a:rPr>
              <a:t>ionosonde</a:t>
            </a:r>
            <a:r>
              <a:rPr lang="en-US" altLang="en-US" sz="1400" dirty="0">
                <a:latin typeface="Arial" panose="020B0604020202020204" pitchFamily="34" charset="0"/>
                <a:cs typeface="Arial" panose="020B0604020202020204" pitchFamily="34" charset="0"/>
              </a:rPr>
              <a:t> data using CCIR formalism for data-model difference maps and NECTAR model morphing algorithm. </a:t>
            </a:r>
          </a:p>
          <a:p>
            <a:pPr>
              <a:spcBef>
                <a:spcPct val="0"/>
              </a:spcBef>
              <a:buNone/>
            </a:pPr>
            <a:endParaRPr lang="en-US" altLang="en-US" sz="1200" dirty="0">
              <a:latin typeface="Arial" panose="020B0604020202020204" pitchFamily="34" charset="0"/>
              <a:cs typeface="Arial" panose="020B0604020202020204" pitchFamily="34" charset="0"/>
            </a:endParaRPr>
          </a:p>
          <a:p>
            <a:pPr eaLnBrk="1" hangingPunct="1">
              <a:spcBef>
                <a:spcPct val="0"/>
              </a:spcBef>
              <a:buNone/>
            </a:pPr>
            <a:r>
              <a:rPr lang="en-US" altLang="en-US" sz="2000" b="1" dirty="0">
                <a:latin typeface="Arial" panose="020B0604020202020204" pitchFamily="34" charset="0"/>
                <a:cs typeface="Arial" panose="020B0604020202020204" pitchFamily="34" charset="0"/>
              </a:rPr>
              <a:t>Assimilation of a combination of different data sources</a:t>
            </a:r>
            <a:r>
              <a:rPr lang="en-US" altLang="en-US" sz="2000" dirty="0">
                <a:latin typeface="Arial" panose="020B0604020202020204" pitchFamily="34" charset="0"/>
                <a:cs typeface="Arial" panose="020B0604020202020204" pitchFamily="34" charset="0"/>
              </a:rPr>
              <a:t>:</a:t>
            </a:r>
          </a:p>
          <a:p>
            <a:pPr eaLnBrk="1" hangingPunct="1">
              <a:spcBef>
                <a:spcPct val="0"/>
              </a:spcBef>
              <a:buFont typeface="Wingdings" panose="05000000000000000000" pitchFamily="2" charset="2"/>
              <a:buChar char="v"/>
            </a:pPr>
            <a:r>
              <a:rPr lang="en-US" altLang="en-US" sz="1400" dirty="0">
                <a:latin typeface="Arial" panose="020B0604020202020204" pitchFamily="34" charset="0"/>
                <a:cs typeface="Arial" panose="020B0604020202020204" pitchFamily="34" charset="0"/>
              </a:rPr>
              <a:t>  Yue et al. (2012) – Assimilating GPS and Jason 1,2 </a:t>
            </a:r>
            <a:r>
              <a:rPr lang="en-US" altLang="en-US" sz="1400" dirty="0" err="1">
                <a:latin typeface="Arial" panose="020B0604020202020204" pitchFamily="34" charset="0"/>
                <a:cs typeface="Arial" panose="020B0604020202020204" pitchFamily="34" charset="0"/>
              </a:rPr>
              <a:t>vTEC</a:t>
            </a:r>
            <a:r>
              <a:rPr lang="en-US" altLang="en-US" sz="1400" dirty="0">
                <a:latin typeface="Arial" panose="020B0604020202020204" pitchFamily="34" charset="0"/>
                <a:cs typeface="Arial" panose="020B0604020202020204" pitchFamily="34" charset="0"/>
              </a:rPr>
              <a:t>, and Radio Occultation (RO) from</a:t>
            </a:r>
          </a:p>
          <a:p>
            <a:pPr eaLnBrk="1" hangingPunct="1">
              <a:spcBef>
                <a:spcPct val="0"/>
              </a:spcBef>
              <a:buNone/>
            </a:pPr>
            <a:r>
              <a:rPr lang="en-US" altLang="en-US" sz="1400" dirty="0">
                <a:latin typeface="Arial" panose="020B0604020202020204" pitchFamily="34" charset="0"/>
                <a:cs typeface="Arial" panose="020B0604020202020204" pitchFamily="34" charset="0"/>
              </a:rPr>
              <a:t>     CHAMP, GRACE, COSMIC, SAC-C, </a:t>
            </a:r>
            <a:r>
              <a:rPr lang="en-US" altLang="en-US" sz="1400" dirty="0" err="1">
                <a:latin typeface="Arial" panose="020B0604020202020204" pitchFamily="34" charset="0"/>
                <a:cs typeface="Arial" panose="020B0604020202020204" pitchFamily="34" charset="0"/>
              </a:rPr>
              <a:t>Metop</a:t>
            </a:r>
            <a:r>
              <a:rPr lang="en-US" altLang="en-US" sz="1400" dirty="0">
                <a:latin typeface="Arial" panose="020B0604020202020204" pitchFamily="34" charset="0"/>
                <a:cs typeface="Arial" panose="020B0604020202020204" pitchFamily="34" charset="0"/>
              </a:rPr>
              <a:t>-A, and </a:t>
            </a:r>
            <a:r>
              <a:rPr lang="en-US" altLang="en-US" sz="1400" dirty="0" err="1">
                <a:latin typeface="Arial" panose="020B0604020202020204" pitchFamily="34" charset="0"/>
                <a:cs typeface="Arial" panose="020B0604020202020204" pitchFamily="34" charset="0"/>
              </a:rPr>
              <a:t>TerraSAR</a:t>
            </a:r>
            <a:r>
              <a:rPr lang="en-US" altLang="en-US" sz="1400" dirty="0">
                <a:latin typeface="Arial" panose="020B0604020202020204" pitchFamily="34" charset="0"/>
                <a:cs typeface="Arial" panose="020B0604020202020204" pitchFamily="34" charset="0"/>
              </a:rPr>
              <a:t>-X with the </a:t>
            </a:r>
            <a:r>
              <a:rPr lang="en-US" altLang="en-US" sz="1400" dirty="0" err="1">
                <a:latin typeface="Arial" panose="020B0604020202020204" pitchFamily="34" charset="0"/>
                <a:cs typeface="Arial" panose="020B0604020202020204" pitchFamily="34" charset="0"/>
              </a:rPr>
              <a:t>Kalman</a:t>
            </a:r>
            <a:r>
              <a:rPr lang="en-US" altLang="en-US" sz="1400" dirty="0">
                <a:latin typeface="Arial" panose="020B0604020202020204" pitchFamily="34" charset="0"/>
                <a:cs typeface="Arial" panose="020B0604020202020204" pitchFamily="34" charset="0"/>
              </a:rPr>
              <a:t> filter technique for</a:t>
            </a:r>
          </a:p>
          <a:p>
            <a:pPr eaLnBrk="1" hangingPunct="1">
              <a:spcBef>
                <a:spcPct val="0"/>
              </a:spcBef>
              <a:buNone/>
            </a:pPr>
            <a:r>
              <a:rPr lang="en-US" altLang="en-US" sz="1400" dirty="0">
                <a:latin typeface="Arial" panose="020B0604020202020204" pitchFamily="34" charset="0"/>
                <a:cs typeface="Arial" panose="020B0604020202020204" pitchFamily="34" charset="0"/>
              </a:rPr>
              <a:t>     2002-2011.</a:t>
            </a:r>
          </a:p>
          <a:p>
            <a:pPr>
              <a:spcBef>
                <a:spcPct val="0"/>
              </a:spcBef>
              <a:buFont typeface="Wingdings" panose="05000000000000000000" pitchFamily="2" charset="2"/>
              <a:buChar char="v"/>
            </a:pPr>
            <a:r>
              <a:rPr lang="en-US" altLang="en-US" sz="1400" dirty="0">
                <a:latin typeface="Arial" panose="020B0604020202020204" pitchFamily="34" charset="0"/>
                <a:cs typeface="Arial" panose="020B0604020202020204" pitchFamily="34" charset="0"/>
              </a:rPr>
              <a:t>  Aa et al. (2016) – Regional model using 3-dimensional </a:t>
            </a:r>
            <a:r>
              <a:rPr lang="en-US" altLang="en-US" sz="1400" dirty="0" err="1">
                <a:latin typeface="Arial" panose="020B0604020202020204" pitchFamily="34" charset="0"/>
                <a:cs typeface="Arial" panose="020B0604020202020204" pitchFamily="34" charset="0"/>
              </a:rPr>
              <a:t>variational</a:t>
            </a:r>
            <a:r>
              <a:rPr lang="en-US" altLang="en-US" sz="1400" dirty="0">
                <a:latin typeface="Arial" panose="020B0604020202020204" pitchFamily="34" charset="0"/>
                <a:cs typeface="Arial" panose="020B0604020202020204" pitchFamily="34" charset="0"/>
              </a:rPr>
              <a:t> technique to assimilate GNSS</a:t>
            </a:r>
          </a:p>
          <a:p>
            <a:pPr>
              <a:spcBef>
                <a:spcPct val="0"/>
              </a:spcBef>
              <a:buNone/>
            </a:pPr>
            <a:r>
              <a:rPr lang="en-US" altLang="en-US" sz="1400" dirty="0">
                <a:latin typeface="Arial" panose="020B0604020202020204" pitchFamily="34" charset="0"/>
                <a:cs typeface="Arial" panose="020B0604020202020204" pitchFamily="34" charset="0"/>
              </a:rPr>
              <a:t>    data from Chinese and International networks, and COSMIC RO data.</a:t>
            </a:r>
          </a:p>
          <a:p>
            <a:pPr eaLnBrk="1" hangingPunct="1">
              <a:spcBef>
                <a:spcPct val="0"/>
              </a:spcBef>
              <a:buFont typeface="Wingdings" panose="05000000000000000000" pitchFamily="2" charset="2"/>
              <a:buChar char="v"/>
            </a:pPr>
            <a:r>
              <a:rPr lang="en-US" altLang="en-US" sz="1400" dirty="0">
                <a:latin typeface="Arial" panose="020B0604020202020204" pitchFamily="34" charset="0"/>
                <a:cs typeface="Arial" panose="020B0604020202020204" pitchFamily="34" charset="0"/>
              </a:rPr>
              <a:t>  Lin et al. (2017) – Gauss-Markov </a:t>
            </a:r>
            <a:r>
              <a:rPr lang="en-US" altLang="en-US" sz="1400" dirty="0" err="1">
                <a:latin typeface="Arial" panose="020B0604020202020204" pitchFamily="34" charset="0"/>
                <a:cs typeface="Arial" panose="020B0604020202020204" pitchFamily="34" charset="0"/>
              </a:rPr>
              <a:t>Kalman</a:t>
            </a:r>
            <a:r>
              <a:rPr lang="en-US" altLang="en-US" sz="1400" dirty="0">
                <a:latin typeface="Arial" panose="020B0604020202020204" pitchFamily="34" charset="0"/>
                <a:cs typeface="Arial" panose="020B0604020202020204" pitchFamily="34" charset="0"/>
              </a:rPr>
              <a:t> filter assimilation of GPS and RO data into IRI.</a:t>
            </a:r>
          </a:p>
          <a:p>
            <a:pPr>
              <a:spcBef>
                <a:spcPct val="0"/>
              </a:spcBef>
              <a:buFont typeface="Wingdings" panose="05000000000000000000" pitchFamily="2" charset="2"/>
              <a:buChar char="v"/>
            </a:pPr>
            <a:r>
              <a:rPr lang="en-US" altLang="en-US" sz="1400" dirty="0">
                <a:latin typeface="Arial" panose="020B0604020202020204" pitchFamily="34" charset="0"/>
                <a:cs typeface="Arial" panose="020B0604020202020204" pitchFamily="34" charset="0"/>
              </a:rPr>
              <a:t>  </a:t>
            </a:r>
            <a:r>
              <a:rPr lang="en-US" altLang="en-US" sz="1400" dirty="0" err="1">
                <a:latin typeface="Arial" panose="020B0604020202020204" pitchFamily="34" charset="0"/>
                <a:cs typeface="Arial" panose="020B0604020202020204" pitchFamily="34" charset="0"/>
              </a:rPr>
              <a:t>Mengist</a:t>
            </a:r>
            <a:r>
              <a:rPr lang="en-US" altLang="en-US" sz="1400" dirty="0">
                <a:latin typeface="Arial" panose="020B0604020202020204" pitchFamily="34" charset="0"/>
                <a:cs typeface="Arial" panose="020B0604020202020204" pitchFamily="34" charset="0"/>
              </a:rPr>
              <a:t> et al. (2019) – Assimilating GNSS and COSMIC RO data into IRI using a 3D-Var Algorithm</a:t>
            </a:r>
          </a:p>
          <a:p>
            <a:pPr>
              <a:spcBef>
                <a:spcPct val="0"/>
              </a:spcBef>
              <a:buNone/>
            </a:pPr>
            <a:r>
              <a:rPr lang="en-US" altLang="en-US" sz="1400" dirty="0">
                <a:latin typeface="Arial" panose="020B0604020202020204" pitchFamily="34" charset="0"/>
                <a:cs typeface="Arial" panose="020B0604020202020204" pitchFamily="34" charset="0"/>
              </a:rPr>
              <a:t>     (IDA4D) for a regional model.</a:t>
            </a:r>
          </a:p>
          <a:p>
            <a:pPr>
              <a:spcBef>
                <a:spcPct val="0"/>
              </a:spcBef>
              <a:buNone/>
            </a:pPr>
            <a:endParaRPr lang="en-US" altLang="en-US" sz="1600" dirty="0">
              <a:solidFill>
                <a:schemeClr val="bg1"/>
              </a:solidFill>
              <a:latin typeface="Arial" panose="020B0604020202020204" pitchFamily="34" charset="0"/>
              <a:cs typeface="Arial" panose="020B0604020202020204" pitchFamily="34" charset="0"/>
            </a:endParaRPr>
          </a:p>
        </p:txBody>
      </p:sp>
      <p:sp>
        <p:nvSpPr>
          <p:cNvPr id="28" name="TextBox 27"/>
          <p:cNvSpPr txBox="1"/>
          <p:nvPr/>
        </p:nvSpPr>
        <p:spPr>
          <a:xfrm>
            <a:off x="457200" y="974071"/>
            <a:ext cx="8229600" cy="892552"/>
          </a:xfrm>
          <a:prstGeom prst="rect">
            <a:avLst/>
          </a:prstGeom>
          <a:noFill/>
        </p:spPr>
        <p:txBody>
          <a:bodyPr>
            <a:spAutoFit/>
          </a:bodyPr>
          <a:lstStyle/>
          <a:p>
            <a:pPr>
              <a:defRPr/>
            </a:pPr>
            <a:r>
              <a:rPr lang="en-US" sz="2000" b="1" dirty="0">
                <a:latin typeface="Arial" panose="020B0604020202020204" pitchFamily="34" charset="0"/>
                <a:cs typeface="Arial" panose="020B0604020202020204" pitchFamily="34" charset="0"/>
              </a:rPr>
              <a:t>Direct input into IRI model: </a:t>
            </a:r>
          </a:p>
          <a:p>
            <a:pPr marL="285750" indent="-285750">
              <a:buFont typeface="Wingdings" panose="05000000000000000000" pitchFamily="2" charset="2"/>
              <a:buChar char="v"/>
              <a:defRPr/>
            </a:pPr>
            <a:r>
              <a:rPr lang="en-US" sz="1400" dirty="0">
                <a:latin typeface="Arial" panose="020B0604020202020204" pitchFamily="34" charset="0"/>
                <a:cs typeface="Arial" panose="020B0604020202020204" pitchFamily="34" charset="0"/>
              </a:rPr>
              <a:t>Observations of </a:t>
            </a:r>
            <a:r>
              <a:rPr lang="en-US" sz="1400" i="1" dirty="0">
                <a:latin typeface="Arial" panose="020B0604020202020204" pitchFamily="34" charset="0"/>
                <a:cs typeface="Arial" panose="020B0604020202020204" pitchFamily="34" charset="0"/>
              </a:rPr>
              <a:t>foF2</a:t>
            </a:r>
            <a:r>
              <a:rPr lang="en-US" sz="1400"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NmF2</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hmF2</a:t>
            </a:r>
            <a:r>
              <a:rPr lang="en-US" sz="1400"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M(3000)F2</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foF1</a:t>
            </a:r>
            <a:r>
              <a:rPr lang="en-US" sz="1400"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NmF1</a:t>
            </a:r>
            <a:r>
              <a:rPr lang="en-US" sz="1400"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foE</a:t>
            </a:r>
            <a:r>
              <a:rPr lang="en-US" sz="1400" dirty="0">
                <a:latin typeface="Arial" panose="020B0604020202020204" pitchFamily="34" charset="0"/>
                <a:cs typeface="Arial" panose="020B0604020202020204" pitchFamily="34" charset="0"/>
              </a:rPr>
              <a:t>/</a:t>
            </a:r>
            <a:r>
              <a:rPr lang="en-US" sz="1400" i="1" dirty="0" err="1">
                <a:latin typeface="Arial" panose="020B0604020202020204" pitchFamily="34" charset="0"/>
                <a:cs typeface="Arial" panose="020B0604020202020204" pitchFamily="34" charset="0"/>
              </a:rPr>
              <a:t>NmE</a:t>
            </a:r>
            <a:r>
              <a:rPr lang="en-US" sz="1400"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hmE</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B0</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B1</a:t>
            </a:r>
          </a:p>
          <a:p>
            <a:pPr>
              <a:defRPr/>
            </a:pPr>
            <a:endParaRPr lang="en-US" sz="1600" i="1" dirty="0">
              <a:latin typeface="Arial" panose="020B0604020202020204" pitchFamily="34" charset="0"/>
              <a:cs typeface="Arial" panose="020B0604020202020204" pitchFamily="34" charset="0"/>
            </a:endParaRPr>
          </a:p>
        </p:txBody>
      </p:sp>
      <p:sp>
        <p:nvSpPr>
          <p:cNvPr id="26" name="TextBox 3"/>
          <p:cNvSpPr txBox="1">
            <a:spLocks noChangeArrowheads="1"/>
          </p:cNvSpPr>
          <p:nvPr/>
        </p:nvSpPr>
        <p:spPr bwMode="auto">
          <a:xfrm>
            <a:off x="228600" y="152400"/>
            <a:ext cx="4441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r>
              <a:rPr lang="en-US" altLang="en-US" sz="2000" b="1">
                <a:latin typeface="Calibri" panose="020F0502020204030204" pitchFamily="34" charset="0"/>
              </a:rPr>
              <a:t>International Reference Ionosphere - IRI</a:t>
            </a:r>
          </a:p>
          <a:p>
            <a:pPr eaLnBrk="1" hangingPunct="1">
              <a:spcBef>
                <a:spcPct val="0"/>
              </a:spcBef>
              <a:buFontTx/>
              <a:buNone/>
            </a:pPr>
            <a:r>
              <a:rPr lang="en-US" altLang="en-US" sz="2000" b="1">
                <a:latin typeface="Calibri" panose="020F0502020204030204" pitchFamily="34" charset="0"/>
              </a:rPr>
              <a:t>------------ Ion Composition ------------------</a:t>
            </a:r>
          </a:p>
        </p:txBody>
      </p:sp>
      <p:sp>
        <p:nvSpPr>
          <p:cNvPr id="27" name="TextBox 34"/>
          <p:cNvSpPr txBox="1">
            <a:spLocks noChangeArrowheads="1"/>
          </p:cNvSpPr>
          <p:nvPr/>
        </p:nvSpPr>
        <p:spPr bwMode="auto">
          <a:xfrm>
            <a:off x="5888038" y="522288"/>
            <a:ext cx="425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r>
              <a:rPr lang="en-US" altLang="en-US" sz="1600" b="1">
                <a:latin typeface="Arial" panose="020B0604020202020204" pitchFamily="34" charset="0"/>
              </a:rPr>
              <a:t>O</a:t>
            </a:r>
            <a:r>
              <a:rPr lang="en-US" altLang="en-US" sz="1600" b="1" baseline="30000">
                <a:latin typeface="Arial" panose="020B0604020202020204" pitchFamily="34" charset="0"/>
              </a:rPr>
              <a:t>+</a:t>
            </a:r>
          </a:p>
        </p:txBody>
      </p:sp>
      <p:sp>
        <p:nvSpPr>
          <p:cNvPr id="29" name="TextBox 36"/>
          <p:cNvSpPr txBox="1">
            <a:spLocks noChangeArrowheads="1"/>
          </p:cNvSpPr>
          <p:nvPr/>
        </p:nvSpPr>
        <p:spPr bwMode="auto">
          <a:xfrm>
            <a:off x="6497638" y="352425"/>
            <a:ext cx="527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r>
              <a:rPr lang="en-US" altLang="en-US" sz="1600" b="1">
                <a:latin typeface="Arial" panose="020B0604020202020204" pitchFamily="34" charset="0"/>
              </a:rPr>
              <a:t>He</a:t>
            </a:r>
            <a:r>
              <a:rPr lang="en-US" altLang="en-US" sz="1600" b="1" baseline="30000">
                <a:latin typeface="Arial" panose="020B0604020202020204" pitchFamily="34" charset="0"/>
              </a:rPr>
              <a:t>+</a:t>
            </a:r>
          </a:p>
        </p:txBody>
      </p:sp>
      <p:sp>
        <p:nvSpPr>
          <p:cNvPr id="30" name="สี่เหลี่ยมผืนผ้า 5"/>
          <p:cNvSpPr>
            <a:spLocks noChangeArrowheads="1"/>
          </p:cNvSpPr>
          <p:nvPr/>
        </p:nvSpPr>
        <p:spPr bwMode="auto">
          <a:xfrm>
            <a:off x="0" y="0"/>
            <a:ext cx="9144000" cy="914400"/>
          </a:xfrm>
          <a:prstGeom prst="rect">
            <a:avLst/>
          </a:prstGeom>
          <a:solidFill>
            <a:srgbClr val="150CCC"/>
          </a:solidFill>
          <a:ln w="9525" algn="ctr">
            <a:noFill/>
            <a:round/>
            <a:headEnd/>
            <a:tailEnd/>
          </a:ln>
          <a:effectLst>
            <a:innerShdw blurRad="63500" dist="50800" dir="5400000">
              <a:prstClr val="black">
                <a:alpha val="50000"/>
              </a:prstClr>
            </a:innerShdw>
          </a:effectLst>
        </p:spPr>
        <p:txBody>
          <a:bodyPr/>
          <a:lstStyle/>
          <a:p>
            <a:pPr fontAlgn="auto">
              <a:spcBef>
                <a:spcPts val="0"/>
              </a:spcBef>
              <a:spcAft>
                <a:spcPts val="0"/>
              </a:spcAft>
              <a:defRPr/>
            </a:pPr>
            <a:endParaRPr lang="en-US">
              <a:latin typeface="+mn-lt"/>
            </a:endParaRPr>
          </a:p>
        </p:txBody>
      </p:sp>
      <p:sp>
        <p:nvSpPr>
          <p:cNvPr id="31" name="Rectangle 2"/>
          <p:cNvSpPr txBox="1">
            <a:spLocks noChangeArrowheads="1"/>
          </p:cNvSpPr>
          <p:nvPr/>
        </p:nvSpPr>
        <p:spPr bwMode="auto">
          <a:xfrm>
            <a:off x="0" y="71438"/>
            <a:ext cx="9144000" cy="785812"/>
          </a:xfrm>
          <a:prstGeom prst="rect">
            <a:avLst/>
          </a:prstGeom>
          <a:noFill/>
          <a:ln w="9525">
            <a:noFill/>
            <a:miter lim="800000"/>
            <a:headEnd/>
            <a:tailEnd/>
          </a:ln>
        </p:spPr>
        <p:txBody>
          <a:bodyPr anchor="ctr"/>
          <a:lstStyle/>
          <a:p>
            <a:pPr algn="ctr" fontAlgn="auto">
              <a:spcBef>
                <a:spcPts val="0"/>
              </a:spcBef>
              <a:spcAft>
                <a:spcPts val="0"/>
              </a:spcAft>
              <a:defRPr/>
            </a:pPr>
            <a:r>
              <a:rPr lang="en-US" sz="36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Assimilating Data into IRI </a:t>
            </a:r>
            <a:endParaRPr lang="th-TH" sz="3600" b="1" kern="0" dirty="0">
              <a:effectLst>
                <a:outerShdw blurRad="38100" dist="38100" dir="2700000" algn="tl">
                  <a:srgbClr val="000000">
                    <a:alpha val="43137"/>
                  </a:srgbClr>
                </a:outerShdw>
              </a:effectLst>
              <a:latin typeface="Arial" panose="020B0604020202020204" pitchFamily="34" charset="0"/>
            </a:endParaRPr>
          </a:p>
        </p:txBody>
      </p:sp>
      <p:sp>
        <p:nvSpPr>
          <p:cNvPr id="34"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
        <p:nvSpPr>
          <p:cNvPr id="35"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
        <p:nvSpPr>
          <p:cNvPr id="36"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
        <p:nvSpPr>
          <p:cNvPr id="37"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
        <p:nvSpPr>
          <p:cNvPr id="38"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
        <p:nvSpPr>
          <p:cNvPr id="39"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
        <p:nvSpPr>
          <p:cNvPr id="40"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
        <p:nvSpPr>
          <p:cNvPr id="41" name="Rectangle 4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
        <p:nvSpPr>
          <p:cNvPr id="42"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
        <p:nvSpPr>
          <p:cNvPr id="43"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
        <p:nvSpPr>
          <p:cNvPr id="44"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
        <p:nvSpPr>
          <p:cNvPr id="45"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
        <p:nvSpPr>
          <p:cNvPr id="46"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
        <p:nvSpPr>
          <p:cNvPr id="47"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
        <p:nvSpPr>
          <p:cNvPr id="48"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
        <p:nvSpPr>
          <p:cNvPr id="49" name="Rectangle 18"/>
          <p:cNvSpPr>
            <a:spLocks noChangeArrowheads="1"/>
          </p:cNvSpPr>
          <p:nvPr/>
        </p:nvSpPr>
        <p:spPr bwMode="auto">
          <a:xfrm>
            <a:off x="0" y="0"/>
            <a:ext cx="9144000" cy="0"/>
          </a:xfrm>
          <a:prstGeom prst="rect">
            <a:avLst/>
          </a:prstGeom>
          <a:solidFill>
            <a:srgbClr val="150CCC"/>
          </a:solidFill>
          <a:ln>
            <a:noFill/>
          </a:ln>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eaLnBrk="1" hangingPunct="1">
              <a:spcBef>
                <a:spcPct val="0"/>
              </a:spcBef>
              <a:buFontTx/>
              <a:buNone/>
            </a:pPr>
            <a:endParaRPr lang="en-US" altLang="en-US" sz="2800">
              <a:latin typeface="Calibri" panose="020F0502020204030204" pitchFamily="34" charset="0"/>
              <a:ea typeface="Cordia New"/>
              <a:cs typeface="Cordia New"/>
            </a:endParaRPr>
          </a:p>
        </p:txBody>
      </p:sp>
    </p:spTree>
    <p:extLst>
      <p:ext uri="{BB962C8B-B14F-4D97-AF65-F5344CB8AC3E}">
        <p14:creationId xmlns:p14="http://schemas.microsoft.com/office/powerpoint/2010/main" val="3963431038"/>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1E575-9863-410D-E831-6B1CF8D4AC35}"/>
            </a:ext>
          </a:extLst>
        </p:cNvPr>
        <p:cNvGrpSpPr/>
        <p:nvPr/>
      </p:nvGrpSpPr>
      <p:grpSpPr>
        <a:xfrm>
          <a:off x="0" y="0"/>
          <a:ext cx="0" cy="0"/>
          <a:chOff x="0" y="0"/>
          <a:chExt cx="0" cy="0"/>
        </a:xfrm>
      </p:grpSpPr>
      <p:sp>
        <p:nvSpPr>
          <p:cNvPr id="35842" name="TextBox 4">
            <a:extLst>
              <a:ext uri="{FF2B5EF4-FFF2-40B4-BE49-F238E27FC236}">
                <a16:creationId xmlns:a16="http://schemas.microsoft.com/office/drawing/2014/main" id="{D0617B07-CB9E-6787-1B73-21A8A9256B1B}"/>
              </a:ext>
            </a:extLst>
          </p:cNvPr>
          <p:cNvSpPr txBox="1">
            <a:spLocks noChangeArrowheads="1"/>
          </p:cNvSpPr>
          <p:nvPr/>
        </p:nvSpPr>
        <p:spPr bwMode="auto">
          <a:xfrm flipH="1">
            <a:off x="2241550" y="255588"/>
            <a:ext cx="4379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800" b="1" i="0" u="none" strike="noStrike" kern="0" cap="none" spc="0" normalizeH="0" baseline="0" noProof="0">
                <a:ln>
                  <a:noFill/>
                </a:ln>
                <a:solidFill>
                  <a:srgbClr val="D60093"/>
                </a:solidFill>
                <a:effectLst/>
                <a:uLnTx/>
                <a:uFillTx/>
                <a:latin typeface="Arial" panose="020B0604020202020204" pitchFamily="34" charset="0"/>
              </a:rPr>
              <a:t>SOME APPLICATIONS</a:t>
            </a:r>
          </a:p>
        </p:txBody>
      </p:sp>
      <p:sp>
        <p:nvSpPr>
          <p:cNvPr id="35843" name="Text Box 2">
            <a:extLst>
              <a:ext uri="{FF2B5EF4-FFF2-40B4-BE49-F238E27FC236}">
                <a16:creationId xmlns:a16="http://schemas.microsoft.com/office/drawing/2014/main" id="{2F69D0A6-2606-69DC-A8B4-7EF49B95A9C2}"/>
              </a:ext>
            </a:extLst>
          </p:cNvPr>
          <p:cNvSpPr txBox="1">
            <a:spLocks noChangeArrowheads="1"/>
          </p:cNvSpPr>
          <p:nvPr/>
        </p:nvSpPr>
        <p:spPr bwMode="auto">
          <a:xfrm>
            <a:off x="1066800" y="130175"/>
            <a:ext cx="6946900" cy="579438"/>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3200" b="1" i="0" u="none" strike="noStrike" kern="0" cap="none" spc="0" normalizeH="0" baseline="0" noProof="0">
                <a:ln>
                  <a:noFill/>
                </a:ln>
                <a:solidFill>
                  <a:schemeClr val="tx1"/>
                </a:solidFill>
                <a:effectLst/>
                <a:uLnTx/>
                <a:uFillTx/>
                <a:latin typeface="Times" panose="02020603050405020304" pitchFamily="18" charset="0"/>
                <a:ea typeface="MS PGothic" panose="020B0600070205080204" pitchFamily="34" charset="-128"/>
                <a:cs typeface="Arial" panose="020B0604020202020204" pitchFamily="34" charset="0"/>
              </a:rPr>
              <a:t>Build-up of IRI electron density profile</a:t>
            </a:r>
          </a:p>
        </p:txBody>
      </p:sp>
      <p:sp>
        <p:nvSpPr>
          <p:cNvPr id="35844" name="AutoShape 37" descr="COSPAR 2014">
            <a:extLst>
              <a:ext uri="{FF2B5EF4-FFF2-40B4-BE49-F238E27FC236}">
                <a16:creationId xmlns:a16="http://schemas.microsoft.com/office/drawing/2014/main" id="{26F8420A-9829-0B77-3ECA-D7622CD92F62}"/>
              </a:ext>
            </a:extLst>
          </p:cNvPr>
          <p:cNvSpPr>
            <a:spLocks noChangeAspect="1" noChangeArrowheads="1"/>
          </p:cNvSpPr>
          <p:nvPr/>
        </p:nvSpPr>
        <p:spPr bwMode="auto">
          <a:xfrm>
            <a:off x="307975" y="-144463"/>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a typeface="MS PGothic" panose="020B0600070205080204" pitchFamily="34" charset="-128"/>
            </a:endParaRPr>
          </a:p>
        </p:txBody>
      </p:sp>
      <p:sp>
        <p:nvSpPr>
          <p:cNvPr id="6" name="สี่เหลี่ยมผืนผ้า 5">
            <a:extLst>
              <a:ext uri="{FF2B5EF4-FFF2-40B4-BE49-F238E27FC236}">
                <a16:creationId xmlns:a16="http://schemas.microsoft.com/office/drawing/2014/main" id="{988F59B7-AAE7-5400-0AD5-3A72DD0B744D}"/>
              </a:ext>
            </a:extLst>
          </p:cNvPr>
          <p:cNvSpPr>
            <a:spLocks noChangeArrowheads="1"/>
          </p:cNvSpPr>
          <p:nvPr/>
        </p:nvSpPr>
        <p:spPr bwMode="auto">
          <a:xfrm>
            <a:off x="0" y="-22637"/>
            <a:ext cx="9144000" cy="914400"/>
          </a:xfrm>
          <a:prstGeom prst="rect">
            <a:avLst/>
          </a:prstGeom>
          <a:solidFill>
            <a:srgbClr val="FF9933"/>
          </a:solidFill>
          <a:ln w="9525" algn="ctr">
            <a:noFill/>
            <a:round/>
            <a:headEnd/>
            <a:tailEnd/>
          </a:ln>
          <a:effectLst>
            <a:innerShdw blurRad="63500" dist="50800" dir="5400000">
              <a:prstClr val="black">
                <a:alpha val="50000"/>
              </a:prstClr>
            </a:inn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n-lt"/>
            </a:endParaRPr>
          </a:p>
        </p:txBody>
      </p:sp>
      <p:sp>
        <p:nvSpPr>
          <p:cNvPr id="7" name="Rectangle 2">
            <a:extLst>
              <a:ext uri="{FF2B5EF4-FFF2-40B4-BE49-F238E27FC236}">
                <a16:creationId xmlns:a16="http://schemas.microsoft.com/office/drawing/2014/main" id="{15311659-7C74-DF4B-8FE8-5C725660FAD2}"/>
              </a:ext>
            </a:extLst>
          </p:cNvPr>
          <p:cNvSpPr txBox="1">
            <a:spLocks noChangeArrowheads="1"/>
          </p:cNvSpPr>
          <p:nvPr/>
        </p:nvSpPr>
        <p:spPr bwMode="auto">
          <a:xfrm>
            <a:off x="457200" y="49213"/>
            <a:ext cx="8229600" cy="785812"/>
          </a:xfrm>
          <a:prstGeom prst="rect">
            <a:avLst/>
          </a:prstGeom>
          <a:noFill/>
          <a:ln w="9525">
            <a:noFill/>
            <a:miter lim="800000"/>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rPr>
              <a:t>IRI citations</a:t>
            </a:r>
            <a:endParaRPr kumimoji="0" lang="th-TH" altLang="en-US" sz="3200" b="1" i="0" u="none" strike="noStrike" kern="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endParaRPr>
          </a:p>
        </p:txBody>
      </p:sp>
      <p:sp>
        <p:nvSpPr>
          <p:cNvPr id="35849" name="Rectangle 6">
            <a:extLst>
              <a:ext uri="{FF2B5EF4-FFF2-40B4-BE49-F238E27FC236}">
                <a16:creationId xmlns:a16="http://schemas.microsoft.com/office/drawing/2014/main" id="{23146B5E-2595-CDA6-D803-16750E178E49}"/>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0" name="Rectangle 9">
            <a:extLst>
              <a:ext uri="{FF2B5EF4-FFF2-40B4-BE49-F238E27FC236}">
                <a16:creationId xmlns:a16="http://schemas.microsoft.com/office/drawing/2014/main" id="{0D4BF6F3-4DFD-BEFF-16C8-93AF45CF6E00}"/>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1" name="Rectangle 10">
            <a:extLst>
              <a:ext uri="{FF2B5EF4-FFF2-40B4-BE49-F238E27FC236}">
                <a16:creationId xmlns:a16="http://schemas.microsoft.com/office/drawing/2014/main" id="{6D2460A9-9E09-9D45-F4AE-08617ED68749}"/>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2" name="Rectangle 12">
            <a:extLst>
              <a:ext uri="{FF2B5EF4-FFF2-40B4-BE49-F238E27FC236}">
                <a16:creationId xmlns:a16="http://schemas.microsoft.com/office/drawing/2014/main" id="{E0721025-0895-476E-16BE-7BFDBB8809DF}"/>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3" name="Rectangle 14">
            <a:extLst>
              <a:ext uri="{FF2B5EF4-FFF2-40B4-BE49-F238E27FC236}">
                <a16:creationId xmlns:a16="http://schemas.microsoft.com/office/drawing/2014/main" id="{7A4C3840-2E16-8D84-9827-3F920CB7111A}"/>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4" name="Rectangle 10">
            <a:extLst>
              <a:ext uri="{FF2B5EF4-FFF2-40B4-BE49-F238E27FC236}">
                <a16:creationId xmlns:a16="http://schemas.microsoft.com/office/drawing/2014/main" id="{49D57C4B-AA08-8CB0-32D2-076B7F8BECFD}"/>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5" name="Rectangle 12">
            <a:extLst>
              <a:ext uri="{FF2B5EF4-FFF2-40B4-BE49-F238E27FC236}">
                <a16:creationId xmlns:a16="http://schemas.microsoft.com/office/drawing/2014/main" id="{111C43DF-55CB-DBC7-93C3-D66F786085E3}"/>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6" name="Rectangle 14">
            <a:extLst>
              <a:ext uri="{FF2B5EF4-FFF2-40B4-BE49-F238E27FC236}">
                <a16:creationId xmlns:a16="http://schemas.microsoft.com/office/drawing/2014/main" id="{86803C5C-16E3-971D-5B43-9C34106B2DA4}"/>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7" name="Rectangle 8">
            <a:extLst>
              <a:ext uri="{FF2B5EF4-FFF2-40B4-BE49-F238E27FC236}">
                <a16:creationId xmlns:a16="http://schemas.microsoft.com/office/drawing/2014/main" id="{1093440D-CB89-4210-7744-78D5B305A4DE}"/>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8" name="Rectangle 6">
            <a:extLst>
              <a:ext uri="{FF2B5EF4-FFF2-40B4-BE49-F238E27FC236}">
                <a16:creationId xmlns:a16="http://schemas.microsoft.com/office/drawing/2014/main" id="{3CAC74CC-389F-A4E5-DCEF-8E648815DDF1}"/>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9" name="Rectangle 8">
            <a:extLst>
              <a:ext uri="{FF2B5EF4-FFF2-40B4-BE49-F238E27FC236}">
                <a16:creationId xmlns:a16="http://schemas.microsoft.com/office/drawing/2014/main" id="{4058DFBD-2AA6-E891-9C97-6B2495174C5B}"/>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60" name="Rectangle 10">
            <a:extLst>
              <a:ext uri="{FF2B5EF4-FFF2-40B4-BE49-F238E27FC236}">
                <a16:creationId xmlns:a16="http://schemas.microsoft.com/office/drawing/2014/main" id="{0C20C061-C044-90C1-C867-D3BE388FE484}"/>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61" name="Rectangle 12">
            <a:extLst>
              <a:ext uri="{FF2B5EF4-FFF2-40B4-BE49-F238E27FC236}">
                <a16:creationId xmlns:a16="http://schemas.microsoft.com/office/drawing/2014/main" id="{604CF57D-EE41-7253-CF61-2F506DA4CD52}"/>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62" name="Rectangle 14">
            <a:extLst>
              <a:ext uri="{FF2B5EF4-FFF2-40B4-BE49-F238E27FC236}">
                <a16:creationId xmlns:a16="http://schemas.microsoft.com/office/drawing/2014/main" id="{879451B4-8CDD-F752-621F-382CE088E92F}"/>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63" name="Rectangle 16">
            <a:extLst>
              <a:ext uri="{FF2B5EF4-FFF2-40B4-BE49-F238E27FC236}">
                <a16:creationId xmlns:a16="http://schemas.microsoft.com/office/drawing/2014/main" id="{324F4B63-B30D-04D1-8040-EEC2EC5AD588}"/>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64" name="Rectangle 18">
            <a:extLst>
              <a:ext uri="{FF2B5EF4-FFF2-40B4-BE49-F238E27FC236}">
                <a16:creationId xmlns:a16="http://schemas.microsoft.com/office/drawing/2014/main" id="{5C54D873-5883-F5A3-81F8-4B751B4DA1EE}"/>
              </a:ext>
            </a:extLst>
          </p:cNvPr>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pic>
        <p:nvPicPr>
          <p:cNvPr id="35865" name="Picture 12" descr="COSPAR_logo">
            <a:extLst>
              <a:ext uri="{FF2B5EF4-FFF2-40B4-BE49-F238E27FC236}">
                <a16:creationId xmlns:a16="http://schemas.microsoft.com/office/drawing/2014/main" id="{D7D6E993-D432-7FCA-E8DB-B98472CF1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6038"/>
            <a:ext cx="61436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6" name="Picture 9">
            <a:extLst>
              <a:ext uri="{FF2B5EF4-FFF2-40B4-BE49-F238E27FC236}">
                <a16:creationId xmlns:a16="http://schemas.microsoft.com/office/drawing/2014/main" id="{D4C37AD0-A794-66B6-B591-A9DACDD1F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6050" y="153988"/>
            <a:ext cx="12128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7" name="Rectangle 6">
            <a:extLst>
              <a:ext uri="{FF2B5EF4-FFF2-40B4-BE49-F238E27FC236}">
                <a16:creationId xmlns:a16="http://schemas.microsoft.com/office/drawing/2014/main" id="{C7D7DF80-0BE4-95EA-9B4F-82EFBB38D516}"/>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68" name="Rectangle 9">
            <a:extLst>
              <a:ext uri="{FF2B5EF4-FFF2-40B4-BE49-F238E27FC236}">
                <a16:creationId xmlns:a16="http://schemas.microsoft.com/office/drawing/2014/main" id="{6EA319F5-5E72-F39C-7E1F-F08588A068AC}"/>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69" name="Rectangle 10">
            <a:extLst>
              <a:ext uri="{FF2B5EF4-FFF2-40B4-BE49-F238E27FC236}">
                <a16:creationId xmlns:a16="http://schemas.microsoft.com/office/drawing/2014/main" id="{01875EE9-28D1-B7C6-04AF-FD24F158C1D8}"/>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0" name="Rectangle 12">
            <a:extLst>
              <a:ext uri="{FF2B5EF4-FFF2-40B4-BE49-F238E27FC236}">
                <a16:creationId xmlns:a16="http://schemas.microsoft.com/office/drawing/2014/main" id="{1082F206-3C67-8F09-623C-D97260A68457}"/>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1" name="Rectangle 14">
            <a:extLst>
              <a:ext uri="{FF2B5EF4-FFF2-40B4-BE49-F238E27FC236}">
                <a16:creationId xmlns:a16="http://schemas.microsoft.com/office/drawing/2014/main" id="{38B7B51D-AF6A-6306-0D94-D720AD0EABF6}"/>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2" name="Rectangle 31">
            <a:extLst>
              <a:ext uri="{FF2B5EF4-FFF2-40B4-BE49-F238E27FC236}">
                <a16:creationId xmlns:a16="http://schemas.microsoft.com/office/drawing/2014/main" id="{51AAD187-5897-0620-DF88-12DAC406F90F}"/>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3" name="Rectangle 12">
            <a:extLst>
              <a:ext uri="{FF2B5EF4-FFF2-40B4-BE49-F238E27FC236}">
                <a16:creationId xmlns:a16="http://schemas.microsoft.com/office/drawing/2014/main" id="{1B00776D-D487-9431-3978-0E898C39E9BD}"/>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4" name="Rectangle 14">
            <a:extLst>
              <a:ext uri="{FF2B5EF4-FFF2-40B4-BE49-F238E27FC236}">
                <a16:creationId xmlns:a16="http://schemas.microsoft.com/office/drawing/2014/main" id="{D4F80FD8-9E5C-F339-0DAF-A833883BEAFD}"/>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5" name="Rectangle 8">
            <a:extLst>
              <a:ext uri="{FF2B5EF4-FFF2-40B4-BE49-F238E27FC236}">
                <a16:creationId xmlns:a16="http://schemas.microsoft.com/office/drawing/2014/main" id="{940442A7-1AD0-BD6C-0AC6-4D98950AD477}"/>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6" name="Rectangle 6">
            <a:extLst>
              <a:ext uri="{FF2B5EF4-FFF2-40B4-BE49-F238E27FC236}">
                <a16:creationId xmlns:a16="http://schemas.microsoft.com/office/drawing/2014/main" id="{AB60D5EC-0BF2-C31F-3D13-C5F0FD02590D}"/>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7" name="Rectangle 8">
            <a:extLst>
              <a:ext uri="{FF2B5EF4-FFF2-40B4-BE49-F238E27FC236}">
                <a16:creationId xmlns:a16="http://schemas.microsoft.com/office/drawing/2014/main" id="{C2E116D0-B767-6B53-E1FA-5864A37D8A8D}"/>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8" name="Rectangle 10">
            <a:extLst>
              <a:ext uri="{FF2B5EF4-FFF2-40B4-BE49-F238E27FC236}">
                <a16:creationId xmlns:a16="http://schemas.microsoft.com/office/drawing/2014/main" id="{E67AA0C7-8466-F7A4-DF4F-420F2043781B}"/>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9" name="Rectangle 12">
            <a:extLst>
              <a:ext uri="{FF2B5EF4-FFF2-40B4-BE49-F238E27FC236}">
                <a16:creationId xmlns:a16="http://schemas.microsoft.com/office/drawing/2014/main" id="{BBACC3F2-AA43-78B4-40DA-1DFCA9F4BF4B}"/>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80" name="Rectangle 14">
            <a:extLst>
              <a:ext uri="{FF2B5EF4-FFF2-40B4-BE49-F238E27FC236}">
                <a16:creationId xmlns:a16="http://schemas.microsoft.com/office/drawing/2014/main" id="{9F2ECD16-0EB9-1DDB-2FA1-7E455ECEB745}"/>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81" name="Rectangle 16">
            <a:extLst>
              <a:ext uri="{FF2B5EF4-FFF2-40B4-BE49-F238E27FC236}">
                <a16:creationId xmlns:a16="http://schemas.microsoft.com/office/drawing/2014/main" id="{8F0C5B97-FFFD-857C-E274-33F59F827E22}"/>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82" name="Rectangle 18">
            <a:extLst>
              <a:ext uri="{FF2B5EF4-FFF2-40B4-BE49-F238E27FC236}">
                <a16:creationId xmlns:a16="http://schemas.microsoft.com/office/drawing/2014/main" id="{B3C043CC-A42C-4AD0-887E-5C5A21614416}"/>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83" name="Text Box 2">
            <a:extLst>
              <a:ext uri="{FF2B5EF4-FFF2-40B4-BE49-F238E27FC236}">
                <a16:creationId xmlns:a16="http://schemas.microsoft.com/office/drawing/2014/main" id="{B0544CB2-162E-6891-B93B-16DC12715C11}"/>
              </a:ext>
            </a:extLst>
          </p:cNvPr>
          <p:cNvSpPr txBox="1">
            <a:spLocks noChangeArrowheads="1"/>
          </p:cNvSpPr>
          <p:nvPr/>
        </p:nvSpPr>
        <p:spPr bwMode="auto">
          <a:xfrm>
            <a:off x="1066800" y="152400"/>
            <a:ext cx="6946900" cy="579438"/>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3200" b="1" i="0" u="none" strike="noStrike" kern="0" cap="none" spc="0" normalizeH="0" baseline="0" noProof="0">
                <a:ln>
                  <a:noFill/>
                </a:ln>
                <a:solidFill>
                  <a:schemeClr val="tx1"/>
                </a:solidFill>
                <a:effectLst/>
                <a:uLnTx/>
                <a:uFillTx/>
                <a:latin typeface="Times" panose="02020603050405020304" pitchFamily="18" charset="0"/>
                <a:ea typeface="MS PGothic" panose="020B0600070205080204" pitchFamily="34" charset="-128"/>
                <a:cs typeface="Arial" panose="020B0604020202020204" pitchFamily="34" charset="0"/>
              </a:rPr>
              <a:t>Build-up of IRI electron density profile</a:t>
            </a:r>
          </a:p>
        </p:txBody>
      </p:sp>
      <p:sp>
        <p:nvSpPr>
          <p:cNvPr id="44" name="สี่เหลี่ยมผืนผ้า 5">
            <a:extLst>
              <a:ext uri="{FF2B5EF4-FFF2-40B4-BE49-F238E27FC236}">
                <a16:creationId xmlns:a16="http://schemas.microsoft.com/office/drawing/2014/main" id="{2FD0A768-ED83-4E8A-6218-48AB06AE54EF}"/>
              </a:ext>
            </a:extLst>
          </p:cNvPr>
          <p:cNvSpPr>
            <a:spLocks noChangeArrowheads="1"/>
          </p:cNvSpPr>
          <p:nvPr/>
        </p:nvSpPr>
        <p:spPr bwMode="auto">
          <a:xfrm>
            <a:off x="0" y="-32646"/>
            <a:ext cx="9144000" cy="1143000"/>
          </a:xfrm>
          <a:prstGeom prst="rect">
            <a:avLst/>
          </a:prstGeom>
          <a:solidFill>
            <a:srgbClr val="0000FF"/>
          </a:solidFill>
          <a:ln w="9525" algn="ctr">
            <a:noFill/>
            <a:round/>
            <a:headEnd/>
            <a:tailEnd/>
          </a:ln>
          <a:effectLst>
            <a:innerShdw blurRad="63500" dist="50800" dir="5400000">
              <a:prstClr val="black">
                <a:alpha val="50000"/>
              </a:prstClr>
            </a:inn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n-lt"/>
            </a:endParaRPr>
          </a:p>
        </p:txBody>
      </p:sp>
      <p:sp>
        <p:nvSpPr>
          <p:cNvPr id="45" name="Rectangle 2">
            <a:extLst>
              <a:ext uri="{FF2B5EF4-FFF2-40B4-BE49-F238E27FC236}">
                <a16:creationId xmlns:a16="http://schemas.microsoft.com/office/drawing/2014/main" id="{86C06F5A-850F-8BA3-DE95-9A475D59E269}"/>
              </a:ext>
            </a:extLst>
          </p:cNvPr>
          <p:cNvSpPr txBox="1">
            <a:spLocks noChangeArrowheads="1"/>
          </p:cNvSpPr>
          <p:nvPr/>
        </p:nvSpPr>
        <p:spPr bwMode="auto">
          <a:xfrm>
            <a:off x="0" y="150813"/>
            <a:ext cx="9144000" cy="766762"/>
          </a:xfrm>
          <a:prstGeom prst="rect">
            <a:avLst/>
          </a:prstGeom>
          <a:noFill/>
          <a:ln w="9525">
            <a:noFill/>
            <a:miter lim="800000"/>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en-US" sz="3600" b="1" kern="0" dirty="0">
                <a:effectLst>
                  <a:outerShdw blurRad="38100" dist="38100" dir="2700000" algn="tl">
                    <a:srgbClr val="C0C0C0"/>
                  </a:outerShdw>
                </a:effectLst>
                <a:cs typeface="Arial" panose="020B0604020202020204" pitchFamily="34" charset="0"/>
              </a:rPr>
              <a:t>Model Assessments</a:t>
            </a:r>
            <a:endParaRPr kumimoji="0" lang="en-US" altLang="en-US" sz="3600" b="1" i="0" u="none" strike="noStrike" kern="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5888" name="Rectangle 6">
            <a:extLst>
              <a:ext uri="{FF2B5EF4-FFF2-40B4-BE49-F238E27FC236}">
                <a16:creationId xmlns:a16="http://schemas.microsoft.com/office/drawing/2014/main" id="{D709B91A-15AC-4E60-DD52-D7C80599049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89" name="Rectangle 9">
            <a:extLst>
              <a:ext uri="{FF2B5EF4-FFF2-40B4-BE49-F238E27FC236}">
                <a16:creationId xmlns:a16="http://schemas.microsoft.com/office/drawing/2014/main" id="{51E5E851-190F-0D18-F6E2-4CA8B59EBD9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0" name="Rectangle 10">
            <a:extLst>
              <a:ext uri="{FF2B5EF4-FFF2-40B4-BE49-F238E27FC236}">
                <a16:creationId xmlns:a16="http://schemas.microsoft.com/office/drawing/2014/main" id="{ED8EB79A-F034-0E03-5AEC-73B19A709D3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1" name="Rectangle 12">
            <a:extLst>
              <a:ext uri="{FF2B5EF4-FFF2-40B4-BE49-F238E27FC236}">
                <a16:creationId xmlns:a16="http://schemas.microsoft.com/office/drawing/2014/main" id="{75DA5CDE-4934-84D1-743F-197BE76E388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2" name="Rectangle 14">
            <a:extLst>
              <a:ext uri="{FF2B5EF4-FFF2-40B4-BE49-F238E27FC236}">
                <a16:creationId xmlns:a16="http://schemas.microsoft.com/office/drawing/2014/main" id="{10E8676B-764D-C12E-0C91-5288DB4C9DF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3" name="Rectangle 10">
            <a:extLst>
              <a:ext uri="{FF2B5EF4-FFF2-40B4-BE49-F238E27FC236}">
                <a16:creationId xmlns:a16="http://schemas.microsoft.com/office/drawing/2014/main" id="{9FF50FD3-D0CA-8177-5CE0-1D8C74BBA04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4" name="Rectangle 12">
            <a:extLst>
              <a:ext uri="{FF2B5EF4-FFF2-40B4-BE49-F238E27FC236}">
                <a16:creationId xmlns:a16="http://schemas.microsoft.com/office/drawing/2014/main" id="{C6530E71-FF03-3FAF-A239-F7E307DE90E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5" name="Rectangle 14">
            <a:extLst>
              <a:ext uri="{FF2B5EF4-FFF2-40B4-BE49-F238E27FC236}">
                <a16:creationId xmlns:a16="http://schemas.microsoft.com/office/drawing/2014/main" id="{C06B406E-B055-8C9D-4205-0EDEC62A209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6" name="Rectangle 8">
            <a:extLst>
              <a:ext uri="{FF2B5EF4-FFF2-40B4-BE49-F238E27FC236}">
                <a16:creationId xmlns:a16="http://schemas.microsoft.com/office/drawing/2014/main" id="{E61C6A1B-7638-C2A4-E66F-277D68A6B47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7" name="Rectangle 6">
            <a:extLst>
              <a:ext uri="{FF2B5EF4-FFF2-40B4-BE49-F238E27FC236}">
                <a16:creationId xmlns:a16="http://schemas.microsoft.com/office/drawing/2014/main" id="{AB479CE1-9D17-CB6D-10FB-F30775D240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8" name="Rectangle 8">
            <a:extLst>
              <a:ext uri="{FF2B5EF4-FFF2-40B4-BE49-F238E27FC236}">
                <a16:creationId xmlns:a16="http://schemas.microsoft.com/office/drawing/2014/main" id="{1A7D8D9A-B9A9-DBF2-CA79-F143D1C58AE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9" name="Rectangle 10">
            <a:extLst>
              <a:ext uri="{FF2B5EF4-FFF2-40B4-BE49-F238E27FC236}">
                <a16:creationId xmlns:a16="http://schemas.microsoft.com/office/drawing/2014/main" id="{D4579F5B-81FD-1BA3-7C0C-70CF0AA5FD2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900" name="Rectangle 12">
            <a:extLst>
              <a:ext uri="{FF2B5EF4-FFF2-40B4-BE49-F238E27FC236}">
                <a16:creationId xmlns:a16="http://schemas.microsoft.com/office/drawing/2014/main" id="{A94BCD5A-2334-9DD4-FE4E-59C5FABB530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901" name="Rectangle 14">
            <a:extLst>
              <a:ext uri="{FF2B5EF4-FFF2-40B4-BE49-F238E27FC236}">
                <a16:creationId xmlns:a16="http://schemas.microsoft.com/office/drawing/2014/main" id="{0B89B431-8422-02BF-02E2-D087A1C8BD7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902" name="Rectangle 16">
            <a:extLst>
              <a:ext uri="{FF2B5EF4-FFF2-40B4-BE49-F238E27FC236}">
                <a16:creationId xmlns:a16="http://schemas.microsoft.com/office/drawing/2014/main" id="{46397A50-5E21-7531-4A5E-D25E2E34E99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903" name="Rectangle 18">
            <a:extLst>
              <a:ext uri="{FF2B5EF4-FFF2-40B4-BE49-F238E27FC236}">
                <a16:creationId xmlns:a16="http://schemas.microsoft.com/office/drawing/2014/main" id="{98DF8CCE-C2D8-7254-B46C-2EBF0C12F42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905" name="Slide Number Placeholder 61">
            <a:extLst>
              <a:ext uri="{FF2B5EF4-FFF2-40B4-BE49-F238E27FC236}">
                <a16:creationId xmlns:a16="http://schemas.microsoft.com/office/drawing/2014/main" id="{D7546121-0E08-6A41-0AB3-1AF184A0F84D}"/>
              </a:ext>
            </a:extLst>
          </p:cNvPr>
          <p:cNvSpPr>
            <a:spLocks noGrp="1"/>
          </p:cNvSpPr>
          <p:nvPr>
            <p:ph type="sldNum" sz="quarter" idx="12"/>
          </p:nvPr>
        </p:nvSpPr>
        <p:spPr>
          <a:xfrm>
            <a:off x="8249245" y="6320144"/>
            <a:ext cx="856907" cy="669925"/>
          </a:xfrm>
          <a:noFill/>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CA505C71-1298-40A9-89DC-E3F8AB6DCC1D}" type="slidenum">
              <a:rPr kumimoji="0" lang="en-US" altLang="en-US" sz="2800" b="0" i="0" u="none" strike="noStrike" kern="0" cap="none" spc="0" normalizeH="0" baseline="0" noProof="0" smtClean="0">
                <a:ln>
                  <a:noFill/>
                </a:ln>
                <a:solidFill>
                  <a:schemeClr val="tx1"/>
                </a:solidFill>
                <a:effectLst/>
                <a:uLnTx/>
                <a:uFillTx/>
                <a:latin typeface="Tw Cen MT Condensed" panose="020B0606020104020203" pitchFamily="34" charset="0"/>
              </a:rPr>
              <a:pPr marL="0" marR="0" lvl="0" indent="0" defTabSz="914400" eaLnBrk="1" fontAlgn="auto" latinLnBrk="0" hangingPunct="1">
                <a:lnSpc>
                  <a:spcPct val="100000"/>
                </a:lnSpc>
                <a:spcBef>
                  <a:spcPct val="0"/>
                </a:spcBef>
                <a:spcAft>
                  <a:spcPts val="0"/>
                </a:spcAft>
                <a:buClrTx/>
                <a:buSzTx/>
                <a:buFontTx/>
                <a:buNone/>
                <a:tabLst/>
                <a:defRPr/>
              </a:pPr>
              <a:t>28</a:t>
            </a:fld>
            <a:endParaRPr kumimoji="0" lang="en-US" altLang="en-US" sz="2800" b="0" i="0" u="none" strike="noStrike" kern="0" cap="none" spc="0" normalizeH="0" baseline="0" noProof="0" dirty="0">
              <a:ln>
                <a:noFill/>
              </a:ln>
              <a:solidFill>
                <a:schemeClr val="tx1"/>
              </a:solidFill>
              <a:effectLst/>
              <a:uLnTx/>
              <a:uFillTx/>
              <a:latin typeface="Tw Cen MT Condensed" panose="020B0606020104020203" pitchFamily="34" charset="0"/>
            </a:endParaRPr>
          </a:p>
        </p:txBody>
      </p:sp>
      <p:sp>
        <p:nvSpPr>
          <p:cNvPr id="35906" name="Rectangle 1">
            <a:extLst>
              <a:ext uri="{FF2B5EF4-FFF2-40B4-BE49-F238E27FC236}">
                <a16:creationId xmlns:a16="http://schemas.microsoft.com/office/drawing/2014/main" id="{43009700-F3CC-10C5-2A45-228829358655}"/>
              </a:ext>
            </a:extLst>
          </p:cNvPr>
          <p:cNvSpPr>
            <a:spLocks noChangeArrowheads="1"/>
          </p:cNvSpPr>
          <p:nvPr/>
        </p:nvSpPr>
        <p:spPr bwMode="auto">
          <a:xfrm>
            <a:off x="425450" y="1252538"/>
            <a:ext cx="8229600" cy="1862048"/>
          </a:xfrm>
          <a:prstGeom prst="rect">
            <a:avLst/>
          </a:prstGeom>
          <a:solidFill>
            <a:schemeClr val="tx1"/>
          </a:solidFill>
          <a:ln>
            <a:noFill/>
          </a:ln>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274320" defTabSz="914400" eaLnBrk="1" fontAlgn="auto" latinLnBrk="0" hangingPunct="1">
              <a:lnSpc>
                <a:spcPct val="100000"/>
              </a:lnSpc>
              <a:spcBef>
                <a:spcPct val="0"/>
              </a:spcBef>
              <a:spcAft>
                <a:spcPts val="0"/>
              </a:spcAft>
              <a:buClrTx/>
              <a:buSzTx/>
              <a:buFontTx/>
              <a:buNone/>
              <a:tabLst/>
              <a:defRPr/>
            </a:pPr>
            <a:r>
              <a:rPr kumimoji="0" lang="en-US" altLang="en-US" sz="1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CEDAR ETI Challenge: Assessment of 9 ionospheric models including empirical, theoretical, and </a:t>
            </a:r>
            <a:r>
              <a:rPr lang="en-US" altLang="en-US" sz="1400" b="1" kern="0" dirty="0">
                <a:solidFill>
                  <a:schemeClr val="bg1"/>
                </a:solidFill>
                <a:latin typeface="Times New Roman" panose="02020603050405020304" pitchFamily="18" charset="0"/>
                <a:cs typeface="Times New Roman" panose="02020603050405020304" pitchFamily="18" charset="0"/>
              </a:rPr>
              <a:t>a</a:t>
            </a:r>
            <a:r>
              <a:rPr kumimoji="0" lang="en-US" altLang="en-US" sz="14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ssimilative</a:t>
            </a:r>
            <a:r>
              <a:rPr kumimoji="0" lang="en-US" altLang="en-US" sz="1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lang="en-US" altLang="en-US" sz="1400" b="1" kern="0" dirty="0">
                <a:solidFill>
                  <a:schemeClr val="bg1"/>
                </a:solidFill>
                <a:latin typeface="Times New Roman" panose="02020603050405020304" pitchFamily="18" charset="0"/>
                <a:cs typeface="Times New Roman" panose="02020603050405020304" pitchFamily="18" charset="0"/>
              </a:rPr>
              <a:t>m</a:t>
            </a:r>
            <a:r>
              <a:rPr kumimoji="0" lang="en-US" altLang="en-US" sz="14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odels</a:t>
            </a:r>
            <a:r>
              <a:rPr kumimoji="0" lang="en-US" altLang="en-US" sz="1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en-US" altLang="en-US" sz="9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274320" defTabSz="914400" eaLnBrk="1" fontAlgn="auto" latinLnBrk="0" hangingPunct="1">
              <a:spcBef>
                <a:spcPct val="0"/>
              </a:spcBef>
              <a:buClrTx/>
              <a:buSzTx/>
              <a:buFontTx/>
              <a:buNone/>
              <a:tabLst/>
              <a:defRPr/>
            </a:pPr>
            <a:r>
              <a:rPr kumimoji="0" lang="en-US" altLang="en-US" sz="120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Shim et al. (2011). </a:t>
            </a:r>
            <a:r>
              <a:rPr kumimoji="0" lang="en-US" altLang="en-US" sz="1200" i="1"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Space Weather</a:t>
            </a:r>
            <a:r>
              <a:rPr kumimoji="0" lang="en-US" altLang="en-US" sz="120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9(12), doi:10.1029/2011SW000727</a:t>
            </a:r>
            <a:endParaRPr lang="en-US" altLang="en-US" sz="800" kern="0" dirty="0">
              <a:solidFill>
                <a:schemeClr val="bg1"/>
              </a:solidFill>
              <a:latin typeface="Times New Roman" panose="02020603050405020304" pitchFamily="18" charset="0"/>
              <a:cs typeface="Times New Roman" panose="02020603050405020304" pitchFamily="18" charset="0"/>
            </a:endParaRPr>
          </a:p>
          <a:p>
            <a:pPr lvl="0" indent="-274320" defTabSz="914400">
              <a:spcBef>
                <a:spcPct val="0"/>
              </a:spcBef>
              <a:buNone/>
              <a:defRPr/>
            </a:pPr>
            <a:r>
              <a:rPr lang="en-US" altLang="en-US" sz="1200" kern="0" dirty="0">
                <a:solidFill>
                  <a:schemeClr val="bg1"/>
                </a:solidFill>
                <a:latin typeface="Times New Roman" panose="02020603050405020304" pitchFamily="18" charset="0"/>
                <a:cs typeface="Times New Roman" panose="02020603050405020304" pitchFamily="18" charset="0"/>
              </a:rPr>
              <a:t>Shim et al. (2012).</a:t>
            </a:r>
            <a:r>
              <a:rPr lang="en-US" altLang="en-US" sz="1200" i="1" kern="0" dirty="0">
                <a:solidFill>
                  <a:schemeClr val="bg1"/>
                </a:solidFill>
                <a:latin typeface="Times New Roman" panose="02020603050405020304" pitchFamily="18" charset="0"/>
                <a:cs typeface="Times New Roman" panose="02020603050405020304" pitchFamily="18" charset="0"/>
              </a:rPr>
              <a:t> Space Weather</a:t>
            </a:r>
            <a:r>
              <a:rPr lang="en-US" altLang="en-US" sz="1200" kern="0" dirty="0">
                <a:solidFill>
                  <a:schemeClr val="bg1"/>
                </a:solidFill>
                <a:latin typeface="Times New Roman" panose="02020603050405020304" pitchFamily="18" charset="0"/>
                <a:cs typeface="Times New Roman" panose="02020603050405020304" pitchFamily="18" charset="0"/>
              </a:rPr>
              <a:t>, 10(10). doi:10.1029/2012SW000851</a:t>
            </a:r>
            <a:endParaRPr kumimoji="0" lang="en-US" altLang="en-US" sz="80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274320" defTabSz="914400" eaLnBrk="1" fontAlgn="auto" latinLnBrk="0" hangingPunct="1">
              <a:spcBef>
                <a:spcPct val="0"/>
              </a:spcBef>
              <a:buClrTx/>
              <a:buSzTx/>
              <a:buFontTx/>
              <a:buNone/>
              <a:tabLst/>
              <a:defRPr/>
            </a:pPr>
            <a:r>
              <a:rPr kumimoji="0" lang="en-US" altLang="en-US" sz="120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Shim et al. (2017). </a:t>
            </a:r>
            <a:r>
              <a:rPr kumimoji="0" lang="en-US" altLang="en-US" sz="1200" i="1"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Space Weather</a:t>
            </a:r>
            <a:r>
              <a:rPr kumimoji="0" lang="en-US" altLang="en-US" sz="120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doi:10.1002/2017SW001649</a:t>
            </a:r>
            <a:endParaRPr kumimoji="0" lang="en-US" altLang="en-US" sz="80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274320" defTabSz="914400" eaLnBrk="1" fontAlgn="auto" latinLnBrk="0" hangingPunct="1">
              <a:spcBef>
                <a:spcPct val="0"/>
              </a:spcBef>
              <a:buClrTx/>
              <a:buSzTx/>
              <a:buFontTx/>
              <a:buNone/>
              <a:tabLst/>
              <a:defRPr/>
            </a:pPr>
            <a:r>
              <a:rPr kumimoji="0" lang="en-US" altLang="en-US" sz="120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Shim et  al. (2018). </a:t>
            </a:r>
            <a:r>
              <a:rPr kumimoji="0" lang="en-US" altLang="en-US" sz="1200" i="1"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Space Weather</a:t>
            </a:r>
            <a:r>
              <a:rPr kumimoji="0" lang="en-US" altLang="en-US" sz="120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doi:10.1029/2018SW002034</a:t>
            </a:r>
          </a:p>
          <a:p>
            <a:pPr indent="-274320" defTabSz="914400">
              <a:spcBef>
                <a:spcPct val="0"/>
              </a:spcBef>
              <a:buNone/>
              <a:defRPr/>
            </a:pPr>
            <a:endParaRPr lang="en-US" altLang="en-US" sz="800" kern="0" dirty="0">
              <a:solidFill>
                <a:schemeClr val="bg1"/>
              </a:solidFill>
            </a:endParaRPr>
          </a:p>
          <a:p>
            <a:pPr lvl="0" defTabSz="914400">
              <a:spcBef>
                <a:spcPct val="0"/>
              </a:spcBef>
              <a:buNone/>
              <a:defRPr/>
            </a:pPr>
            <a:r>
              <a:rPr lang="en-US" altLang="en-US" sz="1400" b="1" kern="0" dirty="0">
                <a:solidFill>
                  <a:schemeClr val="bg1"/>
                </a:solidFill>
                <a:latin typeface="Times New Roman" panose="02020603050405020304" pitchFamily="18" charset="0"/>
                <a:cs typeface="Times New Roman" panose="02020603050405020304" pitchFamily="18" charset="0"/>
              </a:rPr>
              <a:t>RESULT: IRI did very well. If not first than second or third in all events and cases considered using a variety of performance measures and skill scores. </a:t>
            </a:r>
          </a:p>
        </p:txBody>
      </p:sp>
      <p:sp>
        <p:nvSpPr>
          <p:cNvPr id="4" name="Rectangle 1">
            <a:extLst>
              <a:ext uri="{FF2B5EF4-FFF2-40B4-BE49-F238E27FC236}">
                <a16:creationId xmlns:a16="http://schemas.microsoft.com/office/drawing/2014/main" id="{9EB85EBF-5E31-9516-1C82-EFB19010B84C}"/>
              </a:ext>
            </a:extLst>
          </p:cNvPr>
          <p:cNvSpPr>
            <a:spLocks noChangeArrowheads="1"/>
          </p:cNvSpPr>
          <p:nvPr/>
        </p:nvSpPr>
        <p:spPr bwMode="auto">
          <a:xfrm>
            <a:off x="423678" y="3215721"/>
            <a:ext cx="8229600" cy="1754326"/>
          </a:xfrm>
          <a:prstGeom prst="rect">
            <a:avLst/>
          </a:prstGeom>
          <a:solidFill>
            <a:schemeClr val="tx1"/>
          </a:solidFill>
          <a:ln>
            <a:noFill/>
          </a:ln>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lvl="0" defTabSz="914400">
              <a:spcBef>
                <a:spcPct val="0"/>
              </a:spcBef>
              <a:buNone/>
              <a:defRPr/>
            </a:pPr>
            <a:r>
              <a:rPr lang="en-US" altLang="en-US" sz="1400" b="1" kern="0" dirty="0">
                <a:solidFill>
                  <a:schemeClr val="bg1"/>
                </a:solidFill>
                <a:latin typeface="Times New Roman" panose="02020603050405020304" pitchFamily="18" charset="0"/>
                <a:cs typeface="Times New Roman" panose="02020603050405020304" pitchFamily="18" charset="0"/>
              </a:rPr>
              <a:t>Validation of ionospheric modeled TEC in the equatorial ionosphere during the 2013 March and 2021</a:t>
            </a:r>
          </a:p>
          <a:p>
            <a:pPr lvl="0" defTabSz="914400">
              <a:spcBef>
                <a:spcPct val="0"/>
              </a:spcBef>
              <a:buNone/>
              <a:defRPr/>
            </a:pPr>
            <a:r>
              <a:rPr lang="en-US" altLang="en-US" sz="1400" b="1" kern="0" dirty="0">
                <a:solidFill>
                  <a:schemeClr val="bg1"/>
                </a:solidFill>
                <a:latin typeface="Times New Roman" panose="02020603050405020304" pitchFamily="18" charset="0"/>
                <a:cs typeface="Times New Roman" panose="02020603050405020304" pitchFamily="18" charset="0"/>
              </a:rPr>
              <a:t>November geomagnetic storms</a:t>
            </a:r>
            <a:endParaRPr kumimoji="0" lang="en-US" altLang="en-US" sz="1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20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Chou et al. (2023).. </a:t>
            </a:r>
            <a:r>
              <a:rPr kumimoji="0" lang="en-US" altLang="en-US" sz="1200" i="1"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Space Weather</a:t>
            </a:r>
            <a:r>
              <a:rPr kumimoji="0" lang="en-US" altLang="en-US" sz="120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doi:10.1029/2023SW003480 </a:t>
            </a:r>
          </a:p>
          <a:p>
            <a:pPr marL="0" marR="0" lvl="0" indent="0" defTabSz="914400" eaLnBrk="1" fontAlgn="auto" latinLnBrk="0" hangingPunct="1">
              <a:lnSpc>
                <a:spcPct val="100000"/>
              </a:lnSpc>
              <a:spcBef>
                <a:spcPct val="0"/>
              </a:spcBef>
              <a:spcAft>
                <a:spcPts val="0"/>
              </a:spcAft>
              <a:buClrTx/>
              <a:buSzTx/>
              <a:buFontTx/>
              <a:buNone/>
              <a:tabLst/>
              <a:defRPr/>
            </a:pPr>
            <a:endParaRPr lang="en-US" altLang="en-US" sz="800" kern="0" dirty="0">
              <a:solidFill>
                <a:schemeClr val="bg1"/>
              </a:solidFill>
              <a:latin typeface="Times New Roman" panose="02020603050405020304" pitchFamily="18" charset="0"/>
              <a:cs typeface="Times New Roman" panose="02020603050405020304" pitchFamily="18" charset="0"/>
            </a:endParaRPr>
          </a:p>
          <a:p>
            <a:pPr lvl="0" defTabSz="914400">
              <a:spcBef>
                <a:spcPct val="0"/>
              </a:spcBef>
              <a:buNone/>
              <a:defRPr/>
            </a:pPr>
            <a:r>
              <a:rPr kumimoji="0" lang="en-US" altLang="en-US" sz="1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RESULT: “</a:t>
            </a:r>
            <a:r>
              <a:rPr kumimoji="0" lang="en-US" altLang="en-US" sz="14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GloTEC</a:t>
            </a:r>
            <a:r>
              <a:rPr kumimoji="0" lang="en-US" altLang="en-US" sz="1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JPL GIM, and IRI-2016 are the top three ionospheric models </a:t>
            </a:r>
            <a:r>
              <a:rPr lang="en-US" altLang="en-US" sz="1400" b="1" kern="0" dirty="0">
                <a:solidFill>
                  <a:schemeClr val="bg1"/>
                </a:solidFill>
                <a:latin typeface="Times New Roman" panose="02020603050405020304" pitchFamily="18" charset="0"/>
                <a:cs typeface="Times New Roman" panose="02020603050405020304" pitchFamily="18" charset="0"/>
              </a:rPr>
              <a:t>during the 2013 March and 2021 November storms” </a:t>
            </a:r>
            <a:r>
              <a:rPr kumimoji="0" lang="en-US" altLang="en-US" sz="1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with an “important caveat: </a:t>
            </a:r>
            <a:r>
              <a:rPr kumimoji="0" lang="en-US" altLang="en-US" sz="14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GloTEC</a:t>
            </a:r>
            <a:r>
              <a:rPr kumimoji="0" lang="en-US" altLang="en-US" sz="1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and JPL GIM are not independent of the Madrigal TEC. Thus, </a:t>
            </a:r>
            <a:r>
              <a:rPr kumimoji="0" lang="en-US" altLang="en-US" sz="14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GloTEC</a:t>
            </a:r>
            <a:r>
              <a:rPr kumimoji="0" lang="en-US" altLang="en-US" sz="1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and JPL GIM are expected to perform better than other models.”</a:t>
            </a:r>
          </a:p>
        </p:txBody>
      </p:sp>
      <p:sp>
        <p:nvSpPr>
          <p:cNvPr id="2" name="Rectangle 1">
            <a:extLst>
              <a:ext uri="{FF2B5EF4-FFF2-40B4-BE49-F238E27FC236}">
                <a16:creationId xmlns:a16="http://schemas.microsoft.com/office/drawing/2014/main" id="{2B40C779-5FD5-7C5F-38C9-EA62AF5A5C8E}"/>
              </a:ext>
            </a:extLst>
          </p:cNvPr>
          <p:cNvSpPr>
            <a:spLocks noChangeArrowheads="1"/>
          </p:cNvSpPr>
          <p:nvPr/>
        </p:nvSpPr>
        <p:spPr bwMode="auto">
          <a:xfrm>
            <a:off x="423678" y="5062322"/>
            <a:ext cx="8229600" cy="1625060"/>
          </a:xfrm>
          <a:prstGeom prst="rect">
            <a:avLst/>
          </a:prstGeom>
          <a:solidFill>
            <a:schemeClr val="tx1"/>
          </a:solidFill>
          <a:ln>
            <a:noFill/>
          </a:ln>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lvl="0" defTabSz="914400">
              <a:spcBef>
                <a:spcPct val="0"/>
              </a:spcBef>
              <a:buNone/>
              <a:defRPr/>
            </a:pPr>
            <a:r>
              <a:rPr lang="en-US" altLang="en-US" sz="1400" b="1" kern="0" dirty="0">
                <a:solidFill>
                  <a:schemeClr val="bg1"/>
                </a:solidFill>
                <a:latin typeface="Times New Roman" panose="02020603050405020304" pitchFamily="18" charset="0"/>
                <a:cs typeface="Times New Roman" panose="02020603050405020304" pitchFamily="18" charset="0"/>
              </a:rPr>
              <a:t>Performance of ionospheric models in estimating foF2</a:t>
            </a:r>
          </a:p>
          <a:p>
            <a:pPr lvl="0" defTabSz="914400">
              <a:spcBef>
                <a:spcPct val="0"/>
              </a:spcBef>
              <a:buNone/>
              <a:defRPr/>
            </a:pPr>
            <a:r>
              <a:rPr lang="en-US" altLang="en-US" sz="1200" kern="0" dirty="0">
                <a:solidFill>
                  <a:schemeClr val="bg1"/>
                </a:solidFill>
                <a:latin typeface="Times New Roman" panose="02020603050405020304" pitchFamily="18" charset="0"/>
                <a:cs typeface="Times New Roman" panose="02020603050405020304" pitchFamily="18" charset="0"/>
              </a:rPr>
              <a:t>Kumar et al. (2025).. Space Weather, doi:10.1029/2025SW004330</a:t>
            </a:r>
          </a:p>
          <a:p>
            <a:pPr>
              <a:buNone/>
            </a:pPr>
            <a:endParaRPr kumimoji="0" lang="en-US" altLang="en-US" sz="8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a:buNone/>
            </a:pPr>
            <a:r>
              <a:rPr kumimoji="0" lang="en-US" altLang="en-US" sz="1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RESULT: “</a:t>
            </a:r>
            <a:r>
              <a:rPr lang="en-US" sz="1400" b="1" dirty="0">
                <a:solidFill>
                  <a:schemeClr val="bg1"/>
                </a:solidFill>
                <a:latin typeface="Times New Roman" panose="02020603050405020304" pitchFamily="18" charset="0"/>
                <a:cs typeface="Times New Roman" panose="02020603050405020304" pitchFamily="18" charset="0"/>
              </a:rPr>
              <a:t>Our findings indicate that, on average, IRI‐2020 demonstrated superior performance</a:t>
            </a:r>
          </a:p>
          <a:p>
            <a:pPr>
              <a:buNone/>
            </a:pPr>
            <a:r>
              <a:rPr lang="en-US" sz="1400" b="1" dirty="0">
                <a:solidFill>
                  <a:schemeClr val="bg1"/>
                </a:solidFill>
                <a:latin typeface="Times New Roman" panose="02020603050405020304" pitchFamily="18" charset="0"/>
                <a:cs typeface="Times New Roman" panose="02020603050405020304" pitchFamily="18" charset="0"/>
              </a:rPr>
              <a:t>compared to the other models (</a:t>
            </a:r>
            <a:r>
              <a:rPr lang="en-US" altLang="en-US" sz="1400" b="1" kern="0" dirty="0">
                <a:solidFill>
                  <a:schemeClr val="bg1"/>
                </a:solidFill>
                <a:latin typeface="Times New Roman" panose="02020603050405020304" pitchFamily="18" charset="0"/>
                <a:cs typeface="Times New Roman" panose="02020603050405020304" pitchFamily="18" charset="0"/>
              </a:rPr>
              <a:t>TIEGCM, WAMIPE, and GITM) </a:t>
            </a:r>
            <a:r>
              <a:rPr lang="en-US" sz="1400" b="1" dirty="0">
                <a:solidFill>
                  <a:schemeClr val="bg1"/>
                </a:solidFill>
                <a:latin typeface="Times New Roman" panose="02020603050405020304" pitchFamily="18" charset="0"/>
                <a:cs typeface="Times New Roman" panose="02020603050405020304" pitchFamily="18" charset="0"/>
              </a:rPr>
              <a:t>under conditions with maximum </a:t>
            </a:r>
            <a:r>
              <a:rPr lang="en-US" sz="1400" b="1" dirty="0" err="1">
                <a:solidFill>
                  <a:schemeClr val="bg1"/>
                </a:solidFill>
                <a:latin typeface="Times New Roman" panose="02020603050405020304" pitchFamily="18" charset="0"/>
                <a:cs typeface="Times New Roman" panose="02020603050405020304" pitchFamily="18" charset="0"/>
              </a:rPr>
              <a:t>Kp</a:t>
            </a:r>
            <a:r>
              <a:rPr lang="en-US" sz="1400" b="1" dirty="0">
                <a:solidFill>
                  <a:schemeClr val="bg1"/>
                </a:solidFill>
                <a:latin typeface="Times New Roman" panose="02020603050405020304" pitchFamily="18" charset="0"/>
                <a:cs typeface="Times New Roman" panose="02020603050405020304" pitchFamily="18" charset="0"/>
              </a:rPr>
              <a:t> &lt; 7 in low‐ and mid‐latitude regions. Although IRI‐2020 was weakest in the low‐latitude post‐sunset sector, it still outperformed the other models</a:t>
            </a:r>
            <a:r>
              <a:rPr kumimoji="0" lang="en-US" altLang="en-US" sz="1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262331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8FC09-BA1B-3315-64F0-65DA78B1E45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D4A969-AEA7-2AE3-20D9-BAAF18A4CF96}"/>
              </a:ext>
            </a:extLst>
          </p:cNvPr>
          <p:cNvSpPr>
            <a:spLocks noGrp="1"/>
          </p:cNvSpPr>
          <p:nvPr>
            <p:ph type="sldNum" sz="quarter" idx="12"/>
          </p:nvPr>
        </p:nvSpPr>
        <p:spPr/>
        <p:txBody>
          <a:bodyPr/>
          <a:lstStyle/>
          <a:p>
            <a:pPr>
              <a:defRPr/>
            </a:pPr>
            <a:fld id="{387CBD70-46FE-407B-BBEE-9D4681B6631B}" type="slidenum">
              <a:rPr lang="en-US" smtClean="0"/>
              <a:pPr>
                <a:defRPr/>
              </a:pPr>
              <a:t>29</a:t>
            </a:fld>
            <a:endParaRPr lang="en-US"/>
          </a:p>
        </p:txBody>
      </p:sp>
      <p:sp>
        <p:nvSpPr>
          <p:cNvPr id="6" name="TextBox 5">
            <a:extLst>
              <a:ext uri="{FF2B5EF4-FFF2-40B4-BE49-F238E27FC236}">
                <a16:creationId xmlns:a16="http://schemas.microsoft.com/office/drawing/2014/main" id="{F1B7682A-2F06-7B7B-34F0-9032D6E1065C}"/>
              </a:ext>
            </a:extLst>
          </p:cNvPr>
          <p:cNvSpPr txBox="1"/>
          <p:nvPr/>
        </p:nvSpPr>
        <p:spPr>
          <a:xfrm>
            <a:off x="381000" y="228600"/>
            <a:ext cx="7162800" cy="830997"/>
          </a:xfrm>
          <a:prstGeom prst="rect">
            <a:avLst/>
          </a:prstGeom>
          <a:solidFill>
            <a:schemeClr val="tx1"/>
          </a:solidFill>
        </p:spPr>
        <p:txBody>
          <a:bodyPr wrap="square">
            <a:spAutoFit/>
          </a:bodyPr>
          <a:lstStyle/>
          <a:p>
            <a:r>
              <a:rPr lang="en-US"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Brunello A., G. </a:t>
            </a:r>
            <a:r>
              <a:rPr lang="en-US" sz="12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Anese</a:t>
            </a:r>
            <a:r>
              <a:rPr lang="en-US"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G. </a:t>
            </a:r>
            <a:r>
              <a:rPr lang="en-US" sz="12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Borderes</a:t>
            </a:r>
            <a:r>
              <a:rPr lang="en-US"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-Motta, A. </a:t>
            </a:r>
            <a:r>
              <a:rPr lang="en-US" sz="12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Valmorbida</a:t>
            </a:r>
            <a:r>
              <a:rPr lang="en-US"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G. Sánchez-Arriaga, E.C. </a:t>
            </a:r>
            <a:r>
              <a:rPr lang="en-US" sz="12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Lorenzini</a:t>
            </a:r>
            <a:r>
              <a:rPr lang="en-US"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Optimal design and current control strategies of an electrodynamic tape for ISS station-keeping, Acta </a:t>
            </a:r>
            <a:r>
              <a:rPr lang="en-US" sz="12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Astronautica</a:t>
            </a:r>
            <a:r>
              <a:rPr lang="en-US"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2024, </a:t>
            </a: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doi</a:t>
            </a:r>
            <a:r>
              <a:rPr lang="en-US" sz="12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a:t>
            </a: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10.1016/j.actaastro.2024.07.024</a:t>
            </a:r>
            <a:endPar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r>
              <a:rPr lang="en-US" sz="1200" dirty="0">
                <a:solidFill>
                  <a:srgbClr val="1F1F1F"/>
                </a:solidFill>
                <a:latin typeface="Calibri" panose="020F0502020204030204" pitchFamily="34" charset="0"/>
                <a:ea typeface="Calibri" panose="020F0502020204030204" pitchFamily="34" charset="0"/>
                <a:cs typeface="Calibri" panose="020F0502020204030204" pitchFamily="34" charset="0"/>
              </a:rPr>
              <a:t>Electrodynamic tethers are proposed as a promising technology for ISS station-keeping</a:t>
            </a:r>
          </a:p>
        </p:txBody>
      </p:sp>
      <p:pic>
        <p:nvPicPr>
          <p:cNvPr id="10" name="Picture 9">
            <a:extLst>
              <a:ext uri="{FF2B5EF4-FFF2-40B4-BE49-F238E27FC236}">
                <a16:creationId xmlns:a16="http://schemas.microsoft.com/office/drawing/2014/main" id="{53AED77C-24FD-39F8-BC25-04FBCD69A583}"/>
              </a:ext>
            </a:extLst>
          </p:cNvPr>
          <p:cNvPicPr>
            <a:picLocks noChangeAspect="1"/>
          </p:cNvPicPr>
          <p:nvPr/>
        </p:nvPicPr>
        <p:blipFill>
          <a:blip r:embed="rId4"/>
          <a:stretch>
            <a:fillRect/>
          </a:stretch>
        </p:blipFill>
        <p:spPr>
          <a:xfrm>
            <a:off x="7736326" y="254000"/>
            <a:ext cx="1293434" cy="1895931"/>
          </a:xfrm>
          <a:prstGeom prst="rect">
            <a:avLst/>
          </a:prstGeom>
        </p:spPr>
      </p:pic>
      <p:sp>
        <p:nvSpPr>
          <p:cNvPr id="14" name="TextBox 13">
            <a:extLst>
              <a:ext uri="{FF2B5EF4-FFF2-40B4-BE49-F238E27FC236}">
                <a16:creationId xmlns:a16="http://schemas.microsoft.com/office/drawing/2014/main" id="{666EDEDA-19E4-4D39-88BC-801C34815073}"/>
              </a:ext>
            </a:extLst>
          </p:cNvPr>
          <p:cNvSpPr txBox="1"/>
          <p:nvPr/>
        </p:nvSpPr>
        <p:spPr>
          <a:xfrm>
            <a:off x="413084" y="2362200"/>
            <a:ext cx="5537200" cy="830997"/>
          </a:xfrm>
          <a:prstGeom prst="rect">
            <a:avLst/>
          </a:prstGeom>
          <a:solidFill>
            <a:schemeClr val="tx1"/>
          </a:solidFill>
        </p:spPr>
        <p:txBody>
          <a:bodyPr wrap="square">
            <a:spAutoFit/>
          </a:bodyPr>
          <a:lstStyle/>
          <a:p>
            <a:r>
              <a:rPr lang="en-US" sz="12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Hohensinn</a:t>
            </a:r>
            <a:r>
              <a:rPr lang="en-US"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R., M. </a:t>
            </a:r>
            <a:r>
              <a:rPr lang="en-US" sz="12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Aichinger</a:t>
            </a:r>
            <a:r>
              <a:rPr lang="en-US"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-Rosenberger, M.F. </a:t>
            </a:r>
            <a:r>
              <a:rPr lang="en-US" sz="12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Wareyka-Glaner</a:t>
            </a:r>
            <a:r>
              <a:rPr lang="en-US"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M. </a:t>
            </a:r>
            <a:r>
              <a:rPr lang="en-US" sz="12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Ravanelli</a:t>
            </a:r>
            <a:r>
              <a:rPr lang="en-US"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Natural-hazard monitoring with global navigation satellite systems (GNSS), Advances in Geophysics, Elsevier, 2024, </a:t>
            </a: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https://doi.org/10.1016/bs.agph.2024.06.002</a:t>
            </a:r>
            <a:r>
              <a:rPr lang="en-US"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GNSS-enabled natural hazard monitoring and early warning.</a:t>
            </a:r>
          </a:p>
        </p:txBody>
      </p:sp>
      <p:pic>
        <p:nvPicPr>
          <p:cNvPr id="16" name="Picture 15">
            <a:extLst>
              <a:ext uri="{FF2B5EF4-FFF2-40B4-BE49-F238E27FC236}">
                <a16:creationId xmlns:a16="http://schemas.microsoft.com/office/drawing/2014/main" id="{2D084D89-1A8B-8F9B-EA69-2422799316E8}"/>
              </a:ext>
            </a:extLst>
          </p:cNvPr>
          <p:cNvPicPr>
            <a:picLocks noChangeAspect="1"/>
          </p:cNvPicPr>
          <p:nvPr/>
        </p:nvPicPr>
        <p:blipFill>
          <a:blip r:embed="rId6"/>
          <a:stretch>
            <a:fillRect/>
          </a:stretch>
        </p:blipFill>
        <p:spPr>
          <a:xfrm>
            <a:off x="6176284" y="2362200"/>
            <a:ext cx="2853476" cy="1413568"/>
          </a:xfrm>
          <a:prstGeom prst="rect">
            <a:avLst/>
          </a:prstGeom>
        </p:spPr>
      </p:pic>
      <p:sp>
        <p:nvSpPr>
          <p:cNvPr id="18" name="TextBox 17">
            <a:extLst>
              <a:ext uri="{FF2B5EF4-FFF2-40B4-BE49-F238E27FC236}">
                <a16:creationId xmlns:a16="http://schemas.microsoft.com/office/drawing/2014/main" id="{7B8CE567-FDDE-2604-3292-7B7AB9F85C28}"/>
              </a:ext>
            </a:extLst>
          </p:cNvPr>
          <p:cNvSpPr txBox="1"/>
          <p:nvPr/>
        </p:nvSpPr>
        <p:spPr>
          <a:xfrm>
            <a:off x="417094" y="4065775"/>
            <a:ext cx="6974306" cy="461665"/>
          </a:xfrm>
          <a:prstGeom prst="rect">
            <a:avLst/>
          </a:prstGeom>
          <a:solidFill>
            <a:schemeClr val="tx1"/>
          </a:solidFill>
        </p:spPr>
        <p:txBody>
          <a:bodyPr wrap="square">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Shanker K.C., </a:t>
            </a:r>
            <a:r>
              <a:rPr lang="en-US" sz="1200" dirty="0" err="1">
                <a:solidFill>
                  <a:schemeClr val="bg1"/>
                </a:solidFill>
                <a:latin typeface="Calibri" panose="020F0502020204030204" pitchFamily="34" charset="0"/>
                <a:ea typeface="Calibri" panose="020F0502020204030204" pitchFamily="34" charset="0"/>
                <a:cs typeface="Calibri" panose="020F0502020204030204" pitchFamily="34" charset="0"/>
              </a:rPr>
              <a:t>Ziyu</a:t>
            </a: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 Shen, Wen-Bin Shen, Unifying the Nepal height system and China height system based on gravity frequency shift approach, Geodesy and Geodynamics, 2024, </a:t>
            </a: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7"/>
              </a:rPr>
              <a:t>doi:10.1016/j.geog.2024.04.005</a:t>
            </a: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 . </a:t>
            </a:r>
          </a:p>
        </p:txBody>
      </p:sp>
      <p:pic>
        <p:nvPicPr>
          <p:cNvPr id="20" name="Picture 19">
            <a:extLst>
              <a:ext uri="{FF2B5EF4-FFF2-40B4-BE49-F238E27FC236}">
                <a16:creationId xmlns:a16="http://schemas.microsoft.com/office/drawing/2014/main" id="{C9B02616-5EC7-67D3-ECF6-C162AE2C4C13}"/>
              </a:ext>
            </a:extLst>
          </p:cNvPr>
          <p:cNvPicPr>
            <a:picLocks noChangeAspect="1"/>
          </p:cNvPicPr>
          <p:nvPr/>
        </p:nvPicPr>
        <p:blipFill>
          <a:blip r:embed="rId8"/>
          <a:stretch>
            <a:fillRect/>
          </a:stretch>
        </p:blipFill>
        <p:spPr>
          <a:xfrm>
            <a:off x="7525093" y="3972820"/>
            <a:ext cx="1414189" cy="1421313"/>
          </a:xfrm>
          <a:prstGeom prst="rect">
            <a:avLst/>
          </a:prstGeom>
        </p:spPr>
      </p:pic>
      <p:sp>
        <p:nvSpPr>
          <p:cNvPr id="22" name="TextBox 21">
            <a:extLst>
              <a:ext uri="{FF2B5EF4-FFF2-40B4-BE49-F238E27FC236}">
                <a16:creationId xmlns:a16="http://schemas.microsoft.com/office/drawing/2014/main" id="{3D973C09-E21B-55BA-068B-CBEB9135D341}"/>
              </a:ext>
            </a:extLst>
          </p:cNvPr>
          <p:cNvSpPr txBox="1"/>
          <p:nvPr/>
        </p:nvSpPr>
        <p:spPr>
          <a:xfrm>
            <a:off x="376989" y="5695925"/>
            <a:ext cx="7747000" cy="461665"/>
          </a:xfrm>
          <a:prstGeom prst="rect">
            <a:avLst/>
          </a:prstGeom>
          <a:solidFill>
            <a:schemeClr val="tx1"/>
          </a:solidFill>
        </p:spPr>
        <p:txBody>
          <a:bodyPr wrap="square">
            <a:spAutoFit/>
          </a:bodyPr>
          <a:lstStyle/>
          <a:p>
            <a:pPr marR="0">
              <a:spcBef>
                <a:spcPts val="0"/>
              </a:spcBef>
              <a:spcAft>
                <a:spcPts val="0"/>
              </a:spcAft>
            </a:pPr>
            <a:r>
              <a:rPr lang="en-US" sz="1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Li Z, Guo J, Ji B, Wan X, Zhang S. A Review of Marine Gravity Field Recovery from Satellite Altimetry. </a:t>
            </a:r>
            <a:r>
              <a:rPr lang="en-US" sz="120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Remote Sensing</a:t>
            </a:r>
            <a:r>
              <a:rPr lang="en-US" sz="1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2022; 14(19):4790. </a:t>
            </a:r>
            <a:r>
              <a:rPr lang="en-US" sz="12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9"/>
              </a:rPr>
              <a:t>https://doi.org/10.3390/rs14194790</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19CFBFD-576D-FE75-37B9-4871805AFA88}"/>
              </a:ext>
            </a:extLst>
          </p:cNvPr>
          <p:cNvSpPr txBox="1"/>
          <p:nvPr/>
        </p:nvSpPr>
        <p:spPr>
          <a:xfrm>
            <a:off x="381000" y="1037622"/>
            <a:ext cx="7162800" cy="646331"/>
          </a:xfrm>
          <a:prstGeom prst="rect">
            <a:avLst/>
          </a:prstGeom>
          <a:solidFill>
            <a:schemeClr val="bg2">
              <a:lumMod val="75000"/>
            </a:schemeClr>
          </a:solidFill>
        </p:spPr>
        <p:txBody>
          <a:bodyPr wrap="square">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“Given a full set of input parameters, including the initial orbit and tether geometry, the software uses models (IRI[29], IGRF[30], NLRMSISE-00[31]) to obtain the environmental variables and computes the evolution of the orbit by solving the equations of motion of the satellite and the tether.”</a:t>
            </a:r>
          </a:p>
        </p:txBody>
      </p:sp>
      <p:sp>
        <p:nvSpPr>
          <p:cNvPr id="5" name="TextBox 4">
            <a:extLst>
              <a:ext uri="{FF2B5EF4-FFF2-40B4-BE49-F238E27FC236}">
                <a16:creationId xmlns:a16="http://schemas.microsoft.com/office/drawing/2014/main" id="{6C5FB02D-6325-BCE6-2CC8-003FD0FB3709}"/>
              </a:ext>
            </a:extLst>
          </p:cNvPr>
          <p:cNvSpPr txBox="1"/>
          <p:nvPr/>
        </p:nvSpPr>
        <p:spPr>
          <a:xfrm>
            <a:off x="397042" y="3164145"/>
            <a:ext cx="5553242" cy="461665"/>
          </a:xfrm>
          <a:prstGeom prst="rect">
            <a:avLst/>
          </a:prstGeom>
          <a:solidFill>
            <a:schemeClr val="bg2">
              <a:lumMod val="75000"/>
            </a:schemeClr>
          </a:solidFill>
        </p:spPr>
        <p:txBody>
          <a:bodyPr wrap="square">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“…hmF2 can be derived from physical models such as the International Reference Ionosphere (IRI) model.”</a:t>
            </a:r>
          </a:p>
        </p:txBody>
      </p:sp>
      <p:sp>
        <p:nvSpPr>
          <p:cNvPr id="9" name="TextBox 8">
            <a:extLst>
              <a:ext uri="{FF2B5EF4-FFF2-40B4-BE49-F238E27FC236}">
                <a16:creationId xmlns:a16="http://schemas.microsoft.com/office/drawing/2014/main" id="{8065CEE7-19A5-C272-C5CE-5B67BB8919AF}"/>
              </a:ext>
            </a:extLst>
          </p:cNvPr>
          <p:cNvSpPr txBox="1"/>
          <p:nvPr/>
        </p:nvSpPr>
        <p:spPr>
          <a:xfrm>
            <a:off x="413084" y="4516533"/>
            <a:ext cx="6974306" cy="461665"/>
          </a:xfrm>
          <a:prstGeom prst="rect">
            <a:avLst/>
          </a:prstGeom>
          <a:solidFill>
            <a:schemeClr val="bg2">
              <a:lumMod val="75000"/>
            </a:schemeClr>
          </a:solidFill>
        </p:spPr>
        <p:txBody>
          <a:bodyPr wrap="square">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“To acquire information on electron density, we employ the International Reference Ionosphere 2016 (IRI 2016) model.”</a:t>
            </a:r>
          </a:p>
        </p:txBody>
      </p:sp>
      <p:sp>
        <p:nvSpPr>
          <p:cNvPr id="11" name="TextBox 10">
            <a:extLst>
              <a:ext uri="{FF2B5EF4-FFF2-40B4-BE49-F238E27FC236}">
                <a16:creationId xmlns:a16="http://schemas.microsoft.com/office/drawing/2014/main" id="{D0F56ED8-10BB-3179-3574-C2147E630D98}"/>
              </a:ext>
            </a:extLst>
          </p:cNvPr>
          <p:cNvSpPr txBox="1"/>
          <p:nvPr/>
        </p:nvSpPr>
        <p:spPr>
          <a:xfrm>
            <a:off x="376989" y="6145925"/>
            <a:ext cx="7747000" cy="646331"/>
          </a:xfrm>
          <a:prstGeom prst="rect">
            <a:avLst/>
          </a:prstGeom>
          <a:solidFill>
            <a:schemeClr val="bg2">
              <a:lumMod val="75000"/>
            </a:schemeClr>
          </a:solidFill>
        </p:spPr>
        <p:txBody>
          <a:bodyPr wrap="square">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“In coastal areas or inland water, the ionospheric correction is derived from global ionospheric models when the dual-frequency range measurements are contaminated by land or invalid. The global models include the International References Ionosphere (IRI).”</a:t>
            </a:r>
          </a:p>
        </p:txBody>
      </p:sp>
    </p:spTree>
    <p:extLst>
      <p:ext uri="{BB962C8B-B14F-4D97-AF65-F5344CB8AC3E}">
        <p14:creationId xmlns:p14="http://schemas.microsoft.com/office/powerpoint/2010/main" val="1159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2" grpId="0" animBg="1"/>
      <p:bldP spid="5" grpId="0" animBg="1"/>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A866B-4C81-A894-3091-B2415710325D}"/>
            </a:ext>
          </a:extLst>
        </p:cNvPr>
        <p:cNvGrpSpPr/>
        <p:nvPr/>
      </p:nvGrpSpPr>
      <p:grpSpPr>
        <a:xfrm>
          <a:off x="0" y="0"/>
          <a:ext cx="0" cy="0"/>
          <a:chOff x="0" y="0"/>
          <a:chExt cx="0" cy="0"/>
        </a:xfrm>
      </p:grpSpPr>
      <p:sp>
        <p:nvSpPr>
          <p:cNvPr id="5142" name="Rectangle 2">
            <a:extLst>
              <a:ext uri="{FF2B5EF4-FFF2-40B4-BE49-F238E27FC236}">
                <a16:creationId xmlns:a16="http://schemas.microsoft.com/office/drawing/2014/main" id="{B8505258-AD84-1388-E332-6534DE96E450}"/>
              </a:ext>
            </a:extLst>
          </p:cNvPr>
          <p:cNvSpPr>
            <a:spLocks noChangeArrowheads="1"/>
          </p:cNvSpPr>
          <p:nvPr/>
        </p:nvSpPr>
        <p:spPr bwMode="auto">
          <a:xfrm>
            <a:off x="152400" y="813425"/>
            <a:ext cx="7620000" cy="589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just" defTabSz="457200" rtl="0" eaLnBrk="1" fontAlgn="auto" latinLnBrk="0" hangingPunct="1">
              <a:lnSpc>
                <a:spcPct val="100000"/>
              </a:lnSpc>
              <a:spcBef>
                <a:spcPct val="0"/>
              </a:spcBef>
              <a:spcAft>
                <a:spcPts val="0"/>
              </a:spcAft>
              <a:buClrTx/>
              <a:buSzTx/>
              <a:buFontTx/>
              <a:buNone/>
              <a:tabLst/>
              <a:defRPr/>
            </a:pPr>
            <a:r>
              <a:rPr kumimoji="0" lang="en-US" alt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IRI describes monthly averages of </a:t>
            </a: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electron density (</a:t>
            </a:r>
            <a:r>
              <a:rPr kumimoji="0" lang="en-US" alt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N</a:t>
            </a:r>
            <a:r>
              <a:rPr kumimoji="0" lang="en-US" altLang="en-US" sz="1600" b="1" i="1"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e </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[m-3]) </a:t>
            </a: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electron temperature (</a:t>
            </a:r>
            <a:r>
              <a:rPr kumimoji="0" lang="en-US" altLang="en-US" sz="1600" b="1" i="1"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T</a:t>
            </a:r>
            <a:r>
              <a:rPr kumimoji="0" lang="en-US" altLang="en-US" sz="1600" b="1" i="1" u="none" strike="noStrike" kern="1200" cap="none" spc="0" normalizeH="0" baseline="-25000" noProof="0" dirty="0" err="1">
                <a:ln>
                  <a:noFill/>
                </a:ln>
                <a:solidFill>
                  <a:prstClr val="white"/>
                </a:solidFill>
                <a:effectLst/>
                <a:uLnTx/>
                <a:uFillTx/>
                <a:latin typeface="Arial" panose="020B0604020202020204" pitchFamily="34" charset="0"/>
                <a:ea typeface="+mn-ea"/>
                <a:cs typeface="+mn-cs"/>
              </a:rPr>
              <a:t>e</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[K])</a:t>
            </a: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ion temperature (</a:t>
            </a:r>
            <a:r>
              <a:rPr kumimoji="0" lang="en-US" alt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T</a:t>
            </a:r>
            <a:r>
              <a:rPr kumimoji="0" lang="en-US" altLang="en-US" sz="1600" b="1" i="1"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i</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[K]) </a:t>
            </a: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ion composition (</a:t>
            </a:r>
            <a:r>
              <a:rPr kumimoji="0" lang="en-US" alt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a:t>
            </a:r>
            <a:r>
              <a:rPr kumimoji="0" lang="en-US" altLang="en-US" sz="1600" b="1" i="1"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i </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a:t>
            </a:r>
            <a:r>
              <a:rPr kumimoji="0" lang="en-US" altLang="en-US" sz="1600" b="1" i="0" u="none" strike="noStrike" kern="1200" cap="none" spc="0" normalizeH="0" baseline="30000" noProof="0" dirty="0">
                <a:ln>
                  <a:noFill/>
                </a:ln>
                <a:solidFill>
                  <a:prstClr val="white"/>
                </a:solidFill>
                <a:effectLst/>
                <a:uLnTx/>
                <a:uFillTx/>
                <a:latin typeface="Arial" panose="020B0604020202020204" pitchFamily="34" charset="0"/>
                <a:ea typeface="+mn-ea"/>
                <a:cs typeface="+mn-cs"/>
              </a:rPr>
              <a:t>+</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H</a:t>
            </a:r>
            <a:r>
              <a:rPr kumimoji="0" lang="en-US" altLang="en-US" sz="1600" b="1" i="0" u="none" strike="noStrike" kern="1200" cap="none" spc="0" normalizeH="0" baseline="30000" noProof="0" dirty="0">
                <a:ln>
                  <a:noFill/>
                </a:ln>
                <a:solidFill>
                  <a:prstClr val="white"/>
                </a:solidFill>
                <a:effectLst/>
                <a:uLnTx/>
                <a:uFillTx/>
                <a:latin typeface="Arial" panose="020B0604020202020204" pitchFamily="34" charset="0"/>
                <a:ea typeface="+mn-ea"/>
                <a:cs typeface="+mn-cs"/>
              </a:rPr>
              <a:t>+</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He</a:t>
            </a:r>
            <a:r>
              <a:rPr kumimoji="0" lang="en-US" altLang="en-US" sz="1600" b="1" i="0" u="none" strike="noStrike" kern="1200" cap="none" spc="0" normalizeH="0" baseline="30000" noProof="0" dirty="0">
                <a:ln>
                  <a:noFill/>
                </a:ln>
                <a:solidFill>
                  <a:prstClr val="white"/>
                </a:solidFill>
                <a:effectLst/>
                <a:uLnTx/>
                <a:uFillTx/>
                <a:latin typeface="Arial" panose="020B0604020202020204" pitchFamily="34" charset="0"/>
                <a:ea typeface="+mn-ea"/>
                <a:cs typeface="+mn-cs"/>
              </a:rPr>
              <a:t>+</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N</a:t>
            </a:r>
            <a:r>
              <a:rPr kumimoji="0" lang="en-US" altLang="en-US" sz="1600" b="1" i="0" u="none" strike="noStrike" kern="1200" cap="none" spc="0" normalizeH="0" baseline="30000" noProof="0" dirty="0">
                <a:ln>
                  <a:noFill/>
                </a:ln>
                <a:solidFill>
                  <a:prstClr val="white"/>
                </a:solidFill>
                <a:effectLst/>
                <a:uLnTx/>
                <a:uFillTx/>
                <a:latin typeface="Arial" panose="020B0604020202020204" pitchFamily="34" charset="0"/>
                <a:ea typeface="+mn-ea"/>
                <a:cs typeface="+mn-cs"/>
              </a:rPr>
              <a:t>+</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NO</a:t>
            </a:r>
            <a:r>
              <a:rPr kumimoji="0" lang="en-US" altLang="en-US" sz="1600" b="1" i="0" u="none" strike="noStrike" kern="1200" cap="none" spc="0" normalizeH="0" baseline="30000" noProof="0" dirty="0">
                <a:ln>
                  <a:noFill/>
                </a:ln>
                <a:solidFill>
                  <a:prstClr val="white"/>
                </a:solidFill>
                <a:effectLst/>
                <a:uLnTx/>
                <a:uFillTx/>
                <a:latin typeface="Arial" panose="020B0604020202020204" pitchFamily="34" charset="0"/>
                <a:ea typeface="+mn-ea"/>
                <a:cs typeface="+mn-cs"/>
              </a:rPr>
              <a:t>+</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a:t>
            </a:r>
            <a:r>
              <a:rPr kumimoji="0" lang="en-US" altLang="en-US" sz="1600" b="1"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2</a:t>
            </a:r>
            <a:r>
              <a:rPr kumimoji="0" lang="en-US" altLang="en-US" sz="1600" b="1" i="0" u="none" strike="noStrike" kern="1200" cap="none" spc="0" normalizeH="0" baseline="30000" noProof="0" dirty="0">
                <a:ln>
                  <a:noFill/>
                </a:ln>
                <a:solidFill>
                  <a:prstClr val="white"/>
                </a:solidFill>
                <a:effectLst/>
                <a:uLnTx/>
                <a:uFillTx/>
                <a:latin typeface="Arial" panose="020B0604020202020204" pitchFamily="34" charset="0"/>
                <a:ea typeface="+mn-ea"/>
                <a:cs typeface="+mn-cs"/>
              </a:rPr>
              <a:t>+</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p>
          <a:p>
            <a:pPr marL="914400" marR="0" lvl="2"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7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just" defTabSz="457200" rtl="0" eaLnBrk="1" fontAlgn="auto" latinLnBrk="0" hangingPunct="1">
              <a:lnSpc>
                <a:spcPct val="100000"/>
              </a:lnSpc>
              <a:spcBef>
                <a:spcPct val="0"/>
              </a:spcBef>
              <a:spcAft>
                <a:spcPts val="0"/>
              </a:spcAft>
              <a:buClrTx/>
              <a:buSzTx/>
              <a:buFontTx/>
              <a:buNone/>
              <a:tabLst/>
              <a:defRPr/>
            </a:pPr>
            <a:r>
              <a:rPr kumimoji="0" lang="en-US" alt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IRI represents variations with</a:t>
            </a: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date and time of day </a:t>
            </a: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latitude, longitude (geographic or geomagnetic)</a:t>
            </a: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altitude (</a:t>
            </a:r>
            <a:r>
              <a:rPr kumimoji="0" lang="en-US" alt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N</a:t>
            </a:r>
            <a:r>
              <a:rPr kumimoji="0" lang="en-US" altLang="en-US" sz="1600" b="1" i="1"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e</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65 – 30,000 km,</a:t>
            </a:r>
            <a:r>
              <a:rPr kumimoji="0" lang="en-US" alt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 T</a:t>
            </a:r>
            <a:r>
              <a:rPr kumimoji="0" lang="en-US" altLang="en-US" sz="1600" b="1" i="1"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e </a:t>
            </a:r>
            <a:r>
              <a:rPr kumimoji="0" lang="en-US" alt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T</a:t>
            </a:r>
            <a:r>
              <a:rPr kumimoji="0" lang="en-US" altLang="en-US" sz="1600" b="1" i="1"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i</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60 – 3,000 km, </a:t>
            </a:r>
            <a:r>
              <a:rPr lang="en-US" altLang="en-US" sz="1600" b="1" i="1" dirty="0">
                <a:solidFill>
                  <a:prstClr val="white"/>
                </a:solidFill>
                <a:latin typeface="Arial" panose="020B0604020202020204" pitchFamily="34" charset="0"/>
              </a:rPr>
              <a:t>C</a:t>
            </a:r>
            <a:r>
              <a:rPr kumimoji="0" lang="en-US" altLang="en-US" sz="1600" b="1" i="1"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i</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75 – 2,000 km) </a:t>
            </a: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700" b="1" i="1"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just" defTabSz="457200" rtl="0" eaLnBrk="1" fontAlgn="auto" latinLnBrk="0" hangingPunct="1">
              <a:lnSpc>
                <a:spcPct val="100000"/>
              </a:lnSpc>
              <a:spcBef>
                <a:spcPct val="0"/>
              </a:spcBef>
              <a:spcAft>
                <a:spcPts val="0"/>
              </a:spcAft>
              <a:buClrTx/>
              <a:buSzTx/>
              <a:buFontTx/>
              <a:buNone/>
              <a:tabLst/>
              <a:defRPr/>
            </a:pPr>
            <a:r>
              <a:rPr kumimoji="0" lang="en-US" alt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External drivers:</a:t>
            </a: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solar indices: F10.7 (daily, 81-day, 365-day), R (13 month)</a:t>
            </a: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ionospheric index: IG (13 month)</a:t>
            </a: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magnetic indices: ap and </a:t>
            </a:r>
            <a:r>
              <a:rPr kumimoji="0" lang="en-US" altLang="en-US"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kp</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(3-hour, daily, 39-hour history)</a:t>
            </a:r>
          </a:p>
          <a:p>
            <a:pPr marL="0" marR="0" lvl="0" indent="0" algn="just" defTabSz="457200" rtl="0" eaLnBrk="1" fontAlgn="auto" latinLnBrk="0" hangingPunct="1">
              <a:lnSpc>
                <a:spcPct val="100000"/>
              </a:lnSpc>
              <a:spcBef>
                <a:spcPct val="0"/>
              </a:spcBef>
              <a:spcAft>
                <a:spcPts val="0"/>
              </a:spcAft>
              <a:buClrTx/>
              <a:buSzTx/>
              <a:buFontTx/>
              <a:buNone/>
              <a:tabLst/>
              <a:defRPr/>
            </a:pPr>
            <a:endParaRPr kumimoji="0" lang="en-US" altLang="en-US" sz="7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just" defTabSz="457200" rtl="0" eaLnBrk="1" fontAlgn="auto" latinLnBrk="0" hangingPunct="1">
              <a:lnSpc>
                <a:spcPct val="100000"/>
              </a:lnSpc>
              <a:spcBef>
                <a:spcPct val="0"/>
              </a:spcBef>
              <a:spcAft>
                <a:spcPts val="0"/>
              </a:spcAft>
              <a:buClrTx/>
              <a:buSzTx/>
              <a:buFontTx/>
              <a:buNone/>
              <a:tabLst/>
              <a:defRPr/>
            </a:pPr>
            <a:r>
              <a:rPr kumimoji="0" lang="en-US" alt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Additional output parameters: </a:t>
            </a: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vertical total electron content (</a:t>
            </a:r>
            <a:r>
              <a:rPr kumimoji="0" lang="en-US" altLang="en-US"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vTEC</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between user-specified</a:t>
            </a:r>
          </a:p>
          <a:p>
            <a:pPr marL="457200" marR="0" lvl="1" indent="0" algn="just" defTabSz="457200" rtl="0" eaLnBrk="1" fontAlgn="auto" latinLnBrk="0" hangingPunct="1">
              <a:lnSpc>
                <a:spcPct val="100000"/>
              </a:lnSpc>
              <a:spcBef>
                <a:spcPct val="0"/>
              </a:spcBef>
              <a:spcAft>
                <a:spcPts val="0"/>
              </a:spcAft>
              <a:buClrTx/>
              <a:buSzTx/>
              <a:buNone/>
              <a:tabLst/>
              <a:defRPr/>
            </a:pPr>
            <a:r>
              <a:rPr lang="en-US" altLang="en-US" sz="1600" b="1" dirty="0">
                <a:solidFill>
                  <a:prstClr val="white"/>
                </a:solidFill>
                <a:latin typeface="Arial" panose="020B0604020202020204" pitchFamily="34" charset="0"/>
              </a:rPr>
              <a:t>	boundaries</a:t>
            </a:r>
            <a:endPar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ion drift at magnetic equator </a:t>
            </a: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occurrence probability for sporadic-E, spread-F and for F1 layer </a:t>
            </a: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equatorward auroral boundary </a:t>
            </a:r>
          </a:p>
          <a:p>
            <a:pPr marL="457200" marR="0" lvl="1" indent="0" algn="just"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ratio of plasma frequency to electron gyro frequency </a:t>
            </a:r>
          </a:p>
          <a:p>
            <a:pPr marL="0" marR="0" lvl="0" indent="0" algn="just" defTabSz="4572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cxnSp>
        <p:nvCxnSpPr>
          <p:cNvPr id="5143" name="ตัวเชื่อมต่อตรง 6">
            <a:extLst>
              <a:ext uri="{FF2B5EF4-FFF2-40B4-BE49-F238E27FC236}">
                <a16:creationId xmlns:a16="http://schemas.microsoft.com/office/drawing/2014/main" id="{61619326-0C20-6DFB-D5BE-04701CBB0FD1}"/>
              </a:ext>
            </a:extLst>
          </p:cNvPr>
          <p:cNvCxnSpPr>
            <a:cxnSpLocks noChangeShapeType="1"/>
          </p:cNvCxnSpPr>
          <p:nvPr/>
        </p:nvCxnSpPr>
        <p:spPr bwMode="auto">
          <a:xfrm>
            <a:off x="0" y="6380163"/>
            <a:ext cx="9144000" cy="1587"/>
          </a:xfrm>
          <a:prstGeom prst="line">
            <a:avLst/>
          </a:prstGeom>
          <a:noFill/>
          <a:ln w="38100" algn="ctr">
            <a:solidFill>
              <a:srgbClr val="FF9933"/>
            </a:solidFill>
            <a:round/>
            <a:headEnd/>
            <a:tailEnd/>
          </a:ln>
          <a:extLst>
            <a:ext uri="{909E8E84-426E-40DD-AFC4-6F175D3DCCD1}">
              <a14:hiddenFill xmlns:a14="http://schemas.microsoft.com/office/drawing/2010/main">
                <a:noFill/>
              </a14:hiddenFill>
            </a:ext>
          </a:extLst>
        </p:spPr>
      </p:cxnSp>
      <p:sp>
        <p:nvSpPr>
          <p:cNvPr id="5144" name="TextBox 68">
            <a:extLst>
              <a:ext uri="{FF2B5EF4-FFF2-40B4-BE49-F238E27FC236}">
                <a16:creationId xmlns:a16="http://schemas.microsoft.com/office/drawing/2014/main" id="{80CE3E18-70F9-E79C-8CAD-8BA5E391D1AC}"/>
              </a:ext>
            </a:extLst>
          </p:cNvPr>
          <p:cNvSpPr txBox="1">
            <a:spLocks noChangeArrowheads="1"/>
          </p:cNvSpPr>
          <p:nvPr/>
        </p:nvSpPr>
        <p:spPr bwMode="auto">
          <a:xfrm>
            <a:off x="22225" y="6461125"/>
            <a:ext cx="151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irimodel.org</a:t>
            </a:r>
          </a:p>
        </p:txBody>
      </p:sp>
      <p:sp>
        <p:nvSpPr>
          <p:cNvPr id="3" name="Slide Number Placeholder 2">
            <a:extLst>
              <a:ext uri="{FF2B5EF4-FFF2-40B4-BE49-F238E27FC236}">
                <a16:creationId xmlns:a16="http://schemas.microsoft.com/office/drawing/2014/main" id="{4F22FDFD-16CC-426E-AB4D-EE5C6A5CC87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CFFACD-DABB-452B-819E-51EBB9BDD959}"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id="{75DE0AEC-7768-0CA6-E0B9-18AAD8DD1047}"/>
              </a:ext>
            </a:extLst>
          </p:cNvPr>
          <p:cNvPicPr>
            <a:picLocks noChangeAspect="1"/>
          </p:cNvPicPr>
          <p:nvPr/>
        </p:nvPicPr>
        <p:blipFill>
          <a:blip r:embed="rId3"/>
          <a:stretch>
            <a:fillRect/>
          </a:stretch>
        </p:blipFill>
        <p:spPr>
          <a:xfrm>
            <a:off x="0" y="0"/>
            <a:ext cx="9144000" cy="925358"/>
          </a:xfrm>
          <a:prstGeom prst="rect">
            <a:avLst/>
          </a:prstGeom>
        </p:spPr>
      </p:pic>
      <p:sp>
        <p:nvSpPr>
          <p:cNvPr id="4" name="Rectangle 2">
            <a:extLst>
              <a:ext uri="{FF2B5EF4-FFF2-40B4-BE49-F238E27FC236}">
                <a16:creationId xmlns:a16="http://schemas.microsoft.com/office/drawing/2014/main" id="{6A2DC96D-5F20-228F-4ABF-817BF1620888}"/>
              </a:ext>
            </a:extLst>
          </p:cNvPr>
          <p:cNvSpPr txBox="1">
            <a:spLocks noChangeArrowheads="1"/>
          </p:cNvSpPr>
          <p:nvPr/>
        </p:nvSpPr>
        <p:spPr bwMode="auto">
          <a:xfrm>
            <a:off x="1" y="69773"/>
            <a:ext cx="9143999" cy="785812"/>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Arial" pitchFamily="34" charset="0"/>
              </a:rPr>
              <a:t>Which Parameters in what Range</a:t>
            </a:r>
            <a:endParaRPr kumimoji="0" lang="th-TH"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DilleniaUPC" panose="02020603050405020304" pitchFamily="18" charset="-34"/>
            </a:endParaRPr>
          </a:p>
        </p:txBody>
      </p:sp>
      <p:pic>
        <p:nvPicPr>
          <p:cNvPr id="5" name="Picture 4">
            <a:extLst>
              <a:ext uri="{FF2B5EF4-FFF2-40B4-BE49-F238E27FC236}">
                <a16:creationId xmlns:a16="http://schemas.microsoft.com/office/drawing/2014/main" id="{BDC021BE-BDF5-EC9F-FCBE-D3975CE91B08}"/>
              </a:ext>
            </a:extLst>
          </p:cNvPr>
          <p:cNvPicPr>
            <a:picLocks noChangeAspect="1"/>
          </p:cNvPicPr>
          <p:nvPr/>
        </p:nvPicPr>
        <p:blipFill>
          <a:blip r:embed="rId4"/>
          <a:stretch>
            <a:fillRect/>
          </a:stretch>
        </p:blipFill>
        <p:spPr>
          <a:xfrm>
            <a:off x="5562600" y="1035941"/>
            <a:ext cx="3519645" cy="2057400"/>
          </a:xfrm>
          <a:prstGeom prst="rect">
            <a:avLst/>
          </a:prstGeom>
        </p:spPr>
      </p:pic>
      <p:pic>
        <p:nvPicPr>
          <p:cNvPr id="6" name="Picture 5">
            <a:extLst>
              <a:ext uri="{FF2B5EF4-FFF2-40B4-BE49-F238E27FC236}">
                <a16:creationId xmlns:a16="http://schemas.microsoft.com/office/drawing/2014/main" id="{AA05298E-237D-2325-E278-0AB2B647CAB6}"/>
              </a:ext>
            </a:extLst>
          </p:cNvPr>
          <p:cNvPicPr>
            <a:picLocks noChangeAspect="1"/>
          </p:cNvPicPr>
          <p:nvPr/>
        </p:nvPicPr>
        <p:blipFill>
          <a:blip r:embed="rId5"/>
          <a:stretch>
            <a:fillRect/>
          </a:stretch>
        </p:blipFill>
        <p:spPr>
          <a:xfrm>
            <a:off x="7253445" y="3160750"/>
            <a:ext cx="1828800" cy="2102860"/>
          </a:xfrm>
          <a:prstGeom prst="rect">
            <a:avLst/>
          </a:prstGeom>
        </p:spPr>
      </p:pic>
    </p:spTree>
    <p:extLst>
      <p:ext uri="{BB962C8B-B14F-4D97-AF65-F5344CB8AC3E}">
        <p14:creationId xmlns:p14="http://schemas.microsoft.com/office/powerpoint/2010/main" val="2074235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09BC9-E7BB-96BD-FF63-2AB296F92A0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30D6CE-90EF-803E-EC6A-F6AB7BF5333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07845B-93EE-41A7-ABEC-2BB3C7DBA560}" type="slidenum">
              <a:rPr kumimoji="0" 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28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5C8D7FB6-AC33-484F-A2A8-F7B26A4ED2C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8" name="Rectangle 9">
            <a:extLst>
              <a:ext uri="{FF2B5EF4-FFF2-40B4-BE49-F238E27FC236}">
                <a16:creationId xmlns:a16="http://schemas.microsoft.com/office/drawing/2014/main" id="{F97235E8-053C-E69D-CA17-A22B0337B35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9" name="Rectangle 10">
            <a:extLst>
              <a:ext uri="{FF2B5EF4-FFF2-40B4-BE49-F238E27FC236}">
                <a16:creationId xmlns:a16="http://schemas.microsoft.com/office/drawing/2014/main" id="{2201CF0B-4B7D-C965-FA38-6428EB3C4D8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10" name="Rectangle 12">
            <a:extLst>
              <a:ext uri="{FF2B5EF4-FFF2-40B4-BE49-F238E27FC236}">
                <a16:creationId xmlns:a16="http://schemas.microsoft.com/office/drawing/2014/main" id="{5A964762-26EE-E414-A84E-77713E3C6CC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11" name="Rectangle 14">
            <a:extLst>
              <a:ext uri="{FF2B5EF4-FFF2-40B4-BE49-F238E27FC236}">
                <a16:creationId xmlns:a16="http://schemas.microsoft.com/office/drawing/2014/main" id="{B5969103-5AFE-68B4-7986-B8D8E7C2FDA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12" name="Rectangle 10">
            <a:extLst>
              <a:ext uri="{FF2B5EF4-FFF2-40B4-BE49-F238E27FC236}">
                <a16:creationId xmlns:a16="http://schemas.microsoft.com/office/drawing/2014/main" id="{336FC733-C38E-3528-5CF8-FE8F53DCF4E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13" name="Rectangle 12">
            <a:extLst>
              <a:ext uri="{FF2B5EF4-FFF2-40B4-BE49-F238E27FC236}">
                <a16:creationId xmlns:a16="http://schemas.microsoft.com/office/drawing/2014/main" id="{8DF46794-469A-1AA9-11EA-707520B9CC7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14" name="Rectangle 13">
            <a:extLst>
              <a:ext uri="{FF2B5EF4-FFF2-40B4-BE49-F238E27FC236}">
                <a16:creationId xmlns:a16="http://schemas.microsoft.com/office/drawing/2014/main" id="{468D968D-31BE-9A29-1300-E42C508D743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15" name="Rectangle 8">
            <a:extLst>
              <a:ext uri="{FF2B5EF4-FFF2-40B4-BE49-F238E27FC236}">
                <a16:creationId xmlns:a16="http://schemas.microsoft.com/office/drawing/2014/main" id="{1D96EB12-5440-5C9B-17E9-9484F31490A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16" name="Rectangle 6">
            <a:extLst>
              <a:ext uri="{FF2B5EF4-FFF2-40B4-BE49-F238E27FC236}">
                <a16:creationId xmlns:a16="http://schemas.microsoft.com/office/drawing/2014/main" id="{0CC6FDCA-9B6B-8288-C507-DA955D3DA02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17" name="Rectangle 8">
            <a:extLst>
              <a:ext uri="{FF2B5EF4-FFF2-40B4-BE49-F238E27FC236}">
                <a16:creationId xmlns:a16="http://schemas.microsoft.com/office/drawing/2014/main" id="{B4FFEE05-B746-B371-22D4-9C0A056542F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18" name="Rectangle 10">
            <a:extLst>
              <a:ext uri="{FF2B5EF4-FFF2-40B4-BE49-F238E27FC236}">
                <a16:creationId xmlns:a16="http://schemas.microsoft.com/office/drawing/2014/main" id="{98FEDCDF-8F81-69D0-7164-68FCC881CDC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19" name="Rectangle 12">
            <a:extLst>
              <a:ext uri="{FF2B5EF4-FFF2-40B4-BE49-F238E27FC236}">
                <a16:creationId xmlns:a16="http://schemas.microsoft.com/office/drawing/2014/main" id="{AFC7460F-0C23-86D4-B658-8D9B04777A5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20" name="Rectangle 14">
            <a:extLst>
              <a:ext uri="{FF2B5EF4-FFF2-40B4-BE49-F238E27FC236}">
                <a16:creationId xmlns:a16="http://schemas.microsoft.com/office/drawing/2014/main" id="{311BF88E-E6EE-3CB2-5919-3CB3E4788ED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21" name="Rectangle 16">
            <a:extLst>
              <a:ext uri="{FF2B5EF4-FFF2-40B4-BE49-F238E27FC236}">
                <a16:creationId xmlns:a16="http://schemas.microsoft.com/office/drawing/2014/main" id="{31EC9E8B-800E-4E19-0FF6-7EB5CCA6FB5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22" name="Rectangle 18">
            <a:extLst>
              <a:ext uri="{FF2B5EF4-FFF2-40B4-BE49-F238E27FC236}">
                <a16:creationId xmlns:a16="http://schemas.microsoft.com/office/drawing/2014/main" id="{F5651107-2969-D719-1EF2-A9F21EDB9E1E}"/>
              </a:ext>
            </a:extLst>
          </p:cNvPr>
          <p:cNvSpPr>
            <a:spLocks noChangeArrowheads="1"/>
          </p:cNvSpPr>
          <p:nvPr/>
        </p:nvSpPr>
        <p:spPr bwMode="auto">
          <a:xfrm>
            <a:off x="0" y="63274"/>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23" name="Rectangle 6">
            <a:extLst>
              <a:ext uri="{FF2B5EF4-FFF2-40B4-BE49-F238E27FC236}">
                <a16:creationId xmlns:a16="http://schemas.microsoft.com/office/drawing/2014/main" id="{0B088218-06F2-0C37-586F-D14A148CA3A7}"/>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24" name="Rectangle 9">
            <a:extLst>
              <a:ext uri="{FF2B5EF4-FFF2-40B4-BE49-F238E27FC236}">
                <a16:creationId xmlns:a16="http://schemas.microsoft.com/office/drawing/2014/main" id="{71E7DAC0-97BE-63C9-24F5-511DB495E300}"/>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25" name="Rectangle 10">
            <a:extLst>
              <a:ext uri="{FF2B5EF4-FFF2-40B4-BE49-F238E27FC236}">
                <a16:creationId xmlns:a16="http://schemas.microsoft.com/office/drawing/2014/main" id="{718F96EF-16E3-3DC2-D529-7A782DC69D2B}"/>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26" name="Rectangle 12">
            <a:extLst>
              <a:ext uri="{FF2B5EF4-FFF2-40B4-BE49-F238E27FC236}">
                <a16:creationId xmlns:a16="http://schemas.microsoft.com/office/drawing/2014/main" id="{4C5265E2-C3B0-560B-F8D4-7417795F10FF}"/>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27" name="Rectangle 14">
            <a:extLst>
              <a:ext uri="{FF2B5EF4-FFF2-40B4-BE49-F238E27FC236}">
                <a16:creationId xmlns:a16="http://schemas.microsoft.com/office/drawing/2014/main" id="{06D722B1-A434-9FBA-A519-6A4362847F63}"/>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28" name="Rectangle 10">
            <a:extLst>
              <a:ext uri="{FF2B5EF4-FFF2-40B4-BE49-F238E27FC236}">
                <a16:creationId xmlns:a16="http://schemas.microsoft.com/office/drawing/2014/main" id="{599D44D3-8945-0EA3-8752-11B0D7A29222}"/>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29" name="Rectangle 12">
            <a:extLst>
              <a:ext uri="{FF2B5EF4-FFF2-40B4-BE49-F238E27FC236}">
                <a16:creationId xmlns:a16="http://schemas.microsoft.com/office/drawing/2014/main" id="{F6E4F667-94E8-3BE1-2285-C380EB534777}"/>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30" name="Rectangle 14">
            <a:extLst>
              <a:ext uri="{FF2B5EF4-FFF2-40B4-BE49-F238E27FC236}">
                <a16:creationId xmlns:a16="http://schemas.microsoft.com/office/drawing/2014/main" id="{F24CC997-85DA-BA48-11C3-A387259F40CF}"/>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31" name="Rectangle 8">
            <a:extLst>
              <a:ext uri="{FF2B5EF4-FFF2-40B4-BE49-F238E27FC236}">
                <a16:creationId xmlns:a16="http://schemas.microsoft.com/office/drawing/2014/main" id="{262BC03B-96BC-B0CD-8BA9-04914C04D23F}"/>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32" name="Rectangle 6">
            <a:extLst>
              <a:ext uri="{FF2B5EF4-FFF2-40B4-BE49-F238E27FC236}">
                <a16:creationId xmlns:a16="http://schemas.microsoft.com/office/drawing/2014/main" id="{52EC9218-6AA6-7027-83FB-E7CA312C4584}"/>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33" name="Rectangle 8">
            <a:extLst>
              <a:ext uri="{FF2B5EF4-FFF2-40B4-BE49-F238E27FC236}">
                <a16:creationId xmlns:a16="http://schemas.microsoft.com/office/drawing/2014/main" id="{45A8A68E-5ACB-A418-B293-DFE705FE5CEE}"/>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34" name="Rectangle 10">
            <a:extLst>
              <a:ext uri="{FF2B5EF4-FFF2-40B4-BE49-F238E27FC236}">
                <a16:creationId xmlns:a16="http://schemas.microsoft.com/office/drawing/2014/main" id="{C21B6F72-CE3E-7079-736A-D0309E2F12B5}"/>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35" name="Rectangle 12">
            <a:extLst>
              <a:ext uri="{FF2B5EF4-FFF2-40B4-BE49-F238E27FC236}">
                <a16:creationId xmlns:a16="http://schemas.microsoft.com/office/drawing/2014/main" id="{451F93B1-E9AE-61FB-6C8B-FDD502A23586}"/>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36" name="Rectangle 14">
            <a:extLst>
              <a:ext uri="{FF2B5EF4-FFF2-40B4-BE49-F238E27FC236}">
                <a16:creationId xmlns:a16="http://schemas.microsoft.com/office/drawing/2014/main" id="{215BBDC4-A284-2E0E-A924-75EE992E319E}"/>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37" name="Rectangle 16">
            <a:extLst>
              <a:ext uri="{FF2B5EF4-FFF2-40B4-BE49-F238E27FC236}">
                <a16:creationId xmlns:a16="http://schemas.microsoft.com/office/drawing/2014/main" id="{AF218D1A-82A9-BAF8-9FC0-17FEA8E5FF4D}"/>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38" name="Rectangle 18">
            <a:extLst>
              <a:ext uri="{FF2B5EF4-FFF2-40B4-BE49-F238E27FC236}">
                <a16:creationId xmlns:a16="http://schemas.microsoft.com/office/drawing/2014/main" id="{D9275738-A8C4-A7CC-1630-03EB810FB5A3}"/>
              </a:ext>
            </a:extLst>
          </p:cNvPr>
          <p:cNvSpPr>
            <a:spLocks noChangeArrowheads="1"/>
          </p:cNvSpPr>
          <p:nvPr/>
        </p:nvSpPr>
        <p:spPr bwMode="auto">
          <a:xfrm>
            <a:off x="-16329" y="151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ordia New" pitchFamily="34" charset="-34"/>
            </a:endParaRPr>
          </a:p>
        </p:txBody>
      </p:sp>
      <p:sp>
        <p:nvSpPr>
          <p:cNvPr id="39" name="สี่เหลี่ยมผืนผ้า 5">
            <a:extLst>
              <a:ext uri="{FF2B5EF4-FFF2-40B4-BE49-F238E27FC236}">
                <a16:creationId xmlns:a16="http://schemas.microsoft.com/office/drawing/2014/main" id="{1FEC3043-7387-1034-F3FF-6DB972685E0E}"/>
              </a:ext>
            </a:extLst>
          </p:cNvPr>
          <p:cNvSpPr>
            <a:spLocks noChangeArrowheads="1"/>
          </p:cNvSpPr>
          <p:nvPr/>
        </p:nvSpPr>
        <p:spPr bwMode="auto">
          <a:xfrm>
            <a:off x="0" y="-715"/>
            <a:ext cx="9144000" cy="914400"/>
          </a:xfrm>
          <a:prstGeom prst="rect">
            <a:avLst/>
          </a:prstGeom>
          <a:solidFill>
            <a:srgbClr val="0000FF"/>
          </a:solidFill>
          <a:ln w="9525" algn="ctr">
            <a:solidFill>
              <a:srgbClr val="0000FF"/>
            </a:solidFill>
            <a:round/>
            <a:headEnd/>
            <a:tailEnd/>
          </a:ln>
          <a:effectLst>
            <a:innerShdw blurRad="63500" dist="50800" dir="5400000">
              <a:prstClr val="black">
                <a:alpha val="50000"/>
              </a:prstClr>
            </a:inn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0" name="Rectangle 2">
            <a:extLst>
              <a:ext uri="{FF2B5EF4-FFF2-40B4-BE49-F238E27FC236}">
                <a16:creationId xmlns:a16="http://schemas.microsoft.com/office/drawing/2014/main" id="{722A3704-F7C9-3D5E-D300-0F527E611DD0}"/>
              </a:ext>
            </a:extLst>
          </p:cNvPr>
          <p:cNvSpPr txBox="1">
            <a:spLocks noChangeArrowheads="1"/>
          </p:cNvSpPr>
          <p:nvPr/>
        </p:nvSpPr>
        <p:spPr bwMode="auto">
          <a:xfrm>
            <a:off x="16330" y="20220"/>
            <a:ext cx="9143999" cy="785812"/>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Arial" pitchFamily="34" charset="0"/>
              </a:rPr>
              <a:t>IRI Working Group Members (67/29)</a:t>
            </a:r>
          </a:p>
        </p:txBody>
      </p:sp>
      <p:sp>
        <p:nvSpPr>
          <p:cNvPr id="41" name="Rectangle 6">
            <a:extLst>
              <a:ext uri="{FF2B5EF4-FFF2-40B4-BE49-F238E27FC236}">
                <a16:creationId xmlns:a16="http://schemas.microsoft.com/office/drawing/2014/main" id="{11755AA4-9B87-4835-A48D-7D2006CCF691}"/>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42" name="Rectangle 9">
            <a:extLst>
              <a:ext uri="{FF2B5EF4-FFF2-40B4-BE49-F238E27FC236}">
                <a16:creationId xmlns:a16="http://schemas.microsoft.com/office/drawing/2014/main" id="{2B691BCB-5DC4-9BF3-E6AE-6322FD831C21}"/>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43" name="Rectangle 10">
            <a:extLst>
              <a:ext uri="{FF2B5EF4-FFF2-40B4-BE49-F238E27FC236}">
                <a16:creationId xmlns:a16="http://schemas.microsoft.com/office/drawing/2014/main" id="{5C4532CE-9065-FAB2-1797-3D916F4C5DAC}"/>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44" name="Rectangle 12">
            <a:extLst>
              <a:ext uri="{FF2B5EF4-FFF2-40B4-BE49-F238E27FC236}">
                <a16:creationId xmlns:a16="http://schemas.microsoft.com/office/drawing/2014/main" id="{822E3D9F-DD29-121B-C4DF-B8EF1939D178}"/>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45" name="Rectangle 14">
            <a:extLst>
              <a:ext uri="{FF2B5EF4-FFF2-40B4-BE49-F238E27FC236}">
                <a16:creationId xmlns:a16="http://schemas.microsoft.com/office/drawing/2014/main" id="{F040E86E-048F-6BF8-6616-4AF4C0133641}"/>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46" name="Rectangle 10">
            <a:extLst>
              <a:ext uri="{FF2B5EF4-FFF2-40B4-BE49-F238E27FC236}">
                <a16:creationId xmlns:a16="http://schemas.microsoft.com/office/drawing/2014/main" id="{A34611DD-52AE-FAC6-25C9-EF678E92E1AA}"/>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47" name="Rectangle 12">
            <a:extLst>
              <a:ext uri="{FF2B5EF4-FFF2-40B4-BE49-F238E27FC236}">
                <a16:creationId xmlns:a16="http://schemas.microsoft.com/office/drawing/2014/main" id="{F0A20176-B8A4-AA36-EA52-C4757D0D7B64}"/>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48" name="Rectangle 14">
            <a:extLst>
              <a:ext uri="{FF2B5EF4-FFF2-40B4-BE49-F238E27FC236}">
                <a16:creationId xmlns:a16="http://schemas.microsoft.com/office/drawing/2014/main" id="{1606914D-B456-1602-3E12-CB5FF541579E}"/>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49" name="Rectangle 8">
            <a:extLst>
              <a:ext uri="{FF2B5EF4-FFF2-40B4-BE49-F238E27FC236}">
                <a16:creationId xmlns:a16="http://schemas.microsoft.com/office/drawing/2014/main" id="{855A8D93-2200-84D9-E87B-2F6CF56DA313}"/>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50" name="Rectangle 6">
            <a:extLst>
              <a:ext uri="{FF2B5EF4-FFF2-40B4-BE49-F238E27FC236}">
                <a16:creationId xmlns:a16="http://schemas.microsoft.com/office/drawing/2014/main" id="{1B2839F1-D344-722B-60E0-710B23AD3C13}"/>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51" name="Rectangle 8">
            <a:extLst>
              <a:ext uri="{FF2B5EF4-FFF2-40B4-BE49-F238E27FC236}">
                <a16:creationId xmlns:a16="http://schemas.microsoft.com/office/drawing/2014/main" id="{43368162-4AEC-81E3-B68F-791B8B998CB6}"/>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52" name="Rectangle 10">
            <a:extLst>
              <a:ext uri="{FF2B5EF4-FFF2-40B4-BE49-F238E27FC236}">
                <a16:creationId xmlns:a16="http://schemas.microsoft.com/office/drawing/2014/main" id="{D881D4B4-89D2-5751-8B56-EC3263915333}"/>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53" name="Rectangle 12">
            <a:extLst>
              <a:ext uri="{FF2B5EF4-FFF2-40B4-BE49-F238E27FC236}">
                <a16:creationId xmlns:a16="http://schemas.microsoft.com/office/drawing/2014/main" id="{F2A73407-8749-3BFC-60A2-CB916B31E5A2}"/>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54" name="Rectangle 14">
            <a:extLst>
              <a:ext uri="{FF2B5EF4-FFF2-40B4-BE49-F238E27FC236}">
                <a16:creationId xmlns:a16="http://schemas.microsoft.com/office/drawing/2014/main" id="{FA48A4C1-7E69-4ACD-4109-154E99CC5109}"/>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55" name="Rectangle 16">
            <a:extLst>
              <a:ext uri="{FF2B5EF4-FFF2-40B4-BE49-F238E27FC236}">
                <a16:creationId xmlns:a16="http://schemas.microsoft.com/office/drawing/2014/main" id="{26F07C8A-6F58-849D-CBF8-8971774095E3}"/>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56" name="Rectangle 18">
            <a:extLst>
              <a:ext uri="{FF2B5EF4-FFF2-40B4-BE49-F238E27FC236}">
                <a16:creationId xmlns:a16="http://schemas.microsoft.com/office/drawing/2014/main" id="{28248533-D81E-1D6B-0FBF-F4E78A9B6BB9}"/>
              </a:ext>
            </a:extLst>
          </p:cNvPr>
          <p:cNvSpPr>
            <a:spLocks noChangeArrowheads="1"/>
          </p:cNvSpPr>
          <p:nvPr/>
        </p:nvSpPr>
        <p:spPr bwMode="auto">
          <a:xfrm>
            <a:off x="-16329" y="945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ordia New" pitchFamily="34" charset="-34"/>
            </a:endParaRPr>
          </a:p>
        </p:txBody>
      </p:sp>
      <p:sp>
        <p:nvSpPr>
          <p:cNvPr id="57" name="Rectangle 56">
            <a:extLst>
              <a:ext uri="{FF2B5EF4-FFF2-40B4-BE49-F238E27FC236}">
                <a16:creationId xmlns:a16="http://schemas.microsoft.com/office/drawing/2014/main" id="{A13E98F8-9EF2-EF23-14F5-0981BB2CA22E}"/>
              </a:ext>
            </a:extLst>
          </p:cNvPr>
          <p:cNvSpPr/>
          <p:nvPr/>
        </p:nvSpPr>
        <p:spPr>
          <a:xfrm>
            <a:off x="699950" y="6259257"/>
            <a:ext cx="842772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IRI team’s global distribution guarantees access to the global data base</a:t>
            </a:r>
          </a:p>
        </p:txBody>
      </p:sp>
      <p:pic>
        <p:nvPicPr>
          <p:cNvPr id="3" name="Picture 2">
            <a:extLst>
              <a:ext uri="{FF2B5EF4-FFF2-40B4-BE49-F238E27FC236}">
                <a16:creationId xmlns:a16="http://schemas.microsoft.com/office/drawing/2014/main" id="{D897C6F3-4CCF-21F3-F32C-23379832ABF7}"/>
              </a:ext>
            </a:extLst>
          </p:cNvPr>
          <p:cNvPicPr>
            <a:picLocks noChangeAspect="1"/>
          </p:cNvPicPr>
          <p:nvPr/>
        </p:nvPicPr>
        <p:blipFill>
          <a:blip r:embed="rId2"/>
          <a:stretch>
            <a:fillRect/>
          </a:stretch>
        </p:blipFill>
        <p:spPr>
          <a:xfrm>
            <a:off x="699950" y="1065087"/>
            <a:ext cx="7256642" cy="5183316"/>
          </a:xfrm>
          <a:prstGeom prst="rect">
            <a:avLst/>
          </a:prstGeom>
        </p:spPr>
      </p:pic>
    </p:spTree>
    <p:extLst>
      <p:ext uri="{BB962C8B-B14F-4D97-AF65-F5344CB8AC3E}">
        <p14:creationId xmlns:p14="http://schemas.microsoft.com/office/powerpoint/2010/main" val="4044830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2A015-E43D-1B16-694A-42094B7DFC48}"/>
            </a:ext>
          </a:extLst>
        </p:cNvPr>
        <p:cNvGrpSpPr/>
        <p:nvPr/>
      </p:nvGrpSpPr>
      <p:grpSpPr>
        <a:xfrm>
          <a:off x="0" y="0"/>
          <a:ext cx="0" cy="0"/>
          <a:chOff x="0" y="0"/>
          <a:chExt cx="0" cy="0"/>
        </a:xfrm>
      </p:grpSpPr>
      <p:sp>
        <p:nvSpPr>
          <p:cNvPr id="13315" name="Rectangle 2">
            <a:extLst>
              <a:ext uri="{FF2B5EF4-FFF2-40B4-BE49-F238E27FC236}">
                <a16:creationId xmlns:a16="http://schemas.microsoft.com/office/drawing/2014/main" id="{8C948A4B-6D99-F73C-DD2B-8BC2A1E71136}"/>
              </a:ext>
            </a:extLst>
          </p:cNvPr>
          <p:cNvSpPr>
            <a:spLocks noChangeArrowheads="1"/>
          </p:cNvSpPr>
          <p:nvPr/>
        </p:nvSpPr>
        <p:spPr bwMode="auto">
          <a:xfrm>
            <a:off x="276486" y="1946716"/>
            <a:ext cx="8799513" cy="4616648"/>
          </a:xfrm>
          <a:prstGeom prst="rect">
            <a:avLst/>
          </a:prstGeom>
          <a:noFill/>
          <a:ln>
            <a:noFill/>
          </a:ln>
          <a:effectLst/>
        </p:spPr>
        <p:txBody>
          <a:bodyPr wrap="square">
            <a:spAutoFit/>
          </a:bodyPr>
          <a:lstStyle>
            <a:lvl1pPr marL="457200" indent="-457200">
              <a:defRPr sz="2400">
                <a:solidFill>
                  <a:schemeClr val="tx1"/>
                </a:solidFill>
                <a:latin typeface="Times" charset="0"/>
              </a:defRPr>
            </a:lvl1pPr>
            <a:lvl2pPr marL="914400" indent="-457200">
              <a:defRPr sz="2400">
                <a:solidFill>
                  <a:schemeClr val="tx1"/>
                </a:solidFill>
                <a:latin typeface="Times" charset="0"/>
              </a:defRPr>
            </a:lvl2pPr>
            <a:lvl3pPr marL="1371600" indent="-457200">
              <a:defRPr sz="2400">
                <a:solidFill>
                  <a:schemeClr val="tx1"/>
                </a:solidFill>
                <a:latin typeface="Times" charset="0"/>
              </a:defRPr>
            </a:lvl3pPr>
            <a:lvl4pPr marL="1828800" indent="-457200">
              <a:defRPr sz="2400">
                <a:solidFill>
                  <a:schemeClr val="tx1"/>
                </a:solidFill>
                <a:latin typeface="Times" charset="0"/>
              </a:defRPr>
            </a:lvl4pPr>
            <a:lvl5pPr marL="2286000" indent="-457200">
              <a:defRPr sz="2400">
                <a:solidFill>
                  <a:schemeClr val="tx1"/>
                </a:solidFill>
                <a:latin typeface="Times" charset="0"/>
              </a:defRPr>
            </a:lvl5pPr>
            <a:lvl6pPr marL="2743200" indent="-457200" eaLnBrk="0" fontAlgn="base" hangingPunct="0">
              <a:spcBef>
                <a:spcPct val="0"/>
              </a:spcBef>
              <a:spcAft>
                <a:spcPct val="0"/>
              </a:spcAft>
              <a:defRPr sz="2400">
                <a:solidFill>
                  <a:schemeClr val="tx1"/>
                </a:solidFill>
                <a:latin typeface="Times" charset="0"/>
              </a:defRPr>
            </a:lvl6pPr>
            <a:lvl7pPr marL="3200400" indent="-457200" eaLnBrk="0" fontAlgn="base" hangingPunct="0">
              <a:spcBef>
                <a:spcPct val="0"/>
              </a:spcBef>
              <a:spcAft>
                <a:spcPct val="0"/>
              </a:spcAft>
              <a:defRPr sz="2400">
                <a:solidFill>
                  <a:schemeClr val="tx1"/>
                </a:solidFill>
                <a:latin typeface="Times" charset="0"/>
              </a:defRPr>
            </a:lvl7pPr>
            <a:lvl8pPr marL="3657600" indent="-457200" eaLnBrk="0" fontAlgn="base" hangingPunct="0">
              <a:spcBef>
                <a:spcPct val="0"/>
              </a:spcBef>
              <a:spcAft>
                <a:spcPct val="0"/>
              </a:spcAft>
              <a:defRPr sz="2400">
                <a:solidFill>
                  <a:schemeClr val="tx1"/>
                </a:solidFill>
                <a:latin typeface="Times" charset="0"/>
              </a:defRPr>
            </a:lvl8pPr>
            <a:lvl9pPr marL="4114800" indent="-457200" eaLnBrk="0" fontAlgn="base" hangingPunct="0">
              <a:spcBef>
                <a:spcPct val="0"/>
              </a:spcBef>
              <a:spcAft>
                <a:spcPct val="0"/>
              </a:spcAft>
              <a:defRPr sz="2400">
                <a:solidFill>
                  <a:schemeClr val="tx1"/>
                </a:solidFill>
                <a:latin typeface="Times" charset="0"/>
              </a:defRPr>
            </a:lvl9pPr>
          </a:lstStyle>
          <a:p>
            <a:pPr marL="457200" marR="0" lvl="0" indent="-457200" algn="l" defTabSz="457200" rtl="0" eaLnBrk="1" fontAlgn="auto" latinLnBrk="0" hangingPunct="1">
              <a:lnSpc>
                <a:spcPct val="5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1983  	</a:t>
            </a:r>
            <a:r>
              <a:rPr kumimoji="0" lang="en-US" altLang="en-US" sz="1200" b="1" i="0" u="none" strike="noStrike" kern="1200" cap="none" spc="0" normalizeH="0" baseline="0" noProof="0" dirty="0" err="1">
                <a:ln>
                  <a:noFill/>
                </a:ln>
                <a:solidFill>
                  <a:srgbClr val="FFFFFF"/>
                </a:solidFill>
                <a:effectLst/>
                <a:uLnTx/>
                <a:uFillTx/>
                <a:latin typeface="Palatino Linotype" pitchFamily="18" charset="0"/>
                <a:ea typeface="+mn-ea"/>
                <a:cs typeface="+mn-cs"/>
              </a:rPr>
              <a:t>Stara</a:t>
            </a: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 Zagora, Bulgaria		Towards an Improved IRI							ASR  4(   1) 1984</a:t>
            </a:r>
          </a:p>
          <a:p>
            <a:pPr marL="457200" marR="0" lvl="0" indent="-457200" algn="l" defTabSz="457200" rtl="0" eaLnBrk="1" fontAlgn="auto" latinLnBrk="0" hangingPunct="1">
              <a:lnSpc>
                <a:spcPct val="5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1985	Louvain, Belgium			IRI - Status 1985/86								ASR   5(10) 1985</a:t>
            </a:r>
          </a:p>
          <a:p>
            <a:pPr marL="457200" marR="0" lvl="0" indent="-457200" algn="l" defTabSz="457200" rtl="0" eaLnBrk="1" fontAlgn="auto" latinLnBrk="0" hangingPunct="1">
              <a:lnSpc>
                <a:spcPct val="5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1987	Novgorod, Russia			Ionospheric Informatics 							ASR   8(  4) 1988</a:t>
            </a:r>
          </a:p>
          <a:p>
            <a:pPr marL="457200" marR="0" lvl="0" indent="-457200" algn="l" defTabSz="457200" rtl="0" eaLnBrk="1" fontAlgn="auto" latinLnBrk="0" hangingPunct="1">
              <a:lnSpc>
                <a:spcPct val="5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1989	Abingdon, UK			Development of IRI-90							ASR 10(11) 1990</a:t>
            </a:r>
          </a:p>
          <a:p>
            <a:pPr marL="457200" marR="0" lvl="0" indent="-457200" algn="l" defTabSz="457200" rtl="0" eaLnBrk="1" fontAlgn="auto" latinLnBrk="0" hangingPunct="1">
              <a:lnSpc>
                <a:spcPct val="5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1991	Athens, Greece			Advances in Description of Ionospheric Parameter			ASR 12(  7) 1992</a:t>
            </a:r>
          </a:p>
          <a:p>
            <a:pPr marL="457200" marR="0" lvl="0" indent="-457200" algn="l" defTabSz="457200" rtl="0" eaLnBrk="1" fontAlgn="auto" latinLnBrk="0" hangingPunct="1">
              <a:lnSpc>
                <a:spcPct val="5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1993	Trieste, Italy		  		Off-Median Phenomena and IRI						ASR 14(12) 1994</a:t>
            </a:r>
          </a:p>
          <a:p>
            <a:pPr marL="457200" marR="0" lvl="0" indent="-457200" algn="l" defTabSz="457200" rtl="0" eaLnBrk="1" fontAlgn="auto" latinLnBrk="0" hangingPunct="1">
              <a:lnSpc>
                <a:spcPct val="5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1995	New </a:t>
            </a:r>
            <a:r>
              <a:rPr kumimoji="0" lang="en-US" altLang="en-US" sz="1200" b="1" i="0" u="none" strike="noStrike" kern="1200" cap="none" spc="0" normalizeH="0" baseline="0" noProof="0" dirty="0" err="1">
                <a:ln>
                  <a:noFill/>
                </a:ln>
                <a:solidFill>
                  <a:srgbClr val="FFFFFF"/>
                </a:solidFill>
                <a:effectLst/>
                <a:uLnTx/>
                <a:uFillTx/>
                <a:latin typeface="Palatino Linotype" pitchFamily="18" charset="0"/>
                <a:ea typeface="+mn-ea"/>
                <a:cs typeface="+mn-cs"/>
              </a:rPr>
              <a:t>Dehli</a:t>
            </a: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 India			Low and Equatorial Latitudes in IRI					ASR 18(  6) 1996</a:t>
            </a:r>
          </a:p>
          <a:p>
            <a:pPr marL="457200" marR="0" lvl="0" indent="-457200" algn="l" defTabSz="457200" rtl="0" eaLnBrk="1" fontAlgn="auto" latinLnBrk="0" hangingPunct="1">
              <a:lnSpc>
                <a:spcPct val="5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1997	</a:t>
            </a:r>
            <a:r>
              <a:rPr kumimoji="0" lang="en-US" altLang="en-US" sz="1200" b="1" i="0" u="none" strike="noStrike" kern="1200" cap="none" spc="0" normalizeH="0" baseline="0" noProof="0" dirty="0" err="1">
                <a:ln>
                  <a:noFill/>
                </a:ln>
                <a:solidFill>
                  <a:srgbClr val="FFFFFF"/>
                </a:solidFill>
                <a:effectLst/>
                <a:uLnTx/>
                <a:uFillTx/>
                <a:latin typeface="Palatino Linotype" pitchFamily="18" charset="0"/>
                <a:ea typeface="+mn-ea"/>
                <a:cs typeface="+mn-cs"/>
              </a:rPr>
              <a:t>Kühlungsborn</a:t>
            </a: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 Germany		New Developments in Ionospheric Modeling 				ASR 22(  6) 1998</a:t>
            </a:r>
          </a:p>
          <a:p>
            <a:pPr marL="457200" marR="0" lvl="0" indent="-457200" algn="l" defTabSz="457200" rtl="0" eaLnBrk="1" fontAlgn="auto" latinLnBrk="0" hangingPunct="1">
              <a:lnSpc>
                <a:spcPct val="5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1999	Lowell, MA, USA	   		IRI- Workshop 1999	                                  				ASR 27(  1) 2001</a:t>
            </a:r>
          </a:p>
          <a:p>
            <a:pPr marL="457200" marR="0" lvl="0" indent="-457200" algn="l" defTabSz="457200" rtl="0" eaLnBrk="1" fontAlgn="auto" latinLnBrk="0" hangingPunct="1">
              <a:lnSpc>
                <a:spcPct val="5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2001	Sao Jose dos Campos, Brazil	Low Latitude Ionosphere in the IRI 					ASR 31(  3) 2003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2003    Grahamstown, South Africa	Quantifying ionospheric variability					ASR 34(  9)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2005    </a:t>
            </a:r>
            <a:r>
              <a:rPr kumimoji="0" lang="en-US" altLang="en-US" sz="1200" b="1" i="0" u="none" strike="noStrike" kern="1200" cap="none" spc="0" normalizeH="0" baseline="0" noProof="0" dirty="0" err="1">
                <a:ln>
                  <a:noFill/>
                </a:ln>
                <a:solidFill>
                  <a:srgbClr val="FFFFFF"/>
                </a:solidFill>
                <a:effectLst/>
                <a:uLnTx/>
                <a:uFillTx/>
                <a:latin typeface="Palatino Linotype" pitchFamily="18" charset="0"/>
                <a:ea typeface="+mn-ea"/>
                <a:cs typeface="+mn-cs"/>
              </a:rPr>
              <a:t>Roquetes</a:t>
            </a: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 Spain         		New Data and Regional Models   					ASR 39(  5) 2007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2006    Buenos Aires, Argentina		Improved IRI TEC Representation	  				ASR 42(  4) 2008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2007    Prague, Czech Rep.     	 	IRI/COST Workshop          				     ASR 43(11) and 44(06) 2009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C000"/>
                </a:solidFill>
                <a:effectLst/>
                <a:uLnTx/>
                <a:uFillTx/>
                <a:latin typeface="Palatino Linotype" pitchFamily="18" charset="0"/>
                <a:ea typeface="+mn-ea"/>
                <a:cs typeface="+mn-cs"/>
              </a:rPr>
              <a:t>2009    </a:t>
            </a:r>
            <a:r>
              <a:rPr kumimoji="0" lang="en-US" altLang="en-US" sz="1200" b="1" i="0" u="none" strike="noStrike" kern="1200" cap="none" spc="0" normalizeH="0" baseline="0" noProof="0" dirty="0" err="1">
                <a:ln>
                  <a:noFill/>
                </a:ln>
                <a:solidFill>
                  <a:srgbClr val="FFC000"/>
                </a:solidFill>
                <a:effectLst/>
                <a:uLnTx/>
                <a:uFillTx/>
                <a:latin typeface="Palatino Linotype" pitchFamily="18" charset="0"/>
                <a:ea typeface="+mn-ea"/>
                <a:cs typeface="+mn-cs"/>
              </a:rPr>
              <a:t>ColoradoSprings</a:t>
            </a:r>
            <a:r>
              <a:rPr kumimoji="0" lang="en-US" altLang="en-US" sz="1200" b="1" i="0" u="none" strike="noStrike" kern="1200" cap="none" spc="0" normalizeH="0" baseline="0" noProof="0" dirty="0">
                <a:ln>
                  <a:noFill/>
                </a:ln>
                <a:solidFill>
                  <a:srgbClr val="FFC000"/>
                </a:solidFill>
                <a:effectLst/>
                <a:uLnTx/>
                <a:uFillTx/>
                <a:latin typeface="Palatino Linotype" pitchFamily="18" charset="0"/>
                <a:ea typeface="+mn-ea"/>
                <a:cs typeface="+mn-cs"/>
              </a:rPr>
              <a:t>, USA 		Task Force Activity: Real-Time IRI					ASR 46(08) 2010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2009    Kagoshima, Japan        		IRI'2009 Workshop          		               		 EPS 63(4) 2011 and 64(4) 2012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2011    Hermanus, South Africa  		IRI over Africa 								ASR 51(04) 2013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C000"/>
                </a:solidFill>
                <a:effectLst/>
                <a:uLnTx/>
                <a:uFillTx/>
                <a:latin typeface="Palatino Linotype" pitchFamily="18" charset="0"/>
                <a:ea typeface="+mn-ea"/>
                <a:cs typeface="+mn-cs"/>
              </a:rPr>
              <a:t>2012    Prague, Czech Republic  		Task Force Activity: Real-Time IRI</a:t>
            </a:r>
            <a:r>
              <a:rPr kumimoji="0" lang="en-US" altLang="en-US" sz="1200" b="1" i="0" u="none" strike="noStrike" kern="1200" cap="none" spc="0" normalizeH="0" baseline="0" noProof="0" dirty="0">
                <a:ln>
                  <a:noFill/>
                </a:ln>
                <a:solidFill>
                  <a:srgbClr val="2E2B21"/>
                </a:solidFill>
                <a:effectLst/>
                <a:uLnTx/>
                <a:uFillTx/>
                <a:latin typeface="Palatino Linotype" pitchFamily="18"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2013    </a:t>
            </a:r>
            <a:r>
              <a:rPr kumimoji="0" lang="en-US" altLang="en-US" sz="1200" b="1" i="0" u="none" strike="noStrike" kern="1200" cap="none" spc="0" normalizeH="0" baseline="0" noProof="0" dirty="0" err="1">
                <a:ln>
                  <a:noFill/>
                </a:ln>
                <a:solidFill>
                  <a:srgbClr val="FFFFFF"/>
                </a:solidFill>
                <a:effectLst/>
                <a:uLnTx/>
                <a:uFillTx/>
                <a:latin typeface="Palatino Linotype" pitchFamily="18" charset="0"/>
                <a:ea typeface="+mn-ea"/>
                <a:cs typeface="+mn-cs"/>
              </a:rPr>
              <a:t>Olztyn</a:t>
            </a: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 Poland          		IRI and GNSS	 							ASR 55(08) 2015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2015 	Bangkok, Thailand       		Representing scintillations in IRI 					ASR 60(02) 2017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2017	Taoyuan City, Taiwan		Real-time Predictions with IRI , COSMIC and Other GNSS Data  ASR 63(06)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itchFamily="18" charset="0"/>
                <a:ea typeface="+mn-ea"/>
                <a:cs typeface="+mn-cs"/>
              </a:rPr>
              <a:t>2019 	Frederick U., Nicosia, Cyprus	Real-time </a:t>
            </a:r>
            <a:r>
              <a:rPr kumimoji="0" lang="en-US" altLang="en-US" sz="1200" b="1" i="0" u="none" strike="noStrike" kern="1200" cap="none" spc="0" normalizeH="0" baseline="0" noProof="0" dirty="0" err="1">
                <a:ln>
                  <a:noFill/>
                </a:ln>
                <a:solidFill>
                  <a:srgbClr val="FFFFFF"/>
                </a:solidFill>
                <a:effectLst/>
                <a:uLnTx/>
                <a:uFillTx/>
                <a:latin typeface="Palatino Linotype" panose="02040502050505030304" pitchFamily="18" charset="0"/>
                <a:ea typeface="+mn-ea"/>
                <a:cs typeface="+mn-cs"/>
              </a:rPr>
              <a:t>ionos</a:t>
            </a:r>
            <a:r>
              <a:rPr kumimoji="0" lang="en-US" altLang="en-US" sz="1200" b="1" i="0" u="none" strike="noStrike" kern="1200" cap="none" spc="0" normalizeH="0" baseline="0" noProof="0" dirty="0">
                <a:ln>
                  <a:noFill/>
                </a:ln>
                <a:solidFill>
                  <a:srgbClr val="FFFFFF"/>
                </a:solidFill>
                <a:effectLst/>
                <a:uLnTx/>
                <a:uFillTx/>
                <a:latin typeface="Palatino Linotype" panose="02040502050505030304" pitchFamily="18" charset="0"/>
                <a:ea typeface="+mn-ea"/>
                <a:cs typeface="+mn-cs"/>
              </a:rPr>
              <a:t>. modeling in the European and African sector  	ASR 68(05) 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anose="02040502050505030304" pitchFamily="18" charset="0"/>
                <a:ea typeface="+mn-ea"/>
                <a:cs typeface="+mn-cs"/>
              </a:rPr>
              <a:t>2023 	KASI, Daejeon, South Korea	Real-Time Predictions with Data from Spaceborne Sensors 	ASR 75(05) 2025</a:t>
            </a:r>
          </a:p>
          <a:p>
            <a:pPr marL="228600" marR="0" lvl="0" indent="-228600" algn="l" defTabSz="457200" rtl="0" eaLnBrk="1" fontAlgn="auto" latinLnBrk="0" hangingPunct="1">
              <a:lnSpc>
                <a:spcPct val="100000"/>
              </a:lnSpc>
              <a:spcBef>
                <a:spcPts val="0"/>
              </a:spcBef>
              <a:spcAft>
                <a:spcPts val="0"/>
              </a:spcAft>
              <a:buClrTx/>
              <a:buSzTx/>
              <a:buFontTx/>
              <a:buAutoNum type="arabicPlain" startAt="2024"/>
              <a:tabLst/>
              <a:defRPr/>
            </a:pPr>
            <a:r>
              <a:rPr kumimoji="0" lang="en-US" altLang="en-US" sz="1200" b="1" i="0" u="none" strike="noStrike" kern="1200" cap="none" spc="0" normalizeH="0" baseline="0" noProof="0" dirty="0">
                <a:ln>
                  <a:noFill/>
                </a:ln>
                <a:solidFill>
                  <a:srgbClr val="FFFFFF"/>
                </a:solidFill>
                <a:effectLst/>
                <a:uLnTx/>
                <a:uFillTx/>
                <a:latin typeface="Palatino Linotype" panose="02040502050505030304" pitchFamily="18" charset="0"/>
                <a:ea typeface="+mn-ea"/>
                <a:cs typeface="+mn-cs"/>
              </a:rPr>
              <a:t>    </a:t>
            </a:r>
            <a:r>
              <a:rPr kumimoji="0" lang="en-US" altLang="en-US" sz="1200" b="1" i="0" u="none" strike="noStrike" kern="1200" cap="none" spc="0" normalizeH="0" baseline="0" noProof="0" dirty="0" err="1">
                <a:ln>
                  <a:noFill/>
                </a:ln>
                <a:solidFill>
                  <a:srgbClr val="FFFFFF"/>
                </a:solidFill>
                <a:effectLst/>
                <a:uLnTx/>
                <a:uFillTx/>
                <a:latin typeface="Palatino Linotype" panose="02040502050505030304" pitchFamily="18" charset="0"/>
                <a:ea typeface="+mn-ea"/>
                <a:cs typeface="+mn-cs"/>
              </a:rPr>
              <a:t>Pwani</a:t>
            </a:r>
            <a:r>
              <a:rPr kumimoji="0" lang="en-US" altLang="en-US" sz="1200" b="1" i="0" u="none" strike="noStrike" kern="1200" cap="none" spc="0" normalizeH="0" baseline="0" noProof="0" dirty="0">
                <a:ln>
                  <a:noFill/>
                </a:ln>
                <a:solidFill>
                  <a:srgbClr val="FFFFFF"/>
                </a:solidFill>
                <a:effectLst/>
                <a:uLnTx/>
                <a:uFillTx/>
                <a:latin typeface="Palatino Linotype" panose="02040502050505030304" pitchFamily="18" charset="0"/>
                <a:ea typeface="+mn-ea"/>
                <a:cs typeface="+mn-cs"/>
              </a:rPr>
              <a:t> U., Kilifi, Kenya		Modeling the ionosphere over Africa and improvements of IRI     </a:t>
            </a:r>
            <a:r>
              <a:rPr kumimoji="0" lang="en-US" altLang="en-US" sz="1200" b="1" i="0" u="none" strike="noStrike" kern="1200" cap="none" spc="0" normalizeH="0" baseline="0" noProof="0" dirty="0" err="1">
                <a:ln>
                  <a:noFill/>
                </a:ln>
                <a:solidFill>
                  <a:srgbClr val="FFFFFF"/>
                </a:solidFill>
                <a:effectLst/>
                <a:uLnTx/>
                <a:uFillTx/>
                <a:latin typeface="Palatino Linotype" panose="02040502050505030304" pitchFamily="18" charset="0"/>
                <a:ea typeface="+mn-ea"/>
                <a:cs typeface="+mn-cs"/>
              </a:rPr>
              <a:t>AoG</a:t>
            </a:r>
            <a:r>
              <a:rPr kumimoji="0" lang="en-US" altLang="en-US" sz="1200" b="1" i="0" u="none" strike="noStrike" kern="1200" cap="none" spc="0" normalizeH="0" baseline="0" noProof="0" dirty="0">
                <a:ln>
                  <a:noFill/>
                </a:ln>
                <a:solidFill>
                  <a:srgbClr val="FFFFFF"/>
                </a:solidFill>
                <a:effectLst/>
                <a:uLnTx/>
                <a:uFillTx/>
                <a:latin typeface="Palatino Linotype" panose="02040502050505030304" pitchFamily="18" charset="0"/>
                <a:ea typeface="+mn-ea"/>
                <a:cs typeface="+mn-cs"/>
              </a:rPr>
              <a:t> in prep.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Palatino Linotype" panose="02040502050505030304" pitchFamily="18" charset="0"/>
                <a:ea typeface="+mn-ea"/>
                <a:cs typeface="+mn-cs"/>
              </a:rPr>
              <a:t>2025	ICTP, Trieste, Italy			IRI and </a:t>
            </a:r>
            <a:r>
              <a:rPr kumimoji="0" lang="en-US" altLang="en-US" sz="1200" b="1" i="0" u="none" strike="noStrike" kern="1200" cap="none" spc="0" normalizeH="0" baseline="0" noProof="0" dirty="0" err="1">
                <a:ln>
                  <a:noFill/>
                </a:ln>
                <a:solidFill>
                  <a:srgbClr val="FFFFFF"/>
                </a:solidFill>
                <a:effectLst/>
                <a:uLnTx/>
                <a:uFillTx/>
                <a:latin typeface="Palatino Linotype" panose="02040502050505030304" pitchFamily="18" charset="0"/>
                <a:ea typeface="+mn-ea"/>
                <a:cs typeface="+mn-cs"/>
              </a:rPr>
              <a:t>NeQuick</a:t>
            </a:r>
            <a:r>
              <a:rPr kumimoji="0" lang="en-US" altLang="en-US" sz="1200" b="1" i="0" u="none" strike="noStrike" kern="1200" cap="none" spc="0" normalizeH="0" baseline="0" noProof="0" dirty="0">
                <a:ln>
                  <a:noFill/>
                </a:ln>
                <a:solidFill>
                  <a:srgbClr val="FFFFFF"/>
                </a:solidFill>
                <a:effectLst/>
                <a:uLnTx/>
                <a:uFillTx/>
                <a:latin typeface="Palatino Linotype" panose="02040502050505030304" pitchFamily="18" charset="0"/>
                <a:ea typeface="+mn-ea"/>
                <a:cs typeface="+mn-cs"/>
              </a:rPr>
              <a:t> – Improving the Representation of the Real-Time Ionosphere </a:t>
            </a:r>
          </a:p>
        </p:txBody>
      </p:sp>
      <p:sp>
        <p:nvSpPr>
          <p:cNvPr id="109578" name="Rectangle 13">
            <a:extLst>
              <a:ext uri="{FF2B5EF4-FFF2-40B4-BE49-F238E27FC236}">
                <a16:creationId xmlns:a16="http://schemas.microsoft.com/office/drawing/2014/main" id="{EB8ACE4A-9D6C-DE83-1C59-310277DC79A7}"/>
              </a:ext>
            </a:extLst>
          </p:cNvPr>
          <p:cNvSpPr>
            <a:spLocks noChangeArrowheads="1"/>
          </p:cNvSpPr>
          <p:nvPr/>
        </p:nvSpPr>
        <p:spPr bwMode="auto">
          <a:xfrm>
            <a:off x="1828800" y="2752725"/>
            <a:ext cx="9144000" cy="0"/>
          </a:xfrm>
          <a:prstGeom prst="rect">
            <a:avLst/>
          </a:prstGeom>
          <a:noFill/>
          <a:ln>
            <a:noFill/>
          </a:ln>
          <a:effec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2" name="Slide Number Placeholder 1">
            <a:extLst>
              <a:ext uri="{FF2B5EF4-FFF2-40B4-BE49-F238E27FC236}">
                <a16:creationId xmlns:a16="http://schemas.microsoft.com/office/drawing/2014/main" id="{F853FD12-5A8B-5DD2-BF21-57B5861E44FF}"/>
              </a:ext>
            </a:extLst>
          </p:cNvPr>
          <p:cNvSpPr>
            <a:spLocks noGrp="1"/>
          </p:cNvSpPr>
          <p:nvPr>
            <p:ph type="sldNum" sz="quarter" idx="12"/>
          </p:nvPr>
        </p:nvSpPr>
        <p:spPr>
          <a:xfrm>
            <a:off x="8247406" y="5958328"/>
            <a:ext cx="856907" cy="6699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2A69F4-C4AC-4F12-A74C-1A3673C17E29}" type="slidenum">
              <a:rPr kumimoji="0" lang="en-US" sz="1400" b="0" i="0" u="none" strike="noStrike" kern="1200" cap="none" spc="0" normalizeH="0" baseline="0" noProof="0">
                <a:ln>
                  <a:noFill/>
                </a:ln>
                <a:solidFill>
                  <a:prstClr val="black">
                    <a:tint val="75000"/>
                  </a:prstClr>
                </a:solidFill>
                <a:effectLst/>
                <a:uLnTx/>
                <a:uFillTx/>
                <a:latin typeface="Arial" pitchFamily="34"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prstClr val="black">
                  <a:tint val="75000"/>
                </a:prstClr>
              </a:solidFill>
              <a:effectLst/>
              <a:uLnTx/>
              <a:uFillTx/>
              <a:latin typeface="Arial" pitchFamily="34" charset="0"/>
              <a:ea typeface="ＭＳ Ｐゴシック" panose="020B0600070205080204" pitchFamily="34" charset="-128"/>
              <a:cs typeface="+mn-cs"/>
            </a:endParaRPr>
          </a:p>
        </p:txBody>
      </p:sp>
      <p:sp>
        <p:nvSpPr>
          <p:cNvPr id="50" name="สี่เหลี่ยมผืนผ้า 5">
            <a:extLst>
              <a:ext uri="{FF2B5EF4-FFF2-40B4-BE49-F238E27FC236}">
                <a16:creationId xmlns:a16="http://schemas.microsoft.com/office/drawing/2014/main" id="{DB3D07F9-7B59-44FB-4172-400697FF89E4}"/>
              </a:ext>
            </a:extLst>
          </p:cNvPr>
          <p:cNvSpPr>
            <a:spLocks noChangeArrowheads="1"/>
          </p:cNvSpPr>
          <p:nvPr/>
        </p:nvSpPr>
        <p:spPr bwMode="auto">
          <a:xfrm>
            <a:off x="-16329" y="-17205"/>
            <a:ext cx="9144000" cy="914400"/>
          </a:xfrm>
          <a:prstGeom prst="rect">
            <a:avLst/>
          </a:prstGeom>
          <a:solidFill>
            <a:srgbClr val="0000FF"/>
          </a:solidFill>
          <a:ln w="9525" algn="ctr">
            <a:solidFill>
              <a:srgbClr val="0000FF"/>
            </a:solidFill>
            <a:round/>
            <a:headEnd/>
            <a:tailEnd/>
          </a:ln>
          <a:effectLst>
            <a:innerShdw blurRad="63500" dist="50800" dir="5400000">
              <a:prstClr val="black">
                <a:alpha val="50000"/>
              </a:prstClr>
            </a:inn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51" name="Rectangle 2">
            <a:extLst>
              <a:ext uri="{FF2B5EF4-FFF2-40B4-BE49-F238E27FC236}">
                <a16:creationId xmlns:a16="http://schemas.microsoft.com/office/drawing/2014/main" id="{B90BAAB4-A0D5-CCD2-D5A5-9A9BB5F9B7A1}"/>
              </a:ext>
            </a:extLst>
          </p:cNvPr>
          <p:cNvSpPr txBox="1">
            <a:spLocks noChangeArrowheads="1"/>
          </p:cNvSpPr>
          <p:nvPr/>
        </p:nvSpPr>
        <p:spPr bwMode="auto">
          <a:xfrm>
            <a:off x="428625" y="96838"/>
            <a:ext cx="8229600" cy="785812"/>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a:ea typeface="+mn-ea"/>
                <a:cs typeface="+mn-cs"/>
              </a:rPr>
              <a:t>IRI Workshops and Publications</a:t>
            </a:r>
            <a:endParaRPr kumimoji="0" lang="th-TH"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a:ea typeface="+mn-ea"/>
              <a:cs typeface="FreesiaUPC" panose="020B0604020202020204" pitchFamily="34" charset="-34"/>
            </a:endParaRPr>
          </a:p>
        </p:txBody>
      </p:sp>
      <p:sp>
        <p:nvSpPr>
          <p:cNvPr id="109574" name="TextBox 109573">
            <a:extLst>
              <a:ext uri="{FF2B5EF4-FFF2-40B4-BE49-F238E27FC236}">
                <a16:creationId xmlns:a16="http://schemas.microsoft.com/office/drawing/2014/main" id="{E00D3170-DD24-F242-37EB-86BDE38028D3}"/>
              </a:ext>
            </a:extLst>
          </p:cNvPr>
          <p:cNvSpPr txBox="1"/>
          <p:nvPr/>
        </p:nvSpPr>
        <p:spPr>
          <a:xfrm>
            <a:off x="19377" y="1435470"/>
            <a:ext cx="5086023" cy="643189"/>
          </a:xfrm>
          <a:prstGeom prst="rect">
            <a:avLst/>
          </a:prstGeom>
          <a:noFill/>
        </p:spPr>
        <p:txBody>
          <a:bodyPr wrap="square">
            <a:spAutoFit/>
          </a:bodyPr>
          <a:lstStyle/>
          <a:p>
            <a:pPr marL="1828800" marR="0" lvl="3" indent="-457200" algn="l" defTabSz="457200" rtl="0" eaLnBrk="1" fontAlgn="auto" latinLnBrk="0" hangingPunct="1">
              <a:lnSpc>
                <a:spcPct val="5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Times" charset="0"/>
                <a:ea typeface="+mn-ea"/>
                <a:cs typeface="+mn-cs"/>
              </a:rPr>
              <a:t>										</a:t>
            </a:r>
            <a:endParaRPr kumimoji="0" lang="en-US" altLang="en-US" sz="1400" b="1" i="0" u="none" strike="noStrike" kern="1200" cap="none" spc="0" normalizeH="0" baseline="0" noProof="0" dirty="0">
              <a:ln>
                <a:noFill/>
              </a:ln>
              <a:solidFill>
                <a:schemeClr val="tx2"/>
              </a:solidFill>
              <a:effectLst/>
              <a:uLnTx/>
              <a:uFillTx/>
              <a:latin typeface="Century Gothic" panose="020B0502020202020204"/>
              <a:ea typeface="+mn-ea"/>
              <a:cs typeface="+mn-cs"/>
            </a:endParaRPr>
          </a:p>
          <a:p>
            <a:pPr marL="457200" marR="0" lvl="0" indent="-457200" algn="l" defTabSz="457200" rtl="0" eaLnBrk="1" fontAlgn="auto" latinLnBrk="0" hangingPunct="1">
              <a:lnSpc>
                <a:spcPct val="5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US" altLang="en-US" sz="1400" b="1" i="0" u="none" strike="noStrike" kern="1200" cap="none" spc="0" normalizeH="0" baseline="0" noProof="0" dirty="0">
                <a:ln>
                  <a:noFill/>
                </a:ln>
                <a:solidFill>
                  <a:schemeClr val="tx2"/>
                </a:solidFill>
                <a:effectLst/>
                <a:uLnTx/>
                <a:uFillTx/>
                <a:latin typeface="Century Gothic" panose="020B0502020202020204"/>
                <a:ea typeface="+mn-ea"/>
                <a:cs typeface="+mn-cs"/>
              </a:rPr>
              <a:t>YEAR    LOCATION                             TOPIC     				</a:t>
            </a:r>
            <a:endParaRPr kumimoji="0" lang="en-US" altLang="en-US" sz="1800" b="1" i="0" u="none" strike="noStrike" kern="1200" cap="none" spc="0" normalizeH="0" baseline="0" noProof="0" dirty="0">
              <a:ln>
                <a:noFill/>
              </a:ln>
              <a:solidFill>
                <a:schemeClr val="tx2"/>
              </a:solidFill>
              <a:effectLst/>
              <a:uLnTx/>
              <a:uFillTx/>
              <a:latin typeface="Century Gothic" panose="020B0502020202020204"/>
              <a:ea typeface="+mn-ea"/>
              <a:cs typeface="+mn-cs"/>
            </a:endParaRPr>
          </a:p>
        </p:txBody>
      </p:sp>
      <p:sp>
        <p:nvSpPr>
          <p:cNvPr id="109575" name="TextBox 109574">
            <a:extLst>
              <a:ext uri="{FF2B5EF4-FFF2-40B4-BE49-F238E27FC236}">
                <a16:creationId xmlns:a16="http://schemas.microsoft.com/office/drawing/2014/main" id="{42DB9DF5-7450-6FA4-E780-464AD242E200}"/>
              </a:ext>
            </a:extLst>
          </p:cNvPr>
          <p:cNvSpPr txBox="1"/>
          <p:nvPr/>
        </p:nvSpPr>
        <p:spPr>
          <a:xfrm>
            <a:off x="229733" y="943706"/>
            <a:ext cx="8897938" cy="646112"/>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rPr>
              <a:t>IRI progress is discussed during sessions at URSI and COSPAR General Assemblies and during special bi-annual IRI Workshops (listed below). </a:t>
            </a: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3" name="TextBox 2">
            <a:extLst>
              <a:ext uri="{FF2B5EF4-FFF2-40B4-BE49-F238E27FC236}">
                <a16:creationId xmlns:a16="http://schemas.microsoft.com/office/drawing/2014/main" id="{597CB8AE-7E0F-747E-0E55-FFB35E91A2B8}"/>
              </a:ext>
            </a:extLst>
          </p:cNvPr>
          <p:cNvSpPr txBox="1"/>
          <p:nvPr/>
        </p:nvSpPr>
        <p:spPr>
          <a:xfrm>
            <a:off x="6324599" y="1292233"/>
            <a:ext cx="2571379" cy="677108"/>
          </a:xfrm>
          <a:prstGeom prst="rect">
            <a:avLst/>
          </a:prstGeom>
          <a:noFill/>
        </p:spPr>
        <p:txBody>
          <a:bodyPr wrap="square">
            <a:spAutoFit/>
          </a:bodyPr>
          <a:lstStyle/>
          <a:p>
            <a:pPr marL="0" marR="0" lvl="3" algn="r" defTabSz="457200" rtl="0" eaLnBrk="1" fontAlgn="auto" latinLnBrk="0" hangingPunct="1">
              <a:spcAft>
                <a:spcPts val="0"/>
              </a:spcAft>
              <a:buClrTx/>
              <a:buSzTx/>
              <a:buFontTx/>
              <a:buNone/>
              <a:tabLst/>
              <a:defRPr/>
            </a:pPr>
            <a:r>
              <a:rPr kumimoji="0" lang="en-US" altLang="en-US" sz="1200" b="1" i="0" u="none" strike="noStrike" kern="1200" cap="none" spc="0" normalizeH="0" baseline="0" noProof="0" dirty="0">
                <a:ln>
                  <a:noFill/>
                </a:ln>
                <a:solidFill>
                  <a:schemeClr val="tx2"/>
                </a:solidFill>
                <a:effectLst/>
                <a:uLnTx/>
                <a:uFillTx/>
                <a:latin typeface="Century Gothic" panose="020B0502020202020204"/>
                <a:ea typeface="+mn-ea"/>
                <a:cs typeface="+mn-cs"/>
              </a:rPr>
              <a:t>Advances in Space Research</a:t>
            </a:r>
            <a:r>
              <a:rPr kumimoji="0" lang="en-US" altLang="en-US" sz="1400" b="1" i="0" u="none" strike="noStrike" kern="1200" cap="none" spc="0" normalizeH="0" baseline="0" noProof="0" dirty="0">
                <a:ln>
                  <a:noFill/>
                </a:ln>
                <a:solidFill>
                  <a:schemeClr val="tx2"/>
                </a:solidFill>
                <a:effectLst/>
                <a:uLnTx/>
                <a:uFillTx/>
                <a:latin typeface="Century Gothic" panose="020B0502020202020204"/>
                <a:ea typeface="+mn-ea"/>
                <a:cs typeface="+mn-cs"/>
              </a:rPr>
              <a:t> </a:t>
            </a:r>
            <a:r>
              <a:rPr kumimoji="0" lang="en-US" altLang="en-US" sz="1200" b="1" i="0" u="none" strike="noStrike" kern="1200" cap="none" spc="0" normalizeH="0" baseline="0" noProof="0" dirty="0">
                <a:ln>
                  <a:noFill/>
                </a:ln>
                <a:solidFill>
                  <a:schemeClr val="tx2"/>
                </a:solidFill>
                <a:effectLst/>
                <a:uLnTx/>
                <a:uFillTx/>
                <a:latin typeface="Century Gothic" panose="020B0502020202020204"/>
                <a:ea typeface="+mn-ea"/>
                <a:cs typeface="+mn-cs"/>
              </a:rPr>
              <a:t>Earth, Planets and Space</a:t>
            </a:r>
          </a:p>
          <a:p>
            <a:pPr marL="0" marR="0" lvl="3" algn="r" defTabSz="457200" rtl="0" eaLnBrk="1" fontAlgn="auto" latinLnBrk="0" hangingPunct="1">
              <a:spcAft>
                <a:spcPts val="0"/>
              </a:spcAft>
              <a:buClrTx/>
              <a:buSzTx/>
              <a:buFontTx/>
              <a:buNone/>
              <a:tabLst/>
              <a:defRPr/>
            </a:pPr>
            <a:r>
              <a:rPr lang="en-US" altLang="en-US" sz="1200" b="1" dirty="0">
                <a:solidFill>
                  <a:schemeClr val="tx2"/>
                </a:solidFill>
                <a:latin typeface="Century Gothic" panose="020B0502020202020204"/>
              </a:rPr>
              <a:t>Annals of Geophysics</a:t>
            </a:r>
            <a:endParaRPr kumimoji="0" lang="en-US" altLang="en-US" sz="1800" b="1" i="0" u="none" strike="noStrike" kern="1200" cap="none" spc="0" normalizeH="0" baseline="0" noProof="0" dirty="0">
              <a:ln>
                <a:noFill/>
              </a:ln>
              <a:solidFill>
                <a:schemeClr val="tx2"/>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17646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F8832-2B29-2E11-848D-265898F95575}"/>
            </a:ext>
          </a:extLst>
        </p:cNvPr>
        <p:cNvGrpSpPr/>
        <p:nvPr/>
      </p:nvGrpSpPr>
      <p:grpSpPr>
        <a:xfrm>
          <a:off x="0" y="0"/>
          <a:ext cx="0" cy="0"/>
          <a:chOff x="0" y="0"/>
          <a:chExt cx="0" cy="0"/>
        </a:xfrm>
      </p:grpSpPr>
      <p:sp>
        <p:nvSpPr>
          <p:cNvPr id="9" name="สี่เหลี่ยมผืนผ้า 5">
            <a:extLst>
              <a:ext uri="{FF2B5EF4-FFF2-40B4-BE49-F238E27FC236}">
                <a16:creationId xmlns:a16="http://schemas.microsoft.com/office/drawing/2014/main" id="{9F1A229D-6205-D728-2B24-11067ABD6660}"/>
              </a:ext>
            </a:extLst>
          </p:cNvPr>
          <p:cNvSpPr>
            <a:spLocks noChangeArrowheads="1"/>
          </p:cNvSpPr>
          <p:nvPr/>
        </p:nvSpPr>
        <p:spPr bwMode="auto">
          <a:xfrm>
            <a:off x="0" y="0"/>
            <a:ext cx="9144000" cy="1066800"/>
          </a:xfrm>
          <a:prstGeom prst="rect">
            <a:avLst/>
          </a:prstGeom>
          <a:solidFill>
            <a:srgbClr val="0000FF"/>
          </a:solidFill>
          <a:ln w="9525" algn="ctr">
            <a:solidFill>
              <a:srgbClr val="0000FF"/>
            </a:solidFill>
            <a:round/>
            <a:headEnd/>
            <a:tailEnd/>
          </a:ln>
          <a:effectLst>
            <a:innerShdw blurRad="63500" dist="50800" dir="5400000">
              <a:prstClr val="black">
                <a:alpha val="50000"/>
              </a:prstClr>
            </a:inn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0" name="Rectangle 2">
            <a:extLst>
              <a:ext uri="{FF2B5EF4-FFF2-40B4-BE49-F238E27FC236}">
                <a16:creationId xmlns:a16="http://schemas.microsoft.com/office/drawing/2014/main" id="{D6C17E39-CBF2-4117-13DA-7C400E41E11A}"/>
              </a:ext>
            </a:extLst>
          </p:cNvPr>
          <p:cNvSpPr txBox="1">
            <a:spLocks noChangeArrowheads="1"/>
          </p:cNvSpPr>
          <p:nvPr/>
        </p:nvSpPr>
        <p:spPr bwMode="auto">
          <a:xfrm>
            <a:off x="228600" y="114300"/>
            <a:ext cx="8686800" cy="785813"/>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a:ea typeface="+mn-ea"/>
                <a:cs typeface="+mn-cs"/>
              </a:rPr>
              <a:t>COSPAR Capacity-Building Workshop (CCBW) on IRI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Century Gothic" panose="020B0502020202020204"/>
                <a:ea typeface="+mn-ea"/>
                <a:cs typeface="+mn-cs"/>
              </a:rPr>
              <a:t>Pwani</a:t>
            </a:r>
            <a:r>
              <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a:ea typeface="+mn-ea"/>
                <a:cs typeface="+mn-cs"/>
              </a:rPr>
              <a:t> University, Kilifi, Kenya, Sep 2 – 13, 2024</a:t>
            </a:r>
          </a:p>
        </p:txBody>
      </p:sp>
      <p:sp>
        <p:nvSpPr>
          <p:cNvPr id="50184" name="Rectangle 3">
            <a:extLst>
              <a:ext uri="{FF2B5EF4-FFF2-40B4-BE49-F238E27FC236}">
                <a16:creationId xmlns:a16="http://schemas.microsoft.com/office/drawing/2014/main" id="{B641598D-E92A-1C04-25C8-6A2360C5A2EE}"/>
              </a:ext>
            </a:extLst>
          </p:cNvPr>
          <p:cNvSpPr>
            <a:spLocks noChangeArrowheads="1"/>
          </p:cNvSpPr>
          <p:nvPr/>
        </p:nvSpPr>
        <p:spPr bwMode="auto">
          <a:xfrm>
            <a:off x="446088" y="1016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185" name="Rectangle 4">
            <a:extLst>
              <a:ext uri="{FF2B5EF4-FFF2-40B4-BE49-F238E27FC236}">
                <a16:creationId xmlns:a16="http://schemas.microsoft.com/office/drawing/2014/main" id="{3CC07EE6-C806-D5F0-7AB0-3FD444A68853}"/>
              </a:ext>
            </a:extLst>
          </p:cNvPr>
          <p:cNvSpPr>
            <a:spLocks noChangeArrowheads="1"/>
          </p:cNvSpPr>
          <p:nvPr/>
        </p:nvSpPr>
        <p:spPr bwMode="auto">
          <a:xfrm>
            <a:off x="446088"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panose="020F0502020204030204" pitchFamily="34" charset="0"/>
              </a:rPr>
              <a:t> </a:t>
            </a: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186" name="Rectangle 5">
            <a:extLst>
              <a:ext uri="{FF2B5EF4-FFF2-40B4-BE49-F238E27FC236}">
                <a16:creationId xmlns:a16="http://schemas.microsoft.com/office/drawing/2014/main" id="{D4ACB432-FB67-7F5B-BEC2-4F6EA4723F5D}"/>
              </a:ext>
            </a:extLst>
          </p:cNvPr>
          <p:cNvSpPr>
            <a:spLocks noChangeArrowheads="1"/>
          </p:cNvSpPr>
          <p:nvPr/>
        </p:nvSpPr>
        <p:spPr bwMode="auto">
          <a:xfrm>
            <a:off x="116890" y="3297588"/>
            <a:ext cx="6103938"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Lectures in the morning and students work on projects in the afternoon</a:t>
            </a: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0187" name="TextBox 14">
            <a:extLst>
              <a:ext uri="{FF2B5EF4-FFF2-40B4-BE49-F238E27FC236}">
                <a16:creationId xmlns:a16="http://schemas.microsoft.com/office/drawing/2014/main" id="{4FE30502-15BD-99D9-A68E-3D832E1AA08B}"/>
              </a:ext>
            </a:extLst>
          </p:cNvPr>
          <p:cNvSpPr txBox="1">
            <a:spLocks noChangeArrowheads="1"/>
          </p:cNvSpPr>
          <p:nvPr/>
        </p:nvSpPr>
        <p:spPr bwMode="auto">
          <a:xfrm>
            <a:off x="6169603" y="1255713"/>
            <a:ext cx="274579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During the first week tutorials, lectures and hands-on </a:t>
            </a:r>
            <a:r>
              <a:rPr kumimoji="0" lang="en-US" altLang="en-US" sz="12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demonstra-tions</a:t>
            </a:r>
            <a:r>
              <a:rPr kumimoji="0" lang="en-US" alt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taught the students the basics and recent advances in observation techniques and modelling approaches for the Earth’s ionosphere. An important goal is to familiarize the students with the access to and usage of ionospheric data sets and models so they will be able to continue their research interests at their home institutions.</a:t>
            </a:r>
          </a:p>
        </p:txBody>
      </p:sp>
      <p:sp>
        <p:nvSpPr>
          <p:cNvPr id="50189" name="TextBox 16">
            <a:extLst>
              <a:ext uri="{FF2B5EF4-FFF2-40B4-BE49-F238E27FC236}">
                <a16:creationId xmlns:a16="http://schemas.microsoft.com/office/drawing/2014/main" id="{91BA3DD3-5180-C3BE-CAA7-60E230DB8A95}"/>
              </a:ext>
            </a:extLst>
          </p:cNvPr>
          <p:cNvSpPr txBox="1">
            <a:spLocks noChangeArrowheads="1"/>
          </p:cNvSpPr>
          <p:nvPr/>
        </p:nvSpPr>
        <p:spPr bwMode="auto">
          <a:xfrm>
            <a:off x="245807" y="5411916"/>
            <a:ext cx="618063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During the second week IRI expert meeting took place with close to 100 participants. The newest results of IRI-related studies were presented including comparisons with new data sources, IRI improvements, application of the model, the latest information regarding the Real-Time IRI and talks and posters on many more topics related to ionospheric observations and modelling</a:t>
            </a:r>
            <a:r>
              <a:rPr kumimoji="0" lang="en-US" altLang="en-US" sz="1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Calibri" panose="020F0502020204030204" pitchFamily="34" charset="0"/>
              </a:rPr>
              <a:t>.</a:t>
            </a:r>
            <a:endParaRPr kumimoji="0" lang="en-US" alt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3FB791F-8D48-D3B0-08DB-05E048B95B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260" y="1336263"/>
            <a:ext cx="3003550" cy="2005965"/>
          </a:xfrm>
          <a:prstGeom prst="rect">
            <a:avLst/>
          </a:prstGeom>
          <a:noFill/>
          <a:ln>
            <a:noFill/>
          </a:ln>
        </p:spPr>
      </p:pic>
      <p:pic>
        <p:nvPicPr>
          <p:cNvPr id="3" name="Picture 2">
            <a:extLst>
              <a:ext uri="{FF2B5EF4-FFF2-40B4-BE49-F238E27FC236}">
                <a16:creationId xmlns:a16="http://schemas.microsoft.com/office/drawing/2014/main" id="{C9D7A12B-E608-9B6F-DD6D-51C143C8985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val="0"/>
              </a:ext>
            </a:extLst>
          </a:blip>
          <a:srcRect/>
          <a:stretch>
            <a:fillRect/>
          </a:stretch>
        </p:blipFill>
        <p:spPr bwMode="auto">
          <a:xfrm>
            <a:off x="3381459" y="1349280"/>
            <a:ext cx="2647315" cy="1986280"/>
          </a:xfrm>
          <a:prstGeom prst="rect">
            <a:avLst/>
          </a:prstGeom>
          <a:noFill/>
          <a:ln>
            <a:noFill/>
          </a:ln>
        </p:spPr>
      </p:pic>
      <p:pic>
        <p:nvPicPr>
          <p:cNvPr id="4" name="Picture 3">
            <a:extLst>
              <a:ext uri="{FF2B5EF4-FFF2-40B4-BE49-F238E27FC236}">
                <a16:creationId xmlns:a16="http://schemas.microsoft.com/office/drawing/2014/main" id="{A80848E0-2154-4AAC-4F5A-39A8C32320E6}"/>
              </a:ext>
            </a:extLst>
          </p:cNvPr>
          <p:cNvPicPr>
            <a:picLocks noChangeAspect="1"/>
          </p:cNvPicPr>
          <p:nvPr/>
        </p:nvPicPr>
        <p:blipFill>
          <a:blip r:embed="rId6"/>
          <a:stretch>
            <a:fillRect/>
          </a:stretch>
        </p:blipFill>
        <p:spPr>
          <a:xfrm>
            <a:off x="322508" y="3931222"/>
            <a:ext cx="6103938" cy="1492726"/>
          </a:xfrm>
          <a:prstGeom prst="rect">
            <a:avLst/>
          </a:prstGeom>
        </p:spPr>
      </p:pic>
      <p:pic>
        <p:nvPicPr>
          <p:cNvPr id="5" name="Picture 4">
            <a:extLst>
              <a:ext uri="{FF2B5EF4-FFF2-40B4-BE49-F238E27FC236}">
                <a16:creationId xmlns:a16="http://schemas.microsoft.com/office/drawing/2014/main" id="{77F2084A-FCE5-E79F-1EE7-CFB62F591D7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4216" y="3470609"/>
            <a:ext cx="2401237" cy="1598961"/>
          </a:xfrm>
          <a:prstGeom prst="rect">
            <a:avLst/>
          </a:prstGeom>
          <a:noFill/>
          <a:ln>
            <a:noFill/>
          </a:ln>
        </p:spPr>
      </p:pic>
      <p:sp>
        <p:nvSpPr>
          <p:cNvPr id="7" name="TextBox 6">
            <a:extLst>
              <a:ext uri="{FF2B5EF4-FFF2-40B4-BE49-F238E27FC236}">
                <a16:creationId xmlns:a16="http://schemas.microsoft.com/office/drawing/2014/main" id="{DD772643-E9CB-87A8-D57C-440715E80DE2}"/>
              </a:ext>
            </a:extLst>
          </p:cNvPr>
          <p:cNvSpPr txBox="1"/>
          <p:nvPr/>
        </p:nvSpPr>
        <p:spPr>
          <a:xfrm>
            <a:off x="6475738" y="5065839"/>
            <a:ext cx="2518192" cy="1754326"/>
          </a:xfrm>
          <a:prstGeom prst="rect">
            <a:avLst/>
          </a:prstGeom>
          <a:solidFill>
            <a:srgbClr val="0070C0"/>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First Place Team (from left to right): Haris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Haralambous</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(Advisor),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Kisembo</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Francis (Uganda),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Mefe</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Moses (Nigeria), Nahum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Maundu</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(Kenya), Mostafa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Hegy</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(Egypt), Wilberforce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Muniafu</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(Kenya), Joseph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Olwendo</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(LOC). PROBLEM: Study the occurrence probability of sporadic-E for future inclusion in IRI.</a:t>
            </a:r>
          </a:p>
        </p:txBody>
      </p:sp>
    </p:spTree>
    <p:extLst>
      <p:ext uri="{BB962C8B-B14F-4D97-AF65-F5344CB8AC3E}">
        <p14:creationId xmlns:p14="http://schemas.microsoft.com/office/powerpoint/2010/main" val="329606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FA8C9-0AA0-AA33-BBE0-2AC5AE8F839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7743C8-6B5A-7D8A-1D17-7B637C38D157}"/>
              </a:ext>
            </a:extLst>
          </p:cNvPr>
          <p:cNvSpPr>
            <a:spLocks noGrp="1"/>
          </p:cNvSpPr>
          <p:nvPr>
            <p:ph type="sldNum" sz="quarter" idx="12"/>
          </p:nvPr>
        </p:nvSpPr>
        <p:spPr/>
        <p:txBody>
          <a:bodyPr/>
          <a:lstStyle/>
          <a:p>
            <a:pPr>
              <a:defRPr/>
            </a:pPr>
            <a:fld id="{A507845B-93EE-41A7-ABEC-2BB3C7DBA560}" type="slidenum">
              <a:rPr lang="en-US" smtClean="0"/>
              <a:pPr>
                <a:defRPr/>
              </a:pPr>
              <a:t>33</a:t>
            </a:fld>
            <a:endParaRPr lang="en-US"/>
          </a:p>
        </p:txBody>
      </p:sp>
      <p:pic>
        <p:nvPicPr>
          <p:cNvPr id="6" name="Picture 5">
            <a:extLst>
              <a:ext uri="{FF2B5EF4-FFF2-40B4-BE49-F238E27FC236}">
                <a16:creationId xmlns:a16="http://schemas.microsoft.com/office/drawing/2014/main" id="{0923256D-A8BD-5316-4B27-2847285B1AA2}"/>
              </a:ext>
            </a:extLst>
          </p:cNvPr>
          <p:cNvPicPr>
            <a:picLocks noChangeAspect="1"/>
          </p:cNvPicPr>
          <p:nvPr/>
        </p:nvPicPr>
        <p:blipFill>
          <a:blip r:embed="rId2"/>
          <a:stretch>
            <a:fillRect/>
          </a:stretch>
        </p:blipFill>
        <p:spPr>
          <a:xfrm>
            <a:off x="55034" y="381000"/>
            <a:ext cx="9056141" cy="6096000"/>
          </a:xfrm>
          <a:prstGeom prst="rect">
            <a:avLst/>
          </a:prstGeom>
        </p:spPr>
      </p:pic>
      <p:sp>
        <p:nvSpPr>
          <p:cNvPr id="3" name="TextBox 2">
            <a:extLst>
              <a:ext uri="{FF2B5EF4-FFF2-40B4-BE49-F238E27FC236}">
                <a16:creationId xmlns:a16="http://schemas.microsoft.com/office/drawing/2014/main" id="{1ECD363A-62D9-0085-E2CD-5DB2AD5F3479}"/>
              </a:ext>
            </a:extLst>
          </p:cNvPr>
          <p:cNvSpPr txBox="1"/>
          <p:nvPr/>
        </p:nvSpPr>
        <p:spPr>
          <a:xfrm>
            <a:off x="554133" y="762000"/>
            <a:ext cx="8077200" cy="1754326"/>
          </a:xfrm>
          <a:prstGeom prst="rect">
            <a:avLst/>
          </a:prstGeom>
          <a:solidFill>
            <a:schemeClr val="tx1"/>
          </a:solidFill>
        </p:spPr>
        <p:txBody>
          <a:bodyPr wrap="square">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IRI Model Details</a:t>
            </a:r>
          </a:p>
          <a:p>
            <a:endParaRPr lang="en-US" sz="1200" dirty="0">
              <a:solidFill>
                <a:schemeClr val="bg1"/>
              </a:solidFill>
              <a:latin typeface="Times New Roman" panose="02020603050405020304" pitchFamily="18" charset="0"/>
              <a:cs typeface="Times New Roman" panose="02020603050405020304" pitchFamily="18" charset="0"/>
            </a:endParaRPr>
          </a:p>
          <a:p>
            <a:r>
              <a:rPr lang="en-US" dirty="0">
                <a:solidFill>
                  <a:schemeClr val="bg1"/>
                </a:solidFill>
                <a:latin typeface="Times New Roman" panose="02020603050405020304" pitchFamily="18" charset="0"/>
                <a:cs typeface="Times New Roman" panose="02020603050405020304" pitchFamily="18" charset="0"/>
              </a:rPr>
              <a:t>Bilitza, D., </a:t>
            </a:r>
            <a:r>
              <a:rPr lang="en-US" dirty="0" err="1">
                <a:solidFill>
                  <a:schemeClr val="bg1"/>
                </a:solidFill>
                <a:latin typeface="Times New Roman" panose="02020603050405020304" pitchFamily="18" charset="0"/>
                <a:cs typeface="Times New Roman" panose="02020603050405020304" pitchFamily="18" charset="0"/>
              </a:rPr>
              <a:t>Pezzopane</a:t>
            </a:r>
            <a:r>
              <a:rPr lang="en-US" dirty="0">
                <a:solidFill>
                  <a:schemeClr val="bg1"/>
                </a:solidFill>
                <a:latin typeface="Times New Roman" panose="02020603050405020304" pitchFamily="18" charset="0"/>
                <a:cs typeface="Times New Roman" panose="02020603050405020304" pitchFamily="18" charset="0"/>
              </a:rPr>
              <a:t>, M., </a:t>
            </a:r>
            <a:r>
              <a:rPr lang="en-US" dirty="0" err="1">
                <a:solidFill>
                  <a:schemeClr val="bg1"/>
                </a:solidFill>
                <a:latin typeface="Times New Roman" panose="02020603050405020304" pitchFamily="18" charset="0"/>
                <a:cs typeface="Times New Roman" panose="02020603050405020304" pitchFamily="18" charset="0"/>
              </a:rPr>
              <a:t>Truhlik</a:t>
            </a:r>
            <a:r>
              <a:rPr lang="en-US" dirty="0">
                <a:solidFill>
                  <a:schemeClr val="bg1"/>
                </a:solidFill>
                <a:latin typeface="Times New Roman" panose="02020603050405020304" pitchFamily="18" charset="0"/>
                <a:cs typeface="Times New Roman" panose="02020603050405020304" pitchFamily="18" charset="0"/>
              </a:rPr>
              <a:t>, V., </a:t>
            </a:r>
            <a:r>
              <a:rPr lang="en-US" dirty="0" err="1">
                <a:solidFill>
                  <a:schemeClr val="bg1"/>
                </a:solidFill>
                <a:latin typeface="Times New Roman" panose="02020603050405020304" pitchFamily="18" charset="0"/>
                <a:cs typeface="Times New Roman" panose="02020603050405020304" pitchFamily="18" charset="0"/>
              </a:rPr>
              <a:t>Altadill</a:t>
            </a:r>
            <a:r>
              <a:rPr lang="en-US" dirty="0">
                <a:solidFill>
                  <a:schemeClr val="bg1"/>
                </a:solidFill>
                <a:latin typeface="Times New Roman" panose="02020603050405020304" pitchFamily="18" charset="0"/>
                <a:cs typeface="Times New Roman" panose="02020603050405020304" pitchFamily="18" charset="0"/>
              </a:rPr>
              <a:t>, D., Reinisch, B. W., &amp; </a:t>
            </a:r>
            <a:r>
              <a:rPr lang="en-US" dirty="0" err="1">
                <a:solidFill>
                  <a:schemeClr val="bg1"/>
                </a:solidFill>
                <a:latin typeface="Times New Roman" panose="02020603050405020304" pitchFamily="18" charset="0"/>
                <a:cs typeface="Times New Roman" panose="02020603050405020304" pitchFamily="18" charset="0"/>
              </a:rPr>
              <a:t>Pignalberi</a:t>
            </a:r>
            <a:r>
              <a:rPr lang="en-US" dirty="0">
                <a:solidFill>
                  <a:schemeClr val="bg1"/>
                </a:solidFill>
                <a:latin typeface="Times New Roman" panose="02020603050405020304" pitchFamily="18" charset="0"/>
                <a:cs typeface="Times New Roman" panose="02020603050405020304" pitchFamily="18" charset="0"/>
              </a:rPr>
              <a:t>, A. (2022) “The International Reference Ionosphere model: A review and description of an ionospheric benchmark”, </a:t>
            </a:r>
            <a:r>
              <a:rPr lang="en-US" i="1" dirty="0">
                <a:solidFill>
                  <a:schemeClr val="bg1"/>
                </a:solidFill>
                <a:latin typeface="Times New Roman" panose="02020603050405020304" pitchFamily="18" charset="0"/>
                <a:cs typeface="Times New Roman" panose="02020603050405020304" pitchFamily="18" charset="0"/>
              </a:rPr>
              <a:t>Reviews of Geophysics</a:t>
            </a:r>
            <a:r>
              <a:rPr lang="en-US" dirty="0">
                <a:solidFill>
                  <a:schemeClr val="bg1"/>
                </a:solidFill>
                <a:latin typeface="Times New Roman" panose="02020603050405020304" pitchFamily="18" charset="0"/>
                <a:cs typeface="Times New Roman" panose="02020603050405020304" pitchFamily="18" charset="0"/>
              </a:rPr>
              <a:t>, </a:t>
            </a:r>
            <a:r>
              <a:rPr lang="en-US" b="1" dirty="0">
                <a:solidFill>
                  <a:schemeClr val="bg1"/>
                </a:solidFill>
                <a:latin typeface="Times New Roman" panose="02020603050405020304" pitchFamily="18" charset="0"/>
                <a:cs typeface="Times New Roman" panose="02020603050405020304" pitchFamily="18" charset="0"/>
              </a:rPr>
              <a:t>60</a:t>
            </a:r>
            <a:r>
              <a:rPr lang="en-US" dirty="0">
                <a:solidFill>
                  <a:schemeClr val="bg1"/>
                </a:solidFill>
                <a:latin typeface="Times New Roman" panose="02020603050405020304" pitchFamily="18" charset="0"/>
                <a:cs typeface="Times New Roman" panose="02020603050405020304" pitchFamily="18" charset="0"/>
              </a:rPr>
              <a:t>,e2022RG000792, 65 pages. https://doi.org/10.1029/2022RG000792</a:t>
            </a:r>
          </a:p>
        </p:txBody>
      </p:sp>
      <p:pic>
        <p:nvPicPr>
          <p:cNvPr id="5" name="Picture 4">
            <a:extLst>
              <a:ext uri="{FF2B5EF4-FFF2-40B4-BE49-F238E27FC236}">
                <a16:creationId xmlns:a16="http://schemas.microsoft.com/office/drawing/2014/main" id="{204678FD-B2DD-FBCE-9B3D-DDBB3BCA1557}"/>
              </a:ext>
            </a:extLst>
          </p:cNvPr>
          <p:cNvPicPr>
            <a:picLocks noChangeAspect="1"/>
          </p:cNvPicPr>
          <p:nvPr/>
        </p:nvPicPr>
        <p:blipFill>
          <a:blip r:embed="rId3"/>
          <a:stretch>
            <a:fillRect/>
          </a:stretch>
        </p:blipFill>
        <p:spPr>
          <a:xfrm>
            <a:off x="2103523" y="2743200"/>
            <a:ext cx="4936953" cy="3400406"/>
          </a:xfrm>
          <a:prstGeom prst="rect">
            <a:avLst/>
          </a:prstGeom>
        </p:spPr>
      </p:pic>
    </p:spTree>
    <p:extLst>
      <p:ext uri="{BB962C8B-B14F-4D97-AF65-F5344CB8AC3E}">
        <p14:creationId xmlns:p14="http://schemas.microsoft.com/office/powerpoint/2010/main" val="352993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6AFD-6A57-1F64-DF79-E96BC908F5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A9AFA1-8779-F6CD-7003-8613D95EFCEE}"/>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829A8C6E-2DFE-1A45-A2B2-0095166B4990}"/>
              </a:ext>
            </a:extLst>
          </p:cNvPr>
          <p:cNvSpPr>
            <a:spLocks noGrp="1"/>
          </p:cNvSpPr>
          <p:nvPr>
            <p:ph type="ftr" sz="quarter" idx="11"/>
          </p:nvPr>
        </p:nvSpPr>
        <p:spPr/>
        <p:txBody>
          <a:bodyPr/>
          <a:lstStyle/>
          <a:p>
            <a:pPr>
              <a:defRPr/>
            </a:pPr>
            <a:r>
              <a:rPr lang="en-US"/>
              <a:t>URSI, 28 Aug - 4 Sep, 2021 </a:t>
            </a:r>
          </a:p>
        </p:txBody>
      </p:sp>
      <p:sp>
        <p:nvSpPr>
          <p:cNvPr id="5" name="Slide Number Placeholder 4">
            <a:extLst>
              <a:ext uri="{FF2B5EF4-FFF2-40B4-BE49-F238E27FC236}">
                <a16:creationId xmlns:a16="http://schemas.microsoft.com/office/drawing/2014/main" id="{9B10FE1E-0BF4-CEAD-BC36-8BAC58A8E166}"/>
              </a:ext>
            </a:extLst>
          </p:cNvPr>
          <p:cNvSpPr>
            <a:spLocks noGrp="1"/>
          </p:cNvSpPr>
          <p:nvPr>
            <p:ph type="sldNum" sz="quarter" idx="12"/>
          </p:nvPr>
        </p:nvSpPr>
        <p:spPr/>
        <p:txBody>
          <a:bodyPr/>
          <a:lstStyle/>
          <a:p>
            <a:pPr>
              <a:defRPr/>
            </a:pPr>
            <a:fld id="{A507845B-93EE-41A7-ABEC-2BB3C7DBA560}" type="slidenum">
              <a:rPr lang="en-US" smtClean="0"/>
              <a:pPr>
                <a:defRPr/>
              </a:pPr>
              <a:t>34</a:t>
            </a:fld>
            <a:endParaRPr lang="en-US"/>
          </a:p>
        </p:txBody>
      </p:sp>
    </p:spTree>
    <p:extLst>
      <p:ext uri="{BB962C8B-B14F-4D97-AF65-F5344CB8AC3E}">
        <p14:creationId xmlns:p14="http://schemas.microsoft.com/office/powerpoint/2010/main" val="344479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447800"/>
            <a:ext cx="401002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6"/>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13" name="Rectangle 9"/>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14" name="Rectangle 10"/>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15" name="Rectangle 12"/>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16" name="Rectangle 14"/>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17" name="Rectangle 10"/>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18" name="Rectangle 12"/>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19" name="Rectangle 14"/>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20" name="Rectangle 8"/>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21" name="Rectangle 6"/>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22" name="Rectangle 8"/>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23" name="Rectangle 10"/>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24" name="Rectangle 12"/>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25" name="Rectangle 14"/>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26" name="Rectangle 16"/>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27" name="Rectangle 18"/>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 name="Rectangle 2"/>
          <p:cNvSpPr txBox="1">
            <a:spLocks noChangeArrowheads="1"/>
          </p:cNvSpPr>
          <p:nvPr/>
        </p:nvSpPr>
        <p:spPr bwMode="auto">
          <a:xfrm>
            <a:off x="-76200" y="119063"/>
            <a:ext cx="9220200" cy="785812"/>
          </a:xfrm>
          <a:prstGeom prst="rect">
            <a:avLst/>
          </a:prstGeom>
          <a:noFill/>
          <a:ln w="9525">
            <a:noFill/>
            <a:miter lim="800000"/>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rPr>
              <a:t>IRI Real-Time Assimilative Mapping </a:t>
            </a:r>
            <a:endParaRPr kumimoji="0" lang="th-TH" altLang="en-US" sz="3200" b="1" i="0" u="none" strike="noStrike" kern="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endParaRPr>
          </a:p>
        </p:txBody>
      </p:sp>
      <p:sp>
        <p:nvSpPr>
          <p:cNvPr id="43030"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31"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32"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33"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34"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35"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36"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37"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38"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39"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40"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41"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42"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43"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44"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3045"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pic>
        <p:nvPicPr>
          <p:cNvPr id="60" name="Picture 9" descr="movie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447800"/>
            <a:ext cx="3244850" cy="203358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050" y="3795713"/>
            <a:ext cx="413702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Straight Arrow Connector 62"/>
          <p:cNvCxnSpPr>
            <a:cxnSpLocks noChangeShapeType="1"/>
          </p:cNvCxnSpPr>
          <p:nvPr/>
        </p:nvCxnSpPr>
        <p:spPr bwMode="auto">
          <a:xfrm flipH="1">
            <a:off x="3889375" y="1965325"/>
            <a:ext cx="1630363" cy="930275"/>
          </a:xfrm>
          <a:prstGeom prst="straightConnector1">
            <a:avLst/>
          </a:prstGeom>
          <a:noFill/>
          <a:ln w="38100">
            <a:solidFill>
              <a:srgbClr val="F79646"/>
            </a:solidFill>
            <a:round/>
            <a:headEnd/>
            <a:tailEnd type="triangle" w="lg" len="lg"/>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68" name="TextBox 67"/>
          <p:cNvSpPr txBox="1">
            <a:spLocks noChangeArrowheads="1"/>
          </p:cNvSpPr>
          <p:nvPr/>
        </p:nvSpPr>
        <p:spPr bwMode="auto">
          <a:xfrm rot="-1754415">
            <a:off x="3951288" y="2138363"/>
            <a:ext cx="1352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1" i="0" u="none" strike="noStrike" kern="0" cap="none" spc="0" normalizeH="0" baseline="0" noProof="0" dirty="0">
                <a:ln>
                  <a:noFill/>
                </a:ln>
                <a:solidFill>
                  <a:srgbClr val="FF0000"/>
                </a:solidFill>
                <a:effectLst/>
                <a:uLnTx/>
                <a:uFillTx/>
                <a:latin typeface="Arial" panose="020B0604020202020204" pitchFamily="34" charset="0"/>
              </a:rPr>
              <a:t>foF2, hmf2</a:t>
            </a:r>
          </a:p>
        </p:txBody>
      </p:sp>
      <p:cxnSp>
        <p:nvCxnSpPr>
          <p:cNvPr id="69" name="Straight Arrow Connector 68"/>
          <p:cNvCxnSpPr>
            <a:cxnSpLocks noChangeShapeType="1"/>
          </p:cNvCxnSpPr>
          <p:nvPr/>
        </p:nvCxnSpPr>
        <p:spPr bwMode="auto">
          <a:xfrm flipH="1">
            <a:off x="3692525" y="2339975"/>
            <a:ext cx="1838325" cy="942975"/>
          </a:xfrm>
          <a:prstGeom prst="straightConnector1">
            <a:avLst/>
          </a:prstGeom>
          <a:noFill/>
          <a:ln w="38100">
            <a:solidFill>
              <a:srgbClr val="F79646"/>
            </a:solidFill>
            <a:round/>
            <a:headEnd/>
            <a:tailEnd type="triangle" w="lg" len="lg"/>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70" name="Straight Arrow Connector 69"/>
          <p:cNvCxnSpPr>
            <a:cxnSpLocks noChangeShapeType="1"/>
          </p:cNvCxnSpPr>
          <p:nvPr/>
        </p:nvCxnSpPr>
        <p:spPr bwMode="auto">
          <a:xfrm flipH="1">
            <a:off x="3149600" y="3000375"/>
            <a:ext cx="2370138" cy="657225"/>
          </a:xfrm>
          <a:prstGeom prst="straightConnector1">
            <a:avLst/>
          </a:prstGeom>
          <a:noFill/>
          <a:ln w="38100">
            <a:solidFill>
              <a:srgbClr val="FAC090"/>
            </a:solidFill>
            <a:prstDash val="dash"/>
            <a:round/>
            <a:headEnd/>
            <a:tailEnd type="triangle" w="lg" len="lg"/>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73" name="TextBox 72"/>
          <p:cNvSpPr txBox="1">
            <a:spLocks noChangeArrowheads="1"/>
          </p:cNvSpPr>
          <p:nvPr/>
        </p:nvSpPr>
        <p:spPr bwMode="auto">
          <a:xfrm rot="-1608687">
            <a:off x="4360863" y="2411413"/>
            <a:ext cx="903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1" i="0" u="none" strike="noStrike" kern="0" cap="none" spc="0" normalizeH="0" baseline="0" noProof="0" dirty="0">
                <a:ln>
                  <a:noFill/>
                </a:ln>
                <a:solidFill>
                  <a:srgbClr val="FF0000"/>
                </a:solidFill>
                <a:effectLst/>
                <a:uLnTx/>
                <a:uFillTx/>
                <a:latin typeface="Arial" panose="020B0604020202020204" pitchFamily="34" charset="0"/>
              </a:rPr>
              <a:t>B0, B1</a:t>
            </a:r>
          </a:p>
        </p:txBody>
      </p:sp>
      <p:cxnSp>
        <p:nvCxnSpPr>
          <p:cNvPr id="80" name="Straight Arrow Connector 79"/>
          <p:cNvCxnSpPr>
            <a:cxnSpLocks noChangeShapeType="1"/>
          </p:cNvCxnSpPr>
          <p:nvPr/>
        </p:nvCxnSpPr>
        <p:spPr bwMode="auto">
          <a:xfrm flipH="1">
            <a:off x="2447925" y="3290888"/>
            <a:ext cx="3071813" cy="1509712"/>
          </a:xfrm>
          <a:prstGeom prst="straightConnector1">
            <a:avLst/>
          </a:prstGeom>
          <a:noFill/>
          <a:ln w="38100">
            <a:solidFill>
              <a:srgbClr val="FAC090"/>
            </a:solidFill>
            <a:prstDash val="dash"/>
            <a:round/>
            <a:headEnd/>
            <a:tailEnd type="triangle" w="lg" len="lg"/>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83" name="TextBox 82"/>
          <p:cNvSpPr txBox="1">
            <a:spLocks noChangeArrowheads="1"/>
          </p:cNvSpPr>
          <p:nvPr/>
        </p:nvSpPr>
        <p:spPr bwMode="auto">
          <a:xfrm rot="-937358">
            <a:off x="3665538" y="2952750"/>
            <a:ext cx="181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FF0000"/>
                </a:solidFill>
                <a:effectLst/>
                <a:uLnTx/>
                <a:uFillTx/>
                <a:latin typeface="Arial" panose="020B0604020202020204" pitchFamily="34" charset="0"/>
              </a:rPr>
              <a:t>foF1, </a:t>
            </a:r>
            <a:r>
              <a:rPr kumimoji="0" lang="en-US" altLang="en-US" sz="1800" b="1" i="0" u="none" strike="noStrike" kern="0" cap="none" spc="0" normalizeH="0" baseline="0" noProof="0" dirty="0">
                <a:ln>
                  <a:noFill/>
                </a:ln>
                <a:solidFill>
                  <a:srgbClr val="FF0000"/>
                </a:solidFill>
                <a:effectLst/>
                <a:uLnTx/>
                <a:uFillTx/>
                <a:latin typeface="Arial" panose="020B0604020202020204" pitchFamily="34" charset="0"/>
              </a:rPr>
              <a:t>hmF1, C1</a:t>
            </a:r>
          </a:p>
        </p:txBody>
      </p:sp>
      <p:sp>
        <p:nvSpPr>
          <p:cNvPr id="84" name="TextBox 83"/>
          <p:cNvSpPr txBox="1">
            <a:spLocks noChangeArrowheads="1"/>
          </p:cNvSpPr>
          <p:nvPr/>
        </p:nvSpPr>
        <p:spPr bwMode="auto">
          <a:xfrm rot="-1608687">
            <a:off x="3544888" y="3636963"/>
            <a:ext cx="118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1" i="0" u="none" strike="noStrike" kern="0" cap="none" spc="0" normalizeH="0" baseline="0" noProof="0" dirty="0" err="1">
                <a:ln>
                  <a:noFill/>
                </a:ln>
                <a:solidFill>
                  <a:srgbClr val="FF0000"/>
                </a:solidFill>
                <a:effectLst/>
                <a:uLnTx/>
                <a:uFillTx/>
                <a:latin typeface="Arial" panose="020B0604020202020204" pitchFamily="34" charset="0"/>
              </a:rPr>
              <a:t>foE</a:t>
            </a:r>
            <a:r>
              <a:rPr kumimoji="0" lang="en-US" altLang="en-US" sz="1800" b="1"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1800" b="1" i="0" u="none" strike="noStrike" kern="0" cap="none" spc="0" normalizeH="0" baseline="0" noProof="0" dirty="0" err="1">
                <a:ln>
                  <a:noFill/>
                </a:ln>
                <a:solidFill>
                  <a:srgbClr val="FF0000"/>
                </a:solidFill>
                <a:effectLst/>
                <a:uLnTx/>
                <a:uFillTx/>
                <a:latin typeface="Arial" panose="020B0604020202020204" pitchFamily="34" charset="0"/>
              </a:rPr>
              <a:t>hmE</a:t>
            </a:r>
            <a:endParaRPr kumimoji="0" lang="en-US" altLang="en-US" sz="1800" b="1" i="0" u="none" strike="noStrike" kern="0" cap="none" spc="0" normalizeH="0" baseline="0" noProof="0" dirty="0">
              <a:ln>
                <a:noFill/>
              </a:ln>
              <a:solidFill>
                <a:srgbClr val="FF0000"/>
              </a:solidFill>
              <a:effectLst/>
              <a:uLnTx/>
              <a:uFillTx/>
              <a:latin typeface="Arial" panose="020B0604020202020204" pitchFamily="34" charset="0"/>
            </a:endParaRPr>
          </a:p>
        </p:txBody>
      </p:sp>
      <p:sp>
        <p:nvSpPr>
          <p:cNvPr id="43056" name="TextBox 86"/>
          <p:cNvSpPr txBox="1">
            <a:spLocks noChangeArrowheads="1"/>
          </p:cNvSpPr>
          <p:nvPr/>
        </p:nvSpPr>
        <p:spPr bwMode="auto">
          <a:xfrm>
            <a:off x="1270000" y="763588"/>
            <a:ext cx="698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Times" panose="02020603050405020304" pitchFamily="18" charset="0"/>
              </a:rPr>
              <a:t>Assimilating real-time data from 60+ </a:t>
            </a:r>
            <a:r>
              <a:rPr kumimoji="0" lang="en-US" altLang="en-US" sz="2000" b="1" i="0" u="none" strike="noStrike" kern="0" cap="none" spc="0" normalizeH="0" baseline="0" noProof="0" dirty="0" err="1">
                <a:ln>
                  <a:noFill/>
                </a:ln>
                <a:solidFill>
                  <a:srgbClr val="FF0000"/>
                </a:solidFill>
                <a:effectLst/>
                <a:uLnTx/>
                <a:uFillTx/>
                <a:latin typeface="Times" panose="02020603050405020304" pitchFamily="18" charset="0"/>
              </a:rPr>
              <a:t>Digisondes</a:t>
            </a:r>
            <a:r>
              <a:rPr kumimoji="0" lang="en-US" altLang="en-US" sz="2000" b="1" i="0" u="none" strike="noStrike" kern="0" cap="none" spc="0" normalizeH="0" baseline="0" noProof="0" dirty="0">
                <a:ln>
                  <a:noFill/>
                </a:ln>
                <a:solidFill>
                  <a:srgbClr val="FF0000"/>
                </a:solidFill>
                <a:effectLst/>
                <a:uLnTx/>
                <a:uFillTx/>
                <a:latin typeface="Times" panose="02020603050405020304" pitchFamily="18" charset="0"/>
              </a:rPr>
              <a:t> into IRI</a:t>
            </a:r>
          </a:p>
        </p:txBody>
      </p:sp>
      <p:pic>
        <p:nvPicPr>
          <p:cNvPr id="4305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93100" y="119063"/>
            <a:ext cx="6286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59" name="Slide Number Placeholder 3"/>
          <p:cNvSpPr>
            <a:spLocks noGrp="1"/>
          </p:cNvSpPr>
          <p:nvPr>
            <p:ph type="sldNum" sz="quarter" idx="4294967295"/>
          </p:nvPr>
        </p:nvSpPr>
        <p:spPr>
          <a:xfrm>
            <a:off x="223838" y="6400800"/>
            <a:ext cx="614362" cy="365125"/>
          </a:xfrm>
          <a:noFill/>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6E5627EC-AED8-46AF-9C48-0672E2581240}" type="slidenum">
              <a:rPr kumimoji="0" lang="en-US" altLang="en-US" sz="1400" b="0" i="0" u="none" strike="noStrike" kern="0" cap="none" spc="0" normalizeH="0" baseline="0" noProof="0" smtClean="0">
                <a:ln>
                  <a:noFill/>
                </a:ln>
                <a:solidFill>
                  <a:schemeClr val="tx1"/>
                </a:solidFill>
                <a:effectLst/>
                <a:uLnTx/>
                <a:uFillTx/>
                <a:latin typeface="Times" panose="02020603050405020304" pitchFamily="18" charset="0"/>
              </a:rPr>
              <a:pPr marL="0" marR="0" lvl="0" indent="0" defTabSz="914400" eaLnBrk="1" fontAlgn="auto" latinLnBrk="0" hangingPunct="1">
                <a:lnSpc>
                  <a:spcPct val="100000"/>
                </a:lnSpc>
                <a:spcBef>
                  <a:spcPct val="0"/>
                </a:spcBef>
                <a:spcAft>
                  <a:spcPts val="0"/>
                </a:spcAft>
                <a:buClrTx/>
                <a:buSzTx/>
                <a:buFontTx/>
                <a:buNone/>
                <a:tabLst/>
                <a:defRPr/>
              </a:pPr>
              <a:t>35</a:t>
            </a:fld>
            <a:endParaRPr kumimoji="0" lang="en-US" altLang="en-US" sz="1400" b="0" i="0" u="none" strike="noStrike" kern="0" cap="none" spc="0" normalizeH="0" baseline="0" noProof="0">
              <a:ln>
                <a:noFill/>
              </a:ln>
              <a:solidFill>
                <a:schemeClr val="tx1"/>
              </a:solidFill>
              <a:effectLst/>
              <a:uLnTx/>
              <a:uFillTx/>
              <a:latin typeface="Times" panose="02020603050405020304" pitchFamily="18" charset="0"/>
            </a:endParaRPr>
          </a:p>
        </p:txBody>
      </p:sp>
      <p:pic>
        <p:nvPicPr>
          <p:cNvPr id="43060" name="Picture 40" descr="2012-master-station-map-sept.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33925" y="4076700"/>
            <a:ext cx="412115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Arrow Connector 84"/>
          <p:cNvCxnSpPr>
            <a:cxnSpLocks noChangeShapeType="1"/>
          </p:cNvCxnSpPr>
          <p:nvPr/>
        </p:nvCxnSpPr>
        <p:spPr bwMode="auto">
          <a:xfrm flipV="1">
            <a:off x="6046788" y="3489325"/>
            <a:ext cx="822325" cy="1311275"/>
          </a:xfrm>
          <a:prstGeom prst="straightConnector1">
            <a:avLst/>
          </a:prstGeom>
          <a:noFill/>
          <a:ln w="38100">
            <a:solidFill>
              <a:srgbClr val="FF0000"/>
            </a:solidFill>
            <a:round/>
            <a:headEnd/>
            <a:tailEnd type="triangle" w="lg" len="lg"/>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6047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par>
                                <p:cTn id="10" presetID="1" presetClass="entr" presetSubtype="0"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6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3"/>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7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8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3" grpId="0"/>
      <p:bldP spid="83" grpId="0"/>
      <p:bldP spid="8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668338" y="1016000"/>
            <a:ext cx="7985125" cy="46497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035" name="TextBox 8"/>
          <p:cNvSpPr txBox="1">
            <a:spLocks noChangeArrowheads="1"/>
          </p:cNvSpPr>
          <p:nvPr/>
        </p:nvSpPr>
        <p:spPr bwMode="auto">
          <a:xfrm>
            <a:off x="1652588" y="2951163"/>
            <a:ext cx="550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1" i="1"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f</a:t>
            </a:r>
            <a:r>
              <a:rPr kumimoji="0" lang="en-US" altLang="en-US" sz="1600" b="1" i="0" u="none" strike="noStrike" kern="0" cap="none" spc="0" normalizeH="0" baseline="-25000" noProof="0">
                <a:ln>
                  <a:noFill/>
                </a:ln>
                <a:solidFill>
                  <a:schemeClr val="bg1"/>
                </a:solidFill>
                <a:effectLst/>
                <a:uLnTx/>
                <a:uFillTx/>
                <a:latin typeface="Times New Roman" panose="02020603050405020304" pitchFamily="18" charset="0"/>
                <a:cs typeface="Times New Roman" panose="02020603050405020304" pitchFamily="18" charset="0"/>
              </a:rPr>
              <a:t>o</a:t>
            </a:r>
            <a:r>
              <a:rPr kumimoji="0" lang="en-US" altLang="en-US" sz="1600" b="1"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F2</a:t>
            </a:r>
          </a:p>
        </p:txBody>
      </p:sp>
      <p:pic>
        <p:nvPicPr>
          <p:cNvPr id="44036" name="Picture 11" descr="Nectar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56025" y="3960813"/>
            <a:ext cx="183356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19" descr="IRTAM_foF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963" y="1077913"/>
            <a:ext cx="25908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20" descr="IRTAM_hmF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1213" y="1065213"/>
            <a:ext cx="25908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21" descr="IRTAM_B0.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76938" y="1058863"/>
            <a:ext cx="25908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22" descr="IRTAMvsIRI_foF2.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5963" y="3387725"/>
            <a:ext cx="25908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23" descr="IRTAMvsIRI_hmF2.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51213" y="3387725"/>
            <a:ext cx="25908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24" descr="IRTAMvsIRI_B0.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76938" y="3375025"/>
            <a:ext cx="25908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25" descr="LegendIRTAM_foF2.png"/>
          <p:cNvPicPr>
            <a:picLocks noChangeAspect="1"/>
          </p:cNvPicPr>
          <p:nvPr/>
        </p:nvPicPr>
        <p:blipFill>
          <a:blip r:embed="rId9">
            <a:extLst>
              <a:ext uri="{28A0092B-C50C-407E-A947-70E740481C1C}">
                <a14:useLocalDpi xmlns:a14="http://schemas.microsoft.com/office/drawing/2010/main" val="0"/>
              </a:ext>
            </a:extLst>
          </a:blip>
          <a:srcRect l="42554" t="18520"/>
          <a:stretch>
            <a:fillRect/>
          </a:stretch>
        </p:blipFill>
        <p:spPr bwMode="auto">
          <a:xfrm>
            <a:off x="2355850" y="2981325"/>
            <a:ext cx="12366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26" descr="LegendIRTAM_hmF2.png"/>
          <p:cNvPicPr>
            <a:picLocks noChangeAspect="1"/>
          </p:cNvPicPr>
          <p:nvPr/>
        </p:nvPicPr>
        <p:blipFill>
          <a:blip r:embed="rId10">
            <a:extLst>
              <a:ext uri="{28A0092B-C50C-407E-A947-70E740481C1C}">
                <a14:useLocalDpi xmlns:a14="http://schemas.microsoft.com/office/drawing/2010/main" val="0"/>
              </a:ext>
            </a:extLst>
          </a:blip>
          <a:srcRect l="42278" t="22260"/>
          <a:stretch>
            <a:fillRect/>
          </a:stretch>
        </p:blipFill>
        <p:spPr bwMode="auto">
          <a:xfrm>
            <a:off x="4967288" y="2998788"/>
            <a:ext cx="1243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27" descr="LegendIRTAM_B0.png"/>
          <p:cNvPicPr>
            <a:picLocks noChangeAspect="1"/>
          </p:cNvPicPr>
          <p:nvPr/>
        </p:nvPicPr>
        <p:blipFill>
          <a:blip r:embed="rId11">
            <a:extLst>
              <a:ext uri="{28A0092B-C50C-407E-A947-70E740481C1C}">
                <a14:useLocalDpi xmlns:a14="http://schemas.microsoft.com/office/drawing/2010/main" val="0"/>
              </a:ext>
            </a:extLst>
          </a:blip>
          <a:srcRect l="43655" t="23508" r="8624"/>
          <a:stretch>
            <a:fillRect/>
          </a:stretch>
        </p:blipFill>
        <p:spPr bwMode="auto">
          <a:xfrm>
            <a:off x="7621588" y="3005138"/>
            <a:ext cx="102711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2"/>
          <p:cNvPicPr>
            <a:picLocks noChangeAspect="1" noChangeArrowheads="1"/>
          </p:cNvPicPr>
          <p:nvPr/>
        </p:nvPicPr>
        <p:blipFill>
          <a:blip r:embed="rId12">
            <a:extLst>
              <a:ext uri="{28A0092B-C50C-407E-A947-70E740481C1C}">
                <a14:useLocalDpi xmlns:a14="http://schemas.microsoft.com/office/drawing/2010/main" val="0"/>
              </a:ext>
            </a:extLst>
          </a:blip>
          <a:srcRect l="53770" t="83185" r="26788" b="4063"/>
          <a:stretch>
            <a:fillRect/>
          </a:stretch>
        </p:blipFill>
        <p:spPr bwMode="auto">
          <a:xfrm>
            <a:off x="7658100" y="5302250"/>
            <a:ext cx="97948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3"/>
          <p:cNvPicPr>
            <a:picLocks noChangeAspect="1" noChangeArrowheads="1"/>
          </p:cNvPicPr>
          <p:nvPr/>
        </p:nvPicPr>
        <p:blipFill>
          <a:blip r:embed="rId13">
            <a:extLst>
              <a:ext uri="{28A0092B-C50C-407E-A947-70E740481C1C}">
                <a14:useLocalDpi xmlns:a14="http://schemas.microsoft.com/office/drawing/2010/main" val="0"/>
              </a:ext>
            </a:extLst>
          </a:blip>
          <a:srcRect l="51414" t="82748" r="23250" b="4282"/>
          <a:stretch>
            <a:fillRect/>
          </a:stretch>
        </p:blipFill>
        <p:spPr bwMode="auto">
          <a:xfrm>
            <a:off x="4914900" y="5295900"/>
            <a:ext cx="12763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4"/>
          <p:cNvPicPr>
            <a:picLocks noChangeAspect="1" noChangeArrowheads="1"/>
          </p:cNvPicPr>
          <p:nvPr/>
        </p:nvPicPr>
        <p:blipFill>
          <a:blip r:embed="rId14">
            <a:extLst>
              <a:ext uri="{28A0092B-C50C-407E-A947-70E740481C1C}">
                <a14:useLocalDpi xmlns:a14="http://schemas.microsoft.com/office/drawing/2010/main" val="0"/>
              </a:ext>
            </a:extLst>
          </a:blip>
          <a:srcRect l="50589" t="82748" r="25607" b="4282"/>
          <a:stretch>
            <a:fillRect/>
          </a:stretch>
        </p:blipFill>
        <p:spPr bwMode="auto">
          <a:xfrm>
            <a:off x="2243138" y="5295900"/>
            <a:ext cx="11985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9" name="TextBox 34"/>
          <p:cNvSpPr txBox="1">
            <a:spLocks noChangeArrowheads="1"/>
          </p:cNvSpPr>
          <p:nvPr/>
        </p:nvSpPr>
        <p:spPr bwMode="auto">
          <a:xfrm>
            <a:off x="4306888" y="2951163"/>
            <a:ext cx="631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1" i="1"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h</a:t>
            </a:r>
            <a:r>
              <a:rPr kumimoji="0" lang="en-US" altLang="en-US" sz="1600" b="1" i="1" u="none" strike="noStrike" kern="0" cap="none" spc="0" normalizeH="0" baseline="-25000" noProof="0">
                <a:ln>
                  <a:noFill/>
                </a:ln>
                <a:solidFill>
                  <a:schemeClr val="bg1"/>
                </a:solidFill>
                <a:effectLst/>
                <a:uLnTx/>
                <a:uFillTx/>
                <a:latin typeface="Times New Roman" panose="02020603050405020304" pitchFamily="18" charset="0"/>
                <a:cs typeface="Times New Roman" panose="02020603050405020304" pitchFamily="18" charset="0"/>
              </a:rPr>
              <a:t>m</a:t>
            </a:r>
            <a:r>
              <a:rPr kumimoji="0" lang="en-US" altLang="en-US" sz="1600" b="1"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F2</a:t>
            </a:r>
          </a:p>
        </p:txBody>
      </p:sp>
      <p:sp>
        <p:nvSpPr>
          <p:cNvPr id="44050" name="TextBox 35"/>
          <p:cNvSpPr txBox="1">
            <a:spLocks noChangeArrowheads="1"/>
          </p:cNvSpPr>
          <p:nvPr/>
        </p:nvSpPr>
        <p:spPr bwMode="auto">
          <a:xfrm>
            <a:off x="7013575" y="2951163"/>
            <a:ext cx="423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B0</a:t>
            </a:r>
          </a:p>
        </p:txBody>
      </p:sp>
      <p:sp>
        <p:nvSpPr>
          <p:cNvPr id="44051" name="TextBox 36"/>
          <p:cNvSpPr txBox="1">
            <a:spLocks noChangeArrowheads="1"/>
          </p:cNvSpPr>
          <p:nvPr/>
        </p:nvSpPr>
        <p:spPr bwMode="auto">
          <a:xfrm>
            <a:off x="1543050" y="5259388"/>
            <a:ext cx="679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l-GR" altLang="en-US" sz="1600" b="1"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Δ</a:t>
            </a:r>
            <a:r>
              <a:rPr kumimoji="0" lang="en-US" altLang="en-US" sz="1600" b="1" i="1"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f</a:t>
            </a:r>
            <a:r>
              <a:rPr kumimoji="0" lang="en-US" altLang="en-US" sz="1600" b="1" i="0" u="none" strike="noStrike" kern="0" cap="none" spc="0" normalizeH="0" baseline="-25000" noProof="0">
                <a:ln>
                  <a:noFill/>
                </a:ln>
                <a:solidFill>
                  <a:schemeClr val="bg1"/>
                </a:solidFill>
                <a:effectLst/>
                <a:uLnTx/>
                <a:uFillTx/>
                <a:latin typeface="Times New Roman" panose="02020603050405020304" pitchFamily="18" charset="0"/>
                <a:cs typeface="Times New Roman" panose="02020603050405020304" pitchFamily="18" charset="0"/>
              </a:rPr>
              <a:t>o</a:t>
            </a:r>
            <a:r>
              <a:rPr kumimoji="0" lang="en-US" altLang="en-US" sz="1600" b="1"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F2</a:t>
            </a:r>
          </a:p>
        </p:txBody>
      </p:sp>
      <p:sp>
        <p:nvSpPr>
          <p:cNvPr id="44052" name="TextBox 37"/>
          <p:cNvSpPr txBox="1">
            <a:spLocks noChangeArrowheads="1"/>
          </p:cNvSpPr>
          <p:nvPr/>
        </p:nvSpPr>
        <p:spPr bwMode="auto">
          <a:xfrm>
            <a:off x="4197350" y="5259388"/>
            <a:ext cx="800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l-GR" altLang="en-US" sz="1600" b="1"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Δ </a:t>
            </a:r>
            <a:r>
              <a:rPr kumimoji="0" lang="en-US" altLang="en-US" sz="1600" b="1" i="1"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h</a:t>
            </a:r>
            <a:r>
              <a:rPr kumimoji="0" lang="en-US" altLang="en-US" sz="1600" b="1" i="1" u="none" strike="noStrike" kern="0" cap="none" spc="0" normalizeH="0" baseline="-25000" noProof="0">
                <a:ln>
                  <a:noFill/>
                </a:ln>
                <a:solidFill>
                  <a:schemeClr val="bg1"/>
                </a:solidFill>
                <a:effectLst/>
                <a:uLnTx/>
                <a:uFillTx/>
                <a:latin typeface="Times New Roman" panose="02020603050405020304" pitchFamily="18" charset="0"/>
                <a:cs typeface="Times New Roman" panose="02020603050405020304" pitchFamily="18" charset="0"/>
              </a:rPr>
              <a:t>m</a:t>
            </a:r>
            <a:r>
              <a:rPr kumimoji="0" lang="en-US" altLang="en-US" sz="1600" b="1"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F2</a:t>
            </a:r>
          </a:p>
        </p:txBody>
      </p:sp>
      <p:sp>
        <p:nvSpPr>
          <p:cNvPr id="44053" name="TextBox 38"/>
          <p:cNvSpPr txBox="1">
            <a:spLocks noChangeArrowheads="1"/>
          </p:cNvSpPr>
          <p:nvPr/>
        </p:nvSpPr>
        <p:spPr bwMode="auto">
          <a:xfrm>
            <a:off x="6905625" y="5259388"/>
            <a:ext cx="592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l-GR" altLang="en-US" sz="1600" b="1"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Δ </a:t>
            </a:r>
            <a:r>
              <a:rPr kumimoji="0" lang="en-US" altLang="en-US" sz="1600" b="1"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B0</a:t>
            </a:r>
          </a:p>
        </p:txBody>
      </p:sp>
      <p:sp>
        <p:nvSpPr>
          <p:cNvPr id="44054" name="Rectangle 22"/>
          <p:cNvSpPr>
            <a:spLocks noChangeArrowheads="1"/>
          </p:cNvSpPr>
          <p:nvPr/>
        </p:nvSpPr>
        <p:spPr bwMode="auto">
          <a:xfrm>
            <a:off x="682625" y="5673725"/>
            <a:ext cx="8396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1" i="0" u="none" strike="noStrike" kern="0" cap="none" spc="0" normalizeH="0" baseline="0" noProof="0" dirty="0" err="1">
                <a:ln>
                  <a:noFill/>
                </a:ln>
                <a:solidFill>
                  <a:schemeClr val="tx1"/>
                </a:solidFill>
                <a:effectLst/>
                <a:uLnTx/>
                <a:uFillTx/>
                <a:latin typeface="Arial" panose="020B0604020202020204" pitchFamily="34" charset="0"/>
                <a:ea typeface="Papyrus" panose="03070502060502030205" pitchFamily="66" charset="0"/>
                <a:cs typeface="Arial" panose="020B0604020202020204" pitchFamily="34" charset="0"/>
              </a:rPr>
              <a:t>Galkin</a:t>
            </a:r>
            <a:r>
              <a:rPr kumimoji="0" lang="en-GB" altLang="en-US" sz="1800" b="1" i="0" u="none" strike="noStrike" kern="0" cap="none" spc="0" normalizeH="0" baseline="0" noProof="0" dirty="0">
                <a:ln>
                  <a:noFill/>
                </a:ln>
                <a:solidFill>
                  <a:schemeClr val="tx1"/>
                </a:solidFill>
                <a:effectLst/>
                <a:uLnTx/>
                <a:uFillTx/>
                <a:latin typeface="Arial" panose="020B0604020202020204" pitchFamily="34" charset="0"/>
                <a:ea typeface="Papyrus" panose="03070502060502030205" pitchFamily="66" charset="0"/>
                <a:cs typeface="Arial" panose="020B0604020202020204" pitchFamily="34" charset="0"/>
              </a:rPr>
              <a:t> et al. (2012): Assimilating 24-hour history of </a:t>
            </a:r>
            <a:r>
              <a:rPr kumimoji="0" lang="en-GB" altLang="en-US" sz="1800" b="1" i="0" u="none" strike="noStrike" kern="0" cap="none" spc="0" normalizeH="0" baseline="0" noProof="0" dirty="0" err="1">
                <a:ln>
                  <a:noFill/>
                </a:ln>
                <a:solidFill>
                  <a:schemeClr val="tx1"/>
                </a:solidFill>
                <a:effectLst/>
                <a:uLnTx/>
                <a:uFillTx/>
                <a:latin typeface="Arial" panose="020B0604020202020204" pitchFamily="34" charset="0"/>
                <a:ea typeface="Papyrus" panose="03070502060502030205" pitchFamily="66" charset="0"/>
                <a:cs typeface="Arial" panose="020B0604020202020204" pitchFamily="34" charset="0"/>
              </a:rPr>
              <a:t>digisonde</a:t>
            </a:r>
            <a:r>
              <a:rPr kumimoji="0" lang="en-GB" altLang="en-US" sz="1800" b="1" i="0" u="none" strike="noStrike" kern="0" cap="none" spc="0" normalizeH="0" baseline="0" noProof="0" dirty="0">
                <a:ln>
                  <a:noFill/>
                </a:ln>
                <a:solidFill>
                  <a:schemeClr val="tx1"/>
                </a:solidFill>
                <a:effectLst/>
                <a:uLnTx/>
                <a:uFillTx/>
                <a:latin typeface="Arial" panose="020B0604020202020204" pitchFamily="34" charset="0"/>
                <a:ea typeface="Papyrus" panose="03070502060502030205" pitchFamily="66" charset="0"/>
                <a:cs typeface="Arial" panose="020B0604020202020204" pitchFamily="34" charset="0"/>
              </a:rPr>
              <a:t> measure-</a:t>
            </a:r>
            <a:r>
              <a:rPr kumimoji="0" lang="en-GB" altLang="en-US" sz="1800" b="1" i="0" u="none" strike="noStrike" kern="0" cap="none" spc="0" normalizeH="0" baseline="0" noProof="0" dirty="0" err="1">
                <a:ln>
                  <a:noFill/>
                </a:ln>
                <a:solidFill>
                  <a:schemeClr val="tx1"/>
                </a:solidFill>
                <a:effectLst/>
                <a:uLnTx/>
                <a:uFillTx/>
                <a:latin typeface="Arial" panose="020B0604020202020204" pitchFamily="34" charset="0"/>
                <a:ea typeface="Papyrus" panose="03070502060502030205" pitchFamily="66" charset="0"/>
                <a:cs typeface="Arial" panose="020B0604020202020204" pitchFamily="34" charset="0"/>
              </a:rPr>
              <a:t>ments</a:t>
            </a:r>
            <a:r>
              <a:rPr kumimoji="0" lang="en-GB" altLang="en-US" sz="1800" b="1" i="0" u="none" strike="noStrike" kern="0" cap="none" spc="0" normalizeH="0" baseline="0" noProof="0" dirty="0">
                <a:ln>
                  <a:noFill/>
                </a:ln>
                <a:solidFill>
                  <a:schemeClr val="tx1"/>
                </a:solidFill>
                <a:effectLst/>
                <a:uLnTx/>
                <a:uFillTx/>
                <a:latin typeface="Arial" panose="020B0604020202020204" pitchFamily="34" charset="0"/>
                <a:ea typeface="Papyrus" panose="03070502060502030205" pitchFamily="66" charset="0"/>
                <a:cs typeface="Arial" panose="020B0604020202020204" pitchFamily="34" charset="0"/>
              </a:rPr>
              <a:t> from </a:t>
            </a:r>
            <a:r>
              <a:rPr kumimoji="0" lang="en-US" altLang="en-US" sz="1800" b="1" i="0" u="none" strike="noStrike" kern="0" cap="none" spc="0" normalizeH="0" baseline="0" noProof="0" dirty="0">
                <a:ln>
                  <a:noFill/>
                </a:ln>
                <a:solidFill>
                  <a:schemeClr val="tx1"/>
                </a:solidFill>
                <a:effectLst/>
                <a:uLnTx/>
                <a:uFillTx/>
                <a:latin typeface="Arial" panose="020B0604020202020204" pitchFamily="34" charset="0"/>
                <a:ea typeface="Papyrus" panose="03070502060502030205" pitchFamily="66" charset="0"/>
                <a:cs typeface="Arial" panose="020B0604020202020204" pitchFamily="34" charset="0"/>
              </a:rPr>
              <a:t>GIRO network. Updates every 15 minutes.</a:t>
            </a:r>
          </a:p>
        </p:txBody>
      </p:sp>
      <p:sp>
        <p:nvSpPr>
          <p:cNvPr id="44055" name="AutoShape 37" descr="COSPAR 2014"/>
          <p:cNvSpPr>
            <a:spLocks noChangeAspect="1" noChangeArrowheads="1"/>
          </p:cNvSpPr>
          <p:nvPr/>
        </p:nvSpPr>
        <p:spPr bwMode="auto">
          <a:xfrm>
            <a:off x="307975" y="-122238"/>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0" name="Rectangle 2"/>
          <p:cNvSpPr txBox="1">
            <a:spLocks noChangeArrowheads="1"/>
          </p:cNvSpPr>
          <p:nvPr/>
        </p:nvSpPr>
        <p:spPr bwMode="auto">
          <a:xfrm>
            <a:off x="0" y="31750"/>
            <a:ext cx="9144000" cy="785813"/>
          </a:xfrm>
          <a:prstGeom prst="rect">
            <a:avLst/>
          </a:prstGeom>
          <a:noFill/>
          <a:ln w="9525">
            <a:noFill/>
            <a:miter lim="800000"/>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rPr>
              <a:t>IRI-Real-Time: foF2, hmF2, B0</a:t>
            </a:r>
            <a:endParaRPr kumimoji="0" lang="th-TH" altLang="en-US" sz="3200" b="1" i="0" u="none" strike="noStrike" kern="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endParaRPr>
          </a:p>
        </p:txBody>
      </p:sp>
      <p:sp>
        <p:nvSpPr>
          <p:cNvPr id="4405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4058"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4059"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4060"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4061"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4062"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4063"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4064"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4065"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4066"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4067"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4068"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4069"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4070"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4071"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sp>
        <p:nvSpPr>
          <p:cNvPr id="44072"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Cordia New"/>
              <a:cs typeface="Cordia New"/>
            </a:endParaRPr>
          </a:p>
        </p:txBody>
      </p:sp>
      <p:pic>
        <p:nvPicPr>
          <p:cNvPr id="44073" name="Picture 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838700" y="6267450"/>
            <a:ext cx="42433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74" name="Picture 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1125" y="73025"/>
            <a:ext cx="8032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75" name="Picture 4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293100" y="119063"/>
            <a:ext cx="6286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76" name="Slide Number Placeholder 1"/>
          <p:cNvSpPr>
            <a:spLocks noGrp="1"/>
          </p:cNvSpPr>
          <p:nvPr>
            <p:ph type="sldNum" sz="quarter" idx="4294967295"/>
          </p:nvPr>
        </p:nvSpPr>
        <p:spPr>
          <a:xfrm>
            <a:off x="8683625" y="6457950"/>
            <a:ext cx="428625" cy="365125"/>
          </a:xfrm>
          <a:noFill/>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A1AF79FB-226C-4A13-9550-8F5929E14AAA}" type="slidenum">
              <a:rPr kumimoji="0" lang="en-US" altLang="en-US" sz="1400" b="0" i="0" u="none" strike="noStrike" kern="0" cap="none" spc="0" normalizeH="0" baseline="0" noProof="0" smtClean="0">
                <a:ln>
                  <a:noFill/>
                </a:ln>
                <a:solidFill>
                  <a:schemeClr val="tx1"/>
                </a:solidFill>
                <a:effectLst/>
                <a:uLnTx/>
                <a:uFillTx/>
                <a:latin typeface="Times" panose="02020603050405020304" pitchFamily="18" charset="0"/>
              </a:rPr>
              <a:pPr marL="0" marR="0" lvl="0" indent="0" defTabSz="914400" eaLnBrk="1" fontAlgn="auto" latinLnBrk="0" hangingPunct="1">
                <a:lnSpc>
                  <a:spcPct val="100000"/>
                </a:lnSpc>
                <a:spcBef>
                  <a:spcPct val="0"/>
                </a:spcBef>
                <a:spcAft>
                  <a:spcPts val="0"/>
                </a:spcAft>
                <a:buClrTx/>
                <a:buSzTx/>
                <a:buFontTx/>
                <a:buNone/>
                <a:tabLst/>
                <a:defRPr/>
              </a:pPr>
              <a:t>36</a:t>
            </a:fld>
            <a:endParaRPr kumimoji="0" lang="en-US" altLang="en-US" sz="1400" b="0" i="0" u="none" strike="noStrike" kern="0" cap="none" spc="0" normalizeH="0" baseline="0" noProof="0">
              <a:ln>
                <a:noFill/>
              </a:ln>
              <a:solidFill>
                <a:schemeClr val="tx1"/>
              </a:solidFill>
              <a:effectLst/>
              <a:uLnTx/>
              <a:uFillTx/>
              <a:latin typeface="Times" panose="02020603050405020304" pitchFamily="18" charset="0"/>
            </a:endParaRPr>
          </a:p>
        </p:txBody>
      </p:sp>
    </p:spTree>
    <p:extLst>
      <p:ext uri="{BB962C8B-B14F-4D97-AF65-F5344CB8AC3E}">
        <p14:creationId xmlns:p14="http://schemas.microsoft.com/office/powerpoint/2010/main" val="404190537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F970E83-12C0-B7D9-18E5-8AC9CD8BC3E0}"/>
              </a:ext>
            </a:extLst>
          </p:cNvPr>
          <p:cNvSpPr>
            <a:spLocks noGrp="1"/>
          </p:cNvSpPr>
          <p:nvPr>
            <p:ph type="ftr" sz="quarter" idx="11"/>
          </p:nvPr>
        </p:nvSpPr>
        <p:spPr/>
        <p:txBody>
          <a:bodyPr/>
          <a:lstStyle/>
          <a:p>
            <a:pPr>
              <a:defRPr/>
            </a:pPr>
            <a:r>
              <a:rPr lang="en-US"/>
              <a:t>URSI, 28 Aug - 4 Sep, 2021 </a:t>
            </a:r>
          </a:p>
        </p:txBody>
      </p:sp>
      <p:sp>
        <p:nvSpPr>
          <p:cNvPr id="5" name="Slide Number Placeholder 4">
            <a:extLst>
              <a:ext uri="{FF2B5EF4-FFF2-40B4-BE49-F238E27FC236}">
                <a16:creationId xmlns:a16="http://schemas.microsoft.com/office/drawing/2014/main" id="{2D32B64E-B979-FB20-8FCA-FDD6B7D18782}"/>
              </a:ext>
            </a:extLst>
          </p:cNvPr>
          <p:cNvSpPr>
            <a:spLocks noGrp="1"/>
          </p:cNvSpPr>
          <p:nvPr>
            <p:ph type="sldNum" sz="quarter" idx="12"/>
          </p:nvPr>
        </p:nvSpPr>
        <p:spPr/>
        <p:txBody>
          <a:bodyPr/>
          <a:lstStyle/>
          <a:p>
            <a:pPr>
              <a:defRPr/>
            </a:pPr>
            <a:fld id="{A507845B-93EE-41A7-ABEC-2BB3C7DBA560}" type="slidenum">
              <a:rPr lang="en-US" smtClean="0"/>
              <a:pPr>
                <a:defRPr/>
              </a:pPr>
              <a:t>37</a:t>
            </a:fld>
            <a:endParaRPr lang="en-US"/>
          </a:p>
        </p:txBody>
      </p:sp>
      <p:pic>
        <p:nvPicPr>
          <p:cNvPr id="7" name="Picture 6">
            <a:extLst>
              <a:ext uri="{FF2B5EF4-FFF2-40B4-BE49-F238E27FC236}">
                <a16:creationId xmlns:a16="http://schemas.microsoft.com/office/drawing/2014/main" id="{8081C2E1-ED88-F166-AA4A-C38E91A27EF6}"/>
              </a:ext>
            </a:extLst>
          </p:cNvPr>
          <p:cNvPicPr>
            <a:picLocks noChangeAspect="1"/>
          </p:cNvPicPr>
          <p:nvPr/>
        </p:nvPicPr>
        <p:blipFill>
          <a:blip r:embed="rId3"/>
          <a:stretch>
            <a:fillRect/>
          </a:stretch>
        </p:blipFill>
        <p:spPr>
          <a:xfrm>
            <a:off x="120464" y="1345376"/>
            <a:ext cx="3905795" cy="5201376"/>
          </a:xfrm>
          <a:prstGeom prst="rect">
            <a:avLst/>
          </a:prstGeom>
        </p:spPr>
      </p:pic>
      <p:pic>
        <p:nvPicPr>
          <p:cNvPr id="9" name="Picture 8">
            <a:extLst>
              <a:ext uri="{FF2B5EF4-FFF2-40B4-BE49-F238E27FC236}">
                <a16:creationId xmlns:a16="http://schemas.microsoft.com/office/drawing/2014/main" id="{E3AFBA54-4913-7A09-20F6-7C35F0047BB6}"/>
              </a:ext>
            </a:extLst>
          </p:cNvPr>
          <p:cNvPicPr>
            <a:picLocks noChangeAspect="1"/>
          </p:cNvPicPr>
          <p:nvPr/>
        </p:nvPicPr>
        <p:blipFill>
          <a:blip r:embed="rId4"/>
          <a:stretch>
            <a:fillRect/>
          </a:stretch>
        </p:blipFill>
        <p:spPr>
          <a:xfrm>
            <a:off x="4439858" y="76200"/>
            <a:ext cx="3810532" cy="4877481"/>
          </a:xfrm>
          <a:prstGeom prst="rect">
            <a:avLst/>
          </a:prstGeom>
        </p:spPr>
      </p:pic>
      <p:pic>
        <p:nvPicPr>
          <p:cNvPr id="11" name="Picture 10">
            <a:extLst>
              <a:ext uri="{FF2B5EF4-FFF2-40B4-BE49-F238E27FC236}">
                <a16:creationId xmlns:a16="http://schemas.microsoft.com/office/drawing/2014/main" id="{EFE03847-952D-6044-FA71-3486163DB7CC}"/>
              </a:ext>
            </a:extLst>
          </p:cNvPr>
          <p:cNvPicPr>
            <a:picLocks noChangeAspect="1"/>
          </p:cNvPicPr>
          <p:nvPr/>
        </p:nvPicPr>
        <p:blipFill>
          <a:blip r:embed="rId5"/>
          <a:stretch>
            <a:fillRect/>
          </a:stretch>
        </p:blipFill>
        <p:spPr>
          <a:xfrm>
            <a:off x="4492253" y="5022728"/>
            <a:ext cx="3705742" cy="1781424"/>
          </a:xfrm>
          <a:prstGeom prst="rect">
            <a:avLst/>
          </a:prstGeom>
        </p:spPr>
      </p:pic>
      <p:sp>
        <p:nvSpPr>
          <p:cNvPr id="67" name="AutoShape 37" descr="COSPAR 2014">
            <a:extLst>
              <a:ext uri="{FF2B5EF4-FFF2-40B4-BE49-F238E27FC236}">
                <a16:creationId xmlns:a16="http://schemas.microsoft.com/office/drawing/2014/main" id="{322DA791-74D9-4D1A-9EAD-16A6B71703BC}"/>
              </a:ext>
            </a:extLst>
          </p:cNvPr>
          <p:cNvSpPr>
            <a:spLocks noChangeAspect="1" noChangeArrowheads="1"/>
          </p:cNvSpPr>
          <p:nvPr/>
        </p:nvSpPr>
        <p:spPr bwMode="auto">
          <a:xfrm>
            <a:off x="307975" y="-144875"/>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endParaRPr>
          </a:p>
        </p:txBody>
      </p:sp>
      <p:sp>
        <p:nvSpPr>
          <p:cNvPr id="69" name="Rectangle 6">
            <a:extLst>
              <a:ext uri="{FF2B5EF4-FFF2-40B4-BE49-F238E27FC236}">
                <a16:creationId xmlns:a16="http://schemas.microsoft.com/office/drawing/2014/main" id="{8D8F2827-F35F-B4A3-EA5C-06CEEC4AB632}"/>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70" name="Rectangle 9">
            <a:extLst>
              <a:ext uri="{FF2B5EF4-FFF2-40B4-BE49-F238E27FC236}">
                <a16:creationId xmlns:a16="http://schemas.microsoft.com/office/drawing/2014/main" id="{E13393FB-F315-42F8-DA9F-B56FB780073F}"/>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71" name="Rectangle 10">
            <a:extLst>
              <a:ext uri="{FF2B5EF4-FFF2-40B4-BE49-F238E27FC236}">
                <a16:creationId xmlns:a16="http://schemas.microsoft.com/office/drawing/2014/main" id="{F48A0D59-7EFF-D16F-FA6E-05DDC0E0CD0F}"/>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72" name="Rectangle 12">
            <a:extLst>
              <a:ext uri="{FF2B5EF4-FFF2-40B4-BE49-F238E27FC236}">
                <a16:creationId xmlns:a16="http://schemas.microsoft.com/office/drawing/2014/main" id="{84156CB4-F9A6-55BE-35AF-DE150202873B}"/>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73" name="Rectangle 14">
            <a:extLst>
              <a:ext uri="{FF2B5EF4-FFF2-40B4-BE49-F238E27FC236}">
                <a16:creationId xmlns:a16="http://schemas.microsoft.com/office/drawing/2014/main" id="{B5650614-A973-49A1-DE37-9EB3119F4FF3}"/>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74" name="Rectangle 10">
            <a:extLst>
              <a:ext uri="{FF2B5EF4-FFF2-40B4-BE49-F238E27FC236}">
                <a16:creationId xmlns:a16="http://schemas.microsoft.com/office/drawing/2014/main" id="{AE3B957F-135C-C686-5104-499C56070723}"/>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75" name="Rectangle 12">
            <a:extLst>
              <a:ext uri="{FF2B5EF4-FFF2-40B4-BE49-F238E27FC236}">
                <a16:creationId xmlns:a16="http://schemas.microsoft.com/office/drawing/2014/main" id="{06F5859E-A878-067F-DE50-A0CC496EDB5D}"/>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76" name="Rectangle 75">
            <a:extLst>
              <a:ext uri="{FF2B5EF4-FFF2-40B4-BE49-F238E27FC236}">
                <a16:creationId xmlns:a16="http://schemas.microsoft.com/office/drawing/2014/main" id="{7464274D-CA8A-810B-5F7E-EC3219AFA293}"/>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77" name="Rectangle 8">
            <a:extLst>
              <a:ext uri="{FF2B5EF4-FFF2-40B4-BE49-F238E27FC236}">
                <a16:creationId xmlns:a16="http://schemas.microsoft.com/office/drawing/2014/main" id="{693F4970-7FEA-0946-9E02-653CAD51D4D7}"/>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78" name="Rectangle 6">
            <a:extLst>
              <a:ext uri="{FF2B5EF4-FFF2-40B4-BE49-F238E27FC236}">
                <a16:creationId xmlns:a16="http://schemas.microsoft.com/office/drawing/2014/main" id="{3F0599F8-4393-B1C4-EF27-955567186A93}"/>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79" name="Rectangle 8">
            <a:extLst>
              <a:ext uri="{FF2B5EF4-FFF2-40B4-BE49-F238E27FC236}">
                <a16:creationId xmlns:a16="http://schemas.microsoft.com/office/drawing/2014/main" id="{BA2FA4A4-8B6B-72D4-4724-E5BDAF692FCE}"/>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80" name="Rectangle 10">
            <a:extLst>
              <a:ext uri="{FF2B5EF4-FFF2-40B4-BE49-F238E27FC236}">
                <a16:creationId xmlns:a16="http://schemas.microsoft.com/office/drawing/2014/main" id="{59665DF1-4937-87BF-0FDF-99452EFE35EB}"/>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81" name="Rectangle 12">
            <a:extLst>
              <a:ext uri="{FF2B5EF4-FFF2-40B4-BE49-F238E27FC236}">
                <a16:creationId xmlns:a16="http://schemas.microsoft.com/office/drawing/2014/main" id="{AF2D8473-97FF-2E50-D022-B832122A6FCC}"/>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82" name="Rectangle 14">
            <a:extLst>
              <a:ext uri="{FF2B5EF4-FFF2-40B4-BE49-F238E27FC236}">
                <a16:creationId xmlns:a16="http://schemas.microsoft.com/office/drawing/2014/main" id="{CC0646E5-AC53-6C17-7439-0DF71A3F93B0}"/>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83" name="Rectangle 16">
            <a:extLst>
              <a:ext uri="{FF2B5EF4-FFF2-40B4-BE49-F238E27FC236}">
                <a16:creationId xmlns:a16="http://schemas.microsoft.com/office/drawing/2014/main" id="{D0D9F0B2-9D3D-EFF3-3BA4-678E59428690}"/>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84" name="Rectangle 18">
            <a:extLst>
              <a:ext uri="{FF2B5EF4-FFF2-40B4-BE49-F238E27FC236}">
                <a16:creationId xmlns:a16="http://schemas.microsoft.com/office/drawing/2014/main" id="{7FBF081D-9C7E-91F3-1E35-81C015FE6998}"/>
              </a:ext>
            </a:extLst>
          </p:cNvPr>
          <p:cNvSpPr>
            <a:spLocks noChangeArrowheads="1"/>
          </p:cNvSpPr>
          <p:nvPr/>
        </p:nvSpPr>
        <p:spPr bwMode="auto">
          <a:xfrm>
            <a:off x="0" y="-2263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pic>
        <p:nvPicPr>
          <p:cNvPr id="85" name="Picture 12" descr="COSPAR_logo">
            <a:extLst>
              <a:ext uri="{FF2B5EF4-FFF2-40B4-BE49-F238E27FC236}">
                <a16:creationId xmlns:a16="http://schemas.microsoft.com/office/drawing/2014/main" id="{CBAB1FE1-A6B0-C5EB-B1E8-4A29D7CBAA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45626"/>
            <a:ext cx="61436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ectangle 6">
            <a:extLst>
              <a:ext uri="{FF2B5EF4-FFF2-40B4-BE49-F238E27FC236}">
                <a16:creationId xmlns:a16="http://schemas.microsoft.com/office/drawing/2014/main" id="{1791C780-DDE1-2AF4-C37A-47A14A7A55F1}"/>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88" name="Rectangle 9">
            <a:extLst>
              <a:ext uri="{FF2B5EF4-FFF2-40B4-BE49-F238E27FC236}">
                <a16:creationId xmlns:a16="http://schemas.microsoft.com/office/drawing/2014/main" id="{E66F4AE9-0BC8-CA6E-C2FB-87112D5E2924}"/>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89" name="Rectangle 10">
            <a:extLst>
              <a:ext uri="{FF2B5EF4-FFF2-40B4-BE49-F238E27FC236}">
                <a16:creationId xmlns:a16="http://schemas.microsoft.com/office/drawing/2014/main" id="{457DE633-B204-16E1-808F-3762671938DA}"/>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90" name="Rectangle 12">
            <a:extLst>
              <a:ext uri="{FF2B5EF4-FFF2-40B4-BE49-F238E27FC236}">
                <a16:creationId xmlns:a16="http://schemas.microsoft.com/office/drawing/2014/main" id="{CE934CE1-D15A-DFB1-036E-D13FEA8EB774}"/>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91" name="Rectangle 14">
            <a:extLst>
              <a:ext uri="{FF2B5EF4-FFF2-40B4-BE49-F238E27FC236}">
                <a16:creationId xmlns:a16="http://schemas.microsoft.com/office/drawing/2014/main" id="{CEB817C0-30D4-4E93-4EBF-601F6B8B3AD9}"/>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92" name="Rectangle 91">
            <a:extLst>
              <a:ext uri="{FF2B5EF4-FFF2-40B4-BE49-F238E27FC236}">
                <a16:creationId xmlns:a16="http://schemas.microsoft.com/office/drawing/2014/main" id="{B33F3FA5-AC2E-3646-548F-F8A852F3AF3E}"/>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93" name="Rectangle 12">
            <a:extLst>
              <a:ext uri="{FF2B5EF4-FFF2-40B4-BE49-F238E27FC236}">
                <a16:creationId xmlns:a16="http://schemas.microsoft.com/office/drawing/2014/main" id="{C8B14D74-189D-E909-F74B-CDEA76B95AD0}"/>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94" name="Rectangle 14">
            <a:extLst>
              <a:ext uri="{FF2B5EF4-FFF2-40B4-BE49-F238E27FC236}">
                <a16:creationId xmlns:a16="http://schemas.microsoft.com/office/drawing/2014/main" id="{F40CAD7A-6A68-024F-ED95-3D0964860313}"/>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95" name="Rectangle 8">
            <a:extLst>
              <a:ext uri="{FF2B5EF4-FFF2-40B4-BE49-F238E27FC236}">
                <a16:creationId xmlns:a16="http://schemas.microsoft.com/office/drawing/2014/main" id="{5D17D0B8-6C1F-EE9E-D065-8E98CBE21609}"/>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96" name="Rectangle 6">
            <a:extLst>
              <a:ext uri="{FF2B5EF4-FFF2-40B4-BE49-F238E27FC236}">
                <a16:creationId xmlns:a16="http://schemas.microsoft.com/office/drawing/2014/main" id="{FA1951FD-2C99-CF72-4605-6A14E1B09CDF}"/>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97" name="Rectangle 8">
            <a:extLst>
              <a:ext uri="{FF2B5EF4-FFF2-40B4-BE49-F238E27FC236}">
                <a16:creationId xmlns:a16="http://schemas.microsoft.com/office/drawing/2014/main" id="{99927077-E8F5-9E44-DADF-F54FABDE7BDD}"/>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98" name="Rectangle 10">
            <a:extLst>
              <a:ext uri="{FF2B5EF4-FFF2-40B4-BE49-F238E27FC236}">
                <a16:creationId xmlns:a16="http://schemas.microsoft.com/office/drawing/2014/main" id="{E386C1B8-A87F-60E4-6840-67D3A987467A}"/>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99" name="Rectangle 12">
            <a:extLst>
              <a:ext uri="{FF2B5EF4-FFF2-40B4-BE49-F238E27FC236}">
                <a16:creationId xmlns:a16="http://schemas.microsoft.com/office/drawing/2014/main" id="{6DCC5665-5573-A968-AE86-49F8B3017202}"/>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00" name="Rectangle 14">
            <a:extLst>
              <a:ext uri="{FF2B5EF4-FFF2-40B4-BE49-F238E27FC236}">
                <a16:creationId xmlns:a16="http://schemas.microsoft.com/office/drawing/2014/main" id="{4586D5B5-A9BB-3815-55FD-6D1E4B0057BC}"/>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01" name="Rectangle 16">
            <a:extLst>
              <a:ext uri="{FF2B5EF4-FFF2-40B4-BE49-F238E27FC236}">
                <a16:creationId xmlns:a16="http://schemas.microsoft.com/office/drawing/2014/main" id="{F48681FF-F2A8-652A-F1B7-CE742FE8809B}"/>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02" name="Rectangle 18">
            <a:extLst>
              <a:ext uri="{FF2B5EF4-FFF2-40B4-BE49-F238E27FC236}">
                <a16:creationId xmlns:a16="http://schemas.microsoft.com/office/drawing/2014/main" id="{D41396BE-82D8-3BD8-89E3-D233B660F6D2}"/>
              </a:ext>
            </a:extLst>
          </p:cNvPr>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04" name="สี่เหลี่ยมผืนผ้า 5">
            <a:extLst>
              <a:ext uri="{FF2B5EF4-FFF2-40B4-BE49-F238E27FC236}">
                <a16:creationId xmlns:a16="http://schemas.microsoft.com/office/drawing/2014/main" id="{D35AC7D9-A6E5-71B3-AB43-7A8A20BC18C5}"/>
              </a:ext>
            </a:extLst>
          </p:cNvPr>
          <p:cNvSpPr>
            <a:spLocks noChangeArrowheads="1"/>
          </p:cNvSpPr>
          <p:nvPr/>
        </p:nvSpPr>
        <p:spPr bwMode="auto">
          <a:xfrm>
            <a:off x="93755" y="20703"/>
            <a:ext cx="4109413" cy="1046098"/>
          </a:xfrm>
          <a:prstGeom prst="rect">
            <a:avLst/>
          </a:prstGeom>
          <a:solidFill>
            <a:srgbClr val="0000FF"/>
          </a:solidFill>
          <a:ln w="9525" algn="ctr">
            <a:noFill/>
            <a:round/>
            <a:headEnd/>
            <a:tailEnd/>
          </a:ln>
          <a:effectLst>
            <a:innerShdw blurRad="63500" dist="50800" dir="5400000">
              <a:prstClr val="black">
                <a:alpha val="50000"/>
              </a:prstClr>
            </a:inn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 name="Rectangle 2">
            <a:extLst>
              <a:ext uri="{FF2B5EF4-FFF2-40B4-BE49-F238E27FC236}">
                <a16:creationId xmlns:a16="http://schemas.microsoft.com/office/drawing/2014/main" id="{0E05BFB4-80F4-FAA2-00E5-096D58495C2F}"/>
              </a:ext>
            </a:extLst>
          </p:cNvPr>
          <p:cNvSpPr txBox="1">
            <a:spLocks noChangeArrowheads="1"/>
          </p:cNvSpPr>
          <p:nvPr/>
        </p:nvSpPr>
        <p:spPr bwMode="auto">
          <a:xfrm>
            <a:off x="-125987" y="-77438"/>
            <a:ext cx="4359046" cy="1091828"/>
          </a:xfrm>
          <a:prstGeom prst="rect">
            <a:avLst/>
          </a:prstGeom>
          <a:noFill/>
          <a:ln w="9525">
            <a:noFill/>
            <a:miter lim="800000"/>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outerShdw blurRad="38100" dist="38100" dir="2700000" algn="tl">
                    <a:srgbClr val="C0C0C0"/>
                  </a:outerShdw>
                </a:effectLst>
                <a:uLnTx/>
                <a:uFillTx/>
                <a:latin typeface="Calibri" panose="020F0502020204030204" pitchFamily="34" charset="0"/>
                <a:ea typeface="Calibri" panose="020F0502020204030204" pitchFamily="34" charset="0"/>
                <a:cs typeface="Calibri" panose="020F0502020204030204" pitchFamily="34" charset="0"/>
              </a:rPr>
              <a:t>IRI highly cited in wide range of journals</a:t>
            </a:r>
          </a:p>
        </p:txBody>
      </p:sp>
      <p:sp>
        <p:nvSpPr>
          <p:cNvPr id="106" name="Rectangle 6">
            <a:extLst>
              <a:ext uri="{FF2B5EF4-FFF2-40B4-BE49-F238E27FC236}">
                <a16:creationId xmlns:a16="http://schemas.microsoft.com/office/drawing/2014/main" id="{6950A9C8-DCC5-0E6E-4524-42BD18FB0B2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07" name="Rectangle 9">
            <a:extLst>
              <a:ext uri="{FF2B5EF4-FFF2-40B4-BE49-F238E27FC236}">
                <a16:creationId xmlns:a16="http://schemas.microsoft.com/office/drawing/2014/main" id="{05D30ED2-F502-989C-A90C-0A49089F292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08" name="Rectangle 10">
            <a:extLst>
              <a:ext uri="{FF2B5EF4-FFF2-40B4-BE49-F238E27FC236}">
                <a16:creationId xmlns:a16="http://schemas.microsoft.com/office/drawing/2014/main" id="{525D0D97-7E73-D395-BF5B-19FEE328F9D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09" name="Rectangle 12">
            <a:extLst>
              <a:ext uri="{FF2B5EF4-FFF2-40B4-BE49-F238E27FC236}">
                <a16:creationId xmlns:a16="http://schemas.microsoft.com/office/drawing/2014/main" id="{903734CC-4E19-D992-CBA5-C5CAD6F34A7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10" name="Rectangle 14">
            <a:extLst>
              <a:ext uri="{FF2B5EF4-FFF2-40B4-BE49-F238E27FC236}">
                <a16:creationId xmlns:a16="http://schemas.microsoft.com/office/drawing/2014/main" id="{BC336CF6-76BA-72A2-D44B-487AA5E5F89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11" name="Rectangle 10">
            <a:extLst>
              <a:ext uri="{FF2B5EF4-FFF2-40B4-BE49-F238E27FC236}">
                <a16:creationId xmlns:a16="http://schemas.microsoft.com/office/drawing/2014/main" id="{A156F7D8-4F3F-119D-865C-A903ADE30F5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12" name="Rectangle 12">
            <a:extLst>
              <a:ext uri="{FF2B5EF4-FFF2-40B4-BE49-F238E27FC236}">
                <a16:creationId xmlns:a16="http://schemas.microsoft.com/office/drawing/2014/main" id="{97ADC3B7-9A03-FF3B-41E5-7BA815BA632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13" name="Rectangle 14">
            <a:extLst>
              <a:ext uri="{FF2B5EF4-FFF2-40B4-BE49-F238E27FC236}">
                <a16:creationId xmlns:a16="http://schemas.microsoft.com/office/drawing/2014/main" id="{7B8E9779-D175-CA18-9B54-2B2B8D65CA0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14" name="Rectangle 8">
            <a:extLst>
              <a:ext uri="{FF2B5EF4-FFF2-40B4-BE49-F238E27FC236}">
                <a16:creationId xmlns:a16="http://schemas.microsoft.com/office/drawing/2014/main" id="{FD34BAF6-F912-5698-5814-D44FFCF85F2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15" name="Rectangle 6">
            <a:extLst>
              <a:ext uri="{FF2B5EF4-FFF2-40B4-BE49-F238E27FC236}">
                <a16:creationId xmlns:a16="http://schemas.microsoft.com/office/drawing/2014/main" id="{83E2E6F7-930A-E3BF-3E31-074F5C582C7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16" name="Rectangle 8">
            <a:extLst>
              <a:ext uri="{FF2B5EF4-FFF2-40B4-BE49-F238E27FC236}">
                <a16:creationId xmlns:a16="http://schemas.microsoft.com/office/drawing/2014/main" id="{627F6F77-67F0-A404-1B13-2AA2A976636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17" name="Rectangle 10">
            <a:extLst>
              <a:ext uri="{FF2B5EF4-FFF2-40B4-BE49-F238E27FC236}">
                <a16:creationId xmlns:a16="http://schemas.microsoft.com/office/drawing/2014/main" id="{6AFF800F-D550-D49E-FAB2-29FAE28DD76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18" name="Rectangle 12">
            <a:extLst>
              <a:ext uri="{FF2B5EF4-FFF2-40B4-BE49-F238E27FC236}">
                <a16:creationId xmlns:a16="http://schemas.microsoft.com/office/drawing/2014/main" id="{4CE11435-3200-9B35-E1FC-8A446FAB98E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19" name="Rectangle 14">
            <a:extLst>
              <a:ext uri="{FF2B5EF4-FFF2-40B4-BE49-F238E27FC236}">
                <a16:creationId xmlns:a16="http://schemas.microsoft.com/office/drawing/2014/main" id="{E2590E30-0957-3F66-B3C7-9DF927206AB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20" name="Rectangle 16">
            <a:extLst>
              <a:ext uri="{FF2B5EF4-FFF2-40B4-BE49-F238E27FC236}">
                <a16:creationId xmlns:a16="http://schemas.microsoft.com/office/drawing/2014/main" id="{20DAF518-ACA6-BF90-E06E-55802B4D82D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21" name="Rectangle 18">
            <a:extLst>
              <a:ext uri="{FF2B5EF4-FFF2-40B4-BE49-F238E27FC236}">
                <a16:creationId xmlns:a16="http://schemas.microsoft.com/office/drawing/2014/main" id="{B2C32AB0-64FF-5791-B35C-BC7C8C30AEB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Cordia New" pitchFamily="34" charset="0"/>
            </a:endParaRPr>
          </a:p>
        </p:txBody>
      </p:sp>
      <p:sp>
        <p:nvSpPr>
          <p:cNvPr id="122" name="TextBox 121">
            <a:extLst>
              <a:ext uri="{FF2B5EF4-FFF2-40B4-BE49-F238E27FC236}">
                <a16:creationId xmlns:a16="http://schemas.microsoft.com/office/drawing/2014/main" id="{F6A6F33F-2D39-2C69-8149-1B3B9FF17D57}"/>
              </a:ext>
            </a:extLst>
          </p:cNvPr>
          <p:cNvSpPr txBox="1"/>
          <p:nvPr/>
        </p:nvSpPr>
        <p:spPr>
          <a:xfrm>
            <a:off x="120464" y="1131450"/>
            <a:ext cx="3905795" cy="523220"/>
          </a:xfrm>
          <a:prstGeom prst="rect">
            <a:avLst/>
          </a:prstGeom>
          <a:solidFill>
            <a:srgbClr val="FFFF00"/>
          </a:solidFill>
        </p:spPr>
        <p:txBody>
          <a:bodyPr wrap="square" rtlCol="0">
            <a:spAutoFit/>
          </a:bodyPr>
          <a:lstStyle/>
          <a:p>
            <a:pPr algn="ctr"/>
            <a:r>
              <a:rPr lang="en-US" sz="1400" dirty="0">
                <a:solidFill>
                  <a:srgbClr val="FF0000"/>
                </a:solidFill>
                <a:highlight>
                  <a:srgbClr val="FFFF00"/>
                </a:highlight>
              </a:rPr>
              <a:t>Over  250 citations per year in many      different journals (139 and counting) </a:t>
            </a:r>
          </a:p>
        </p:txBody>
      </p:sp>
    </p:spTree>
    <p:extLst>
      <p:ext uri="{BB962C8B-B14F-4D97-AF65-F5344CB8AC3E}">
        <p14:creationId xmlns:p14="http://schemas.microsoft.com/office/powerpoint/2010/main" val="635273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4"/>
          <p:cNvSpPr txBox="1">
            <a:spLocks noChangeArrowheads="1"/>
          </p:cNvSpPr>
          <p:nvPr/>
        </p:nvSpPr>
        <p:spPr bwMode="auto">
          <a:xfrm flipH="1">
            <a:off x="2241550" y="255588"/>
            <a:ext cx="4379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800" b="1" i="0" u="none" strike="noStrike" kern="0" cap="none" spc="0" normalizeH="0" baseline="0" noProof="0">
                <a:ln>
                  <a:noFill/>
                </a:ln>
                <a:solidFill>
                  <a:srgbClr val="D60093"/>
                </a:solidFill>
                <a:effectLst/>
                <a:uLnTx/>
                <a:uFillTx/>
                <a:latin typeface="Arial" panose="020B0604020202020204" pitchFamily="34" charset="0"/>
              </a:rPr>
              <a:t>SOME APPLICATIONS</a:t>
            </a:r>
          </a:p>
        </p:txBody>
      </p:sp>
      <p:sp>
        <p:nvSpPr>
          <p:cNvPr id="35843" name="Text Box 2"/>
          <p:cNvSpPr txBox="1">
            <a:spLocks noChangeArrowheads="1"/>
          </p:cNvSpPr>
          <p:nvPr/>
        </p:nvSpPr>
        <p:spPr bwMode="auto">
          <a:xfrm>
            <a:off x="1066800" y="130175"/>
            <a:ext cx="6946900" cy="579438"/>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3200" b="1" i="0" u="none" strike="noStrike" kern="0" cap="none" spc="0" normalizeH="0" baseline="0" noProof="0">
                <a:ln>
                  <a:noFill/>
                </a:ln>
                <a:solidFill>
                  <a:schemeClr val="tx1"/>
                </a:solidFill>
                <a:effectLst/>
                <a:uLnTx/>
                <a:uFillTx/>
                <a:latin typeface="Times" panose="02020603050405020304" pitchFamily="18" charset="0"/>
                <a:ea typeface="MS PGothic" panose="020B0600070205080204" pitchFamily="34" charset="-128"/>
                <a:cs typeface="Arial" panose="020B0604020202020204" pitchFamily="34" charset="0"/>
              </a:rPr>
              <a:t>Build-up of IRI electron density profile</a:t>
            </a:r>
          </a:p>
        </p:txBody>
      </p:sp>
      <p:sp>
        <p:nvSpPr>
          <p:cNvPr id="35844" name="AutoShape 37" descr="COSPAR 2014"/>
          <p:cNvSpPr>
            <a:spLocks noChangeAspect="1" noChangeArrowheads="1"/>
          </p:cNvSpPr>
          <p:nvPr/>
        </p:nvSpPr>
        <p:spPr bwMode="auto">
          <a:xfrm>
            <a:off x="307975" y="-144463"/>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a typeface="MS PGothic" panose="020B0600070205080204" pitchFamily="34" charset="-128"/>
            </a:endParaRPr>
          </a:p>
        </p:txBody>
      </p:sp>
      <p:sp>
        <p:nvSpPr>
          <p:cNvPr id="6" name="สี่เหลี่ยมผืนผ้า 5"/>
          <p:cNvSpPr>
            <a:spLocks noChangeArrowheads="1"/>
          </p:cNvSpPr>
          <p:nvPr/>
        </p:nvSpPr>
        <p:spPr bwMode="auto">
          <a:xfrm>
            <a:off x="0" y="-22637"/>
            <a:ext cx="9144000" cy="914400"/>
          </a:xfrm>
          <a:prstGeom prst="rect">
            <a:avLst/>
          </a:prstGeom>
          <a:solidFill>
            <a:srgbClr val="FF9933"/>
          </a:solidFill>
          <a:ln w="9525" algn="ctr">
            <a:noFill/>
            <a:round/>
            <a:headEnd/>
            <a:tailEnd/>
          </a:ln>
          <a:effectLst>
            <a:innerShdw blurRad="63500" dist="50800" dir="5400000">
              <a:prstClr val="black">
                <a:alpha val="50000"/>
              </a:prstClr>
            </a:inn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n-lt"/>
            </a:endParaRPr>
          </a:p>
        </p:txBody>
      </p:sp>
      <p:sp>
        <p:nvSpPr>
          <p:cNvPr id="7" name="Rectangle 2"/>
          <p:cNvSpPr txBox="1">
            <a:spLocks noChangeArrowheads="1"/>
          </p:cNvSpPr>
          <p:nvPr/>
        </p:nvSpPr>
        <p:spPr bwMode="auto">
          <a:xfrm>
            <a:off x="457200" y="49213"/>
            <a:ext cx="8229600" cy="785812"/>
          </a:xfrm>
          <a:prstGeom prst="rect">
            <a:avLst/>
          </a:prstGeom>
          <a:noFill/>
          <a:ln w="9525">
            <a:noFill/>
            <a:miter lim="800000"/>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rPr>
              <a:t>IRI citations</a:t>
            </a:r>
            <a:endParaRPr kumimoji="0" lang="th-TH" altLang="en-US" sz="3200" b="1" i="0" u="none" strike="noStrike" kern="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endParaRPr>
          </a:p>
        </p:txBody>
      </p:sp>
      <p:sp>
        <p:nvSpPr>
          <p:cNvPr id="35849" name="Rectangle 6"/>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0" name="Rectangle 9"/>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1" name="Rectangle 10"/>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2" name="Rectangle 12"/>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3" name="Rectangle 14"/>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4" name="Rectangle 10"/>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5" name="Rectangle 12"/>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6" name="Rectangle 14"/>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7" name="Rectangle 8"/>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8" name="Rectangle 6"/>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59" name="Rectangle 8"/>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60" name="Rectangle 10"/>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61" name="Rectangle 12"/>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62" name="Rectangle 14"/>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63" name="Rectangle 16"/>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64" name="Rectangle 18"/>
          <p:cNvSpPr>
            <a:spLocks noChangeArrowheads="1"/>
          </p:cNvSpPr>
          <p:nvPr/>
        </p:nvSpPr>
        <p:spPr bwMode="auto">
          <a:xfrm>
            <a:off x="0" y="-2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pic>
        <p:nvPicPr>
          <p:cNvPr id="35865" name="Picture 12" descr="COSPAR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6038"/>
            <a:ext cx="61436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6050" y="153988"/>
            <a:ext cx="12128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7" name="Rectangle 6"/>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68" name="Rectangle 9"/>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69" name="Rectangle 10"/>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0" name="Rectangle 12"/>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1" name="Rectangle 14"/>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2" name="Rectangle 31"/>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3" name="Rectangle 12"/>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4" name="Rectangle 14"/>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5" name="Rectangle 8"/>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6" name="Rectangle 6"/>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7" name="Rectangle 8"/>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8" name="Rectangle 10"/>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79" name="Rectangle 12"/>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80" name="Rectangle 14"/>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81" name="Rectangle 16"/>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82" name="Rectangle 18"/>
          <p:cNvSpPr>
            <a:spLocks noChangeArrowheads="1"/>
          </p:cNvSpPr>
          <p:nvPr/>
        </p:nvSpPr>
        <p:spPr bwMode="auto">
          <a:xfrm>
            <a:off x="0" y="-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83" name="Text Box 2"/>
          <p:cNvSpPr txBox="1">
            <a:spLocks noChangeArrowheads="1"/>
          </p:cNvSpPr>
          <p:nvPr/>
        </p:nvSpPr>
        <p:spPr bwMode="auto">
          <a:xfrm>
            <a:off x="1066800" y="152400"/>
            <a:ext cx="6946900" cy="579438"/>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3200" b="1" i="0" u="none" strike="noStrike" kern="0" cap="none" spc="0" normalizeH="0" baseline="0" noProof="0">
                <a:ln>
                  <a:noFill/>
                </a:ln>
                <a:solidFill>
                  <a:schemeClr val="tx1"/>
                </a:solidFill>
                <a:effectLst/>
                <a:uLnTx/>
                <a:uFillTx/>
                <a:latin typeface="Times" panose="02020603050405020304" pitchFamily="18" charset="0"/>
                <a:ea typeface="MS PGothic" panose="020B0600070205080204" pitchFamily="34" charset="-128"/>
                <a:cs typeface="Arial" panose="020B0604020202020204" pitchFamily="34" charset="0"/>
              </a:rPr>
              <a:t>Build-up of IRI electron density profile</a:t>
            </a:r>
          </a:p>
        </p:txBody>
      </p:sp>
      <p:sp>
        <p:nvSpPr>
          <p:cNvPr id="44" name="สี่เหลี่ยมผืนผ้า 5"/>
          <p:cNvSpPr>
            <a:spLocks noChangeArrowheads="1"/>
          </p:cNvSpPr>
          <p:nvPr/>
        </p:nvSpPr>
        <p:spPr bwMode="auto">
          <a:xfrm>
            <a:off x="0" y="-32646"/>
            <a:ext cx="9144000" cy="1143000"/>
          </a:xfrm>
          <a:prstGeom prst="rect">
            <a:avLst/>
          </a:prstGeom>
          <a:solidFill>
            <a:srgbClr val="0000FF"/>
          </a:solidFill>
          <a:ln w="9525" algn="ctr">
            <a:noFill/>
            <a:round/>
            <a:headEnd/>
            <a:tailEnd/>
          </a:ln>
          <a:effectLst>
            <a:innerShdw blurRad="63500" dist="50800" dir="5400000">
              <a:prstClr val="black">
                <a:alpha val="50000"/>
              </a:prstClr>
            </a:inn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n-lt"/>
            </a:endParaRPr>
          </a:p>
        </p:txBody>
      </p:sp>
      <p:sp>
        <p:nvSpPr>
          <p:cNvPr id="45" name="Rectangle 2"/>
          <p:cNvSpPr txBox="1">
            <a:spLocks noChangeArrowheads="1"/>
          </p:cNvSpPr>
          <p:nvPr/>
        </p:nvSpPr>
        <p:spPr bwMode="auto">
          <a:xfrm>
            <a:off x="0" y="150813"/>
            <a:ext cx="9144000" cy="766762"/>
          </a:xfrm>
          <a:prstGeom prst="rect">
            <a:avLst/>
          </a:prstGeom>
          <a:noFill/>
          <a:ln w="9525">
            <a:noFill/>
            <a:miter lim="800000"/>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rPr>
              <a:t>IRI Usage in AGU Journals</a:t>
            </a:r>
          </a:p>
        </p:txBody>
      </p:sp>
      <p:sp>
        <p:nvSpPr>
          <p:cNvPr id="35888"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89"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0"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1"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2"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3"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4"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5"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6"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8"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899"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900"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901"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902"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903"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defRPr>
            </a:lvl1pPr>
            <a:lvl2pPr marL="37931725" indent="-37474525">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cs typeface="Cordia New"/>
            </a:endParaRPr>
          </a:p>
        </p:txBody>
      </p:sp>
      <p:sp>
        <p:nvSpPr>
          <p:cNvPr id="35905" name="Slide Number Placeholder 61"/>
          <p:cNvSpPr>
            <a:spLocks noGrp="1"/>
          </p:cNvSpPr>
          <p:nvPr>
            <p:ph type="sldNum" sz="quarter" idx="12"/>
          </p:nvPr>
        </p:nvSpPr>
        <p:spPr>
          <a:xfrm>
            <a:off x="8258346" y="6138862"/>
            <a:ext cx="856907" cy="669925"/>
          </a:xfrm>
          <a:noFill/>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CA505C71-1298-40A9-89DC-E3F8AB6DCC1D}" type="slidenum">
              <a:rPr kumimoji="0" lang="en-US" altLang="en-US" sz="2000" b="0" i="0" u="none" strike="noStrike" kern="0" cap="none" spc="0" normalizeH="0" baseline="0" noProof="0" smtClean="0">
                <a:ln>
                  <a:noFill/>
                </a:ln>
                <a:solidFill>
                  <a:schemeClr val="tx1"/>
                </a:solidFill>
                <a:effectLst/>
                <a:uLnTx/>
                <a:uFillTx/>
                <a:latin typeface="Times" panose="02020603050405020304" pitchFamily="18" charset="0"/>
              </a:rPr>
              <a:pPr marL="0" marR="0" lvl="0" indent="0" defTabSz="914400" eaLnBrk="1" fontAlgn="auto" latinLnBrk="0" hangingPunct="1">
                <a:lnSpc>
                  <a:spcPct val="100000"/>
                </a:lnSpc>
                <a:spcBef>
                  <a:spcPct val="0"/>
                </a:spcBef>
                <a:spcAft>
                  <a:spcPts val="0"/>
                </a:spcAft>
                <a:buClrTx/>
                <a:buSzTx/>
                <a:buFontTx/>
                <a:buNone/>
                <a:tabLst/>
                <a:defRPr/>
              </a:pPr>
              <a:t>38</a:t>
            </a:fld>
            <a:endParaRPr kumimoji="0" lang="en-US" altLang="en-US" sz="2000" b="0" i="0" u="none" strike="noStrike" kern="0" cap="none" spc="0" normalizeH="0" baseline="0" noProof="0" dirty="0">
              <a:ln>
                <a:noFill/>
              </a:ln>
              <a:solidFill>
                <a:schemeClr val="tx1"/>
              </a:solidFill>
              <a:effectLst/>
              <a:uLnTx/>
              <a:uFillTx/>
              <a:latin typeface="Times" panose="02020603050405020304" pitchFamily="18" charset="0"/>
            </a:endParaRPr>
          </a:p>
        </p:txBody>
      </p:sp>
      <p:pic>
        <p:nvPicPr>
          <p:cNvPr id="5" name="Picture 4">
            <a:extLst>
              <a:ext uri="{FF2B5EF4-FFF2-40B4-BE49-F238E27FC236}">
                <a16:creationId xmlns:a16="http://schemas.microsoft.com/office/drawing/2014/main" id="{6B5DBCC9-EAD4-84E3-2E2F-8D2E60ABD656}"/>
              </a:ext>
            </a:extLst>
          </p:cNvPr>
          <p:cNvPicPr>
            <a:picLocks noChangeAspect="1"/>
          </p:cNvPicPr>
          <p:nvPr/>
        </p:nvPicPr>
        <p:blipFill>
          <a:blip r:embed="rId5"/>
          <a:stretch>
            <a:fillRect/>
          </a:stretch>
        </p:blipFill>
        <p:spPr>
          <a:xfrm>
            <a:off x="1295400" y="1676400"/>
            <a:ext cx="6849431" cy="4391638"/>
          </a:xfrm>
          <a:prstGeom prst="rect">
            <a:avLst/>
          </a:prstGeom>
        </p:spPr>
      </p:pic>
    </p:spTree>
    <p:extLst>
      <p:ext uri="{BB962C8B-B14F-4D97-AF65-F5344CB8AC3E}">
        <p14:creationId xmlns:p14="http://schemas.microsoft.com/office/powerpoint/2010/main" val="216959189"/>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8152A-CF0D-5459-BF37-52F20643CBEA}"/>
            </a:ext>
          </a:extLst>
        </p:cNvPr>
        <p:cNvGrpSpPr/>
        <p:nvPr/>
      </p:nvGrpSpPr>
      <p:grpSpPr>
        <a:xfrm>
          <a:off x="0" y="0"/>
          <a:ext cx="0" cy="0"/>
          <a:chOff x="0" y="0"/>
          <a:chExt cx="0" cy="0"/>
        </a:xfrm>
      </p:grpSpPr>
      <p:sp>
        <p:nvSpPr>
          <p:cNvPr id="9218" name="Text Box 2">
            <a:extLst>
              <a:ext uri="{FF2B5EF4-FFF2-40B4-BE49-F238E27FC236}">
                <a16:creationId xmlns:a16="http://schemas.microsoft.com/office/drawing/2014/main" id="{736FD2D0-888B-C200-6423-DEFA52B50834}"/>
              </a:ext>
            </a:extLst>
          </p:cNvPr>
          <p:cNvSpPr txBox="1">
            <a:spLocks noChangeArrowheads="1"/>
          </p:cNvSpPr>
          <p:nvPr/>
        </p:nvSpPr>
        <p:spPr bwMode="auto">
          <a:xfrm>
            <a:off x="1066800" y="152400"/>
            <a:ext cx="6946900" cy="579438"/>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3200" b="1" i="0" u="none" strike="noStrike" kern="0" cap="none" spc="0" normalizeH="0" baseline="0" noProof="0">
                <a:ln>
                  <a:noFill/>
                </a:ln>
                <a:solidFill>
                  <a:prstClr val="white"/>
                </a:solidFill>
                <a:effectLst/>
                <a:uLnTx/>
                <a:uFillTx/>
                <a:latin typeface="Times" panose="02020603050405020304" pitchFamily="18" charset="0"/>
                <a:ea typeface="+mn-ea"/>
                <a:cs typeface="Arial" panose="020B0604020202020204" pitchFamily="34" charset="0"/>
              </a:rPr>
              <a:t>Build-up of IRI electron density profile</a:t>
            </a:r>
          </a:p>
        </p:txBody>
      </p:sp>
      <p:sp>
        <p:nvSpPr>
          <p:cNvPr id="9219" name="AutoShape 37" descr="COSPAR 2014">
            <a:extLst>
              <a:ext uri="{FF2B5EF4-FFF2-40B4-BE49-F238E27FC236}">
                <a16:creationId xmlns:a16="http://schemas.microsoft.com/office/drawing/2014/main" id="{4B5F8E80-1C8D-A179-35D5-5A1155B5E5F9}"/>
              </a:ext>
            </a:extLst>
          </p:cNvPr>
          <p:cNvSpPr>
            <a:spLocks noChangeAspect="1" noChangeArrowheads="1"/>
          </p:cNvSpPr>
          <p:nvPr/>
        </p:nvSpPr>
        <p:spPr bwMode="auto">
          <a:xfrm>
            <a:off x="307975" y="-122238"/>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สี่เหลี่ยมผืนผ้า 5">
            <a:extLst>
              <a:ext uri="{FF2B5EF4-FFF2-40B4-BE49-F238E27FC236}">
                <a16:creationId xmlns:a16="http://schemas.microsoft.com/office/drawing/2014/main" id="{822E3787-51F5-5CDD-1830-CC60E3BC8FF5}"/>
              </a:ext>
            </a:extLst>
          </p:cNvPr>
          <p:cNvSpPr>
            <a:spLocks noChangeArrowheads="1"/>
          </p:cNvSpPr>
          <p:nvPr/>
        </p:nvSpPr>
        <p:spPr bwMode="auto">
          <a:xfrm>
            <a:off x="0" y="0"/>
            <a:ext cx="9144000" cy="914400"/>
          </a:xfrm>
          <a:prstGeom prst="rect">
            <a:avLst/>
          </a:prstGeom>
          <a:solidFill>
            <a:srgbClr val="0070C0"/>
          </a:solidFill>
          <a:ln w="9525" algn="ctr">
            <a:noFill/>
            <a:round/>
            <a:headEnd/>
            <a:tailEnd/>
          </a:ln>
          <a:effectLst>
            <a:innerShdw blurRad="63500" dist="50800" dir="5400000">
              <a:prstClr val="black">
                <a:alpha val="50000"/>
              </a:prstClr>
            </a:inn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entury Gothic" panose="020B0502020202020204"/>
              <a:ea typeface="+mn-ea"/>
              <a:cs typeface="+mn-cs"/>
            </a:endParaRPr>
          </a:p>
        </p:txBody>
      </p:sp>
      <p:sp>
        <p:nvSpPr>
          <p:cNvPr id="5" name="Rectangle 2">
            <a:extLst>
              <a:ext uri="{FF2B5EF4-FFF2-40B4-BE49-F238E27FC236}">
                <a16:creationId xmlns:a16="http://schemas.microsoft.com/office/drawing/2014/main" id="{E5AE91CA-E359-12F2-CA98-03B7EB95C845}"/>
              </a:ext>
            </a:extLst>
          </p:cNvPr>
          <p:cNvSpPr txBox="1">
            <a:spLocks noChangeArrowheads="1"/>
          </p:cNvSpPr>
          <p:nvPr/>
        </p:nvSpPr>
        <p:spPr bwMode="auto">
          <a:xfrm>
            <a:off x="457200" y="71438"/>
            <a:ext cx="8229600" cy="78581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Arial" pitchFamily="34" charset="0"/>
              </a:rPr>
              <a:t>IRI Specifics</a:t>
            </a:r>
            <a:endParaRPr kumimoji="0" lang="th-TH" sz="4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DilleniaUPC" panose="02020603050405020304" pitchFamily="18" charset="-34"/>
            </a:endParaRPr>
          </a:p>
        </p:txBody>
      </p:sp>
      <p:sp>
        <p:nvSpPr>
          <p:cNvPr id="9224" name="Rectangle 6">
            <a:extLst>
              <a:ext uri="{FF2B5EF4-FFF2-40B4-BE49-F238E27FC236}">
                <a16:creationId xmlns:a16="http://schemas.microsoft.com/office/drawing/2014/main" id="{39AF2B82-B1B0-4E42-EF08-CF27E2271F4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25" name="Rectangle 9">
            <a:extLst>
              <a:ext uri="{FF2B5EF4-FFF2-40B4-BE49-F238E27FC236}">
                <a16:creationId xmlns:a16="http://schemas.microsoft.com/office/drawing/2014/main" id="{51AC4F06-F7CD-7370-3F87-68231E54690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26" name="Rectangle 10">
            <a:extLst>
              <a:ext uri="{FF2B5EF4-FFF2-40B4-BE49-F238E27FC236}">
                <a16:creationId xmlns:a16="http://schemas.microsoft.com/office/drawing/2014/main" id="{C4C3490F-9E1C-BFEB-9833-C54748085CE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27" name="Rectangle 12">
            <a:extLst>
              <a:ext uri="{FF2B5EF4-FFF2-40B4-BE49-F238E27FC236}">
                <a16:creationId xmlns:a16="http://schemas.microsoft.com/office/drawing/2014/main" id="{0C8B7434-4058-DDC1-41D9-76E9121CFC1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28" name="Rectangle 14">
            <a:extLst>
              <a:ext uri="{FF2B5EF4-FFF2-40B4-BE49-F238E27FC236}">
                <a16:creationId xmlns:a16="http://schemas.microsoft.com/office/drawing/2014/main" id="{FF316A82-E7E0-BB32-2566-540A2DE152D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29" name="Rectangle 10">
            <a:extLst>
              <a:ext uri="{FF2B5EF4-FFF2-40B4-BE49-F238E27FC236}">
                <a16:creationId xmlns:a16="http://schemas.microsoft.com/office/drawing/2014/main" id="{CE58FD3D-1F6B-9C4B-88A1-68CD6CC23BC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30" name="Rectangle 12">
            <a:extLst>
              <a:ext uri="{FF2B5EF4-FFF2-40B4-BE49-F238E27FC236}">
                <a16:creationId xmlns:a16="http://schemas.microsoft.com/office/drawing/2014/main" id="{CC0D8A85-3F23-49FD-9CFF-636C6E253CB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31" name="Rectangle 14">
            <a:extLst>
              <a:ext uri="{FF2B5EF4-FFF2-40B4-BE49-F238E27FC236}">
                <a16:creationId xmlns:a16="http://schemas.microsoft.com/office/drawing/2014/main" id="{A2CCA73B-6401-F77C-AB32-8C94C0C1329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32" name="Rectangle 8">
            <a:extLst>
              <a:ext uri="{FF2B5EF4-FFF2-40B4-BE49-F238E27FC236}">
                <a16:creationId xmlns:a16="http://schemas.microsoft.com/office/drawing/2014/main" id="{2F780E82-0734-E354-8470-AB608436EEF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33" name="Rectangle 6">
            <a:extLst>
              <a:ext uri="{FF2B5EF4-FFF2-40B4-BE49-F238E27FC236}">
                <a16:creationId xmlns:a16="http://schemas.microsoft.com/office/drawing/2014/main" id="{A7D32196-58C4-B77F-95DD-1056358B46C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34" name="Rectangle 8">
            <a:extLst>
              <a:ext uri="{FF2B5EF4-FFF2-40B4-BE49-F238E27FC236}">
                <a16:creationId xmlns:a16="http://schemas.microsoft.com/office/drawing/2014/main" id="{CDE58335-EBB0-0A38-C3EA-652ED20A358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35" name="Rectangle 10">
            <a:extLst>
              <a:ext uri="{FF2B5EF4-FFF2-40B4-BE49-F238E27FC236}">
                <a16:creationId xmlns:a16="http://schemas.microsoft.com/office/drawing/2014/main" id="{A5E4355E-D4B6-5989-71EE-B120CFADDB0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36" name="Rectangle 12">
            <a:extLst>
              <a:ext uri="{FF2B5EF4-FFF2-40B4-BE49-F238E27FC236}">
                <a16:creationId xmlns:a16="http://schemas.microsoft.com/office/drawing/2014/main" id="{99CBA4D0-FFEA-F2CF-99B6-3873BAD55D9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37" name="Rectangle 14">
            <a:extLst>
              <a:ext uri="{FF2B5EF4-FFF2-40B4-BE49-F238E27FC236}">
                <a16:creationId xmlns:a16="http://schemas.microsoft.com/office/drawing/2014/main" id="{CC8156B1-0D88-38B8-5FF4-931D41668AE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38" name="Rectangle 16">
            <a:extLst>
              <a:ext uri="{FF2B5EF4-FFF2-40B4-BE49-F238E27FC236}">
                <a16:creationId xmlns:a16="http://schemas.microsoft.com/office/drawing/2014/main" id="{4EE01D18-1B24-9925-5CFB-C931212349D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39" name="Rectangle 18">
            <a:extLst>
              <a:ext uri="{FF2B5EF4-FFF2-40B4-BE49-F238E27FC236}">
                <a16:creationId xmlns:a16="http://schemas.microsoft.com/office/drawing/2014/main" id="{74533818-CB2A-0C97-0835-BE2FDBE1977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prstClr val="white"/>
              </a:solidFill>
              <a:effectLst/>
              <a:uLnTx/>
              <a:uFillTx/>
              <a:latin typeface="Calibri" panose="020F0502020204030204" pitchFamily="34" charset="0"/>
              <a:ea typeface="+mn-ea"/>
              <a:cs typeface="Cordia New" pitchFamily="34" charset="-34"/>
            </a:endParaRPr>
          </a:p>
        </p:txBody>
      </p:sp>
      <p:sp>
        <p:nvSpPr>
          <p:cNvPr id="9240" name="TextBox 21">
            <a:extLst>
              <a:ext uri="{FF2B5EF4-FFF2-40B4-BE49-F238E27FC236}">
                <a16:creationId xmlns:a16="http://schemas.microsoft.com/office/drawing/2014/main" id="{3EBF30C5-D799-5445-B569-6841686EE8CF}"/>
              </a:ext>
            </a:extLst>
          </p:cNvPr>
          <p:cNvSpPr txBox="1">
            <a:spLocks noChangeArrowheads="1"/>
          </p:cNvSpPr>
          <p:nvPr/>
        </p:nvSpPr>
        <p:spPr bwMode="auto">
          <a:xfrm>
            <a:off x="347732" y="1024805"/>
            <a:ext cx="80772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9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Combining the global picture recorded by satellites for different </a:t>
            </a:r>
            <a:r>
              <a:rPr lang="en-US" altLang="en-US" sz="1800" b="1" kern="0" dirty="0">
                <a:solidFill>
                  <a:prstClr val="white"/>
                </a:solidFill>
                <a:latin typeface="Arial" panose="020B0604020202020204" pitchFamily="34" charset="0"/>
              </a:rPr>
              <a:t>l</a:t>
            </a:r>
            <a:r>
              <a:rPr kumimoji="0" lang="en-US" altLang="en-US" sz="1800" b="1" i="0" u="none" strike="noStrike" kern="0" cap="none" spc="0" normalizeH="0" baseline="0" noProof="0" dirty="0" err="1">
                <a:ln>
                  <a:noFill/>
                </a:ln>
                <a:solidFill>
                  <a:prstClr val="white"/>
                </a:solidFill>
                <a:effectLst/>
                <a:uLnTx/>
                <a:uFillTx/>
                <a:latin typeface="Arial" panose="020B0604020202020204" pitchFamily="34" charset="0"/>
                <a:ea typeface="+mn-ea"/>
                <a:cs typeface="+mn-cs"/>
              </a:rPr>
              <a:t>ocal</a:t>
            </a: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 times and </a:t>
            </a:r>
            <a:r>
              <a:rPr lang="en-US" altLang="en-US" sz="1800" b="1" kern="0" dirty="0">
                <a:solidFill>
                  <a:prstClr val="white"/>
                </a:solidFill>
                <a:latin typeface="Arial" panose="020B0604020202020204" pitchFamily="34" charset="0"/>
              </a:rPr>
              <a:t>for different </a:t>
            </a: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levels over solar activity with the 24/7 365 analysis provided by ground stations.</a:t>
            </a: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kumimoji="0" lang="en-US" alt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Modular approach, e.g., global models for profile anchor points: </a:t>
            </a:r>
            <a:r>
              <a:rPr kumimoji="0" lang="en-US" altLang="en-US" sz="1800" b="1" i="1" u="none" strike="noStrike" kern="0" cap="none" spc="0" normalizeH="0" baseline="0" noProof="0" dirty="0" err="1">
                <a:ln>
                  <a:noFill/>
                </a:ln>
                <a:solidFill>
                  <a:prstClr val="white"/>
                </a:solidFill>
                <a:effectLst/>
                <a:uLnTx/>
                <a:uFillTx/>
                <a:latin typeface="Arial" panose="020B0604020202020204" pitchFamily="34" charset="0"/>
                <a:ea typeface="+mn-ea"/>
                <a:cs typeface="+mn-cs"/>
              </a:rPr>
              <a:t>T</a:t>
            </a:r>
            <a:r>
              <a:rPr kumimoji="0" lang="en-US" altLang="en-US" sz="1800" b="1" i="1" u="none" strike="noStrike" kern="0" cap="none" spc="0" normalizeH="0" baseline="-25000" noProof="0" dirty="0" err="1">
                <a:ln>
                  <a:noFill/>
                </a:ln>
                <a:solidFill>
                  <a:prstClr val="white"/>
                </a:solidFill>
                <a:effectLst/>
                <a:uLnTx/>
                <a:uFillTx/>
                <a:latin typeface="Arial" panose="020B0604020202020204" pitchFamily="34" charset="0"/>
                <a:ea typeface="+mn-ea"/>
                <a:cs typeface="+mn-cs"/>
              </a:rPr>
              <a:t>e</a:t>
            </a: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 at different heights from ISIS, AE, IK connected by Epstein functions.</a:t>
            </a: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kumimoji="0" lang="en-US" alt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Switches to choose different model options; e.g. </a:t>
            </a:r>
            <a:r>
              <a:rPr kumimoji="0" lang="en-US" altLang="en-US" sz="1800" b="1" i="1" u="none" strike="noStrike" kern="0" cap="none" spc="0" normalizeH="0" baseline="0" noProof="0" dirty="0">
                <a:ln>
                  <a:noFill/>
                </a:ln>
                <a:solidFill>
                  <a:prstClr val="white"/>
                </a:solidFill>
                <a:effectLst/>
                <a:uLnTx/>
                <a:uFillTx/>
                <a:latin typeface="Arial" panose="020B0604020202020204" pitchFamily="34" charset="0"/>
                <a:ea typeface="+mn-ea"/>
                <a:cs typeface="+mn-cs"/>
              </a:rPr>
              <a:t>hmF2</a:t>
            </a: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 models using different data sources, topside </a:t>
            </a:r>
            <a:r>
              <a:rPr kumimoji="0" lang="en-US" altLang="en-US" sz="1800" b="1" i="1" u="none" strike="noStrike" kern="0" cap="none" spc="0" normalizeH="0" baseline="0" noProof="0" dirty="0">
                <a:ln>
                  <a:noFill/>
                </a:ln>
                <a:solidFill>
                  <a:prstClr val="white"/>
                </a:solidFill>
                <a:effectLst/>
                <a:uLnTx/>
                <a:uFillTx/>
                <a:latin typeface="Arial" panose="020B0604020202020204" pitchFamily="34" charset="0"/>
                <a:ea typeface="+mn-ea"/>
                <a:cs typeface="+mn-cs"/>
              </a:rPr>
              <a:t>N</a:t>
            </a:r>
            <a:r>
              <a:rPr kumimoji="0" lang="en-US" altLang="en-US" sz="1800" b="1" i="1" u="none" strike="noStrike" kern="0" cap="none" spc="0" normalizeH="0" baseline="-25000" noProof="0" dirty="0">
                <a:ln>
                  <a:noFill/>
                </a:ln>
                <a:solidFill>
                  <a:prstClr val="white"/>
                </a:solidFill>
                <a:effectLst/>
                <a:uLnTx/>
                <a:uFillTx/>
                <a:latin typeface="Arial" panose="020B0604020202020204" pitchFamily="34" charset="0"/>
                <a:ea typeface="+mn-ea"/>
                <a:cs typeface="+mn-cs"/>
              </a:rPr>
              <a:t>e</a:t>
            </a: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 profile models using different mathematical formalisms.</a:t>
            </a: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kumimoji="0" lang="en-US" alt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New, better models are easily phased in with validation help from the users </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   </a:t>
            </a: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Avoiding introduction of interdependence between parameters because replacing one parameter model will affect the related parameter.</a:t>
            </a:r>
            <a:endParaRPr kumimoji="0" lang="en-US" alt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kumimoji="0" lang="en-US" alt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User input of  measured </a:t>
            </a:r>
            <a:r>
              <a:rPr kumimoji="0" lang="en-US" altLang="en-US" sz="1800" b="1" i="1" u="none" strike="noStrike" kern="0" cap="none" spc="0" normalizeH="0" baseline="0" noProof="0" dirty="0">
                <a:ln>
                  <a:noFill/>
                </a:ln>
                <a:solidFill>
                  <a:prstClr val="white"/>
                </a:solidFill>
                <a:effectLst/>
                <a:uLnTx/>
                <a:uFillTx/>
                <a:latin typeface="Arial" panose="020B0604020202020204" pitchFamily="34" charset="0"/>
                <a:ea typeface="+mn-ea"/>
                <a:cs typeface="+mn-cs"/>
              </a:rPr>
              <a:t>N</a:t>
            </a:r>
            <a:r>
              <a:rPr kumimoji="0" lang="en-US" altLang="en-US" sz="1800" b="1" i="1" u="none" strike="noStrike" kern="0" cap="none" spc="0" normalizeH="0" baseline="-25000" noProof="0" dirty="0">
                <a:ln>
                  <a:noFill/>
                </a:ln>
                <a:solidFill>
                  <a:prstClr val="white"/>
                </a:solidFill>
                <a:effectLst/>
                <a:uLnTx/>
                <a:uFillTx/>
                <a:latin typeface="Arial" panose="020B0604020202020204" pitchFamily="34" charset="0"/>
                <a:ea typeface="+mn-ea"/>
                <a:cs typeface="+mn-cs"/>
              </a:rPr>
              <a:t>e</a:t>
            </a: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 peak and profile parameters: </a:t>
            </a:r>
            <a:r>
              <a:rPr kumimoji="0" lang="en-US" altLang="en-US" sz="1800" b="1" i="1" u="none" strike="noStrike" kern="0" cap="none" spc="0" normalizeH="0" baseline="0" noProof="0" dirty="0">
                <a:ln>
                  <a:noFill/>
                </a:ln>
                <a:solidFill>
                  <a:prstClr val="white"/>
                </a:solidFill>
                <a:effectLst/>
                <a:uLnTx/>
                <a:uFillTx/>
                <a:latin typeface="Arial" panose="020B0604020202020204" pitchFamily="34" charset="0"/>
                <a:ea typeface="+mn-ea"/>
                <a:cs typeface="+mn-cs"/>
              </a:rPr>
              <a:t>Nm</a:t>
            </a: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F2 </a:t>
            </a:r>
            <a:r>
              <a:rPr lang="en-US" altLang="en-US" sz="1800" b="1" kern="0" dirty="0">
                <a:solidFill>
                  <a:prstClr val="white"/>
                </a:solidFill>
                <a:latin typeface="Arial" panose="020B0604020202020204" pitchFamily="34" charset="0"/>
              </a:rPr>
              <a:t>or </a:t>
            </a:r>
            <a:r>
              <a:rPr kumimoji="0" lang="en-US" altLang="en-US" sz="1800" b="1" i="1" u="none" strike="noStrike" kern="0" cap="none" spc="0" normalizeH="0" baseline="0" noProof="0" dirty="0">
                <a:ln>
                  <a:noFill/>
                </a:ln>
                <a:solidFill>
                  <a:prstClr val="white"/>
                </a:solidFill>
                <a:effectLst/>
                <a:uLnTx/>
                <a:uFillTx/>
                <a:latin typeface="Arial" panose="020B0604020202020204" pitchFamily="34" charset="0"/>
                <a:ea typeface="+mn-ea"/>
                <a:cs typeface="+mn-cs"/>
              </a:rPr>
              <a:t>fo</a:t>
            </a: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F2, </a:t>
            </a:r>
            <a:r>
              <a:rPr kumimoji="0" lang="en-US" altLang="en-US" sz="1800" b="1" i="1" u="none" strike="noStrike" kern="0" cap="none" spc="0" normalizeH="0" baseline="0" noProof="0" dirty="0">
                <a:ln>
                  <a:noFill/>
                </a:ln>
                <a:solidFill>
                  <a:prstClr val="white"/>
                </a:solidFill>
                <a:effectLst/>
                <a:uLnTx/>
                <a:uFillTx/>
                <a:latin typeface="Arial" panose="020B0604020202020204" pitchFamily="34" charset="0"/>
                <a:ea typeface="+mn-ea"/>
                <a:cs typeface="+mn-cs"/>
              </a:rPr>
              <a:t>hm</a:t>
            </a: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F2 or M(3000)F2, </a:t>
            </a:r>
            <a:r>
              <a:rPr kumimoji="0" lang="en-US" altLang="en-US" sz="1800" b="1" i="1" u="none" strike="noStrike" kern="0" cap="none" spc="0" normalizeH="0" baseline="0" noProof="0" dirty="0">
                <a:ln>
                  <a:noFill/>
                </a:ln>
                <a:solidFill>
                  <a:prstClr val="white"/>
                </a:solidFill>
                <a:effectLst/>
                <a:uLnTx/>
                <a:uFillTx/>
                <a:latin typeface="Arial" panose="020B0604020202020204" pitchFamily="34" charset="0"/>
                <a:ea typeface="+mn-ea"/>
                <a:cs typeface="+mn-cs"/>
              </a:rPr>
              <a:t>Nm</a:t>
            </a: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F1</a:t>
            </a:r>
            <a:r>
              <a:rPr lang="en-US" altLang="en-US" sz="1800" b="1" kern="0" dirty="0">
                <a:solidFill>
                  <a:prstClr val="white"/>
                </a:solidFill>
                <a:latin typeface="Arial" panose="020B0604020202020204" pitchFamily="34" charset="0"/>
              </a:rPr>
              <a:t> or </a:t>
            </a:r>
            <a:r>
              <a:rPr kumimoji="0" lang="en-US" altLang="en-US" sz="1800" b="1" i="1" u="none" strike="noStrike" kern="0" cap="none" spc="0" normalizeH="0" baseline="0" noProof="0" dirty="0">
                <a:ln>
                  <a:noFill/>
                </a:ln>
                <a:solidFill>
                  <a:prstClr val="white"/>
                </a:solidFill>
                <a:effectLst/>
                <a:uLnTx/>
                <a:uFillTx/>
                <a:latin typeface="Arial" panose="020B0604020202020204" pitchFamily="34" charset="0"/>
                <a:ea typeface="+mn-ea"/>
                <a:cs typeface="+mn-cs"/>
              </a:rPr>
              <a:t>fo</a:t>
            </a: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F1, </a:t>
            </a:r>
            <a:r>
              <a:rPr kumimoji="0" lang="en-US" altLang="en-US" sz="1800" b="1" i="1" u="none" strike="noStrike" kern="0" cap="none" spc="0" normalizeH="0" baseline="0" noProof="0" dirty="0" err="1">
                <a:ln>
                  <a:noFill/>
                </a:ln>
                <a:solidFill>
                  <a:prstClr val="white"/>
                </a:solidFill>
                <a:effectLst/>
                <a:uLnTx/>
                <a:uFillTx/>
                <a:latin typeface="Arial" panose="020B0604020202020204" pitchFamily="34" charset="0"/>
                <a:ea typeface="+mn-ea"/>
                <a:cs typeface="+mn-cs"/>
              </a:rPr>
              <a:t>Nm</a:t>
            </a:r>
            <a:r>
              <a:rPr kumimoji="0" lang="en-US" altLang="en-US" sz="1800" b="1" i="0" u="none" strike="noStrike" kern="0" cap="none" spc="0" normalizeH="0" baseline="0" noProof="0" dirty="0" err="1">
                <a:ln>
                  <a:noFill/>
                </a:ln>
                <a:solidFill>
                  <a:prstClr val="white"/>
                </a:solidFill>
                <a:effectLst/>
                <a:uLnTx/>
                <a:uFillTx/>
                <a:latin typeface="Arial" panose="020B0604020202020204" pitchFamily="34" charset="0"/>
                <a:ea typeface="+mn-ea"/>
                <a:cs typeface="+mn-cs"/>
              </a:rPr>
              <a:t>E</a:t>
            </a:r>
            <a:r>
              <a:rPr lang="en-US" altLang="en-US" sz="1800" b="1" kern="0" dirty="0">
                <a:solidFill>
                  <a:prstClr val="white"/>
                </a:solidFill>
                <a:latin typeface="Arial" panose="020B0604020202020204" pitchFamily="34" charset="0"/>
              </a:rPr>
              <a:t> or </a:t>
            </a:r>
            <a:r>
              <a:rPr kumimoji="0" lang="en-US" altLang="en-US" sz="1800" b="1" i="1" u="none" strike="noStrike" kern="0" cap="none" spc="0" normalizeH="0" baseline="0" noProof="0" dirty="0" err="1">
                <a:ln>
                  <a:noFill/>
                </a:ln>
                <a:solidFill>
                  <a:prstClr val="white"/>
                </a:solidFill>
                <a:effectLst/>
                <a:uLnTx/>
                <a:uFillTx/>
                <a:latin typeface="Arial" panose="020B0604020202020204" pitchFamily="34" charset="0"/>
                <a:ea typeface="+mn-ea"/>
                <a:cs typeface="+mn-cs"/>
              </a:rPr>
              <a:t>fo</a:t>
            </a:r>
            <a:r>
              <a:rPr kumimoji="0" lang="en-US" altLang="en-US" sz="1800" b="1" i="0" u="none" strike="noStrike" kern="0" cap="none" spc="0" normalizeH="0" baseline="0" noProof="0" dirty="0" err="1">
                <a:ln>
                  <a:noFill/>
                </a:ln>
                <a:solidFill>
                  <a:prstClr val="white"/>
                </a:solidFill>
                <a:effectLst/>
                <a:uLnTx/>
                <a:uFillTx/>
                <a:latin typeface="Arial" panose="020B0604020202020204" pitchFamily="34" charset="0"/>
                <a:ea typeface="+mn-ea"/>
                <a:cs typeface="+mn-cs"/>
              </a:rPr>
              <a:t>E</a:t>
            </a: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1800" b="1" i="1" u="none" strike="noStrike" kern="0" cap="none" spc="0" normalizeH="0" baseline="0" noProof="0" dirty="0" err="1">
                <a:ln>
                  <a:noFill/>
                </a:ln>
                <a:solidFill>
                  <a:prstClr val="white"/>
                </a:solidFill>
                <a:effectLst/>
                <a:uLnTx/>
                <a:uFillTx/>
                <a:latin typeface="Arial" panose="020B0604020202020204" pitchFamily="34" charset="0"/>
                <a:ea typeface="+mn-ea"/>
                <a:cs typeface="+mn-cs"/>
              </a:rPr>
              <a:t>hm</a:t>
            </a:r>
            <a:r>
              <a:rPr kumimoji="0" lang="en-US" altLang="en-US" sz="1800" b="1" i="0" u="none" strike="noStrike" kern="0" cap="none" spc="0" normalizeH="0" baseline="0" noProof="0" dirty="0" err="1">
                <a:ln>
                  <a:noFill/>
                </a:ln>
                <a:solidFill>
                  <a:prstClr val="white"/>
                </a:solidFill>
                <a:effectLst/>
                <a:uLnTx/>
                <a:uFillTx/>
                <a:latin typeface="Arial" panose="020B0604020202020204" pitchFamily="34" charset="0"/>
                <a:ea typeface="+mn-ea"/>
                <a:cs typeface="+mn-cs"/>
              </a:rPr>
              <a:t>E</a:t>
            </a: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1800" b="1" i="1" u="none" strike="noStrike" kern="0" cap="none" spc="0" normalizeH="0" baseline="0" noProof="0" dirty="0">
                <a:ln>
                  <a:noFill/>
                </a:ln>
                <a:solidFill>
                  <a:prstClr val="white"/>
                </a:solidFill>
                <a:effectLst/>
                <a:uLnTx/>
                <a:uFillTx/>
                <a:latin typeface="Arial" panose="020B0604020202020204" pitchFamily="34" charset="0"/>
                <a:ea typeface="+mn-ea"/>
                <a:cs typeface="+mn-cs"/>
              </a:rPr>
              <a:t>B</a:t>
            </a:r>
            <a:r>
              <a:rPr kumimoji="0" lang="en-US" altLang="en-US" sz="1800" b="1" i="1" u="none" strike="noStrike" kern="0" cap="none" spc="0" normalizeH="0" baseline="-25000" noProof="0" dirty="0">
                <a:ln>
                  <a:noFill/>
                </a:ln>
                <a:solidFill>
                  <a:prstClr val="white"/>
                </a:solidFill>
                <a:effectLst/>
                <a:uLnTx/>
                <a:uFillTx/>
                <a:latin typeface="Arial" panose="020B0604020202020204" pitchFamily="34" charset="0"/>
                <a:ea typeface="+mn-ea"/>
                <a:cs typeface="+mn-cs"/>
              </a:rPr>
              <a:t>0</a:t>
            </a:r>
            <a:r>
              <a:rPr kumimoji="0" lang="en-US" alt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1800" b="1" i="1" u="none" strike="noStrike" kern="0" cap="none" spc="0" normalizeH="0" baseline="0" noProof="0" dirty="0">
                <a:ln>
                  <a:noFill/>
                </a:ln>
                <a:solidFill>
                  <a:prstClr val="white"/>
                </a:solidFill>
                <a:effectLst/>
                <a:uLnTx/>
                <a:uFillTx/>
                <a:latin typeface="Arial" panose="020B0604020202020204" pitchFamily="34" charset="0"/>
                <a:ea typeface="+mn-ea"/>
                <a:cs typeface="+mn-cs"/>
              </a:rPr>
              <a:t>B</a:t>
            </a:r>
            <a:r>
              <a:rPr kumimoji="0" lang="en-US" altLang="en-US" sz="1800" b="1" i="1" u="none" strike="noStrike" kern="0" cap="none" spc="0" normalizeH="0" baseline="-25000" noProof="0" dirty="0">
                <a:ln>
                  <a:noFill/>
                </a:ln>
                <a:solidFill>
                  <a:prstClr val="white"/>
                </a:solidFill>
                <a:effectLst/>
                <a:uLnTx/>
                <a:uFillTx/>
                <a:latin typeface="Arial" panose="020B0604020202020204" pitchFamily="34" charset="0"/>
                <a:ea typeface="+mn-ea"/>
                <a:cs typeface="+mn-cs"/>
              </a:rPr>
              <a:t>1</a:t>
            </a:r>
            <a:endParaRPr kumimoji="0" lang="en-US" altLang="en-US" sz="1800" b="1" i="1"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9241" name="กลุ่ม 5">
            <a:extLst>
              <a:ext uri="{FF2B5EF4-FFF2-40B4-BE49-F238E27FC236}">
                <a16:creationId xmlns:a16="http://schemas.microsoft.com/office/drawing/2014/main" id="{E56733BE-A262-7F36-FF28-BB2439EF54A2}"/>
              </a:ext>
            </a:extLst>
          </p:cNvPr>
          <p:cNvGrpSpPr>
            <a:grpSpLocks/>
          </p:cNvGrpSpPr>
          <p:nvPr/>
        </p:nvGrpSpPr>
        <p:grpSpPr bwMode="auto">
          <a:xfrm>
            <a:off x="0" y="6357938"/>
            <a:ext cx="9144000" cy="269875"/>
            <a:chOff x="0" y="6252111"/>
            <a:chExt cx="9144000" cy="408800"/>
          </a:xfrm>
        </p:grpSpPr>
        <p:cxnSp>
          <p:nvCxnSpPr>
            <p:cNvPr id="9243" name="ตัวเชื่อมต่อตรง 6">
              <a:extLst>
                <a:ext uri="{FF2B5EF4-FFF2-40B4-BE49-F238E27FC236}">
                  <a16:creationId xmlns:a16="http://schemas.microsoft.com/office/drawing/2014/main" id="{7639CF9D-89A1-C665-6B5F-56C2FBC4D3A1}"/>
                </a:ext>
              </a:extLst>
            </p:cNvPr>
            <p:cNvCxnSpPr>
              <a:cxnSpLocks noChangeShapeType="1"/>
            </p:cNvCxnSpPr>
            <p:nvPr/>
          </p:nvCxnSpPr>
          <p:spPr bwMode="auto">
            <a:xfrm>
              <a:off x="0" y="6286520"/>
              <a:ext cx="9144000" cy="1588"/>
            </a:xfrm>
            <a:prstGeom prst="line">
              <a:avLst/>
            </a:prstGeom>
            <a:noFill/>
            <a:ln w="38100" algn="ctr">
              <a:solidFill>
                <a:srgbClr val="FF9933"/>
              </a:solidFill>
              <a:round/>
              <a:headEnd/>
              <a:tailEnd/>
            </a:ln>
            <a:extLst>
              <a:ext uri="{909E8E84-426E-40DD-AFC4-6F175D3DCCD1}">
                <a14:hiddenFill xmlns:a14="http://schemas.microsoft.com/office/drawing/2010/main">
                  <a:noFill/>
                </a14:hiddenFill>
              </a:ext>
            </a:extLst>
          </p:spPr>
        </p:cxnSp>
        <p:sp>
          <p:nvSpPr>
            <p:cNvPr id="9244" name="TextBox 8">
              <a:extLst>
                <a:ext uri="{FF2B5EF4-FFF2-40B4-BE49-F238E27FC236}">
                  <a16:creationId xmlns:a16="http://schemas.microsoft.com/office/drawing/2014/main" id="{F1944EED-A2C5-3DAC-6B66-D2C78DEDBEF8}"/>
                </a:ext>
              </a:extLst>
            </p:cNvPr>
            <p:cNvSpPr txBox="1">
              <a:spLocks noChangeArrowheads="1"/>
            </p:cNvSpPr>
            <p:nvPr/>
          </p:nvSpPr>
          <p:spPr bwMode="auto">
            <a:xfrm>
              <a:off x="7402686" y="6252111"/>
              <a:ext cx="184731" cy="4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Cooper Black" panose="0208090404030B020404" pitchFamily="18" charset="0"/>
                <a:ea typeface="+mn-ea"/>
                <a:cs typeface="Cordia New" pitchFamily="34" charset="-34"/>
              </a:endParaRPr>
            </a:p>
          </p:txBody>
        </p:sp>
      </p:grpSp>
      <p:sp>
        <p:nvSpPr>
          <p:cNvPr id="9242" name="TextBox 28">
            <a:extLst>
              <a:ext uri="{FF2B5EF4-FFF2-40B4-BE49-F238E27FC236}">
                <a16:creationId xmlns:a16="http://schemas.microsoft.com/office/drawing/2014/main" id="{2E75B3AE-68E6-5681-0E29-AE4258E2C74F}"/>
              </a:ext>
            </a:extLst>
          </p:cNvPr>
          <p:cNvSpPr txBox="1">
            <a:spLocks noChangeArrowheads="1"/>
          </p:cNvSpPr>
          <p:nvPr/>
        </p:nvSpPr>
        <p:spPr bwMode="auto">
          <a:xfrm>
            <a:off x="76200" y="6450784"/>
            <a:ext cx="151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1" u="none" strike="noStrike" kern="0" cap="none" spc="0" normalizeH="0" baseline="0" noProof="0" dirty="0">
                <a:ln>
                  <a:noFill/>
                </a:ln>
                <a:effectLst/>
                <a:uLnTx/>
                <a:uFillTx/>
                <a:latin typeface="Arial" panose="020B0604020202020204" pitchFamily="34" charset="0"/>
                <a:ea typeface="+mn-ea"/>
                <a:cs typeface="+mn-cs"/>
              </a:rPr>
              <a:t>irimodel.org</a:t>
            </a:r>
          </a:p>
        </p:txBody>
      </p:sp>
      <p:sp>
        <p:nvSpPr>
          <p:cNvPr id="6" name="Slide Number Placeholder 5">
            <a:extLst>
              <a:ext uri="{FF2B5EF4-FFF2-40B4-BE49-F238E27FC236}">
                <a16:creationId xmlns:a16="http://schemas.microsoft.com/office/drawing/2014/main" id="{EAC38126-ACD1-FDFB-E160-249477892E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FFACD-DABB-452B-819E-51EBB9BDD959}" type="slidenum">
              <a:rPr kumimoji="0" lang="en-US" sz="2400" b="0" i="0" u="none" strike="noStrike" kern="0" cap="none" spc="0" normalizeH="0" baseline="0" noProof="0" smtClean="0">
                <a:ln>
                  <a:noFill/>
                </a:ln>
                <a:solidFill>
                  <a:schemeClr val="tx1"/>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2400" b="0" i="0" u="none" strike="noStrike" kern="0" cap="none" spc="0" normalizeH="0" baseline="0" noProof="0" dirty="0">
              <a:ln>
                <a:noFill/>
              </a:ln>
              <a:solidFill>
                <a:schemeClr val="tx1"/>
              </a:solidFill>
              <a:effectLst/>
              <a:uLnTx/>
              <a:uFillTx/>
              <a:latin typeface="Century Gothic" panose="020B0502020202020204"/>
              <a:ea typeface="+mn-ea"/>
              <a:cs typeface="+mn-cs"/>
            </a:endParaRPr>
          </a:p>
        </p:txBody>
      </p:sp>
      <p:pic>
        <p:nvPicPr>
          <p:cNvPr id="28" name="Picture 27">
            <a:extLst>
              <a:ext uri="{FF2B5EF4-FFF2-40B4-BE49-F238E27FC236}">
                <a16:creationId xmlns:a16="http://schemas.microsoft.com/office/drawing/2014/main" id="{F3E705F3-C4F1-0C8F-9410-C9975F9A61A2}"/>
              </a:ext>
            </a:extLst>
          </p:cNvPr>
          <p:cNvPicPr>
            <a:picLocks noChangeAspect="1"/>
          </p:cNvPicPr>
          <p:nvPr/>
        </p:nvPicPr>
        <p:blipFill>
          <a:blip r:embed="rId2"/>
          <a:stretch>
            <a:fillRect/>
          </a:stretch>
        </p:blipFill>
        <p:spPr>
          <a:xfrm>
            <a:off x="0" y="-5407"/>
            <a:ext cx="9144000" cy="925358"/>
          </a:xfrm>
          <a:prstGeom prst="rect">
            <a:avLst/>
          </a:prstGeom>
        </p:spPr>
      </p:pic>
      <p:sp>
        <p:nvSpPr>
          <p:cNvPr id="29" name="Rectangle 2">
            <a:extLst>
              <a:ext uri="{FF2B5EF4-FFF2-40B4-BE49-F238E27FC236}">
                <a16:creationId xmlns:a16="http://schemas.microsoft.com/office/drawing/2014/main" id="{4A412D60-C9A7-26B8-F1F8-D85A40336FBC}"/>
              </a:ext>
            </a:extLst>
          </p:cNvPr>
          <p:cNvSpPr txBox="1">
            <a:spLocks noChangeArrowheads="1"/>
          </p:cNvSpPr>
          <p:nvPr/>
        </p:nvSpPr>
        <p:spPr bwMode="auto">
          <a:xfrm>
            <a:off x="16330" y="20220"/>
            <a:ext cx="9143999" cy="785812"/>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Arial" pitchFamily="34" charset="0"/>
              </a:rPr>
              <a:t>IRI Specifics</a:t>
            </a:r>
            <a:endParaRPr kumimoji="0" lang="th-TH"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DilleniaUPC" panose="02020603050405020304" pitchFamily="18" charset="-34"/>
            </a:endParaRPr>
          </a:p>
        </p:txBody>
      </p:sp>
    </p:spTree>
    <p:extLst>
      <p:ext uri="{BB962C8B-B14F-4D97-AF65-F5344CB8AC3E}">
        <p14:creationId xmlns:p14="http://schemas.microsoft.com/office/powerpoint/2010/main" val="899075523"/>
      </p:ext>
    </p:extLst>
  </p:cSld>
  <p:clrMapOvr>
    <a:masterClrMapping/>
  </p:clrMapOvr>
  <mc:AlternateContent xmlns:mc="http://schemas.openxmlformats.org/markup-compatibility/2006" xmlns:p14="http://schemas.microsoft.com/office/powerpoint/2010/main">
    <mc:Choice Requires="p14">
      <p:transition spd="slow" p14:dur="2000" advTm="83322"/>
    </mc:Choice>
    <mc:Fallback xmlns="">
      <p:transition spd="slow" advTm="8332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2">
            <a:extLst>
              <a:ext uri="{FF2B5EF4-FFF2-40B4-BE49-F238E27FC236}">
                <a16:creationId xmlns:a16="http://schemas.microsoft.com/office/drawing/2014/main" id="{AAAC1CD8-E70A-1C59-EE2C-8251D21F2DE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F3A8CC-0100-43B9-8258-FC6FD840B381}" type="slidenum">
              <a:rPr lang="en-US" altLang="en-US" sz="1400" smtClean="0"/>
              <a:pPr>
                <a:spcBef>
                  <a:spcPct val="0"/>
                </a:spcBef>
                <a:buFontTx/>
                <a:buNone/>
              </a:pPr>
              <a:t>4</a:t>
            </a:fld>
            <a:endParaRPr lang="en-US" altLang="en-US" sz="1400" dirty="0"/>
          </a:p>
        </p:txBody>
      </p:sp>
      <p:sp>
        <p:nvSpPr>
          <p:cNvPr id="6" name="Rectangle 5">
            <a:extLst>
              <a:ext uri="{FF2B5EF4-FFF2-40B4-BE49-F238E27FC236}">
                <a16:creationId xmlns:a16="http://schemas.microsoft.com/office/drawing/2014/main" id="{A763866B-D38C-B6F2-091B-E07FCE7903C8}"/>
              </a:ext>
            </a:extLst>
          </p:cNvPr>
          <p:cNvSpPr/>
          <p:nvPr/>
        </p:nvSpPr>
        <p:spPr>
          <a:xfrm>
            <a:off x="195741" y="873871"/>
            <a:ext cx="7154862" cy="5170646"/>
          </a:xfrm>
          <a:prstGeom prst="rect">
            <a:avLst/>
          </a:prstGeom>
          <a:noFill/>
        </p:spPr>
        <p:txBody>
          <a:bodyPr>
            <a:spAutoFit/>
          </a:bodyPr>
          <a:lstStyle/>
          <a:p>
            <a:pPr algn="ctr">
              <a:defRPr/>
            </a:pPr>
            <a:endParaRPr lang="en-US" sz="1200" dirty="0">
              <a:latin typeface="STIX-Regular"/>
            </a:endParaRPr>
          </a:p>
          <a:p>
            <a:pPr marL="171450" indent="-171450">
              <a:buFont typeface="Wingdings" panose="05000000000000000000" pitchFamily="2" charset="2"/>
              <a:buChar char="v"/>
              <a:defRPr/>
            </a:pPr>
            <a:r>
              <a:rPr lang="en-US" sz="1600" dirty="0">
                <a:latin typeface="STIX-Regular"/>
              </a:rPr>
              <a:t> The worldwide network of </a:t>
            </a:r>
            <a:r>
              <a:rPr lang="en-US" sz="1600" b="1" u="sng" dirty="0">
                <a:latin typeface="STIX-Regular"/>
              </a:rPr>
              <a:t>ionosondes</a:t>
            </a:r>
            <a:r>
              <a:rPr lang="en-US" sz="1600" dirty="0">
                <a:latin typeface="STIX-Regular"/>
              </a:rPr>
              <a:t> (150–170 stations) going back to the   </a:t>
            </a:r>
          </a:p>
          <a:p>
            <a:pPr>
              <a:defRPr/>
            </a:pPr>
            <a:r>
              <a:rPr lang="en-US" sz="1600" dirty="0">
                <a:latin typeface="STIX-Regular"/>
              </a:rPr>
              <a:t>      fifties, and in recent years aided by the steadily increasing network of </a:t>
            </a:r>
            <a:r>
              <a:rPr lang="en-US" sz="1600" b="1" u="sng" dirty="0" err="1">
                <a:latin typeface="STIX-Regular"/>
              </a:rPr>
              <a:t>digisondes</a:t>
            </a:r>
            <a:r>
              <a:rPr lang="en-US" sz="1600" dirty="0">
                <a:latin typeface="STIX-Regular"/>
              </a:rPr>
              <a:t> </a:t>
            </a:r>
          </a:p>
          <a:p>
            <a:pPr>
              <a:defRPr/>
            </a:pPr>
            <a:r>
              <a:rPr lang="en-US" sz="1600" dirty="0">
                <a:latin typeface="STIX-Regular"/>
              </a:rPr>
              <a:t>      (~70):   </a:t>
            </a:r>
            <a:r>
              <a:rPr lang="en-US" sz="1600" dirty="0">
                <a:solidFill>
                  <a:schemeClr val="tx2"/>
                </a:solidFill>
                <a:latin typeface="STIX-Regular"/>
              </a:rPr>
              <a:t>F2 peak density and height and the profile below the peak (</a:t>
            </a:r>
            <a:r>
              <a:rPr lang="en-US" sz="1600" dirty="0" err="1">
                <a:solidFill>
                  <a:schemeClr val="tx2"/>
                </a:solidFill>
                <a:latin typeface="STIX-Regular"/>
              </a:rPr>
              <a:t>bottomside</a:t>
            </a:r>
            <a:r>
              <a:rPr lang="en-US" sz="1600" dirty="0">
                <a:solidFill>
                  <a:schemeClr val="tx2"/>
                </a:solidFill>
                <a:latin typeface="STIX-Regular"/>
              </a:rPr>
              <a:t>);   </a:t>
            </a:r>
          </a:p>
          <a:p>
            <a:pPr>
              <a:defRPr/>
            </a:pPr>
            <a:r>
              <a:rPr lang="en-US" sz="1600" dirty="0">
                <a:solidFill>
                  <a:schemeClr val="tx2"/>
                </a:solidFill>
                <a:latin typeface="STIX-Regular"/>
              </a:rPr>
              <a:t>      spread-F occurrence probability</a:t>
            </a:r>
          </a:p>
          <a:p>
            <a:pPr>
              <a:defRPr/>
            </a:pPr>
            <a:endParaRPr lang="en-US" sz="800" dirty="0">
              <a:solidFill>
                <a:schemeClr val="accent1">
                  <a:lumMod val="75000"/>
                </a:schemeClr>
              </a:solidFill>
              <a:latin typeface="STIX-Regular"/>
            </a:endParaRPr>
          </a:p>
          <a:p>
            <a:pPr marL="171450" indent="-171450">
              <a:buFont typeface="Wingdings" panose="05000000000000000000" pitchFamily="2" charset="2"/>
              <a:buChar char="v"/>
              <a:defRPr/>
            </a:pPr>
            <a:r>
              <a:rPr lang="en-US" sz="1600" b="1" dirty="0">
                <a:latin typeface="STIX-Regular"/>
              </a:rPr>
              <a:t> </a:t>
            </a:r>
            <a:r>
              <a:rPr lang="en-US" sz="1600" b="1" u="sng" dirty="0">
                <a:latin typeface="STIX-Regular"/>
              </a:rPr>
              <a:t>Incoherent scatter radars </a:t>
            </a:r>
            <a:r>
              <a:rPr lang="en-US" sz="1600" dirty="0">
                <a:latin typeface="STIX-Regular"/>
              </a:rPr>
              <a:t> (ALTAIR, AMISR, EISCAT, </a:t>
            </a:r>
            <a:r>
              <a:rPr lang="en-US" sz="1600" dirty="0" err="1">
                <a:latin typeface="STIX-Regular"/>
              </a:rPr>
              <a:t>Jicamarca</a:t>
            </a:r>
            <a:r>
              <a:rPr lang="en-US" sz="1600" dirty="0">
                <a:latin typeface="STIX-Regular"/>
              </a:rPr>
              <a:t>, Millstone Hill,  </a:t>
            </a:r>
          </a:p>
          <a:p>
            <a:pPr>
              <a:defRPr/>
            </a:pPr>
            <a:r>
              <a:rPr lang="en-US" sz="1600" dirty="0">
                <a:latin typeface="STIX-Regular"/>
              </a:rPr>
              <a:t>     Kharkiv, </a:t>
            </a:r>
            <a:r>
              <a:rPr lang="en-US" sz="1600" dirty="0">
                <a:latin typeface="Calibri" panose="020F0502020204030204" pitchFamily="34" charset="0"/>
                <a:ea typeface="Calibri" panose="020F0502020204030204" pitchFamily="34" charset="0"/>
                <a:cs typeface="Calibri" panose="020F0502020204030204" pitchFamily="34" charset="0"/>
              </a:rPr>
              <a:t> QJISR,</a:t>
            </a:r>
            <a:r>
              <a:rPr lang="en-US" sz="1600" dirty="0">
                <a:latin typeface="STIX-Regular"/>
              </a:rPr>
              <a:t> RISR, </a:t>
            </a:r>
            <a:r>
              <a:rPr lang="en-US" sz="1600" dirty="0" err="1">
                <a:latin typeface="STIX-Regular"/>
              </a:rPr>
              <a:t>Shigaraki</a:t>
            </a:r>
            <a:r>
              <a:rPr lang="en-US" sz="1600" dirty="0">
                <a:latin typeface="STIX-Regular"/>
              </a:rPr>
              <a:t>): </a:t>
            </a:r>
            <a:r>
              <a:rPr lang="en-US" sz="1600" i="1" dirty="0">
                <a:solidFill>
                  <a:schemeClr val="tx2"/>
                </a:solidFill>
                <a:latin typeface="STIX-Regular"/>
              </a:rPr>
              <a:t>N</a:t>
            </a:r>
            <a:r>
              <a:rPr lang="en-US" sz="1600" i="1" baseline="-25000" dirty="0">
                <a:solidFill>
                  <a:schemeClr val="tx2"/>
                </a:solidFill>
                <a:latin typeface="STIX-Regular"/>
              </a:rPr>
              <a:t>e</a:t>
            </a:r>
            <a:r>
              <a:rPr lang="en-US" sz="1600" i="1" dirty="0">
                <a:solidFill>
                  <a:schemeClr val="tx2"/>
                </a:solidFill>
                <a:latin typeface="STIX-Regular"/>
              </a:rPr>
              <a:t> , </a:t>
            </a:r>
            <a:r>
              <a:rPr lang="en-US" sz="1600" i="1" dirty="0" err="1">
                <a:solidFill>
                  <a:schemeClr val="tx2"/>
                </a:solidFill>
                <a:latin typeface="STIX-Regular"/>
              </a:rPr>
              <a:t>T</a:t>
            </a:r>
            <a:r>
              <a:rPr lang="en-US" sz="1600" i="1" baseline="-25000" dirty="0" err="1">
                <a:solidFill>
                  <a:schemeClr val="tx2"/>
                </a:solidFill>
                <a:latin typeface="STIX-Regular"/>
              </a:rPr>
              <a:t>e</a:t>
            </a:r>
            <a:r>
              <a:rPr lang="en-US" sz="1600" i="1" dirty="0">
                <a:solidFill>
                  <a:schemeClr val="tx2"/>
                </a:solidFill>
                <a:latin typeface="STIX-Regular"/>
              </a:rPr>
              <a:t> , N</a:t>
            </a:r>
            <a:r>
              <a:rPr lang="en-US" sz="1600" i="1" baseline="-25000" dirty="0">
                <a:solidFill>
                  <a:schemeClr val="tx2"/>
                </a:solidFill>
                <a:latin typeface="STIX-Regular"/>
              </a:rPr>
              <a:t>i </a:t>
            </a:r>
            <a:r>
              <a:rPr lang="en-US" sz="1600" i="1" dirty="0">
                <a:solidFill>
                  <a:schemeClr val="tx2"/>
                </a:solidFill>
                <a:latin typeface="STIX-Regular"/>
              </a:rPr>
              <a:t> , T</a:t>
            </a:r>
            <a:r>
              <a:rPr lang="en-US" sz="1600" i="1" baseline="-25000" dirty="0">
                <a:solidFill>
                  <a:schemeClr val="tx2"/>
                </a:solidFill>
                <a:latin typeface="STIX-Regular"/>
              </a:rPr>
              <a:t>i</a:t>
            </a:r>
            <a:r>
              <a:rPr lang="en-US" sz="1600" dirty="0">
                <a:solidFill>
                  <a:schemeClr val="tx2"/>
                </a:solidFill>
                <a:latin typeface="STIX-Regular"/>
              </a:rPr>
              <a:t> profile from </a:t>
            </a:r>
            <a:r>
              <a:rPr lang="en-US" sz="1600" dirty="0" err="1">
                <a:solidFill>
                  <a:schemeClr val="tx2"/>
                </a:solidFill>
                <a:latin typeface="STIX-Regular"/>
              </a:rPr>
              <a:t>bottomside</a:t>
            </a:r>
            <a:r>
              <a:rPr lang="en-US" sz="1600" dirty="0">
                <a:solidFill>
                  <a:schemeClr val="tx2"/>
                </a:solidFill>
                <a:latin typeface="STIX-Regular"/>
              </a:rPr>
              <a:t> to topside </a:t>
            </a:r>
          </a:p>
          <a:p>
            <a:pPr marL="171450" indent="-171450">
              <a:buFont typeface="Wingdings" panose="05000000000000000000" pitchFamily="2" charset="2"/>
              <a:buChar char="v"/>
              <a:defRPr/>
            </a:pPr>
            <a:endParaRPr lang="en-US" sz="800" dirty="0">
              <a:latin typeface="STIX-Regular"/>
            </a:endParaRPr>
          </a:p>
          <a:p>
            <a:pPr marL="171450" indent="-171450">
              <a:buFont typeface="Wingdings" panose="05000000000000000000" pitchFamily="2" charset="2"/>
              <a:buChar char="v"/>
              <a:defRPr/>
            </a:pPr>
            <a:r>
              <a:rPr lang="en-US" sz="1600" b="1" dirty="0">
                <a:latin typeface="STIX-Regular"/>
              </a:rPr>
              <a:t> </a:t>
            </a:r>
            <a:r>
              <a:rPr lang="en-US" sz="1600" b="1" u="sng" dirty="0">
                <a:latin typeface="STIX-Regular"/>
              </a:rPr>
              <a:t>Topside sounder</a:t>
            </a:r>
            <a:r>
              <a:rPr lang="en-US" sz="1600" b="1" dirty="0">
                <a:latin typeface="STIX-Regular"/>
              </a:rPr>
              <a:t> </a:t>
            </a:r>
            <a:r>
              <a:rPr lang="en-US" sz="1600" dirty="0">
                <a:latin typeface="STIX-Regular"/>
              </a:rPr>
              <a:t>satellites (Alouette-1, -2, ISIS-1 and -2, </a:t>
            </a:r>
            <a:r>
              <a:rPr lang="en-US" sz="1600" dirty="0" err="1">
                <a:latin typeface="STIX-Regular"/>
              </a:rPr>
              <a:t>Intercosmos</a:t>
            </a:r>
            <a:r>
              <a:rPr lang="en-US" sz="1600" dirty="0">
                <a:latin typeface="STIX-Regular"/>
              </a:rPr>
              <a:t> 19,  ISS-b): </a:t>
            </a:r>
          </a:p>
          <a:p>
            <a:pPr>
              <a:defRPr/>
            </a:pPr>
            <a:r>
              <a:rPr lang="en-US" sz="1600" i="1" dirty="0">
                <a:solidFill>
                  <a:srgbClr val="FF0000"/>
                </a:solidFill>
                <a:latin typeface="STIX-Regular"/>
              </a:rPr>
              <a:t>     </a:t>
            </a:r>
            <a:r>
              <a:rPr lang="en-US" sz="1600" i="1" dirty="0">
                <a:solidFill>
                  <a:schemeClr val="tx2"/>
                </a:solidFill>
                <a:latin typeface="STIX-Regular"/>
              </a:rPr>
              <a:t>N</a:t>
            </a:r>
            <a:r>
              <a:rPr lang="en-US" sz="1600" i="1" baseline="-25000" dirty="0">
                <a:solidFill>
                  <a:schemeClr val="tx2"/>
                </a:solidFill>
                <a:latin typeface="STIX-Regular"/>
              </a:rPr>
              <a:t>e</a:t>
            </a:r>
            <a:r>
              <a:rPr lang="en-US" sz="1600" i="1" dirty="0">
                <a:solidFill>
                  <a:schemeClr val="tx2"/>
                </a:solidFill>
                <a:latin typeface="STIX-Regular"/>
              </a:rPr>
              <a:t> </a:t>
            </a:r>
            <a:r>
              <a:rPr lang="en-US" sz="1600" dirty="0">
                <a:solidFill>
                  <a:schemeClr val="tx2"/>
                </a:solidFill>
                <a:latin typeface="STIX-Regular"/>
              </a:rPr>
              <a:t>topside profile</a:t>
            </a:r>
          </a:p>
          <a:p>
            <a:pPr marL="171450" indent="-171450">
              <a:buFont typeface="Wingdings" panose="05000000000000000000" pitchFamily="2" charset="2"/>
              <a:buChar char="v"/>
              <a:defRPr/>
            </a:pPr>
            <a:endParaRPr lang="en-US" sz="800" b="1" u="sng" dirty="0">
              <a:latin typeface="STIX-Regular"/>
            </a:endParaRPr>
          </a:p>
          <a:p>
            <a:pPr marL="171450" indent="-171450">
              <a:buFont typeface="Wingdings" panose="05000000000000000000" pitchFamily="2" charset="2"/>
              <a:buChar char="v"/>
              <a:defRPr/>
            </a:pPr>
            <a:r>
              <a:rPr lang="en-US" sz="1600" b="1" dirty="0">
                <a:latin typeface="STIX-Regular"/>
              </a:rPr>
              <a:t> </a:t>
            </a:r>
            <a:r>
              <a:rPr lang="en-US" sz="1600" b="1" u="sng" dirty="0">
                <a:latin typeface="STIX-Regular"/>
              </a:rPr>
              <a:t>Satellite in situ </a:t>
            </a:r>
            <a:r>
              <a:rPr lang="en-US" sz="1600" dirty="0">
                <a:latin typeface="STIX-Regular"/>
              </a:rPr>
              <a:t>measurements from the 60s to the present extending over more than five solar cycles:  </a:t>
            </a:r>
            <a:r>
              <a:rPr lang="en-US" sz="1600" dirty="0">
                <a:solidFill>
                  <a:schemeClr val="tx2"/>
                </a:solidFill>
                <a:latin typeface="STIX-Regular"/>
              </a:rPr>
              <a:t>Global morphology of </a:t>
            </a:r>
            <a:r>
              <a:rPr lang="en-US" sz="1600" i="1" dirty="0">
                <a:solidFill>
                  <a:schemeClr val="tx2"/>
                </a:solidFill>
                <a:latin typeface="STIX-Regular"/>
              </a:rPr>
              <a:t>N</a:t>
            </a:r>
            <a:r>
              <a:rPr lang="en-US" sz="1600" i="1" baseline="-25000" dirty="0">
                <a:solidFill>
                  <a:schemeClr val="tx2"/>
                </a:solidFill>
                <a:latin typeface="STIX-Regular"/>
              </a:rPr>
              <a:t>e</a:t>
            </a:r>
            <a:r>
              <a:rPr lang="en-US" sz="1600" i="1" dirty="0">
                <a:solidFill>
                  <a:schemeClr val="tx2"/>
                </a:solidFill>
                <a:latin typeface="STIX-Regular"/>
              </a:rPr>
              <a:t> , </a:t>
            </a:r>
            <a:r>
              <a:rPr lang="en-US" sz="1600" i="1" dirty="0" err="1">
                <a:solidFill>
                  <a:schemeClr val="tx2"/>
                </a:solidFill>
                <a:latin typeface="STIX-Regular"/>
              </a:rPr>
              <a:t>T</a:t>
            </a:r>
            <a:r>
              <a:rPr lang="en-US" sz="1600" i="1" baseline="-25000" dirty="0" err="1">
                <a:solidFill>
                  <a:schemeClr val="tx2"/>
                </a:solidFill>
                <a:latin typeface="STIX-Regular"/>
              </a:rPr>
              <a:t>e</a:t>
            </a:r>
            <a:r>
              <a:rPr lang="en-US" sz="1600" i="1" dirty="0">
                <a:solidFill>
                  <a:schemeClr val="tx2"/>
                </a:solidFill>
                <a:latin typeface="STIX-Regular"/>
              </a:rPr>
              <a:t> , N</a:t>
            </a:r>
            <a:r>
              <a:rPr lang="en-US" sz="1600" i="1" baseline="-25000" dirty="0">
                <a:solidFill>
                  <a:schemeClr val="tx2"/>
                </a:solidFill>
                <a:latin typeface="STIX-Regular"/>
              </a:rPr>
              <a:t>i </a:t>
            </a:r>
            <a:r>
              <a:rPr lang="en-US" sz="1600" i="1" dirty="0">
                <a:solidFill>
                  <a:schemeClr val="tx2"/>
                </a:solidFill>
                <a:latin typeface="STIX-Regular"/>
              </a:rPr>
              <a:t> , T</a:t>
            </a:r>
            <a:r>
              <a:rPr lang="en-US" sz="1600" i="1" baseline="-25000" dirty="0">
                <a:solidFill>
                  <a:schemeClr val="tx2"/>
                </a:solidFill>
                <a:latin typeface="STIX-Regular"/>
              </a:rPr>
              <a:t>i</a:t>
            </a:r>
            <a:r>
              <a:rPr lang="en-US" sz="1600" dirty="0">
                <a:solidFill>
                  <a:schemeClr val="tx2"/>
                </a:solidFill>
                <a:latin typeface="STIX-Regular"/>
              </a:rPr>
              <a:t>  </a:t>
            </a:r>
          </a:p>
          <a:p>
            <a:pPr marL="171450" indent="-171450">
              <a:buFont typeface="Wingdings" panose="05000000000000000000" pitchFamily="2" charset="2"/>
              <a:buChar char="v"/>
              <a:defRPr/>
            </a:pPr>
            <a:endParaRPr lang="en-US" sz="800" dirty="0">
              <a:latin typeface="STIX-Regular"/>
            </a:endParaRPr>
          </a:p>
          <a:p>
            <a:pPr marL="171450" indent="-171450">
              <a:buFont typeface="Wingdings" panose="05000000000000000000" pitchFamily="2" charset="2"/>
              <a:buChar char="v"/>
              <a:defRPr/>
            </a:pPr>
            <a:r>
              <a:rPr lang="en-US" sz="1600" b="1" dirty="0">
                <a:latin typeface="STIX-Regular"/>
              </a:rPr>
              <a:t> </a:t>
            </a:r>
            <a:r>
              <a:rPr lang="en-US" sz="1600" b="1" u="sng" dirty="0">
                <a:latin typeface="STIX-Regular"/>
              </a:rPr>
              <a:t>Rocket</a:t>
            </a:r>
            <a:r>
              <a:rPr lang="en-US" sz="1600" dirty="0">
                <a:latin typeface="STIX-Regular"/>
              </a:rPr>
              <a:t> data</a:t>
            </a:r>
            <a:r>
              <a:rPr lang="en-US" sz="1600" dirty="0">
                <a:solidFill>
                  <a:schemeClr val="accent1">
                    <a:lumMod val="75000"/>
                  </a:schemeClr>
                </a:solidFill>
                <a:latin typeface="STIX-Regular"/>
              </a:rPr>
              <a:t>: </a:t>
            </a:r>
            <a:r>
              <a:rPr lang="en-US" sz="1600" i="1" dirty="0">
                <a:solidFill>
                  <a:schemeClr val="tx2"/>
                </a:solidFill>
                <a:latin typeface="STIX-Regular"/>
              </a:rPr>
              <a:t>N</a:t>
            </a:r>
            <a:r>
              <a:rPr lang="en-US" sz="1600" i="1" baseline="-25000" dirty="0">
                <a:solidFill>
                  <a:schemeClr val="tx2"/>
                </a:solidFill>
                <a:latin typeface="STIX-Regular"/>
              </a:rPr>
              <a:t>e</a:t>
            </a:r>
            <a:r>
              <a:rPr lang="en-US" sz="1600" i="1" dirty="0">
                <a:solidFill>
                  <a:schemeClr val="tx2"/>
                </a:solidFill>
                <a:latin typeface="STIX-Regular"/>
              </a:rPr>
              <a:t> , N</a:t>
            </a:r>
            <a:r>
              <a:rPr lang="en-US" sz="1600" i="1" baseline="-25000" dirty="0">
                <a:solidFill>
                  <a:schemeClr val="tx2"/>
                </a:solidFill>
                <a:latin typeface="STIX-Regular"/>
              </a:rPr>
              <a:t>i </a:t>
            </a:r>
            <a:r>
              <a:rPr lang="en-US" sz="1600" i="1" dirty="0">
                <a:solidFill>
                  <a:schemeClr val="tx2"/>
                </a:solidFill>
                <a:latin typeface="STIX-Regular"/>
              </a:rPr>
              <a:t> </a:t>
            </a:r>
            <a:r>
              <a:rPr lang="en-US" sz="1600" dirty="0">
                <a:solidFill>
                  <a:schemeClr val="tx2"/>
                </a:solidFill>
                <a:latin typeface="STIX-Regular"/>
              </a:rPr>
              <a:t> in the D region and </a:t>
            </a:r>
            <a:r>
              <a:rPr lang="en-US" sz="1600" dirty="0" err="1">
                <a:solidFill>
                  <a:schemeClr val="tx2"/>
                </a:solidFill>
                <a:latin typeface="STIX-Regular"/>
              </a:rPr>
              <a:t>bottomside</a:t>
            </a:r>
            <a:r>
              <a:rPr lang="en-US" sz="1600" dirty="0">
                <a:solidFill>
                  <a:schemeClr val="tx2"/>
                </a:solidFill>
                <a:latin typeface="STIX-Regular"/>
              </a:rPr>
              <a:t> E region</a:t>
            </a:r>
          </a:p>
          <a:p>
            <a:pPr marL="171450" indent="-171450">
              <a:buFont typeface="Wingdings" panose="05000000000000000000" pitchFamily="2" charset="2"/>
              <a:buChar char="v"/>
              <a:defRPr/>
            </a:pPr>
            <a:endParaRPr lang="en-US" sz="800" dirty="0">
              <a:latin typeface="STIX-Regular"/>
            </a:endParaRPr>
          </a:p>
          <a:p>
            <a:pPr marL="171450" indent="-171450">
              <a:buFont typeface="Wingdings" panose="05000000000000000000" pitchFamily="2" charset="2"/>
              <a:buChar char="v"/>
              <a:defRPr/>
            </a:pPr>
            <a:r>
              <a:rPr lang="en-US" sz="1600" b="1" dirty="0">
                <a:latin typeface="STIX-Regular"/>
              </a:rPr>
              <a:t> </a:t>
            </a:r>
            <a:r>
              <a:rPr lang="en-US" sz="1600" b="1" u="sng" dirty="0">
                <a:latin typeface="STIX-Regular"/>
              </a:rPr>
              <a:t>Global Navigation Satellite System</a:t>
            </a:r>
            <a:r>
              <a:rPr lang="en-US" sz="1600" b="1" dirty="0">
                <a:latin typeface="STIX-Regular"/>
              </a:rPr>
              <a:t> </a:t>
            </a:r>
            <a:r>
              <a:rPr lang="en-US" sz="1600" dirty="0">
                <a:latin typeface="STIX-Regular"/>
              </a:rPr>
              <a:t>(GNSS: GPS, GLONASS, BEIDOU): </a:t>
            </a:r>
            <a:r>
              <a:rPr lang="en-US" sz="1600" dirty="0">
                <a:solidFill>
                  <a:schemeClr val="tx2"/>
                </a:solidFill>
                <a:latin typeface="STIX-Regular"/>
              </a:rPr>
              <a:t>Slant and  </a:t>
            </a:r>
          </a:p>
          <a:p>
            <a:pPr>
              <a:defRPr/>
            </a:pPr>
            <a:r>
              <a:rPr lang="en-US" sz="1600" dirty="0">
                <a:solidFill>
                  <a:schemeClr val="tx2"/>
                </a:solidFill>
                <a:latin typeface="STIX-Regular"/>
              </a:rPr>
              <a:t>     vertical </a:t>
            </a:r>
            <a:r>
              <a:rPr lang="en-US" sz="1600" i="1" dirty="0">
                <a:solidFill>
                  <a:schemeClr val="tx2"/>
                </a:solidFill>
                <a:latin typeface="STIX-Regular"/>
              </a:rPr>
              <a:t>TEC</a:t>
            </a:r>
            <a:r>
              <a:rPr lang="en-US" sz="1600" dirty="0">
                <a:solidFill>
                  <a:schemeClr val="tx2"/>
                </a:solidFill>
                <a:latin typeface="STIX-Regular"/>
              </a:rPr>
              <a:t> and GIMs for updating and data assimilation procedures</a:t>
            </a:r>
          </a:p>
          <a:p>
            <a:pPr marL="171450" indent="-171450">
              <a:buFont typeface="Wingdings" panose="05000000000000000000" pitchFamily="2" charset="2"/>
              <a:buChar char="v"/>
              <a:defRPr/>
            </a:pPr>
            <a:endParaRPr lang="en-US" sz="800" dirty="0">
              <a:latin typeface="STIX-Regular"/>
            </a:endParaRPr>
          </a:p>
          <a:p>
            <a:pPr marL="171450" indent="-171450">
              <a:buFont typeface="Wingdings" panose="05000000000000000000" pitchFamily="2" charset="2"/>
              <a:buChar char="v"/>
              <a:defRPr/>
            </a:pPr>
            <a:r>
              <a:rPr lang="en-US" sz="1600" b="1" dirty="0">
                <a:latin typeface="STIX-Regular"/>
              </a:rPr>
              <a:t> </a:t>
            </a:r>
            <a:r>
              <a:rPr lang="en-US" sz="1600" b="1" u="sng" dirty="0">
                <a:latin typeface="STIX-Regular"/>
              </a:rPr>
              <a:t>Radio occultation </a:t>
            </a:r>
            <a:r>
              <a:rPr lang="en-US" sz="1600" dirty="0">
                <a:latin typeface="STIX-Regular"/>
              </a:rPr>
              <a:t>(RO) with LEO satellites with GNSS receiver (CHAMP, GRACE, SAC-C, C/NOFS, COSMIC): </a:t>
            </a:r>
            <a:r>
              <a:rPr lang="en-US" sz="1600" i="1" dirty="0">
                <a:solidFill>
                  <a:schemeClr val="tx2"/>
                </a:solidFill>
                <a:latin typeface="STIX-Regular"/>
              </a:rPr>
              <a:t>hmF2</a:t>
            </a:r>
            <a:r>
              <a:rPr lang="en-US" sz="1600" dirty="0">
                <a:solidFill>
                  <a:schemeClr val="tx2"/>
                </a:solidFill>
                <a:latin typeface="STIX-Regular"/>
              </a:rPr>
              <a:t>;</a:t>
            </a:r>
            <a:r>
              <a:rPr lang="en-US" sz="1600" i="1" dirty="0">
                <a:solidFill>
                  <a:schemeClr val="tx2"/>
                </a:solidFill>
                <a:latin typeface="STIX-Regular"/>
              </a:rPr>
              <a:t> N</a:t>
            </a:r>
            <a:r>
              <a:rPr lang="en-US" sz="1600" i="1" baseline="-25000" dirty="0">
                <a:solidFill>
                  <a:schemeClr val="tx2"/>
                </a:solidFill>
                <a:latin typeface="STIX-Regular"/>
              </a:rPr>
              <a:t>e</a:t>
            </a:r>
            <a:r>
              <a:rPr lang="en-US" sz="1600" dirty="0">
                <a:solidFill>
                  <a:schemeClr val="tx2"/>
                </a:solidFill>
                <a:latin typeface="STIX-Regular"/>
              </a:rPr>
              <a:t> profile evaluation; sporadic-E occurrence probability</a:t>
            </a:r>
          </a:p>
          <a:p>
            <a:pPr>
              <a:defRPr/>
            </a:pPr>
            <a:endParaRPr lang="en-US" sz="1400" dirty="0">
              <a:latin typeface="STIX-Regular"/>
            </a:endParaRPr>
          </a:p>
        </p:txBody>
      </p:sp>
      <p:pic>
        <p:nvPicPr>
          <p:cNvPr id="44036" name="Picture 11" descr="ionosonde">
            <a:extLst>
              <a:ext uri="{FF2B5EF4-FFF2-40B4-BE49-F238E27FC236}">
                <a16:creationId xmlns:a16="http://schemas.microsoft.com/office/drawing/2014/main" id="{150A0ABA-B0E9-C556-3EC2-BA67F99EB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2716" y="324644"/>
            <a:ext cx="795337"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12" descr="arecibo">
            <a:extLst>
              <a:ext uri="{FF2B5EF4-FFF2-40B4-BE49-F238E27FC236}">
                <a16:creationId xmlns:a16="http://schemas.microsoft.com/office/drawing/2014/main" id="{0CC9C665-1497-2E27-F142-4EEE53A65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927" y="1561278"/>
            <a:ext cx="1103586" cy="794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4" descr="p40">
            <a:extLst>
              <a:ext uri="{FF2B5EF4-FFF2-40B4-BE49-F238E27FC236}">
                <a16:creationId xmlns:a16="http://schemas.microsoft.com/office/drawing/2014/main" id="{FD3B0CAF-AD56-CE28-2226-BC1CB18D4A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720" y="3673926"/>
            <a:ext cx="6397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5" descr="ae-c__explorer-51__1">
            <a:extLst>
              <a:ext uri="{FF2B5EF4-FFF2-40B4-BE49-F238E27FC236}">
                <a16:creationId xmlns:a16="http://schemas.microsoft.com/office/drawing/2014/main" id="{7A361DB8-A2C7-BF2F-7CE7-1750DD9384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3996" y="3209513"/>
            <a:ext cx="7048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2" descr="https://encrypted-tbn3.gstatic.com/images?q=tbn:ANd9GcQr4CjrNsAmwOLGZKp0MW5BpRgC-vzbn1Zbhu8cfKfn9tPpG0wL">
            <a:extLst>
              <a:ext uri="{FF2B5EF4-FFF2-40B4-BE49-F238E27FC236}">
                <a16:creationId xmlns:a16="http://schemas.microsoft.com/office/drawing/2014/main" id="{CB4EFEC8-47D0-BC87-AC03-A0D3D04581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1653" y="4733031"/>
            <a:ext cx="1013444" cy="75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12">
            <a:extLst>
              <a:ext uri="{FF2B5EF4-FFF2-40B4-BE49-F238E27FC236}">
                <a16:creationId xmlns:a16="http://schemas.microsoft.com/office/drawing/2014/main" id="{B3F2B66C-82C8-E57E-F19D-BA5011C299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9708" y="4301563"/>
            <a:ext cx="859539" cy="66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3">
            <a:extLst>
              <a:ext uri="{FF2B5EF4-FFF2-40B4-BE49-F238E27FC236}">
                <a16:creationId xmlns:a16="http://schemas.microsoft.com/office/drawing/2014/main" id="{54C97608-30F0-291F-CADC-83AADC7866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189" y="2667603"/>
            <a:ext cx="108585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4">
            <a:extLst>
              <a:ext uri="{FF2B5EF4-FFF2-40B4-BE49-F238E27FC236}">
                <a16:creationId xmlns:a16="http://schemas.microsoft.com/office/drawing/2014/main" id="{D200B971-1AC7-7694-7D57-9412767CDE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763"/>
            <a:ext cx="7381875" cy="92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a:extLst>
              <a:ext uri="{FF2B5EF4-FFF2-40B4-BE49-F238E27FC236}">
                <a16:creationId xmlns:a16="http://schemas.microsoft.com/office/drawing/2014/main" id="{6BE12708-38A4-8DEE-706F-EA080980C438}"/>
              </a:ext>
            </a:extLst>
          </p:cNvPr>
          <p:cNvSpPr txBox="1">
            <a:spLocks noChangeArrowheads="1"/>
          </p:cNvSpPr>
          <p:nvPr/>
        </p:nvSpPr>
        <p:spPr bwMode="auto">
          <a:xfrm>
            <a:off x="-11113" y="15875"/>
            <a:ext cx="7558088" cy="785813"/>
          </a:xfrm>
          <a:prstGeom prst="rect">
            <a:avLst/>
          </a:prstGeom>
          <a:noFill/>
          <a:ln w="9525">
            <a:noFill/>
            <a:miter lim="800000"/>
            <a:headEnd/>
            <a:tailEnd/>
          </a:ln>
        </p:spPr>
        <p:txBody>
          <a:bodyPr anchor="ctr"/>
          <a:lstStyle/>
          <a:p>
            <a:pPr algn="ctr" fontAlgn="auto">
              <a:spcBef>
                <a:spcPts val="0"/>
              </a:spcBef>
              <a:spcAft>
                <a:spcPts val="0"/>
              </a:spcAft>
              <a:defRPr/>
            </a:pPr>
            <a:r>
              <a:rPr lang="en-US" sz="2800" b="1" kern="0" dirty="0">
                <a:effectLst>
                  <a:outerShdw blurRad="38100" dist="38100" dir="2700000" algn="tl">
                    <a:srgbClr val="000000">
                      <a:alpha val="43137"/>
                    </a:srgbClr>
                  </a:outerShdw>
                </a:effectLst>
              </a:rPr>
              <a:t>Ionospheric measurements used for the development of IRI</a:t>
            </a:r>
            <a:endParaRPr lang="th-TH" sz="2800" b="1" kern="0" dirty="0">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94AD73F2-681C-82B8-D6D3-8786F7BF6131}"/>
              </a:ext>
            </a:extLst>
          </p:cNvPr>
          <p:cNvSpPr/>
          <p:nvPr/>
        </p:nvSpPr>
        <p:spPr>
          <a:xfrm>
            <a:off x="280490" y="5819117"/>
            <a:ext cx="8423683" cy="954107"/>
          </a:xfrm>
          <a:prstGeom prst="rect">
            <a:avLst/>
          </a:prstGeom>
          <a:solidFill>
            <a:srgbClr val="7030A0"/>
          </a:solidFill>
        </p:spPr>
        <p:txBody>
          <a:bodyPr wrap="square">
            <a:spAutoFit/>
          </a:bodyPr>
          <a:lstStyle/>
          <a:p>
            <a:pPr algn="just"/>
            <a:r>
              <a:rPr lang="en-US" sz="1400" dirty="0">
                <a:latin typeface="STIX-Regular"/>
              </a:rPr>
              <a:t>The IRI working group has used all these data sources for IRI development and has been proactive in finding new data sources and in fully exploiting older data sources (like the Alouette/ISIS topside sounder data). Special IRI workshops discussed the most reliable data sources for the lower ionosphere and helped to resolve discrepancies that existed early on between measurements from the ground and in space.</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905000" y="304800"/>
            <a:ext cx="55467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latin typeface="Arial" panose="020B0604020202020204" pitchFamily="34" charset="0"/>
              </a:rPr>
              <a:t>Problems with R and F10.7</a:t>
            </a:r>
            <a:r>
              <a:rPr lang="en-US" altLang="en-US" sz="1800">
                <a:latin typeface="Arial" panose="020B0604020202020204" pitchFamily="34" charset="0"/>
              </a:rPr>
              <a:t>:</a:t>
            </a:r>
          </a:p>
        </p:txBody>
      </p:sp>
      <p:sp>
        <p:nvSpPr>
          <p:cNvPr id="25603" name="Text Box 3"/>
          <p:cNvSpPr txBox="1">
            <a:spLocks noChangeArrowheads="1"/>
          </p:cNvSpPr>
          <p:nvPr/>
        </p:nvSpPr>
        <p:spPr bwMode="auto">
          <a:xfrm>
            <a:off x="457200" y="1143000"/>
            <a:ext cx="8077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Berlin Sans FB" panose="020E0602020502020306" pitchFamily="34" charset="0"/>
              </a:rPr>
              <a:t>R is related to the number spots observed in sun’s photosphere. F10.7 is related to the solar irradiance at 10.7cm wavelength while the irradiance responsible for ionospheric ionization is in the range 1-120nm (X-ray to EUV).</a:t>
            </a:r>
          </a:p>
        </p:txBody>
      </p:sp>
      <p:pic>
        <p:nvPicPr>
          <p:cNvPr id="256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816304"/>
            <a:ext cx="300672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6" name="TextBox 5"/>
          <p:cNvSpPr txBox="1">
            <a:spLocks noChangeArrowheads="1"/>
          </p:cNvSpPr>
          <p:nvPr/>
        </p:nvSpPr>
        <p:spPr bwMode="auto">
          <a:xfrm>
            <a:off x="2154238" y="3230641"/>
            <a:ext cx="1425575" cy="708025"/>
          </a:xfrm>
          <a:prstGeom prst="rect">
            <a:avLst/>
          </a:prstGeom>
          <a:solidFill>
            <a:schemeClr val="tx1"/>
          </a:solidFill>
          <a:ln>
            <a:noFill/>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solidFill>
                  <a:schemeClr val="bg1"/>
                </a:solidFill>
                <a:latin typeface="Arial" panose="020B0604020202020204" pitchFamily="34" charset="0"/>
              </a:rPr>
              <a:t>□   F10.7</a:t>
            </a:r>
          </a:p>
          <a:p>
            <a:pPr eaLnBrk="1" hangingPunct="1">
              <a:spcBef>
                <a:spcPct val="0"/>
              </a:spcBef>
              <a:buFontTx/>
              <a:buNone/>
            </a:pPr>
            <a:r>
              <a:rPr lang="en-US" altLang="en-US" sz="2000" dirty="0">
                <a:solidFill>
                  <a:schemeClr val="bg1"/>
                </a:solidFill>
                <a:latin typeface="Arial" panose="020B0604020202020204" pitchFamily="34" charset="0"/>
              </a:rPr>
              <a:t>+    R</a:t>
            </a:r>
          </a:p>
        </p:txBody>
      </p:sp>
      <p:sp>
        <p:nvSpPr>
          <p:cNvPr id="11" name="Slide Number Placeholder 10"/>
          <p:cNvSpPr>
            <a:spLocks noGrp="1"/>
          </p:cNvSpPr>
          <p:nvPr>
            <p:ph type="sldNum" sz="quarter" idx="12"/>
          </p:nvPr>
        </p:nvSpPr>
        <p:spPr>
          <a:xfrm>
            <a:off x="3571875" y="6440488"/>
            <a:ext cx="2132013" cy="338137"/>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F9FEE3B4-7EB6-46A6-8D5F-15D40CF31C29}" type="slidenum">
              <a:rPr lang="en-US" altLang="en-US" sz="1400">
                <a:solidFill>
                  <a:srgbClr val="898989"/>
                </a:solidFill>
                <a:cs typeface="Arial" panose="020B0604020202020204" pitchFamily="34" charset="0"/>
              </a:rPr>
              <a:pPr algn="ctr" eaLnBrk="1" hangingPunct="1"/>
              <a:t>40</a:t>
            </a:fld>
            <a:endParaRPr lang="en-US" altLang="en-US" sz="1400">
              <a:solidFill>
                <a:srgbClr val="898989"/>
              </a:solidFill>
              <a:cs typeface="Arial" panose="020B0604020202020204" pitchFamily="34" charset="0"/>
            </a:endParaRPr>
          </a:p>
        </p:txBody>
      </p:sp>
      <p:sp>
        <p:nvSpPr>
          <p:cNvPr id="25609" name="AutoShape 35" descr="COSPAR 2014"/>
          <p:cNvSpPr>
            <a:spLocks noChangeAspect="1" noChangeArrowheads="1"/>
          </p:cNvSpPr>
          <p:nvPr/>
        </p:nvSpPr>
        <p:spPr bwMode="auto">
          <a:xfrm>
            <a:off x="155575" y="-274638"/>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5610" name="AutoShape 37" descr="COSPAR 2014"/>
          <p:cNvSpPr>
            <a:spLocks noChangeAspect="1" noChangeArrowheads="1"/>
          </p:cNvSpPr>
          <p:nvPr/>
        </p:nvSpPr>
        <p:spPr bwMode="auto">
          <a:xfrm>
            <a:off x="307975" y="-122238"/>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4" name="สี่เหลี่ยมผืนผ้า 5"/>
          <p:cNvSpPr>
            <a:spLocks noChangeArrowheads="1"/>
          </p:cNvSpPr>
          <p:nvPr/>
        </p:nvSpPr>
        <p:spPr bwMode="auto">
          <a:xfrm>
            <a:off x="0" y="0"/>
            <a:ext cx="9144000" cy="914400"/>
          </a:xfrm>
          <a:prstGeom prst="rect">
            <a:avLst/>
          </a:prstGeom>
          <a:solidFill>
            <a:srgbClr val="FF9933"/>
          </a:solidFill>
          <a:ln w="9525" algn="ctr">
            <a:noFill/>
            <a:round/>
            <a:headEnd/>
            <a:tailEnd/>
          </a:ln>
          <a:effectLst>
            <a:innerShdw blurRad="63500" dist="50800" dir="5400000">
              <a:prstClr val="black">
                <a:alpha val="50000"/>
              </a:prstClr>
            </a:innerShdw>
          </a:effectLst>
        </p:spPr>
        <p:txBody>
          <a:bodyPr/>
          <a:lstStyle/>
          <a:p>
            <a:pPr fontAlgn="auto">
              <a:spcBef>
                <a:spcPts val="0"/>
              </a:spcBef>
              <a:spcAft>
                <a:spcPts val="0"/>
              </a:spcAft>
              <a:defRPr/>
            </a:pPr>
            <a:endParaRPr lang="en-US">
              <a:latin typeface="+mn-lt"/>
            </a:endParaRPr>
          </a:p>
        </p:txBody>
      </p:sp>
      <p:sp>
        <p:nvSpPr>
          <p:cNvPr id="15" name="Rectangle 2"/>
          <p:cNvSpPr txBox="1">
            <a:spLocks noChangeArrowheads="1"/>
          </p:cNvSpPr>
          <p:nvPr/>
        </p:nvSpPr>
        <p:spPr bwMode="auto">
          <a:xfrm>
            <a:off x="457200" y="71438"/>
            <a:ext cx="8229600" cy="785812"/>
          </a:xfrm>
          <a:prstGeom prst="rect">
            <a:avLst/>
          </a:prstGeom>
          <a:noFill/>
          <a:ln w="9525">
            <a:noFill/>
            <a:miter lim="800000"/>
            <a:headEnd/>
            <a:tailEnd/>
          </a:ln>
        </p:spPr>
        <p:txBody>
          <a:bodyPr anchor="ctr"/>
          <a:lstStyle/>
          <a:p>
            <a:pPr algn="ctr" fontAlgn="auto">
              <a:spcBef>
                <a:spcPts val="0"/>
              </a:spcBef>
              <a:spcAft>
                <a:spcPts val="0"/>
              </a:spcAft>
              <a:defRPr/>
            </a:pPr>
            <a:r>
              <a:rPr lang="en-US" sz="3200" b="1" kern="0" dirty="0">
                <a:effectLst>
                  <a:outerShdw blurRad="38100" dist="38100" dir="2700000" algn="tl">
                    <a:srgbClr val="000000">
                      <a:alpha val="43137"/>
                    </a:srgbClr>
                  </a:outerShdw>
                </a:effectLst>
              </a:rPr>
              <a:t>Problems with solar indices R and F10.7</a:t>
            </a:r>
            <a:endParaRPr lang="th-TH" sz="3200" b="1" kern="0" dirty="0">
              <a:effectLst>
                <a:outerShdw blurRad="38100" dist="38100" dir="2700000" algn="tl">
                  <a:srgbClr val="000000">
                    <a:alpha val="43137"/>
                  </a:srgbClr>
                </a:outerShdw>
              </a:effectLst>
            </a:endParaRPr>
          </a:p>
        </p:txBody>
      </p:sp>
      <p:sp>
        <p:nvSpPr>
          <p:cNvPr id="25615"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616"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617"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618"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619"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620"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621"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622"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623"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624"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625"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626"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627"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628"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629"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630"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 name="Rectangle 1"/>
          <p:cNvSpPr/>
          <p:nvPr/>
        </p:nvSpPr>
        <p:spPr bwMode="auto">
          <a:xfrm>
            <a:off x="2057400" y="3024266"/>
            <a:ext cx="1219200" cy="206375"/>
          </a:xfrm>
          <a:prstGeom prst="rect">
            <a:avLst/>
          </a:prstGeom>
          <a:solidFill>
            <a:schemeClr val="tx1"/>
          </a:solidFill>
          <a:ln>
            <a:noFill/>
          </a:ln>
        </p:spPr>
        <p:txBody>
          <a:bodyPr rtlCol="0" anchor="ctr">
            <a:spAutoFit/>
          </a:bodyPr>
          <a:lstStyle/>
          <a:p>
            <a:pPr algn="r" eaLnBrk="1" hangingPunct="1">
              <a:lnSpc>
                <a:spcPct val="115000"/>
              </a:lnSpc>
              <a:spcBef>
                <a:spcPct val="0"/>
              </a:spcBef>
              <a:buFontTx/>
              <a:buNone/>
            </a:pPr>
            <a:endParaRPr lang="en-US" sz="2800" b="1" dirty="0">
              <a:latin typeface="Tahoma" pitchFamily="34" charset="0"/>
              <a:cs typeface="Tahoma" pitchFamily="34" charset="0"/>
            </a:endParaRPr>
          </a:p>
        </p:txBody>
      </p:sp>
      <p:sp>
        <p:nvSpPr>
          <p:cNvPr id="30" name="TextBox 29"/>
          <p:cNvSpPr txBox="1"/>
          <p:nvPr/>
        </p:nvSpPr>
        <p:spPr>
          <a:xfrm>
            <a:off x="4925677" y="5675624"/>
            <a:ext cx="3637297" cy="954107"/>
          </a:xfrm>
          <a:prstGeom prst="rect">
            <a:avLst/>
          </a:prstGeom>
          <a:solidFill>
            <a:schemeClr val="bg1"/>
          </a:solidFill>
        </p:spPr>
        <p:txBody>
          <a:bodyPr wrap="square" rtlCol="0">
            <a:spAutoFit/>
          </a:bodyPr>
          <a:lstStyle/>
          <a:p>
            <a:pPr marL="0" lvl="1"/>
            <a:r>
              <a:rPr lang="en-US" sz="1400" dirty="0">
                <a:latin typeface="Berlin Sans FB" panose="020E0602020502020306" pitchFamily="34" charset="0"/>
              </a:rPr>
              <a:t>R was recently significantly revised; a factor ~1.5 increase (</a:t>
            </a:r>
            <a:r>
              <a:rPr lang="en-US" sz="1400" dirty="0" err="1">
                <a:latin typeface="Berlin Sans FB" panose="020E0602020502020306" pitchFamily="34" charset="0"/>
              </a:rPr>
              <a:t>Clette</a:t>
            </a:r>
            <a:r>
              <a:rPr lang="en-US" sz="1400" dirty="0">
                <a:latin typeface="Berlin Sans FB" panose="020E0602020502020306" pitchFamily="34" charset="0"/>
              </a:rPr>
              <a:t> et al., SW, 2015). Since the IRI models were developed with the ‘old’ R12 we use a scale factor of 0.7 with the new R12.</a:t>
            </a:r>
          </a:p>
        </p:txBody>
      </p:sp>
      <p:sp>
        <p:nvSpPr>
          <p:cNvPr id="25604" name="TextBox 3"/>
          <p:cNvSpPr txBox="1">
            <a:spLocks noChangeArrowheads="1"/>
          </p:cNvSpPr>
          <p:nvPr/>
        </p:nvSpPr>
        <p:spPr bwMode="auto">
          <a:xfrm>
            <a:off x="761999" y="5805468"/>
            <a:ext cx="3006725" cy="954107"/>
          </a:xfrm>
          <a:prstGeom prst="rect">
            <a:avLst/>
          </a:prstGeom>
          <a:solidFill>
            <a:schemeClr val="bg1"/>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1400" dirty="0">
                <a:latin typeface="Berlin Sans FB" panose="020E0602020502020306" pitchFamily="34" charset="0"/>
              </a:rPr>
              <a:t>Correlation between F10.7 (R) and EUV fluxes measured by the EUV spectrometer on the AEROS-A satellite at different wavelengths.</a:t>
            </a:r>
          </a:p>
        </p:txBody>
      </p:sp>
      <p:pic>
        <p:nvPicPr>
          <p:cNvPr id="31" name="Объект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678" y="2847271"/>
            <a:ext cx="3637297" cy="2828353"/>
          </a:xfrm>
          <a:prstGeom prst="rect">
            <a:avLst/>
          </a:prstGeom>
        </p:spPr>
      </p:pic>
    </p:spTree>
    <p:extLst>
      <p:ext uri="{BB962C8B-B14F-4D97-AF65-F5344CB8AC3E}">
        <p14:creationId xmlns:p14="http://schemas.microsoft.com/office/powerpoint/2010/main" val="3446246211"/>
      </p:ext>
    </p:extLst>
  </p:cSld>
  <p:clrMapOvr>
    <a:masterClrMapping/>
  </p:clrMapOvr>
  <p:transition spd="slow">
    <p:circl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828800" y="381000"/>
            <a:ext cx="56022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latin typeface="Arial" panose="020B0604020202020204" pitchFamily="34" charset="0"/>
              </a:rPr>
              <a:t>Problems with EUV indices</a:t>
            </a:r>
            <a:r>
              <a:rPr lang="en-US" altLang="en-US" sz="1800">
                <a:latin typeface="Arial" panose="020B0604020202020204" pitchFamily="34" charset="0"/>
              </a:rPr>
              <a:t>:</a:t>
            </a:r>
          </a:p>
        </p:txBody>
      </p:sp>
      <p:sp>
        <p:nvSpPr>
          <p:cNvPr id="28675" name="Text Box 3"/>
          <p:cNvSpPr txBox="1">
            <a:spLocks noChangeArrowheads="1"/>
          </p:cNvSpPr>
          <p:nvPr/>
        </p:nvSpPr>
        <p:spPr bwMode="auto">
          <a:xfrm>
            <a:off x="457200" y="1379647"/>
            <a:ext cx="182562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latin typeface="Berlin Sans FB" panose="020E0602020502020306" pitchFamily="34" charset="0"/>
              </a:rPr>
              <a:t>Only available since satellite measurements became feasible. Long time gap with no EUV measurements.</a:t>
            </a:r>
          </a:p>
        </p:txBody>
      </p:sp>
      <p:grpSp>
        <p:nvGrpSpPr>
          <p:cNvPr id="28679" name="กลุ่ม 5"/>
          <p:cNvGrpSpPr>
            <a:grpSpLocks/>
          </p:cNvGrpSpPr>
          <p:nvPr/>
        </p:nvGrpSpPr>
        <p:grpSpPr bwMode="auto">
          <a:xfrm>
            <a:off x="0" y="6357945"/>
            <a:ext cx="9144000" cy="269963"/>
            <a:chOff x="0" y="6252111"/>
            <a:chExt cx="9144000" cy="408800"/>
          </a:xfrm>
        </p:grpSpPr>
        <p:cxnSp>
          <p:nvCxnSpPr>
            <p:cNvPr id="28704" name="ตัวเชื่อมต่อตรง 6"/>
            <p:cNvCxnSpPr>
              <a:cxnSpLocks noChangeShapeType="1"/>
            </p:cNvCxnSpPr>
            <p:nvPr/>
          </p:nvCxnSpPr>
          <p:spPr bwMode="auto">
            <a:xfrm>
              <a:off x="0" y="6286520"/>
              <a:ext cx="9144000" cy="1588"/>
            </a:xfrm>
            <a:prstGeom prst="line">
              <a:avLst/>
            </a:prstGeom>
            <a:noFill/>
            <a:ln w="38100" algn="ctr">
              <a:solidFill>
                <a:srgbClr val="FF9933"/>
              </a:solidFill>
              <a:round/>
              <a:headEnd/>
              <a:tailEnd/>
            </a:ln>
            <a:extLst>
              <a:ext uri="{909E8E84-426E-40DD-AFC4-6F175D3DCCD1}">
                <a14:hiddenFill xmlns:a14="http://schemas.microsoft.com/office/drawing/2010/main">
                  <a:noFill/>
                </a14:hiddenFill>
              </a:ext>
            </a:extLst>
          </p:spPr>
        </p:cxnSp>
        <p:sp>
          <p:nvSpPr>
            <p:cNvPr id="28706" name="TextBox 8"/>
            <p:cNvSpPr txBox="1">
              <a:spLocks noChangeArrowheads="1"/>
            </p:cNvSpPr>
            <p:nvPr/>
          </p:nvSpPr>
          <p:spPr bwMode="auto">
            <a:xfrm>
              <a:off x="7402686" y="6252111"/>
              <a:ext cx="184731" cy="4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Cooper Black" panose="0208090404030B020404" pitchFamily="18" charset="0"/>
                <a:cs typeface="Cordia New" pitchFamily="34" charset="-34"/>
              </a:endParaRPr>
            </a:p>
          </p:txBody>
        </p:sp>
      </p:grpSp>
      <p:sp>
        <p:nvSpPr>
          <p:cNvPr id="11" name="Slide Number Placeholder 10"/>
          <p:cNvSpPr>
            <a:spLocks noGrp="1"/>
          </p:cNvSpPr>
          <p:nvPr>
            <p:ph type="sldNum" sz="quarter" idx="12"/>
          </p:nvPr>
        </p:nvSpPr>
        <p:spPr>
          <a:xfrm>
            <a:off x="3571875" y="6440488"/>
            <a:ext cx="2132013" cy="338137"/>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6DB6F3F1-6CF4-406D-AFAF-2377BB97B5D6}" type="slidenum">
              <a:rPr lang="en-US" altLang="en-US" sz="1400">
                <a:solidFill>
                  <a:srgbClr val="898989"/>
                </a:solidFill>
                <a:cs typeface="Arial" panose="020B0604020202020204" pitchFamily="34" charset="0"/>
              </a:rPr>
              <a:pPr algn="ctr" eaLnBrk="1" hangingPunct="1"/>
              <a:t>41</a:t>
            </a:fld>
            <a:endParaRPr lang="en-US" altLang="en-US" sz="1400">
              <a:solidFill>
                <a:srgbClr val="898989"/>
              </a:solidFill>
              <a:cs typeface="Arial" panose="020B0604020202020204" pitchFamily="34" charset="0"/>
            </a:endParaRPr>
          </a:p>
        </p:txBody>
      </p:sp>
      <p:sp>
        <p:nvSpPr>
          <p:cNvPr id="28681" name="AutoShape 35" descr="COSPAR 2014"/>
          <p:cNvSpPr>
            <a:spLocks noChangeAspect="1" noChangeArrowheads="1"/>
          </p:cNvSpPr>
          <p:nvPr/>
        </p:nvSpPr>
        <p:spPr bwMode="auto">
          <a:xfrm>
            <a:off x="155575" y="-274638"/>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8682" name="AutoShape 37" descr="COSPAR 2014"/>
          <p:cNvSpPr>
            <a:spLocks noChangeAspect="1" noChangeArrowheads="1"/>
          </p:cNvSpPr>
          <p:nvPr/>
        </p:nvSpPr>
        <p:spPr bwMode="auto">
          <a:xfrm>
            <a:off x="307975" y="-122238"/>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4" name="สี่เหลี่ยมผืนผ้า 5"/>
          <p:cNvSpPr>
            <a:spLocks noChangeArrowheads="1"/>
          </p:cNvSpPr>
          <p:nvPr/>
        </p:nvSpPr>
        <p:spPr bwMode="auto">
          <a:xfrm>
            <a:off x="0" y="0"/>
            <a:ext cx="9144000" cy="914400"/>
          </a:xfrm>
          <a:prstGeom prst="rect">
            <a:avLst/>
          </a:prstGeom>
          <a:solidFill>
            <a:srgbClr val="FF9933"/>
          </a:solidFill>
          <a:ln w="9525" algn="ctr">
            <a:noFill/>
            <a:round/>
            <a:headEnd/>
            <a:tailEnd/>
          </a:ln>
          <a:effectLst>
            <a:innerShdw blurRad="63500" dist="50800" dir="5400000">
              <a:prstClr val="black">
                <a:alpha val="50000"/>
              </a:prstClr>
            </a:innerShdw>
          </a:effectLst>
        </p:spPr>
        <p:txBody>
          <a:bodyPr/>
          <a:lstStyle/>
          <a:p>
            <a:pPr fontAlgn="auto">
              <a:spcBef>
                <a:spcPts val="0"/>
              </a:spcBef>
              <a:spcAft>
                <a:spcPts val="0"/>
              </a:spcAft>
              <a:defRPr/>
            </a:pPr>
            <a:endParaRPr lang="en-US">
              <a:latin typeface="+mn-lt"/>
            </a:endParaRPr>
          </a:p>
        </p:txBody>
      </p:sp>
      <p:sp>
        <p:nvSpPr>
          <p:cNvPr id="15" name="Rectangle 2"/>
          <p:cNvSpPr txBox="1">
            <a:spLocks noChangeArrowheads="1"/>
          </p:cNvSpPr>
          <p:nvPr/>
        </p:nvSpPr>
        <p:spPr bwMode="auto">
          <a:xfrm>
            <a:off x="457200" y="71438"/>
            <a:ext cx="8229600" cy="785812"/>
          </a:xfrm>
          <a:prstGeom prst="rect">
            <a:avLst/>
          </a:prstGeom>
          <a:noFill/>
          <a:ln w="9525">
            <a:noFill/>
            <a:miter lim="800000"/>
            <a:headEnd/>
            <a:tailEnd/>
          </a:ln>
        </p:spPr>
        <p:txBody>
          <a:bodyPr anchor="ctr"/>
          <a:lstStyle/>
          <a:p>
            <a:pPr algn="ctr" fontAlgn="auto">
              <a:spcBef>
                <a:spcPts val="0"/>
              </a:spcBef>
              <a:spcAft>
                <a:spcPts val="0"/>
              </a:spcAft>
              <a:defRPr/>
            </a:pPr>
            <a:r>
              <a:rPr lang="en-US" sz="3600" b="1" kern="0" dirty="0">
                <a:effectLst>
                  <a:outerShdw blurRad="38100" dist="38100" dir="2700000" algn="tl">
                    <a:srgbClr val="000000">
                      <a:alpha val="43137"/>
                    </a:srgbClr>
                  </a:outerShdw>
                </a:effectLst>
                <a:cs typeface="Arial" pitchFamily="34" charset="0"/>
              </a:rPr>
              <a:t>Problems with EUV indices I</a:t>
            </a:r>
            <a:endParaRPr lang="th-TH" sz="3600" b="1" kern="0" dirty="0">
              <a:effectLst>
                <a:outerShdw blurRad="38100" dist="38100" dir="2700000" algn="tl">
                  <a:srgbClr val="000000">
                    <a:alpha val="43137"/>
                  </a:srgbClr>
                </a:outerShdw>
              </a:effectLst>
            </a:endParaRPr>
          </a:p>
        </p:txBody>
      </p:sp>
      <p:sp>
        <p:nvSpPr>
          <p:cNvPr id="2868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688"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689"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690"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691"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692"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693"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694"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695"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696"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697"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698"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699"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700"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701"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702"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pic>
        <p:nvPicPr>
          <p:cNvPr id="3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288" y="1189038"/>
            <a:ext cx="6299200" cy="231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 Box 3"/>
          <p:cNvSpPr txBox="1">
            <a:spLocks noChangeArrowheads="1"/>
          </p:cNvSpPr>
          <p:nvPr/>
        </p:nvSpPr>
        <p:spPr bwMode="auto">
          <a:xfrm>
            <a:off x="472281" y="4251763"/>
            <a:ext cx="4191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latin typeface="Berlin Sans FB" panose="020E0602020502020306" pitchFamily="34" charset="0"/>
              </a:rPr>
              <a:t>Inter-calibration issues between different satellites are still being debated. </a:t>
            </a:r>
          </a:p>
          <a:p>
            <a:pPr eaLnBrk="1" hangingPunct="1">
              <a:spcBef>
                <a:spcPct val="0"/>
              </a:spcBef>
              <a:buFontTx/>
              <a:buNone/>
            </a:pPr>
            <a:endParaRPr lang="en-US" altLang="en-US" sz="1600" dirty="0">
              <a:latin typeface="Berlin Sans FB" panose="020E0602020502020306" pitchFamily="34" charset="0"/>
            </a:endParaRPr>
          </a:p>
          <a:p>
            <a:pPr eaLnBrk="1" hangingPunct="1">
              <a:spcBef>
                <a:spcPct val="0"/>
              </a:spcBef>
              <a:buFontTx/>
              <a:buNone/>
            </a:pPr>
            <a:r>
              <a:rPr lang="en-US" altLang="en-US" sz="1600" dirty="0">
                <a:latin typeface="Berlin Sans FB" panose="020E0602020502020306" pitchFamily="34" charset="0"/>
              </a:rPr>
              <a:t>Solar cycle amplitude varies with wavelength and is still uncertain because of the calibration uncertainties.</a:t>
            </a:r>
          </a:p>
        </p:txBody>
      </p:sp>
      <p:sp>
        <p:nvSpPr>
          <p:cNvPr id="2" name="Rectangle 1"/>
          <p:cNvSpPr/>
          <p:nvPr/>
        </p:nvSpPr>
        <p:spPr bwMode="auto">
          <a:xfrm>
            <a:off x="4191000" y="2799261"/>
            <a:ext cx="2057400" cy="38587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r" eaLnBrk="1" hangingPunct="1">
              <a:lnSpc>
                <a:spcPct val="115000"/>
              </a:lnSpc>
              <a:spcBef>
                <a:spcPct val="0"/>
              </a:spcBef>
              <a:buFontTx/>
              <a:buNone/>
            </a:pPr>
            <a:endParaRPr lang="en-US" sz="2800" b="1" dirty="0">
              <a:latin typeface="Tahoma" pitchFamily="34" charset="0"/>
              <a:cs typeface="Tahoma" pitchFamily="34" charset="0"/>
            </a:endParaRPr>
          </a:p>
        </p:txBody>
      </p:sp>
      <p:pic>
        <p:nvPicPr>
          <p:cNvPr id="286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692525"/>
            <a:ext cx="3824288" cy="303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040472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fltVal val="0"/>
                                          </p:val>
                                        </p:tav>
                                        <p:tav tm="100000">
                                          <p:val>
                                            <p:strVal val="#ppt_h"/>
                                          </p:val>
                                        </p:tav>
                                      </p:tavLst>
                                    </p:anim>
                                    <p:animEffect transition="in" filter="fade">
                                      <p:cBhvr>
                                        <p:cTn id="16" dur="500"/>
                                        <p:tgtEl>
                                          <p:spTgt spid="34"/>
                                        </p:tgtEl>
                                      </p:cBhvr>
                                    </p:animEffect>
                                  </p:childTnLst>
                                </p:cTn>
                              </p:par>
                              <p:par>
                                <p:cTn id="17" presetID="53" presetClass="entr" presetSubtype="16" fill="hold" nodeType="withEffect">
                                  <p:stCondLst>
                                    <p:cond delay="0"/>
                                  </p:stCondLst>
                                  <p:childTnLst>
                                    <p:set>
                                      <p:cBhvr>
                                        <p:cTn id="18" dur="1" fill="hold">
                                          <p:stCondLst>
                                            <p:cond delay="0"/>
                                          </p:stCondLst>
                                        </p:cTn>
                                        <p:tgtEl>
                                          <p:spTgt spid="28678"/>
                                        </p:tgtEl>
                                        <p:attrNameLst>
                                          <p:attrName>style.visibility</p:attrName>
                                        </p:attrNameLst>
                                      </p:cBhvr>
                                      <p:to>
                                        <p:strVal val="visible"/>
                                      </p:to>
                                    </p:set>
                                    <p:anim calcmode="lin" valueType="num">
                                      <p:cBhvr>
                                        <p:cTn id="19" dur="500" fill="hold"/>
                                        <p:tgtEl>
                                          <p:spTgt spid="28678"/>
                                        </p:tgtEl>
                                        <p:attrNameLst>
                                          <p:attrName>ppt_w</p:attrName>
                                        </p:attrNameLst>
                                      </p:cBhvr>
                                      <p:tavLst>
                                        <p:tav tm="0">
                                          <p:val>
                                            <p:fltVal val="0"/>
                                          </p:val>
                                        </p:tav>
                                        <p:tav tm="100000">
                                          <p:val>
                                            <p:strVal val="#ppt_w"/>
                                          </p:val>
                                        </p:tav>
                                      </p:tavLst>
                                    </p:anim>
                                    <p:anim calcmode="lin" valueType="num">
                                      <p:cBhvr>
                                        <p:cTn id="20" dur="500" fill="hold"/>
                                        <p:tgtEl>
                                          <p:spTgt spid="28678"/>
                                        </p:tgtEl>
                                        <p:attrNameLst>
                                          <p:attrName>ppt_h</p:attrName>
                                        </p:attrNameLst>
                                      </p:cBhvr>
                                      <p:tavLst>
                                        <p:tav tm="0">
                                          <p:val>
                                            <p:fltVal val="0"/>
                                          </p:val>
                                        </p:tav>
                                        <p:tav tm="100000">
                                          <p:val>
                                            <p:strVal val="#ppt_h"/>
                                          </p:val>
                                        </p:tav>
                                      </p:tavLst>
                                    </p:anim>
                                    <p:animEffect transition="in" filter="fade">
                                      <p:cBhvr>
                                        <p:cTn id="21"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 y="1384560"/>
            <a:ext cx="2965450" cy="3159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1CFFACD-DABB-452B-819E-51EBB9BDD959}" type="slidenum">
              <a:rPr lang="en-US" smtClean="0"/>
              <a:pPr>
                <a:defRPr/>
              </a:pPr>
              <a:t>42</a:t>
            </a:fld>
            <a:endParaRPr lang="en-US"/>
          </a:p>
        </p:txBody>
      </p:sp>
      <p:sp>
        <p:nvSpPr>
          <p:cNvPr id="7" name="TextBox 4"/>
          <p:cNvSpPr txBox="1">
            <a:spLocks noChangeArrowheads="1"/>
          </p:cNvSpPr>
          <p:nvPr/>
        </p:nvSpPr>
        <p:spPr bwMode="auto">
          <a:xfrm>
            <a:off x="346076" y="4185328"/>
            <a:ext cx="2965449" cy="1169551"/>
          </a:xfrm>
          <a:prstGeom prst="rect">
            <a:avLst/>
          </a:prstGeom>
          <a:solidFill>
            <a:schemeClr val="bg1"/>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a:latin typeface="Arial" panose="020B0604020202020204" pitchFamily="34" charset="0"/>
              </a:rPr>
              <a:t>Correlation between the Lyman-</a:t>
            </a:r>
            <a:r>
              <a:rPr lang="el-GR" altLang="en-US" sz="1400" dirty="0">
                <a:latin typeface="Arial" panose="020B0604020202020204" pitchFamily="34" charset="0"/>
              </a:rPr>
              <a:t>β</a:t>
            </a:r>
            <a:r>
              <a:rPr lang="en-US" altLang="en-US" sz="1400" dirty="0">
                <a:latin typeface="Arial" panose="020B0604020202020204" pitchFamily="34" charset="0"/>
              </a:rPr>
              <a:t> flux and the EUV fluxes at other wave-lengths (measured by the AEROS-A satellite) weakens towards smaller wavelengths.</a:t>
            </a:r>
          </a:p>
        </p:txBody>
      </p:sp>
      <p:sp>
        <p:nvSpPr>
          <p:cNvPr id="8" name="Text Box 3"/>
          <p:cNvSpPr txBox="1">
            <a:spLocks noChangeArrowheads="1"/>
          </p:cNvSpPr>
          <p:nvPr/>
        </p:nvSpPr>
        <p:spPr bwMode="auto">
          <a:xfrm>
            <a:off x="307975" y="6029343"/>
            <a:ext cx="8378825" cy="584775"/>
          </a:xfrm>
          <a:prstGeom prst="rect">
            <a:avLst/>
          </a:prstGeom>
          <a:solidFill>
            <a:schemeClr val="bg1"/>
          </a:solidFill>
          <a:ln>
            <a:noFill/>
          </a:ln>
          <a:effec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latin typeface="Berlin Sans FB" panose="020E0602020502020306" pitchFamily="34" charset="0"/>
              </a:rPr>
              <a:t>Solar indices describe only solar  influence (ionization) not dynamics of F region. Good in solar-controlled E and F1 region. </a:t>
            </a:r>
          </a:p>
        </p:txBody>
      </p:sp>
      <p:sp>
        <p:nvSpPr>
          <p:cNvPr id="9" name="Text Box 2"/>
          <p:cNvSpPr txBox="1">
            <a:spLocks noChangeArrowheads="1"/>
          </p:cNvSpPr>
          <p:nvPr/>
        </p:nvSpPr>
        <p:spPr bwMode="auto">
          <a:xfrm>
            <a:off x="1828800" y="381000"/>
            <a:ext cx="56022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latin typeface="Arial" panose="020B0604020202020204" pitchFamily="34" charset="0"/>
              </a:rPr>
              <a:t>Problems with EUV indices</a:t>
            </a:r>
            <a:r>
              <a:rPr lang="en-US" altLang="en-US" sz="1800">
                <a:latin typeface="Arial" panose="020B0604020202020204" pitchFamily="34" charset="0"/>
              </a:rPr>
              <a:t>:</a:t>
            </a:r>
          </a:p>
        </p:txBody>
      </p:sp>
      <p:sp>
        <p:nvSpPr>
          <p:cNvPr id="10" name="AutoShape 37" descr="COSPAR 2014"/>
          <p:cNvSpPr>
            <a:spLocks noChangeAspect="1" noChangeArrowheads="1"/>
          </p:cNvSpPr>
          <p:nvPr/>
        </p:nvSpPr>
        <p:spPr bwMode="auto">
          <a:xfrm>
            <a:off x="307975" y="-122238"/>
            <a:ext cx="76200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1" name="สี่เหลี่ยมผืนผ้า 5"/>
          <p:cNvSpPr>
            <a:spLocks noChangeArrowheads="1"/>
          </p:cNvSpPr>
          <p:nvPr/>
        </p:nvSpPr>
        <p:spPr bwMode="auto">
          <a:xfrm>
            <a:off x="0" y="0"/>
            <a:ext cx="9144000" cy="914400"/>
          </a:xfrm>
          <a:prstGeom prst="rect">
            <a:avLst/>
          </a:prstGeom>
          <a:solidFill>
            <a:srgbClr val="FF9933"/>
          </a:solidFill>
          <a:ln w="9525" algn="ctr">
            <a:noFill/>
            <a:round/>
            <a:headEnd/>
            <a:tailEnd/>
          </a:ln>
          <a:effectLst>
            <a:innerShdw blurRad="63500" dist="50800" dir="5400000">
              <a:prstClr val="black">
                <a:alpha val="50000"/>
              </a:prstClr>
            </a:innerShdw>
          </a:effectLst>
        </p:spPr>
        <p:txBody>
          <a:bodyPr/>
          <a:lstStyle/>
          <a:p>
            <a:pPr fontAlgn="auto">
              <a:spcBef>
                <a:spcPts val="0"/>
              </a:spcBef>
              <a:spcAft>
                <a:spcPts val="0"/>
              </a:spcAft>
              <a:defRPr/>
            </a:pPr>
            <a:endParaRPr lang="en-US">
              <a:latin typeface="+mn-lt"/>
            </a:endParaRPr>
          </a:p>
        </p:txBody>
      </p:sp>
      <p:sp>
        <p:nvSpPr>
          <p:cNvPr id="12" name="Rectangle 2"/>
          <p:cNvSpPr txBox="1">
            <a:spLocks noChangeArrowheads="1"/>
          </p:cNvSpPr>
          <p:nvPr/>
        </p:nvSpPr>
        <p:spPr bwMode="auto">
          <a:xfrm>
            <a:off x="457200" y="71438"/>
            <a:ext cx="8229600" cy="785812"/>
          </a:xfrm>
          <a:prstGeom prst="rect">
            <a:avLst/>
          </a:prstGeom>
          <a:noFill/>
          <a:ln w="9525">
            <a:noFill/>
            <a:miter lim="800000"/>
            <a:headEnd/>
            <a:tailEnd/>
          </a:ln>
        </p:spPr>
        <p:txBody>
          <a:bodyPr anchor="ctr"/>
          <a:lstStyle/>
          <a:p>
            <a:pPr algn="ctr" fontAlgn="auto">
              <a:spcBef>
                <a:spcPts val="0"/>
              </a:spcBef>
              <a:spcAft>
                <a:spcPts val="0"/>
              </a:spcAft>
              <a:defRPr/>
            </a:pPr>
            <a:r>
              <a:rPr lang="en-US" sz="3600" b="1" kern="0" dirty="0">
                <a:effectLst>
                  <a:outerShdw blurRad="38100" dist="38100" dir="2700000" algn="tl">
                    <a:srgbClr val="000000">
                      <a:alpha val="43137"/>
                    </a:srgbClr>
                  </a:outerShdw>
                </a:effectLst>
                <a:cs typeface="Arial" pitchFamily="34" charset="0"/>
              </a:rPr>
              <a:t>Problems with EUV Indices II</a:t>
            </a:r>
            <a:endParaRPr lang="th-TH" sz="3600" b="1" kern="0" dirty="0">
              <a:effectLst>
                <a:outerShdw blurRad="38100" dist="38100" dir="2700000" algn="tl">
                  <a:srgbClr val="000000">
                    <a:alpha val="43137"/>
                  </a:srgbClr>
                </a:outerShdw>
              </a:effectLst>
            </a:endParaRPr>
          </a:p>
        </p:txBody>
      </p:sp>
      <p:sp>
        <p:nvSpPr>
          <p:cNvPr id="13"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4"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5"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6"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7"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8"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9"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0"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1"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2"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3"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4"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6"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7"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 name="TextBox 4"/>
          <p:cNvSpPr txBox="1">
            <a:spLocks noChangeArrowheads="1"/>
          </p:cNvSpPr>
          <p:nvPr/>
        </p:nvSpPr>
        <p:spPr bwMode="auto">
          <a:xfrm>
            <a:off x="3733800" y="4960407"/>
            <a:ext cx="4953002" cy="954107"/>
          </a:xfrm>
          <a:prstGeom prst="rect">
            <a:avLst/>
          </a:prstGeom>
          <a:solidFill>
            <a:schemeClr val="bg1"/>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a:latin typeface="Arial" panose="020B0604020202020204" pitchFamily="34" charset="0"/>
              </a:rPr>
              <a:t>A time delay of 2-5 days has been observed between foF2 and TEC measurements and F10.7 as well as EUV indices. Most likely caused by the very long lifetime of O in the F-region.</a:t>
            </a:r>
          </a:p>
        </p:txBody>
      </p:sp>
      <p:pic>
        <p:nvPicPr>
          <p:cNvPr id="3" name="Picture 2"/>
          <p:cNvPicPr>
            <a:picLocks noChangeAspect="1"/>
          </p:cNvPicPr>
          <p:nvPr/>
        </p:nvPicPr>
        <p:blipFill>
          <a:blip r:embed="rId3"/>
          <a:stretch>
            <a:fillRect/>
          </a:stretch>
        </p:blipFill>
        <p:spPr>
          <a:xfrm>
            <a:off x="3733800" y="1036637"/>
            <a:ext cx="4953000" cy="3852333"/>
          </a:xfrm>
          <a:prstGeom prst="rect">
            <a:avLst/>
          </a:prstGeom>
        </p:spPr>
      </p:pic>
      <p:sp>
        <p:nvSpPr>
          <p:cNvPr id="30" name="TextBox 2"/>
          <p:cNvSpPr txBox="1">
            <a:spLocks noChangeArrowheads="1"/>
          </p:cNvSpPr>
          <p:nvPr/>
        </p:nvSpPr>
        <p:spPr bwMode="auto">
          <a:xfrm>
            <a:off x="356130" y="1023936"/>
            <a:ext cx="2965452" cy="276999"/>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dirty="0"/>
              <a:t>Tai, Rawer, Bilitza and v. d. </a:t>
            </a:r>
            <a:r>
              <a:rPr lang="en-US" altLang="en-US" sz="1200" b="1" dirty="0" err="1"/>
              <a:t>Mühle</a:t>
            </a:r>
            <a:r>
              <a:rPr lang="en-US" altLang="en-US" sz="1200" b="1" dirty="0"/>
              <a:t>,  KB 1983</a:t>
            </a:r>
            <a:endParaRPr lang="en-US" altLang="en-US" sz="1100" dirty="0"/>
          </a:p>
        </p:txBody>
      </p:sp>
    </p:spTree>
    <p:extLst>
      <p:ext uri="{BB962C8B-B14F-4D97-AF65-F5344CB8AC3E}">
        <p14:creationId xmlns:p14="http://schemas.microsoft.com/office/powerpoint/2010/main" val="1308713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34AEB5B-8CD8-43D3-9ABC-7DB2BD823865}" type="slidenum">
              <a:rPr lang="en-US" altLang="en-US">
                <a:solidFill>
                  <a:srgbClr val="898989"/>
                </a:solidFill>
              </a:rPr>
              <a:pPr eaLnBrk="1" hangingPunct="1"/>
              <a:t>43</a:t>
            </a:fld>
            <a:endParaRPr lang="en-US" altLang="en-US">
              <a:solidFill>
                <a:srgbClr val="898989"/>
              </a:solidFill>
            </a:endParaRPr>
          </a:p>
        </p:txBody>
      </p:sp>
      <p:sp>
        <p:nvSpPr>
          <p:cNvPr id="9" name="TextBox 8"/>
          <p:cNvSpPr txBox="1"/>
          <p:nvPr/>
        </p:nvSpPr>
        <p:spPr>
          <a:xfrm>
            <a:off x="704088" y="1235055"/>
            <a:ext cx="7483475" cy="2185214"/>
          </a:xfrm>
          <a:prstGeom prst="rect">
            <a:avLst/>
          </a:prstGeom>
          <a:noFill/>
        </p:spPr>
        <p:txBody>
          <a:bodyPr>
            <a:spAutoFit/>
          </a:bodyPr>
          <a:lstStyle/>
          <a:p>
            <a:pPr>
              <a:defRPr/>
            </a:pPr>
            <a:r>
              <a:rPr lang="en-US" altLang="en-US" sz="2000" b="1" dirty="0"/>
              <a:t>Based on work of Liu et al., </a:t>
            </a:r>
            <a:r>
              <a:rPr lang="en-US" altLang="en-US" sz="2000" b="1" i="1" dirty="0" err="1"/>
              <a:t>Telecomm</a:t>
            </a:r>
            <a:r>
              <a:rPr lang="en-US" altLang="en-US" sz="2000" b="1" i="1" dirty="0"/>
              <a:t>. J</a:t>
            </a:r>
            <a:r>
              <a:rPr lang="en-US" altLang="en-US" sz="2000" b="1" dirty="0"/>
              <a:t>., 1988:</a:t>
            </a:r>
          </a:p>
          <a:p>
            <a:pPr marL="342900" indent="-342900">
              <a:buFont typeface="Arial" panose="020B0604020202020204" pitchFamily="34" charset="0"/>
              <a:buChar char="•"/>
              <a:defRPr/>
            </a:pPr>
            <a:r>
              <a:rPr lang="en-US" sz="2000" dirty="0">
                <a:latin typeface="Arial" charset="0"/>
              </a:rPr>
              <a:t>Using noontime measurements of </a:t>
            </a:r>
            <a:r>
              <a:rPr lang="en-US" sz="2000" i="1" dirty="0">
                <a:latin typeface="Arial" charset="0"/>
              </a:rPr>
              <a:t>foF2</a:t>
            </a:r>
            <a:r>
              <a:rPr lang="en-US" sz="2000" dirty="0">
                <a:latin typeface="Arial" charset="0"/>
              </a:rPr>
              <a:t> from 13 globally</a:t>
            </a:r>
          </a:p>
          <a:p>
            <a:pPr>
              <a:defRPr/>
            </a:pPr>
            <a:r>
              <a:rPr lang="en-US" sz="2000" dirty="0">
                <a:latin typeface="Arial" charset="0"/>
              </a:rPr>
              <a:t>     distributed </a:t>
            </a:r>
            <a:r>
              <a:rPr lang="en-US" sz="2000" dirty="0" err="1">
                <a:latin typeface="Arial" charset="0"/>
              </a:rPr>
              <a:t>ionosondes</a:t>
            </a:r>
            <a:r>
              <a:rPr lang="en-US" sz="2000" dirty="0">
                <a:latin typeface="Arial" charset="0"/>
              </a:rPr>
              <a:t>. </a:t>
            </a:r>
          </a:p>
          <a:p>
            <a:pPr marL="342900" indent="-342900">
              <a:buFont typeface="Arial" panose="020B0604020202020204" pitchFamily="34" charset="0"/>
              <a:buChar char="•"/>
              <a:defRPr/>
            </a:pPr>
            <a:r>
              <a:rPr lang="en-US" sz="2000" dirty="0">
                <a:latin typeface="Arial" charset="0"/>
              </a:rPr>
              <a:t>Adjust R12 in CCIR </a:t>
            </a:r>
            <a:r>
              <a:rPr lang="en-US" sz="2000" i="1" dirty="0">
                <a:latin typeface="Arial" charset="0"/>
              </a:rPr>
              <a:t>foF2</a:t>
            </a:r>
            <a:r>
              <a:rPr lang="en-US" sz="2000" dirty="0">
                <a:latin typeface="Arial" charset="0"/>
              </a:rPr>
              <a:t> model until agreement is achieved </a:t>
            </a:r>
          </a:p>
          <a:p>
            <a:pPr>
              <a:defRPr/>
            </a:pPr>
            <a:r>
              <a:rPr lang="en-US" sz="2000" dirty="0">
                <a:latin typeface="Arial" charset="0"/>
              </a:rPr>
              <a:t>     between data and model.</a:t>
            </a:r>
          </a:p>
          <a:p>
            <a:pPr marL="342900" indent="-342900">
              <a:buFont typeface="Arial" panose="020B0604020202020204" pitchFamily="34" charset="0"/>
              <a:buChar char="•"/>
              <a:defRPr/>
            </a:pPr>
            <a:r>
              <a:rPr lang="en-US" sz="2000" dirty="0">
                <a:latin typeface="Arial" charset="0"/>
              </a:rPr>
              <a:t>Take median of the 13 adjusted R12 values. </a:t>
            </a:r>
          </a:p>
          <a:p>
            <a:pPr>
              <a:defRPr/>
            </a:pPr>
            <a:endParaRPr lang="en-US" sz="1600" dirty="0">
              <a:latin typeface="Arial" charset="0"/>
            </a:endParaRPr>
          </a:p>
        </p:txBody>
      </p:sp>
      <p:sp>
        <p:nvSpPr>
          <p:cNvPr id="2" name="Rectangle 1"/>
          <p:cNvSpPr/>
          <p:nvPr/>
        </p:nvSpPr>
        <p:spPr>
          <a:xfrm>
            <a:off x="685800" y="3421063"/>
            <a:ext cx="7467600" cy="2524125"/>
          </a:xfrm>
          <a:prstGeom prst="rect">
            <a:avLst/>
          </a:prstGeom>
        </p:spPr>
        <p:txBody>
          <a:bodyPr>
            <a:spAutoFit/>
          </a:bodyPr>
          <a:lstStyle/>
          <a:p>
            <a:pPr>
              <a:defRPr/>
            </a:pPr>
            <a:r>
              <a:rPr lang="en-US" b="1" dirty="0">
                <a:latin typeface="Arial" charset="0"/>
              </a:rPr>
              <a:t>PROBLEMS</a:t>
            </a:r>
            <a:r>
              <a:rPr lang="en-US" dirty="0">
                <a:latin typeface="Arial" charset="0"/>
              </a:rPr>
              <a:t>:</a:t>
            </a:r>
          </a:p>
          <a:p>
            <a:pPr marL="342900" indent="-342900">
              <a:buFont typeface="Arial" panose="020B0604020202020204" pitchFamily="34" charset="0"/>
              <a:buChar char="•"/>
              <a:defRPr/>
            </a:pPr>
            <a:r>
              <a:rPr lang="en-US" sz="2000" dirty="0">
                <a:latin typeface="Arial" charset="0"/>
              </a:rPr>
              <a:t>Stations have varied over time and are now down to 4 </a:t>
            </a:r>
          </a:p>
          <a:p>
            <a:pPr>
              <a:defRPr/>
            </a:pPr>
            <a:r>
              <a:rPr lang="en-US" sz="2000" dirty="0">
                <a:latin typeface="Arial" charset="0"/>
              </a:rPr>
              <a:t>     (Chilton, Port Stanley, </a:t>
            </a:r>
            <a:r>
              <a:rPr lang="en-US" sz="2000" dirty="0" err="1">
                <a:latin typeface="Arial" charset="0"/>
              </a:rPr>
              <a:t>Kokubunji</a:t>
            </a:r>
            <a:r>
              <a:rPr lang="en-US" sz="2000" dirty="0">
                <a:latin typeface="Arial" charset="0"/>
              </a:rPr>
              <a:t>, and Canberra)</a:t>
            </a:r>
          </a:p>
          <a:p>
            <a:pPr marL="342900" indent="-342900">
              <a:buFont typeface="Arial" panose="020B0604020202020204" pitchFamily="34" charset="0"/>
              <a:buChar char="•"/>
              <a:defRPr/>
            </a:pPr>
            <a:r>
              <a:rPr lang="en-US" sz="2000" dirty="0">
                <a:latin typeface="Arial" charset="0"/>
              </a:rPr>
              <a:t>IG-CCIR but not an equivalent IG-URSI</a:t>
            </a:r>
          </a:p>
          <a:p>
            <a:pPr marL="342900" indent="-342900">
              <a:buFont typeface="Arial" panose="020B0604020202020204" pitchFamily="34" charset="0"/>
              <a:buChar char="•"/>
              <a:defRPr/>
            </a:pPr>
            <a:r>
              <a:rPr lang="en-US" sz="2000" dirty="0">
                <a:latin typeface="Arial" charset="0"/>
              </a:rPr>
              <a:t>Only noon time data are being used.</a:t>
            </a:r>
          </a:p>
          <a:p>
            <a:pPr marL="342900" indent="-342900">
              <a:buFont typeface="Arial" panose="020B0604020202020204" pitchFamily="34" charset="0"/>
              <a:buChar char="•"/>
              <a:defRPr/>
            </a:pPr>
            <a:r>
              <a:rPr lang="en-US" altLang="en-US" sz="2000" dirty="0" err="1">
                <a:latin typeface="Arial" charset="0"/>
              </a:rPr>
              <a:t>Ionosonde</a:t>
            </a:r>
            <a:r>
              <a:rPr lang="en-US" altLang="en-US" sz="2000" dirty="0">
                <a:latin typeface="Arial" charset="0"/>
              </a:rPr>
              <a:t> indices work best locally or regionally; averaging over too wide a latitude range greatly diminishes the usefulness of these indices.</a:t>
            </a:r>
            <a:endParaRPr lang="en-US" sz="2000" dirty="0">
              <a:latin typeface="Arial" charset="0"/>
            </a:endParaRPr>
          </a:p>
        </p:txBody>
      </p:sp>
      <p:grpSp>
        <p:nvGrpSpPr>
          <p:cNvPr id="29703" name="กลุ่ม 5"/>
          <p:cNvGrpSpPr>
            <a:grpSpLocks/>
          </p:cNvGrpSpPr>
          <p:nvPr/>
        </p:nvGrpSpPr>
        <p:grpSpPr bwMode="auto">
          <a:xfrm>
            <a:off x="0" y="6357945"/>
            <a:ext cx="9144000" cy="269963"/>
            <a:chOff x="0" y="6252111"/>
            <a:chExt cx="9144000" cy="408800"/>
          </a:xfrm>
        </p:grpSpPr>
        <p:cxnSp>
          <p:nvCxnSpPr>
            <p:cNvPr id="29728" name="ตัวเชื่อมต่อตรง 6"/>
            <p:cNvCxnSpPr>
              <a:cxnSpLocks noChangeShapeType="1"/>
            </p:cNvCxnSpPr>
            <p:nvPr/>
          </p:nvCxnSpPr>
          <p:spPr bwMode="auto">
            <a:xfrm>
              <a:off x="0" y="6286520"/>
              <a:ext cx="9144000" cy="1588"/>
            </a:xfrm>
            <a:prstGeom prst="line">
              <a:avLst/>
            </a:prstGeom>
            <a:noFill/>
            <a:ln w="38100" algn="ctr">
              <a:solidFill>
                <a:srgbClr val="FF9933"/>
              </a:solidFill>
              <a:round/>
              <a:headEnd/>
              <a:tailEnd/>
            </a:ln>
            <a:extLst>
              <a:ext uri="{909E8E84-426E-40DD-AFC4-6F175D3DCCD1}">
                <a14:hiddenFill xmlns:a14="http://schemas.microsoft.com/office/drawing/2010/main">
                  <a:noFill/>
                </a14:hiddenFill>
              </a:ext>
            </a:extLst>
          </p:spPr>
        </p:cxnSp>
        <p:sp>
          <p:nvSpPr>
            <p:cNvPr id="29730" name="TextBox 8"/>
            <p:cNvSpPr txBox="1">
              <a:spLocks noChangeArrowheads="1"/>
            </p:cNvSpPr>
            <p:nvPr/>
          </p:nvSpPr>
          <p:spPr bwMode="auto">
            <a:xfrm>
              <a:off x="7402686" y="6252111"/>
              <a:ext cx="184731" cy="4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Cooper Black" panose="0208090404030B020404" pitchFamily="18" charset="0"/>
                <a:cs typeface="Cordia New" pitchFamily="34" charset="-34"/>
              </a:endParaRPr>
            </a:p>
          </p:txBody>
        </p:sp>
      </p:grpSp>
      <p:sp>
        <p:nvSpPr>
          <p:cNvPr id="29704" name="Slide Number Placeholder 10"/>
          <p:cNvSpPr txBox="1">
            <a:spLocks/>
          </p:cNvSpPr>
          <p:nvPr/>
        </p:nvSpPr>
        <p:spPr bwMode="auto">
          <a:xfrm>
            <a:off x="3571875" y="6440488"/>
            <a:ext cx="2132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BF2E027C-AA92-413B-A053-33D7985ABBEA}" type="slidenum">
              <a:rPr lang="en-US" altLang="en-US" sz="1400">
                <a:solidFill>
                  <a:srgbClr val="898989"/>
                </a:solidFill>
                <a:latin typeface="Arial" panose="020B0604020202020204" pitchFamily="34" charset="0"/>
                <a:cs typeface="Arial" panose="020B0604020202020204" pitchFamily="34" charset="0"/>
              </a:rPr>
              <a:pPr algn="ctr" eaLnBrk="1" hangingPunct="1">
                <a:spcBef>
                  <a:spcPct val="0"/>
                </a:spcBef>
                <a:buFontTx/>
                <a:buNone/>
              </a:pPr>
              <a:t>43</a:t>
            </a:fld>
            <a:endParaRPr lang="en-US" altLang="en-US" sz="1400">
              <a:solidFill>
                <a:srgbClr val="898989"/>
              </a:solidFill>
              <a:latin typeface="Arial" panose="020B0604020202020204" pitchFamily="34" charset="0"/>
              <a:cs typeface="Arial" panose="020B0604020202020204" pitchFamily="34" charset="0"/>
            </a:endParaRPr>
          </a:p>
        </p:txBody>
      </p:sp>
      <p:sp>
        <p:nvSpPr>
          <p:cNvPr id="14" name="สี่เหลี่ยมผืนผ้า 5"/>
          <p:cNvSpPr>
            <a:spLocks noChangeArrowheads="1"/>
          </p:cNvSpPr>
          <p:nvPr/>
        </p:nvSpPr>
        <p:spPr bwMode="auto">
          <a:xfrm>
            <a:off x="0" y="0"/>
            <a:ext cx="9144000" cy="914400"/>
          </a:xfrm>
          <a:prstGeom prst="rect">
            <a:avLst/>
          </a:prstGeom>
          <a:solidFill>
            <a:srgbClr val="FF9933"/>
          </a:solidFill>
          <a:ln w="9525" algn="ctr">
            <a:noFill/>
            <a:round/>
            <a:headEnd/>
            <a:tailEnd/>
          </a:ln>
          <a:effectLst>
            <a:innerShdw blurRad="63500" dist="50800" dir="5400000">
              <a:prstClr val="black">
                <a:alpha val="50000"/>
              </a:prstClr>
            </a:innerShdw>
          </a:effectLst>
        </p:spPr>
        <p:txBody>
          <a:bodyPr/>
          <a:lstStyle/>
          <a:p>
            <a:pPr fontAlgn="auto">
              <a:spcBef>
                <a:spcPts val="0"/>
              </a:spcBef>
              <a:spcAft>
                <a:spcPts val="0"/>
              </a:spcAft>
              <a:defRPr/>
            </a:pPr>
            <a:endParaRPr lang="en-US">
              <a:latin typeface="+mn-lt"/>
            </a:endParaRPr>
          </a:p>
        </p:txBody>
      </p:sp>
      <p:sp>
        <p:nvSpPr>
          <p:cNvPr id="15" name="Rectangle 2"/>
          <p:cNvSpPr txBox="1">
            <a:spLocks noChangeArrowheads="1"/>
          </p:cNvSpPr>
          <p:nvPr/>
        </p:nvSpPr>
        <p:spPr bwMode="auto">
          <a:xfrm>
            <a:off x="0" y="71439"/>
            <a:ext cx="9144000" cy="785812"/>
          </a:xfrm>
          <a:prstGeom prst="rect">
            <a:avLst/>
          </a:prstGeom>
          <a:noFill/>
          <a:ln w="9525">
            <a:noFill/>
            <a:miter lim="800000"/>
            <a:headEnd/>
            <a:tailEnd/>
          </a:ln>
        </p:spPr>
        <p:txBody>
          <a:bodyPr anchor="ctr"/>
          <a:lstStyle/>
          <a:p>
            <a:pPr algn="ctr" fontAlgn="auto">
              <a:spcBef>
                <a:spcPts val="0"/>
              </a:spcBef>
              <a:spcAft>
                <a:spcPts val="0"/>
              </a:spcAft>
              <a:defRPr/>
            </a:pPr>
            <a:r>
              <a:rPr lang="en-US" sz="3600" b="1" kern="0" dirty="0" err="1">
                <a:effectLst>
                  <a:outerShdw blurRad="38100" dist="38100" dir="2700000" algn="tl">
                    <a:srgbClr val="000000">
                      <a:alpha val="43137"/>
                    </a:srgbClr>
                  </a:outerShdw>
                </a:effectLst>
                <a:cs typeface="Arial" pitchFamily="34" charset="0"/>
              </a:rPr>
              <a:t>Ionosonde</a:t>
            </a:r>
            <a:r>
              <a:rPr lang="en-US" sz="3600" b="1" kern="0" dirty="0">
                <a:effectLst>
                  <a:outerShdw blurRad="38100" dist="38100" dir="2700000" algn="tl">
                    <a:srgbClr val="000000">
                      <a:alpha val="43137"/>
                    </a:srgbClr>
                  </a:outerShdw>
                </a:effectLst>
                <a:cs typeface="Arial" pitchFamily="34" charset="0"/>
              </a:rPr>
              <a:t> Index IG</a:t>
            </a:r>
            <a:endParaRPr lang="th-TH" sz="3600" b="1" kern="0" dirty="0">
              <a:effectLst>
                <a:outerShdw blurRad="38100" dist="38100" dir="2700000" algn="tl">
                  <a:srgbClr val="000000">
                    <a:alpha val="43137"/>
                  </a:srgbClr>
                </a:outerShdw>
              </a:effectLst>
            </a:endParaRPr>
          </a:p>
        </p:txBody>
      </p:sp>
      <p:sp>
        <p:nvSpPr>
          <p:cNvPr id="2971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712"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713"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714"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715"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716"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717"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718"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719"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720"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721"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722"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723"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724"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725"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726"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Tree>
    <p:extLst>
      <p:ext uri="{BB962C8B-B14F-4D97-AF65-F5344CB8AC3E}">
        <p14:creationId xmlns:p14="http://schemas.microsoft.com/office/powerpoint/2010/main" val="41582503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1CFFACD-DABB-452B-819E-51EBB9BDD959}" type="slidenum">
              <a:rPr lang="en-US" smtClean="0">
                <a:solidFill>
                  <a:srgbClr val="336600"/>
                </a:solidFill>
              </a:rPr>
              <a:pPr>
                <a:defRPr/>
              </a:pPr>
              <a:t>44</a:t>
            </a:fld>
            <a:endParaRPr lang="en-US" dirty="0">
              <a:solidFill>
                <a:srgbClr val="336600"/>
              </a:solidFill>
            </a:endParaRPr>
          </a:p>
        </p:txBody>
      </p:sp>
      <p:sp>
        <p:nvSpPr>
          <p:cNvPr id="16" name="สี่เหลี่ยมผืนผ้า 5"/>
          <p:cNvSpPr>
            <a:spLocks noChangeArrowheads="1"/>
          </p:cNvSpPr>
          <p:nvPr/>
        </p:nvSpPr>
        <p:spPr bwMode="auto">
          <a:xfrm>
            <a:off x="0" y="0"/>
            <a:ext cx="9144000" cy="914400"/>
          </a:xfrm>
          <a:prstGeom prst="rect">
            <a:avLst/>
          </a:prstGeom>
          <a:solidFill>
            <a:srgbClr val="FF9933"/>
          </a:solidFill>
          <a:ln w="9525" algn="ctr">
            <a:noFill/>
            <a:round/>
            <a:headEnd/>
            <a:tailEnd/>
          </a:ln>
          <a:effectLst>
            <a:innerShdw blurRad="63500" dist="50800" dir="5400000">
              <a:prstClr val="black">
                <a:alpha val="50000"/>
              </a:prstClr>
            </a:innerShdw>
          </a:effectLst>
        </p:spPr>
        <p:txBody>
          <a:bodyPr/>
          <a:lstStyle/>
          <a:p>
            <a:pPr fontAlgn="auto">
              <a:spcBef>
                <a:spcPts val="0"/>
              </a:spcBef>
              <a:spcAft>
                <a:spcPts val="0"/>
              </a:spcAft>
              <a:defRPr/>
            </a:pPr>
            <a:endParaRPr lang="en-US">
              <a:latin typeface="+mn-lt"/>
            </a:endParaRPr>
          </a:p>
        </p:txBody>
      </p:sp>
      <p:sp>
        <p:nvSpPr>
          <p:cNvPr id="17" name="Rectangle 2"/>
          <p:cNvSpPr txBox="1">
            <a:spLocks noChangeArrowheads="1"/>
          </p:cNvSpPr>
          <p:nvPr/>
        </p:nvSpPr>
        <p:spPr bwMode="auto">
          <a:xfrm>
            <a:off x="0" y="71439"/>
            <a:ext cx="9144000" cy="785812"/>
          </a:xfrm>
          <a:prstGeom prst="rect">
            <a:avLst/>
          </a:prstGeom>
          <a:noFill/>
          <a:ln w="9525">
            <a:noFill/>
            <a:miter lim="800000"/>
            <a:headEnd/>
            <a:tailEnd/>
          </a:ln>
        </p:spPr>
        <p:txBody>
          <a:bodyPr anchor="ctr"/>
          <a:lstStyle/>
          <a:p>
            <a:pPr algn="ctr" fontAlgn="auto">
              <a:spcBef>
                <a:spcPts val="0"/>
              </a:spcBef>
              <a:spcAft>
                <a:spcPts val="0"/>
              </a:spcAft>
              <a:defRPr/>
            </a:pPr>
            <a:r>
              <a:rPr lang="en-US" sz="3600" b="1" kern="0" dirty="0">
                <a:effectLst>
                  <a:outerShdw blurRad="38100" dist="38100" dir="2700000" algn="tl">
                    <a:srgbClr val="000000">
                      <a:alpha val="43137"/>
                    </a:srgbClr>
                  </a:outerShdw>
                </a:effectLst>
                <a:cs typeface="Arial" pitchFamily="34" charset="0"/>
              </a:rPr>
              <a:t>Forecasting Indices</a:t>
            </a:r>
            <a:endParaRPr lang="th-TH" sz="3600" b="1" kern="0" dirty="0">
              <a:effectLst>
                <a:outerShdw blurRad="38100" dist="38100" dir="2700000" algn="tl">
                  <a:srgbClr val="000000">
                    <a:alpha val="43137"/>
                  </a:srgbClr>
                </a:outerShdw>
              </a:effectLst>
            </a:endParaRPr>
          </a:p>
        </p:txBody>
      </p:sp>
      <p:sp>
        <p:nvSpPr>
          <p:cNvPr id="18"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9"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0"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1"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2"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3"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4"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6"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0"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1"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2"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3"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pic>
        <p:nvPicPr>
          <p:cNvPr id="5" name="Picture 4"/>
          <p:cNvPicPr>
            <a:picLocks noChangeAspect="1"/>
          </p:cNvPicPr>
          <p:nvPr/>
        </p:nvPicPr>
        <p:blipFill>
          <a:blip r:embed="rId2"/>
          <a:stretch>
            <a:fillRect/>
          </a:stretch>
        </p:blipFill>
        <p:spPr>
          <a:xfrm>
            <a:off x="533400" y="3633333"/>
            <a:ext cx="3767138" cy="3109913"/>
          </a:xfrm>
          <a:prstGeom prst="rect">
            <a:avLst/>
          </a:prstGeom>
        </p:spPr>
      </p:pic>
      <p:pic>
        <p:nvPicPr>
          <p:cNvPr id="6" name="Picture 5"/>
          <p:cNvPicPr>
            <a:picLocks noChangeAspect="1"/>
          </p:cNvPicPr>
          <p:nvPr/>
        </p:nvPicPr>
        <p:blipFill>
          <a:blip r:embed="rId3"/>
          <a:stretch>
            <a:fillRect/>
          </a:stretch>
        </p:blipFill>
        <p:spPr>
          <a:xfrm>
            <a:off x="4800600" y="3633333"/>
            <a:ext cx="3252788" cy="28765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158769"/>
            <a:ext cx="3795680" cy="223019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2475" y="1158769"/>
            <a:ext cx="3743325" cy="2227585"/>
          </a:xfrm>
          <a:prstGeom prst="rect">
            <a:avLst/>
          </a:prstGeom>
        </p:spPr>
      </p:pic>
    </p:spTree>
    <p:extLst>
      <p:ext uri="{BB962C8B-B14F-4D97-AF65-F5344CB8AC3E}">
        <p14:creationId xmlns:p14="http://schemas.microsoft.com/office/powerpoint/2010/main" val="3639879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Feb11-4last-I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141" y="1066801"/>
            <a:ext cx="44577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928" y="1066800"/>
            <a:ext cx="444254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13"/>
          <p:cNvSpPr txBox="1">
            <a:spLocks noChangeArrowheads="1"/>
          </p:cNvSpPr>
          <p:nvPr/>
        </p:nvSpPr>
        <p:spPr bwMode="auto">
          <a:xfrm>
            <a:off x="1920947" y="689204"/>
            <a:ext cx="1296194" cy="461665"/>
          </a:xfrm>
          <a:prstGeom prst="rect">
            <a:avLst/>
          </a:prstGeom>
          <a:solidFill>
            <a:schemeClr val="bg1"/>
          </a:solidFill>
          <a:ln>
            <a:noFill/>
          </a:ln>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2400" b="1" i="1" dirty="0"/>
              <a:t>IG-12</a:t>
            </a:r>
          </a:p>
        </p:txBody>
      </p:sp>
      <p:sp>
        <p:nvSpPr>
          <p:cNvPr id="23559" name="TextBox 15"/>
          <p:cNvSpPr txBox="1">
            <a:spLocks noChangeArrowheads="1"/>
          </p:cNvSpPr>
          <p:nvPr/>
        </p:nvSpPr>
        <p:spPr bwMode="auto">
          <a:xfrm>
            <a:off x="5820568" y="611980"/>
            <a:ext cx="2319337" cy="461963"/>
          </a:xfrm>
          <a:prstGeom prst="rect">
            <a:avLst/>
          </a:prstGeom>
          <a:solidFill>
            <a:schemeClr val="bg1"/>
          </a:solidFill>
          <a:ln>
            <a:noFill/>
          </a:ln>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2400" b="1" i="1" dirty="0"/>
              <a:t>N</a:t>
            </a:r>
            <a:r>
              <a:rPr lang="en-US" altLang="en-US" sz="2400" b="1" i="1" baseline="-25000" dirty="0"/>
              <a:t>e</a:t>
            </a:r>
            <a:r>
              <a:rPr lang="en-US" altLang="en-US" sz="2400" b="1" i="1" dirty="0"/>
              <a:t>(400km)</a:t>
            </a:r>
          </a:p>
        </p:txBody>
      </p:sp>
      <p:sp>
        <p:nvSpPr>
          <p:cNvPr id="23560" name="TextBox 17"/>
          <p:cNvSpPr txBox="1">
            <a:spLocks noChangeArrowheads="1"/>
          </p:cNvSpPr>
          <p:nvPr/>
        </p:nvSpPr>
        <p:spPr bwMode="auto">
          <a:xfrm>
            <a:off x="3674341" y="2895601"/>
            <a:ext cx="730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000" b="1"/>
              <a:t>Feb 2011</a:t>
            </a:r>
          </a:p>
        </p:txBody>
      </p:sp>
      <p:sp>
        <p:nvSpPr>
          <p:cNvPr id="23561" name="TextBox 18"/>
          <p:cNvSpPr txBox="1">
            <a:spLocks noChangeArrowheads="1"/>
          </p:cNvSpPr>
          <p:nvPr/>
        </p:nvSpPr>
        <p:spPr bwMode="auto">
          <a:xfrm>
            <a:off x="3521941" y="2590801"/>
            <a:ext cx="730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000" b="1"/>
              <a:t>Feb 2010</a:t>
            </a:r>
          </a:p>
        </p:txBody>
      </p:sp>
      <p:sp>
        <p:nvSpPr>
          <p:cNvPr id="23562" name="TextBox 19"/>
          <p:cNvSpPr txBox="1">
            <a:spLocks noChangeArrowheads="1"/>
          </p:cNvSpPr>
          <p:nvPr/>
        </p:nvSpPr>
        <p:spPr bwMode="auto">
          <a:xfrm>
            <a:off x="3217141" y="2362201"/>
            <a:ext cx="7445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000" b="1"/>
              <a:t>Nov 2008</a:t>
            </a:r>
          </a:p>
        </p:txBody>
      </p:sp>
      <p:sp>
        <p:nvSpPr>
          <p:cNvPr id="23563" name="TextBox 20"/>
          <p:cNvSpPr txBox="1">
            <a:spLocks noChangeArrowheads="1"/>
          </p:cNvSpPr>
          <p:nvPr/>
        </p:nvSpPr>
        <p:spPr bwMode="auto">
          <a:xfrm>
            <a:off x="2988541" y="2057401"/>
            <a:ext cx="7445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000" b="1"/>
              <a:t>Nov 2007</a:t>
            </a:r>
          </a:p>
        </p:txBody>
      </p:sp>
      <p:pic>
        <p:nvPicPr>
          <p:cNvPr id="23564" name="Picture 6" descr="Screen shot 2011-04-08 at 5.59.3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9591" y="4095600"/>
            <a:ext cx="4442547" cy="267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Rectangle 23"/>
          <p:cNvSpPr>
            <a:spLocks noChangeArrowheads="1"/>
          </p:cNvSpPr>
          <p:nvPr/>
        </p:nvSpPr>
        <p:spPr bwMode="auto">
          <a:xfrm>
            <a:off x="440965" y="4243390"/>
            <a:ext cx="3963626"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600" b="1" dirty="0">
                <a:latin typeface="Berlin Sans FB Demi" panose="020E0802020502020306" pitchFamily="34" charset="0"/>
              </a:rPr>
              <a:t>During the 2007-2010 minimum period:</a:t>
            </a:r>
          </a:p>
          <a:p>
            <a:pPr eaLnBrk="1" hangingPunct="1"/>
            <a:endParaRPr lang="en-US" altLang="en-US" sz="600" b="1" dirty="0">
              <a:latin typeface="Berlin Sans FB Demi" panose="020E0802020502020306" pitchFamily="34" charset="0"/>
            </a:endParaRPr>
          </a:p>
          <a:p>
            <a:pPr eaLnBrk="1" hangingPunct="1"/>
            <a:r>
              <a:rPr lang="en-US" altLang="en-US" sz="1600" b="1" dirty="0">
                <a:latin typeface="Berlin Sans FB Demi" panose="020E0802020502020306" pitchFamily="34" charset="0"/>
              </a:rPr>
              <a:t>Using indices forecasted one year ahead resulted in an overestimation of </a:t>
            </a:r>
            <a:r>
              <a:rPr lang="en-US" altLang="en-US" sz="1600" b="1" i="1" dirty="0">
                <a:latin typeface="Berlin Sans FB Demi" panose="020E0802020502020306" pitchFamily="34" charset="0"/>
              </a:rPr>
              <a:t>N</a:t>
            </a:r>
            <a:r>
              <a:rPr lang="en-US" altLang="en-US" sz="1600" b="1" i="1" baseline="-25000" dirty="0">
                <a:latin typeface="Berlin Sans FB Demi" panose="020E0802020502020306" pitchFamily="34" charset="0"/>
              </a:rPr>
              <a:t>e</a:t>
            </a:r>
            <a:r>
              <a:rPr lang="en-US" altLang="en-US" sz="1600" b="1" i="1" dirty="0">
                <a:latin typeface="Berlin Sans FB Demi" panose="020E0802020502020306" pitchFamily="34" charset="0"/>
              </a:rPr>
              <a:t>(400 km) </a:t>
            </a:r>
            <a:r>
              <a:rPr lang="en-US" altLang="en-US" sz="1600" b="1" dirty="0">
                <a:latin typeface="Berlin Sans FB Demi" panose="020E0802020502020306" pitchFamily="34" charset="0"/>
              </a:rPr>
              <a:t>by 20%.</a:t>
            </a:r>
          </a:p>
          <a:p>
            <a:pPr eaLnBrk="1" hangingPunct="1">
              <a:buFont typeface="Wingdings" panose="05000000000000000000" pitchFamily="2" charset="2"/>
              <a:buChar char="Ø"/>
            </a:pPr>
            <a:endParaRPr lang="en-US" altLang="en-US" sz="600" b="1" dirty="0">
              <a:latin typeface="Berlin Sans FB Demi" panose="020E0802020502020306" pitchFamily="34" charset="0"/>
            </a:endParaRPr>
          </a:p>
          <a:p>
            <a:pPr eaLnBrk="1" hangingPunct="1"/>
            <a:r>
              <a:rPr lang="en-US" altLang="en-US" sz="1600" b="1" dirty="0">
                <a:latin typeface="Berlin Sans FB Demi" panose="020E0802020502020306" pitchFamily="34" charset="0"/>
              </a:rPr>
              <a:t>Using indices forecasted two years ahead results in an overestimation by 70%.</a:t>
            </a:r>
          </a:p>
          <a:p>
            <a:pPr eaLnBrk="1" hangingPunct="1"/>
            <a:endParaRPr lang="en-US" altLang="en-US" sz="600" b="1" dirty="0">
              <a:latin typeface="Berlin Sans FB Demi" panose="020E0802020502020306" pitchFamily="34" charset="0"/>
            </a:endParaRPr>
          </a:p>
          <a:p>
            <a:pPr eaLnBrk="1" hangingPunct="1"/>
            <a:r>
              <a:rPr lang="en-US" altLang="en-US" sz="1600" b="1" dirty="0">
                <a:latin typeface="Berlin Sans FB Demi" panose="020E0802020502020306" pitchFamily="34" charset="0"/>
              </a:rPr>
              <a:t>For TEC the corresponding numbers are 15% and 50%.</a:t>
            </a:r>
          </a:p>
        </p:txBody>
      </p:sp>
      <p:sp>
        <p:nvSpPr>
          <p:cNvPr id="15" name="สี่เหลี่ยมผืนผ้า 5"/>
          <p:cNvSpPr>
            <a:spLocks noChangeArrowheads="1"/>
          </p:cNvSpPr>
          <p:nvPr/>
        </p:nvSpPr>
        <p:spPr bwMode="auto">
          <a:xfrm>
            <a:off x="-9525" y="-31271"/>
            <a:ext cx="9144000" cy="672142"/>
          </a:xfrm>
          <a:prstGeom prst="rect">
            <a:avLst/>
          </a:prstGeom>
          <a:solidFill>
            <a:srgbClr val="FF9933"/>
          </a:solidFill>
          <a:ln w="9525" algn="ctr">
            <a:noFill/>
            <a:round/>
            <a:headEnd/>
            <a:tailEnd/>
          </a:ln>
          <a:effectLst>
            <a:innerShdw blurRad="63500" dist="50800" dir="5400000">
              <a:prstClr val="black">
                <a:alpha val="50000"/>
              </a:prstClr>
            </a:innerShdw>
          </a:effectLst>
        </p:spPr>
        <p:txBody>
          <a:bodyPr/>
          <a:lstStyle/>
          <a:p>
            <a:pPr fontAlgn="auto">
              <a:spcBef>
                <a:spcPts val="0"/>
              </a:spcBef>
              <a:spcAft>
                <a:spcPts val="0"/>
              </a:spcAft>
              <a:defRPr/>
            </a:pPr>
            <a:endParaRPr lang="en-US">
              <a:latin typeface="+mn-lt"/>
            </a:endParaRPr>
          </a:p>
        </p:txBody>
      </p:sp>
      <p:sp>
        <p:nvSpPr>
          <p:cNvPr id="16" name="Rectangle 2"/>
          <p:cNvSpPr txBox="1">
            <a:spLocks noChangeArrowheads="1"/>
          </p:cNvSpPr>
          <p:nvPr/>
        </p:nvSpPr>
        <p:spPr bwMode="auto">
          <a:xfrm>
            <a:off x="-9525" y="58967"/>
            <a:ext cx="9144000" cy="577622"/>
          </a:xfrm>
          <a:prstGeom prst="rect">
            <a:avLst/>
          </a:prstGeom>
          <a:noFill/>
          <a:ln w="9525">
            <a:noFill/>
            <a:miter lim="800000"/>
            <a:headEnd/>
            <a:tailEnd/>
          </a:ln>
        </p:spPr>
        <p:txBody>
          <a:bodyPr anchor="ctr"/>
          <a:lstStyle/>
          <a:p>
            <a:pPr algn="ctr" fontAlgn="auto">
              <a:spcBef>
                <a:spcPts val="0"/>
              </a:spcBef>
              <a:spcAft>
                <a:spcPts val="0"/>
              </a:spcAft>
              <a:defRPr/>
            </a:pPr>
            <a:r>
              <a:rPr lang="en-US" sz="3200" b="1" kern="0" dirty="0">
                <a:effectLst>
                  <a:outerShdw blurRad="38100" dist="38100" dir="2700000" algn="tl">
                    <a:srgbClr val="000000">
                      <a:alpha val="43137"/>
                    </a:srgbClr>
                  </a:outerShdw>
                </a:effectLst>
                <a:cs typeface="Arial" pitchFamily="34" charset="0"/>
              </a:rPr>
              <a:t>Effect of Prediction Uncertainties on IRI</a:t>
            </a:r>
            <a:endParaRPr lang="th-TH" sz="3200" b="1" kern="0" dirty="0">
              <a:effectLst>
                <a:outerShdw blurRad="38100" dist="38100" dir="2700000" algn="tl">
                  <a:srgbClr val="000000">
                    <a:alpha val="43137"/>
                  </a:srgbClr>
                </a:outerShdw>
              </a:effectLst>
            </a:endParaRPr>
          </a:p>
        </p:txBody>
      </p:sp>
      <p:sp>
        <p:nvSpPr>
          <p:cNvPr id="17" name="Rectangle 6"/>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8" name="Rectangle 9"/>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19" name="Rectangle 10"/>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0" name="Rectangle 12"/>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1" name="Rectangle 14"/>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2" name="Rectangle 10"/>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3" name="Rectangle 12"/>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4" name="Rectangle 14"/>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5" name="Rectangle 8"/>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6" name="Rectangle 6"/>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7" name="Rectangle 8"/>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8" name="Rectangle 10"/>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29" name="Rectangle 12"/>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0" name="Rectangle 14"/>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1" name="Rectangle 16"/>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2" name="Rectangle 18"/>
          <p:cNvSpPr>
            <a:spLocks noChangeArrowheads="1"/>
          </p:cNvSpPr>
          <p:nvPr/>
        </p:nvSpPr>
        <p:spPr bwMode="auto">
          <a:xfrm>
            <a:off x="-9525" y="-1247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cs typeface="Cordia New" pitchFamily="34" charset="-34"/>
            </a:endParaRPr>
          </a:p>
        </p:txBody>
      </p:sp>
      <p:sp>
        <p:nvSpPr>
          <p:cNvPr id="34" name="TextBox 15"/>
          <p:cNvSpPr txBox="1">
            <a:spLocks noChangeArrowheads="1"/>
          </p:cNvSpPr>
          <p:nvPr/>
        </p:nvSpPr>
        <p:spPr bwMode="auto">
          <a:xfrm>
            <a:off x="4881563" y="3787823"/>
            <a:ext cx="4038601" cy="307777"/>
          </a:xfrm>
          <a:prstGeom prst="rect">
            <a:avLst/>
          </a:prstGeom>
          <a:solidFill>
            <a:schemeClr val="bg1"/>
          </a:solidFill>
          <a:ln>
            <a:noFill/>
          </a:ln>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400" b="1" i="1" dirty="0"/>
              <a:t>(</a:t>
            </a:r>
            <a:r>
              <a:rPr lang="en-US" altLang="en-US" sz="1400" b="1" i="1" dirty="0" err="1"/>
              <a:t>N</a:t>
            </a:r>
            <a:r>
              <a:rPr lang="en-US" altLang="en-US" sz="1400" b="1" i="1" baseline="-25000" dirty="0" err="1"/>
              <a:t>e</a:t>
            </a:r>
            <a:r>
              <a:rPr lang="en-US" altLang="en-US" sz="1400" b="1" i="1" baseline="30000" dirty="0" err="1"/>
              <a:t>yyyy</a:t>
            </a:r>
            <a:r>
              <a:rPr lang="en-US" altLang="en-US" sz="1400" b="1" i="1" dirty="0"/>
              <a:t>(400)-N</a:t>
            </a:r>
            <a:r>
              <a:rPr lang="en-US" altLang="en-US" sz="1400" b="1" i="1" baseline="-25000" dirty="0"/>
              <a:t>e</a:t>
            </a:r>
            <a:r>
              <a:rPr lang="en-US" altLang="en-US" sz="1400" b="1" i="1" baseline="30000" dirty="0"/>
              <a:t>2011</a:t>
            </a:r>
            <a:r>
              <a:rPr lang="en-US" altLang="en-US" sz="1400" b="1" i="1" dirty="0"/>
              <a:t>(400))/N</a:t>
            </a:r>
            <a:r>
              <a:rPr lang="en-US" altLang="en-US" sz="1400" b="1" i="1" baseline="-25000" dirty="0"/>
              <a:t>e</a:t>
            </a:r>
            <a:r>
              <a:rPr lang="en-US" altLang="en-US" sz="1400" b="1" i="1" baseline="30000" dirty="0"/>
              <a:t>2011</a:t>
            </a:r>
            <a:r>
              <a:rPr lang="en-US" altLang="en-US" sz="1400" b="1" i="1" dirty="0"/>
              <a:t>(400)</a:t>
            </a:r>
          </a:p>
        </p:txBody>
      </p:sp>
    </p:spTree>
    <p:extLst>
      <p:ext uri="{BB962C8B-B14F-4D97-AF65-F5344CB8AC3E}">
        <p14:creationId xmlns:p14="http://schemas.microsoft.com/office/powerpoint/2010/main" val="2887601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FCCD3-78D5-478D-0799-97FCC65CE3F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C8320AC-02CC-37B3-2EB4-D832F22211F8}"/>
              </a:ext>
            </a:extLst>
          </p:cNvPr>
          <p:cNvSpPr>
            <a:spLocks noGrp="1"/>
          </p:cNvSpPr>
          <p:nvPr>
            <p:ph type="ftr" sz="quarter" idx="11"/>
          </p:nvPr>
        </p:nvSpPr>
        <p:spPr/>
        <p:txBody>
          <a:bodyPr/>
          <a:lstStyle/>
          <a:p>
            <a:pPr>
              <a:defRPr/>
            </a:pPr>
            <a:r>
              <a:rPr lang="en-US" sz="1400" i="1" dirty="0"/>
              <a:t>irimodel.org	</a:t>
            </a:r>
            <a:r>
              <a:rPr lang="en-US" dirty="0"/>
              <a:t>						</a:t>
            </a:r>
          </a:p>
        </p:txBody>
      </p:sp>
      <p:sp>
        <p:nvSpPr>
          <p:cNvPr id="3" name="Slide Number Placeholder 2">
            <a:extLst>
              <a:ext uri="{FF2B5EF4-FFF2-40B4-BE49-F238E27FC236}">
                <a16:creationId xmlns:a16="http://schemas.microsoft.com/office/drawing/2014/main" id="{9FA51532-608E-78C6-568C-014D185E5E7C}"/>
              </a:ext>
            </a:extLst>
          </p:cNvPr>
          <p:cNvSpPr>
            <a:spLocks noGrp="1"/>
          </p:cNvSpPr>
          <p:nvPr>
            <p:ph type="sldNum" sz="quarter" idx="12"/>
          </p:nvPr>
        </p:nvSpPr>
        <p:spPr/>
        <p:txBody>
          <a:bodyPr/>
          <a:lstStyle/>
          <a:p>
            <a:pPr>
              <a:defRPr/>
            </a:pPr>
            <a:fld id="{B1CFFACD-DABB-452B-819E-51EBB9BDD959}" type="slidenum">
              <a:rPr lang="en-US" smtClean="0">
                <a:solidFill>
                  <a:schemeClr val="tx1"/>
                </a:solidFill>
              </a:rPr>
              <a:pPr>
                <a:defRPr/>
              </a:pPr>
              <a:t>5</a:t>
            </a:fld>
            <a:endParaRPr lang="en-US" dirty="0">
              <a:solidFill>
                <a:schemeClr val="tx1"/>
              </a:solidFill>
            </a:endParaRPr>
          </a:p>
        </p:txBody>
      </p:sp>
      <p:pic>
        <p:nvPicPr>
          <p:cNvPr id="5" name="Picture 4">
            <a:extLst>
              <a:ext uri="{FF2B5EF4-FFF2-40B4-BE49-F238E27FC236}">
                <a16:creationId xmlns:a16="http://schemas.microsoft.com/office/drawing/2014/main" id="{DA11E120-6F26-B250-185C-CB0E4951CD24}"/>
              </a:ext>
            </a:extLst>
          </p:cNvPr>
          <p:cNvPicPr>
            <a:picLocks noChangeAspect="1"/>
          </p:cNvPicPr>
          <p:nvPr/>
        </p:nvPicPr>
        <p:blipFill>
          <a:blip r:embed="rId2"/>
          <a:stretch>
            <a:fillRect/>
          </a:stretch>
        </p:blipFill>
        <p:spPr>
          <a:xfrm>
            <a:off x="3998040" y="205649"/>
            <a:ext cx="5006684" cy="6310148"/>
          </a:xfrm>
          <a:prstGeom prst="rect">
            <a:avLst/>
          </a:prstGeom>
        </p:spPr>
      </p:pic>
      <p:pic>
        <p:nvPicPr>
          <p:cNvPr id="6" name="Picture 5">
            <a:extLst>
              <a:ext uri="{FF2B5EF4-FFF2-40B4-BE49-F238E27FC236}">
                <a16:creationId xmlns:a16="http://schemas.microsoft.com/office/drawing/2014/main" id="{54DF78D7-1784-C664-B9DC-7D6C46AEB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94" y="2167167"/>
            <a:ext cx="3531024" cy="2067128"/>
          </a:xfrm>
          <a:prstGeom prst="rect">
            <a:avLst/>
          </a:prstGeom>
        </p:spPr>
      </p:pic>
      <p:cxnSp>
        <p:nvCxnSpPr>
          <p:cNvPr id="8" name="Straight Connector 7">
            <a:extLst>
              <a:ext uri="{FF2B5EF4-FFF2-40B4-BE49-F238E27FC236}">
                <a16:creationId xmlns:a16="http://schemas.microsoft.com/office/drawing/2014/main" id="{8B52B985-88CD-A545-5927-813526C1835D}"/>
              </a:ext>
            </a:extLst>
          </p:cNvPr>
          <p:cNvCxnSpPr/>
          <p:nvPr/>
        </p:nvCxnSpPr>
        <p:spPr>
          <a:xfrm flipV="1">
            <a:off x="907094" y="2319567"/>
            <a:ext cx="0" cy="1676400"/>
          </a:xfrm>
          <a:prstGeom prst="line">
            <a:avLst/>
          </a:prstGeom>
          <a:ln w="1905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A7F121-9800-6E0A-0642-8B0977E78ED7}"/>
              </a:ext>
            </a:extLst>
          </p:cNvPr>
          <p:cNvCxnSpPr/>
          <p:nvPr/>
        </p:nvCxnSpPr>
        <p:spPr>
          <a:xfrm flipV="1">
            <a:off x="3574094" y="2319567"/>
            <a:ext cx="0" cy="1676400"/>
          </a:xfrm>
          <a:prstGeom prst="line">
            <a:avLst/>
          </a:prstGeom>
          <a:ln w="1905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D3CE6CB-55F1-F6EF-A920-F4B3B1FE2247}"/>
              </a:ext>
            </a:extLst>
          </p:cNvPr>
          <p:cNvCxnSpPr/>
          <p:nvPr/>
        </p:nvCxnSpPr>
        <p:spPr>
          <a:xfrm>
            <a:off x="907094" y="3843567"/>
            <a:ext cx="2667000" cy="0"/>
          </a:xfrm>
          <a:prstGeom prst="straightConnector1">
            <a:avLst/>
          </a:prstGeom>
          <a:ln w="22225">
            <a:solidFill>
              <a:srgbClr val="FF0000">
                <a:alpha val="60000"/>
              </a:srgbClr>
            </a:solidFill>
            <a:headEnd type="triangle"/>
            <a:tailEnd type="stealt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9E2C929-CBB6-22F2-4F2F-2F8F36255366}"/>
              </a:ext>
            </a:extLst>
          </p:cNvPr>
          <p:cNvSpPr/>
          <p:nvPr/>
        </p:nvSpPr>
        <p:spPr>
          <a:xfrm>
            <a:off x="221293" y="4468814"/>
            <a:ext cx="3352801" cy="1815882"/>
          </a:xfrm>
          <a:prstGeom prst="rect">
            <a:avLst/>
          </a:prstGeom>
        </p:spPr>
        <p:txBody>
          <a:bodyPr wrap="square">
            <a:spAutoFit/>
          </a:bodyPr>
          <a:lstStyle/>
          <a:p>
            <a:pPr marL="285750" indent="-285750" algn="just">
              <a:buFont typeface="Wingdings" panose="05000000000000000000" pitchFamily="2" charset="2"/>
              <a:buChar char="§"/>
            </a:pPr>
            <a:r>
              <a:rPr lang="en-US" sz="1600" b="1" dirty="0">
                <a:latin typeface="STIX-Bold"/>
              </a:rPr>
              <a:t>Covering 5 solar cycles (58 years) </a:t>
            </a:r>
          </a:p>
          <a:p>
            <a:pPr marL="285750" indent="-285750" algn="just">
              <a:buFont typeface="Wingdings" panose="05000000000000000000" pitchFamily="2" charset="2"/>
              <a:buChar char="§"/>
            </a:pPr>
            <a:endParaRPr lang="en-US" sz="800" b="1" dirty="0">
              <a:latin typeface="STIX-Bold"/>
            </a:endParaRPr>
          </a:p>
          <a:p>
            <a:pPr marL="285750" indent="-285750" algn="just">
              <a:buFont typeface="Wingdings" panose="05000000000000000000" pitchFamily="2" charset="2"/>
              <a:buChar char="§"/>
            </a:pPr>
            <a:r>
              <a:rPr lang="en-US" sz="1600" b="1" dirty="0">
                <a:latin typeface="STIX-Bold"/>
              </a:rPr>
              <a:t>Altitudes range from 200 km to 4,300 km </a:t>
            </a:r>
          </a:p>
          <a:p>
            <a:pPr marL="285750" indent="-285750" algn="just">
              <a:buFont typeface="Wingdings" panose="05000000000000000000" pitchFamily="2" charset="2"/>
              <a:buChar char="§"/>
            </a:pPr>
            <a:endParaRPr lang="en-US" sz="800" b="1" dirty="0">
              <a:latin typeface="STIX-Bold"/>
            </a:endParaRPr>
          </a:p>
          <a:p>
            <a:pPr marL="285750" indent="-285750" algn="just">
              <a:buFont typeface="Wingdings" panose="05000000000000000000" pitchFamily="2" charset="2"/>
              <a:buChar char="§"/>
            </a:pPr>
            <a:r>
              <a:rPr lang="en-US" sz="1600" b="1" dirty="0">
                <a:latin typeface="STIX-Bold"/>
              </a:rPr>
              <a:t>Mostly high inclination orbits with a few low inclination satellites. </a:t>
            </a:r>
          </a:p>
        </p:txBody>
      </p:sp>
      <p:pic>
        <p:nvPicPr>
          <p:cNvPr id="4" name="Picture 3">
            <a:extLst>
              <a:ext uri="{FF2B5EF4-FFF2-40B4-BE49-F238E27FC236}">
                <a16:creationId xmlns:a16="http://schemas.microsoft.com/office/drawing/2014/main" id="{DAFC0962-F2BA-CFB8-4B95-0F2B5ED5B007}"/>
              </a:ext>
            </a:extLst>
          </p:cNvPr>
          <p:cNvPicPr>
            <a:picLocks noChangeAspect="1"/>
          </p:cNvPicPr>
          <p:nvPr/>
        </p:nvPicPr>
        <p:blipFill>
          <a:blip r:embed="rId4"/>
          <a:stretch>
            <a:fillRect/>
          </a:stretch>
        </p:blipFill>
        <p:spPr>
          <a:xfrm>
            <a:off x="140422" y="176725"/>
            <a:ext cx="3667094" cy="1681808"/>
          </a:xfrm>
          <a:prstGeom prst="rect">
            <a:avLst/>
          </a:prstGeom>
        </p:spPr>
      </p:pic>
      <p:sp>
        <p:nvSpPr>
          <p:cNvPr id="7" name="Rectangle 2">
            <a:extLst>
              <a:ext uri="{FF2B5EF4-FFF2-40B4-BE49-F238E27FC236}">
                <a16:creationId xmlns:a16="http://schemas.microsoft.com/office/drawing/2014/main" id="{E6B88D36-6728-64E5-7D20-790015A3993A}"/>
              </a:ext>
            </a:extLst>
          </p:cNvPr>
          <p:cNvSpPr txBox="1">
            <a:spLocks noChangeArrowheads="1"/>
          </p:cNvSpPr>
          <p:nvPr/>
        </p:nvSpPr>
        <p:spPr bwMode="auto">
          <a:xfrm>
            <a:off x="157123" y="554093"/>
            <a:ext cx="3667094" cy="785812"/>
          </a:xfrm>
          <a:prstGeom prst="rect">
            <a:avLst/>
          </a:prstGeom>
          <a:noFill/>
          <a:ln w="9525">
            <a:noFill/>
            <a:miter lim="800000"/>
            <a:headEnd/>
            <a:tailEnd/>
          </a:ln>
        </p:spPr>
        <p:txBody>
          <a:bodyPr anchor="ctr"/>
          <a:lstStyle/>
          <a:p>
            <a:pPr algn="ctr" fontAlgn="auto">
              <a:spcBef>
                <a:spcPts val="0"/>
              </a:spcBef>
              <a:spcAft>
                <a:spcPts val="0"/>
              </a:spcAft>
              <a:defRPr/>
            </a:pPr>
            <a:r>
              <a:rPr lang="en-US" sz="3200" b="1" kern="0" dirty="0">
                <a:effectLst>
                  <a:outerShdw blurRad="38100" dist="38100" dir="2700000" algn="tl">
                    <a:srgbClr val="000000">
                      <a:alpha val="43137"/>
                    </a:srgbClr>
                  </a:outerShdw>
                </a:effectLst>
                <a:cs typeface="Arial" pitchFamily="34" charset="0"/>
              </a:rPr>
              <a:t>In-situ Satellite Data Used for developing IRI</a:t>
            </a:r>
            <a:endParaRPr lang="th-TH" sz="3200" b="1"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8626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DFCE7-A527-5DAA-A17B-F2DD135DD195}"/>
            </a:ext>
          </a:extLst>
        </p:cNvPr>
        <p:cNvGrpSpPr/>
        <p:nvPr/>
      </p:nvGrpSpPr>
      <p:grpSpPr>
        <a:xfrm>
          <a:off x="0" y="0"/>
          <a:ext cx="0" cy="0"/>
          <a:chOff x="0" y="0"/>
          <a:chExt cx="0" cy="0"/>
        </a:xfrm>
      </p:grpSpPr>
      <p:sp>
        <p:nvSpPr>
          <p:cNvPr id="24578" name="Rectangle 3">
            <a:extLst>
              <a:ext uri="{FF2B5EF4-FFF2-40B4-BE49-F238E27FC236}">
                <a16:creationId xmlns:a16="http://schemas.microsoft.com/office/drawing/2014/main" id="{A3F47759-9415-8FD7-D058-E56A8DEB3F41}"/>
              </a:ext>
            </a:extLst>
          </p:cNvPr>
          <p:cNvSpPr>
            <a:spLocks noChangeArrowheads="1"/>
          </p:cNvSpPr>
          <p:nvPr/>
        </p:nvSpPr>
        <p:spPr bwMode="auto">
          <a:xfrm>
            <a:off x="364678" y="998702"/>
            <a:ext cx="341810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Based on ground and/or space data </a:t>
            </a:r>
          </a:p>
          <a:p>
            <a:pPr eaLnBrk="1" hangingPunct="1">
              <a:spcBef>
                <a:spcPct val="0"/>
              </a:spcBef>
              <a:buFontTx/>
              <a:buNone/>
            </a:pPr>
            <a:endParaRPr lang="en-US" altLang="en-US" sz="800" dirty="0"/>
          </a:p>
          <a:p>
            <a:pPr eaLnBrk="1" hangingPunct="1">
              <a:spcBef>
                <a:spcPct val="0"/>
              </a:spcBef>
              <a:buFontTx/>
              <a:buNone/>
            </a:pPr>
            <a:r>
              <a:rPr lang="en-US" altLang="en-US" sz="1600" dirty="0"/>
              <a:t>Use appropriate mathematical functions to represent the characteristic variation patterns seen in long data records. </a:t>
            </a:r>
          </a:p>
          <a:p>
            <a:pPr eaLnBrk="1" hangingPunct="1">
              <a:spcBef>
                <a:spcPct val="0"/>
              </a:spcBef>
              <a:buFontTx/>
              <a:buNone/>
            </a:pPr>
            <a:endParaRPr lang="en-US" altLang="en-US" sz="800" dirty="0"/>
          </a:p>
          <a:p>
            <a:pPr eaLnBrk="1" hangingPunct="1">
              <a:spcBef>
                <a:spcPct val="0"/>
              </a:spcBef>
              <a:buFontTx/>
              <a:buNone/>
            </a:pPr>
            <a:r>
              <a:rPr lang="en-US" altLang="en-US" sz="1600" dirty="0"/>
              <a:t>Do not depend on our evolving understanding of the processes that shape the ionosphere environment</a:t>
            </a:r>
          </a:p>
          <a:p>
            <a:pPr eaLnBrk="1" hangingPunct="1">
              <a:spcBef>
                <a:spcPct val="0"/>
              </a:spcBef>
              <a:buFontTx/>
              <a:buNone/>
            </a:pPr>
            <a:endParaRPr lang="en-US" altLang="en-US" sz="800" dirty="0"/>
          </a:p>
          <a:p>
            <a:pPr eaLnBrk="1" hangingPunct="1">
              <a:spcBef>
                <a:spcPct val="0"/>
              </a:spcBef>
              <a:buFontTx/>
              <a:buNone/>
            </a:pPr>
            <a:r>
              <a:rPr lang="en-US" altLang="en-US" sz="1600" dirty="0"/>
              <a:t>Empirical models are, in general, available to users in the form of a computer program, and can be readily adapted to a specific problem. </a:t>
            </a:r>
          </a:p>
          <a:p>
            <a:pPr eaLnBrk="1" hangingPunct="1">
              <a:spcBef>
                <a:spcPct val="0"/>
              </a:spcBef>
              <a:buFontTx/>
              <a:buNone/>
            </a:pPr>
            <a:endParaRPr lang="en-US" altLang="en-US" sz="800" dirty="0"/>
          </a:p>
          <a:p>
            <a:pPr eaLnBrk="1" hangingPunct="1">
              <a:spcBef>
                <a:spcPct val="0"/>
              </a:spcBef>
              <a:buFontTx/>
              <a:buNone/>
            </a:pPr>
            <a:r>
              <a:rPr lang="en-US" altLang="en-US" sz="1600" dirty="0"/>
              <a:t>Depend on an evenly distributed data base covering a wide range of conditions.</a:t>
            </a:r>
          </a:p>
        </p:txBody>
      </p:sp>
      <p:pic>
        <p:nvPicPr>
          <p:cNvPr id="6" name="Picture 5">
            <a:extLst>
              <a:ext uri="{FF2B5EF4-FFF2-40B4-BE49-F238E27FC236}">
                <a16:creationId xmlns:a16="http://schemas.microsoft.com/office/drawing/2014/main" id="{91BF8FF0-3214-8640-10F6-391F30CFA393}"/>
              </a:ext>
            </a:extLst>
          </p:cNvPr>
          <p:cNvPicPr>
            <a:picLocks noChangeAspect="1"/>
          </p:cNvPicPr>
          <p:nvPr/>
        </p:nvPicPr>
        <p:blipFill>
          <a:blip r:embed="rId2"/>
          <a:stretch>
            <a:fillRect/>
          </a:stretch>
        </p:blipFill>
        <p:spPr>
          <a:xfrm>
            <a:off x="0" y="-5407"/>
            <a:ext cx="9144000" cy="741780"/>
          </a:xfrm>
          <a:prstGeom prst="rect">
            <a:avLst/>
          </a:prstGeom>
        </p:spPr>
      </p:pic>
      <p:sp>
        <p:nvSpPr>
          <p:cNvPr id="24579" name="Rectangle 4">
            <a:extLst>
              <a:ext uri="{FF2B5EF4-FFF2-40B4-BE49-F238E27FC236}">
                <a16:creationId xmlns:a16="http://schemas.microsoft.com/office/drawing/2014/main" id="{A84E005F-9F56-E117-26F0-5AC3897D4915}"/>
              </a:ext>
            </a:extLst>
          </p:cNvPr>
          <p:cNvSpPr>
            <a:spLocks noChangeArrowheads="1"/>
          </p:cNvSpPr>
          <p:nvPr/>
        </p:nvSpPr>
        <p:spPr bwMode="auto">
          <a:xfrm>
            <a:off x="4195723" y="998702"/>
            <a:ext cx="4626425"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Consider the production, loss, and transport of ionospheric electrons and ions, and obtain the electron and ion densities, temperatures and velocities from the balance of these processes </a:t>
            </a:r>
          </a:p>
          <a:p>
            <a:pPr eaLnBrk="1" hangingPunct="1">
              <a:spcBef>
                <a:spcPct val="0"/>
              </a:spcBef>
              <a:buFontTx/>
              <a:buNone/>
            </a:pPr>
            <a:endParaRPr lang="en-US" altLang="en-US" sz="800" dirty="0"/>
          </a:p>
          <a:p>
            <a:pPr eaLnBrk="1" hangingPunct="1">
              <a:spcBef>
                <a:spcPct val="0"/>
              </a:spcBef>
              <a:buFontTx/>
              <a:buNone/>
            </a:pPr>
            <a:r>
              <a:rPr lang="en-US" altLang="en-US" sz="1600" dirty="0"/>
              <a:t>Use a numerical (iterative) scheme to solve Boltzmann equations for the different moments (N, T, v) for electrons, ions and neutrals and the coupling between them. </a:t>
            </a:r>
          </a:p>
          <a:p>
            <a:pPr eaLnBrk="1" hangingPunct="1">
              <a:spcBef>
                <a:spcPct val="0"/>
              </a:spcBef>
              <a:buFontTx/>
              <a:buNone/>
            </a:pPr>
            <a:endParaRPr lang="en-US" altLang="en-US" sz="800" dirty="0"/>
          </a:p>
          <a:p>
            <a:pPr eaLnBrk="1" hangingPunct="1">
              <a:spcBef>
                <a:spcPct val="0"/>
              </a:spcBef>
              <a:buFontTx/>
              <a:buNone/>
            </a:pPr>
            <a:r>
              <a:rPr lang="en-US" altLang="en-US" sz="1600" dirty="0"/>
              <a:t>Theoretical models are primarily used in an investigative mode, to elucidate specific processes and their effects on the ionosphere</a:t>
            </a:r>
          </a:p>
          <a:p>
            <a:pPr eaLnBrk="1" hangingPunct="1">
              <a:spcBef>
                <a:spcPct val="0"/>
              </a:spcBef>
              <a:buFontTx/>
              <a:buNone/>
            </a:pPr>
            <a:endParaRPr lang="en-US" altLang="en-US" sz="800" dirty="0"/>
          </a:p>
          <a:p>
            <a:pPr eaLnBrk="1" hangingPunct="1">
              <a:spcBef>
                <a:spcPct val="0"/>
              </a:spcBef>
              <a:buFontTx/>
              <a:buNone/>
            </a:pPr>
            <a:r>
              <a:rPr lang="en-US" altLang="en-US" sz="1600" dirty="0"/>
              <a:t>Theoretical models require considerable computer time, even on fast machines, and their complex computer code and logic make it difficult for people other than the model developers themselves to apply the model to a specific problem. </a:t>
            </a:r>
          </a:p>
        </p:txBody>
      </p:sp>
      <p:cxnSp>
        <p:nvCxnSpPr>
          <p:cNvPr id="4" name="Straight Connector 3">
            <a:extLst>
              <a:ext uri="{FF2B5EF4-FFF2-40B4-BE49-F238E27FC236}">
                <a16:creationId xmlns:a16="http://schemas.microsoft.com/office/drawing/2014/main" id="{250C3AE0-0A5F-1554-6DBD-2DFFF80D75FB}"/>
              </a:ext>
            </a:extLst>
          </p:cNvPr>
          <p:cNvCxnSpPr>
            <a:cxnSpLocks/>
          </p:cNvCxnSpPr>
          <p:nvPr/>
        </p:nvCxnSpPr>
        <p:spPr>
          <a:xfrm>
            <a:off x="4038600" y="20220"/>
            <a:ext cx="0" cy="670929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4340" name="Rectangle 5">
            <a:extLst>
              <a:ext uri="{FF2B5EF4-FFF2-40B4-BE49-F238E27FC236}">
                <a16:creationId xmlns:a16="http://schemas.microsoft.com/office/drawing/2014/main" id="{CC4D7800-91BF-E567-1AFD-49398873FC8F}"/>
              </a:ext>
            </a:extLst>
          </p:cNvPr>
          <p:cNvSpPr>
            <a:spLocks noChangeArrowheads="1"/>
          </p:cNvSpPr>
          <p:nvPr/>
        </p:nvSpPr>
        <p:spPr bwMode="auto">
          <a:xfrm>
            <a:off x="206831" y="5775425"/>
            <a:ext cx="8762996" cy="954088"/>
          </a:xfrm>
          <a:prstGeom prst="rect">
            <a:avLst/>
          </a:prstGeom>
          <a:solidFill>
            <a:srgbClr val="0000FF"/>
          </a:solidFill>
          <a:ln>
            <a:noFill/>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400" dirty="0"/>
              <a:t>In actual fact, most ionospheric models are hybrids, using empirical as well as theoretical elements. An empirical model, for example, may use theoretical values to fill data gaps, whereas a theoretical model may use a data-based mapping for specific parameters as input (e.g., to represent neutral densities and temperature), or to define boundary conditions and/or starting conditions for a numerical scheme. </a:t>
            </a:r>
          </a:p>
        </p:txBody>
      </p:sp>
      <p:sp>
        <p:nvSpPr>
          <p:cNvPr id="7" name="Rectangle 2">
            <a:extLst>
              <a:ext uri="{FF2B5EF4-FFF2-40B4-BE49-F238E27FC236}">
                <a16:creationId xmlns:a16="http://schemas.microsoft.com/office/drawing/2014/main" id="{F353970C-3911-EBBC-9D01-AE8A0C231ED6}"/>
              </a:ext>
            </a:extLst>
          </p:cNvPr>
          <p:cNvSpPr txBox="1">
            <a:spLocks noChangeArrowheads="1"/>
          </p:cNvSpPr>
          <p:nvPr/>
        </p:nvSpPr>
        <p:spPr bwMode="auto">
          <a:xfrm>
            <a:off x="16329" y="4515"/>
            <a:ext cx="9143999" cy="741780"/>
          </a:xfrm>
          <a:prstGeom prst="rect">
            <a:avLst/>
          </a:prstGeom>
          <a:noFill/>
          <a:ln w="9525">
            <a:noFill/>
            <a:miter lim="800000"/>
            <a:headEnd/>
            <a:tailEnd/>
          </a:ln>
        </p:spPr>
        <p:txBody>
          <a:bodyPr anchor="ctr"/>
          <a:lstStyle/>
          <a:p>
            <a:pPr fontAlgn="auto">
              <a:spcBef>
                <a:spcPts val="0"/>
              </a:spcBef>
              <a:spcAft>
                <a:spcPts val="0"/>
              </a:spcAft>
              <a:defRPr/>
            </a:pPr>
            <a:r>
              <a:rPr lang="en-US" sz="3200" b="1" kern="0" dirty="0">
                <a:effectLst>
                  <a:outerShdw blurRad="38100" dist="38100" dir="2700000" algn="tl">
                    <a:srgbClr val="000000">
                      <a:alpha val="43137"/>
                    </a:srgbClr>
                  </a:outerShdw>
                </a:effectLst>
                <a:cs typeface="Arial" pitchFamily="34" charset="0"/>
              </a:rPr>
              <a:t>  Empirical Models     Theoretical Models</a:t>
            </a:r>
            <a:endParaRPr lang="th-TH" sz="3200" b="1"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9075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blinds(horizontal)">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692C8-9698-92F2-8C81-293411B9344B}"/>
            </a:ext>
          </a:extLst>
        </p:cNvPr>
        <p:cNvGrpSpPr/>
        <p:nvPr/>
      </p:nvGrpSpPr>
      <p:grpSpPr>
        <a:xfrm>
          <a:off x="0" y="0"/>
          <a:ext cx="0" cy="0"/>
          <a:chOff x="0" y="0"/>
          <a:chExt cx="0" cy="0"/>
        </a:xfrm>
      </p:grpSpPr>
      <p:sp>
        <p:nvSpPr>
          <p:cNvPr id="87042" name="TextBox 1">
            <a:extLst>
              <a:ext uri="{FF2B5EF4-FFF2-40B4-BE49-F238E27FC236}">
                <a16:creationId xmlns:a16="http://schemas.microsoft.com/office/drawing/2014/main" id="{D22430F2-F355-5BF4-BBAF-43007D4C7B20}"/>
              </a:ext>
            </a:extLst>
          </p:cNvPr>
          <p:cNvSpPr txBox="1">
            <a:spLocks noChangeArrowheads="1"/>
          </p:cNvSpPr>
          <p:nvPr/>
        </p:nvSpPr>
        <p:spPr bwMode="auto">
          <a:xfrm>
            <a:off x="353878" y="1039676"/>
            <a:ext cx="843624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Arial" panose="020B0604020202020204" pitchFamily="34" charset="0"/>
              </a:rPr>
              <a:t>Being an empirical model IRI has the advantage that it already included some of the newly discovered phenomena that theoretical models did not yet include. </a:t>
            </a:r>
            <a:endParaRPr lang="en-US" altLang="en-US" sz="2000" dirty="0">
              <a:solidFill>
                <a:srgbClr val="000000"/>
              </a:solidFill>
              <a:latin typeface="Arial" panose="020B0604020202020204" pitchFamily="34" charset="0"/>
            </a:endParaRPr>
          </a:p>
        </p:txBody>
      </p:sp>
      <p:sp>
        <p:nvSpPr>
          <p:cNvPr id="66" name="TextBox 4">
            <a:extLst>
              <a:ext uri="{FF2B5EF4-FFF2-40B4-BE49-F238E27FC236}">
                <a16:creationId xmlns:a16="http://schemas.microsoft.com/office/drawing/2014/main" id="{AB476A84-DF3E-8320-B9CD-59B52FE21955}"/>
              </a:ext>
            </a:extLst>
          </p:cNvPr>
          <p:cNvSpPr txBox="1">
            <a:spLocks noChangeArrowheads="1"/>
          </p:cNvSpPr>
          <p:nvPr/>
        </p:nvSpPr>
        <p:spPr bwMode="auto">
          <a:xfrm>
            <a:off x="353877" y="2286000"/>
            <a:ext cx="592309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dirty="0">
                <a:latin typeface="Arial" panose="020B0604020202020204" pitchFamily="34" charset="0"/>
              </a:rPr>
              <a:t>Weddell Sea and Yakutsk Anomalies</a:t>
            </a:r>
            <a:r>
              <a:rPr lang="en-US" altLang="en-US" sz="1800" dirty="0">
                <a:latin typeface="Arial" panose="020B0604020202020204" pitchFamily="34" charset="0"/>
              </a:rPr>
              <a:t>:  </a:t>
            </a:r>
            <a:r>
              <a:rPr lang="en-US" altLang="en-US" sz="1800" i="1" dirty="0">
                <a:latin typeface="Arial" panose="020B0604020202020204" pitchFamily="34" charset="0"/>
              </a:rPr>
              <a:t>foF2</a:t>
            </a:r>
            <a:r>
              <a:rPr lang="en-US" altLang="en-US" sz="1800" dirty="0">
                <a:latin typeface="Arial" panose="020B0604020202020204" pitchFamily="34" charset="0"/>
              </a:rPr>
              <a:t> in summer larger during nighttime than during daytime. </a:t>
            </a:r>
            <a:r>
              <a:rPr lang="en-US" sz="1800" dirty="0">
                <a:latin typeface="Arial" charset="0"/>
              </a:rPr>
              <a:t>The meridional component of the neutral wind reaches maximum values at the anomaly sites (during summer nights) because of the combined effect of solar EUV heating (sunlit magnetic pole in summer) and heating from precipitating </a:t>
            </a:r>
            <a:r>
              <a:rPr lang="en-US" sz="1800" dirty="0" err="1">
                <a:latin typeface="Arial" charset="0"/>
              </a:rPr>
              <a:t>auroral</a:t>
            </a:r>
            <a:r>
              <a:rPr lang="en-US" sz="1800" dirty="0">
                <a:latin typeface="Arial" charset="0"/>
              </a:rPr>
              <a:t> electrons.  </a:t>
            </a:r>
          </a:p>
        </p:txBody>
      </p:sp>
      <p:sp>
        <p:nvSpPr>
          <p:cNvPr id="69" name="TextBox 11">
            <a:extLst>
              <a:ext uri="{FF2B5EF4-FFF2-40B4-BE49-F238E27FC236}">
                <a16:creationId xmlns:a16="http://schemas.microsoft.com/office/drawing/2014/main" id="{10190667-0D62-20D3-DD3C-1217E77F7DDC}"/>
              </a:ext>
            </a:extLst>
          </p:cNvPr>
          <p:cNvSpPr txBox="1">
            <a:spLocks noChangeArrowheads="1"/>
          </p:cNvSpPr>
          <p:nvPr/>
        </p:nvSpPr>
        <p:spPr bwMode="auto">
          <a:xfrm>
            <a:off x="7085362" y="1977981"/>
            <a:ext cx="24486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i="1" dirty="0">
                <a:latin typeface="Arial" panose="020B0604020202020204" pitchFamily="34" charset="0"/>
              </a:rPr>
              <a:t>foF2</a:t>
            </a:r>
            <a:r>
              <a:rPr lang="en-US" altLang="en-US" sz="1400" i="1" baseline="-25000" dirty="0">
                <a:latin typeface="Arial" panose="020B0604020202020204" pitchFamily="34" charset="0"/>
              </a:rPr>
              <a:t>midnight</a:t>
            </a:r>
            <a:r>
              <a:rPr lang="en-US" altLang="en-US" sz="1400" i="1" dirty="0">
                <a:latin typeface="Arial" panose="020B0604020202020204" pitchFamily="34" charset="0"/>
              </a:rPr>
              <a:t> – foF2</a:t>
            </a:r>
            <a:r>
              <a:rPr lang="en-US" altLang="en-US" sz="1400" i="1" baseline="-25000" dirty="0">
                <a:latin typeface="Arial" panose="020B0604020202020204" pitchFamily="34" charset="0"/>
              </a:rPr>
              <a:t>noon</a:t>
            </a:r>
            <a:endParaRPr lang="en-US" altLang="en-US" sz="1400" dirty="0">
              <a:latin typeface="Arial" panose="020B0604020202020204" pitchFamily="34" charset="0"/>
            </a:endParaRPr>
          </a:p>
        </p:txBody>
      </p:sp>
      <p:sp>
        <p:nvSpPr>
          <p:cNvPr id="70" name="TextBox 6">
            <a:extLst>
              <a:ext uri="{FF2B5EF4-FFF2-40B4-BE49-F238E27FC236}">
                <a16:creationId xmlns:a16="http://schemas.microsoft.com/office/drawing/2014/main" id="{A8C9BA6A-3B9B-59B6-7EC6-A3A1DDE8E22A}"/>
              </a:ext>
            </a:extLst>
          </p:cNvPr>
          <p:cNvSpPr txBox="1">
            <a:spLocks noChangeArrowheads="1"/>
          </p:cNvSpPr>
          <p:nvPr/>
        </p:nvSpPr>
        <p:spPr bwMode="auto">
          <a:xfrm>
            <a:off x="6321728" y="2679700"/>
            <a:ext cx="736099"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IK-19</a:t>
            </a: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endParaRPr lang="en-US" altLang="en-US" sz="1400" dirty="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endParaRPr lang="en-US" altLang="en-US" sz="12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  IRI</a:t>
            </a:r>
          </a:p>
        </p:txBody>
      </p:sp>
      <p:pic>
        <p:nvPicPr>
          <p:cNvPr id="25" name="Picture 24">
            <a:extLst>
              <a:ext uri="{FF2B5EF4-FFF2-40B4-BE49-F238E27FC236}">
                <a16:creationId xmlns:a16="http://schemas.microsoft.com/office/drawing/2014/main" id="{9C9B85DA-1856-70CA-50D5-42A29FBEAF91}"/>
              </a:ext>
            </a:extLst>
          </p:cNvPr>
          <p:cNvPicPr>
            <a:picLocks noChangeAspect="1"/>
          </p:cNvPicPr>
          <p:nvPr/>
        </p:nvPicPr>
        <p:blipFill>
          <a:blip r:embed="rId2"/>
          <a:stretch>
            <a:fillRect/>
          </a:stretch>
        </p:blipFill>
        <p:spPr>
          <a:xfrm>
            <a:off x="0" y="-5407"/>
            <a:ext cx="9144000" cy="925358"/>
          </a:xfrm>
          <a:prstGeom prst="rect">
            <a:avLst/>
          </a:prstGeom>
        </p:spPr>
      </p:pic>
      <p:sp>
        <p:nvSpPr>
          <p:cNvPr id="32" name="Rectangle 2">
            <a:extLst>
              <a:ext uri="{FF2B5EF4-FFF2-40B4-BE49-F238E27FC236}">
                <a16:creationId xmlns:a16="http://schemas.microsoft.com/office/drawing/2014/main" id="{98280233-2933-2F8D-998C-91FC2042C56F}"/>
              </a:ext>
            </a:extLst>
          </p:cNvPr>
          <p:cNvSpPr txBox="1">
            <a:spLocks noChangeArrowheads="1"/>
          </p:cNvSpPr>
          <p:nvPr/>
        </p:nvSpPr>
        <p:spPr bwMode="auto">
          <a:xfrm>
            <a:off x="16330" y="20220"/>
            <a:ext cx="9143999" cy="785812"/>
          </a:xfrm>
          <a:prstGeom prst="rect">
            <a:avLst/>
          </a:prstGeom>
          <a:noFill/>
          <a:ln w="9525">
            <a:noFill/>
            <a:miter lim="800000"/>
            <a:headEnd/>
            <a:tailEnd/>
          </a:ln>
        </p:spPr>
        <p:txBody>
          <a:bodyPr anchor="ctr"/>
          <a:lstStyle/>
          <a:p>
            <a:pPr algn="ctr" fontAlgn="auto">
              <a:spcBef>
                <a:spcPts val="0"/>
              </a:spcBef>
              <a:spcAft>
                <a:spcPts val="0"/>
              </a:spcAft>
              <a:defRPr/>
            </a:pPr>
            <a:r>
              <a:rPr lang="en-US" sz="3200" b="1" kern="0" dirty="0">
                <a:effectLst>
                  <a:outerShdw blurRad="38100" dist="38100" dir="2700000" algn="tl">
                    <a:srgbClr val="000000">
                      <a:alpha val="43137"/>
                    </a:srgbClr>
                  </a:outerShdw>
                </a:effectLst>
                <a:cs typeface="Arial" pitchFamily="34" charset="0"/>
              </a:rPr>
              <a:t>Advantage of Empirical Models</a:t>
            </a:r>
            <a:endParaRPr lang="th-TH" sz="3200" b="1" kern="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9F462C43-8C21-1A12-A629-F8A2B8B2A1A4}"/>
              </a:ext>
            </a:extLst>
          </p:cNvPr>
          <p:cNvPicPr>
            <a:picLocks noChangeAspect="1"/>
          </p:cNvPicPr>
          <p:nvPr/>
        </p:nvPicPr>
        <p:blipFill>
          <a:blip r:embed="rId3"/>
          <a:stretch>
            <a:fillRect/>
          </a:stretch>
        </p:blipFill>
        <p:spPr>
          <a:xfrm>
            <a:off x="7044534" y="3518529"/>
            <a:ext cx="1780223" cy="1233488"/>
          </a:xfrm>
          <a:prstGeom prst="rect">
            <a:avLst/>
          </a:prstGeom>
        </p:spPr>
      </p:pic>
      <p:pic>
        <p:nvPicPr>
          <p:cNvPr id="3" name="Picture 2">
            <a:extLst>
              <a:ext uri="{FF2B5EF4-FFF2-40B4-BE49-F238E27FC236}">
                <a16:creationId xmlns:a16="http://schemas.microsoft.com/office/drawing/2014/main" id="{D975E91A-3143-2068-9518-6634E50640B2}"/>
              </a:ext>
            </a:extLst>
          </p:cNvPr>
          <p:cNvPicPr>
            <a:picLocks noChangeAspect="1"/>
          </p:cNvPicPr>
          <p:nvPr/>
        </p:nvPicPr>
        <p:blipFill>
          <a:blip r:embed="rId4"/>
          <a:stretch>
            <a:fillRect/>
          </a:stretch>
        </p:blipFill>
        <p:spPr>
          <a:xfrm>
            <a:off x="7044534" y="2290759"/>
            <a:ext cx="1780223" cy="1220153"/>
          </a:xfrm>
          <a:prstGeom prst="rect">
            <a:avLst/>
          </a:prstGeom>
        </p:spPr>
      </p:pic>
      <p:sp>
        <p:nvSpPr>
          <p:cNvPr id="4" name="Rectangle 3">
            <a:extLst>
              <a:ext uri="{FF2B5EF4-FFF2-40B4-BE49-F238E27FC236}">
                <a16:creationId xmlns:a16="http://schemas.microsoft.com/office/drawing/2014/main" id="{B0C2C74F-10D2-850E-B01E-86969BA06BCC}"/>
              </a:ext>
            </a:extLst>
          </p:cNvPr>
          <p:cNvSpPr/>
          <p:nvPr/>
        </p:nvSpPr>
        <p:spPr>
          <a:xfrm>
            <a:off x="353877" y="4876800"/>
            <a:ext cx="8436244" cy="1508105"/>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Longitudinal 4-peak wave pattern near the magnetic equator: </a:t>
            </a:r>
          </a:p>
          <a:p>
            <a:r>
              <a:rPr lang="en-US" dirty="0">
                <a:latin typeface="Arial" panose="020B0604020202020204" pitchFamily="34" charset="0"/>
                <a:cs typeface="Arial" panose="020B0604020202020204" pitchFamily="34" charset="0"/>
              </a:rPr>
              <a:t>First observed with IMAGE/EUV and then confirmed with data from CHAMP, TOPEX and TIMED/GUVI. This phenomena is thought to being caused by non-migrating diurnal atmospheric tides that are, in turn, driven mainly by weather in the tropics.</a:t>
            </a:r>
            <a:r>
              <a:rPr lang="en-US" dirty="0"/>
              <a:t> </a:t>
            </a:r>
          </a:p>
        </p:txBody>
      </p:sp>
    </p:spTree>
    <p:extLst>
      <p:ext uri="{BB962C8B-B14F-4D97-AF65-F5344CB8AC3E}">
        <p14:creationId xmlns:p14="http://schemas.microsoft.com/office/powerpoint/2010/main" val="85146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A3D5F-3968-EF9A-090F-9891D4271252}"/>
            </a:ext>
          </a:extLst>
        </p:cNvPr>
        <p:cNvGrpSpPr/>
        <p:nvPr/>
      </p:nvGrpSpPr>
      <p:grpSpPr>
        <a:xfrm>
          <a:off x="0" y="0"/>
          <a:ext cx="0" cy="0"/>
          <a:chOff x="0" y="0"/>
          <a:chExt cx="0" cy="0"/>
        </a:xfrm>
      </p:grpSpPr>
      <p:sp>
        <p:nvSpPr>
          <p:cNvPr id="87042" name="TextBox 1">
            <a:extLst>
              <a:ext uri="{FF2B5EF4-FFF2-40B4-BE49-F238E27FC236}">
                <a16:creationId xmlns:a16="http://schemas.microsoft.com/office/drawing/2014/main" id="{3E4F8249-8C88-F935-9ED0-AFB0EC37CDA4}"/>
              </a:ext>
            </a:extLst>
          </p:cNvPr>
          <p:cNvSpPr txBox="1">
            <a:spLocks noChangeArrowheads="1"/>
          </p:cNvSpPr>
          <p:nvPr/>
        </p:nvSpPr>
        <p:spPr bwMode="auto">
          <a:xfrm>
            <a:off x="348390" y="1050384"/>
            <a:ext cx="84472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Arial" panose="020B0604020202020204" pitchFamily="34" charset="0"/>
              </a:rPr>
              <a:t>Only as good as the data base available for its development.</a:t>
            </a:r>
          </a:p>
        </p:txBody>
      </p:sp>
      <p:pic>
        <p:nvPicPr>
          <p:cNvPr id="25" name="Picture 24">
            <a:extLst>
              <a:ext uri="{FF2B5EF4-FFF2-40B4-BE49-F238E27FC236}">
                <a16:creationId xmlns:a16="http://schemas.microsoft.com/office/drawing/2014/main" id="{93777207-0791-7665-2E04-37DB0F40AC49}"/>
              </a:ext>
            </a:extLst>
          </p:cNvPr>
          <p:cNvPicPr>
            <a:picLocks noChangeAspect="1"/>
          </p:cNvPicPr>
          <p:nvPr/>
        </p:nvPicPr>
        <p:blipFill>
          <a:blip r:embed="rId2"/>
          <a:stretch>
            <a:fillRect/>
          </a:stretch>
        </p:blipFill>
        <p:spPr>
          <a:xfrm>
            <a:off x="0" y="-5407"/>
            <a:ext cx="9144000" cy="925358"/>
          </a:xfrm>
          <a:prstGeom prst="rect">
            <a:avLst/>
          </a:prstGeom>
        </p:spPr>
      </p:pic>
      <p:sp>
        <p:nvSpPr>
          <p:cNvPr id="32" name="Rectangle 2">
            <a:extLst>
              <a:ext uri="{FF2B5EF4-FFF2-40B4-BE49-F238E27FC236}">
                <a16:creationId xmlns:a16="http://schemas.microsoft.com/office/drawing/2014/main" id="{C0BF44A0-52F5-04F7-BDD6-FDE179703E49}"/>
              </a:ext>
            </a:extLst>
          </p:cNvPr>
          <p:cNvSpPr txBox="1">
            <a:spLocks noChangeArrowheads="1"/>
          </p:cNvSpPr>
          <p:nvPr/>
        </p:nvSpPr>
        <p:spPr bwMode="auto">
          <a:xfrm>
            <a:off x="16330" y="20220"/>
            <a:ext cx="9143999" cy="785812"/>
          </a:xfrm>
          <a:prstGeom prst="rect">
            <a:avLst/>
          </a:prstGeom>
          <a:noFill/>
          <a:ln w="9525">
            <a:noFill/>
            <a:miter lim="800000"/>
            <a:headEnd/>
            <a:tailEnd/>
          </a:ln>
        </p:spPr>
        <p:txBody>
          <a:bodyPr anchor="ctr"/>
          <a:lstStyle/>
          <a:p>
            <a:pPr algn="ctr" fontAlgn="auto">
              <a:spcBef>
                <a:spcPts val="0"/>
              </a:spcBef>
              <a:spcAft>
                <a:spcPts val="0"/>
              </a:spcAft>
              <a:defRPr/>
            </a:pPr>
            <a:r>
              <a:rPr lang="en-US" sz="3200" b="1" kern="0" dirty="0">
                <a:effectLst>
                  <a:outerShdw blurRad="38100" dist="38100" dir="2700000" algn="tl">
                    <a:srgbClr val="000000">
                      <a:alpha val="43137"/>
                    </a:srgbClr>
                  </a:outerShdw>
                </a:effectLst>
                <a:cs typeface="Arial" pitchFamily="34" charset="0"/>
              </a:rPr>
              <a:t>Disadvantage of Empirical Models</a:t>
            </a:r>
            <a:endParaRPr lang="th-TH" sz="3200" b="1" kern="0" dirty="0">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E137AB7E-C544-D36F-3ABD-563B00B4144E}"/>
              </a:ext>
            </a:extLst>
          </p:cNvPr>
          <p:cNvPicPr>
            <a:picLocks noChangeAspect="1"/>
          </p:cNvPicPr>
          <p:nvPr/>
        </p:nvPicPr>
        <p:blipFill>
          <a:blip r:embed="rId3"/>
          <a:stretch>
            <a:fillRect/>
          </a:stretch>
        </p:blipFill>
        <p:spPr>
          <a:xfrm>
            <a:off x="405540" y="1681167"/>
            <a:ext cx="2914724" cy="1774180"/>
          </a:xfrm>
          <a:prstGeom prst="rect">
            <a:avLst/>
          </a:prstGeom>
        </p:spPr>
      </p:pic>
      <p:sp>
        <p:nvSpPr>
          <p:cNvPr id="8" name="Rectangle 7">
            <a:extLst>
              <a:ext uri="{FF2B5EF4-FFF2-40B4-BE49-F238E27FC236}">
                <a16:creationId xmlns:a16="http://schemas.microsoft.com/office/drawing/2014/main" id="{099A5F16-89DA-A3CB-953A-EF7FF27B8C27}"/>
              </a:ext>
            </a:extLst>
          </p:cNvPr>
          <p:cNvSpPr/>
          <p:nvPr/>
        </p:nvSpPr>
        <p:spPr>
          <a:xfrm>
            <a:off x="3352800" y="1621162"/>
            <a:ext cx="2819400" cy="1908215"/>
          </a:xfrm>
          <a:prstGeom prst="rect">
            <a:avLst/>
          </a:prstGeom>
        </p:spPr>
        <p:txBody>
          <a:bodyPr wrap="square">
            <a:spAutoFit/>
          </a:bodyPr>
          <a:lstStyle/>
          <a:p>
            <a:pPr>
              <a:spcBef>
                <a:spcPct val="0"/>
              </a:spcBef>
            </a:pPr>
            <a:r>
              <a:rPr lang="en-US" altLang="en-US" dirty="0">
                <a:latin typeface="Arial" panose="020B0604020202020204" pitchFamily="34" charset="0"/>
              </a:rPr>
              <a:t>Bias towards Northern mid-latitudes due to global ground stations distribution.</a:t>
            </a:r>
          </a:p>
          <a:p>
            <a:pPr>
              <a:spcBef>
                <a:spcPct val="0"/>
              </a:spcBef>
            </a:pPr>
            <a:endParaRPr lang="en-US" altLang="en-US" dirty="0">
              <a:latin typeface="Arial" panose="020B0604020202020204" pitchFamily="34" charset="0"/>
            </a:endParaRPr>
          </a:p>
          <a:p>
            <a:pPr>
              <a:spcBef>
                <a:spcPct val="0"/>
              </a:spcBef>
            </a:pPr>
            <a:r>
              <a:rPr lang="en-US" altLang="en-US" sz="1400" dirty="0">
                <a:latin typeface="Arial" panose="020B0604020202020204" pitchFamily="34" charset="0"/>
              </a:rPr>
              <a:t>~1962                               2012</a:t>
            </a:r>
          </a:p>
          <a:p>
            <a:pPr>
              <a:spcBef>
                <a:spcPct val="0"/>
              </a:spcBef>
            </a:pPr>
            <a:r>
              <a:rPr lang="en-US" altLang="en-US" sz="1400" dirty="0" err="1">
                <a:latin typeface="Arial" panose="020B0604020202020204" pitchFamily="34" charset="0"/>
              </a:rPr>
              <a:t>Ionosondes</a:t>
            </a:r>
            <a:r>
              <a:rPr lang="en-US" altLang="en-US" sz="1400" dirty="0">
                <a:latin typeface="Arial" panose="020B0604020202020204" pitchFamily="34" charset="0"/>
              </a:rPr>
              <a:t>              </a:t>
            </a:r>
            <a:r>
              <a:rPr lang="en-US" altLang="en-US" sz="1400" dirty="0" err="1">
                <a:latin typeface="Arial" panose="020B0604020202020204" pitchFamily="34" charset="0"/>
              </a:rPr>
              <a:t>digisondes</a:t>
            </a:r>
            <a:endParaRPr lang="en-US" altLang="en-US" sz="1400" dirty="0">
              <a:latin typeface="Arial" panose="020B0604020202020204" pitchFamily="34" charset="0"/>
            </a:endParaRPr>
          </a:p>
        </p:txBody>
      </p:sp>
      <p:sp>
        <p:nvSpPr>
          <p:cNvPr id="9" name="Rectangle 8">
            <a:extLst>
              <a:ext uri="{FF2B5EF4-FFF2-40B4-BE49-F238E27FC236}">
                <a16:creationId xmlns:a16="http://schemas.microsoft.com/office/drawing/2014/main" id="{DB32DC09-AD04-2AAF-79EB-5019CF429F39}"/>
              </a:ext>
            </a:extLst>
          </p:cNvPr>
          <p:cNvSpPr/>
          <p:nvPr/>
        </p:nvSpPr>
        <p:spPr>
          <a:xfrm>
            <a:off x="348390" y="3736592"/>
            <a:ext cx="8268560" cy="646331"/>
          </a:xfrm>
          <a:prstGeom prst="rect">
            <a:avLst/>
          </a:prstGeom>
        </p:spPr>
        <p:txBody>
          <a:bodyPr wrap="square">
            <a:spAutoFit/>
          </a:bodyPr>
          <a:lstStyle/>
          <a:p>
            <a:pPr>
              <a:spcBef>
                <a:spcPct val="0"/>
              </a:spcBef>
            </a:pPr>
            <a:r>
              <a:rPr lang="en-US" altLang="en-US" dirty="0">
                <a:latin typeface="Arial" panose="020B0604020202020204" pitchFamily="34" charset="0"/>
              </a:rPr>
              <a:t>Recent very low and broad solar minima brought conditions not covered by data available from previous solar minima leading to overestimations by the model.</a:t>
            </a:r>
          </a:p>
        </p:txBody>
      </p:sp>
      <p:pic>
        <p:nvPicPr>
          <p:cNvPr id="10" name="Picture 9">
            <a:extLst>
              <a:ext uri="{FF2B5EF4-FFF2-40B4-BE49-F238E27FC236}">
                <a16:creationId xmlns:a16="http://schemas.microsoft.com/office/drawing/2014/main" id="{79599BCD-1C45-CDCF-C2C8-9A9269629B2E}"/>
              </a:ext>
            </a:extLst>
          </p:cNvPr>
          <p:cNvPicPr>
            <a:picLocks noChangeAspect="1"/>
          </p:cNvPicPr>
          <p:nvPr/>
        </p:nvPicPr>
        <p:blipFill>
          <a:blip r:embed="rId4"/>
          <a:stretch>
            <a:fillRect/>
          </a:stretch>
        </p:blipFill>
        <p:spPr>
          <a:xfrm>
            <a:off x="5943140" y="1719264"/>
            <a:ext cx="2814370" cy="1736083"/>
          </a:xfrm>
          <a:prstGeom prst="rect">
            <a:avLst/>
          </a:prstGeom>
        </p:spPr>
      </p:pic>
      <p:pic>
        <p:nvPicPr>
          <p:cNvPr id="11" name="Picture 10">
            <a:extLst>
              <a:ext uri="{FF2B5EF4-FFF2-40B4-BE49-F238E27FC236}">
                <a16:creationId xmlns:a16="http://schemas.microsoft.com/office/drawing/2014/main" id="{2E04A8E7-DD7B-4046-98B2-36CF2792B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540" y="4408323"/>
            <a:ext cx="3355975" cy="2016125"/>
          </a:xfrm>
          <a:prstGeom prst="rect">
            <a:avLst/>
          </a:prstGeom>
        </p:spPr>
      </p:pic>
      <p:pic>
        <p:nvPicPr>
          <p:cNvPr id="13" name="Picture 12">
            <a:extLst>
              <a:ext uri="{FF2B5EF4-FFF2-40B4-BE49-F238E27FC236}">
                <a16:creationId xmlns:a16="http://schemas.microsoft.com/office/drawing/2014/main" id="{C48675EC-1AF6-7CCD-ECF1-DDE256D15B3D}"/>
              </a:ext>
            </a:extLst>
          </p:cNvPr>
          <p:cNvPicPr>
            <a:picLocks noChangeAspect="1"/>
          </p:cNvPicPr>
          <p:nvPr/>
        </p:nvPicPr>
        <p:blipFill>
          <a:blip r:embed="rId6"/>
          <a:stretch>
            <a:fillRect/>
          </a:stretch>
        </p:blipFill>
        <p:spPr>
          <a:xfrm>
            <a:off x="5235120" y="4416762"/>
            <a:ext cx="2941478" cy="2288838"/>
          </a:xfrm>
          <a:prstGeom prst="rect">
            <a:avLst/>
          </a:prstGeom>
        </p:spPr>
      </p:pic>
      <p:sp>
        <p:nvSpPr>
          <p:cNvPr id="14" name="Rectangle 13">
            <a:extLst>
              <a:ext uri="{FF2B5EF4-FFF2-40B4-BE49-F238E27FC236}">
                <a16:creationId xmlns:a16="http://schemas.microsoft.com/office/drawing/2014/main" id="{BB82380A-87A4-5D95-80D1-04CD496D8A54}"/>
              </a:ext>
            </a:extLst>
          </p:cNvPr>
          <p:cNvSpPr/>
          <p:nvPr/>
        </p:nvSpPr>
        <p:spPr>
          <a:xfrm>
            <a:off x="5638800" y="5302091"/>
            <a:ext cx="1523741" cy="369332"/>
          </a:xfrm>
          <a:prstGeom prst="rect">
            <a:avLst/>
          </a:prstGeom>
        </p:spPr>
        <p:txBody>
          <a:bodyPr wrap="square">
            <a:spAutoFit/>
          </a:bodyPr>
          <a:lstStyle/>
          <a:p>
            <a:r>
              <a:rPr lang="en-US" sz="900" dirty="0" err="1">
                <a:solidFill>
                  <a:schemeClr val="bg1"/>
                </a:solidFill>
              </a:rPr>
              <a:t>Lühr</a:t>
            </a:r>
            <a:r>
              <a:rPr lang="en-US" sz="900" dirty="0">
                <a:solidFill>
                  <a:schemeClr val="bg1"/>
                </a:solidFill>
              </a:rPr>
              <a:t> &amp; </a:t>
            </a:r>
            <a:r>
              <a:rPr lang="en-US" sz="900" dirty="0" err="1">
                <a:solidFill>
                  <a:schemeClr val="bg1"/>
                </a:solidFill>
              </a:rPr>
              <a:t>Xiong</a:t>
            </a:r>
            <a:r>
              <a:rPr lang="en-US" sz="900" dirty="0">
                <a:solidFill>
                  <a:schemeClr val="bg1"/>
                </a:solidFill>
              </a:rPr>
              <a:t>, </a:t>
            </a:r>
            <a:r>
              <a:rPr lang="en-US" sz="900" dirty="0" err="1">
                <a:solidFill>
                  <a:schemeClr val="bg1"/>
                </a:solidFill>
              </a:rPr>
              <a:t>Geophys</a:t>
            </a:r>
            <a:r>
              <a:rPr lang="en-US" sz="900" dirty="0">
                <a:solidFill>
                  <a:schemeClr val="bg1"/>
                </a:solidFill>
              </a:rPr>
              <a:t>. Res. Lett., 37, 2010</a:t>
            </a:r>
          </a:p>
        </p:txBody>
      </p:sp>
      <p:sp>
        <p:nvSpPr>
          <p:cNvPr id="21" name="Rectangle 20">
            <a:extLst>
              <a:ext uri="{FF2B5EF4-FFF2-40B4-BE49-F238E27FC236}">
                <a16:creationId xmlns:a16="http://schemas.microsoft.com/office/drawing/2014/main" id="{892021B1-400F-4CD4-0486-0C41E410AFFE}"/>
              </a:ext>
            </a:extLst>
          </p:cNvPr>
          <p:cNvSpPr/>
          <p:nvPr/>
        </p:nvSpPr>
        <p:spPr>
          <a:xfrm>
            <a:off x="7179474" y="5534362"/>
            <a:ext cx="1523741" cy="369332"/>
          </a:xfrm>
          <a:prstGeom prst="rect">
            <a:avLst/>
          </a:prstGeom>
        </p:spPr>
        <p:txBody>
          <a:bodyPr wrap="square">
            <a:spAutoFit/>
          </a:bodyPr>
          <a:lstStyle/>
          <a:p>
            <a:r>
              <a:rPr lang="en-US" sz="900" dirty="0" err="1">
                <a:solidFill>
                  <a:schemeClr val="bg1"/>
                </a:solidFill>
              </a:rPr>
              <a:t>Klenzing</a:t>
            </a:r>
            <a:r>
              <a:rPr lang="en-US" sz="900" dirty="0">
                <a:solidFill>
                  <a:schemeClr val="bg1"/>
                </a:solidFill>
              </a:rPr>
              <a:t>, </a:t>
            </a:r>
          </a:p>
          <a:p>
            <a:r>
              <a:rPr lang="en-US" sz="900" dirty="0">
                <a:solidFill>
                  <a:schemeClr val="bg1"/>
                </a:solidFill>
              </a:rPr>
              <a:t>2011</a:t>
            </a:r>
          </a:p>
        </p:txBody>
      </p:sp>
      <p:sp>
        <p:nvSpPr>
          <p:cNvPr id="22" name="Rectangle 21">
            <a:extLst>
              <a:ext uri="{FF2B5EF4-FFF2-40B4-BE49-F238E27FC236}">
                <a16:creationId xmlns:a16="http://schemas.microsoft.com/office/drawing/2014/main" id="{D9D09E4D-BB38-9121-3361-68DECFA583DB}"/>
              </a:ext>
            </a:extLst>
          </p:cNvPr>
          <p:cNvSpPr/>
          <p:nvPr/>
        </p:nvSpPr>
        <p:spPr>
          <a:xfrm>
            <a:off x="7710775" y="4526531"/>
            <a:ext cx="729131" cy="307777"/>
          </a:xfrm>
          <a:prstGeom prst="rect">
            <a:avLst/>
          </a:prstGeom>
        </p:spPr>
        <p:txBody>
          <a:bodyPr wrap="square">
            <a:spAutoFit/>
          </a:bodyPr>
          <a:lstStyle/>
          <a:p>
            <a:r>
              <a:rPr lang="en-US" sz="700" dirty="0">
                <a:solidFill>
                  <a:schemeClr val="bg1"/>
                </a:solidFill>
              </a:rPr>
              <a:t>(400 km)</a:t>
            </a:r>
          </a:p>
          <a:p>
            <a:r>
              <a:rPr lang="en-US" sz="700" dirty="0">
                <a:solidFill>
                  <a:schemeClr val="bg1"/>
                </a:solidFill>
              </a:rPr>
              <a:t>(500 km)</a:t>
            </a:r>
          </a:p>
        </p:txBody>
      </p:sp>
    </p:spTree>
    <p:extLst>
      <p:ext uri="{BB962C8B-B14F-4D97-AF65-F5344CB8AC3E}">
        <p14:creationId xmlns:p14="http://schemas.microsoft.com/office/powerpoint/2010/main" val="3510809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CBE8-2C18-9C59-47DA-C4A0CFAD61C5}"/>
            </a:ext>
          </a:extLst>
        </p:cNvPr>
        <p:cNvGrpSpPr/>
        <p:nvPr/>
      </p:nvGrpSpPr>
      <p:grpSpPr>
        <a:xfrm>
          <a:off x="0" y="0"/>
          <a:ext cx="0" cy="0"/>
          <a:chOff x="0" y="0"/>
          <a:chExt cx="0" cy="0"/>
        </a:xfrm>
      </p:grpSpPr>
      <p:sp>
        <p:nvSpPr>
          <p:cNvPr id="24578" name="Rectangle 3">
            <a:extLst>
              <a:ext uri="{FF2B5EF4-FFF2-40B4-BE49-F238E27FC236}">
                <a16:creationId xmlns:a16="http://schemas.microsoft.com/office/drawing/2014/main" id="{1A69CA8D-1C83-EE37-6CEA-23E43F23A0DE}"/>
              </a:ext>
            </a:extLst>
          </p:cNvPr>
          <p:cNvSpPr>
            <a:spLocks noChangeArrowheads="1"/>
          </p:cNvSpPr>
          <p:nvPr/>
        </p:nvSpPr>
        <p:spPr bwMode="auto">
          <a:xfrm>
            <a:off x="364678" y="998702"/>
            <a:ext cx="3418107"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Using a mathematical technique  (Kalman filter, 3D-Var) to assimilate measurements into a theoretical or empirical model and thereby bringing the model  closer to the actual (measured) conditions.</a:t>
            </a:r>
          </a:p>
          <a:p>
            <a:pPr eaLnBrk="1" hangingPunct="1">
              <a:spcBef>
                <a:spcPct val="0"/>
              </a:spcBef>
              <a:buFontTx/>
              <a:buNone/>
            </a:pPr>
            <a:endParaRPr lang="en-US" altLang="en-US" sz="1600" dirty="0"/>
          </a:p>
          <a:p>
            <a:pPr eaLnBrk="1" hangingPunct="1">
              <a:spcBef>
                <a:spcPct val="0"/>
              </a:spcBef>
              <a:buFontTx/>
              <a:buNone/>
            </a:pPr>
            <a:r>
              <a:rPr lang="en-US" altLang="en-US" sz="1600" dirty="0"/>
              <a:t>Performance depends on the availability of data and good global and temporal coverage, especially in regions of steep spatial gradients and time periods with steep temporal gradients.</a:t>
            </a:r>
          </a:p>
          <a:p>
            <a:pPr eaLnBrk="1" hangingPunct="1">
              <a:spcBef>
                <a:spcPct val="0"/>
              </a:spcBef>
              <a:buFontTx/>
              <a:buNone/>
            </a:pPr>
            <a:endParaRPr lang="en-US" altLang="en-US" sz="1600" dirty="0"/>
          </a:p>
          <a:p>
            <a:pPr eaLnBrk="1" hangingPunct="1">
              <a:spcBef>
                <a:spcPct val="0"/>
              </a:spcBef>
              <a:buFontTx/>
              <a:buNone/>
            </a:pPr>
            <a:r>
              <a:rPr lang="en-US" altLang="en-US" sz="1600" dirty="0"/>
              <a:t>If different data sources are used their compatibility has to be assessed, so conflicts do not arise in overlapping regions.</a:t>
            </a:r>
          </a:p>
          <a:p>
            <a:pPr eaLnBrk="1" hangingPunct="1">
              <a:spcBef>
                <a:spcPct val="0"/>
              </a:spcBef>
              <a:buFontTx/>
              <a:buNone/>
            </a:pPr>
            <a:endParaRPr lang="en-US" altLang="en-US" sz="1600" dirty="0"/>
          </a:p>
          <a:p>
            <a:pPr eaLnBrk="1" hangingPunct="1">
              <a:spcBef>
                <a:spcPct val="0"/>
              </a:spcBef>
              <a:buFontTx/>
              <a:buNone/>
            </a:pPr>
            <a:r>
              <a:rPr lang="en-US" altLang="en-US" sz="1600" dirty="0"/>
              <a:t>Model codes are often proprietary and not meant to be shared.</a:t>
            </a:r>
          </a:p>
          <a:p>
            <a:pPr eaLnBrk="1" hangingPunct="1">
              <a:spcBef>
                <a:spcPct val="0"/>
              </a:spcBef>
              <a:buFontTx/>
              <a:buNone/>
            </a:pPr>
            <a:endParaRPr lang="en-US" altLang="en-US" sz="1600" dirty="0"/>
          </a:p>
        </p:txBody>
      </p:sp>
      <p:pic>
        <p:nvPicPr>
          <p:cNvPr id="6" name="Picture 5">
            <a:extLst>
              <a:ext uri="{FF2B5EF4-FFF2-40B4-BE49-F238E27FC236}">
                <a16:creationId xmlns:a16="http://schemas.microsoft.com/office/drawing/2014/main" id="{B426043B-7363-AFAB-58BA-C58E2668C376}"/>
              </a:ext>
            </a:extLst>
          </p:cNvPr>
          <p:cNvPicPr>
            <a:picLocks noChangeAspect="1"/>
          </p:cNvPicPr>
          <p:nvPr/>
        </p:nvPicPr>
        <p:blipFill>
          <a:blip r:embed="rId2"/>
          <a:stretch>
            <a:fillRect/>
          </a:stretch>
        </p:blipFill>
        <p:spPr>
          <a:xfrm>
            <a:off x="0" y="-5407"/>
            <a:ext cx="9144000" cy="741780"/>
          </a:xfrm>
          <a:prstGeom prst="rect">
            <a:avLst/>
          </a:prstGeom>
        </p:spPr>
      </p:pic>
      <p:sp>
        <p:nvSpPr>
          <p:cNvPr id="24579" name="Rectangle 4">
            <a:extLst>
              <a:ext uri="{FF2B5EF4-FFF2-40B4-BE49-F238E27FC236}">
                <a16:creationId xmlns:a16="http://schemas.microsoft.com/office/drawing/2014/main" id="{A03FE238-3D89-C8D7-007B-FE2C799459F1}"/>
              </a:ext>
            </a:extLst>
          </p:cNvPr>
          <p:cNvSpPr>
            <a:spLocks noChangeArrowheads="1"/>
          </p:cNvSpPr>
          <p:nvPr/>
        </p:nvSpPr>
        <p:spPr bwMode="auto">
          <a:xfrm>
            <a:off x="4645477" y="1043731"/>
            <a:ext cx="3907974"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These are techniques that train a black box algorithm (</a:t>
            </a:r>
            <a:r>
              <a:rPr lang="en-US" altLang="en-US" sz="1600" dirty="0" err="1"/>
              <a:t>NeuralNet</a:t>
            </a:r>
            <a:r>
              <a:rPr lang="en-US" altLang="en-US" sz="1600" dirty="0"/>
              <a:t> etc.) with a large volume of data, finding internally the relationship between a set of input parameters and the specific output parameter. </a:t>
            </a:r>
          </a:p>
          <a:p>
            <a:pPr eaLnBrk="1" hangingPunct="1">
              <a:spcBef>
                <a:spcPct val="0"/>
              </a:spcBef>
              <a:buFontTx/>
              <a:buNone/>
            </a:pPr>
            <a:endParaRPr lang="en-US" altLang="en-US" sz="1600" dirty="0"/>
          </a:p>
          <a:p>
            <a:pPr eaLnBrk="1" hangingPunct="1">
              <a:spcBef>
                <a:spcPct val="0"/>
              </a:spcBef>
              <a:buFontTx/>
              <a:buNone/>
            </a:pPr>
            <a:r>
              <a:rPr lang="en-US" altLang="en-US" sz="1600" dirty="0"/>
              <a:t>Large number of papers, recently, using different ML techniques. </a:t>
            </a:r>
          </a:p>
          <a:p>
            <a:pPr eaLnBrk="1" hangingPunct="1">
              <a:spcBef>
                <a:spcPct val="0"/>
              </a:spcBef>
              <a:buFontTx/>
              <a:buNone/>
            </a:pPr>
            <a:endParaRPr lang="en-US" altLang="en-US" sz="1600" dirty="0"/>
          </a:p>
          <a:p>
            <a:pPr eaLnBrk="1" hangingPunct="1">
              <a:spcBef>
                <a:spcPct val="0"/>
              </a:spcBef>
              <a:buFontTx/>
              <a:buNone/>
            </a:pPr>
            <a:r>
              <a:rPr lang="en-US" altLang="en-US" sz="1600" dirty="0"/>
              <a:t>Improvements with newer data require a re-training with the full data base (old and new).</a:t>
            </a:r>
          </a:p>
          <a:p>
            <a:pPr eaLnBrk="1" hangingPunct="1">
              <a:spcBef>
                <a:spcPct val="0"/>
              </a:spcBef>
              <a:buFontTx/>
              <a:buNone/>
            </a:pPr>
            <a:endParaRPr lang="en-US" altLang="en-US" sz="1600" dirty="0"/>
          </a:p>
          <a:p>
            <a:pPr eaLnBrk="1" hangingPunct="1">
              <a:spcBef>
                <a:spcPct val="0"/>
              </a:spcBef>
              <a:buFontTx/>
              <a:buNone/>
            </a:pPr>
            <a:r>
              <a:rPr lang="en-US" altLang="en-US" sz="1600" dirty="0"/>
              <a:t>Strong dependance on a well-balanced, bias-free training data set.</a:t>
            </a:r>
          </a:p>
          <a:p>
            <a:pPr eaLnBrk="1" hangingPunct="1">
              <a:spcBef>
                <a:spcPct val="0"/>
              </a:spcBef>
              <a:buFontTx/>
              <a:buNone/>
            </a:pPr>
            <a:endParaRPr lang="en-US" altLang="en-US" sz="1600" dirty="0"/>
          </a:p>
          <a:p>
            <a:pPr eaLnBrk="1" hangingPunct="1">
              <a:spcBef>
                <a:spcPct val="0"/>
              </a:spcBef>
              <a:buFontTx/>
              <a:buNone/>
            </a:pPr>
            <a:r>
              <a:rPr lang="en-US" altLang="en-US" sz="1600" dirty="0"/>
              <a:t>The model codes are quite large </a:t>
            </a:r>
          </a:p>
          <a:p>
            <a:pPr eaLnBrk="1" hangingPunct="1">
              <a:spcBef>
                <a:spcPct val="0"/>
              </a:spcBef>
              <a:buFontTx/>
              <a:buNone/>
            </a:pPr>
            <a:r>
              <a:rPr lang="en-US" altLang="en-US" sz="1600" dirty="0"/>
              <a:t>and not easy to share. </a:t>
            </a:r>
          </a:p>
        </p:txBody>
      </p:sp>
      <p:cxnSp>
        <p:nvCxnSpPr>
          <p:cNvPr id="4" name="Straight Connector 3">
            <a:extLst>
              <a:ext uri="{FF2B5EF4-FFF2-40B4-BE49-F238E27FC236}">
                <a16:creationId xmlns:a16="http://schemas.microsoft.com/office/drawing/2014/main" id="{82D2AB52-218C-78EC-E15C-FE83E621B648}"/>
              </a:ext>
            </a:extLst>
          </p:cNvPr>
          <p:cNvCxnSpPr>
            <a:cxnSpLocks/>
          </p:cNvCxnSpPr>
          <p:nvPr/>
        </p:nvCxnSpPr>
        <p:spPr>
          <a:xfrm>
            <a:off x="4038600" y="20220"/>
            <a:ext cx="0" cy="68377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B37FE76F-6CAA-3AAF-64B6-DE12F87F2CD1}"/>
              </a:ext>
            </a:extLst>
          </p:cNvPr>
          <p:cNvSpPr txBox="1">
            <a:spLocks noChangeArrowheads="1"/>
          </p:cNvSpPr>
          <p:nvPr/>
        </p:nvSpPr>
        <p:spPr bwMode="auto">
          <a:xfrm>
            <a:off x="16329" y="4515"/>
            <a:ext cx="9143999" cy="741780"/>
          </a:xfrm>
          <a:prstGeom prst="rect">
            <a:avLst/>
          </a:prstGeom>
          <a:noFill/>
          <a:ln w="9525">
            <a:noFill/>
            <a:miter lim="800000"/>
            <a:headEnd/>
            <a:tailEnd/>
          </a:ln>
        </p:spPr>
        <p:txBody>
          <a:bodyPr anchor="ctr"/>
          <a:lstStyle/>
          <a:p>
            <a:pPr fontAlgn="auto">
              <a:spcBef>
                <a:spcPts val="0"/>
              </a:spcBef>
              <a:spcAft>
                <a:spcPts val="0"/>
              </a:spcAft>
              <a:defRPr/>
            </a:pPr>
            <a:r>
              <a:rPr lang="en-US" sz="3200" b="1" kern="0" dirty="0">
                <a:effectLst>
                  <a:outerShdw blurRad="38100" dist="38100" dir="2700000" algn="tl">
                    <a:srgbClr val="000000">
                      <a:alpha val="43137"/>
                    </a:srgbClr>
                  </a:outerShdw>
                </a:effectLst>
                <a:cs typeface="Arial" pitchFamily="34" charset="0"/>
              </a:rPr>
              <a:t>  </a:t>
            </a:r>
            <a:r>
              <a:rPr lang="en-US" sz="2800" b="1" kern="0" dirty="0">
                <a:effectLst>
                  <a:outerShdw blurRad="38100" dist="38100" dir="2700000" algn="tl">
                    <a:srgbClr val="000000">
                      <a:alpha val="43137"/>
                    </a:srgbClr>
                  </a:outerShdw>
                </a:effectLst>
                <a:cs typeface="Arial" pitchFamily="34" charset="0"/>
              </a:rPr>
              <a:t>Assimilative Models     Machine Learning Models</a:t>
            </a:r>
            <a:endParaRPr lang="th-TH" sz="3200" b="1"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1867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14.5"/>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EAB9A0756B1CE44A885579893A1CE3B" ma:contentTypeVersion="13" ma:contentTypeDescription="Create a new document." ma:contentTypeScope="" ma:versionID="bc8f6b8aae4383667c4c050fba3ca743">
  <xsd:schema xmlns:xsd="http://www.w3.org/2001/XMLSchema" xmlns:xs="http://www.w3.org/2001/XMLSchema" xmlns:p="http://schemas.microsoft.com/office/2006/metadata/properties" xmlns:ns3="b0dfc286-919a-46ed-b885-f3f322d62097" xmlns:ns4="0722e39c-0e1d-44a4-ae66-38addc930d89" targetNamespace="http://schemas.microsoft.com/office/2006/metadata/properties" ma:root="true" ma:fieldsID="c0fcf9b0b44bbac6b9f51cca8e6c9728" ns3:_="" ns4:_="">
    <xsd:import namespace="b0dfc286-919a-46ed-b885-f3f322d62097"/>
    <xsd:import namespace="0722e39c-0e1d-44a4-ae66-38addc930d8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dfc286-919a-46ed-b885-f3f322d620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22e39c-0e1d-44a4-ae66-38addc930d8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28EDD1-3855-4D61-91E1-53B25CFB4474}">
  <ds:schemaRefs>
    <ds:schemaRef ds:uri="http://schemas.microsoft.com/sharepoint/v3/contenttype/forms"/>
  </ds:schemaRefs>
</ds:datastoreItem>
</file>

<file path=customXml/itemProps2.xml><?xml version="1.0" encoding="utf-8"?>
<ds:datastoreItem xmlns:ds="http://schemas.openxmlformats.org/officeDocument/2006/customXml" ds:itemID="{8B395613-6778-4278-A0AB-94A6ECCB78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dfc286-919a-46ed-b885-f3f322d62097"/>
    <ds:schemaRef ds:uri="0722e39c-0e1d-44a4-ae66-38addc930d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CAA815-B5CB-4FB7-BBB2-736B8ECEFCB8}">
  <ds:schemaRefs>
    <ds:schemaRef ds:uri="http://schemas.microsoft.com/office/2006/documentManagement/types"/>
    <ds:schemaRef ds:uri="http://schemas.microsoft.com/office/2006/metadata/properties"/>
    <ds:schemaRef ds:uri="0722e39c-0e1d-44a4-ae66-38addc930d89"/>
    <ds:schemaRef ds:uri="http://purl.org/dc/terms/"/>
    <ds:schemaRef ds:uri="http://schemas.openxmlformats.org/package/2006/metadata/core-properties"/>
    <ds:schemaRef ds:uri="http://purl.org/dc/dcmitype/"/>
    <ds:schemaRef ds:uri="http://schemas.microsoft.com/office/infopath/2007/PartnerControls"/>
    <ds:schemaRef ds:uri="b0dfc286-919a-46ed-b885-f3f322d62097"/>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Slice</Template>
  <TotalTime>30296</TotalTime>
  <Words>7111</Words>
  <Application>Microsoft Office PowerPoint</Application>
  <PresentationFormat>On-screen Show (4:3)</PresentationFormat>
  <Paragraphs>680</Paragraphs>
  <Slides>45</Slides>
  <Notes>13</Notes>
  <HiddenSlides>0</HiddenSlides>
  <MMClips>1</MMClips>
  <ScaleCrop>false</ScaleCrop>
  <HeadingPairs>
    <vt:vector size="8" baseType="variant">
      <vt:variant>
        <vt:lpstr>Fonts Used</vt:lpstr>
      </vt:variant>
      <vt:variant>
        <vt:i4>22</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69" baseType="lpstr">
      <vt:lpstr>MS PGothic</vt:lpstr>
      <vt:lpstr>MS PGothic</vt:lpstr>
      <vt:lpstr>Arial</vt:lpstr>
      <vt:lpstr>Arial Black</vt:lpstr>
      <vt:lpstr>Berlin Sans FB</vt:lpstr>
      <vt:lpstr>Berlin Sans FB Demi</vt:lpstr>
      <vt:lpstr>Calibri</vt:lpstr>
      <vt:lpstr>Cambria Math</vt:lpstr>
      <vt:lpstr>Century Gothic</vt:lpstr>
      <vt:lpstr>Cooper Black</vt:lpstr>
      <vt:lpstr>Cordia New</vt:lpstr>
      <vt:lpstr>Google Sans</vt:lpstr>
      <vt:lpstr>Palatino Linotype</vt:lpstr>
      <vt:lpstr>STIX-Bold</vt:lpstr>
      <vt:lpstr>STIX-Regular</vt:lpstr>
      <vt:lpstr>Tahoma</vt:lpstr>
      <vt:lpstr>Times</vt:lpstr>
      <vt:lpstr>Times New Roman</vt:lpstr>
      <vt:lpstr>Tw Cen MT</vt:lpstr>
      <vt:lpstr>Tw Cen MT Condensed</vt:lpstr>
      <vt:lpstr>Wingdings</vt:lpstr>
      <vt:lpstr>Wingdings 3</vt:lpstr>
      <vt:lpstr>Slice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foF2 STORM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RIIS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dielap</dc:creator>
  <cp:lastModifiedBy>Dieter Bilitza</cp:lastModifiedBy>
  <cp:revision>1044</cp:revision>
  <dcterms:created xsi:type="dcterms:W3CDTF">2016-11-23T18:21:32Z</dcterms:created>
  <dcterms:modified xsi:type="dcterms:W3CDTF">2025-09-28T09:25:33Z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0x0101006EAB9A0756B1CE44A885579893A1CE3B</vt:lpwstr>
  </property>
</Properties>
</file>