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50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7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20" r:id="rId2"/>
    <p:sldMasterId id="2147483745" r:id="rId3"/>
    <p:sldMasterId id="2147483758" r:id="rId4"/>
  </p:sldMasterIdLst>
  <p:notesMasterIdLst>
    <p:notesMasterId r:id="rId43"/>
  </p:notesMasterIdLst>
  <p:sldIdLst>
    <p:sldId id="256" r:id="rId5"/>
    <p:sldId id="302" r:id="rId6"/>
    <p:sldId id="349" r:id="rId7"/>
    <p:sldId id="291" r:id="rId8"/>
    <p:sldId id="294" r:id="rId9"/>
    <p:sldId id="350" r:id="rId10"/>
    <p:sldId id="261" r:id="rId11"/>
    <p:sldId id="329" r:id="rId12"/>
    <p:sldId id="314" r:id="rId13"/>
    <p:sldId id="273" r:id="rId14"/>
    <p:sldId id="328" r:id="rId15"/>
    <p:sldId id="342" r:id="rId16"/>
    <p:sldId id="355" r:id="rId17"/>
    <p:sldId id="338" r:id="rId18"/>
    <p:sldId id="319" r:id="rId19"/>
    <p:sldId id="320" r:id="rId20"/>
    <p:sldId id="332" r:id="rId21"/>
    <p:sldId id="359" r:id="rId22"/>
    <p:sldId id="339" r:id="rId23"/>
    <p:sldId id="337" r:id="rId24"/>
    <p:sldId id="343" r:id="rId25"/>
    <p:sldId id="296" r:id="rId26"/>
    <p:sldId id="324" r:id="rId27"/>
    <p:sldId id="353" r:id="rId28"/>
    <p:sldId id="305" r:id="rId29"/>
    <p:sldId id="354" r:id="rId30"/>
    <p:sldId id="322" r:id="rId31"/>
    <p:sldId id="356" r:id="rId32"/>
    <p:sldId id="285" r:id="rId33"/>
    <p:sldId id="272" r:id="rId34"/>
    <p:sldId id="257" r:id="rId35"/>
    <p:sldId id="264" r:id="rId36"/>
    <p:sldId id="265" r:id="rId37"/>
    <p:sldId id="266" r:id="rId38"/>
    <p:sldId id="267" r:id="rId39"/>
    <p:sldId id="268" r:id="rId40"/>
    <p:sldId id="288" r:id="rId41"/>
    <p:sldId id="358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8" autoAdjust="0"/>
    <p:restoredTop sz="93085" autoAdjust="0"/>
  </p:normalViewPr>
  <p:slideViewPr>
    <p:cSldViewPr snapToGrid="0">
      <p:cViewPr varScale="1">
        <p:scale>
          <a:sx n="66" d="100"/>
          <a:sy n="66" d="100"/>
        </p:scale>
        <p:origin x="7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DE479-8CA9-4B3F-A761-A15EF2A72F14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0A1C5-D3AB-4EE6-87FE-67CE561859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58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A40AC5-40C7-46CA-ABEE-47C741DB57FC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60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4B7D-DF27-430C-BFAA-4B90B5A071B3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275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33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34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35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>
          <a:extLst>
            <a:ext uri="{FF2B5EF4-FFF2-40B4-BE49-F238E27FC236}">
              <a16:creationId xmlns:a16="http://schemas.microsoft.com/office/drawing/2014/main" id="{FE40175F-F9E0-1075-F53C-D6FD09E72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8:notes">
            <a:extLst>
              <a:ext uri="{FF2B5EF4-FFF2-40B4-BE49-F238E27FC236}">
                <a16:creationId xmlns:a16="http://schemas.microsoft.com/office/drawing/2014/main" id="{7805DC13-019B-DE25-EDCC-8CE6090AD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7" name="Google Shape;507;p18:notes">
            <a:extLst>
              <a:ext uri="{FF2B5EF4-FFF2-40B4-BE49-F238E27FC236}">
                <a16:creationId xmlns:a16="http://schemas.microsoft.com/office/drawing/2014/main" id="{5E6E95B3-83EC-BFF5-7257-8DCAD8DDEC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7126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7B61B-842C-483D-B914-C94562E3067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11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C38AE-D300-4F90-9200-351A38AD274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356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0A1C5-D3AB-4EE6-87FE-67CE561859D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67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20A1C5-D3AB-4EE6-87FE-67CE561859D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334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CEA7-C420-44A2-8A3C-3BB5D7C1D98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48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C4B7D-DF27-430C-BFAA-4B90B5A071B3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519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TEC difference between 8 September and quiet reference</a:t>
            </a: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Green diamonds represent the time and latitude of IPP having ROTI&gt;0.5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TECu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/min, while black dots are for IPP having S4&gt;0.3.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C4B7D-DF27-430C-BFAA-4B90B5A071B3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303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TEC difference between 8 September and quiet reference</a:t>
            </a: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Green diamonds represent the time and latitude of IPP having ROTI&gt;0.5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TECu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/min, while black dots are for IPP having S4&gt;0.3.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C4B7D-DF27-430C-BFAA-4B90B5A071B3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730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Mendillo/L’Aquila/2018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12700"/>
            <a:ext cx="2844800" cy="304800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CEB1A4-3A63-4F67-A3EF-02E4C50B635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4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EB0082-3E80-4966-B9F9-61AD5788B96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0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E5CDB8-CE05-4D45-A154-0FFE479ABC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16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F4F406-0DE5-44EA-9589-076B43F06E6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83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1E5959-5723-49D9-99D5-3D25985738E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9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7D5368-BD1B-4A7B-8B3D-B2388E3BD01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0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b="1" dirty="0">
                <a:latin typeface="Times New Roman" panose="02020603050405020304" pitchFamily="18" charset="0"/>
              </a:rPr>
              <a:t>MAKING THE IONOSPHERE –– All in a Morning’s Work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55630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446801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091A-8794-4136-A4B7-10F61BFC3EB6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376D-ABB8-454A-8ABA-5708909F4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98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091A-8794-4136-A4B7-10F61BFC3EB6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376D-ABB8-454A-8ABA-5708909F4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440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091A-8794-4136-A4B7-10F61BFC3EB6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376D-ABB8-454A-8ABA-5708909F4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36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945612-8934-4B1D-96DF-CF96010B9BF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96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091A-8794-4136-A4B7-10F61BFC3EB6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376D-ABB8-454A-8ABA-5708909F4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628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091A-8794-4136-A4B7-10F61BFC3EB6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376D-ABB8-454A-8ABA-5708909F4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239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091A-8794-4136-A4B7-10F61BFC3EB6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376D-ABB8-454A-8ABA-5708909F4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928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091A-8794-4136-A4B7-10F61BFC3EB6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376D-ABB8-454A-8ABA-5708909F4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415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091A-8794-4136-A4B7-10F61BFC3EB6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376D-ABB8-454A-8ABA-5708909F4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143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091A-8794-4136-A4B7-10F61BFC3EB6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376D-ABB8-454A-8ABA-5708909F4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813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091A-8794-4136-A4B7-10F61BFC3EB6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376D-ABB8-454A-8ABA-5708909F4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080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9091A-8794-4136-A4B7-10F61BFC3EB6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E376D-ABB8-454A-8ABA-5708909F4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075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b="1" dirty="0">
                <a:latin typeface="Times New Roman" panose="02020603050405020304" pitchFamily="18" charset="0"/>
              </a:rPr>
              <a:t>MAKING THE IONOSPHERE –– All in a Morning’s Work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208098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9C07-2D2A-4055-AE58-9538E95BDA34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7C4-6AEC-4C02-BC94-DDE688E10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20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198879-BA92-4E20-99ED-4F1DBF2543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12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9C07-2D2A-4055-AE58-9538E95BDA34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7C4-6AEC-4C02-BC94-DDE688E10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908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9C07-2D2A-4055-AE58-9538E95BDA34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7C4-6AEC-4C02-BC94-DDE688E10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907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9C07-2D2A-4055-AE58-9538E95BDA34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7C4-6AEC-4C02-BC94-DDE688E10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623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9C07-2D2A-4055-AE58-9538E95BDA34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7C4-6AEC-4C02-BC94-DDE688E10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642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9C07-2D2A-4055-AE58-9538E95BDA34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7C4-6AEC-4C02-BC94-DDE688E10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134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9C07-2D2A-4055-AE58-9538E95BDA34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7C4-6AEC-4C02-BC94-DDE688E10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049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9C07-2D2A-4055-AE58-9538E95BDA34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7C4-6AEC-4C02-BC94-DDE688E10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860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9C07-2D2A-4055-AE58-9538E95BDA34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7C4-6AEC-4C02-BC94-DDE688E10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701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9C07-2D2A-4055-AE58-9538E95BDA34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7C4-6AEC-4C02-BC94-DDE688E10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056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9C07-2D2A-4055-AE58-9538E95BDA34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67C4-6AEC-4C02-BC94-DDE688E10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161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9DF4A5-098B-4FDC-A7E2-0AB945D8125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25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08013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3248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235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128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543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9708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8623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276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203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03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7237B6-89F9-47B8-B02D-A0CF52BC71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578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4722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03F-8AC3-48B6-BAB9-78B45985DD31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6268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483839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0B614A-00DF-457A-AAC0-3FC59BEC8E1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3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290378-DB3F-4322-9632-1FFBA1D231E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3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C4FF0E-C928-4494-AE82-2B83F24E437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6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58BB45-3B1D-4392-B92E-C3965014C14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1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0"/>
            <a:ext cx="1219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MAKING THE IONOSPHERE --- All in a  morning's work                                                                                                                                       Mendillo/Trieste/2006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0"/>
            <a:ext cx="284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smtClean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12AB1-50C2-4ABF-9398-17DFEF032C0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5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71" r:id="rId1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9091A-8794-4136-A4B7-10F61BFC3EB6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E376D-ABB8-454A-8ABA-5708909F40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41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B9C07-2D2A-4055-AE58-9538E95BDA34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667C4-6AEC-4C02-BC94-DDE688E108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50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7C03F-8AC3-48B6-BAB9-78B45985DD31}" type="datetimeFigureOut">
              <a:rPr lang="it-IT" smtClean="0"/>
              <a:t>01/10/2025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DCF6C-3E87-4000-8935-B83A79F745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72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hyperlink" Target="mailto:Lucilla.alfonsi@ingv.i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4.png"/><Relationship Id="rId7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22541/essoar.172411905.51539634/v1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hyperlink" Target="https://nettskjema.no/a/agata-registration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pu.ac.ke/images/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727" y="10219502"/>
            <a:ext cx="294121" cy="13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ntranet.rm.ingv.it/sites/default/files/INGV_LOGO_NEW_SCRITTA%20BANDIER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56" y="486130"/>
            <a:ext cx="2462784" cy="82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366515" y="1707082"/>
            <a:ext cx="90954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GB" sz="4400" b="1" noProof="0" dirty="0"/>
              <a:t>Introduction to ionospheric irregularities studies</a:t>
            </a:r>
            <a:r>
              <a:rPr lang="en-GB" sz="4400" noProof="0" dirty="0"/>
              <a:t> </a:t>
            </a:r>
            <a:endParaRPr lang="en-GB" sz="72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317963" y="361027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Lucilla Alfonsi, PhD</a:t>
            </a:r>
          </a:p>
          <a:p>
            <a:pPr algn="ctr"/>
            <a:r>
              <a:rPr lang="en-GB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Istituto</a:t>
            </a: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 Nazionale di </a:t>
            </a:r>
            <a:r>
              <a:rPr lang="en-GB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Geofisica</a:t>
            </a:r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Vulcanologia</a:t>
            </a: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</a:rPr>
              <a:t> (INGV, Italy)</a:t>
            </a:r>
          </a:p>
          <a:p>
            <a:pPr algn="ctr"/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b="1" noProof="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lucilla.alfonsi@ingv.it</a:t>
            </a:r>
            <a:endParaRPr lang="en-GB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12A42C-FEDC-55A5-48D5-DE342EEE64E7}"/>
              </a:ext>
            </a:extLst>
          </p:cNvPr>
          <p:cNvSpPr txBox="1"/>
          <p:nvPr/>
        </p:nvSpPr>
        <p:spPr>
          <a:xfrm>
            <a:off x="223949" y="6211669"/>
            <a:ext cx="117441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1" dirty="0">
                <a:effectLst/>
                <a:latin typeface="verdana" panose="020B0604030504040204" pitchFamily="34" charset="0"/>
              </a:rPr>
              <a:t>The International Reference Ionosphere and </a:t>
            </a:r>
            <a:r>
              <a:rPr lang="en-US" sz="1400" b="0" i="1" dirty="0" err="1">
                <a:effectLst/>
                <a:latin typeface="verdana" panose="020B0604030504040204" pitchFamily="34" charset="0"/>
              </a:rPr>
              <a:t>NeQuick</a:t>
            </a:r>
            <a:r>
              <a:rPr lang="en-US" sz="1400" b="0" i="1" dirty="0">
                <a:effectLst/>
                <a:latin typeface="verdana" panose="020B0604030504040204" pitchFamily="34" charset="0"/>
              </a:rPr>
              <a:t> </a:t>
            </a:r>
          </a:p>
          <a:p>
            <a:pPr algn="ctr"/>
            <a:r>
              <a:rPr lang="en-US" sz="1400" b="0" i="1" dirty="0">
                <a:effectLst/>
                <a:latin typeface="verdana" panose="020B0604030504040204" pitchFamily="34" charset="0"/>
              </a:rPr>
              <a:t>Improving the Representation of the Real-Time Ionosphere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376005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A4DF5346-AECA-45F6-C4A0-E817C2BEEC71}"/>
              </a:ext>
            </a:extLst>
          </p:cNvPr>
          <p:cNvGrpSpPr/>
          <p:nvPr/>
        </p:nvGrpSpPr>
        <p:grpSpPr>
          <a:xfrm>
            <a:off x="166043" y="628371"/>
            <a:ext cx="5710882" cy="2735818"/>
            <a:chOff x="166043" y="369332"/>
            <a:chExt cx="6389197" cy="32245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43" y="369332"/>
              <a:ext cx="3701108" cy="322453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219" y="377634"/>
              <a:ext cx="2642021" cy="3197187"/>
            </a:xfrm>
            <a:prstGeom prst="rect">
              <a:avLst/>
            </a:prstGeom>
            <a:ln w="19050">
              <a:solidFill>
                <a:schemeClr val="tx2"/>
              </a:solidFill>
            </a:ln>
          </p:spPr>
        </p:pic>
      </p:grpSp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3" y="3515972"/>
            <a:ext cx="5710882" cy="3062482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77692" y="6596390"/>
            <a:ext cx="14478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 err="1"/>
              <a:t>Courtesy</a:t>
            </a:r>
            <a:r>
              <a:rPr lang="it-IT" sz="1100" i="1" dirty="0"/>
              <a:t> J. </a:t>
            </a:r>
            <a:r>
              <a:rPr lang="it-IT" sz="1100" i="1" dirty="0" err="1"/>
              <a:t>Damaceno</a:t>
            </a:r>
            <a:endParaRPr lang="it-IT" sz="1100" i="1" dirty="0"/>
          </a:p>
        </p:txBody>
      </p:sp>
      <p:sp>
        <p:nvSpPr>
          <p:cNvPr id="8" name="Rettangolo 7"/>
          <p:cNvSpPr/>
          <p:nvPr/>
        </p:nvSpPr>
        <p:spPr>
          <a:xfrm>
            <a:off x="77692" y="107256"/>
            <a:ext cx="1103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The </a:t>
            </a:r>
            <a:r>
              <a:rPr lang="it-IT" b="1" dirty="0" err="1"/>
              <a:t>combination</a:t>
            </a:r>
            <a:r>
              <a:rPr lang="it-IT" b="1" dirty="0"/>
              <a:t> of </a:t>
            </a:r>
            <a:r>
              <a:rPr lang="it-IT" b="1" dirty="0" err="1"/>
              <a:t>different</a:t>
            </a:r>
            <a:r>
              <a:rPr lang="it-IT" b="1" dirty="0"/>
              <a:t> </a:t>
            </a:r>
            <a:r>
              <a:rPr lang="it-IT" b="1" dirty="0" err="1"/>
              <a:t>kind</a:t>
            </a:r>
            <a:r>
              <a:rPr lang="it-IT" b="1" dirty="0"/>
              <a:t> of </a:t>
            </a:r>
            <a:r>
              <a:rPr lang="it-IT" b="1" dirty="0" err="1"/>
              <a:t>measurements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very</a:t>
            </a:r>
            <a:r>
              <a:rPr lang="it-IT" b="1" dirty="0"/>
              <a:t> informative, </a:t>
            </a:r>
            <a:r>
              <a:rPr lang="it-IT" b="1" dirty="0" err="1"/>
              <a:t>but</a:t>
            </a:r>
            <a:r>
              <a:rPr lang="it-IT" b="1" dirty="0"/>
              <a:t>…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610350" y="1074509"/>
            <a:ext cx="45836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…BUT</a:t>
            </a: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observation</a:t>
            </a:r>
            <a:r>
              <a:rPr lang="it-IT" sz="2000" dirty="0"/>
              <a:t> </a:t>
            </a:r>
            <a:r>
              <a:rPr lang="it-IT" sz="2000" dirty="0" err="1"/>
              <a:t>geometry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sampling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working</a:t>
            </a:r>
            <a:r>
              <a:rPr lang="it-IT" sz="2000" dirty="0"/>
              <a:t> </a:t>
            </a:r>
            <a:r>
              <a:rPr lang="it-IT" sz="2000" dirty="0" err="1"/>
              <a:t>frequency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spatial</a:t>
            </a:r>
            <a:r>
              <a:rPr lang="it-IT" sz="2000" dirty="0"/>
              <a:t> </a:t>
            </a:r>
            <a:r>
              <a:rPr lang="it-IT" sz="2000" dirty="0" err="1"/>
              <a:t>coverage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temporal</a:t>
            </a:r>
            <a:r>
              <a:rPr lang="it-IT" sz="2000" dirty="0"/>
              <a:t> </a:t>
            </a:r>
            <a:r>
              <a:rPr lang="it-IT" sz="2000" dirty="0" err="1"/>
              <a:t>coverage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metrics</a:t>
            </a:r>
            <a:r>
              <a:rPr lang="it-IT" sz="2000" dirty="0"/>
              <a:t> and standard</a:t>
            </a:r>
          </a:p>
          <a:p>
            <a:endParaRPr lang="it-IT" sz="2000" dirty="0"/>
          </a:p>
          <a:p>
            <a:r>
              <a:rPr lang="it-IT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6068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78112" y="152177"/>
            <a:ext cx="7619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Once the case </a:t>
            </a:r>
            <a:r>
              <a:rPr lang="it-IT" sz="2000" b="1" dirty="0" err="1"/>
              <a:t>event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decided</a:t>
            </a:r>
            <a:r>
              <a:rPr lang="it-IT" sz="2000" b="1" dirty="0"/>
              <a:t> </a:t>
            </a:r>
            <a:r>
              <a:rPr lang="it-IT" sz="2000" b="1" dirty="0" err="1"/>
              <a:t>we</a:t>
            </a:r>
            <a:r>
              <a:rPr lang="it-IT" sz="2000" b="1" dirty="0"/>
              <a:t> </a:t>
            </a:r>
            <a:r>
              <a:rPr lang="it-IT" sz="2000" b="1" dirty="0" err="1"/>
              <a:t>know</a:t>
            </a:r>
            <a:r>
              <a:rPr lang="it-IT" sz="2000" b="1" dirty="0"/>
              <a:t> </a:t>
            </a:r>
            <a:r>
              <a:rPr lang="it-IT" sz="2000" b="1" dirty="0" err="1"/>
              <a:t>where</a:t>
            </a:r>
            <a:r>
              <a:rPr lang="it-IT" sz="2000" b="1" dirty="0"/>
              <a:t> and </a:t>
            </a:r>
            <a:r>
              <a:rPr lang="it-IT" sz="2000" b="1" dirty="0" err="1"/>
              <a:t>when</a:t>
            </a:r>
            <a:r>
              <a:rPr lang="it-IT" sz="2000" b="1" dirty="0"/>
              <a:t> the </a:t>
            </a:r>
            <a:r>
              <a:rPr lang="it-IT" sz="2000" b="1" dirty="0" err="1"/>
              <a:t>event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endParaRPr lang="it-IT" sz="2000" b="1" dirty="0"/>
          </a:p>
          <a:p>
            <a:pPr algn="ctr"/>
            <a:r>
              <a:rPr lang="it-IT" sz="2000" b="1" dirty="0"/>
              <a:t>First </a:t>
            </a:r>
            <a:r>
              <a:rPr lang="it-IT" sz="2000" b="1" dirty="0" err="1"/>
              <a:t>step</a:t>
            </a:r>
            <a:r>
              <a:rPr lang="it-IT" sz="2000" b="1" dirty="0"/>
              <a:t>: </a:t>
            </a:r>
            <a:r>
              <a:rPr lang="it-IT" sz="2000" b="1" dirty="0" err="1"/>
              <a:t>fill</a:t>
            </a:r>
            <a:r>
              <a:rPr lang="it-IT" sz="2000" b="1" dirty="0"/>
              <a:t> in a </a:t>
            </a:r>
            <a:r>
              <a:rPr lang="it-IT" sz="2000" b="1" dirty="0" err="1"/>
              <a:t>checklist</a:t>
            </a:r>
            <a:endParaRPr lang="it-IT" sz="2000" b="1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27252" y="891778"/>
          <a:ext cx="7177788" cy="486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447">
                  <a:extLst>
                    <a:ext uri="{9D8B030D-6E8A-4147-A177-3AD203B41FA5}">
                      <a16:colId xmlns:a16="http://schemas.microsoft.com/office/drawing/2014/main" val="2963160108"/>
                    </a:ext>
                  </a:extLst>
                </a:gridCol>
                <a:gridCol w="1794447">
                  <a:extLst>
                    <a:ext uri="{9D8B030D-6E8A-4147-A177-3AD203B41FA5}">
                      <a16:colId xmlns:a16="http://schemas.microsoft.com/office/drawing/2014/main" val="511886989"/>
                    </a:ext>
                  </a:extLst>
                </a:gridCol>
                <a:gridCol w="1794447">
                  <a:extLst>
                    <a:ext uri="{9D8B030D-6E8A-4147-A177-3AD203B41FA5}">
                      <a16:colId xmlns:a16="http://schemas.microsoft.com/office/drawing/2014/main" val="2929836586"/>
                    </a:ext>
                  </a:extLst>
                </a:gridCol>
                <a:gridCol w="1794447">
                  <a:extLst>
                    <a:ext uri="{9D8B030D-6E8A-4147-A177-3AD203B41FA5}">
                      <a16:colId xmlns:a16="http://schemas.microsoft.com/office/drawing/2014/main" val="15363210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Instrument</a:t>
                      </a:r>
                      <a:endParaRPr lang="it-IT" sz="1600" dirty="0"/>
                    </a:p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Geographic</a:t>
                      </a:r>
                      <a:r>
                        <a:rPr lang="it-IT" sz="1600" dirty="0"/>
                        <a:t>/</a:t>
                      </a:r>
                    </a:p>
                    <a:p>
                      <a:r>
                        <a:rPr lang="it-IT" sz="1600" dirty="0" err="1"/>
                        <a:t>Geomagnetic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sector</a:t>
                      </a:r>
                      <a:r>
                        <a:rPr lang="it-IT" sz="1600" dirty="0"/>
                        <a:t> (</a:t>
                      </a:r>
                      <a:r>
                        <a:rPr lang="it-IT" sz="1600" dirty="0" err="1"/>
                        <a:t>known</a:t>
                      </a:r>
                      <a:r>
                        <a:rPr lang="it-IT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Temporal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coverage</a:t>
                      </a:r>
                      <a:endParaRPr lang="it-IT" sz="1600" dirty="0"/>
                    </a:p>
                    <a:p>
                      <a:r>
                        <a:rPr lang="it-IT" sz="1600" dirty="0"/>
                        <a:t>(</a:t>
                      </a:r>
                      <a:r>
                        <a:rPr lang="it-IT" sz="1600" dirty="0" err="1"/>
                        <a:t>known</a:t>
                      </a:r>
                      <a:r>
                        <a:rPr lang="it-IT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Considered</a:t>
                      </a:r>
                      <a:r>
                        <a:rPr lang="it-IT" sz="1600" dirty="0"/>
                        <a:t> (C)/</a:t>
                      </a:r>
                    </a:p>
                    <a:p>
                      <a:r>
                        <a:rPr lang="it-IT" sz="1600" dirty="0" err="1"/>
                        <a:t>Not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considered</a:t>
                      </a:r>
                      <a:r>
                        <a:rPr lang="it-IT" sz="1600" dirty="0"/>
                        <a:t> (NC)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481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/>
                        <a:t>Ionosondes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686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Inchoerent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Scatter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radars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678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HF-</a:t>
                      </a:r>
                      <a:r>
                        <a:rPr lang="it-IT" sz="1600" dirty="0" err="1"/>
                        <a:t>backscattering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radars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53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Ground-</a:t>
                      </a:r>
                      <a:r>
                        <a:rPr lang="it-IT" sz="1600" dirty="0" err="1"/>
                        <a:t>based</a:t>
                      </a:r>
                      <a:r>
                        <a:rPr lang="it-IT" sz="1600" dirty="0"/>
                        <a:t> GNSS </a:t>
                      </a:r>
                      <a:r>
                        <a:rPr lang="it-IT" sz="1600" dirty="0" err="1"/>
                        <a:t>receivers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Tx/>
                        <a:buFont typeface="Wingdings" panose="05000000000000000000" pitchFamily="2" charset="2"/>
                        <a:buChar char="ü"/>
                      </a:pPr>
                      <a:endParaRPr lang="it-IT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966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Space-</a:t>
                      </a:r>
                      <a:r>
                        <a:rPr lang="it-IT" sz="1600" dirty="0" err="1"/>
                        <a:t>based</a:t>
                      </a:r>
                      <a:r>
                        <a:rPr lang="it-IT" sz="1600" dirty="0"/>
                        <a:t> GNSS </a:t>
                      </a:r>
                      <a:r>
                        <a:rPr lang="it-IT" sz="1600" dirty="0" err="1"/>
                        <a:t>receivers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it-IT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it-IT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615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In situ LP/TI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Tx/>
                        <a:buFont typeface="Wingdings" panose="05000000000000000000" pitchFamily="2" charset="2"/>
                        <a:buChar char="ü"/>
                      </a:pPr>
                      <a:endParaRPr lang="it-IT" sz="16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481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850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Others?...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i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898362"/>
                  </a:ext>
                </a:extLst>
              </a:tr>
            </a:tbl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59" y="1003863"/>
            <a:ext cx="4280169" cy="240759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381" y="3690331"/>
            <a:ext cx="4479047" cy="251946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0251404" y="6488668"/>
            <a:ext cx="1553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www.eswua.ingv.it</a:t>
            </a:r>
          </a:p>
        </p:txBody>
      </p:sp>
      <p:sp>
        <p:nvSpPr>
          <p:cNvPr id="2" name="CasellaDiTesto 1"/>
          <p:cNvSpPr txBox="1"/>
          <p:nvPr/>
        </p:nvSpPr>
        <p:spPr>
          <a:xfrm flipH="1">
            <a:off x="172971" y="6358270"/>
            <a:ext cx="76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 </a:t>
            </a:r>
            <a:r>
              <a:rPr lang="it-IT" dirty="0" err="1"/>
              <a:t>example</a:t>
            </a:r>
            <a:r>
              <a:rPr lang="it-IT" dirty="0"/>
              <a:t> of </a:t>
            </a:r>
            <a:r>
              <a:rPr lang="it-IT" dirty="0" err="1"/>
              <a:t>checklist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0737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27252" y="891778"/>
          <a:ext cx="7177788" cy="528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447">
                  <a:extLst>
                    <a:ext uri="{9D8B030D-6E8A-4147-A177-3AD203B41FA5}">
                      <a16:colId xmlns:a16="http://schemas.microsoft.com/office/drawing/2014/main" val="2963160108"/>
                    </a:ext>
                  </a:extLst>
                </a:gridCol>
                <a:gridCol w="1794447">
                  <a:extLst>
                    <a:ext uri="{9D8B030D-6E8A-4147-A177-3AD203B41FA5}">
                      <a16:colId xmlns:a16="http://schemas.microsoft.com/office/drawing/2014/main" val="511886989"/>
                    </a:ext>
                  </a:extLst>
                </a:gridCol>
                <a:gridCol w="1794447">
                  <a:extLst>
                    <a:ext uri="{9D8B030D-6E8A-4147-A177-3AD203B41FA5}">
                      <a16:colId xmlns:a16="http://schemas.microsoft.com/office/drawing/2014/main" val="2929836586"/>
                    </a:ext>
                  </a:extLst>
                </a:gridCol>
                <a:gridCol w="1794447">
                  <a:extLst>
                    <a:ext uri="{9D8B030D-6E8A-4147-A177-3AD203B41FA5}">
                      <a16:colId xmlns:a16="http://schemas.microsoft.com/office/drawing/2014/main" val="15363210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Instrument</a:t>
                      </a:r>
                      <a:endParaRPr lang="it-IT" sz="1600" dirty="0"/>
                    </a:p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Geographic</a:t>
                      </a:r>
                      <a:r>
                        <a:rPr lang="it-IT" sz="1600" dirty="0"/>
                        <a:t>/</a:t>
                      </a:r>
                    </a:p>
                    <a:p>
                      <a:r>
                        <a:rPr lang="it-IT" sz="1600" dirty="0" err="1"/>
                        <a:t>Geomagnetic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sector</a:t>
                      </a:r>
                      <a:r>
                        <a:rPr lang="it-IT" sz="1600" dirty="0"/>
                        <a:t> (</a:t>
                      </a:r>
                      <a:r>
                        <a:rPr lang="it-IT" sz="1600" dirty="0" err="1"/>
                        <a:t>known</a:t>
                      </a:r>
                      <a:r>
                        <a:rPr lang="it-IT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Temporal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coverage</a:t>
                      </a:r>
                      <a:endParaRPr lang="it-IT" sz="1600" dirty="0"/>
                    </a:p>
                    <a:p>
                      <a:r>
                        <a:rPr lang="it-IT" sz="1600" dirty="0"/>
                        <a:t>(</a:t>
                      </a:r>
                      <a:r>
                        <a:rPr lang="it-IT" sz="1600" dirty="0" err="1"/>
                        <a:t>known</a:t>
                      </a:r>
                      <a:r>
                        <a:rPr lang="it-IT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Considered</a:t>
                      </a:r>
                      <a:r>
                        <a:rPr lang="it-IT" sz="1600" dirty="0"/>
                        <a:t> (C)/</a:t>
                      </a:r>
                    </a:p>
                    <a:p>
                      <a:r>
                        <a:rPr lang="it-IT" sz="1600" dirty="0" err="1"/>
                        <a:t>Not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considered</a:t>
                      </a:r>
                      <a:r>
                        <a:rPr lang="it-IT" sz="1600" dirty="0"/>
                        <a:t> (NC)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481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/>
                        <a:t>Ionosondes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it-IT" sz="1600" i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/>
                        <a:t>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686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Inchoerent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Scatter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radars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678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HF-</a:t>
                      </a:r>
                      <a:r>
                        <a:rPr lang="it-IT" sz="1600" dirty="0" err="1"/>
                        <a:t>backscattering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radars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it-IT" sz="1600" i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/>
                        <a:t>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753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Ground-</a:t>
                      </a:r>
                      <a:r>
                        <a:rPr lang="it-IT" sz="1600" dirty="0" err="1"/>
                        <a:t>based</a:t>
                      </a:r>
                      <a:r>
                        <a:rPr lang="it-IT" sz="1600" dirty="0"/>
                        <a:t> GNSS </a:t>
                      </a:r>
                      <a:r>
                        <a:rPr lang="it-IT" sz="1600" dirty="0" err="1"/>
                        <a:t>receivers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i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Tx/>
                        <a:buFont typeface="Wingdings" panose="05000000000000000000" pitchFamily="2" charset="2"/>
                        <a:buChar char="ü"/>
                      </a:pPr>
                      <a:r>
                        <a:rPr lang="it-IT" sz="1600" i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it-IT" sz="1600" i="1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966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Space-</a:t>
                      </a:r>
                      <a:r>
                        <a:rPr lang="it-IT" sz="1600" dirty="0" err="1"/>
                        <a:t>based</a:t>
                      </a:r>
                      <a:r>
                        <a:rPr lang="it-IT" sz="1600" dirty="0"/>
                        <a:t> GNSS </a:t>
                      </a:r>
                      <a:r>
                        <a:rPr lang="it-IT" sz="1600" dirty="0" err="1"/>
                        <a:t>receivers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it-IT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X</a:t>
                      </a:r>
                      <a:endParaRPr kumimoji="0" lang="it-IT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it-IT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it-IT" sz="1600" i="1" dirty="0"/>
                        <a:t>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615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In situ LP/TI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i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Tx/>
                        <a:buFont typeface="Wingdings" panose="05000000000000000000" pitchFamily="2" charset="2"/>
                        <a:buChar char="ü"/>
                      </a:pPr>
                      <a:r>
                        <a:rPr lang="it-IT" sz="1600" i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it-IT" sz="1600" i="1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481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it-IT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it-IT" sz="1600" i="1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it-IT" sz="1600" i="1" dirty="0"/>
                        <a:t>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850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Others?...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i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Clr>
                          <a:schemeClr val="accent2"/>
                        </a:buClr>
                        <a:buFont typeface="Wingdings" panose="05000000000000000000" pitchFamily="2" charset="2"/>
                        <a:buChar char="ü"/>
                      </a:pP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898362"/>
                  </a:ext>
                </a:extLst>
              </a:tr>
            </a:tbl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59" y="1003863"/>
            <a:ext cx="4280169" cy="240759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381" y="3690331"/>
            <a:ext cx="4479047" cy="251946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0251404" y="6488668"/>
            <a:ext cx="1553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www.eswua.ingv.it</a:t>
            </a:r>
          </a:p>
        </p:txBody>
      </p:sp>
      <p:sp>
        <p:nvSpPr>
          <p:cNvPr id="2" name="CasellaDiTesto 1"/>
          <p:cNvSpPr txBox="1"/>
          <p:nvPr/>
        </p:nvSpPr>
        <p:spPr>
          <a:xfrm flipH="1">
            <a:off x="172971" y="6358270"/>
            <a:ext cx="763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 </a:t>
            </a:r>
            <a:r>
              <a:rPr lang="it-IT" dirty="0" err="1"/>
              <a:t>example</a:t>
            </a:r>
            <a:r>
              <a:rPr lang="it-IT" dirty="0"/>
              <a:t> of </a:t>
            </a:r>
            <a:r>
              <a:rPr lang="it-IT" dirty="0" err="1"/>
              <a:t>checklist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178112" y="152177"/>
            <a:ext cx="7619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Once the case </a:t>
            </a:r>
            <a:r>
              <a:rPr lang="it-IT" sz="2000" b="1" dirty="0" err="1"/>
              <a:t>event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decided</a:t>
            </a:r>
            <a:r>
              <a:rPr lang="it-IT" sz="2000" b="1" dirty="0"/>
              <a:t> </a:t>
            </a:r>
            <a:r>
              <a:rPr lang="it-IT" sz="2000" b="1" dirty="0" err="1"/>
              <a:t>we</a:t>
            </a:r>
            <a:r>
              <a:rPr lang="it-IT" sz="2000" b="1" dirty="0"/>
              <a:t> </a:t>
            </a:r>
            <a:r>
              <a:rPr lang="it-IT" sz="2000" b="1" dirty="0" err="1"/>
              <a:t>know</a:t>
            </a:r>
            <a:r>
              <a:rPr lang="it-IT" sz="2000" b="1" dirty="0"/>
              <a:t> </a:t>
            </a:r>
            <a:r>
              <a:rPr lang="it-IT" sz="2000" b="1" dirty="0" err="1"/>
              <a:t>where</a:t>
            </a:r>
            <a:r>
              <a:rPr lang="it-IT" sz="2000" b="1" dirty="0"/>
              <a:t> and </a:t>
            </a:r>
            <a:r>
              <a:rPr lang="it-IT" sz="2000" b="1" dirty="0" err="1"/>
              <a:t>when</a:t>
            </a:r>
            <a:r>
              <a:rPr lang="it-IT" sz="2000" b="1" dirty="0"/>
              <a:t> the </a:t>
            </a:r>
            <a:r>
              <a:rPr lang="it-IT" sz="2000" b="1" dirty="0" err="1"/>
              <a:t>event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endParaRPr lang="it-IT" sz="2000" b="1" dirty="0"/>
          </a:p>
          <a:p>
            <a:pPr algn="ctr"/>
            <a:r>
              <a:rPr lang="it-IT" sz="2000" b="1" dirty="0"/>
              <a:t>First </a:t>
            </a:r>
            <a:r>
              <a:rPr lang="it-IT" sz="2000" b="1" dirty="0" err="1"/>
              <a:t>step</a:t>
            </a:r>
            <a:r>
              <a:rPr lang="it-IT" sz="2000" b="1" dirty="0"/>
              <a:t>: </a:t>
            </a:r>
            <a:r>
              <a:rPr lang="it-IT" sz="2000" b="1" dirty="0" err="1"/>
              <a:t>fill</a:t>
            </a:r>
            <a:r>
              <a:rPr lang="it-IT" sz="2000" b="1" dirty="0"/>
              <a:t> in a </a:t>
            </a:r>
            <a:r>
              <a:rPr lang="it-IT" sz="2000" b="1" dirty="0" err="1"/>
              <a:t>checklist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327381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0316B-0261-4D15-6382-20B415E3D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pettro_frequenze">
            <a:extLst>
              <a:ext uri="{FF2B5EF4-FFF2-40B4-BE49-F238E27FC236}">
                <a16:creationId xmlns:a16="http://schemas.microsoft.com/office/drawing/2014/main" id="{EE79409C-6B63-59B3-3F58-998198331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88" y="633142"/>
            <a:ext cx="8764196" cy="50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C36FA1C-9234-59C4-A7EF-18B5431D918B}"/>
              </a:ext>
            </a:extLst>
          </p:cNvPr>
          <p:cNvSpPr/>
          <p:nvPr/>
        </p:nvSpPr>
        <p:spPr bwMode="auto">
          <a:xfrm>
            <a:off x="8171848" y="5005137"/>
            <a:ext cx="2127184" cy="693018"/>
          </a:xfrm>
          <a:prstGeom prst="rect">
            <a:avLst/>
          </a:prstGeom>
          <a:solidFill>
            <a:srgbClr val="FF00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473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674" y="-222628"/>
            <a:ext cx="9147061" cy="1129034"/>
          </a:xfrm>
        </p:spPr>
        <p:txBody>
          <a:bodyPr>
            <a:noAutofit/>
          </a:bodyPr>
          <a:lstStyle/>
          <a:p>
            <a:r>
              <a:rPr lang="it-IT" sz="2800" b="1" dirty="0">
                <a:latin typeface="+mn-lt"/>
              </a:rPr>
              <a:t>The Ionospheric Scintillation on GNSS signals</a:t>
            </a:r>
            <a:endParaRPr lang="it-IT" sz="2800" dirty="0">
              <a:latin typeface="+mn-lt"/>
            </a:endParaRPr>
          </a:p>
        </p:txBody>
      </p:sp>
      <p:pic>
        <p:nvPicPr>
          <p:cNvPr id="4" name="Picture 7" descr="scintillazione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85" y="732616"/>
            <a:ext cx="4570134" cy="20888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64868" y="2959510"/>
            <a:ext cx="4170553" cy="3898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49963" y="2959510"/>
            <a:ext cx="4170995" cy="3898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sellaDiTesto 10"/>
          <p:cNvSpPr txBox="1"/>
          <p:nvPr/>
        </p:nvSpPr>
        <p:spPr>
          <a:xfrm>
            <a:off x="5435421" y="484292"/>
            <a:ext cx="64733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irregularities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ionosphere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scintillate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scintillations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induce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satellite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accuracy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positioning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873742" y="6611779"/>
            <a:ext cx="1542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Credits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of Bath (UK)</a:t>
            </a:r>
          </a:p>
        </p:txBody>
      </p:sp>
    </p:spTree>
    <p:extLst>
      <p:ext uri="{BB962C8B-B14F-4D97-AF65-F5344CB8AC3E}">
        <p14:creationId xmlns:p14="http://schemas.microsoft.com/office/powerpoint/2010/main" val="157448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/>
          <a:srcRect l="2608"/>
          <a:stretch/>
        </p:blipFill>
        <p:spPr>
          <a:xfrm>
            <a:off x="6472586" y="1683474"/>
            <a:ext cx="3858027" cy="2594730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6397266" y="4452306"/>
            <a:ext cx="4506708" cy="2278028"/>
            <a:chOff x="6397266" y="4452306"/>
            <a:chExt cx="3830787" cy="1714512"/>
          </a:xfrm>
        </p:grpSpPr>
        <p:pic>
          <p:nvPicPr>
            <p:cNvPr id="23" name="Picture 7" descr="scintillazione_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6861" y="4452306"/>
              <a:ext cx="3751192" cy="171451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Rettangolo 23"/>
            <p:cNvSpPr/>
            <p:nvPr/>
          </p:nvSpPr>
          <p:spPr>
            <a:xfrm>
              <a:off x="8904458" y="4524711"/>
              <a:ext cx="1071570" cy="1500198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5" name="Rettangolo 24"/>
            <p:cNvSpPr/>
            <p:nvPr/>
          </p:nvSpPr>
          <p:spPr>
            <a:xfrm rot="16200000">
              <a:off x="5940570" y="5124895"/>
              <a:ext cx="12827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noProof="0" dirty="0"/>
                <a:t>Phase (</a:t>
              </a:r>
              <a:r>
                <a:rPr lang="en-GB" noProof="0" dirty="0" err="1"/>
                <a:t>a.u</a:t>
              </a:r>
              <a:r>
                <a:rPr lang="en-GB" noProof="0" dirty="0"/>
                <a:t>.)</a:t>
              </a:r>
            </a:p>
          </p:txBody>
        </p:sp>
      </p:grpSp>
      <p:sp>
        <p:nvSpPr>
          <p:cNvPr id="7" name="Rettangolo 6"/>
          <p:cNvSpPr/>
          <p:nvPr/>
        </p:nvSpPr>
        <p:spPr>
          <a:xfrm>
            <a:off x="0" y="6422557"/>
            <a:ext cx="8241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noProof="0" dirty="0">
                <a:solidFill>
                  <a:schemeClr val="bg1"/>
                </a:solidFill>
              </a:rPr>
              <a:t>L. Alfonsi - An attempt of adaptive phase detrending for GNSS scintillation detection</a:t>
            </a:r>
            <a:endParaRPr lang="en-GB" sz="1400" noProof="0" dirty="0">
              <a:solidFill>
                <a:schemeClr val="bg1"/>
              </a:solidFill>
            </a:endParaRPr>
          </a:p>
        </p:txBody>
      </p:sp>
      <p:sp>
        <p:nvSpPr>
          <p:cNvPr id="19" name="Rectangle 1"/>
          <p:cNvSpPr/>
          <p:nvPr/>
        </p:nvSpPr>
        <p:spPr>
          <a:xfrm>
            <a:off x="195892" y="691239"/>
            <a:ext cx="11785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noProof="0" dirty="0"/>
              <a:t>Ionospheric scintillations</a:t>
            </a:r>
            <a:r>
              <a:rPr lang="en-GB" sz="2400" noProof="0" dirty="0"/>
              <a:t>: sudden and rapid fluctuations of phase and amplitude of the GNSS signals triggered by ionospheric plasma irregularities due to the diffraction of the signal. </a:t>
            </a:r>
          </a:p>
        </p:txBody>
      </p:sp>
      <p:cxnSp>
        <p:nvCxnSpPr>
          <p:cNvPr id="22" name="Connettore 2 21"/>
          <p:cNvCxnSpPr>
            <a:endCxn id="24" idx="1"/>
          </p:cNvCxnSpPr>
          <p:nvPr/>
        </p:nvCxnSpPr>
        <p:spPr>
          <a:xfrm>
            <a:off x="4521459" y="3058452"/>
            <a:ext cx="4825379" cy="2486695"/>
          </a:xfrm>
          <a:prstGeom prst="straightConnector1">
            <a:avLst/>
          </a:prstGeom>
          <a:ln w="57150" cmpd="sng">
            <a:solidFill>
              <a:srgbClr val="E50503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469" y="3636213"/>
            <a:ext cx="3921327" cy="2486695"/>
          </a:xfrm>
          <a:prstGeom prst="rect">
            <a:avLst/>
          </a:prstGeom>
        </p:spPr>
      </p:pic>
      <p:sp>
        <p:nvSpPr>
          <p:cNvPr id="42" name="Rettangolo 41"/>
          <p:cNvSpPr/>
          <p:nvPr/>
        </p:nvSpPr>
        <p:spPr>
          <a:xfrm>
            <a:off x="210153" y="2509580"/>
            <a:ext cx="6178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noProof="0" dirty="0"/>
              <a:t>How to quantify the scintillation intensity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31B0E774-AE5B-A4B8-1AED-FBA3FDD23CAF}"/>
              </a:ext>
            </a:extLst>
          </p:cNvPr>
          <p:cNvSpPr txBox="1">
            <a:spLocks/>
          </p:cNvSpPr>
          <p:nvPr/>
        </p:nvSpPr>
        <p:spPr>
          <a:xfrm>
            <a:off x="210153" y="58262"/>
            <a:ext cx="1190056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noProof="0" dirty="0">
                <a:latin typeface="+mn-lt"/>
              </a:rPr>
              <a:t>The study of the ionospheric irregularities from the GNSS perspective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53469" y="4886960"/>
            <a:ext cx="4083153" cy="13231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784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268337" y="128497"/>
            <a:ext cx="1192366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300" b="1" noProof="0" dirty="0"/>
              <a:t>What about the irregularities scale-size triggering scintillations on GNSS signals?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264980" y="717857"/>
            <a:ext cx="532457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noProof="0" dirty="0"/>
              <a:t>Amplitude scintillation:</a:t>
            </a:r>
          </a:p>
          <a:p>
            <a:endParaRPr lang="en-GB" sz="2000" b="1" noProof="0" dirty="0"/>
          </a:p>
          <a:p>
            <a:r>
              <a:rPr lang="en-GB" sz="2000" noProof="0" dirty="0"/>
              <a:t>Diffraction triggered by </a:t>
            </a:r>
            <a:r>
              <a:rPr lang="en-GB" sz="2000" b="1" noProof="0" dirty="0"/>
              <a:t>small-scale irregularities</a:t>
            </a:r>
          </a:p>
          <a:p>
            <a:endParaRPr lang="en-GB" sz="2000" b="1" noProof="0" dirty="0"/>
          </a:p>
          <a:p>
            <a:r>
              <a:rPr lang="en-GB" sz="2000" b="1" noProof="0" dirty="0"/>
              <a:t>What does “small” means?</a:t>
            </a:r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endParaRPr lang="en-GB" sz="2000" noProof="0" dirty="0"/>
          </a:p>
          <a:p>
            <a:r>
              <a:rPr lang="en-GB" sz="2400" b="1" noProof="0" dirty="0"/>
              <a:t>Small for </a:t>
            </a:r>
            <a:r>
              <a:rPr lang="en-GB" sz="2400" b="1" noProof="0" dirty="0">
                <a:solidFill>
                  <a:srgbClr val="FF0000"/>
                </a:solidFill>
              </a:rPr>
              <a:t>GNSS signals</a:t>
            </a:r>
            <a:r>
              <a:rPr lang="en-GB" sz="2400" b="1" noProof="0" dirty="0"/>
              <a:t>: </a:t>
            </a:r>
          </a:p>
          <a:p>
            <a:r>
              <a:rPr lang="en-GB" sz="2400" b="1" noProof="0" dirty="0"/>
              <a:t>scale-sizes up to hundreds of meters</a:t>
            </a:r>
          </a:p>
          <a:p>
            <a:endParaRPr lang="en-GB" sz="2000" noProof="0" dirty="0"/>
          </a:p>
        </p:txBody>
      </p:sp>
      <p:sp>
        <p:nvSpPr>
          <p:cNvPr id="63" name="Rettangolo 62"/>
          <p:cNvSpPr/>
          <p:nvPr/>
        </p:nvSpPr>
        <p:spPr>
          <a:xfrm>
            <a:off x="264980" y="2585700"/>
            <a:ext cx="4537524" cy="193899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2000" noProof="0" dirty="0" err="1">
                <a:latin typeface="Symbol" panose="05050102010706020507" pitchFamily="18" charset="2"/>
              </a:rPr>
              <a:t>n</a:t>
            </a:r>
            <a:r>
              <a:rPr lang="en-GB" sz="2000" baseline="-25000" noProof="0" dirty="0" err="1"/>
              <a:t>F</a:t>
            </a:r>
            <a:r>
              <a:rPr lang="en-GB" sz="2000" noProof="0" dirty="0"/>
              <a:t>: Fresnel’s Frequency</a:t>
            </a:r>
          </a:p>
          <a:p>
            <a:r>
              <a:rPr lang="en-GB" sz="2000" noProof="0" dirty="0"/>
              <a:t>V</a:t>
            </a:r>
            <a:r>
              <a:rPr lang="en-GB" sz="2000" baseline="30000" noProof="0" dirty="0"/>
              <a:t>REL</a:t>
            </a:r>
            <a:r>
              <a:rPr lang="en-GB" sz="2000" noProof="0" dirty="0"/>
              <a:t>: relative velocity ray-path-ionosphere</a:t>
            </a:r>
          </a:p>
          <a:p>
            <a:r>
              <a:rPr lang="en-GB" sz="2000" noProof="0" dirty="0" err="1"/>
              <a:t>d</a:t>
            </a:r>
            <a:r>
              <a:rPr lang="en-GB" sz="2000" baseline="-25000" noProof="0" dirty="0" err="1"/>
              <a:t>F</a:t>
            </a:r>
            <a:r>
              <a:rPr lang="en-GB" sz="2000" noProof="0" dirty="0"/>
              <a:t>=sqrt(2*</a:t>
            </a:r>
            <a:r>
              <a:rPr lang="en-GB" sz="2000" noProof="0" dirty="0">
                <a:latin typeface="Symbol" panose="05050102010706020507" pitchFamily="18" charset="2"/>
              </a:rPr>
              <a:t>l</a:t>
            </a:r>
            <a:r>
              <a:rPr lang="en-GB" sz="2000" noProof="0" dirty="0"/>
              <a:t>*</a:t>
            </a:r>
            <a:r>
              <a:rPr lang="en-GB" sz="2000" noProof="0" dirty="0" err="1"/>
              <a:t>h</a:t>
            </a:r>
            <a:r>
              <a:rPr lang="en-GB" sz="2000" baseline="-25000" noProof="0" dirty="0" err="1"/>
              <a:t>IPP</a:t>
            </a:r>
            <a:r>
              <a:rPr lang="en-GB" sz="2000" noProof="0" dirty="0"/>
              <a:t>)</a:t>
            </a:r>
          </a:p>
          <a:p>
            <a:endParaRPr lang="en-GB" sz="2000" noProof="0" dirty="0"/>
          </a:p>
          <a:p>
            <a:r>
              <a:rPr lang="en-GB" sz="2000" noProof="0" dirty="0">
                <a:latin typeface="Symbol" panose="05050102010706020507" pitchFamily="18" charset="2"/>
              </a:rPr>
              <a:t>l</a:t>
            </a:r>
            <a:r>
              <a:rPr lang="en-GB" sz="2000" noProof="0" dirty="0"/>
              <a:t>∼19 cm for L1, assuming </a:t>
            </a:r>
            <a:r>
              <a:rPr lang="en-GB" sz="2000" noProof="0" dirty="0" err="1"/>
              <a:t>h</a:t>
            </a:r>
            <a:r>
              <a:rPr lang="en-GB" sz="2000" baseline="-25000" noProof="0" dirty="0" err="1"/>
              <a:t>IPP</a:t>
            </a:r>
            <a:r>
              <a:rPr lang="en-GB" sz="2000" noProof="0" dirty="0"/>
              <a:t> = 350 km</a:t>
            </a:r>
          </a:p>
          <a:p>
            <a:r>
              <a:rPr lang="en-GB" sz="2000" noProof="0" dirty="0"/>
              <a:t> </a:t>
            </a:r>
            <a:r>
              <a:rPr lang="en-GB" sz="2000" b="1" noProof="0" dirty="0" err="1"/>
              <a:t>d</a:t>
            </a:r>
            <a:r>
              <a:rPr lang="en-GB" sz="2000" b="1" baseline="-25000" noProof="0" dirty="0" err="1"/>
              <a:t>F</a:t>
            </a:r>
            <a:r>
              <a:rPr lang="en-GB" sz="2000" b="1" noProof="0" dirty="0"/>
              <a:t> is about 250 m</a:t>
            </a:r>
            <a:endParaRPr lang="en-GB" sz="2000" noProof="0" dirty="0"/>
          </a:p>
        </p:txBody>
      </p:sp>
      <p:grpSp>
        <p:nvGrpSpPr>
          <p:cNvPr id="4" name="Gruppo 3"/>
          <p:cNvGrpSpPr/>
          <p:nvPr/>
        </p:nvGrpSpPr>
        <p:grpSpPr>
          <a:xfrm>
            <a:off x="5091764" y="947542"/>
            <a:ext cx="6993363" cy="5781961"/>
            <a:chOff x="4899533" y="755025"/>
            <a:chExt cx="6969211" cy="5684815"/>
          </a:xfrm>
        </p:grpSpPr>
        <p:grpSp>
          <p:nvGrpSpPr>
            <p:cNvPr id="3" name="Gruppo 2"/>
            <p:cNvGrpSpPr/>
            <p:nvPr/>
          </p:nvGrpSpPr>
          <p:grpSpPr>
            <a:xfrm>
              <a:off x="4899533" y="755025"/>
              <a:ext cx="6969211" cy="5684815"/>
              <a:chOff x="3433513" y="634347"/>
              <a:chExt cx="6969211" cy="5684815"/>
            </a:xfrm>
          </p:grpSpPr>
          <p:cxnSp>
            <p:nvCxnSpPr>
              <p:cNvPr id="27" name="Connettore 2 26"/>
              <p:cNvCxnSpPr/>
              <p:nvPr/>
            </p:nvCxnSpPr>
            <p:spPr>
              <a:xfrm flipH="1" flipV="1">
                <a:off x="3865193" y="634347"/>
                <a:ext cx="17090" cy="4913832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Connettore 2 27"/>
              <p:cNvCxnSpPr/>
              <p:nvPr/>
            </p:nvCxnSpPr>
            <p:spPr>
              <a:xfrm>
                <a:off x="3882283" y="5548179"/>
                <a:ext cx="6520441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CasellaDiTesto 28"/>
              <p:cNvSpPr txBox="1"/>
              <p:nvPr/>
            </p:nvSpPr>
            <p:spPr>
              <a:xfrm rot="16200000">
                <a:off x="3099447" y="3213570"/>
                <a:ext cx="10374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noProof="0" dirty="0"/>
                  <a:t>Log(PSD)</a:t>
                </a:r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>
                <a:off x="7012320" y="5949830"/>
                <a:ext cx="7745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noProof="0" dirty="0"/>
                  <a:t>Log(</a:t>
                </a:r>
                <a:r>
                  <a:rPr lang="en-GB" b="1" noProof="0" dirty="0">
                    <a:latin typeface="Symbol" panose="05050102010706020507" pitchFamily="18" charset="2"/>
                  </a:rPr>
                  <a:t>n</a:t>
                </a:r>
                <a:r>
                  <a:rPr lang="en-GB" b="1" noProof="0" dirty="0"/>
                  <a:t>)</a:t>
                </a:r>
              </a:p>
            </p:txBody>
          </p:sp>
          <p:cxnSp>
            <p:nvCxnSpPr>
              <p:cNvPr id="32" name="Connettore diritto 31"/>
              <p:cNvCxnSpPr/>
              <p:nvPr/>
            </p:nvCxnSpPr>
            <p:spPr>
              <a:xfrm>
                <a:off x="7405643" y="2973090"/>
                <a:ext cx="2726822" cy="198605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/>
              <p:cNvCxnSpPr/>
              <p:nvPr/>
            </p:nvCxnSpPr>
            <p:spPr>
              <a:xfrm>
                <a:off x="4672743" y="2924939"/>
                <a:ext cx="2732900" cy="42541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diritto 40"/>
              <p:cNvCxnSpPr>
                <a:stCxn id="43" idx="0"/>
              </p:cNvCxnSpPr>
              <p:nvPr/>
            </p:nvCxnSpPr>
            <p:spPr>
              <a:xfrm>
                <a:off x="7383006" y="2903533"/>
                <a:ext cx="16600" cy="267512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CasellaDiTesto 44"/>
              <p:cNvSpPr txBox="1"/>
              <p:nvPr/>
            </p:nvSpPr>
            <p:spPr>
              <a:xfrm>
                <a:off x="6990198" y="5522196"/>
                <a:ext cx="8188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noProof="0" dirty="0" err="1">
                    <a:latin typeface="Symbol" panose="05050102010706020507" pitchFamily="18" charset="2"/>
                  </a:rPr>
                  <a:t>n</a:t>
                </a:r>
                <a:r>
                  <a:rPr lang="en-GB" sz="2000" baseline="-25000" noProof="0" dirty="0" err="1"/>
                  <a:t>Fresnel</a:t>
                </a:r>
                <a:endParaRPr lang="en-GB" sz="2000" baseline="-25000" noProof="0" dirty="0"/>
              </a:p>
            </p:txBody>
          </p:sp>
          <p:cxnSp>
            <p:nvCxnSpPr>
              <p:cNvPr id="46" name="Connettore diritto 45"/>
              <p:cNvCxnSpPr/>
              <p:nvPr/>
            </p:nvCxnSpPr>
            <p:spPr>
              <a:xfrm>
                <a:off x="10143235" y="4565236"/>
                <a:ext cx="0" cy="9829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asellaDiTesto 46"/>
              <p:cNvSpPr txBox="1"/>
              <p:nvPr/>
            </p:nvSpPr>
            <p:spPr>
              <a:xfrm>
                <a:off x="9553238" y="5477196"/>
                <a:ext cx="8443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noProof="0" dirty="0" err="1">
                    <a:latin typeface="Symbol" panose="05050102010706020507" pitchFamily="18" charset="2"/>
                  </a:rPr>
                  <a:t>n</a:t>
                </a:r>
                <a:r>
                  <a:rPr lang="en-GB" sz="2000" baseline="-25000" noProof="0" dirty="0" err="1"/>
                  <a:t>Nyquist</a:t>
                </a:r>
                <a:endParaRPr lang="en-GB" sz="2000" baseline="-25000" noProof="0" dirty="0"/>
              </a:p>
            </p:txBody>
          </p:sp>
          <p:pic>
            <p:nvPicPr>
              <p:cNvPr id="62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t="21947"/>
              <a:stretch/>
            </p:blipFill>
            <p:spPr>
              <a:xfrm>
                <a:off x="6456548" y="2242022"/>
                <a:ext cx="1247918" cy="63469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CasellaDiTesto 63"/>
                  <p:cNvSpPr txBox="1"/>
                  <p:nvPr/>
                </p:nvSpPr>
                <p:spPr>
                  <a:xfrm>
                    <a:off x="4842775" y="3571490"/>
                    <a:ext cx="2047227" cy="33432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4∝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GB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d>
                              <m:dPr>
                                <m:ctrlPr>
                                  <a:rPr lang="en-GB" b="0" i="1" noProof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𝑃𝑆𝐷</m:t>
                                    </m:r>
                                  </m:e>
                                  <m:sub>
                                    <m:r>
                                      <a:rPr lang="en-GB" b="0" i="1" noProof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𝑎𝑚𝑝𝑙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GB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nary>
                      </m:oMath>
                    </a14:m>
                    <a:r>
                      <a:rPr lang="en-GB" noProof="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64" name="CasellaDiTesto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42775" y="3571490"/>
                    <a:ext cx="2047227" cy="33432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075" t="-179245" r="-5956" b="-264151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3" name="Ovale 42"/>
            <p:cNvSpPr/>
            <p:nvPr/>
          </p:nvSpPr>
          <p:spPr>
            <a:xfrm>
              <a:off x="8753776" y="2981670"/>
              <a:ext cx="190500" cy="188853"/>
            </a:xfrm>
            <a:prstGeom prst="ellipse">
              <a:avLst/>
            </a:prstGeom>
            <a:solidFill>
              <a:schemeClr val="tx1">
                <a:alpha val="3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 dirty="0"/>
            </a:p>
          </p:txBody>
        </p:sp>
      </p:grpSp>
      <p:sp>
        <p:nvSpPr>
          <p:cNvPr id="6" name="Rettangolo 5"/>
          <p:cNvSpPr/>
          <p:nvPr/>
        </p:nvSpPr>
        <p:spPr>
          <a:xfrm>
            <a:off x="264980" y="3772576"/>
            <a:ext cx="1928606" cy="34666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5236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A9649C25-5FC7-4E0E-0A1B-CD8A7C80C993}"/>
                  </a:ext>
                </a:extLst>
              </p:cNvPr>
              <p:cNvSpPr txBox="1"/>
              <p:nvPr/>
            </p:nvSpPr>
            <p:spPr>
              <a:xfrm>
                <a:off x="0" y="5730939"/>
                <a:ext cx="5233626" cy="9488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𝑖𝑟𝑟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10</m:t>
                      </m:r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0</m:t>
                      </m:r>
                      <m:f>
                        <m:f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num>
                        <m:den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𝑖𝑟𝑟</m:t>
                          </m:r>
                        </m:sub>
                        <m:sup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𝑅𝑂𝑇𝐼</m:t>
                          </m:r>
                        </m:sup>
                      </m:sSubSup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=100 </m:t>
                      </m:r>
                      <m:f>
                        <m:f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num>
                        <m:den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den>
                      </m:f>
                      <m:r>
                        <a:rPr kumimoji="0" lang="it-IT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60 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𝑠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=6 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𝑘𝑚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A9649C25-5FC7-4E0E-0A1B-CD8A7C80C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30939"/>
                <a:ext cx="5233626" cy="9488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o 3"/>
          <p:cNvGrpSpPr/>
          <p:nvPr/>
        </p:nvGrpSpPr>
        <p:grpSpPr>
          <a:xfrm>
            <a:off x="769528" y="1174299"/>
            <a:ext cx="4094480" cy="2897292"/>
            <a:chOff x="769528" y="1121134"/>
            <a:chExt cx="4094480" cy="2897292"/>
          </a:xfrm>
        </p:grpSpPr>
        <p:sp>
          <p:nvSpPr>
            <p:cNvPr id="54" name="Nuvola 53">
              <a:extLst>
                <a:ext uri="{FF2B5EF4-FFF2-40B4-BE49-F238E27FC236}">
                  <a16:creationId xmlns:a16="http://schemas.microsoft.com/office/drawing/2014/main" id="{8A71F947-6BBC-6C80-61C6-31C1C0097CA9}"/>
                </a:ext>
              </a:extLst>
            </p:cNvPr>
            <p:cNvSpPr/>
            <p:nvPr/>
          </p:nvSpPr>
          <p:spPr>
            <a:xfrm>
              <a:off x="1917174" y="1121134"/>
              <a:ext cx="1912002" cy="1755648"/>
            </a:xfrm>
            <a:prstGeom prst="clou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5" name="Connettore 2 54">
              <a:extLst>
                <a:ext uri="{FF2B5EF4-FFF2-40B4-BE49-F238E27FC236}">
                  <a16:creationId xmlns:a16="http://schemas.microsoft.com/office/drawing/2014/main" id="{660F6C81-A43D-4CC3-95E8-F014FDFAC21E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>
              <a:off x="2873175" y="2874913"/>
              <a:ext cx="0" cy="1143513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B0C23D2A-8488-5EBE-F962-9856BC3DC365}"/>
                    </a:ext>
                  </a:extLst>
                </p:cNvPr>
                <p:cNvSpPr txBox="1"/>
                <p:nvPr/>
              </p:nvSpPr>
              <p:spPr>
                <a:xfrm>
                  <a:off x="2902823" y="3107495"/>
                  <a:ext cx="896706" cy="5064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0" lang="it-IT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𝑖𝑟𝑟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B0C23D2A-8488-5EBE-F962-9856BC3DC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2823" y="3107495"/>
                  <a:ext cx="896706" cy="50642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0D1C85D0-3378-E486-32B4-E2B1557E39A1}"/>
                </a:ext>
              </a:extLst>
            </p:cNvPr>
            <p:cNvCxnSpPr>
              <a:cxnSpLocks/>
            </p:cNvCxnSpPr>
            <p:nvPr/>
          </p:nvCxnSpPr>
          <p:spPr>
            <a:xfrm>
              <a:off x="769528" y="1975020"/>
              <a:ext cx="4094480" cy="2393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sellaDiTesto 57">
                  <a:extLst>
                    <a:ext uri="{FF2B5EF4-FFF2-40B4-BE49-F238E27FC236}">
                      <a16:creationId xmlns:a16="http://schemas.microsoft.com/office/drawing/2014/main" id="{063C2E17-6DCF-8B06-FDA7-E3D5EF495C51}"/>
                    </a:ext>
                  </a:extLst>
                </p:cNvPr>
                <p:cNvSpPr txBox="1"/>
                <p:nvPr/>
              </p:nvSpPr>
              <p:spPr>
                <a:xfrm>
                  <a:off x="3898239" y="1390069"/>
                  <a:ext cx="896706" cy="5064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0" lang="it-IT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0" lang="it-IT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𝐼𝑃𝑃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CasellaDiTesto 57">
                  <a:extLst>
                    <a:ext uri="{FF2B5EF4-FFF2-40B4-BE49-F238E27FC236}">
                      <a16:creationId xmlns:a16="http://schemas.microsoft.com/office/drawing/2014/main" id="{063C2E17-6DCF-8B06-FDA7-E3D5EF495C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8239" y="1390069"/>
                  <a:ext cx="896706" cy="5064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A5B0E73F-D330-656F-59A4-6A127ADA4AD0}"/>
                  </a:ext>
                </a:extLst>
              </p:cNvPr>
              <p:cNvSpPr txBox="1"/>
              <p:nvPr/>
            </p:nvSpPr>
            <p:spPr>
              <a:xfrm>
                <a:off x="209692" y="4333950"/>
                <a:ext cx="2711896" cy="3940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it-IT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𝑖𝑟𝑟</m:t>
                          </m:r>
                        </m:sub>
                        <m:sup>
                          <m:r>
                            <a:rPr kumimoji="0" lang="it-IT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𝑅𝑂𝑇𝐼</m:t>
                          </m:r>
                        </m:sup>
                      </m:sSubSup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type m:val="lin"/>
                          <m:ctrlPr>
                            <a:rPr kumimoji="0" lang="it-I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it-IT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𝑖𝑟𝑟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𝑖𝑟𝑟</m:t>
                              </m:r>
                            </m:sub>
                            <m:sup>
                              <m:r>
                                <a:rPr kumimoji="0" lang="it-I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𝑅𝑂𝑇𝐼</m:t>
                              </m:r>
                            </m:sup>
                          </m:sSubSup>
                        </m:den>
                      </m:f>
                      <m:r>
                        <a:rPr kumimoji="0" lang="it-I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A5B0E73F-D330-656F-59A4-6A127ADA4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92" y="4333950"/>
                <a:ext cx="2711896" cy="3940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F17AAF7F-D5AD-2BD0-1071-7A3EF8701FF0}"/>
                  </a:ext>
                </a:extLst>
              </p:cNvPr>
              <p:cNvSpPr txBox="1"/>
              <p:nvPr/>
            </p:nvSpPr>
            <p:spPr>
              <a:xfrm>
                <a:off x="204770" y="4989023"/>
                <a:ext cx="605999" cy="295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𝑖𝑟𝑟</m:t>
                          </m:r>
                        </m:sub>
                        <m:sup>
                          <m: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𝑅𝑂𝑇𝐼</m:t>
                          </m:r>
                        </m:sup>
                      </m:sSubSup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F17AAF7F-D5AD-2BD0-1071-7A3EF8701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70" y="4989023"/>
                <a:ext cx="605999" cy="295530"/>
              </a:xfrm>
              <a:prstGeom prst="rect">
                <a:avLst/>
              </a:prstGeom>
              <a:blipFill>
                <a:blip r:embed="rId6"/>
                <a:stretch>
                  <a:fillRect l="-12121" t="-2041" r="-3030" b="-306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5F1E17D1-64A7-E4DD-E544-CAA011B46692}"/>
              </a:ext>
            </a:extLst>
          </p:cNvPr>
          <p:cNvSpPr txBox="1"/>
          <p:nvPr/>
        </p:nvSpPr>
        <p:spPr>
          <a:xfrm>
            <a:off x="810769" y="5029399"/>
            <a:ext cx="83717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Is the Nyquist frequency of the ROTI observation (2 x 30 s)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-1</a:t>
            </a:r>
            <a:endParaRPr kumimoji="0" lang="it-IT" sz="2000" b="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3553003D-8427-8D43-0129-33ED48901915}"/>
              </a:ext>
            </a:extLst>
          </p:cNvPr>
          <p:cNvSpPr txBox="1"/>
          <p:nvPr/>
        </p:nvSpPr>
        <p:spPr>
          <a:xfrm>
            <a:off x="204770" y="657985"/>
            <a:ext cx="6116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simplified picture…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464580" y="3982959"/>
            <a:ext cx="772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… so large </a:t>
            </a:r>
            <a:r>
              <a:rPr lang="it-IT" sz="2400" b="1" dirty="0" err="1"/>
              <a:t>scales</a:t>
            </a:r>
            <a:r>
              <a:rPr lang="it-IT" sz="2400" b="1" dirty="0"/>
              <a:t> with </a:t>
            </a:r>
            <a:r>
              <a:rPr lang="it-IT" sz="2400" b="1" dirty="0" err="1"/>
              <a:t>respect</a:t>
            </a:r>
            <a:r>
              <a:rPr lang="it-IT" sz="2400" b="1" dirty="0"/>
              <a:t> to </a:t>
            </a:r>
            <a:r>
              <a:rPr lang="it-IT" sz="2400" b="1" dirty="0" err="1"/>
              <a:t>what</a:t>
            </a:r>
            <a:r>
              <a:rPr lang="it-IT" sz="2400" b="1" dirty="0"/>
              <a:t> </a:t>
            </a:r>
            <a:r>
              <a:rPr lang="it-IT" sz="2400" b="1" dirty="0" err="1"/>
              <a:t>revealed</a:t>
            </a:r>
            <a:r>
              <a:rPr lang="it-IT" sz="2400" b="1" dirty="0"/>
              <a:t> by S4, i.e. </a:t>
            </a:r>
            <a:r>
              <a:rPr lang="en-US" sz="2400" b="1" dirty="0"/>
              <a:t>up to hundreds of meters</a:t>
            </a:r>
            <a:endParaRPr lang="it-IT" sz="24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443" y="-3209"/>
            <a:ext cx="3133156" cy="66119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4769" y="95694"/>
            <a:ext cx="7812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From GNSS </a:t>
            </a:r>
            <a:r>
              <a:rPr lang="it-IT" sz="2400" b="1" dirty="0" err="1"/>
              <a:t>receivers</a:t>
            </a:r>
            <a:r>
              <a:rPr lang="it-IT" sz="2400" b="1" dirty="0"/>
              <a:t> </a:t>
            </a:r>
            <a:r>
              <a:rPr lang="it-IT" sz="2400" b="1" dirty="0" err="1"/>
              <a:t>we</a:t>
            </a:r>
            <a:r>
              <a:rPr lang="it-IT" sz="2400" b="1" dirty="0"/>
              <a:t> can </a:t>
            </a:r>
            <a:r>
              <a:rPr lang="it-IT" sz="2400" b="1" dirty="0" err="1"/>
              <a:t>derived</a:t>
            </a:r>
            <a:r>
              <a:rPr lang="it-IT" sz="2400" b="1" dirty="0"/>
              <a:t> ROTI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2FE32C0-924E-9832-6847-8A57689DF5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63" y="886160"/>
            <a:ext cx="5373120" cy="2881356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6176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9" grpId="0"/>
      <p:bldP spid="60" grpId="0"/>
      <p:bldP spid="6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ACFAA-87CA-BB8B-D2EE-A92A99A9E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pettro_frequenze">
            <a:extLst>
              <a:ext uri="{FF2B5EF4-FFF2-40B4-BE49-F238E27FC236}">
                <a16:creationId xmlns:a16="http://schemas.microsoft.com/office/drawing/2014/main" id="{12E90763-A2A2-5CEA-0939-EDC4671B7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88" y="633142"/>
            <a:ext cx="8764196" cy="50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6C3293E-0824-563B-7853-61368AD157D5}"/>
              </a:ext>
            </a:extLst>
          </p:cNvPr>
          <p:cNvSpPr/>
          <p:nvPr/>
        </p:nvSpPr>
        <p:spPr bwMode="auto">
          <a:xfrm>
            <a:off x="6227545" y="3157086"/>
            <a:ext cx="827773" cy="731520"/>
          </a:xfrm>
          <a:prstGeom prst="rect">
            <a:avLst/>
          </a:prstGeom>
          <a:solidFill>
            <a:srgbClr val="FF00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634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63379" y="1242912"/>
            <a:ext cx="4675321" cy="37856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 err="1">
                <a:latin typeface="Symbol" panose="05050102010706020507" pitchFamily="18" charset="2"/>
              </a:rPr>
              <a:t>n</a:t>
            </a:r>
            <a:r>
              <a:rPr lang="en-US" sz="2000" baseline="-25000" dirty="0" err="1"/>
              <a:t>F</a:t>
            </a:r>
            <a:r>
              <a:rPr lang="en-US" sz="2000" dirty="0"/>
              <a:t>: Fresnel’s Frequency</a:t>
            </a:r>
          </a:p>
          <a:p>
            <a:r>
              <a:rPr lang="en-US" sz="2000" dirty="0"/>
              <a:t>V</a:t>
            </a:r>
            <a:r>
              <a:rPr lang="en-US" sz="2000" baseline="30000" dirty="0"/>
              <a:t>REL</a:t>
            </a:r>
            <a:r>
              <a:rPr lang="en-US" sz="2000" dirty="0"/>
              <a:t>: relative velocity ray-path-ionosphere</a:t>
            </a:r>
          </a:p>
          <a:p>
            <a:r>
              <a:rPr lang="en-US" sz="2000" dirty="0" err="1"/>
              <a:t>d</a:t>
            </a:r>
            <a:r>
              <a:rPr lang="en-US" sz="2000" baseline="-25000" dirty="0" err="1"/>
              <a:t>F</a:t>
            </a:r>
            <a:r>
              <a:rPr lang="en-US" sz="2000" dirty="0"/>
              <a:t>=</a:t>
            </a:r>
            <a:r>
              <a:rPr lang="en-US" sz="2000" dirty="0" err="1"/>
              <a:t>sqrt</a:t>
            </a:r>
            <a:r>
              <a:rPr lang="en-US" sz="2000" dirty="0"/>
              <a:t>(2*</a:t>
            </a:r>
            <a:r>
              <a:rPr lang="en-US" sz="2000" dirty="0">
                <a:latin typeface="Symbol" panose="05050102010706020507" pitchFamily="18" charset="2"/>
              </a:rPr>
              <a:t>l</a:t>
            </a:r>
            <a:r>
              <a:rPr lang="en-US" sz="2000" dirty="0"/>
              <a:t>*</a:t>
            </a:r>
            <a:r>
              <a:rPr lang="en-US" sz="2000" dirty="0" err="1"/>
              <a:t>h</a:t>
            </a:r>
            <a:r>
              <a:rPr lang="en-US" sz="2000" baseline="-25000" dirty="0" err="1"/>
              <a:t>IPP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u="sng" dirty="0"/>
              <a:t>In this case we can assume </a:t>
            </a:r>
            <a:r>
              <a:rPr lang="en-US" sz="2000" u="sng" dirty="0" err="1"/>
              <a:t>h</a:t>
            </a:r>
            <a:r>
              <a:rPr lang="en-US" sz="2000" u="sng" baseline="-25000" dirty="0" err="1"/>
              <a:t>IPP</a:t>
            </a:r>
            <a:r>
              <a:rPr lang="en-US" sz="2000" u="sng" dirty="0"/>
              <a:t> ~</a:t>
            </a:r>
            <a:r>
              <a:rPr lang="en-US" sz="2000" u="sng" dirty="0" err="1"/>
              <a:t>h</a:t>
            </a:r>
            <a:r>
              <a:rPr lang="en-US" sz="2000" u="sng" baseline="-25000" dirty="0" err="1"/>
              <a:t>MAX</a:t>
            </a:r>
            <a:endParaRPr lang="en-US" sz="2000" u="sng" baseline="-25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Computing from working frequencies of few MHz</a:t>
            </a:r>
          </a:p>
          <a:p>
            <a:endParaRPr lang="en-US" sz="2000" b="1" dirty="0"/>
          </a:p>
          <a:p>
            <a:r>
              <a:rPr lang="en-US" sz="2000" b="1" dirty="0" err="1"/>
              <a:t>d</a:t>
            </a:r>
            <a:r>
              <a:rPr lang="en-US" sz="2000" b="1" baseline="-25000" dirty="0" err="1"/>
              <a:t>F</a:t>
            </a:r>
            <a:r>
              <a:rPr lang="en-US" sz="2000" b="1" dirty="0"/>
              <a:t> is of the order of 1-10 Kilometers</a:t>
            </a:r>
          </a:p>
        </p:txBody>
      </p:sp>
      <p:pic>
        <p:nvPicPr>
          <p:cNvPr id="7170" name="Picture 2" descr="https://ciresblogs.colorado.edu/spaceweather/wp-content/uploads/sites/43/2015/01/bedroom-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739" y="1400303"/>
            <a:ext cx="6905625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309100" y="6488668"/>
            <a:ext cx="321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/>
              <a:t>University</a:t>
            </a:r>
            <a:r>
              <a:rPr lang="it-IT" sz="1600" i="1" dirty="0"/>
              <a:t> of Colorado/KOPRI</a:t>
            </a:r>
          </a:p>
        </p:txBody>
      </p:sp>
      <p:sp>
        <p:nvSpPr>
          <p:cNvPr id="5" name="CasellaDiTesto 4"/>
          <p:cNvSpPr txBox="1"/>
          <p:nvPr/>
        </p:nvSpPr>
        <p:spPr>
          <a:xfrm flipH="1">
            <a:off x="163379" y="279400"/>
            <a:ext cx="97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What</a:t>
            </a:r>
            <a:r>
              <a:rPr lang="it-IT" sz="2400" b="1" dirty="0"/>
              <a:t> scale </a:t>
            </a:r>
            <a:r>
              <a:rPr lang="it-IT" sz="2400" b="1" dirty="0" err="1"/>
              <a:t>sizes</a:t>
            </a:r>
            <a:r>
              <a:rPr lang="it-IT" sz="2400" b="1" dirty="0"/>
              <a:t> of the ionospheric </a:t>
            </a:r>
            <a:r>
              <a:rPr lang="it-IT" sz="2400" b="1" dirty="0" err="1"/>
              <a:t>irregularities</a:t>
            </a:r>
            <a:r>
              <a:rPr lang="it-IT" sz="2400" b="1" dirty="0"/>
              <a:t> from </a:t>
            </a:r>
            <a:r>
              <a:rPr lang="it-IT" sz="2400" b="1" dirty="0" err="1"/>
              <a:t>vertical</a:t>
            </a:r>
            <a:r>
              <a:rPr lang="it-IT" sz="2400" b="1" dirty="0"/>
              <a:t> </a:t>
            </a:r>
            <a:r>
              <a:rPr lang="it-IT" sz="2400" b="1" dirty="0" err="1"/>
              <a:t>sounding</a:t>
            </a:r>
            <a:r>
              <a:rPr lang="it-IT" sz="24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7078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43038" y="280677"/>
            <a:ext cx="92922" cy="7100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09236" y="1148080"/>
            <a:ext cx="4564603" cy="5247783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650240" y="1066800"/>
            <a:ext cx="6204521" cy="5617352"/>
            <a:chOff x="237704" y="1525586"/>
            <a:chExt cx="7417434" cy="7134225"/>
          </a:xfrm>
        </p:grpSpPr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704" y="1525586"/>
              <a:ext cx="5543550" cy="713422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781192" y="5033746"/>
              <a:ext cx="1873885" cy="118110"/>
            </a:xfrm>
            <a:custGeom>
              <a:avLst/>
              <a:gdLst/>
              <a:ahLst/>
              <a:cxnLst/>
              <a:rect l="l" t="t" r="r" b="b"/>
              <a:pathLst>
                <a:path w="1873884" h="118110">
                  <a:moveTo>
                    <a:pt x="101066" y="0"/>
                  </a:moveTo>
                  <a:lnTo>
                    <a:pt x="0" y="58953"/>
                  </a:lnTo>
                  <a:lnTo>
                    <a:pt x="101066" y="117906"/>
                  </a:lnTo>
                  <a:lnTo>
                    <a:pt x="108838" y="115862"/>
                  </a:lnTo>
                  <a:lnTo>
                    <a:pt x="115912" y="103746"/>
                  </a:lnTo>
                  <a:lnTo>
                    <a:pt x="113868" y="95973"/>
                  </a:lnTo>
                  <a:lnTo>
                    <a:pt x="72184" y="71653"/>
                  </a:lnTo>
                  <a:lnTo>
                    <a:pt x="25209" y="71653"/>
                  </a:lnTo>
                  <a:lnTo>
                    <a:pt x="25209" y="46253"/>
                  </a:lnTo>
                  <a:lnTo>
                    <a:pt x="72194" y="46253"/>
                  </a:lnTo>
                  <a:lnTo>
                    <a:pt x="113868" y="21945"/>
                  </a:lnTo>
                  <a:lnTo>
                    <a:pt x="115912" y="14160"/>
                  </a:lnTo>
                  <a:lnTo>
                    <a:pt x="108838" y="2044"/>
                  </a:lnTo>
                  <a:lnTo>
                    <a:pt x="101066" y="0"/>
                  </a:lnTo>
                  <a:close/>
                </a:path>
                <a:path w="1873884" h="118110">
                  <a:moveTo>
                    <a:pt x="1822982" y="58954"/>
                  </a:moveTo>
                  <a:lnTo>
                    <a:pt x="1759534" y="95973"/>
                  </a:lnTo>
                  <a:lnTo>
                    <a:pt x="1757489" y="103746"/>
                  </a:lnTo>
                  <a:lnTo>
                    <a:pt x="1764550" y="115862"/>
                  </a:lnTo>
                  <a:lnTo>
                    <a:pt x="1772323" y="117906"/>
                  </a:lnTo>
                  <a:lnTo>
                    <a:pt x="1851617" y="71653"/>
                  </a:lnTo>
                  <a:lnTo>
                    <a:pt x="1848192" y="71653"/>
                  </a:lnTo>
                  <a:lnTo>
                    <a:pt x="1848192" y="69926"/>
                  </a:lnTo>
                  <a:lnTo>
                    <a:pt x="1841792" y="69926"/>
                  </a:lnTo>
                  <a:lnTo>
                    <a:pt x="1822982" y="58954"/>
                  </a:lnTo>
                  <a:close/>
                </a:path>
                <a:path w="1873884" h="118110">
                  <a:moveTo>
                    <a:pt x="72194" y="46253"/>
                  </a:moveTo>
                  <a:lnTo>
                    <a:pt x="25209" y="46253"/>
                  </a:lnTo>
                  <a:lnTo>
                    <a:pt x="25209" y="71653"/>
                  </a:lnTo>
                  <a:lnTo>
                    <a:pt x="72184" y="71653"/>
                  </a:lnTo>
                  <a:lnTo>
                    <a:pt x="69223" y="69926"/>
                  </a:lnTo>
                  <a:lnTo>
                    <a:pt x="31610" y="69926"/>
                  </a:lnTo>
                  <a:lnTo>
                    <a:pt x="31610" y="47980"/>
                  </a:lnTo>
                  <a:lnTo>
                    <a:pt x="69233" y="47980"/>
                  </a:lnTo>
                  <a:lnTo>
                    <a:pt x="72194" y="46253"/>
                  </a:lnTo>
                  <a:close/>
                </a:path>
                <a:path w="1873884" h="118110">
                  <a:moveTo>
                    <a:pt x="1801207" y="46253"/>
                  </a:moveTo>
                  <a:lnTo>
                    <a:pt x="72194" y="46253"/>
                  </a:lnTo>
                  <a:lnTo>
                    <a:pt x="50419" y="58954"/>
                  </a:lnTo>
                  <a:lnTo>
                    <a:pt x="72184" y="71653"/>
                  </a:lnTo>
                  <a:lnTo>
                    <a:pt x="1801218" y="71653"/>
                  </a:lnTo>
                  <a:lnTo>
                    <a:pt x="1822982" y="58954"/>
                  </a:lnTo>
                  <a:lnTo>
                    <a:pt x="1801207" y="46253"/>
                  </a:lnTo>
                  <a:close/>
                </a:path>
                <a:path w="1873884" h="118110">
                  <a:moveTo>
                    <a:pt x="1851621" y="46253"/>
                  </a:moveTo>
                  <a:lnTo>
                    <a:pt x="1848192" y="46253"/>
                  </a:lnTo>
                  <a:lnTo>
                    <a:pt x="1848192" y="71653"/>
                  </a:lnTo>
                  <a:lnTo>
                    <a:pt x="1851617" y="71653"/>
                  </a:lnTo>
                  <a:lnTo>
                    <a:pt x="1873389" y="58953"/>
                  </a:lnTo>
                  <a:lnTo>
                    <a:pt x="1851621" y="46253"/>
                  </a:lnTo>
                  <a:close/>
                </a:path>
                <a:path w="1873884" h="118110">
                  <a:moveTo>
                    <a:pt x="31610" y="47980"/>
                  </a:moveTo>
                  <a:lnTo>
                    <a:pt x="31610" y="69926"/>
                  </a:lnTo>
                  <a:lnTo>
                    <a:pt x="50419" y="58954"/>
                  </a:lnTo>
                  <a:lnTo>
                    <a:pt x="31610" y="47980"/>
                  </a:lnTo>
                  <a:close/>
                </a:path>
                <a:path w="1873884" h="118110">
                  <a:moveTo>
                    <a:pt x="50419" y="58954"/>
                  </a:moveTo>
                  <a:lnTo>
                    <a:pt x="31610" y="69926"/>
                  </a:lnTo>
                  <a:lnTo>
                    <a:pt x="69223" y="69926"/>
                  </a:lnTo>
                  <a:lnTo>
                    <a:pt x="50419" y="58954"/>
                  </a:lnTo>
                  <a:close/>
                </a:path>
                <a:path w="1873884" h="118110">
                  <a:moveTo>
                    <a:pt x="1841792" y="47980"/>
                  </a:moveTo>
                  <a:lnTo>
                    <a:pt x="1822982" y="58954"/>
                  </a:lnTo>
                  <a:lnTo>
                    <a:pt x="1841792" y="69926"/>
                  </a:lnTo>
                  <a:lnTo>
                    <a:pt x="1841792" y="47980"/>
                  </a:lnTo>
                  <a:close/>
                </a:path>
                <a:path w="1873884" h="118110">
                  <a:moveTo>
                    <a:pt x="1848192" y="47980"/>
                  </a:moveTo>
                  <a:lnTo>
                    <a:pt x="1841792" y="47980"/>
                  </a:lnTo>
                  <a:lnTo>
                    <a:pt x="1841792" y="69926"/>
                  </a:lnTo>
                  <a:lnTo>
                    <a:pt x="1848192" y="69926"/>
                  </a:lnTo>
                  <a:lnTo>
                    <a:pt x="1848192" y="47980"/>
                  </a:lnTo>
                  <a:close/>
                </a:path>
                <a:path w="1873884" h="118110">
                  <a:moveTo>
                    <a:pt x="69233" y="47980"/>
                  </a:moveTo>
                  <a:lnTo>
                    <a:pt x="31610" y="47980"/>
                  </a:lnTo>
                  <a:lnTo>
                    <a:pt x="50422" y="58953"/>
                  </a:lnTo>
                  <a:lnTo>
                    <a:pt x="69233" y="47980"/>
                  </a:lnTo>
                  <a:close/>
                </a:path>
                <a:path w="1873884" h="118110">
                  <a:moveTo>
                    <a:pt x="1772323" y="0"/>
                  </a:moveTo>
                  <a:lnTo>
                    <a:pt x="1764550" y="2044"/>
                  </a:lnTo>
                  <a:lnTo>
                    <a:pt x="1757489" y="14160"/>
                  </a:lnTo>
                  <a:lnTo>
                    <a:pt x="1759534" y="21945"/>
                  </a:lnTo>
                  <a:lnTo>
                    <a:pt x="1822985" y="58953"/>
                  </a:lnTo>
                  <a:lnTo>
                    <a:pt x="1841792" y="47980"/>
                  </a:lnTo>
                  <a:lnTo>
                    <a:pt x="1848192" y="47980"/>
                  </a:lnTo>
                  <a:lnTo>
                    <a:pt x="1848192" y="46253"/>
                  </a:lnTo>
                  <a:lnTo>
                    <a:pt x="1851621" y="46253"/>
                  </a:lnTo>
                  <a:lnTo>
                    <a:pt x="17723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lang="en-GB" sz="1266" noProof="0" dirty="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703978" y="3282911"/>
            <a:ext cx="1214884" cy="531137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8929" marR="3572" indent="192874">
              <a:lnSpc>
                <a:spcPct val="100800"/>
              </a:lnSpc>
              <a:spcBef>
                <a:spcPts val="53"/>
              </a:spcBef>
            </a:pPr>
            <a:r>
              <a:rPr lang="en-GB" sz="1687" noProof="0" dirty="0">
                <a:latin typeface="Calibri"/>
                <a:cs typeface="Calibri"/>
              </a:rPr>
              <a:t>Result</a:t>
            </a:r>
            <a:r>
              <a:rPr lang="en-GB" sz="1687" spc="-42" noProof="0" dirty="0">
                <a:latin typeface="Calibri"/>
                <a:cs typeface="Calibri"/>
              </a:rPr>
              <a:t> </a:t>
            </a:r>
            <a:r>
              <a:rPr lang="en-GB" sz="1687" spc="-18" noProof="0" dirty="0">
                <a:latin typeface="Calibri"/>
                <a:cs typeface="Calibri"/>
              </a:rPr>
              <a:t>of </a:t>
            </a:r>
            <a:r>
              <a:rPr lang="en-GB" sz="1687" noProof="0" dirty="0">
                <a:latin typeface="Calibri"/>
                <a:cs typeface="Calibri"/>
              </a:rPr>
              <a:t>Coupling</a:t>
            </a:r>
            <a:r>
              <a:rPr lang="en-GB" sz="1687" spc="-32" noProof="0" dirty="0">
                <a:latin typeface="Calibri"/>
                <a:cs typeface="Calibri"/>
              </a:rPr>
              <a:t> </a:t>
            </a:r>
            <a:r>
              <a:rPr lang="en-GB" sz="1687" spc="-14" noProof="0" dirty="0">
                <a:latin typeface="Calibri"/>
                <a:cs typeface="Calibri"/>
              </a:rPr>
              <a:t>with</a:t>
            </a:r>
            <a:endParaRPr lang="en-GB" sz="1687" noProof="0" dirty="0">
              <a:latin typeface="Calibri"/>
              <a:cs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826410" y="310213"/>
            <a:ext cx="3999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noProof="0" dirty="0"/>
              <a:t>Ionospheric variability</a:t>
            </a:r>
          </a:p>
        </p:txBody>
      </p:sp>
    </p:spTree>
    <p:extLst>
      <p:ext uri="{BB962C8B-B14F-4D97-AF65-F5344CB8AC3E}">
        <p14:creationId xmlns:p14="http://schemas.microsoft.com/office/powerpoint/2010/main" val="1390571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12655" y="110284"/>
            <a:ext cx="11399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IONOSPHERIC ELECTRON DENSITY FROM LANGMUIR PROBE AND FACEPLATE ON BOARD LEO SATELLITES: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Swarm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7" y="894104"/>
            <a:ext cx="4037486" cy="372602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837464" y="649808"/>
            <a:ext cx="72101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Launched: 22 November 2013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SA"/>
                <a:ea typeface="+mn-ea"/>
                <a:cs typeface="+mn-cs"/>
              </a:rPr>
              <a:t>Initial constellation of the mission: 17 April 2014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Duration: 4 years but still in orbit!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Earth; near-polar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Configuration: constellation of three identical satellites: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orbit side-by-side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decaying naturally from an initial altitude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460 km to 300 km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4 years;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third maintains an altitude of about 530 km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Swarm A and C form the lower pair of satellites flying side-by-side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(1.4° separation in longitude at the equator) at an (initial) altitude of 462 km and inclination angle equal to 87.35°,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whereas Swarm B is cruising at higher orbit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about 511 km (initial altitude) and inclination angle is equal to 87.75°.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C98E52-9595-771C-1239-E07B1352E9FB}"/>
              </a:ext>
            </a:extLst>
          </p:cNvPr>
          <p:cNvSpPr txBox="1"/>
          <p:nvPr/>
        </p:nvSpPr>
        <p:spPr>
          <a:xfrm>
            <a:off x="144380" y="4665282"/>
            <a:ext cx="122625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Velocity of Swarm satellites: 7.5 km/s</a:t>
            </a:r>
          </a:p>
          <a:p>
            <a:r>
              <a:rPr lang="en-US" sz="2000" dirty="0">
                <a:solidFill>
                  <a:srgbClr val="00B0F0"/>
                </a:solidFill>
              </a:rPr>
              <a:t>Sampling frequency of the electron density by onboard Langmuir probes: 2Hz</a:t>
            </a:r>
          </a:p>
          <a:p>
            <a:r>
              <a:rPr lang="en-US" sz="2000" dirty="0">
                <a:solidFill>
                  <a:srgbClr val="7030A0"/>
                </a:solidFill>
              </a:rPr>
              <a:t>Sampling frequency of the electron density by onboard Faceplate: 16Hz</a:t>
            </a:r>
          </a:p>
          <a:p>
            <a:r>
              <a:rPr lang="en-US" sz="2000" dirty="0"/>
              <a:t>Maximum resolution of the ionospheric irregularities scale-size:</a:t>
            </a:r>
          </a:p>
          <a:p>
            <a:r>
              <a:rPr lang="en-US" sz="2000" dirty="0">
                <a:solidFill>
                  <a:srgbClr val="00B0F0"/>
                </a:solidFill>
              </a:rPr>
              <a:t>7.5·10</a:t>
            </a:r>
            <a:r>
              <a:rPr lang="en-US" sz="2000" baseline="30000" dirty="0">
                <a:solidFill>
                  <a:srgbClr val="00B0F0"/>
                </a:solidFill>
              </a:rPr>
              <a:t>3</a:t>
            </a:r>
            <a:r>
              <a:rPr lang="en-US" sz="2000" dirty="0">
                <a:solidFill>
                  <a:srgbClr val="00B0F0"/>
                </a:solidFill>
              </a:rPr>
              <a:t> (m/s) x 0.5 (s) ≈ 4·10</a:t>
            </a:r>
            <a:r>
              <a:rPr lang="en-US" sz="2000" baseline="30000" dirty="0">
                <a:solidFill>
                  <a:srgbClr val="00B0F0"/>
                </a:solidFill>
              </a:rPr>
              <a:t>3</a:t>
            </a:r>
            <a:r>
              <a:rPr lang="en-US" sz="2000" dirty="0">
                <a:solidFill>
                  <a:srgbClr val="00B0F0"/>
                </a:solidFill>
              </a:rPr>
              <a:t> m                       </a:t>
            </a:r>
            <a:r>
              <a:rPr lang="en-US" sz="2000" dirty="0">
                <a:solidFill>
                  <a:srgbClr val="7030A0"/>
                </a:solidFill>
              </a:rPr>
              <a:t>7.5·10</a:t>
            </a:r>
            <a:r>
              <a:rPr lang="en-US" sz="2000" baseline="30000" dirty="0">
                <a:solidFill>
                  <a:srgbClr val="7030A0"/>
                </a:solidFill>
              </a:rPr>
              <a:t>3</a:t>
            </a:r>
            <a:r>
              <a:rPr lang="en-US" sz="2000" dirty="0">
                <a:solidFill>
                  <a:srgbClr val="7030A0"/>
                </a:solidFill>
              </a:rPr>
              <a:t> (m/s) x 0.0625 (s) ≈ 4·10</a:t>
            </a:r>
            <a:r>
              <a:rPr lang="en-US" sz="2000" baseline="30000" dirty="0">
                <a:solidFill>
                  <a:srgbClr val="7030A0"/>
                </a:solidFill>
              </a:rPr>
              <a:t>2</a:t>
            </a:r>
            <a:r>
              <a:rPr lang="en-US" sz="2000" dirty="0">
                <a:solidFill>
                  <a:srgbClr val="7030A0"/>
                </a:solidFill>
              </a:rPr>
              <a:t> m </a:t>
            </a:r>
          </a:p>
          <a:p>
            <a:r>
              <a:rPr lang="en-US" sz="2000" dirty="0"/>
              <a:t>By Swarm data analysis we can identified irregularities of </a:t>
            </a:r>
            <a:r>
              <a:rPr lang="en-US" sz="2000" dirty="0">
                <a:solidFill>
                  <a:srgbClr val="00B0F0"/>
                </a:solidFill>
              </a:rPr>
              <a:t>few kilometers-scale size or bigger</a:t>
            </a:r>
            <a:r>
              <a:rPr lang="en-US" sz="2000" dirty="0"/>
              <a:t>/</a:t>
            </a:r>
            <a:r>
              <a:rPr lang="en-US" sz="2000" dirty="0">
                <a:solidFill>
                  <a:srgbClr val="7030A0"/>
                </a:solidFill>
              </a:rPr>
              <a:t>hundreds meters-scale size or bigger </a:t>
            </a:r>
          </a:p>
        </p:txBody>
      </p:sp>
    </p:spTree>
    <p:extLst>
      <p:ext uri="{BB962C8B-B14F-4D97-AF65-F5344CB8AC3E}">
        <p14:creationId xmlns:p14="http://schemas.microsoft.com/office/powerpoint/2010/main" val="33703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047B81D5-90A1-72E3-FFB6-D507F5F2D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0039" t="40160" r="4458" b="28859"/>
          <a:stretch/>
        </p:blipFill>
        <p:spPr bwMode="auto">
          <a:xfrm>
            <a:off x="3946433" y="1077787"/>
            <a:ext cx="3437286" cy="241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31B0E774-AE5B-A4B8-1AED-FBA3FDD23CAF}"/>
              </a:ext>
            </a:extLst>
          </p:cNvPr>
          <p:cNvSpPr txBox="1">
            <a:spLocks/>
          </p:cNvSpPr>
          <p:nvPr/>
        </p:nvSpPr>
        <p:spPr>
          <a:xfrm>
            <a:off x="210153" y="58262"/>
            <a:ext cx="900882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noProof="0" dirty="0">
                <a:latin typeface="+mn-lt"/>
              </a:rPr>
              <a:t>The study of the ionospheric irregularities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91E4ED8-9322-3F91-D35E-4E39169C910B}"/>
              </a:ext>
            </a:extLst>
          </p:cNvPr>
          <p:cNvSpPr/>
          <p:nvPr/>
        </p:nvSpPr>
        <p:spPr>
          <a:xfrm>
            <a:off x="901419" y="3650405"/>
            <a:ext cx="10264939" cy="7700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30000">
                <a:schemeClr val="accent1">
                  <a:lumMod val="45000"/>
                  <a:lumOff val="55000"/>
                </a:schemeClr>
              </a:gs>
              <a:gs pos="100000">
                <a:srgbClr val="4472C4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9C17A93-405E-E13A-5607-4EE0DC8DF7FE}"/>
              </a:ext>
            </a:extLst>
          </p:cNvPr>
          <p:cNvCxnSpPr/>
          <p:nvPr/>
        </p:nvCxnSpPr>
        <p:spPr>
          <a:xfrm>
            <a:off x="2997850" y="3650405"/>
            <a:ext cx="0" cy="788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CC15DD7-8F2C-31E0-704A-7B8DF5CC18E6}"/>
              </a:ext>
            </a:extLst>
          </p:cNvPr>
          <p:cNvCxnSpPr/>
          <p:nvPr/>
        </p:nvCxnSpPr>
        <p:spPr>
          <a:xfrm>
            <a:off x="4966141" y="3650405"/>
            <a:ext cx="0" cy="788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38FC64-A182-724F-289D-DD4DE907B881}"/>
              </a:ext>
            </a:extLst>
          </p:cNvPr>
          <p:cNvSpPr txBox="1"/>
          <p:nvPr/>
        </p:nvSpPr>
        <p:spPr>
          <a:xfrm>
            <a:off x="2490037" y="4582508"/>
            <a:ext cx="89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100 m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EC29628-BA44-7AB2-5CF0-2EAE24E5EA7F}"/>
              </a:ext>
            </a:extLst>
          </p:cNvPr>
          <p:cNvSpPr txBox="1"/>
          <p:nvPr/>
        </p:nvSpPr>
        <p:spPr>
          <a:xfrm>
            <a:off x="4644578" y="4604998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1 km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D890FC6-DF7E-385E-ACE5-913F43FA39A5}"/>
              </a:ext>
            </a:extLst>
          </p:cNvPr>
          <p:cNvSpPr txBox="1"/>
          <p:nvPr/>
        </p:nvSpPr>
        <p:spPr>
          <a:xfrm>
            <a:off x="6762413" y="458250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10 km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3DE8C9C-8F77-5359-3639-7EE1B6BA9A76}"/>
              </a:ext>
            </a:extLst>
          </p:cNvPr>
          <p:cNvSpPr txBox="1"/>
          <p:nvPr/>
        </p:nvSpPr>
        <p:spPr>
          <a:xfrm>
            <a:off x="9305552" y="6488668"/>
            <a:ext cx="2927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/>
              <a:t>*from a GNSS perspective</a:t>
            </a:r>
            <a:endParaRPr lang="en-GB" noProof="0" dirty="0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2C271E22-99C4-A654-D2E7-949C2686C94A}"/>
              </a:ext>
            </a:extLst>
          </p:cNvPr>
          <p:cNvCxnSpPr/>
          <p:nvPr/>
        </p:nvCxnSpPr>
        <p:spPr>
          <a:xfrm>
            <a:off x="7083976" y="3642661"/>
            <a:ext cx="0" cy="788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29AFE564-D934-02AB-3A5A-D9A3E60539EC}"/>
              </a:ext>
            </a:extLst>
          </p:cNvPr>
          <p:cNvCxnSpPr/>
          <p:nvPr/>
        </p:nvCxnSpPr>
        <p:spPr>
          <a:xfrm>
            <a:off x="8981093" y="3642661"/>
            <a:ext cx="0" cy="788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68DF26B-59FA-F588-DB67-8BA94EEA47AC}"/>
              </a:ext>
            </a:extLst>
          </p:cNvPr>
          <p:cNvSpPr txBox="1"/>
          <p:nvPr/>
        </p:nvSpPr>
        <p:spPr>
          <a:xfrm>
            <a:off x="8780399" y="45148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100 km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63A34ED-24B9-FA21-4F2F-5ACB7C0CA9FC}"/>
              </a:ext>
            </a:extLst>
          </p:cNvPr>
          <p:cNvSpPr txBox="1"/>
          <p:nvPr/>
        </p:nvSpPr>
        <p:spPr>
          <a:xfrm>
            <a:off x="10675226" y="4514832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1000 km</a:t>
            </a:r>
          </a:p>
        </p:txBody>
      </p:sp>
      <p:sp>
        <p:nvSpPr>
          <p:cNvPr id="29" name="Parentesi graffa chiusa 28">
            <a:extLst>
              <a:ext uri="{FF2B5EF4-FFF2-40B4-BE49-F238E27FC236}">
                <a16:creationId xmlns:a16="http://schemas.microsoft.com/office/drawing/2014/main" id="{FE4F394A-B8B8-0439-0BF6-9ADC124B128C}"/>
              </a:ext>
            </a:extLst>
          </p:cNvPr>
          <p:cNvSpPr/>
          <p:nvPr/>
        </p:nvSpPr>
        <p:spPr>
          <a:xfrm rot="5400000">
            <a:off x="2020821" y="4185950"/>
            <a:ext cx="451530" cy="2443656"/>
          </a:xfrm>
          <a:prstGeom prst="rightBrace">
            <a:avLst>
              <a:gd name="adj1" fmla="val 8049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1" name="Parentesi graffa chiusa 30">
            <a:extLst>
              <a:ext uri="{FF2B5EF4-FFF2-40B4-BE49-F238E27FC236}">
                <a16:creationId xmlns:a16="http://schemas.microsoft.com/office/drawing/2014/main" id="{C6A8366E-4046-EC8A-92E9-FDF74DB62E86}"/>
              </a:ext>
            </a:extLst>
          </p:cNvPr>
          <p:cNvSpPr/>
          <p:nvPr/>
        </p:nvSpPr>
        <p:spPr>
          <a:xfrm rot="5400000">
            <a:off x="5439311" y="3188004"/>
            <a:ext cx="451530" cy="4393324"/>
          </a:xfrm>
          <a:prstGeom prst="rightBrace">
            <a:avLst>
              <a:gd name="adj1" fmla="val 8049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2" name="Parentesi graffa chiusa 31">
            <a:extLst>
              <a:ext uri="{FF2B5EF4-FFF2-40B4-BE49-F238E27FC236}">
                <a16:creationId xmlns:a16="http://schemas.microsoft.com/office/drawing/2014/main" id="{5535EB1E-5C24-124F-91C2-4D25903F0250}"/>
              </a:ext>
            </a:extLst>
          </p:cNvPr>
          <p:cNvSpPr/>
          <p:nvPr/>
        </p:nvSpPr>
        <p:spPr>
          <a:xfrm rot="5400000">
            <a:off x="9297719" y="3741792"/>
            <a:ext cx="451530" cy="3285748"/>
          </a:xfrm>
          <a:prstGeom prst="rightBrace">
            <a:avLst>
              <a:gd name="adj1" fmla="val 8049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5905E51-FD40-7985-4514-A1635754108D}"/>
              </a:ext>
            </a:extLst>
          </p:cNvPr>
          <p:cNvSpPr txBox="1"/>
          <p:nvPr/>
        </p:nvSpPr>
        <p:spPr>
          <a:xfrm>
            <a:off x="1693140" y="5863716"/>
            <a:ext cx="2609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/>
              <a:t>*Small scale</a:t>
            </a:r>
          </a:p>
          <a:p>
            <a:r>
              <a:rPr lang="en-GB" noProof="0" dirty="0"/>
              <a:t>(Fresnel’s scale)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9ADCED5-6C94-B048-0061-1736F08EBD2B}"/>
              </a:ext>
            </a:extLst>
          </p:cNvPr>
          <p:cNvSpPr txBox="1"/>
          <p:nvPr/>
        </p:nvSpPr>
        <p:spPr>
          <a:xfrm>
            <a:off x="5252319" y="5847537"/>
            <a:ext cx="2609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/>
              <a:t>*Medium scale </a:t>
            </a:r>
          </a:p>
          <a:p>
            <a:endParaRPr lang="en-GB" noProof="0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7542AF9-2318-DE4D-6787-91E1E4423332}"/>
              </a:ext>
            </a:extLst>
          </p:cNvPr>
          <p:cNvSpPr txBox="1"/>
          <p:nvPr/>
        </p:nvSpPr>
        <p:spPr>
          <a:xfrm>
            <a:off x="8981093" y="5818189"/>
            <a:ext cx="2609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noProof="0" dirty="0"/>
              <a:t>*Large scale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08608362-8D7F-828B-512C-F9CDAF50F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724" y="1171022"/>
            <a:ext cx="3529657" cy="1985432"/>
          </a:xfrm>
          <a:prstGeom prst="rect">
            <a:avLst/>
          </a:prstGeom>
        </p:spPr>
      </p:pic>
      <p:pic>
        <p:nvPicPr>
          <p:cNvPr id="3074" name="Picture 2" descr="A review on the numerical simulation of equatorial plasma bubbles toward  scintillation evaluation and forecasting | Progress in Earth and Planetary  Science | Full Text">
            <a:extLst>
              <a:ext uri="{FF2B5EF4-FFF2-40B4-BE49-F238E27FC236}">
                <a16:creationId xmlns:a16="http://schemas.microsoft.com/office/drawing/2014/main" id="{0F45C3F0-1EAF-AAD1-9BA0-2DA969B15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19554" r="11669" b="27268"/>
          <a:stretch/>
        </p:blipFill>
        <p:spPr bwMode="auto">
          <a:xfrm>
            <a:off x="910804" y="1194096"/>
            <a:ext cx="2557610" cy="20485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B37FFA61-0464-B62E-6171-6412784A71F4}"/>
              </a:ext>
            </a:extLst>
          </p:cNvPr>
          <p:cNvSpPr/>
          <p:nvPr/>
        </p:nvSpPr>
        <p:spPr>
          <a:xfrm>
            <a:off x="1693140" y="2472606"/>
            <a:ext cx="314336" cy="31263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38" name="Picture 2" descr="A review on the numerical simulation of equatorial plasma bubbles toward  scintillation evaluation and forecasting | Progress in Earth and Planetary  Science | Full Text">
            <a:extLst>
              <a:ext uri="{FF2B5EF4-FFF2-40B4-BE49-F238E27FC236}">
                <a16:creationId xmlns:a16="http://schemas.microsoft.com/office/drawing/2014/main" id="{F9B7D08D-BE3E-1FA3-F120-029C5DF10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8" t="52487" r="53486" b="38637"/>
          <a:stretch/>
        </p:blipFill>
        <p:spPr bwMode="auto">
          <a:xfrm>
            <a:off x="2016860" y="998414"/>
            <a:ext cx="1961978" cy="13748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9E1E4C1F-4B9E-FF3E-F804-A9882EF8770E}"/>
              </a:ext>
            </a:extLst>
          </p:cNvPr>
          <p:cNvSpPr txBox="1"/>
          <p:nvPr/>
        </p:nvSpPr>
        <p:spPr>
          <a:xfrm>
            <a:off x="901419" y="3021085"/>
            <a:ext cx="23421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noProof="0" dirty="0"/>
              <a:t>Credits: Yokoyama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C945844-A4A5-BE84-8E05-9FF5511C18C9}"/>
              </a:ext>
            </a:extLst>
          </p:cNvPr>
          <p:cNvSpPr txBox="1"/>
          <p:nvPr/>
        </p:nvSpPr>
        <p:spPr>
          <a:xfrm>
            <a:off x="4250750" y="2628923"/>
            <a:ext cx="23421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noProof="0" dirty="0"/>
              <a:t>Credits: Cherniak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FD316BEF-3992-F2DB-191D-D79E1C5EF4C0}"/>
              </a:ext>
            </a:extLst>
          </p:cNvPr>
          <p:cNvSpPr txBox="1"/>
          <p:nvPr/>
        </p:nvSpPr>
        <p:spPr>
          <a:xfrm>
            <a:off x="9871867" y="2876997"/>
            <a:ext cx="23421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noProof="0" dirty="0">
                <a:solidFill>
                  <a:schemeClr val="bg1"/>
                </a:solidFill>
              </a:rPr>
              <a:t>Credits: NASA</a:t>
            </a: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E2C9D247-822C-2F31-EB0D-1AA758770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5804" t="57353" r="14902" b="32480"/>
          <a:stretch/>
        </p:blipFill>
        <p:spPr bwMode="auto">
          <a:xfrm>
            <a:off x="6191134" y="903809"/>
            <a:ext cx="1026312" cy="115772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5" name="Rettangolo 44">
            <a:extLst>
              <a:ext uri="{FF2B5EF4-FFF2-40B4-BE49-F238E27FC236}">
                <a16:creationId xmlns:a16="http://schemas.microsoft.com/office/drawing/2014/main" id="{52A8118F-D1E0-73BF-6BC4-4CC7DA7377AA}"/>
              </a:ext>
            </a:extLst>
          </p:cNvPr>
          <p:cNvSpPr/>
          <p:nvPr/>
        </p:nvSpPr>
        <p:spPr>
          <a:xfrm>
            <a:off x="5985134" y="2258001"/>
            <a:ext cx="412000" cy="52724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53482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/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67605" y="54661"/>
            <a:ext cx="11195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Space </a:t>
            </a:r>
            <a:r>
              <a:rPr lang="it-IT" sz="2400" b="1" dirty="0" err="1"/>
              <a:t>weather</a:t>
            </a:r>
            <a:r>
              <a:rPr lang="it-IT" sz="2400" b="1" dirty="0"/>
              <a:t> event of </a:t>
            </a:r>
            <a:r>
              <a:rPr lang="it-IT" sz="2400" b="1" dirty="0" err="1"/>
              <a:t>September</a:t>
            </a:r>
            <a:r>
              <a:rPr lang="it-IT" sz="2400" b="1" dirty="0"/>
              <a:t> 2017 - </a:t>
            </a:r>
            <a:r>
              <a:rPr lang="it-IT" sz="2400" b="1" dirty="0" err="1"/>
              <a:t>ionospheric</a:t>
            </a:r>
            <a:r>
              <a:rPr lang="it-IT" sz="2400" b="1" dirty="0"/>
              <a:t> </a:t>
            </a:r>
            <a:r>
              <a:rPr lang="it-IT" sz="2400" b="1" dirty="0" err="1"/>
              <a:t>response</a:t>
            </a:r>
            <a:r>
              <a:rPr lang="it-IT" sz="2400" b="1" dirty="0"/>
              <a:t> from India</a:t>
            </a:r>
          </a:p>
        </p:txBody>
      </p:sp>
      <p:pic>
        <p:nvPicPr>
          <p:cNvPr id="6146" name="Picture 2" descr="Fig.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0" y="858836"/>
            <a:ext cx="6108384" cy="51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arentesi graffa chiusa 7"/>
          <p:cNvSpPr/>
          <p:nvPr/>
        </p:nvSpPr>
        <p:spPr>
          <a:xfrm>
            <a:off x="6057900" y="1152525"/>
            <a:ext cx="346664" cy="351472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470086" y="1727150"/>
            <a:ext cx="222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GEOSPACE</a:t>
            </a:r>
          </a:p>
        </p:txBody>
      </p:sp>
      <p:sp>
        <p:nvSpPr>
          <p:cNvPr id="11" name="Parentesi graffa chiusa 10"/>
          <p:cNvSpPr/>
          <p:nvPr/>
        </p:nvSpPr>
        <p:spPr>
          <a:xfrm>
            <a:off x="6296909" y="4667251"/>
            <a:ext cx="256291" cy="126505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6676755" y="4561115"/>
            <a:ext cx="22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EARTH</a:t>
            </a:r>
          </a:p>
        </p:txBody>
      </p:sp>
      <p:pic>
        <p:nvPicPr>
          <p:cNvPr id="4" name="Immagine 3" descr="Immagine che contiene testo, diagramma, linea, mappa&#10;&#10;Il contenuto generato dall'IA potrebbe non essere corretto.">
            <a:extLst>
              <a:ext uri="{FF2B5EF4-FFF2-40B4-BE49-F238E27FC236}">
                <a16:creationId xmlns:a16="http://schemas.microsoft.com/office/drawing/2014/main" id="{43D95783-92BE-7889-3916-D4ECEB454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335"/>
          <a:stretch>
            <a:fillRect/>
          </a:stretch>
        </p:blipFill>
        <p:spPr>
          <a:xfrm>
            <a:off x="6788174" y="858835"/>
            <a:ext cx="5638061" cy="35147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1C7F31-9B26-1B1C-2D38-2BF14C24C804}"/>
              </a:ext>
            </a:extLst>
          </p:cNvPr>
          <p:cNvSpPr txBox="1"/>
          <p:nvPr/>
        </p:nvSpPr>
        <p:spPr>
          <a:xfrm>
            <a:off x="9471260" y="4667251"/>
            <a:ext cx="2108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rgbClr val="00FF00"/>
                </a:solidFill>
              </a:rPr>
              <a:t>Geodetic</a:t>
            </a:r>
            <a:r>
              <a:rPr lang="it-IT" sz="1600" dirty="0">
                <a:solidFill>
                  <a:srgbClr val="00FF00"/>
                </a:solidFill>
              </a:rPr>
              <a:t> </a:t>
            </a:r>
            <a:r>
              <a:rPr lang="it-IT" sz="1600" dirty="0" err="1">
                <a:solidFill>
                  <a:srgbClr val="00FF00"/>
                </a:solidFill>
              </a:rPr>
              <a:t>receivers</a:t>
            </a:r>
            <a:endParaRPr lang="it-IT" sz="1600" dirty="0">
              <a:solidFill>
                <a:srgbClr val="00FF00"/>
              </a:solidFill>
            </a:endParaRPr>
          </a:p>
          <a:p>
            <a:r>
              <a:rPr lang="it-IT" sz="1600" dirty="0" err="1"/>
              <a:t>Scintillation</a:t>
            </a:r>
            <a:r>
              <a:rPr lang="it-IT" sz="1600" dirty="0"/>
              <a:t> </a:t>
            </a:r>
            <a:r>
              <a:rPr lang="it-IT" sz="1600" dirty="0" err="1"/>
              <a:t>receivers</a:t>
            </a:r>
            <a:endParaRPr lang="it-IT" sz="1600" dirty="0"/>
          </a:p>
          <a:p>
            <a:r>
              <a:rPr lang="it-IT" sz="1600" dirty="0" err="1">
                <a:solidFill>
                  <a:srgbClr val="FF0000"/>
                </a:solidFill>
              </a:rPr>
              <a:t>Magnetometers</a:t>
            </a:r>
            <a:endParaRPr lang="it-I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23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8087" r="15248"/>
          <a:stretch/>
        </p:blipFill>
        <p:spPr>
          <a:xfrm>
            <a:off x="130633" y="2377441"/>
            <a:ext cx="6222082" cy="419608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6482079" y="2377441"/>
          <a:ext cx="5516880" cy="4350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960">
                  <a:extLst>
                    <a:ext uri="{9D8B030D-6E8A-4147-A177-3AD203B41FA5}">
                      <a16:colId xmlns:a16="http://schemas.microsoft.com/office/drawing/2014/main" val="3080025503"/>
                    </a:ext>
                  </a:extLst>
                </a:gridCol>
                <a:gridCol w="1838960">
                  <a:extLst>
                    <a:ext uri="{9D8B030D-6E8A-4147-A177-3AD203B41FA5}">
                      <a16:colId xmlns:a16="http://schemas.microsoft.com/office/drawing/2014/main" val="512661658"/>
                    </a:ext>
                  </a:extLst>
                </a:gridCol>
                <a:gridCol w="1838960">
                  <a:extLst>
                    <a:ext uri="{9D8B030D-6E8A-4147-A177-3AD203B41FA5}">
                      <a16:colId xmlns:a16="http://schemas.microsoft.com/office/drawing/2014/main" val="3499136694"/>
                    </a:ext>
                  </a:extLst>
                </a:gridCol>
              </a:tblGrid>
              <a:tr h="1015511">
                <a:tc>
                  <a:txBody>
                    <a:bodyPr/>
                    <a:lstStyle/>
                    <a:p>
                      <a:r>
                        <a:rPr lang="it-IT" sz="1700" b="1" dirty="0" err="1">
                          <a:latin typeface="+mn-lt"/>
                        </a:rPr>
                        <a:t>Observing</a:t>
                      </a:r>
                      <a:r>
                        <a:rPr lang="it-IT" sz="1700" b="1" baseline="0" dirty="0">
                          <a:latin typeface="+mn-lt"/>
                        </a:rPr>
                        <a:t> </a:t>
                      </a:r>
                      <a:r>
                        <a:rPr lang="it-IT" sz="1700" b="1" baseline="0" dirty="0" err="1">
                          <a:latin typeface="+mn-lt"/>
                        </a:rPr>
                        <a:t>system</a:t>
                      </a:r>
                      <a:endParaRPr lang="it-IT" sz="17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b="1" dirty="0">
                          <a:latin typeface="+mn-lt"/>
                        </a:rPr>
                        <a:t>System output</a:t>
                      </a:r>
                      <a:r>
                        <a:rPr lang="it-IT" sz="1700" b="1" baseline="0" dirty="0">
                          <a:latin typeface="+mn-lt"/>
                        </a:rPr>
                        <a:t> or </a:t>
                      </a:r>
                      <a:r>
                        <a:rPr lang="it-IT" sz="1700" b="1" baseline="0" dirty="0" err="1">
                          <a:latin typeface="+mn-lt"/>
                        </a:rPr>
                        <a:t>derived</a:t>
                      </a:r>
                      <a:r>
                        <a:rPr lang="it-IT" sz="1700" b="1" baseline="0" dirty="0">
                          <a:latin typeface="+mn-lt"/>
                        </a:rPr>
                        <a:t> </a:t>
                      </a:r>
                      <a:r>
                        <a:rPr lang="it-IT" sz="1700" b="1" baseline="0" dirty="0" err="1">
                          <a:latin typeface="+mn-lt"/>
                        </a:rPr>
                        <a:t>product</a:t>
                      </a:r>
                      <a:endParaRPr lang="it-IT" sz="17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b="1" dirty="0" err="1">
                          <a:latin typeface="+mn-lt"/>
                        </a:rPr>
                        <a:t>Expected</a:t>
                      </a:r>
                      <a:r>
                        <a:rPr lang="it-IT" sz="1700" b="1" dirty="0">
                          <a:latin typeface="+mn-lt"/>
                        </a:rPr>
                        <a:t>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155972"/>
                  </a:ext>
                </a:extLst>
              </a:tr>
              <a:tr h="1303617">
                <a:tc>
                  <a:txBody>
                    <a:bodyPr/>
                    <a:lstStyle/>
                    <a:p>
                      <a:r>
                        <a:rPr lang="en-GB" sz="1700" b="1" dirty="0">
                          <a:latin typeface="+mn-lt"/>
                        </a:rPr>
                        <a:t>GNSS ground-based receivers </a:t>
                      </a:r>
                      <a:endParaRPr lang="it-IT" sz="17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b="1" dirty="0">
                          <a:latin typeface="+mn-lt"/>
                        </a:rPr>
                        <a:t>DTEC, TEC, </a:t>
                      </a:r>
                      <a:r>
                        <a:rPr lang="it-IT" sz="1700" b="1" dirty="0" err="1">
                          <a:latin typeface="+mn-lt"/>
                        </a:rPr>
                        <a:t>scintillation</a:t>
                      </a:r>
                      <a:r>
                        <a:rPr lang="it-IT" sz="1700" b="1" dirty="0">
                          <a:latin typeface="+mn-lt"/>
                        </a:rPr>
                        <a:t> </a:t>
                      </a:r>
                      <a:r>
                        <a:rPr lang="it-IT" sz="1700" b="1" dirty="0" err="1">
                          <a:latin typeface="+mn-lt"/>
                        </a:rPr>
                        <a:t>indices</a:t>
                      </a:r>
                      <a:endParaRPr lang="it-IT" sz="1700" b="1" dirty="0">
                        <a:latin typeface="+mn-lt"/>
                      </a:endParaRPr>
                    </a:p>
                    <a:p>
                      <a:endParaRPr lang="it-IT" sz="17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b="1" dirty="0">
                          <a:latin typeface="+mn-lt"/>
                        </a:rPr>
                        <a:t>Ionospheric</a:t>
                      </a:r>
                      <a:r>
                        <a:rPr lang="it-IT" sz="1700" b="1" baseline="0" dirty="0">
                          <a:latin typeface="+mn-lt"/>
                        </a:rPr>
                        <a:t> </a:t>
                      </a:r>
                      <a:r>
                        <a:rPr lang="it-IT" sz="1700" b="1" baseline="0" dirty="0" err="1">
                          <a:latin typeface="+mn-lt"/>
                        </a:rPr>
                        <a:t>irregularities</a:t>
                      </a:r>
                      <a:endParaRPr lang="it-IT" sz="17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575858"/>
                  </a:ext>
                </a:extLst>
              </a:tr>
              <a:tr h="1015511">
                <a:tc>
                  <a:txBody>
                    <a:bodyPr/>
                    <a:lstStyle/>
                    <a:p>
                      <a:r>
                        <a:rPr lang="it-IT" sz="1700" b="1" dirty="0" err="1">
                          <a:latin typeface="+mn-lt"/>
                        </a:rPr>
                        <a:t>Swarm</a:t>
                      </a:r>
                      <a:r>
                        <a:rPr lang="it-IT" sz="1700" b="1" dirty="0">
                          <a:latin typeface="+mn-lt"/>
                        </a:rPr>
                        <a:t> </a:t>
                      </a:r>
                      <a:r>
                        <a:rPr lang="it-IT" sz="1700" b="1" dirty="0" err="1">
                          <a:latin typeface="+mn-lt"/>
                        </a:rPr>
                        <a:t>satellites</a:t>
                      </a:r>
                      <a:endParaRPr lang="it-IT" sz="17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b="1" dirty="0" err="1">
                          <a:latin typeface="+mn-lt"/>
                        </a:rPr>
                        <a:t>Ion</a:t>
                      </a:r>
                      <a:r>
                        <a:rPr lang="it-IT" sz="1700" b="1" dirty="0">
                          <a:latin typeface="+mn-lt"/>
                        </a:rPr>
                        <a:t> </a:t>
                      </a:r>
                      <a:r>
                        <a:rPr lang="it-IT" sz="1700" b="1" dirty="0" err="1">
                          <a:latin typeface="+mn-lt"/>
                        </a:rPr>
                        <a:t>density</a:t>
                      </a:r>
                      <a:endParaRPr lang="it-IT" sz="17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b="1" dirty="0">
                          <a:latin typeface="+mn-lt"/>
                        </a:rPr>
                        <a:t>In-situ electron </a:t>
                      </a:r>
                      <a:r>
                        <a:rPr lang="it-IT" sz="1700" b="1" dirty="0" err="1">
                          <a:latin typeface="+mn-lt"/>
                        </a:rPr>
                        <a:t>density</a:t>
                      </a:r>
                      <a:r>
                        <a:rPr lang="it-IT" sz="1700" b="1" dirty="0">
                          <a:latin typeface="+mn-lt"/>
                        </a:rPr>
                        <a:t> </a:t>
                      </a:r>
                      <a:r>
                        <a:rPr lang="it-IT" sz="1700" b="1" dirty="0" err="1">
                          <a:latin typeface="+mn-lt"/>
                        </a:rPr>
                        <a:t>variations</a:t>
                      </a:r>
                      <a:endParaRPr lang="it-IT" sz="17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649924"/>
                  </a:ext>
                </a:extLst>
              </a:tr>
              <a:tr h="1015511">
                <a:tc>
                  <a:txBody>
                    <a:bodyPr/>
                    <a:lstStyle/>
                    <a:p>
                      <a:r>
                        <a:rPr lang="it-IT" sz="1700" dirty="0">
                          <a:latin typeface="+mn-lt"/>
                        </a:rPr>
                        <a:t>Ground-</a:t>
                      </a:r>
                      <a:r>
                        <a:rPr lang="it-IT" sz="1700" dirty="0" err="1">
                          <a:latin typeface="+mn-lt"/>
                        </a:rPr>
                        <a:t>based</a:t>
                      </a:r>
                      <a:r>
                        <a:rPr lang="it-IT" sz="1700" dirty="0">
                          <a:latin typeface="+mn-lt"/>
                        </a:rPr>
                        <a:t> </a:t>
                      </a:r>
                      <a:r>
                        <a:rPr lang="it-IT" sz="1700" dirty="0" err="1">
                          <a:latin typeface="+mn-lt"/>
                        </a:rPr>
                        <a:t>magnetometers</a:t>
                      </a:r>
                      <a:endParaRPr lang="it-IT" sz="17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dirty="0" err="1">
                          <a:latin typeface="+mn-lt"/>
                        </a:rPr>
                        <a:t>Geomagnetic</a:t>
                      </a:r>
                      <a:r>
                        <a:rPr lang="it-IT" sz="1700" dirty="0">
                          <a:latin typeface="+mn-lt"/>
                        </a:rPr>
                        <a:t> </a:t>
                      </a:r>
                      <a:r>
                        <a:rPr lang="it-IT" sz="1700" dirty="0" err="1">
                          <a:latin typeface="+mn-lt"/>
                        </a:rPr>
                        <a:t>field</a:t>
                      </a:r>
                      <a:r>
                        <a:rPr lang="it-IT" sz="1700" dirty="0">
                          <a:latin typeface="+mn-lt"/>
                        </a:rPr>
                        <a:t> </a:t>
                      </a:r>
                      <a:r>
                        <a:rPr lang="it-IT" sz="1700" dirty="0" err="1">
                          <a:latin typeface="+mn-lt"/>
                        </a:rPr>
                        <a:t>components</a:t>
                      </a:r>
                      <a:endParaRPr lang="it-IT" sz="17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dirty="0" err="1">
                          <a:latin typeface="+mn-lt"/>
                        </a:rPr>
                        <a:t>Geomagnetic</a:t>
                      </a:r>
                      <a:r>
                        <a:rPr lang="it-IT" sz="1700" dirty="0">
                          <a:latin typeface="+mn-lt"/>
                        </a:rPr>
                        <a:t> </a:t>
                      </a:r>
                      <a:r>
                        <a:rPr lang="it-IT" sz="1700" dirty="0" err="1">
                          <a:latin typeface="+mn-lt"/>
                        </a:rPr>
                        <a:t>field</a:t>
                      </a:r>
                      <a:r>
                        <a:rPr lang="it-IT" sz="1700" dirty="0">
                          <a:latin typeface="+mn-lt"/>
                        </a:rPr>
                        <a:t> </a:t>
                      </a:r>
                      <a:r>
                        <a:rPr lang="it-IT" sz="1700" dirty="0" err="1">
                          <a:latin typeface="+mn-lt"/>
                        </a:rPr>
                        <a:t>variations</a:t>
                      </a:r>
                      <a:endParaRPr lang="it-IT" sz="17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13922"/>
                  </a:ext>
                </a:extLst>
              </a:tr>
            </a:tbl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603F7876-557A-0DC8-CB78-C15C83CA8C28}"/>
              </a:ext>
            </a:extLst>
          </p:cNvPr>
          <p:cNvSpPr/>
          <p:nvPr/>
        </p:nvSpPr>
        <p:spPr>
          <a:xfrm>
            <a:off x="325356" y="622551"/>
            <a:ext cx="11195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Space </a:t>
            </a:r>
            <a:r>
              <a:rPr lang="it-IT" sz="2400" b="1" dirty="0" err="1"/>
              <a:t>weather</a:t>
            </a:r>
            <a:r>
              <a:rPr lang="it-IT" sz="2400" b="1" dirty="0"/>
              <a:t> event of </a:t>
            </a:r>
            <a:r>
              <a:rPr lang="it-IT" sz="2400" b="1" dirty="0" err="1"/>
              <a:t>September</a:t>
            </a:r>
            <a:r>
              <a:rPr lang="it-IT" sz="2400" b="1" dirty="0"/>
              <a:t> 2017 - </a:t>
            </a:r>
            <a:r>
              <a:rPr lang="it-IT" sz="2400" b="1" dirty="0" err="1"/>
              <a:t>ionospheric</a:t>
            </a:r>
            <a:r>
              <a:rPr lang="it-IT" sz="2400" b="1" dirty="0"/>
              <a:t> </a:t>
            </a:r>
            <a:r>
              <a:rPr lang="it-IT" sz="2400" b="1" dirty="0" err="1"/>
              <a:t>response</a:t>
            </a:r>
            <a:r>
              <a:rPr lang="it-IT" sz="2400" b="1" dirty="0"/>
              <a:t> from India</a:t>
            </a:r>
          </a:p>
        </p:txBody>
      </p:sp>
    </p:spTree>
    <p:extLst>
      <p:ext uri="{BB962C8B-B14F-4D97-AF65-F5344CB8AC3E}">
        <p14:creationId xmlns:p14="http://schemas.microsoft.com/office/powerpoint/2010/main" val="36433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4917" y="6601472"/>
            <a:ext cx="1697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From </a:t>
            </a:r>
            <a:r>
              <a:rPr lang="it-IT" sz="1200" i="1" dirty="0" err="1"/>
              <a:t>Alfonsi</a:t>
            </a:r>
            <a:r>
              <a:rPr lang="it-IT" sz="1200" i="1" dirty="0"/>
              <a:t> et al., 2021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53488" r="6678" b="5833"/>
          <a:stretch/>
        </p:blipFill>
        <p:spPr>
          <a:xfrm>
            <a:off x="22019" y="0"/>
            <a:ext cx="12155064" cy="55626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A861E0F-606E-9C93-3ECF-96B8CD621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0" y="4249616"/>
            <a:ext cx="3130756" cy="237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0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8087" r="15248"/>
          <a:stretch/>
        </p:blipFill>
        <p:spPr>
          <a:xfrm>
            <a:off x="733690" y="369332"/>
            <a:ext cx="4913908" cy="331386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67605" y="0"/>
            <a:ext cx="464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Space </a:t>
            </a:r>
            <a:r>
              <a:rPr lang="it-IT" dirty="0" err="1"/>
              <a:t>weather</a:t>
            </a:r>
            <a:r>
              <a:rPr lang="it-IT" dirty="0"/>
              <a:t> </a:t>
            </a:r>
            <a:r>
              <a:rPr lang="it-IT" dirty="0" err="1"/>
              <a:t>event</a:t>
            </a:r>
            <a:r>
              <a:rPr lang="it-IT" dirty="0"/>
              <a:t> of </a:t>
            </a:r>
            <a:r>
              <a:rPr lang="it-IT" dirty="0" err="1"/>
              <a:t>September</a:t>
            </a:r>
            <a:r>
              <a:rPr lang="it-IT" dirty="0"/>
              <a:t> 2017 - India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0339137" y="6581001"/>
            <a:ext cx="1697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From </a:t>
            </a:r>
            <a:r>
              <a:rPr lang="it-IT" sz="1200" i="1" dirty="0" err="1"/>
              <a:t>Alfonsi</a:t>
            </a:r>
            <a:r>
              <a:rPr lang="it-IT" sz="1200" i="1" dirty="0"/>
              <a:t> et al., 2021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0F8072-DFBD-3792-191C-67A79DABA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5555" r="6678" b="52747"/>
          <a:stretch/>
        </p:blipFill>
        <p:spPr>
          <a:xfrm>
            <a:off x="98563" y="939340"/>
            <a:ext cx="12026762" cy="56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74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8087" r="15248"/>
          <a:stretch/>
        </p:blipFill>
        <p:spPr>
          <a:xfrm>
            <a:off x="733690" y="369332"/>
            <a:ext cx="4913908" cy="331386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67605" y="0"/>
            <a:ext cx="464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Space </a:t>
            </a:r>
            <a:r>
              <a:rPr lang="it-IT" dirty="0" err="1"/>
              <a:t>weather</a:t>
            </a:r>
            <a:r>
              <a:rPr lang="it-IT" dirty="0"/>
              <a:t> </a:t>
            </a:r>
            <a:r>
              <a:rPr lang="it-IT" dirty="0" err="1"/>
              <a:t>event</a:t>
            </a:r>
            <a:r>
              <a:rPr lang="it-IT" dirty="0"/>
              <a:t> of </a:t>
            </a:r>
            <a:r>
              <a:rPr lang="it-IT" dirty="0" err="1"/>
              <a:t>September</a:t>
            </a:r>
            <a:r>
              <a:rPr lang="it-IT" dirty="0"/>
              <a:t> 2017 - India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6194" r="7396" b="6428"/>
          <a:stretch/>
        </p:blipFill>
        <p:spPr>
          <a:xfrm>
            <a:off x="5894773" y="0"/>
            <a:ext cx="5895154" cy="675590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0339137" y="6581001"/>
            <a:ext cx="1697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From </a:t>
            </a:r>
            <a:r>
              <a:rPr lang="it-IT" sz="1200" i="1" dirty="0" err="1"/>
              <a:t>Alfonsi</a:t>
            </a:r>
            <a:r>
              <a:rPr lang="it-IT" sz="1200" i="1" dirty="0"/>
              <a:t> et al., 2021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0F8072-DFBD-3792-191C-67A79DABAE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5555" r="6678" b="52747"/>
          <a:stretch/>
        </p:blipFill>
        <p:spPr>
          <a:xfrm>
            <a:off x="98563" y="3819010"/>
            <a:ext cx="5887948" cy="27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39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7" r="12772"/>
          <a:stretch/>
        </p:blipFill>
        <p:spPr>
          <a:xfrm>
            <a:off x="7587583" y="1995862"/>
            <a:ext cx="4237355" cy="427285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23520" y="101600"/>
            <a:ext cx="1172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From </a:t>
            </a:r>
            <a:r>
              <a:rPr lang="it-IT" sz="2400" b="1" dirty="0" err="1"/>
              <a:t>Swarm</a:t>
            </a:r>
            <a:r>
              <a:rPr lang="it-IT" sz="2400" b="1" dirty="0"/>
              <a:t> </a:t>
            </a:r>
            <a:r>
              <a:rPr lang="it-IT" sz="2400" b="1" dirty="0" err="1"/>
              <a:t>satellites</a:t>
            </a:r>
            <a:r>
              <a:rPr lang="it-IT" sz="2400" b="1" dirty="0"/>
              <a:t> </a:t>
            </a:r>
            <a:r>
              <a:rPr lang="it-IT" sz="2400" b="1" dirty="0" err="1"/>
              <a:t>other</a:t>
            </a:r>
            <a:r>
              <a:rPr lang="it-IT" sz="2400" b="1" dirty="0"/>
              <a:t> scale </a:t>
            </a:r>
            <a:r>
              <a:rPr lang="it-IT" sz="2400" b="1" dirty="0" err="1"/>
              <a:t>sizes</a:t>
            </a:r>
            <a:r>
              <a:rPr lang="it-IT" sz="2400" b="1" dirty="0"/>
              <a:t> can be </a:t>
            </a:r>
            <a:r>
              <a:rPr lang="it-IT" sz="2400" b="1" dirty="0" err="1"/>
              <a:t>identified</a:t>
            </a:r>
            <a:endParaRPr lang="it-IT" sz="2400" b="1" dirty="0"/>
          </a:p>
        </p:txBody>
      </p:sp>
      <p:sp>
        <p:nvSpPr>
          <p:cNvPr id="7" name="CasellaDiTesto 6"/>
          <p:cNvSpPr txBox="1"/>
          <p:nvPr/>
        </p:nvSpPr>
        <p:spPr>
          <a:xfrm flipH="1">
            <a:off x="223520" y="563265"/>
            <a:ext cx="118973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dirty="0" err="1"/>
              <a:t>Velocity</a:t>
            </a:r>
            <a:r>
              <a:rPr lang="it-IT" sz="1700" dirty="0"/>
              <a:t> of </a:t>
            </a:r>
            <a:r>
              <a:rPr lang="it-IT" sz="1700" dirty="0" err="1"/>
              <a:t>Swarm</a:t>
            </a:r>
            <a:r>
              <a:rPr lang="it-IT" sz="1700" dirty="0"/>
              <a:t> </a:t>
            </a:r>
            <a:r>
              <a:rPr lang="it-IT" sz="1700" dirty="0" err="1"/>
              <a:t>satellites</a:t>
            </a:r>
            <a:r>
              <a:rPr lang="it-IT" sz="1700" dirty="0"/>
              <a:t>: 7.5 km/s</a:t>
            </a:r>
          </a:p>
          <a:p>
            <a:r>
              <a:rPr lang="it-IT" sz="1700" dirty="0" err="1"/>
              <a:t>Sampling</a:t>
            </a:r>
            <a:r>
              <a:rPr lang="it-IT" sz="1700" dirty="0"/>
              <a:t> </a:t>
            </a:r>
            <a:r>
              <a:rPr lang="it-IT" sz="1700" dirty="0" err="1"/>
              <a:t>frequency</a:t>
            </a:r>
            <a:r>
              <a:rPr lang="it-IT" sz="1700" dirty="0"/>
              <a:t> of the electron </a:t>
            </a:r>
            <a:r>
              <a:rPr lang="it-IT" sz="1700" dirty="0" err="1"/>
              <a:t>density</a:t>
            </a:r>
            <a:r>
              <a:rPr lang="it-IT" sz="1700" dirty="0"/>
              <a:t> by </a:t>
            </a:r>
            <a:r>
              <a:rPr lang="it-IT" sz="1700" dirty="0" err="1"/>
              <a:t>onboard</a:t>
            </a:r>
            <a:r>
              <a:rPr lang="it-IT" sz="1700" dirty="0"/>
              <a:t> </a:t>
            </a:r>
            <a:r>
              <a:rPr lang="it-IT" sz="1700" dirty="0" err="1"/>
              <a:t>Langmuir</a:t>
            </a:r>
            <a:r>
              <a:rPr lang="it-IT" sz="1700" dirty="0"/>
              <a:t> </a:t>
            </a:r>
            <a:r>
              <a:rPr lang="it-IT" sz="1700" dirty="0" err="1"/>
              <a:t>probes</a:t>
            </a:r>
            <a:r>
              <a:rPr lang="it-IT" sz="1700" dirty="0"/>
              <a:t>: 2Hz</a:t>
            </a:r>
          </a:p>
          <a:p>
            <a:endParaRPr lang="it-IT" sz="1700" dirty="0"/>
          </a:p>
          <a:p>
            <a:r>
              <a:rPr lang="it-IT" sz="1700" dirty="0"/>
              <a:t>Maximum </a:t>
            </a:r>
            <a:r>
              <a:rPr lang="it-IT" sz="1700" dirty="0" err="1"/>
              <a:t>resolution</a:t>
            </a:r>
            <a:r>
              <a:rPr lang="it-IT" sz="1700" dirty="0"/>
              <a:t> of the ionospheric </a:t>
            </a:r>
            <a:r>
              <a:rPr lang="it-IT" sz="1700" dirty="0" err="1"/>
              <a:t>irregularities</a:t>
            </a:r>
            <a:r>
              <a:rPr lang="it-IT" sz="1700" dirty="0"/>
              <a:t> scale-</a:t>
            </a:r>
            <a:r>
              <a:rPr lang="it-IT" sz="1700" dirty="0" err="1"/>
              <a:t>size</a:t>
            </a:r>
            <a:r>
              <a:rPr lang="it-IT" sz="1700" dirty="0"/>
              <a:t>:</a:t>
            </a:r>
          </a:p>
          <a:p>
            <a:r>
              <a:rPr lang="it-IT" sz="1700" dirty="0"/>
              <a:t>7.5·10</a:t>
            </a:r>
            <a:r>
              <a:rPr lang="it-IT" sz="1700" baseline="30000" dirty="0"/>
              <a:t>3</a:t>
            </a:r>
            <a:r>
              <a:rPr lang="it-IT" sz="1700" dirty="0"/>
              <a:t> (m/s) x 0.5 (s) ≈ 4·10</a:t>
            </a:r>
            <a:r>
              <a:rPr lang="it-IT" sz="1700" baseline="30000" dirty="0"/>
              <a:t>3 </a:t>
            </a:r>
            <a:r>
              <a:rPr lang="it-IT" sz="1700" dirty="0"/>
              <a:t>m</a:t>
            </a:r>
          </a:p>
          <a:p>
            <a:r>
              <a:rPr lang="it-IT" sz="1700" dirty="0"/>
              <a:t>By </a:t>
            </a:r>
            <a:r>
              <a:rPr lang="it-IT" sz="1700" dirty="0" err="1"/>
              <a:t>Swarm</a:t>
            </a:r>
            <a:r>
              <a:rPr lang="it-IT" sz="1700" dirty="0"/>
              <a:t> data </a:t>
            </a:r>
            <a:r>
              <a:rPr lang="it-IT" sz="1700" dirty="0" err="1"/>
              <a:t>analysis</a:t>
            </a:r>
            <a:r>
              <a:rPr lang="it-IT" sz="1700" dirty="0"/>
              <a:t> </a:t>
            </a:r>
            <a:r>
              <a:rPr lang="it-IT" sz="1700" dirty="0" err="1"/>
              <a:t>we</a:t>
            </a:r>
            <a:r>
              <a:rPr lang="it-IT" sz="1700" dirty="0"/>
              <a:t> can </a:t>
            </a:r>
            <a:r>
              <a:rPr lang="it-IT" sz="1700" dirty="0" err="1"/>
              <a:t>identified</a:t>
            </a:r>
            <a:r>
              <a:rPr lang="it-IT" sz="1700" dirty="0"/>
              <a:t> </a:t>
            </a:r>
            <a:r>
              <a:rPr lang="it-IT" sz="1700" b="1" dirty="0" err="1"/>
              <a:t>irregularities</a:t>
            </a:r>
            <a:r>
              <a:rPr lang="it-IT" sz="1700" b="1" dirty="0"/>
              <a:t> of </a:t>
            </a:r>
            <a:r>
              <a:rPr lang="it-IT" sz="1700" b="1" dirty="0" err="1"/>
              <a:t>few</a:t>
            </a:r>
            <a:r>
              <a:rPr lang="it-IT" sz="1700" b="1" dirty="0"/>
              <a:t> </a:t>
            </a:r>
            <a:r>
              <a:rPr lang="it-IT" sz="1700" b="1" dirty="0" err="1"/>
              <a:t>kilometers</a:t>
            </a:r>
            <a:r>
              <a:rPr lang="it-IT" sz="1700" b="1" dirty="0"/>
              <a:t>-scale </a:t>
            </a:r>
            <a:r>
              <a:rPr lang="it-IT" sz="1700" b="1" dirty="0" err="1"/>
              <a:t>size</a:t>
            </a:r>
            <a:r>
              <a:rPr lang="it-IT" sz="1700" b="1" dirty="0"/>
              <a:t> or </a:t>
            </a:r>
            <a:r>
              <a:rPr lang="it-IT" sz="1700" b="1" dirty="0" err="1"/>
              <a:t>bigger</a:t>
            </a:r>
            <a:endParaRPr lang="it-IT" sz="17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1120" y="6472761"/>
            <a:ext cx="1212088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400" dirty="0"/>
              <a:t>With faceplate electron density measurements sampled at 16 Hz, the m</a:t>
            </a:r>
            <a:r>
              <a:rPr lang="it-IT" sz="1400" dirty="0" err="1"/>
              <a:t>aximum</a:t>
            </a:r>
            <a:r>
              <a:rPr lang="it-IT" sz="1400" dirty="0"/>
              <a:t> </a:t>
            </a:r>
            <a:r>
              <a:rPr lang="it-IT" sz="1400" dirty="0" err="1"/>
              <a:t>resolution</a:t>
            </a:r>
            <a:r>
              <a:rPr lang="it-IT" sz="1400" dirty="0"/>
              <a:t> of the ionospheric </a:t>
            </a:r>
            <a:r>
              <a:rPr lang="it-IT" sz="1400" dirty="0" err="1"/>
              <a:t>irregularities</a:t>
            </a:r>
            <a:r>
              <a:rPr lang="it-IT" sz="1400" dirty="0"/>
              <a:t> scale-size ≈4</a:t>
            </a:r>
            <a:r>
              <a:rPr lang="en-GB" sz="1400" dirty="0"/>
              <a:t>00 m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7640" r="4041" b="3164"/>
          <a:stretch/>
        </p:blipFill>
        <p:spPr>
          <a:xfrm>
            <a:off x="223520" y="2562440"/>
            <a:ext cx="6425596" cy="37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9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83F3571-B22A-8874-D344-16E8DA4A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290378-DB3F-4322-9632-1FFBA1D231E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5B27218-9D38-0BB6-126B-8A067A412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71" y="304799"/>
            <a:ext cx="7139292" cy="50048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71CA2AF-1F6F-F57C-E39F-4D796BDE6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83" y="1125353"/>
            <a:ext cx="4284046" cy="42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20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-RECO~1">
            <a:hlinkClick r:id="" action="ppaction://media"/>
            <a:extLst>
              <a:ext uri="{FF2B5EF4-FFF2-40B4-BE49-F238E27FC236}">
                <a16:creationId xmlns:a16="http://schemas.microsoft.com/office/drawing/2014/main" id="{D8349A23-6000-7B0B-A7FE-AFF1DE7A4F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7237" end="1707"/>
                </p14:media>
              </p:ext>
            </p:extLst>
          </p:nvPr>
        </p:nvPicPr>
        <p:blipFill>
          <a:blip r:embed="rId4"/>
          <a:srcRect r="56176"/>
          <a:stretch/>
        </p:blipFill>
        <p:spPr>
          <a:xfrm>
            <a:off x="266385" y="1007492"/>
            <a:ext cx="5109536" cy="5829616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E52CA740-5873-042F-8225-E9B684F4C85A}"/>
              </a:ext>
            </a:extLst>
          </p:cNvPr>
          <p:cNvSpPr/>
          <p:nvPr/>
        </p:nvSpPr>
        <p:spPr>
          <a:xfrm rot="735384">
            <a:off x="966510" y="1314848"/>
            <a:ext cx="576064" cy="30777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A0D386AD-9D90-7BFE-A933-1343C8D897B3}"/>
              </a:ext>
            </a:extLst>
          </p:cNvPr>
          <p:cNvSpPr/>
          <p:nvPr/>
        </p:nvSpPr>
        <p:spPr>
          <a:xfrm>
            <a:off x="403725" y="1725550"/>
            <a:ext cx="158418" cy="144016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90E9E27-06BD-43FD-4F60-25F32EAA92FB}"/>
              </a:ext>
            </a:extLst>
          </p:cNvPr>
          <p:cNvSpPr txBox="1"/>
          <p:nvPr/>
        </p:nvSpPr>
        <p:spPr>
          <a:xfrm>
            <a:off x="528067" y="1612893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EARTH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6E35B64-B39B-FAE8-7387-0FC4CBBBF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863" y="1007492"/>
            <a:ext cx="790067" cy="7900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B4FBDDA-A0F1-9335-975C-2D1F1E759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1301" y="236084"/>
            <a:ext cx="5551909" cy="312294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D9161E-334A-4853-DE36-CB8315E1EDE4}"/>
              </a:ext>
            </a:extLst>
          </p:cNvPr>
          <p:cNvSpPr txBox="1"/>
          <p:nvPr/>
        </p:nvSpPr>
        <p:spPr>
          <a:xfrm>
            <a:off x="5881979" y="3143589"/>
            <a:ext cx="1423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solidFill>
                  <a:schemeClr val="bg1"/>
                </a:solidFill>
              </a:rPr>
              <a:t>Courtesy</a:t>
            </a:r>
            <a:r>
              <a:rPr lang="it-IT" sz="800" dirty="0">
                <a:solidFill>
                  <a:schemeClr val="bg1"/>
                </a:solidFill>
              </a:rPr>
              <a:t> of Paolo Romano</a:t>
            </a:r>
          </a:p>
        </p:txBody>
      </p:sp>
      <p:pic>
        <p:nvPicPr>
          <p:cNvPr id="12" name="Google Shape;656;p26" descr="Immagine che contiene cerchio, astronomia, giallo&#10;&#10;Descrizione generata automaticamente">
            <a:extLst>
              <a:ext uri="{FF2B5EF4-FFF2-40B4-BE49-F238E27FC236}">
                <a16:creationId xmlns:a16="http://schemas.microsoft.com/office/drawing/2014/main" id="{62FBC146-D7B9-9C37-EC8B-56D97D006086}"/>
              </a:ext>
            </a:extLst>
          </p:cNvPr>
          <p:cNvPicPr preferRelativeResize="0"/>
          <p:nvPr/>
        </p:nvPicPr>
        <p:blipFill rotWithShape="1">
          <a:blip r:embed="rId7"/>
          <a:srcRect/>
          <a:stretch/>
        </p:blipFill>
        <p:spPr>
          <a:xfrm>
            <a:off x="9887483" y="362652"/>
            <a:ext cx="2002349" cy="155801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F4B33F6-9026-11DA-06E6-19A0121373CC}"/>
              </a:ext>
            </a:extLst>
          </p:cNvPr>
          <p:cNvSpPr txBox="1"/>
          <p:nvPr/>
        </p:nvSpPr>
        <p:spPr>
          <a:xfrm>
            <a:off x="6033331" y="0"/>
            <a:ext cx="65247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More on AR13664 in Romano et al. (2024),  </a:t>
            </a:r>
            <a:r>
              <a:rPr lang="en-US" sz="105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Astrophysical Journal Letters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05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973</a:t>
            </a:r>
            <a:r>
              <a:rPr lang="en-US" sz="105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(1), L31.</a:t>
            </a:r>
            <a:endParaRPr lang="it-IT" sz="1050" dirty="0">
              <a:solidFill>
                <a:schemeClr val="bg1"/>
              </a:solidFill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67F1EB5F-A493-3FC2-1511-5552E87B1A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7748" y="3710485"/>
            <a:ext cx="5489722" cy="2960016"/>
          </a:xfrm>
          <a:prstGeom prst="rect">
            <a:avLst/>
          </a:prstGeom>
        </p:spPr>
      </p:pic>
      <p:sp>
        <p:nvSpPr>
          <p:cNvPr id="25" name="Google Shape;290;p3">
            <a:extLst>
              <a:ext uri="{FF2B5EF4-FFF2-40B4-BE49-F238E27FC236}">
                <a16:creationId xmlns:a16="http://schemas.microsoft.com/office/drawing/2014/main" id="{CC678A1B-2A51-9065-217D-CEDC4FF7B030}"/>
              </a:ext>
            </a:extLst>
          </p:cNvPr>
          <p:cNvSpPr txBox="1"/>
          <p:nvPr/>
        </p:nvSpPr>
        <p:spPr>
          <a:xfrm>
            <a:off x="9295688" y="6640590"/>
            <a:ext cx="2683380" cy="253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>
                <a:solidFill>
                  <a:schemeClr val="bg1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it-IT" dirty="0"/>
              <a:t>Spogli et al. (2024) doi:10.4401/ag-9117</a:t>
            </a:r>
            <a:endParaRPr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7032597-AD55-0ECB-2E1E-1436A4DD5A52}"/>
              </a:ext>
            </a:extLst>
          </p:cNvPr>
          <p:cNvSpPr txBox="1"/>
          <p:nvPr/>
        </p:nvSpPr>
        <p:spPr>
          <a:xfrm>
            <a:off x="181765" y="256320"/>
            <a:ext cx="6279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u="none" strike="noStrike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May</a:t>
            </a:r>
            <a:r>
              <a:rPr lang="it-IT" sz="2800" b="0" i="0" u="none" strike="noStrike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2024 </a:t>
            </a:r>
            <a:r>
              <a:rPr lang="it-IT" sz="2800" i="0" u="none" strike="noStrike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Mother</a:t>
            </a:r>
            <a:r>
              <a:rPr lang="it-IT" sz="2800" b="0" i="0" u="none" strike="noStrike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’s</a:t>
            </a:r>
            <a:r>
              <a:rPr lang="it-IT" sz="2800" b="0" i="0" u="none" strike="noStrike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Day </a:t>
            </a:r>
            <a:r>
              <a:rPr lang="it-IT" sz="2800" b="0" i="0" u="none" strike="noStrike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superstorm</a:t>
            </a:r>
            <a:r>
              <a:rPr lang="it-IT" sz="2800" b="0" i="0" u="none" strike="noStrike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</a:t>
            </a:r>
            <a:endParaRPr lang="it-IT" sz="28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0A0F5DC-2DE3-D173-FEB4-FC7404F908A8}"/>
              </a:ext>
            </a:extLst>
          </p:cNvPr>
          <p:cNvSpPr txBox="1"/>
          <p:nvPr/>
        </p:nvSpPr>
        <p:spPr>
          <a:xfrm>
            <a:off x="3346076" y="1007492"/>
            <a:ext cx="13308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00" dirty="0">
                <a:solidFill>
                  <a:schemeClr val="tx1"/>
                </a:solidFill>
              </a:rPr>
              <a:t>@mathewjowens.bsky.social</a:t>
            </a:r>
          </a:p>
        </p:txBody>
      </p:sp>
    </p:spTree>
    <p:extLst>
      <p:ext uri="{BB962C8B-B14F-4D97-AF65-F5344CB8AC3E}">
        <p14:creationId xmlns:p14="http://schemas.microsoft.com/office/powerpoint/2010/main" val="2159902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BBD009-895F-FEAA-6694-0343A500D3E6}"/>
              </a:ext>
            </a:extLst>
          </p:cNvPr>
          <p:cNvSpPr txBox="1"/>
          <p:nvPr/>
        </p:nvSpPr>
        <p:spPr>
          <a:xfrm>
            <a:off x="886408" y="2369977"/>
            <a:ext cx="86645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noProof="0" dirty="0"/>
              <a:t>What does «irregular» mean?</a:t>
            </a:r>
          </a:p>
          <a:p>
            <a:endParaRPr lang="en-GB" sz="2400" b="1" noProof="0" dirty="0"/>
          </a:p>
          <a:p>
            <a:endParaRPr lang="en-GB" sz="2400" b="1" noProof="0" dirty="0"/>
          </a:p>
          <a:p>
            <a:r>
              <a:rPr lang="en-GB" sz="2400" b="1" noProof="0" dirty="0"/>
              <a:t>What is the difference between «regular» and «irregular»?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969B5D0-8CD9-D036-0664-CF9C1A3EFA0B}"/>
              </a:ext>
            </a:extLst>
          </p:cNvPr>
          <p:cNvSpPr txBox="1"/>
          <p:nvPr/>
        </p:nvSpPr>
        <p:spPr>
          <a:xfrm>
            <a:off x="886408" y="718457"/>
            <a:ext cx="6271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noProof="0" dirty="0"/>
              <a:t>«Regular» and «Irregular» ionosphere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6E3C65-46F3-B0D9-BECE-DD2128984476}"/>
              </a:ext>
            </a:extLst>
          </p:cNvPr>
          <p:cNvSpPr txBox="1"/>
          <p:nvPr/>
        </p:nvSpPr>
        <p:spPr>
          <a:xfrm>
            <a:off x="9004041" y="149288"/>
            <a:ext cx="3135086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1300" dirty="0">
                <a:solidFill>
                  <a:srgbClr val="FF0000"/>
                </a:solidFill>
                <a:latin typeface="Eras Bold ITC" panose="020B0907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9709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7D7FF9-EECF-4D30-0880-8D59357B44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7" t="17581" r="11992" b="308"/>
          <a:stretch/>
        </p:blipFill>
        <p:spPr>
          <a:xfrm>
            <a:off x="29910" y="858021"/>
            <a:ext cx="8541522" cy="4563454"/>
          </a:xfrm>
          <a:prstGeom prst="rect">
            <a:avLst/>
          </a:prstGeom>
        </p:spPr>
      </p:pic>
      <p:pic>
        <p:nvPicPr>
          <p:cNvPr id="3" name="Aurora intensity (OVATION model) during G5 event starting May 10, 2024 [Northern Hemisphere] - nullschool (1080p60, h264, youtube)_edit">
            <a:hlinkClick r:id="" action="ppaction://media"/>
            <a:extLst>
              <a:ext uri="{FF2B5EF4-FFF2-40B4-BE49-F238E27FC236}">
                <a16:creationId xmlns:a16="http://schemas.microsoft.com/office/drawing/2014/main" id="{075D19FD-226F-F31A-F255-6BC2B6986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2235"/>
          <a:stretch/>
        </p:blipFill>
        <p:spPr>
          <a:xfrm>
            <a:off x="7758603" y="3429000"/>
            <a:ext cx="4433397" cy="32068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90CEA8-AAE1-F66B-57A9-498EDABA834C}"/>
              </a:ext>
            </a:extLst>
          </p:cNvPr>
          <p:cNvSpPr txBox="1"/>
          <p:nvPr/>
        </p:nvSpPr>
        <p:spPr>
          <a:xfrm>
            <a:off x="10707880" y="5806387"/>
            <a:ext cx="977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lt1"/>
                </a:solidFill>
                <a:latin typeface="Aptos" panose="020B0004020202020204" pitchFamily="34" charset="0"/>
                <a:ea typeface="Play"/>
                <a:cs typeface="Play"/>
                <a:sym typeface="Play"/>
              </a:rPr>
              <a:t>OVATION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3852" y="1628861"/>
            <a:ext cx="5305609" cy="427385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"/>
          <p:cNvSpPr txBox="1"/>
          <p:nvPr/>
        </p:nvSpPr>
        <p:spPr>
          <a:xfrm>
            <a:off x="145804" y="1203306"/>
            <a:ext cx="6286500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A Storm Two Decades in the Making: First major storm of this magnitude in ~20 years</a:t>
            </a:r>
          </a:p>
          <a:p>
            <a:pPr lvl="0"/>
            <a:endParaRPr lang="en-US" sz="1800" dirty="0">
              <a:latin typeface="Aptos" panose="020B0004020202020204" pitchFamily="34" charset="0"/>
              <a:ea typeface="PT Serif"/>
              <a:cs typeface="PT Serif"/>
              <a:sym typeface="PT Serif"/>
            </a:endParaRPr>
          </a:p>
          <a:p>
            <a:pPr lvl="0"/>
            <a:r>
              <a:rPr lang="en-US" sz="1800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“Mother” of a New Generation of Storms: A unique and unprecedented stress test for the Space Weather (SW) community, encompassing science, technology, and services</a:t>
            </a:r>
          </a:p>
          <a:p>
            <a:pPr lvl="0"/>
            <a:endParaRPr lang="en-US" sz="1800" dirty="0">
              <a:latin typeface="Aptos" panose="020B0004020202020204" pitchFamily="34" charset="0"/>
              <a:ea typeface="PT Serif"/>
              <a:cs typeface="PT Serif"/>
              <a:sym typeface="PT Serif"/>
            </a:endParaRPr>
          </a:p>
          <a:p>
            <a:pPr lvl="0"/>
            <a:r>
              <a:rPr lang="en-US" sz="1800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Scientific Opportunity: Enhanced understanding of ionospheric dynamics in the Mediterranean region</a:t>
            </a:r>
          </a:p>
          <a:p>
            <a:pPr lvl="0"/>
            <a:endParaRPr lang="en-US" sz="1800" dirty="0">
              <a:latin typeface="Aptos" panose="020B0004020202020204" pitchFamily="34" charset="0"/>
              <a:ea typeface="PT Serif"/>
              <a:cs typeface="PT Serif"/>
              <a:sym typeface="PT Serif"/>
            </a:endParaRPr>
          </a:p>
          <a:p>
            <a:pPr lvl="0"/>
            <a:r>
              <a:rPr lang="en-US" sz="1800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Citizen Science in Action: Large public engagement (“I saw the aurora over Rome!”) highlighting the power of community observations</a:t>
            </a:r>
          </a:p>
          <a:p>
            <a:pPr lvl="0"/>
            <a:endParaRPr lang="en-US" sz="1800" dirty="0">
              <a:latin typeface="Aptos" panose="020B0004020202020204" pitchFamily="34" charset="0"/>
              <a:ea typeface="PT Serif"/>
              <a:cs typeface="PT Serif"/>
              <a:sym typeface="PT Serif"/>
            </a:endParaRPr>
          </a:p>
          <a:p>
            <a:pPr lvl="0"/>
            <a:r>
              <a:rPr lang="en-US" sz="1800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Statistical Rarity: </a:t>
            </a:r>
          </a:p>
          <a:p>
            <a:pPr lvl="0"/>
            <a:r>
              <a:rPr lang="en-US" sz="1800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	Magnitude: A 1-in-12.5-year event</a:t>
            </a:r>
          </a:p>
          <a:p>
            <a:pPr lvl="0"/>
            <a:r>
              <a:rPr lang="en-US" sz="1800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	Duration: A 1-in-41-year event</a:t>
            </a:r>
          </a:p>
          <a:p>
            <a:pPr lvl="0"/>
            <a:r>
              <a:rPr lang="en-US" sz="1200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Elvidge</a:t>
            </a:r>
            <a:r>
              <a:rPr lang="en-US" sz="1200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and </a:t>
            </a:r>
            <a:r>
              <a:rPr lang="en-US" sz="1200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Themens</a:t>
            </a:r>
            <a:r>
              <a:rPr lang="en-US" sz="1200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, </a:t>
            </a:r>
            <a:r>
              <a:rPr lang="en-US" sz="1200" dirty="0">
                <a:latin typeface="Aptos" panose="020B0004020202020204" pitchFamily="34" charset="0"/>
                <a:ea typeface="PT Serif"/>
                <a:cs typeface="PT Serif"/>
                <a:sym typeface="PT Serif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https://doi.org/10.22541/essoar.172411905.51539634/v1</a:t>
            </a:r>
            <a:r>
              <a:rPr lang="en-US" sz="1800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</a:t>
            </a:r>
            <a:endParaRPr lang="it-IT" sz="1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ptos" panose="020B0004020202020204" pitchFamily="34" charset="0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19E5B6-496F-13C0-F3F3-F4ED780B5897}"/>
              </a:ext>
            </a:extLst>
          </p:cNvPr>
          <p:cNvSpPr txBox="1"/>
          <p:nvPr/>
        </p:nvSpPr>
        <p:spPr>
          <a:xfrm>
            <a:off x="7159629" y="3648145"/>
            <a:ext cx="10007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i="0" u="none" strike="noStrike" dirty="0" err="1">
                <a:solidFill>
                  <a:srgbClr val="FF0606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May</a:t>
            </a:r>
            <a:r>
              <a:rPr lang="it-IT" sz="1200" b="1" i="0" u="none" strike="noStrike" dirty="0">
                <a:solidFill>
                  <a:srgbClr val="FF0606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2024 </a:t>
            </a:r>
            <a:r>
              <a:rPr lang="it-IT" sz="1200" b="1" i="0" u="none" strike="noStrike" dirty="0" err="1">
                <a:solidFill>
                  <a:srgbClr val="FF0606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Mother’s</a:t>
            </a:r>
            <a:r>
              <a:rPr lang="it-IT" sz="1200" b="1" i="0" u="none" strike="noStrike" dirty="0">
                <a:solidFill>
                  <a:srgbClr val="FF0606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days </a:t>
            </a:r>
            <a:r>
              <a:rPr lang="it-IT" sz="1200" b="1" i="0" u="none" strike="noStrike" dirty="0" err="1">
                <a:solidFill>
                  <a:srgbClr val="FF0606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superstorm</a:t>
            </a:r>
            <a:endParaRPr lang="it-IT" sz="1200" b="1" dirty="0">
              <a:solidFill>
                <a:srgbClr val="FF0606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B6CD7D-3966-57E0-F548-3CE9CCD57CE6}"/>
              </a:ext>
            </a:extLst>
          </p:cNvPr>
          <p:cNvSpPr txBox="1"/>
          <p:nvPr/>
        </p:nvSpPr>
        <p:spPr>
          <a:xfrm>
            <a:off x="2956489" y="299422"/>
            <a:ext cx="6279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u="none" strike="noStrike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May</a:t>
            </a:r>
            <a:r>
              <a:rPr lang="it-IT" sz="2800" b="0" i="0" u="none" strike="noStrike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2024 </a:t>
            </a:r>
            <a:r>
              <a:rPr lang="it-IT" sz="2800" i="0" u="none" strike="noStrike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Mother</a:t>
            </a:r>
            <a:r>
              <a:rPr lang="it-IT" sz="2800" b="0" i="0" u="none" strike="noStrike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’s</a:t>
            </a:r>
            <a:r>
              <a:rPr lang="it-IT" sz="2800" b="0" i="0" u="none" strike="noStrike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Day </a:t>
            </a:r>
            <a:r>
              <a:rPr lang="it-IT" sz="2800" b="0" i="0" u="none" strike="noStrike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superstorm</a:t>
            </a:r>
            <a:r>
              <a:rPr lang="it-IT" sz="2800" b="0" i="0" u="none" strike="noStrike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</a:t>
            </a:r>
            <a:endParaRPr lang="it-IT" sz="28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9"/>
          <p:cNvSpPr txBox="1"/>
          <p:nvPr/>
        </p:nvSpPr>
        <p:spPr>
          <a:xfrm>
            <a:off x="491925" y="202101"/>
            <a:ext cx="11320040" cy="841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How the </a:t>
            </a:r>
            <a:r>
              <a:rPr lang="it-IT" sz="4400" dirty="0" err="1">
                <a:latin typeface="Aptos" panose="020B0004020202020204" pitchFamily="34" charset="0"/>
                <a:ea typeface="Play"/>
                <a:cs typeface="Play"/>
                <a:sym typeface="Play"/>
              </a:rPr>
              <a:t>ionosphere</a:t>
            </a: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 </a:t>
            </a:r>
            <a:r>
              <a:rPr lang="it-IT" sz="4400" dirty="0" err="1">
                <a:latin typeface="Aptos" panose="020B0004020202020204" pitchFamily="34" charset="0"/>
                <a:ea typeface="Play"/>
                <a:cs typeface="Play"/>
                <a:sym typeface="Play"/>
              </a:rPr>
              <a:t>reacted</a:t>
            </a: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 to the </a:t>
            </a:r>
            <a:r>
              <a:rPr lang="it-IT" sz="4400" dirty="0" err="1">
                <a:latin typeface="Aptos" panose="020B0004020202020204" pitchFamily="34" charset="0"/>
                <a:ea typeface="Play"/>
                <a:cs typeface="Play"/>
                <a:sym typeface="Play"/>
              </a:rPr>
              <a:t>storm</a:t>
            </a: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?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388" name="Google Shape;38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34" y="888583"/>
            <a:ext cx="10851821" cy="576731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9"/>
          <p:cNvSpPr/>
          <p:nvPr/>
        </p:nvSpPr>
        <p:spPr>
          <a:xfrm>
            <a:off x="726034" y="3552825"/>
            <a:ext cx="10783735" cy="310307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ptos" panose="020B0004020202020204" pitchFamily="34" charset="0"/>
              <a:sym typeface="Arial"/>
            </a:endParaRPr>
          </a:p>
        </p:txBody>
      </p:sp>
      <p:sp>
        <p:nvSpPr>
          <p:cNvPr id="390" name="Google Shape;390;p9"/>
          <p:cNvSpPr txBox="1"/>
          <p:nvPr/>
        </p:nvSpPr>
        <p:spPr>
          <a:xfrm>
            <a:off x="5289847" y="3891379"/>
            <a:ext cx="337986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Long-lasting negative </a:t>
            </a:r>
            <a:r>
              <a:rPr lang="it-IT" sz="1800" dirty="0" err="1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storm</a:t>
            </a:r>
            <a:r>
              <a:rPr lang="it-IT" sz="1800" dirty="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conditions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No positive </a:t>
            </a:r>
            <a:r>
              <a:rPr lang="it-IT" sz="1800" dirty="0" err="1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storm</a:t>
            </a:r>
            <a:r>
              <a:rPr lang="it-IT" sz="1800" dirty="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signatures (</a:t>
            </a:r>
            <a:r>
              <a:rPr lang="it-IT" sz="1800" dirty="0" err="1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which</a:t>
            </a:r>
            <a:r>
              <a:rPr lang="it-IT" sz="1800" dirty="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is</a:t>
            </a:r>
            <a:r>
              <a:rPr lang="it-IT" sz="1800" dirty="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very</a:t>
            </a:r>
            <a:r>
              <a:rPr lang="it-IT" sz="1800" dirty="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rare!)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391" name="Google Shape;391;p9"/>
          <p:cNvSpPr/>
          <p:nvPr/>
        </p:nvSpPr>
        <p:spPr>
          <a:xfrm>
            <a:off x="3745520" y="1552575"/>
            <a:ext cx="5598505" cy="1887736"/>
          </a:xfrm>
          <a:prstGeom prst="rect">
            <a:avLst/>
          </a:prstGeom>
          <a:solidFill>
            <a:srgbClr val="C00000">
              <a:alpha val="7843"/>
            </a:srgbClr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92" name="Google Shape;392;p9"/>
          <p:cNvSpPr txBox="1"/>
          <p:nvPr/>
        </p:nvSpPr>
        <p:spPr>
          <a:xfrm>
            <a:off x="2029102" y="3410283"/>
            <a:ext cx="412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10</a:t>
            </a:r>
            <a:endParaRPr>
              <a:latin typeface="Aptos" panose="020B0004020202020204" pitchFamily="34" charset="0"/>
            </a:endParaRPr>
          </a:p>
        </p:txBody>
      </p:sp>
      <p:sp>
        <p:nvSpPr>
          <p:cNvPr id="393" name="Google Shape;393;p9"/>
          <p:cNvSpPr txBox="1"/>
          <p:nvPr/>
        </p:nvSpPr>
        <p:spPr>
          <a:xfrm>
            <a:off x="3745519" y="3410283"/>
            <a:ext cx="5002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chemeClr val="dk1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11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394" name="Google Shape;394;p9"/>
          <p:cNvSpPr txBox="1"/>
          <p:nvPr/>
        </p:nvSpPr>
        <p:spPr>
          <a:xfrm>
            <a:off x="5412642" y="3410283"/>
            <a:ext cx="412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12</a:t>
            </a:r>
            <a:endParaRPr>
              <a:latin typeface="Aptos" panose="020B0004020202020204" pitchFamily="34" charset="0"/>
            </a:endParaRPr>
          </a:p>
        </p:txBody>
      </p:sp>
      <p:sp>
        <p:nvSpPr>
          <p:cNvPr id="395" name="Google Shape;395;p9"/>
          <p:cNvSpPr txBox="1"/>
          <p:nvPr/>
        </p:nvSpPr>
        <p:spPr>
          <a:xfrm>
            <a:off x="7123792" y="3410283"/>
            <a:ext cx="412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13</a:t>
            </a:r>
            <a:endParaRPr>
              <a:latin typeface="Aptos" panose="020B0004020202020204" pitchFamily="34" charset="0"/>
            </a:endParaRPr>
          </a:p>
        </p:txBody>
      </p:sp>
      <p:sp>
        <p:nvSpPr>
          <p:cNvPr id="396" name="Google Shape;396;p9"/>
          <p:cNvSpPr txBox="1"/>
          <p:nvPr/>
        </p:nvSpPr>
        <p:spPr>
          <a:xfrm>
            <a:off x="8828767" y="3410283"/>
            <a:ext cx="412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14</a:t>
            </a:r>
            <a:endParaRPr>
              <a:latin typeface="Aptos" panose="020B0004020202020204" pitchFamily="34" charset="0"/>
            </a:endParaRPr>
          </a:p>
        </p:txBody>
      </p:sp>
      <p:pic>
        <p:nvPicPr>
          <p:cNvPr id="2" name="Google Shape;355;p7">
            <a:extLst>
              <a:ext uri="{FF2B5EF4-FFF2-40B4-BE49-F238E27FC236}">
                <a16:creationId xmlns:a16="http://schemas.microsoft.com/office/drawing/2014/main" id="{3A44EC1B-0D49-F6CD-8B07-36036FD28A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1989" y="3861350"/>
            <a:ext cx="2715866" cy="26273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58;p7">
            <a:extLst>
              <a:ext uri="{FF2B5EF4-FFF2-40B4-BE49-F238E27FC236}">
                <a16:creationId xmlns:a16="http://schemas.microsoft.com/office/drawing/2014/main" id="{3887EC49-99D9-868D-833D-713847569507}"/>
              </a:ext>
            </a:extLst>
          </p:cNvPr>
          <p:cNvSpPr txBox="1"/>
          <p:nvPr/>
        </p:nvSpPr>
        <p:spPr>
          <a:xfrm>
            <a:off x="8922327" y="6056801"/>
            <a:ext cx="2543639" cy="18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" b="0" i="0" u="none" strike="noStrike" dirty="0">
                <a:solidFill>
                  <a:schemeClr val="tx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IONORING Maps, Cesaroni et al. (2021) </a:t>
            </a:r>
            <a:endParaRPr sz="600" dirty="0">
              <a:solidFill>
                <a:schemeClr val="tx1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978F719-CFAF-5E7F-A007-543B6EA9B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8771" y="5649509"/>
            <a:ext cx="600615" cy="600615"/>
          </a:xfrm>
          <a:prstGeom prst="rect">
            <a:avLst/>
          </a:prstGeom>
        </p:spPr>
      </p:pic>
      <p:pic>
        <p:nvPicPr>
          <p:cNvPr id="5" name="Google Shape;351;p7" descr="Immagine che contiene testo, diagramma, schermata, mappa&#10;&#10;Descrizione generata automaticamente">
            <a:extLst>
              <a:ext uri="{FF2B5EF4-FFF2-40B4-BE49-F238E27FC236}">
                <a16:creationId xmlns:a16="http://schemas.microsoft.com/office/drawing/2014/main" id="{40C73279-915D-D625-A937-9BE13086ED3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7010" y="3835685"/>
            <a:ext cx="1980000" cy="234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52;p7" descr="Immagine che contiene testo, mappa, diagramma, schermata&#10;&#10;Descrizione generata automaticamente">
            <a:extLst>
              <a:ext uri="{FF2B5EF4-FFF2-40B4-BE49-F238E27FC236}">
                <a16:creationId xmlns:a16="http://schemas.microsoft.com/office/drawing/2014/main" id="{29A99F45-570F-903F-5FA5-DAA371D7C8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6250" r="26251"/>
          <a:stretch/>
        </p:blipFill>
        <p:spPr>
          <a:xfrm>
            <a:off x="3420401" y="3861311"/>
            <a:ext cx="1980000" cy="234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56;p7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7D8087FF-233F-3C14-1736-B83E2C5DD4B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-584"/>
          <a:stretch/>
        </p:blipFill>
        <p:spPr>
          <a:xfrm>
            <a:off x="954188" y="6204198"/>
            <a:ext cx="5126964" cy="302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0"/>
          <p:cNvSpPr txBox="1"/>
          <p:nvPr/>
        </p:nvSpPr>
        <p:spPr>
          <a:xfrm>
            <a:off x="491925" y="202101"/>
            <a:ext cx="11320040" cy="841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How the </a:t>
            </a:r>
            <a:r>
              <a:rPr lang="it-IT" sz="4400" dirty="0" err="1">
                <a:latin typeface="Aptos" panose="020B0004020202020204" pitchFamily="34" charset="0"/>
                <a:ea typeface="Play"/>
                <a:cs typeface="Play"/>
                <a:sym typeface="Play"/>
              </a:rPr>
              <a:t>ionosphere</a:t>
            </a: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 </a:t>
            </a:r>
            <a:r>
              <a:rPr lang="it-IT" sz="4400" dirty="0" err="1">
                <a:latin typeface="Aptos" panose="020B0004020202020204" pitchFamily="34" charset="0"/>
                <a:ea typeface="Play"/>
                <a:cs typeface="Play"/>
                <a:sym typeface="Play"/>
              </a:rPr>
              <a:t>reacted</a:t>
            </a: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 to the </a:t>
            </a:r>
            <a:r>
              <a:rPr lang="it-IT" sz="4400" dirty="0" err="1">
                <a:latin typeface="Aptos" panose="020B0004020202020204" pitchFamily="34" charset="0"/>
                <a:ea typeface="Play"/>
                <a:cs typeface="Play"/>
                <a:sym typeface="Play"/>
              </a:rPr>
              <a:t>storm</a:t>
            </a: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?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403" name="Google Shape;40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34" y="888583"/>
            <a:ext cx="10851821" cy="5767316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0"/>
          <p:cNvSpPr txBox="1"/>
          <p:nvPr/>
        </p:nvSpPr>
        <p:spPr>
          <a:xfrm>
            <a:off x="6915868" y="3645810"/>
            <a:ext cx="45939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*Pignalberi et al. (2024),</a:t>
            </a:r>
            <a:endParaRPr>
              <a:latin typeface="Aptos" panose="020B000402020202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https://doi.org/10.1029/2023SW003838</a:t>
            </a:r>
            <a:endParaRPr sz="1200" b="1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405" name="Google Shape;405;p10"/>
          <p:cNvSpPr txBox="1"/>
          <p:nvPr/>
        </p:nvSpPr>
        <p:spPr>
          <a:xfrm>
            <a:off x="5445715" y="4005436"/>
            <a:ext cx="3353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*</a:t>
            </a:r>
            <a:endParaRPr sz="280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406" name="Google Shape;406;p10"/>
          <p:cNvSpPr/>
          <p:nvPr/>
        </p:nvSpPr>
        <p:spPr>
          <a:xfrm>
            <a:off x="726034" y="3552825"/>
            <a:ext cx="10783735" cy="310307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ptos" panose="020B0004020202020204" pitchFamily="34" charset="0"/>
              <a:sym typeface="Arial"/>
            </a:endParaRPr>
          </a:p>
        </p:txBody>
      </p:sp>
      <p:sp>
        <p:nvSpPr>
          <p:cNvPr id="407" name="Google Shape;407;p10"/>
          <p:cNvSpPr txBox="1"/>
          <p:nvPr/>
        </p:nvSpPr>
        <p:spPr>
          <a:xfrm>
            <a:off x="1308696" y="4977160"/>
            <a:ext cx="47720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About 33% of </a:t>
            </a:r>
            <a:r>
              <a:rPr lang="it-IT" sz="180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the ratio under </a:t>
            </a:r>
            <a:r>
              <a:rPr lang="it-IT" sz="1800" b="0" i="0" u="none" strike="noStrike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quiet conditions</a:t>
            </a:r>
            <a:endParaRPr>
              <a:latin typeface="Aptos" panose="020B0004020202020204" pitchFamily="34" charset="0"/>
            </a:endParaRPr>
          </a:p>
        </p:txBody>
      </p:sp>
      <p:sp>
        <p:nvSpPr>
          <p:cNvPr id="408" name="Google Shape;408;p10"/>
          <p:cNvSpPr/>
          <p:nvPr/>
        </p:nvSpPr>
        <p:spPr>
          <a:xfrm>
            <a:off x="4626753" y="3126480"/>
            <a:ext cx="360000" cy="360000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409" name="Google Shape;409;p10"/>
          <p:cNvSpPr txBox="1"/>
          <p:nvPr/>
        </p:nvSpPr>
        <p:spPr>
          <a:xfrm>
            <a:off x="5840470" y="3732578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Ionosphere almost disappeared (4 TECu)!</a:t>
            </a:r>
            <a:endParaRPr>
              <a:latin typeface="Aptos" panose="020B0004020202020204" pitchFamily="34" charset="0"/>
            </a:endParaRPr>
          </a:p>
        </p:txBody>
      </p:sp>
      <p:cxnSp>
        <p:nvCxnSpPr>
          <p:cNvPr id="410" name="Google Shape;410;p10"/>
          <p:cNvCxnSpPr/>
          <p:nvPr/>
        </p:nvCxnSpPr>
        <p:spPr>
          <a:xfrm rot="10800000">
            <a:off x="5847870" y="3379079"/>
            <a:ext cx="232851" cy="359925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1" name="Google Shape;411;p10"/>
          <p:cNvSpPr txBox="1"/>
          <p:nvPr/>
        </p:nvSpPr>
        <p:spPr>
          <a:xfrm>
            <a:off x="2029102" y="3410283"/>
            <a:ext cx="412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10</a:t>
            </a:r>
            <a:endParaRPr>
              <a:latin typeface="Aptos" panose="020B0004020202020204" pitchFamily="34" charset="0"/>
            </a:endParaRPr>
          </a:p>
        </p:txBody>
      </p:sp>
      <p:sp>
        <p:nvSpPr>
          <p:cNvPr id="412" name="Google Shape;412;p10"/>
          <p:cNvSpPr txBox="1"/>
          <p:nvPr/>
        </p:nvSpPr>
        <p:spPr>
          <a:xfrm>
            <a:off x="3745520" y="3410283"/>
            <a:ext cx="45534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chemeClr val="dk1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11</a:t>
            </a:r>
            <a:endParaRPr dirty="0">
              <a:latin typeface="Aptos" panose="020B0004020202020204" pitchFamily="34" charset="0"/>
            </a:endParaRPr>
          </a:p>
        </p:txBody>
      </p:sp>
      <p:cxnSp>
        <p:nvCxnSpPr>
          <p:cNvPr id="413" name="Google Shape;413;p10"/>
          <p:cNvCxnSpPr>
            <a:stCxn id="407" idx="0"/>
            <a:endCxn id="408" idx="4"/>
          </p:cNvCxnSpPr>
          <p:nvPr/>
        </p:nvCxnSpPr>
        <p:spPr>
          <a:xfrm rot="10800000" flipH="1">
            <a:off x="3694709" y="3486460"/>
            <a:ext cx="1112100" cy="14907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4" name="Google Shape;414;p10"/>
          <p:cNvSpPr txBox="1"/>
          <p:nvPr/>
        </p:nvSpPr>
        <p:spPr>
          <a:xfrm>
            <a:off x="5412642" y="3410283"/>
            <a:ext cx="412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12</a:t>
            </a:r>
            <a:endParaRPr>
              <a:latin typeface="Aptos" panose="020B0004020202020204" pitchFamily="34" charset="0"/>
            </a:endParaRPr>
          </a:p>
        </p:txBody>
      </p:sp>
      <p:sp>
        <p:nvSpPr>
          <p:cNvPr id="415" name="Google Shape;415;p10"/>
          <p:cNvSpPr txBox="1"/>
          <p:nvPr/>
        </p:nvSpPr>
        <p:spPr>
          <a:xfrm>
            <a:off x="7123792" y="3410283"/>
            <a:ext cx="412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13</a:t>
            </a:r>
            <a:endParaRPr>
              <a:latin typeface="Aptos" panose="020B0004020202020204" pitchFamily="34" charset="0"/>
            </a:endParaRPr>
          </a:p>
        </p:txBody>
      </p:sp>
      <p:sp>
        <p:nvSpPr>
          <p:cNvPr id="416" name="Google Shape;416;p10"/>
          <p:cNvSpPr txBox="1"/>
          <p:nvPr/>
        </p:nvSpPr>
        <p:spPr>
          <a:xfrm>
            <a:off x="8828767" y="3410283"/>
            <a:ext cx="412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14</a:t>
            </a:r>
            <a:endParaRPr>
              <a:latin typeface="Aptos" panose="020B0004020202020204" pitchFamily="34" charset="0"/>
            </a:endParaRPr>
          </a:p>
        </p:txBody>
      </p:sp>
      <p:sp>
        <p:nvSpPr>
          <p:cNvPr id="417" name="Google Shape;417;p10"/>
          <p:cNvSpPr txBox="1"/>
          <p:nvPr/>
        </p:nvSpPr>
        <p:spPr>
          <a:xfrm>
            <a:off x="1357093" y="4037086"/>
            <a:ext cx="4114800" cy="36933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Strong</a:t>
            </a:r>
            <a:r>
              <a:rPr lang="it-IT" sz="1800" b="0" i="0" u="none" strike="noStrike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decrease of the [O]</a:t>
            </a:r>
            <a:r>
              <a:rPr lang="it-IT" sz="1800" b="0" i="0" u="none" strike="noStrike">
                <a:solidFill>
                  <a:srgbClr val="1D1D1B"/>
                </a:solidFill>
                <a:latin typeface="Aptos" panose="020B0004020202020204" pitchFamily="34" charset="0"/>
                <a:ea typeface="Cambria Math"/>
                <a:cs typeface="Cambria Math"/>
                <a:sym typeface="Cambria Math"/>
              </a:rPr>
              <a:t>/</a:t>
            </a:r>
            <a:r>
              <a:rPr lang="it-IT" sz="1800" b="0" i="0" u="none" strike="noStrike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[N</a:t>
            </a:r>
            <a:r>
              <a:rPr lang="it-IT" sz="800" b="0" i="0" u="none" strike="noStrike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2</a:t>
            </a:r>
            <a:r>
              <a:rPr lang="it-IT" sz="1800" b="0" i="0" u="none" strike="noStrike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] ratio</a:t>
            </a:r>
            <a:endParaRPr sz="180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1"/>
          <p:cNvSpPr txBox="1"/>
          <p:nvPr/>
        </p:nvSpPr>
        <p:spPr>
          <a:xfrm>
            <a:off x="491925" y="202101"/>
            <a:ext cx="11320040" cy="841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it-IT" sz="4400">
                <a:latin typeface="Aptos" panose="020B0004020202020204" pitchFamily="34" charset="0"/>
                <a:ea typeface="Play"/>
                <a:cs typeface="Play"/>
                <a:sym typeface="Play"/>
              </a:rPr>
              <a:t>How the ionosphere reacted to the storm?</a:t>
            </a:r>
            <a:endParaRPr>
              <a:latin typeface="Aptos" panose="020B0004020202020204" pitchFamily="34" charset="0"/>
            </a:endParaRPr>
          </a:p>
        </p:txBody>
      </p:sp>
      <p:pic>
        <p:nvPicPr>
          <p:cNvPr id="424" name="Google Shape;4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034" y="888583"/>
            <a:ext cx="10851821" cy="5767316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11"/>
          <p:cNvSpPr txBox="1"/>
          <p:nvPr/>
        </p:nvSpPr>
        <p:spPr>
          <a:xfrm>
            <a:off x="6915868" y="3645810"/>
            <a:ext cx="459390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dirty="0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*</a:t>
            </a:r>
            <a:r>
              <a:rPr lang="it-IT" sz="1200" b="1" i="0" u="none" strike="noStrike" dirty="0" err="1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Pignalberi</a:t>
            </a:r>
            <a:r>
              <a:rPr lang="it-IT" sz="1200" b="1" i="0" u="none" strike="noStrike" dirty="0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et al. (2024), Space </a:t>
            </a:r>
            <a:r>
              <a:rPr lang="it-IT" sz="1200" b="1" i="0" u="none" strike="noStrike" dirty="0" err="1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Weather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426" name="Google Shape;426;p11"/>
          <p:cNvSpPr txBox="1"/>
          <p:nvPr/>
        </p:nvSpPr>
        <p:spPr>
          <a:xfrm>
            <a:off x="5396887" y="3989655"/>
            <a:ext cx="3353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dirty="0">
                <a:solidFill>
                  <a:srgbClr val="1D1D1B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*</a:t>
            </a:r>
            <a:endParaRPr sz="2800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81C08DA-7BDB-69F1-2B13-7B90A3A67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636" y="3922769"/>
            <a:ext cx="841219" cy="841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3995" y="967119"/>
            <a:ext cx="887527" cy="5767316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2"/>
          <p:cNvSpPr txBox="1"/>
          <p:nvPr/>
        </p:nvSpPr>
        <p:spPr>
          <a:xfrm>
            <a:off x="491925" y="202101"/>
            <a:ext cx="11320040" cy="841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How the </a:t>
            </a:r>
            <a:r>
              <a:rPr lang="it-IT" sz="4400" dirty="0" err="1">
                <a:latin typeface="Aptos" panose="020B0004020202020204" pitchFamily="34" charset="0"/>
                <a:ea typeface="Play"/>
                <a:cs typeface="Play"/>
                <a:sym typeface="Play"/>
              </a:rPr>
              <a:t>ionosphere</a:t>
            </a: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 </a:t>
            </a:r>
            <a:r>
              <a:rPr lang="it-IT" sz="4400" dirty="0" err="1">
                <a:latin typeface="Aptos" panose="020B0004020202020204" pitchFamily="34" charset="0"/>
                <a:ea typeface="Play"/>
                <a:cs typeface="Play"/>
                <a:sym typeface="Play"/>
              </a:rPr>
              <a:t>reacted</a:t>
            </a: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 to the </a:t>
            </a:r>
            <a:r>
              <a:rPr lang="it-IT" sz="4400" dirty="0" err="1">
                <a:latin typeface="Aptos" panose="020B0004020202020204" pitchFamily="34" charset="0"/>
                <a:ea typeface="Play"/>
                <a:cs typeface="Play"/>
                <a:sym typeface="Play"/>
              </a:rPr>
              <a:t>storm</a:t>
            </a: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?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434" name="Google Shape;434;p12"/>
          <p:cNvPicPr preferRelativeResize="0"/>
          <p:nvPr/>
        </p:nvPicPr>
        <p:blipFill rotWithShape="1">
          <a:blip r:embed="rId6">
            <a:alphaModFix/>
          </a:blip>
          <a:srcRect l="-124"/>
          <a:stretch/>
        </p:blipFill>
        <p:spPr>
          <a:xfrm>
            <a:off x="962736" y="967119"/>
            <a:ext cx="5003916" cy="576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13967" y="1190223"/>
            <a:ext cx="4230914" cy="42373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2"/>
          <p:cNvSpPr/>
          <p:nvPr/>
        </p:nvSpPr>
        <p:spPr>
          <a:xfrm>
            <a:off x="5537200" y="3635828"/>
            <a:ext cx="558800" cy="362857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5966652" y="5014492"/>
            <a:ext cx="558800" cy="169817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438" name="Google Shape;438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45441" y="3714512"/>
            <a:ext cx="2612571" cy="34872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2"/>
          <p:cNvSpPr/>
          <p:nvPr/>
        </p:nvSpPr>
        <p:spPr>
          <a:xfrm rot="-3807971">
            <a:off x="3473047" y="5634370"/>
            <a:ext cx="533522" cy="348609"/>
          </a:xfrm>
          <a:custGeom>
            <a:avLst/>
            <a:gdLst/>
            <a:ahLst/>
            <a:cxnLst/>
            <a:rect l="l" t="t" r="r" b="b"/>
            <a:pathLst>
              <a:path w="533522" h="348609" fill="none" extrusionOk="0">
                <a:moveTo>
                  <a:pt x="0" y="100509"/>
                </a:moveTo>
                <a:cubicBezTo>
                  <a:pt x="2567" y="100979"/>
                  <a:pt x="8508" y="100882"/>
                  <a:pt x="10894" y="100509"/>
                </a:cubicBezTo>
                <a:cubicBezTo>
                  <a:pt x="15447" y="115677"/>
                  <a:pt x="6619" y="177959"/>
                  <a:pt x="10894" y="248100"/>
                </a:cubicBezTo>
                <a:cubicBezTo>
                  <a:pt x="9291" y="247934"/>
                  <a:pt x="4546" y="248520"/>
                  <a:pt x="0" y="248100"/>
                </a:cubicBezTo>
                <a:cubicBezTo>
                  <a:pt x="-13195" y="221216"/>
                  <a:pt x="7178" y="151156"/>
                  <a:pt x="0" y="100509"/>
                </a:cubicBezTo>
                <a:close/>
                <a:moveTo>
                  <a:pt x="21788" y="100509"/>
                </a:moveTo>
                <a:cubicBezTo>
                  <a:pt x="31185" y="101936"/>
                  <a:pt x="37591" y="102112"/>
                  <a:pt x="43576" y="100509"/>
                </a:cubicBezTo>
                <a:cubicBezTo>
                  <a:pt x="45669" y="142305"/>
                  <a:pt x="54088" y="220182"/>
                  <a:pt x="43576" y="248100"/>
                </a:cubicBezTo>
                <a:cubicBezTo>
                  <a:pt x="37825" y="247162"/>
                  <a:pt x="28570" y="247890"/>
                  <a:pt x="21788" y="248100"/>
                </a:cubicBezTo>
                <a:cubicBezTo>
                  <a:pt x="23416" y="219206"/>
                  <a:pt x="11569" y="148067"/>
                  <a:pt x="21788" y="100509"/>
                </a:cubicBezTo>
                <a:close/>
                <a:moveTo>
                  <a:pt x="54470" y="100509"/>
                </a:moveTo>
                <a:cubicBezTo>
                  <a:pt x="112042" y="100651"/>
                  <a:pt x="222455" y="92651"/>
                  <a:pt x="305793" y="100509"/>
                </a:cubicBezTo>
                <a:cubicBezTo>
                  <a:pt x="304975" y="81088"/>
                  <a:pt x="306384" y="43959"/>
                  <a:pt x="305793" y="0"/>
                </a:cubicBezTo>
                <a:cubicBezTo>
                  <a:pt x="324111" y="34896"/>
                  <a:pt x="487037" y="153205"/>
                  <a:pt x="533522" y="174305"/>
                </a:cubicBezTo>
                <a:cubicBezTo>
                  <a:pt x="464429" y="240046"/>
                  <a:pt x="369487" y="290729"/>
                  <a:pt x="305793" y="348609"/>
                </a:cubicBezTo>
                <a:cubicBezTo>
                  <a:pt x="303247" y="308279"/>
                  <a:pt x="299176" y="282520"/>
                  <a:pt x="305793" y="248100"/>
                </a:cubicBezTo>
                <a:cubicBezTo>
                  <a:pt x="246719" y="229952"/>
                  <a:pt x="133111" y="257987"/>
                  <a:pt x="54470" y="248100"/>
                </a:cubicBezTo>
                <a:cubicBezTo>
                  <a:pt x="65163" y="217101"/>
                  <a:pt x="57773" y="158247"/>
                  <a:pt x="54470" y="100509"/>
                </a:cubicBezTo>
                <a:close/>
              </a:path>
              <a:path w="533522" h="348609" extrusionOk="0">
                <a:moveTo>
                  <a:pt x="0" y="100509"/>
                </a:moveTo>
                <a:cubicBezTo>
                  <a:pt x="5325" y="101051"/>
                  <a:pt x="6013" y="100225"/>
                  <a:pt x="10894" y="100509"/>
                </a:cubicBezTo>
                <a:cubicBezTo>
                  <a:pt x="13431" y="151342"/>
                  <a:pt x="2304" y="207132"/>
                  <a:pt x="10894" y="248100"/>
                </a:cubicBezTo>
                <a:cubicBezTo>
                  <a:pt x="9105" y="247442"/>
                  <a:pt x="2152" y="248110"/>
                  <a:pt x="0" y="248100"/>
                </a:cubicBezTo>
                <a:cubicBezTo>
                  <a:pt x="-3155" y="221833"/>
                  <a:pt x="-6809" y="143850"/>
                  <a:pt x="0" y="100509"/>
                </a:cubicBezTo>
                <a:close/>
                <a:moveTo>
                  <a:pt x="21788" y="100509"/>
                </a:moveTo>
                <a:cubicBezTo>
                  <a:pt x="28053" y="101958"/>
                  <a:pt x="32916" y="102147"/>
                  <a:pt x="43576" y="100509"/>
                </a:cubicBezTo>
                <a:cubicBezTo>
                  <a:pt x="41916" y="169615"/>
                  <a:pt x="43707" y="211596"/>
                  <a:pt x="43576" y="248100"/>
                </a:cubicBezTo>
                <a:cubicBezTo>
                  <a:pt x="34609" y="248919"/>
                  <a:pt x="29035" y="246526"/>
                  <a:pt x="21788" y="248100"/>
                </a:cubicBezTo>
                <a:cubicBezTo>
                  <a:pt x="32293" y="191671"/>
                  <a:pt x="27455" y="115934"/>
                  <a:pt x="21788" y="100509"/>
                </a:cubicBezTo>
                <a:close/>
                <a:moveTo>
                  <a:pt x="54470" y="100509"/>
                </a:moveTo>
                <a:cubicBezTo>
                  <a:pt x="167906" y="95533"/>
                  <a:pt x="195346" y="78514"/>
                  <a:pt x="305793" y="100509"/>
                </a:cubicBezTo>
                <a:cubicBezTo>
                  <a:pt x="297097" y="50443"/>
                  <a:pt x="297005" y="21883"/>
                  <a:pt x="305793" y="0"/>
                </a:cubicBezTo>
                <a:cubicBezTo>
                  <a:pt x="384836" y="54032"/>
                  <a:pt x="462141" y="144045"/>
                  <a:pt x="533522" y="174305"/>
                </a:cubicBezTo>
                <a:cubicBezTo>
                  <a:pt x="438724" y="235598"/>
                  <a:pt x="332583" y="314301"/>
                  <a:pt x="305793" y="348609"/>
                </a:cubicBezTo>
                <a:cubicBezTo>
                  <a:pt x="296885" y="337907"/>
                  <a:pt x="305370" y="269326"/>
                  <a:pt x="305793" y="248100"/>
                </a:cubicBezTo>
                <a:cubicBezTo>
                  <a:pt x="220491" y="265008"/>
                  <a:pt x="140744" y="233476"/>
                  <a:pt x="54470" y="248100"/>
                </a:cubicBezTo>
                <a:cubicBezTo>
                  <a:pt x="55029" y="227436"/>
                  <a:pt x="64503" y="132776"/>
                  <a:pt x="54470" y="100509"/>
                </a:cubicBezTo>
                <a:close/>
              </a:path>
            </a:pathLst>
          </a:custGeom>
          <a:solidFill>
            <a:srgbClr val="C00000"/>
          </a:solidFill>
          <a:ln w="9525" cap="flat" cmpd="sng">
            <a:solidFill>
              <a:srgbClr val="082836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440" name="Google Shape;440;p12"/>
          <p:cNvSpPr/>
          <p:nvPr/>
        </p:nvSpPr>
        <p:spPr>
          <a:xfrm rot="2871418">
            <a:off x="3439927" y="4840188"/>
            <a:ext cx="533522" cy="348609"/>
          </a:xfrm>
          <a:custGeom>
            <a:avLst/>
            <a:gdLst/>
            <a:ahLst/>
            <a:cxnLst/>
            <a:rect l="l" t="t" r="r" b="b"/>
            <a:pathLst>
              <a:path w="533522" h="348609" fill="none" extrusionOk="0">
                <a:moveTo>
                  <a:pt x="0" y="100509"/>
                </a:moveTo>
                <a:cubicBezTo>
                  <a:pt x="2567" y="100979"/>
                  <a:pt x="8508" y="100882"/>
                  <a:pt x="10894" y="100509"/>
                </a:cubicBezTo>
                <a:cubicBezTo>
                  <a:pt x="15447" y="115677"/>
                  <a:pt x="6619" y="177959"/>
                  <a:pt x="10894" y="248100"/>
                </a:cubicBezTo>
                <a:cubicBezTo>
                  <a:pt x="9291" y="247934"/>
                  <a:pt x="4546" y="248520"/>
                  <a:pt x="0" y="248100"/>
                </a:cubicBezTo>
                <a:cubicBezTo>
                  <a:pt x="-13195" y="221216"/>
                  <a:pt x="7178" y="151156"/>
                  <a:pt x="0" y="100509"/>
                </a:cubicBezTo>
                <a:close/>
                <a:moveTo>
                  <a:pt x="21788" y="100509"/>
                </a:moveTo>
                <a:cubicBezTo>
                  <a:pt x="31185" y="101936"/>
                  <a:pt x="37591" y="102112"/>
                  <a:pt x="43576" y="100509"/>
                </a:cubicBezTo>
                <a:cubicBezTo>
                  <a:pt x="45669" y="142305"/>
                  <a:pt x="54088" y="220182"/>
                  <a:pt x="43576" y="248100"/>
                </a:cubicBezTo>
                <a:cubicBezTo>
                  <a:pt x="37825" y="247162"/>
                  <a:pt x="28570" y="247890"/>
                  <a:pt x="21788" y="248100"/>
                </a:cubicBezTo>
                <a:cubicBezTo>
                  <a:pt x="23416" y="219206"/>
                  <a:pt x="11569" y="148067"/>
                  <a:pt x="21788" y="100509"/>
                </a:cubicBezTo>
                <a:close/>
                <a:moveTo>
                  <a:pt x="54470" y="100509"/>
                </a:moveTo>
                <a:cubicBezTo>
                  <a:pt x="112042" y="100651"/>
                  <a:pt x="222455" y="92651"/>
                  <a:pt x="305793" y="100509"/>
                </a:cubicBezTo>
                <a:cubicBezTo>
                  <a:pt x="304975" y="81088"/>
                  <a:pt x="306384" y="43959"/>
                  <a:pt x="305793" y="0"/>
                </a:cubicBezTo>
                <a:cubicBezTo>
                  <a:pt x="324111" y="34896"/>
                  <a:pt x="487037" y="153205"/>
                  <a:pt x="533522" y="174305"/>
                </a:cubicBezTo>
                <a:cubicBezTo>
                  <a:pt x="464429" y="240046"/>
                  <a:pt x="369487" y="290729"/>
                  <a:pt x="305793" y="348609"/>
                </a:cubicBezTo>
                <a:cubicBezTo>
                  <a:pt x="303247" y="308279"/>
                  <a:pt x="299176" y="282520"/>
                  <a:pt x="305793" y="248100"/>
                </a:cubicBezTo>
                <a:cubicBezTo>
                  <a:pt x="246719" y="229952"/>
                  <a:pt x="133111" y="257987"/>
                  <a:pt x="54470" y="248100"/>
                </a:cubicBezTo>
                <a:cubicBezTo>
                  <a:pt x="65163" y="217101"/>
                  <a:pt x="57773" y="158247"/>
                  <a:pt x="54470" y="100509"/>
                </a:cubicBezTo>
                <a:close/>
              </a:path>
              <a:path w="533522" h="348609" extrusionOk="0">
                <a:moveTo>
                  <a:pt x="0" y="100509"/>
                </a:moveTo>
                <a:cubicBezTo>
                  <a:pt x="5325" y="101051"/>
                  <a:pt x="6013" y="100225"/>
                  <a:pt x="10894" y="100509"/>
                </a:cubicBezTo>
                <a:cubicBezTo>
                  <a:pt x="13431" y="151342"/>
                  <a:pt x="2304" y="207132"/>
                  <a:pt x="10894" y="248100"/>
                </a:cubicBezTo>
                <a:cubicBezTo>
                  <a:pt x="9105" y="247442"/>
                  <a:pt x="2152" y="248110"/>
                  <a:pt x="0" y="248100"/>
                </a:cubicBezTo>
                <a:cubicBezTo>
                  <a:pt x="-3155" y="221833"/>
                  <a:pt x="-6809" y="143850"/>
                  <a:pt x="0" y="100509"/>
                </a:cubicBezTo>
                <a:close/>
                <a:moveTo>
                  <a:pt x="21788" y="100509"/>
                </a:moveTo>
                <a:cubicBezTo>
                  <a:pt x="28053" y="101958"/>
                  <a:pt x="32916" y="102147"/>
                  <a:pt x="43576" y="100509"/>
                </a:cubicBezTo>
                <a:cubicBezTo>
                  <a:pt x="41916" y="169615"/>
                  <a:pt x="43707" y="211596"/>
                  <a:pt x="43576" y="248100"/>
                </a:cubicBezTo>
                <a:cubicBezTo>
                  <a:pt x="34609" y="248919"/>
                  <a:pt x="29035" y="246526"/>
                  <a:pt x="21788" y="248100"/>
                </a:cubicBezTo>
                <a:cubicBezTo>
                  <a:pt x="32293" y="191671"/>
                  <a:pt x="27455" y="115934"/>
                  <a:pt x="21788" y="100509"/>
                </a:cubicBezTo>
                <a:close/>
                <a:moveTo>
                  <a:pt x="54470" y="100509"/>
                </a:moveTo>
                <a:cubicBezTo>
                  <a:pt x="167906" y="95533"/>
                  <a:pt x="195346" y="78514"/>
                  <a:pt x="305793" y="100509"/>
                </a:cubicBezTo>
                <a:cubicBezTo>
                  <a:pt x="297097" y="50443"/>
                  <a:pt x="297005" y="21883"/>
                  <a:pt x="305793" y="0"/>
                </a:cubicBezTo>
                <a:cubicBezTo>
                  <a:pt x="384836" y="54032"/>
                  <a:pt x="462141" y="144045"/>
                  <a:pt x="533522" y="174305"/>
                </a:cubicBezTo>
                <a:cubicBezTo>
                  <a:pt x="438724" y="235598"/>
                  <a:pt x="332583" y="314301"/>
                  <a:pt x="305793" y="348609"/>
                </a:cubicBezTo>
                <a:cubicBezTo>
                  <a:pt x="296885" y="337907"/>
                  <a:pt x="305370" y="269326"/>
                  <a:pt x="305793" y="248100"/>
                </a:cubicBezTo>
                <a:cubicBezTo>
                  <a:pt x="220491" y="265008"/>
                  <a:pt x="140744" y="233476"/>
                  <a:pt x="54470" y="248100"/>
                </a:cubicBezTo>
                <a:cubicBezTo>
                  <a:pt x="55029" y="227436"/>
                  <a:pt x="64503" y="132776"/>
                  <a:pt x="54470" y="100509"/>
                </a:cubicBezTo>
                <a:close/>
              </a:path>
            </a:pathLst>
          </a:custGeom>
          <a:solidFill>
            <a:srgbClr val="C00000"/>
          </a:solidFill>
          <a:ln w="9525" cap="flat" cmpd="sng">
            <a:solidFill>
              <a:srgbClr val="082836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4151726" y="4517246"/>
            <a:ext cx="1213469" cy="1943784"/>
          </a:xfrm>
          <a:prstGeom prst="rect">
            <a:avLst/>
          </a:prstGeom>
          <a:solidFill>
            <a:srgbClr val="C00000">
              <a:alpha val="4705"/>
            </a:srgbClr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443" name="Google Shape;443;p12"/>
          <p:cNvSpPr txBox="1"/>
          <p:nvPr/>
        </p:nvSpPr>
        <p:spPr>
          <a:xfrm>
            <a:off x="4264987" y="5146293"/>
            <a:ext cx="986945" cy="938719"/>
          </a:xfrm>
          <a:prstGeom prst="rect">
            <a:avLst/>
          </a:prstGeom>
          <a:solidFill>
            <a:schemeClr val="lt2">
              <a:alpha val="66666"/>
            </a:schemeClr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b="0" i="0" u="none" strike="noStrike" dirty="0" err="1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Absorption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+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b="0" i="0" u="none" strike="noStrike" dirty="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Spread F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+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b="0" i="0" u="none" strike="noStrike" dirty="0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G </a:t>
            </a:r>
            <a:r>
              <a:rPr lang="it-IT" sz="1100" b="0" i="0" u="none" strike="noStrike" dirty="0" err="1">
                <a:solidFill>
                  <a:schemeClr val="dk1"/>
                </a:solidFill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conditions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444" name="Google Shape;444;p12"/>
          <p:cNvSpPr txBox="1"/>
          <p:nvPr/>
        </p:nvSpPr>
        <p:spPr>
          <a:xfrm>
            <a:off x="7370322" y="1094369"/>
            <a:ext cx="454657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- </a:t>
            </a:r>
            <a:r>
              <a:rPr lang="it-IT" sz="1800" b="0" i="0" u="none" strike="noStrike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Upward</a:t>
            </a:r>
            <a:r>
              <a:rPr lang="it-IT" sz="1800" b="0" i="0" u="none" strike="noStrike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</a:t>
            </a:r>
            <a:r>
              <a:rPr lang="it-IT" sz="1800" b="0" i="0" u="none" strike="noStrike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displacement</a:t>
            </a:r>
            <a:r>
              <a:rPr lang="it-IT" sz="1800" b="0" i="0" u="none" strike="noStrike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 of the </a:t>
            </a:r>
            <a:r>
              <a:rPr lang="it-IT" sz="1800" b="0" i="0" u="none" strike="noStrike" dirty="0" err="1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ionosphere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ptos" panose="020B0004020202020204" pitchFamily="34" charset="0"/>
              <a:ea typeface="PT Serif"/>
              <a:cs typeface="PT Serif"/>
              <a:sym typeface="PT Serif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Aptos" panose="020B0004020202020204" pitchFamily="34" charset="0"/>
                <a:ea typeface="PT Serif"/>
                <a:cs typeface="PT Serif"/>
                <a:sym typeface="PT Serif"/>
              </a:rPr>
              <a:t>- foF2 down to 2 MHz</a:t>
            </a:r>
            <a:endParaRPr sz="1800" dirty="0">
              <a:latin typeface="Aptos" panose="020B0004020202020204" pitchFamily="34" charset="0"/>
              <a:sym typeface="Arial"/>
            </a:endParaRPr>
          </a:p>
        </p:txBody>
      </p:sp>
      <p:pic>
        <p:nvPicPr>
          <p:cNvPr id="445" name="Google Shape;445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34801" y="4240773"/>
            <a:ext cx="4999636" cy="18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Ionograms_rm041_202405101200_202405112345">
            <a:hlinkClick r:id="" action="ppaction://media"/>
            <a:extLst>
              <a:ext uri="{FF2B5EF4-FFF2-40B4-BE49-F238E27FC236}">
                <a16:creationId xmlns:a16="http://schemas.microsoft.com/office/drawing/2014/main" id="{335B338F-0220-5F78-9329-97E19F5B9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98317" y="2028216"/>
            <a:ext cx="4833678" cy="4706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39" grpId="0" animBg="1"/>
      <p:bldP spid="440" grpId="0" animBg="1"/>
      <p:bldP spid="441" grpId="0" animBg="1"/>
      <p:bldP spid="44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13" descr="Immagine che contiene testo, diagramma, mappa, line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" y="1339598"/>
            <a:ext cx="6545595" cy="5412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3"/>
          <p:cNvSpPr txBox="1"/>
          <p:nvPr/>
        </p:nvSpPr>
        <p:spPr>
          <a:xfrm>
            <a:off x="491925" y="202101"/>
            <a:ext cx="11320040" cy="841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it-IT" sz="4400" dirty="0" err="1">
                <a:latin typeface="Aptos" panose="020B0004020202020204" pitchFamily="34" charset="0"/>
                <a:ea typeface="Play"/>
                <a:cs typeface="Play"/>
                <a:sym typeface="Play"/>
              </a:rPr>
              <a:t>Ionospheric</a:t>
            </a: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 </a:t>
            </a:r>
            <a:r>
              <a:rPr lang="it-IT" sz="4400" dirty="0" err="1">
                <a:latin typeface="Aptos" panose="020B0004020202020204" pitchFamily="34" charset="0"/>
                <a:ea typeface="Play"/>
                <a:cs typeface="Play"/>
                <a:sym typeface="Play"/>
              </a:rPr>
              <a:t>structuring</a:t>
            </a: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 (</a:t>
            </a:r>
            <a:r>
              <a:rPr lang="it-IT" sz="4400" dirty="0" err="1">
                <a:latin typeface="Aptos" panose="020B0004020202020204" pitchFamily="34" charset="0"/>
                <a:ea typeface="Play"/>
                <a:cs typeface="Play"/>
                <a:sym typeface="Play"/>
              </a:rPr>
              <a:t>irregularities</a:t>
            </a:r>
            <a:r>
              <a:rPr lang="it-IT" sz="4400" dirty="0">
                <a:latin typeface="Aptos" panose="020B0004020202020204" pitchFamily="34" charset="0"/>
                <a:ea typeface="Play"/>
                <a:cs typeface="Play"/>
                <a:sym typeface="Play"/>
              </a:rPr>
              <a:t>)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452" name="Google Shape;452;p13"/>
          <p:cNvSpPr txBox="1"/>
          <p:nvPr/>
        </p:nvSpPr>
        <p:spPr>
          <a:xfrm>
            <a:off x="6943682" y="3385573"/>
            <a:ext cx="4868283" cy="17542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1 minute S4: </a:t>
            </a:r>
            <a:endParaRPr b="1" dirty="0">
              <a:latin typeface="Aptos" panose="020B00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Small Scale </a:t>
            </a:r>
            <a:r>
              <a:rPr lang="it-IT" sz="1800" dirty="0" err="1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irregularitites</a:t>
            </a:r>
            <a:r>
              <a:rPr lang="it-IT" sz="1800" dirty="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 (</a:t>
            </a:r>
            <a:r>
              <a:rPr lang="it-IT" sz="1800" dirty="0" err="1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hundreds</a:t>
            </a:r>
            <a:r>
              <a:rPr lang="it-IT" sz="1800" dirty="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 of </a:t>
            </a:r>
            <a:r>
              <a:rPr lang="it-IT" sz="1800" dirty="0" err="1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meters</a:t>
            </a:r>
            <a:r>
              <a:rPr lang="it-IT" sz="1800" dirty="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)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5 minutes ROTI (from 30 s TEC): </a:t>
            </a:r>
            <a:endParaRPr b="1" dirty="0">
              <a:latin typeface="Aptos" panose="020B00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Medium Scale </a:t>
            </a:r>
            <a:r>
              <a:rPr lang="it-IT" sz="1800" dirty="0" err="1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irregularities</a:t>
            </a:r>
            <a:r>
              <a:rPr lang="it-IT" sz="1800" dirty="0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 (</a:t>
            </a:r>
            <a:r>
              <a:rPr lang="it-IT" sz="1800" dirty="0" err="1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few</a:t>
            </a:r>
            <a:r>
              <a:rPr lang="it-IT" sz="1800" dirty="0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kilometers</a:t>
            </a:r>
            <a:r>
              <a:rPr lang="it-IT" sz="1800" dirty="0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) </a:t>
            </a:r>
            <a:r>
              <a:rPr lang="it-IT" sz="1800" dirty="0" err="1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at</a:t>
            </a:r>
            <a:r>
              <a:rPr lang="it-IT" sz="1800" dirty="0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 low/</a:t>
            </a:r>
            <a:r>
              <a:rPr lang="it-IT" sz="1800" dirty="0" err="1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mid</a:t>
            </a:r>
            <a:r>
              <a:rPr lang="it-IT" sz="1800" dirty="0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latitudes</a:t>
            </a:r>
            <a:r>
              <a:rPr lang="it-IT" sz="1800" dirty="0">
                <a:solidFill>
                  <a:srgbClr val="0000FF"/>
                </a:solidFill>
                <a:latin typeface="Aptos" panose="020B0004020202020204" pitchFamily="34" charset="0"/>
                <a:sym typeface="Arial"/>
              </a:rPr>
              <a:t> (slow plasma)</a:t>
            </a:r>
            <a:endParaRPr sz="1800" dirty="0">
              <a:solidFill>
                <a:srgbClr val="0000F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2052" name="Picture 4" descr="EN Hauptseite - SWARMCAMPAIGNSWARMCAMPAIGN">
            <a:extLst>
              <a:ext uri="{FF2B5EF4-FFF2-40B4-BE49-F238E27FC236}">
                <a16:creationId xmlns:a16="http://schemas.microsoft.com/office/drawing/2014/main" id="{F43D8035-9DAA-223E-BEFF-8DFA20669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1445">
            <a:off x="3509638" y="7128088"/>
            <a:ext cx="1156356" cy="98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00326 -1.235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6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>
          <a:extLst>
            <a:ext uri="{FF2B5EF4-FFF2-40B4-BE49-F238E27FC236}">
              <a16:creationId xmlns:a16="http://schemas.microsoft.com/office/drawing/2014/main" id="{C9B8642C-6269-0FE8-51E2-EA8E9DD94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8">
            <a:extLst>
              <a:ext uri="{FF2B5EF4-FFF2-40B4-BE49-F238E27FC236}">
                <a16:creationId xmlns:a16="http://schemas.microsoft.com/office/drawing/2014/main" id="{74537E33-4248-FD7B-F4E8-E638514DE363}"/>
              </a:ext>
            </a:extLst>
          </p:cNvPr>
          <p:cNvSpPr txBox="1"/>
          <p:nvPr/>
        </p:nvSpPr>
        <p:spPr>
          <a:xfrm>
            <a:off x="491925" y="202101"/>
            <a:ext cx="11320040" cy="841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Play"/>
              <a:buNone/>
            </a:pPr>
            <a:r>
              <a:rPr lang="it-IT" sz="4400" dirty="0">
                <a:solidFill>
                  <a:schemeClr val="lt1"/>
                </a:solidFill>
                <a:latin typeface="Aptos" panose="020B0004020202020204" pitchFamily="34" charset="0"/>
                <a:ea typeface="Play"/>
                <a:cs typeface="Play"/>
                <a:sym typeface="Play"/>
              </a:rPr>
              <a:t>A collaborative </a:t>
            </a:r>
            <a:r>
              <a:rPr lang="it-IT" sz="4400" dirty="0" err="1">
                <a:solidFill>
                  <a:schemeClr val="lt1"/>
                </a:solidFill>
                <a:latin typeface="Aptos" panose="020B0004020202020204" pitchFamily="34" charset="0"/>
                <a:ea typeface="Play"/>
                <a:cs typeface="Play"/>
                <a:sym typeface="Play"/>
              </a:rPr>
              <a:t>effort</a:t>
            </a:r>
            <a:endParaRPr sz="4400" dirty="0">
              <a:solidFill>
                <a:schemeClr val="lt1"/>
              </a:solidFill>
              <a:latin typeface="Aptos" panose="020B0004020202020204" pitchFamily="34" charset="0"/>
              <a:ea typeface="Play"/>
              <a:cs typeface="Play"/>
              <a:sym typeface="Play"/>
            </a:endParaRPr>
          </a:p>
        </p:txBody>
      </p:sp>
      <p:pic>
        <p:nvPicPr>
          <p:cNvPr id="526" name="Google Shape;526;p18">
            <a:extLst>
              <a:ext uri="{FF2B5EF4-FFF2-40B4-BE49-F238E27FC236}">
                <a16:creationId xmlns:a16="http://schemas.microsoft.com/office/drawing/2014/main" id="{1FF94837-C4D0-AE50-DADE-86EE46CEE0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14" y="1539473"/>
            <a:ext cx="6397083" cy="461035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18">
            <a:extLst>
              <a:ext uri="{FF2B5EF4-FFF2-40B4-BE49-F238E27FC236}">
                <a16:creationId xmlns:a16="http://schemas.microsoft.com/office/drawing/2014/main" id="{1B6F8621-F4BE-0587-139C-B41B60F97DEE}"/>
              </a:ext>
            </a:extLst>
          </p:cNvPr>
          <p:cNvSpPr/>
          <p:nvPr/>
        </p:nvSpPr>
        <p:spPr>
          <a:xfrm>
            <a:off x="2133596" y="5499374"/>
            <a:ext cx="1314109" cy="56202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528" name="Google Shape;528;p18">
            <a:extLst>
              <a:ext uri="{FF2B5EF4-FFF2-40B4-BE49-F238E27FC236}">
                <a16:creationId xmlns:a16="http://schemas.microsoft.com/office/drawing/2014/main" id="{D1F27B33-B2FF-93B7-8AC8-85E3E0983B41}"/>
              </a:ext>
            </a:extLst>
          </p:cNvPr>
          <p:cNvSpPr txBox="1"/>
          <p:nvPr/>
        </p:nvSpPr>
        <p:spPr>
          <a:xfrm>
            <a:off x="7065432" y="5378649"/>
            <a:ext cx="4179001" cy="830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dirty="0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Featuring:</a:t>
            </a:r>
            <a:endParaRPr dirty="0">
              <a:latin typeface="Aptos" panose="020B00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15162"/>
              </a:buClr>
              <a:buSzPts val="1200"/>
              <a:buFont typeface="Noto Sans Symbols"/>
              <a:buChar char="❑"/>
            </a:pPr>
            <a:r>
              <a:rPr lang="it-IT" sz="1200" b="1" i="0" u="none" strike="noStrike" dirty="0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The </a:t>
            </a:r>
            <a:r>
              <a:rPr lang="it-IT" sz="1200" b="1" i="0" u="none" strike="noStrike" dirty="0" err="1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Mother’s</a:t>
            </a:r>
            <a:r>
              <a:rPr lang="it-IT" sz="1200" b="1" i="0" u="none" strike="noStrike" dirty="0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 Day </a:t>
            </a:r>
            <a:r>
              <a:rPr lang="it-IT" sz="1200" b="1" i="0" u="none" strike="noStrike" dirty="0" err="1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series</a:t>
            </a:r>
            <a:r>
              <a:rPr lang="it-IT" sz="1200" b="1" i="0" u="none" strike="noStrike" dirty="0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 of Space </a:t>
            </a:r>
            <a:r>
              <a:rPr lang="it-IT" sz="1200" b="1" i="0" u="none" strike="noStrike" dirty="0" err="1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Weather</a:t>
            </a:r>
            <a:r>
              <a:rPr lang="it-IT" sz="1200" b="1" i="0" u="none" strike="noStrike" dirty="0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 events</a:t>
            </a:r>
            <a:endParaRPr dirty="0">
              <a:latin typeface="Aptos" panose="020B00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15162"/>
              </a:buClr>
              <a:buSzPts val="1200"/>
              <a:buFont typeface="Noto Sans Symbols"/>
              <a:buChar char="❑"/>
            </a:pPr>
            <a:r>
              <a:rPr lang="it-IT" sz="1200" b="1" dirty="0" err="1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Ionospheric</a:t>
            </a:r>
            <a:r>
              <a:rPr lang="it-IT" sz="1200" b="1" dirty="0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 and </a:t>
            </a:r>
            <a:r>
              <a:rPr lang="it-IT" sz="1200" b="1" dirty="0" err="1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geomagnetic</a:t>
            </a:r>
            <a:r>
              <a:rPr lang="it-IT" sz="1200" b="1" dirty="0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 </a:t>
            </a:r>
            <a:r>
              <a:rPr lang="it-IT" sz="1200" b="1" dirty="0" err="1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response</a:t>
            </a:r>
            <a:endParaRPr dirty="0">
              <a:latin typeface="Aptos" panose="020B00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15162"/>
              </a:buClr>
              <a:buSzPts val="1200"/>
              <a:buFont typeface="Noto Sans Symbols"/>
              <a:buChar char="❑"/>
            </a:pPr>
            <a:r>
              <a:rPr lang="it-IT" sz="1200" b="1" i="0" u="none" strike="noStrike" dirty="0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Event </a:t>
            </a:r>
            <a:r>
              <a:rPr lang="it-IT" sz="1200" b="1" i="0" u="none" strike="noStrike" dirty="0" err="1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communication</a:t>
            </a:r>
            <a:r>
              <a:rPr lang="it-IT" sz="1200" b="1" i="0" u="none" strike="noStrike" dirty="0">
                <a:solidFill>
                  <a:srgbClr val="315162"/>
                </a:solidFill>
                <a:latin typeface="Aptos" panose="020B0004020202020204" pitchFamily="34" charset="0"/>
                <a:ea typeface="PT Sans"/>
                <a:cs typeface="PT Sans"/>
                <a:sym typeface="PT Sans"/>
              </a:rPr>
              <a:t> to the public</a:t>
            </a:r>
            <a:endParaRPr sz="1200" dirty="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2" name="Google Shape;533;p19">
            <a:extLst>
              <a:ext uri="{FF2B5EF4-FFF2-40B4-BE49-F238E27FC236}">
                <a16:creationId xmlns:a16="http://schemas.microsoft.com/office/drawing/2014/main" id="{1CA26EA2-2C2B-C0DE-5FF7-D48A0275AF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7173" y="1256880"/>
            <a:ext cx="5029705" cy="30507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34;p19">
            <a:extLst>
              <a:ext uri="{FF2B5EF4-FFF2-40B4-BE49-F238E27FC236}">
                <a16:creationId xmlns:a16="http://schemas.microsoft.com/office/drawing/2014/main" id="{39F71270-CDF9-4500-5B35-E445C9E58333}"/>
              </a:ext>
            </a:extLst>
          </p:cNvPr>
          <p:cNvSpPr txBox="1"/>
          <p:nvPr/>
        </p:nvSpPr>
        <p:spPr>
          <a:xfrm>
            <a:off x="5917879" y="4413905"/>
            <a:ext cx="60969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Aptos" panose="020B0004020202020204" pitchFamily="34" charset="0"/>
                <a:sym typeface="Arial"/>
              </a:rPr>
              <a:t>Space </a:t>
            </a:r>
            <a:r>
              <a:rPr lang="it-IT" sz="1800" dirty="0" err="1">
                <a:solidFill>
                  <a:schemeClr val="lt1"/>
                </a:solidFill>
                <a:latin typeface="Aptos" panose="020B0004020202020204" pitchFamily="34" charset="0"/>
                <a:sym typeface="Arial"/>
              </a:rPr>
              <a:t>Weather</a:t>
            </a:r>
            <a:r>
              <a:rPr lang="it-IT" sz="1800" dirty="0">
                <a:solidFill>
                  <a:schemeClr val="lt1"/>
                </a:solidFill>
                <a:latin typeface="Aptos" panose="020B0004020202020204" pitchFamily="34" charset="0"/>
                <a:sym typeface="Arial"/>
              </a:rPr>
              <a:t> Monitoring Group (SWMG) </a:t>
            </a:r>
            <a:endParaRPr dirty="0">
              <a:latin typeface="Aptos" panose="020B00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  <a:latin typeface="Aptos" panose="020B0004020202020204" pitchFamily="34" charset="0"/>
                <a:sym typeface="Arial"/>
              </a:rPr>
              <a:t>INGV - Environment Department</a:t>
            </a:r>
            <a:endParaRPr sz="1800" dirty="0">
              <a:solidFill>
                <a:schemeClr val="lt1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6288B68-45CB-0E55-6F71-3AFE43201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682" y="1608004"/>
            <a:ext cx="1312996" cy="131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1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ore e data"/>
          <p:cNvSpPr txBox="1">
            <a:spLocks noGrp="1"/>
          </p:cNvSpPr>
          <p:nvPr>
            <p:ph type="body" idx="21"/>
          </p:nvPr>
        </p:nvSpPr>
        <p:spPr>
          <a:xfrm>
            <a:off x="401026" y="1984323"/>
            <a:ext cx="10985502" cy="23310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244566"/>
                </a:solidFill>
              </a:defRPr>
            </a:pPr>
            <a:r>
              <a:rPr lang="en-US" sz="900" dirty="0"/>
              <a:t>Lucilla Alfonsi (INGV, Italy), Wojciech J. </a:t>
            </a:r>
            <a:r>
              <a:rPr lang="en-US" sz="900" dirty="0" err="1"/>
              <a:t>Miloch</a:t>
            </a:r>
            <a:r>
              <a:rPr lang="en-US" sz="900" dirty="0"/>
              <a:t> (university of Oslo) </a:t>
            </a:r>
          </a:p>
          <a:p>
            <a:pPr>
              <a:defRPr>
                <a:solidFill>
                  <a:srgbClr val="244566"/>
                </a:solidFill>
              </a:defRPr>
            </a:pPr>
            <a:r>
              <a:rPr lang="en-US" sz="900" dirty="0"/>
              <a:t>on behalf of the AGATA Community</a:t>
            </a:r>
          </a:p>
        </p:txBody>
      </p:sp>
      <p:sp>
        <p:nvSpPr>
          <p:cNvPr id="153" name="Sottotitolo presentazione"/>
          <p:cNvSpPr txBox="1">
            <a:spLocks noGrp="1"/>
          </p:cNvSpPr>
          <p:nvPr>
            <p:ph type="subTitle" sz="quarter" idx="1"/>
          </p:nvPr>
        </p:nvSpPr>
        <p:spPr>
          <a:xfrm>
            <a:off x="94353" y="4182934"/>
            <a:ext cx="5577101" cy="12842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600">
              <a:buFont typeface="Arial" panose="020B0604020202020204" pitchFamily="34" charset="0"/>
              <a:buChar char="•"/>
              <a:defRPr>
                <a:solidFill>
                  <a:srgbClr val="244566"/>
                </a:solidFill>
              </a:defRPr>
            </a:pPr>
            <a:r>
              <a:rPr lang="en-US" sz="2000" b="0" dirty="0"/>
              <a:t>How are different atmospheric layers coupled in the </a:t>
            </a:r>
            <a:r>
              <a:rPr lang="en-US" sz="2000" dirty="0"/>
              <a:t>polar</a:t>
            </a:r>
            <a:r>
              <a:rPr lang="en-US" sz="2000" b="0" dirty="0"/>
              <a:t> regions?</a:t>
            </a:r>
          </a:p>
          <a:p>
            <a:pPr marL="228600" indent="-228600">
              <a:buFont typeface="Arial" panose="020B0604020202020204" pitchFamily="34" charset="0"/>
              <a:buChar char="•"/>
              <a:defRPr>
                <a:solidFill>
                  <a:srgbClr val="244566"/>
                </a:solidFill>
              </a:defRPr>
            </a:pPr>
            <a:r>
              <a:rPr lang="en-US" sz="2000" b="0" dirty="0"/>
              <a:t>How does the upper </a:t>
            </a:r>
            <a:r>
              <a:rPr lang="en-US" sz="2000" dirty="0"/>
              <a:t>polar</a:t>
            </a:r>
            <a:r>
              <a:rPr lang="en-US" sz="2000" b="0" dirty="0"/>
              <a:t> atmosphere respond to increased geomagnetic activity, including energy transfer from space?</a:t>
            </a:r>
          </a:p>
          <a:p>
            <a:pPr marL="228600" indent="-228600">
              <a:buFont typeface="Arial" panose="020B0604020202020204" pitchFamily="34" charset="0"/>
              <a:buChar char="•"/>
              <a:defRPr>
                <a:solidFill>
                  <a:srgbClr val="244566"/>
                </a:solidFill>
              </a:defRPr>
            </a:pPr>
            <a:r>
              <a:rPr lang="en-US" sz="2000" b="0" dirty="0"/>
              <a:t>How does the whole </a:t>
            </a:r>
            <a:r>
              <a:rPr lang="en-US" sz="2000" dirty="0"/>
              <a:t>polar</a:t>
            </a:r>
            <a:r>
              <a:rPr lang="en-US" sz="2000" b="0" dirty="0"/>
              <a:t> atmosphere impact short- and long-term climate variations?</a:t>
            </a:r>
            <a:endParaRPr lang="en-GB" sz="2000" b="0" dirty="0">
              <a:solidFill>
                <a:srgbClr val="244566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5735363" y="3096690"/>
            <a:ext cx="6456637" cy="3331423"/>
            <a:chOff x="498089" y="1150366"/>
            <a:chExt cx="10322205" cy="5266990"/>
          </a:xfrm>
        </p:grpSpPr>
        <p:pic>
          <p:nvPicPr>
            <p:cNvPr id="7" name="Picture 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3C8A637-4B8A-F7FD-2D5C-1654360D7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3304" y="1150366"/>
              <a:ext cx="5266990" cy="5266990"/>
            </a:xfrm>
            <a:prstGeom prst="rect">
              <a:avLst/>
            </a:prstGeom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63E0AF6E-16D3-DE48-A98D-589DA95C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89" y="1354935"/>
              <a:ext cx="4968227" cy="4968227"/>
            </a:xfrm>
            <a:prstGeom prst="rect">
              <a:avLst/>
            </a:prstGeom>
          </p:spPr>
        </p:pic>
      </p:grpSp>
      <p:pic>
        <p:nvPicPr>
          <p:cNvPr id="12" name="Picture 3">
            <a:extLst>
              <a:ext uri="{FF2B5EF4-FFF2-40B4-BE49-F238E27FC236}">
                <a16:creationId xmlns:a16="http://schemas.microsoft.com/office/drawing/2014/main" id="{B71C1769-F294-409B-88B5-FE4C9BADC72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3"/>
          <a:stretch/>
        </p:blipFill>
        <p:spPr>
          <a:xfrm>
            <a:off x="10467975" y="164553"/>
            <a:ext cx="1565763" cy="15568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7" y="233108"/>
            <a:ext cx="4475285" cy="155683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293010" y="2619829"/>
            <a:ext cx="5179789" cy="1477328"/>
          </a:xfrm>
          <a:prstGeom prst="rect">
            <a:avLst/>
          </a:prstGeom>
          <a:ln w="666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244566"/>
                </a:solidFill>
              </a:rPr>
              <a:t>AGATA is a new SCAR Scientific Research </a:t>
            </a:r>
            <a:r>
              <a:rPr lang="en-US" b="1" dirty="0" err="1">
                <a:solidFill>
                  <a:srgbClr val="244566"/>
                </a:solidFill>
              </a:rPr>
              <a:t>Programme</a:t>
            </a:r>
            <a:r>
              <a:rPr lang="en-US" b="1" dirty="0">
                <a:solidFill>
                  <a:srgbClr val="244566"/>
                </a:solidFill>
              </a:rPr>
              <a:t> (SRP) aiming to significantly advance the current knowledge of the Antarctic atmosphere and </a:t>
            </a:r>
            <a:r>
              <a:rPr lang="en-US" b="1" dirty="0" err="1">
                <a:solidFill>
                  <a:srgbClr val="244566"/>
                </a:solidFill>
              </a:rPr>
              <a:t>geospace</a:t>
            </a:r>
            <a:r>
              <a:rPr lang="en-US" b="1" dirty="0">
                <a:solidFill>
                  <a:srgbClr val="244566"/>
                </a:solidFill>
              </a:rPr>
              <a:t>, also in the </a:t>
            </a:r>
            <a:r>
              <a:rPr lang="en-US" b="1" u="sng" dirty="0">
                <a:solidFill>
                  <a:srgbClr val="244566"/>
                </a:solidFill>
              </a:rPr>
              <a:t>bipolar, interhemispheric </a:t>
            </a:r>
            <a:r>
              <a:rPr lang="en-US" b="1" dirty="0">
                <a:solidFill>
                  <a:srgbClr val="244566"/>
                </a:solidFill>
              </a:rPr>
              <a:t>context.</a:t>
            </a:r>
            <a:endParaRPr lang="it-IT" b="1" dirty="0">
              <a:solidFill>
                <a:srgbClr val="244566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6D143D-99D8-F974-7386-386A15C48C94}"/>
              </a:ext>
            </a:extLst>
          </p:cNvPr>
          <p:cNvSpPr txBox="1"/>
          <p:nvPr/>
        </p:nvSpPr>
        <p:spPr>
          <a:xfrm>
            <a:off x="5939360" y="6428113"/>
            <a:ext cx="6094378" cy="4529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lnSpc>
                <a:spcPct val="170000"/>
              </a:lnSpc>
              <a:defRPr>
                <a:solidFill>
                  <a:srgbClr val="244566"/>
                </a:solidFill>
              </a:defRPr>
            </a:pPr>
            <a:r>
              <a:rPr lang="en-GB" sz="1600" b="1" dirty="0">
                <a:solidFill>
                  <a:srgbClr val="244566"/>
                </a:solidFill>
              </a:rPr>
              <a:t>www.scar.org/science/agata/home/</a:t>
            </a:r>
          </a:p>
        </p:txBody>
      </p:sp>
      <p:pic>
        <p:nvPicPr>
          <p:cNvPr id="4" name="Google Shape;196;p4" descr="A qr code with a white line&#10;&#10;Description automatically generated">
            <a:extLst>
              <a:ext uri="{FF2B5EF4-FFF2-40B4-BE49-F238E27FC236}">
                <a16:creationId xmlns:a16="http://schemas.microsoft.com/office/drawing/2014/main" id="{049A9332-DDAB-7BE2-E86D-82AC3A38734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20502" y="458225"/>
            <a:ext cx="1856635" cy="19494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8;p4">
            <a:extLst>
              <a:ext uri="{FF2B5EF4-FFF2-40B4-BE49-F238E27FC236}">
                <a16:creationId xmlns:a16="http://schemas.microsoft.com/office/drawing/2014/main" id="{5A054A6A-FDD8-15BD-F387-140D0B693EA9}"/>
              </a:ext>
            </a:extLst>
          </p:cNvPr>
          <p:cNvSpPr txBox="1"/>
          <p:nvPr/>
        </p:nvSpPr>
        <p:spPr>
          <a:xfrm>
            <a:off x="5688695" y="84305"/>
            <a:ext cx="27468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244566"/>
                </a:solidFill>
              </a:rPr>
              <a:t>Registration form:</a:t>
            </a:r>
            <a:endParaRPr sz="2000" dirty="0">
              <a:solidFill>
                <a:srgbClr val="244566"/>
              </a:solidFill>
            </a:endParaRPr>
          </a:p>
        </p:txBody>
      </p:sp>
      <p:sp>
        <p:nvSpPr>
          <p:cNvPr id="10" name="Google Shape;200;p4">
            <a:extLst>
              <a:ext uri="{FF2B5EF4-FFF2-40B4-BE49-F238E27FC236}">
                <a16:creationId xmlns:a16="http://schemas.microsoft.com/office/drawing/2014/main" id="{9348EE56-016E-3B89-666E-22B68C6E869A}"/>
              </a:ext>
            </a:extLst>
          </p:cNvPr>
          <p:cNvSpPr txBox="1"/>
          <p:nvPr/>
        </p:nvSpPr>
        <p:spPr>
          <a:xfrm>
            <a:off x="5688695" y="2364970"/>
            <a:ext cx="436824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4456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https://nettskjema.no/a/agata-registration</a:t>
            </a:r>
            <a:endParaRPr sz="1800" dirty="0">
              <a:solidFill>
                <a:srgbClr val="244566"/>
              </a:solidFill>
            </a:endParaRPr>
          </a:p>
        </p:txBody>
      </p:sp>
      <p:sp>
        <p:nvSpPr>
          <p:cNvPr id="11" name="Google Shape;191;g36f1a9f9a56_0_82">
            <a:extLst>
              <a:ext uri="{FF2B5EF4-FFF2-40B4-BE49-F238E27FC236}">
                <a16:creationId xmlns:a16="http://schemas.microsoft.com/office/drawing/2014/main" id="{B88A59D1-EDFC-2334-5BB3-F8AB97B8AFEC}"/>
              </a:ext>
            </a:extLst>
          </p:cNvPr>
          <p:cNvSpPr txBox="1"/>
          <p:nvPr/>
        </p:nvSpPr>
        <p:spPr>
          <a:xfrm>
            <a:off x="7998088" y="1204882"/>
            <a:ext cx="1976922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rgbClr val="244566"/>
                </a:solidFill>
              </a:rPr>
              <a:t>Join </a:t>
            </a:r>
            <a:r>
              <a:rPr lang="it-IT" sz="3200" b="1" dirty="0" err="1">
                <a:solidFill>
                  <a:srgbClr val="244566"/>
                </a:solidFill>
              </a:rPr>
              <a:t>us</a:t>
            </a:r>
            <a:r>
              <a:rPr lang="it-IT" sz="3200" b="1" dirty="0">
                <a:solidFill>
                  <a:srgbClr val="244566"/>
                </a:solidFill>
              </a:rPr>
              <a:t>!</a:t>
            </a:r>
            <a:endParaRPr lang="it-IT" sz="3600" b="1" dirty="0">
              <a:solidFill>
                <a:srgbClr val="24456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7262BA-3C68-E7C1-5B51-37CA879A6C13}"/>
              </a:ext>
            </a:extLst>
          </p:cNvPr>
          <p:cNvSpPr txBox="1"/>
          <p:nvPr/>
        </p:nvSpPr>
        <p:spPr>
          <a:xfrm>
            <a:off x="71120" y="0"/>
            <a:ext cx="119887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noProof="0" dirty="0"/>
              <a:t>Ionospheric variability</a:t>
            </a:r>
          </a:p>
          <a:p>
            <a:pPr algn="ctr"/>
            <a:endParaRPr lang="en-GB" sz="1100" b="1" noProof="0" dirty="0"/>
          </a:p>
          <a:p>
            <a:pPr algn="just"/>
            <a:r>
              <a:rPr lang="en-GB" noProof="0" dirty="0">
                <a:solidFill>
                  <a:srgbClr val="00B050"/>
                </a:solidFill>
              </a:rPr>
              <a:t>Regular (mostly predictable) variability</a:t>
            </a:r>
          </a:p>
          <a:p>
            <a:pPr algn="just"/>
            <a:r>
              <a:rPr lang="en-GB" noProof="0" dirty="0">
                <a:solidFill>
                  <a:srgbClr val="C00000"/>
                </a:solidFill>
              </a:rPr>
              <a:t>Irregular (mostly unpredictable) variability</a:t>
            </a:r>
          </a:p>
          <a:p>
            <a:pPr algn="just"/>
            <a:r>
              <a:rPr lang="en-GB" noProof="0" dirty="0"/>
              <a:t>Sometimes it is not easy to catalogue the variability as only regular or irregular</a:t>
            </a:r>
            <a:endParaRPr lang="en-GB" sz="1600" noProof="0" dirty="0"/>
          </a:p>
        </p:txBody>
      </p:sp>
      <p:pic>
        <p:nvPicPr>
          <p:cNvPr id="8" name="object 3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360" y="1432560"/>
            <a:ext cx="4815825" cy="538614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094416" y="2015233"/>
            <a:ext cx="3764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>
                <a:solidFill>
                  <a:srgbClr val="00B050"/>
                </a:solidFill>
              </a:rPr>
              <a:t>Quiet</a:t>
            </a:r>
            <a:r>
              <a:rPr lang="en-GB" sz="1600" noProof="0" dirty="0"/>
              <a:t> and </a:t>
            </a:r>
            <a:r>
              <a:rPr lang="en-GB" sz="1600" noProof="0" dirty="0">
                <a:solidFill>
                  <a:srgbClr val="FF0000"/>
                </a:solidFill>
              </a:rPr>
              <a:t>disturbed</a:t>
            </a:r>
            <a:r>
              <a:rPr lang="en-GB" sz="1600" noProof="0" dirty="0"/>
              <a:t> variability vs height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326716" y="2860092"/>
            <a:ext cx="3866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>
                <a:solidFill>
                  <a:srgbClr val="00B050"/>
                </a:solidFill>
              </a:rPr>
              <a:t>Quiet</a:t>
            </a:r>
            <a:r>
              <a:rPr lang="en-GB" sz="1600" noProof="0" dirty="0"/>
              <a:t> and </a:t>
            </a:r>
            <a:r>
              <a:rPr lang="en-GB" sz="1600" noProof="0" dirty="0">
                <a:solidFill>
                  <a:srgbClr val="FF0000"/>
                </a:solidFill>
              </a:rPr>
              <a:t>disturbed</a:t>
            </a:r>
            <a:r>
              <a:rPr lang="en-GB" sz="1600" noProof="0" dirty="0"/>
              <a:t> variability vs latitude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666696" y="3704951"/>
            <a:ext cx="3389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>
                <a:solidFill>
                  <a:srgbClr val="00B050"/>
                </a:solidFill>
              </a:rPr>
              <a:t>Day-night </a:t>
            </a:r>
            <a:r>
              <a:rPr lang="en-GB" sz="1600" noProof="0" dirty="0"/>
              <a:t>and </a:t>
            </a:r>
            <a:r>
              <a:rPr lang="en-GB" sz="1600" noProof="0" dirty="0">
                <a:solidFill>
                  <a:srgbClr val="FF0000"/>
                </a:solidFill>
              </a:rPr>
              <a:t>storm time</a:t>
            </a:r>
            <a:r>
              <a:rPr lang="en-GB" sz="1600" noProof="0" dirty="0"/>
              <a:t> variability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560162" y="4549810"/>
            <a:ext cx="1947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>
                <a:solidFill>
                  <a:srgbClr val="00B050"/>
                </a:solidFill>
              </a:rPr>
              <a:t>Seasonal </a:t>
            </a:r>
            <a:r>
              <a:rPr lang="en-GB" sz="1600" noProof="0" dirty="0"/>
              <a:t>variability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405024" y="5224513"/>
            <a:ext cx="4968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>
                <a:solidFill>
                  <a:srgbClr val="00B050"/>
                </a:solidFill>
              </a:rPr>
              <a:t>11-years solar activity </a:t>
            </a:r>
            <a:r>
              <a:rPr lang="en-GB" sz="1600" noProof="0" dirty="0"/>
              <a:t>and </a:t>
            </a:r>
            <a:r>
              <a:rPr lang="en-GB" sz="1600" noProof="0" dirty="0">
                <a:solidFill>
                  <a:srgbClr val="FF0000"/>
                </a:solidFill>
              </a:rPr>
              <a:t>space weather </a:t>
            </a:r>
            <a:r>
              <a:rPr lang="en-GB" sz="1600" noProof="0" dirty="0"/>
              <a:t>variability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496632" y="6249649"/>
            <a:ext cx="6171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/>
              <a:t>Variability induced by </a:t>
            </a:r>
            <a:r>
              <a:rPr lang="en-GB" sz="1400" noProof="0" dirty="0">
                <a:solidFill>
                  <a:srgbClr val="00B050"/>
                </a:solidFill>
              </a:rPr>
              <a:t>existence of geomagnetic field </a:t>
            </a:r>
            <a:r>
              <a:rPr lang="en-GB" sz="1400" noProof="0" dirty="0"/>
              <a:t>and by </a:t>
            </a:r>
            <a:r>
              <a:rPr lang="en-GB" sz="1400" noProof="0" dirty="0">
                <a:solidFill>
                  <a:srgbClr val="FF0000"/>
                </a:solidFill>
              </a:rPr>
              <a:t>space weather </a:t>
            </a:r>
          </a:p>
        </p:txBody>
      </p:sp>
    </p:spTree>
    <p:extLst>
      <p:ext uri="{BB962C8B-B14F-4D97-AF65-F5344CB8AC3E}">
        <p14:creationId xmlns:p14="http://schemas.microsoft.com/office/powerpoint/2010/main" val="210098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237105" y="143634"/>
            <a:ext cx="363432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b="1" noProof="0" dirty="0"/>
              <a:t>Ionospheric irregular variability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45474" y="742894"/>
            <a:ext cx="52036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noProof="0" dirty="0"/>
              <a:t>Neutral atmosphere variability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noProof="0" dirty="0"/>
              <a:t>Earthquake, volcanic and tsunami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noProof="0" dirty="0"/>
              <a:t>Eclipses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noProof="0" dirty="0"/>
              <a:t>Anthropogenic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noProof="0" dirty="0"/>
              <a:t>Space weather events</a:t>
            </a:r>
            <a:endParaRPr lang="en-GB" sz="1600" b="1" noProof="0" dirty="0"/>
          </a:p>
        </p:txBody>
      </p:sp>
      <p:pic>
        <p:nvPicPr>
          <p:cNvPr id="2050" name="Picture 2" descr="GNSS ionospheric seismology: Recent observation evidences and  characteristics - Science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4" y="2738731"/>
            <a:ext cx="5342767" cy="379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72863" y="6529700"/>
            <a:ext cx="410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noProof="0" dirty="0"/>
              <a:t>From Jin et al., 2015 (adapted from </a:t>
            </a:r>
            <a:r>
              <a:rPr lang="en-GB" sz="1400" i="1" noProof="0" dirty="0" err="1"/>
              <a:t>Kamogawa</a:t>
            </a:r>
            <a:r>
              <a:rPr lang="en-GB" sz="1400" i="1" noProof="0" dirty="0"/>
              <a:t>, 2004)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b="10900"/>
          <a:stretch/>
        </p:blipFill>
        <p:spPr>
          <a:xfrm>
            <a:off x="6054263" y="2760692"/>
            <a:ext cx="5963386" cy="37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1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D5E45C-A5DF-C658-17CE-2C6B0619B5A3}"/>
              </a:ext>
            </a:extLst>
          </p:cNvPr>
          <p:cNvSpPr txBox="1"/>
          <p:nvPr/>
        </p:nvSpPr>
        <p:spPr>
          <a:xfrm>
            <a:off x="585107" y="260093"/>
            <a:ext cx="11021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Ionospheric </a:t>
            </a:r>
            <a:r>
              <a:rPr lang="en-GB" b="1" noProof="0" dirty="0"/>
              <a:t>irregularities: regions of uneven electron density distribution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90ACFE0-CCCC-C183-92CA-1B5E676DA7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632" b="29068"/>
          <a:stretch>
            <a:fillRect/>
          </a:stretch>
        </p:blipFill>
        <p:spPr>
          <a:xfrm>
            <a:off x="1995413" y="867747"/>
            <a:ext cx="7596456" cy="591906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1A90B0-5532-60F3-B660-120B8ED299B4}"/>
              </a:ext>
            </a:extLst>
          </p:cNvPr>
          <p:cNvSpPr txBox="1"/>
          <p:nvPr/>
        </p:nvSpPr>
        <p:spPr>
          <a:xfrm>
            <a:off x="10562253" y="6430049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Alfonsi et al., 2021</a:t>
            </a:r>
          </a:p>
        </p:txBody>
      </p:sp>
    </p:spTree>
    <p:extLst>
      <p:ext uri="{BB962C8B-B14F-4D97-AF65-F5344CB8AC3E}">
        <p14:creationId xmlns:p14="http://schemas.microsoft.com/office/powerpoint/2010/main" val="396559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964" y="-1"/>
            <a:ext cx="120897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noProof="0" dirty="0"/>
              <a:t>The ionospheric electron density and the height can be derived from radio probing (ground and space-based) exploiting the ionosphere property of influencing the radio wave propagation (by working frequencies spanning from kHz to GHz range).</a:t>
            </a:r>
          </a:p>
        </p:txBody>
      </p:sp>
      <p:pic>
        <p:nvPicPr>
          <p:cNvPr id="5" name="Picture 8" descr="spettro_frequen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23" y="1239534"/>
            <a:ext cx="7022778" cy="405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68823" y="5431266"/>
            <a:ext cx="5238427" cy="12275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noProof="0" dirty="0"/>
              <a:t>VHF, HF radars and receivers provide several information on plasma structuring and variability </a:t>
            </a:r>
            <a:r>
              <a:rPr lang="en-GB" noProof="0" dirty="0">
                <a:solidFill>
                  <a:srgbClr val="FF0000"/>
                </a:solidFill>
              </a:rPr>
              <a:t>but the devices are sparse and offer poor coverage (in time and space)</a:t>
            </a:r>
          </a:p>
        </p:txBody>
      </p:sp>
      <p:sp>
        <p:nvSpPr>
          <p:cNvPr id="6" name="Rettangolo 5"/>
          <p:cNvSpPr/>
          <p:nvPr/>
        </p:nvSpPr>
        <p:spPr>
          <a:xfrm>
            <a:off x="7321551" y="5433117"/>
            <a:ext cx="3680746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noProof="0" dirty="0"/>
              <a:t>L-band</a:t>
            </a:r>
            <a:r>
              <a:rPr lang="en-GB" b="1" noProof="0" dirty="0"/>
              <a:t> </a:t>
            </a:r>
            <a:r>
              <a:rPr lang="en-GB" noProof="0" dirty="0"/>
              <a:t>(</a:t>
            </a:r>
            <a:r>
              <a:rPr lang="en-GB" noProof="0" dirty="0" err="1"/>
              <a:t>eg.</a:t>
            </a:r>
            <a:r>
              <a:rPr lang="en-GB" noProof="0" dirty="0"/>
              <a:t> GNSS) is a very powerful diagnostic tool </a:t>
            </a:r>
            <a:r>
              <a:rPr lang="en-GB" noProof="0" dirty="0">
                <a:solidFill>
                  <a:srgbClr val="FF0000"/>
                </a:solidFill>
              </a:rPr>
              <a:t>but often does not provide a complete picture in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228257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magin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92" y="5174145"/>
            <a:ext cx="1647621" cy="1181453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9733">
            <a:off x="1781366" y="1644402"/>
            <a:ext cx="1085182" cy="2456901"/>
          </a:xfrm>
          <a:prstGeom prst="rect">
            <a:avLst/>
          </a:prstGeom>
        </p:spPr>
      </p:pic>
      <p:pic>
        <p:nvPicPr>
          <p:cNvPr id="1036" name="Picture 12" descr="Risultati immagini per gps satell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3791">
            <a:off x="1362697" y="498224"/>
            <a:ext cx="639251" cy="5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magine correl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47" y="5755107"/>
            <a:ext cx="786120" cy="67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9733">
            <a:off x="1781365" y="1678522"/>
            <a:ext cx="1085182" cy="2456901"/>
          </a:xfrm>
          <a:prstGeom prst="rect">
            <a:avLst/>
          </a:prstGeom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641" y="1753737"/>
            <a:ext cx="1085182" cy="2456901"/>
          </a:xfrm>
          <a:prstGeom prst="rect">
            <a:avLst/>
          </a:prstGeom>
        </p:spPr>
      </p:pic>
      <p:cxnSp>
        <p:nvCxnSpPr>
          <p:cNvPr id="66" name="Connettore diritto 65"/>
          <p:cNvCxnSpPr/>
          <p:nvPr/>
        </p:nvCxnSpPr>
        <p:spPr>
          <a:xfrm>
            <a:off x="4461755" y="4184753"/>
            <a:ext cx="11453" cy="106598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diritto 67"/>
          <p:cNvCxnSpPr/>
          <p:nvPr/>
        </p:nvCxnSpPr>
        <p:spPr>
          <a:xfrm flipH="1">
            <a:off x="4627787" y="3981642"/>
            <a:ext cx="3205" cy="126909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diritto 69"/>
          <p:cNvCxnSpPr/>
          <p:nvPr/>
        </p:nvCxnSpPr>
        <p:spPr>
          <a:xfrm flipH="1">
            <a:off x="4777323" y="3500651"/>
            <a:ext cx="8248" cy="175907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diritto 72"/>
          <p:cNvCxnSpPr/>
          <p:nvPr/>
        </p:nvCxnSpPr>
        <p:spPr>
          <a:xfrm flipH="1">
            <a:off x="4923654" y="3495727"/>
            <a:ext cx="8248" cy="175907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diritto 73"/>
          <p:cNvCxnSpPr/>
          <p:nvPr/>
        </p:nvCxnSpPr>
        <p:spPr>
          <a:xfrm>
            <a:off x="5072563" y="3389894"/>
            <a:ext cx="3715" cy="1846558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diritto 75"/>
          <p:cNvCxnSpPr/>
          <p:nvPr/>
        </p:nvCxnSpPr>
        <p:spPr>
          <a:xfrm flipH="1">
            <a:off x="5202954" y="2982188"/>
            <a:ext cx="20819" cy="22685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Immagine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256" y="1659562"/>
            <a:ext cx="1085182" cy="2456901"/>
          </a:xfrm>
          <a:prstGeom prst="rect">
            <a:avLst/>
          </a:prstGeom>
        </p:spPr>
      </p:pic>
      <p:cxnSp>
        <p:nvCxnSpPr>
          <p:cNvPr id="79" name="Connettore diritto 78"/>
          <p:cNvCxnSpPr/>
          <p:nvPr/>
        </p:nvCxnSpPr>
        <p:spPr>
          <a:xfrm flipH="1">
            <a:off x="6677072" y="2370035"/>
            <a:ext cx="1816201" cy="943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diritto 80"/>
          <p:cNvCxnSpPr/>
          <p:nvPr/>
        </p:nvCxnSpPr>
        <p:spPr>
          <a:xfrm flipH="1">
            <a:off x="6677071" y="2072166"/>
            <a:ext cx="1816201" cy="943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Immagin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5665" y="2251821"/>
            <a:ext cx="912405" cy="236428"/>
          </a:xfrm>
          <a:prstGeom prst="rect">
            <a:avLst/>
          </a:prstGeom>
        </p:spPr>
      </p:pic>
      <p:pic>
        <p:nvPicPr>
          <p:cNvPr id="1040" name="Picture 16" descr="Risultati immagini per china seismo-electromagnetic satelli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10" y="1376856"/>
            <a:ext cx="1190086" cy="11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ttore diritto 31"/>
          <p:cNvCxnSpPr>
            <a:stCxn id="1036" idx="2"/>
            <a:endCxn id="1038" idx="0"/>
          </p:cNvCxnSpPr>
          <p:nvPr/>
        </p:nvCxnSpPr>
        <p:spPr>
          <a:xfrm>
            <a:off x="1797928" y="1024681"/>
            <a:ext cx="683279" cy="473042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diritto 83"/>
          <p:cNvCxnSpPr/>
          <p:nvPr/>
        </p:nvCxnSpPr>
        <p:spPr>
          <a:xfrm>
            <a:off x="1897039" y="1793586"/>
            <a:ext cx="327147" cy="228027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diritto 88"/>
          <p:cNvCxnSpPr/>
          <p:nvPr/>
        </p:nvCxnSpPr>
        <p:spPr>
          <a:xfrm flipV="1">
            <a:off x="2088147" y="2920620"/>
            <a:ext cx="755721" cy="109335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diritto 91"/>
          <p:cNvCxnSpPr/>
          <p:nvPr/>
        </p:nvCxnSpPr>
        <p:spPr>
          <a:xfrm flipV="1">
            <a:off x="2105741" y="3121355"/>
            <a:ext cx="665568" cy="101304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diritto 93"/>
          <p:cNvCxnSpPr/>
          <p:nvPr/>
        </p:nvCxnSpPr>
        <p:spPr>
          <a:xfrm flipV="1">
            <a:off x="2131206" y="3323658"/>
            <a:ext cx="519237" cy="85937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diritto 97"/>
          <p:cNvCxnSpPr/>
          <p:nvPr/>
        </p:nvCxnSpPr>
        <p:spPr>
          <a:xfrm flipV="1">
            <a:off x="2144906" y="3557117"/>
            <a:ext cx="212667" cy="21783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diritto 98"/>
          <p:cNvCxnSpPr/>
          <p:nvPr/>
        </p:nvCxnSpPr>
        <p:spPr>
          <a:xfrm flipV="1">
            <a:off x="2162500" y="3736574"/>
            <a:ext cx="240149" cy="35029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diritto 99"/>
          <p:cNvCxnSpPr/>
          <p:nvPr/>
        </p:nvCxnSpPr>
        <p:spPr>
          <a:xfrm flipV="1">
            <a:off x="2187965" y="3929278"/>
            <a:ext cx="178675" cy="29262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diritto 101"/>
          <p:cNvCxnSpPr/>
          <p:nvPr/>
        </p:nvCxnSpPr>
        <p:spPr>
          <a:xfrm flipV="1">
            <a:off x="2014793" y="2568777"/>
            <a:ext cx="665568" cy="101304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diritto 102"/>
          <p:cNvCxnSpPr/>
          <p:nvPr/>
        </p:nvCxnSpPr>
        <p:spPr>
          <a:xfrm flipV="1">
            <a:off x="2040258" y="2739695"/>
            <a:ext cx="768934" cy="117323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diritto 103"/>
          <p:cNvCxnSpPr/>
          <p:nvPr/>
        </p:nvCxnSpPr>
        <p:spPr>
          <a:xfrm flipV="1">
            <a:off x="1945720" y="2073821"/>
            <a:ext cx="257204" cy="51791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diritto 104"/>
          <p:cNvCxnSpPr/>
          <p:nvPr/>
        </p:nvCxnSpPr>
        <p:spPr>
          <a:xfrm flipV="1">
            <a:off x="1963314" y="2248614"/>
            <a:ext cx="427510" cy="69701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diritto 105"/>
          <p:cNvCxnSpPr/>
          <p:nvPr/>
        </p:nvCxnSpPr>
        <p:spPr>
          <a:xfrm flipV="1">
            <a:off x="1988779" y="2419314"/>
            <a:ext cx="519237" cy="85937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diritto 112"/>
          <p:cNvCxnSpPr/>
          <p:nvPr/>
        </p:nvCxnSpPr>
        <p:spPr>
          <a:xfrm>
            <a:off x="4440550" y="3029955"/>
            <a:ext cx="6719" cy="1055086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/>
          <p:cNvCxnSpPr/>
          <p:nvPr/>
        </p:nvCxnSpPr>
        <p:spPr>
          <a:xfrm>
            <a:off x="4440550" y="3029955"/>
            <a:ext cx="741049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/>
          <p:cNvCxnSpPr/>
          <p:nvPr/>
        </p:nvCxnSpPr>
        <p:spPr>
          <a:xfrm>
            <a:off x="4451434" y="3182355"/>
            <a:ext cx="741049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/>
          <p:cNvCxnSpPr/>
          <p:nvPr/>
        </p:nvCxnSpPr>
        <p:spPr>
          <a:xfrm flipV="1">
            <a:off x="4435101" y="3323658"/>
            <a:ext cx="666037" cy="11097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/>
          <p:cNvCxnSpPr/>
          <p:nvPr/>
        </p:nvCxnSpPr>
        <p:spPr>
          <a:xfrm>
            <a:off x="4435103" y="3487155"/>
            <a:ext cx="432000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/>
          <p:cNvCxnSpPr/>
          <p:nvPr/>
        </p:nvCxnSpPr>
        <p:spPr>
          <a:xfrm>
            <a:off x="4429659" y="3639555"/>
            <a:ext cx="216000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/>
          <p:cNvCxnSpPr/>
          <p:nvPr/>
        </p:nvCxnSpPr>
        <p:spPr>
          <a:xfrm>
            <a:off x="4451427" y="3791955"/>
            <a:ext cx="216000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/>
          <p:cNvCxnSpPr/>
          <p:nvPr/>
        </p:nvCxnSpPr>
        <p:spPr>
          <a:xfrm>
            <a:off x="4451423" y="3944355"/>
            <a:ext cx="180000" cy="0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e 7"/>
          <p:cNvSpPr/>
          <p:nvPr/>
        </p:nvSpPr>
        <p:spPr>
          <a:xfrm>
            <a:off x="7420795" y="1979021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0" name="Ovale 49"/>
          <p:cNvSpPr/>
          <p:nvPr/>
        </p:nvSpPr>
        <p:spPr>
          <a:xfrm>
            <a:off x="7703819" y="2281642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Rettangolo 8"/>
          <p:cNvSpPr/>
          <p:nvPr/>
        </p:nvSpPr>
        <p:spPr>
          <a:xfrm rot="4919267">
            <a:off x="761223" y="2782388"/>
            <a:ext cx="2218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-35" noProof="0" dirty="0">
                <a:cs typeface="Times New Roman" panose="02020603050405020304" pitchFamily="18" charset="0"/>
              </a:rPr>
              <a:t>Integrated information</a:t>
            </a:r>
            <a:endParaRPr lang="en-GB" noProof="0" dirty="0"/>
          </a:p>
        </p:txBody>
      </p:sp>
      <p:sp>
        <p:nvSpPr>
          <p:cNvPr id="52" name="Rettangolo 51"/>
          <p:cNvSpPr/>
          <p:nvPr/>
        </p:nvSpPr>
        <p:spPr>
          <a:xfrm>
            <a:off x="401182" y="5961936"/>
            <a:ext cx="154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35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GNSS receivers</a:t>
            </a:r>
            <a:endParaRPr lang="en-GB" b="1" noProof="0" dirty="0"/>
          </a:p>
        </p:txBody>
      </p:sp>
      <p:sp>
        <p:nvSpPr>
          <p:cNvPr id="53" name="Rettangolo 52"/>
          <p:cNvSpPr/>
          <p:nvPr/>
        </p:nvSpPr>
        <p:spPr>
          <a:xfrm>
            <a:off x="4426673" y="6050028"/>
            <a:ext cx="1157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35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Ionosonde</a:t>
            </a:r>
            <a:endParaRPr lang="en-GB" b="1" noProof="0" dirty="0"/>
          </a:p>
        </p:txBody>
      </p:sp>
      <p:sp>
        <p:nvSpPr>
          <p:cNvPr id="54" name="Rettangolo 53"/>
          <p:cNvSpPr/>
          <p:nvPr/>
        </p:nvSpPr>
        <p:spPr>
          <a:xfrm>
            <a:off x="3610357" y="325116"/>
            <a:ext cx="5005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spc="-35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Multi-sensor observation</a:t>
            </a:r>
            <a:endParaRPr lang="en-GB" sz="3600" noProof="0" dirty="0"/>
          </a:p>
        </p:txBody>
      </p:sp>
      <p:sp>
        <p:nvSpPr>
          <p:cNvPr id="55" name="Rettangolo 54"/>
          <p:cNvSpPr/>
          <p:nvPr/>
        </p:nvSpPr>
        <p:spPr>
          <a:xfrm>
            <a:off x="7770830" y="2127647"/>
            <a:ext cx="8593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spc="-35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Swarm A/C</a:t>
            </a:r>
            <a:endParaRPr lang="en-GB" sz="1200" b="1" noProof="0" dirty="0"/>
          </a:p>
        </p:txBody>
      </p:sp>
      <p:sp>
        <p:nvSpPr>
          <p:cNvPr id="56" name="Rettangolo 55"/>
          <p:cNvSpPr/>
          <p:nvPr/>
        </p:nvSpPr>
        <p:spPr>
          <a:xfrm>
            <a:off x="7530969" y="1814988"/>
            <a:ext cx="11191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spc="-35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CSES / Swarm B</a:t>
            </a:r>
            <a:endParaRPr lang="en-GB" sz="1200" b="1" noProof="0" dirty="0"/>
          </a:p>
        </p:txBody>
      </p:sp>
      <p:sp>
        <p:nvSpPr>
          <p:cNvPr id="57" name="Rettangolo 56"/>
          <p:cNvSpPr/>
          <p:nvPr/>
        </p:nvSpPr>
        <p:spPr>
          <a:xfrm>
            <a:off x="-59025" y="3754088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spc="-35" noProof="0" dirty="0">
                <a:cs typeface="Times New Roman" panose="02020603050405020304" pitchFamily="18" charset="0"/>
              </a:rPr>
              <a:t>50 km</a:t>
            </a:r>
            <a:endParaRPr lang="en-GB" i="1" noProof="0" dirty="0"/>
          </a:p>
        </p:txBody>
      </p:sp>
      <p:sp>
        <p:nvSpPr>
          <p:cNvPr id="58" name="Rettangolo 57"/>
          <p:cNvSpPr/>
          <p:nvPr/>
        </p:nvSpPr>
        <p:spPr>
          <a:xfrm>
            <a:off x="-60391" y="1722655"/>
            <a:ext cx="961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spc="-35" noProof="0" dirty="0">
                <a:cs typeface="Times New Roman" panose="02020603050405020304" pitchFamily="18" charset="0"/>
              </a:rPr>
              <a:t>1000 km</a:t>
            </a:r>
            <a:endParaRPr lang="en-GB" i="1" noProof="0" dirty="0"/>
          </a:p>
        </p:txBody>
      </p:sp>
      <p:sp>
        <p:nvSpPr>
          <p:cNvPr id="61" name="Rettangolo 60"/>
          <p:cNvSpPr/>
          <p:nvPr/>
        </p:nvSpPr>
        <p:spPr>
          <a:xfrm rot="16200000">
            <a:off x="-481882" y="2703346"/>
            <a:ext cx="1204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-35" noProof="0" dirty="0">
                <a:cs typeface="Times New Roman" panose="02020603050405020304" pitchFamily="18" charset="0"/>
              </a:rPr>
              <a:t>Ionosphere</a:t>
            </a:r>
            <a:endParaRPr lang="en-GB" noProof="0" dirty="0"/>
          </a:p>
        </p:txBody>
      </p:sp>
      <p:sp>
        <p:nvSpPr>
          <p:cNvPr id="62" name="Rettangolo 61"/>
          <p:cNvSpPr/>
          <p:nvPr/>
        </p:nvSpPr>
        <p:spPr>
          <a:xfrm>
            <a:off x="6356922" y="1086223"/>
            <a:ext cx="2262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pc="-35" noProof="0" dirty="0">
                <a:cs typeface="Times New Roman" panose="02020603050405020304" pitchFamily="18" charset="0"/>
              </a:rPr>
              <a:t>In-situ information of </a:t>
            </a:r>
          </a:p>
          <a:p>
            <a:pPr algn="ctr"/>
            <a:r>
              <a:rPr lang="en-GB" spc="-35" noProof="0" dirty="0">
                <a:cs typeface="Times New Roman" panose="02020603050405020304" pitchFamily="18" charset="0"/>
              </a:rPr>
              <a:t>the topside ionosphere</a:t>
            </a:r>
            <a:endParaRPr lang="en-GB" noProof="0" dirty="0"/>
          </a:p>
        </p:txBody>
      </p:sp>
      <p:sp>
        <p:nvSpPr>
          <p:cNvPr id="63" name="Rettangolo 62"/>
          <p:cNvSpPr/>
          <p:nvPr/>
        </p:nvSpPr>
        <p:spPr>
          <a:xfrm>
            <a:off x="3457012" y="1101609"/>
            <a:ext cx="2350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pc="-35" noProof="0" dirty="0">
                <a:cs typeface="Times New Roman" panose="02020603050405020304" pitchFamily="18" charset="0"/>
              </a:rPr>
              <a:t>Bottom-side ionosphere</a:t>
            </a:r>
          </a:p>
          <a:p>
            <a:pPr algn="ctr"/>
            <a:r>
              <a:rPr lang="en-GB" spc="-35" noProof="0" dirty="0">
                <a:cs typeface="Times New Roman" panose="02020603050405020304" pitchFamily="18" charset="0"/>
              </a:rPr>
              <a:t>information</a:t>
            </a:r>
            <a:endParaRPr lang="en-GB" noProof="0" dirty="0"/>
          </a:p>
        </p:txBody>
      </p:sp>
      <p:sp>
        <p:nvSpPr>
          <p:cNvPr id="64" name="Rettangolo 63"/>
          <p:cNvSpPr/>
          <p:nvPr/>
        </p:nvSpPr>
        <p:spPr>
          <a:xfrm>
            <a:off x="6317524" y="1816272"/>
            <a:ext cx="9582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spc="-35" noProof="0" dirty="0">
                <a:cs typeface="Times New Roman" panose="02020603050405020304" pitchFamily="18" charset="0"/>
              </a:rPr>
              <a:t>⁓ 510 km</a:t>
            </a:r>
            <a:endParaRPr lang="en-GB" sz="1600" i="1" noProof="0" dirty="0"/>
          </a:p>
        </p:txBody>
      </p:sp>
      <p:sp>
        <p:nvSpPr>
          <p:cNvPr id="65" name="Rettangolo 64"/>
          <p:cNvSpPr/>
          <p:nvPr/>
        </p:nvSpPr>
        <p:spPr>
          <a:xfrm>
            <a:off x="6469924" y="2112360"/>
            <a:ext cx="9582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i="1" spc="-35" noProof="0" dirty="0">
                <a:cs typeface="Times New Roman" panose="02020603050405020304" pitchFamily="18" charset="0"/>
              </a:rPr>
              <a:t>⁓ 440 km</a:t>
            </a:r>
            <a:endParaRPr lang="en-GB" sz="1600" i="1" noProof="0" dirty="0"/>
          </a:p>
        </p:txBody>
      </p:sp>
      <p:pic>
        <p:nvPicPr>
          <p:cNvPr id="1026" name="Picture 2" descr="Risultati immagini per solenoi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573" y="5540459"/>
            <a:ext cx="859683" cy="6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ttangolo 70"/>
          <p:cNvSpPr/>
          <p:nvPr/>
        </p:nvSpPr>
        <p:spPr>
          <a:xfrm>
            <a:off x="9441760" y="6101221"/>
            <a:ext cx="1579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spc="-35" noProof="0" dirty="0">
                <a:ea typeface="Times New Roman" panose="02020603050405020304" pitchFamily="18" charset="0"/>
                <a:cs typeface="Times New Roman" panose="02020603050405020304" pitchFamily="18" charset="0"/>
              </a:rPr>
              <a:t>Magnetometer</a:t>
            </a:r>
            <a:endParaRPr lang="en-GB" b="1" noProof="0" dirty="0"/>
          </a:p>
        </p:txBody>
      </p:sp>
      <p:pic>
        <p:nvPicPr>
          <p:cNvPr id="72" name="Immagin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5462" y="1692169"/>
            <a:ext cx="1085182" cy="2456901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 flipH="1" flipV="1">
            <a:off x="9694541" y="3795895"/>
            <a:ext cx="707719" cy="136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9942817" y="3423473"/>
                <a:ext cx="310598" cy="310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GB" i="1" noProof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noProof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/>
                      </m:sSubSup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817" y="3423473"/>
                <a:ext cx="310598" cy="310854"/>
              </a:xfrm>
              <a:prstGeom prst="rect">
                <a:avLst/>
              </a:prstGeom>
              <a:blipFill>
                <a:blip r:embed="rId10"/>
                <a:stretch>
                  <a:fillRect l="-25490" t="-43137" r="-58824" b="-294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ttangolo 79"/>
          <p:cNvSpPr/>
          <p:nvPr/>
        </p:nvSpPr>
        <p:spPr>
          <a:xfrm>
            <a:off x="9544252" y="1214559"/>
            <a:ext cx="2007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pc="-35" noProof="0" dirty="0">
                <a:cs typeface="Times New Roman" panose="02020603050405020304" pitchFamily="18" charset="0"/>
              </a:rPr>
              <a:t>Equatorial Electrojet</a:t>
            </a:r>
          </a:p>
        </p:txBody>
      </p:sp>
      <p:pic>
        <p:nvPicPr>
          <p:cNvPr id="10" name="Picture 2" descr="Risultati immagini per spiral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5730">
            <a:off x="9774738" y="4253254"/>
            <a:ext cx="1035998" cy="108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7347405" y="2406213"/>
            <a:ext cx="444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-35" noProof="0" dirty="0">
                <a:cs typeface="Times New Roman" panose="02020603050405020304" pitchFamily="18" charset="0"/>
              </a:rPr>
              <a:t>Ne</a:t>
            </a:r>
            <a:endParaRPr lang="en-GB" noProof="0" dirty="0"/>
          </a:p>
        </p:txBody>
      </p:sp>
      <p:sp>
        <p:nvSpPr>
          <p:cNvPr id="77" name="Rettangolo 76"/>
          <p:cNvSpPr/>
          <p:nvPr/>
        </p:nvSpPr>
        <p:spPr>
          <a:xfrm>
            <a:off x="5215125" y="3118333"/>
            <a:ext cx="705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-35" noProof="0" dirty="0">
                <a:cs typeface="Times New Roman" panose="02020603050405020304" pitchFamily="18" charset="0"/>
              </a:rPr>
              <a:t>foF2</a:t>
            </a:r>
          </a:p>
          <a:p>
            <a:r>
              <a:rPr lang="en-GB" spc="-35" noProof="0" dirty="0">
                <a:cs typeface="Times New Roman" panose="02020603050405020304" pitchFamily="18" charset="0"/>
              </a:rPr>
              <a:t>hmF2</a:t>
            </a:r>
          </a:p>
        </p:txBody>
      </p:sp>
      <p:sp>
        <p:nvSpPr>
          <p:cNvPr id="82" name="Rettangolo 81"/>
          <p:cNvSpPr/>
          <p:nvPr/>
        </p:nvSpPr>
        <p:spPr>
          <a:xfrm>
            <a:off x="2459620" y="3553158"/>
            <a:ext cx="51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pc="-35" noProof="0" dirty="0">
                <a:cs typeface="Times New Roman" panose="02020603050405020304" pitchFamily="18" charset="0"/>
              </a:rPr>
              <a:t>TEC</a:t>
            </a:r>
            <a:endParaRPr lang="en-GB" noProof="0" dirty="0"/>
          </a:p>
        </p:txBody>
      </p:sp>
      <p:sp>
        <p:nvSpPr>
          <p:cNvPr id="85" name="Rettangolo 84"/>
          <p:cNvSpPr/>
          <p:nvPr/>
        </p:nvSpPr>
        <p:spPr>
          <a:xfrm>
            <a:off x="0" y="1753737"/>
            <a:ext cx="12192000" cy="2320119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5802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0" grpId="0" animBg="1"/>
      <p:bldP spid="9" grpId="0"/>
      <p:bldP spid="52" grpId="0"/>
      <p:bldP spid="53" grpId="0"/>
      <p:bldP spid="55" grpId="0"/>
      <p:bldP spid="56" grpId="0"/>
      <p:bldP spid="62" grpId="0"/>
      <p:bldP spid="63" grpId="0"/>
      <p:bldP spid="64" grpId="0"/>
      <p:bldP spid="65" grpId="0"/>
      <p:bldP spid="71" grpId="0"/>
      <p:bldP spid="7" grpId="0"/>
      <p:bldP spid="80" grpId="0"/>
      <p:bldP spid="11" grpId="0"/>
      <p:bldP spid="77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flipH="1">
            <a:off x="289555" y="325120"/>
            <a:ext cx="1164844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WHY RELYING ON DIFFERENT MEASUREMENTS?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Detection of perturbation effects on ionosphere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Investigation of the cause-effect mechanisms through post-processing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Gap analysis on what is still missing for a better understanding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sz="2000" dirty="0"/>
              <a:t>ADVANCEMENT OF KNOWLEDGE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IMPROVEMENT IN MODELING 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IMPROVEMENT IN ALERTING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IMPROVEMENT IN MITIGATING</a:t>
            </a:r>
          </a:p>
        </p:txBody>
      </p:sp>
      <p:sp>
        <p:nvSpPr>
          <p:cNvPr id="3" name="Freccia in giù 2"/>
          <p:cNvSpPr/>
          <p:nvPr/>
        </p:nvSpPr>
        <p:spPr>
          <a:xfrm>
            <a:off x="5680708" y="2467590"/>
            <a:ext cx="866137" cy="11595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14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1954</Words>
  <Application>Microsoft Office PowerPoint</Application>
  <PresentationFormat>Widescreen</PresentationFormat>
  <Paragraphs>376</Paragraphs>
  <Slides>38</Slides>
  <Notes>18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38</vt:i4>
      </vt:variant>
    </vt:vector>
  </HeadingPairs>
  <TitlesOfParts>
    <vt:vector size="55" baseType="lpstr">
      <vt:lpstr>Aptos</vt:lpstr>
      <vt:lpstr>Arial</vt:lpstr>
      <vt:lpstr>Calibri</vt:lpstr>
      <vt:lpstr>Calibri Light</vt:lpstr>
      <vt:lpstr>Cambria Math</vt:lpstr>
      <vt:lpstr>Eras Bold ITC</vt:lpstr>
      <vt:lpstr>ESA</vt:lpstr>
      <vt:lpstr>Noto Sans Symbols</vt:lpstr>
      <vt:lpstr>Play</vt:lpstr>
      <vt:lpstr>Symbol</vt:lpstr>
      <vt:lpstr>Times New Roman</vt:lpstr>
      <vt:lpstr>verdana</vt:lpstr>
      <vt:lpstr>Wingdings</vt:lpstr>
      <vt:lpstr>2_Default Design</vt:lpstr>
      <vt:lpstr>Tema di Office</vt:lpstr>
      <vt:lpstr>2_Tema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Ionospheric Scintillation on GNSS signals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claudio cesaroni</dc:creator>
  <cp:lastModifiedBy>antarcilla antarcilla</cp:lastModifiedBy>
  <cp:revision>293</cp:revision>
  <dcterms:created xsi:type="dcterms:W3CDTF">2019-04-18T10:00:40Z</dcterms:created>
  <dcterms:modified xsi:type="dcterms:W3CDTF">2025-10-01T19:15:21Z</dcterms:modified>
</cp:coreProperties>
</file>