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66" r:id="rId2"/>
    <p:sldId id="422" r:id="rId3"/>
    <p:sldId id="344" r:id="rId4"/>
    <p:sldId id="474" r:id="rId5"/>
    <p:sldId id="475" r:id="rId6"/>
    <p:sldId id="429" r:id="rId7"/>
    <p:sldId id="338" r:id="rId8"/>
    <p:sldId id="268" r:id="rId9"/>
    <p:sldId id="339" r:id="rId10"/>
    <p:sldId id="350" r:id="rId11"/>
    <p:sldId id="351" r:id="rId12"/>
    <p:sldId id="354" r:id="rId13"/>
    <p:sldId id="359" r:id="rId14"/>
    <p:sldId id="430" r:id="rId15"/>
    <p:sldId id="447" r:id="rId16"/>
    <p:sldId id="431" r:id="rId17"/>
    <p:sldId id="432" r:id="rId18"/>
    <p:sldId id="481" r:id="rId19"/>
    <p:sldId id="433" r:id="rId20"/>
    <p:sldId id="434" r:id="rId21"/>
    <p:sldId id="435" r:id="rId22"/>
    <p:sldId id="448" r:id="rId23"/>
    <p:sldId id="436" r:id="rId24"/>
    <p:sldId id="440" r:id="rId25"/>
    <p:sldId id="441" r:id="rId26"/>
    <p:sldId id="442" r:id="rId27"/>
    <p:sldId id="437" r:id="rId28"/>
    <p:sldId id="438" r:id="rId29"/>
    <p:sldId id="472" r:id="rId30"/>
    <p:sldId id="452" r:id="rId31"/>
    <p:sldId id="451" r:id="rId32"/>
    <p:sldId id="443" r:id="rId33"/>
    <p:sldId id="445" r:id="rId34"/>
    <p:sldId id="453" r:id="rId35"/>
    <p:sldId id="454" r:id="rId36"/>
    <p:sldId id="455" r:id="rId37"/>
    <p:sldId id="456" r:id="rId38"/>
    <p:sldId id="463" r:id="rId39"/>
    <p:sldId id="462" r:id="rId40"/>
    <p:sldId id="477" r:id="rId41"/>
    <p:sldId id="457" r:id="rId42"/>
    <p:sldId id="458" r:id="rId43"/>
    <p:sldId id="464" r:id="rId44"/>
    <p:sldId id="373" r:id="rId45"/>
    <p:sldId id="376" r:id="rId46"/>
    <p:sldId id="378" r:id="rId47"/>
    <p:sldId id="394" r:id="rId48"/>
    <p:sldId id="466" r:id="rId49"/>
    <p:sldId id="467" r:id="rId50"/>
    <p:sldId id="468" r:id="rId51"/>
    <p:sldId id="469" r:id="rId52"/>
    <p:sldId id="470" r:id="rId53"/>
    <p:sldId id="465" r:id="rId54"/>
    <p:sldId id="471" r:id="rId55"/>
    <p:sldId id="473" r:id="rId56"/>
    <p:sldId id="460" r:id="rId57"/>
    <p:sldId id="384" r:id="rId58"/>
    <p:sldId id="389" r:id="rId59"/>
    <p:sldId id="419" r:id="rId60"/>
    <p:sldId id="478" r:id="rId61"/>
    <p:sldId id="479" r:id="rId62"/>
    <p:sldId id="37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trogeo71" initials="a" lastIdx="2" clrIdx="0">
    <p:extLst>
      <p:ext uri="{19B8F6BF-5375-455C-9EA6-DF929625EA0E}">
        <p15:presenceInfo xmlns:p15="http://schemas.microsoft.com/office/powerpoint/2012/main" userId="astrogeo71" providerId="None"/>
      </p:ext>
    </p:extLst>
  </p:cmAuthor>
  <p:cmAuthor id="2" name="Michael Pezzopane" initials="MP" lastIdx="3" clrIdx="1">
    <p:extLst>
      <p:ext uri="{19B8F6BF-5375-455C-9EA6-DF929625EA0E}">
        <p15:presenceInfo xmlns:p15="http://schemas.microsoft.com/office/powerpoint/2012/main" userId="S::michael.pezzopane@ingv.it::e1bbf0d2-8d18-4d8d-9f45-ca0a159a8f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0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6" autoAdjust="0"/>
    <p:restoredTop sz="89550" autoAdjust="0"/>
  </p:normalViewPr>
  <p:slideViewPr>
    <p:cSldViewPr>
      <p:cViewPr varScale="1">
        <p:scale>
          <a:sx n="140" d="100"/>
          <a:sy n="140" d="100"/>
        </p:scale>
        <p:origin x="144" y="6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5" d="100"/>
          <a:sy n="125" d="100"/>
        </p:scale>
        <p:origin x="49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06B0-2DE6-4A8E-85F3-D108AE02E298}" type="datetimeFigureOut">
              <a:rPr lang="it-IT" smtClean="0"/>
              <a:t>05/11/2025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1B9FD-4342-4727-A75F-5B2FFD2416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88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4D58-63DF-4D8F-A678-39833831E6B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B237B-5B75-48CE-A2AE-60E4D98B1C1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 err="1">
                <a:solidFill>
                  <a:srgbClr val="FFFF66"/>
                </a:solidFill>
              </a:rPr>
              <a:t>Presence</a:t>
            </a:r>
            <a:r>
              <a:rPr lang="it-IT" altLang="it-IT" dirty="0">
                <a:solidFill>
                  <a:srgbClr val="FFFF66"/>
                </a:solidFill>
              </a:rPr>
              <a:t> of plasma </a:t>
            </a:r>
            <a:r>
              <a:rPr lang="it-IT" altLang="it-IT" dirty="0" err="1">
                <a:solidFill>
                  <a:srgbClr val="FFFF66"/>
                </a:solidFill>
              </a:rPr>
              <a:t>irregularities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that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causes</a:t>
            </a:r>
            <a:r>
              <a:rPr lang="it-IT" altLang="it-IT" dirty="0">
                <a:solidFill>
                  <a:srgbClr val="FFFF66"/>
                </a:solidFill>
              </a:rPr>
              <a:t> the </a:t>
            </a:r>
            <a:r>
              <a:rPr lang="it-IT" altLang="it-IT" dirty="0" err="1">
                <a:solidFill>
                  <a:srgbClr val="FFFF66"/>
                </a:solidFill>
              </a:rPr>
              <a:t>reflection</a:t>
            </a:r>
            <a:r>
              <a:rPr lang="it-IT" altLang="it-IT" dirty="0">
                <a:solidFill>
                  <a:srgbClr val="FFFF66"/>
                </a:solidFill>
              </a:rPr>
              <a:t> of the </a:t>
            </a:r>
            <a:r>
              <a:rPr lang="it-IT" altLang="it-IT" dirty="0" err="1">
                <a:solidFill>
                  <a:srgbClr val="FFFF66"/>
                </a:solidFill>
              </a:rPr>
              <a:t>same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frequency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at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different</a:t>
            </a:r>
            <a:r>
              <a:rPr lang="it-IT" altLang="it-IT" dirty="0">
                <a:solidFill>
                  <a:srgbClr val="FFFF66"/>
                </a:solidFill>
              </a:rPr>
              <a:t> </a:t>
            </a:r>
            <a:r>
              <a:rPr lang="it-IT" altLang="it-IT" dirty="0" err="1">
                <a:solidFill>
                  <a:srgbClr val="FFFF66"/>
                </a:solidFill>
              </a:rPr>
              <a:t>heights</a:t>
            </a:r>
            <a:r>
              <a:rPr lang="it-IT" altLang="it-IT" dirty="0">
                <a:solidFill>
                  <a:srgbClr val="FFFF66"/>
                </a:solidFill>
              </a:rPr>
              <a:t> and so with </a:t>
            </a:r>
            <a:r>
              <a:rPr lang="it-IT" altLang="it-IT" dirty="0" err="1">
                <a:solidFill>
                  <a:srgbClr val="FFFF66"/>
                </a:solidFill>
              </a:rPr>
              <a:t>different</a:t>
            </a:r>
            <a:r>
              <a:rPr lang="it-IT" altLang="it-IT" dirty="0">
                <a:solidFill>
                  <a:srgbClr val="FFFF66"/>
                </a:solidFill>
              </a:rPr>
              <a:t> delay</a:t>
            </a:r>
            <a:r>
              <a:rPr lang="it-IT" altLang="it-IT" baseline="0" dirty="0">
                <a:solidFill>
                  <a:srgbClr val="FFFF66"/>
                </a:solidFill>
              </a:rPr>
              <a:t> </a:t>
            </a:r>
            <a:r>
              <a:rPr lang="it-IT" altLang="it-IT" baseline="0" dirty="0" err="1">
                <a:solidFill>
                  <a:srgbClr val="FFFF66"/>
                </a:solidFill>
              </a:rPr>
              <a:t>times</a:t>
            </a:r>
            <a:r>
              <a:rPr lang="it-IT" altLang="it-IT" baseline="0" dirty="0">
                <a:solidFill>
                  <a:srgbClr val="FFFF66"/>
                </a:solidFill>
              </a:rPr>
              <a:t>. </a:t>
            </a:r>
            <a:r>
              <a:rPr lang="it-IT" altLang="it-IT" baseline="0" dirty="0" err="1">
                <a:solidFill>
                  <a:srgbClr val="FFFF66"/>
                </a:solidFill>
              </a:rPr>
              <a:t>Consequently</a:t>
            </a:r>
            <a:r>
              <a:rPr lang="it-IT" altLang="it-IT" baseline="0" dirty="0">
                <a:solidFill>
                  <a:srgbClr val="FFFF66"/>
                </a:solidFill>
              </a:rPr>
              <a:t>, the trace </a:t>
            </a:r>
            <a:r>
              <a:rPr lang="it-IT" altLang="it-IT" baseline="0" dirty="0" err="1">
                <a:solidFill>
                  <a:srgbClr val="FFFF66"/>
                </a:solidFill>
              </a:rPr>
              <a:t>is</a:t>
            </a:r>
            <a:r>
              <a:rPr lang="it-IT" altLang="it-IT" baseline="0" dirty="0">
                <a:solidFill>
                  <a:srgbClr val="FFFF66"/>
                </a:solidFill>
              </a:rPr>
              <a:t> </a:t>
            </a:r>
            <a:r>
              <a:rPr lang="it-IT" altLang="it-IT" baseline="0" dirty="0" err="1">
                <a:solidFill>
                  <a:srgbClr val="FFFF66"/>
                </a:solidFill>
              </a:rPr>
              <a:t>not</a:t>
            </a:r>
            <a:r>
              <a:rPr lang="it-IT" altLang="it-IT" baseline="0" dirty="0">
                <a:solidFill>
                  <a:srgbClr val="FFFF66"/>
                </a:solidFill>
              </a:rPr>
              <a:t> </a:t>
            </a:r>
            <a:r>
              <a:rPr lang="it-IT" altLang="it-IT" baseline="0" dirty="0" err="1">
                <a:solidFill>
                  <a:srgbClr val="FFFF66"/>
                </a:solidFill>
              </a:rPr>
              <a:t>defined</a:t>
            </a:r>
            <a:r>
              <a:rPr lang="it-IT" altLang="it-IT" baseline="0" dirty="0">
                <a:solidFill>
                  <a:srgbClr val="FFFF66"/>
                </a:solidFill>
              </a:rPr>
              <a:t>, spread.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237B-5B75-48CE-A2AE-60E4D98B1C1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7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B0B1E5-6AC3-4032-BB62-DA6ECE47F54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B93E27-5AC8-4BD5-AA15-C81DCBF5CDDA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477000"/>
            <a:ext cx="121920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-48682" y="404664"/>
            <a:ext cx="122530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3621169" y="6519446"/>
            <a:ext cx="4737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FF"/>
                </a:solidFill>
                <a:latin typeface="Bradley Hand ITC" pitchFamily="66" charset="0"/>
              </a:rPr>
              <a:t>High Frequency (HF) vertical ionospheric soundings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9912424" y="6525344"/>
            <a:ext cx="3347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Beacon Satellite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Symposium 2025</a:t>
            </a:r>
            <a:endParaRPr lang="it-IT" sz="1200" b="0" dirty="0"/>
          </a:p>
        </p:txBody>
      </p:sp>
      <p:pic>
        <p:nvPicPr>
          <p:cNvPr id="12" name="Picture 4" descr="http://intranet.rm.ingv.it/sites/default/files/INGV_LOGO_NEW_SCRITTA%20BANDIERA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94" y="6494452"/>
            <a:ext cx="1176130" cy="3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data 2"/>
          <p:cNvSpPr txBox="1">
            <a:spLocks/>
          </p:cNvSpPr>
          <p:nvPr userDrawn="1"/>
        </p:nvSpPr>
        <p:spPr>
          <a:xfrm>
            <a:off x="10472300" y="39540"/>
            <a:ext cx="1816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 b="1" baseline="0" dirty="0">
                <a:solidFill>
                  <a:srgbClr val="00B050"/>
                </a:solidFill>
                <a:latin typeface="Bradley Hand ITC" panose="03070402050302030203" pitchFamily="66" charset="0"/>
              </a:rPr>
              <a:t>Rome</a:t>
            </a:r>
          </a:p>
          <a:p>
            <a:pPr algn="ctr"/>
            <a:r>
              <a:rPr lang="it-IT" sz="1000" b="1" baseline="0" dirty="0">
                <a:solidFill>
                  <a:srgbClr val="00B050"/>
                </a:solidFill>
                <a:latin typeface="Bradley Hand ITC" panose="03070402050302030203" pitchFamily="66" charset="0"/>
              </a:rPr>
              <a:t>5 </a:t>
            </a:r>
            <a:r>
              <a:rPr lang="it-IT" sz="1000" b="1" baseline="0" dirty="0" err="1">
                <a:solidFill>
                  <a:srgbClr val="00B050"/>
                </a:solidFill>
                <a:latin typeface="Bradley Hand ITC" panose="03070402050302030203" pitchFamily="66" charset="0"/>
              </a:rPr>
              <a:t>November</a:t>
            </a:r>
            <a:r>
              <a:rPr lang="it-IT" sz="1000" b="1" baseline="0" dirty="0">
                <a:solidFill>
                  <a:srgbClr val="00B050"/>
                </a:solidFill>
                <a:latin typeface="Bradley Hand ITC" panose="03070402050302030203" pitchFamily="66" charset="0"/>
              </a:rPr>
              <a:t> 2025</a:t>
            </a:r>
            <a:endParaRPr lang="it-IT" sz="1000" b="1" dirty="0">
              <a:solidFill>
                <a:srgbClr val="00B05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5" name="Segnaposto data 2"/>
          <p:cNvSpPr txBox="1">
            <a:spLocks/>
          </p:cNvSpPr>
          <p:nvPr userDrawn="1"/>
        </p:nvSpPr>
        <p:spPr>
          <a:xfrm>
            <a:off x="-168696" y="6487948"/>
            <a:ext cx="1816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baseline="0" dirty="0">
                <a:solidFill>
                  <a:schemeClr val="tx1"/>
                </a:solidFill>
                <a:latin typeface="Bradley Hand ITC" panose="03070402050302030203" pitchFamily="66" charset="0"/>
              </a:rPr>
              <a:t>Michael </a:t>
            </a:r>
            <a:r>
              <a:rPr lang="it-IT" sz="1200" b="1" baseline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Pezzopane</a:t>
            </a:r>
            <a:endParaRPr lang="it-IT" sz="1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../SeminarioINGV_Dicembre_2007/profilo_ionogramma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20.gif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695400" y="2060848"/>
            <a:ext cx="107291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High-Frequency (HF) Vertical Ionospheric Soundings</a:t>
            </a:r>
            <a:r>
              <a:rPr lang="en-US" sz="3200" b="1" dirty="0" smtClean="0">
                <a:latin typeface="Bradley Hand ITC" panose="03070402050302030203" pitchFamily="66" charset="0"/>
              </a:rPr>
              <a:t>:</a:t>
            </a:r>
          </a:p>
          <a:p>
            <a:pPr algn="ctr"/>
            <a:r>
              <a:rPr lang="en-US" sz="3200" b="1" dirty="0" smtClean="0">
                <a:latin typeface="Bradley Hand ITC" panose="03070402050302030203" pitchFamily="66" charset="0"/>
              </a:rPr>
              <a:t>Main </a:t>
            </a:r>
            <a:r>
              <a:rPr lang="en-US" sz="3200" b="1" dirty="0">
                <a:latin typeface="Bradley Hand ITC" panose="03070402050302030203" pitchFamily="66" charset="0"/>
              </a:rPr>
              <a:t>Features and </a:t>
            </a:r>
            <a:r>
              <a:rPr lang="en-US" sz="3200" b="1" dirty="0" smtClean="0">
                <a:latin typeface="Bradley Hand ITC" panose="03070402050302030203" pitchFamily="66" charset="0"/>
              </a:rPr>
              <a:t>their Interpretation</a:t>
            </a:r>
            <a:endParaRPr lang="en-US" sz="3200" b="1" dirty="0">
              <a:latin typeface="Bradley Hand ITC" panose="03070402050302030203" pitchFamily="66" charset="0"/>
            </a:endParaRPr>
          </a:p>
        </p:txBody>
      </p:sp>
      <p:sp>
        <p:nvSpPr>
          <p:cNvPr id="2051" name="Line 7"/>
          <p:cNvSpPr>
            <a:spLocks noChangeShapeType="1"/>
          </p:cNvSpPr>
          <p:nvPr/>
        </p:nvSpPr>
        <p:spPr bwMode="auto">
          <a:xfrm>
            <a:off x="1524000" y="6477000"/>
            <a:ext cx="91440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207568" y="3429000"/>
            <a:ext cx="7907337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u="sng" dirty="0">
                <a:latin typeface="Bradley Hand ITC" pitchFamily="66" charset="0"/>
              </a:rPr>
              <a:t>Michael </a:t>
            </a:r>
            <a:r>
              <a:rPr lang="it-IT" b="1" u="sng" dirty="0" err="1">
                <a:latin typeface="Bradley Hand ITC" pitchFamily="66" charset="0"/>
              </a:rPr>
              <a:t>Pezzopane</a:t>
            </a:r>
            <a:endParaRPr lang="it-IT" b="1" dirty="0">
              <a:latin typeface="Bradley Hand ITC" pitchFamily="66" charset="0"/>
            </a:endParaRPr>
          </a:p>
          <a:p>
            <a:pPr algn="ctr">
              <a:defRPr/>
            </a:pPr>
            <a:r>
              <a:rPr lang="it-IT" altLang="it-IT" b="1" dirty="0">
                <a:solidFill>
                  <a:srgbClr val="FF9933"/>
                </a:solidFill>
                <a:latin typeface="Bradley Hand ITC" pitchFamily="66" charset="0"/>
              </a:rPr>
              <a:t>michael.pezzopane@ingv.it</a:t>
            </a:r>
          </a:p>
          <a:p>
            <a:pPr>
              <a:defRPr/>
            </a:pPr>
            <a:endParaRPr lang="it-IT" altLang="it-IT" b="1" dirty="0">
              <a:solidFill>
                <a:srgbClr val="FF9933"/>
              </a:solidFill>
              <a:latin typeface="Bradley Hand ITC" pitchFamily="66" charset="0"/>
            </a:endParaRPr>
          </a:p>
          <a:p>
            <a:pPr algn="ctr">
              <a:defRPr/>
            </a:pPr>
            <a:r>
              <a:rPr lang="it-IT" b="1" i="1" dirty="0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Istituto Nazionale di Geofisica e Vulcanologia, 00143, </a:t>
            </a:r>
            <a:r>
              <a:rPr lang="it-IT" b="1" i="1" dirty="0" err="1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Rome</a:t>
            </a:r>
            <a:r>
              <a:rPr lang="it-IT" b="1" i="1" dirty="0">
                <a:solidFill>
                  <a:schemeClr val="bg1">
                    <a:lumMod val="65000"/>
                  </a:schemeClr>
                </a:solidFill>
                <a:latin typeface="Bradley Hand ITC" pitchFamily="66" charset="0"/>
              </a:rPr>
              <a:t>, Italy</a:t>
            </a:r>
            <a:endParaRPr lang="it-IT" altLang="it-IT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xmlns="" id="{3B2FA230-9396-6D9A-B100-6E4DB759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268760"/>
            <a:ext cx="9599314" cy="439248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1559496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How the </a:t>
            </a:r>
            <a:r>
              <a:rPr lang="en-US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trace varies along the day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23593" y="2132856"/>
            <a:ext cx="205455" cy="1173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348217" y="1569423"/>
            <a:ext cx="301786" cy="360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271464" y="1556792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CC"/>
                </a:solidFill>
              </a:rPr>
              <a:t>km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400256" y="4561383"/>
            <a:ext cx="1696298" cy="307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18235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double_profile_writing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0137" y="3455664"/>
            <a:ext cx="3209313" cy="26429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Immagine 15" descr="double_profile_writing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9175" y="712887"/>
            <a:ext cx="3209313" cy="26429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2466" name="Picture 6" descr="iono_nottu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523" y="692696"/>
            <a:ext cx="5040560" cy="255536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2590950" y="930552"/>
            <a:ext cx="1922578" cy="33855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  <a:latin typeface="Calibri" pitchFamily="34" charset="0"/>
              </a:rPr>
              <a:t>Nighttime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</a:rPr>
              <a:t> ionogram</a:t>
            </a:r>
          </a:p>
        </p:txBody>
      </p:sp>
      <p:sp>
        <p:nvSpPr>
          <p:cNvPr id="62470" name="Line 11"/>
          <p:cNvSpPr>
            <a:spLocks noChangeShapeType="1"/>
          </p:cNvSpPr>
          <p:nvPr/>
        </p:nvSpPr>
        <p:spPr bwMode="auto">
          <a:xfrm>
            <a:off x="2649007" y="2080171"/>
            <a:ext cx="6337325" cy="52684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 descr="iono_diu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3523" y="3462524"/>
            <a:ext cx="5040560" cy="268985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513724" y="4941167"/>
            <a:ext cx="5904656" cy="3090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99257" y="3717031"/>
            <a:ext cx="1786066" cy="33855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itchFamily="34" charset="0"/>
              </a:rPr>
              <a:t>Daytime ionogram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703512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Daytime and Nighttime ionograms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37784" y="2809101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369054" y="5704701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338833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0161"/>
            <a:ext cx="3306998" cy="13346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39" y="2030080"/>
            <a:ext cx="8995665" cy="399120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1703512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Influence of the geomagnetic field on the </a:t>
            </a:r>
            <a:r>
              <a:rPr lang="en-US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951984" y="2013395"/>
            <a:ext cx="933450" cy="1905000"/>
            <a:chOff x="3857624" y="1921346"/>
            <a:chExt cx="933450" cy="1905000"/>
          </a:xfrm>
        </p:grpSpPr>
        <p:sp>
          <p:nvSpPr>
            <p:cNvPr id="7175" name="Line 5"/>
            <p:cNvSpPr>
              <a:spLocks noChangeShapeType="1"/>
            </p:cNvSpPr>
            <p:nvPr/>
          </p:nvSpPr>
          <p:spPr bwMode="auto">
            <a:xfrm>
              <a:off x="4314824" y="2607146"/>
              <a:ext cx="0" cy="533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76" name="Oval 4"/>
            <p:cNvSpPr>
              <a:spLocks noChangeArrowheads="1"/>
            </p:cNvSpPr>
            <p:nvPr/>
          </p:nvSpPr>
          <p:spPr bwMode="auto">
            <a:xfrm>
              <a:off x="3857624" y="3140546"/>
              <a:ext cx="914400" cy="68580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624" y="1921346"/>
              <a:ext cx="933450" cy="95250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</p:pic>
      </p:grpSp>
      <p:sp>
        <p:nvSpPr>
          <p:cNvPr id="11" name="CasellaDiTesto 10"/>
          <p:cNvSpPr txBox="1"/>
          <p:nvPr/>
        </p:nvSpPr>
        <p:spPr>
          <a:xfrm>
            <a:off x="9228207" y="5373216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7341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928364"/>
            <a:ext cx="9226202" cy="41845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grpSp>
        <p:nvGrpSpPr>
          <p:cNvPr id="9" name="Gruppo 8"/>
          <p:cNvGrpSpPr/>
          <p:nvPr/>
        </p:nvGrpSpPr>
        <p:grpSpPr>
          <a:xfrm>
            <a:off x="5591944" y="1246403"/>
            <a:ext cx="3752056" cy="2686653"/>
            <a:chOff x="4067944" y="742347"/>
            <a:chExt cx="3752056" cy="2686653"/>
          </a:xfrm>
        </p:grpSpPr>
        <p:grpSp>
          <p:nvGrpSpPr>
            <p:cNvPr id="3" name="Gruppo 2"/>
            <p:cNvGrpSpPr/>
            <p:nvPr/>
          </p:nvGrpSpPr>
          <p:grpSpPr>
            <a:xfrm>
              <a:off x="4067944" y="1257300"/>
              <a:ext cx="933450" cy="2171700"/>
              <a:chOff x="3857624" y="1654646"/>
              <a:chExt cx="933450" cy="2171700"/>
            </a:xfrm>
          </p:grpSpPr>
          <p:sp>
            <p:nvSpPr>
              <p:cNvPr id="4" name="Line 5"/>
              <p:cNvSpPr>
                <a:spLocks noChangeShapeType="1"/>
              </p:cNvSpPr>
              <p:nvPr/>
            </p:nvSpPr>
            <p:spPr bwMode="auto">
              <a:xfrm>
                <a:off x="4314824" y="2607146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" name="Oval 4"/>
              <p:cNvSpPr>
                <a:spLocks noChangeArrowheads="1"/>
              </p:cNvSpPr>
              <p:nvPr/>
            </p:nvSpPr>
            <p:spPr bwMode="auto">
              <a:xfrm>
                <a:off x="3857624" y="3140546"/>
                <a:ext cx="914400" cy="6858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7624" y="1654646"/>
                <a:ext cx="933450" cy="952500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742347"/>
              <a:ext cx="2383904" cy="627343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</p:grpSp>
      <p:sp>
        <p:nvSpPr>
          <p:cNvPr id="12" name="Titolo 1"/>
          <p:cNvSpPr txBox="1">
            <a:spLocks/>
          </p:cNvSpPr>
          <p:nvPr/>
        </p:nvSpPr>
        <p:spPr>
          <a:xfrm>
            <a:off x="1703512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Influence of the geomagnetic field on the </a:t>
            </a:r>
            <a:r>
              <a:rPr lang="en-US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300215" y="5487035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xmlns="" id="{7F24B63D-A28C-F797-3BA5-DADA723E7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0161"/>
            <a:ext cx="3306998" cy="13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03512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Basic rules for scaling the most important characteristics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51385" y="870967"/>
            <a:ext cx="1114117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focus mainly on 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mid-latitude ionograms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we will see also some </a:t>
            </a:r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equatorial 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is because most scalers start dealing with mid-latitude ionograms, and because when compared to high- and low-latitude ones their interpretation is simpler.</a:t>
            </a:r>
          </a:p>
          <a:p>
            <a:pPr algn="just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51384" y="2564904"/>
            <a:ext cx="11141175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recognise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scale some of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parameters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critical frequencies of the three ionospheric layers, 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foF2, foF1,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their corresponding heights, </a:t>
            </a:r>
            <a:r>
              <a:rPr 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h’F2, h’F1, </a:t>
            </a:r>
            <a:r>
              <a:rPr lang="en-US" sz="2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nighttime ionograms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considered, because they are the least complicated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is only one layer present.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looking at nighttime ionograms,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daytime ionograms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considered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two/three ionospheric layers are now present.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89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911425" y="572666"/>
            <a:ext cx="10369151" cy="224676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 to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ionospheric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an ionogram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ionogram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it-IT" alt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ionogram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342900" indent="-342900"/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ago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luckily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softwares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 the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accomplish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demanding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valuable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work.</a:t>
            </a:r>
          </a:p>
        </p:txBody>
      </p:sp>
      <p:pic>
        <p:nvPicPr>
          <p:cNvPr id="4100" name="Picture 6" descr="righe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4964" y="5276304"/>
            <a:ext cx="28575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mat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4565" y="3504655"/>
            <a:ext cx="16922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917700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03" y="3116139"/>
            <a:ext cx="4124325" cy="2895600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2705781" y="3968126"/>
            <a:ext cx="2993119" cy="1405090"/>
            <a:chOff x="1602970" y="3968126"/>
            <a:chExt cx="2993119" cy="1405090"/>
          </a:xfrm>
        </p:grpSpPr>
        <p:sp>
          <p:nvSpPr>
            <p:cNvPr id="10" name="Ovale 9"/>
            <p:cNvSpPr/>
            <p:nvPr/>
          </p:nvSpPr>
          <p:spPr>
            <a:xfrm>
              <a:off x="2213434" y="5157192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1602970" y="4954301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/>
            <p:cNvSpPr/>
            <p:nvPr/>
          </p:nvSpPr>
          <p:spPr>
            <a:xfrm>
              <a:off x="2781858" y="3968126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2019858" y="4627871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/>
            <p:cNvSpPr/>
            <p:nvPr/>
          </p:nvSpPr>
          <p:spPr>
            <a:xfrm>
              <a:off x="3723788" y="4727177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4236049" y="4348636"/>
              <a:ext cx="360040" cy="216024"/>
            </a:xfrm>
            <a:prstGeom prst="ellipse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2933984" y="3753176"/>
            <a:ext cx="2338993" cy="1572061"/>
            <a:chOff x="1831173" y="3753176"/>
            <a:chExt cx="2338993" cy="1572061"/>
          </a:xfrm>
        </p:grpSpPr>
        <p:grpSp>
          <p:nvGrpSpPr>
            <p:cNvPr id="17" name="Gruppo 16"/>
            <p:cNvGrpSpPr/>
            <p:nvPr/>
          </p:nvGrpSpPr>
          <p:grpSpPr>
            <a:xfrm>
              <a:off x="4020817" y="4991651"/>
              <a:ext cx="149349" cy="127548"/>
              <a:chOff x="5430763" y="4437112"/>
              <a:chExt cx="149349" cy="127548"/>
            </a:xfrm>
          </p:grpSpPr>
          <p:cxnSp>
            <p:nvCxnSpPr>
              <p:cNvPr id="36" name="Connettore 1 35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o 17"/>
            <p:cNvGrpSpPr/>
            <p:nvPr/>
          </p:nvGrpSpPr>
          <p:grpSpPr>
            <a:xfrm>
              <a:off x="3067223" y="3753176"/>
              <a:ext cx="149349" cy="127548"/>
              <a:chOff x="5430763" y="4437112"/>
              <a:chExt cx="149349" cy="127548"/>
            </a:xfrm>
          </p:grpSpPr>
          <p:cxnSp>
            <p:nvCxnSpPr>
              <p:cNvPr id="34" name="Connettore 1 33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o 18"/>
            <p:cNvGrpSpPr/>
            <p:nvPr/>
          </p:nvGrpSpPr>
          <p:grpSpPr>
            <a:xfrm>
              <a:off x="1831173" y="4477424"/>
              <a:ext cx="149349" cy="127548"/>
              <a:chOff x="5430763" y="4437112"/>
              <a:chExt cx="149349" cy="127548"/>
            </a:xfrm>
          </p:grpSpPr>
          <p:cxnSp>
            <p:nvCxnSpPr>
              <p:cNvPr id="32" name="Connettore 1 31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o 19"/>
            <p:cNvGrpSpPr/>
            <p:nvPr/>
          </p:nvGrpSpPr>
          <p:grpSpPr>
            <a:xfrm>
              <a:off x="3066216" y="4841303"/>
              <a:ext cx="149349" cy="127548"/>
              <a:chOff x="5430763" y="4437112"/>
              <a:chExt cx="149349" cy="127548"/>
            </a:xfrm>
          </p:grpSpPr>
          <p:cxnSp>
            <p:nvCxnSpPr>
              <p:cNvPr id="30" name="Connettore 1 29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o 20"/>
            <p:cNvGrpSpPr/>
            <p:nvPr/>
          </p:nvGrpSpPr>
          <p:grpSpPr>
            <a:xfrm>
              <a:off x="3246995" y="4672109"/>
              <a:ext cx="149349" cy="127548"/>
              <a:chOff x="5430763" y="4437112"/>
              <a:chExt cx="149349" cy="127548"/>
            </a:xfrm>
          </p:grpSpPr>
          <p:cxnSp>
            <p:nvCxnSpPr>
              <p:cNvPr id="28" name="Connettore 1 27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o 21"/>
            <p:cNvGrpSpPr/>
            <p:nvPr/>
          </p:nvGrpSpPr>
          <p:grpSpPr>
            <a:xfrm>
              <a:off x="3553273" y="4979281"/>
              <a:ext cx="149349" cy="127548"/>
              <a:chOff x="5430763" y="4437112"/>
              <a:chExt cx="149349" cy="127548"/>
            </a:xfrm>
          </p:grpSpPr>
          <p:cxnSp>
            <p:nvCxnSpPr>
              <p:cNvPr id="26" name="Connettore 1 25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/>
            <p:cNvGrpSpPr/>
            <p:nvPr/>
          </p:nvGrpSpPr>
          <p:grpSpPr>
            <a:xfrm>
              <a:off x="2552873" y="5197689"/>
              <a:ext cx="149349" cy="127548"/>
              <a:chOff x="5430763" y="4437112"/>
              <a:chExt cx="149349" cy="127548"/>
            </a:xfrm>
          </p:grpSpPr>
          <p:cxnSp>
            <p:nvCxnSpPr>
              <p:cNvPr id="24" name="Connettore 1 23"/>
              <p:cNvCxnSpPr/>
              <p:nvPr/>
            </p:nvCxnSpPr>
            <p:spPr>
              <a:xfrm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flipV="1">
                <a:off x="5430763" y="4437112"/>
                <a:ext cx="149349" cy="1275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o 37"/>
          <p:cNvGrpSpPr/>
          <p:nvPr/>
        </p:nvGrpSpPr>
        <p:grpSpPr>
          <a:xfrm>
            <a:off x="3482709" y="2972906"/>
            <a:ext cx="3549395" cy="844044"/>
            <a:chOff x="2379898" y="2972906"/>
            <a:chExt cx="3549395" cy="844044"/>
          </a:xfrm>
        </p:grpSpPr>
        <p:cxnSp>
          <p:nvCxnSpPr>
            <p:cNvPr id="39" name="Connettore 2 38"/>
            <p:cNvCxnSpPr/>
            <p:nvPr/>
          </p:nvCxnSpPr>
          <p:spPr>
            <a:xfrm>
              <a:off x="3246995" y="3501008"/>
              <a:ext cx="676933" cy="2521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2379898" y="3194287"/>
              <a:ext cx="1065805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rgbClr val="00B0F0"/>
                  </a:solidFill>
                </a:rPr>
                <a:t>ordinary</a:t>
              </a:r>
              <a:r>
                <a:rPr lang="it-IT" sz="1400" dirty="0">
                  <a:solidFill>
                    <a:srgbClr val="00B0F0"/>
                  </a:solidFill>
                </a:rPr>
                <a:t> </a:t>
              </a:r>
              <a:r>
                <a:rPr lang="it-IT" sz="1400" dirty="0" err="1">
                  <a:solidFill>
                    <a:srgbClr val="00B0F0"/>
                  </a:solidFill>
                </a:rPr>
                <a:t>ray</a:t>
              </a:r>
              <a:endParaRPr lang="it-IT" sz="1400" dirty="0">
                <a:solidFill>
                  <a:srgbClr val="00B0F0"/>
                </a:solidFill>
              </a:endParaRPr>
            </a:p>
          </p:txBody>
        </p:sp>
        <p:cxnSp>
          <p:nvCxnSpPr>
            <p:cNvPr id="41" name="Connettore 2 40"/>
            <p:cNvCxnSpPr/>
            <p:nvPr/>
          </p:nvCxnSpPr>
          <p:spPr>
            <a:xfrm flipH="1">
              <a:off x="4083828" y="3348175"/>
              <a:ext cx="704196" cy="468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4491014" y="3040398"/>
              <a:ext cx="1438279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rgbClr val="00B0F0"/>
                  </a:solidFill>
                </a:rPr>
                <a:t>extraordinary</a:t>
              </a:r>
              <a:r>
                <a:rPr lang="it-IT" sz="1400" dirty="0">
                  <a:solidFill>
                    <a:srgbClr val="00B0F0"/>
                  </a:solidFill>
                </a:rPr>
                <a:t> </a:t>
              </a:r>
              <a:r>
                <a:rPr lang="it-IT" sz="1400" dirty="0" err="1">
                  <a:solidFill>
                    <a:srgbClr val="00B0F0"/>
                  </a:solidFill>
                </a:rPr>
                <a:t>ray</a:t>
              </a:r>
              <a:endParaRPr lang="it-IT" sz="1400" dirty="0">
                <a:solidFill>
                  <a:srgbClr val="00B0F0"/>
                </a:solidFill>
              </a:endParaRPr>
            </a:p>
          </p:txBody>
        </p:sp>
        <p:cxnSp>
          <p:nvCxnSpPr>
            <p:cNvPr id="43" name="Connettore 1 42"/>
            <p:cNvCxnSpPr/>
            <p:nvPr/>
          </p:nvCxnSpPr>
          <p:spPr>
            <a:xfrm>
              <a:off x="4608511" y="2972906"/>
              <a:ext cx="1115617" cy="4496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flipH="1">
              <a:off x="4627317" y="2972906"/>
              <a:ext cx="1096811" cy="4496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2410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31" y="620688"/>
            <a:ext cx="8239125" cy="4924425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962099" y="5108991"/>
            <a:ext cx="8241025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ionogram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frequencies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ionospheric layers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086967" y="764704"/>
            <a:ext cx="2069284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B0F0"/>
                </a:solidFill>
              </a:rPr>
              <a:t>Nighttime</a:t>
            </a:r>
            <a:r>
              <a:rPr lang="it-IT" dirty="0">
                <a:solidFill>
                  <a:srgbClr val="00B0F0"/>
                </a:solidFill>
              </a:rPr>
              <a:t> ionogram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940175" y="4853438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91E490-3D38-C10B-E17C-AA715B9F54BC}"/>
              </a:ext>
            </a:extLst>
          </p:cNvPr>
          <p:cNvSpPr txBox="1"/>
          <p:nvPr/>
        </p:nvSpPr>
        <p:spPr>
          <a:xfrm>
            <a:off x="2852388" y="284774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62" name="Line 25">
            <a:extLst>
              <a:ext uri="{FF2B5EF4-FFF2-40B4-BE49-F238E27FC236}">
                <a16:creationId xmlns:a16="http://schemas.microsoft.com/office/drawing/2014/main" xmlns="" id="{FD0E526A-9345-8685-2717-1B9ECCE175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0846" y="2890510"/>
            <a:ext cx="0" cy="10795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3" name="Text Box 28">
            <a:extLst>
              <a:ext uri="{FF2B5EF4-FFF2-40B4-BE49-F238E27FC236}">
                <a16:creationId xmlns:a16="http://schemas.microsoft.com/office/drawing/2014/main" xmlns="" id="{03C2B754-20B4-BBA1-29CD-3A7A38F0C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508" y="2603172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0066FF"/>
                </a:solidFill>
              </a:rPr>
              <a:t>foF2</a:t>
            </a:r>
            <a:endParaRPr lang="en-US" altLang="it-IT" sz="1600" b="0" dirty="0">
              <a:solidFill>
                <a:srgbClr val="0066FF"/>
              </a:solidFill>
            </a:endParaRPr>
          </a:p>
        </p:txBody>
      </p:sp>
      <p:sp>
        <p:nvSpPr>
          <p:cNvPr id="64" name="Line 31">
            <a:extLst>
              <a:ext uri="{FF2B5EF4-FFF2-40B4-BE49-F238E27FC236}">
                <a16:creationId xmlns:a16="http://schemas.microsoft.com/office/drawing/2014/main" xmlns="" id="{FC625E72-4282-4894-B0B5-BE66B1A5C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5731" y="3933056"/>
            <a:ext cx="1223962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" name="Text Box 34">
            <a:extLst>
              <a:ext uri="{FF2B5EF4-FFF2-40B4-BE49-F238E27FC236}">
                <a16:creationId xmlns:a16="http://schemas.microsoft.com/office/drawing/2014/main" xmlns="" id="{AFC7EB48-32C2-5F05-0A8A-0B789B4E5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768" y="3742556"/>
            <a:ext cx="9909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0066FF"/>
                </a:solidFill>
              </a:rPr>
              <a:t>h’F2 = </a:t>
            </a:r>
            <a:r>
              <a:rPr lang="it-IT" altLang="it-IT" sz="1600" b="0" dirty="0" err="1">
                <a:solidFill>
                  <a:srgbClr val="0066FF"/>
                </a:solidFill>
              </a:rPr>
              <a:t>h’F</a:t>
            </a:r>
            <a:endParaRPr lang="en-US" altLang="it-IT" sz="1600" b="0" dirty="0">
              <a:solidFill>
                <a:srgbClr val="0066FF"/>
              </a:solidFill>
            </a:endParaRPr>
          </a:p>
        </p:txBody>
      </p:sp>
      <p:grpSp>
        <p:nvGrpSpPr>
          <p:cNvPr id="78" name="Gruppo 41">
            <a:extLst>
              <a:ext uri="{FF2B5EF4-FFF2-40B4-BE49-F238E27FC236}">
                <a16:creationId xmlns:a16="http://schemas.microsoft.com/office/drawing/2014/main" xmlns="" id="{52B6D66D-ABAA-D9E4-D413-19F4244D8487}"/>
              </a:ext>
            </a:extLst>
          </p:cNvPr>
          <p:cNvGrpSpPr/>
          <p:nvPr/>
        </p:nvGrpSpPr>
        <p:grpSpPr>
          <a:xfrm>
            <a:off x="3431704" y="2787385"/>
            <a:ext cx="2513076" cy="2369807"/>
            <a:chOff x="5222996" y="3651481"/>
            <a:chExt cx="2513076" cy="2369807"/>
          </a:xfrm>
        </p:grpSpPr>
        <p:grpSp>
          <p:nvGrpSpPr>
            <p:cNvPr id="79" name="Gruppo 42">
              <a:extLst>
                <a:ext uri="{FF2B5EF4-FFF2-40B4-BE49-F238E27FC236}">
                  <a16:creationId xmlns:a16="http://schemas.microsoft.com/office/drawing/2014/main" xmlns="" id="{9E89F36B-E0D2-382C-2683-7F21295B7152}"/>
                </a:ext>
              </a:extLst>
            </p:cNvPr>
            <p:cNvGrpSpPr/>
            <p:nvPr/>
          </p:nvGrpSpPr>
          <p:grpSpPr>
            <a:xfrm>
              <a:off x="5222996" y="4149080"/>
              <a:ext cx="2513076" cy="1872208"/>
              <a:chOff x="5222996" y="4149080"/>
              <a:chExt cx="2513076" cy="1872208"/>
            </a:xfrm>
          </p:grpSpPr>
          <p:grpSp>
            <p:nvGrpSpPr>
              <p:cNvPr id="81" name="Gruppo 44">
                <a:extLst>
                  <a:ext uri="{FF2B5EF4-FFF2-40B4-BE49-F238E27FC236}">
                    <a16:creationId xmlns:a16="http://schemas.microsoft.com/office/drawing/2014/main" xmlns="" id="{E6B954CC-571A-DCCC-ECB2-3F5397C49B90}"/>
                  </a:ext>
                </a:extLst>
              </p:cNvPr>
              <p:cNvGrpSpPr/>
              <p:nvPr/>
            </p:nvGrpSpPr>
            <p:grpSpPr>
              <a:xfrm>
                <a:off x="6240016" y="4149080"/>
                <a:ext cx="1496056" cy="1872208"/>
                <a:chOff x="9546300" y="3154162"/>
                <a:chExt cx="1496056" cy="1872208"/>
              </a:xfrm>
            </p:grpSpPr>
            <p:sp>
              <p:nvSpPr>
                <p:cNvPr id="83" name="Rettangolo 46">
                  <a:extLst>
                    <a:ext uri="{FF2B5EF4-FFF2-40B4-BE49-F238E27FC236}">
                      <a16:creationId xmlns:a16="http://schemas.microsoft.com/office/drawing/2014/main" xmlns="" id="{CBE12D19-25FD-2C8D-28CB-5367CF384926}"/>
                    </a:ext>
                  </a:extLst>
                </p:cNvPr>
                <p:cNvSpPr/>
                <p:nvPr/>
              </p:nvSpPr>
              <p:spPr>
                <a:xfrm>
                  <a:off x="9546300" y="3154162"/>
                  <a:ext cx="1440160" cy="18722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84" name="Gruppo 47">
                  <a:extLst>
                    <a:ext uri="{FF2B5EF4-FFF2-40B4-BE49-F238E27FC236}">
                      <a16:creationId xmlns:a16="http://schemas.microsoft.com/office/drawing/2014/main" xmlns="" id="{5783E20C-FD2A-44FD-698C-EBC7FF89FDDA}"/>
                    </a:ext>
                  </a:extLst>
                </p:cNvPr>
                <p:cNvGrpSpPr/>
                <p:nvPr/>
              </p:nvGrpSpPr>
              <p:grpSpPr>
                <a:xfrm>
                  <a:off x="9659099" y="3159453"/>
                  <a:ext cx="1383257" cy="1792110"/>
                  <a:chOff x="10235163" y="2067219"/>
                  <a:chExt cx="1383257" cy="1792110"/>
                </a:xfrm>
              </p:grpSpPr>
              <p:cxnSp>
                <p:nvCxnSpPr>
                  <p:cNvPr id="85" name="Connettore 2 48">
                    <a:extLst>
                      <a:ext uri="{FF2B5EF4-FFF2-40B4-BE49-F238E27FC236}">
                        <a16:creationId xmlns:a16="http://schemas.microsoft.com/office/drawing/2014/main" xmlns="" id="{EDE82F70-4D7D-829C-0DE1-A9FD0F5306D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641412" y="2437173"/>
                    <a:ext cx="0" cy="1080120"/>
                  </a:xfrm>
                  <a:prstGeom prst="straightConnector1">
                    <a:avLst/>
                  </a:prstGeom>
                  <a:ln w="76200">
                    <a:solidFill>
                      <a:srgbClr val="00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CasellaDiTesto 49">
                    <a:extLst>
                      <a:ext uri="{FF2B5EF4-FFF2-40B4-BE49-F238E27FC236}">
                        <a16:creationId xmlns:a16="http://schemas.microsoft.com/office/drawing/2014/main" xmlns="" id="{DD4A7597-747F-2643-C15E-F258F9B576AB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1165" y="3489997"/>
                    <a:ext cx="6825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/>
                      <a:t>Earth</a:t>
                    </a:r>
                  </a:p>
                </p:txBody>
              </p:sp>
              <p:cxnSp>
                <p:nvCxnSpPr>
                  <p:cNvPr id="87" name="Connettore 2 50">
                    <a:extLst>
                      <a:ext uri="{FF2B5EF4-FFF2-40B4-BE49-F238E27FC236}">
                        <a16:creationId xmlns:a16="http://schemas.microsoft.com/office/drawing/2014/main" xmlns="" id="{00552FDF-7938-88BB-7F50-6C3E235D554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049971" y="2446432"/>
                    <a:ext cx="8384" cy="1071736"/>
                  </a:xfrm>
                  <a:prstGeom prst="straightConnector1">
                    <a:avLst/>
                  </a:prstGeom>
                  <a:ln w="76200">
                    <a:solidFill>
                      <a:srgbClr val="00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CasellaDiTesto 51">
                    <a:extLst>
                      <a:ext uri="{FF2B5EF4-FFF2-40B4-BE49-F238E27FC236}">
                        <a16:creationId xmlns:a16="http://schemas.microsoft.com/office/drawing/2014/main" xmlns="" id="{1A6462B2-17B4-5396-3DEC-4E7719A57EBA}"/>
                      </a:ext>
                    </a:extLst>
                  </p:cNvPr>
                  <p:cNvSpPr txBox="1"/>
                  <p:nvPr/>
                </p:nvSpPr>
                <p:spPr>
                  <a:xfrm>
                    <a:off x="10235163" y="2067219"/>
                    <a:ext cx="13832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dirty="0" err="1"/>
                      <a:t>Ionosphere</a:t>
                    </a:r>
                    <a:endParaRPr lang="it-IT" dirty="0"/>
                  </a:p>
                </p:txBody>
              </p:sp>
            </p:grpSp>
          </p:grpSp>
          <p:cxnSp>
            <p:nvCxnSpPr>
              <p:cNvPr id="82" name="Connettore 2 45">
                <a:extLst>
                  <a:ext uri="{FF2B5EF4-FFF2-40B4-BE49-F238E27FC236}">
                    <a16:creationId xmlns:a16="http://schemas.microsoft.com/office/drawing/2014/main" xmlns="" id="{9B9790BF-9072-524A-CA30-D6043C6F011B}"/>
                  </a:ext>
                </a:extLst>
              </p:cNvPr>
              <p:cNvCxnSpPr/>
              <p:nvPr/>
            </p:nvCxnSpPr>
            <p:spPr>
              <a:xfrm>
                <a:off x="5222996" y="4348819"/>
                <a:ext cx="952981" cy="36004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CasellaDiTesto 43">
              <a:extLst>
                <a:ext uri="{FF2B5EF4-FFF2-40B4-BE49-F238E27FC236}">
                  <a16:creationId xmlns:a16="http://schemas.microsoft.com/office/drawing/2014/main" xmlns="" id="{C3D1BC84-430F-D782-937F-75213431C9AE}"/>
                </a:ext>
              </a:extLst>
            </p:cNvPr>
            <p:cNvSpPr txBox="1"/>
            <p:nvPr/>
          </p:nvSpPr>
          <p:spPr>
            <a:xfrm>
              <a:off x="6651162" y="3651481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bg1"/>
                  </a:solidFill>
                </a:rPr>
                <a:t>1X</a:t>
              </a:r>
            </a:p>
          </p:txBody>
        </p:sp>
      </p:grpSp>
      <p:grpSp>
        <p:nvGrpSpPr>
          <p:cNvPr id="93" name="Gruppo 29">
            <a:extLst>
              <a:ext uri="{FF2B5EF4-FFF2-40B4-BE49-F238E27FC236}">
                <a16:creationId xmlns:a16="http://schemas.microsoft.com/office/drawing/2014/main" xmlns="" id="{6AE50EA2-FA46-10E3-5CD6-79561A08BC47}"/>
              </a:ext>
            </a:extLst>
          </p:cNvPr>
          <p:cNvGrpSpPr/>
          <p:nvPr/>
        </p:nvGrpSpPr>
        <p:grpSpPr>
          <a:xfrm>
            <a:off x="2284081" y="1010919"/>
            <a:ext cx="4228982" cy="2157930"/>
            <a:chOff x="2123728" y="1052736"/>
            <a:chExt cx="4228982" cy="2157930"/>
          </a:xfrm>
        </p:grpSpPr>
        <p:sp>
          <p:nvSpPr>
            <p:cNvPr id="94" name="Rettangolo 30">
              <a:extLst>
                <a:ext uri="{FF2B5EF4-FFF2-40B4-BE49-F238E27FC236}">
                  <a16:creationId xmlns:a16="http://schemas.microsoft.com/office/drawing/2014/main" xmlns="" id="{92A1F297-BE7C-7CD5-1E65-C8D0CBB720CF}"/>
                </a:ext>
              </a:extLst>
            </p:cNvPr>
            <p:cNvSpPr/>
            <p:nvPr/>
          </p:nvSpPr>
          <p:spPr>
            <a:xfrm>
              <a:off x="2123728" y="1052736"/>
              <a:ext cx="1741885" cy="2157930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5" name="Connettore 2 31">
              <a:extLst>
                <a:ext uri="{FF2B5EF4-FFF2-40B4-BE49-F238E27FC236}">
                  <a16:creationId xmlns:a16="http://schemas.microsoft.com/office/drawing/2014/main" xmlns="" id="{B3C5F50F-425F-EE73-6DCC-77117EAE6D80}"/>
                </a:ext>
              </a:extLst>
            </p:cNvPr>
            <p:cNvCxnSpPr/>
            <p:nvPr/>
          </p:nvCxnSpPr>
          <p:spPr>
            <a:xfrm flipV="1">
              <a:off x="3841630" y="1626908"/>
              <a:ext cx="504056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asellaDiTesto 32">
              <a:extLst>
                <a:ext uri="{FF2B5EF4-FFF2-40B4-BE49-F238E27FC236}">
                  <a16:creationId xmlns:a16="http://schemas.microsoft.com/office/drawing/2014/main" xmlns="" id="{4C2585A1-9D82-CDDF-13F9-7ECF04E0E140}"/>
                </a:ext>
              </a:extLst>
            </p:cNvPr>
            <p:cNvSpPr txBox="1"/>
            <p:nvPr/>
          </p:nvSpPr>
          <p:spPr>
            <a:xfrm>
              <a:off x="4345686" y="1442242"/>
              <a:ext cx="2007024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B0F0"/>
                  </a:solidFill>
                </a:rPr>
                <a:t>multiple </a:t>
              </a:r>
              <a:r>
                <a:rPr lang="it-IT" dirty="0" err="1">
                  <a:solidFill>
                    <a:srgbClr val="00B0F0"/>
                  </a:solidFill>
                </a:rPr>
                <a:t>reflections</a:t>
              </a:r>
              <a:endParaRPr lang="it-IT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70" name="Gruppo 33">
            <a:extLst>
              <a:ext uri="{FF2B5EF4-FFF2-40B4-BE49-F238E27FC236}">
                <a16:creationId xmlns:a16="http://schemas.microsoft.com/office/drawing/2014/main" xmlns="" id="{22E24855-41CE-70B9-77E4-ACA0FCE462CB}"/>
              </a:ext>
            </a:extLst>
          </p:cNvPr>
          <p:cNvGrpSpPr/>
          <p:nvPr/>
        </p:nvGrpSpPr>
        <p:grpSpPr>
          <a:xfrm>
            <a:off x="3431704" y="476672"/>
            <a:ext cx="2485574" cy="2381203"/>
            <a:chOff x="5399366" y="1251386"/>
            <a:chExt cx="2485574" cy="2381203"/>
          </a:xfrm>
        </p:grpSpPr>
        <p:cxnSp>
          <p:nvCxnSpPr>
            <p:cNvPr id="71" name="Connettore 2 34">
              <a:extLst>
                <a:ext uri="{FF2B5EF4-FFF2-40B4-BE49-F238E27FC236}">
                  <a16:creationId xmlns:a16="http://schemas.microsoft.com/office/drawing/2014/main" xmlns="" id="{6857E7D3-8D90-63D6-FD0A-FA3318BBC93C}"/>
                </a:ext>
              </a:extLst>
            </p:cNvPr>
            <p:cNvCxnSpPr/>
            <p:nvPr/>
          </p:nvCxnSpPr>
          <p:spPr>
            <a:xfrm flipV="1">
              <a:off x="5399366" y="2679619"/>
              <a:ext cx="970697" cy="32487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ttangolo 35">
              <a:extLst>
                <a:ext uri="{FF2B5EF4-FFF2-40B4-BE49-F238E27FC236}">
                  <a16:creationId xmlns:a16="http://schemas.microsoft.com/office/drawing/2014/main" xmlns="" id="{8C6006E0-B8B1-851C-075D-D616A016C52A}"/>
                </a:ext>
              </a:extLst>
            </p:cNvPr>
            <p:cNvSpPr/>
            <p:nvPr/>
          </p:nvSpPr>
          <p:spPr>
            <a:xfrm>
              <a:off x="6388884" y="1760381"/>
              <a:ext cx="144016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3" name="Connettore 2 36">
              <a:extLst>
                <a:ext uri="{FF2B5EF4-FFF2-40B4-BE49-F238E27FC236}">
                  <a16:creationId xmlns:a16="http://schemas.microsoft.com/office/drawing/2014/main" xmlns="" id="{D62A0DD1-4B6E-10E8-A8A2-634863FBA529}"/>
                </a:ext>
              </a:extLst>
            </p:cNvPr>
            <p:cNvCxnSpPr/>
            <p:nvPr/>
          </p:nvCxnSpPr>
          <p:spPr>
            <a:xfrm flipV="1">
              <a:off x="6907932" y="2135626"/>
              <a:ext cx="0" cy="1080120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asellaDiTesto 37">
              <a:extLst>
                <a:ext uri="{FF2B5EF4-FFF2-40B4-BE49-F238E27FC236}">
                  <a16:creationId xmlns:a16="http://schemas.microsoft.com/office/drawing/2014/main" xmlns="" id="{C5F3F968-CDE7-7B5B-F375-3101BC9BE2DA}"/>
                </a:ext>
              </a:extLst>
            </p:cNvPr>
            <p:cNvSpPr txBox="1"/>
            <p:nvPr/>
          </p:nvSpPr>
          <p:spPr>
            <a:xfrm>
              <a:off x="6767685" y="3188450"/>
              <a:ext cx="682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Earth</a:t>
              </a:r>
            </a:p>
          </p:txBody>
        </p:sp>
        <p:cxnSp>
          <p:nvCxnSpPr>
            <p:cNvPr id="75" name="Connettore 2 38">
              <a:extLst>
                <a:ext uri="{FF2B5EF4-FFF2-40B4-BE49-F238E27FC236}">
                  <a16:creationId xmlns:a16="http://schemas.microsoft.com/office/drawing/2014/main" xmlns="" id="{1ADF96A9-74F9-C189-2644-70BD0B5E5A90}"/>
                </a:ext>
              </a:extLst>
            </p:cNvPr>
            <p:cNvCxnSpPr/>
            <p:nvPr/>
          </p:nvCxnSpPr>
          <p:spPr>
            <a:xfrm flipH="1">
              <a:off x="7316491" y="2144885"/>
              <a:ext cx="8384" cy="1071736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39">
              <a:extLst>
                <a:ext uri="{FF2B5EF4-FFF2-40B4-BE49-F238E27FC236}">
                  <a16:creationId xmlns:a16="http://schemas.microsoft.com/office/drawing/2014/main" xmlns="" id="{402CAEDE-C3C0-979A-D957-F9AE367CF228}"/>
                </a:ext>
              </a:extLst>
            </p:cNvPr>
            <p:cNvSpPr txBox="1"/>
            <p:nvPr/>
          </p:nvSpPr>
          <p:spPr>
            <a:xfrm>
              <a:off x="6501683" y="1765672"/>
              <a:ext cx="138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Ionosphere</a:t>
              </a:r>
              <a:endParaRPr lang="it-IT" dirty="0"/>
            </a:p>
          </p:txBody>
        </p:sp>
        <p:sp>
          <p:nvSpPr>
            <p:cNvPr id="77" name="CasellaDiTesto 40">
              <a:extLst>
                <a:ext uri="{FF2B5EF4-FFF2-40B4-BE49-F238E27FC236}">
                  <a16:creationId xmlns:a16="http://schemas.microsoft.com/office/drawing/2014/main" xmlns="" id="{131633F5-4DF4-373E-04B7-AA223632A5DF}"/>
                </a:ext>
              </a:extLst>
            </p:cNvPr>
            <p:cNvSpPr txBox="1"/>
            <p:nvPr/>
          </p:nvSpPr>
          <p:spPr>
            <a:xfrm>
              <a:off x="6826738" y="1251386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bg1"/>
                  </a:solidFill>
                </a:rPr>
                <a:t>2X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0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2" grpId="0" animBg="1"/>
      <p:bldP spid="63" grpId="0"/>
      <p:bldP spid="64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31" y="582612"/>
            <a:ext cx="8239125" cy="4924425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961331" y="5108991"/>
            <a:ext cx="8241794" cy="120032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ionogram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frequencies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GB" altLang="it-I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ionospheric layers</a:t>
            </a:r>
            <a:r>
              <a:rPr lang="en-GB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ionospheric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altLang="it-IT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081879" y="764704"/>
            <a:ext cx="191924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Daytime ionogram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934849" y="4853438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487488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Daytime ionograms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8D7B2A-52FD-CD96-7B00-F2C1F044BD72}"/>
              </a:ext>
            </a:extLst>
          </p:cNvPr>
          <p:cNvGrpSpPr/>
          <p:nvPr/>
        </p:nvGrpSpPr>
        <p:grpSpPr>
          <a:xfrm>
            <a:off x="2999656" y="3059668"/>
            <a:ext cx="1415596" cy="1089412"/>
            <a:chOff x="2999656" y="3059668"/>
            <a:chExt cx="1415596" cy="10894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67149A3-0CF2-CB22-C613-8953FA5F314B}"/>
                </a:ext>
              </a:extLst>
            </p:cNvPr>
            <p:cNvSpPr txBox="1"/>
            <p:nvPr/>
          </p:nvSpPr>
          <p:spPr>
            <a:xfrm>
              <a:off x="4007768" y="305966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FF"/>
                  </a:solidFill>
                </a:rPr>
                <a:t>F2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9997EE8-173D-ED47-949A-8524DE5A9AEF}"/>
                </a:ext>
              </a:extLst>
            </p:cNvPr>
            <p:cNvSpPr txBox="1"/>
            <p:nvPr/>
          </p:nvSpPr>
          <p:spPr>
            <a:xfrm>
              <a:off x="3456268" y="3275692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E5E003-E4C2-FEB2-64C5-C3E419138CBF}"/>
                </a:ext>
              </a:extLst>
            </p:cNvPr>
            <p:cNvSpPr txBox="1"/>
            <p:nvPr/>
          </p:nvSpPr>
          <p:spPr>
            <a:xfrm>
              <a:off x="2999656" y="377974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E</a:t>
              </a:r>
            </a:p>
          </p:txBody>
        </p:sp>
      </p:grpSp>
      <p:sp>
        <p:nvSpPr>
          <p:cNvPr id="23" name="Line 23">
            <a:extLst>
              <a:ext uri="{FF2B5EF4-FFF2-40B4-BE49-F238E27FC236}">
                <a16:creationId xmlns:a16="http://schemas.microsoft.com/office/drawing/2014/main" xmlns="" id="{65A9AE73-F2C5-869E-69B2-0D5D65FB3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4278" y="3404575"/>
            <a:ext cx="0" cy="10795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xmlns="" id="{91C04437-EE39-343E-26CC-AF7BD648C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470" y="3092558"/>
            <a:ext cx="0" cy="1079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xmlns="" id="{E43D8EE1-E9F4-EF3C-2A26-6BD5ACFE4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2450" y="2653916"/>
            <a:ext cx="0" cy="10795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xmlns="" id="{586FB8C6-294B-960C-9C95-E9932E1E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378" y="3115650"/>
            <a:ext cx="45288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92D050"/>
                </a:solidFill>
              </a:rPr>
              <a:t>foE</a:t>
            </a:r>
            <a:endParaRPr lang="en-US" altLang="it-IT" sz="1600" b="0" dirty="0">
              <a:solidFill>
                <a:srgbClr val="92D050"/>
              </a:solidFill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xmlns="" id="{13E1010E-FCF8-2DA7-FCB8-CBEB4D351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461" y="2804418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FF0000"/>
                </a:solidFill>
              </a:rPr>
              <a:t>foF1</a:t>
            </a:r>
            <a:endParaRPr lang="en-US" altLang="it-IT" sz="1600" b="0" dirty="0">
              <a:solidFill>
                <a:srgbClr val="FF0000"/>
              </a:solidFill>
            </a:endParaRP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xmlns="" id="{057C2822-7397-31F4-9585-803F585F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12" y="2348880"/>
            <a:ext cx="568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0066FF"/>
                </a:solidFill>
              </a:rPr>
              <a:t>foF2</a:t>
            </a:r>
            <a:endParaRPr lang="en-US" altLang="it-IT" sz="1600" b="0" dirty="0">
              <a:solidFill>
                <a:srgbClr val="0066FF"/>
              </a:solidFill>
            </a:endParaRPr>
          </a:p>
        </p:txBody>
      </p:sp>
      <p:sp>
        <p:nvSpPr>
          <p:cNvPr id="29" name="Line 29">
            <a:extLst>
              <a:ext uri="{FF2B5EF4-FFF2-40B4-BE49-F238E27FC236}">
                <a16:creationId xmlns:a16="http://schemas.microsoft.com/office/drawing/2014/main" xmlns="" id="{0C9D7029-3F01-B7E3-EAC7-928D0838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3915" y="4484075"/>
            <a:ext cx="1223963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" name="Line 30">
            <a:extLst>
              <a:ext uri="{FF2B5EF4-FFF2-40B4-BE49-F238E27FC236}">
                <a16:creationId xmlns:a16="http://schemas.microsoft.com/office/drawing/2014/main" xmlns="" id="{97866FC0-85DA-D4BB-0407-ABC725BA1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0439" y="4188321"/>
            <a:ext cx="12239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xmlns="" id="{A73D101D-38B6-321B-C563-EF89ADE91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4601" y="3746529"/>
            <a:ext cx="1223962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xmlns="" id="{93A5CD9A-4EE5-66AE-61AB-B69385CD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840" y="4268175"/>
            <a:ext cx="4443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92D050"/>
                </a:solidFill>
              </a:rPr>
              <a:t>h’E</a:t>
            </a:r>
            <a:endParaRPr lang="en-US" altLang="it-IT" sz="1600" b="0" dirty="0">
              <a:solidFill>
                <a:srgbClr val="92D050"/>
              </a:solidFill>
            </a:endParaRP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xmlns="" id="{CFB5EAF9-8880-B4CF-1C76-680DD9AEE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589" y="3956546"/>
            <a:ext cx="99097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FF0000"/>
                </a:solidFill>
              </a:rPr>
              <a:t>h’F1 = </a:t>
            </a:r>
            <a:r>
              <a:rPr lang="it-IT" altLang="it-IT" sz="1600" b="0" dirty="0" err="1">
                <a:solidFill>
                  <a:srgbClr val="FF0000"/>
                </a:solidFill>
              </a:rPr>
              <a:t>h’F</a:t>
            </a:r>
            <a:endParaRPr lang="en-US" altLang="it-IT" sz="1600" b="0" dirty="0">
              <a:solidFill>
                <a:srgbClr val="FF0000"/>
              </a:solidFill>
            </a:endParaRP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xmlns="" id="{8CE70EAE-CC28-7C5B-6742-33B99C036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940" y="3573016"/>
            <a:ext cx="5421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it-IT" altLang="it-IT" sz="1600" b="0" dirty="0">
                <a:solidFill>
                  <a:srgbClr val="0066FF"/>
                </a:solidFill>
              </a:rPr>
              <a:t>h’F2</a:t>
            </a:r>
            <a:endParaRPr lang="en-US" altLang="it-IT" sz="1600" b="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0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1199456" y="-27384"/>
            <a:ext cx="8861673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Multiple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stratifications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the F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layer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00" y="476672"/>
            <a:ext cx="5181600" cy="47625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grpSp>
        <p:nvGrpSpPr>
          <p:cNvPr id="54" name="Gruppo 53"/>
          <p:cNvGrpSpPr/>
          <p:nvPr/>
        </p:nvGrpSpPr>
        <p:grpSpPr>
          <a:xfrm>
            <a:off x="599808" y="839204"/>
            <a:ext cx="5677700" cy="5646826"/>
            <a:chOff x="277177" y="600075"/>
            <a:chExt cx="5677700" cy="5646826"/>
          </a:xfrm>
        </p:grpSpPr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77" y="600075"/>
              <a:ext cx="5677700" cy="2821305"/>
            </a:xfrm>
            <a:prstGeom prst="rect">
              <a:avLst/>
            </a:prstGeom>
          </p:spPr>
        </p:pic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77" y="3423820"/>
              <a:ext cx="5674044" cy="2823081"/>
            </a:xfrm>
            <a:prstGeom prst="rect">
              <a:avLst/>
            </a:prstGeom>
          </p:spPr>
        </p:pic>
        <p:grpSp>
          <p:nvGrpSpPr>
            <p:cNvPr id="58" name="Gruppo 57"/>
            <p:cNvGrpSpPr/>
            <p:nvPr/>
          </p:nvGrpSpPr>
          <p:grpSpPr>
            <a:xfrm>
              <a:off x="1687001" y="1014196"/>
              <a:ext cx="2755089" cy="4414818"/>
              <a:chOff x="1687001" y="1014196"/>
              <a:chExt cx="2755089" cy="4414818"/>
            </a:xfrm>
          </p:grpSpPr>
          <p:sp>
            <p:nvSpPr>
              <p:cNvPr id="59" name="CasellaDiTesto 58"/>
              <p:cNvSpPr txBox="1"/>
              <p:nvPr/>
            </p:nvSpPr>
            <p:spPr>
              <a:xfrm>
                <a:off x="2485565" y="1367626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B050"/>
                    </a:solidFill>
                  </a:rPr>
                  <a:t>F2</a:t>
                </a: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2485565" y="4764158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B050"/>
                    </a:solidFill>
                  </a:rPr>
                  <a:t>F2</a:t>
                </a:r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>
                <a:off x="1687001" y="5059682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C000"/>
                    </a:solidFill>
                  </a:rPr>
                  <a:t>F1</a:t>
                </a:r>
              </a:p>
            </p:txBody>
          </p:sp>
          <p:sp>
            <p:nvSpPr>
              <p:cNvPr id="62" name="CasellaDiTesto 61"/>
              <p:cNvSpPr txBox="1"/>
              <p:nvPr/>
            </p:nvSpPr>
            <p:spPr>
              <a:xfrm>
                <a:off x="1694272" y="1664044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C000"/>
                    </a:solidFill>
                  </a:rPr>
                  <a:t>F1</a:t>
                </a: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3548251" y="1014196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F3</a:t>
                </a: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4034606" y="4052919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F3</a:t>
                </a:r>
              </a:p>
            </p:txBody>
          </p:sp>
        </p:grpSp>
      </p:grpSp>
      <p:sp>
        <p:nvSpPr>
          <p:cNvPr id="55" name="CasellaDiTesto 54"/>
          <p:cNvSpPr txBox="1"/>
          <p:nvPr/>
        </p:nvSpPr>
        <p:spPr>
          <a:xfrm>
            <a:off x="4871864" y="6021288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12934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screen shot of a graph&#10;&#10;AI-generated content may be incorrect.">
            <a:extLst>
              <a:ext uri="{FF2B5EF4-FFF2-40B4-BE49-F238E27FC236}">
                <a16:creationId xmlns:a16="http://schemas.microsoft.com/office/drawing/2014/main" xmlns="" id="{C74373BC-8916-697E-D77E-CA23DAAC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778099"/>
            <a:ext cx="7143750" cy="36671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3472199" y="3851500"/>
            <a:ext cx="782278" cy="9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502178" y="4524164"/>
            <a:ext cx="782278" cy="9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777316" y="4222432"/>
            <a:ext cx="670612" cy="109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433679" y="3896388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47132" y="4367907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449728" y="4698277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105821" y="3471623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356729" y="3206713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823914" y="2099495"/>
            <a:ext cx="563814" cy="10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001736" y="4921386"/>
            <a:ext cx="374184" cy="130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567205" y="2120749"/>
            <a:ext cx="222733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369759" y="4439621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rgbClr val="00FF00"/>
                </a:solidFill>
              </a:rPr>
              <a:t>E </a:t>
            </a:r>
            <a:r>
              <a:rPr lang="it-IT" sz="1100" dirty="0" err="1">
                <a:solidFill>
                  <a:srgbClr val="00FF00"/>
                </a:solidFill>
              </a:rPr>
              <a:t>layer</a:t>
            </a:r>
            <a:endParaRPr lang="it-IT" sz="1100" dirty="0">
              <a:solidFill>
                <a:srgbClr val="00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664786" y="4178011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rgbClr val="FF0000"/>
                </a:solidFill>
              </a:rPr>
              <a:t>F1 </a:t>
            </a:r>
            <a:r>
              <a:rPr lang="it-IT" sz="1100" dirty="0" err="1">
                <a:solidFill>
                  <a:srgbClr val="FF0000"/>
                </a:solidFill>
              </a:rPr>
              <a:t>layer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433680" y="3807807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rgbClr val="0066FF"/>
                </a:solidFill>
              </a:rPr>
              <a:t>F2 </a:t>
            </a:r>
            <a:r>
              <a:rPr lang="it-IT" sz="1100" dirty="0" err="1">
                <a:solidFill>
                  <a:srgbClr val="0066FF"/>
                </a:solidFill>
              </a:rPr>
              <a:t>layer</a:t>
            </a:r>
            <a:endParaRPr lang="it-IT" sz="1100" dirty="0">
              <a:solidFill>
                <a:srgbClr val="0066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999657" y="3058792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0066FF"/>
                </a:solidFill>
              </a:rPr>
              <a:t>Night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731635" y="2676746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>
                <a:solidFill>
                  <a:srgbClr val="FFC000"/>
                </a:solidFill>
              </a:rPr>
              <a:t>Day</a:t>
            </a:r>
            <a:endParaRPr lang="it-IT" sz="1100" b="1" dirty="0">
              <a:solidFill>
                <a:srgbClr val="FFC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708757" y="2156339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km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943872" y="4908386"/>
            <a:ext cx="6925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Ne (cm-3)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506087" y="2069647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km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10391" y="2438911"/>
            <a:ext cx="155783" cy="2469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702070" y="4508410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100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695933" y="4005958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200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701047" y="3507071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300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700024" y="2996685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400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704643" y="2483783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500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2862954" y="4914807"/>
            <a:ext cx="2146449" cy="170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3323644" y="488686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10</a:t>
            </a:r>
            <a:r>
              <a:rPr lang="it-IT" sz="900" baseline="30000" dirty="0"/>
              <a:t>2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776312" y="488686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10</a:t>
            </a:r>
            <a:r>
              <a:rPr lang="it-IT" sz="900" baseline="30000" dirty="0"/>
              <a:t>3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235494" y="488454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10</a:t>
            </a:r>
            <a:r>
              <a:rPr lang="it-IT" sz="900" baseline="30000" dirty="0"/>
              <a:t>4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711031" y="4886861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10</a:t>
            </a:r>
            <a:r>
              <a:rPr lang="it-IT" sz="900" baseline="30000" dirty="0"/>
              <a:t>5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5001770" y="382319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NmF2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4242174" y="4151623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NmF1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020217" y="4381521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FF00"/>
                </a:solidFill>
              </a:rPr>
              <a:t>NmE</a:t>
            </a:r>
            <a:endParaRPr lang="it-IT" sz="1000" dirty="0">
              <a:solidFill>
                <a:srgbClr val="00FF00"/>
              </a:solidFill>
            </a:endParaRPr>
          </a:p>
        </p:txBody>
      </p:sp>
      <p:sp>
        <p:nvSpPr>
          <p:cNvPr id="37" name="Titolo 1"/>
          <p:cNvSpPr txBox="1">
            <a:spLocks/>
          </p:cNvSpPr>
          <p:nvPr/>
        </p:nvSpPr>
        <p:spPr>
          <a:xfrm>
            <a:off x="1703512" y="-49342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Correspondence vertical electron density profile – </a:t>
            </a:r>
            <a:r>
              <a:rPr lang="en-US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ionogram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trace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42" y="585065"/>
            <a:ext cx="2456309" cy="971727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8398659" y="1785221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25520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556792"/>
            <a:ext cx="3096344" cy="41284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89139" y="971818"/>
            <a:ext cx="1500283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2003 - Rome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624118"/>
            <a:ext cx="4510411" cy="20305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657256"/>
            <a:ext cx="4512346" cy="20314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03" y="1624118"/>
            <a:ext cx="3047742" cy="406365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770540" y="973966"/>
            <a:ext cx="2879314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2024 – Gibilmanna (</a:t>
            </a:r>
            <a:r>
              <a:rPr lang="it-IT" sz="2000" dirty="0" err="1" smtClean="0"/>
              <a:t>Sicily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2371534" y="-27384"/>
            <a:ext cx="7324866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From</a:t>
            </a:r>
            <a:r>
              <a:rPr lang="fr-FR" sz="24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the </a:t>
            </a:r>
            <a:r>
              <a:rPr lang="fr-FR" sz="24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very</a:t>
            </a:r>
            <a:r>
              <a:rPr lang="fr-FR" sz="24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beginning</a:t>
            </a:r>
            <a:r>
              <a:rPr lang="fr-FR" sz="24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to </a:t>
            </a:r>
            <a:r>
              <a:rPr lang="fr-FR" sz="2400" b="1" i="1" kern="0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now</a:t>
            </a:r>
            <a:r>
              <a:rPr lang="fr-FR" sz="2400" b="1" i="1" kern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……….</a:t>
            </a:r>
            <a:endParaRPr lang="fr-FR" sz="24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129099" y="2799086"/>
            <a:ext cx="2648611" cy="507831"/>
            <a:chOff x="543024" y="2824514"/>
            <a:chExt cx="2648611" cy="507831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543024" y="2993791"/>
              <a:ext cx="450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me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486121" y="2824514"/>
              <a:ext cx="705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Enrico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8841619" y="3137640"/>
            <a:ext cx="3007563" cy="2142082"/>
            <a:chOff x="9607239" y="3137640"/>
            <a:chExt cx="3007563" cy="2142082"/>
          </a:xfrm>
        </p:grpSpPr>
        <p:grpSp>
          <p:nvGrpSpPr>
            <p:cNvPr id="19" name="Gruppo 18"/>
            <p:cNvGrpSpPr/>
            <p:nvPr/>
          </p:nvGrpSpPr>
          <p:grpSpPr>
            <a:xfrm>
              <a:off x="9607239" y="3137640"/>
              <a:ext cx="1376492" cy="2142082"/>
              <a:chOff x="9546606" y="3137640"/>
              <a:chExt cx="1376492" cy="2142082"/>
            </a:xfrm>
          </p:grpSpPr>
          <p:sp>
            <p:nvSpPr>
              <p:cNvPr id="15" name="CasellaDiTesto 14"/>
              <p:cNvSpPr txBox="1"/>
              <p:nvPr/>
            </p:nvSpPr>
            <p:spPr>
              <a:xfrm>
                <a:off x="10472334" y="3137640"/>
                <a:ext cx="4507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/>
                    </a:solidFill>
                  </a:rPr>
                  <a:t>me</a:t>
                </a:r>
                <a:endParaRPr lang="it-IT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9614582" y="3137640"/>
                <a:ext cx="7055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/>
                    </a:solidFill>
                  </a:rPr>
                  <a:t>Enrico</a:t>
                </a:r>
                <a:endParaRPr lang="it-IT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9546606" y="4941168"/>
                <a:ext cx="8082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/>
                    </a:solidFill>
                  </a:rPr>
                  <a:t>Claudio</a:t>
                </a:r>
                <a:endParaRPr lang="it-IT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CasellaDiTesto 19"/>
            <p:cNvSpPr txBox="1"/>
            <p:nvPr/>
          </p:nvSpPr>
          <p:spPr>
            <a:xfrm>
              <a:off x="11115518" y="3137640"/>
              <a:ext cx="847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Antonio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11503600" y="4501975"/>
              <a:ext cx="1111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Gioacchino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74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ionogramma_senza_curve_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90" y="2460203"/>
            <a:ext cx="5761038" cy="39211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144615" y="2722141"/>
            <a:ext cx="285750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2" name="CasellaDiTesto 13"/>
          <p:cNvSpPr txBox="1">
            <a:spLocks noChangeArrowheads="1"/>
          </p:cNvSpPr>
          <p:nvPr/>
        </p:nvSpPr>
        <p:spPr bwMode="auto">
          <a:xfrm>
            <a:off x="1144615" y="3031703"/>
            <a:ext cx="41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>
                <a:solidFill>
                  <a:srgbClr val="FFFF00"/>
                </a:solidFill>
              </a:rPr>
              <a:t>km</a:t>
            </a:r>
            <a:endParaRPr lang="en-US" altLang="it-IT" sz="1400">
              <a:solidFill>
                <a:srgbClr val="FFFF00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703512" y="22666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Why electron density maxima of the profile correspond to ionogram cusps?</a:t>
            </a:r>
          </a:p>
        </p:txBody>
      </p:sp>
      <p:sp>
        <p:nvSpPr>
          <p:cNvPr id="6153" name="Line 6"/>
          <p:cNvSpPr>
            <a:spLocks noChangeShapeType="1"/>
          </p:cNvSpPr>
          <p:nvPr/>
        </p:nvSpPr>
        <p:spPr bwMode="auto">
          <a:xfrm flipH="1">
            <a:off x="3546503" y="3679402"/>
            <a:ext cx="762000" cy="685800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4" name="Line 7"/>
          <p:cNvSpPr>
            <a:spLocks noChangeShapeType="1"/>
          </p:cNvSpPr>
          <p:nvPr/>
        </p:nvSpPr>
        <p:spPr bwMode="auto">
          <a:xfrm flipH="1">
            <a:off x="2823164" y="3393252"/>
            <a:ext cx="1472747" cy="1713025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55" name="Line 8"/>
          <p:cNvSpPr>
            <a:spLocks noChangeShapeType="1"/>
          </p:cNvSpPr>
          <p:nvPr/>
        </p:nvSpPr>
        <p:spPr bwMode="auto">
          <a:xfrm flipH="1">
            <a:off x="2327303" y="3374602"/>
            <a:ext cx="1905000" cy="1905000"/>
          </a:xfrm>
          <a:prstGeom prst="line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rot="16200000" flipH="1">
            <a:off x="6645304" y="4095601"/>
            <a:ext cx="642937" cy="642937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0" y="3338362"/>
            <a:ext cx="3915427" cy="7963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Connettore 1 6"/>
          <p:cNvCxnSpPr/>
          <p:nvPr/>
        </p:nvCxnSpPr>
        <p:spPr>
          <a:xfrm>
            <a:off x="2327303" y="4803352"/>
            <a:ext cx="0" cy="109497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2784503" y="4732113"/>
            <a:ext cx="0" cy="109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3531814" y="3926046"/>
            <a:ext cx="0" cy="1094978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109526" y="5787760"/>
            <a:ext cx="4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FF00"/>
                </a:solidFill>
              </a:rPr>
              <a:t>foE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545083" y="5754543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foF1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263154" y="4961185"/>
            <a:ext cx="59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66FF"/>
                </a:solidFill>
              </a:rPr>
              <a:t>foF2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7441889" y="475801"/>
            <a:ext cx="3406639" cy="2820697"/>
            <a:chOff x="5533305" y="475800"/>
            <a:chExt cx="3406639" cy="2820697"/>
          </a:xfrm>
        </p:grpSpPr>
        <p:pic>
          <p:nvPicPr>
            <p:cNvPr id="40" name="Immagine 39" descr="profilo_single_without_writing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3305" y="475800"/>
              <a:ext cx="3406639" cy="282069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42" name="Ovale 41"/>
            <p:cNvSpPr/>
            <p:nvPr/>
          </p:nvSpPr>
          <p:spPr>
            <a:xfrm>
              <a:off x="7531616" y="2286305"/>
              <a:ext cx="142876" cy="142876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7126823" y="218629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>
                  <a:solidFill>
                    <a:srgbClr val="00FF00"/>
                  </a:solidFill>
                </a:rPr>
                <a:t>NmE</a:t>
              </a:r>
              <a:endParaRPr lang="en-US" sz="1200" b="1" dirty="0">
                <a:solidFill>
                  <a:srgbClr val="00FF00"/>
                </a:solidFill>
              </a:endParaRPr>
            </a:p>
          </p:txBody>
        </p:sp>
        <p:sp>
          <p:nvSpPr>
            <p:cNvPr id="46" name="Ovale 45"/>
            <p:cNvSpPr/>
            <p:nvPr/>
          </p:nvSpPr>
          <p:spPr>
            <a:xfrm>
              <a:off x="7722116" y="1952930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236361" y="1891014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FF0000"/>
                  </a:solidFill>
                </a:rPr>
                <a:t>NmF1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Ovale 49"/>
            <p:cNvSpPr/>
            <p:nvPr/>
          </p:nvSpPr>
          <p:spPr>
            <a:xfrm>
              <a:off x="8303169" y="1481436"/>
              <a:ext cx="142876" cy="142876"/>
            </a:xfrm>
            <a:prstGeom prst="ellipse">
              <a:avLst/>
            </a:prstGeom>
            <a:solidFill>
              <a:srgbClr val="0066F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7817390" y="1414766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0066FF"/>
                  </a:solidFill>
                </a:rPr>
                <a:t>NmF2</a:t>
              </a:r>
              <a:endParaRPr lang="en-US" sz="1200" b="1" dirty="0">
                <a:solidFill>
                  <a:srgbClr val="0066FF"/>
                </a:solidFill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22" y="4739646"/>
            <a:ext cx="2270762" cy="844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CasellaDiTesto 25"/>
          <p:cNvSpPr txBox="1"/>
          <p:nvPr/>
        </p:nvSpPr>
        <p:spPr>
          <a:xfrm>
            <a:off x="5507975" y="5827972"/>
            <a:ext cx="1260281" cy="2462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75000"/>
                  </a:schemeClr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8948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698823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D</a:t>
            </a:r>
            <a:r>
              <a:rPr lang="it-IT" sz="20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ifferent </a:t>
            </a:r>
            <a:r>
              <a:rPr lang="it-IT" sz="20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types</a:t>
            </a:r>
            <a:r>
              <a:rPr lang="it-IT" sz="20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of </a:t>
            </a:r>
            <a:r>
              <a:rPr lang="it-IT" sz="20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sounders</a:t>
            </a:r>
            <a:endParaRPr lang="it-IT" sz="20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4380783" y="712895"/>
            <a:ext cx="3673920" cy="2221012"/>
            <a:chOff x="4380783" y="712895"/>
            <a:chExt cx="3673920" cy="2221012"/>
          </a:xfrm>
        </p:grpSpPr>
        <p:pic>
          <p:nvPicPr>
            <p:cNvPr id="10" name="Picture 10" descr="iono_diurn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80783" y="973347"/>
              <a:ext cx="3673920" cy="1960560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4725516" y="712895"/>
              <a:ext cx="2986716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/>
                <a:t>A</a:t>
              </a:r>
              <a:r>
                <a:rPr lang="it-IT" sz="1000" dirty="0"/>
                <a:t>dvanced</a:t>
              </a:r>
              <a:r>
                <a:rPr lang="it-IT" sz="1000" b="1" dirty="0"/>
                <a:t> </a:t>
              </a:r>
              <a:r>
                <a:rPr lang="it-IT" sz="1000" b="1" dirty="0" err="1"/>
                <a:t>I</a:t>
              </a:r>
              <a:r>
                <a:rPr lang="it-IT" sz="1000" dirty="0" err="1"/>
                <a:t>onospheric</a:t>
              </a:r>
              <a:r>
                <a:rPr lang="it-IT" sz="1000" b="1" dirty="0"/>
                <a:t> </a:t>
              </a:r>
              <a:r>
                <a:rPr lang="it-IT" sz="1000" b="1" dirty="0" err="1"/>
                <a:t>S</a:t>
              </a:r>
              <a:r>
                <a:rPr lang="it-IT" sz="1000" dirty="0" err="1"/>
                <a:t>ounder</a:t>
              </a:r>
              <a:r>
                <a:rPr lang="it-IT" sz="1000" b="1" dirty="0"/>
                <a:t>-INGV</a:t>
              </a:r>
              <a:r>
                <a:rPr lang="it-IT" sz="1000" dirty="0"/>
                <a:t> Ionosonde, </a:t>
              </a:r>
              <a:r>
                <a:rPr lang="it-IT" sz="1000" dirty="0" err="1"/>
                <a:t>Italy</a:t>
              </a:r>
              <a:endParaRPr lang="it-IT" sz="1000" b="1" dirty="0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215665" y="515735"/>
            <a:ext cx="3522743" cy="2948997"/>
            <a:chOff x="215665" y="515735"/>
            <a:chExt cx="3522743" cy="294899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65" y="973347"/>
              <a:ext cx="3522742" cy="2491385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215666" y="515735"/>
              <a:ext cx="352274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000" b="1" dirty="0" err="1"/>
                <a:t>Digisonde</a:t>
              </a:r>
              <a:r>
                <a:rPr lang="it-IT" sz="1000" dirty="0"/>
                <a:t> - </a:t>
              </a:r>
              <a:r>
                <a:rPr lang="en-US" sz="1000" dirty="0"/>
                <a:t>Space Science Laboratory, University of Massachusetts,  Lowell, USA</a:t>
              </a:r>
              <a:r>
                <a:rPr lang="it-IT" sz="1000" dirty="0"/>
                <a:t>  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8541940" y="574297"/>
            <a:ext cx="3185086" cy="2995111"/>
            <a:chOff x="8541940" y="574297"/>
            <a:chExt cx="3185086" cy="2995111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940" y="935432"/>
              <a:ext cx="3034600" cy="2633976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8558674" y="574297"/>
              <a:ext cx="316835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000" dirty="0"/>
                <a:t>Vertical </a:t>
              </a:r>
              <a:r>
                <a:rPr lang="it-IT" sz="1000" dirty="0" err="1"/>
                <a:t>Incidence</a:t>
              </a:r>
              <a:r>
                <a:rPr lang="it-IT" sz="1000" dirty="0"/>
                <a:t> </a:t>
              </a:r>
              <a:r>
                <a:rPr lang="it-IT" sz="1000" dirty="0" err="1"/>
                <a:t>Pulsed</a:t>
              </a:r>
              <a:r>
                <a:rPr lang="it-IT" sz="1000" dirty="0"/>
                <a:t> </a:t>
              </a:r>
              <a:r>
                <a:rPr lang="it-IT" sz="1000" dirty="0" err="1"/>
                <a:t>Ionospheric</a:t>
              </a:r>
              <a:r>
                <a:rPr lang="it-IT" sz="1000" dirty="0"/>
                <a:t> Radar (</a:t>
              </a:r>
              <a:r>
                <a:rPr lang="it-IT" sz="1000" b="1" dirty="0"/>
                <a:t>VIPIR</a:t>
              </a:r>
              <a:r>
                <a:rPr lang="it-IT" sz="1000" dirty="0"/>
                <a:t>), Boulder, CO, USA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121866" y="3832467"/>
            <a:ext cx="3616541" cy="2562987"/>
            <a:chOff x="121866" y="3832467"/>
            <a:chExt cx="3616541" cy="256298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66" y="4102755"/>
              <a:ext cx="3616541" cy="2292699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427333" y="3832467"/>
              <a:ext cx="3251211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dirty="0"/>
                <a:t>KEL </a:t>
              </a:r>
              <a:r>
                <a:rPr lang="it-IT" sz="1000" dirty="0" err="1"/>
                <a:t>Aerospace’s</a:t>
              </a:r>
              <a:r>
                <a:rPr lang="it-IT" sz="1000" dirty="0"/>
                <a:t> Digital Ionosonde System </a:t>
              </a:r>
              <a:r>
                <a:rPr lang="it-IT" sz="1000" b="1" dirty="0"/>
                <a:t>IPS-42</a:t>
              </a:r>
              <a:r>
                <a:rPr lang="it-IT" sz="1000" dirty="0"/>
                <a:t>, Australia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4473689" y="3830851"/>
            <a:ext cx="3019244" cy="2372818"/>
            <a:chOff x="4473689" y="3830851"/>
            <a:chExt cx="3019244" cy="2372818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689" y="4078688"/>
              <a:ext cx="3019244" cy="2124981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4725516" y="3830851"/>
              <a:ext cx="2510624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dirty="0"/>
                <a:t>Canadian Advanced Digital Ionosonde (</a:t>
              </a:r>
              <a:r>
                <a:rPr lang="es-ES" sz="1000" b="1" dirty="0"/>
                <a:t>CADI</a:t>
              </a:r>
              <a:r>
                <a:rPr lang="es-ES" sz="1000" dirty="0"/>
                <a:t>)</a:t>
              </a:r>
              <a:endParaRPr lang="it-IT" sz="1000" dirty="0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8001721" y="3668064"/>
            <a:ext cx="4070943" cy="2772297"/>
            <a:chOff x="8001721" y="3668064"/>
            <a:chExt cx="4070943" cy="2772297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721" y="3914285"/>
              <a:ext cx="4070943" cy="2526076"/>
            </a:xfrm>
            <a:prstGeom prst="rect">
              <a:avLst/>
            </a:prstGeom>
          </p:spPr>
        </p:pic>
        <p:sp>
          <p:nvSpPr>
            <p:cNvPr id="29" name="CasellaDiTesto 28"/>
            <p:cNvSpPr txBox="1"/>
            <p:nvPr/>
          </p:nvSpPr>
          <p:spPr>
            <a:xfrm>
              <a:off x="8599358" y="3668064"/>
              <a:ext cx="2879314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/>
                <a:t>VISRC2</a:t>
              </a:r>
              <a:r>
                <a:rPr lang="es-ES" sz="1000" dirty="0"/>
                <a:t> -  </a:t>
              </a:r>
              <a:r>
                <a:rPr lang="en-US" sz="1000" dirty="0"/>
                <a:t>Space Research Center of Warsaw, Poland</a:t>
              </a:r>
              <a:endParaRPr lang="it-IT" sz="1000" dirty="0"/>
            </a:p>
          </p:txBody>
        </p:sp>
      </p:grpSp>
      <p:sp>
        <p:nvSpPr>
          <p:cNvPr id="36" name="Rettangolo 35"/>
          <p:cNvSpPr/>
          <p:nvPr/>
        </p:nvSpPr>
        <p:spPr>
          <a:xfrm>
            <a:off x="88900" y="438412"/>
            <a:ext cx="8280400" cy="3175478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69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51384" y="534159"/>
            <a:ext cx="11089232" cy="2246769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last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real-time ionospheric data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Space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greatly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80s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computer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</a:t>
            </a:r>
            <a:r>
              <a:rPr lang="it-IT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scale the ionograms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giving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 the standard ionospheric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an estimate of the electron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Although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progress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invested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reliability of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16" y="2852936"/>
            <a:ext cx="4005825" cy="3433564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Autoscaling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an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ionogram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3140968"/>
            <a:ext cx="381944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2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49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3653627" y="1052736"/>
            <a:ext cx="4743328" cy="2736304"/>
            <a:chOff x="2123728" y="1052736"/>
            <a:chExt cx="4743328" cy="2736304"/>
          </a:xfrm>
        </p:grpSpPr>
        <p:sp>
          <p:nvSpPr>
            <p:cNvPr id="4" name="Rettangolo 3"/>
            <p:cNvSpPr/>
            <p:nvPr/>
          </p:nvSpPr>
          <p:spPr>
            <a:xfrm>
              <a:off x="2123728" y="1052736"/>
              <a:ext cx="2232248" cy="2736304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2 4"/>
            <p:cNvCxnSpPr/>
            <p:nvPr/>
          </p:nvCxnSpPr>
          <p:spPr>
            <a:xfrm flipV="1">
              <a:off x="4355976" y="1772816"/>
              <a:ext cx="504056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4860032" y="1588150"/>
              <a:ext cx="2007024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1"/>
                  </a:solidFill>
                </a:rPr>
                <a:t>multiple </a:t>
              </a:r>
              <a:r>
                <a:rPr lang="it-IT" dirty="0" err="1">
                  <a:solidFill>
                    <a:schemeClr val="accent1"/>
                  </a:solidFill>
                </a:rPr>
                <a:t>reflections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03512" y="2728392"/>
            <a:ext cx="5635972" cy="2176075"/>
            <a:chOff x="173613" y="2728392"/>
            <a:chExt cx="5635972" cy="2176075"/>
          </a:xfrm>
        </p:grpSpPr>
        <p:cxnSp>
          <p:nvCxnSpPr>
            <p:cNvPr id="8" name="Connettore 1 7"/>
            <p:cNvCxnSpPr/>
            <p:nvPr/>
          </p:nvCxnSpPr>
          <p:spPr>
            <a:xfrm>
              <a:off x="1979712" y="4869160"/>
              <a:ext cx="374441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4716016" y="4535135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</p:txBody>
        </p:sp>
        <p:sp>
          <p:nvSpPr>
            <p:cNvPr id="10" name="Ovale 9"/>
            <p:cNvSpPr/>
            <p:nvPr/>
          </p:nvSpPr>
          <p:spPr>
            <a:xfrm>
              <a:off x="173613" y="2728392"/>
              <a:ext cx="1440160" cy="460985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709411" y="907485"/>
            <a:ext cx="4213847" cy="4793101"/>
            <a:chOff x="179512" y="907485"/>
            <a:chExt cx="4213847" cy="4793101"/>
          </a:xfrm>
        </p:grpSpPr>
        <p:cxnSp>
          <p:nvCxnSpPr>
            <p:cNvPr id="12" name="Connettore 1 11"/>
            <p:cNvCxnSpPr/>
            <p:nvPr/>
          </p:nvCxnSpPr>
          <p:spPr>
            <a:xfrm>
              <a:off x="3851920" y="2636912"/>
              <a:ext cx="0" cy="2952328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3798388" y="5331254"/>
              <a:ext cx="59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4" name="Ovale 13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9525278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</p:spTree>
    <p:extLst>
      <p:ext uri="{BB962C8B-B14F-4D97-AF65-F5344CB8AC3E}">
        <p14:creationId xmlns:p14="http://schemas.microsoft.com/office/powerpoint/2010/main" val="23338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45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77177" y="2740192"/>
            <a:ext cx="6123173" cy="2272984"/>
            <a:chOff x="179512" y="2740192"/>
            <a:chExt cx="6123173" cy="2272984"/>
          </a:xfrm>
        </p:grpSpPr>
        <p:cxnSp>
          <p:nvCxnSpPr>
            <p:cNvPr id="5" name="Connettore 1 4"/>
            <p:cNvCxnSpPr/>
            <p:nvPr/>
          </p:nvCxnSpPr>
          <p:spPr>
            <a:xfrm>
              <a:off x="1979712" y="4977869"/>
              <a:ext cx="374441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5209116" y="4643844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179512" y="2740192"/>
              <a:ext cx="1440160" cy="460985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677177" y="907485"/>
            <a:ext cx="5382223" cy="4810463"/>
            <a:chOff x="179512" y="907485"/>
            <a:chExt cx="5382223" cy="4810463"/>
          </a:xfrm>
        </p:grpSpPr>
        <p:cxnSp>
          <p:nvCxnSpPr>
            <p:cNvPr id="9" name="Connettore 1 8"/>
            <p:cNvCxnSpPr/>
            <p:nvPr/>
          </p:nvCxnSpPr>
          <p:spPr>
            <a:xfrm>
              <a:off x="5020296" y="2654274"/>
              <a:ext cx="0" cy="2952328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4966764" y="5348616"/>
              <a:ext cx="59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1" name="Ovale 10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9519699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34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697933" y="2734292"/>
            <a:ext cx="6129072" cy="2375166"/>
            <a:chOff x="173613" y="2734292"/>
            <a:chExt cx="6129072" cy="2375166"/>
          </a:xfrm>
        </p:grpSpPr>
        <p:cxnSp>
          <p:nvCxnSpPr>
            <p:cNvPr id="4" name="Connettore 1 3"/>
            <p:cNvCxnSpPr/>
            <p:nvPr/>
          </p:nvCxnSpPr>
          <p:spPr>
            <a:xfrm>
              <a:off x="1979712" y="4797152"/>
              <a:ext cx="374441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/>
            <p:cNvSpPr txBox="1"/>
            <p:nvPr/>
          </p:nvSpPr>
          <p:spPr>
            <a:xfrm>
              <a:off x="5209116" y="4463127"/>
              <a:ext cx="1093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  <a:p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6" name="Ovale 5"/>
            <p:cNvSpPr/>
            <p:nvPr/>
          </p:nvSpPr>
          <p:spPr>
            <a:xfrm>
              <a:off x="173613" y="2734292"/>
              <a:ext cx="1440160" cy="46098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703832" y="907485"/>
            <a:ext cx="4483403" cy="4810463"/>
            <a:chOff x="179512" y="907485"/>
            <a:chExt cx="4483403" cy="4810463"/>
          </a:xfrm>
        </p:grpSpPr>
        <p:cxnSp>
          <p:nvCxnSpPr>
            <p:cNvPr id="8" name="Connettore 1 7"/>
            <p:cNvCxnSpPr/>
            <p:nvPr/>
          </p:nvCxnSpPr>
          <p:spPr>
            <a:xfrm>
              <a:off x="4121476" y="2654274"/>
              <a:ext cx="0" cy="2952328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4067944" y="5348616"/>
              <a:ext cx="59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0" name="Ovale 9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9519699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</p:spTree>
    <p:extLst>
      <p:ext uri="{BB962C8B-B14F-4D97-AF65-F5344CB8AC3E}">
        <p14:creationId xmlns:p14="http://schemas.microsoft.com/office/powerpoint/2010/main" val="18757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86134" y="2728393"/>
            <a:ext cx="6140871" cy="2672019"/>
            <a:chOff x="161814" y="2728393"/>
            <a:chExt cx="6140871" cy="2672019"/>
          </a:xfrm>
        </p:grpSpPr>
        <p:cxnSp>
          <p:nvCxnSpPr>
            <p:cNvPr id="5" name="Connettore 1 4"/>
            <p:cNvCxnSpPr/>
            <p:nvPr/>
          </p:nvCxnSpPr>
          <p:spPr>
            <a:xfrm>
              <a:off x="1979712" y="5088106"/>
              <a:ext cx="374441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5209116" y="4754081"/>
              <a:ext cx="1093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  <a:p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161814" y="2728393"/>
              <a:ext cx="1440160" cy="46098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703832" y="907485"/>
            <a:ext cx="3835331" cy="4810463"/>
            <a:chOff x="179512" y="907485"/>
            <a:chExt cx="3835331" cy="4810463"/>
          </a:xfrm>
        </p:grpSpPr>
        <p:cxnSp>
          <p:nvCxnSpPr>
            <p:cNvPr id="9" name="Connettore 1 8"/>
            <p:cNvCxnSpPr/>
            <p:nvPr/>
          </p:nvCxnSpPr>
          <p:spPr>
            <a:xfrm>
              <a:off x="3473404" y="2654274"/>
              <a:ext cx="0" cy="2952328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3419872" y="5348616"/>
              <a:ext cx="59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1" name="Ovale 10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530999" y="2414395"/>
            <a:ext cx="2688411" cy="2273376"/>
            <a:chOff x="3006679" y="2414395"/>
            <a:chExt cx="2688411" cy="2273376"/>
          </a:xfrm>
        </p:grpSpPr>
        <p:grpSp>
          <p:nvGrpSpPr>
            <p:cNvPr id="13" name="Gruppo 12"/>
            <p:cNvGrpSpPr/>
            <p:nvPr/>
          </p:nvGrpSpPr>
          <p:grpSpPr>
            <a:xfrm>
              <a:off x="3006679" y="2516071"/>
              <a:ext cx="933450" cy="2171700"/>
              <a:chOff x="3857624" y="1654646"/>
              <a:chExt cx="933450" cy="2171700"/>
            </a:xfrm>
          </p:grpSpPr>
          <p:sp>
            <p:nvSpPr>
              <p:cNvPr id="15" name="Line 5"/>
              <p:cNvSpPr>
                <a:spLocks noChangeShapeType="1"/>
              </p:cNvSpPr>
              <p:nvPr/>
            </p:nvSpPr>
            <p:spPr bwMode="auto">
              <a:xfrm>
                <a:off x="4314824" y="2607146"/>
                <a:ext cx="0" cy="53340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Oval 4"/>
              <p:cNvSpPr>
                <a:spLocks noChangeArrowheads="1"/>
              </p:cNvSpPr>
              <p:nvPr/>
            </p:nvSpPr>
            <p:spPr bwMode="auto">
              <a:xfrm>
                <a:off x="3857624" y="3140546"/>
                <a:ext cx="914400" cy="6858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7624" y="1654646"/>
                <a:ext cx="933450" cy="952500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774" y="2414395"/>
              <a:ext cx="1728316" cy="115764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sp>
        <p:nvSpPr>
          <p:cNvPr id="18" name="CasellaDiTesto 17"/>
          <p:cNvSpPr txBox="1"/>
          <p:nvPr/>
        </p:nvSpPr>
        <p:spPr>
          <a:xfrm>
            <a:off x="9519699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8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86134" y="2728393"/>
            <a:ext cx="4092996" cy="2548194"/>
            <a:chOff x="161814" y="2728393"/>
            <a:chExt cx="4092996" cy="2548194"/>
          </a:xfrm>
        </p:grpSpPr>
        <p:cxnSp>
          <p:nvCxnSpPr>
            <p:cNvPr id="5" name="Connettore 1 4"/>
            <p:cNvCxnSpPr/>
            <p:nvPr/>
          </p:nvCxnSpPr>
          <p:spPr>
            <a:xfrm flipV="1">
              <a:off x="2036862" y="4924425"/>
              <a:ext cx="2173188" cy="11281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3161241" y="4630256"/>
              <a:ext cx="1093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  <a:p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161814" y="2728393"/>
              <a:ext cx="1440160" cy="46098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703832" y="907485"/>
            <a:ext cx="2844731" cy="3654990"/>
            <a:chOff x="179512" y="907485"/>
            <a:chExt cx="2844731" cy="3654990"/>
          </a:xfrm>
        </p:grpSpPr>
        <p:cxnSp>
          <p:nvCxnSpPr>
            <p:cNvPr id="9" name="Connettore 1 8"/>
            <p:cNvCxnSpPr/>
            <p:nvPr/>
          </p:nvCxnSpPr>
          <p:spPr>
            <a:xfrm flipH="1">
              <a:off x="2457450" y="3571875"/>
              <a:ext cx="9525" cy="990600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2429272" y="3529341"/>
              <a:ext cx="59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1" name="Ovale 10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9519699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29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43472" y="-27384"/>
            <a:ext cx="8856984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Scaling the most important characteristics – Nighttime ionograms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0" y="571500"/>
            <a:ext cx="8572500" cy="57150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1680235" y="2740191"/>
            <a:ext cx="6146770" cy="2333960"/>
            <a:chOff x="155915" y="2740191"/>
            <a:chExt cx="6146770" cy="2333960"/>
          </a:xfrm>
        </p:grpSpPr>
        <p:cxnSp>
          <p:nvCxnSpPr>
            <p:cNvPr id="6" name="Connettore 1 5"/>
            <p:cNvCxnSpPr/>
            <p:nvPr/>
          </p:nvCxnSpPr>
          <p:spPr>
            <a:xfrm>
              <a:off x="1979712" y="4761845"/>
              <a:ext cx="3744416" cy="0"/>
            </a:xfrm>
            <a:prstGeom prst="line">
              <a:avLst/>
            </a:prstGeom>
            <a:ln w="28575">
              <a:solidFill>
                <a:srgbClr val="006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5209116" y="4427820"/>
              <a:ext cx="1093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h’F2 = </a:t>
              </a:r>
              <a:r>
                <a:rPr lang="it-IT" dirty="0" err="1">
                  <a:solidFill>
                    <a:srgbClr val="0066FF"/>
                  </a:solidFill>
                </a:rPr>
                <a:t>h’F</a:t>
              </a:r>
              <a:endParaRPr lang="it-IT" dirty="0">
                <a:solidFill>
                  <a:srgbClr val="0066FF"/>
                </a:solidFill>
              </a:endParaRPr>
            </a:p>
            <a:p>
              <a:endParaRPr lang="it-IT" dirty="0">
                <a:solidFill>
                  <a:schemeClr val="accent1"/>
                </a:solidFill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155915" y="2740191"/>
              <a:ext cx="1440160" cy="445460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703832" y="907485"/>
            <a:ext cx="4104456" cy="4810463"/>
            <a:chOff x="179512" y="907485"/>
            <a:chExt cx="4104456" cy="4810463"/>
          </a:xfrm>
        </p:grpSpPr>
        <p:cxnSp>
          <p:nvCxnSpPr>
            <p:cNvPr id="10" name="Connettore 1 9"/>
            <p:cNvCxnSpPr/>
            <p:nvPr/>
          </p:nvCxnSpPr>
          <p:spPr>
            <a:xfrm>
              <a:off x="3742529" y="2654274"/>
              <a:ext cx="0" cy="2952328"/>
            </a:xfrm>
            <a:prstGeom prst="line">
              <a:avLst/>
            </a:prstGeom>
            <a:ln w="28575">
              <a:solidFill>
                <a:srgbClr val="00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3688997" y="5348616"/>
              <a:ext cx="59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66FF"/>
                  </a:solidFill>
                </a:rPr>
                <a:t>foF2</a:t>
              </a:r>
            </a:p>
          </p:txBody>
        </p:sp>
        <p:sp>
          <p:nvSpPr>
            <p:cNvPr id="12" name="Ovale 11"/>
            <p:cNvSpPr/>
            <p:nvPr/>
          </p:nvSpPr>
          <p:spPr>
            <a:xfrm>
              <a:off x="179512" y="907485"/>
              <a:ext cx="1440160" cy="288032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9519699" y="5256763"/>
            <a:ext cx="11128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Digisonde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3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302427-E455-78B2-A6C6-AE488BE8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B48F8CE-0D79-EF86-3CB9-81B38C0F4C1C}"/>
              </a:ext>
            </a:extLst>
          </p:cNvPr>
          <p:cNvSpPr txBox="1">
            <a:spLocks/>
          </p:cNvSpPr>
          <p:nvPr/>
        </p:nvSpPr>
        <p:spPr>
          <a:xfrm>
            <a:off x="1698823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i="1" dirty="0">
                <a:latin typeface="Bradley Hand ITC" panose="03070402050302030203" pitchFamily="66" charset="0"/>
              </a:rPr>
              <a:t>Diurnal evolution of an ionogram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2B17C4E-2BAF-211B-83FC-9DFF894F0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8" y="490158"/>
            <a:ext cx="2144279" cy="14295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FA466E6-9775-87B4-4CEB-8E99B02CD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03" y="476672"/>
            <a:ext cx="2119446" cy="14129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281CF3F-8A8D-3D2F-BB50-37E2DFAC1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30" y="476672"/>
            <a:ext cx="2119446" cy="14129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8DD9612-2E34-16CD-B53E-30941910A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91" y="476672"/>
            <a:ext cx="2152832" cy="143522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B1B8B1F-114A-DE13-AEFD-98D2151C6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90" y="476672"/>
            <a:ext cx="2221749" cy="148116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6C08BC59-F818-4827-7786-FC540D52B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8" y="2014178"/>
            <a:ext cx="2144279" cy="14295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0359C95-327F-35E4-61CF-19C2DF66F8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18" y="2029846"/>
            <a:ext cx="2098731" cy="13991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87D5619C-4D42-4CE2-7532-E13F63A31F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34" y="1996852"/>
            <a:ext cx="2139207" cy="14261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537D6C53-B9D3-C80A-AB61-CAB4B5385F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11" y="2002397"/>
            <a:ext cx="2152832" cy="143522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30224414-0E6C-5EEC-41F6-0F99923B66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19" y="2020722"/>
            <a:ext cx="2184501" cy="14563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48841FE3-BE27-285B-5A66-EE53795504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335" y="2040690"/>
            <a:ext cx="2241081" cy="14940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51E739EF-0C01-6980-E432-4F8073FE12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29" y="476672"/>
            <a:ext cx="2221749" cy="148116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C8C28905-3A76-0B59-9019-6541B098D7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8" y="3501008"/>
            <a:ext cx="2139206" cy="142613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011D36AA-7D77-9F2B-99BD-76AF1576A8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03" y="3521328"/>
            <a:ext cx="2098730" cy="139915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A724416C-5F96-1DE7-25DE-92869E4E8A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19" y="3501456"/>
            <a:ext cx="2098730" cy="139915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49C26774-8B54-4C82-93EC-55851BFD7E0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48" y="3522914"/>
            <a:ext cx="2162301" cy="144153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7887BDFB-3ADD-F79A-A143-F39E4ACB7B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94" y="3512728"/>
            <a:ext cx="2241080" cy="149405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D20289A1-D22E-4386-6060-E5D4F057F8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335" y="3528115"/>
            <a:ext cx="2162300" cy="144153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5B98BD31-D273-83F7-44D2-76AD3366BF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3" y="5013176"/>
            <a:ext cx="2139206" cy="142613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FA0FFA8D-C99D-EE12-D24F-7E63125D7AD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03" y="5026667"/>
            <a:ext cx="2098729" cy="139915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DD355824-5DBB-B908-B361-0F87C53783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52" y="5013176"/>
            <a:ext cx="2080267" cy="138684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694AF07E-10DD-B8E7-678B-E8135BD1C5A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12" y="5013176"/>
            <a:ext cx="2162300" cy="144153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1EF5E3EA-A9D8-C3EE-B6A6-A209A42DB76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52" y="5006372"/>
            <a:ext cx="2185618" cy="145707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917EBEB0-1B23-CA82-57F9-5F0CB1E8F83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45" y="5013177"/>
            <a:ext cx="2175411" cy="1450274"/>
          </a:xfrm>
          <a:prstGeom prst="rect">
            <a:avLst/>
          </a:prstGeom>
        </p:spPr>
      </p:pic>
      <p:sp>
        <p:nvSpPr>
          <p:cNvPr id="129" name="CasellaDiTesto 29">
            <a:extLst>
              <a:ext uri="{FF2B5EF4-FFF2-40B4-BE49-F238E27FC236}">
                <a16:creationId xmlns:a16="http://schemas.microsoft.com/office/drawing/2014/main" xmlns="" id="{EB9615BE-2715-EA93-9F50-210751CDF846}"/>
              </a:ext>
            </a:extLst>
          </p:cNvPr>
          <p:cNvSpPr txBox="1"/>
          <p:nvPr/>
        </p:nvSpPr>
        <p:spPr>
          <a:xfrm>
            <a:off x="1626287" y="5595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00</a:t>
            </a:r>
          </a:p>
        </p:txBody>
      </p:sp>
      <p:sp>
        <p:nvSpPr>
          <p:cNvPr id="130" name="CasellaDiTesto 30">
            <a:extLst>
              <a:ext uri="{FF2B5EF4-FFF2-40B4-BE49-F238E27FC236}">
                <a16:creationId xmlns:a16="http://schemas.microsoft.com/office/drawing/2014/main" xmlns="" id="{66D25369-F21D-2EDC-6545-9B4B1690ADA3}"/>
              </a:ext>
            </a:extLst>
          </p:cNvPr>
          <p:cNvSpPr txBox="1"/>
          <p:nvPr/>
        </p:nvSpPr>
        <p:spPr>
          <a:xfrm>
            <a:off x="3429542" y="5486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01</a:t>
            </a:r>
          </a:p>
        </p:txBody>
      </p:sp>
      <p:sp>
        <p:nvSpPr>
          <p:cNvPr id="131" name="CasellaDiTesto 31">
            <a:extLst>
              <a:ext uri="{FF2B5EF4-FFF2-40B4-BE49-F238E27FC236}">
                <a16:creationId xmlns:a16="http://schemas.microsoft.com/office/drawing/2014/main" xmlns="" id="{EBBEA09B-70ED-AD29-8F79-1F53BA2C74DE}"/>
              </a:ext>
            </a:extLst>
          </p:cNvPr>
          <p:cNvSpPr txBox="1"/>
          <p:nvPr/>
        </p:nvSpPr>
        <p:spPr>
          <a:xfrm>
            <a:off x="5373758" y="5625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02</a:t>
            </a:r>
          </a:p>
        </p:txBody>
      </p:sp>
      <p:sp>
        <p:nvSpPr>
          <p:cNvPr id="132" name="CasellaDiTesto 32">
            <a:extLst>
              <a:ext uri="{FF2B5EF4-FFF2-40B4-BE49-F238E27FC236}">
                <a16:creationId xmlns:a16="http://schemas.microsoft.com/office/drawing/2014/main" xmlns="" id="{18DD32AD-7BFD-CD3E-3DBD-2152AB6099C4}"/>
              </a:ext>
            </a:extLst>
          </p:cNvPr>
          <p:cNvSpPr txBox="1"/>
          <p:nvPr/>
        </p:nvSpPr>
        <p:spPr>
          <a:xfrm>
            <a:off x="7284006" y="5642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03</a:t>
            </a:r>
          </a:p>
        </p:txBody>
      </p:sp>
      <p:sp>
        <p:nvSpPr>
          <p:cNvPr id="133" name="CasellaDiTesto 33">
            <a:extLst>
              <a:ext uri="{FF2B5EF4-FFF2-40B4-BE49-F238E27FC236}">
                <a16:creationId xmlns:a16="http://schemas.microsoft.com/office/drawing/2014/main" xmlns="" id="{F7607A33-29E6-A62D-2EF5-88CA49015232}"/>
              </a:ext>
            </a:extLst>
          </p:cNvPr>
          <p:cNvSpPr txBox="1"/>
          <p:nvPr/>
        </p:nvSpPr>
        <p:spPr>
          <a:xfrm>
            <a:off x="9262190" y="5625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04</a:t>
            </a:r>
          </a:p>
        </p:txBody>
      </p:sp>
      <p:sp>
        <p:nvSpPr>
          <p:cNvPr id="134" name="CasellaDiTesto 34">
            <a:extLst>
              <a:ext uri="{FF2B5EF4-FFF2-40B4-BE49-F238E27FC236}">
                <a16:creationId xmlns:a16="http://schemas.microsoft.com/office/drawing/2014/main" xmlns="" id="{4CFF61BB-0330-C485-A91B-143833F7992E}"/>
              </a:ext>
            </a:extLst>
          </p:cNvPr>
          <p:cNvSpPr txBox="1"/>
          <p:nvPr/>
        </p:nvSpPr>
        <p:spPr>
          <a:xfrm>
            <a:off x="11278414" y="5500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05</a:t>
            </a:r>
          </a:p>
        </p:txBody>
      </p:sp>
      <p:sp>
        <p:nvSpPr>
          <p:cNvPr id="135" name="CasellaDiTesto 35">
            <a:extLst>
              <a:ext uri="{FF2B5EF4-FFF2-40B4-BE49-F238E27FC236}">
                <a16:creationId xmlns:a16="http://schemas.microsoft.com/office/drawing/2014/main" xmlns="" id="{927B1CEA-1453-53AA-ECE4-EA40CCE59B5C}"/>
              </a:ext>
            </a:extLst>
          </p:cNvPr>
          <p:cNvSpPr txBox="1"/>
          <p:nvPr/>
        </p:nvSpPr>
        <p:spPr>
          <a:xfrm>
            <a:off x="1644014" y="21038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06</a:t>
            </a:r>
          </a:p>
        </p:txBody>
      </p:sp>
      <p:sp>
        <p:nvSpPr>
          <p:cNvPr id="136" name="CasellaDiTesto 36">
            <a:extLst>
              <a:ext uri="{FF2B5EF4-FFF2-40B4-BE49-F238E27FC236}">
                <a16:creationId xmlns:a16="http://schemas.microsoft.com/office/drawing/2014/main" xmlns="" id="{37F4F69E-2A39-74E8-4EA6-2513B5351A01}"/>
              </a:ext>
            </a:extLst>
          </p:cNvPr>
          <p:cNvSpPr txBox="1"/>
          <p:nvPr/>
        </p:nvSpPr>
        <p:spPr>
          <a:xfrm>
            <a:off x="3429542" y="20969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07</a:t>
            </a:r>
          </a:p>
        </p:txBody>
      </p:sp>
      <p:sp>
        <p:nvSpPr>
          <p:cNvPr id="137" name="CasellaDiTesto 37">
            <a:extLst>
              <a:ext uri="{FF2B5EF4-FFF2-40B4-BE49-F238E27FC236}">
                <a16:creationId xmlns:a16="http://schemas.microsoft.com/office/drawing/2014/main" xmlns="" id="{C2E8461F-A03C-237D-88E8-3DBCF9E3818D}"/>
              </a:ext>
            </a:extLst>
          </p:cNvPr>
          <p:cNvSpPr txBox="1"/>
          <p:nvPr/>
        </p:nvSpPr>
        <p:spPr>
          <a:xfrm>
            <a:off x="5301750" y="20841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08</a:t>
            </a:r>
          </a:p>
        </p:txBody>
      </p:sp>
      <p:sp>
        <p:nvSpPr>
          <p:cNvPr id="138" name="CasellaDiTesto 38">
            <a:extLst>
              <a:ext uri="{FF2B5EF4-FFF2-40B4-BE49-F238E27FC236}">
                <a16:creationId xmlns:a16="http://schemas.microsoft.com/office/drawing/2014/main" xmlns="" id="{00B765B2-0362-DBD2-630C-BC7028CEAB6F}"/>
              </a:ext>
            </a:extLst>
          </p:cNvPr>
          <p:cNvSpPr txBox="1"/>
          <p:nvPr/>
        </p:nvSpPr>
        <p:spPr>
          <a:xfrm>
            <a:off x="7245966" y="20959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09</a:t>
            </a:r>
          </a:p>
        </p:txBody>
      </p:sp>
      <p:sp>
        <p:nvSpPr>
          <p:cNvPr id="139" name="CasellaDiTesto 39">
            <a:extLst>
              <a:ext uri="{FF2B5EF4-FFF2-40B4-BE49-F238E27FC236}">
                <a16:creationId xmlns:a16="http://schemas.microsoft.com/office/drawing/2014/main" xmlns="" id="{6918705B-CE8B-6083-ECDD-D6FF358A2711}"/>
              </a:ext>
            </a:extLst>
          </p:cNvPr>
          <p:cNvSpPr txBox="1"/>
          <p:nvPr/>
        </p:nvSpPr>
        <p:spPr>
          <a:xfrm>
            <a:off x="9190182" y="21062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0" name="CasellaDiTesto 40">
            <a:extLst>
              <a:ext uri="{FF2B5EF4-FFF2-40B4-BE49-F238E27FC236}">
                <a16:creationId xmlns:a16="http://schemas.microsoft.com/office/drawing/2014/main" xmlns="" id="{103E4B23-C5A6-521B-C32B-A8723BED4ED0}"/>
              </a:ext>
            </a:extLst>
          </p:cNvPr>
          <p:cNvSpPr txBox="1"/>
          <p:nvPr/>
        </p:nvSpPr>
        <p:spPr>
          <a:xfrm>
            <a:off x="11207252" y="21062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41" name="CasellaDiTesto 41">
            <a:extLst>
              <a:ext uri="{FF2B5EF4-FFF2-40B4-BE49-F238E27FC236}">
                <a16:creationId xmlns:a16="http://schemas.microsoft.com/office/drawing/2014/main" xmlns="" id="{E5250EF1-B934-52D5-83D2-2B7F9964062D}"/>
              </a:ext>
            </a:extLst>
          </p:cNvPr>
          <p:cNvSpPr txBox="1"/>
          <p:nvPr/>
        </p:nvSpPr>
        <p:spPr>
          <a:xfrm>
            <a:off x="1546241" y="3584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2" name="CasellaDiTesto 42">
            <a:extLst>
              <a:ext uri="{FF2B5EF4-FFF2-40B4-BE49-F238E27FC236}">
                <a16:creationId xmlns:a16="http://schemas.microsoft.com/office/drawing/2014/main" xmlns="" id="{2973B1FE-C1A3-2601-4E73-A0165479FCD3}"/>
              </a:ext>
            </a:extLst>
          </p:cNvPr>
          <p:cNvSpPr txBox="1"/>
          <p:nvPr/>
        </p:nvSpPr>
        <p:spPr>
          <a:xfrm>
            <a:off x="3357534" y="3584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43" name="CasellaDiTesto 43">
            <a:extLst>
              <a:ext uri="{FF2B5EF4-FFF2-40B4-BE49-F238E27FC236}">
                <a16:creationId xmlns:a16="http://schemas.microsoft.com/office/drawing/2014/main" xmlns="" id="{2E1FD291-BEA7-1FDD-1F29-14FD8E8CD297}"/>
              </a:ext>
            </a:extLst>
          </p:cNvPr>
          <p:cNvSpPr txBox="1"/>
          <p:nvPr/>
        </p:nvSpPr>
        <p:spPr>
          <a:xfrm>
            <a:off x="5295007" y="3584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44" name="CasellaDiTesto 44">
            <a:extLst>
              <a:ext uri="{FF2B5EF4-FFF2-40B4-BE49-F238E27FC236}">
                <a16:creationId xmlns:a16="http://schemas.microsoft.com/office/drawing/2014/main" xmlns="" id="{7B4394E2-543E-3A2E-B082-96E1F882002C}"/>
              </a:ext>
            </a:extLst>
          </p:cNvPr>
          <p:cNvSpPr txBox="1"/>
          <p:nvPr/>
        </p:nvSpPr>
        <p:spPr>
          <a:xfrm>
            <a:off x="7245966" y="3584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45" name="CasellaDiTesto 45">
            <a:extLst>
              <a:ext uri="{FF2B5EF4-FFF2-40B4-BE49-F238E27FC236}">
                <a16:creationId xmlns:a16="http://schemas.microsoft.com/office/drawing/2014/main" xmlns="" id="{F081EE9B-BF74-C3A9-0052-6AC7CBFBE853}"/>
              </a:ext>
            </a:extLst>
          </p:cNvPr>
          <p:cNvSpPr txBox="1"/>
          <p:nvPr/>
        </p:nvSpPr>
        <p:spPr>
          <a:xfrm>
            <a:off x="9359640" y="35709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16</a:t>
            </a:r>
          </a:p>
        </p:txBody>
      </p:sp>
      <p:sp>
        <p:nvSpPr>
          <p:cNvPr id="146" name="CasellaDiTesto 46">
            <a:extLst>
              <a:ext uri="{FF2B5EF4-FFF2-40B4-BE49-F238E27FC236}">
                <a16:creationId xmlns:a16="http://schemas.microsoft.com/office/drawing/2014/main" xmlns="" id="{9DD3C2EB-42D4-FFF0-ABC2-8661E6B1753E}"/>
              </a:ext>
            </a:extLst>
          </p:cNvPr>
          <p:cNvSpPr txBox="1"/>
          <p:nvPr/>
        </p:nvSpPr>
        <p:spPr>
          <a:xfrm>
            <a:off x="11350422" y="3584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17</a:t>
            </a:r>
          </a:p>
        </p:txBody>
      </p:sp>
      <p:sp>
        <p:nvSpPr>
          <p:cNvPr id="147" name="CasellaDiTesto 47">
            <a:extLst>
              <a:ext uri="{FF2B5EF4-FFF2-40B4-BE49-F238E27FC236}">
                <a16:creationId xmlns:a16="http://schemas.microsoft.com/office/drawing/2014/main" xmlns="" id="{7D420D95-6902-018D-6C05-94B9CE15519C}"/>
              </a:ext>
            </a:extLst>
          </p:cNvPr>
          <p:cNvSpPr txBox="1"/>
          <p:nvPr/>
        </p:nvSpPr>
        <p:spPr>
          <a:xfrm>
            <a:off x="1630275" y="51219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18</a:t>
            </a:r>
          </a:p>
        </p:txBody>
      </p:sp>
      <p:sp>
        <p:nvSpPr>
          <p:cNvPr id="148" name="CasellaDiTesto 48">
            <a:extLst>
              <a:ext uri="{FF2B5EF4-FFF2-40B4-BE49-F238E27FC236}">
                <a16:creationId xmlns:a16="http://schemas.microsoft.com/office/drawing/2014/main" xmlns="" id="{F53DDB89-5B39-741E-546E-DEFB6B61757B}"/>
              </a:ext>
            </a:extLst>
          </p:cNvPr>
          <p:cNvSpPr txBox="1"/>
          <p:nvPr/>
        </p:nvSpPr>
        <p:spPr>
          <a:xfrm>
            <a:off x="3393674" y="51238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19</a:t>
            </a:r>
          </a:p>
        </p:txBody>
      </p:sp>
      <p:sp>
        <p:nvSpPr>
          <p:cNvPr id="149" name="CasellaDiTesto 49">
            <a:extLst>
              <a:ext uri="{FF2B5EF4-FFF2-40B4-BE49-F238E27FC236}">
                <a16:creationId xmlns:a16="http://schemas.microsoft.com/office/drawing/2014/main" xmlns="" id="{8FEC18CE-C1DD-A2F3-39F5-9E69B3233DD0}"/>
              </a:ext>
            </a:extLst>
          </p:cNvPr>
          <p:cNvSpPr txBox="1"/>
          <p:nvPr/>
        </p:nvSpPr>
        <p:spPr>
          <a:xfrm>
            <a:off x="5350017" y="51219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20</a:t>
            </a:r>
          </a:p>
        </p:txBody>
      </p:sp>
      <p:sp>
        <p:nvSpPr>
          <p:cNvPr id="150" name="CasellaDiTesto 50">
            <a:extLst>
              <a:ext uri="{FF2B5EF4-FFF2-40B4-BE49-F238E27FC236}">
                <a16:creationId xmlns:a16="http://schemas.microsoft.com/office/drawing/2014/main" xmlns="" id="{46F4E977-3CEB-9484-08CC-B024560C6513}"/>
              </a:ext>
            </a:extLst>
          </p:cNvPr>
          <p:cNvSpPr txBox="1"/>
          <p:nvPr/>
        </p:nvSpPr>
        <p:spPr>
          <a:xfrm>
            <a:off x="7238393" y="51346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21</a:t>
            </a:r>
          </a:p>
        </p:txBody>
      </p:sp>
      <p:sp>
        <p:nvSpPr>
          <p:cNvPr id="151" name="CasellaDiTesto 51">
            <a:extLst>
              <a:ext uri="{FF2B5EF4-FFF2-40B4-BE49-F238E27FC236}">
                <a16:creationId xmlns:a16="http://schemas.microsoft.com/office/drawing/2014/main" xmlns="" id="{37D6FABF-F8BA-142F-8CD7-FB97EEB05FB2}"/>
              </a:ext>
            </a:extLst>
          </p:cNvPr>
          <p:cNvSpPr txBox="1"/>
          <p:nvPr/>
        </p:nvSpPr>
        <p:spPr>
          <a:xfrm>
            <a:off x="9203435" y="51307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22</a:t>
            </a:r>
          </a:p>
        </p:txBody>
      </p:sp>
      <p:sp>
        <p:nvSpPr>
          <p:cNvPr id="152" name="CasellaDiTesto 52">
            <a:extLst>
              <a:ext uri="{FF2B5EF4-FFF2-40B4-BE49-F238E27FC236}">
                <a16:creationId xmlns:a16="http://schemas.microsoft.com/office/drawing/2014/main" xmlns="" id="{47A11287-8B65-4352-4C71-7D053358A5C9}"/>
              </a:ext>
            </a:extLst>
          </p:cNvPr>
          <p:cNvSpPr txBox="1"/>
          <p:nvPr/>
        </p:nvSpPr>
        <p:spPr>
          <a:xfrm>
            <a:off x="11206406" y="51307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66FF"/>
                </a:solidFill>
              </a:rPr>
              <a:t>23</a:t>
            </a:r>
          </a:p>
        </p:txBody>
      </p:sp>
      <p:sp>
        <p:nvSpPr>
          <p:cNvPr id="153" name="CasellaDiTesto 100">
            <a:extLst>
              <a:ext uri="{FF2B5EF4-FFF2-40B4-BE49-F238E27FC236}">
                <a16:creationId xmlns:a16="http://schemas.microsoft.com/office/drawing/2014/main" xmlns="" id="{56120B65-D1E7-A2BE-D957-91FA6A28C193}"/>
              </a:ext>
            </a:extLst>
          </p:cNvPr>
          <p:cNvSpPr txBox="1"/>
          <p:nvPr/>
        </p:nvSpPr>
        <p:spPr>
          <a:xfrm>
            <a:off x="890982" y="574956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54" name="CasellaDiTesto 101">
            <a:extLst>
              <a:ext uri="{FF2B5EF4-FFF2-40B4-BE49-F238E27FC236}">
                <a16:creationId xmlns:a16="http://schemas.microsoft.com/office/drawing/2014/main" xmlns="" id="{DE8EEC27-3A5D-1D63-C05B-1F8BABAD77C8}"/>
              </a:ext>
            </a:extLst>
          </p:cNvPr>
          <p:cNvSpPr txBox="1"/>
          <p:nvPr/>
        </p:nvSpPr>
        <p:spPr>
          <a:xfrm>
            <a:off x="2730574" y="571686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55" name="CasellaDiTesto 102">
            <a:extLst>
              <a:ext uri="{FF2B5EF4-FFF2-40B4-BE49-F238E27FC236}">
                <a16:creationId xmlns:a16="http://schemas.microsoft.com/office/drawing/2014/main" xmlns="" id="{1648FA31-7B52-FD60-AACF-0B1BA4582D99}"/>
              </a:ext>
            </a:extLst>
          </p:cNvPr>
          <p:cNvSpPr txBox="1"/>
          <p:nvPr/>
        </p:nvSpPr>
        <p:spPr>
          <a:xfrm>
            <a:off x="4731731" y="578094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56" name="CasellaDiTesto 103">
            <a:extLst>
              <a:ext uri="{FF2B5EF4-FFF2-40B4-BE49-F238E27FC236}">
                <a16:creationId xmlns:a16="http://schemas.microsoft.com/office/drawing/2014/main" xmlns="" id="{87C3C127-0BC2-475F-3741-1A299A75474B}"/>
              </a:ext>
            </a:extLst>
          </p:cNvPr>
          <p:cNvSpPr txBox="1"/>
          <p:nvPr/>
        </p:nvSpPr>
        <p:spPr>
          <a:xfrm>
            <a:off x="6651622" y="589989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57" name="CasellaDiTesto 104">
            <a:extLst>
              <a:ext uri="{FF2B5EF4-FFF2-40B4-BE49-F238E27FC236}">
                <a16:creationId xmlns:a16="http://schemas.microsoft.com/office/drawing/2014/main" xmlns="" id="{E8812EF0-403D-0736-CCB8-769584E8B623}"/>
              </a:ext>
            </a:extLst>
          </p:cNvPr>
          <p:cNvSpPr txBox="1"/>
          <p:nvPr/>
        </p:nvSpPr>
        <p:spPr>
          <a:xfrm>
            <a:off x="8612298" y="595169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58" name="CasellaDiTesto 105">
            <a:extLst>
              <a:ext uri="{FF2B5EF4-FFF2-40B4-BE49-F238E27FC236}">
                <a16:creationId xmlns:a16="http://schemas.microsoft.com/office/drawing/2014/main" xmlns="" id="{8A0505EC-9295-5B1A-27A9-9ACDE6D27FE4}"/>
              </a:ext>
            </a:extLst>
          </p:cNvPr>
          <p:cNvSpPr txBox="1"/>
          <p:nvPr/>
        </p:nvSpPr>
        <p:spPr>
          <a:xfrm>
            <a:off x="10298537" y="579457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dirty="0" err="1">
                <a:solidFill>
                  <a:srgbClr val="00B050"/>
                </a:solidFill>
              </a:rPr>
              <a:t>sunrise</a:t>
            </a:r>
            <a:r>
              <a:rPr lang="it-IT" sz="800" dirty="0">
                <a:solidFill>
                  <a:srgbClr val="00B050"/>
                </a:solidFill>
              </a:rPr>
              <a:t> - </a:t>
            </a:r>
            <a:r>
              <a:rPr lang="it-IT" sz="800" dirty="0" err="1">
                <a:solidFill>
                  <a:srgbClr val="00B050"/>
                </a:solidFill>
              </a:rPr>
              <a:t>early</a:t>
            </a:r>
            <a:r>
              <a:rPr lang="it-IT" sz="800" dirty="0">
                <a:solidFill>
                  <a:srgbClr val="00B050"/>
                </a:solidFill>
              </a:rPr>
              <a:t> </a:t>
            </a:r>
            <a:r>
              <a:rPr lang="it-IT" sz="800" dirty="0" err="1">
                <a:solidFill>
                  <a:srgbClr val="00B050"/>
                </a:solidFill>
              </a:rPr>
              <a:t>morning</a:t>
            </a:r>
            <a:endParaRPr lang="it-IT" sz="800" dirty="0">
              <a:solidFill>
                <a:srgbClr val="00B050"/>
              </a:solidFill>
            </a:endParaRPr>
          </a:p>
        </p:txBody>
      </p:sp>
      <p:sp>
        <p:nvSpPr>
          <p:cNvPr id="159" name="CasellaDiTesto 106">
            <a:extLst>
              <a:ext uri="{FF2B5EF4-FFF2-40B4-BE49-F238E27FC236}">
                <a16:creationId xmlns:a16="http://schemas.microsoft.com/office/drawing/2014/main" xmlns="" id="{7801B893-274E-0489-703C-F7D74B034087}"/>
              </a:ext>
            </a:extLst>
          </p:cNvPr>
          <p:cNvSpPr txBox="1"/>
          <p:nvPr/>
        </p:nvSpPr>
        <p:spPr>
          <a:xfrm>
            <a:off x="674958" y="2139938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dirty="0" err="1">
                <a:solidFill>
                  <a:srgbClr val="00B050"/>
                </a:solidFill>
              </a:rPr>
              <a:t>sunrise</a:t>
            </a:r>
            <a:r>
              <a:rPr lang="it-IT" sz="800" dirty="0">
                <a:solidFill>
                  <a:srgbClr val="00B050"/>
                </a:solidFill>
              </a:rPr>
              <a:t> - </a:t>
            </a:r>
            <a:r>
              <a:rPr lang="it-IT" sz="800" dirty="0" err="1">
                <a:solidFill>
                  <a:srgbClr val="00B050"/>
                </a:solidFill>
              </a:rPr>
              <a:t>early</a:t>
            </a:r>
            <a:r>
              <a:rPr lang="it-IT" sz="800" dirty="0">
                <a:solidFill>
                  <a:srgbClr val="00B050"/>
                </a:solidFill>
              </a:rPr>
              <a:t> </a:t>
            </a:r>
            <a:r>
              <a:rPr lang="it-IT" sz="800" dirty="0" err="1">
                <a:solidFill>
                  <a:srgbClr val="00B050"/>
                </a:solidFill>
              </a:rPr>
              <a:t>morning</a:t>
            </a:r>
            <a:endParaRPr lang="it-IT" sz="800" dirty="0">
              <a:solidFill>
                <a:srgbClr val="00B050"/>
              </a:solidFill>
            </a:endParaRPr>
          </a:p>
        </p:txBody>
      </p:sp>
      <p:sp>
        <p:nvSpPr>
          <p:cNvPr id="160" name="CasellaDiTesto 107">
            <a:extLst>
              <a:ext uri="{FF2B5EF4-FFF2-40B4-BE49-F238E27FC236}">
                <a16:creationId xmlns:a16="http://schemas.microsoft.com/office/drawing/2014/main" xmlns="" id="{FA68A7FD-D302-BE35-64A2-21A6E5C4194D}"/>
              </a:ext>
            </a:extLst>
          </p:cNvPr>
          <p:cNvSpPr txBox="1"/>
          <p:nvPr/>
        </p:nvSpPr>
        <p:spPr>
          <a:xfrm>
            <a:off x="8451822" y="3612878"/>
            <a:ext cx="1047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dirty="0">
                <a:solidFill>
                  <a:srgbClr val="00B050"/>
                </a:solidFill>
              </a:rPr>
              <a:t>late </a:t>
            </a:r>
            <a:r>
              <a:rPr lang="it-IT" sz="800" dirty="0" err="1">
                <a:solidFill>
                  <a:srgbClr val="00B050"/>
                </a:solidFill>
              </a:rPr>
              <a:t>evening</a:t>
            </a:r>
            <a:r>
              <a:rPr lang="it-IT" sz="800" dirty="0">
                <a:solidFill>
                  <a:srgbClr val="00B050"/>
                </a:solidFill>
              </a:rPr>
              <a:t> - </a:t>
            </a:r>
            <a:r>
              <a:rPr lang="it-IT" sz="800" dirty="0" err="1">
                <a:solidFill>
                  <a:srgbClr val="00B050"/>
                </a:solidFill>
              </a:rPr>
              <a:t>sunset</a:t>
            </a:r>
            <a:endParaRPr lang="it-IT" sz="800" dirty="0">
              <a:solidFill>
                <a:srgbClr val="00B050"/>
              </a:solidFill>
            </a:endParaRPr>
          </a:p>
        </p:txBody>
      </p:sp>
      <p:sp>
        <p:nvSpPr>
          <p:cNvPr id="161" name="CasellaDiTesto 108">
            <a:extLst>
              <a:ext uri="{FF2B5EF4-FFF2-40B4-BE49-F238E27FC236}">
                <a16:creationId xmlns:a16="http://schemas.microsoft.com/office/drawing/2014/main" xmlns="" id="{2E6F2F8A-2084-48D5-C71A-1B75A4808C96}"/>
              </a:ext>
            </a:extLst>
          </p:cNvPr>
          <p:cNvSpPr txBox="1"/>
          <p:nvPr/>
        </p:nvSpPr>
        <p:spPr>
          <a:xfrm>
            <a:off x="10465333" y="3622719"/>
            <a:ext cx="1047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dirty="0">
                <a:solidFill>
                  <a:srgbClr val="00B050"/>
                </a:solidFill>
              </a:rPr>
              <a:t>late </a:t>
            </a:r>
            <a:r>
              <a:rPr lang="it-IT" sz="800" dirty="0" err="1">
                <a:solidFill>
                  <a:srgbClr val="00B050"/>
                </a:solidFill>
              </a:rPr>
              <a:t>evening</a:t>
            </a:r>
            <a:r>
              <a:rPr lang="it-IT" sz="800" dirty="0">
                <a:solidFill>
                  <a:srgbClr val="00B050"/>
                </a:solidFill>
              </a:rPr>
              <a:t> - </a:t>
            </a:r>
            <a:r>
              <a:rPr lang="it-IT" sz="800" dirty="0" err="1">
                <a:solidFill>
                  <a:srgbClr val="00B050"/>
                </a:solidFill>
              </a:rPr>
              <a:t>sunset</a:t>
            </a:r>
            <a:endParaRPr lang="it-IT" sz="800" dirty="0">
              <a:solidFill>
                <a:srgbClr val="00B050"/>
              </a:solidFill>
            </a:endParaRPr>
          </a:p>
        </p:txBody>
      </p:sp>
      <p:sp>
        <p:nvSpPr>
          <p:cNvPr id="162" name="CasellaDiTesto 109">
            <a:extLst>
              <a:ext uri="{FF2B5EF4-FFF2-40B4-BE49-F238E27FC236}">
                <a16:creationId xmlns:a16="http://schemas.microsoft.com/office/drawing/2014/main" xmlns="" id="{2C34B4EB-872B-68F2-C181-EBFC9CBDE303}"/>
              </a:ext>
            </a:extLst>
          </p:cNvPr>
          <p:cNvSpPr txBox="1"/>
          <p:nvPr/>
        </p:nvSpPr>
        <p:spPr>
          <a:xfrm>
            <a:off x="746966" y="5149900"/>
            <a:ext cx="10470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dirty="0">
                <a:solidFill>
                  <a:srgbClr val="00B050"/>
                </a:solidFill>
              </a:rPr>
              <a:t>late </a:t>
            </a:r>
            <a:r>
              <a:rPr lang="it-IT" sz="800" dirty="0" err="1">
                <a:solidFill>
                  <a:srgbClr val="00B050"/>
                </a:solidFill>
              </a:rPr>
              <a:t>evening</a:t>
            </a:r>
            <a:r>
              <a:rPr lang="it-IT" sz="800" dirty="0">
                <a:solidFill>
                  <a:srgbClr val="00B050"/>
                </a:solidFill>
              </a:rPr>
              <a:t> - </a:t>
            </a:r>
            <a:r>
              <a:rPr lang="it-IT" sz="800" dirty="0" err="1">
                <a:solidFill>
                  <a:srgbClr val="00B050"/>
                </a:solidFill>
              </a:rPr>
              <a:t>sunset</a:t>
            </a:r>
            <a:endParaRPr lang="it-IT" sz="800" dirty="0">
              <a:solidFill>
                <a:srgbClr val="00B050"/>
              </a:solidFill>
            </a:endParaRPr>
          </a:p>
        </p:txBody>
      </p:sp>
      <p:sp>
        <p:nvSpPr>
          <p:cNvPr id="163" name="CasellaDiTesto 110">
            <a:extLst>
              <a:ext uri="{FF2B5EF4-FFF2-40B4-BE49-F238E27FC236}">
                <a16:creationId xmlns:a16="http://schemas.microsoft.com/office/drawing/2014/main" xmlns="" id="{8A0E9630-BA8C-6E4D-C8A7-597C775A28D5}"/>
              </a:ext>
            </a:extLst>
          </p:cNvPr>
          <p:cNvSpPr txBox="1"/>
          <p:nvPr/>
        </p:nvSpPr>
        <p:spPr>
          <a:xfrm>
            <a:off x="2755191" y="5143424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64" name="CasellaDiTesto 111">
            <a:extLst>
              <a:ext uri="{FF2B5EF4-FFF2-40B4-BE49-F238E27FC236}">
                <a16:creationId xmlns:a16="http://schemas.microsoft.com/office/drawing/2014/main" xmlns="" id="{8289D872-4D42-1A49-F0B0-B8CB023691D7}"/>
              </a:ext>
            </a:extLst>
          </p:cNvPr>
          <p:cNvSpPr txBox="1"/>
          <p:nvPr/>
        </p:nvSpPr>
        <p:spPr>
          <a:xfrm>
            <a:off x="4721742" y="5147677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65" name="CasellaDiTesto 112">
            <a:extLst>
              <a:ext uri="{FF2B5EF4-FFF2-40B4-BE49-F238E27FC236}">
                <a16:creationId xmlns:a16="http://schemas.microsoft.com/office/drawing/2014/main" xmlns="" id="{E85D7719-97CF-8E21-60AB-896E20DBB880}"/>
              </a:ext>
            </a:extLst>
          </p:cNvPr>
          <p:cNvSpPr txBox="1"/>
          <p:nvPr/>
        </p:nvSpPr>
        <p:spPr>
          <a:xfrm>
            <a:off x="6593069" y="5163913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66" name="CasellaDiTesto 113">
            <a:extLst>
              <a:ext uri="{FF2B5EF4-FFF2-40B4-BE49-F238E27FC236}">
                <a16:creationId xmlns:a16="http://schemas.microsoft.com/office/drawing/2014/main" xmlns="" id="{52C27536-260B-ADDA-0E67-9EF035226DE8}"/>
              </a:ext>
            </a:extLst>
          </p:cNvPr>
          <p:cNvSpPr txBox="1"/>
          <p:nvPr/>
        </p:nvSpPr>
        <p:spPr>
          <a:xfrm>
            <a:off x="8571807" y="5150027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67" name="CasellaDiTesto 114">
            <a:extLst>
              <a:ext uri="{FF2B5EF4-FFF2-40B4-BE49-F238E27FC236}">
                <a16:creationId xmlns:a16="http://schemas.microsoft.com/office/drawing/2014/main" xmlns="" id="{584284E0-F219-DE5B-7710-E4CC7882E38E}"/>
              </a:ext>
            </a:extLst>
          </p:cNvPr>
          <p:cNvSpPr txBox="1"/>
          <p:nvPr/>
        </p:nvSpPr>
        <p:spPr>
          <a:xfrm>
            <a:off x="10558393" y="5164847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66FF"/>
                </a:solidFill>
              </a:rPr>
              <a:t>nighttime</a:t>
            </a:r>
            <a:endParaRPr lang="it-IT" sz="1000" dirty="0">
              <a:solidFill>
                <a:srgbClr val="0066FF"/>
              </a:solidFill>
            </a:endParaRPr>
          </a:p>
        </p:txBody>
      </p:sp>
      <p:sp>
        <p:nvSpPr>
          <p:cNvPr id="168" name="CasellaDiTesto 115">
            <a:extLst>
              <a:ext uri="{FF2B5EF4-FFF2-40B4-BE49-F238E27FC236}">
                <a16:creationId xmlns:a16="http://schemas.microsoft.com/office/drawing/2014/main" xmlns="" id="{CA729916-6087-AD98-B773-D0AE780247F8}"/>
              </a:ext>
            </a:extLst>
          </p:cNvPr>
          <p:cNvSpPr txBox="1"/>
          <p:nvPr/>
        </p:nvSpPr>
        <p:spPr>
          <a:xfrm>
            <a:off x="2798378" y="2109161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69" name="CasellaDiTesto 116">
            <a:extLst>
              <a:ext uri="{FF2B5EF4-FFF2-40B4-BE49-F238E27FC236}">
                <a16:creationId xmlns:a16="http://schemas.microsoft.com/office/drawing/2014/main" xmlns="" id="{492CC48F-6DDC-3ED0-A70C-177FD82FF3AD}"/>
              </a:ext>
            </a:extLst>
          </p:cNvPr>
          <p:cNvSpPr txBox="1"/>
          <p:nvPr/>
        </p:nvSpPr>
        <p:spPr>
          <a:xfrm>
            <a:off x="4735261" y="2102791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0" name="CasellaDiTesto 117">
            <a:extLst>
              <a:ext uri="{FF2B5EF4-FFF2-40B4-BE49-F238E27FC236}">
                <a16:creationId xmlns:a16="http://schemas.microsoft.com/office/drawing/2014/main" xmlns="" id="{2C5AF19B-2FAD-E6A2-2D40-9534A85B5BBC}"/>
              </a:ext>
            </a:extLst>
          </p:cNvPr>
          <p:cNvSpPr txBox="1"/>
          <p:nvPr/>
        </p:nvSpPr>
        <p:spPr>
          <a:xfrm>
            <a:off x="6684831" y="2109152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1" name="CasellaDiTesto 118">
            <a:extLst>
              <a:ext uri="{FF2B5EF4-FFF2-40B4-BE49-F238E27FC236}">
                <a16:creationId xmlns:a16="http://schemas.microsoft.com/office/drawing/2014/main" xmlns="" id="{4CD2013C-175F-2367-726E-0D6F59EDC2EA}"/>
              </a:ext>
            </a:extLst>
          </p:cNvPr>
          <p:cNvSpPr txBox="1"/>
          <p:nvPr/>
        </p:nvSpPr>
        <p:spPr>
          <a:xfrm>
            <a:off x="8652428" y="2133962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2" name="CasellaDiTesto 119">
            <a:extLst>
              <a:ext uri="{FF2B5EF4-FFF2-40B4-BE49-F238E27FC236}">
                <a16:creationId xmlns:a16="http://schemas.microsoft.com/office/drawing/2014/main" xmlns="" id="{3CDA157A-0BE7-07D2-87EC-F3766FB6DAFE}"/>
              </a:ext>
            </a:extLst>
          </p:cNvPr>
          <p:cNvSpPr txBox="1"/>
          <p:nvPr/>
        </p:nvSpPr>
        <p:spPr>
          <a:xfrm>
            <a:off x="10612062" y="2120751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3" name="CasellaDiTesto 120">
            <a:extLst>
              <a:ext uri="{FF2B5EF4-FFF2-40B4-BE49-F238E27FC236}">
                <a16:creationId xmlns:a16="http://schemas.microsoft.com/office/drawing/2014/main" xmlns="" id="{D3F9B752-2185-165A-A1A7-D4C16A0B4920}"/>
              </a:ext>
            </a:extLst>
          </p:cNvPr>
          <p:cNvSpPr txBox="1"/>
          <p:nvPr/>
        </p:nvSpPr>
        <p:spPr>
          <a:xfrm>
            <a:off x="890982" y="3613449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4" name="CasellaDiTesto 121">
            <a:extLst>
              <a:ext uri="{FF2B5EF4-FFF2-40B4-BE49-F238E27FC236}">
                <a16:creationId xmlns:a16="http://schemas.microsoft.com/office/drawing/2014/main" xmlns="" id="{815AF67F-B7CB-2802-8D2F-8BCE175BA0A2}"/>
              </a:ext>
            </a:extLst>
          </p:cNvPr>
          <p:cNvSpPr txBox="1"/>
          <p:nvPr/>
        </p:nvSpPr>
        <p:spPr>
          <a:xfrm>
            <a:off x="2751906" y="3613450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5" name="CasellaDiTesto 122">
            <a:extLst>
              <a:ext uri="{FF2B5EF4-FFF2-40B4-BE49-F238E27FC236}">
                <a16:creationId xmlns:a16="http://schemas.microsoft.com/office/drawing/2014/main" xmlns="" id="{6F1E2D77-E472-4133-2E14-A74B964AFD18}"/>
              </a:ext>
            </a:extLst>
          </p:cNvPr>
          <p:cNvSpPr txBox="1"/>
          <p:nvPr/>
        </p:nvSpPr>
        <p:spPr>
          <a:xfrm>
            <a:off x="4707406" y="3606799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6" name="CasellaDiTesto 123">
            <a:extLst>
              <a:ext uri="{FF2B5EF4-FFF2-40B4-BE49-F238E27FC236}">
                <a16:creationId xmlns:a16="http://schemas.microsoft.com/office/drawing/2014/main" xmlns="" id="{5DEB1310-AF76-15E7-8936-1F4B14109A4F}"/>
              </a:ext>
            </a:extLst>
          </p:cNvPr>
          <p:cNvSpPr txBox="1"/>
          <p:nvPr/>
        </p:nvSpPr>
        <p:spPr>
          <a:xfrm>
            <a:off x="6656525" y="3604833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177" name="CasellaDiTesto 53">
            <a:extLst>
              <a:ext uri="{FF2B5EF4-FFF2-40B4-BE49-F238E27FC236}">
                <a16:creationId xmlns:a16="http://schemas.microsoft.com/office/drawing/2014/main" xmlns="" id="{85B104CF-57E6-E161-CFE7-C0BDE385DD33}"/>
              </a:ext>
            </a:extLst>
          </p:cNvPr>
          <p:cNvSpPr txBox="1"/>
          <p:nvPr/>
        </p:nvSpPr>
        <p:spPr>
          <a:xfrm>
            <a:off x="1038699" y="110899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78" name="CasellaDiTesto 54">
            <a:extLst>
              <a:ext uri="{FF2B5EF4-FFF2-40B4-BE49-F238E27FC236}">
                <a16:creationId xmlns:a16="http://schemas.microsoft.com/office/drawing/2014/main" xmlns="" id="{64DDA589-B15A-0732-5212-42FE4B24FC87}"/>
              </a:ext>
            </a:extLst>
          </p:cNvPr>
          <p:cNvSpPr txBox="1"/>
          <p:nvPr/>
        </p:nvSpPr>
        <p:spPr>
          <a:xfrm>
            <a:off x="2896269" y="1106004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79" name="CasellaDiTesto 55">
            <a:extLst>
              <a:ext uri="{FF2B5EF4-FFF2-40B4-BE49-F238E27FC236}">
                <a16:creationId xmlns:a16="http://schemas.microsoft.com/office/drawing/2014/main" xmlns="" id="{5ADAF8B2-BA35-8A63-5A41-9D7E796E2D06}"/>
              </a:ext>
            </a:extLst>
          </p:cNvPr>
          <p:cNvSpPr txBox="1"/>
          <p:nvPr/>
        </p:nvSpPr>
        <p:spPr>
          <a:xfrm>
            <a:off x="4670759" y="1094547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0" name="CasellaDiTesto 56">
            <a:extLst>
              <a:ext uri="{FF2B5EF4-FFF2-40B4-BE49-F238E27FC236}">
                <a16:creationId xmlns:a16="http://schemas.microsoft.com/office/drawing/2014/main" xmlns="" id="{723CD8D2-C23F-89A2-CA1C-CEF4DD3818FE}"/>
              </a:ext>
            </a:extLst>
          </p:cNvPr>
          <p:cNvSpPr txBox="1"/>
          <p:nvPr/>
        </p:nvSpPr>
        <p:spPr>
          <a:xfrm>
            <a:off x="6579656" y="1100189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1" name="CasellaDiTesto 57">
            <a:extLst>
              <a:ext uri="{FF2B5EF4-FFF2-40B4-BE49-F238E27FC236}">
                <a16:creationId xmlns:a16="http://schemas.microsoft.com/office/drawing/2014/main" xmlns="" id="{7545D351-BA3C-9D9B-F7AA-F10C8715EB46}"/>
              </a:ext>
            </a:extLst>
          </p:cNvPr>
          <p:cNvSpPr txBox="1"/>
          <p:nvPr/>
        </p:nvSpPr>
        <p:spPr>
          <a:xfrm>
            <a:off x="8587887" y="1163062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2" name="CasellaDiTesto 71">
            <a:extLst>
              <a:ext uri="{FF2B5EF4-FFF2-40B4-BE49-F238E27FC236}">
                <a16:creationId xmlns:a16="http://schemas.microsoft.com/office/drawing/2014/main" xmlns="" id="{98F02948-70C3-DF9D-73F9-65FC683E466E}"/>
              </a:ext>
            </a:extLst>
          </p:cNvPr>
          <p:cNvSpPr txBox="1"/>
          <p:nvPr/>
        </p:nvSpPr>
        <p:spPr>
          <a:xfrm>
            <a:off x="10265715" y="1185891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3" name="CasellaDiTesto 86">
            <a:extLst>
              <a:ext uri="{FF2B5EF4-FFF2-40B4-BE49-F238E27FC236}">
                <a16:creationId xmlns:a16="http://schemas.microsoft.com/office/drawing/2014/main" xmlns="" id="{DC89403E-9E90-79DE-B9E7-9EAB1E00ABA5}"/>
              </a:ext>
            </a:extLst>
          </p:cNvPr>
          <p:cNvSpPr txBox="1"/>
          <p:nvPr/>
        </p:nvSpPr>
        <p:spPr>
          <a:xfrm>
            <a:off x="10143367" y="1340768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84" name="CasellaDiTesto 70">
            <a:extLst>
              <a:ext uri="{FF2B5EF4-FFF2-40B4-BE49-F238E27FC236}">
                <a16:creationId xmlns:a16="http://schemas.microsoft.com/office/drawing/2014/main" xmlns="" id="{78AD3DFE-1DCC-A80B-346C-0E89DC1EC61D}"/>
              </a:ext>
            </a:extLst>
          </p:cNvPr>
          <p:cNvSpPr txBox="1"/>
          <p:nvPr/>
        </p:nvSpPr>
        <p:spPr>
          <a:xfrm>
            <a:off x="10553747" y="2688417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5" name="CasellaDiTesto 72">
            <a:extLst>
              <a:ext uri="{FF2B5EF4-FFF2-40B4-BE49-F238E27FC236}">
                <a16:creationId xmlns:a16="http://schemas.microsoft.com/office/drawing/2014/main" xmlns="" id="{6CCAFA3F-F0E4-A8DC-AA8E-A4C1A2D96E57}"/>
              </a:ext>
            </a:extLst>
          </p:cNvPr>
          <p:cNvSpPr txBox="1"/>
          <p:nvPr/>
        </p:nvSpPr>
        <p:spPr>
          <a:xfrm>
            <a:off x="8571807" y="2688417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6" name="CasellaDiTesto 73">
            <a:extLst>
              <a:ext uri="{FF2B5EF4-FFF2-40B4-BE49-F238E27FC236}">
                <a16:creationId xmlns:a16="http://schemas.microsoft.com/office/drawing/2014/main" xmlns="" id="{1B0872EC-31AC-24B3-F71A-8DF0981812B5}"/>
              </a:ext>
            </a:extLst>
          </p:cNvPr>
          <p:cNvSpPr txBox="1"/>
          <p:nvPr/>
        </p:nvSpPr>
        <p:spPr>
          <a:xfrm>
            <a:off x="688651" y="2775442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7" name="CasellaDiTesto 74">
            <a:extLst>
              <a:ext uri="{FF2B5EF4-FFF2-40B4-BE49-F238E27FC236}">
                <a16:creationId xmlns:a16="http://schemas.microsoft.com/office/drawing/2014/main" xmlns="" id="{5574ED1A-E21F-4551-55C2-DAA83C230D26}"/>
              </a:ext>
            </a:extLst>
          </p:cNvPr>
          <p:cNvSpPr txBox="1"/>
          <p:nvPr/>
        </p:nvSpPr>
        <p:spPr>
          <a:xfrm>
            <a:off x="2675371" y="2598812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8" name="CasellaDiTesto 75">
            <a:extLst>
              <a:ext uri="{FF2B5EF4-FFF2-40B4-BE49-F238E27FC236}">
                <a16:creationId xmlns:a16="http://schemas.microsoft.com/office/drawing/2014/main" xmlns="" id="{66E2EEA8-E83D-2129-423C-4125F901C638}"/>
              </a:ext>
            </a:extLst>
          </p:cNvPr>
          <p:cNvSpPr txBox="1"/>
          <p:nvPr/>
        </p:nvSpPr>
        <p:spPr>
          <a:xfrm>
            <a:off x="4611436" y="2617750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89" name="CasellaDiTesto 76">
            <a:extLst>
              <a:ext uri="{FF2B5EF4-FFF2-40B4-BE49-F238E27FC236}">
                <a16:creationId xmlns:a16="http://schemas.microsoft.com/office/drawing/2014/main" xmlns="" id="{652B950C-E5E1-F395-CBB3-3D25C386BCBA}"/>
              </a:ext>
            </a:extLst>
          </p:cNvPr>
          <p:cNvSpPr txBox="1"/>
          <p:nvPr/>
        </p:nvSpPr>
        <p:spPr>
          <a:xfrm>
            <a:off x="6449291" y="274469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190" name="CasellaDiTesto 77">
            <a:extLst>
              <a:ext uri="{FF2B5EF4-FFF2-40B4-BE49-F238E27FC236}">
                <a16:creationId xmlns:a16="http://schemas.microsoft.com/office/drawing/2014/main" xmlns="" id="{2C544968-4285-B210-583B-3266654F9A21}"/>
              </a:ext>
            </a:extLst>
          </p:cNvPr>
          <p:cNvSpPr txBox="1"/>
          <p:nvPr/>
        </p:nvSpPr>
        <p:spPr>
          <a:xfrm>
            <a:off x="2608686" y="2808667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91" name="CasellaDiTesto 78">
            <a:extLst>
              <a:ext uri="{FF2B5EF4-FFF2-40B4-BE49-F238E27FC236}">
                <a16:creationId xmlns:a16="http://schemas.microsoft.com/office/drawing/2014/main" xmlns="" id="{705CF763-88A0-30D6-E283-DD93048A09C0}"/>
              </a:ext>
            </a:extLst>
          </p:cNvPr>
          <p:cNvSpPr txBox="1"/>
          <p:nvPr/>
        </p:nvSpPr>
        <p:spPr>
          <a:xfrm>
            <a:off x="4495343" y="285293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92" name="CasellaDiTesto 79">
            <a:extLst>
              <a:ext uri="{FF2B5EF4-FFF2-40B4-BE49-F238E27FC236}">
                <a16:creationId xmlns:a16="http://schemas.microsoft.com/office/drawing/2014/main" xmlns="" id="{45DB3D4A-9620-E405-BC54-7380E9EC6D4F}"/>
              </a:ext>
            </a:extLst>
          </p:cNvPr>
          <p:cNvSpPr txBox="1"/>
          <p:nvPr/>
        </p:nvSpPr>
        <p:spPr>
          <a:xfrm>
            <a:off x="6372704" y="2937700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93" name="CasellaDiTesto 80">
            <a:extLst>
              <a:ext uri="{FF2B5EF4-FFF2-40B4-BE49-F238E27FC236}">
                <a16:creationId xmlns:a16="http://schemas.microsoft.com/office/drawing/2014/main" xmlns="" id="{702C6FDD-370E-4D71-7FAD-6E19882B04ED}"/>
              </a:ext>
            </a:extLst>
          </p:cNvPr>
          <p:cNvSpPr txBox="1"/>
          <p:nvPr/>
        </p:nvSpPr>
        <p:spPr>
          <a:xfrm>
            <a:off x="8438790" y="285293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94" name="CasellaDiTesto 81">
            <a:extLst>
              <a:ext uri="{FF2B5EF4-FFF2-40B4-BE49-F238E27FC236}">
                <a16:creationId xmlns:a16="http://schemas.microsoft.com/office/drawing/2014/main" xmlns="" id="{8E22BD28-5121-196E-8EFD-B66D80D800C9}"/>
              </a:ext>
            </a:extLst>
          </p:cNvPr>
          <p:cNvSpPr txBox="1"/>
          <p:nvPr/>
        </p:nvSpPr>
        <p:spPr>
          <a:xfrm>
            <a:off x="10448740" y="289467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95" name="CasellaDiTesto 87">
            <a:extLst>
              <a:ext uri="{FF2B5EF4-FFF2-40B4-BE49-F238E27FC236}">
                <a16:creationId xmlns:a16="http://schemas.microsoft.com/office/drawing/2014/main" xmlns="" id="{31C47723-E68C-DE14-9164-D96D4EB531BE}"/>
              </a:ext>
            </a:extLst>
          </p:cNvPr>
          <p:cNvSpPr txBox="1"/>
          <p:nvPr/>
        </p:nvSpPr>
        <p:spPr>
          <a:xfrm>
            <a:off x="551366" y="2924944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96" name="CasellaDiTesto 88">
            <a:extLst>
              <a:ext uri="{FF2B5EF4-FFF2-40B4-BE49-F238E27FC236}">
                <a16:creationId xmlns:a16="http://schemas.microsoft.com/office/drawing/2014/main" xmlns="" id="{BFDD519A-2726-C974-C63A-D2A5F3BDD7DA}"/>
              </a:ext>
            </a:extLst>
          </p:cNvPr>
          <p:cNvSpPr txBox="1"/>
          <p:nvPr/>
        </p:nvSpPr>
        <p:spPr>
          <a:xfrm>
            <a:off x="2510519" y="2922585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97" name="CasellaDiTesto 89">
            <a:extLst>
              <a:ext uri="{FF2B5EF4-FFF2-40B4-BE49-F238E27FC236}">
                <a16:creationId xmlns:a16="http://schemas.microsoft.com/office/drawing/2014/main" xmlns="" id="{318E0844-4AD5-E5E0-080B-CAF0A043D321}"/>
              </a:ext>
            </a:extLst>
          </p:cNvPr>
          <p:cNvSpPr txBox="1"/>
          <p:nvPr/>
        </p:nvSpPr>
        <p:spPr>
          <a:xfrm>
            <a:off x="4451139" y="3029936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98" name="CasellaDiTesto 90">
            <a:extLst>
              <a:ext uri="{FF2B5EF4-FFF2-40B4-BE49-F238E27FC236}">
                <a16:creationId xmlns:a16="http://schemas.microsoft.com/office/drawing/2014/main" xmlns="" id="{0D69BC62-17C1-DEB4-07D6-9E2BEF947D8B}"/>
              </a:ext>
            </a:extLst>
          </p:cNvPr>
          <p:cNvSpPr txBox="1"/>
          <p:nvPr/>
        </p:nvSpPr>
        <p:spPr>
          <a:xfrm>
            <a:off x="6356957" y="3064816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99" name="CasellaDiTesto 91">
            <a:extLst>
              <a:ext uri="{FF2B5EF4-FFF2-40B4-BE49-F238E27FC236}">
                <a16:creationId xmlns:a16="http://schemas.microsoft.com/office/drawing/2014/main" xmlns="" id="{B92860DE-3BEF-E142-6AEE-B0287EF2E392}"/>
              </a:ext>
            </a:extLst>
          </p:cNvPr>
          <p:cNvSpPr txBox="1"/>
          <p:nvPr/>
        </p:nvSpPr>
        <p:spPr>
          <a:xfrm>
            <a:off x="8343167" y="3074971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00" name="CasellaDiTesto 92">
            <a:extLst>
              <a:ext uri="{FF2B5EF4-FFF2-40B4-BE49-F238E27FC236}">
                <a16:creationId xmlns:a16="http://schemas.microsoft.com/office/drawing/2014/main" xmlns="" id="{B7B3D7A7-E44A-9624-00C5-B2FCB9FFFEDC}"/>
              </a:ext>
            </a:extLst>
          </p:cNvPr>
          <p:cNvSpPr txBox="1"/>
          <p:nvPr/>
        </p:nvSpPr>
        <p:spPr>
          <a:xfrm>
            <a:off x="10359391" y="3103351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01" name="CasellaDiTesto 64">
            <a:extLst>
              <a:ext uri="{FF2B5EF4-FFF2-40B4-BE49-F238E27FC236}">
                <a16:creationId xmlns:a16="http://schemas.microsoft.com/office/drawing/2014/main" xmlns="" id="{634F03AA-4CCB-68F7-6E52-50A69DB6C109}"/>
              </a:ext>
            </a:extLst>
          </p:cNvPr>
          <p:cNvSpPr txBox="1"/>
          <p:nvPr/>
        </p:nvSpPr>
        <p:spPr>
          <a:xfrm>
            <a:off x="838812" y="4202492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2" name="CasellaDiTesto 65">
            <a:extLst>
              <a:ext uri="{FF2B5EF4-FFF2-40B4-BE49-F238E27FC236}">
                <a16:creationId xmlns:a16="http://schemas.microsoft.com/office/drawing/2014/main" xmlns="" id="{26568079-10D8-7412-87D1-82C4370F6CD1}"/>
              </a:ext>
            </a:extLst>
          </p:cNvPr>
          <p:cNvSpPr txBox="1"/>
          <p:nvPr/>
        </p:nvSpPr>
        <p:spPr>
          <a:xfrm>
            <a:off x="2776883" y="4149080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3" name="CasellaDiTesto 66">
            <a:extLst>
              <a:ext uri="{FF2B5EF4-FFF2-40B4-BE49-F238E27FC236}">
                <a16:creationId xmlns:a16="http://schemas.microsoft.com/office/drawing/2014/main" xmlns="" id="{ECE8F14E-AE00-8FE3-3FF2-ECA56E5B48D2}"/>
              </a:ext>
            </a:extLst>
          </p:cNvPr>
          <p:cNvSpPr txBox="1"/>
          <p:nvPr/>
        </p:nvSpPr>
        <p:spPr>
          <a:xfrm>
            <a:off x="4721099" y="415448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4" name="CasellaDiTesto 67">
            <a:extLst>
              <a:ext uri="{FF2B5EF4-FFF2-40B4-BE49-F238E27FC236}">
                <a16:creationId xmlns:a16="http://schemas.microsoft.com/office/drawing/2014/main" xmlns="" id="{E3CAFF07-00F5-E15C-E1C5-5B66D84D4E8F}"/>
              </a:ext>
            </a:extLst>
          </p:cNvPr>
          <p:cNvSpPr txBox="1"/>
          <p:nvPr/>
        </p:nvSpPr>
        <p:spPr>
          <a:xfrm>
            <a:off x="6593307" y="4204827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5" name="CasellaDiTesto 68">
            <a:extLst>
              <a:ext uri="{FF2B5EF4-FFF2-40B4-BE49-F238E27FC236}">
                <a16:creationId xmlns:a16="http://schemas.microsoft.com/office/drawing/2014/main" xmlns="" id="{3DCAB565-CF3D-1AA8-73C8-61AF8B7B8EE5}"/>
              </a:ext>
            </a:extLst>
          </p:cNvPr>
          <p:cNvSpPr txBox="1"/>
          <p:nvPr/>
        </p:nvSpPr>
        <p:spPr>
          <a:xfrm>
            <a:off x="8537523" y="4285690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6" name="CasellaDiTesto 69">
            <a:extLst>
              <a:ext uri="{FF2B5EF4-FFF2-40B4-BE49-F238E27FC236}">
                <a16:creationId xmlns:a16="http://schemas.microsoft.com/office/drawing/2014/main" xmlns="" id="{297015E9-DCB7-54CF-3EE8-8DDFBF1DEF1E}"/>
              </a:ext>
            </a:extLst>
          </p:cNvPr>
          <p:cNvSpPr txBox="1"/>
          <p:nvPr/>
        </p:nvSpPr>
        <p:spPr>
          <a:xfrm>
            <a:off x="10553747" y="422108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07" name="CasellaDiTesto 82">
            <a:extLst>
              <a:ext uri="{FF2B5EF4-FFF2-40B4-BE49-F238E27FC236}">
                <a16:creationId xmlns:a16="http://schemas.microsoft.com/office/drawing/2014/main" xmlns="" id="{B5C43FCB-3517-7C78-E9C2-E6CA4F106594}"/>
              </a:ext>
            </a:extLst>
          </p:cNvPr>
          <p:cNvSpPr txBox="1"/>
          <p:nvPr/>
        </p:nvSpPr>
        <p:spPr>
          <a:xfrm>
            <a:off x="716155" y="4364902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208" name="CasellaDiTesto 83">
            <a:extLst>
              <a:ext uri="{FF2B5EF4-FFF2-40B4-BE49-F238E27FC236}">
                <a16:creationId xmlns:a16="http://schemas.microsoft.com/office/drawing/2014/main" xmlns="" id="{F2C62474-3276-6DDF-651B-CAA6A9422EBA}"/>
              </a:ext>
            </a:extLst>
          </p:cNvPr>
          <p:cNvSpPr txBox="1"/>
          <p:nvPr/>
        </p:nvSpPr>
        <p:spPr>
          <a:xfrm>
            <a:off x="2585907" y="439176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209" name="CasellaDiTesto 84">
            <a:extLst>
              <a:ext uri="{FF2B5EF4-FFF2-40B4-BE49-F238E27FC236}">
                <a16:creationId xmlns:a16="http://schemas.microsoft.com/office/drawing/2014/main" xmlns="" id="{BD85BCD2-B9DF-6D40-C066-8267E659E645}"/>
              </a:ext>
            </a:extLst>
          </p:cNvPr>
          <p:cNvSpPr txBox="1"/>
          <p:nvPr/>
        </p:nvSpPr>
        <p:spPr>
          <a:xfrm>
            <a:off x="4492437" y="434372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210" name="CasellaDiTesto 85">
            <a:extLst>
              <a:ext uri="{FF2B5EF4-FFF2-40B4-BE49-F238E27FC236}">
                <a16:creationId xmlns:a16="http://schemas.microsoft.com/office/drawing/2014/main" xmlns="" id="{2A1335B8-FF78-96A7-C517-15BCAB042499}"/>
              </a:ext>
            </a:extLst>
          </p:cNvPr>
          <p:cNvSpPr txBox="1"/>
          <p:nvPr/>
        </p:nvSpPr>
        <p:spPr>
          <a:xfrm>
            <a:off x="6367348" y="440622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211" name="CasellaDiTesto 93">
            <a:extLst>
              <a:ext uri="{FF2B5EF4-FFF2-40B4-BE49-F238E27FC236}">
                <a16:creationId xmlns:a16="http://schemas.microsoft.com/office/drawing/2014/main" xmlns="" id="{8A54E157-C42A-64D4-AE6F-42519267B801}"/>
              </a:ext>
            </a:extLst>
          </p:cNvPr>
          <p:cNvSpPr txBox="1"/>
          <p:nvPr/>
        </p:nvSpPr>
        <p:spPr>
          <a:xfrm>
            <a:off x="684260" y="4512669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2" name="CasellaDiTesto 94">
            <a:extLst>
              <a:ext uri="{FF2B5EF4-FFF2-40B4-BE49-F238E27FC236}">
                <a16:creationId xmlns:a16="http://schemas.microsoft.com/office/drawing/2014/main" xmlns="" id="{752374A9-7AC1-8253-32FE-5034C629A437}"/>
              </a:ext>
            </a:extLst>
          </p:cNvPr>
          <p:cNvSpPr txBox="1"/>
          <p:nvPr/>
        </p:nvSpPr>
        <p:spPr>
          <a:xfrm>
            <a:off x="2570884" y="4526590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3" name="CasellaDiTesto 95">
            <a:extLst>
              <a:ext uri="{FF2B5EF4-FFF2-40B4-BE49-F238E27FC236}">
                <a16:creationId xmlns:a16="http://schemas.microsoft.com/office/drawing/2014/main" xmlns="" id="{DFF84259-79AA-5536-6A11-69F01BB55CC6}"/>
              </a:ext>
            </a:extLst>
          </p:cNvPr>
          <p:cNvSpPr txBox="1"/>
          <p:nvPr/>
        </p:nvSpPr>
        <p:spPr>
          <a:xfrm>
            <a:off x="4472450" y="4452952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4" name="CasellaDiTesto 96">
            <a:extLst>
              <a:ext uri="{FF2B5EF4-FFF2-40B4-BE49-F238E27FC236}">
                <a16:creationId xmlns:a16="http://schemas.microsoft.com/office/drawing/2014/main" xmlns="" id="{90E0B4B9-BCA4-D79A-B7CE-B7F0B155F671}"/>
              </a:ext>
            </a:extLst>
          </p:cNvPr>
          <p:cNvSpPr txBox="1"/>
          <p:nvPr/>
        </p:nvSpPr>
        <p:spPr>
          <a:xfrm>
            <a:off x="6345878" y="4529333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5" name="CasellaDiTesto 97">
            <a:extLst>
              <a:ext uri="{FF2B5EF4-FFF2-40B4-BE49-F238E27FC236}">
                <a16:creationId xmlns:a16="http://schemas.microsoft.com/office/drawing/2014/main" xmlns="" id="{267D9696-34C1-1C97-7FB1-7D0A48AAD7DD}"/>
              </a:ext>
            </a:extLst>
          </p:cNvPr>
          <p:cNvSpPr txBox="1"/>
          <p:nvPr/>
        </p:nvSpPr>
        <p:spPr>
          <a:xfrm>
            <a:off x="8249820" y="4518029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6" name="CasellaDiTesto 98">
            <a:extLst>
              <a:ext uri="{FF2B5EF4-FFF2-40B4-BE49-F238E27FC236}">
                <a16:creationId xmlns:a16="http://schemas.microsoft.com/office/drawing/2014/main" xmlns="" id="{B375926A-C928-F784-8985-3A79EF3B8C8A}"/>
              </a:ext>
            </a:extLst>
          </p:cNvPr>
          <p:cNvSpPr txBox="1"/>
          <p:nvPr/>
        </p:nvSpPr>
        <p:spPr>
          <a:xfrm>
            <a:off x="10245591" y="4444879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17" name="CasellaDiTesto 58">
            <a:extLst>
              <a:ext uri="{FF2B5EF4-FFF2-40B4-BE49-F238E27FC236}">
                <a16:creationId xmlns:a16="http://schemas.microsoft.com/office/drawing/2014/main" xmlns="" id="{52E5FC60-6C43-2432-CD0F-6CB59326CCEB}"/>
              </a:ext>
            </a:extLst>
          </p:cNvPr>
          <p:cNvSpPr txBox="1"/>
          <p:nvPr/>
        </p:nvSpPr>
        <p:spPr>
          <a:xfrm>
            <a:off x="3098140" y="569367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18" name="CasellaDiTesto 59">
            <a:extLst>
              <a:ext uri="{FF2B5EF4-FFF2-40B4-BE49-F238E27FC236}">
                <a16:creationId xmlns:a16="http://schemas.microsoft.com/office/drawing/2014/main" xmlns="" id="{DFE341E8-CDEB-FF0C-7F0C-2C334C08F30D}"/>
              </a:ext>
            </a:extLst>
          </p:cNvPr>
          <p:cNvSpPr txBox="1"/>
          <p:nvPr/>
        </p:nvSpPr>
        <p:spPr>
          <a:xfrm>
            <a:off x="4857287" y="576020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19" name="CasellaDiTesto 60">
            <a:extLst>
              <a:ext uri="{FF2B5EF4-FFF2-40B4-BE49-F238E27FC236}">
                <a16:creationId xmlns:a16="http://schemas.microsoft.com/office/drawing/2014/main" xmlns="" id="{E07D64B0-49FA-9572-8BB0-99AF88CA0E38}"/>
              </a:ext>
            </a:extLst>
          </p:cNvPr>
          <p:cNvSpPr txBox="1"/>
          <p:nvPr/>
        </p:nvSpPr>
        <p:spPr>
          <a:xfrm>
            <a:off x="6613641" y="570659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20" name="CasellaDiTesto 61">
            <a:extLst>
              <a:ext uri="{FF2B5EF4-FFF2-40B4-BE49-F238E27FC236}">
                <a16:creationId xmlns:a16="http://schemas.microsoft.com/office/drawing/2014/main" xmlns="" id="{08D6E3E6-15A1-1476-15CF-9448E81A358E}"/>
              </a:ext>
            </a:extLst>
          </p:cNvPr>
          <p:cNvSpPr txBox="1"/>
          <p:nvPr/>
        </p:nvSpPr>
        <p:spPr>
          <a:xfrm>
            <a:off x="8504378" y="5678469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21" name="CasellaDiTesto 62">
            <a:extLst>
              <a:ext uri="{FF2B5EF4-FFF2-40B4-BE49-F238E27FC236}">
                <a16:creationId xmlns:a16="http://schemas.microsoft.com/office/drawing/2014/main" xmlns="" id="{7D54C9FA-C6C9-024E-BDD4-CA499782CEB0}"/>
              </a:ext>
            </a:extLst>
          </p:cNvPr>
          <p:cNvSpPr txBox="1"/>
          <p:nvPr/>
        </p:nvSpPr>
        <p:spPr>
          <a:xfrm>
            <a:off x="10403543" y="5703631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22" name="CasellaDiTesto 63">
            <a:extLst>
              <a:ext uri="{FF2B5EF4-FFF2-40B4-BE49-F238E27FC236}">
                <a16:creationId xmlns:a16="http://schemas.microsoft.com/office/drawing/2014/main" xmlns="" id="{199C8AAB-4B36-6DAC-CB13-5A7BE1789265}"/>
              </a:ext>
            </a:extLst>
          </p:cNvPr>
          <p:cNvSpPr txBox="1"/>
          <p:nvPr/>
        </p:nvSpPr>
        <p:spPr>
          <a:xfrm>
            <a:off x="904675" y="5651565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66FF"/>
                </a:solidFill>
              </a:rPr>
              <a:t>F2</a:t>
            </a:r>
          </a:p>
        </p:txBody>
      </p:sp>
      <p:sp>
        <p:nvSpPr>
          <p:cNvPr id="223" name="CasellaDiTesto 99">
            <a:extLst>
              <a:ext uri="{FF2B5EF4-FFF2-40B4-BE49-F238E27FC236}">
                <a16:creationId xmlns:a16="http://schemas.microsoft.com/office/drawing/2014/main" xmlns="" id="{47953AA3-E714-6362-4E6A-7E157907DCD4}"/>
              </a:ext>
            </a:extLst>
          </p:cNvPr>
          <p:cNvSpPr txBox="1"/>
          <p:nvPr/>
        </p:nvSpPr>
        <p:spPr>
          <a:xfrm>
            <a:off x="566303" y="5805264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727645C1-8A42-BCF3-440A-0D5D3FE9C7E9}"/>
              </a:ext>
            </a:extLst>
          </p:cNvPr>
          <p:cNvSpPr/>
          <p:nvPr/>
        </p:nvSpPr>
        <p:spPr>
          <a:xfrm>
            <a:off x="11764209" y="548680"/>
            <a:ext cx="36004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0EF751C0-91BE-0374-ADC0-CD1A54BBA7B6}"/>
              </a:ext>
            </a:extLst>
          </p:cNvPr>
          <p:cNvSpPr/>
          <p:nvPr/>
        </p:nvSpPr>
        <p:spPr>
          <a:xfrm>
            <a:off x="11871559" y="2133962"/>
            <a:ext cx="345121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xmlns="" id="{EA03C6BB-90CB-8559-61FC-E5B0215374A2}"/>
              </a:ext>
            </a:extLst>
          </p:cNvPr>
          <p:cNvSpPr/>
          <p:nvPr/>
        </p:nvSpPr>
        <p:spPr>
          <a:xfrm>
            <a:off x="11811234" y="3631318"/>
            <a:ext cx="36004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1A6150E0-D2FA-477A-8D2D-1A97DBEBE46A}"/>
              </a:ext>
            </a:extLst>
          </p:cNvPr>
          <p:cNvSpPr/>
          <p:nvPr/>
        </p:nvSpPr>
        <p:spPr>
          <a:xfrm>
            <a:off x="11786455" y="5121915"/>
            <a:ext cx="36004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xmlns="" id="{1BE38A0B-6C41-8493-A169-41D7510610AF}"/>
              </a:ext>
            </a:extLst>
          </p:cNvPr>
          <p:cNvGrpSpPr/>
          <p:nvPr/>
        </p:nvGrpSpPr>
        <p:grpSpPr>
          <a:xfrm>
            <a:off x="68381" y="2009545"/>
            <a:ext cx="11960745" cy="2979956"/>
            <a:chOff x="-18546" y="2009545"/>
            <a:chExt cx="11960745" cy="2979956"/>
          </a:xfrm>
        </p:grpSpPr>
        <p:sp>
          <p:nvSpPr>
            <p:cNvPr id="235" name="Rettangolo 127">
              <a:extLst>
                <a:ext uri="{FF2B5EF4-FFF2-40B4-BE49-F238E27FC236}">
                  <a16:creationId xmlns:a16="http://schemas.microsoft.com/office/drawing/2014/main" xmlns="" id="{1B064759-F848-3B8A-58D8-F2F645AE2D79}"/>
                </a:ext>
              </a:extLst>
            </p:cNvPr>
            <p:cNvSpPr/>
            <p:nvPr/>
          </p:nvSpPr>
          <p:spPr>
            <a:xfrm>
              <a:off x="2054686" y="2009545"/>
              <a:ext cx="9887513" cy="1488493"/>
            </a:xfrm>
            <a:prstGeom prst="rect">
              <a:avLst/>
            </a:prstGeom>
            <a:solidFill>
              <a:srgbClr val="FF000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6" name="Rettangolo 127">
              <a:extLst>
                <a:ext uri="{FF2B5EF4-FFF2-40B4-BE49-F238E27FC236}">
                  <a16:creationId xmlns:a16="http://schemas.microsoft.com/office/drawing/2014/main" xmlns="" id="{B5AC45E1-5DB3-5EAB-941C-5969A27786E7}"/>
                </a:ext>
              </a:extLst>
            </p:cNvPr>
            <p:cNvSpPr/>
            <p:nvPr/>
          </p:nvSpPr>
          <p:spPr>
            <a:xfrm>
              <a:off x="-18546" y="3501008"/>
              <a:ext cx="7763958" cy="1488493"/>
            </a:xfrm>
            <a:prstGeom prst="rect">
              <a:avLst/>
            </a:prstGeom>
            <a:solidFill>
              <a:srgbClr val="FF000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xmlns="" id="{45AC8F59-663A-A9B7-593C-28012013C1A3}"/>
              </a:ext>
            </a:extLst>
          </p:cNvPr>
          <p:cNvGrpSpPr/>
          <p:nvPr/>
        </p:nvGrpSpPr>
        <p:grpSpPr>
          <a:xfrm>
            <a:off x="62247" y="476672"/>
            <a:ext cx="11951037" cy="5976664"/>
            <a:chOff x="-24680" y="476672"/>
            <a:chExt cx="11951037" cy="5976664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96DCD6B7-9C0B-6CBC-1733-386FD8692ED3}"/>
                </a:ext>
              </a:extLst>
            </p:cNvPr>
            <p:cNvSpPr/>
            <p:nvPr/>
          </p:nvSpPr>
          <p:spPr>
            <a:xfrm>
              <a:off x="-24680" y="476672"/>
              <a:ext cx="9721080" cy="1539034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2213B855-D36A-56EE-4FFA-FB8B02B2D579}"/>
                </a:ext>
              </a:extLst>
            </p:cNvPr>
            <p:cNvSpPr/>
            <p:nvPr/>
          </p:nvSpPr>
          <p:spPr>
            <a:xfrm>
              <a:off x="2013789" y="4999683"/>
              <a:ext cx="9912568" cy="1453653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xmlns="" id="{44348EC3-A1A6-3143-0F0E-685B8928B372}"/>
              </a:ext>
            </a:extLst>
          </p:cNvPr>
          <p:cNvGrpSpPr/>
          <p:nvPr/>
        </p:nvGrpSpPr>
        <p:grpSpPr>
          <a:xfrm>
            <a:off x="28310" y="490158"/>
            <a:ext cx="11963668" cy="6000930"/>
            <a:chOff x="-58617" y="490158"/>
            <a:chExt cx="11963668" cy="6000930"/>
          </a:xfrm>
        </p:grpSpPr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xmlns="" id="{60021903-F07B-7994-2B1B-42BCB916EF86}"/>
                </a:ext>
              </a:extLst>
            </p:cNvPr>
            <p:cNvSpPr/>
            <p:nvPr/>
          </p:nvSpPr>
          <p:spPr>
            <a:xfrm>
              <a:off x="9696400" y="490158"/>
              <a:ext cx="2094980" cy="1514290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xmlns="" id="{3B263320-5835-DF02-4CE0-301779A8C503}"/>
                </a:ext>
              </a:extLst>
            </p:cNvPr>
            <p:cNvSpPr/>
            <p:nvPr/>
          </p:nvSpPr>
          <p:spPr>
            <a:xfrm>
              <a:off x="-53830" y="2028416"/>
              <a:ext cx="2094980" cy="1514290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xmlns="" id="{224AAB33-2188-9206-442B-1E9C866CCBE9}"/>
                </a:ext>
              </a:extLst>
            </p:cNvPr>
            <p:cNvSpPr/>
            <p:nvPr/>
          </p:nvSpPr>
          <p:spPr>
            <a:xfrm>
              <a:off x="-58617" y="4976798"/>
              <a:ext cx="2094980" cy="1514290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xmlns="" id="{27909593-F38A-5B6D-C7F4-21FB29D4AECA}"/>
                </a:ext>
              </a:extLst>
            </p:cNvPr>
            <p:cNvSpPr/>
            <p:nvPr/>
          </p:nvSpPr>
          <p:spPr>
            <a:xfrm>
              <a:off x="7713209" y="3500502"/>
              <a:ext cx="4191842" cy="1548532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603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showing a tower&#10;&#10;AI-generated content may be incorrect.">
            <a:extLst>
              <a:ext uri="{FF2B5EF4-FFF2-40B4-BE49-F238E27FC236}">
                <a16:creationId xmlns:a16="http://schemas.microsoft.com/office/drawing/2014/main" xmlns="" id="{0A6E00AC-7B19-3519-77B1-A924C98BD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18" y="580371"/>
            <a:ext cx="6965522" cy="41901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271464" y="581269"/>
            <a:ext cx="6696744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86" y="1595098"/>
            <a:ext cx="5981700" cy="232410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9814325" y="4380273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Tx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120336" y="438027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Rx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135560" y="-27384"/>
            <a:ext cx="7324866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Possible </a:t>
            </a:r>
            <a:r>
              <a:rPr lang="fr-FR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Ionospheric</a:t>
            </a:r>
            <a:r>
              <a:rPr lang="fr-FR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Propagations: Oblique and Vertical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387065" y="857351"/>
            <a:ext cx="2753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Oblique </a:t>
            </a:r>
            <a:r>
              <a:rPr lang="it-IT" sz="2400" dirty="0" err="1">
                <a:solidFill>
                  <a:schemeClr val="bg1"/>
                </a:solidFill>
              </a:rPr>
              <a:t>propagation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554759" y="508610"/>
            <a:ext cx="2293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Vertical </a:t>
            </a:r>
            <a:r>
              <a:rPr lang="it-IT" sz="2000" dirty="0" err="1">
                <a:solidFill>
                  <a:schemeClr val="bg1"/>
                </a:solidFill>
              </a:rPr>
              <a:t>propagation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784380" y="2114656"/>
            <a:ext cx="3221798" cy="1288239"/>
            <a:chOff x="3673380" y="1911456"/>
            <a:chExt cx="3221798" cy="1288239"/>
          </a:xfrm>
        </p:grpSpPr>
        <p:cxnSp>
          <p:nvCxnSpPr>
            <p:cNvPr id="12" name="Connettore 1 11"/>
            <p:cNvCxnSpPr/>
            <p:nvPr/>
          </p:nvCxnSpPr>
          <p:spPr>
            <a:xfrm flipV="1">
              <a:off x="4571595" y="2167405"/>
              <a:ext cx="209667" cy="7200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flipV="1">
              <a:off x="4721681" y="2161795"/>
              <a:ext cx="72008" cy="21602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6085590" y="1911456"/>
              <a:ext cx="65651" cy="21602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5931563" y="2049863"/>
              <a:ext cx="209667" cy="7200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flipV="1">
              <a:off x="3673380" y="2978062"/>
              <a:ext cx="209667" cy="7200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flipV="1">
              <a:off x="3800279" y="2983671"/>
              <a:ext cx="72008" cy="21602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6822708" y="2544659"/>
              <a:ext cx="65651" cy="21602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6685511" y="2694285"/>
              <a:ext cx="209667" cy="7200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8712968" y="4869160"/>
            <a:ext cx="1947255" cy="1480369"/>
            <a:chOff x="7380312" y="5149572"/>
            <a:chExt cx="1512168" cy="1231756"/>
          </a:xfrm>
        </p:grpSpPr>
        <p:sp>
          <p:nvSpPr>
            <p:cNvPr id="29" name="Freccia in su 28"/>
            <p:cNvSpPr/>
            <p:nvPr/>
          </p:nvSpPr>
          <p:spPr>
            <a:xfrm>
              <a:off x="7380312" y="5149572"/>
              <a:ext cx="1512168" cy="1231756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686943" y="5395573"/>
              <a:ext cx="901957" cy="38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FFFF99"/>
                  </a:solidFill>
                </a:rPr>
                <a:t>We</a:t>
              </a:r>
              <a:r>
                <a:rPr lang="it-IT" sz="1200" b="1" dirty="0">
                  <a:solidFill>
                    <a:srgbClr val="FFFF99"/>
                  </a:solidFill>
                </a:rPr>
                <a:t> </a:t>
              </a:r>
              <a:r>
                <a:rPr lang="it-IT" sz="1200" b="1" dirty="0" err="1">
                  <a:solidFill>
                    <a:srgbClr val="FFFF99"/>
                  </a:solidFill>
                </a:rPr>
                <a:t>will</a:t>
              </a:r>
              <a:r>
                <a:rPr lang="it-IT" sz="1200" b="1" dirty="0">
                  <a:solidFill>
                    <a:srgbClr val="FFFF99"/>
                  </a:solidFill>
                </a:rPr>
                <a:t> focus</a:t>
              </a:r>
            </a:p>
            <a:p>
              <a:pPr algn="ctr"/>
              <a:r>
                <a:rPr lang="it-IT" sz="1200" b="1" dirty="0">
                  <a:solidFill>
                    <a:srgbClr val="FFFF99"/>
                  </a:solidFill>
                </a:rPr>
                <a:t>on </a:t>
              </a:r>
              <a:r>
                <a:rPr lang="it-IT" sz="1200" b="1" dirty="0" err="1">
                  <a:solidFill>
                    <a:srgbClr val="FFFF99"/>
                  </a:solidFill>
                </a:rPr>
                <a:t>this</a:t>
              </a:r>
              <a:r>
                <a:rPr lang="it-IT" sz="1200" b="1" dirty="0">
                  <a:solidFill>
                    <a:srgbClr val="FFFF99"/>
                  </a:solidFill>
                </a:rPr>
                <a:t> </a:t>
              </a:r>
              <a:r>
                <a:rPr lang="it-IT" sz="1200" b="1" dirty="0" err="1">
                  <a:solidFill>
                    <a:srgbClr val="FFFF99"/>
                  </a:solidFill>
                </a:rPr>
                <a:t>method</a:t>
              </a:r>
              <a:endParaRPr lang="it-IT" sz="1200" b="1" dirty="0">
                <a:solidFill>
                  <a:srgbClr val="FFFF99"/>
                </a:solidFill>
              </a:endParaRPr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263352" y="4941168"/>
            <a:ext cx="792087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transmitted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</a:t>
            </a:r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oblique case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it-IT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</a:t>
            </a:r>
            <a:r>
              <a:rPr lang="it-IT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it-I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it-IT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Anyhow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penetrates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ionosphere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873209" y="476672"/>
            <a:ext cx="2520279" cy="538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6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127448" y="-27384"/>
            <a:ext cx="9293721" cy="6429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sunrise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early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morning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late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evening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sunset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65734" y="919284"/>
            <a:ext cx="4700264" cy="4135008"/>
            <a:chOff x="179512" y="919284"/>
            <a:chExt cx="4700264" cy="4135008"/>
          </a:xfrm>
        </p:grpSpPr>
        <p:sp>
          <p:nvSpPr>
            <p:cNvPr id="5" name="Ovale 4"/>
            <p:cNvSpPr/>
            <p:nvPr/>
          </p:nvSpPr>
          <p:spPr>
            <a:xfrm>
              <a:off x="179512" y="2780929"/>
              <a:ext cx="1440160" cy="38112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510519" y="3058481"/>
              <a:ext cx="2369257" cy="1995811"/>
              <a:chOff x="2510519" y="3058481"/>
              <a:chExt cx="2369257" cy="1995811"/>
            </a:xfrm>
          </p:grpSpPr>
          <p:cxnSp>
            <p:nvCxnSpPr>
              <p:cNvPr id="8" name="Connettore 1 7"/>
              <p:cNvCxnSpPr/>
              <p:nvPr/>
            </p:nvCxnSpPr>
            <p:spPr>
              <a:xfrm>
                <a:off x="2510519" y="5008417"/>
                <a:ext cx="2126374" cy="135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8"/>
              <p:cNvSpPr txBox="1"/>
              <p:nvPr/>
            </p:nvSpPr>
            <p:spPr>
              <a:xfrm>
                <a:off x="4142074" y="4792682"/>
                <a:ext cx="7377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 = </a:t>
                </a:r>
                <a:r>
                  <a:rPr lang="it-IT" sz="1100" dirty="0" err="1">
                    <a:solidFill>
                      <a:srgbClr val="0066FF"/>
                    </a:solidFill>
                  </a:rPr>
                  <a:t>h’F</a:t>
                </a:r>
                <a:endParaRPr lang="it-IT" sz="1100" dirty="0">
                  <a:solidFill>
                    <a:srgbClr val="0066FF"/>
                  </a:solidFill>
                </a:endParaRPr>
              </a:p>
            </p:txBody>
          </p:sp>
          <p:cxnSp>
            <p:nvCxnSpPr>
              <p:cNvPr id="10" name="Connettore 1 9"/>
              <p:cNvCxnSpPr/>
              <p:nvPr/>
            </p:nvCxnSpPr>
            <p:spPr>
              <a:xfrm>
                <a:off x="3952568" y="3120759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/>
              <p:cNvSpPr txBox="1"/>
              <p:nvPr/>
            </p:nvSpPr>
            <p:spPr>
              <a:xfrm>
                <a:off x="3893036" y="3058481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7" name="Ovale 6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61741" y="1391264"/>
            <a:ext cx="2846345" cy="4224395"/>
            <a:chOff x="175519" y="1391264"/>
            <a:chExt cx="2846345" cy="4224395"/>
          </a:xfrm>
        </p:grpSpPr>
        <p:grpSp>
          <p:nvGrpSpPr>
            <p:cNvPr id="13" name="Gruppo 12"/>
            <p:cNvGrpSpPr/>
            <p:nvPr/>
          </p:nvGrpSpPr>
          <p:grpSpPr>
            <a:xfrm>
              <a:off x="2115411" y="4149080"/>
              <a:ext cx="906453" cy="1466579"/>
              <a:chOff x="2115411" y="4149080"/>
              <a:chExt cx="906453" cy="1466579"/>
            </a:xfrm>
          </p:grpSpPr>
          <p:cxnSp>
            <p:nvCxnSpPr>
              <p:cNvPr id="16" name="Connettore 1 15"/>
              <p:cNvCxnSpPr/>
              <p:nvPr/>
            </p:nvCxnSpPr>
            <p:spPr>
              <a:xfrm>
                <a:off x="2177343" y="4228359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sellaDiTesto 16"/>
              <p:cNvSpPr txBox="1"/>
              <p:nvPr/>
            </p:nvSpPr>
            <p:spPr>
              <a:xfrm>
                <a:off x="2115411" y="4149080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8" name="Connettore 1 17"/>
              <p:cNvCxnSpPr/>
              <p:nvPr/>
            </p:nvCxnSpPr>
            <p:spPr>
              <a:xfrm>
                <a:off x="2125277" y="5570600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asellaDiTesto 18"/>
              <p:cNvSpPr txBox="1"/>
              <p:nvPr/>
            </p:nvSpPr>
            <p:spPr>
              <a:xfrm>
                <a:off x="2659264" y="5354049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4" name="Ovale 13"/>
            <p:cNvSpPr/>
            <p:nvPr/>
          </p:nvSpPr>
          <p:spPr>
            <a:xfrm>
              <a:off x="175519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2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1665734" y="919284"/>
            <a:ext cx="5321585" cy="4203837"/>
            <a:chOff x="179512" y="919284"/>
            <a:chExt cx="5321585" cy="4203837"/>
          </a:xfrm>
        </p:grpSpPr>
        <p:sp>
          <p:nvSpPr>
            <p:cNvPr id="21" name="Ovale 20"/>
            <p:cNvSpPr/>
            <p:nvPr/>
          </p:nvSpPr>
          <p:spPr>
            <a:xfrm>
              <a:off x="179512" y="2780929"/>
              <a:ext cx="1440160" cy="38112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3131840" y="3314813"/>
              <a:ext cx="2369257" cy="1808308"/>
              <a:chOff x="3131840" y="3314813"/>
              <a:chExt cx="2369257" cy="1808308"/>
            </a:xfrm>
          </p:grpSpPr>
          <p:cxnSp>
            <p:nvCxnSpPr>
              <p:cNvPr id="24" name="Connettore 1 23"/>
              <p:cNvCxnSpPr/>
              <p:nvPr/>
            </p:nvCxnSpPr>
            <p:spPr>
              <a:xfrm>
                <a:off x="3131840" y="5077246"/>
                <a:ext cx="2126374" cy="135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4763395" y="4861511"/>
                <a:ext cx="7377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 = </a:t>
                </a:r>
                <a:r>
                  <a:rPr lang="it-IT" sz="1100" dirty="0" err="1">
                    <a:solidFill>
                      <a:srgbClr val="0066FF"/>
                    </a:solidFill>
                  </a:rPr>
                  <a:t>h’F</a:t>
                </a:r>
                <a:endParaRPr lang="it-IT" sz="1100" dirty="0">
                  <a:solidFill>
                    <a:srgbClr val="0066FF"/>
                  </a:solidFill>
                </a:endParaRPr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>
                <a:off x="4963003" y="3377091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sellaDiTesto 26"/>
              <p:cNvSpPr txBox="1"/>
              <p:nvPr/>
            </p:nvSpPr>
            <p:spPr>
              <a:xfrm>
                <a:off x="4903471" y="3314813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23" name="Ovale 22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1661741" y="1391264"/>
            <a:ext cx="2767357" cy="4155611"/>
            <a:chOff x="175519" y="1391264"/>
            <a:chExt cx="2767357" cy="4155611"/>
          </a:xfrm>
        </p:grpSpPr>
        <p:grpSp>
          <p:nvGrpSpPr>
            <p:cNvPr id="29" name="Gruppo 28"/>
            <p:cNvGrpSpPr/>
            <p:nvPr/>
          </p:nvGrpSpPr>
          <p:grpSpPr>
            <a:xfrm>
              <a:off x="2046289" y="4491980"/>
              <a:ext cx="896587" cy="1054895"/>
              <a:chOff x="2046289" y="4491980"/>
              <a:chExt cx="896587" cy="1054895"/>
            </a:xfrm>
          </p:grpSpPr>
          <p:cxnSp>
            <p:nvCxnSpPr>
              <p:cNvPr id="32" name="Connettore 1 31"/>
              <p:cNvCxnSpPr/>
              <p:nvPr/>
            </p:nvCxnSpPr>
            <p:spPr>
              <a:xfrm>
                <a:off x="2139243" y="4571259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asellaDiTesto 32"/>
              <p:cNvSpPr txBox="1"/>
              <p:nvPr/>
            </p:nvSpPr>
            <p:spPr>
              <a:xfrm>
                <a:off x="2077311" y="4491980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4" name="Connettore 1 33"/>
              <p:cNvCxnSpPr/>
              <p:nvPr/>
            </p:nvCxnSpPr>
            <p:spPr>
              <a:xfrm>
                <a:off x="2046289" y="5501816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sellaDiTesto 34"/>
              <p:cNvSpPr txBox="1"/>
              <p:nvPr/>
            </p:nvSpPr>
            <p:spPr>
              <a:xfrm>
                <a:off x="2580276" y="5285265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0" name="Ovale 29"/>
            <p:cNvSpPr/>
            <p:nvPr/>
          </p:nvSpPr>
          <p:spPr>
            <a:xfrm>
              <a:off x="175519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1" name="Ovale 30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36" name="Titolo 1"/>
          <p:cNvSpPr txBox="1">
            <a:spLocks/>
          </p:cNvSpPr>
          <p:nvPr/>
        </p:nvSpPr>
        <p:spPr>
          <a:xfrm>
            <a:off x="1127448" y="-27384"/>
            <a:ext cx="9293721" cy="6429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sunrise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early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morning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late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evening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sunset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28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665734" y="919284"/>
            <a:ext cx="5321585" cy="4203837"/>
            <a:chOff x="179512" y="919284"/>
            <a:chExt cx="5321585" cy="4203837"/>
          </a:xfrm>
        </p:grpSpPr>
        <p:sp>
          <p:nvSpPr>
            <p:cNvPr id="4" name="Ovale 3"/>
            <p:cNvSpPr/>
            <p:nvPr/>
          </p:nvSpPr>
          <p:spPr>
            <a:xfrm>
              <a:off x="179512" y="2780929"/>
              <a:ext cx="1440160" cy="38112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3131840" y="3190988"/>
              <a:ext cx="2369257" cy="1932133"/>
              <a:chOff x="3131840" y="3190988"/>
              <a:chExt cx="2369257" cy="1932133"/>
            </a:xfrm>
          </p:grpSpPr>
          <p:cxnSp>
            <p:nvCxnSpPr>
              <p:cNvPr id="7" name="Connettore 1 6"/>
              <p:cNvCxnSpPr/>
              <p:nvPr/>
            </p:nvCxnSpPr>
            <p:spPr>
              <a:xfrm>
                <a:off x="3131840" y="5077246"/>
                <a:ext cx="2126374" cy="135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/>
              <p:cNvSpPr txBox="1"/>
              <p:nvPr/>
            </p:nvSpPr>
            <p:spPr>
              <a:xfrm>
                <a:off x="4763395" y="4861511"/>
                <a:ext cx="7377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 = </a:t>
                </a:r>
                <a:r>
                  <a:rPr lang="it-IT" sz="1100" dirty="0" err="1">
                    <a:solidFill>
                      <a:srgbClr val="0066FF"/>
                    </a:solidFill>
                  </a:rPr>
                  <a:t>h’F</a:t>
                </a:r>
                <a:endParaRPr lang="it-IT" sz="1100" dirty="0">
                  <a:solidFill>
                    <a:srgbClr val="0066FF"/>
                  </a:solidFill>
                </a:endParaRPr>
              </a:p>
            </p:txBody>
          </p:sp>
          <p:cxnSp>
            <p:nvCxnSpPr>
              <p:cNvPr id="9" name="Connettore 1 8"/>
              <p:cNvCxnSpPr/>
              <p:nvPr/>
            </p:nvCxnSpPr>
            <p:spPr>
              <a:xfrm>
                <a:off x="4724878" y="3253266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/>
              <p:cNvSpPr txBox="1"/>
              <p:nvPr/>
            </p:nvSpPr>
            <p:spPr>
              <a:xfrm>
                <a:off x="4665346" y="3190988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6" name="Ovale 5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661741" y="1391264"/>
            <a:ext cx="3720044" cy="4163462"/>
            <a:chOff x="175519" y="1391264"/>
            <a:chExt cx="3720044" cy="4163462"/>
          </a:xfrm>
        </p:grpSpPr>
        <p:grpSp>
          <p:nvGrpSpPr>
            <p:cNvPr id="12" name="Gruppo 11"/>
            <p:cNvGrpSpPr/>
            <p:nvPr/>
          </p:nvGrpSpPr>
          <p:grpSpPr>
            <a:xfrm>
              <a:off x="2586199" y="4344534"/>
              <a:ext cx="1309364" cy="1210192"/>
              <a:chOff x="2586199" y="4344534"/>
              <a:chExt cx="1309364" cy="1210192"/>
            </a:xfrm>
          </p:grpSpPr>
          <p:cxnSp>
            <p:nvCxnSpPr>
              <p:cNvPr id="15" name="Connettore 1 14"/>
              <p:cNvCxnSpPr/>
              <p:nvPr/>
            </p:nvCxnSpPr>
            <p:spPr>
              <a:xfrm>
                <a:off x="2648131" y="4423813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2586199" y="4344534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>
                <a:off x="2998976" y="5509667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17"/>
              <p:cNvSpPr txBox="1"/>
              <p:nvPr/>
            </p:nvSpPr>
            <p:spPr>
              <a:xfrm>
                <a:off x="3532963" y="5293116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3" name="Ovale 12"/>
            <p:cNvSpPr/>
            <p:nvPr/>
          </p:nvSpPr>
          <p:spPr>
            <a:xfrm>
              <a:off x="175519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19" name="Titolo 1"/>
          <p:cNvSpPr txBox="1">
            <a:spLocks/>
          </p:cNvSpPr>
          <p:nvPr/>
        </p:nvSpPr>
        <p:spPr>
          <a:xfrm>
            <a:off x="1127448" y="-27384"/>
            <a:ext cx="9293721" cy="6429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sunrise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early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morning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late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evening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sunset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76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665734" y="919284"/>
            <a:ext cx="4845335" cy="4089537"/>
            <a:chOff x="179512" y="919284"/>
            <a:chExt cx="4845335" cy="4089537"/>
          </a:xfrm>
        </p:grpSpPr>
        <p:sp>
          <p:nvSpPr>
            <p:cNvPr id="4" name="Ovale 3"/>
            <p:cNvSpPr/>
            <p:nvPr/>
          </p:nvSpPr>
          <p:spPr>
            <a:xfrm>
              <a:off x="179512" y="2780929"/>
              <a:ext cx="1440160" cy="381126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2655590" y="3067163"/>
              <a:ext cx="2369257" cy="1941658"/>
              <a:chOff x="2655590" y="3067163"/>
              <a:chExt cx="2369257" cy="1941658"/>
            </a:xfrm>
          </p:grpSpPr>
          <p:cxnSp>
            <p:nvCxnSpPr>
              <p:cNvPr id="7" name="Connettore 1 6"/>
              <p:cNvCxnSpPr/>
              <p:nvPr/>
            </p:nvCxnSpPr>
            <p:spPr>
              <a:xfrm>
                <a:off x="2655590" y="4962946"/>
                <a:ext cx="2126374" cy="135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/>
              <p:cNvSpPr txBox="1"/>
              <p:nvPr/>
            </p:nvSpPr>
            <p:spPr>
              <a:xfrm>
                <a:off x="4287145" y="4747211"/>
                <a:ext cx="7377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 = </a:t>
                </a:r>
                <a:r>
                  <a:rPr lang="it-IT" sz="1100" dirty="0" err="1">
                    <a:solidFill>
                      <a:srgbClr val="0066FF"/>
                    </a:solidFill>
                  </a:rPr>
                  <a:t>h’F</a:t>
                </a:r>
                <a:endParaRPr lang="it-IT" sz="1100" dirty="0">
                  <a:solidFill>
                    <a:srgbClr val="0066FF"/>
                  </a:solidFill>
                </a:endParaRPr>
              </a:p>
            </p:txBody>
          </p:sp>
          <p:cxnSp>
            <p:nvCxnSpPr>
              <p:cNvPr id="9" name="Connettore 1 8"/>
              <p:cNvCxnSpPr/>
              <p:nvPr/>
            </p:nvCxnSpPr>
            <p:spPr>
              <a:xfrm>
                <a:off x="4324828" y="3129441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/>
              <p:cNvSpPr txBox="1"/>
              <p:nvPr/>
            </p:nvSpPr>
            <p:spPr>
              <a:xfrm>
                <a:off x="4265296" y="3067163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6" name="Ovale 5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661741" y="1391264"/>
            <a:ext cx="2883821" cy="4100777"/>
            <a:chOff x="175519" y="1391264"/>
            <a:chExt cx="2883821" cy="4100777"/>
          </a:xfrm>
        </p:grpSpPr>
        <p:grpSp>
          <p:nvGrpSpPr>
            <p:cNvPr id="12" name="Gruppo 11"/>
            <p:cNvGrpSpPr/>
            <p:nvPr/>
          </p:nvGrpSpPr>
          <p:grpSpPr>
            <a:xfrm>
              <a:off x="2128999" y="4335009"/>
              <a:ext cx="930341" cy="1157032"/>
              <a:chOff x="2128999" y="4335009"/>
              <a:chExt cx="930341" cy="1157032"/>
            </a:xfrm>
          </p:grpSpPr>
          <p:cxnSp>
            <p:nvCxnSpPr>
              <p:cNvPr id="15" name="Connettore 1 14"/>
              <p:cNvCxnSpPr/>
              <p:nvPr/>
            </p:nvCxnSpPr>
            <p:spPr>
              <a:xfrm>
                <a:off x="2190931" y="4414288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2128999" y="4335009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>
                <a:off x="2162753" y="5446982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17"/>
              <p:cNvSpPr txBox="1"/>
              <p:nvPr/>
            </p:nvSpPr>
            <p:spPr>
              <a:xfrm>
                <a:off x="2696740" y="5230431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3" name="Ovale 12"/>
            <p:cNvSpPr/>
            <p:nvPr/>
          </p:nvSpPr>
          <p:spPr>
            <a:xfrm>
              <a:off x="175519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19" name="Titolo 1"/>
          <p:cNvSpPr txBox="1">
            <a:spLocks/>
          </p:cNvSpPr>
          <p:nvPr/>
        </p:nvSpPr>
        <p:spPr>
          <a:xfrm>
            <a:off x="1127448" y="-27384"/>
            <a:ext cx="9293721" cy="6429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sunrise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early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morning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late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evening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/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sunset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78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665734" y="919284"/>
            <a:ext cx="4302782" cy="3751550"/>
            <a:chOff x="179512" y="919284"/>
            <a:chExt cx="4302782" cy="3751550"/>
          </a:xfrm>
        </p:grpSpPr>
        <p:sp>
          <p:nvSpPr>
            <p:cNvPr id="4" name="Ovale 3"/>
            <p:cNvSpPr/>
            <p:nvPr/>
          </p:nvSpPr>
          <p:spPr>
            <a:xfrm>
              <a:off x="179512" y="2906031"/>
              <a:ext cx="1440160" cy="256023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3094556" y="2922796"/>
              <a:ext cx="1387738" cy="1748038"/>
              <a:chOff x="3094556" y="2922796"/>
              <a:chExt cx="1387738" cy="1748038"/>
            </a:xfrm>
          </p:grpSpPr>
          <p:cxnSp>
            <p:nvCxnSpPr>
              <p:cNvPr id="7" name="Connettore 1 6"/>
              <p:cNvCxnSpPr/>
              <p:nvPr/>
            </p:nvCxnSpPr>
            <p:spPr>
              <a:xfrm flipV="1">
                <a:off x="3094556" y="4619195"/>
                <a:ext cx="1270967" cy="5764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/>
              <p:cNvSpPr txBox="1"/>
              <p:nvPr/>
            </p:nvSpPr>
            <p:spPr>
              <a:xfrm>
                <a:off x="4052368" y="4409224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</a:t>
                </a:r>
              </a:p>
            </p:txBody>
          </p:sp>
          <p:cxnSp>
            <p:nvCxnSpPr>
              <p:cNvPr id="9" name="Connettore 1 8"/>
              <p:cNvCxnSpPr/>
              <p:nvPr/>
            </p:nvCxnSpPr>
            <p:spPr>
              <a:xfrm>
                <a:off x="3551412" y="2985074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/>
              <p:cNvSpPr txBox="1"/>
              <p:nvPr/>
            </p:nvSpPr>
            <p:spPr>
              <a:xfrm>
                <a:off x="3491880" y="2922796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6" name="Ovale 5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668624" y="1085481"/>
            <a:ext cx="4171965" cy="4092493"/>
            <a:chOff x="182402" y="1085481"/>
            <a:chExt cx="4171965" cy="4092493"/>
          </a:xfrm>
        </p:grpSpPr>
        <p:cxnSp>
          <p:nvCxnSpPr>
            <p:cNvPr id="12" name="Connettore 1 11"/>
            <p:cNvCxnSpPr/>
            <p:nvPr/>
          </p:nvCxnSpPr>
          <p:spPr>
            <a:xfrm>
              <a:off x="3017321" y="3935488"/>
              <a:ext cx="0" cy="79208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2955389" y="3856209"/>
              <a:ext cx="4379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foF1</a:t>
              </a:r>
            </a:p>
          </p:txBody>
        </p:sp>
        <p:cxnSp>
          <p:nvCxnSpPr>
            <p:cNvPr id="14" name="Connettore 1 13"/>
            <p:cNvCxnSpPr/>
            <p:nvPr/>
          </p:nvCxnSpPr>
          <p:spPr>
            <a:xfrm flipV="1">
              <a:off x="2658853" y="5126335"/>
              <a:ext cx="1270967" cy="57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3616665" y="4916364"/>
              <a:ext cx="7377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h’F1 = </a:t>
              </a:r>
              <a:r>
                <a:rPr lang="it-IT" sz="1100" dirty="0" err="1">
                  <a:solidFill>
                    <a:srgbClr val="FF0000"/>
                  </a:solidFill>
                </a:rPr>
                <a:t>h’F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16" name="Ovale 15"/>
            <p:cNvSpPr/>
            <p:nvPr/>
          </p:nvSpPr>
          <p:spPr>
            <a:xfrm>
              <a:off x="182402" y="1085481"/>
              <a:ext cx="1440160" cy="24187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185411" y="2762015"/>
              <a:ext cx="1440160" cy="24665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661742" y="1391264"/>
            <a:ext cx="3180139" cy="4196884"/>
            <a:chOff x="175520" y="1391264"/>
            <a:chExt cx="3180139" cy="4196884"/>
          </a:xfrm>
        </p:grpSpPr>
        <p:grpSp>
          <p:nvGrpSpPr>
            <p:cNvPr id="19" name="Gruppo 18"/>
            <p:cNvGrpSpPr/>
            <p:nvPr/>
          </p:nvGrpSpPr>
          <p:grpSpPr>
            <a:xfrm>
              <a:off x="2459072" y="4408676"/>
              <a:ext cx="896587" cy="1179472"/>
              <a:chOff x="2459072" y="4408676"/>
              <a:chExt cx="896587" cy="1179472"/>
            </a:xfrm>
          </p:grpSpPr>
          <p:cxnSp>
            <p:nvCxnSpPr>
              <p:cNvPr id="22" name="Connettore 1 21"/>
              <p:cNvCxnSpPr/>
              <p:nvPr/>
            </p:nvCxnSpPr>
            <p:spPr>
              <a:xfrm>
                <a:off x="2601606" y="4487955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sellaDiTesto 22"/>
              <p:cNvSpPr txBox="1"/>
              <p:nvPr/>
            </p:nvSpPr>
            <p:spPr>
              <a:xfrm>
                <a:off x="2539674" y="4408676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4" name="Connettore 1 23"/>
              <p:cNvCxnSpPr/>
              <p:nvPr/>
            </p:nvCxnSpPr>
            <p:spPr>
              <a:xfrm>
                <a:off x="2459072" y="5543089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2993059" y="5326538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0" name="Ovale 19"/>
            <p:cNvSpPr/>
            <p:nvPr/>
          </p:nvSpPr>
          <p:spPr>
            <a:xfrm>
              <a:off x="175520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1" name="Ovale 20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26" name="Titolo 1"/>
          <p:cNvSpPr txBox="1">
            <a:spLocks/>
          </p:cNvSpPr>
          <p:nvPr/>
        </p:nvSpPr>
        <p:spPr>
          <a:xfrm>
            <a:off x="1410791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Day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time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9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27" name="Gruppo 26"/>
          <p:cNvGrpSpPr/>
          <p:nvPr/>
        </p:nvGrpSpPr>
        <p:grpSpPr>
          <a:xfrm>
            <a:off x="1665734" y="919284"/>
            <a:ext cx="7036433" cy="3960692"/>
            <a:chOff x="179512" y="919284"/>
            <a:chExt cx="7036433" cy="3960692"/>
          </a:xfrm>
        </p:grpSpPr>
        <p:sp>
          <p:nvSpPr>
            <p:cNvPr id="28" name="Ovale 27"/>
            <p:cNvSpPr/>
            <p:nvPr/>
          </p:nvSpPr>
          <p:spPr>
            <a:xfrm>
              <a:off x="179512" y="2906031"/>
              <a:ext cx="1440160" cy="256023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4494731" y="2922796"/>
              <a:ext cx="2721214" cy="1957180"/>
              <a:chOff x="4494731" y="2922796"/>
              <a:chExt cx="2721214" cy="1957180"/>
            </a:xfrm>
          </p:grpSpPr>
          <p:cxnSp>
            <p:nvCxnSpPr>
              <p:cNvPr id="31" name="Connettore 1 30"/>
              <p:cNvCxnSpPr/>
              <p:nvPr/>
            </p:nvCxnSpPr>
            <p:spPr>
              <a:xfrm flipV="1">
                <a:off x="4494731" y="4838700"/>
                <a:ext cx="1772719" cy="5334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sellaDiTesto 31"/>
              <p:cNvSpPr txBox="1"/>
              <p:nvPr/>
            </p:nvSpPr>
            <p:spPr>
              <a:xfrm>
                <a:off x="5933640" y="4618366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</a:t>
                </a:r>
              </a:p>
            </p:txBody>
          </p:sp>
          <p:cxnSp>
            <p:nvCxnSpPr>
              <p:cNvPr id="33" name="Connettore 1 32"/>
              <p:cNvCxnSpPr/>
              <p:nvPr/>
            </p:nvCxnSpPr>
            <p:spPr>
              <a:xfrm>
                <a:off x="6837537" y="2985074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/>
              <p:cNvSpPr txBox="1"/>
              <p:nvPr/>
            </p:nvSpPr>
            <p:spPr>
              <a:xfrm>
                <a:off x="6778005" y="2922796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30" name="Ovale 29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1668624" y="1085481"/>
            <a:ext cx="4543440" cy="4121068"/>
            <a:chOff x="182402" y="1085481"/>
            <a:chExt cx="4543440" cy="4121068"/>
          </a:xfrm>
        </p:grpSpPr>
        <p:cxnSp>
          <p:nvCxnSpPr>
            <p:cNvPr id="36" name="Connettore 1 35"/>
            <p:cNvCxnSpPr/>
            <p:nvPr/>
          </p:nvCxnSpPr>
          <p:spPr>
            <a:xfrm>
              <a:off x="3493571" y="4087888"/>
              <a:ext cx="0" cy="79208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3431639" y="4008609"/>
              <a:ext cx="4379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foF1</a:t>
              </a:r>
            </a:p>
          </p:txBody>
        </p:sp>
        <p:cxnSp>
          <p:nvCxnSpPr>
            <p:cNvPr id="38" name="Connettore 1 37"/>
            <p:cNvCxnSpPr/>
            <p:nvPr/>
          </p:nvCxnSpPr>
          <p:spPr>
            <a:xfrm flipV="1">
              <a:off x="3030328" y="5154910"/>
              <a:ext cx="1270967" cy="57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3988140" y="4944939"/>
              <a:ext cx="7377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h’F1 = </a:t>
              </a:r>
              <a:r>
                <a:rPr lang="it-IT" sz="1100" dirty="0" err="1">
                  <a:solidFill>
                    <a:srgbClr val="FF0000"/>
                  </a:solidFill>
                </a:rPr>
                <a:t>h’F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e 39"/>
            <p:cNvSpPr/>
            <p:nvPr/>
          </p:nvSpPr>
          <p:spPr>
            <a:xfrm>
              <a:off x="182402" y="1085481"/>
              <a:ext cx="1440160" cy="24187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41" name="Ovale 40"/>
            <p:cNvSpPr/>
            <p:nvPr/>
          </p:nvSpPr>
          <p:spPr>
            <a:xfrm>
              <a:off x="185411" y="2762015"/>
              <a:ext cx="1440160" cy="24665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661742" y="1391264"/>
            <a:ext cx="3180139" cy="4196884"/>
            <a:chOff x="175520" y="1391264"/>
            <a:chExt cx="3180139" cy="4196884"/>
          </a:xfrm>
        </p:grpSpPr>
        <p:grpSp>
          <p:nvGrpSpPr>
            <p:cNvPr id="43" name="Gruppo 42"/>
            <p:cNvGrpSpPr/>
            <p:nvPr/>
          </p:nvGrpSpPr>
          <p:grpSpPr>
            <a:xfrm>
              <a:off x="2459072" y="4400230"/>
              <a:ext cx="896587" cy="1187918"/>
              <a:chOff x="2459072" y="4400230"/>
              <a:chExt cx="896587" cy="1187918"/>
            </a:xfrm>
          </p:grpSpPr>
          <p:cxnSp>
            <p:nvCxnSpPr>
              <p:cNvPr id="46" name="Connettore 1 45"/>
              <p:cNvCxnSpPr/>
              <p:nvPr/>
            </p:nvCxnSpPr>
            <p:spPr>
              <a:xfrm>
                <a:off x="2760342" y="4479509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sellaDiTesto 46"/>
              <p:cNvSpPr txBox="1"/>
              <p:nvPr/>
            </p:nvSpPr>
            <p:spPr>
              <a:xfrm>
                <a:off x="2698410" y="4400230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48" name="Connettore 1 47"/>
              <p:cNvCxnSpPr/>
              <p:nvPr/>
            </p:nvCxnSpPr>
            <p:spPr>
              <a:xfrm>
                <a:off x="2459072" y="5543089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48"/>
              <p:cNvSpPr txBox="1"/>
              <p:nvPr/>
            </p:nvSpPr>
            <p:spPr>
              <a:xfrm>
                <a:off x="2993059" y="5326538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44" name="Ovale 43"/>
            <p:cNvSpPr/>
            <p:nvPr/>
          </p:nvSpPr>
          <p:spPr>
            <a:xfrm>
              <a:off x="175520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45" name="Ovale 44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50" name="Titolo 1"/>
          <p:cNvSpPr txBox="1">
            <a:spLocks/>
          </p:cNvSpPr>
          <p:nvPr/>
        </p:nvSpPr>
        <p:spPr>
          <a:xfrm>
            <a:off x="1410791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Day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time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75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410791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Day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time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65734" y="919284"/>
            <a:ext cx="5996399" cy="3979780"/>
            <a:chOff x="179512" y="919284"/>
            <a:chExt cx="5996399" cy="3979780"/>
          </a:xfrm>
        </p:grpSpPr>
        <p:sp>
          <p:nvSpPr>
            <p:cNvPr id="5" name="Ovale 4"/>
            <p:cNvSpPr/>
            <p:nvPr/>
          </p:nvSpPr>
          <p:spPr>
            <a:xfrm>
              <a:off x="179512" y="2906031"/>
              <a:ext cx="1440160" cy="256023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4143631" y="2998900"/>
              <a:ext cx="2032280" cy="1900164"/>
              <a:chOff x="4143631" y="2998900"/>
              <a:chExt cx="2032280" cy="1900164"/>
            </a:xfrm>
          </p:grpSpPr>
          <p:cxnSp>
            <p:nvCxnSpPr>
              <p:cNvPr id="8" name="Connettore 1 7"/>
              <p:cNvCxnSpPr/>
              <p:nvPr/>
            </p:nvCxnSpPr>
            <p:spPr>
              <a:xfrm flipV="1">
                <a:off x="4143631" y="4857788"/>
                <a:ext cx="1772719" cy="5334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8"/>
              <p:cNvSpPr txBox="1"/>
              <p:nvPr/>
            </p:nvSpPr>
            <p:spPr>
              <a:xfrm>
                <a:off x="5582540" y="4637454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</a:t>
                </a:r>
              </a:p>
            </p:txBody>
          </p:sp>
          <p:cxnSp>
            <p:nvCxnSpPr>
              <p:cNvPr id="10" name="Connettore 1 9"/>
              <p:cNvCxnSpPr/>
              <p:nvPr/>
            </p:nvCxnSpPr>
            <p:spPr>
              <a:xfrm>
                <a:off x="5797503" y="3061178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/>
              <p:cNvSpPr txBox="1"/>
              <p:nvPr/>
            </p:nvSpPr>
            <p:spPr>
              <a:xfrm>
                <a:off x="5737971" y="2998900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7" name="Ovale 6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68624" y="1085481"/>
            <a:ext cx="4543440" cy="4121068"/>
            <a:chOff x="182402" y="1085481"/>
            <a:chExt cx="4543440" cy="4121068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3636446" y="4059313"/>
              <a:ext cx="0" cy="79208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3574514" y="3980034"/>
              <a:ext cx="4379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foF1</a:t>
              </a:r>
            </a:p>
          </p:txBody>
        </p:sp>
        <p:cxnSp>
          <p:nvCxnSpPr>
            <p:cNvPr id="15" name="Connettore 1 14"/>
            <p:cNvCxnSpPr/>
            <p:nvPr/>
          </p:nvCxnSpPr>
          <p:spPr>
            <a:xfrm flipV="1">
              <a:off x="3030328" y="5154910"/>
              <a:ext cx="1270967" cy="57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3988140" y="4944939"/>
              <a:ext cx="7377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h’F1 = </a:t>
              </a:r>
              <a:r>
                <a:rPr lang="it-IT" sz="1100" dirty="0" err="1">
                  <a:solidFill>
                    <a:srgbClr val="FF0000"/>
                  </a:solidFill>
                </a:rPr>
                <a:t>h’F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182402" y="1085481"/>
              <a:ext cx="1440160" cy="24187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8" name="Ovale 17"/>
            <p:cNvSpPr/>
            <p:nvPr/>
          </p:nvSpPr>
          <p:spPr>
            <a:xfrm>
              <a:off x="185411" y="2762015"/>
              <a:ext cx="1440160" cy="24665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661742" y="1391264"/>
            <a:ext cx="4125775" cy="4201518"/>
            <a:chOff x="175520" y="1391264"/>
            <a:chExt cx="4125775" cy="4201518"/>
          </a:xfrm>
        </p:grpSpPr>
        <p:grpSp>
          <p:nvGrpSpPr>
            <p:cNvPr id="20" name="Gruppo 19"/>
            <p:cNvGrpSpPr/>
            <p:nvPr/>
          </p:nvGrpSpPr>
          <p:grpSpPr>
            <a:xfrm>
              <a:off x="2870465" y="4274279"/>
              <a:ext cx="1430830" cy="1318503"/>
              <a:chOff x="2870465" y="4274279"/>
              <a:chExt cx="1430830" cy="1318503"/>
            </a:xfrm>
          </p:grpSpPr>
          <p:cxnSp>
            <p:nvCxnSpPr>
              <p:cNvPr id="23" name="Connettore 1 22"/>
              <p:cNvCxnSpPr/>
              <p:nvPr/>
            </p:nvCxnSpPr>
            <p:spPr>
              <a:xfrm>
                <a:off x="2932397" y="4353558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/>
              <p:cNvSpPr txBox="1"/>
              <p:nvPr/>
            </p:nvSpPr>
            <p:spPr>
              <a:xfrm>
                <a:off x="2870465" y="4274279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5" name="Connettore 1 24"/>
              <p:cNvCxnSpPr/>
              <p:nvPr/>
            </p:nvCxnSpPr>
            <p:spPr>
              <a:xfrm>
                <a:off x="3404708" y="5547723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25"/>
              <p:cNvSpPr txBox="1"/>
              <p:nvPr/>
            </p:nvSpPr>
            <p:spPr>
              <a:xfrm>
                <a:off x="3938695" y="5331172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" name="Ovale 20"/>
            <p:cNvSpPr/>
            <p:nvPr/>
          </p:nvSpPr>
          <p:spPr>
            <a:xfrm>
              <a:off x="175520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410791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The ionogram </a:t>
            </a:r>
            <a:r>
              <a:rPr lang="it-IT" sz="2400" b="1" i="1" dirty="0" err="1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scaling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Day</a:t>
            </a:r>
            <a:r>
              <a:rPr lang="it-IT" sz="2400" b="1" i="1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time ionograms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2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65734" y="919284"/>
            <a:ext cx="6425024" cy="3960730"/>
            <a:chOff x="179512" y="919284"/>
            <a:chExt cx="6425024" cy="3960730"/>
          </a:xfrm>
        </p:grpSpPr>
        <p:sp>
          <p:nvSpPr>
            <p:cNvPr id="5" name="Ovale 4"/>
            <p:cNvSpPr/>
            <p:nvPr/>
          </p:nvSpPr>
          <p:spPr>
            <a:xfrm>
              <a:off x="179512" y="2906031"/>
              <a:ext cx="1440160" cy="256023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3619756" y="2608375"/>
              <a:ext cx="2984780" cy="2271639"/>
              <a:chOff x="3619756" y="2608375"/>
              <a:chExt cx="2984780" cy="2271639"/>
            </a:xfrm>
          </p:grpSpPr>
          <p:cxnSp>
            <p:nvCxnSpPr>
              <p:cNvPr id="8" name="Connettore 1 7"/>
              <p:cNvCxnSpPr/>
              <p:nvPr/>
            </p:nvCxnSpPr>
            <p:spPr>
              <a:xfrm flipV="1">
                <a:off x="3619756" y="4838738"/>
                <a:ext cx="1772719" cy="5334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8"/>
              <p:cNvSpPr txBox="1"/>
              <p:nvPr/>
            </p:nvSpPr>
            <p:spPr>
              <a:xfrm>
                <a:off x="5058665" y="4618404"/>
                <a:ext cx="4299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h’F2</a:t>
                </a:r>
              </a:p>
            </p:txBody>
          </p:sp>
          <p:cxnSp>
            <p:nvCxnSpPr>
              <p:cNvPr id="10" name="Connettore 1 9"/>
              <p:cNvCxnSpPr/>
              <p:nvPr/>
            </p:nvCxnSpPr>
            <p:spPr>
              <a:xfrm>
                <a:off x="6226128" y="2670653"/>
                <a:ext cx="678" cy="1086098"/>
              </a:xfrm>
              <a:prstGeom prst="line">
                <a:avLst/>
              </a:prstGeom>
              <a:ln w="19050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10"/>
              <p:cNvSpPr txBox="1"/>
              <p:nvPr/>
            </p:nvSpPr>
            <p:spPr>
              <a:xfrm>
                <a:off x="6166596" y="2608375"/>
                <a:ext cx="4379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rgbClr val="0066FF"/>
                    </a:solidFill>
                  </a:rPr>
                  <a:t>foF2</a:t>
                </a:r>
              </a:p>
            </p:txBody>
          </p:sp>
        </p:grpSp>
        <p:sp>
          <p:nvSpPr>
            <p:cNvPr id="7" name="Ovale 6"/>
            <p:cNvSpPr/>
            <p:nvPr/>
          </p:nvSpPr>
          <p:spPr>
            <a:xfrm>
              <a:off x="179512" y="919284"/>
              <a:ext cx="1440160" cy="260587"/>
            </a:xfrm>
            <a:prstGeom prst="ellipse">
              <a:avLst/>
            </a:prstGeom>
            <a:solidFill>
              <a:srgbClr val="0066FF">
                <a:alpha val="20000"/>
              </a:srgbClr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68624" y="1085481"/>
            <a:ext cx="4600590" cy="4054393"/>
            <a:chOff x="182402" y="1085481"/>
            <a:chExt cx="4600590" cy="4054393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3522146" y="4002163"/>
              <a:ext cx="0" cy="79208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3460214" y="3922884"/>
              <a:ext cx="4379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foF1</a:t>
              </a:r>
            </a:p>
          </p:txBody>
        </p:sp>
        <p:cxnSp>
          <p:nvCxnSpPr>
            <p:cNvPr id="15" name="Connettore 1 14"/>
            <p:cNvCxnSpPr/>
            <p:nvPr/>
          </p:nvCxnSpPr>
          <p:spPr>
            <a:xfrm flipV="1">
              <a:off x="3087478" y="5088235"/>
              <a:ext cx="1270967" cy="57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4045290" y="4878264"/>
              <a:ext cx="7377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h’F1 = </a:t>
              </a:r>
              <a:r>
                <a:rPr lang="it-IT" sz="1100" dirty="0" err="1">
                  <a:solidFill>
                    <a:srgbClr val="FF0000"/>
                  </a:solidFill>
                </a:rPr>
                <a:t>h’F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182402" y="1085481"/>
              <a:ext cx="1440160" cy="241874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8" name="Ovale 17"/>
            <p:cNvSpPr/>
            <p:nvPr/>
          </p:nvSpPr>
          <p:spPr>
            <a:xfrm>
              <a:off x="185411" y="2762015"/>
              <a:ext cx="1440160" cy="24665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661742" y="1391264"/>
            <a:ext cx="3101511" cy="4211043"/>
            <a:chOff x="175520" y="1391264"/>
            <a:chExt cx="3101511" cy="4211043"/>
          </a:xfrm>
        </p:grpSpPr>
        <p:grpSp>
          <p:nvGrpSpPr>
            <p:cNvPr id="20" name="Gruppo 19"/>
            <p:cNvGrpSpPr/>
            <p:nvPr/>
          </p:nvGrpSpPr>
          <p:grpSpPr>
            <a:xfrm>
              <a:off x="1585442" y="4184494"/>
              <a:ext cx="1691589" cy="1417813"/>
              <a:chOff x="1585442" y="4184494"/>
              <a:chExt cx="1691589" cy="1417813"/>
            </a:xfrm>
          </p:grpSpPr>
          <p:cxnSp>
            <p:nvCxnSpPr>
              <p:cNvPr id="23" name="Connettore 1 22"/>
              <p:cNvCxnSpPr/>
              <p:nvPr/>
            </p:nvCxnSpPr>
            <p:spPr>
              <a:xfrm>
                <a:off x="2968349" y="4263773"/>
                <a:ext cx="9" cy="90995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/>
              <p:cNvSpPr txBox="1"/>
              <p:nvPr/>
            </p:nvSpPr>
            <p:spPr>
              <a:xfrm>
                <a:off x="2906417" y="4184494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foE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5" name="Connettore 1 24"/>
              <p:cNvCxnSpPr/>
              <p:nvPr/>
            </p:nvCxnSpPr>
            <p:spPr>
              <a:xfrm>
                <a:off x="1728308" y="5557248"/>
                <a:ext cx="803271" cy="2305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25"/>
              <p:cNvSpPr txBox="1"/>
              <p:nvPr/>
            </p:nvSpPr>
            <p:spPr>
              <a:xfrm>
                <a:off x="1585442" y="5340697"/>
                <a:ext cx="3626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>
                    <a:solidFill>
                      <a:srgbClr val="00B050"/>
                    </a:solidFill>
                  </a:rPr>
                  <a:t>h’E</a:t>
                </a:r>
                <a:endParaRPr lang="it-IT" sz="11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1" name="Ovale 20"/>
            <p:cNvSpPr/>
            <p:nvPr/>
          </p:nvSpPr>
          <p:spPr>
            <a:xfrm>
              <a:off x="175520" y="1391264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180316" y="3072939"/>
              <a:ext cx="1440160" cy="241874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7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1226938"/>
            <a:ext cx="8239125" cy="4924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403727" y="591071"/>
            <a:ext cx="1384546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66FF"/>
                </a:solidFill>
              </a:rPr>
              <a:t>Spread F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554807" y="-49546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Ionograms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characterized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by spread-F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phenomena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472264" y="4941168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2438400" y="2174675"/>
            <a:ext cx="7315200" cy="3028950"/>
            <a:chOff x="914400" y="1914525"/>
            <a:chExt cx="7315200" cy="302895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914525"/>
              <a:ext cx="7315200" cy="3028950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1763688" y="2060848"/>
              <a:ext cx="1350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flat</a:t>
              </a:r>
              <a:r>
                <a:rPr lang="it-IT" dirty="0"/>
                <a:t> </a:t>
              </a:r>
              <a:r>
                <a:rPr lang="it-IT" dirty="0" err="1"/>
                <a:t>reflector</a:t>
              </a:r>
              <a:endParaRPr lang="it-IT" dirty="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978694" y="1240879"/>
            <a:ext cx="8239125" cy="4924425"/>
            <a:chOff x="1978694" y="1240879"/>
            <a:chExt cx="8239125" cy="4924425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94" y="1240879"/>
              <a:ext cx="8239125" cy="4924425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21" name="CasellaDiTesto 20"/>
            <p:cNvSpPr txBox="1"/>
            <p:nvPr/>
          </p:nvSpPr>
          <p:spPr>
            <a:xfrm>
              <a:off x="8482791" y="4958843"/>
              <a:ext cx="1260281" cy="24622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solidFill>
                    <a:srgbClr val="00B0F0"/>
                  </a:solidFill>
                </a:rPr>
                <a:t>AIS-INGV ionosonde</a:t>
              </a: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2639616" y="5013176"/>
            <a:ext cx="720080" cy="190449"/>
          </a:xfrm>
          <a:prstGeom prst="rect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7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ono_EsO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43849"/>
            <a:ext cx="5616575" cy="302101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727849" y="591072"/>
            <a:ext cx="2388795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0066FF"/>
                </a:solidFill>
              </a:rPr>
              <a:t>Sporadic</a:t>
            </a:r>
            <a:r>
              <a:rPr lang="it-IT" altLang="it-IT" b="1" dirty="0">
                <a:solidFill>
                  <a:srgbClr val="0066FF"/>
                </a:solidFill>
              </a:rPr>
              <a:t> E </a:t>
            </a:r>
            <a:r>
              <a:rPr lang="it-IT" altLang="it-IT" b="1" dirty="0" err="1">
                <a:solidFill>
                  <a:srgbClr val="0066FF"/>
                </a:solidFill>
              </a:rPr>
              <a:t>layer</a:t>
            </a:r>
            <a:endParaRPr lang="it-IT" altLang="it-IT" b="1" dirty="0">
              <a:solidFill>
                <a:srgbClr val="0066FF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775520" y="3079606"/>
            <a:ext cx="6216575" cy="3105150"/>
            <a:chOff x="2843213" y="3204170"/>
            <a:chExt cx="6216575" cy="310515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3204170"/>
              <a:ext cx="3695700" cy="3105150"/>
            </a:xfrm>
            <a:prstGeom prst="rect">
              <a:avLst/>
            </a:prstGeom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843213" y="3996457"/>
              <a:ext cx="5537200" cy="133032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itolo 1"/>
          <p:cNvSpPr txBox="1">
            <a:spLocks/>
          </p:cNvSpPr>
          <p:nvPr/>
        </p:nvSpPr>
        <p:spPr>
          <a:xfrm>
            <a:off x="1436667" y="-49546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Ionograms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showing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sporadic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layers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062254" y="1107091"/>
            <a:ext cx="4082418" cy="50783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term 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sporadic E (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layer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refers to thin (a few km) layer of anomalous values of ionization occurring between 90 and 130 km, whose critical frequency is often very high.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layers form in the ionospheric dynamo region, when metallic ions of meteoric origin converge vertically, mainly due to vertical shears in the horizontal wind (e.g.,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Haldoupis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2011, 2012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Picture 5" descr="windshear_the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01" y="4590006"/>
            <a:ext cx="3128356" cy="1397684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91344" y="4164861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35645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23392" y="2492897"/>
            <a:ext cx="10945215" cy="830997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0" i="1" dirty="0">
                <a:solidFill>
                  <a:schemeClr val="tx1"/>
                </a:solidFill>
              </a:rPr>
              <a:t>N</a:t>
            </a:r>
            <a:r>
              <a:rPr lang="it-IT" altLang="it-IT" sz="2400" b="0" dirty="0">
                <a:solidFill>
                  <a:schemeClr val="tx1"/>
                </a:solidFill>
              </a:rPr>
              <a:t> 	</a:t>
            </a:r>
            <a:r>
              <a:rPr lang="it-IT" altLang="it-IT" sz="2400" b="0" dirty="0" err="1">
                <a:solidFill>
                  <a:schemeClr val="tx1"/>
                </a:solidFill>
              </a:rPr>
              <a:t>is</a:t>
            </a:r>
            <a:r>
              <a:rPr lang="it-IT" altLang="it-IT" sz="2400" b="0" dirty="0">
                <a:solidFill>
                  <a:schemeClr val="tx1"/>
                </a:solidFill>
              </a:rPr>
              <a:t> the electron </a:t>
            </a:r>
            <a:r>
              <a:rPr lang="it-IT" altLang="it-IT" sz="2400" b="0" dirty="0" err="1">
                <a:solidFill>
                  <a:schemeClr val="tx1"/>
                </a:solidFill>
              </a:rPr>
              <a:t>density</a:t>
            </a:r>
            <a:r>
              <a:rPr lang="it-IT" altLang="it-IT" sz="2400" b="0" dirty="0">
                <a:solidFill>
                  <a:schemeClr val="tx1"/>
                </a:solidFill>
              </a:rPr>
              <a:t> per </a:t>
            </a:r>
            <a:r>
              <a:rPr lang="it-IT" altLang="it-IT" sz="2400" b="0" dirty="0" err="1">
                <a:solidFill>
                  <a:schemeClr val="tx1"/>
                </a:solidFill>
              </a:rPr>
              <a:t>unit</a:t>
            </a:r>
            <a:r>
              <a:rPr lang="it-IT" altLang="it-IT" sz="2400" b="0" dirty="0">
                <a:solidFill>
                  <a:schemeClr val="tx1"/>
                </a:solidFill>
              </a:rPr>
              <a:t> volume,</a:t>
            </a:r>
            <a:r>
              <a:rPr lang="it-IT" altLang="it-IT" sz="2400" b="0" i="1" dirty="0">
                <a:solidFill>
                  <a:schemeClr val="tx1"/>
                </a:solidFill>
              </a:rPr>
              <a:t> m</a:t>
            </a:r>
            <a:r>
              <a:rPr lang="it-IT" altLang="it-IT" sz="2400" b="0" dirty="0">
                <a:solidFill>
                  <a:schemeClr val="tx1"/>
                </a:solidFill>
              </a:rPr>
              <a:t> the electron mass, </a:t>
            </a:r>
            <a:r>
              <a:rPr lang="it-IT" altLang="it-IT" sz="2400" b="0" i="1" dirty="0">
                <a:solidFill>
                  <a:schemeClr val="tx1"/>
                </a:solidFill>
              </a:rPr>
              <a:t>e</a:t>
            </a:r>
            <a:r>
              <a:rPr lang="it-IT" altLang="it-IT" sz="2400" b="0" dirty="0">
                <a:solidFill>
                  <a:schemeClr val="tx1"/>
                </a:solidFill>
              </a:rPr>
              <a:t> the electron </a:t>
            </a:r>
            <a:r>
              <a:rPr lang="it-IT" altLang="it-IT" sz="2400" b="0" dirty="0" err="1">
                <a:solidFill>
                  <a:schemeClr val="tx1"/>
                </a:solidFill>
              </a:rPr>
              <a:t>charge</a:t>
            </a:r>
            <a:r>
              <a:rPr lang="it-IT" altLang="it-IT" sz="2400" b="0" dirty="0">
                <a:solidFill>
                  <a:schemeClr val="tx1"/>
                </a:solidFill>
              </a:rPr>
              <a:t> and </a:t>
            </a:r>
            <a:r>
              <a:rPr lang="el-GR" altLang="it-IT" sz="2400" b="0" i="1" dirty="0">
                <a:solidFill>
                  <a:schemeClr val="tx1"/>
                </a:solidFill>
              </a:rPr>
              <a:t>ε</a:t>
            </a:r>
            <a:r>
              <a:rPr lang="it-IT" altLang="it-IT" sz="2400" b="0" baseline="-25000" dirty="0">
                <a:solidFill>
                  <a:schemeClr val="tx1"/>
                </a:solidFill>
              </a:rPr>
              <a:t>0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sz="2400" b="0" dirty="0" err="1">
                <a:solidFill>
                  <a:schemeClr val="tx1"/>
                </a:solidFill>
              </a:rPr>
              <a:t>electric</a:t>
            </a:r>
            <a:r>
              <a:rPr lang="it-IT" sz="2400" b="0" dirty="0">
                <a:solidFill>
                  <a:schemeClr val="tx1"/>
                </a:solidFill>
              </a:rPr>
              <a:t> </a:t>
            </a:r>
            <a:r>
              <a:rPr lang="it-IT" sz="2400" b="0" dirty="0" err="1">
                <a:solidFill>
                  <a:schemeClr val="tx1"/>
                </a:solidFill>
              </a:rPr>
              <a:t>permittivity</a:t>
            </a:r>
            <a:r>
              <a:rPr lang="it-IT" sz="2400" b="0" dirty="0">
                <a:solidFill>
                  <a:schemeClr val="tx1"/>
                </a:solidFill>
              </a:rPr>
              <a:t> of the free </a:t>
            </a:r>
            <a:r>
              <a:rPr lang="it-IT" sz="2400" b="0" dirty="0" err="1">
                <a:solidFill>
                  <a:schemeClr val="tx1"/>
                </a:solidFill>
              </a:rPr>
              <a:t>space</a:t>
            </a:r>
            <a:r>
              <a:rPr lang="it-IT" sz="2400" b="0" dirty="0">
                <a:solidFill>
                  <a:schemeClr val="tx1"/>
                </a:solidFill>
              </a:rPr>
              <a:t>.</a:t>
            </a:r>
            <a:endParaRPr lang="en-US" altLang="it-IT" sz="2400" b="0" dirty="0">
              <a:solidFill>
                <a:schemeClr val="tx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3393" y="3573016"/>
            <a:ext cx="10945214" cy="2308324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0" i="1" dirty="0" err="1">
                <a:solidFill>
                  <a:schemeClr val="tx1"/>
                </a:solidFill>
              </a:rPr>
              <a:t>f</a:t>
            </a:r>
            <a:r>
              <a:rPr lang="it-IT" altLang="it-IT" sz="2400" b="0" baseline="-25000" dirty="0" err="1">
                <a:solidFill>
                  <a:schemeClr val="tx1"/>
                </a:solidFill>
              </a:rPr>
              <a:t>N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is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called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i="1" dirty="0">
                <a:solidFill>
                  <a:schemeClr val="hlink"/>
                </a:solidFill>
              </a:rPr>
              <a:t>plasma </a:t>
            </a:r>
            <a:r>
              <a:rPr lang="it-IT" altLang="it-IT" sz="2400" b="0" i="1" dirty="0" err="1">
                <a:solidFill>
                  <a:schemeClr val="hlink"/>
                </a:solidFill>
              </a:rPr>
              <a:t>frequency</a:t>
            </a:r>
            <a:r>
              <a:rPr lang="it-IT" altLang="it-IT" sz="2400" b="0" dirty="0">
                <a:solidFill>
                  <a:schemeClr val="tx1"/>
                </a:solidFill>
              </a:rPr>
              <a:t> and </a:t>
            </a:r>
            <a:r>
              <a:rPr lang="it-IT" altLang="it-IT" sz="2400" b="0" dirty="0" err="1">
                <a:solidFill>
                  <a:schemeClr val="tx1"/>
                </a:solidFill>
              </a:rPr>
              <a:t>represents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frequency</a:t>
            </a:r>
            <a:r>
              <a:rPr lang="it-IT" altLang="it-IT" sz="2400" b="0" dirty="0">
                <a:solidFill>
                  <a:schemeClr val="tx1"/>
                </a:solidFill>
              </a:rPr>
              <a:t> with </a:t>
            </a:r>
            <a:r>
              <a:rPr lang="it-IT" altLang="it-IT" sz="2400" b="0" dirty="0" err="1">
                <a:solidFill>
                  <a:schemeClr val="tx1"/>
                </a:solidFill>
              </a:rPr>
              <a:t>which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electrons</a:t>
            </a:r>
            <a:r>
              <a:rPr lang="it-IT" altLang="it-IT" sz="2400" b="0" dirty="0">
                <a:solidFill>
                  <a:schemeClr val="tx1"/>
                </a:solidFill>
              </a:rPr>
              <a:t> oscillate </a:t>
            </a:r>
            <a:r>
              <a:rPr lang="it-IT" altLang="it-IT" sz="2400" b="0" dirty="0" err="1">
                <a:solidFill>
                  <a:schemeClr val="tx1"/>
                </a:solidFill>
              </a:rPr>
              <a:t>around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ions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if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displaced</a:t>
            </a:r>
            <a:r>
              <a:rPr lang="it-IT" altLang="it-IT" sz="2400" b="0" dirty="0">
                <a:solidFill>
                  <a:schemeClr val="tx1"/>
                </a:solidFill>
              </a:rPr>
              <a:t> from </a:t>
            </a:r>
            <a:r>
              <a:rPr lang="it-IT" altLang="it-IT" sz="2400" b="0" dirty="0" err="1">
                <a:solidFill>
                  <a:schemeClr val="tx1"/>
                </a:solidFill>
              </a:rPr>
              <a:t>their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equilibrium</a:t>
            </a:r>
            <a:r>
              <a:rPr lang="it-IT" altLang="it-IT" sz="2400" b="0" dirty="0">
                <a:solidFill>
                  <a:schemeClr val="tx1"/>
                </a:solidFill>
              </a:rPr>
              <a:t> position, for </a:t>
            </a:r>
            <a:r>
              <a:rPr lang="it-IT" altLang="it-IT" sz="2400" b="0" dirty="0" err="1">
                <a:solidFill>
                  <a:schemeClr val="tx1"/>
                </a:solidFill>
              </a:rPr>
              <a:t>instance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because</a:t>
            </a:r>
            <a:r>
              <a:rPr lang="it-IT" altLang="it-IT" sz="2400" b="0" dirty="0">
                <a:solidFill>
                  <a:schemeClr val="tx1"/>
                </a:solidFill>
              </a:rPr>
              <a:t> of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the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perturbing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electric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field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dirty="0">
                <a:solidFill>
                  <a:schemeClr val="tx1"/>
                </a:solidFill>
              </a:rPr>
              <a:t>E</a:t>
            </a:r>
            <a:r>
              <a:rPr lang="it-IT" altLang="it-IT" sz="2400" b="0" dirty="0">
                <a:solidFill>
                  <a:schemeClr val="tx1"/>
                </a:solidFill>
              </a:rPr>
              <a:t> of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wave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propagating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ionospheric</a:t>
            </a:r>
            <a:r>
              <a:rPr lang="it-IT" altLang="it-IT" sz="2400" b="0" dirty="0">
                <a:solidFill>
                  <a:schemeClr val="tx1"/>
                </a:solidFill>
              </a:rPr>
              <a:t> plasma.</a:t>
            </a:r>
          </a:p>
          <a:p>
            <a:pPr eaLnBrk="1" hangingPunct="1"/>
            <a:r>
              <a:rPr lang="it-IT" altLang="it-IT" sz="2400" b="0" dirty="0">
                <a:solidFill>
                  <a:schemeClr val="tx1"/>
                </a:solidFill>
              </a:rPr>
              <a:t>A 	plasma can be </a:t>
            </a:r>
            <a:r>
              <a:rPr lang="it-IT" altLang="it-IT" sz="2400" b="0" dirty="0" err="1">
                <a:solidFill>
                  <a:schemeClr val="tx1"/>
                </a:solidFill>
              </a:rPr>
              <a:t>considered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neutral</a:t>
            </a:r>
            <a:r>
              <a:rPr lang="it-IT" altLang="it-IT" sz="2400" b="0" dirty="0">
                <a:solidFill>
                  <a:schemeClr val="tx1"/>
                </a:solidFill>
              </a:rPr>
              <a:t> over </a:t>
            </a:r>
            <a:r>
              <a:rPr lang="it-IT" altLang="it-IT" sz="2400" b="0" dirty="0" err="1">
                <a:solidFill>
                  <a:schemeClr val="tx1"/>
                </a:solidFill>
              </a:rPr>
              <a:t>temporal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scales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greater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than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corresponding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oscillation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period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i="1" dirty="0">
                <a:solidFill>
                  <a:schemeClr val="tx1"/>
                </a:solidFill>
              </a:rPr>
              <a:t>τ</a:t>
            </a:r>
            <a:r>
              <a:rPr lang="it-IT" altLang="it-IT" sz="2400" b="0" dirty="0">
                <a:solidFill>
                  <a:schemeClr val="tx1"/>
                </a:solidFill>
              </a:rPr>
              <a:t>&gt;&gt;1/</a:t>
            </a:r>
            <a:r>
              <a:rPr lang="it-IT" altLang="it-IT" sz="2400" b="0" i="1" dirty="0" err="1">
                <a:solidFill>
                  <a:schemeClr val="tx1"/>
                </a:solidFill>
              </a:rPr>
              <a:t>ω</a:t>
            </a:r>
            <a:r>
              <a:rPr lang="it-IT" altLang="it-IT" sz="2400" b="0" baseline="-25000" dirty="0" err="1">
                <a:solidFill>
                  <a:schemeClr val="tx1"/>
                </a:solidFill>
              </a:rPr>
              <a:t>N</a:t>
            </a:r>
            <a:r>
              <a:rPr lang="it-IT" altLang="it-IT" sz="2400" b="0" dirty="0">
                <a:solidFill>
                  <a:schemeClr val="tx1"/>
                </a:solidFill>
              </a:rPr>
              <a:t>.</a:t>
            </a:r>
            <a:endParaRPr lang="en-US" altLang="it-IT" sz="2400" b="0" dirty="0">
              <a:solidFill>
                <a:schemeClr val="tx1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503712" y="-27384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Plasma </a:t>
            </a:r>
            <a:r>
              <a:rPr lang="it-IT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Frequency</a:t>
            </a:r>
            <a:endParaRPr lang="it-IT" sz="24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833954"/>
            <a:ext cx="6517357" cy="131748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6092826" y="908720"/>
            <a:ext cx="3171527" cy="115212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6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ono_Es_multi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412776"/>
            <a:ext cx="6534150" cy="35242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3558563" y="1768078"/>
            <a:ext cx="2485574" cy="2385556"/>
            <a:chOff x="5399366" y="755878"/>
            <a:chExt cx="2485574" cy="2385556"/>
          </a:xfrm>
        </p:grpSpPr>
        <p:cxnSp>
          <p:nvCxnSpPr>
            <p:cNvPr id="7" name="Connettore 2 6"/>
            <p:cNvCxnSpPr/>
            <p:nvPr/>
          </p:nvCxnSpPr>
          <p:spPr>
            <a:xfrm flipV="1">
              <a:off x="5399366" y="2679619"/>
              <a:ext cx="970697" cy="32487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tangolo 7"/>
            <p:cNvSpPr/>
            <p:nvPr/>
          </p:nvSpPr>
          <p:spPr>
            <a:xfrm>
              <a:off x="6388884" y="1264873"/>
              <a:ext cx="144016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2 8"/>
            <p:cNvCxnSpPr/>
            <p:nvPr/>
          </p:nvCxnSpPr>
          <p:spPr>
            <a:xfrm flipV="1">
              <a:off x="6907932" y="1640118"/>
              <a:ext cx="0" cy="1080120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6767685" y="2772102"/>
              <a:ext cx="682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Earth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>
              <a:off x="7316491" y="1691982"/>
              <a:ext cx="8384" cy="1071736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6501683" y="1270164"/>
              <a:ext cx="138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Ionosphere</a:t>
              </a:r>
              <a:endParaRPr lang="it-IT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826738" y="755878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bg1"/>
                  </a:solidFill>
                </a:rPr>
                <a:t>2X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5138498" y="3712294"/>
            <a:ext cx="2513076" cy="2385556"/>
            <a:chOff x="5222996" y="3475310"/>
            <a:chExt cx="2513076" cy="2385556"/>
          </a:xfrm>
        </p:grpSpPr>
        <p:grpSp>
          <p:nvGrpSpPr>
            <p:cNvPr id="15" name="Gruppo 14"/>
            <p:cNvGrpSpPr/>
            <p:nvPr/>
          </p:nvGrpSpPr>
          <p:grpSpPr>
            <a:xfrm>
              <a:off x="5222996" y="3972909"/>
              <a:ext cx="2513076" cy="1887957"/>
              <a:chOff x="5222996" y="3972909"/>
              <a:chExt cx="2513076" cy="1887957"/>
            </a:xfrm>
          </p:grpSpPr>
          <p:grpSp>
            <p:nvGrpSpPr>
              <p:cNvPr id="17" name="Gruppo 16"/>
              <p:cNvGrpSpPr/>
              <p:nvPr/>
            </p:nvGrpSpPr>
            <p:grpSpPr>
              <a:xfrm>
                <a:off x="6240016" y="3972909"/>
                <a:ext cx="1496056" cy="1887957"/>
                <a:chOff x="9546300" y="2977991"/>
                <a:chExt cx="1496056" cy="1887957"/>
              </a:xfrm>
            </p:grpSpPr>
            <p:sp>
              <p:nvSpPr>
                <p:cNvPr id="19" name="Rettangolo 18"/>
                <p:cNvSpPr/>
                <p:nvPr/>
              </p:nvSpPr>
              <p:spPr>
                <a:xfrm>
                  <a:off x="9546300" y="2977991"/>
                  <a:ext cx="1440160" cy="18722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0" name="Gruppo 19"/>
                <p:cNvGrpSpPr/>
                <p:nvPr/>
              </p:nvGrpSpPr>
              <p:grpSpPr>
                <a:xfrm>
                  <a:off x="9659099" y="2983282"/>
                  <a:ext cx="1383257" cy="1882666"/>
                  <a:chOff x="10235163" y="1891048"/>
                  <a:chExt cx="1383257" cy="1882666"/>
                </a:xfrm>
              </p:grpSpPr>
              <p:cxnSp>
                <p:nvCxnSpPr>
                  <p:cNvPr id="21" name="Connettore 2 20"/>
                  <p:cNvCxnSpPr/>
                  <p:nvPr/>
                </p:nvCxnSpPr>
                <p:spPr>
                  <a:xfrm flipV="1">
                    <a:off x="10641412" y="2261002"/>
                    <a:ext cx="0" cy="1080120"/>
                  </a:xfrm>
                  <a:prstGeom prst="straightConnector1">
                    <a:avLst/>
                  </a:prstGeom>
                  <a:ln w="76200">
                    <a:solidFill>
                      <a:srgbClr val="00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CasellaDiTesto 21"/>
                  <p:cNvSpPr txBox="1"/>
                  <p:nvPr/>
                </p:nvSpPr>
                <p:spPr>
                  <a:xfrm>
                    <a:off x="10501165" y="3404382"/>
                    <a:ext cx="6825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/>
                      <a:t>Earth</a:t>
                    </a:r>
                  </a:p>
                </p:txBody>
              </p:sp>
              <p:cxnSp>
                <p:nvCxnSpPr>
                  <p:cNvPr id="23" name="Connettore 2 22"/>
                  <p:cNvCxnSpPr/>
                  <p:nvPr/>
                </p:nvCxnSpPr>
                <p:spPr>
                  <a:xfrm flipH="1">
                    <a:off x="11049971" y="2332646"/>
                    <a:ext cx="8384" cy="1071736"/>
                  </a:xfrm>
                  <a:prstGeom prst="straightConnector1">
                    <a:avLst/>
                  </a:prstGeom>
                  <a:ln w="76200">
                    <a:solidFill>
                      <a:srgbClr val="00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CasellaDiTesto 23"/>
                  <p:cNvSpPr txBox="1"/>
                  <p:nvPr/>
                </p:nvSpPr>
                <p:spPr>
                  <a:xfrm>
                    <a:off x="10235163" y="1891048"/>
                    <a:ext cx="13832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dirty="0" err="1"/>
                      <a:t>Ionosphere</a:t>
                    </a:r>
                    <a:endParaRPr lang="it-IT" dirty="0"/>
                  </a:p>
                </p:txBody>
              </p:sp>
            </p:grpSp>
          </p:grpSp>
          <p:cxnSp>
            <p:nvCxnSpPr>
              <p:cNvPr id="18" name="Connettore 2 17"/>
              <p:cNvCxnSpPr/>
              <p:nvPr/>
            </p:nvCxnSpPr>
            <p:spPr>
              <a:xfrm>
                <a:off x="5222996" y="4348819"/>
                <a:ext cx="952981" cy="36004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15"/>
            <p:cNvSpPr txBox="1"/>
            <p:nvPr/>
          </p:nvSpPr>
          <p:spPr>
            <a:xfrm>
              <a:off x="6651162" y="3475310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bg1"/>
                  </a:solidFill>
                </a:rPr>
                <a:t>1X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216962" y="1342410"/>
            <a:ext cx="2485574" cy="2385556"/>
            <a:chOff x="5399366" y="755878"/>
            <a:chExt cx="2485574" cy="2385556"/>
          </a:xfrm>
        </p:grpSpPr>
        <p:cxnSp>
          <p:nvCxnSpPr>
            <p:cNvPr id="26" name="Connettore 2 25"/>
            <p:cNvCxnSpPr/>
            <p:nvPr/>
          </p:nvCxnSpPr>
          <p:spPr>
            <a:xfrm flipV="1">
              <a:off x="5399366" y="2679619"/>
              <a:ext cx="970697" cy="32487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6"/>
            <p:cNvSpPr/>
            <p:nvPr/>
          </p:nvSpPr>
          <p:spPr>
            <a:xfrm>
              <a:off x="6388884" y="1264873"/>
              <a:ext cx="144016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Connettore 2 27"/>
            <p:cNvCxnSpPr/>
            <p:nvPr/>
          </p:nvCxnSpPr>
          <p:spPr>
            <a:xfrm flipV="1">
              <a:off x="6907932" y="1640118"/>
              <a:ext cx="0" cy="1080120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6767685" y="2772102"/>
              <a:ext cx="682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Earth</a:t>
              </a:r>
            </a:p>
          </p:txBody>
        </p:sp>
        <p:cxnSp>
          <p:nvCxnSpPr>
            <p:cNvPr id="30" name="Connettore 2 29"/>
            <p:cNvCxnSpPr/>
            <p:nvPr/>
          </p:nvCxnSpPr>
          <p:spPr>
            <a:xfrm flipH="1">
              <a:off x="7316491" y="1691982"/>
              <a:ext cx="8384" cy="1071736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/>
            <p:cNvSpPr txBox="1"/>
            <p:nvPr/>
          </p:nvSpPr>
          <p:spPr>
            <a:xfrm>
              <a:off x="6501683" y="1270164"/>
              <a:ext cx="138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Ionosphere</a:t>
              </a:r>
              <a:endParaRPr lang="it-IT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26738" y="755878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bg1"/>
                  </a:solidFill>
                </a:rPr>
                <a:t>3X</a:t>
              </a: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3516362" y="884530"/>
            <a:ext cx="2377895" cy="2385556"/>
            <a:chOff x="5507045" y="755878"/>
            <a:chExt cx="2377895" cy="2385556"/>
          </a:xfrm>
        </p:grpSpPr>
        <p:cxnSp>
          <p:nvCxnSpPr>
            <p:cNvPr id="34" name="Connettore 2 33"/>
            <p:cNvCxnSpPr/>
            <p:nvPr/>
          </p:nvCxnSpPr>
          <p:spPr>
            <a:xfrm flipV="1">
              <a:off x="5507045" y="2679620"/>
              <a:ext cx="863018" cy="29964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/>
            <p:cNvSpPr/>
            <p:nvPr/>
          </p:nvSpPr>
          <p:spPr>
            <a:xfrm>
              <a:off x="6388884" y="1264873"/>
              <a:ext cx="144016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Connettore 2 35"/>
            <p:cNvCxnSpPr/>
            <p:nvPr/>
          </p:nvCxnSpPr>
          <p:spPr>
            <a:xfrm flipV="1">
              <a:off x="6907932" y="1640118"/>
              <a:ext cx="0" cy="1080120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6767685" y="2772102"/>
              <a:ext cx="682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Earth</a:t>
              </a:r>
            </a:p>
          </p:txBody>
        </p:sp>
        <p:cxnSp>
          <p:nvCxnSpPr>
            <p:cNvPr id="38" name="Connettore 2 37"/>
            <p:cNvCxnSpPr/>
            <p:nvPr/>
          </p:nvCxnSpPr>
          <p:spPr>
            <a:xfrm flipH="1">
              <a:off x="7316491" y="1691982"/>
              <a:ext cx="8384" cy="1071736"/>
            </a:xfrm>
            <a:prstGeom prst="straightConnector1">
              <a:avLst/>
            </a:prstGeom>
            <a:ln w="762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6501683" y="1270164"/>
              <a:ext cx="138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Ionosphere</a:t>
              </a:r>
              <a:endParaRPr lang="it-IT" dirty="0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6826738" y="755878"/>
              <a:ext cx="6062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/>
                <a:t>4X</a:t>
              </a:r>
            </a:p>
          </p:txBody>
        </p:sp>
      </p:grpSp>
      <p:sp>
        <p:nvSpPr>
          <p:cNvPr id="41" name="Titolo 1"/>
          <p:cNvSpPr txBox="1">
            <a:spLocks/>
          </p:cNvSpPr>
          <p:nvPr/>
        </p:nvSpPr>
        <p:spPr>
          <a:xfrm>
            <a:off x="1436667" y="-49546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Ionograms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showing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sporadic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E </a:t>
            </a: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layers</a:t>
            </a:r>
            <a:r>
              <a:rPr lang="it-IT" sz="24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– multiple </a:t>
            </a:r>
            <a:r>
              <a:rPr lang="it-IT" sz="24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reflections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568794" y="4932530"/>
            <a:ext cx="1260281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B0F0"/>
                </a:solidFill>
              </a:rPr>
              <a:t>AIS-INGV ionosonde</a:t>
            </a:r>
          </a:p>
        </p:txBody>
      </p:sp>
    </p:spTree>
    <p:extLst>
      <p:ext uri="{BB962C8B-B14F-4D97-AF65-F5344CB8AC3E}">
        <p14:creationId xmlns:p14="http://schemas.microsoft.com/office/powerpoint/2010/main" val="36101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92696"/>
            <a:ext cx="11087064" cy="54344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91544" y="50803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8:00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727848" y="50803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8:15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486011" y="50803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8:30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222332" y="50803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8:45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80171" y="197061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9:00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16475" y="197061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9:15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474638" y="197061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9:30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210959" y="197061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9:45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919536" y="33968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10:00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55840" y="33968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10:15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414003" y="33968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10:30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150324" y="339680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10:45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914986" y="482527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11:00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651290" y="482527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11:15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409453" y="482527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11:30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145774" y="482527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11:45</a:t>
            </a: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188491" y="-27384"/>
            <a:ext cx="10660037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Ionograms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showing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no trace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because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absorption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</a:t>
            </a:r>
            <a:r>
              <a:rPr lang="it-IT" sz="2400" b="1" dirty="0" err="1">
                <a:latin typeface="Bradley Hand ITC" panose="03070402050302030203" pitchFamily="66" charset="0"/>
              </a:rPr>
              <a:t>May</a:t>
            </a:r>
            <a:r>
              <a:rPr lang="it-IT" sz="2400" b="1" dirty="0">
                <a:latin typeface="Bradley Hand ITC" panose="03070402050302030203" pitchFamily="66" charset="0"/>
              </a:rPr>
              <a:t> 2024 </a:t>
            </a:r>
            <a:r>
              <a:rPr lang="it-IT" sz="2400" b="1" dirty="0" err="1">
                <a:latin typeface="Bradley Hand ITC" panose="03070402050302030203" pitchFamily="66" charset="0"/>
              </a:rPr>
              <a:t>Mother’s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Day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superstorm</a:t>
            </a:r>
            <a:endParaRPr lang="it-IT" sz="2400" dirty="0"/>
          </a:p>
          <a:p>
            <a:pPr algn="ctr">
              <a:defRPr/>
            </a:pP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-38" y="396911"/>
            <a:ext cx="1264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11 </a:t>
            </a:r>
            <a:r>
              <a:rPr lang="it-IT" sz="1600" dirty="0" err="1"/>
              <a:t>May</a:t>
            </a:r>
            <a:r>
              <a:rPr lang="it-IT" sz="1600" dirty="0"/>
              <a:t> 2024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279576" y="1767567"/>
            <a:ext cx="7800645" cy="3257550"/>
            <a:chOff x="2687843" y="1767567"/>
            <a:chExt cx="7800645" cy="3257550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843" y="1767567"/>
              <a:ext cx="3613764" cy="3257549"/>
            </a:xfrm>
            <a:prstGeom prst="rect">
              <a:avLst/>
            </a:prstGeom>
          </p:spPr>
        </p:pic>
        <p:grpSp>
          <p:nvGrpSpPr>
            <p:cNvPr id="23" name="Gruppo 22"/>
            <p:cNvGrpSpPr/>
            <p:nvPr/>
          </p:nvGrpSpPr>
          <p:grpSpPr>
            <a:xfrm>
              <a:off x="6287963" y="1767567"/>
              <a:ext cx="4200525" cy="3257550"/>
              <a:chOff x="6823724" y="1767567"/>
              <a:chExt cx="4200525" cy="3257550"/>
            </a:xfrm>
          </p:grpSpPr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3724" y="1767567"/>
                <a:ext cx="4200525" cy="3257550"/>
              </a:xfrm>
              <a:prstGeom prst="rect">
                <a:avLst/>
              </a:prstGeom>
            </p:spPr>
          </p:pic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>
                <a:off x="9363702" y="2264631"/>
                <a:ext cx="0" cy="431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8755106" y="1977830"/>
                <a:ext cx="183793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 err="1">
                    <a:solidFill>
                      <a:srgbClr val="FF0000"/>
                    </a:solidFill>
                  </a:rPr>
                  <a:t>normal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propagation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 flipV="1">
                <a:off x="9097333" y="3161883"/>
                <a:ext cx="287338" cy="288925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8733792" y="3360775"/>
                <a:ext cx="108843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 err="1">
                    <a:solidFill>
                      <a:srgbClr val="FF9900"/>
                    </a:solidFill>
                  </a:rPr>
                  <a:t>absorption</a:t>
                </a:r>
                <a:endParaRPr lang="it-IT" sz="16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6906136" y="2675649"/>
                <a:ext cx="136107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000" dirty="0" err="1"/>
                  <a:t>ionosphere</a:t>
                </a:r>
                <a:endParaRPr lang="it-IT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1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3352" y="561454"/>
            <a:ext cx="1137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interpretation of a parameter can, if necessary, be qualified by a letter indicating the extent of the uncertainty characterizing the interpretation. A descriptive letter is added to indicate why this reduced level of accuracy has affected your interpretation.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11424" y="1844824"/>
            <a:ext cx="1015312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descriptive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are: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by,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sporadic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by,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ionospheric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by,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spread-F 	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echoes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by,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attenuation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by,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X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extraordinary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11424" y="4441180"/>
            <a:ext cx="8784976" cy="1200329"/>
          </a:xfrm>
          <a:prstGeom prst="rect">
            <a:avLst/>
          </a:prstGeom>
          <a:solidFill>
            <a:schemeClr val="bg2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qualifying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are: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uncertain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doubtful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554807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Qualifying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and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descriptive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letters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33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4" y="822466"/>
            <a:ext cx="9144000" cy="5213067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554807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Qualifying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and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descriptive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letters</a:t>
            </a:r>
            <a:endParaRPr lang="it-IT" sz="2400" b="1" i="1" baseline="-25000" dirty="0">
              <a:solidFill>
                <a:schemeClr val="tx1"/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33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423592" y="836712"/>
            <a:ext cx="6847850" cy="2592288"/>
            <a:chOff x="899592" y="836712"/>
            <a:chExt cx="6847850" cy="259228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63" y="1288207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3561837" cy="22235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935760" y="4756502"/>
            <a:ext cx="4855026" cy="904746"/>
            <a:chOff x="3935760" y="4756502"/>
            <a:chExt cx="4855026" cy="904746"/>
          </a:xfrm>
        </p:grpSpPr>
        <p:sp>
          <p:nvSpPr>
            <p:cNvPr id="7" name="Rettangolo 6"/>
            <p:cNvSpPr/>
            <p:nvPr/>
          </p:nvSpPr>
          <p:spPr>
            <a:xfrm>
              <a:off x="3935760" y="5229200"/>
              <a:ext cx="1584176" cy="432048"/>
            </a:xfrm>
            <a:prstGeom prst="rect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2 8"/>
            <p:cNvCxnSpPr/>
            <p:nvPr/>
          </p:nvCxnSpPr>
          <p:spPr>
            <a:xfrm flipH="1">
              <a:off x="5519936" y="4941168"/>
              <a:ext cx="1224136" cy="28803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6744072" y="4756502"/>
              <a:ext cx="2046714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0070C0"/>
                  </a:solidFill>
                </a:rPr>
                <a:t>sporadic</a:t>
              </a:r>
              <a:r>
                <a:rPr lang="it-IT" dirty="0">
                  <a:solidFill>
                    <a:srgbClr val="0070C0"/>
                  </a:solidFill>
                </a:rPr>
                <a:t> E </a:t>
              </a:r>
              <a:r>
                <a:rPr lang="it-IT" dirty="0" err="1">
                  <a:solidFill>
                    <a:srgbClr val="0070C0"/>
                  </a:solidFill>
                </a:rPr>
                <a:t>layer</a:t>
              </a:r>
              <a:r>
                <a:rPr lang="it-IT" dirty="0">
                  <a:solidFill>
                    <a:srgbClr val="0070C0"/>
                  </a:solidFill>
                </a:rPr>
                <a:t> (Es</a:t>
              </a:r>
              <a:r>
                <a:rPr lang="it-IT" dirty="0"/>
                <a:t>)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168008" y="1205488"/>
            <a:ext cx="1135247" cy="4455760"/>
            <a:chOff x="6168008" y="1205488"/>
            <a:chExt cx="1135247" cy="4455760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7248128" y="1205488"/>
              <a:ext cx="0" cy="445576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6168008" y="1268760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altLang="it-IT" dirty="0">
                  <a:solidFill>
                    <a:srgbClr val="00B050"/>
                  </a:solidFill>
                  <a:latin typeface="Arial" panose="020B0604020202020204" pitchFamily="34" charset="0"/>
                </a:rPr>
                <a:t>≃</a:t>
              </a:r>
              <a:r>
                <a:rPr lang="it-IT" dirty="0">
                  <a:solidFill>
                    <a:srgbClr val="00B050"/>
                  </a:solidFill>
                </a:rPr>
                <a:t>6.7 MHz</a:t>
              </a:r>
            </a:p>
          </p:txBody>
        </p:sp>
      </p:grpSp>
      <p:sp>
        <p:nvSpPr>
          <p:cNvPr id="15" name="AutoShape 1" descr="data:image/gif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8628693" y="3815807"/>
            <a:ext cx="35071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r>
              <a:rPr lang="it-IT" sz="2400" dirty="0"/>
              <a:t> a </a:t>
            </a:r>
            <a:r>
              <a:rPr lang="it-IT" sz="2400" dirty="0" err="1"/>
              <a:t>sporadic</a:t>
            </a:r>
            <a:r>
              <a:rPr lang="it-IT" sz="2400" dirty="0"/>
              <a:t> E </a:t>
            </a:r>
            <a:r>
              <a:rPr lang="it-IT" sz="2400" dirty="0" err="1"/>
              <a:t>layer</a:t>
            </a:r>
            <a:r>
              <a:rPr lang="it-IT" sz="2400" dirty="0"/>
              <a:t>?</a:t>
            </a:r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xmlns="" id="{6BE6A67F-9B71-4E5F-8986-66D602157BCD}"/>
              </a:ext>
            </a:extLst>
          </p:cNvPr>
          <p:cNvSpPr txBox="1"/>
          <p:nvPr/>
        </p:nvSpPr>
        <p:spPr>
          <a:xfrm>
            <a:off x="11448582" y="4293096"/>
            <a:ext cx="624082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3043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423593" y="836712"/>
            <a:ext cx="5521019" cy="3096344"/>
            <a:chOff x="899592" y="836712"/>
            <a:chExt cx="5521019" cy="309634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556792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2121677" cy="27275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72235" y="3827776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269314" y="4205848"/>
            <a:ext cx="58702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5985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2423592" y="836712"/>
            <a:ext cx="6268612" cy="3312368"/>
            <a:chOff x="899592" y="836712"/>
            <a:chExt cx="6268612" cy="3312368"/>
          </a:xfrm>
        </p:grpSpPr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4065893" cy="294359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205488"/>
              <a:ext cx="2236164" cy="2079873"/>
            </a:xfrm>
            <a:prstGeom prst="rect">
              <a:avLst/>
            </a:prstGeom>
          </p:spPr>
        </p:pic>
      </p:grpSp>
      <p:sp>
        <p:nvSpPr>
          <p:cNvPr id="9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16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71500"/>
            <a:ext cx="8572500" cy="5715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2389362" y="836712"/>
            <a:ext cx="6169091" cy="2064635"/>
            <a:chOff x="899592" y="836712"/>
            <a:chExt cx="6169091" cy="206463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1340768"/>
              <a:ext cx="1560579" cy="1560579"/>
            </a:xfrm>
            <a:prstGeom prst="rect">
              <a:avLst/>
            </a:prstGeom>
          </p:spPr>
        </p:pic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 flipV="1">
              <a:off x="1514219" y="1124744"/>
              <a:ext cx="3201797" cy="807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72235" y="3827776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269314" y="4205848"/>
            <a:ext cx="58702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7937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423593" y="836712"/>
            <a:ext cx="6423677" cy="3744416"/>
            <a:chOff x="899592" y="836712"/>
            <a:chExt cx="6423677" cy="374441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90" y="1332729"/>
              <a:ext cx="1560579" cy="1560579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3633844" cy="33756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15"/>
          <p:cNvGrpSpPr/>
          <p:nvPr/>
        </p:nvGrpSpPr>
        <p:grpSpPr>
          <a:xfrm>
            <a:off x="6096000" y="1205488"/>
            <a:ext cx="1252266" cy="4455760"/>
            <a:chOff x="6007111" y="1205488"/>
            <a:chExt cx="1252266" cy="4455760"/>
          </a:xfrm>
        </p:grpSpPr>
        <p:cxnSp>
          <p:nvCxnSpPr>
            <p:cNvPr id="14" name="Connettore 1 13"/>
            <p:cNvCxnSpPr/>
            <p:nvPr/>
          </p:nvCxnSpPr>
          <p:spPr>
            <a:xfrm>
              <a:off x="7248128" y="1205488"/>
              <a:ext cx="0" cy="445576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6007111" y="1268760"/>
              <a:ext cx="1252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altLang="it-IT" dirty="0">
                  <a:solidFill>
                    <a:srgbClr val="00B050"/>
                  </a:solidFill>
                  <a:latin typeface="Arial" panose="020B0604020202020204" pitchFamily="34" charset="0"/>
                </a:rPr>
                <a:t>≃</a:t>
              </a:r>
              <a:r>
                <a:rPr lang="it-IT" dirty="0">
                  <a:solidFill>
                    <a:srgbClr val="00B050"/>
                  </a:solidFill>
                </a:rPr>
                <a:t>12.2 MHz</a:t>
              </a:r>
            </a:p>
          </p:txBody>
        </p:sp>
      </p:grpSp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AE989144-EFAE-4BB8-CB96-3E772956D1C1}"/>
              </a:ext>
            </a:extLst>
          </p:cNvPr>
          <p:cNvSpPr txBox="1"/>
          <p:nvPr/>
        </p:nvSpPr>
        <p:spPr>
          <a:xfrm>
            <a:off x="7472235" y="3827776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xmlns="" id="{F4CA6BC5-73BF-85D4-3769-3B2C9C42FA16}"/>
              </a:ext>
            </a:extLst>
          </p:cNvPr>
          <p:cNvSpPr txBox="1"/>
          <p:nvPr/>
        </p:nvSpPr>
        <p:spPr>
          <a:xfrm>
            <a:off x="11208568" y="4205848"/>
            <a:ext cx="624082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4645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2423593" y="836712"/>
            <a:ext cx="3509129" cy="2808312"/>
            <a:chOff x="899592" y="836712"/>
            <a:chExt cx="3509129" cy="280831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8142" y="1156002"/>
              <a:ext cx="1560579" cy="1560579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2337700" cy="24395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o 7"/>
          <p:cNvGrpSpPr/>
          <p:nvPr/>
        </p:nvGrpSpPr>
        <p:grpSpPr>
          <a:xfrm>
            <a:off x="6715942" y="1205488"/>
            <a:ext cx="1252266" cy="4455760"/>
            <a:chOff x="6007111" y="1205488"/>
            <a:chExt cx="1252266" cy="4455760"/>
          </a:xfrm>
        </p:grpSpPr>
        <p:cxnSp>
          <p:nvCxnSpPr>
            <p:cNvPr id="9" name="Connettore 1 8"/>
            <p:cNvCxnSpPr/>
            <p:nvPr/>
          </p:nvCxnSpPr>
          <p:spPr>
            <a:xfrm>
              <a:off x="7248128" y="1205488"/>
              <a:ext cx="0" cy="445576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6007111" y="1268760"/>
              <a:ext cx="1252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altLang="it-IT" dirty="0">
                  <a:solidFill>
                    <a:srgbClr val="00B050"/>
                  </a:solidFill>
                  <a:latin typeface="Arial" panose="020B0604020202020204" pitchFamily="34" charset="0"/>
                </a:rPr>
                <a:t>≃</a:t>
              </a:r>
              <a:r>
                <a:rPr lang="it-IT" dirty="0">
                  <a:solidFill>
                    <a:srgbClr val="00B050"/>
                  </a:solidFill>
                </a:rPr>
                <a:t>13.9 MHz</a:t>
              </a:r>
            </a:p>
          </p:txBody>
        </p:sp>
      </p:grp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0EEE218F-FCAA-BD47-01E5-C34DD7D91EAA}"/>
              </a:ext>
            </a:extLst>
          </p:cNvPr>
          <p:cNvSpPr txBox="1"/>
          <p:nvPr/>
        </p:nvSpPr>
        <p:spPr>
          <a:xfrm>
            <a:off x="7752184" y="4365104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xmlns="" id="{55CE6B5D-DD6F-6AF6-D7A9-6B866B08C1C9}"/>
              </a:ext>
            </a:extLst>
          </p:cNvPr>
          <p:cNvSpPr txBox="1"/>
          <p:nvPr/>
        </p:nvSpPr>
        <p:spPr>
          <a:xfrm>
            <a:off x="11488517" y="4743176"/>
            <a:ext cx="624082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6921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085971"/>
            <a:ext cx="4354232" cy="125349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51384" y="3068960"/>
            <a:ext cx="11089232" cy="830997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2400" b="0" dirty="0">
                <a:solidFill>
                  <a:schemeClr val="tx1"/>
                </a:solidFill>
              </a:rPr>
              <a:t>The </a:t>
            </a:r>
            <a:r>
              <a:rPr lang="en-US" altLang="it-IT" sz="2400" b="0" i="1" dirty="0" err="1">
                <a:solidFill>
                  <a:schemeClr val="hlink"/>
                </a:solidFill>
              </a:rPr>
              <a:t>gyrofrequency</a:t>
            </a:r>
            <a:r>
              <a:rPr lang="en-US" altLang="it-IT" sz="2400" b="0" dirty="0">
                <a:solidFill>
                  <a:schemeClr val="tx1"/>
                </a:solidFill>
              </a:rPr>
              <a:t> is the angular frequency of the circular motion of a charged particle in the plane perpendicular to the magnetic field defined by the following relation:</a:t>
            </a:r>
          </a:p>
        </p:txBody>
      </p:sp>
      <p:pic>
        <p:nvPicPr>
          <p:cNvPr id="5" name="Picture 9" descr="gyrofrequ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42864"/>
            <a:ext cx="2768090" cy="2433306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1384" y="5498649"/>
            <a:ext cx="11089232" cy="830997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0" i="1" dirty="0">
                <a:solidFill>
                  <a:schemeClr val="tx1"/>
                </a:solidFill>
              </a:rPr>
              <a:t>H </a:t>
            </a:r>
            <a:r>
              <a:rPr lang="it-IT" altLang="it-IT" sz="2400" b="0" dirty="0" err="1">
                <a:solidFill>
                  <a:schemeClr val="tx1"/>
                </a:solidFill>
              </a:rPr>
              <a:t>is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magnetic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field</a:t>
            </a:r>
            <a:r>
              <a:rPr lang="it-IT" altLang="it-IT" sz="2400" b="0" dirty="0">
                <a:solidFill>
                  <a:schemeClr val="tx1"/>
                </a:solidFill>
              </a:rPr>
              <a:t>,</a:t>
            </a:r>
            <a:r>
              <a:rPr lang="it-IT" altLang="it-IT" sz="2400" b="0" i="1" dirty="0">
                <a:solidFill>
                  <a:schemeClr val="tx1"/>
                </a:solidFill>
              </a:rPr>
              <a:t> </a:t>
            </a:r>
            <a:r>
              <a:rPr lang="el-GR" sz="2400" b="0" i="1" dirty="0">
                <a:solidFill>
                  <a:schemeClr val="tx1"/>
                </a:solidFill>
              </a:rPr>
              <a:t>μ</a:t>
            </a:r>
            <a:r>
              <a:rPr lang="it-IT" sz="2400" b="0" baseline="-25000" dirty="0">
                <a:solidFill>
                  <a:schemeClr val="tx1"/>
                </a:solidFill>
              </a:rPr>
              <a:t>0</a:t>
            </a:r>
            <a:r>
              <a:rPr lang="it-IT" sz="2400" b="0" dirty="0">
                <a:solidFill>
                  <a:schemeClr val="tx1"/>
                </a:solidFill>
              </a:rPr>
              <a:t> the </a:t>
            </a:r>
            <a:r>
              <a:rPr lang="it-IT" sz="2400" b="0" dirty="0" err="1">
                <a:solidFill>
                  <a:schemeClr val="tx1"/>
                </a:solidFill>
              </a:rPr>
              <a:t>magnetic</a:t>
            </a:r>
            <a:r>
              <a:rPr lang="it-IT" sz="2400" b="0" dirty="0">
                <a:solidFill>
                  <a:schemeClr val="tx1"/>
                </a:solidFill>
              </a:rPr>
              <a:t> </a:t>
            </a:r>
            <a:r>
              <a:rPr lang="it-IT" sz="2400" b="0" dirty="0" err="1">
                <a:solidFill>
                  <a:schemeClr val="tx1"/>
                </a:solidFill>
              </a:rPr>
              <a:t>permeability</a:t>
            </a:r>
            <a:r>
              <a:rPr lang="it-IT" sz="2400" b="0" dirty="0">
                <a:solidFill>
                  <a:schemeClr val="tx1"/>
                </a:solidFill>
              </a:rPr>
              <a:t> of the free </a:t>
            </a:r>
            <a:r>
              <a:rPr lang="it-IT" sz="2400" b="0" dirty="0" err="1">
                <a:solidFill>
                  <a:schemeClr val="tx1"/>
                </a:solidFill>
              </a:rPr>
              <a:t>space</a:t>
            </a:r>
            <a:r>
              <a:rPr lang="it-IT" sz="2400" b="0" dirty="0">
                <a:solidFill>
                  <a:schemeClr val="tx1"/>
                </a:solidFill>
              </a:rPr>
              <a:t>, </a:t>
            </a:r>
            <a:r>
              <a:rPr lang="it-IT" altLang="it-IT" sz="2400" b="0" i="1" dirty="0">
                <a:solidFill>
                  <a:schemeClr val="tx1"/>
                </a:solidFill>
              </a:rPr>
              <a:t>q </a:t>
            </a:r>
            <a:r>
              <a:rPr lang="it-IT" altLang="it-IT" sz="2400" b="0" dirty="0">
                <a:solidFill>
                  <a:schemeClr val="tx1"/>
                </a:solidFill>
              </a:rPr>
              <a:t>the </a:t>
            </a:r>
            <a:r>
              <a:rPr lang="it-IT" altLang="it-IT" sz="2400" b="0" dirty="0" err="1">
                <a:solidFill>
                  <a:schemeClr val="tx1"/>
                </a:solidFill>
              </a:rPr>
              <a:t>charge</a:t>
            </a:r>
            <a:r>
              <a:rPr lang="it-IT" altLang="it-IT" sz="2400" b="0" dirty="0">
                <a:solidFill>
                  <a:schemeClr val="tx1"/>
                </a:solidFill>
              </a:rPr>
              <a:t> of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particle</a:t>
            </a:r>
            <a:r>
              <a:rPr lang="it-IT" altLang="it-IT" sz="2400" b="0" dirty="0">
                <a:solidFill>
                  <a:schemeClr val="tx1"/>
                </a:solidFill>
              </a:rPr>
              <a:t>, and </a:t>
            </a:r>
            <a:r>
              <a:rPr lang="it-IT" altLang="it-IT" sz="2400" b="0" i="1" dirty="0">
                <a:solidFill>
                  <a:schemeClr val="tx1"/>
                </a:solidFill>
              </a:rPr>
              <a:t>m</a:t>
            </a:r>
            <a:r>
              <a:rPr lang="it-IT" altLang="it-IT" sz="2400" b="0" dirty="0">
                <a:solidFill>
                  <a:schemeClr val="tx1"/>
                </a:solidFill>
              </a:rPr>
              <a:t> the mass of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charged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particle</a:t>
            </a:r>
            <a:r>
              <a:rPr lang="it-IT" sz="2400" b="0" dirty="0">
                <a:solidFill>
                  <a:schemeClr val="tx1"/>
                </a:solidFill>
              </a:rPr>
              <a:t>.</a:t>
            </a:r>
            <a:endParaRPr lang="en-US" altLang="it-IT" sz="2400" b="0" dirty="0">
              <a:solidFill>
                <a:schemeClr val="tx1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503712" y="-27384"/>
            <a:ext cx="5000660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it-IT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Gyrofrequency</a:t>
            </a:r>
            <a:endParaRPr lang="it-IT" sz="24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273768" y="4130669"/>
            <a:ext cx="1902893" cy="1152128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4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2423592" y="836712"/>
            <a:ext cx="6268612" cy="2808312"/>
            <a:chOff x="899592" y="836712"/>
            <a:chExt cx="6268612" cy="2808312"/>
          </a:xfrm>
        </p:grpSpPr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3993885" cy="24395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205488"/>
              <a:ext cx="2236164" cy="207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95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423593" y="836712"/>
            <a:ext cx="6984775" cy="3528392"/>
            <a:chOff x="899592" y="836712"/>
            <a:chExt cx="6984775" cy="35283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90" y="1332729"/>
              <a:ext cx="1560579" cy="1560579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6370148" cy="31596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sellaDiTesto 8"/>
          <p:cNvSpPr txBox="1"/>
          <p:nvPr/>
        </p:nvSpPr>
        <p:spPr>
          <a:xfrm>
            <a:off x="7661197" y="3020549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1458276" y="3398621"/>
            <a:ext cx="58702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8262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2423592" y="836712"/>
            <a:ext cx="6268612" cy="3240360"/>
            <a:chOff x="899592" y="836712"/>
            <a:chExt cx="6268612" cy="3240360"/>
          </a:xfrm>
        </p:grpSpPr>
        <p:sp>
          <p:nvSpPr>
            <p:cNvPr id="5" name="Ovale 4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2 5"/>
            <p:cNvCxnSpPr>
              <a:stCxn id="5" idx="5"/>
            </p:cNvCxnSpPr>
            <p:nvPr/>
          </p:nvCxnSpPr>
          <p:spPr>
            <a:xfrm>
              <a:off x="1514219" y="1205488"/>
              <a:ext cx="3921877" cy="28715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205488"/>
              <a:ext cx="2236164" cy="207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6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631504" y="-27384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Now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it’s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your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turn!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423593" y="836712"/>
            <a:ext cx="6423677" cy="3960440"/>
            <a:chOff x="899592" y="836712"/>
            <a:chExt cx="6423677" cy="396044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90" y="1332729"/>
              <a:ext cx="1560579" cy="1560579"/>
            </a:xfrm>
            <a:prstGeom prst="rect">
              <a:avLst/>
            </a:prstGeom>
          </p:spPr>
        </p:pic>
        <p:sp>
          <p:nvSpPr>
            <p:cNvPr id="6" name="Ovale 5"/>
            <p:cNvSpPr/>
            <p:nvPr/>
          </p:nvSpPr>
          <p:spPr>
            <a:xfrm>
              <a:off x="899592" y="836712"/>
              <a:ext cx="720080" cy="432048"/>
            </a:xfrm>
            <a:prstGeom prst="ellipse">
              <a:avLst/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>
              <a:stCxn id="6" idx="5"/>
            </p:cNvCxnSpPr>
            <p:nvPr/>
          </p:nvCxnSpPr>
          <p:spPr>
            <a:xfrm>
              <a:off x="1514219" y="1205488"/>
              <a:ext cx="5028760" cy="359166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/>
          <p:cNvSpPr txBox="1"/>
          <p:nvPr/>
        </p:nvSpPr>
        <p:spPr>
          <a:xfrm>
            <a:off x="7661197" y="3020549"/>
            <a:ext cx="438440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 to validate a </a:t>
            </a:r>
            <a:r>
              <a:rPr lang="it-IT" sz="2400" dirty="0" err="1"/>
              <a:t>reliable</a:t>
            </a:r>
            <a:endParaRPr lang="it-IT" sz="2400" dirty="0"/>
          </a:p>
          <a:p>
            <a:r>
              <a:rPr lang="it-IT" sz="2400" dirty="0" err="1"/>
              <a:t>value</a:t>
            </a:r>
            <a:r>
              <a:rPr lang="it-IT" sz="2400" dirty="0"/>
              <a:t> for foF2?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458276" y="3398621"/>
            <a:ext cx="58702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976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ircular building with arches with Colosseum in the background&#10;&#10;AI-generated content may be incorrect.">
            <a:extLst>
              <a:ext uri="{FF2B5EF4-FFF2-40B4-BE49-F238E27FC236}">
                <a16:creationId xmlns:a16="http://schemas.microsoft.com/office/drawing/2014/main" xmlns="" id="{E593EC6C-7F9D-3B7D-0F3F-4C744BFE8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792708"/>
            <a:ext cx="9061377" cy="5272583"/>
          </a:xfrm>
          <a:prstGeom prst="rect">
            <a:avLst/>
          </a:prstGeom>
        </p:spPr>
      </p:pic>
      <p:sp>
        <p:nvSpPr>
          <p:cNvPr id="2" name="Rettangolo 10">
            <a:extLst>
              <a:ext uri="{FF2B5EF4-FFF2-40B4-BE49-F238E27FC236}">
                <a16:creationId xmlns:a16="http://schemas.microsoft.com/office/drawing/2014/main" xmlns="" id="{4A17E193-A763-A399-66FB-891B2633B033}"/>
              </a:ext>
            </a:extLst>
          </p:cNvPr>
          <p:cNvSpPr/>
          <p:nvPr/>
        </p:nvSpPr>
        <p:spPr>
          <a:xfrm rot="19255266">
            <a:off x="349139" y="1110106"/>
            <a:ext cx="316682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</a:t>
            </a:r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it-IT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2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558F7E-818D-A371-F7C0-AF39EED2126D}"/>
              </a:ext>
            </a:extLst>
          </p:cNvPr>
          <p:cNvSpPr txBox="1"/>
          <p:nvPr/>
        </p:nvSpPr>
        <p:spPr>
          <a:xfrm>
            <a:off x="3612531" y="2921168"/>
            <a:ext cx="4966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203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9600" y="553339"/>
            <a:ext cx="1157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AIS-INGV ionosonde was installed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Malindi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(3.1° S, 40.1° E) in July 2023.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new installation is extremely important for two main reasons: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fills a gap in terms of data coverage over the African region;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located within the equatorial ionization anomaly (EIA) and close to its trough.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37" y="1890146"/>
            <a:ext cx="7981070" cy="4155697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5003635" y="3441448"/>
            <a:ext cx="4027147" cy="1541013"/>
            <a:chOff x="4853809" y="3410272"/>
            <a:chExt cx="4027147" cy="1541013"/>
          </a:xfrm>
        </p:grpSpPr>
        <p:sp>
          <p:nvSpPr>
            <p:cNvPr id="5" name="Ovale 4"/>
            <p:cNvSpPr/>
            <p:nvPr/>
          </p:nvSpPr>
          <p:spPr>
            <a:xfrm>
              <a:off x="6439764" y="4602706"/>
              <a:ext cx="109182" cy="10235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/>
            <p:cNvSpPr/>
            <p:nvPr/>
          </p:nvSpPr>
          <p:spPr>
            <a:xfrm>
              <a:off x="6482981" y="4461680"/>
              <a:ext cx="109182" cy="10235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6587614" y="4573137"/>
              <a:ext cx="109182" cy="10235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657195" y="4381500"/>
              <a:ext cx="109182" cy="10235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/>
            <p:cNvSpPr/>
            <p:nvPr/>
          </p:nvSpPr>
          <p:spPr>
            <a:xfrm>
              <a:off x="6134550" y="3649386"/>
              <a:ext cx="109182" cy="10235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793666" y="4705064"/>
              <a:ext cx="7216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Hermanus</a:t>
              </a:r>
              <a:endParaRPr lang="it-IT" sz="1000" dirty="0"/>
            </a:p>
          </p:txBody>
        </p:sp>
        <p:cxnSp>
          <p:nvCxnSpPr>
            <p:cNvPr id="11" name="Connettore 2 10"/>
            <p:cNvCxnSpPr/>
            <p:nvPr/>
          </p:nvCxnSpPr>
          <p:spPr>
            <a:xfrm flipV="1">
              <a:off x="6346209" y="4681182"/>
              <a:ext cx="122830" cy="122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6904584" y="4665501"/>
              <a:ext cx="9204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Grahamstown</a:t>
              </a:r>
              <a:endParaRPr lang="it-IT" sz="10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5170857" y="4252222"/>
              <a:ext cx="15632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Louisvale</a:t>
              </a:r>
              <a:r>
                <a:rPr lang="it-IT" sz="1000" dirty="0"/>
                <a:t> (</a:t>
              </a:r>
              <a:r>
                <a:rPr lang="it-IT" sz="1000" dirty="0" err="1"/>
                <a:t>stopped</a:t>
              </a:r>
              <a:r>
                <a:rPr lang="it-IT" sz="1000" dirty="0"/>
                <a:t> JUL 19)</a:t>
              </a:r>
            </a:p>
          </p:txBody>
        </p:sp>
        <p:cxnSp>
          <p:nvCxnSpPr>
            <p:cNvPr id="14" name="Connettore 2 13"/>
            <p:cNvCxnSpPr>
              <a:endCxn id="6" idx="2"/>
            </p:cNvCxnSpPr>
            <p:nvPr/>
          </p:nvCxnSpPr>
          <p:spPr>
            <a:xfrm>
              <a:off x="6278091" y="4432679"/>
              <a:ext cx="204890" cy="801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H="1" flipV="1">
              <a:off x="6763812" y="4424587"/>
              <a:ext cx="465172" cy="1062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 flipV="1">
              <a:off x="6674212" y="4650359"/>
              <a:ext cx="333913" cy="1127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7104508" y="4404138"/>
              <a:ext cx="17764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Madimbo</a:t>
              </a:r>
              <a:r>
                <a:rPr lang="it-IT" sz="1000" dirty="0"/>
                <a:t> (</a:t>
              </a:r>
              <a:r>
                <a:rPr lang="it-IT" sz="1000" dirty="0" err="1"/>
                <a:t>stopped</a:t>
              </a:r>
              <a:r>
                <a:rPr lang="it-IT" sz="1000" dirty="0"/>
                <a:t> AUG 2019)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853809" y="3410272"/>
              <a:ext cx="15472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Ilorin(</a:t>
              </a:r>
              <a:r>
                <a:rPr lang="it-IT" sz="1000" dirty="0" err="1"/>
                <a:t>stopped</a:t>
              </a:r>
              <a:r>
                <a:rPr lang="it-IT" sz="1000" dirty="0"/>
                <a:t> NOV 2021)</a:t>
              </a:r>
            </a:p>
          </p:txBody>
        </p:sp>
        <p:cxnSp>
          <p:nvCxnSpPr>
            <p:cNvPr id="19" name="Connettore 2 18"/>
            <p:cNvCxnSpPr>
              <a:endCxn id="9" idx="1"/>
            </p:cNvCxnSpPr>
            <p:nvPr/>
          </p:nvCxnSpPr>
          <p:spPr>
            <a:xfrm>
              <a:off x="5905135" y="3593247"/>
              <a:ext cx="245404" cy="711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19"/>
          <p:cNvGrpSpPr/>
          <p:nvPr/>
        </p:nvGrpSpPr>
        <p:grpSpPr>
          <a:xfrm>
            <a:off x="6990994" y="3763392"/>
            <a:ext cx="1874709" cy="430887"/>
            <a:chOff x="7033259" y="3630118"/>
            <a:chExt cx="1874709" cy="430887"/>
          </a:xfrm>
        </p:grpSpPr>
        <p:sp>
          <p:nvSpPr>
            <p:cNvPr id="21" name="Ovale 20"/>
            <p:cNvSpPr/>
            <p:nvPr/>
          </p:nvSpPr>
          <p:spPr>
            <a:xfrm>
              <a:off x="7033259" y="3741419"/>
              <a:ext cx="118167" cy="114073"/>
            </a:xfrm>
            <a:prstGeom prst="ellipse">
              <a:avLst/>
            </a:prstGeom>
            <a:solidFill>
              <a:srgbClr val="06D82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7092341" y="3630118"/>
              <a:ext cx="18156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/>
                <a:t>Malindi (6.48 S; 111.94 E)</a:t>
              </a:r>
            </a:p>
            <a:p>
              <a:r>
                <a:rPr lang="it-IT" sz="1100" dirty="0" err="1"/>
                <a:t>operating</a:t>
              </a:r>
              <a:r>
                <a:rPr lang="it-IT" sz="1100" dirty="0"/>
                <a:t> </a:t>
              </a:r>
              <a:r>
                <a:rPr lang="it-IT" sz="1100" dirty="0" err="1"/>
                <a:t>since</a:t>
              </a:r>
              <a:r>
                <a:rPr lang="it-IT" sz="1100" dirty="0"/>
                <a:t> August 2023</a:t>
              </a: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2711624" y="6006684"/>
            <a:ext cx="7032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dashed curves depict the QD magnetic parallels.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Pignalberi</a:t>
            </a:r>
            <a:r>
              <a:rPr lang="it-IT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Pietrella &amp; </a:t>
            </a:r>
            <a:r>
              <a:rPr lang="it-IT" sz="1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Pezzopane</a:t>
            </a:r>
            <a:r>
              <a:rPr lang="it-IT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654C170-F22C-EA0E-7CF1-1783B248D590}"/>
              </a:ext>
            </a:extLst>
          </p:cNvPr>
          <p:cNvSpPr txBox="1"/>
          <p:nvPr/>
        </p:nvSpPr>
        <p:spPr>
          <a:xfrm>
            <a:off x="9279284" y="2211031"/>
            <a:ext cx="2727185" cy="954107"/>
          </a:xfrm>
          <a:prstGeom prst="rect">
            <a:avLst/>
          </a:prstGeom>
          <a:solidFill>
            <a:srgbClr val="7CD2C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NORISK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ionosondes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digisondes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installed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continent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of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itolo 1"/>
          <p:cNvSpPr txBox="1">
            <a:spLocks/>
          </p:cNvSpPr>
          <p:nvPr/>
        </p:nvSpPr>
        <p:spPr>
          <a:xfrm>
            <a:off x="3783665" y="0"/>
            <a:ext cx="5960286" cy="3111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 b="1" dirty="0">
                <a:latin typeface="Bradley Hand ITC" panose="03070402050302030203" pitchFamily="66" charset="0"/>
                <a:cs typeface="Calibri" panose="020F0502020204030204" pitchFamily="34" charset="0"/>
              </a:rPr>
              <a:t>The AIS-INGV </a:t>
            </a:r>
            <a:r>
              <a:rPr lang="en-GB" sz="2400" b="1" dirty="0" err="1">
                <a:latin typeface="Bradley Hand ITC" panose="03070402050302030203" pitchFamily="66" charset="0"/>
                <a:cs typeface="Calibri" panose="020F0502020204030204" pitchFamily="34" charset="0"/>
              </a:rPr>
              <a:t>Malindi</a:t>
            </a:r>
            <a:r>
              <a:rPr lang="en-GB" sz="2400" b="1" dirty="0">
                <a:latin typeface="Bradley Hand ITC" panose="03070402050302030203" pitchFamily="66" charset="0"/>
                <a:cs typeface="Calibri" panose="020F0502020204030204" pitchFamily="34" charset="0"/>
              </a:rPr>
              <a:t> ionosonde</a:t>
            </a:r>
            <a:endParaRPr lang="it-IT" sz="2400" b="1" dirty="0"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4" y="748714"/>
            <a:ext cx="6123741" cy="30317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76" y="3319336"/>
            <a:ext cx="6017238" cy="3001245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667446" y="2444957"/>
            <a:ext cx="4496363" cy="2946629"/>
            <a:chOff x="667446" y="2444957"/>
            <a:chExt cx="4496363" cy="2946629"/>
          </a:xfrm>
        </p:grpSpPr>
        <p:cxnSp>
          <p:nvCxnSpPr>
            <p:cNvPr id="5" name="Connettore 1 4"/>
            <p:cNvCxnSpPr/>
            <p:nvPr/>
          </p:nvCxnSpPr>
          <p:spPr>
            <a:xfrm flipV="1">
              <a:off x="667446" y="2629623"/>
              <a:ext cx="1962289" cy="667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>
              <a:off x="2629735" y="2444957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>
                  <a:solidFill>
                    <a:srgbClr val="00B0F0"/>
                  </a:solidFill>
                </a:rPr>
                <a:t>h</a:t>
              </a:r>
              <a:r>
                <a:rPr lang="it-IT" dirty="0" err="1">
                  <a:solidFill>
                    <a:srgbClr val="00B0F0"/>
                  </a:solidFill>
                </a:rPr>
                <a:t>’F</a:t>
              </a:r>
              <a:r>
                <a:rPr lang="it-IT" dirty="0">
                  <a:solidFill>
                    <a:srgbClr val="00B0F0"/>
                  </a:solidFill>
                </a:rPr>
                <a:t> = 366 km</a:t>
              </a:r>
            </a:p>
          </p:txBody>
        </p:sp>
        <p:cxnSp>
          <p:nvCxnSpPr>
            <p:cNvPr id="7" name="Connettore 1 6"/>
            <p:cNvCxnSpPr/>
            <p:nvPr/>
          </p:nvCxnSpPr>
          <p:spPr>
            <a:xfrm flipV="1">
              <a:off x="1821014" y="5206920"/>
              <a:ext cx="1962289" cy="667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3783303" y="5022254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>
                  <a:solidFill>
                    <a:srgbClr val="00B0F0"/>
                  </a:solidFill>
                </a:rPr>
                <a:t>h</a:t>
              </a:r>
              <a:r>
                <a:rPr lang="it-IT" dirty="0" err="1">
                  <a:solidFill>
                    <a:srgbClr val="00B0F0"/>
                  </a:solidFill>
                </a:rPr>
                <a:t>’F</a:t>
              </a:r>
              <a:r>
                <a:rPr lang="it-IT" dirty="0">
                  <a:solidFill>
                    <a:srgbClr val="00B0F0"/>
                  </a:solidFill>
                </a:rPr>
                <a:t> = 357 km</a:t>
              </a:r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2" y="2142391"/>
            <a:ext cx="5273026" cy="103731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6731415" y="642034"/>
            <a:ext cx="5140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Considered period: hourly ionograms from August 2023 to July 2024 for which the virtual height of the base of the F layer (</a:t>
            </a:r>
            <a:r>
              <a:rPr lang="en-US" i="1" dirty="0" err="1"/>
              <a:t>h</a:t>
            </a:r>
            <a:r>
              <a:rPr lang="en-US" dirty="0" err="1"/>
              <a:t>’F</a:t>
            </a:r>
            <a:r>
              <a:rPr lang="en-US" dirty="0"/>
              <a:t>), when possible, was manually validated through the </a:t>
            </a:r>
            <a:r>
              <a:rPr lang="en-US" i="1" dirty="0" err="1"/>
              <a:t>Interpre</a:t>
            </a:r>
            <a:r>
              <a:rPr lang="en-US" dirty="0"/>
              <a:t> software (</a:t>
            </a:r>
            <a:r>
              <a:rPr lang="en-US" dirty="0" err="1">
                <a:solidFill>
                  <a:srgbClr val="00B050"/>
                </a:solidFill>
              </a:rPr>
              <a:t>Pezzopane</a:t>
            </a:r>
            <a:r>
              <a:rPr lang="en-US" dirty="0">
                <a:solidFill>
                  <a:srgbClr val="00B050"/>
                </a:solidFill>
              </a:rPr>
              <a:t>, 2004</a:t>
            </a:r>
            <a:r>
              <a:rPr lang="en-US" dirty="0"/>
              <a:t>).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199456" y="-27384"/>
            <a:ext cx="8861673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Estimation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the plasma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vertical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drift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00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" y="779797"/>
            <a:ext cx="4014766" cy="23894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95" y="793965"/>
            <a:ext cx="4013291" cy="23886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00" y="803345"/>
            <a:ext cx="4066200" cy="2392604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2295177" y="1051669"/>
            <a:ext cx="8654182" cy="1896823"/>
            <a:chOff x="2295177" y="792480"/>
            <a:chExt cx="8654182" cy="1896823"/>
          </a:xfrm>
        </p:grpSpPr>
        <p:sp>
          <p:nvSpPr>
            <p:cNvPr id="6" name="Rettangolo 5"/>
            <p:cNvSpPr/>
            <p:nvPr/>
          </p:nvSpPr>
          <p:spPr>
            <a:xfrm>
              <a:off x="2295177" y="792480"/>
              <a:ext cx="889983" cy="1873963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6173176" y="792480"/>
              <a:ext cx="889983" cy="1873963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10059376" y="815340"/>
              <a:ext cx="889983" cy="1873963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312420" y="3291949"/>
            <a:ext cx="11631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apparent vertical F-layer drift, inferred from ionosonde measurements as </a:t>
            </a:r>
            <a:r>
              <a:rPr lang="el-GR" dirty="0"/>
              <a:t>Δ</a:t>
            </a:r>
            <a:r>
              <a:rPr lang="en-US" dirty="0"/>
              <a:t>(</a:t>
            </a:r>
            <a:r>
              <a:rPr lang="en-US" i="1" dirty="0" err="1"/>
              <a:t>h</a:t>
            </a:r>
            <a:r>
              <a:rPr lang="en-US" dirty="0" err="1"/>
              <a:t>'F</a:t>
            </a:r>
            <a:r>
              <a:rPr lang="en-US" dirty="0"/>
              <a:t>)/</a:t>
            </a:r>
            <a:r>
              <a:rPr lang="el-GR" dirty="0"/>
              <a:t>Δ</a:t>
            </a:r>
            <a:r>
              <a:rPr lang="en-US" i="1" dirty="0"/>
              <a:t>t</a:t>
            </a:r>
            <a:r>
              <a:rPr lang="en-US" dirty="0"/>
              <a:t> is, as theoretically predicted (</a:t>
            </a:r>
            <a:r>
              <a:rPr lang="en-US" dirty="0" err="1">
                <a:solidFill>
                  <a:srgbClr val="00B050"/>
                </a:solidFill>
              </a:rPr>
              <a:t>Bittencourt</a:t>
            </a:r>
            <a:r>
              <a:rPr lang="en-US" dirty="0">
                <a:solidFill>
                  <a:srgbClr val="00B050"/>
                </a:solidFill>
              </a:rPr>
              <a:t> and Abdu, 1981</a:t>
            </a:r>
            <a:r>
              <a:rPr lang="en-US" dirty="0"/>
              <a:t>) and experimentally verified (e.g., </a:t>
            </a:r>
            <a:r>
              <a:rPr lang="en-US" dirty="0">
                <a:solidFill>
                  <a:srgbClr val="00B050"/>
                </a:solidFill>
              </a:rPr>
              <a:t>Batista et al., 1986</a:t>
            </a:r>
            <a:r>
              <a:rPr lang="en-US" dirty="0"/>
              <a:t>), representative of the vertical </a:t>
            </a:r>
            <a:r>
              <a:rPr lang="en-US" b="1" dirty="0" err="1"/>
              <a:t>E</a:t>
            </a:r>
            <a:r>
              <a:rPr lang="en-US" dirty="0" err="1"/>
              <a:t>x</a:t>
            </a:r>
            <a:r>
              <a:rPr lang="en-US" b="1" dirty="0" err="1"/>
              <a:t>B</a:t>
            </a:r>
            <a:r>
              <a:rPr lang="en-US" dirty="0"/>
              <a:t> plasma drift velocity </a:t>
            </a:r>
            <a:r>
              <a:rPr lang="en-US" b="1" dirty="0"/>
              <a:t>only around the times of pre-reversal vertical drift enhancements</a:t>
            </a:r>
            <a:r>
              <a:rPr lang="en-US" dirty="0"/>
              <a:t>, when the layer is high (around 300 km or more).</a:t>
            </a:r>
          </a:p>
          <a:p>
            <a:endParaRPr lang="en-US" dirty="0"/>
          </a:p>
          <a:p>
            <a:r>
              <a:rPr lang="en-US" dirty="0"/>
              <a:t>For smaller heights, the apparent vertical velocity starts to depart significantly from the vertical </a:t>
            </a:r>
            <a:r>
              <a:rPr lang="en-US" b="1" dirty="0" err="1"/>
              <a:t>E</a:t>
            </a:r>
            <a:r>
              <a:rPr lang="en-US" dirty="0" err="1"/>
              <a:t>x</a:t>
            </a:r>
            <a:r>
              <a:rPr lang="en-US" b="1" dirty="0" err="1"/>
              <a:t>B</a:t>
            </a:r>
            <a:r>
              <a:rPr lang="en-US" b="1" dirty="0"/>
              <a:t> </a:t>
            </a:r>
            <a:r>
              <a:rPr lang="en-US" dirty="0"/>
              <a:t>drift velocity, because of the increasing dominance of the recombination process at these lower heights.</a:t>
            </a:r>
          </a:p>
          <a:p>
            <a:endParaRPr lang="en-US" dirty="0"/>
          </a:p>
          <a:p>
            <a:r>
              <a:rPr lang="en-US" dirty="0"/>
              <a:t>According to the literature, the time window considered reliable is: 12:30 – 19:00 UT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295177" y="261765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12:30 – 19:00</a:t>
            </a:r>
            <a:endParaRPr lang="it-IT" sz="1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168364" y="261765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12:30 – 19:00</a:t>
            </a:r>
            <a:endParaRPr lang="it-IT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0054564" y="264813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12:30 – 19:00</a:t>
            </a:r>
            <a:endParaRPr lang="it-IT" sz="1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71875" y="1165636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(</a:t>
            </a:r>
            <a:r>
              <a:rPr lang="it-IT" sz="800" dirty="0" err="1">
                <a:solidFill>
                  <a:srgbClr val="00B050"/>
                </a:solidFill>
              </a:rPr>
              <a:t>Fejer</a:t>
            </a:r>
            <a:r>
              <a:rPr lang="it-IT" sz="800" dirty="0">
                <a:solidFill>
                  <a:srgbClr val="00B050"/>
                </a:solidFill>
              </a:rPr>
              <a:t> et al. (2008) </a:t>
            </a:r>
            <a:r>
              <a:rPr lang="it-IT" sz="800" dirty="0"/>
              <a:t>model)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752494" y="1173587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(</a:t>
            </a:r>
            <a:r>
              <a:rPr lang="it-IT" sz="800" dirty="0" err="1">
                <a:solidFill>
                  <a:srgbClr val="00B050"/>
                </a:solidFill>
              </a:rPr>
              <a:t>Fejer</a:t>
            </a:r>
            <a:r>
              <a:rPr lang="it-IT" sz="800" dirty="0">
                <a:solidFill>
                  <a:srgbClr val="00B050"/>
                </a:solidFill>
              </a:rPr>
              <a:t> et al. (2008) </a:t>
            </a:r>
            <a:r>
              <a:rPr lang="it-IT" sz="800" dirty="0"/>
              <a:t>model)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623488" y="1189489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(</a:t>
            </a:r>
            <a:r>
              <a:rPr lang="it-IT" sz="800" dirty="0" err="1">
                <a:solidFill>
                  <a:srgbClr val="00B050"/>
                </a:solidFill>
              </a:rPr>
              <a:t>Fejer</a:t>
            </a:r>
            <a:r>
              <a:rPr lang="it-IT" sz="800" dirty="0">
                <a:solidFill>
                  <a:srgbClr val="00B050"/>
                </a:solidFill>
              </a:rPr>
              <a:t> et al. (2008) </a:t>
            </a:r>
            <a:r>
              <a:rPr lang="it-IT" sz="800" dirty="0"/>
              <a:t>model)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199456" y="-27384"/>
            <a:ext cx="8861673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Estimation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the plasma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vertical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drift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098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qw.googleusercontent.com/docsz/AD_4nXf80KDlNT925dyQm2d2G2ahdyxkP-HzIwukvxg9jPFTNFVCORPA6p6ukfz9v3_pXjl7peNDPnWAma0G2mXAo_AGpS-Ym3OPg8VvRqE8uY4z7WLbvjn49DKMhRhEplZFBiOBDpxLB2_BONOlFDilPgldLjE?key=hLog7wiLxQ90NM8xvKucp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548680"/>
            <a:ext cx="12241360" cy="57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128448" y="1161807"/>
            <a:ext cx="2808312" cy="5112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607112" y="141044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199456" y="-27384"/>
            <a:ext cx="8861673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Estimation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the plasma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vertical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drift</a:t>
            </a: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18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1384" y="620688"/>
            <a:ext cx="11089232" cy="156966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b="0" dirty="0">
                <a:solidFill>
                  <a:schemeClr val="tx1"/>
                </a:solidFill>
              </a:rPr>
              <a:t>The </a:t>
            </a:r>
            <a:r>
              <a:rPr lang="it-IT" altLang="it-IT" sz="2400" b="0" i="1" dirty="0" err="1">
                <a:solidFill>
                  <a:schemeClr val="hlink"/>
                </a:solidFill>
              </a:rPr>
              <a:t>magnetoionic</a:t>
            </a:r>
            <a:r>
              <a:rPr lang="it-IT" altLang="it-IT" sz="2400" b="0" i="1" dirty="0">
                <a:solidFill>
                  <a:schemeClr val="hlink"/>
                </a:solidFill>
              </a:rPr>
              <a:t> </a:t>
            </a:r>
            <a:r>
              <a:rPr lang="it-IT" altLang="it-IT" sz="2400" b="0" i="1" dirty="0" err="1">
                <a:solidFill>
                  <a:schemeClr val="hlink"/>
                </a:solidFill>
              </a:rPr>
              <a:t>theory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is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concerned</a:t>
            </a:r>
            <a:r>
              <a:rPr lang="it-IT" altLang="it-IT" sz="2400" b="0" dirty="0">
                <a:solidFill>
                  <a:schemeClr val="tx1"/>
                </a:solidFill>
              </a:rPr>
              <a:t> with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propagation</a:t>
            </a:r>
            <a:r>
              <a:rPr lang="it-IT" altLang="it-IT" sz="2400" b="0" dirty="0">
                <a:solidFill>
                  <a:schemeClr val="tx1"/>
                </a:solidFill>
              </a:rPr>
              <a:t> of </a:t>
            </a:r>
            <a:r>
              <a:rPr lang="it-IT" altLang="it-IT" sz="2400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waves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through</a:t>
            </a:r>
            <a:r>
              <a:rPr lang="it-IT" altLang="it-IT" sz="2400" b="0" dirty="0">
                <a:solidFill>
                  <a:schemeClr val="tx1"/>
                </a:solidFill>
              </a:rPr>
              <a:t> a </a:t>
            </a:r>
            <a:r>
              <a:rPr lang="it-IT" altLang="it-IT" sz="2400" b="0" dirty="0" err="1">
                <a:solidFill>
                  <a:srgbClr val="00B0F0"/>
                </a:solidFill>
              </a:rPr>
              <a:t>magnetoplasma</a:t>
            </a:r>
            <a:r>
              <a:rPr lang="it-IT" altLang="it-IT" sz="2400" b="0" dirty="0">
                <a:solidFill>
                  <a:schemeClr val="tx1"/>
                </a:solidFill>
              </a:rPr>
              <a:t>. </a:t>
            </a:r>
            <a:endParaRPr lang="en-US" altLang="it-IT" sz="2400" b="0" dirty="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2400" b="0" dirty="0" err="1">
                <a:solidFill>
                  <a:schemeClr val="tx1"/>
                </a:solidFill>
              </a:rPr>
              <a:t>Specifically</a:t>
            </a:r>
            <a:r>
              <a:rPr lang="it-IT" altLang="it-IT" sz="2400" b="0" dirty="0">
                <a:solidFill>
                  <a:schemeClr val="tx1"/>
                </a:solidFill>
              </a:rPr>
              <a:t>,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reflection</a:t>
            </a:r>
            <a:r>
              <a:rPr lang="it-IT" altLang="it-IT" sz="2400" b="0" dirty="0">
                <a:solidFill>
                  <a:schemeClr val="tx1"/>
                </a:solidFill>
              </a:rPr>
              <a:t> of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wave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occurs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when</a:t>
            </a:r>
            <a:r>
              <a:rPr lang="it-IT" altLang="it-IT" sz="2400" b="0" dirty="0">
                <a:solidFill>
                  <a:schemeClr val="tx1"/>
                </a:solidFill>
              </a:rPr>
              <a:t> the </a:t>
            </a:r>
            <a:r>
              <a:rPr lang="it-IT" altLang="it-IT" sz="2400" b="0" dirty="0" err="1">
                <a:solidFill>
                  <a:schemeClr val="tx1"/>
                </a:solidFill>
              </a:rPr>
              <a:t>ionospheric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refractive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index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is</a:t>
            </a:r>
            <a:r>
              <a:rPr lang="it-IT" altLang="it-IT" sz="2400" b="0" dirty="0">
                <a:solidFill>
                  <a:schemeClr val="tx1"/>
                </a:solidFill>
              </a:rPr>
              <a:t> </a:t>
            </a:r>
            <a:r>
              <a:rPr lang="it-IT" altLang="it-IT" sz="2400" b="0" dirty="0" err="1">
                <a:solidFill>
                  <a:schemeClr val="tx1"/>
                </a:solidFill>
              </a:rPr>
              <a:t>equal</a:t>
            </a:r>
            <a:r>
              <a:rPr lang="it-IT" altLang="it-IT" sz="2400" b="0" dirty="0">
                <a:solidFill>
                  <a:schemeClr val="tx1"/>
                </a:solidFill>
              </a:rPr>
              <a:t> to 0 </a:t>
            </a:r>
            <a:r>
              <a:rPr lang="it-IT" altLang="it-IT" sz="2400" b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altLang="it-IT" sz="2400" b="0" i="1" dirty="0">
                <a:solidFill>
                  <a:schemeClr val="tx1"/>
                </a:solidFill>
                <a:sym typeface="Wingdings" panose="05000000000000000000" pitchFamily="2" charset="2"/>
              </a:rPr>
              <a:t>n</a:t>
            </a:r>
            <a:r>
              <a:rPr lang="it-IT" altLang="it-IT" sz="2400" b="0" dirty="0">
                <a:solidFill>
                  <a:schemeClr val="tx1"/>
                </a:solidFill>
                <a:sym typeface="Wingdings" panose="05000000000000000000" pitchFamily="2" charset="2"/>
              </a:rPr>
              <a:t> = 0.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55440" y="3517557"/>
            <a:ext cx="2320834" cy="830997"/>
          </a:xfrm>
          <a:prstGeom prst="rect">
            <a:avLst/>
          </a:prstGeom>
          <a:solidFill>
            <a:schemeClr val="bg2"/>
          </a:solidFill>
          <a:ln w="28575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 dirty="0"/>
              <a:t> Altar-Appleton</a:t>
            </a:r>
          </a:p>
          <a:p>
            <a:pPr eaLnBrk="1" hangingPunct="1"/>
            <a:r>
              <a:rPr lang="it-IT" altLang="it-IT" sz="2400" dirty="0"/>
              <a:t>      </a:t>
            </a:r>
            <a:r>
              <a:rPr lang="it-IT" altLang="it-IT" sz="2400" dirty="0" err="1"/>
              <a:t>equation</a:t>
            </a:r>
            <a:endParaRPr lang="en-US" altLang="it-IT" sz="2400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3376274" y="2924944"/>
            <a:ext cx="1063542" cy="592613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40" y="2319576"/>
            <a:ext cx="6817025" cy="15414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41" y="3933056"/>
            <a:ext cx="6029887" cy="2452835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2115568" y="-27384"/>
            <a:ext cx="7868865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</a:t>
            </a:r>
            <a:r>
              <a:rPr lang="en-US" sz="2400" b="1" i="1" kern="0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magnetoionic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 theory -&gt; the Altar-Appleton equation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191344" y="4602093"/>
            <a:ext cx="3712321" cy="1772410"/>
            <a:chOff x="179389" y="4785935"/>
            <a:chExt cx="3064371" cy="1370564"/>
          </a:xfrm>
        </p:grpSpPr>
        <p:pic>
          <p:nvPicPr>
            <p:cNvPr id="1026" name="Picture 2" descr="figura2_ne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5" y="4788347"/>
              <a:ext cx="1336055" cy="13681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9" y="4785935"/>
              <a:ext cx="1728316" cy="1157646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077073"/>
            <a:ext cx="648072" cy="5250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uppo 1"/>
          <p:cNvGrpSpPr/>
          <p:nvPr/>
        </p:nvGrpSpPr>
        <p:grpSpPr>
          <a:xfrm>
            <a:off x="5560009" y="2686400"/>
            <a:ext cx="4527602" cy="1938089"/>
            <a:chOff x="5560009" y="2686400"/>
            <a:chExt cx="4527602" cy="1938089"/>
          </a:xfrm>
        </p:grpSpPr>
        <p:grpSp>
          <p:nvGrpSpPr>
            <p:cNvPr id="35" name="Gruppo 34"/>
            <p:cNvGrpSpPr/>
            <p:nvPr/>
          </p:nvGrpSpPr>
          <p:grpSpPr>
            <a:xfrm>
              <a:off x="6816080" y="3219800"/>
              <a:ext cx="3271531" cy="1404689"/>
              <a:chOff x="4966730" y="3085594"/>
              <a:chExt cx="3271531" cy="1404689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4966730" y="3085594"/>
                <a:ext cx="144016" cy="216024"/>
                <a:chOff x="971600" y="2643736"/>
                <a:chExt cx="144016" cy="216024"/>
              </a:xfrm>
            </p:grpSpPr>
            <p:cxnSp>
              <p:nvCxnSpPr>
                <p:cNvPr id="13" name="Connettore 1 12"/>
                <p:cNvCxnSpPr/>
                <p:nvPr/>
              </p:nvCxnSpPr>
              <p:spPr>
                <a:xfrm>
                  <a:off x="971600" y="2643736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14"/>
                <p:cNvCxnSpPr/>
                <p:nvPr/>
              </p:nvCxnSpPr>
              <p:spPr>
                <a:xfrm flipV="1">
                  <a:off x="971600" y="2643736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uppo 17"/>
              <p:cNvGrpSpPr/>
              <p:nvPr/>
            </p:nvGrpSpPr>
            <p:grpSpPr>
              <a:xfrm>
                <a:off x="6417190" y="3274783"/>
                <a:ext cx="144016" cy="216024"/>
                <a:chOff x="1177290" y="2674388"/>
                <a:chExt cx="144016" cy="216024"/>
              </a:xfrm>
            </p:grpSpPr>
            <p:cxnSp>
              <p:nvCxnSpPr>
                <p:cNvPr id="19" name="Connettore 1 18"/>
                <p:cNvCxnSpPr/>
                <p:nvPr/>
              </p:nvCxnSpPr>
              <p:spPr>
                <a:xfrm>
                  <a:off x="1177290" y="2674388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1 19"/>
                <p:cNvCxnSpPr/>
                <p:nvPr/>
              </p:nvCxnSpPr>
              <p:spPr>
                <a:xfrm flipV="1">
                  <a:off x="1177290" y="2674388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uppo 20"/>
              <p:cNvGrpSpPr/>
              <p:nvPr/>
            </p:nvGrpSpPr>
            <p:grpSpPr>
              <a:xfrm>
                <a:off x="8094245" y="3307979"/>
                <a:ext cx="144016" cy="216024"/>
                <a:chOff x="1431604" y="2671785"/>
                <a:chExt cx="144016" cy="216024"/>
              </a:xfrm>
            </p:grpSpPr>
            <p:cxnSp>
              <p:nvCxnSpPr>
                <p:cNvPr id="22" name="Connettore 1 21"/>
                <p:cNvCxnSpPr/>
                <p:nvPr/>
              </p:nvCxnSpPr>
              <p:spPr>
                <a:xfrm>
                  <a:off x="1431604" y="2671785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1 22"/>
                <p:cNvCxnSpPr/>
                <p:nvPr/>
              </p:nvCxnSpPr>
              <p:spPr>
                <a:xfrm flipV="1">
                  <a:off x="1431604" y="2671785"/>
                  <a:ext cx="144016" cy="2160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uppo 26"/>
              <p:cNvGrpSpPr/>
              <p:nvPr/>
            </p:nvGrpSpPr>
            <p:grpSpPr>
              <a:xfrm>
                <a:off x="7450969" y="3904977"/>
                <a:ext cx="553744" cy="585306"/>
                <a:chOff x="420084" y="2323083"/>
                <a:chExt cx="553744" cy="585306"/>
              </a:xfrm>
            </p:grpSpPr>
            <p:cxnSp>
              <p:nvCxnSpPr>
                <p:cNvPr id="28" name="Connettore 1 27"/>
                <p:cNvCxnSpPr/>
                <p:nvPr/>
              </p:nvCxnSpPr>
              <p:spPr>
                <a:xfrm>
                  <a:off x="426569" y="2324729"/>
                  <a:ext cx="547259" cy="57443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/>
                <p:cNvCxnSpPr/>
                <p:nvPr/>
              </p:nvCxnSpPr>
              <p:spPr>
                <a:xfrm flipV="1">
                  <a:off x="420084" y="2323083"/>
                  <a:ext cx="553744" cy="58530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" name="Connettore 1 25"/>
            <p:cNvCxnSpPr/>
            <p:nvPr/>
          </p:nvCxnSpPr>
          <p:spPr>
            <a:xfrm>
              <a:off x="5560009" y="2686400"/>
              <a:ext cx="144016" cy="2160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flipV="1">
              <a:off x="5560009" y="2686400"/>
              <a:ext cx="144016" cy="2160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3935760" y="3924324"/>
            <a:ext cx="1513695" cy="284529"/>
            <a:chOff x="2338225" y="3936559"/>
            <a:chExt cx="1513695" cy="284529"/>
          </a:xfrm>
        </p:grpSpPr>
        <p:cxnSp>
          <p:nvCxnSpPr>
            <p:cNvPr id="42" name="Connettore 2 41"/>
            <p:cNvCxnSpPr/>
            <p:nvPr/>
          </p:nvCxnSpPr>
          <p:spPr>
            <a:xfrm>
              <a:off x="3635896" y="4051545"/>
              <a:ext cx="216024" cy="169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2338225" y="3936559"/>
              <a:ext cx="1293496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plasma </a:t>
              </a:r>
              <a:r>
                <a:rPr lang="it-IT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frequency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4" name="Connettore 2 43"/>
          <p:cNvCxnSpPr/>
          <p:nvPr/>
        </p:nvCxnSpPr>
        <p:spPr>
          <a:xfrm flipV="1">
            <a:off x="5138542" y="4487595"/>
            <a:ext cx="327115" cy="92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3970441" y="4432889"/>
            <a:ext cx="116570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uppo 45"/>
          <p:cNvGrpSpPr/>
          <p:nvPr/>
        </p:nvGrpSpPr>
        <p:grpSpPr>
          <a:xfrm>
            <a:off x="9775232" y="3930262"/>
            <a:ext cx="1667058" cy="278591"/>
            <a:chOff x="2141002" y="3777513"/>
            <a:chExt cx="1667058" cy="278591"/>
          </a:xfrm>
        </p:grpSpPr>
        <p:cxnSp>
          <p:nvCxnSpPr>
            <p:cNvPr id="47" name="Connettore 2 46"/>
            <p:cNvCxnSpPr/>
            <p:nvPr/>
          </p:nvCxnSpPr>
          <p:spPr>
            <a:xfrm flipH="1">
              <a:off x="2141002" y="3926509"/>
              <a:ext cx="294834" cy="129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2435568" y="3777513"/>
              <a:ext cx="1372492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collision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frequency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5622294" y="4929611"/>
            <a:ext cx="1299975" cy="421014"/>
            <a:chOff x="3867688" y="4479698"/>
            <a:chExt cx="1299975" cy="421014"/>
          </a:xfrm>
        </p:grpSpPr>
        <p:cxnSp>
          <p:nvCxnSpPr>
            <p:cNvPr id="38" name="Connettore 2 37"/>
            <p:cNvCxnSpPr/>
            <p:nvPr/>
          </p:nvCxnSpPr>
          <p:spPr>
            <a:xfrm flipH="1" flipV="1">
              <a:off x="3867688" y="4479698"/>
              <a:ext cx="216024" cy="1440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4083712" y="4623713"/>
              <a:ext cx="1083951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gyrofrequency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ettangolo 39"/>
          <p:cNvSpPr/>
          <p:nvPr/>
        </p:nvSpPr>
        <p:spPr>
          <a:xfrm>
            <a:off x="5015880" y="4725144"/>
            <a:ext cx="5616624" cy="166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4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3" y="1254650"/>
            <a:ext cx="11160331" cy="5109654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4748882" y="3645024"/>
            <a:ext cx="4456185" cy="2761070"/>
            <a:chOff x="5177474" y="3325001"/>
            <a:chExt cx="4456185" cy="2761070"/>
          </a:xfrm>
        </p:grpSpPr>
        <p:sp>
          <p:nvSpPr>
            <p:cNvPr id="20" name="Ovale 19"/>
            <p:cNvSpPr/>
            <p:nvPr/>
          </p:nvSpPr>
          <p:spPr>
            <a:xfrm>
              <a:off x="5177474" y="3615831"/>
              <a:ext cx="2475487" cy="2470240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888036" y="3325001"/>
              <a:ext cx="2745623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1"/>
                  </a:solidFill>
                </a:rPr>
                <a:t>negative </a:t>
              </a:r>
              <a:r>
                <a:rPr lang="it-IT" dirty="0" err="1">
                  <a:solidFill>
                    <a:schemeClr val="accent1"/>
                  </a:solidFill>
                </a:rPr>
                <a:t>ionospheric</a:t>
              </a:r>
              <a:r>
                <a:rPr lang="it-IT" dirty="0">
                  <a:solidFill>
                    <a:schemeClr val="accent1"/>
                  </a:solidFill>
                </a:rPr>
                <a:t> </a:t>
              </a:r>
              <a:r>
                <a:rPr lang="it-IT" dirty="0" err="1">
                  <a:solidFill>
                    <a:schemeClr val="accent1"/>
                  </a:solidFill>
                </a:rPr>
                <a:t>phase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695400" y="476672"/>
            <a:ext cx="10801200" cy="707886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essential for monitoring the ionospheric plasma in real time for Space Weather purposes and to better understand the ionospheric storm dynamics at different latitudes.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343472" y="-27384"/>
            <a:ext cx="9003853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</a:t>
            </a:r>
            <a:r>
              <a:rPr lang="it-IT" sz="2400" b="1" dirty="0" err="1">
                <a:latin typeface="Bradley Hand ITC" panose="03070402050302030203" pitchFamily="66" charset="0"/>
              </a:rPr>
              <a:t>May</a:t>
            </a:r>
            <a:r>
              <a:rPr lang="it-IT" sz="2400" b="1" dirty="0">
                <a:latin typeface="Bradley Hand ITC" panose="03070402050302030203" pitchFamily="66" charset="0"/>
              </a:rPr>
              <a:t> 2024 </a:t>
            </a:r>
            <a:r>
              <a:rPr lang="it-IT" sz="2400" b="1" dirty="0" err="1">
                <a:latin typeface="Bradley Hand ITC" panose="03070402050302030203" pitchFamily="66" charset="0"/>
              </a:rPr>
              <a:t>Mother’s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Day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superstorm</a:t>
            </a:r>
            <a:endParaRPr lang="it-IT" sz="2400" dirty="0"/>
          </a:p>
          <a:p>
            <a:pPr algn="ctr">
              <a:defRPr/>
            </a:pP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972819" y="1343732"/>
            <a:ext cx="459940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INGV </a:t>
            </a:r>
            <a:r>
              <a:rPr lang="it-IT" dirty="0" err="1">
                <a:solidFill>
                  <a:schemeClr val="bg1"/>
                </a:solidFill>
              </a:rPr>
              <a:t>Ionospheric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portal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it-IT" dirty="0" err="1">
                <a:solidFill>
                  <a:schemeClr val="bg1"/>
                </a:solidFill>
              </a:rPr>
              <a:t>http</a:t>
            </a:r>
            <a:r>
              <a:rPr lang="it-IT" dirty="0">
                <a:solidFill>
                  <a:schemeClr val="bg1"/>
                </a:solidFill>
              </a:rPr>
              <a:t>://eswua.ingv.it/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18" y="1802146"/>
            <a:ext cx="4739805" cy="13504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03712" y="2868411"/>
            <a:ext cx="1758815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Malindi</a:t>
            </a:r>
          </a:p>
        </p:txBody>
      </p:sp>
    </p:spTree>
    <p:extLst>
      <p:ext uri="{BB962C8B-B14F-4D97-AF65-F5344CB8AC3E}">
        <p14:creationId xmlns:p14="http://schemas.microsoft.com/office/powerpoint/2010/main" val="38297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343472" y="-27384"/>
            <a:ext cx="9003853" cy="642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defRPr/>
            </a:pP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400" b="1" i="1" dirty="0" err="1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400" b="1" i="1" dirty="0">
                <a:latin typeface="Bradley Hand ITC" panose="03070402050302030203" pitchFamily="66" charset="0"/>
                <a:ea typeface="+mj-ea"/>
                <a:cs typeface="+mj-cs"/>
              </a:rPr>
              <a:t> - </a:t>
            </a:r>
            <a:r>
              <a:rPr lang="it-IT" sz="2400" b="1" dirty="0" err="1">
                <a:latin typeface="Bradley Hand ITC" panose="03070402050302030203" pitchFamily="66" charset="0"/>
              </a:rPr>
              <a:t>May</a:t>
            </a:r>
            <a:r>
              <a:rPr lang="it-IT" sz="2400" b="1" dirty="0">
                <a:latin typeface="Bradley Hand ITC" panose="03070402050302030203" pitchFamily="66" charset="0"/>
              </a:rPr>
              <a:t> 2024 </a:t>
            </a:r>
            <a:r>
              <a:rPr lang="it-IT" sz="2400" b="1" dirty="0" err="1">
                <a:latin typeface="Bradley Hand ITC" panose="03070402050302030203" pitchFamily="66" charset="0"/>
              </a:rPr>
              <a:t>Mother’s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Day</a:t>
            </a:r>
            <a:r>
              <a:rPr lang="it-IT" sz="2400" b="1" dirty="0">
                <a:latin typeface="Bradley Hand ITC" panose="03070402050302030203" pitchFamily="66" charset="0"/>
              </a:rPr>
              <a:t> </a:t>
            </a:r>
            <a:r>
              <a:rPr lang="it-IT" sz="2400" b="1" dirty="0" err="1">
                <a:latin typeface="Bradley Hand ITC" panose="03070402050302030203" pitchFamily="66" charset="0"/>
              </a:rPr>
              <a:t>superstorm</a:t>
            </a:r>
            <a:endParaRPr lang="it-IT" sz="2400" dirty="0"/>
          </a:p>
          <a:p>
            <a:pPr algn="ctr">
              <a:defRPr/>
            </a:pPr>
            <a:endParaRPr lang="it-IT" sz="24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695400" y="476672"/>
            <a:ext cx="10801200" cy="707886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essential for monitoring the ionospheric plasma in real time for Space Weather purposes and to better understand the ionospheric storm dynamics at different latitudes.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31096"/>
            <a:ext cx="10949000" cy="5222239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727849" y="3607136"/>
            <a:ext cx="5256583" cy="2798958"/>
            <a:chOff x="4881132" y="3287113"/>
            <a:chExt cx="5256583" cy="2798958"/>
          </a:xfrm>
        </p:grpSpPr>
        <p:sp>
          <p:nvSpPr>
            <p:cNvPr id="6" name="Ovale 5"/>
            <p:cNvSpPr/>
            <p:nvPr/>
          </p:nvSpPr>
          <p:spPr>
            <a:xfrm>
              <a:off x="4881132" y="3615831"/>
              <a:ext cx="3096344" cy="2470240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7392092" y="3287113"/>
              <a:ext cx="2745623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accent1"/>
                  </a:solidFill>
                </a:rPr>
                <a:t>negative </a:t>
              </a:r>
              <a:r>
                <a:rPr lang="it-IT" dirty="0" err="1">
                  <a:solidFill>
                    <a:schemeClr val="accent1"/>
                  </a:solidFill>
                </a:rPr>
                <a:t>ionospheric</a:t>
              </a:r>
              <a:r>
                <a:rPr lang="it-IT" dirty="0">
                  <a:solidFill>
                    <a:schemeClr val="accent1"/>
                  </a:solidFill>
                </a:rPr>
                <a:t> </a:t>
              </a:r>
              <a:r>
                <a:rPr lang="it-IT" dirty="0" err="1">
                  <a:solidFill>
                    <a:schemeClr val="accent1"/>
                  </a:solidFill>
                </a:rPr>
                <a:t>phase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8" name="Ovale 7"/>
          <p:cNvSpPr/>
          <p:nvPr/>
        </p:nvSpPr>
        <p:spPr>
          <a:xfrm>
            <a:off x="9264352" y="4219074"/>
            <a:ext cx="1980946" cy="1991655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19" y="1802146"/>
            <a:ext cx="4599402" cy="131049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972819" y="1343732"/>
            <a:ext cx="458667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INGV </a:t>
            </a:r>
            <a:r>
              <a:rPr lang="it-IT" dirty="0" err="1">
                <a:solidFill>
                  <a:schemeClr val="bg1"/>
                </a:solidFill>
              </a:rPr>
              <a:t>Ionospheric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portal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it-IT" dirty="0" err="1">
                <a:solidFill>
                  <a:schemeClr val="bg1"/>
                </a:solidFill>
              </a:rPr>
              <a:t>http</a:t>
            </a:r>
            <a:r>
              <a:rPr lang="it-IT" dirty="0">
                <a:solidFill>
                  <a:schemeClr val="bg1"/>
                </a:solidFill>
              </a:rPr>
              <a:t>://eswua.ingv.it/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521525" y="2805753"/>
            <a:ext cx="1389226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Rome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5519936" y="5445224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600056" y="522920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9768408" y="522920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10200456" y="4993869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0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954306" y="785795"/>
            <a:ext cx="8246150" cy="646331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essential for monitoring the ionospheric plasma in real time for Space Weather </a:t>
            </a:r>
            <a:r>
              <a:rPr lang="en-GB" altLang="it-IT" dirty="0"/>
              <a:t>purposes and to better understand the ionospheric storm dynamics.</a:t>
            </a:r>
          </a:p>
        </p:txBody>
      </p:sp>
      <p:pic>
        <p:nvPicPr>
          <p:cNvPr id="3" name="Immagine 2" descr="fplot_Ro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150" y="1724044"/>
            <a:ext cx="8267700" cy="44196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5524496" y="4786322"/>
            <a:ext cx="1143008" cy="714380"/>
          </a:xfrm>
          <a:prstGeom prst="ellips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/>
          <p:cNvGrpSpPr/>
          <p:nvPr/>
        </p:nvGrpSpPr>
        <p:grpSpPr>
          <a:xfrm>
            <a:off x="1524000" y="1143000"/>
            <a:ext cx="9144000" cy="4691068"/>
            <a:chOff x="0" y="1143000"/>
            <a:chExt cx="9144000" cy="4691068"/>
          </a:xfrm>
        </p:grpSpPr>
        <p:cxnSp>
          <p:nvCxnSpPr>
            <p:cNvPr id="6" name="Connettore 1 6"/>
            <p:cNvCxnSpPr>
              <a:cxnSpLocks noChangeShapeType="1"/>
            </p:cNvCxnSpPr>
            <p:nvPr/>
          </p:nvCxnSpPr>
          <p:spPr bwMode="auto">
            <a:xfrm rot="5400000" flipH="1" flipV="1">
              <a:off x="3771903" y="5238755"/>
              <a:ext cx="1181096" cy="9529"/>
            </a:xfrm>
            <a:prstGeom prst="line">
              <a:avLst/>
            </a:prstGeom>
            <a:noFill/>
            <a:ln w="19050" algn="ctr">
              <a:solidFill>
                <a:srgbClr val="92D050"/>
              </a:solidFill>
              <a:round/>
              <a:headEnd/>
              <a:tailEnd/>
            </a:ln>
          </p:spPr>
        </p:cxnSp>
        <p:cxnSp>
          <p:nvCxnSpPr>
            <p:cNvPr id="7" name="Connettore 1 13"/>
            <p:cNvCxnSpPr>
              <a:cxnSpLocks noChangeShapeType="1"/>
            </p:cNvCxnSpPr>
            <p:nvPr/>
          </p:nvCxnSpPr>
          <p:spPr bwMode="auto">
            <a:xfrm rot="5400000" flipH="1" flipV="1">
              <a:off x="3976689" y="5233992"/>
              <a:ext cx="1190622" cy="9530"/>
            </a:xfrm>
            <a:prstGeom prst="line">
              <a:avLst/>
            </a:prstGeom>
            <a:noFill/>
            <a:ln w="19050" algn="ctr">
              <a:solidFill>
                <a:srgbClr val="92D050"/>
              </a:solidFill>
              <a:round/>
              <a:headEnd/>
              <a:tailEnd/>
            </a:ln>
          </p:spPr>
        </p:cxnSp>
        <p:pic>
          <p:nvPicPr>
            <p:cNvPr id="8" name="Immagine 1" descr="eclisse_parzial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43000"/>
              <a:ext cx="9144000" cy="142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olo 1"/>
          <p:cNvSpPr txBox="1">
            <a:spLocks/>
          </p:cNvSpPr>
          <p:nvPr/>
        </p:nvSpPr>
        <p:spPr>
          <a:xfrm>
            <a:off x="1917700" y="31073"/>
            <a:ext cx="842962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it-IT" sz="2000" b="1" i="1" dirty="0" err="1">
                <a:latin typeface="Bradley Hand ITC" panose="03070402050302030203" pitchFamily="66" charset="0"/>
                <a:ea typeface="+mj-ea"/>
                <a:cs typeface="+mj-cs"/>
              </a:rPr>
              <a:t>Importance</a:t>
            </a:r>
            <a:r>
              <a:rPr lang="it-IT" sz="2000" b="1" i="1" dirty="0">
                <a:latin typeface="Bradley Hand ITC" panose="03070402050302030203" pitchFamily="66" charset="0"/>
                <a:ea typeface="+mj-ea"/>
                <a:cs typeface="+mj-cs"/>
              </a:rPr>
              <a:t> of ionosonde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stations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–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effects</a:t>
            </a:r>
            <a:r>
              <a:rPr lang="it-IT" sz="2000" b="1" i="1" dirty="0" smtClean="0">
                <a:latin typeface="Bradley Hand ITC" panose="03070402050302030203" pitchFamily="66" charset="0"/>
                <a:ea typeface="+mj-ea"/>
                <a:cs typeface="+mj-cs"/>
              </a:rPr>
              <a:t> of the solar </a:t>
            </a:r>
            <a:r>
              <a:rPr lang="it-IT" sz="2000" b="1" i="1" dirty="0" err="1" smtClean="0">
                <a:latin typeface="Bradley Hand ITC" panose="03070402050302030203" pitchFamily="66" charset="0"/>
                <a:ea typeface="+mj-ea"/>
                <a:cs typeface="+mj-cs"/>
              </a:rPr>
              <a:t>eclipse</a:t>
            </a:r>
            <a:endParaRPr lang="it-IT" sz="2000" b="1" i="1" baseline="-2500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8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1" y="956654"/>
            <a:ext cx="5035599" cy="182427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7408" y="3158966"/>
            <a:ext cx="10657184" cy="2862322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0" dirty="0" err="1">
                <a:solidFill>
                  <a:schemeClr val="tx1"/>
                </a:solidFill>
              </a:rPr>
              <a:t>After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transmitting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through</a:t>
            </a:r>
            <a:r>
              <a:rPr lang="it-IT" altLang="it-IT" b="0" dirty="0">
                <a:solidFill>
                  <a:schemeClr val="tx1"/>
                </a:solidFill>
              </a:rPr>
              <a:t> a </a:t>
            </a:r>
            <a:r>
              <a:rPr lang="it-IT" altLang="it-IT" b="0" dirty="0" err="1">
                <a:solidFill>
                  <a:schemeClr val="tx1"/>
                </a:solidFill>
              </a:rPr>
              <a:t>magnetoionic</a:t>
            </a:r>
            <a:r>
              <a:rPr lang="it-IT" altLang="it-IT" b="0" dirty="0">
                <a:solidFill>
                  <a:schemeClr val="tx1"/>
                </a:solidFill>
              </a:rPr>
              <a:t> medium an </a:t>
            </a:r>
            <a:r>
              <a:rPr lang="it-IT" altLang="it-IT" b="0" dirty="0" err="1">
                <a:solidFill>
                  <a:schemeClr val="tx1"/>
                </a:solidFill>
              </a:rPr>
              <a:t>electromagnetic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wave</a:t>
            </a:r>
            <a:r>
              <a:rPr lang="it-IT" altLang="it-IT" b="0" dirty="0">
                <a:solidFill>
                  <a:schemeClr val="tx1"/>
                </a:solidFill>
              </a:rPr>
              <a:t> with a </a:t>
            </a:r>
            <a:r>
              <a:rPr lang="it-IT" altLang="it-IT" b="0" dirty="0" err="1">
                <a:solidFill>
                  <a:schemeClr val="tx1"/>
                </a:solidFill>
              </a:rPr>
              <a:t>certain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polarisation</a:t>
            </a:r>
            <a:r>
              <a:rPr lang="it-IT" altLang="it-IT" b="0" dirty="0">
                <a:solidFill>
                  <a:schemeClr val="tx1"/>
                </a:solidFill>
              </a:rPr>
              <a:t>, </a:t>
            </a:r>
            <a:r>
              <a:rPr lang="it-IT" altLang="it-IT" i="1" dirty="0" err="1">
                <a:solidFill>
                  <a:schemeClr val="tx1"/>
                </a:solidFill>
              </a:rPr>
              <a:t>two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i="1" dirty="0" err="1">
                <a:solidFill>
                  <a:schemeClr val="tx1"/>
                </a:solidFill>
              </a:rPr>
              <a:t>waves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b="0" dirty="0">
                <a:solidFill>
                  <a:schemeClr val="tx1"/>
                </a:solidFill>
              </a:rPr>
              <a:t>(</a:t>
            </a:r>
            <a:r>
              <a:rPr lang="it-IT" altLang="it-IT" b="0" dirty="0" err="1">
                <a:solidFill>
                  <a:schemeClr val="tx1"/>
                </a:solidFill>
              </a:rPr>
              <a:t>called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i="1" dirty="0" err="1">
                <a:solidFill>
                  <a:schemeClr val="tx1"/>
                </a:solidFill>
              </a:rPr>
              <a:t>ordinary</a:t>
            </a:r>
            <a:r>
              <a:rPr lang="it-IT" altLang="it-IT" b="0" dirty="0">
                <a:solidFill>
                  <a:schemeClr val="tx1"/>
                </a:solidFill>
              </a:rPr>
              <a:t> and </a:t>
            </a:r>
            <a:r>
              <a:rPr lang="it-IT" altLang="it-IT" i="1" dirty="0" err="1">
                <a:solidFill>
                  <a:schemeClr val="tx1"/>
                </a:solidFill>
              </a:rPr>
              <a:t>extraordinary</a:t>
            </a:r>
            <a:r>
              <a:rPr lang="it-IT" altLang="it-IT" b="0" dirty="0">
                <a:solidFill>
                  <a:schemeClr val="tx1"/>
                </a:solidFill>
              </a:rPr>
              <a:t>) propagate </a:t>
            </a:r>
            <a:r>
              <a:rPr lang="it-IT" altLang="it-IT" b="0" dirty="0" err="1">
                <a:solidFill>
                  <a:schemeClr val="tx1"/>
                </a:solidFill>
              </a:rPr>
              <a:t>through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it</a:t>
            </a:r>
            <a:r>
              <a:rPr lang="it-IT" altLang="it-IT" b="0" dirty="0">
                <a:solidFill>
                  <a:schemeClr val="tx1"/>
                </a:solidFill>
              </a:rPr>
              <a:t>; </a:t>
            </a:r>
            <a:r>
              <a:rPr lang="it-IT" altLang="it-IT" dirty="0" err="1">
                <a:solidFill>
                  <a:schemeClr val="tx1"/>
                </a:solidFill>
              </a:rPr>
              <a:t>these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two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waves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have</a:t>
            </a:r>
            <a:r>
              <a:rPr lang="it-IT" altLang="it-IT" dirty="0">
                <a:solidFill>
                  <a:schemeClr val="tx1"/>
                </a:solidFill>
              </a:rPr>
              <a:t> the </a:t>
            </a:r>
            <a:r>
              <a:rPr lang="it-IT" altLang="it-IT" dirty="0" err="1">
                <a:solidFill>
                  <a:schemeClr val="tx1"/>
                </a:solidFill>
              </a:rPr>
              <a:t>same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frequency</a:t>
            </a:r>
            <a:r>
              <a:rPr lang="it-IT" altLang="it-IT" b="0" dirty="0">
                <a:solidFill>
                  <a:schemeClr val="tx1"/>
                </a:solidFill>
              </a:rPr>
              <a:t>,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different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phase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velocity</a:t>
            </a:r>
            <a:r>
              <a:rPr lang="it-IT" altLang="it-IT" dirty="0">
                <a:solidFill>
                  <a:schemeClr val="tx1"/>
                </a:solidFill>
              </a:rPr>
              <a:t> and </a:t>
            </a:r>
            <a:r>
              <a:rPr lang="it-IT" altLang="it-IT" dirty="0" err="1">
                <a:solidFill>
                  <a:schemeClr val="tx1"/>
                </a:solidFill>
              </a:rPr>
              <a:t>different</a:t>
            </a:r>
            <a:r>
              <a:rPr lang="it-IT" altLang="it-IT" dirty="0">
                <a:solidFill>
                  <a:schemeClr val="tx1"/>
                </a:solidFill>
              </a:rPr>
              <a:t> </a:t>
            </a:r>
            <a:r>
              <a:rPr lang="it-IT" altLang="it-IT" dirty="0" err="1">
                <a:solidFill>
                  <a:schemeClr val="tx1"/>
                </a:solidFill>
              </a:rPr>
              <a:t>polarisation</a:t>
            </a:r>
            <a:r>
              <a:rPr lang="it-IT" altLang="it-IT" b="0" dirty="0">
                <a:solidFill>
                  <a:schemeClr val="tx1"/>
                </a:solidFill>
              </a:rPr>
              <a:t>. </a:t>
            </a:r>
            <a:r>
              <a:rPr lang="it-IT" altLang="it-IT" b="0" dirty="0" err="1">
                <a:solidFill>
                  <a:schemeClr val="tx1"/>
                </a:solidFill>
              </a:rPr>
              <a:t>This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phenomenon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is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called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i="1" dirty="0" err="1">
                <a:solidFill>
                  <a:schemeClr val="hlink"/>
                </a:solidFill>
              </a:rPr>
              <a:t>magnetoionic</a:t>
            </a:r>
            <a:r>
              <a:rPr lang="it-IT" altLang="it-IT" b="0" i="1" dirty="0">
                <a:solidFill>
                  <a:schemeClr val="hlink"/>
                </a:solidFill>
              </a:rPr>
              <a:t> </a:t>
            </a:r>
            <a:r>
              <a:rPr lang="it-IT" altLang="it-IT" b="0" i="1" dirty="0" err="1">
                <a:solidFill>
                  <a:schemeClr val="hlink"/>
                </a:solidFill>
              </a:rPr>
              <a:t>birefraction</a:t>
            </a:r>
            <a:r>
              <a:rPr lang="it-IT" altLang="it-IT" b="0" i="1" dirty="0">
                <a:solidFill>
                  <a:schemeClr val="hlink"/>
                </a:solidFill>
              </a:rPr>
              <a:t> of the </a:t>
            </a:r>
            <a:r>
              <a:rPr lang="it-IT" altLang="it-IT" b="0" i="1" dirty="0" err="1">
                <a:solidFill>
                  <a:schemeClr val="hlink"/>
                </a:solidFill>
              </a:rPr>
              <a:t>electromagnetic</a:t>
            </a:r>
            <a:r>
              <a:rPr lang="it-IT" altLang="it-IT" b="0" i="1" dirty="0">
                <a:solidFill>
                  <a:schemeClr val="hlink"/>
                </a:solidFill>
              </a:rPr>
              <a:t> </a:t>
            </a:r>
            <a:r>
              <a:rPr lang="it-IT" altLang="it-IT" b="0" i="1" dirty="0" err="1">
                <a:solidFill>
                  <a:schemeClr val="hlink"/>
                </a:solidFill>
              </a:rPr>
              <a:t>wave</a:t>
            </a:r>
            <a:r>
              <a:rPr lang="it-IT" altLang="it-IT" b="0" i="1" dirty="0">
                <a:solidFill>
                  <a:schemeClr val="hlink"/>
                </a:solidFill>
              </a:rPr>
              <a:t> </a:t>
            </a:r>
            <a:r>
              <a:rPr lang="it-IT" altLang="it-IT" b="0" i="1" dirty="0" err="1">
                <a:solidFill>
                  <a:schemeClr val="hlink"/>
                </a:solidFill>
              </a:rPr>
              <a:t>into</a:t>
            </a:r>
            <a:r>
              <a:rPr lang="it-IT" altLang="it-IT" b="0" i="1" dirty="0">
                <a:solidFill>
                  <a:schemeClr val="hlink"/>
                </a:solidFill>
              </a:rPr>
              <a:t> the </a:t>
            </a:r>
            <a:r>
              <a:rPr lang="it-IT" altLang="it-IT" b="0" i="1" dirty="0" err="1">
                <a:solidFill>
                  <a:schemeClr val="hlink"/>
                </a:solidFill>
              </a:rPr>
              <a:t>magnetoplasma</a:t>
            </a:r>
            <a:r>
              <a:rPr lang="it-IT" altLang="it-IT" b="0" dirty="0">
                <a:solidFill>
                  <a:schemeClr val="tx1"/>
                </a:solidFill>
              </a:rPr>
              <a:t>.</a:t>
            </a:r>
          </a:p>
          <a:p>
            <a:pPr eaLnBrk="1" hangingPunct="1"/>
            <a:endParaRPr lang="it-IT" altLang="it-IT" b="0" dirty="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b="0" dirty="0" err="1">
                <a:solidFill>
                  <a:schemeClr val="tx1"/>
                </a:solidFill>
              </a:rPr>
              <a:t>Simply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speaking</a:t>
            </a:r>
            <a:r>
              <a:rPr lang="it-IT" altLang="it-IT" b="0" dirty="0">
                <a:solidFill>
                  <a:schemeClr val="tx1"/>
                </a:solidFill>
              </a:rPr>
              <a:t>, a </a:t>
            </a:r>
            <a:r>
              <a:rPr lang="it-IT" altLang="it-IT" b="0" dirty="0" err="1">
                <a:solidFill>
                  <a:schemeClr val="tx1"/>
                </a:solidFill>
              </a:rPr>
              <a:t>wave</a:t>
            </a:r>
            <a:r>
              <a:rPr lang="it-IT" altLang="it-IT" b="0" dirty="0">
                <a:solidFill>
                  <a:schemeClr val="tx1"/>
                </a:solidFill>
              </a:rPr>
              <a:t> with a </a:t>
            </a:r>
            <a:r>
              <a:rPr lang="it-IT" altLang="it-IT" b="0" dirty="0" err="1">
                <a:solidFill>
                  <a:schemeClr val="tx1"/>
                </a:solidFill>
              </a:rPr>
              <a:t>generic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polarisation</a:t>
            </a:r>
            <a:r>
              <a:rPr lang="it-IT" altLang="it-IT" b="0" dirty="0">
                <a:solidFill>
                  <a:schemeClr val="tx1"/>
                </a:solidFill>
              </a:rPr>
              <a:t> can be </a:t>
            </a:r>
            <a:r>
              <a:rPr lang="it-IT" altLang="it-IT" b="0" dirty="0" err="1">
                <a:solidFill>
                  <a:schemeClr val="tx1"/>
                </a:solidFill>
              </a:rPr>
              <a:t>thought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as</a:t>
            </a:r>
            <a:r>
              <a:rPr lang="it-IT" altLang="it-IT" b="0" dirty="0">
                <a:solidFill>
                  <a:schemeClr val="tx1"/>
                </a:solidFill>
              </a:rPr>
              <a:t> the </a:t>
            </a:r>
            <a:r>
              <a:rPr lang="it-IT" altLang="it-IT" b="0" dirty="0" err="1">
                <a:solidFill>
                  <a:schemeClr val="tx1"/>
                </a:solidFill>
              </a:rPr>
              <a:t>resultant</a:t>
            </a:r>
            <a:r>
              <a:rPr lang="it-IT" altLang="it-IT" b="0" dirty="0">
                <a:solidFill>
                  <a:schemeClr val="tx1"/>
                </a:solidFill>
              </a:rPr>
              <a:t> of </a:t>
            </a:r>
            <a:r>
              <a:rPr lang="it-IT" altLang="it-IT" b="0" dirty="0" err="1">
                <a:solidFill>
                  <a:schemeClr val="tx1"/>
                </a:solidFill>
              </a:rPr>
              <a:t>two</a:t>
            </a:r>
            <a:r>
              <a:rPr lang="it-IT" altLang="it-IT" b="0" dirty="0">
                <a:solidFill>
                  <a:schemeClr val="tx1"/>
                </a:solidFill>
              </a:rPr>
              <a:t> </a:t>
            </a:r>
            <a:r>
              <a:rPr lang="it-IT" altLang="it-IT" b="0" dirty="0" err="1">
                <a:solidFill>
                  <a:schemeClr val="tx1"/>
                </a:solidFill>
              </a:rPr>
              <a:t>waves</a:t>
            </a:r>
            <a:r>
              <a:rPr lang="it-IT" altLang="it-IT" b="0" dirty="0">
                <a:solidFill>
                  <a:schemeClr val="tx1"/>
                </a:solidFill>
              </a:rPr>
              <a:t>;</a:t>
            </a:r>
          </a:p>
          <a:p>
            <a:pPr eaLnBrk="1" hangingPunct="1"/>
            <a:r>
              <a:rPr lang="it-IT" altLang="it-IT" b="0" dirty="0">
                <a:solidFill>
                  <a:schemeClr val="tx1"/>
                </a:solidFill>
              </a:rPr>
              <a:t>	</a:t>
            </a:r>
            <a:r>
              <a:rPr lang="it-IT" altLang="it-IT" b="0" dirty="0">
                <a:solidFill>
                  <a:srgbClr val="00B050"/>
                </a:solidFill>
              </a:rPr>
              <a:t>if the wave propagates through an isotropic medium the two components cannot be observed</a:t>
            </a:r>
            <a:r>
              <a:rPr lang="it-IT" altLang="it-IT" b="0" dirty="0">
                <a:solidFill>
                  <a:schemeClr val="tx1"/>
                </a:solidFill>
              </a:rPr>
              <a:t>;</a:t>
            </a:r>
          </a:p>
          <a:p>
            <a:pPr eaLnBrk="1" hangingPunct="1"/>
            <a:r>
              <a:rPr lang="it-IT" altLang="it-IT" b="0" dirty="0">
                <a:solidFill>
                  <a:schemeClr val="tx1"/>
                </a:solidFill>
              </a:rPr>
              <a:t>	</a:t>
            </a:r>
            <a:r>
              <a:rPr lang="it-IT" altLang="it-IT" b="0" dirty="0" err="1">
                <a:solidFill>
                  <a:srgbClr val="00B0F0"/>
                </a:solidFill>
              </a:rPr>
              <a:t>if</a:t>
            </a:r>
            <a:r>
              <a:rPr lang="it-IT" altLang="it-IT" b="0" dirty="0">
                <a:solidFill>
                  <a:srgbClr val="00B0F0"/>
                </a:solidFill>
              </a:rPr>
              <a:t> the </a:t>
            </a:r>
            <a:r>
              <a:rPr lang="it-IT" altLang="it-IT" b="0" dirty="0" err="1">
                <a:solidFill>
                  <a:srgbClr val="00B0F0"/>
                </a:solidFill>
              </a:rPr>
              <a:t>wave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propagates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through</a:t>
            </a:r>
            <a:r>
              <a:rPr lang="it-IT" altLang="it-IT" b="0" dirty="0">
                <a:solidFill>
                  <a:srgbClr val="00B0F0"/>
                </a:solidFill>
              </a:rPr>
              <a:t> an </a:t>
            </a:r>
            <a:r>
              <a:rPr lang="it-IT" altLang="it-IT" b="0" dirty="0" err="1">
                <a:solidFill>
                  <a:srgbClr val="00B0F0"/>
                </a:solidFill>
              </a:rPr>
              <a:t>anisotropic</a:t>
            </a:r>
            <a:r>
              <a:rPr lang="it-IT" altLang="it-IT" b="0" dirty="0">
                <a:solidFill>
                  <a:srgbClr val="00B0F0"/>
                </a:solidFill>
              </a:rPr>
              <a:t> medium (</a:t>
            </a:r>
            <a:r>
              <a:rPr lang="it-IT" altLang="it-IT" b="0" dirty="0" err="1">
                <a:solidFill>
                  <a:srgbClr val="00B0F0"/>
                </a:solidFill>
              </a:rPr>
              <a:t>as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it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is</a:t>
            </a:r>
            <a:r>
              <a:rPr lang="it-IT" altLang="it-IT" b="0" dirty="0">
                <a:solidFill>
                  <a:srgbClr val="00B0F0"/>
                </a:solidFill>
              </a:rPr>
              <a:t> the case of a </a:t>
            </a:r>
            <a:r>
              <a:rPr lang="it-IT" altLang="it-IT" b="0" dirty="0" err="1">
                <a:solidFill>
                  <a:srgbClr val="00B0F0"/>
                </a:solidFill>
              </a:rPr>
              <a:t>magnetoionic</a:t>
            </a:r>
            <a:r>
              <a:rPr lang="it-IT" altLang="it-IT" b="0" dirty="0">
                <a:solidFill>
                  <a:srgbClr val="00B0F0"/>
                </a:solidFill>
              </a:rPr>
              <a:t> medium) the </a:t>
            </a:r>
            <a:r>
              <a:rPr lang="it-IT" altLang="it-IT" b="0" dirty="0" err="1">
                <a:solidFill>
                  <a:srgbClr val="00B0F0"/>
                </a:solidFill>
              </a:rPr>
              <a:t>two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components</a:t>
            </a:r>
            <a:r>
              <a:rPr lang="it-IT" altLang="it-IT" b="0" dirty="0">
                <a:solidFill>
                  <a:srgbClr val="00B0F0"/>
                </a:solidFill>
              </a:rPr>
              <a:t> are </a:t>
            </a:r>
            <a:r>
              <a:rPr lang="it-IT" altLang="it-IT" b="0" dirty="0" err="1">
                <a:solidFill>
                  <a:srgbClr val="00B0F0"/>
                </a:solidFill>
              </a:rPr>
              <a:t>instead</a:t>
            </a:r>
            <a:r>
              <a:rPr lang="it-IT" altLang="it-IT" b="0" dirty="0">
                <a:solidFill>
                  <a:srgbClr val="00B0F0"/>
                </a:solidFill>
              </a:rPr>
              <a:t> </a:t>
            </a:r>
            <a:r>
              <a:rPr lang="it-IT" altLang="it-IT" b="0" dirty="0" err="1">
                <a:solidFill>
                  <a:srgbClr val="00B0F0"/>
                </a:solidFill>
              </a:rPr>
              <a:t>observable</a:t>
            </a:r>
            <a:r>
              <a:rPr lang="it-IT" altLang="it-IT" b="0" dirty="0">
                <a:solidFill>
                  <a:schemeClr val="tx1"/>
                </a:solidFill>
              </a:rPr>
              <a:t>.</a:t>
            </a:r>
            <a:endParaRPr lang="en-US" altLang="it-IT" b="0" dirty="0">
              <a:solidFill>
                <a:schemeClr val="tx1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767408" y="-27384"/>
            <a:ext cx="979308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The Altar-Appleton equation neglecting collisions</a:t>
            </a: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 reflection conditions</a:t>
            </a:r>
            <a:endParaRPr lang="en-US" sz="2400" b="1" i="1" kern="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6737281" y="1215397"/>
            <a:ext cx="3654251" cy="1553258"/>
            <a:chOff x="5213280" y="1215397"/>
            <a:chExt cx="3654251" cy="1553258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5213280" y="1484784"/>
              <a:ext cx="649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dirty="0"/>
                <a:t>→</a:t>
              </a:r>
            </a:p>
          </p:txBody>
        </p: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779" y="2340030"/>
              <a:ext cx="1371600" cy="42862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817" y="1215397"/>
              <a:ext cx="3004714" cy="111285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3869234" y="1806853"/>
            <a:ext cx="431800" cy="56263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742950" indent="-28575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2pPr>
            <a:lvl3pPr marL="11430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3pPr>
            <a:lvl4pPr marL="16002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4pPr>
            <a:lvl5pPr marL="2057400" indent="-228600" algn="just"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2" name="Gruppo 2">
            <a:extLst>
              <a:ext uri="{FF2B5EF4-FFF2-40B4-BE49-F238E27FC236}">
                <a16:creationId xmlns:a16="http://schemas.microsoft.com/office/drawing/2014/main" xmlns="" id="{CD703EC2-6823-8337-5887-F5977979A89F}"/>
              </a:ext>
            </a:extLst>
          </p:cNvPr>
          <p:cNvGrpSpPr/>
          <p:nvPr/>
        </p:nvGrpSpPr>
        <p:grpSpPr>
          <a:xfrm>
            <a:off x="4151784" y="3356992"/>
            <a:ext cx="3960813" cy="2087563"/>
            <a:chOff x="4151784" y="3356992"/>
            <a:chExt cx="3960813" cy="2087563"/>
          </a:xfrm>
        </p:grpSpPr>
        <p:grpSp>
          <p:nvGrpSpPr>
            <p:cNvPr id="3" name="Gruppo 15">
              <a:extLst>
                <a:ext uri="{FF2B5EF4-FFF2-40B4-BE49-F238E27FC236}">
                  <a16:creationId xmlns:a16="http://schemas.microsoft.com/office/drawing/2014/main" xmlns="" id="{C5FF671F-0B07-E7AF-1415-E6D0F24472FA}"/>
                </a:ext>
              </a:extLst>
            </p:cNvPr>
            <p:cNvGrpSpPr/>
            <p:nvPr/>
          </p:nvGrpSpPr>
          <p:grpSpPr>
            <a:xfrm>
              <a:off x="4151784" y="3356992"/>
              <a:ext cx="3960813" cy="2087563"/>
              <a:chOff x="2483395" y="3429000"/>
              <a:chExt cx="3960813" cy="2087563"/>
            </a:xfrm>
          </p:grpSpPr>
          <p:sp>
            <p:nvSpPr>
              <p:cNvPr id="6" name="Rectangle 13">
                <a:extLst>
                  <a:ext uri="{FF2B5EF4-FFF2-40B4-BE49-F238E27FC236}">
                    <a16:creationId xmlns:a16="http://schemas.microsoft.com/office/drawing/2014/main" xmlns="" id="{863326ED-535F-2402-6A3C-00343B492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3395" y="3429000"/>
                <a:ext cx="3960813" cy="20875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CC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just"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just"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just"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just"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just"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accent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it-IT" altLang="it-IT" dirty="0"/>
              </a:p>
            </p:txBody>
          </p:sp>
          <p:pic>
            <p:nvPicPr>
              <p:cNvPr id="8" name="Picture 12" descr="birifrazione">
                <a:extLst>
                  <a:ext uri="{FF2B5EF4-FFF2-40B4-BE49-F238E27FC236}">
                    <a16:creationId xmlns:a16="http://schemas.microsoft.com/office/drawing/2014/main" xmlns="" id="{FE84CFA0-0DFC-8443-7801-84D98AFD8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1033" y="3500438"/>
                <a:ext cx="3740150" cy="187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CasellaDiTesto 1">
              <a:extLst>
                <a:ext uri="{FF2B5EF4-FFF2-40B4-BE49-F238E27FC236}">
                  <a16:creationId xmlns:a16="http://schemas.microsoft.com/office/drawing/2014/main" xmlns="" id="{3F90F311-4F4A-4276-B18B-8E51F18E4DFD}"/>
                </a:ext>
              </a:extLst>
            </p:cNvPr>
            <p:cNvSpPr txBox="1"/>
            <p:nvPr/>
          </p:nvSpPr>
          <p:spPr>
            <a:xfrm>
              <a:off x="6960096" y="4797152"/>
              <a:ext cx="470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00B050"/>
                  </a:solidFill>
                </a:rPr>
                <a:t>ord</a:t>
              </a:r>
              <a:endParaRPr lang="it-IT" sz="1600" dirty="0">
                <a:solidFill>
                  <a:srgbClr val="00B050"/>
                </a:solidFill>
              </a:endParaRPr>
            </a:p>
          </p:txBody>
        </p:sp>
        <p:sp>
          <p:nvSpPr>
            <p:cNvPr id="5" name="CasellaDiTesto 19">
              <a:extLst>
                <a:ext uri="{FF2B5EF4-FFF2-40B4-BE49-F238E27FC236}">
                  <a16:creationId xmlns:a16="http://schemas.microsoft.com/office/drawing/2014/main" xmlns="" id="{D116F08D-1F11-EFEF-C0D7-76B1907D89C0}"/>
                </a:ext>
              </a:extLst>
            </p:cNvPr>
            <p:cNvSpPr txBox="1"/>
            <p:nvPr/>
          </p:nvSpPr>
          <p:spPr>
            <a:xfrm>
              <a:off x="7569187" y="4595791"/>
              <a:ext cx="4418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FF0000"/>
                  </a:solidFill>
                </a:rPr>
                <a:t>ext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5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2279576" y="2439260"/>
            <a:ext cx="9505056" cy="7634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279576" y="614628"/>
            <a:ext cx="9505056" cy="17342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 descr="profilo_single_without_writ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881" y="4077072"/>
            <a:ext cx="2633880" cy="2180853"/>
          </a:xfrm>
          <a:prstGeom prst="rect">
            <a:avLst/>
          </a:prstGeom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2351584" y="620689"/>
            <a:ext cx="92890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Radiowaves</a:t>
            </a:r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variable frequency are transmitted vertically towards the atmosphere. The </a:t>
            </a:r>
            <a:r>
              <a:rPr lang="en-GB" alt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ordinary mode </a:t>
            </a:r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transmitted wave is reflected from the ionosphere when the transmitted frequency matches the electron </a:t>
            </a:r>
            <a:r>
              <a:rPr lang="en-GB" altLang="it-IT" sz="20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frequency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it-IT" sz="2000" dirty="0"/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2351584" y="2442388"/>
            <a:ext cx="545891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the reflection height there will be a definite </a:t>
            </a:r>
            <a:r>
              <a:rPr lang="en-GB" altLang="it-IT" sz="20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delay </a:t>
            </a:r>
            <a:r>
              <a:rPr lang="en-GB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relation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it-IT" dirty="0">
              <a:latin typeface="Calibri" pitchFamily="34" charset="0"/>
            </a:endParaRPr>
          </a:p>
        </p:txBody>
      </p:sp>
      <p:pic>
        <p:nvPicPr>
          <p:cNvPr id="4102" name="Immagine 15" descr="for_new_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9417" y="2539496"/>
            <a:ext cx="908050" cy="5715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grpSp>
        <p:nvGrpSpPr>
          <p:cNvPr id="3" name="Gruppo 32"/>
          <p:cNvGrpSpPr>
            <a:grpSpLocks/>
          </p:cNvGrpSpPr>
          <p:nvPr/>
        </p:nvGrpSpPr>
        <p:grpSpPr bwMode="auto">
          <a:xfrm>
            <a:off x="2352720" y="3284984"/>
            <a:ext cx="9143879" cy="3004594"/>
            <a:chOff x="828692" y="3283636"/>
            <a:chExt cx="9143942" cy="3004049"/>
          </a:xfrm>
        </p:grpSpPr>
        <p:sp>
          <p:nvSpPr>
            <p:cNvPr id="4123" name="Text Box 2"/>
            <p:cNvSpPr txBox="1">
              <a:spLocks noChangeArrowheads="1"/>
            </p:cNvSpPr>
            <p:nvPr/>
          </p:nvSpPr>
          <p:spPr bwMode="auto">
            <a:xfrm>
              <a:off x="828692" y="3283636"/>
              <a:ext cx="9143942" cy="707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experimental trace is then a plot of the virtual height of reflection </a:t>
              </a:r>
              <a:r>
                <a:rPr lang="en-GB" altLang="it-IT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GB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transmitted frequency, which is called </a:t>
              </a:r>
              <a:r>
                <a:rPr lang="en-GB" altLang="it-IT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ionogram</a:t>
              </a:r>
              <a:r>
                <a:rPr lang="en-GB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124" name="Picture 9" descr="ionogramma_senza_curve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8686" y="4089766"/>
              <a:ext cx="3229594" cy="219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45"/>
          <p:cNvGrpSpPr>
            <a:grpSpLocks/>
          </p:cNvGrpSpPr>
          <p:nvPr/>
        </p:nvGrpSpPr>
        <p:grpSpPr bwMode="auto">
          <a:xfrm>
            <a:off x="4095750" y="4921710"/>
            <a:ext cx="4643438" cy="1275036"/>
            <a:chOff x="2571736" y="4797162"/>
            <a:chExt cx="4643469" cy="1275057"/>
          </a:xfrm>
        </p:grpSpPr>
        <p:grpSp>
          <p:nvGrpSpPr>
            <p:cNvPr id="6" name="Gruppo 42"/>
            <p:cNvGrpSpPr>
              <a:grpSpLocks/>
            </p:cNvGrpSpPr>
            <p:nvPr/>
          </p:nvGrpSpPr>
          <p:grpSpPr bwMode="auto">
            <a:xfrm>
              <a:off x="2571736" y="4797162"/>
              <a:ext cx="4643469" cy="917863"/>
              <a:chOff x="2571736" y="4797162"/>
              <a:chExt cx="4643469" cy="917863"/>
            </a:xfrm>
          </p:grpSpPr>
          <p:sp>
            <p:nvSpPr>
              <p:cNvPr id="19" name="Rettangolo 18"/>
              <p:cNvSpPr/>
              <p:nvPr/>
            </p:nvSpPr>
            <p:spPr>
              <a:xfrm>
                <a:off x="2571736" y="4797162"/>
                <a:ext cx="2571767" cy="346354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6816739" y="4929200"/>
                <a:ext cx="398466" cy="785825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uppo 43"/>
            <p:cNvGrpSpPr>
              <a:grpSpLocks/>
            </p:cNvGrpSpPr>
            <p:nvPr/>
          </p:nvGrpSpPr>
          <p:grpSpPr bwMode="auto">
            <a:xfrm>
              <a:off x="2571736" y="5143512"/>
              <a:ext cx="4256116" cy="785829"/>
              <a:chOff x="2571736" y="5143512"/>
              <a:chExt cx="4256116" cy="785829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2571736" y="5143516"/>
                <a:ext cx="2571767" cy="285755"/>
              </a:xfrm>
              <a:prstGeom prst="rect">
                <a:avLst/>
              </a:prstGeom>
              <a:solidFill>
                <a:srgbClr val="61FF7F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6470662" y="5143516"/>
                <a:ext cx="357190" cy="785826"/>
              </a:xfrm>
              <a:prstGeom prst="ellipse">
                <a:avLst/>
              </a:prstGeom>
              <a:solidFill>
                <a:srgbClr val="61FF7F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uppo 44"/>
            <p:cNvGrpSpPr>
              <a:grpSpLocks/>
            </p:cNvGrpSpPr>
            <p:nvPr/>
          </p:nvGrpSpPr>
          <p:grpSpPr bwMode="auto">
            <a:xfrm>
              <a:off x="2571736" y="5286393"/>
              <a:ext cx="3898926" cy="785826"/>
              <a:chOff x="2571736" y="5286393"/>
              <a:chExt cx="3898926" cy="785826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2571736" y="5429270"/>
                <a:ext cx="2571767" cy="149682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e 15"/>
              <p:cNvSpPr/>
              <p:nvPr/>
            </p:nvSpPr>
            <p:spPr>
              <a:xfrm>
                <a:off x="6143635" y="5286393"/>
                <a:ext cx="327027" cy="785826"/>
              </a:xfrm>
              <a:prstGeom prst="ellipse">
                <a:avLst/>
              </a:prstGeom>
              <a:solidFill>
                <a:srgbClr val="FFFF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4106" name="Immagine 8" descr="sondaggi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407" y="607042"/>
            <a:ext cx="1619250" cy="28765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cxnSp>
        <p:nvCxnSpPr>
          <p:cNvPr id="23" name="Connettore 2 22"/>
          <p:cNvCxnSpPr/>
          <p:nvPr/>
        </p:nvCxnSpPr>
        <p:spPr>
          <a:xfrm rot="5400000">
            <a:off x="1080114" y="2012773"/>
            <a:ext cx="796925" cy="1588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rot="5400000" flipH="1" flipV="1">
            <a:off x="572908" y="1946893"/>
            <a:ext cx="785813" cy="1587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/>
          <p:cNvGrpSpPr/>
          <p:nvPr/>
        </p:nvGrpSpPr>
        <p:grpSpPr>
          <a:xfrm>
            <a:off x="7810501" y="4553685"/>
            <a:ext cx="2150265" cy="723900"/>
            <a:chOff x="6286500" y="4429125"/>
            <a:chExt cx="2150265" cy="723900"/>
          </a:xfrm>
        </p:grpSpPr>
        <p:cxnSp>
          <p:nvCxnSpPr>
            <p:cNvPr id="26" name="Connettore 2 25"/>
            <p:cNvCxnSpPr/>
            <p:nvPr/>
          </p:nvCxnSpPr>
          <p:spPr bwMode="auto">
            <a:xfrm rot="16200000" flipH="1">
              <a:off x="6465095" y="4679156"/>
              <a:ext cx="500062" cy="428625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 bwMode="auto">
            <a:xfrm rot="5400000">
              <a:off x="7062788" y="4724400"/>
              <a:ext cx="509587" cy="347663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2" name="CasellaDiTesto 54"/>
            <p:cNvSpPr txBox="1">
              <a:spLocks noChangeArrowheads="1"/>
            </p:cNvSpPr>
            <p:nvPr/>
          </p:nvSpPr>
          <p:spPr bwMode="auto">
            <a:xfrm>
              <a:off x="6286500" y="4429125"/>
              <a:ext cx="7377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dirty="0" err="1">
                  <a:solidFill>
                    <a:srgbClr val="FFC000"/>
                  </a:solidFill>
                  <a:latin typeface="Arial" charset="0"/>
                  <a:cs typeface="Arial" charset="0"/>
                </a:rPr>
                <a:t>ordinary</a:t>
              </a:r>
              <a:endParaRPr lang="en-US" altLang="it-IT" sz="1200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13" name="CasellaDiTesto 55"/>
            <p:cNvSpPr txBox="1">
              <a:spLocks noChangeArrowheads="1"/>
            </p:cNvSpPr>
            <p:nvPr/>
          </p:nvSpPr>
          <p:spPr bwMode="auto">
            <a:xfrm>
              <a:off x="7357623" y="4429125"/>
              <a:ext cx="10791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dirty="0" err="1">
                  <a:solidFill>
                    <a:srgbClr val="FFC000"/>
                  </a:solidFill>
                  <a:latin typeface="Arial" charset="0"/>
                  <a:cs typeface="Arial" charset="0"/>
                </a:rPr>
                <a:t>extraordinary</a:t>
              </a:r>
              <a:endParaRPr lang="en-US" altLang="it-IT" sz="1200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7190438" y="4240333"/>
            <a:ext cx="109537" cy="619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/>
          <p:cNvSpPr txBox="1"/>
          <p:nvPr/>
        </p:nvSpPr>
        <p:spPr>
          <a:xfrm>
            <a:off x="7091356" y="4149080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rgbClr val="FFFF99"/>
                </a:solidFill>
              </a:rPr>
              <a:t>km</a:t>
            </a:r>
            <a:endParaRPr lang="en-US" sz="900" dirty="0">
              <a:solidFill>
                <a:srgbClr val="FFFF99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14" y="4830588"/>
            <a:ext cx="1270989" cy="56216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759176"/>
            <a:ext cx="3506858" cy="44568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52" y="4315986"/>
            <a:ext cx="762642" cy="298425"/>
          </a:xfrm>
          <a:prstGeom prst="rect">
            <a:avLst/>
          </a:prstGeom>
        </p:spPr>
      </p:pic>
      <p:sp>
        <p:nvSpPr>
          <p:cNvPr id="36" name="Titolo 1"/>
          <p:cNvSpPr txBox="1">
            <a:spLocks/>
          </p:cNvSpPr>
          <p:nvPr/>
        </p:nvSpPr>
        <p:spPr>
          <a:xfrm>
            <a:off x="1559496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Vertical Ionospheric Soundings - Ionograms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a tower&#10;&#10;AI-generated content may be incorrect.">
            <a:extLst>
              <a:ext uri="{FF2B5EF4-FFF2-40B4-BE49-F238E27FC236}">
                <a16:creationId xmlns:a16="http://schemas.microsoft.com/office/drawing/2014/main" xmlns="" id="{3AF7A2C7-49F2-B165-E329-835BC0EF8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74" y="1764207"/>
            <a:ext cx="5879690" cy="353700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4439816" y="2060848"/>
            <a:ext cx="3915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km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874794" y="4941168"/>
            <a:ext cx="45345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MHz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24202"/>
            <a:ext cx="2237234" cy="22372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" y="3039656"/>
            <a:ext cx="2236461" cy="2981633"/>
          </a:xfrm>
          <a:prstGeom prst="rect">
            <a:avLst/>
          </a:prstGeom>
        </p:spPr>
      </p:pic>
      <p:sp>
        <p:nvSpPr>
          <p:cNvPr id="23" name="Titolo 1"/>
          <p:cNvSpPr txBox="1">
            <a:spLocks/>
          </p:cNvSpPr>
          <p:nvPr/>
        </p:nvSpPr>
        <p:spPr>
          <a:xfrm>
            <a:off x="1559496" y="-27384"/>
            <a:ext cx="8352928" cy="45400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chemeClr val="tx1"/>
                </a:solidFill>
                <a:latin typeface="Bradley Hand ITC" panose="03070402050302030203" pitchFamily="66" charset="0"/>
              </a:rPr>
              <a:t>Vertical Ionospheric Soundings - Ionograms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8688288" y="1052737"/>
            <a:ext cx="3384433" cy="4924349"/>
            <a:chOff x="5292023" y="1052736"/>
            <a:chExt cx="3384433" cy="4924349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23" y="1052736"/>
              <a:ext cx="3384433" cy="4924349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5465209" y="1388831"/>
              <a:ext cx="7585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i="1" dirty="0"/>
                <a:t>f</a:t>
              </a:r>
              <a:r>
                <a:rPr lang="it-IT" b="1" dirty="0"/>
                <a:t>&gt;</a:t>
              </a:r>
              <a:r>
                <a:rPr lang="it-IT" b="1" i="1" dirty="0" err="1"/>
                <a:t>f</a:t>
              </a:r>
              <a:r>
                <a:rPr lang="it-IT" sz="1000" b="1" dirty="0" err="1"/>
                <a:t>Nmax</a:t>
              </a:r>
              <a:endParaRPr lang="it-IT" sz="1000" b="1" dirty="0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6228184" y="1573497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7551993" y="2492896"/>
              <a:ext cx="7585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i="1" dirty="0" err="1"/>
                <a:t>f</a:t>
              </a:r>
              <a:r>
                <a:rPr lang="it-IT" b="1" dirty="0" err="1"/>
                <a:t>≤</a:t>
              </a:r>
              <a:r>
                <a:rPr lang="it-IT" b="1" i="1" dirty="0" err="1"/>
                <a:t>f</a:t>
              </a:r>
              <a:r>
                <a:rPr lang="it-IT" sz="1000" b="1" dirty="0" err="1"/>
                <a:t>Nmax</a:t>
              </a:r>
              <a:endParaRPr lang="it-IT" sz="1000" b="1" dirty="0"/>
            </a:p>
          </p:txBody>
        </p:sp>
        <p:cxnSp>
          <p:nvCxnSpPr>
            <p:cNvPr id="25" name="Connettore 2 24"/>
            <p:cNvCxnSpPr/>
            <p:nvPr/>
          </p:nvCxnSpPr>
          <p:spPr>
            <a:xfrm flipH="1">
              <a:off x="7164288" y="2749777"/>
              <a:ext cx="385933" cy="2898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H="1">
              <a:off x="7130894" y="2862228"/>
              <a:ext cx="609459" cy="9988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59450</TotalTime>
  <Words>2238</Words>
  <Application>Microsoft Office PowerPoint</Application>
  <PresentationFormat>Widescreen</PresentationFormat>
  <Paragraphs>482</Paragraphs>
  <Slides>62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68" baseType="lpstr">
      <vt:lpstr>Arial</vt:lpstr>
      <vt:lpstr>Bradley Hand ITC</vt:lpstr>
      <vt:lpstr>Calibri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Michael Pezzopane</dc:creator>
  <cp:lastModifiedBy>astrogeo71</cp:lastModifiedBy>
  <cp:revision>484</cp:revision>
  <dcterms:created xsi:type="dcterms:W3CDTF">2015-07-09T16:46:21Z</dcterms:created>
  <dcterms:modified xsi:type="dcterms:W3CDTF">2025-11-05T12:44:53Z</dcterms:modified>
</cp:coreProperties>
</file>