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embeddedFontLst>
    <p:embeddedFont>
      <p:font typeface="EB Garamon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image" Target="../media/image-1-5.png"/><Relationship Id="rId6" Type="http://schemas.openxmlformats.org/officeDocument/2006/relationships/image" Target="../media/image-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17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A09D96">
                <a:alpha val="8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7818120" y="1243584"/>
            <a:ext cx="3703320" cy="4663440"/>
          </a:xfrm>
          <a:prstGeom prst="rect">
            <a:avLst/>
          </a:prstGeom>
          <a:solidFill>
            <a:srgbClr val="252320"/>
          </a:solidFill>
          <a:ln w="10160">
            <a:solidFill>
              <a:srgbClr val="1F1E1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0" r="0" t="0" b="0"/>
          <a:stretch/>
        </p:blipFill>
        <p:spPr>
          <a:xfrm>
            <a:off x="7818120" y="457200"/>
            <a:ext cx="603504" cy="548640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r="0" t="0" b="0"/>
          <a:stretch/>
        </p:blipFill>
        <p:spPr>
          <a:xfrm>
            <a:off x="8714232" y="457200"/>
            <a:ext cx="713232" cy="548640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r="0" t="0" b="0"/>
          <a:stretch/>
        </p:blipFill>
        <p:spPr>
          <a:xfrm>
            <a:off x="9720072" y="502920"/>
            <a:ext cx="932688" cy="4572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85800" y="62179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9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TINYML · RADIATION SENSING · EMBEDDED INFERENCE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685800" y="1335024"/>
            <a:ext cx="58521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4200" b="1" dirty="0">
                <a:solidFill>
                  <a:srgbClr val="FAF9F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 tiny model reconstructs distorted radiation pulses</a:t>
            </a:r>
            <a:endParaRPr lang="en-US" sz="4200" dirty="0"/>
          </a:p>
        </p:txBody>
      </p:sp>
      <p:sp>
        <p:nvSpPr>
          <p:cNvPr id="11" name="Text 6"/>
          <p:cNvSpPr/>
          <p:nvPr/>
        </p:nvSpPr>
        <p:spPr>
          <a:xfrm>
            <a:off x="713232" y="3456432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Domain priors · INT8 · no_std Rust · residual-based fallback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13232" y="42245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Esen Rakhmanov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713232" y="468172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Workshop 2026 · Bishkek, Kyrgyzstan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8156448" y="1554480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10" kern="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DISTORTED MEASUREMENT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8156448" y="2798430"/>
            <a:ext cx="2971800" cy="914"/>
          </a:xfrm>
          <a:prstGeom prst="line">
            <a:avLst/>
          </a:prstGeom>
          <a:noFill/>
          <a:ln w="8890">
            <a:solidFill>
              <a:srgbClr val="1F1E1B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 flipV="1">
            <a:off x="8156448" y="2751786"/>
            <a:ext cx="31282" cy="4664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 flipV="1">
            <a:off x="8187730" y="2739739"/>
            <a:ext cx="31282" cy="1204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219012" y="2739739"/>
            <a:ext cx="31282" cy="20688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250294" y="2760427"/>
            <a:ext cx="31282" cy="1963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 flipV="1">
            <a:off x="8281576" y="2772939"/>
            <a:ext cx="31282" cy="712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 flipV="1">
            <a:off x="8312859" y="2751152"/>
            <a:ext cx="31282" cy="2178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 flipV="1">
            <a:off x="8344141" y="2750253"/>
            <a:ext cx="31282" cy="91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375423" y="2750253"/>
            <a:ext cx="31282" cy="3690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8406705" y="2787156"/>
            <a:ext cx="31282" cy="5129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8437987" y="2838446"/>
            <a:ext cx="31282" cy="2566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 flipV="1">
            <a:off x="8469269" y="2850185"/>
            <a:ext cx="31282" cy="1393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 flipV="1">
            <a:off x="8500551" y="2822235"/>
            <a:ext cx="31282" cy="2795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flipV="1">
            <a:off x="8531833" y="2814814"/>
            <a:ext cx="31282" cy="742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8563115" y="2814814"/>
            <a:ext cx="31282" cy="1693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8594397" y="2831746"/>
            <a:ext cx="31282" cy="1075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 flipV="1">
            <a:off x="8625680" y="2818636"/>
            <a:ext cx="31282" cy="2386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flipV="1">
            <a:off x="8656962" y="2768661"/>
            <a:ext cx="31282" cy="4997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 flipV="1">
            <a:off x="8688244" y="2731240"/>
            <a:ext cx="31282" cy="3742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8719526" y="2731240"/>
            <a:ext cx="31282" cy="284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8750808" y="2734080"/>
            <a:ext cx="31282" cy="3066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8782090" y="2764741"/>
            <a:ext cx="31282" cy="2146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 flipV="1">
            <a:off x="8813372" y="2779293"/>
            <a:ext cx="31282" cy="691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 flipV="1">
            <a:off x="8844654" y="2763633"/>
            <a:ext cx="31282" cy="1566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8875936" y="2763633"/>
            <a:ext cx="31282" cy="990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8907219" y="2773539"/>
            <a:ext cx="31282" cy="4289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1" name="Shape 36"/>
          <p:cNvSpPr/>
          <p:nvPr/>
        </p:nvSpPr>
        <p:spPr>
          <a:xfrm>
            <a:off x="8938501" y="2816435"/>
            <a:ext cx="31282" cy="4507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2" name="Shape 37"/>
          <p:cNvSpPr/>
          <p:nvPr/>
        </p:nvSpPr>
        <p:spPr>
          <a:xfrm>
            <a:off x="8969783" y="2861508"/>
            <a:ext cx="31282" cy="1042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3" name="Shape 38"/>
          <p:cNvSpPr/>
          <p:nvPr/>
        </p:nvSpPr>
        <p:spPr>
          <a:xfrm flipV="1">
            <a:off x="9001065" y="2844461"/>
            <a:ext cx="31282" cy="2747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4" name="Shape 39"/>
          <p:cNvSpPr/>
          <p:nvPr/>
        </p:nvSpPr>
        <p:spPr>
          <a:xfrm flipV="1">
            <a:off x="9032347" y="2811749"/>
            <a:ext cx="31282" cy="3271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5" name="Shape 40"/>
          <p:cNvSpPr/>
          <p:nvPr/>
        </p:nvSpPr>
        <p:spPr>
          <a:xfrm flipV="1">
            <a:off x="9063629" y="2804959"/>
            <a:ext cx="31282" cy="679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6" name="Shape 41"/>
          <p:cNvSpPr/>
          <p:nvPr/>
        </p:nvSpPr>
        <p:spPr>
          <a:xfrm>
            <a:off x="9094911" y="2804959"/>
            <a:ext cx="31282" cy="1422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7" name="Shape 42"/>
          <p:cNvSpPr/>
          <p:nvPr/>
        </p:nvSpPr>
        <p:spPr>
          <a:xfrm>
            <a:off x="9126193" y="2819185"/>
            <a:ext cx="31282" cy="164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8" name="Shape 43"/>
          <p:cNvSpPr/>
          <p:nvPr/>
        </p:nvSpPr>
        <p:spPr>
          <a:xfrm flipV="1">
            <a:off x="9157475" y="2788262"/>
            <a:ext cx="31282" cy="3257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49" name="Shape 44"/>
          <p:cNvSpPr/>
          <p:nvPr/>
        </p:nvSpPr>
        <p:spPr>
          <a:xfrm flipV="1">
            <a:off x="9188757" y="2739068"/>
            <a:ext cx="31282" cy="4919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0" name="Shape 45"/>
          <p:cNvSpPr/>
          <p:nvPr/>
        </p:nvSpPr>
        <p:spPr>
          <a:xfrm flipV="1">
            <a:off x="9220040" y="2712532"/>
            <a:ext cx="31282" cy="2653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1" name="Shape 46"/>
          <p:cNvSpPr/>
          <p:nvPr/>
        </p:nvSpPr>
        <p:spPr>
          <a:xfrm>
            <a:off x="9251322" y="2712532"/>
            <a:ext cx="31282" cy="1419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2" name="Shape 47"/>
          <p:cNvSpPr/>
          <p:nvPr/>
        </p:nvSpPr>
        <p:spPr>
          <a:xfrm>
            <a:off x="9282604" y="2726725"/>
            <a:ext cx="31282" cy="3193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3" name="Shape 48"/>
          <p:cNvSpPr/>
          <p:nvPr/>
        </p:nvSpPr>
        <p:spPr>
          <a:xfrm>
            <a:off x="9313886" y="2758657"/>
            <a:ext cx="31282" cy="1117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4" name="Shape 49"/>
          <p:cNvSpPr/>
          <p:nvPr/>
        </p:nvSpPr>
        <p:spPr>
          <a:xfrm flipV="1">
            <a:off x="9345168" y="2748120"/>
            <a:ext cx="31282" cy="2171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5" name="Shape 50"/>
          <p:cNvSpPr/>
          <p:nvPr/>
        </p:nvSpPr>
        <p:spPr>
          <a:xfrm flipV="1">
            <a:off x="9376450" y="2718585"/>
            <a:ext cx="31282" cy="2953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6" name="Shape 51"/>
          <p:cNvSpPr/>
          <p:nvPr/>
        </p:nvSpPr>
        <p:spPr>
          <a:xfrm flipV="1">
            <a:off x="9407732" y="2711258"/>
            <a:ext cx="31282" cy="732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9439014" y="2711258"/>
            <a:ext cx="31282" cy="1178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8" name="Shape 53"/>
          <p:cNvSpPr/>
          <p:nvPr/>
        </p:nvSpPr>
        <p:spPr>
          <a:xfrm flipV="1">
            <a:off x="9470296" y="2717585"/>
            <a:ext cx="31282" cy="545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59" name="Shape 54"/>
          <p:cNvSpPr/>
          <p:nvPr/>
        </p:nvSpPr>
        <p:spPr>
          <a:xfrm flipV="1">
            <a:off x="9501579" y="2663846"/>
            <a:ext cx="31282" cy="5374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 flipV="1">
            <a:off x="9532861" y="2570026"/>
            <a:ext cx="31282" cy="9381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1" name="Shape 56"/>
          <p:cNvSpPr/>
          <p:nvPr/>
        </p:nvSpPr>
        <p:spPr>
          <a:xfrm flipV="1">
            <a:off x="9564143" y="2474644"/>
            <a:ext cx="31282" cy="9538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 flipV="1">
            <a:off x="9595425" y="2405018"/>
            <a:ext cx="31282" cy="6962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3" name="Shape 58"/>
          <p:cNvSpPr/>
          <p:nvPr/>
        </p:nvSpPr>
        <p:spPr>
          <a:xfrm flipV="1">
            <a:off x="9626707" y="2350260"/>
            <a:ext cx="31282" cy="54758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4" name="Shape 59"/>
          <p:cNvSpPr/>
          <p:nvPr/>
        </p:nvSpPr>
        <p:spPr>
          <a:xfrm flipV="1">
            <a:off x="9657989" y="2279104"/>
            <a:ext cx="31282" cy="7115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5" name="Shape 60"/>
          <p:cNvSpPr/>
          <p:nvPr/>
        </p:nvSpPr>
        <p:spPr>
          <a:xfrm flipV="1">
            <a:off x="9689271" y="2181783"/>
            <a:ext cx="31282" cy="9732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6" name="Shape 61"/>
          <p:cNvSpPr/>
          <p:nvPr/>
        </p:nvSpPr>
        <p:spPr>
          <a:xfrm flipV="1">
            <a:off x="9720553" y="2087663"/>
            <a:ext cx="31282" cy="9412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7" name="Shape 62"/>
          <p:cNvSpPr/>
          <p:nvPr/>
        </p:nvSpPr>
        <p:spPr>
          <a:xfrm flipV="1">
            <a:off x="9751835" y="2037857"/>
            <a:ext cx="31282" cy="4980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8" name="Shape 63"/>
          <p:cNvSpPr/>
          <p:nvPr/>
        </p:nvSpPr>
        <p:spPr>
          <a:xfrm>
            <a:off x="9783117" y="2037857"/>
            <a:ext cx="31282" cy="4498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69" name="Shape 64"/>
          <p:cNvSpPr/>
          <p:nvPr/>
        </p:nvSpPr>
        <p:spPr>
          <a:xfrm>
            <a:off x="9814400" y="2042355"/>
            <a:ext cx="31282" cy="3067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0" name="Shape 65"/>
          <p:cNvSpPr/>
          <p:nvPr/>
        </p:nvSpPr>
        <p:spPr>
          <a:xfrm flipV="1">
            <a:off x="9845682" y="1959632"/>
            <a:ext cx="31282" cy="11339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1" name="Shape 66"/>
          <p:cNvSpPr/>
          <p:nvPr/>
        </p:nvSpPr>
        <p:spPr>
          <a:xfrm>
            <a:off x="9876964" y="1959632"/>
            <a:ext cx="31282" cy="91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2" name="Shape 67"/>
          <p:cNvSpPr/>
          <p:nvPr/>
        </p:nvSpPr>
        <p:spPr>
          <a:xfrm>
            <a:off x="9908246" y="1959632"/>
            <a:ext cx="31282" cy="642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3" name="Shape 68"/>
          <p:cNvSpPr/>
          <p:nvPr/>
        </p:nvSpPr>
        <p:spPr>
          <a:xfrm>
            <a:off x="9939528" y="1966053"/>
            <a:ext cx="31282" cy="7921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4" name="Shape 69"/>
          <p:cNvSpPr/>
          <p:nvPr/>
        </p:nvSpPr>
        <p:spPr>
          <a:xfrm>
            <a:off x="9970810" y="2045272"/>
            <a:ext cx="31282" cy="10603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5" name="Shape 70"/>
          <p:cNvSpPr/>
          <p:nvPr/>
        </p:nvSpPr>
        <p:spPr>
          <a:xfrm>
            <a:off x="10002092" y="2151306"/>
            <a:ext cx="31282" cy="91378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6" name="Shape 71"/>
          <p:cNvSpPr/>
          <p:nvPr/>
        </p:nvSpPr>
        <p:spPr>
          <a:xfrm>
            <a:off x="10033374" y="2242684"/>
            <a:ext cx="31282" cy="5064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7" name="Shape 72"/>
          <p:cNvSpPr/>
          <p:nvPr/>
        </p:nvSpPr>
        <p:spPr>
          <a:xfrm>
            <a:off x="10064656" y="2293329"/>
            <a:ext cx="31282" cy="2511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8" name="Shape 73"/>
          <p:cNvSpPr/>
          <p:nvPr/>
        </p:nvSpPr>
        <p:spPr>
          <a:xfrm>
            <a:off x="10095939" y="2318449"/>
            <a:ext cx="31282" cy="3649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79" name="Shape 74"/>
          <p:cNvSpPr/>
          <p:nvPr/>
        </p:nvSpPr>
        <p:spPr>
          <a:xfrm>
            <a:off x="10127221" y="2354948"/>
            <a:ext cx="31282" cy="6374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0" name="Shape 75"/>
          <p:cNvSpPr/>
          <p:nvPr/>
        </p:nvSpPr>
        <p:spPr>
          <a:xfrm>
            <a:off x="10158503" y="2418695"/>
            <a:ext cx="31282" cy="6831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1" name="Shape 76"/>
          <p:cNvSpPr/>
          <p:nvPr/>
        </p:nvSpPr>
        <p:spPr>
          <a:xfrm>
            <a:off x="10189785" y="2487011"/>
            <a:ext cx="31282" cy="3886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2" name="Shape 77"/>
          <p:cNvSpPr/>
          <p:nvPr/>
        </p:nvSpPr>
        <p:spPr>
          <a:xfrm>
            <a:off x="10221067" y="2525881"/>
            <a:ext cx="31282" cy="451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3" name="Shape 78"/>
          <p:cNvSpPr/>
          <p:nvPr/>
        </p:nvSpPr>
        <p:spPr>
          <a:xfrm>
            <a:off x="10252349" y="2530399"/>
            <a:ext cx="31282" cy="145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4" name="Shape 79"/>
          <p:cNvSpPr/>
          <p:nvPr/>
        </p:nvSpPr>
        <p:spPr>
          <a:xfrm>
            <a:off x="10283631" y="2531853"/>
            <a:ext cx="31282" cy="3091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5" name="Shape 80"/>
          <p:cNvSpPr/>
          <p:nvPr/>
        </p:nvSpPr>
        <p:spPr>
          <a:xfrm>
            <a:off x="10314913" y="2562768"/>
            <a:ext cx="31282" cy="5645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6" name="Shape 81"/>
          <p:cNvSpPr/>
          <p:nvPr/>
        </p:nvSpPr>
        <p:spPr>
          <a:xfrm>
            <a:off x="10346195" y="2619221"/>
            <a:ext cx="31282" cy="4397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7" name="Shape 82"/>
          <p:cNvSpPr/>
          <p:nvPr/>
        </p:nvSpPr>
        <p:spPr>
          <a:xfrm flipV="1">
            <a:off x="10377477" y="2662855"/>
            <a:ext cx="31282" cy="91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8" name="Shape 83"/>
          <p:cNvSpPr/>
          <p:nvPr/>
        </p:nvSpPr>
        <p:spPr>
          <a:xfrm flipV="1">
            <a:off x="10408760" y="2626091"/>
            <a:ext cx="31282" cy="3676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89" name="Shape 84"/>
          <p:cNvSpPr/>
          <p:nvPr/>
        </p:nvSpPr>
        <p:spPr>
          <a:xfrm flipV="1">
            <a:off x="10440042" y="2590634"/>
            <a:ext cx="31282" cy="3545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0" name="Shape 85"/>
          <p:cNvSpPr/>
          <p:nvPr/>
        </p:nvSpPr>
        <p:spPr>
          <a:xfrm flipV="1">
            <a:off x="10471324" y="2582924"/>
            <a:ext cx="31282" cy="771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1" name="Shape 86"/>
          <p:cNvSpPr/>
          <p:nvPr/>
        </p:nvSpPr>
        <p:spPr>
          <a:xfrm>
            <a:off x="10502606" y="2582924"/>
            <a:ext cx="31282" cy="9558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2" name="Shape 87"/>
          <p:cNvSpPr/>
          <p:nvPr/>
        </p:nvSpPr>
        <p:spPr>
          <a:xfrm flipV="1">
            <a:off x="10533888" y="2589697"/>
            <a:ext cx="31282" cy="278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3" name="Shape 88"/>
          <p:cNvSpPr/>
          <p:nvPr/>
        </p:nvSpPr>
        <p:spPr>
          <a:xfrm flipV="1">
            <a:off x="10565170" y="2564955"/>
            <a:ext cx="31282" cy="24742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4" name="Shape 89"/>
          <p:cNvSpPr/>
          <p:nvPr/>
        </p:nvSpPr>
        <p:spPr>
          <a:xfrm flipV="1">
            <a:off x="10596452" y="2542929"/>
            <a:ext cx="31282" cy="22026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5" name="Shape 90"/>
          <p:cNvSpPr/>
          <p:nvPr/>
        </p:nvSpPr>
        <p:spPr>
          <a:xfrm>
            <a:off x="10627734" y="2542929"/>
            <a:ext cx="31282" cy="1205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6" name="Shape 91"/>
          <p:cNvSpPr/>
          <p:nvPr/>
        </p:nvSpPr>
        <p:spPr>
          <a:xfrm>
            <a:off x="10659016" y="2554984"/>
            <a:ext cx="31282" cy="4647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7" name="Shape 92"/>
          <p:cNvSpPr/>
          <p:nvPr/>
        </p:nvSpPr>
        <p:spPr>
          <a:xfrm>
            <a:off x="10690299" y="2601454"/>
            <a:ext cx="31282" cy="4654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8" name="Shape 93"/>
          <p:cNvSpPr/>
          <p:nvPr/>
        </p:nvSpPr>
        <p:spPr>
          <a:xfrm>
            <a:off x="10721581" y="2648001"/>
            <a:ext cx="31282" cy="1374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99" name="Shape 94"/>
          <p:cNvSpPr/>
          <p:nvPr/>
        </p:nvSpPr>
        <p:spPr>
          <a:xfrm flipV="1">
            <a:off x="10752863" y="2647112"/>
            <a:ext cx="31282" cy="14630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0" name="Shape 95"/>
          <p:cNvSpPr/>
          <p:nvPr/>
        </p:nvSpPr>
        <p:spPr>
          <a:xfrm flipV="1">
            <a:off x="10784145" y="2640740"/>
            <a:ext cx="31282" cy="6371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1" name="Shape 96"/>
          <p:cNvSpPr/>
          <p:nvPr/>
        </p:nvSpPr>
        <p:spPr>
          <a:xfrm>
            <a:off x="10815427" y="2640740"/>
            <a:ext cx="31282" cy="2967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2" name="Shape 97"/>
          <p:cNvSpPr/>
          <p:nvPr/>
        </p:nvSpPr>
        <p:spPr>
          <a:xfrm>
            <a:off x="10846709" y="2670417"/>
            <a:ext cx="31282" cy="5340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3" name="Shape 98"/>
          <p:cNvSpPr/>
          <p:nvPr/>
        </p:nvSpPr>
        <p:spPr>
          <a:xfrm>
            <a:off x="10877991" y="2723820"/>
            <a:ext cx="31282" cy="3810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4" name="Shape 99"/>
          <p:cNvSpPr/>
          <p:nvPr/>
        </p:nvSpPr>
        <p:spPr>
          <a:xfrm flipV="1">
            <a:off x="10909273" y="2761826"/>
            <a:ext cx="31282" cy="914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5" name="Shape 100"/>
          <p:cNvSpPr/>
          <p:nvPr/>
        </p:nvSpPr>
        <p:spPr>
          <a:xfrm flipV="1">
            <a:off x="10940555" y="2740641"/>
            <a:ext cx="31282" cy="21185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6" name="Shape 101"/>
          <p:cNvSpPr/>
          <p:nvPr/>
        </p:nvSpPr>
        <p:spPr>
          <a:xfrm flipV="1">
            <a:off x="10971837" y="2734002"/>
            <a:ext cx="31282" cy="663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7" name="Shape 102"/>
          <p:cNvSpPr/>
          <p:nvPr/>
        </p:nvSpPr>
        <p:spPr>
          <a:xfrm>
            <a:off x="11003120" y="2734002"/>
            <a:ext cx="31282" cy="20043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8" name="Shape 103"/>
          <p:cNvSpPr/>
          <p:nvPr/>
        </p:nvSpPr>
        <p:spPr>
          <a:xfrm>
            <a:off x="11034402" y="2754045"/>
            <a:ext cx="31282" cy="21018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09" name="Shape 104"/>
          <p:cNvSpPr/>
          <p:nvPr/>
        </p:nvSpPr>
        <p:spPr>
          <a:xfrm flipV="1">
            <a:off x="11065684" y="2763275"/>
            <a:ext cx="31282" cy="11787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10" name="Shape 105"/>
          <p:cNvSpPr/>
          <p:nvPr/>
        </p:nvSpPr>
        <p:spPr>
          <a:xfrm flipV="1">
            <a:off x="11096966" y="2716826"/>
            <a:ext cx="31282" cy="46449"/>
          </a:xfrm>
          <a:prstGeom prst="line">
            <a:avLst/>
          </a:prstGeom>
          <a:noFill/>
          <a:ln w="20320">
            <a:solidFill>
              <a:srgbClr val="A09D96"/>
            </a:solidFill>
            <a:prstDash val="solid"/>
          </a:ln>
        </p:spPr>
      </p:sp>
      <p:sp>
        <p:nvSpPr>
          <p:cNvPr id="111" name="Text 106"/>
          <p:cNvSpPr/>
          <p:nvPr/>
        </p:nvSpPr>
        <p:spPr>
          <a:xfrm>
            <a:off x="8156448" y="3657600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1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RECONSTRUCTED PULSE</a:t>
            </a:r>
            <a:endParaRPr lang="en-US" sz="1150" dirty="0"/>
          </a:p>
        </p:txBody>
      </p:sp>
      <p:sp>
        <p:nvSpPr>
          <p:cNvPr id="112" name="Shape 107"/>
          <p:cNvSpPr/>
          <p:nvPr/>
        </p:nvSpPr>
        <p:spPr>
          <a:xfrm>
            <a:off x="8156448" y="4947270"/>
            <a:ext cx="2971800" cy="914"/>
          </a:xfrm>
          <a:prstGeom prst="line">
            <a:avLst/>
          </a:prstGeom>
          <a:noFill/>
          <a:ln w="8890">
            <a:solidFill>
              <a:srgbClr val="1F1E1B"/>
            </a:solidFill>
            <a:prstDash val="solid"/>
          </a:ln>
        </p:spPr>
      </p:sp>
      <p:sp>
        <p:nvSpPr>
          <p:cNvPr id="113" name="Shape 108"/>
          <p:cNvSpPr/>
          <p:nvPr/>
        </p:nvSpPr>
        <p:spPr>
          <a:xfrm flipV="1">
            <a:off x="8156448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14" name="Shape 109"/>
          <p:cNvSpPr/>
          <p:nvPr/>
        </p:nvSpPr>
        <p:spPr>
          <a:xfrm flipV="1">
            <a:off x="8187730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15" name="Shape 110"/>
          <p:cNvSpPr/>
          <p:nvPr/>
        </p:nvSpPr>
        <p:spPr>
          <a:xfrm flipV="1">
            <a:off x="8219012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16" name="Shape 111"/>
          <p:cNvSpPr/>
          <p:nvPr/>
        </p:nvSpPr>
        <p:spPr>
          <a:xfrm flipV="1">
            <a:off x="8250294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17" name="Shape 112"/>
          <p:cNvSpPr/>
          <p:nvPr/>
        </p:nvSpPr>
        <p:spPr>
          <a:xfrm flipV="1">
            <a:off x="8281576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18" name="Shape 113"/>
          <p:cNvSpPr/>
          <p:nvPr/>
        </p:nvSpPr>
        <p:spPr>
          <a:xfrm flipV="1">
            <a:off x="8312859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19" name="Shape 114"/>
          <p:cNvSpPr/>
          <p:nvPr/>
        </p:nvSpPr>
        <p:spPr>
          <a:xfrm flipV="1">
            <a:off x="8344141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0" name="Shape 115"/>
          <p:cNvSpPr/>
          <p:nvPr/>
        </p:nvSpPr>
        <p:spPr>
          <a:xfrm flipV="1">
            <a:off x="8375423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1" name="Shape 116"/>
          <p:cNvSpPr/>
          <p:nvPr/>
        </p:nvSpPr>
        <p:spPr>
          <a:xfrm flipV="1">
            <a:off x="8406705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2" name="Shape 117"/>
          <p:cNvSpPr/>
          <p:nvPr/>
        </p:nvSpPr>
        <p:spPr>
          <a:xfrm flipV="1">
            <a:off x="8437987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3" name="Shape 118"/>
          <p:cNvSpPr/>
          <p:nvPr/>
        </p:nvSpPr>
        <p:spPr>
          <a:xfrm flipV="1">
            <a:off x="8469269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4" name="Shape 119"/>
          <p:cNvSpPr/>
          <p:nvPr/>
        </p:nvSpPr>
        <p:spPr>
          <a:xfrm flipV="1">
            <a:off x="8500551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5" name="Shape 120"/>
          <p:cNvSpPr/>
          <p:nvPr/>
        </p:nvSpPr>
        <p:spPr>
          <a:xfrm flipV="1">
            <a:off x="8531833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6" name="Shape 121"/>
          <p:cNvSpPr/>
          <p:nvPr/>
        </p:nvSpPr>
        <p:spPr>
          <a:xfrm flipV="1">
            <a:off x="8563115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7" name="Shape 122"/>
          <p:cNvSpPr/>
          <p:nvPr/>
        </p:nvSpPr>
        <p:spPr>
          <a:xfrm flipV="1">
            <a:off x="8594397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8" name="Shape 123"/>
          <p:cNvSpPr/>
          <p:nvPr/>
        </p:nvSpPr>
        <p:spPr>
          <a:xfrm flipV="1">
            <a:off x="8625680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29" name="Shape 124"/>
          <p:cNvSpPr/>
          <p:nvPr/>
        </p:nvSpPr>
        <p:spPr>
          <a:xfrm flipV="1">
            <a:off x="8656962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0" name="Shape 125"/>
          <p:cNvSpPr/>
          <p:nvPr/>
        </p:nvSpPr>
        <p:spPr>
          <a:xfrm flipV="1">
            <a:off x="8688244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1" name="Shape 126"/>
          <p:cNvSpPr/>
          <p:nvPr/>
        </p:nvSpPr>
        <p:spPr>
          <a:xfrm flipV="1">
            <a:off x="8719526" y="4947270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2" name="Shape 127"/>
          <p:cNvSpPr/>
          <p:nvPr/>
        </p:nvSpPr>
        <p:spPr>
          <a:xfrm flipV="1">
            <a:off x="8750808" y="4947269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3" name="Shape 128"/>
          <p:cNvSpPr/>
          <p:nvPr/>
        </p:nvSpPr>
        <p:spPr>
          <a:xfrm flipV="1">
            <a:off x="8782090" y="4947269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4" name="Shape 129"/>
          <p:cNvSpPr/>
          <p:nvPr/>
        </p:nvSpPr>
        <p:spPr>
          <a:xfrm flipV="1">
            <a:off x="8813372" y="4947268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5" name="Shape 130"/>
          <p:cNvSpPr/>
          <p:nvPr/>
        </p:nvSpPr>
        <p:spPr>
          <a:xfrm flipV="1">
            <a:off x="8844654" y="4947265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6" name="Shape 131"/>
          <p:cNvSpPr/>
          <p:nvPr/>
        </p:nvSpPr>
        <p:spPr>
          <a:xfrm flipV="1">
            <a:off x="8875936" y="4947259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7" name="Shape 132"/>
          <p:cNvSpPr/>
          <p:nvPr/>
        </p:nvSpPr>
        <p:spPr>
          <a:xfrm flipV="1">
            <a:off x="8907219" y="4947248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8" name="Shape 133"/>
          <p:cNvSpPr/>
          <p:nvPr/>
        </p:nvSpPr>
        <p:spPr>
          <a:xfrm flipV="1">
            <a:off x="8938501" y="4947227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39" name="Shape 134"/>
          <p:cNvSpPr/>
          <p:nvPr/>
        </p:nvSpPr>
        <p:spPr>
          <a:xfrm flipV="1">
            <a:off x="8969783" y="4947185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0" name="Shape 135"/>
          <p:cNvSpPr/>
          <p:nvPr/>
        </p:nvSpPr>
        <p:spPr>
          <a:xfrm flipV="1">
            <a:off x="9001065" y="4947106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1" name="Shape 136"/>
          <p:cNvSpPr/>
          <p:nvPr/>
        </p:nvSpPr>
        <p:spPr>
          <a:xfrm flipV="1">
            <a:off x="9032347" y="4946963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2" name="Shape 137"/>
          <p:cNvSpPr/>
          <p:nvPr/>
        </p:nvSpPr>
        <p:spPr>
          <a:xfrm flipV="1">
            <a:off x="9063629" y="4946707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3" name="Shape 138"/>
          <p:cNvSpPr/>
          <p:nvPr/>
        </p:nvSpPr>
        <p:spPr>
          <a:xfrm flipV="1">
            <a:off x="9094911" y="4946265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4" name="Shape 139"/>
          <p:cNvSpPr/>
          <p:nvPr/>
        </p:nvSpPr>
        <p:spPr>
          <a:xfrm flipV="1">
            <a:off x="9126193" y="4945517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5" name="Shape 140"/>
          <p:cNvSpPr/>
          <p:nvPr/>
        </p:nvSpPr>
        <p:spPr>
          <a:xfrm flipV="1">
            <a:off x="9157475" y="4944287"/>
            <a:ext cx="31282" cy="1230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6" name="Shape 141"/>
          <p:cNvSpPr/>
          <p:nvPr/>
        </p:nvSpPr>
        <p:spPr>
          <a:xfrm flipV="1">
            <a:off x="9188757" y="4942317"/>
            <a:ext cx="31282" cy="1970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7" name="Shape 142"/>
          <p:cNvSpPr/>
          <p:nvPr/>
        </p:nvSpPr>
        <p:spPr>
          <a:xfrm flipV="1">
            <a:off x="9220040" y="4939246"/>
            <a:ext cx="31282" cy="307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8" name="Shape 143"/>
          <p:cNvSpPr/>
          <p:nvPr/>
        </p:nvSpPr>
        <p:spPr>
          <a:xfrm flipV="1">
            <a:off x="9251322" y="4934585"/>
            <a:ext cx="31282" cy="4660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49" name="Shape 144"/>
          <p:cNvSpPr/>
          <p:nvPr/>
        </p:nvSpPr>
        <p:spPr>
          <a:xfrm flipV="1">
            <a:off x="9282604" y="4927704"/>
            <a:ext cx="31282" cy="688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0" name="Shape 145"/>
          <p:cNvSpPr/>
          <p:nvPr/>
        </p:nvSpPr>
        <p:spPr>
          <a:xfrm flipV="1">
            <a:off x="9313886" y="4917823"/>
            <a:ext cx="31282" cy="9882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1" name="Shape 146"/>
          <p:cNvSpPr/>
          <p:nvPr/>
        </p:nvSpPr>
        <p:spPr>
          <a:xfrm flipV="1">
            <a:off x="9345168" y="4904025"/>
            <a:ext cx="31282" cy="1379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2" name="Shape 147"/>
          <p:cNvSpPr/>
          <p:nvPr/>
        </p:nvSpPr>
        <p:spPr>
          <a:xfrm flipV="1">
            <a:off x="9376450" y="4885303"/>
            <a:ext cx="31282" cy="18722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3" name="Shape 148"/>
          <p:cNvSpPr/>
          <p:nvPr/>
        </p:nvSpPr>
        <p:spPr>
          <a:xfrm flipV="1">
            <a:off x="9407732" y="4860628"/>
            <a:ext cx="31282" cy="2467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4" name="Shape 149"/>
          <p:cNvSpPr/>
          <p:nvPr/>
        </p:nvSpPr>
        <p:spPr>
          <a:xfrm flipV="1">
            <a:off x="9439014" y="4829068"/>
            <a:ext cx="31282" cy="3156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5" name="Shape 150"/>
          <p:cNvSpPr/>
          <p:nvPr/>
        </p:nvSpPr>
        <p:spPr>
          <a:xfrm flipV="1">
            <a:off x="9470296" y="4789922"/>
            <a:ext cx="31282" cy="39146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6" name="Shape 151"/>
          <p:cNvSpPr/>
          <p:nvPr/>
        </p:nvSpPr>
        <p:spPr>
          <a:xfrm flipV="1">
            <a:off x="9501579" y="4742893"/>
            <a:ext cx="31282" cy="47029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7" name="Shape 152"/>
          <p:cNvSpPr/>
          <p:nvPr/>
        </p:nvSpPr>
        <p:spPr>
          <a:xfrm flipV="1">
            <a:off x="9532861" y="4688246"/>
            <a:ext cx="31282" cy="54647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8" name="Shape 153"/>
          <p:cNvSpPr/>
          <p:nvPr/>
        </p:nvSpPr>
        <p:spPr>
          <a:xfrm flipV="1">
            <a:off x="9564143" y="4626951"/>
            <a:ext cx="31282" cy="61296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59" name="Shape 154"/>
          <p:cNvSpPr/>
          <p:nvPr/>
        </p:nvSpPr>
        <p:spPr>
          <a:xfrm flipV="1">
            <a:off x="9595425" y="4560758"/>
            <a:ext cx="31282" cy="66192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0" name="Shape 155"/>
          <p:cNvSpPr/>
          <p:nvPr/>
        </p:nvSpPr>
        <p:spPr>
          <a:xfrm flipV="1">
            <a:off x="9626707" y="4492200"/>
            <a:ext cx="31282" cy="6855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1" name="Shape 156"/>
          <p:cNvSpPr/>
          <p:nvPr/>
        </p:nvSpPr>
        <p:spPr>
          <a:xfrm flipV="1">
            <a:off x="9657989" y="4424477"/>
            <a:ext cx="31282" cy="6772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2" name="Shape 157"/>
          <p:cNvSpPr/>
          <p:nvPr/>
        </p:nvSpPr>
        <p:spPr>
          <a:xfrm flipV="1">
            <a:off x="9689271" y="4361244"/>
            <a:ext cx="31282" cy="6323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3" name="Shape 158"/>
          <p:cNvSpPr/>
          <p:nvPr/>
        </p:nvSpPr>
        <p:spPr>
          <a:xfrm flipV="1">
            <a:off x="9720553" y="4306296"/>
            <a:ext cx="31282" cy="5494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4" name="Shape 159"/>
          <p:cNvSpPr/>
          <p:nvPr/>
        </p:nvSpPr>
        <p:spPr>
          <a:xfrm flipV="1">
            <a:off x="9751835" y="4263200"/>
            <a:ext cx="31282" cy="43095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5" name="Shape 160"/>
          <p:cNvSpPr/>
          <p:nvPr/>
        </p:nvSpPr>
        <p:spPr>
          <a:xfrm flipV="1">
            <a:off x="9783117" y="4234916"/>
            <a:ext cx="31282" cy="2828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6" name="Shape 161"/>
          <p:cNvSpPr/>
          <p:nvPr/>
        </p:nvSpPr>
        <p:spPr>
          <a:xfrm flipV="1">
            <a:off x="9814400" y="4223455"/>
            <a:ext cx="31282" cy="1146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7" name="Shape 162"/>
          <p:cNvSpPr/>
          <p:nvPr/>
        </p:nvSpPr>
        <p:spPr>
          <a:xfrm flipV="1">
            <a:off x="9845682" y="4108472"/>
            <a:ext cx="31282" cy="11498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8" name="Shape 163"/>
          <p:cNvSpPr/>
          <p:nvPr/>
        </p:nvSpPr>
        <p:spPr>
          <a:xfrm>
            <a:off x="9876964" y="4108472"/>
            <a:ext cx="31282" cy="91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69" name="Shape 164"/>
          <p:cNvSpPr/>
          <p:nvPr/>
        </p:nvSpPr>
        <p:spPr>
          <a:xfrm>
            <a:off x="9908246" y="4108472"/>
            <a:ext cx="31282" cy="13006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0" name="Shape 165"/>
          <p:cNvSpPr/>
          <p:nvPr/>
        </p:nvSpPr>
        <p:spPr>
          <a:xfrm>
            <a:off x="9939528" y="4121479"/>
            <a:ext cx="31282" cy="5937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1" name="Shape 166"/>
          <p:cNvSpPr/>
          <p:nvPr/>
        </p:nvSpPr>
        <p:spPr>
          <a:xfrm>
            <a:off x="9970810" y="4180852"/>
            <a:ext cx="31282" cy="68429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2" name="Shape 167"/>
          <p:cNvSpPr/>
          <p:nvPr/>
        </p:nvSpPr>
        <p:spPr>
          <a:xfrm>
            <a:off x="10002092" y="4249282"/>
            <a:ext cx="31282" cy="7373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3" name="Shape 168"/>
          <p:cNvSpPr/>
          <p:nvPr/>
        </p:nvSpPr>
        <p:spPr>
          <a:xfrm>
            <a:off x="10033374" y="4323014"/>
            <a:ext cx="31282" cy="7531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4" name="Shape 169"/>
          <p:cNvSpPr/>
          <p:nvPr/>
        </p:nvSpPr>
        <p:spPr>
          <a:xfrm>
            <a:off x="10064656" y="4398333"/>
            <a:ext cx="31282" cy="7355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5" name="Shape 170"/>
          <p:cNvSpPr/>
          <p:nvPr/>
        </p:nvSpPr>
        <p:spPr>
          <a:xfrm>
            <a:off x="10095939" y="4471885"/>
            <a:ext cx="31282" cy="69052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6" name="Shape 171"/>
          <p:cNvSpPr/>
          <p:nvPr/>
        </p:nvSpPr>
        <p:spPr>
          <a:xfrm>
            <a:off x="10127221" y="4540937"/>
            <a:ext cx="31282" cy="6257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7" name="Shape 172"/>
          <p:cNvSpPr/>
          <p:nvPr/>
        </p:nvSpPr>
        <p:spPr>
          <a:xfrm>
            <a:off x="10158503" y="4603511"/>
            <a:ext cx="31282" cy="5490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8" name="Shape 173"/>
          <p:cNvSpPr/>
          <p:nvPr/>
        </p:nvSpPr>
        <p:spPr>
          <a:xfrm>
            <a:off x="10189785" y="4658419"/>
            <a:ext cx="31282" cy="4679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79" name="Shape 174"/>
          <p:cNvSpPr/>
          <p:nvPr/>
        </p:nvSpPr>
        <p:spPr>
          <a:xfrm>
            <a:off x="10221067" y="4705210"/>
            <a:ext cx="31282" cy="38830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0" name="Shape 175"/>
          <p:cNvSpPr/>
          <p:nvPr/>
        </p:nvSpPr>
        <p:spPr>
          <a:xfrm>
            <a:off x="10252349" y="4744040"/>
            <a:ext cx="31282" cy="31476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1" name="Shape 176"/>
          <p:cNvSpPr/>
          <p:nvPr/>
        </p:nvSpPr>
        <p:spPr>
          <a:xfrm>
            <a:off x="10283631" y="4775515"/>
            <a:ext cx="31282" cy="25012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2" name="Shape 177"/>
          <p:cNvSpPr/>
          <p:nvPr/>
        </p:nvSpPr>
        <p:spPr>
          <a:xfrm>
            <a:off x="10314913" y="4800527"/>
            <a:ext cx="31282" cy="1957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3" name="Shape 178"/>
          <p:cNvSpPr/>
          <p:nvPr/>
        </p:nvSpPr>
        <p:spPr>
          <a:xfrm>
            <a:off x="10346195" y="4820098"/>
            <a:ext cx="31282" cy="15162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4" name="Shape 179"/>
          <p:cNvSpPr/>
          <p:nvPr/>
        </p:nvSpPr>
        <p:spPr>
          <a:xfrm>
            <a:off x="10377477" y="4835260"/>
            <a:ext cx="31282" cy="1171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5" name="Shape 180"/>
          <p:cNvSpPr/>
          <p:nvPr/>
        </p:nvSpPr>
        <p:spPr>
          <a:xfrm>
            <a:off x="10408760" y="4846971"/>
            <a:ext cx="31282" cy="9092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6" name="Shape 181"/>
          <p:cNvSpPr/>
          <p:nvPr/>
        </p:nvSpPr>
        <p:spPr>
          <a:xfrm>
            <a:off x="10440042" y="4856064"/>
            <a:ext cx="31282" cy="715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7" name="Shape 182"/>
          <p:cNvSpPr/>
          <p:nvPr/>
        </p:nvSpPr>
        <p:spPr>
          <a:xfrm>
            <a:off x="10471324" y="4863222"/>
            <a:ext cx="31282" cy="5760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8" name="Shape 183"/>
          <p:cNvSpPr/>
          <p:nvPr/>
        </p:nvSpPr>
        <p:spPr>
          <a:xfrm>
            <a:off x="10502606" y="4868982"/>
            <a:ext cx="31282" cy="4767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89" name="Shape 184"/>
          <p:cNvSpPr/>
          <p:nvPr/>
        </p:nvSpPr>
        <p:spPr>
          <a:xfrm>
            <a:off x="10533888" y="4873749"/>
            <a:ext cx="31282" cy="4067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0" name="Shape 185"/>
          <p:cNvSpPr/>
          <p:nvPr/>
        </p:nvSpPr>
        <p:spPr>
          <a:xfrm>
            <a:off x="10565170" y="4877816"/>
            <a:ext cx="31282" cy="357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1" name="Shape 186"/>
          <p:cNvSpPr/>
          <p:nvPr/>
        </p:nvSpPr>
        <p:spPr>
          <a:xfrm>
            <a:off x="10596452" y="4881389"/>
            <a:ext cx="31282" cy="3219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2" name="Shape 187"/>
          <p:cNvSpPr/>
          <p:nvPr/>
        </p:nvSpPr>
        <p:spPr>
          <a:xfrm>
            <a:off x="10627734" y="4884609"/>
            <a:ext cx="31282" cy="295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3" name="Shape 188"/>
          <p:cNvSpPr/>
          <p:nvPr/>
        </p:nvSpPr>
        <p:spPr>
          <a:xfrm>
            <a:off x="10659016" y="4887566"/>
            <a:ext cx="31282" cy="2756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4" name="Shape 189"/>
          <p:cNvSpPr/>
          <p:nvPr/>
        </p:nvSpPr>
        <p:spPr>
          <a:xfrm>
            <a:off x="10690299" y="4890323"/>
            <a:ext cx="31282" cy="259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5" name="Shape 190"/>
          <p:cNvSpPr/>
          <p:nvPr/>
        </p:nvSpPr>
        <p:spPr>
          <a:xfrm>
            <a:off x="10721581" y="4892916"/>
            <a:ext cx="31282" cy="2456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6" name="Shape 191"/>
          <p:cNvSpPr/>
          <p:nvPr/>
        </p:nvSpPr>
        <p:spPr>
          <a:xfrm>
            <a:off x="10752863" y="4895372"/>
            <a:ext cx="31282" cy="233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7" name="Shape 192"/>
          <p:cNvSpPr/>
          <p:nvPr/>
        </p:nvSpPr>
        <p:spPr>
          <a:xfrm>
            <a:off x="10784145" y="4897706"/>
            <a:ext cx="31282" cy="222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8" name="Shape 193"/>
          <p:cNvSpPr/>
          <p:nvPr/>
        </p:nvSpPr>
        <p:spPr>
          <a:xfrm>
            <a:off x="10815427" y="4899929"/>
            <a:ext cx="31282" cy="2121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199" name="Shape 194"/>
          <p:cNvSpPr/>
          <p:nvPr/>
        </p:nvSpPr>
        <p:spPr>
          <a:xfrm>
            <a:off x="10846709" y="4902050"/>
            <a:ext cx="31282" cy="202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0" name="Shape 195"/>
          <p:cNvSpPr/>
          <p:nvPr/>
        </p:nvSpPr>
        <p:spPr>
          <a:xfrm>
            <a:off x="10877991" y="4904074"/>
            <a:ext cx="31282" cy="193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1" name="Shape 196"/>
          <p:cNvSpPr/>
          <p:nvPr/>
        </p:nvSpPr>
        <p:spPr>
          <a:xfrm>
            <a:off x="10909273" y="4906007"/>
            <a:ext cx="31282" cy="1846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2" name="Shape 197"/>
          <p:cNvSpPr/>
          <p:nvPr/>
        </p:nvSpPr>
        <p:spPr>
          <a:xfrm>
            <a:off x="10940555" y="4907854"/>
            <a:ext cx="31282" cy="176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3" name="Shape 198"/>
          <p:cNvSpPr/>
          <p:nvPr/>
        </p:nvSpPr>
        <p:spPr>
          <a:xfrm>
            <a:off x="10971837" y="4909617"/>
            <a:ext cx="31282" cy="1684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4" name="Shape 199"/>
          <p:cNvSpPr/>
          <p:nvPr/>
        </p:nvSpPr>
        <p:spPr>
          <a:xfrm>
            <a:off x="11003120" y="4911301"/>
            <a:ext cx="31282" cy="1609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5" name="Shape 200"/>
          <p:cNvSpPr/>
          <p:nvPr/>
        </p:nvSpPr>
        <p:spPr>
          <a:xfrm>
            <a:off x="11034402" y="4912911"/>
            <a:ext cx="31282" cy="1537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6" name="Shape 201"/>
          <p:cNvSpPr/>
          <p:nvPr/>
        </p:nvSpPr>
        <p:spPr>
          <a:xfrm>
            <a:off x="11065684" y="4914448"/>
            <a:ext cx="31282" cy="1468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7" name="Shape 202"/>
          <p:cNvSpPr/>
          <p:nvPr/>
        </p:nvSpPr>
        <p:spPr>
          <a:xfrm>
            <a:off x="11096966" y="4915916"/>
            <a:ext cx="31282" cy="1403"/>
          </a:xfrm>
          <a:prstGeom prst="line">
            <a:avLst/>
          </a:prstGeom>
          <a:noFill/>
          <a:ln w="26670">
            <a:solidFill>
              <a:srgbClr val="CC785C"/>
            </a:solidFill>
            <a:prstDash val="solid"/>
          </a:ln>
        </p:spPr>
      </p:sp>
      <p:sp>
        <p:nvSpPr>
          <p:cNvPr id="208" name="Text 203"/>
          <p:cNvSpPr/>
          <p:nvPr/>
        </p:nvSpPr>
        <p:spPr>
          <a:xfrm>
            <a:off x="8156448" y="5596128"/>
            <a:ext cx="2971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256 samples / window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PROBLEM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Distortion destroys pulse morphology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Recover the underlying pulse from a fixed 256-sample measurement window.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2148840"/>
            <a:ext cx="7315200" cy="3611880"/>
          </a:xfrm>
          <a:prstGeom prst="rect">
            <a:avLst/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6888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1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CLEAN PULSE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914400" y="3208081"/>
            <a:ext cx="6400800" cy="914"/>
          </a:xfrm>
          <a:prstGeom prst="line">
            <a:avLst/>
          </a:prstGeom>
          <a:noFill/>
          <a:ln w="8890">
            <a:solidFill>
              <a:srgbClr val="E6DF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14400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981777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1049154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1116531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1183907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1251284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1318661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V="1">
            <a:off x="1386038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V="1">
            <a:off x="1453415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V="1">
            <a:off x="1520792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1588168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1655545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V="1">
            <a:off x="1722922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V="1">
            <a:off x="1790299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V="1">
            <a:off x="1857676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1925053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flipV="1">
            <a:off x="1992429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V="1">
            <a:off x="2059806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2127183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2194560" y="320808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V="1">
            <a:off x="2261937" y="3208080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V="1">
            <a:off x="2329314" y="3208080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V="1">
            <a:off x="2396691" y="3208078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flipV="1">
            <a:off x="2464067" y="3208075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 flipV="1">
            <a:off x="2531444" y="3208069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 flipV="1">
            <a:off x="2598821" y="3208056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 flipV="1">
            <a:off x="2666198" y="3208032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 flipV="1">
            <a:off x="2733575" y="3207987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 flipV="1">
            <a:off x="2800952" y="3207904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 flipV="1">
            <a:off x="2868328" y="3207756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 flipV="1">
            <a:off x="2935705" y="3207501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 flipV="1">
            <a:off x="3003082" y="3207069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 flipV="1">
            <a:off x="3070459" y="3206358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flipV="1">
            <a:off x="3137836" y="3205221"/>
            <a:ext cx="67377" cy="113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3205213" y="3203447"/>
            <a:ext cx="67377" cy="177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 flipV="1">
            <a:off x="3272589" y="3200756"/>
            <a:ext cx="67377" cy="2691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 flipV="1">
            <a:off x="3339966" y="3196783"/>
            <a:ext cx="67377" cy="397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 flipV="1">
            <a:off x="3407343" y="3191076"/>
            <a:ext cx="67377" cy="570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 flipV="1">
            <a:off x="3474720" y="3183109"/>
            <a:ext cx="67377" cy="796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 flipV="1">
            <a:off x="3542097" y="3172297"/>
            <a:ext cx="67377" cy="10811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 flipV="1">
            <a:off x="3609474" y="3158049"/>
            <a:ext cx="67377" cy="1424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 flipV="1">
            <a:off x="3676851" y="3139824"/>
            <a:ext cx="67377" cy="18225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 flipV="1">
            <a:off x="3744227" y="3117218"/>
            <a:ext cx="67377" cy="22605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 flipV="1">
            <a:off x="3811604" y="3090061"/>
            <a:ext cx="67377" cy="2715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 flipV="1">
            <a:off x="3878981" y="3058504"/>
            <a:ext cx="67377" cy="31557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 flipV="1">
            <a:off x="3946358" y="3023108"/>
            <a:ext cx="67377" cy="3539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 flipV="1">
            <a:off x="4013735" y="2984884"/>
            <a:ext cx="67377" cy="3822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 flipV="1">
            <a:off x="4081112" y="2945294"/>
            <a:ext cx="67377" cy="39590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 flipV="1">
            <a:off x="4148488" y="2906187"/>
            <a:ext cx="67377" cy="3910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 flipV="1">
            <a:off x="4215865" y="2869671"/>
            <a:ext cx="67377" cy="36515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 flipV="1">
            <a:off x="4283242" y="2837941"/>
            <a:ext cx="67377" cy="31731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 flipV="1">
            <a:off x="4350619" y="2813055"/>
            <a:ext cx="67377" cy="2488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 flipV="1">
            <a:off x="4417996" y="2796722"/>
            <a:ext cx="67377" cy="16333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 flipV="1">
            <a:off x="4485373" y="2790103"/>
            <a:ext cx="67377" cy="661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 flipV="1">
            <a:off x="4552749" y="2723705"/>
            <a:ext cx="67377" cy="66399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620126" y="2723705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687503" y="2723705"/>
            <a:ext cx="67377" cy="7511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4754880" y="2731216"/>
            <a:ext cx="67377" cy="3428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4822257" y="2765502"/>
            <a:ext cx="67377" cy="3951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4889634" y="2805017"/>
            <a:ext cx="67377" cy="4257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4957011" y="2847596"/>
            <a:ext cx="67377" cy="4349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5024387" y="2891089"/>
            <a:ext cx="67377" cy="4247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091764" y="2933563"/>
            <a:ext cx="67377" cy="39875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5159141" y="2973438"/>
            <a:ext cx="67377" cy="3613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5226518" y="3009572"/>
            <a:ext cx="67377" cy="3170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5293895" y="3041280"/>
            <a:ext cx="67377" cy="27020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5361272" y="3068300"/>
            <a:ext cx="67377" cy="22423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5428648" y="3090723"/>
            <a:ext cx="67377" cy="1817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5496025" y="3108899"/>
            <a:ext cx="67377" cy="1444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5563402" y="3123342"/>
            <a:ext cx="67377" cy="11301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5630779" y="3134644"/>
            <a:ext cx="67377" cy="875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5698156" y="3143399"/>
            <a:ext cx="67377" cy="6763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5765533" y="3150162"/>
            <a:ext cx="67377" cy="5251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5832909" y="3155413"/>
            <a:ext cx="67377" cy="4133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5900286" y="3159546"/>
            <a:ext cx="67377" cy="332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5967663" y="3162872"/>
            <a:ext cx="67377" cy="2753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6035040" y="3165625"/>
            <a:ext cx="67377" cy="2349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6102417" y="3167974"/>
            <a:ext cx="67377" cy="2063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6169794" y="3170037"/>
            <a:ext cx="67377" cy="1859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6237171" y="3171896"/>
            <a:ext cx="67377" cy="170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6304547" y="3173604"/>
            <a:ext cx="67377" cy="1592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6371924" y="3175196"/>
            <a:ext cx="67377" cy="149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6439301" y="3176694"/>
            <a:ext cx="67377" cy="141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6506678" y="3178112"/>
            <a:ext cx="67377" cy="134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6574055" y="3179460"/>
            <a:ext cx="67377" cy="128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6641432" y="3180744"/>
            <a:ext cx="67377" cy="1225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6708808" y="3181968"/>
            <a:ext cx="67377" cy="1169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6776185" y="3183137"/>
            <a:ext cx="67377" cy="111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843562" y="3184253"/>
            <a:ext cx="67377" cy="1066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10939" y="3185320"/>
            <a:ext cx="67377" cy="1018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6978316" y="3186338"/>
            <a:ext cx="67377" cy="973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7045693" y="3187311"/>
            <a:ext cx="67377" cy="929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113069" y="3188240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7180446" y="3189127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7247823" y="3189975"/>
            <a:ext cx="67377" cy="914"/>
          </a:xfrm>
          <a:prstGeom prst="line">
            <a:avLst/>
          </a:prstGeom>
          <a:noFill/>
          <a:ln w="25400">
            <a:solidFill>
              <a:srgbClr val="8E8B82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868680" y="367588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10" kern="0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DISTORTED MEASUREMENT</a:t>
            </a:r>
            <a:endParaRPr lang="en-US" sz="950" dirty="0"/>
          </a:p>
        </p:txBody>
      </p:sp>
      <p:sp>
        <p:nvSpPr>
          <p:cNvPr id="108" name="Shape 106"/>
          <p:cNvSpPr/>
          <p:nvPr/>
        </p:nvSpPr>
        <p:spPr>
          <a:xfrm>
            <a:off x="914400" y="4415089"/>
            <a:ext cx="6400800" cy="914"/>
          </a:xfrm>
          <a:prstGeom prst="line">
            <a:avLst/>
          </a:prstGeom>
          <a:noFill/>
          <a:ln w="8890">
            <a:solidFill>
              <a:srgbClr val="E6DFD8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 flipV="1">
            <a:off x="914400" y="4388154"/>
            <a:ext cx="67377" cy="2693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 flipV="1">
            <a:off x="981777" y="4381197"/>
            <a:ext cx="67377" cy="695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049154" y="4381197"/>
            <a:ext cx="67377" cy="1194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116531" y="4393144"/>
            <a:ext cx="67377" cy="1134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 flipV="1">
            <a:off x="1183907" y="4400369"/>
            <a:ext cx="67377" cy="411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 flipV="1">
            <a:off x="1251284" y="4387788"/>
            <a:ext cx="67377" cy="1258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 flipV="1">
            <a:off x="1318661" y="4387269"/>
            <a:ext cx="67377" cy="91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386038" y="4387269"/>
            <a:ext cx="67377" cy="2131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453415" y="4408578"/>
            <a:ext cx="67377" cy="2961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520792" y="4438197"/>
            <a:ext cx="67377" cy="14823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 flipV="1">
            <a:off x="1588168" y="4444976"/>
            <a:ext cx="67377" cy="804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 flipV="1">
            <a:off x="1655545" y="4428835"/>
            <a:ext cx="67377" cy="1614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 flipV="1">
            <a:off x="1722922" y="4424550"/>
            <a:ext cx="67377" cy="428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1790299" y="4424550"/>
            <a:ext cx="67377" cy="9778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1857676" y="4434328"/>
            <a:ext cx="67377" cy="620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 flipV="1">
            <a:off x="1925053" y="4426757"/>
            <a:ext cx="67377" cy="1377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 flipV="1">
            <a:off x="1992429" y="4397899"/>
            <a:ext cx="67377" cy="2885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 flipV="1">
            <a:off x="2059806" y="4376289"/>
            <a:ext cx="67377" cy="2160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127183" y="4376289"/>
            <a:ext cx="67377" cy="164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194560" y="4377929"/>
            <a:ext cx="67377" cy="1770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261937" y="4395635"/>
            <a:ext cx="67377" cy="1239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 flipV="1">
            <a:off x="2329314" y="4404038"/>
            <a:ext cx="67377" cy="3993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 flipV="1">
            <a:off x="2396691" y="4394995"/>
            <a:ext cx="67377" cy="9043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464067" y="4394995"/>
            <a:ext cx="67377" cy="572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2531444" y="4400715"/>
            <a:ext cx="67377" cy="2477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2598821" y="4425486"/>
            <a:ext cx="67377" cy="26028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2666198" y="4451515"/>
            <a:ext cx="67377" cy="601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 flipV="1">
            <a:off x="2733575" y="4441670"/>
            <a:ext cx="67377" cy="1586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 flipV="1">
            <a:off x="2800952" y="4422780"/>
            <a:ext cx="67377" cy="1889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 flipV="1">
            <a:off x="2868328" y="4418859"/>
            <a:ext cx="67377" cy="392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2935705" y="4418859"/>
            <a:ext cx="67377" cy="821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003082" y="4427074"/>
            <a:ext cx="67377" cy="952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 flipV="1">
            <a:off x="3070459" y="4409218"/>
            <a:ext cx="67377" cy="1880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 flipV="1">
            <a:off x="3137836" y="4380810"/>
            <a:ext cx="67377" cy="28408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 flipV="1">
            <a:off x="3205213" y="4365486"/>
            <a:ext cx="67377" cy="15323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272589" y="4365486"/>
            <a:ext cx="67377" cy="819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339966" y="4373682"/>
            <a:ext cx="67377" cy="1844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407343" y="4392122"/>
            <a:ext cx="67377" cy="645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 flipV="1">
            <a:off x="3474720" y="4386037"/>
            <a:ext cx="67377" cy="1253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 flipV="1">
            <a:off x="3542097" y="4368981"/>
            <a:ext cx="67377" cy="1705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 flipV="1">
            <a:off x="3609474" y="4364750"/>
            <a:ext cx="67377" cy="423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3676851" y="4364750"/>
            <a:ext cx="67377" cy="680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 flipV="1">
            <a:off x="3744227" y="4368404"/>
            <a:ext cx="67377" cy="315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 flipV="1">
            <a:off x="3811604" y="4337371"/>
            <a:ext cx="67377" cy="31033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 flipV="1">
            <a:off x="3878981" y="4283194"/>
            <a:ext cx="67377" cy="5417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 flipV="1">
            <a:off x="3946358" y="4228114"/>
            <a:ext cx="67377" cy="5508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 flipV="1">
            <a:off x="4013735" y="4187908"/>
            <a:ext cx="67377" cy="4020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 flipV="1">
            <a:off x="4081112" y="4156287"/>
            <a:ext cx="67377" cy="3162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 flipV="1">
            <a:off x="4148488" y="4115197"/>
            <a:ext cx="67377" cy="4109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 flipV="1">
            <a:off x="4215865" y="4058997"/>
            <a:ext cx="67377" cy="5619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 flipV="1">
            <a:off x="4283242" y="4004646"/>
            <a:ext cx="67377" cy="5435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 flipV="1">
            <a:off x="4350619" y="3975885"/>
            <a:ext cx="67377" cy="2876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4417996" y="3975885"/>
            <a:ext cx="67377" cy="259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4485373" y="3978482"/>
            <a:ext cx="67377" cy="1771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 flipV="1">
            <a:off x="4552749" y="3930713"/>
            <a:ext cx="67377" cy="6548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4620126" y="3930713"/>
            <a:ext cx="67377" cy="91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4687503" y="3930713"/>
            <a:ext cx="67377" cy="3708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4754880" y="3934421"/>
            <a:ext cx="67377" cy="4574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4822257" y="3980167"/>
            <a:ext cx="67377" cy="6123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4889634" y="4041398"/>
            <a:ext cx="67377" cy="5276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4957011" y="4094165"/>
            <a:ext cx="67377" cy="2924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024387" y="4123411"/>
            <a:ext cx="67377" cy="1450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091764" y="4137917"/>
            <a:ext cx="67377" cy="2107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159141" y="4158994"/>
            <a:ext cx="67377" cy="36812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226518" y="4195806"/>
            <a:ext cx="67377" cy="3945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5293895" y="4235256"/>
            <a:ext cx="67377" cy="2244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5361272" y="4257702"/>
            <a:ext cx="67377" cy="260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5428648" y="4260311"/>
            <a:ext cx="67377" cy="91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5496025" y="4261150"/>
            <a:ext cx="67377" cy="17852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5563402" y="4279002"/>
            <a:ext cx="67377" cy="3260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5630779" y="4311602"/>
            <a:ext cx="67377" cy="2539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 flipV="1">
            <a:off x="5698156" y="4336799"/>
            <a:ext cx="67377" cy="91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 flipV="1">
            <a:off x="5765533" y="4315570"/>
            <a:ext cx="67377" cy="21230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 flipV="1">
            <a:off x="5832909" y="4295094"/>
            <a:ext cx="67377" cy="2047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 flipV="1">
            <a:off x="5900286" y="4290642"/>
            <a:ext cx="67377" cy="4452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5967663" y="4290642"/>
            <a:ext cx="67377" cy="551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 flipV="1">
            <a:off x="6035040" y="4294553"/>
            <a:ext cx="67377" cy="160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 flipV="1">
            <a:off x="6102417" y="4280266"/>
            <a:ext cx="67377" cy="14288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 flipV="1">
            <a:off x="6169794" y="4267546"/>
            <a:ext cx="67377" cy="1271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6237171" y="4267546"/>
            <a:ext cx="67377" cy="6961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6304547" y="4274507"/>
            <a:ext cx="67377" cy="2683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6371924" y="4301342"/>
            <a:ext cx="67377" cy="2687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6439301" y="4328222"/>
            <a:ext cx="67377" cy="7935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 flipV="1">
            <a:off x="6506678" y="4327708"/>
            <a:ext cx="67377" cy="8448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 flipV="1">
            <a:off x="6574055" y="4324029"/>
            <a:ext cx="67377" cy="3679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6641432" y="4324029"/>
            <a:ext cx="67377" cy="1713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6708808" y="4341166"/>
            <a:ext cx="67377" cy="30838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6776185" y="4372004"/>
            <a:ext cx="67377" cy="22006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 flipV="1">
            <a:off x="6843562" y="4393952"/>
            <a:ext cx="67377" cy="91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 flipV="1">
            <a:off x="6910939" y="4381718"/>
            <a:ext cx="67377" cy="1223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 flipV="1">
            <a:off x="6978316" y="4377884"/>
            <a:ext cx="67377" cy="383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045693" y="4377884"/>
            <a:ext cx="67377" cy="11574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7113069" y="4389458"/>
            <a:ext cx="67377" cy="1213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 flipV="1">
            <a:off x="7180446" y="4394789"/>
            <a:ext cx="67377" cy="6807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 flipV="1">
            <a:off x="7247823" y="4367966"/>
            <a:ext cx="67377" cy="26823"/>
          </a:xfrm>
          <a:prstGeom prst="line">
            <a:avLst/>
          </a:prstGeom>
          <a:noFill/>
          <a:ln w="22860">
            <a:solidFill>
              <a:srgbClr val="C64545"/>
            </a:solidFill>
            <a:prstDash val="solid"/>
          </a:ln>
        </p:spPr>
      </p:sp>
      <p:sp>
        <p:nvSpPr>
          <p:cNvPr id="204" name="Text 202"/>
          <p:cNvSpPr/>
          <p:nvPr/>
        </p:nvSpPr>
        <p:spPr>
          <a:xfrm>
            <a:off x="914400" y="493776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noise</a:t>
            </a:r>
            <a:endParaRPr lang="en-US" sz="950" dirty="0"/>
          </a:p>
        </p:txBody>
      </p:sp>
      <p:sp>
        <p:nvSpPr>
          <p:cNvPr id="205" name="Text 203"/>
          <p:cNvSpPr/>
          <p:nvPr/>
        </p:nvSpPr>
        <p:spPr>
          <a:xfrm>
            <a:off x="3017520" y="493776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baseline drift</a:t>
            </a:r>
            <a:endParaRPr lang="en-US" sz="950" dirty="0"/>
          </a:p>
        </p:txBody>
      </p:sp>
      <p:sp>
        <p:nvSpPr>
          <p:cNvPr id="206" name="Text 204"/>
          <p:cNvSpPr/>
          <p:nvPr/>
        </p:nvSpPr>
        <p:spPr>
          <a:xfrm>
            <a:off x="5715000" y="493776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pile-up</a:t>
            </a:r>
            <a:endParaRPr lang="en-US" sz="950" dirty="0"/>
          </a:p>
        </p:txBody>
      </p:sp>
      <p:sp>
        <p:nvSpPr>
          <p:cNvPr id="207" name="Text 205"/>
          <p:cNvSpPr/>
          <p:nvPr/>
        </p:nvSpPr>
        <p:spPr>
          <a:xfrm>
            <a:off x="8458200" y="246888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</a:t>
            </a:r>
            <a:endParaRPr lang="en-US" sz="1000" dirty="0"/>
          </a:p>
        </p:txBody>
      </p:sp>
      <p:sp>
        <p:nvSpPr>
          <p:cNvPr id="208" name="Text 206"/>
          <p:cNvSpPr/>
          <p:nvPr/>
        </p:nvSpPr>
        <p:spPr>
          <a:xfrm>
            <a:off x="8458200" y="283464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Can a tiny model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recover the pulse</a:t>
            </a:r>
            <a:endParaRPr lang="en-US" sz="3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from the distortion?</a:t>
            </a:r>
            <a:endParaRPr lang="en-US" sz="3000" dirty="0"/>
          </a:p>
        </p:txBody>
      </p:sp>
      <p:sp>
        <p:nvSpPr>
          <p:cNvPr id="209" name="Text 207"/>
          <p:cNvSpPr/>
          <p:nvPr/>
        </p:nvSpPr>
        <p:spPr>
          <a:xfrm>
            <a:off x="8458200" y="475488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x: distorted signal →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y: clean target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EDGE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model has to fit the edge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Local inference means small memory footprint, integer-friendly computation, and a fixed execution path.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233172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1,473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685800" y="29900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parameters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383280" y="233172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256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3383280" y="29900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samples / window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33172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INT8</a:t>
            </a:r>
            <a:endParaRPr lang="en-US" sz="4600" dirty="0"/>
          </a:p>
        </p:txBody>
      </p:sp>
      <p:sp>
        <p:nvSpPr>
          <p:cNvPr id="14" name="Text 12"/>
          <p:cNvSpPr/>
          <p:nvPr/>
        </p:nvSpPr>
        <p:spPr>
          <a:xfrm>
            <a:off x="6080760" y="29900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inference representation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778240" y="233172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no_std</a:t>
            </a:r>
            <a:endParaRPr lang="en-US" sz="3800" dirty="0"/>
          </a:p>
        </p:txBody>
      </p:sp>
      <p:sp>
        <p:nvSpPr>
          <p:cNvPr id="16" name="Text 14"/>
          <p:cNvSpPr/>
          <p:nvPr/>
        </p:nvSpPr>
        <p:spPr>
          <a:xfrm>
            <a:off x="8778240" y="29900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Rust runtime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85800" y="4133088"/>
            <a:ext cx="10652760" cy="914"/>
          </a:xfrm>
          <a:prstGeom prst="line">
            <a:avLst/>
          </a:prstGeom>
          <a:noFill/>
          <a:ln w="11430">
            <a:solidFill>
              <a:srgbClr val="E6DF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446227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3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PLATFORM CLASS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85800" y="4773168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ARM Cortex-M-class MCU</a:t>
            </a:r>
            <a:endParaRPr lang="en-US" sz="3000" dirty="0"/>
          </a:p>
        </p:txBody>
      </p:sp>
      <p:sp>
        <p:nvSpPr>
          <p:cNvPr id="20" name="Shape 18"/>
          <p:cNvSpPr/>
          <p:nvPr/>
        </p:nvSpPr>
        <p:spPr>
          <a:xfrm>
            <a:off x="5715000" y="4425696"/>
            <a:ext cx="5623560" cy="1234440"/>
          </a:xfrm>
          <a:prstGeom prst="rect">
            <a:avLst/>
          </a:prstGeom>
          <a:solidFill>
            <a:srgbClr val="FFFFFF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16168" y="4562856"/>
            <a:ext cx="52212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Boundary of the evidence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916168" y="4882896"/>
            <a:ext cx="522122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physical MCU benchmark yet: latency, RAM and energy remain unmeasured on target hardware.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IDEA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Learn the pulse. Regularize the shape.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CNN learns reconstruction; soft domain priors bias the morphology.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2148840"/>
            <a:ext cx="11064240" cy="868680"/>
          </a:xfrm>
          <a:prstGeom prst="rect">
            <a:avLst/>
          </a:prstGeom>
          <a:solidFill>
            <a:srgbClr val="181715"/>
          </a:solidFill>
          <a:ln w="12700">
            <a:solidFill>
              <a:srgbClr val="181715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14884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ℒ = 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ℒ</a:t>
            </a:r>
            <a:pPr algn="ctr" indent="0" marL="0">
              <a:buNone/>
            </a:pPr>
            <a:r>
              <a:rPr lang="en-US" sz="2000" baseline="-40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MSE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+ λ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ℒ</a:t>
            </a:r>
            <a:pPr algn="ctr" indent="0" marL="0">
              <a:buNone/>
            </a:pPr>
            <a:r>
              <a:rPr lang="en-US" sz="2000" baseline="-40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NonNeg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+ λ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ℒ</a:t>
            </a:r>
            <a:pPr algn="ctr" indent="0" marL="0">
              <a:buNone/>
            </a:pPr>
            <a:r>
              <a:rPr lang="en-US" sz="2000" baseline="-40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Area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+ λ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₃</a:t>
            </a:r>
            <a:pPr algn="ctr" indent="0" marL="0">
              <a:buNone/>
            </a:pPr>
            <a:r>
              <a:rPr lang="en-US" sz="3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ℒ</a:t>
            </a:r>
            <a:pPr algn="ctr" indent="0" marL="0">
              <a:buNone/>
            </a:pPr>
            <a:r>
              <a:rPr lang="en-US" sz="2000" baseline="-40000" dirty="0">
                <a:solidFill>
                  <a:srgbClr val="FAF9F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Monotonic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548640" y="3429000"/>
            <a:ext cx="3337560" cy="1965960"/>
          </a:xfrm>
          <a:prstGeom prst="rect">
            <a:avLst/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3611880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NON-NEGATIVE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68680" y="39319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Penalize negative predicted amplitude.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1051560" y="4892040"/>
            <a:ext cx="2240280" cy="914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1207008" y="4672584"/>
            <a:ext cx="502920" cy="128016"/>
          </a:xfrm>
          <a:prstGeom prst="line">
            <a:avLst/>
          </a:prstGeom>
          <a:noFill/>
          <a:ln w="20320">
            <a:solidFill>
              <a:srgbClr val="C6454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709928" y="4672584"/>
            <a:ext cx="411480" cy="128016"/>
          </a:xfrm>
          <a:prstGeom prst="line">
            <a:avLst/>
          </a:prstGeom>
          <a:noFill/>
          <a:ln w="20320">
            <a:solidFill>
              <a:srgbClr val="C6454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2313432" y="4681728"/>
            <a:ext cx="411480" cy="210312"/>
          </a:xfrm>
          <a:prstGeom prst="line">
            <a:avLst/>
          </a:prstGeom>
          <a:noFill/>
          <a:ln w="22860">
            <a:solidFill>
              <a:srgbClr val="CC785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24912" y="4681728"/>
            <a:ext cx="347472" cy="210312"/>
          </a:xfrm>
          <a:prstGeom prst="line">
            <a:avLst/>
          </a:prstGeom>
          <a:noFill/>
          <a:ln w="22860">
            <a:solidFill>
              <a:srgbClr val="CC785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151376" y="3429000"/>
            <a:ext cx="3337560" cy="1965960"/>
          </a:xfrm>
          <a:prstGeom prst="rect">
            <a:avLst/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34256" y="3611880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AREA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471416" y="39319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Match reconstructed pulse area.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718304" y="4590288"/>
            <a:ext cx="2194560" cy="384048"/>
          </a:xfrm>
          <a:prstGeom prst="rect">
            <a:avLst/>
          </a:prstGeom>
          <a:solidFill>
            <a:srgbClr val="EFE9DE"/>
          </a:solidFill>
          <a:ln w="10160">
            <a:solidFill>
              <a:srgbClr val="CC785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4837176" y="4663440"/>
            <a:ext cx="411480" cy="219456"/>
          </a:xfrm>
          <a:prstGeom prst="line">
            <a:avLst/>
          </a:prstGeom>
          <a:noFill/>
          <a:ln w="21590">
            <a:solidFill>
              <a:srgbClr val="14141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48656" y="4663440"/>
            <a:ext cx="502920" cy="109728"/>
          </a:xfrm>
          <a:prstGeom prst="line">
            <a:avLst/>
          </a:prstGeom>
          <a:noFill/>
          <a:ln w="21590">
            <a:solidFill>
              <a:srgbClr val="14141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751576" y="4773168"/>
            <a:ext cx="548640" cy="914"/>
          </a:xfrm>
          <a:prstGeom prst="line">
            <a:avLst/>
          </a:prstGeom>
          <a:noFill/>
          <a:ln w="21590">
            <a:solidFill>
              <a:srgbClr val="14141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54112" y="3429000"/>
            <a:ext cx="3337560" cy="1965960"/>
          </a:xfrm>
          <a:prstGeom prst="rect">
            <a:avLst/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936992" y="3611880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MONOTONIC TAIL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074152" y="39319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Suppress upward tail oscillations.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 flipV="1">
            <a:off x="8165592" y="4498848"/>
            <a:ext cx="777240" cy="201168"/>
          </a:xfrm>
          <a:prstGeom prst="line">
            <a:avLst/>
          </a:prstGeom>
          <a:noFill/>
          <a:ln w="22860">
            <a:solidFill>
              <a:srgbClr val="14141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942832" y="4498848"/>
            <a:ext cx="777240" cy="146304"/>
          </a:xfrm>
          <a:prstGeom prst="line">
            <a:avLst/>
          </a:prstGeom>
          <a:noFill/>
          <a:ln w="22860">
            <a:solidFill>
              <a:srgbClr val="14141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720072" y="4645152"/>
            <a:ext cx="960120" cy="91440"/>
          </a:xfrm>
          <a:prstGeom prst="line">
            <a:avLst/>
          </a:prstGeom>
          <a:noFill/>
          <a:ln w="22860">
            <a:solidFill>
              <a:srgbClr val="14141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V="1">
            <a:off x="8165592" y="4864608"/>
            <a:ext cx="640080" cy="109728"/>
          </a:xfrm>
          <a:prstGeom prst="line">
            <a:avLst/>
          </a:prstGeom>
          <a:noFill/>
          <a:ln w="17780">
            <a:solidFill>
              <a:srgbClr val="C6454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805672" y="4864608"/>
            <a:ext cx="640080" cy="146304"/>
          </a:xfrm>
          <a:prstGeom prst="line">
            <a:avLst/>
          </a:prstGeom>
          <a:noFill/>
          <a:ln w="17780">
            <a:solidFill>
              <a:srgbClr val="C6454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V="1">
            <a:off x="9445752" y="4864608"/>
            <a:ext cx="594360" cy="146304"/>
          </a:xfrm>
          <a:prstGeom prst="line">
            <a:avLst/>
          </a:prstGeom>
          <a:noFill/>
          <a:ln w="17780">
            <a:solidFill>
              <a:srgbClr val="C6454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040112" y="4864608"/>
            <a:ext cx="640080" cy="146304"/>
          </a:xfrm>
          <a:prstGeom prst="line">
            <a:avLst/>
          </a:prstGeom>
          <a:noFill/>
          <a:ln w="17780">
            <a:solidFill>
              <a:srgbClr val="C6454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48640" y="5742432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 priors — not hard physical constraints.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1,473 parameters. Nothing more.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fixed-window 1D CNN keeps the inference graph deliberately small.</a:t>
            </a:r>
            <a:endParaRPr lang="en-US" sz="1600" dirty="0"/>
          </a:p>
        </p:txBody>
      </p:sp>
      <p:pic>
        <p:nvPicPr>
          <p:cNvPr id="9" name="Image 0" descr="c:\Users\Victus\Projects\2026-ICTP-IAEA\presentation\assets\cn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21408"/>
            <a:ext cx="11091672" cy="255117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" y="4892040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96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548640" y="555040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 1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3319272" y="4892040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1,296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3319272" y="555040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 2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089904" y="4892040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81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6089904" y="555040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Output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8860536" y="4892040"/>
            <a:ext cx="2651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1,473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8860536" y="555040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 parameters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48640" y="5989320"/>
            <a:ext cx="110916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256 input samples → 256 reconstructed samples — single-channel fixed-window reconstruction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 · ABLATION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Area consistency wins — by only 1.6%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Canonical single-seed ablation; RMSE is the common post-hoc metric.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377440" y="2103120"/>
            <a:ext cx="914" cy="3429000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2350008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monotonic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377440" y="2468880"/>
            <a:ext cx="4846320" cy="914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83027" y="2382012"/>
            <a:ext cx="173736" cy="173736"/>
          </a:xfrm>
          <a:prstGeom prst="ellipse">
            <a:avLst/>
          </a:prstGeom>
          <a:solidFill>
            <a:srgbClr val="6C6A64"/>
          </a:solidFill>
          <a:ln w="12700">
            <a:solidFill>
              <a:srgbClr val="6C6A6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737207" y="2350008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0.02177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777240" y="3008376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2377440" y="3127248"/>
            <a:ext cx="4846320" cy="914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21462" y="3040380"/>
            <a:ext cx="173736" cy="173736"/>
          </a:xfrm>
          <a:prstGeom prst="ellipse">
            <a:avLst/>
          </a:prstGeom>
          <a:solidFill>
            <a:srgbClr val="6C6A64"/>
          </a:solidFill>
          <a:ln w="12700">
            <a:solidFill>
              <a:srgbClr val="6C6A64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36346" y="3008376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0.02166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77240" y="3666744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baseline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2377440" y="3785616"/>
            <a:ext cx="4846320" cy="914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98364" y="3698748"/>
            <a:ext cx="173736" cy="173736"/>
          </a:xfrm>
          <a:prstGeom prst="ellipse">
            <a:avLst/>
          </a:prstGeom>
          <a:solidFill>
            <a:srgbClr val="6C6A64"/>
          </a:solidFill>
          <a:ln w="12700">
            <a:solidFill>
              <a:srgbClr val="6C6A64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13248" y="3666744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0.02157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777240" y="4325112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nonneg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2377440" y="4443984"/>
            <a:ext cx="4846320" cy="914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52198" y="4357116"/>
            <a:ext cx="173736" cy="173736"/>
          </a:xfrm>
          <a:prstGeom prst="ellipse">
            <a:avLst/>
          </a:prstGeom>
          <a:solidFill>
            <a:srgbClr val="6C6A64"/>
          </a:solidFill>
          <a:ln w="12700">
            <a:solidFill>
              <a:srgbClr val="6C6A64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67082" y="4325112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0.02152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777240" y="4983480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area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2377440" y="5102352"/>
            <a:ext cx="4846320" cy="914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775204" y="5015484"/>
            <a:ext cx="173736" cy="173736"/>
          </a:xfrm>
          <a:prstGeom prst="ellipse">
            <a:avLst/>
          </a:prstGeom>
          <a:solidFill>
            <a:srgbClr val="CC785C"/>
          </a:solidFill>
          <a:ln w="12700">
            <a:solidFill>
              <a:srgbClr val="CC785C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990088" y="4983480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0.02122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777240" y="5623560"/>
            <a:ext cx="6446520" cy="914"/>
          </a:xfrm>
          <a:prstGeom prst="line">
            <a:avLst/>
          </a:prstGeom>
          <a:noFill/>
          <a:ln w="10160">
            <a:solidFill>
              <a:srgbClr val="E6DFD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26680" y="224028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3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Interpretation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7726680" y="2670048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0.02122</a:t>
            </a:r>
            <a:endParaRPr lang="en-US" sz="4200" dirty="0"/>
          </a:p>
        </p:txBody>
      </p:sp>
      <p:sp>
        <p:nvSpPr>
          <p:cNvPr id="33" name="Text 31"/>
          <p:cNvSpPr/>
          <p:nvPr/>
        </p:nvSpPr>
        <p:spPr>
          <a:xfrm>
            <a:off x="7744968" y="342900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best nominal RMSE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744968" y="38221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≈ 1.6% lower than baseline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7680960" y="4407408"/>
            <a:ext cx="3474720" cy="1225296"/>
          </a:xfrm>
          <a:prstGeom prst="rect">
            <a:avLst/>
          </a:prstGeom>
          <a:solidFill>
            <a:srgbClr val="EFE9DE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882128" y="4544568"/>
            <a:ext cx="3072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Keep the claim small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7882128" y="4864608"/>
            <a:ext cx="30723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five configurations are within ≈2.6% RMSE. This is a small, configuration-dependent effect — not a universal win.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 · QUANTIZATION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INT8 costs 7.04% RMSE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Fair comparison: same 25-epoch budget, same evaluation set.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2331720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FP32-equivalent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" y="26974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0.03502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3364992" y="2779776"/>
            <a:ext cx="658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→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4251960" y="2331720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041648" y="26974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0.03749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7406640" y="233172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+7.04%</a:t>
            </a:r>
            <a:endParaRPr lang="en-US" sz="6000" dirty="0"/>
          </a:p>
        </p:txBody>
      </p:sp>
      <p:sp>
        <p:nvSpPr>
          <p:cNvPr id="15" name="Text 13"/>
          <p:cNvSpPr/>
          <p:nvPr/>
        </p:nvSpPr>
        <p:spPr>
          <a:xfrm>
            <a:off x="7406640" y="299008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RMSE increase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360920" y="3767328"/>
            <a:ext cx="3931920" cy="1234440"/>
          </a:xfrm>
          <a:prstGeom prst="rect">
            <a:avLst/>
          </a:prstGeom>
          <a:solidFill>
            <a:srgbClr val="FFFFFF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62088" y="3904488"/>
            <a:ext cx="3529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What this buys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562088" y="4224528"/>
            <a:ext cx="35295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Integer-oriented deployment with a fixed embedded inference path.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77240" y="4983480"/>
            <a:ext cx="1828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Fair-QAT checkpoint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743200" y="498348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separate from the deployment checkpoint used for safety calibration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777240" y="557784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Single-run QAT variance is not characterized.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60920" y="5330952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PeakAmpErr   0.20139 → 0.22486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360920" y="5650992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PeakTimeErr  3.916 → 4.789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DEPLOYMENT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No Python in the inference path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Training stays in Python; deployment becomes a small, deterministic Rust runtime.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66928" y="2468880"/>
            <a:ext cx="1901952" cy="1234440"/>
          </a:xfrm>
          <a:prstGeom prst="roundRect">
            <a:avLst>
              <a:gd name="adj" fmla="val 8889"/>
            </a:avLst>
          </a:prstGeom>
          <a:solidFill>
            <a:srgbClr val="6C6A64"/>
          </a:solidFill>
          <a:ln w="12700">
            <a:solidFill>
              <a:srgbClr val="6C6A64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2523744"/>
            <a:ext cx="17190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spc="120" kern="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PYTHON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8368" y="3159252"/>
            <a:ext cx="171907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PyTorch / QAT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2788920" y="2468880"/>
            <a:ext cx="1901952" cy="1234440"/>
          </a:xfrm>
          <a:prstGeom prst="roundRect">
            <a:avLst>
              <a:gd name="adj" fmla="val 8889"/>
            </a:avLst>
          </a:prstGeom>
          <a:solidFill>
            <a:srgbClr val="181715"/>
          </a:solidFill>
          <a:ln w="12700">
            <a:solidFill>
              <a:srgbClr val="181715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80360" y="2523744"/>
            <a:ext cx="17190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spc="120" kern="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 MODEL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880360" y="3159252"/>
            <a:ext cx="171907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quantized weights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010912" y="2468880"/>
            <a:ext cx="1901952" cy="1234440"/>
          </a:xfrm>
          <a:prstGeom prst="roundRect">
            <a:avLst>
              <a:gd name="adj" fmla="val 8889"/>
            </a:avLst>
          </a:prstGeom>
          <a:solidFill>
            <a:srgbClr val="252320"/>
          </a:solidFill>
          <a:ln w="12700">
            <a:solidFill>
              <a:srgbClr val="252320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102352" y="2523744"/>
            <a:ext cx="17190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spc="120" kern="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MANIFEST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02352" y="3159252"/>
            <a:ext cx="171907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scales + zero-points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232904" y="2468880"/>
            <a:ext cx="1901952" cy="1234440"/>
          </a:xfrm>
          <a:prstGeom prst="roundRect">
            <a:avLst>
              <a:gd name="adj" fmla="val 8889"/>
            </a:avLst>
          </a:prstGeom>
          <a:solidFill>
            <a:srgbClr val="CC785C"/>
          </a:solidFill>
          <a:ln w="12700">
            <a:solidFill>
              <a:srgbClr val="CC785C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24344" y="2523744"/>
            <a:ext cx="17190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spc="12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RUST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24344" y="3159252"/>
            <a:ext cx="171907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no_std runtime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454896" y="2468880"/>
            <a:ext cx="1901952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546336" y="2523744"/>
            <a:ext cx="17190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spc="120" kern="0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MCU CLASS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546336" y="3159252"/>
            <a:ext cx="171907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Cortex-M target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2468880" y="3086100"/>
            <a:ext cx="320040" cy="914"/>
          </a:xfrm>
          <a:prstGeom prst="line">
            <a:avLst/>
          </a:prstGeom>
          <a:noFill/>
          <a:ln w="1778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4690872" y="3086100"/>
            <a:ext cx="320040" cy="914"/>
          </a:xfrm>
          <a:prstGeom prst="line">
            <a:avLst/>
          </a:prstGeom>
          <a:noFill/>
          <a:ln w="1778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6912864" y="3086100"/>
            <a:ext cx="320040" cy="914"/>
          </a:xfrm>
          <a:prstGeom prst="line">
            <a:avLst/>
          </a:prstGeom>
          <a:noFill/>
          <a:ln w="1778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9134856" y="3086100"/>
            <a:ext cx="320040" cy="914"/>
          </a:xfrm>
          <a:prstGeom prst="line">
            <a:avLst/>
          </a:prstGeom>
          <a:noFill/>
          <a:ln w="1778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8" name="Text 26"/>
          <p:cNvSpPr/>
          <p:nvPr/>
        </p:nvSpPr>
        <p:spPr>
          <a:xfrm>
            <a:off x="914400" y="440740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no_std</a:t>
            </a:r>
            <a:endParaRPr lang="en-US" sz="3800" dirty="0"/>
          </a:p>
        </p:txBody>
      </p:sp>
      <p:sp>
        <p:nvSpPr>
          <p:cNvPr id="29" name="Text 27"/>
          <p:cNvSpPr/>
          <p:nvPr/>
        </p:nvSpPr>
        <p:spPr>
          <a:xfrm>
            <a:off x="914400" y="506577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OS dependency in runtime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4617720" y="440740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INT8</a:t>
            </a:r>
            <a:endParaRPr lang="en-US" sz="3800" dirty="0"/>
          </a:p>
        </p:txBody>
      </p:sp>
      <p:sp>
        <p:nvSpPr>
          <p:cNvPr id="31" name="Text 29"/>
          <p:cNvSpPr/>
          <p:nvPr/>
        </p:nvSpPr>
        <p:spPr>
          <a:xfrm>
            <a:off x="4617720" y="506577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integer-oriented inference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8321040" y="440740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[u8; 256]</a:t>
            </a:r>
            <a:endParaRPr lang="en-US" sz="3000" dirty="0"/>
          </a:p>
        </p:txBody>
      </p:sp>
      <p:sp>
        <p:nvSpPr>
          <p:cNvPr id="33" name="Text 31"/>
          <p:cNvSpPr/>
          <p:nvPr/>
        </p:nvSpPr>
        <p:spPr>
          <a:xfrm>
            <a:off x="8321040" y="5065776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fixed-size input / output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914400" y="5623560"/>
            <a:ext cx="10241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Inference path is designed to avoid dynamic allocation; parsing/tooling remain outside the hot path.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DEPLOYMENT · VERIFICATION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Python and Rust agree exactly — on the tested vector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quantized I/O path is compared in the uint8 domain.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77240" y="3054096"/>
            <a:ext cx="1965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3127248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CANONICAL INPUT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566160" y="2322576"/>
            <a:ext cx="1920240" cy="658368"/>
          </a:xfrm>
          <a:prstGeom prst="roundRect">
            <a:avLst>
              <a:gd name="adj" fmla="val 16667"/>
            </a:avLst>
          </a:prstGeom>
          <a:solidFill>
            <a:srgbClr val="6C6A64"/>
          </a:solidFill>
          <a:ln w="12700">
            <a:solidFill>
              <a:srgbClr val="6C6A64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0" y="2395728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PYTHON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566160" y="3785616"/>
            <a:ext cx="1920240" cy="658368"/>
          </a:xfrm>
          <a:prstGeom prst="roundRect">
            <a:avLst>
              <a:gd name="adj" fmla="val 16667"/>
            </a:avLst>
          </a:prstGeom>
          <a:solidFill>
            <a:srgbClr val="181715"/>
          </a:solidFill>
          <a:ln w="12700">
            <a:solidFill>
              <a:srgbClr val="181715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0" y="3858768"/>
            <a:ext cx="1737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RUST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309360" y="2743200"/>
            <a:ext cx="1920240" cy="1280160"/>
          </a:xfrm>
          <a:prstGeom prst="roundRect">
            <a:avLst>
              <a:gd name="adj" fmla="val 8571"/>
            </a:avLst>
          </a:prstGeom>
          <a:solidFill>
            <a:srgbClr val="CC785C"/>
          </a:solidFill>
          <a:ln w="12700">
            <a:solidFill>
              <a:srgbClr val="CC785C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2816352"/>
            <a:ext cx="17373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UINT8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OUTPUTS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24912" y="2633472"/>
            <a:ext cx="749808" cy="768096"/>
          </a:xfrm>
          <a:custGeom>
            <a:avLst/>
            <a:gdLst/>
            <a:ahLst/>
            <a:cxnLst/>
            <a:rect l="l" t="t" r="r" b="b"/>
            <a:pathLst>
              <a:path w="749808" h="768096">
                <a:moveTo>
                  <a:pt x="18288" y="749808"/>
                </a:moveTo>
                <a:cubicBezTo>
                  <a:pt x="470916" y="749808"/>
                  <a:pt x="278892" y="18288"/>
                  <a:pt x="731520" y="18288"/>
                </a:cubicBezTo>
              </a:path>
            </a:pathLst>
          </a:custGeom>
          <a:noFill/>
          <a:ln w="22225">
            <a:solidFill>
              <a:srgbClr val="8E8B8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56432" y="2651760"/>
            <a:ext cx="109728" cy="914"/>
          </a:xfrm>
          <a:prstGeom prst="line">
            <a:avLst/>
          </a:prstGeom>
          <a:noFill/>
          <a:ln w="22225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2724912" y="3364992"/>
            <a:ext cx="749808" cy="768096"/>
          </a:xfrm>
          <a:custGeom>
            <a:avLst/>
            <a:gdLst/>
            <a:ahLst/>
            <a:cxnLst/>
            <a:rect l="l" t="t" r="r" b="b"/>
            <a:pathLst>
              <a:path w="749808" h="768096">
                <a:moveTo>
                  <a:pt x="18288" y="18288"/>
                </a:moveTo>
                <a:cubicBezTo>
                  <a:pt x="470916" y="18288"/>
                  <a:pt x="278892" y="749808"/>
                  <a:pt x="731520" y="749808"/>
                </a:cubicBezTo>
              </a:path>
            </a:pathLst>
          </a:custGeom>
          <a:noFill/>
          <a:ln w="22225">
            <a:solidFill>
              <a:srgbClr val="8E8B8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56432" y="4114800"/>
            <a:ext cx="109728" cy="914"/>
          </a:xfrm>
          <a:prstGeom prst="line">
            <a:avLst/>
          </a:prstGeom>
          <a:noFill/>
          <a:ln w="22225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5468112" y="2633472"/>
            <a:ext cx="749808" cy="448056"/>
          </a:xfrm>
          <a:custGeom>
            <a:avLst/>
            <a:gdLst/>
            <a:ahLst/>
            <a:cxnLst/>
            <a:rect l="l" t="t" r="r" b="b"/>
            <a:pathLst>
              <a:path w="749808" h="448056">
                <a:moveTo>
                  <a:pt x="18288" y="18288"/>
                </a:moveTo>
                <a:cubicBezTo>
                  <a:pt x="470916" y="18288"/>
                  <a:pt x="278892" y="429768"/>
                  <a:pt x="731520" y="429768"/>
                </a:cubicBezTo>
              </a:path>
            </a:pathLst>
          </a:custGeom>
          <a:noFill/>
          <a:ln w="22225">
            <a:solidFill>
              <a:srgbClr val="8E8B8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99632" y="3063240"/>
            <a:ext cx="109728" cy="914"/>
          </a:xfrm>
          <a:prstGeom prst="line">
            <a:avLst/>
          </a:prstGeom>
          <a:noFill/>
          <a:ln w="22225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5468112" y="3685032"/>
            <a:ext cx="749808" cy="448056"/>
          </a:xfrm>
          <a:custGeom>
            <a:avLst/>
            <a:gdLst/>
            <a:ahLst/>
            <a:cxnLst/>
            <a:rect l="l" t="t" r="r" b="b"/>
            <a:pathLst>
              <a:path w="749808" h="448056">
                <a:moveTo>
                  <a:pt x="18288" y="429768"/>
                </a:moveTo>
                <a:cubicBezTo>
                  <a:pt x="470916" y="429768"/>
                  <a:pt x="278892" y="18288"/>
                  <a:pt x="731520" y="18288"/>
                </a:cubicBezTo>
              </a:path>
            </a:pathLst>
          </a:custGeom>
          <a:noFill/>
          <a:ln w="22225">
            <a:solidFill>
              <a:srgbClr val="8E8B8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703320"/>
            <a:ext cx="109728" cy="914"/>
          </a:xfrm>
          <a:prstGeom prst="line">
            <a:avLst/>
          </a:prstGeom>
          <a:noFill/>
          <a:ln w="22225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8229600" y="3383280"/>
            <a:ext cx="822960" cy="914"/>
          </a:xfrm>
          <a:prstGeom prst="line">
            <a:avLst/>
          </a:prstGeom>
          <a:noFill/>
          <a:ln w="22225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9052560" y="2478024"/>
            <a:ext cx="2148840" cy="1810512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25400">
            <a:solidFill>
              <a:srgbClr val="5DB87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62288" y="2478024"/>
            <a:ext cx="19293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000" b="1" spc="120" kern="0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MAX ABS ERROR</a:t>
            </a:r>
            <a:endParaRPr lang="en-US" sz="1400" dirty="0"/>
          </a:p>
          <a:p>
            <a:pPr algn="ctr" indent="0" marL="0">
              <a:lnSpc>
                <a:spcPct val="80000"/>
              </a:lnSpc>
              <a:buNone/>
            </a:pPr>
            <a:r>
              <a:rPr lang="en-US" sz="6000" b="1" dirty="0">
                <a:solidFill>
                  <a:srgbClr val="5DB872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</a:t>
            </a:r>
            <a:endParaRPr lang="en-US" sz="14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MAE = 0</a:t>
            </a:r>
            <a:endParaRPr lang="en-US" sz="14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canonical vector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777240" y="5065776"/>
            <a:ext cx="10287000" cy="822960"/>
          </a:xfrm>
          <a:prstGeom prst="rect">
            <a:avLst/>
          </a:prstGeom>
          <a:solidFill>
            <a:srgbClr val="FFFFFF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78408" y="5202936"/>
            <a:ext cx="9884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Scope of the claim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978408" y="5522976"/>
            <a:ext cx="9884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Bit-exact for the tested canonical vector. This is a deterministic parity smoke test, not statistical validation over the full input distribution.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DEPLOYMENT · TRUST BOUNDARY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When the model should not be trusted, stop using it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quantized residual becomes an operational decision.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2697480"/>
            <a:ext cx="1554480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2770632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606040" y="2697480"/>
            <a:ext cx="1691640" cy="713232"/>
          </a:xfrm>
          <a:prstGeom prst="roundRect">
            <a:avLst>
              <a:gd name="adj" fmla="val 15385"/>
            </a:avLst>
          </a:prstGeom>
          <a:solidFill>
            <a:srgbClr val="181715"/>
          </a:solidFill>
          <a:ln w="12700">
            <a:solidFill>
              <a:srgbClr val="181715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97480" y="2770632"/>
            <a:ext cx="1508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TinyPulseCNN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800600" y="2697480"/>
            <a:ext cx="1554480" cy="713232"/>
          </a:xfrm>
          <a:prstGeom prst="roundRect">
            <a:avLst>
              <a:gd name="adj" fmla="val 15385"/>
            </a:avLst>
          </a:prstGeom>
          <a:solidFill>
            <a:srgbClr val="CC785C"/>
          </a:solidFill>
          <a:ln w="10160">
            <a:solidFill>
              <a:srgbClr val="CC785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92040" y="2770632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RESIDUAL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858000" y="2697480"/>
            <a:ext cx="1737360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3970">
            <a:solidFill>
              <a:srgbClr val="CC785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49440" y="2770632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RMSE &gt; 54.80?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98280" y="2185416"/>
            <a:ext cx="2468880" cy="731520"/>
          </a:xfrm>
          <a:prstGeom prst="roundRect">
            <a:avLst>
              <a:gd name="adj" fmla="val 15000"/>
            </a:avLst>
          </a:prstGeom>
          <a:solidFill>
            <a:srgbClr val="5DB872"/>
          </a:solidFill>
          <a:ln w="12700">
            <a:solidFill>
              <a:srgbClr val="5DB87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89720" y="224028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ACCEPT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89720" y="2551176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CNN OUTPUT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098280" y="3191256"/>
            <a:ext cx="2468880" cy="731520"/>
          </a:xfrm>
          <a:prstGeom prst="roundRect">
            <a:avLst>
              <a:gd name="adj" fmla="val 15000"/>
            </a:avLst>
          </a:prstGeom>
          <a:solidFill>
            <a:srgbClr val="C64545"/>
          </a:solidFill>
          <a:ln w="12700">
            <a:solidFill>
              <a:srgbClr val="C64545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89720" y="324612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TRIGGER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189720" y="3557016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SMOOTHING FALLBACK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2103120" y="3054096"/>
            <a:ext cx="502920" cy="914"/>
          </a:xfrm>
          <a:prstGeom prst="line">
            <a:avLst/>
          </a:prstGeom>
          <a:noFill/>
          <a:ln w="1905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4297680" y="3054096"/>
            <a:ext cx="502920" cy="914"/>
          </a:xfrm>
          <a:prstGeom prst="line">
            <a:avLst/>
          </a:prstGeom>
          <a:noFill/>
          <a:ln w="1905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6355080" y="3054096"/>
            <a:ext cx="502920" cy="914"/>
          </a:xfrm>
          <a:prstGeom prst="line">
            <a:avLst/>
          </a:prstGeom>
          <a:noFill/>
          <a:ln w="1905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8577072" y="2532888"/>
            <a:ext cx="429768" cy="539496"/>
          </a:xfrm>
          <a:custGeom>
            <a:avLst/>
            <a:gdLst/>
            <a:ahLst/>
            <a:cxnLst/>
            <a:rect l="l" t="t" r="r" b="b"/>
            <a:pathLst>
              <a:path w="429768" h="539496">
                <a:moveTo>
                  <a:pt x="18288" y="521208"/>
                </a:moveTo>
                <a:cubicBezTo>
                  <a:pt x="294894" y="521208"/>
                  <a:pt x="134874" y="18288"/>
                  <a:pt x="411480" y="18288"/>
                </a:cubicBezTo>
              </a:path>
            </a:pathLst>
          </a:custGeom>
          <a:noFill/>
          <a:ln w="19050">
            <a:solidFill>
              <a:srgbClr val="8E8B8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88552" y="2551176"/>
            <a:ext cx="109728" cy="914"/>
          </a:xfrm>
          <a:prstGeom prst="line">
            <a:avLst/>
          </a:prstGeom>
          <a:noFill/>
          <a:ln w="1905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8577072" y="3035808"/>
            <a:ext cx="429768" cy="539496"/>
          </a:xfrm>
          <a:custGeom>
            <a:avLst/>
            <a:gdLst/>
            <a:ahLst/>
            <a:cxnLst/>
            <a:rect l="l" t="t" r="r" b="b"/>
            <a:pathLst>
              <a:path w="429768" h="539496">
                <a:moveTo>
                  <a:pt x="18288" y="18288"/>
                </a:moveTo>
                <a:cubicBezTo>
                  <a:pt x="294894" y="18288"/>
                  <a:pt x="134874" y="521208"/>
                  <a:pt x="411480" y="521208"/>
                </a:cubicBezTo>
              </a:path>
            </a:pathLst>
          </a:custGeom>
          <a:noFill/>
          <a:ln w="19050">
            <a:solidFill>
              <a:srgbClr val="8E8B8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988552" y="3557016"/>
            <a:ext cx="109728" cy="914"/>
          </a:xfrm>
          <a:prstGeom prst="line">
            <a:avLst/>
          </a:prstGeom>
          <a:noFill/>
          <a:ln w="19050">
            <a:solidFill>
              <a:srgbClr val="8E8B82"/>
            </a:solidFill>
            <a:prstDash val="solid"/>
            <a:tailEnd type="triangle"/>
          </a:ln>
        </p:spPr>
      </p:sp>
      <p:sp>
        <p:nvSpPr>
          <p:cNvPr id="30" name="Text 28"/>
          <p:cNvSpPr/>
          <p:nvPr/>
        </p:nvSpPr>
        <p:spPr>
          <a:xfrm>
            <a:off x="685800" y="5138928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54.80</a:t>
            </a:r>
            <a:endParaRPr lang="en-US" sz="3800" dirty="0"/>
          </a:p>
        </p:txBody>
      </p:sp>
      <p:sp>
        <p:nvSpPr>
          <p:cNvPr id="31" name="Text 29"/>
          <p:cNvSpPr/>
          <p:nvPr/>
        </p:nvSpPr>
        <p:spPr>
          <a:xfrm>
            <a:off x="685800" y="5797296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uint8-domain threshold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2788920" y="541324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p95 of 1,000-sample calibration set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537960" y="5413248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Engineering monitor — not a formal safety guarantee.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 · ROBUSTNESS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gate is selective — not universal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Observed trigger percentages: 1 held-out ID baseline + 4 synthetic OOD stress regimes.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7240" y="233172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noise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606040" y="2267712"/>
            <a:ext cx="3840480" cy="246888"/>
          </a:xfrm>
          <a:prstGeom prst="rect">
            <a:avLst/>
          </a:prstGeom>
          <a:solidFill>
            <a:srgbClr val="EBE6DF"/>
          </a:solidFill>
          <a:ln w="12700">
            <a:solidFill>
              <a:srgbClr val="EBE6D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606040" y="2267712"/>
            <a:ext cx="3840480" cy="246888"/>
          </a:xfrm>
          <a:prstGeom prst="rect">
            <a:avLst/>
          </a:prstGeom>
          <a:solidFill>
            <a:srgbClr val="C64545"/>
          </a:solidFill>
          <a:ln w="12700">
            <a:solidFill>
              <a:srgbClr val="C64545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11112" y="2295144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100%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777240" y="2953512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Amplitude shift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2606040" y="2889504"/>
            <a:ext cx="3840480" cy="246888"/>
          </a:xfrm>
          <a:prstGeom prst="rect">
            <a:avLst/>
          </a:prstGeom>
          <a:solidFill>
            <a:srgbClr val="EBE6DF"/>
          </a:solidFill>
          <a:ln w="12700">
            <a:solidFill>
              <a:srgbClr val="EBE6D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606040" y="2889504"/>
            <a:ext cx="3725266" cy="246888"/>
          </a:xfrm>
          <a:prstGeom prst="rect">
            <a:avLst/>
          </a:prstGeom>
          <a:solidFill>
            <a:srgbClr val="C64545"/>
          </a:solidFill>
          <a:ln w="12700">
            <a:solidFill>
              <a:srgbClr val="C64545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1112" y="2916936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97%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77240" y="3575304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Massive drift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606040" y="3511296"/>
            <a:ext cx="3840480" cy="246888"/>
          </a:xfrm>
          <a:prstGeom prst="rect">
            <a:avLst/>
          </a:prstGeom>
          <a:solidFill>
            <a:srgbClr val="EBE6DF"/>
          </a:solidFill>
          <a:ln w="12700">
            <a:solidFill>
              <a:srgbClr val="EBE6DF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606040" y="3511296"/>
            <a:ext cx="3168396" cy="246888"/>
          </a:xfrm>
          <a:prstGeom prst="rect">
            <a:avLst/>
          </a:prstGeom>
          <a:solidFill>
            <a:srgbClr val="CC785C"/>
          </a:solidFill>
          <a:ln w="12700">
            <a:solidFill>
              <a:srgbClr val="CC785C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11112" y="3538728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82.5%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777240" y="4197096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Severe pile-up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606040" y="4133088"/>
            <a:ext cx="3840480" cy="246888"/>
          </a:xfrm>
          <a:prstGeom prst="rect">
            <a:avLst/>
          </a:prstGeom>
          <a:solidFill>
            <a:srgbClr val="EBE6DF"/>
          </a:solidFill>
          <a:ln w="12700">
            <a:solidFill>
              <a:srgbClr val="EBE6D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606040" y="4133088"/>
            <a:ext cx="32004" cy="246888"/>
          </a:xfrm>
          <a:prstGeom prst="rect">
            <a:avLst/>
          </a:prstGeom>
          <a:solidFill>
            <a:srgbClr val="C64545"/>
          </a:solidFill>
          <a:ln w="12700">
            <a:solidFill>
              <a:srgbClr val="C64545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11112" y="4160520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0.5%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77240" y="4818888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In-distribution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2606040" y="4754880"/>
            <a:ext cx="3840480" cy="246888"/>
          </a:xfrm>
          <a:prstGeom prst="rect">
            <a:avLst/>
          </a:prstGeom>
          <a:solidFill>
            <a:srgbClr val="EBE6DF"/>
          </a:solidFill>
          <a:ln w="12700">
            <a:solidFill>
              <a:srgbClr val="EBE6DF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606040" y="4754880"/>
            <a:ext cx="0" cy="246888"/>
          </a:xfrm>
          <a:prstGeom prst="rect">
            <a:avLst/>
          </a:prstGeom>
          <a:solidFill>
            <a:srgbClr val="5DB872"/>
          </a:solidFill>
          <a:ln w="12700">
            <a:solidFill>
              <a:srgbClr val="5DB872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611112" y="4782312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DB8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0%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7955280" y="2304288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3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important caveat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909560" y="269748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6454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0.5%</a:t>
            </a:r>
            <a:endParaRPr lang="en-US" sz="4200" dirty="0"/>
          </a:p>
        </p:txBody>
      </p:sp>
      <p:sp>
        <p:nvSpPr>
          <p:cNvPr id="31" name="Text 29"/>
          <p:cNvSpPr/>
          <p:nvPr/>
        </p:nvSpPr>
        <p:spPr>
          <a:xfrm>
            <a:off x="7955280" y="34015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pile-up trigger rate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955280" y="379476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6454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residual metric does not separate this regime well.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909560" y="4526280"/>
            <a:ext cx="3566160" cy="1389888"/>
          </a:xfrm>
          <a:prstGeom prst="rect">
            <a:avLst/>
          </a:prstGeom>
          <a:solidFill>
            <a:srgbClr val="EFE9DE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110728" y="4663440"/>
            <a:ext cx="31638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Statistical scope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8110728" y="4983480"/>
            <a:ext cx="3163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 = 200 per regime. These are observed sample percentages, not OOD accuracy, recall, or population false-positive-rate estimates.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CONCLUSION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What we actually demonstrated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5800" y="2011680"/>
            <a:ext cx="438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2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25880" y="201168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TINY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971800" y="201168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D3D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1,473 parameters on a 256-sample window.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2578608"/>
            <a:ext cx="9646920" cy="914"/>
          </a:xfrm>
          <a:prstGeom prst="line">
            <a:avLst/>
          </a:prstGeom>
          <a:noFill/>
          <a:ln w="9525">
            <a:solidFill>
              <a:srgbClr val="E6DFD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3127248"/>
            <a:ext cx="438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2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25880" y="3127248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EMBEDDED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971800" y="312724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D3D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 + no_std Rust + max absolute error = 0 on the canonical test vector.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325880" y="3694176"/>
            <a:ext cx="9646920" cy="914"/>
          </a:xfrm>
          <a:prstGeom prst="line">
            <a:avLst/>
          </a:prstGeom>
          <a:noFill/>
          <a:ln w="9525">
            <a:solidFill>
              <a:srgbClr val="E6DF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4242816"/>
            <a:ext cx="438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2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25880" y="4242816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HONEST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971800" y="4242816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D3D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Selective residual monitoring with known blind spots — especially severe pile-up.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85800" y="5440680"/>
            <a:ext cx="10698480" cy="822960"/>
          </a:xfrm>
          <a:prstGeom prst="rect">
            <a:avLst/>
          </a:prstGeom>
          <a:solidFill>
            <a:srgbClr val="F5F0E8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6968" y="5577840"/>
            <a:ext cx="102961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Boundary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86968" y="5897880"/>
            <a:ext cx="102961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Synthetic evaluation · single-seed evidence · no physical detector data · no target-MCU performance benchmark.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LIMITATIONS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What remains unvalidated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713232" y="2080260"/>
            <a:ext cx="173736" cy="173736"/>
          </a:xfrm>
          <a:prstGeom prst="ellipse">
            <a:avLst/>
          </a:prstGeom>
          <a:solidFill>
            <a:srgbClr val="CC785C"/>
          </a:solidFill>
          <a:ln w="12700">
            <a:solidFill>
              <a:srgbClr val="CC785C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60704" y="1965960"/>
            <a:ext cx="2880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Physical detector data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977640" y="1965960"/>
            <a:ext cx="7269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 results are synthetic; experimental detector waveforms are future work.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13232" y="2976372"/>
            <a:ext cx="173736" cy="173736"/>
          </a:xfrm>
          <a:prstGeom prst="ellipse">
            <a:avLst/>
          </a:prstGeom>
          <a:solidFill>
            <a:srgbClr val="CC785C"/>
          </a:solidFill>
          <a:ln w="12700">
            <a:solidFill>
              <a:srgbClr val="CC785C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60704" y="2862072"/>
            <a:ext cx="2880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Multi-seed robustness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977640" y="2862072"/>
            <a:ext cx="7269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Ablation and fair-QAT results are single-run; variance is not characterized.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13232" y="3872484"/>
            <a:ext cx="173736" cy="173736"/>
          </a:xfrm>
          <a:prstGeom prst="ellipse">
            <a:avLst/>
          </a:prstGeom>
          <a:solidFill>
            <a:srgbClr val="CC785C"/>
          </a:solidFill>
          <a:ln w="12700">
            <a:solidFill>
              <a:srgbClr val="CC785C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3758184"/>
            <a:ext cx="2880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MCU performance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977640" y="3758184"/>
            <a:ext cx="7269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target-hardware latency, RAM or energy benchmark has been measured.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13232" y="4768596"/>
            <a:ext cx="173736" cy="173736"/>
          </a:xfrm>
          <a:prstGeom prst="ellipse">
            <a:avLst/>
          </a:prstGeom>
          <a:solidFill>
            <a:srgbClr val="C64545"/>
          </a:solidFill>
          <a:ln w="12700">
            <a:solidFill>
              <a:srgbClr val="C64545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60704" y="4654296"/>
            <a:ext cx="2880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OOD coverage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977640" y="4654296"/>
            <a:ext cx="7269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residual gate is selective and demonstrably weak on severe pile-up.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5800" y="565099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The claims are deliberately narrower than the ambitions.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85800" y="605332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Next: physical detector data · multi-seed study · real Cortex-M benchmark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817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A09D96">
                <a:alpha val="8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85800" y="658368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TINY · EMBEDDED · HONEST ABOUT LIMITS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AF9F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Thank you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685800" y="28346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A09D9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Questions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85800" y="41605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Esen Rakhmanov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4553712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Workshop 2026 · Bishkek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85800" y="493776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github.com/nidara-duo/2026-ictp-iaea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629400" y="2849270"/>
            <a:ext cx="4251960" cy="914"/>
          </a:xfrm>
          <a:prstGeom prst="line">
            <a:avLst/>
          </a:prstGeom>
          <a:noFill/>
          <a:ln w="8890">
            <a:solidFill>
              <a:srgbClr val="1F1E1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6629400" y="2790145"/>
            <a:ext cx="44757" cy="5912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6674157" y="2774873"/>
            <a:ext cx="44757" cy="1527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18915" y="2774873"/>
            <a:ext cx="44757" cy="2622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63672" y="2801098"/>
            <a:ext cx="44757" cy="2489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6808430" y="2816958"/>
            <a:ext cx="44757" cy="903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6853187" y="2789341"/>
            <a:ext cx="44757" cy="2761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6897945" y="2788201"/>
            <a:ext cx="44757" cy="1140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42702" y="2788201"/>
            <a:ext cx="44757" cy="4677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87460" y="2834979"/>
            <a:ext cx="44757" cy="6501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032217" y="2899996"/>
            <a:ext cx="44757" cy="3253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7076975" y="2914876"/>
            <a:ext cx="44757" cy="1765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7121732" y="2879446"/>
            <a:ext cx="44757" cy="35430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V="1">
            <a:off x="7166490" y="2870040"/>
            <a:ext cx="44757" cy="940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211247" y="2870040"/>
            <a:ext cx="44757" cy="2146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256005" y="2891503"/>
            <a:ext cx="44757" cy="1362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7300762" y="2874884"/>
            <a:ext cx="44757" cy="3024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flipV="1">
            <a:off x="7345520" y="2811535"/>
            <a:ext cx="44757" cy="6334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V="1">
            <a:off x="7390277" y="2764101"/>
            <a:ext cx="44757" cy="4743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435035" y="2764101"/>
            <a:ext cx="44757" cy="3600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479792" y="2767700"/>
            <a:ext cx="44757" cy="3886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24549" y="2806567"/>
            <a:ext cx="44757" cy="27212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V="1">
            <a:off x="7569307" y="2825013"/>
            <a:ext cx="44757" cy="876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V="1">
            <a:off x="7614064" y="2805162"/>
            <a:ext cx="44757" cy="1985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658822" y="2805162"/>
            <a:ext cx="44757" cy="1255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703579" y="2817719"/>
            <a:ext cx="44757" cy="5437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48337" y="2872094"/>
            <a:ext cx="44757" cy="5713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793094" y="2929229"/>
            <a:ext cx="44757" cy="1321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 flipV="1">
            <a:off x="7837852" y="2907620"/>
            <a:ext cx="44757" cy="3482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 flipV="1">
            <a:off x="7882609" y="2866153"/>
            <a:ext cx="44757" cy="4146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 flipV="1">
            <a:off x="7927367" y="2857546"/>
            <a:ext cx="44757" cy="860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972124" y="2857546"/>
            <a:ext cx="44757" cy="1803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016882" y="2875580"/>
            <a:ext cx="44757" cy="2090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 flipV="1">
            <a:off x="8061639" y="2836382"/>
            <a:ext cx="44757" cy="4128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flipV="1">
            <a:off x="8106397" y="2774023"/>
            <a:ext cx="44757" cy="6235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8151154" y="2740386"/>
            <a:ext cx="44757" cy="3363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195912" y="2740386"/>
            <a:ext cx="44757" cy="1799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240669" y="2758377"/>
            <a:ext cx="44757" cy="4047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285427" y="2798854"/>
            <a:ext cx="44757" cy="14162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 flipV="1">
            <a:off x="8330184" y="2785497"/>
            <a:ext cx="44757" cy="2751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 flipV="1">
            <a:off x="8374941" y="2748058"/>
            <a:ext cx="44757" cy="3743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 flipV="1">
            <a:off x="8419699" y="2738771"/>
            <a:ext cx="44757" cy="928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464456" y="2738771"/>
            <a:ext cx="44757" cy="1493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 flipV="1">
            <a:off x="8509214" y="2746791"/>
            <a:ext cx="44757" cy="691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 flipV="1">
            <a:off x="8553971" y="2678671"/>
            <a:ext cx="44757" cy="6812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 flipV="1">
            <a:off x="8598729" y="2559745"/>
            <a:ext cx="44757" cy="11892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 flipV="1">
            <a:off x="8643486" y="2438838"/>
            <a:ext cx="44757" cy="12090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 flipV="1">
            <a:off x="8688244" y="2350580"/>
            <a:ext cx="44757" cy="8825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 flipV="1">
            <a:off x="8733001" y="2281168"/>
            <a:ext cx="44757" cy="69412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 flipV="1">
            <a:off x="8777759" y="2190970"/>
            <a:ext cx="44757" cy="9019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 flipV="1">
            <a:off x="8822516" y="2067606"/>
            <a:ext cx="44757" cy="123364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 flipV="1">
            <a:off x="8867274" y="1948298"/>
            <a:ext cx="44757" cy="11930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 flipV="1">
            <a:off x="8912031" y="1885164"/>
            <a:ext cx="44757" cy="63134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8956789" y="1885164"/>
            <a:ext cx="44757" cy="570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001546" y="1890866"/>
            <a:ext cx="44757" cy="3888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 flipV="1">
            <a:off x="9046304" y="1786006"/>
            <a:ext cx="44757" cy="14374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091061" y="1786006"/>
            <a:ext cx="44757" cy="914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9135819" y="1786006"/>
            <a:ext cx="44757" cy="813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9180576" y="1794145"/>
            <a:ext cx="44757" cy="10041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225333" y="1894563"/>
            <a:ext cx="44757" cy="134410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270091" y="2028973"/>
            <a:ext cx="44757" cy="11583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314848" y="2144804"/>
            <a:ext cx="44757" cy="6419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359606" y="2209002"/>
            <a:ext cx="44757" cy="3184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9404363" y="2240844"/>
            <a:ext cx="44757" cy="4626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9449121" y="2287110"/>
            <a:ext cx="44757" cy="8080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493878" y="2367917"/>
            <a:ext cx="44757" cy="8659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538636" y="2454515"/>
            <a:ext cx="44757" cy="4927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9583393" y="2503786"/>
            <a:ext cx="44757" cy="572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9628151" y="2509514"/>
            <a:ext cx="44757" cy="1842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9672908" y="2511356"/>
            <a:ext cx="44757" cy="3918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9717666" y="2550544"/>
            <a:ext cx="44757" cy="7156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762423" y="2622105"/>
            <a:ext cx="44757" cy="5574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 flipV="1">
            <a:off x="9807181" y="2677415"/>
            <a:ext cx="44757" cy="914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 flipV="1">
            <a:off x="9851938" y="2630813"/>
            <a:ext cx="44757" cy="46602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 flipV="1">
            <a:off x="9896696" y="2585867"/>
            <a:ext cx="44757" cy="4494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 flipV="1">
            <a:off x="9941453" y="2576095"/>
            <a:ext cx="44757" cy="977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9986211" y="2576095"/>
            <a:ext cx="44757" cy="1211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 flipV="1">
            <a:off x="10030968" y="2584679"/>
            <a:ext cx="44757" cy="3531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 flipV="1">
            <a:off x="10075725" y="2553316"/>
            <a:ext cx="44757" cy="3136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 flipV="1">
            <a:off x="10120483" y="2525396"/>
            <a:ext cx="44757" cy="27920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0165240" y="2525396"/>
            <a:ext cx="44757" cy="15280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0209998" y="2540677"/>
            <a:ext cx="44757" cy="5890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10254755" y="2599583"/>
            <a:ext cx="44757" cy="5900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0299513" y="2658586"/>
            <a:ext cx="44757" cy="1741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 flipV="1">
            <a:off x="10344270" y="2657459"/>
            <a:ext cx="44757" cy="1854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 flipV="1">
            <a:off x="10389028" y="2649382"/>
            <a:ext cx="44757" cy="807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0433785" y="2649382"/>
            <a:ext cx="44757" cy="37618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0478543" y="2687001"/>
            <a:ext cx="44757" cy="67693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10523300" y="2754694"/>
            <a:ext cx="44757" cy="48307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 flipV="1">
            <a:off x="10568058" y="2802871"/>
            <a:ext cx="44757" cy="914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 flipV="1">
            <a:off x="10612815" y="2776017"/>
            <a:ext cx="44757" cy="2685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 flipV="1">
            <a:off x="10657573" y="2767601"/>
            <a:ext cx="44757" cy="8415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0702330" y="2767601"/>
            <a:ext cx="44757" cy="25406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10747088" y="2793008"/>
            <a:ext cx="44757" cy="26642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 flipV="1">
            <a:off x="10791845" y="2804708"/>
            <a:ext cx="44757" cy="14942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 flipV="1">
            <a:off x="10836603" y="2745829"/>
            <a:ext cx="44757" cy="58879"/>
          </a:xfrm>
          <a:prstGeom prst="line">
            <a:avLst/>
          </a:prstGeom>
          <a:noFill/>
          <a:ln w="19050">
            <a:solidFill>
              <a:srgbClr val="A09D96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6629400" y="4815230"/>
            <a:ext cx="4251960" cy="914"/>
          </a:xfrm>
          <a:prstGeom prst="line">
            <a:avLst/>
          </a:prstGeom>
          <a:noFill/>
          <a:ln w="8890">
            <a:solidFill>
              <a:srgbClr val="1F1E1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6629400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 flipV="1">
            <a:off x="6674157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 flipV="1">
            <a:off x="6718915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 flipV="1">
            <a:off x="6763672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 flipV="1">
            <a:off x="6808430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 flipV="1">
            <a:off x="6853187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 flipV="1">
            <a:off x="6897945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 flipV="1">
            <a:off x="6942702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 flipV="1">
            <a:off x="6987460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 flipV="1">
            <a:off x="7032217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 flipV="1">
            <a:off x="7076975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 flipV="1">
            <a:off x="7121732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 flipV="1">
            <a:off x="7166490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 flipV="1">
            <a:off x="7211247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 flipV="1">
            <a:off x="7256005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 flipV="1">
            <a:off x="7300762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 flipV="1">
            <a:off x="7345520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 flipV="1">
            <a:off x="7390277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 flipV="1">
            <a:off x="7435035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 flipV="1">
            <a:off x="7479792" y="4815230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 flipV="1">
            <a:off x="7524549" y="4815229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 flipV="1">
            <a:off x="7569307" y="4815228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 flipV="1">
            <a:off x="7614064" y="4815224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 flipV="1">
            <a:off x="7658822" y="4815217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 flipV="1">
            <a:off x="7703579" y="4815203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 flipV="1">
            <a:off x="7748337" y="4815176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 flipV="1">
            <a:off x="7793094" y="4815123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 flipV="1">
            <a:off x="7837852" y="4815023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 flipV="1">
            <a:off x="7882609" y="4814841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 flipV="1">
            <a:off x="7927367" y="4814518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 flipV="1">
            <a:off x="7972124" y="4813956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 flipV="1">
            <a:off x="8016882" y="4813008"/>
            <a:ext cx="44757" cy="94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 flipV="1">
            <a:off x="8061639" y="4811449"/>
            <a:ext cx="44757" cy="1559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 flipV="1">
            <a:off x="8106397" y="4808952"/>
            <a:ext cx="44757" cy="2497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 flipV="1">
            <a:off x="8151154" y="4805059"/>
            <a:ext cx="44757" cy="389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 flipV="1">
            <a:off x="8195912" y="4799152"/>
            <a:ext cx="44757" cy="590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 flipV="1">
            <a:off x="8240669" y="4790429"/>
            <a:ext cx="44757" cy="8722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 flipV="1">
            <a:off x="8285427" y="4777903"/>
            <a:ext cx="44757" cy="1252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 flipV="1">
            <a:off x="8330184" y="4760413"/>
            <a:ext cx="44757" cy="17490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 flipV="1">
            <a:off x="8374941" y="4736680"/>
            <a:ext cx="44757" cy="2373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 flipV="1">
            <a:off x="8419699" y="4705403"/>
            <a:ext cx="44757" cy="31277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 flipV="1">
            <a:off x="8464456" y="4665397"/>
            <a:ext cx="44757" cy="4000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 flipV="1">
            <a:off x="8509214" y="4615776"/>
            <a:ext cx="44757" cy="49621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 flipV="1">
            <a:off x="8553971" y="4556161"/>
            <a:ext cx="44757" cy="59615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 flipV="1">
            <a:off x="8598729" y="4486891"/>
            <a:ext cx="44757" cy="69270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 flipV="1">
            <a:off x="8643486" y="4409192"/>
            <a:ext cx="44757" cy="77699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 flipV="1">
            <a:off x="8688244" y="4325286"/>
            <a:ext cx="44757" cy="8390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 flipV="1">
            <a:off x="8733001" y="4238382"/>
            <a:ext cx="44757" cy="86905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 flipV="1">
            <a:off x="8777759" y="4152536"/>
            <a:ext cx="44757" cy="8584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 flipV="1">
            <a:off x="8822516" y="4072380"/>
            <a:ext cx="44757" cy="80155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 flipV="1">
            <a:off x="8867274" y="4002728"/>
            <a:ext cx="44757" cy="6965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 flipV="1">
            <a:off x="8912031" y="3948100"/>
            <a:ext cx="44757" cy="5462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 flipV="1">
            <a:off x="8956789" y="3912247"/>
            <a:ext cx="44757" cy="3585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 flipV="1">
            <a:off x="9001546" y="3897719"/>
            <a:ext cx="44757" cy="1452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 flipV="1">
            <a:off x="9046304" y="3751966"/>
            <a:ext cx="44757" cy="14575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9091061" y="3751966"/>
            <a:ext cx="44757" cy="91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9135819" y="3751966"/>
            <a:ext cx="44757" cy="16487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9180576" y="3768453"/>
            <a:ext cx="44757" cy="75262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9225333" y="3843715"/>
            <a:ext cx="44757" cy="86742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9270091" y="3930457"/>
            <a:ext cx="44757" cy="9346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9314848" y="4023921"/>
            <a:ext cx="44757" cy="9547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9359606" y="4119395"/>
            <a:ext cx="44757" cy="9323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9404363" y="4212630"/>
            <a:ext cx="44757" cy="87531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9449121" y="4300161"/>
            <a:ext cx="44757" cy="7931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9493878" y="4379479"/>
            <a:ext cx="44757" cy="69602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9538636" y="4449082"/>
            <a:ext cx="44757" cy="59312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9583393" y="4508394"/>
            <a:ext cx="44757" cy="49221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9628151" y="4557615"/>
            <a:ext cx="44757" cy="39899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9672908" y="4597513"/>
            <a:ext cx="44757" cy="31705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9717666" y="4629219"/>
            <a:ext cx="44757" cy="2480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9762423" y="4654027"/>
            <a:ext cx="44757" cy="19220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9807181" y="4673246"/>
            <a:ext cx="44757" cy="14845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9851938" y="4688092"/>
            <a:ext cx="44757" cy="1152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9896696" y="4699617"/>
            <a:ext cx="44757" cy="907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9941453" y="4708690"/>
            <a:ext cx="44757" cy="7302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9986211" y="4715992"/>
            <a:ext cx="44757" cy="604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10030968" y="4722035"/>
            <a:ext cx="44757" cy="515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10075725" y="4727191"/>
            <a:ext cx="44757" cy="4530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10120483" y="4731720"/>
            <a:ext cx="44757" cy="4081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10165240" y="4735801"/>
            <a:ext cx="44757" cy="3749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10209998" y="4739550"/>
            <a:ext cx="44757" cy="3494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10254755" y="4743044"/>
            <a:ext cx="44757" cy="328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10299513" y="4746331"/>
            <a:ext cx="44757" cy="3113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10344270" y="4749444"/>
            <a:ext cx="44757" cy="2959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10389028" y="4752403"/>
            <a:ext cx="44757" cy="281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10433785" y="4755221"/>
            <a:ext cx="44757" cy="268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10478543" y="4757910"/>
            <a:ext cx="44757" cy="2566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10523300" y="4760476"/>
            <a:ext cx="44757" cy="2450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10568058" y="4762926"/>
            <a:ext cx="44757" cy="2340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10612815" y="4765266"/>
            <a:ext cx="44757" cy="2235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10657573" y="4767502"/>
            <a:ext cx="44757" cy="2135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10702330" y="4769637"/>
            <a:ext cx="44757" cy="2040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10747088" y="4771676"/>
            <a:ext cx="44757" cy="194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10791845" y="4773625"/>
            <a:ext cx="44757" cy="1861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10836603" y="4775486"/>
            <a:ext cx="44757" cy="1778"/>
          </a:xfrm>
          <a:prstGeom prst="line">
            <a:avLst/>
          </a:prstGeom>
          <a:noFill/>
          <a:ln w="27940">
            <a:solidFill>
              <a:srgbClr val="CC785C"/>
            </a:solidFill>
            <a:prstDash val="solid"/>
          </a:ln>
        </p:spPr>
      </p:sp>
      <p:sp>
        <p:nvSpPr>
          <p:cNvPr id="203" name="Text 201"/>
          <p:cNvSpPr/>
          <p:nvPr/>
        </p:nvSpPr>
        <p:spPr>
          <a:xfrm>
            <a:off x="6629400" y="333756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distorted</a:t>
            </a:r>
            <a:endParaRPr lang="en-US" sz="950" dirty="0"/>
          </a:p>
        </p:txBody>
      </p:sp>
      <p:sp>
        <p:nvSpPr>
          <p:cNvPr id="204" name="Text 202"/>
          <p:cNvSpPr/>
          <p:nvPr/>
        </p:nvSpPr>
        <p:spPr>
          <a:xfrm>
            <a:off x="6629400" y="530352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reconstructed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523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8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AF9F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Detailed evidence for Q&amp;A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731520" y="354787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Architecture · dataset · OOD matrix · QAT discrepancy · limitations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BACKUP · RUNTIME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B1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Why Rust? The relevant argument is determinism.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Language-level rationale only — no target-hardware benchmark is claimed.</a:t>
            </a:r>
            <a:endParaRPr lang="en-US" sz="16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8641080" cy="2423160"/>
        </p:xfrm>
        <a:graphic>
          <a:graphicData uri="http://schemas.openxmlformats.org/drawingml/2006/table">
            <a:tbl>
              <a:tblPr/>
              <a:tblGrid>
                <a:gridCol w="2011680"/>
                <a:gridCol w="1417320"/>
                <a:gridCol w="1417320"/>
                <a:gridCol w="1417320"/>
                <a:gridCol w="1828800"/>
              </a:tblGrid>
              <a:tr h="4846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Property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Python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C++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Rust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GC / runtime pauses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N/A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Memory safety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Managed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Manual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Compile-time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Deterministic lifetime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Limited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63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no_std path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Yes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40080" y="4663440"/>
            <a:ext cx="4937760" cy="1078992"/>
          </a:xfrm>
          <a:prstGeom prst="rect">
            <a:avLst/>
          </a:prstGeom>
          <a:solidFill>
            <a:srgbClr val="FFFFFF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41248" y="4800600"/>
            <a:ext cx="45354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Why Rust here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841248" y="5120640"/>
            <a:ext cx="45354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Memory-safe systems language with a no_std path and deterministic object lifetime.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897880" y="4663440"/>
            <a:ext cx="5166360" cy="1078992"/>
          </a:xfrm>
          <a:prstGeom prst="rect">
            <a:avLst/>
          </a:prstGeom>
          <a:solidFill>
            <a:srgbClr val="F5F0E8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99048" y="4800600"/>
            <a:ext cx="47640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Honest caveat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099048" y="5120640"/>
            <a:ext cx="47640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Rust does not replace measurement: target-hardware timing, RAM, flash and energy still need to be benchmarked.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BACKUP · DATASET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Canonical synthetic-data protocol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01952"/>
          <a:ext cx="7360920" cy="2880360"/>
        </p:xfrm>
        <a:graphic>
          <a:graphicData uri="http://schemas.openxmlformats.org/drawingml/2006/table">
            <a:tbl>
              <a:tblPr/>
              <a:tblGrid>
                <a:gridCol w="1828800"/>
                <a:gridCol w="3383280"/>
                <a:gridCol w="2148840"/>
              </a:tblGrid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Parameter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Value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Window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256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configs/train.yaml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Training samples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5000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configs/train.yaml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Evaluation samples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1000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configs/train.yaml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42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Results Freeze MANIFEST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Distortions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noise, sine drift, pile-up, symmetric ±1.0 clip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src/data/generator.py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8321040" y="1901952"/>
            <a:ext cx="2834640" cy="1572768"/>
          </a:xfrm>
          <a:prstGeom prst="rect">
            <a:avLst/>
          </a:prstGeom>
          <a:solidFill>
            <a:srgbClr val="EFE9DE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22208" y="2039112"/>
            <a:ext cx="24323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Scope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522208" y="2359152"/>
            <a:ext cx="24323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Synthetic stress-test generator. No claim of complete physical-detector realism.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8321040" y="3685032"/>
            <a:ext cx="2834640" cy="1097280"/>
          </a:xfrm>
          <a:prstGeom prst="rect">
            <a:avLst/>
          </a:prstGeom>
          <a:solidFill>
            <a:srgbClr val="FFFFFF"/>
          </a:solidFill>
          <a:ln w="8890">
            <a:solidFill>
              <a:srgbClr val="E6DFD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22208" y="3822192"/>
            <a:ext cx="24323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Split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8522208" y="4142232"/>
            <a:ext cx="24323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5,000 train + 1,000 held-out evaluation. No separate third test split in the canonical freeze.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BACKUP · OOD MATRIX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B3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Full robustness matrix: 1 ID + 4 OOD stress regimes</a:t>
            </a:r>
            <a:endParaRPr lang="en-US" sz="3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865376"/>
          <a:ext cx="11109960" cy="2788920"/>
        </p:xfrm>
        <a:graphic>
          <a:graphicData uri="http://schemas.openxmlformats.org/drawingml/2006/table">
            <a:tbl>
              <a:tblPr/>
              <a:tblGrid>
                <a:gridCol w="1417320"/>
                <a:gridCol w="1417320"/>
                <a:gridCol w="1828800"/>
                <a:gridCol w="1691640"/>
                <a:gridCol w="1920240"/>
                <a:gridCol w="1645920"/>
              </a:tblGrid>
              <a:tr h="4648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Run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In-Dist.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High Noise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Pile-up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Massive Drift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Amp Shift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baseline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0.0121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0.0660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0.0484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0.4316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0.2147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nonneg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0.0121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0.0659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0.0483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0.4295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0.2140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area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9D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0.0118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9D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0.0695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9D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0.0466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9D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0.4366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9D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0.2191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9DE"/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monotonic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0.0121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0.0655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0.0485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0.4317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0.2130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full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0.0123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0.0702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0.0462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0.4375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0.2186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640080" y="507492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single configuration dominates all five regimes.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0080" y="5468112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are synthetic stress regimes, not physical detector validation.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BACKUP · QAT DISCREPANCY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B4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Why are there two INT8 RMSE values?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152704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They come from two deliberately separated QAT stories.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2148840"/>
            <a:ext cx="5257800" cy="2944368"/>
          </a:xfrm>
          <a:prstGeom prst="rect">
            <a:avLst/>
          </a:prstGeom>
          <a:solidFill>
            <a:srgbClr val="FFFFFF"/>
          </a:solidFill>
          <a:ln w="10160">
            <a:solidFill>
              <a:srgbClr val="E6DF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0592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1414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1A · DEPLOYMENT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68680" y="2770632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0.02024</a:t>
            </a:r>
            <a:endParaRPr lang="en-US" sz="4600" dirty="0"/>
          </a:p>
        </p:txBody>
      </p:sp>
      <p:sp>
        <p:nvSpPr>
          <p:cNvPr id="12" name="Text 10"/>
          <p:cNvSpPr/>
          <p:nvPr/>
        </p:nvSpPr>
        <p:spPr>
          <a:xfrm>
            <a:off x="3063240" y="3017520"/>
            <a:ext cx="1508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 RMSE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8680" y="368503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FP32 0.02217 → INT8 0.02024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868680" y="4105656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525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Deployment checkpoint used by the safety chain.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91072" y="2148840"/>
            <a:ext cx="5257800" cy="2944368"/>
          </a:xfrm>
          <a:prstGeom prst="rect">
            <a:avLst/>
          </a:prstGeom>
          <a:solidFill>
            <a:srgbClr val="181715"/>
          </a:solidFill>
          <a:ln w="12700">
            <a:solidFill>
              <a:srgbClr val="18171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19672" y="2450592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FAIR QAT · SAME 25-EPOCH BUDGET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519672" y="2770632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AF9F5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0.03749</a:t>
            </a:r>
            <a:endParaRPr lang="en-US" sz="4600" dirty="0"/>
          </a:p>
        </p:txBody>
      </p:sp>
      <p:sp>
        <p:nvSpPr>
          <p:cNvPr id="18" name="Text 16"/>
          <p:cNvSpPr/>
          <p:nvPr/>
        </p:nvSpPr>
        <p:spPr>
          <a:xfrm>
            <a:off x="8714232" y="3017520"/>
            <a:ext cx="1508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 RMSE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519672" y="3685032"/>
            <a:ext cx="4526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09D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FP32-equivalent 0.03502 → INT8 0.03749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519672" y="4105656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9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Methodologically fair quantization comparison.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85800" y="5577840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64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gap is large and uncharacterized. No multi-run variance study exists.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411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C7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" y="365760"/>
            <a:ext cx="5669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6C6A6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BACKUP · LIMITATIONS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437376"/>
            <a:ext cx="11094415" cy="914"/>
          </a:xfrm>
          <a:prstGeom prst="line">
            <a:avLst/>
          </a:prstGeom>
          <a:noFill/>
          <a:ln w="7620">
            <a:solidFill>
              <a:srgbClr val="8E8B82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55624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ICTP–IAEA 2026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23015" y="655624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E8B8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B5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48640" y="822960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3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Known boundaries of the evidence</a:t>
            </a:r>
            <a:endParaRPr lang="en-US" sz="3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74520"/>
          <a:ext cx="10881360" cy="3703320"/>
        </p:xfrm>
        <a:graphic>
          <a:graphicData uri="http://schemas.openxmlformats.org/drawingml/2006/table">
            <a:tbl>
              <a:tblPr/>
              <a:tblGrid>
                <a:gridCol w="2194560"/>
                <a:gridCol w="8321040"/>
              </a:tblGrid>
              <a:tr h="52904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Topic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AF9F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Current boundary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1715"/>
                    </a:solidFill>
                  </a:tcPr>
                </a:tc>
              </a:tr>
              <a:tr h="52904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Synthetic data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physical detector waveforms yet.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4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Single seed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cross-seed variance estimate.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4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QAT variance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0.02024 vs 0.03749 discrepancy is uncharacterized.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4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MCU benchmark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 target-hardware latency / RAM / energy measurement.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4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OOD coverage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Residual gate is selective and weak on severe pile-up.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04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Checkpoints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25252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*.pth files are not versioned in the repository.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64008" marR="64008" marT="64008" marB="64008" anchor="ctr">
                    <a:lnL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E6D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640080" y="5897880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C785C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Research prototype, not hardware-validated production deployment.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Independent Researcher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Tiny Neural Networks for Radiation Pulse Reconstruction</dc:title>
  <dc:subject>ICTP–IAEA Workshop 2026</dc:subject>
  <dc:creator>Esen Rakhmanov</dc:creator>
  <cp:lastModifiedBy>Esen Rakhmanov</cp:lastModifiedBy>
  <cp:revision>1</cp:revision>
  <dcterms:created xsi:type="dcterms:W3CDTF">2026-09-16T07:18:11Z</dcterms:created>
  <dcterms:modified xsi:type="dcterms:W3CDTF">2026-09-16T07:18:11Z</dcterms:modified>
</cp:coreProperties>
</file>