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476" r:id="rId2"/>
    <p:sldId id="1370" r:id="rId3"/>
    <p:sldId id="1388" r:id="rId4"/>
    <p:sldId id="477" r:id="rId5"/>
    <p:sldId id="1379" r:id="rId6"/>
    <p:sldId id="479" r:id="rId7"/>
    <p:sldId id="480" r:id="rId8"/>
    <p:sldId id="1322" r:id="rId9"/>
    <p:sldId id="1347" r:id="rId10"/>
    <p:sldId id="1350" r:id="rId11"/>
    <p:sldId id="1401" r:id="rId12"/>
    <p:sldId id="484" r:id="rId13"/>
    <p:sldId id="482" r:id="rId14"/>
    <p:sldId id="483" r:id="rId15"/>
    <p:sldId id="1402" r:id="rId16"/>
    <p:sldId id="491" r:id="rId17"/>
    <p:sldId id="1353" r:id="rId18"/>
    <p:sldId id="1354" r:id="rId19"/>
    <p:sldId id="1356" r:id="rId20"/>
    <p:sldId id="400" r:id="rId21"/>
    <p:sldId id="1355" r:id="rId22"/>
    <p:sldId id="779" r:id="rId23"/>
    <p:sldId id="1262" r:id="rId24"/>
    <p:sldId id="256" r:id="rId25"/>
    <p:sldId id="1366" r:id="rId26"/>
    <p:sldId id="811" r:id="rId27"/>
    <p:sldId id="1389" r:id="rId28"/>
    <p:sldId id="498" r:id="rId29"/>
    <p:sldId id="531" r:id="rId30"/>
    <p:sldId id="284" r:id="rId31"/>
    <p:sldId id="538" r:id="rId32"/>
    <p:sldId id="1367" r:id="rId33"/>
    <p:sldId id="301" r:id="rId34"/>
    <p:sldId id="292" r:id="rId35"/>
    <p:sldId id="367" r:id="rId36"/>
    <p:sldId id="336" r:id="rId37"/>
    <p:sldId id="1385" r:id="rId38"/>
    <p:sldId id="517" r:id="rId39"/>
    <p:sldId id="1403" r:id="rId40"/>
    <p:sldId id="1383" r:id="rId41"/>
    <p:sldId id="1400" r:id="rId42"/>
    <p:sldId id="1360" r:id="rId43"/>
    <p:sldId id="1368" r:id="rId44"/>
    <p:sldId id="1386" r:id="rId45"/>
    <p:sldId id="1351" r:id="rId46"/>
    <p:sldId id="1387" r:id="rId47"/>
    <p:sldId id="1399" r:id="rId48"/>
    <p:sldId id="293" r:id="rId49"/>
    <p:sldId id="1406" r:id="rId50"/>
    <p:sldId id="1404" r:id="rId51"/>
    <p:sldId id="1405" r:id="rId52"/>
    <p:sldId id="529" r:id="rId53"/>
    <p:sldId id="530" r:id="rId54"/>
  </p:sldIdLst>
  <p:sldSz cx="18288000" cy="10287000"/>
  <p:notesSz cx="6858000" cy="9144000"/>
  <p:embeddedFontLst>
    <p:embeddedFont>
      <p:font typeface="Gill Sans MT" panose="020B0502020104020203" pitchFamily="34" charset="0"/>
      <p:regular r:id="rId56"/>
      <p:bold r:id="rId57"/>
      <p:italic r:id="rId58"/>
      <p:boldItalic r:id="rId59"/>
    </p:embeddedFont>
    <p:embeddedFont>
      <p:font typeface="Montserrat ExtraBold" panose="020B0604020202020204" charset="0"/>
      <p:bold r:id="rId60"/>
      <p:italic r:id="rId61"/>
      <p:boldItalic r:id="rId62"/>
    </p:embeddedFont>
    <p:embeddedFont>
      <p:font typeface="Montserrat" panose="020B0604020202020204" charset="0"/>
      <p:regular r:id="rId63"/>
      <p:bold r:id="rId64"/>
      <p:italic r:id="rId65"/>
      <p:boldItalic r:id="rId66"/>
    </p:embeddedFont>
    <p:embeddedFont>
      <p:font typeface="Montserrat Light" panose="020B0604020202020204" charset="0"/>
      <p:regular r:id="rId67"/>
      <p:italic r:id="rId68"/>
    </p:embeddedFont>
    <p:embeddedFont>
      <p:font typeface="MS PGothic" panose="020B0600070205080204" pitchFamily="34" charset="-128"/>
      <p:regular r:id="rId69"/>
    </p:embeddedFont>
    <p:embeddedFont>
      <p:font typeface="Cambria" panose="02040503050406030204" pitchFamily="18" charset="0"/>
      <p:regular r:id="rId70"/>
      <p:bold r:id="rId71"/>
      <p:italic r:id="rId72"/>
      <p:boldItalic r:id="rId73"/>
    </p:embeddedFont>
    <p:embeddedFont>
      <p:font typeface="Helvetica" panose="020B0604020202020204" pitchFamily="34" charset="0"/>
      <p:regular r:id="rId74"/>
      <p:bold r:id="rId75"/>
      <p:italic r:id="rId76"/>
      <p:boldItalic r:id="rId77"/>
    </p:embeddedFont>
    <p:embeddedFont>
      <p:font typeface="宋体" panose="02010600030101010101" pitchFamily="2" charset="-122"/>
      <p:regular r:id="rId78"/>
    </p:embeddedFont>
    <p:embeddedFont>
      <p:font typeface="Montserrat Thin" panose="020B0604020202020204" charset="0"/>
      <p:regular r:id="rId79"/>
      <p:italic r:id="rId80"/>
    </p:embeddedFont>
    <p:embeddedFont>
      <p:font typeface="Verdana" panose="020B0604030504040204" pitchFamily="34" charset="0"/>
      <p:regular r:id="rId81"/>
      <p:bold r:id="rId82"/>
      <p:italic r:id="rId83"/>
      <p:boldItalic r:id="rId84"/>
    </p:embeddedFont>
    <p:embeddedFont>
      <p:font typeface="Arial Unicode MS" panose="020B0604020202020204" charset="-128"/>
      <p:regular r:id="rId85"/>
    </p:embeddedFont>
    <p:embeddedFont>
      <p:font typeface="MS PGothic" panose="020B0600070205080204" pitchFamily="34" charset="-128"/>
      <p:regular r:id="rId69"/>
    </p:embeddedFont>
    <p:embeddedFont>
      <p:font typeface="Calibri" panose="020F0502020204030204" pitchFamily="34" charset="0"/>
      <p:regular r:id="rId86"/>
      <p:bold r:id="rId87"/>
      <p:italic r:id="rId88"/>
      <p:boldItalic r:id="rId8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5D6C"/>
    <a:srgbClr val="39889D"/>
    <a:srgbClr val="3175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27" autoAdjust="0"/>
    <p:restoredTop sz="94648" autoAdjust="0"/>
  </p:normalViewPr>
  <p:slideViewPr>
    <p:cSldViewPr>
      <p:cViewPr varScale="1">
        <p:scale>
          <a:sx n="61" d="100"/>
          <a:sy n="61" d="100"/>
        </p:scale>
        <p:origin x="149" y="-10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font" Target="fonts/font29.fntdata"/><Relationship Id="rId89" Type="http://schemas.openxmlformats.org/officeDocument/2006/relationships/font" Target="fonts/font3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font" Target="fonts/font30.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font" Target="fonts/font28.fntdata"/><Relationship Id="rId88" Type="http://schemas.openxmlformats.org/officeDocument/2006/relationships/font" Target="fonts/font33.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font" Target="fonts/font31.fntdata"/><Relationship Id="rId9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6"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font" Target="fonts/font16.fntdata"/><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1.fntdata"/><Relationship Id="rId87" Type="http://schemas.openxmlformats.org/officeDocument/2006/relationships/font" Target="fonts/font32.fntdata"/><Relationship Id="rId61" Type="http://schemas.openxmlformats.org/officeDocument/2006/relationships/font" Target="fonts/font6.fntdata"/><Relationship Id="rId82" Type="http://schemas.openxmlformats.org/officeDocument/2006/relationships/font" Target="fonts/font2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font" Target="fonts/font1.fntdata"/><Relationship Id="rId77" Type="http://schemas.openxmlformats.org/officeDocument/2006/relationships/font" Target="fonts/font2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tef Elkadime" userId="3c524911-f0a3-4d09-a7c5-2ae402f8a682" providerId="ADAL" clId="{4ADE8118-145C-4611-BE1A-6FDFF4F26A10}"/>
    <pc:docChg chg="undo redo custSel addSld delSld modSld">
      <pc:chgData name="Atef Elkadime" userId="3c524911-f0a3-4d09-a7c5-2ae402f8a682" providerId="ADAL" clId="{4ADE8118-145C-4611-BE1A-6FDFF4F26A10}" dt="2026-01-11T16:47:45.582" v="47"/>
      <pc:docMkLst>
        <pc:docMk/>
      </pc:docMkLst>
      <pc:sldChg chg="add">
        <pc:chgData name="Atef Elkadime" userId="3c524911-f0a3-4d09-a7c5-2ae402f8a682" providerId="ADAL" clId="{4ADE8118-145C-4611-BE1A-6FDFF4F26A10}" dt="2026-01-11T16:47:45.582" v="47"/>
        <pc:sldMkLst>
          <pc:docMk/>
          <pc:sldMk cId="1358482786" sldId="538"/>
        </pc:sldMkLst>
      </pc:sldChg>
      <pc:sldChg chg="del">
        <pc:chgData name="Atef Elkadime" userId="3c524911-f0a3-4d09-a7c5-2ae402f8a682" providerId="ADAL" clId="{4ADE8118-145C-4611-BE1A-6FDFF4F26A10}" dt="2026-01-11T16:47:37.866" v="46" actId="2696"/>
        <pc:sldMkLst>
          <pc:docMk/>
          <pc:sldMk cId="1573089712" sldId="538"/>
        </pc:sldMkLst>
      </pc:sldChg>
      <pc:sldChg chg="del">
        <pc:chgData name="Atef Elkadime" userId="3c524911-f0a3-4d09-a7c5-2ae402f8a682" providerId="ADAL" clId="{4ADE8118-145C-4611-BE1A-6FDFF4F26A10}" dt="2026-01-11T16:46:30.335" v="44" actId="2696"/>
        <pc:sldMkLst>
          <pc:docMk/>
          <pc:sldMk cId="3867696928" sldId="811"/>
        </pc:sldMkLst>
      </pc:sldChg>
      <pc:sldChg chg="add">
        <pc:chgData name="Atef Elkadime" userId="3c524911-f0a3-4d09-a7c5-2ae402f8a682" providerId="ADAL" clId="{4ADE8118-145C-4611-BE1A-6FDFF4F26A10}" dt="2026-01-11T16:46:34.272" v="45"/>
        <pc:sldMkLst>
          <pc:docMk/>
          <pc:sldMk cId="4005650760" sldId="811"/>
        </pc:sldMkLst>
      </pc:sldChg>
      <pc:sldChg chg="addSp delSp modSp mod">
        <pc:chgData name="Atef Elkadime" userId="3c524911-f0a3-4d09-a7c5-2ae402f8a682" providerId="ADAL" clId="{4ADE8118-145C-4611-BE1A-6FDFF4F26A10}" dt="2026-01-10T15:29:14.137" v="41" actId="13926"/>
        <pc:sldMkLst>
          <pc:docMk/>
          <pc:sldMk cId="2529464001" sldId="1379"/>
        </pc:sldMkLst>
        <pc:spChg chg="mod ord">
          <ac:chgData name="Atef Elkadime" userId="3c524911-f0a3-4d09-a7c5-2ae402f8a682" providerId="ADAL" clId="{4ADE8118-145C-4611-BE1A-6FDFF4F26A10}" dt="2026-01-10T15:29:14.137" v="41" actId="13926"/>
          <ac:spMkLst>
            <pc:docMk/>
            <pc:sldMk cId="2529464001" sldId="1379"/>
            <ac:spMk id="2" creationId="{52855017-62D6-FB8B-2C39-E3DB29E503AA}"/>
          </ac:spMkLst>
        </pc:spChg>
        <pc:spChg chg="mod">
          <ac:chgData name="Atef Elkadime" userId="3c524911-f0a3-4d09-a7c5-2ae402f8a682" providerId="ADAL" clId="{4ADE8118-145C-4611-BE1A-6FDFF4F26A10}" dt="2026-01-10T14:46:22.229" v="13" actId="1076"/>
          <ac:spMkLst>
            <pc:docMk/>
            <pc:sldMk cId="2529464001" sldId="1379"/>
            <ac:spMk id="8" creationId="{AB8D213C-7320-9417-3C6D-6423ED08A972}"/>
          </ac:spMkLst>
        </pc:spChg>
        <pc:picChg chg="del">
          <ac:chgData name="Atef Elkadime" userId="3c524911-f0a3-4d09-a7c5-2ae402f8a682" providerId="ADAL" clId="{4ADE8118-145C-4611-BE1A-6FDFF4F26A10}" dt="2026-01-10T14:42:23.493" v="0" actId="478"/>
          <ac:picMkLst>
            <pc:docMk/>
            <pc:sldMk cId="2529464001" sldId="1379"/>
            <ac:picMk id="6" creationId="{0515AC5F-6614-4483-DD25-E490B2AFBFC3}"/>
          </ac:picMkLst>
        </pc:picChg>
        <pc:picChg chg="add del mod">
          <ac:chgData name="Atef Elkadime" userId="3c524911-f0a3-4d09-a7c5-2ae402f8a682" providerId="ADAL" clId="{4ADE8118-145C-4611-BE1A-6FDFF4F26A10}" dt="2026-01-10T15:28:04.450" v="31" actId="478"/>
          <ac:picMkLst>
            <pc:docMk/>
            <pc:sldMk cId="2529464001" sldId="1379"/>
            <ac:picMk id="6" creationId="{C138EF20-17AA-EFCB-90FE-9D514FBF5431}"/>
          </ac:picMkLst>
        </pc:picChg>
        <pc:picChg chg="add del mod">
          <ac:chgData name="Atef Elkadime" userId="3c524911-f0a3-4d09-a7c5-2ae402f8a682" providerId="ADAL" clId="{4ADE8118-145C-4611-BE1A-6FDFF4F26A10}" dt="2026-01-10T15:26:09.150" v="30" actId="478"/>
          <ac:picMkLst>
            <pc:docMk/>
            <pc:sldMk cId="2529464001" sldId="1379"/>
            <ac:picMk id="7" creationId="{70358C40-5F93-2E0A-962F-4EB7FD7AE10D}"/>
          </ac:picMkLst>
        </pc:picChg>
        <pc:picChg chg="add mod ord">
          <ac:chgData name="Atef Elkadime" userId="3c524911-f0a3-4d09-a7c5-2ae402f8a682" providerId="ADAL" clId="{4ADE8118-145C-4611-BE1A-6FDFF4F26A10}" dt="2026-01-10T15:28:59.904" v="40" actId="14100"/>
          <ac:picMkLst>
            <pc:docMk/>
            <pc:sldMk cId="2529464001" sldId="1379"/>
            <ac:picMk id="10" creationId="{AA03060C-E68F-701B-D69D-4F1E3682CEFC}"/>
          </ac:picMkLst>
        </pc:picChg>
      </pc:sldChg>
      <pc:sldChg chg="modSp mod">
        <pc:chgData name="Atef Elkadime" userId="3c524911-f0a3-4d09-a7c5-2ae402f8a682" providerId="ADAL" clId="{4ADE8118-145C-4611-BE1A-6FDFF4F26A10}" dt="2026-01-11T16:45:01.731" v="43" actId="20577"/>
        <pc:sldMkLst>
          <pc:docMk/>
          <pc:sldMk cId="774037310" sldId="1402"/>
        </pc:sldMkLst>
        <pc:spChg chg="mod">
          <ac:chgData name="Atef Elkadime" userId="3c524911-f0a3-4d09-a7c5-2ae402f8a682" providerId="ADAL" clId="{4ADE8118-145C-4611-BE1A-6FDFF4F26A10}" dt="2026-01-11T16:45:01.731" v="43" actId="20577"/>
          <ac:spMkLst>
            <pc:docMk/>
            <pc:sldMk cId="774037310" sldId="1402"/>
            <ac:spMk id="3" creationId="{98615D4E-0229-6846-80BB-40457F815C5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esamejo-my.sharepoint.com/personal/atef_elkadime_sesame_org_jo/Documents/Disktop%202021/Proposals%20and%20Publications/All%20calls%20by%20country%200-10,%20January%20202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ndrea\Documents\SESAME\PRESENTING%20SESAME%20(Work%20in%20Progress)\slide%20singole\AllCalls_byBeamline.2025.11.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andrea\Documents\SESAME\SAC\miniSAC%20July%202023\PPT%20presentation\AllCalls_byCommitte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sesamejo-my.sharepoint.com/personal/atef_elkadime_sesame_org_jo/Documents/Disktop%202021/Proposals%20and%20Publications/Publicatioin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sesamejo-my.sharepoint.com/personal/atef_elkadime_sesame_org_jo/Documents/Disktop%202021/Solar%20Power%20Plant/SESAME_Solar_Power_Plant_DashBoard.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318560523971208E-2"/>
          <c:y val="1.4848812095032398E-2"/>
          <c:w val="0.9020651386061117"/>
          <c:h val="0.9538360317001412"/>
        </c:manualLayout>
      </c:layout>
      <c:barChart>
        <c:barDir val="bar"/>
        <c:grouping val="clustered"/>
        <c:varyColors val="0"/>
        <c:ser>
          <c:idx val="0"/>
          <c:order val="0"/>
          <c:spPr>
            <a:solidFill>
              <a:schemeClr val="accent1"/>
            </a:solidFill>
            <a:ln>
              <a:noFill/>
            </a:ln>
            <a:effectLst/>
          </c:spPr>
          <c:invertIfNegative val="0"/>
          <c:cat>
            <c:strRef>
              <c:f>Graphs!$B$1:$B$48</c:f>
              <c:strCache>
                <c:ptCount val="48"/>
                <c:pt idx="0">
                  <c:v>TURKIYE</c:v>
                </c:pt>
                <c:pt idx="1">
                  <c:v>EGYPT</c:v>
                </c:pt>
                <c:pt idx="2">
                  <c:v>JORDAN</c:v>
                </c:pt>
                <c:pt idx="3">
                  <c:v>IRAN</c:v>
                </c:pt>
                <c:pt idx="4">
                  <c:v>PAKISTAN</c:v>
                </c:pt>
                <c:pt idx="5">
                  <c:v>PALESTINE</c:v>
                </c:pt>
                <c:pt idx="6">
                  <c:v>UAE</c:v>
                </c:pt>
                <c:pt idx="7">
                  <c:v>CYPRUS</c:v>
                </c:pt>
                <c:pt idx="8">
                  <c:v>MALAYSIA</c:v>
                </c:pt>
                <c:pt idx="9">
                  <c:v>ISRAEL</c:v>
                </c:pt>
                <c:pt idx="10">
                  <c:v>ITALY</c:v>
                </c:pt>
                <c:pt idx="11">
                  <c:v>MOROCCO</c:v>
                </c:pt>
                <c:pt idx="12">
                  <c:v>QATAR</c:v>
                </c:pt>
                <c:pt idx="13">
                  <c:v>GERMANY</c:v>
                </c:pt>
                <c:pt idx="14">
                  <c:v>IRAQ</c:v>
                </c:pt>
                <c:pt idx="15">
                  <c:v>ALGERIA</c:v>
                </c:pt>
                <c:pt idx="16">
                  <c:v>NIGERIA</c:v>
                </c:pt>
                <c:pt idx="17">
                  <c:v>UK</c:v>
                </c:pt>
                <c:pt idx="18">
                  <c:v>AUSTRALIA</c:v>
                </c:pt>
                <c:pt idx="19">
                  <c:v>DENMARK</c:v>
                </c:pt>
                <c:pt idx="20">
                  <c:v>KENYA</c:v>
                </c:pt>
                <c:pt idx="21">
                  <c:v>RUSSIA</c:v>
                </c:pt>
                <c:pt idx="22">
                  <c:v>BELGIUM</c:v>
                </c:pt>
                <c:pt idx="23">
                  <c:v>BOTSWANA</c:v>
                </c:pt>
                <c:pt idx="24">
                  <c:v>OMAN</c:v>
                </c:pt>
                <c:pt idx="25">
                  <c:v>INDIA</c:v>
                </c:pt>
                <c:pt idx="26">
                  <c:v>NETHERLANDS</c:v>
                </c:pt>
                <c:pt idx="27">
                  <c:v>SAUDI ARABIA</c:v>
                </c:pt>
                <c:pt idx="28">
                  <c:v>ARGENTINA</c:v>
                </c:pt>
                <c:pt idx="29">
                  <c:v>AUSTRIA</c:v>
                </c:pt>
                <c:pt idx="30">
                  <c:v>BAHRAIN</c:v>
                </c:pt>
                <c:pt idx="31">
                  <c:v>FRANCE</c:v>
                </c:pt>
                <c:pt idx="32">
                  <c:v>HUNGARY</c:v>
                </c:pt>
                <c:pt idx="33">
                  <c:v>MALTA</c:v>
                </c:pt>
                <c:pt idx="34">
                  <c:v>POLAND</c:v>
                </c:pt>
                <c:pt idx="35">
                  <c:v>SOUTH AFRICA</c:v>
                </c:pt>
                <c:pt idx="36">
                  <c:v>ZIMBABWE</c:v>
                </c:pt>
                <c:pt idx="37">
                  <c:v>BRAZIL</c:v>
                </c:pt>
                <c:pt idx="38">
                  <c:v>CAMEROON</c:v>
                </c:pt>
                <c:pt idx="39">
                  <c:v>CANADA</c:v>
                </c:pt>
                <c:pt idx="40">
                  <c:v>COLOMBIA</c:v>
                </c:pt>
                <c:pt idx="41">
                  <c:v>FINLAND</c:v>
                </c:pt>
                <c:pt idx="42">
                  <c:v>MEXICO</c:v>
                </c:pt>
                <c:pt idx="43">
                  <c:v>SENEGAL</c:v>
                </c:pt>
                <c:pt idx="44">
                  <c:v>SERBIA</c:v>
                </c:pt>
                <c:pt idx="45">
                  <c:v>SPAIN</c:v>
                </c:pt>
                <c:pt idx="46">
                  <c:v>SWEDEN</c:v>
                </c:pt>
                <c:pt idx="47">
                  <c:v>USA</c:v>
                </c:pt>
              </c:strCache>
            </c:strRef>
          </c:cat>
          <c:val>
            <c:numRef>
              <c:f>Graphs!$C$1:$C$48</c:f>
              <c:numCache>
                <c:formatCode>General</c:formatCode>
                <c:ptCount val="48"/>
                <c:pt idx="0">
                  <c:v>296</c:v>
                </c:pt>
                <c:pt idx="1">
                  <c:v>234</c:v>
                </c:pt>
                <c:pt idx="2">
                  <c:v>154</c:v>
                </c:pt>
                <c:pt idx="3">
                  <c:v>151</c:v>
                </c:pt>
                <c:pt idx="4">
                  <c:v>107</c:v>
                </c:pt>
                <c:pt idx="5">
                  <c:v>60</c:v>
                </c:pt>
                <c:pt idx="6">
                  <c:v>50</c:v>
                </c:pt>
                <c:pt idx="7">
                  <c:v>33</c:v>
                </c:pt>
                <c:pt idx="8">
                  <c:v>28</c:v>
                </c:pt>
                <c:pt idx="9">
                  <c:v>24</c:v>
                </c:pt>
                <c:pt idx="10">
                  <c:v>19</c:v>
                </c:pt>
                <c:pt idx="11">
                  <c:v>14</c:v>
                </c:pt>
                <c:pt idx="12">
                  <c:v>14</c:v>
                </c:pt>
                <c:pt idx="13">
                  <c:v>12</c:v>
                </c:pt>
                <c:pt idx="14">
                  <c:v>11</c:v>
                </c:pt>
                <c:pt idx="15">
                  <c:v>8</c:v>
                </c:pt>
                <c:pt idx="16">
                  <c:v>7</c:v>
                </c:pt>
                <c:pt idx="17">
                  <c:v>7</c:v>
                </c:pt>
                <c:pt idx="18">
                  <c:v>5</c:v>
                </c:pt>
                <c:pt idx="19">
                  <c:v>5</c:v>
                </c:pt>
                <c:pt idx="20">
                  <c:v>5</c:v>
                </c:pt>
                <c:pt idx="21">
                  <c:v>5</c:v>
                </c:pt>
                <c:pt idx="22">
                  <c:v>4</c:v>
                </c:pt>
                <c:pt idx="23">
                  <c:v>4</c:v>
                </c:pt>
                <c:pt idx="24">
                  <c:v>4</c:v>
                </c:pt>
                <c:pt idx="25">
                  <c:v>3</c:v>
                </c:pt>
                <c:pt idx="26">
                  <c:v>3</c:v>
                </c:pt>
                <c:pt idx="27">
                  <c:v>3</c:v>
                </c:pt>
                <c:pt idx="28">
                  <c:v>2</c:v>
                </c:pt>
                <c:pt idx="29">
                  <c:v>2</c:v>
                </c:pt>
                <c:pt idx="30">
                  <c:v>2</c:v>
                </c:pt>
                <c:pt idx="31">
                  <c:v>2</c:v>
                </c:pt>
                <c:pt idx="32">
                  <c:v>2</c:v>
                </c:pt>
                <c:pt idx="33">
                  <c:v>2</c:v>
                </c:pt>
                <c:pt idx="34">
                  <c:v>2</c:v>
                </c:pt>
                <c:pt idx="35">
                  <c:v>2</c:v>
                </c:pt>
                <c:pt idx="36">
                  <c:v>2</c:v>
                </c:pt>
                <c:pt idx="37">
                  <c:v>1</c:v>
                </c:pt>
                <c:pt idx="38">
                  <c:v>1</c:v>
                </c:pt>
                <c:pt idx="39">
                  <c:v>1</c:v>
                </c:pt>
                <c:pt idx="40">
                  <c:v>1</c:v>
                </c:pt>
                <c:pt idx="41">
                  <c:v>1</c:v>
                </c:pt>
                <c:pt idx="42">
                  <c:v>1</c:v>
                </c:pt>
                <c:pt idx="43">
                  <c:v>1</c:v>
                </c:pt>
                <c:pt idx="44">
                  <c:v>1</c:v>
                </c:pt>
                <c:pt idx="45">
                  <c:v>1</c:v>
                </c:pt>
                <c:pt idx="46">
                  <c:v>1</c:v>
                </c:pt>
                <c:pt idx="47">
                  <c:v>1</c:v>
                </c:pt>
              </c:numCache>
            </c:numRef>
          </c:val>
          <c:extLst>
            <c:ext xmlns:c16="http://schemas.microsoft.com/office/drawing/2014/chart" uri="{C3380CC4-5D6E-409C-BE32-E72D297353CC}">
              <c16:uniqueId val="{00000000-2111-47A6-BDD4-DAE3D4643904}"/>
            </c:ext>
          </c:extLst>
        </c:ser>
        <c:dLbls>
          <c:showLegendKey val="0"/>
          <c:showVal val="0"/>
          <c:showCatName val="0"/>
          <c:showSerName val="0"/>
          <c:showPercent val="0"/>
          <c:showBubbleSize val="0"/>
        </c:dLbls>
        <c:gapWidth val="182"/>
        <c:axId val="358368687"/>
        <c:axId val="358464095"/>
      </c:barChart>
      <c:catAx>
        <c:axId val="3583686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58464095"/>
        <c:crosses val="autoZero"/>
        <c:auto val="1"/>
        <c:lblAlgn val="ctr"/>
        <c:lblOffset val="100"/>
        <c:noMultiLvlLbl val="0"/>
      </c:catAx>
      <c:valAx>
        <c:axId val="35846409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836868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'Sheet1 (2)'!$B$24</c:f>
              <c:strCache>
                <c:ptCount val="1"/>
                <c:pt idx="0">
                  <c:v>2016</c:v>
                </c:pt>
              </c:strCache>
            </c:strRef>
          </c:tx>
          <c:spPr>
            <a:solidFill>
              <a:schemeClr val="accent5">
                <a:tint val="42000"/>
              </a:schemeClr>
            </a:solidFill>
            <a:ln>
              <a:noFill/>
            </a:ln>
            <a:effectLst/>
          </c:spPr>
          <c:invertIfNegative val="0"/>
          <c:cat>
            <c:strRef>
              <c:f>'Sheet1 (2)'!$C$23:$G$23</c:f>
              <c:strCache>
                <c:ptCount val="5"/>
                <c:pt idx="0">
                  <c:v>IR</c:v>
                </c:pt>
                <c:pt idx="1">
                  <c:v>XAFS/XRF</c:v>
                </c:pt>
                <c:pt idx="2">
                  <c:v>MS/XPD</c:v>
                </c:pt>
                <c:pt idx="3">
                  <c:v>BEATS</c:v>
                </c:pt>
                <c:pt idx="4">
                  <c:v>HESEB</c:v>
                </c:pt>
              </c:strCache>
            </c:strRef>
          </c:cat>
          <c:val>
            <c:numRef>
              <c:f>'Sheet1 (2)'!$C$24:$G$24</c:f>
              <c:numCache>
                <c:formatCode>General</c:formatCode>
                <c:ptCount val="5"/>
                <c:pt idx="0">
                  <c:v>19</c:v>
                </c:pt>
                <c:pt idx="1">
                  <c:v>36</c:v>
                </c:pt>
                <c:pt idx="2">
                  <c:v>0</c:v>
                </c:pt>
                <c:pt idx="3">
                  <c:v>0</c:v>
                </c:pt>
                <c:pt idx="4">
                  <c:v>0</c:v>
                </c:pt>
              </c:numCache>
            </c:numRef>
          </c:val>
          <c:extLst>
            <c:ext xmlns:c16="http://schemas.microsoft.com/office/drawing/2014/chart" uri="{C3380CC4-5D6E-409C-BE32-E72D297353CC}">
              <c16:uniqueId val="{00000000-BC02-4B46-BB75-81656D51F8F3}"/>
            </c:ext>
          </c:extLst>
        </c:ser>
        <c:ser>
          <c:idx val="1"/>
          <c:order val="1"/>
          <c:tx>
            <c:strRef>
              <c:f>'Sheet1 (2)'!$B$25</c:f>
              <c:strCache>
                <c:ptCount val="1"/>
                <c:pt idx="0">
                  <c:v>2018</c:v>
                </c:pt>
              </c:strCache>
            </c:strRef>
          </c:tx>
          <c:spPr>
            <a:solidFill>
              <a:schemeClr val="accent5">
                <a:tint val="54000"/>
              </a:schemeClr>
            </a:solidFill>
            <a:ln>
              <a:noFill/>
            </a:ln>
            <a:effectLst/>
          </c:spPr>
          <c:invertIfNegative val="0"/>
          <c:cat>
            <c:strRef>
              <c:f>'Sheet1 (2)'!$C$23:$G$23</c:f>
              <c:strCache>
                <c:ptCount val="5"/>
                <c:pt idx="0">
                  <c:v>IR</c:v>
                </c:pt>
                <c:pt idx="1">
                  <c:v>XAFS/XRF</c:v>
                </c:pt>
                <c:pt idx="2">
                  <c:v>MS/XPD</c:v>
                </c:pt>
                <c:pt idx="3">
                  <c:v>BEATS</c:v>
                </c:pt>
                <c:pt idx="4">
                  <c:v>HESEB</c:v>
                </c:pt>
              </c:strCache>
            </c:strRef>
          </c:cat>
          <c:val>
            <c:numRef>
              <c:f>'Sheet1 (2)'!$C$25:$G$25</c:f>
              <c:numCache>
                <c:formatCode>General</c:formatCode>
                <c:ptCount val="5"/>
                <c:pt idx="0">
                  <c:v>43</c:v>
                </c:pt>
                <c:pt idx="1">
                  <c:v>60</c:v>
                </c:pt>
                <c:pt idx="2">
                  <c:v>0</c:v>
                </c:pt>
                <c:pt idx="3">
                  <c:v>0</c:v>
                </c:pt>
                <c:pt idx="4">
                  <c:v>0</c:v>
                </c:pt>
              </c:numCache>
            </c:numRef>
          </c:val>
          <c:extLst>
            <c:ext xmlns:c16="http://schemas.microsoft.com/office/drawing/2014/chart" uri="{C3380CC4-5D6E-409C-BE32-E72D297353CC}">
              <c16:uniqueId val="{00000001-BC02-4B46-BB75-81656D51F8F3}"/>
            </c:ext>
          </c:extLst>
        </c:ser>
        <c:ser>
          <c:idx val="2"/>
          <c:order val="2"/>
          <c:tx>
            <c:strRef>
              <c:f>'Sheet1 (2)'!$B$26</c:f>
              <c:strCache>
                <c:ptCount val="1"/>
                <c:pt idx="0">
                  <c:v>2019</c:v>
                </c:pt>
              </c:strCache>
            </c:strRef>
          </c:tx>
          <c:spPr>
            <a:solidFill>
              <a:schemeClr val="accent5">
                <a:tint val="65000"/>
              </a:schemeClr>
            </a:solidFill>
            <a:ln>
              <a:noFill/>
            </a:ln>
            <a:effectLst/>
          </c:spPr>
          <c:invertIfNegative val="0"/>
          <c:cat>
            <c:strRef>
              <c:f>'Sheet1 (2)'!$C$23:$G$23</c:f>
              <c:strCache>
                <c:ptCount val="5"/>
                <c:pt idx="0">
                  <c:v>IR</c:v>
                </c:pt>
                <c:pt idx="1">
                  <c:v>XAFS/XRF</c:v>
                </c:pt>
                <c:pt idx="2">
                  <c:v>MS/XPD</c:v>
                </c:pt>
                <c:pt idx="3">
                  <c:v>BEATS</c:v>
                </c:pt>
                <c:pt idx="4">
                  <c:v>HESEB</c:v>
                </c:pt>
              </c:strCache>
            </c:strRef>
          </c:cat>
          <c:val>
            <c:numRef>
              <c:f>'Sheet1 (2)'!$C$26:$G$26</c:f>
              <c:numCache>
                <c:formatCode>General</c:formatCode>
                <c:ptCount val="5"/>
                <c:pt idx="0">
                  <c:v>63</c:v>
                </c:pt>
                <c:pt idx="1">
                  <c:v>64</c:v>
                </c:pt>
                <c:pt idx="2">
                  <c:v>24</c:v>
                </c:pt>
                <c:pt idx="3">
                  <c:v>0</c:v>
                </c:pt>
                <c:pt idx="4">
                  <c:v>0</c:v>
                </c:pt>
              </c:numCache>
            </c:numRef>
          </c:val>
          <c:extLst>
            <c:ext xmlns:c16="http://schemas.microsoft.com/office/drawing/2014/chart" uri="{C3380CC4-5D6E-409C-BE32-E72D297353CC}">
              <c16:uniqueId val="{00000002-BC02-4B46-BB75-81656D51F8F3}"/>
            </c:ext>
          </c:extLst>
        </c:ser>
        <c:ser>
          <c:idx val="3"/>
          <c:order val="3"/>
          <c:tx>
            <c:strRef>
              <c:f>'Sheet1 (2)'!$B$27</c:f>
              <c:strCache>
                <c:ptCount val="1"/>
                <c:pt idx="0">
                  <c:v>2021</c:v>
                </c:pt>
              </c:strCache>
            </c:strRef>
          </c:tx>
          <c:spPr>
            <a:solidFill>
              <a:schemeClr val="accent5">
                <a:tint val="77000"/>
              </a:schemeClr>
            </a:solidFill>
            <a:ln>
              <a:noFill/>
            </a:ln>
            <a:effectLst/>
          </c:spPr>
          <c:invertIfNegative val="0"/>
          <c:cat>
            <c:strRef>
              <c:f>'Sheet1 (2)'!$C$23:$G$23</c:f>
              <c:strCache>
                <c:ptCount val="5"/>
                <c:pt idx="0">
                  <c:v>IR</c:v>
                </c:pt>
                <c:pt idx="1">
                  <c:v>XAFS/XRF</c:v>
                </c:pt>
                <c:pt idx="2">
                  <c:v>MS/XPD</c:v>
                </c:pt>
                <c:pt idx="3">
                  <c:v>BEATS</c:v>
                </c:pt>
                <c:pt idx="4">
                  <c:v>HESEB</c:v>
                </c:pt>
              </c:strCache>
            </c:strRef>
          </c:cat>
          <c:val>
            <c:numRef>
              <c:f>'Sheet1 (2)'!$C$27:$G$27</c:f>
              <c:numCache>
                <c:formatCode>General</c:formatCode>
                <c:ptCount val="5"/>
                <c:pt idx="0">
                  <c:v>0</c:v>
                </c:pt>
                <c:pt idx="1">
                  <c:v>0</c:v>
                </c:pt>
                <c:pt idx="2">
                  <c:v>16</c:v>
                </c:pt>
                <c:pt idx="3">
                  <c:v>0</c:v>
                </c:pt>
                <c:pt idx="4">
                  <c:v>0</c:v>
                </c:pt>
              </c:numCache>
            </c:numRef>
          </c:val>
          <c:extLst>
            <c:ext xmlns:c16="http://schemas.microsoft.com/office/drawing/2014/chart" uri="{C3380CC4-5D6E-409C-BE32-E72D297353CC}">
              <c16:uniqueId val="{00000003-BC02-4B46-BB75-81656D51F8F3}"/>
            </c:ext>
          </c:extLst>
        </c:ser>
        <c:ser>
          <c:idx val="4"/>
          <c:order val="4"/>
          <c:tx>
            <c:strRef>
              <c:f>'Sheet1 (2)'!$B$28</c:f>
              <c:strCache>
                <c:ptCount val="1"/>
                <c:pt idx="0">
                  <c:v>2022</c:v>
                </c:pt>
              </c:strCache>
            </c:strRef>
          </c:tx>
          <c:spPr>
            <a:solidFill>
              <a:schemeClr val="accent5">
                <a:tint val="89000"/>
              </a:schemeClr>
            </a:solidFill>
            <a:ln>
              <a:noFill/>
            </a:ln>
            <a:effectLst/>
          </c:spPr>
          <c:invertIfNegative val="0"/>
          <c:cat>
            <c:strRef>
              <c:f>'Sheet1 (2)'!$C$23:$G$23</c:f>
              <c:strCache>
                <c:ptCount val="5"/>
                <c:pt idx="0">
                  <c:v>IR</c:v>
                </c:pt>
                <c:pt idx="1">
                  <c:v>XAFS/XRF</c:v>
                </c:pt>
                <c:pt idx="2">
                  <c:v>MS/XPD</c:v>
                </c:pt>
                <c:pt idx="3">
                  <c:v>BEATS</c:v>
                </c:pt>
                <c:pt idx="4">
                  <c:v>HESEB</c:v>
                </c:pt>
              </c:strCache>
            </c:strRef>
          </c:cat>
          <c:val>
            <c:numRef>
              <c:f>'Sheet1 (2)'!$C$28:$G$28</c:f>
              <c:numCache>
                <c:formatCode>General</c:formatCode>
                <c:ptCount val="5"/>
                <c:pt idx="0">
                  <c:v>58</c:v>
                </c:pt>
                <c:pt idx="1">
                  <c:v>52</c:v>
                </c:pt>
                <c:pt idx="2">
                  <c:v>26</c:v>
                </c:pt>
                <c:pt idx="3">
                  <c:v>0</c:v>
                </c:pt>
                <c:pt idx="4">
                  <c:v>0</c:v>
                </c:pt>
              </c:numCache>
            </c:numRef>
          </c:val>
          <c:extLst>
            <c:ext xmlns:c16="http://schemas.microsoft.com/office/drawing/2014/chart" uri="{C3380CC4-5D6E-409C-BE32-E72D297353CC}">
              <c16:uniqueId val="{00000004-BC02-4B46-BB75-81656D51F8F3}"/>
            </c:ext>
          </c:extLst>
        </c:ser>
        <c:ser>
          <c:idx val="5"/>
          <c:order val="5"/>
          <c:tx>
            <c:strRef>
              <c:f>'Sheet1 (2)'!$B$29</c:f>
              <c:strCache>
                <c:ptCount val="1"/>
                <c:pt idx="0">
                  <c:v>2023-1</c:v>
                </c:pt>
              </c:strCache>
            </c:strRef>
          </c:tx>
          <c:spPr>
            <a:solidFill>
              <a:schemeClr val="accent5"/>
            </a:solidFill>
            <a:ln>
              <a:noFill/>
            </a:ln>
            <a:effectLst/>
          </c:spPr>
          <c:invertIfNegative val="0"/>
          <c:cat>
            <c:strRef>
              <c:f>'Sheet1 (2)'!$C$23:$G$23</c:f>
              <c:strCache>
                <c:ptCount val="5"/>
                <c:pt idx="0">
                  <c:v>IR</c:v>
                </c:pt>
                <c:pt idx="1">
                  <c:v>XAFS/XRF</c:v>
                </c:pt>
                <c:pt idx="2">
                  <c:v>MS/XPD</c:v>
                </c:pt>
                <c:pt idx="3">
                  <c:v>BEATS</c:v>
                </c:pt>
                <c:pt idx="4">
                  <c:v>HESEB</c:v>
                </c:pt>
              </c:strCache>
            </c:strRef>
          </c:cat>
          <c:val>
            <c:numRef>
              <c:f>'Sheet1 (2)'!$C$29:$G$29</c:f>
              <c:numCache>
                <c:formatCode>General</c:formatCode>
                <c:ptCount val="5"/>
                <c:pt idx="0">
                  <c:v>52</c:v>
                </c:pt>
                <c:pt idx="1">
                  <c:v>43</c:v>
                </c:pt>
                <c:pt idx="2">
                  <c:v>16</c:v>
                </c:pt>
                <c:pt idx="3">
                  <c:v>0</c:v>
                </c:pt>
                <c:pt idx="4">
                  <c:v>0</c:v>
                </c:pt>
              </c:numCache>
            </c:numRef>
          </c:val>
          <c:extLst>
            <c:ext xmlns:c16="http://schemas.microsoft.com/office/drawing/2014/chart" uri="{C3380CC4-5D6E-409C-BE32-E72D297353CC}">
              <c16:uniqueId val="{00000005-BC02-4B46-BB75-81656D51F8F3}"/>
            </c:ext>
          </c:extLst>
        </c:ser>
        <c:ser>
          <c:idx val="6"/>
          <c:order val="6"/>
          <c:tx>
            <c:strRef>
              <c:f>'Sheet1 (2)'!$B$30</c:f>
              <c:strCache>
                <c:ptCount val="1"/>
                <c:pt idx="0">
                  <c:v>2023-2</c:v>
                </c:pt>
              </c:strCache>
            </c:strRef>
          </c:tx>
          <c:spPr>
            <a:solidFill>
              <a:schemeClr val="accent5">
                <a:shade val="88000"/>
              </a:schemeClr>
            </a:solidFill>
            <a:ln>
              <a:noFill/>
            </a:ln>
            <a:effectLst/>
          </c:spPr>
          <c:invertIfNegative val="0"/>
          <c:cat>
            <c:strRef>
              <c:f>'Sheet1 (2)'!$C$23:$G$23</c:f>
              <c:strCache>
                <c:ptCount val="5"/>
                <c:pt idx="0">
                  <c:v>IR</c:v>
                </c:pt>
                <c:pt idx="1">
                  <c:v>XAFS/XRF</c:v>
                </c:pt>
                <c:pt idx="2">
                  <c:v>MS/XPD</c:v>
                </c:pt>
                <c:pt idx="3">
                  <c:v>BEATS</c:v>
                </c:pt>
                <c:pt idx="4">
                  <c:v>HESEB</c:v>
                </c:pt>
              </c:strCache>
            </c:strRef>
          </c:cat>
          <c:val>
            <c:numRef>
              <c:f>'Sheet1 (2)'!$C$30:$G$30</c:f>
              <c:numCache>
                <c:formatCode>General</c:formatCode>
                <c:ptCount val="5"/>
                <c:pt idx="0">
                  <c:v>37</c:v>
                </c:pt>
                <c:pt idx="1">
                  <c:v>53</c:v>
                </c:pt>
                <c:pt idx="2">
                  <c:v>27</c:v>
                </c:pt>
                <c:pt idx="3">
                  <c:v>23</c:v>
                </c:pt>
                <c:pt idx="4">
                  <c:v>17</c:v>
                </c:pt>
              </c:numCache>
            </c:numRef>
          </c:val>
          <c:extLst>
            <c:ext xmlns:c16="http://schemas.microsoft.com/office/drawing/2014/chart" uri="{C3380CC4-5D6E-409C-BE32-E72D297353CC}">
              <c16:uniqueId val="{00000006-BC02-4B46-BB75-81656D51F8F3}"/>
            </c:ext>
          </c:extLst>
        </c:ser>
        <c:ser>
          <c:idx val="7"/>
          <c:order val="7"/>
          <c:tx>
            <c:strRef>
              <c:f>'Sheet1 (2)'!$B$31</c:f>
              <c:strCache>
                <c:ptCount val="1"/>
                <c:pt idx="0">
                  <c:v>2024-1</c:v>
                </c:pt>
              </c:strCache>
            </c:strRef>
          </c:tx>
          <c:spPr>
            <a:solidFill>
              <a:schemeClr val="accent5">
                <a:shade val="76000"/>
              </a:schemeClr>
            </a:solidFill>
            <a:ln>
              <a:noFill/>
            </a:ln>
            <a:effectLst/>
          </c:spPr>
          <c:invertIfNegative val="0"/>
          <c:cat>
            <c:strRef>
              <c:f>'Sheet1 (2)'!$C$23:$G$23</c:f>
              <c:strCache>
                <c:ptCount val="5"/>
                <c:pt idx="0">
                  <c:v>IR</c:v>
                </c:pt>
                <c:pt idx="1">
                  <c:v>XAFS/XRF</c:v>
                </c:pt>
                <c:pt idx="2">
                  <c:v>MS/XPD</c:v>
                </c:pt>
                <c:pt idx="3">
                  <c:v>BEATS</c:v>
                </c:pt>
                <c:pt idx="4">
                  <c:v>HESEB</c:v>
                </c:pt>
              </c:strCache>
            </c:strRef>
          </c:cat>
          <c:val>
            <c:numRef>
              <c:f>'Sheet1 (2)'!$C$31:$G$31</c:f>
              <c:numCache>
                <c:formatCode>General</c:formatCode>
                <c:ptCount val="5"/>
                <c:pt idx="0">
                  <c:v>45</c:v>
                </c:pt>
                <c:pt idx="1">
                  <c:v>51</c:v>
                </c:pt>
                <c:pt idx="2">
                  <c:v>26</c:v>
                </c:pt>
                <c:pt idx="3">
                  <c:v>28</c:v>
                </c:pt>
                <c:pt idx="4">
                  <c:v>20</c:v>
                </c:pt>
              </c:numCache>
            </c:numRef>
          </c:val>
          <c:extLst>
            <c:ext xmlns:c16="http://schemas.microsoft.com/office/drawing/2014/chart" uri="{C3380CC4-5D6E-409C-BE32-E72D297353CC}">
              <c16:uniqueId val="{00000007-BC02-4B46-BB75-81656D51F8F3}"/>
            </c:ext>
          </c:extLst>
        </c:ser>
        <c:ser>
          <c:idx val="8"/>
          <c:order val="8"/>
          <c:tx>
            <c:strRef>
              <c:f>'Sheet1 (2)'!$B$32</c:f>
              <c:strCache>
                <c:ptCount val="1"/>
                <c:pt idx="0">
                  <c:v>2024-2</c:v>
                </c:pt>
              </c:strCache>
            </c:strRef>
          </c:tx>
          <c:spPr>
            <a:solidFill>
              <a:srgbClr val="39889D"/>
            </a:solidFill>
            <a:ln>
              <a:noFill/>
            </a:ln>
            <a:effectLst/>
          </c:spPr>
          <c:invertIfNegative val="0"/>
          <c:cat>
            <c:strRef>
              <c:f>'Sheet1 (2)'!$C$23:$G$23</c:f>
              <c:strCache>
                <c:ptCount val="5"/>
                <c:pt idx="0">
                  <c:v>IR</c:v>
                </c:pt>
                <c:pt idx="1">
                  <c:v>XAFS/XRF</c:v>
                </c:pt>
                <c:pt idx="2">
                  <c:v>MS/XPD</c:v>
                </c:pt>
                <c:pt idx="3">
                  <c:v>BEATS</c:v>
                </c:pt>
                <c:pt idx="4">
                  <c:v>HESEB</c:v>
                </c:pt>
              </c:strCache>
            </c:strRef>
          </c:cat>
          <c:val>
            <c:numRef>
              <c:f>'Sheet1 (2)'!$C$32:$G$32</c:f>
              <c:numCache>
                <c:formatCode>General</c:formatCode>
                <c:ptCount val="5"/>
                <c:pt idx="0">
                  <c:v>38</c:v>
                </c:pt>
                <c:pt idx="1">
                  <c:v>42</c:v>
                </c:pt>
                <c:pt idx="2">
                  <c:v>16</c:v>
                </c:pt>
                <c:pt idx="3">
                  <c:v>23</c:v>
                </c:pt>
                <c:pt idx="4">
                  <c:v>20</c:v>
                </c:pt>
              </c:numCache>
            </c:numRef>
          </c:val>
          <c:extLst>
            <c:ext xmlns:c16="http://schemas.microsoft.com/office/drawing/2014/chart" uri="{C3380CC4-5D6E-409C-BE32-E72D297353CC}">
              <c16:uniqueId val="{00000008-BC02-4B46-BB75-81656D51F8F3}"/>
            </c:ext>
          </c:extLst>
        </c:ser>
        <c:ser>
          <c:idx val="9"/>
          <c:order val="9"/>
          <c:tx>
            <c:strRef>
              <c:f>'Sheet1 (2)'!$B$33</c:f>
              <c:strCache>
                <c:ptCount val="1"/>
                <c:pt idx="0">
                  <c:v>2025-1</c:v>
                </c:pt>
              </c:strCache>
            </c:strRef>
          </c:tx>
          <c:spPr>
            <a:solidFill>
              <a:srgbClr val="317587"/>
            </a:solidFill>
            <a:ln>
              <a:noFill/>
            </a:ln>
            <a:effectLst/>
          </c:spPr>
          <c:invertIfNegative val="0"/>
          <c:cat>
            <c:strRef>
              <c:f>'Sheet1 (2)'!$C$23:$G$23</c:f>
              <c:strCache>
                <c:ptCount val="5"/>
                <c:pt idx="0">
                  <c:v>IR</c:v>
                </c:pt>
                <c:pt idx="1">
                  <c:v>XAFS/XRF</c:v>
                </c:pt>
                <c:pt idx="2">
                  <c:v>MS/XPD</c:v>
                </c:pt>
                <c:pt idx="3">
                  <c:v>BEATS</c:v>
                </c:pt>
                <c:pt idx="4">
                  <c:v>HESEB</c:v>
                </c:pt>
              </c:strCache>
            </c:strRef>
          </c:cat>
          <c:val>
            <c:numRef>
              <c:f>'Sheet1 (2)'!$C$33:$G$33</c:f>
              <c:numCache>
                <c:formatCode>General</c:formatCode>
                <c:ptCount val="5"/>
                <c:pt idx="0">
                  <c:v>36</c:v>
                </c:pt>
                <c:pt idx="1">
                  <c:v>41</c:v>
                </c:pt>
                <c:pt idx="2">
                  <c:v>8</c:v>
                </c:pt>
                <c:pt idx="3">
                  <c:v>14</c:v>
                </c:pt>
                <c:pt idx="4">
                  <c:v>23</c:v>
                </c:pt>
              </c:numCache>
            </c:numRef>
          </c:val>
          <c:extLst>
            <c:ext xmlns:c16="http://schemas.microsoft.com/office/drawing/2014/chart" uri="{C3380CC4-5D6E-409C-BE32-E72D297353CC}">
              <c16:uniqueId val="{00000009-BC02-4B46-BB75-81656D51F8F3}"/>
            </c:ext>
          </c:extLst>
        </c:ser>
        <c:ser>
          <c:idx val="10"/>
          <c:order val="10"/>
          <c:tx>
            <c:strRef>
              <c:f>'Sheet1 (2)'!$B$34</c:f>
              <c:strCache>
                <c:ptCount val="1"/>
                <c:pt idx="0">
                  <c:v>2025-2</c:v>
                </c:pt>
              </c:strCache>
            </c:strRef>
          </c:tx>
          <c:spPr>
            <a:solidFill>
              <a:srgbClr val="265D6C"/>
            </a:solidFill>
            <a:ln>
              <a:noFill/>
            </a:ln>
            <a:effectLst/>
          </c:spPr>
          <c:invertIfNegative val="0"/>
          <c:cat>
            <c:strRef>
              <c:f>'Sheet1 (2)'!$C$23:$G$23</c:f>
              <c:strCache>
                <c:ptCount val="5"/>
                <c:pt idx="0">
                  <c:v>IR</c:v>
                </c:pt>
                <c:pt idx="1">
                  <c:v>XAFS/XRF</c:v>
                </c:pt>
                <c:pt idx="2">
                  <c:v>MS/XPD</c:v>
                </c:pt>
                <c:pt idx="3">
                  <c:v>BEATS</c:v>
                </c:pt>
                <c:pt idx="4">
                  <c:v>HESEB</c:v>
                </c:pt>
              </c:strCache>
            </c:strRef>
          </c:cat>
          <c:val>
            <c:numRef>
              <c:f>'Sheet1 (2)'!$C$34:$G$34</c:f>
              <c:numCache>
                <c:formatCode>General</c:formatCode>
                <c:ptCount val="5"/>
                <c:pt idx="0">
                  <c:v>33</c:v>
                </c:pt>
                <c:pt idx="1">
                  <c:v>54</c:v>
                </c:pt>
                <c:pt idx="2">
                  <c:v>13</c:v>
                </c:pt>
                <c:pt idx="3">
                  <c:v>29</c:v>
                </c:pt>
                <c:pt idx="4">
                  <c:v>12</c:v>
                </c:pt>
              </c:numCache>
            </c:numRef>
          </c:val>
          <c:extLst>
            <c:ext xmlns:c16="http://schemas.microsoft.com/office/drawing/2014/chart" uri="{C3380CC4-5D6E-409C-BE32-E72D297353CC}">
              <c16:uniqueId val="{0000000A-BC02-4B46-BB75-81656D51F8F3}"/>
            </c:ext>
          </c:extLst>
        </c:ser>
        <c:dLbls>
          <c:showLegendKey val="0"/>
          <c:showVal val="0"/>
          <c:showCatName val="0"/>
          <c:showSerName val="0"/>
          <c:showPercent val="0"/>
          <c:showBubbleSize val="0"/>
        </c:dLbls>
        <c:gapWidth val="500"/>
        <c:overlap val="8"/>
        <c:axId val="247641424"/>
        <c:axId val="1210449999"/>
      </c:barChart>
      <c:catAx>
        <c:axId val="24764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1210449999"/>
        <c:crosses val="autoZero"/>
        <c:auto val="1"/>
        <c:lblAlgn val="ctr"/>
        <c:lblOffset val="100"/>
        <c:noMultiLvlLbl val="0"/>
      </c:catAx>
      <c:valAx>
        <c:axId val="12104499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76414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submitted!$F$19</c:f>
              <c:strCache>
                <c:ptCount val="1"/>
                <c:pt idx="0">
                  <c:v>Call 0</c:v>
                </c:pt>
              </c:strCache>
            </c:strRef>
          </c:tx>
          <c:dPt>
            <c:idx val="0"/>
            <c:bubble3D val="0"/>
            <c:spPr>
              <a:solidFill>
                <a:srgbClr val="4472C4"/>
              </a:solidFill>
              <a:ln w="19050">
                <a:solidFill>
                  <a:schemeClr val="lt1"/>
                </a:solidFill>
              </a:ln>
              <a:effectLst/>
            </c:spPr>
            <c:extLst>
              <c:ext xmlns:c16="http://schemas.microsoft.com/office/drawing/2014/chart" uri="{C3380CC4-5D6E-409C-BE32-E72D297353CC}">
                <c16:uniqueId val="{00000001-74CF-EA46-BEBC-99975FB35236}"/>
              </c:ext>
            </c:extLst>
          </c:dPt>
          <c:dPt>
            <c:idx val="1"/>
            <c:bubble3D val="0"/>
            <c:spPr>
              <a:solidFill>
                <a:srgbClr val="538234"/>
              </a:solidFill>
              <a:ln w="19050">
                <a:solidFill>
                  <a:schemeClr val="lt1"/>
                </a:solidFill>
              </a:ln>
              <a:effectLst/>
            </c:spPr>
            <c:extLst>
              <c:ext xmlns:c16="http://schemas.microsoft.com/office/drawing/2014/chart" uri="{C3380CC4-5D6E-409C-BE32-E72D297353CC}">
                <c16:uniqueId val="{00000003-74CF-EA46-BEBC-99975FB35236}"/>
              </c:ext>
            </c:extLst>
          </c:dPt>
          <c:dPt>
            <c:idx val="2"/>
            <c:bubble3D val="0"/>
            <c:spPr>
              <a:solidFill>
                <a:srgbClr val="ED7D31"/>
              </a:solidFill>
              <a:ln w="19050">
                <a:solidFill>
                  <a:schemeClr val="lt1"/>
                </a:solidFill>
              </a:ln>
              <a:effectLst/>
            </c:spPr>
            <c:extLst>
              <c:ext xmlns:c16="http://schemas.microsoft.com/office/drawing/2014/chart" uri="{C3380CC4-5D6E-409C-BE32-E72D297353CC}">
                <c16:uniqueId val="{00000005-74CF-EA46-BEBC-99975FB352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4CF-EA46-BEBC-99975FB35236}"/>
              </c:ext>
            </c:extLst>
          </c:dPt>
          <c:cat>
            <c:strRef>
              <c:f>submitted!$E$20:$E$23</c:f>
              <c:strCache>
                <c:ptCount val="4"/>
                <c:pt idx="0">
                  <c:v>Materials and Physical Sciences</c:v>
                </c:pt>
                <c:pt idx="1">
                  <c:v>Life Sciences</c:v>
                </c:pt>
                <c:pt idx="2">
                  <c:v>Archeological and Heritage Sciences</c:v>
                </c:pt>
                <c:pt idx="3">
                  <c:v>Chemical Sciences</c:v>
                </c:pt>
              </c:strCache>
            </c:strRef>
          </c:cat>
          <c:val>
            <c:numRef>
              <c:f>submitted!$F$20:$F$23</c:f>
              <c:numCache>
                <c:formatCode>General</c:formatCode>
                <c:ptCount val="4"/>
                <c:pt idx="0">
                  <c:v>45.454545454545453</c:v>
                </c:pt>
                <c:pt idx="1">
                  <c:v>30.90909090909091</c:v>
                </c:pt>
                <c:pt idx="2">
                  <c:v>9.0909090909090917</c:v>
                </c:pt>
                <c:pt idx="3">
                  <c:v>14.545454545454545</c:v>
                </c:pt>
              </c:numCache>
            </c:numRef>
          </c:val>
          <c:extLst>
            <c:ext xmlns:c16="http://schemas.microsoft.com/office/drawing/2014/chart" uri="{C3380CC4-5D6E-409C-BE32-E72D297353CC}">
              <c16:uniqueId val="{00000008-74CF-EA46-BEBC-99975FB35236}"/>
            </c:ext>
          </c:extLst>
        </c:ser>
        <c:ser>
          <c:idx val="1"/>
          <c:order val="1"/>
          <c:tx>
            <c:strRef>
              <c:f>submitted!$G$19</c:f>
              <c:strCache>
                <c:ptCount val="1"/>
                <c:pt idx="0">
                  <c:v>Call 1</c:v>
                </c:pt>
              </c:strCache>
            </c:strRef>
          </c:tx>
          <c:dPt>
            <c:idx val="0"/>
            <c:bubble3D val="0"/>
            <c:spPr>
              <a:solidFill>
                <a:srgbClr val="4472C4"/>
              </a:solidFill>
              <a:ln w="19050">
                <a:solidFill>
                  <a:schemeClr val="lt1"/>
                </a:solidFill>
              </a:ln>
              <a:effectLst/>
            </c:spPr>
            <c:extLst>
              <c:ext xmlns:c16="http://schemas.microsoft.com/office/drawing/2014/chart" uri="{C3380CC4-5D6E-409C-BE32-E72D297353CC}">
                <c16:uniqueId val="{0000000A-74CF-EA46-BEBC-99975FB35236}"/>
              </c:ext>
            </c:extLst>
          </c:dPt>
          <c:dPt>
            <c:idx val="1"/>
            <c:bubble3D val="0"/>
            <c:spPr>
              <a:solidFill>
                <a:srgbClr val="538234"/>
              </a:solidFill>
              <a:ln w="19050">
                <a:solidFill>
                  <a:schemeClr val="lt1"/>
                </a:solidFill>
              </a:ln>
              <a:effectLst/>
            </c:spPr>
            <c:extLst>
              <c:ext xmlns:c16="http://schemas.microsoft.com/office/drawing/2014/chart" uri="{C3380CC4-5D6E-409C-BE32-E72D297353CC}">
                <c16:uniqueId val="{0000000C-74CF-EA46-BEBC-99975FB35236}"/>
              </c:ext>
            </c:extLst>
          </c:dPt>
          <c:dPt>
            <c:idx val="2"/>
            <c:bubble3D val="0"/>
            <c:spPr>
              <a:solidFill>
                <a:srgbClr val="ED7D31"/>
              </a:solidFill>
              <a:ln w="19050">
                <a:solidFill>
                  <a:schemeClr val="lt1"/>
                </a:solidFill>
              </a:ln>
              <a:effectLst/>
            </c:spPr>
            <c:extLst>
              <c:ext xmlns:c16="http://schemas.microsoft.com/office/drawing/2014/chart" uri="{C3380CC4-5D6E-409C-BE32-E72D297353CC}">
                <c16:uniqueId val="{0000000E-74CF-EA46-BEBC-99975FB352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74CF-EA46-BEBC-99975FB35236}"/>
              </c:ext>
            </c:extLst>
          </c:dPt>
          <c:cat>
            <c:strRef>
              <c:f>submitted!$E$20:$E$23</c:f>
              <c:strCache>
                <c:ptCount val="4"/>
                <c:pt idx="0">
                  <c:v>Materials and Physical Sciences</c:v>
                </c:pt>
                <c:pt idx="1">
                  <c:v>Life Sciences</c:v>
                </c:pt>
                <c:pt idx="2">
                  <c:v>Archeological and Heritage Sciences</c:v>
                </c:pt>
                <c:pt idx="3">
                  <c:v>Chemical Sciences</c:v>
                </c:pt>
              </c:strCache>
            </c:strRef>
          </c:cat>
          <c:val>
            <c:numRef>
              <c:f>submitted!$G$20:$G$23</c:f>
              <c:numCache>
                <c:formatCode>General</c:formatCode>
                <c:ptCount val="4"/>
                <c:pt idx="0">
                  <c:v>37.864077669902912</c:v>
                </c:pt>
                <c:pt idx="1">
                  <c:v>21.359223300970875</c:v>
                </c:pt>
                <c:pt idx="2">
                  <c:v>18.446601941747574</c:v>
                </c:pt>
                <c:pt idx="3">
                  <c:v>22.33009708737864</c:v>
                </c:pt>
              </c:numCache>
            </c:numRef>
          </c:val>
          <c:extLst>
            <c:ext xmlns:c16="http://schemas.microsoft.com/office/drawing/2014/chart" uri="{C3380CC4-5D6E-409C-BE32-E72D297353CC}">
              <c16:uniqueId val="{00000011-74CF-EA46-BEBC-99975FB35236}"/>
            </c:ext>
          </c:extLst>
        </c:ser>
        <c:ser>
          <c:idx val="2"/>
          <c:order val="2"/>
          <c:tx>
            <c:strRef>
              <c:f>submitted!$H$19</c:f>
              <c:strCache>
                <c:ptCount val="1"/>
                <c:pt idx="0">
                  <c:v>Call 2</c:v>
                </c:pt>
              </c:strCache>
            </c:strRef>
          </c:tx>
          <c:dPt>
            <c:idx val="0"/>
            <c:bubble3D val="0"/>
            <c:spPr>
              <a:solidFill>
                <a:srgbClr val="4472C4"/>
              </a:solidFill>
              <a:ln w="19050">
                <a:solidFill>
                  <a:schemeClr val="lt1"/>
                </a:solidFill>
              </a:ln>
              <a:effectLst/>
            </c:spPr>
            <c:extLst>
              <c:ext xmlns:c16="http://schemas.microsoft.com/office/drawing/2014/chart" uri="{C3380CC4-5D6E-409C-BE32-E72D297353CC}">
                <c16:uniqueId val="{00000013-74CF-EA46-BEBC-99975FB35236}"/>
              </c:ext>
            </c:extLst>
          </c:dPt>
          <c:dPt>
            <c:idx val="1"/>
            <c:bubble3D val="0"/>
            <c:spPr>
              <a:solidFill>
                <a:srgbClr val="538234"/>
              </a:solidFill>
              <a:ln w="19050">
                <a:solidFill>
                  <a:schemeClr val="lt1"/>
                </a:solidFill>
              </a:ln>
              <a:effectLst/>
            </c:spPr>
            <c:extLst>
              <c:ext xmlns:c16="http://schemas.microsoft.com/office/drawing/2014/chart" uri="{C3380CC4-5D6E-409C-BE32-E72D297353CC}">
                <c16:uniqueId val="{00000015-74CF-EA46-BEBC-99975FB35236}"/>
              </c:ext>
            </c:extLst>
          </c:dPt>
          <c:dPt>
            <c:idx val="2"/>
            <c:bubble3D val="0"/>
            <c:spPr>
              <a:solidFill>
                <a:srgbClr val="ED7D31"/>
              </a:solidFill>
              <a:ln w="19050">
                <a:solidFill>
                  <a:schemeClr val="lt1"/>
                </a:solidFill>
              </a:ln>
              <a:effectLst/>
            </c:spPr>
            <c:extLst>
              <c:ext xmlns:c16="http://schemas.microsoft.com/office/drawing/2014/chart" uri="{C3380CC4-5D6E-409C-BE32-E72D297353CC}">
                <c16:uniqueId val="{00000017-74CF-EA46-BEBC-99975FB352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9-74CF-EA46-BEBC-99975FB35236}"/>
              </c:ext>
            </c:extLst>
          </c:dPt>
          <c:cat>
            <c:strRef>
              <c:f>submitted!$E$20:$E$23</c:f>
              <c:strCache>
                <c:ptCount val="4"/>
                <c:pt idx="0">
                  <c:v>Materials and Physical Sciences</c:v>
                </c:pt>
                <c:pt idx="1">
                  <c:v>Life Sciences</c:v>
                </c:pt>
                <c:pt idx="2">
                  <c:v>Archeological and Heritage Sciences</c:v>
                </c:pt>
                <c:pt idx="3">
                  <c:v>Chemical Sciences</c:v>
                </c:pt>
              </c:strCache>
            </c:strRef>
          </c:cat>
          <c:val>
            <c:numRef>
              <c:f>submitted!$H$20:$H$23</c:f>
              <c:numCache>
                <c:formatCode>General</c:formatCode>
                <c:ptCount val="4"/>
                <c:pt idx="0">
                  <c:v>35.099337748344368</c:v>
                </c:pt>
                <c:pt idx="1">
                  <c:v>18.543046357615893</c:v>
                </c:pt>
                <c:pt idx="2">
                  <c:v>24.503311258278146</c:v>
                </c:pt>
                <c:pt idx="3">
                  <c:v>21.85430463576159</c:v>
                </c:pt>
              </c:numCache>
            </c:numRef>
          </c:val>
          <c:extLst>
            <c:ext xmlns:c16="http://schemas.microsoft.com/office/drawing/2014/chart" uri="{C3380CC4-5D6E-409C-BE32-E72D297353CC}">
              <c16:uniqueId val="{0000001A-74CF-EA46-BEBC-99975FB35236}"/>
            </c:ext>
          </c:extLst>
        </c:ser>
        <c:ser>
          <c:idx val="3"/>
          <c:order val="3"/>
          <c:tx>
            <c:strRef>
              <c:f>submitted!$I$19</c:f>
              <c:strCache>
                <c:ptCount val="1"/>
                <c:pt idx="0">
                  <c:v>Call 3</c:v>
                </c:pt>
              </c:strCache>
            </c:strRef>
          </c:tx>
          <c:dPt>
            <c:idx val="0"/>
            <c:bubble3D val="0"/>
            <c:spPr>
              <a:solidFill>
                <a:srgbClr val="4472C4"/>
              </a:solidFill>
              <a:ln w="19050">
                <a:solidFill>
                  <a:schemeClr val="lt1"/>
                </a:solidFill>
              </a:ln>
              <a:effectLst/>
            </c:spPr>
            <c:extLst>
              <c:ext xmlns:c16="http://schemas.microsoft.com/office/drawing/2014/chart" uri="{C3380CC4-5D6E-409C-BE32-E72D297353CC}">
                <c16:uniqueId val="{0000001C-74CF-EA46-BEBC-99975FB3523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E-74CF-EA46-BEBC-99975FB35236}"/>
              </c:ext>
            </c:extLst>
          </c:dPt>
          <c:dPt>
            <c:idx val="2"/>
            <c:bubble3D val="0"/>
            <c:spPr>
              <a:solidFill>
                <a:srgbClr val="ED7D31"/>
              </a:solidFill>
              <a:ln w="19050">
                <a:solidFill>
                  <a:schemeClr val="lt1"/>
                </a:solidFill>
              </a:ln>
              <a:effectLst/>
            </c:spPr>
            <c:extLst>
              <c:ext xmlns:c16="http://schemas.microsoft.com/office/drawing/2014/chart" uri="{C3380CC4-5D6E-409C-BE32-E72D297353CC}">
                <c16:uniqueId val="{00000020-74CF-EA46-BEBC-99975FB352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2-74CF-EA46-BEBC-99975FB35236}"/>
              </c:ext>
            </c:extLst>
          </c:dPt>
          <c:cat>
            <c:strRef>
              <c:f>submitted!$E$20:$E$23</c:f>
              <c:strCache>
                <c:ptCount val="4"/>
                <c:pt idx="0">
                  <c:v>Materials and Physical Sciences</c:v>
                </c:pt>
                <c:pt idx="1">
                  <c:v>Life Sciences</c:v>
                </c:pt>
                <c:pt idx="2">
                  <c:v>Archeological and Heritage Sciences</c:v>
                </c:pt>
                <c:pt idx="3">
                  <c:v>Chemical Sciences</c:v>
                </c:pt>
              </c:strCache>
            </c:strRef>
          </c:cat>
          <c:val>
            <c:numRef>
              <c:f>submitted!$I$20:$I$23</c:f>
              <c:numCache>
                <c:formatCode>General</c:formatCode>
                <c:ptCount val="4"/>
                <c:pt idx="0">
                  <c:v>7.3529411764705879</c:v>
                </c:pt>
                <c:pt idx="1">
                  <c:v>0</c:v>
                </c:pt>
                <c:pt idx="2">
                  <c:v>18.75</c:v>
                </c:pt>
                <c:pt idx="3">
                  <c:v>18.75</c:v>
                </c:pt>
              </c:numCache>
            </c:numRef>
          </c:val>
          <c:extLst>
            <c:ext xmlns:c16="http://schemas.microsoft.com/office/drawing/2014/chart" uri="{C3380CC4-5D6E-409C-BE32-E72D297353CC}">
              <c16:uniqueId val="{00000023-74CF-EA46-BEBC-99975FB35236}"/>
            </c:ext>
          </c:extLst>
        </c:ser>
        <c:ser>
          <c:idx val="4"/>
          <c:order val="4"/>
          <c:tx>
            <c:strRef>
              <c:f>submitted!$J$19</c:f>
              <c:strCache>
                <c:ptCount val="1"/>
                <c:pt idx="0">
                  <c:v>Call 4</c:v>
                </c:pt>
              </c:strCache>
            </c:strRef>
          </c:tx>
          <c:dPt>
            <c:idx val="0"/>
            <c:bubble3D val="0"/>
            <c:spPr>
              <a:solidFill>
                <a:srgbClr val="4472C4"/>
              </a:solidFill>
              <a:ln w="19050">
                <a:solidFill>
                  <a:schemeClr val="lt1"/>
                </a:solidFill>
              </a:ln>
              <a:effectLst/>
            </c:spPr>
            <c:extLst>
              <c:ext xmlns:c16="http://schemas.microsoft.com/office/drawing/2014/chart" uri="{C3380CC4-5D6E-409C-BE32-E72D297353CC}">
                <c16:uniqueId val="{00000025-74CF-EA46-BEBC-99975FB35236}"/>
              </c:ext>
            </c:extLst>
          </c:dPt>
          <c:dPt>
            <c:idx val="1"/>
            <c:bubble3D val="0"/>
            <c:spPr>
              <a:solidFill>
                <a:srgbClr val="538234"/>
              </a:solidFill>
              <a:ln w="19050">
                <a:solidFill>
                  <a:schemeClr val="lt1"/>
                </a:solidFill>
              </a:ln>
              <a:effectLst/>
            </c:spPr>
            <c:extLst>
              <c:ext xmlns:c16="http://schemas.microsoft.com/office/drawing/2014/chart" uri="{C3380CC4-5D6E-409C-BE32-E72D297353CC}">
                <c16:uniqueId val="{00000027-74CF-EA46-BEBC-99975FB35236}"/>
              </c:ext>
            </c:extLst>
          </c:dPt>
          <c:dPt>
            <c:idx val="2"/>
            <c:bubble3D val="0"/>
            <c:spPr>
              <a:solidFill>
                <a:srgbClr val="ED7D31"/>
              </a:solidFill>
              <a:ln w="19050">
                <a:solidFill>
                  <a:schemeClr val="lt1"/>
                </a:solidFill>
              </a:ln>
              <a:effectLst/>
            </c:spPr>
            <c:extLst>
              <c:ext xmlns:c16="http://schemas.microsoft.com/office/drawing/2014/chart" uri="{C3380CC4-5D6E-409C-BE32-E72D297353CC}">
                <c16:uniqueId val="{00000029-74CF-EA46-BEBC-99975FB352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B-74CF-EA46-BEBC-99975FB35236}"/>
              </c:ext>
            </c:extLst>
          </c:dPt>
          <c:cat>
            <c:strRef>
              <c:f>submitted!$E$20:$E$23</c:f>
              <c:strCache>
                <c:ptCount val="4"/>
                <c:pt idx="0">
                  <c:v>Materials and Physical Sciences</c:v>
                </c:pt>
                <c:pt idx="1">
                  <c:v>Life Sciences</c:v>
                </c:pt>
                <c:pt idx="2">
                  <c:v>Archeological and Heritage Sciences</c:v>
                </c:pt>
                <c:pt idx="3">
                  <c:v>Chemical Sciences</c:v>
                </c:pt>
              </c:strCache>
            </c:strRef>
          </c:cat>
          <c:val>
            <c:numRef>
              <c:f>submitted!$J$20:$J$23</c:f>
              <c:numCache>
                <c:formatCode>General</c:formatCode>
                <c:ptCount val="4"/>
                <c:pt idx="0">
                  <c:v>47.794117647058826</c:v>
                </c:pt>
                <c:pt idx="1">
                  <c:v>16.911764705882351</c:v>
                </c:pt>
                <c:pt idx="2">
                  <c:v>18.382352941176471</c:v>
                </c:pt>
                <c:pt idx="3">
                  <c:v>16.911764705882351</c:v>
                </c:pt>
              </c:numCache>
            </c:numRef>
          </c:val>
          <c:extLst>
            <c:ext xmlns:c16="http://schemas.microsoft.com/office/drawing/2014/chart" uri="{C3380CC4-5D6E-409C-BE32-E72D297353CC}">
              <c16:uniqueId val="{0000002C-74CF-EA46-BEBC-99975FB35236}"/>
            </c:ext>
          </c:extLst>
        </c:ser>
        <c:ser>
          <c:idx val="5"/>
          <c:order val="5"/>
          <c:tx>
            <c:strRef>
              <c:f>submitted!$K$19</c:f>
              <c:strCache>
                <c:ptCount val="1"/>
                <c:pt idx="0">
                  <c:v>Call 5</c:v>
                </c:pt>
              </c:strCache>
            </c:strRef>
          </c:tx>
          <c:dPt>
            <c:idx val="0"/>
            <c:bubble3D val="0"/>
            <c:spPr>
              <a:solidFill>
                <a:srgbClr val="4472C4"/>
              </a:solidFill>
              <a:ln w="19050">
                <a:solidFill>
                  <a:schemeClr val="lt1"/>
                </a:solidFill>
              </a:ln>
              <a:effectLst/>
            </c:spPr>
            <c:extLst>
              <c:ext xmlns:c16="http://schemas.microsoft.com/office/drawing/2014/chart" uri="{C3380CC4-5D6E-409C-BE32-E72D297353CC}">
                <c16:uniqueId val="{0000002E-74CF-EA46-BEBC-99975FB35236}"/>
              </c:ext>
            </c:extLst>
          </c:dPt>
          <c:dPt>
            <c:idx val="1"/>
            <c:bubble3D val="0"/>
            <c:spPr>
              <a:solidFill>
                <a:srgbClr val="538234"/>
              </a:solidFill>
              <a:ln w="19050">
                <a:solidFill>
                  <a:schemeClr val="lt1"/>
                </a:solidFill>
              </a:ln>
              <a:effectLst/>
            </c:spPr>
            <c:extLst>
              <c:ext xmlns:c16="http://schemas.microsoft.com/office/drawing/2014/chart" uri="{C3380CC4-5D6E-409C-BE32-E72D297353CC}">
                <c16:uniqueId val="{00000030-74CF-EA46-BEBC-99975FB35236}"/>
              </c:ext>
            </c:extLst>
          </c:dPt>
          <c:dPt>
            <c:idx val="2"/>
            <c:bubble3D val="0"/>
            <c:spPr>
              <a:solidFill>
                <a:srgbClr val="ED7D31"/>
              </a:solidFill>
              <a:ln w="19050">
                <a:solidFill>
                  <a:schemeClr val="lt1"/>
                </a:solidFill>
              </a:ln>
              <a:effectLst/>
            </c:spPr>
            <c:extLst>
              <c:ext xmlns:c16="http://schemas.microsoft.com/office/drawing/2014/chart" uri="{C3380CC4-5D6E-409C-BE32-E72D297353CC}">
                <c16:uniqueId val="{00000032-74CF-EA46-BEBC-99975FB352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34-74CF-EA46-BEBC-99975FB35236}"/>
              </c:ext>
            </c:extLst>
          </c:dPt>
          <c:cat>
            <c:strRef>
              <c:f>submitted!$E$20:$E$23</c:f>
              <c:strCache>
                <c:ptCount val="4"/>
                <c:pt idx="0">
                  <c:v>Materials and Physical Sciences</c:v>
                </c:pt>
                <c:pt idx="1">
                  <c:v>Life Sciences</c:v>
                </c:pt>
                <c:pt idx="2">
                  <c:v>Archeological and Heritage Sciences</c:v>
                </c:pt>
                <c:pt idx="3">
                  <c:v>Chemical Sciences</c:v>
                </c:pt>
              </c:strCache>
            </c:strRef>
          </c:cat>
          <c:val>
            <c:numRef>
              <c:f>submitted!$K$20:$K$23</c:f>
              <c:numCache>
                <c:formatCode>General</c:formatCode>
                <c:ptCount val="4"/>
                <c:pt idx="0">
                  <c:v>39.63963963963964</c:v>
                </c:pt>
                <c:pt idx="1">
                  <c:v>19.81981981981982</c:v>
                </c:pt>
                <c:pt idx="2">
                  <c:v>13.513513513513514</c:v>
                </c:pt>
                <c:pt idx="3">
                  <c:v>27.027027027027028</c:v>
                </c:pt>
              </c:numCache>
            </c:numRef>
          </c:val>
          <c:extLst>
            <c:ext xmlns:c16="http://schemas.microsoft.com/office/drawing/2014/chart" uri="{C3380CC4-5D6E-409C-BE32-E72D297353CC}">
              <c16:uniqueId val="{00000035-74CF-EA46-BEBC-99975FB35236}"/>
            </c:ext>
          </c:extLst>
        </c:ser>
        <c:ser>
          <c:idx val="6"/>
          <c:order val="6"/>
          <c:tx>
            <c:strRef>
              <c:f>submitted!$L$19</c:f>
              <c:strCache>
                <c:ptCount val="1"/>
                <c:pt idx="0">
                  <c:v>Call 6</c:v>
                </c:pt>
              </c:strCache>
            </c:strRef>
          </c:tx>
          <c:dPt>
            <c:idx val="0"/>
            <c:bubble3D val="0"/>
            <c:spPr>
              <a:solidFill>
                <a:srgbClr val="4472C4"/>
              </a:solidFill>
              <a:ln w="19050">
                <a:solidFill>
                  <a:schemeClr val="lt1"/>
                </a:solidFill>
              </a:ln>
              <a:effectLst/>
            </c:spPr>
            <c:extLst>
              <c:ext xmlns:c16="http://schemas.microsoft.com/office/drawing/2014/chart" uri="{C3380CC4-5D6E-409C-BE32-E72D297353CC}">
                <c16:uniqueId val="{00000037-74CF-EA46-BEBC-99975FB35236}"/>
              </c:ext>
            </c:extLst>
          </c:dPt>
          <c:dPt>
            <c:idx val="1"/>
            <c:bubble3D val="0"/>
            <c:spPr>
              <a:solidFill>
                <a:srgbClr val="538234"/>
              </a:solidFill>
              <a:ln w="19050">
                <a:solidFill>
                  <a:schemeClr val="lt1"/>
                </a:solidFill>
              </a:ln>
              <a:effectLst/>
            </c:spPr>
            <c:extLst>
              <c:ext xmlns:c16="http://schemas.microsoft.com/office/drawing/2014/chart" uri="{C3380CC4-5D6E-409C-BE32-E72D297353CC}">
                <c16:uniqueId val="{00000039-74CF-EA46-BEBC-99975FB35236}"/>
              </c:ext>
            </c:extLst>
          </c:dPt>
          <c:dPt>
            <c:idx val="2"/>
            <c:bubble3D val="0"/>
            <c:spPr>
              <a:solidFill>
                <a:srgbClr val="ED7D31"/>
              </a:solidFill>
              <a:ln w="19050">
                <a:solidFill>
                  <a:schemeClr val="lt1"/>
                </a:solidFill>
              </a:ln>
              <a:effectLst/>
            </c:spPr>
            <c:extLst>
              <c:ext xmlns:c16="http://schemas.microsoft.com/office/drawing/2014/chart" uri="{C3380CC4-5D6E-409C-BE32-E72D297353CC}">
                <c16:uniqueId val="{0000003B-74CF-EA46-BEBC-99975FB352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3D-74CF-EA46-BEBC-99975FB35236}"/>
              </c:ext>
            </c:extLst>
          </c:dPt>
          <c:cat>
            <c:strRef>
              <c:f>submitted!$E$20:$E$23</c:f>
              <c:strCache>
                <c:ptCount val="4"/>
                <c:pt idx="0">
                  <c:v>Materials and Physical Sciences</c:v>
                </c:pt>
                <c:pt idx="1">
                  <c:v>Life Sciences</c:v>
                </c:pt>
                <c:pt idx="2">
                  <c:v>Archeological and Heritage Sciences</c:v>
                </c:pt>
                <c:pt idx="3">
                  <c:v>Chemical Sciences</c:v>
                </c:pt>
              </c:strCache>
            </c:strRef>
          </c:cat>
          <c:val>
            <c:numRef>
              <c:f>submitted!$L$20:$L$23</c:f>
              <c:numCache>
                <c:formatCode>General</c:formatCode>
                <c:ptCount val="4"/>
                <c:pt idx="0">
                  <c:v>44.585987261146499</c:v>
                </c:pt>
                <c:pt idx="1">
                  <c:v>17.834394904458598</c:v>
                </c:pt>
                <c:pt idx="2">
                  <c:v>10.19108280254777</c:v>
                </c:pt>
                <c:pt idx="3">
                  <c:v>27.388535031847134</c:v>
                </c:pt>
              </c:numCache>
            </c:numRef>
          </c:val>
          <c:extLst>
            <c:ext xmlns:c16="http://schemas.microsoft.com/office/drawing/2014/chart" uri="{C3380CC4-5D6E-409C-BE32-E72D297353CC}">
              <c16:uniqueId val="{0000003E-74CF-EA46-BEBC-99975FB35236}"/>
            </c:ext>
          </c:extLst>
        </c:ser>
        <c:ser>
          <c:idx val="7"/>
          <c:order val="7"/>
          <c:tx>
            <c:strRef>
              <c:f>submitted!$M$19</c:f>
              <c:strCache>
                <c:ptCount val="1"/>
                <c:pt idx="0">
                  <c:v>Call 7</c:v>
                </c:pt>
              </c:strCache>
            </c:strRef>
          </c:tx>
          <c:dPt>
            <c:idx val="0"/>
            <c:bubble3D val="0"/>
            <c:spPr>
              <a:solidFill>
                <a:srgbClr val="4472C4"/>
              </a:solidFill>
              <a:ln w="19050">
                <a:solidFill>
                  <a:schemeClr val="lt1"/>
                </a:solidFill>
              </a:ln>
              <a:effectLst/>
            </c:spPr>
            <c:extLst>
              <c:ext xmlns:c16="http://schemas.microsoft.com/office/drawing/2014/chart" uri="{C3380CC4-5D6E-409C-BE32-E72D297353CC}">
                <c16:uniqueId val="{00000040-74CF-EA46-BEBC-99975FB35236}"/>
              </c:ext>
            </c:extLst>
          </c:dPt>
          <c:dPt>
            <c:idx val="1"/>
            <c:bubble3D val="0"/>
            <c:spPr>
              <a:solidFill>
                <a:srgbClr val="538234"/>
              </a:solidFill>
              <a:ln w="19050">
                <a:solidFill>
                  <a:schemeClr val="lt1"/>
                </a:solidFill>
              </a:ln>
              <a:effectLst/>
            </c:spPr>
            <c:extLst>
              <c:ext xmlns:c16="http://schemas.microsoft.com/office/drawing/2014/chart" uri="{C3380CC4-5D6E-409C-BE32-E72D297353CC}">
                <c16:uniqueId val="{00000042-74CF-EA46-BEBC-99975FB35236}"/>
              </c:ext>
            </c:extLst>
          </c:dPt>
          <c:dPt>
            <c:idx val="2"/>
            <c:bubble3D val="0"/>
            <c:spPr>
              <a:solidFill>
                <a:srgbClr val="ED7D31"/>
              </a:solidFill>
              <a:ln w="19050">
                <a:solidFill>
                  <a:schemeClr val="lt1"/>
                </a:solidFill>
              </a:ln>
              <a:effectLst/>
            </c:spPr>
            <c:extLst>
              <c:ext xmlns:c16="http://schemas.microsoft.com/office/drawing/2014/chart" uri="{C3380CC4-5D6E-409C-BE32-E72D297353CC}">
                <c16:uniqueId val="{00000044-74CF-EA46-BEBC-99975FB352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46-74CF-EA46-BEBC-99975FB35236}"/>
              </c:ext>
            </c:extLst>
          </c:dPt>
          <c:cat>
            <c:strRef>
              <c:f>submitted!$E$20:$E$23</c:f>
              <c:strCache>
                <c:ptCount val="4"/>
                <c:pt idx="0">
                  <c:v>Materials and Physical Sciences</c:v>
                </c:pt>
                <c:pt idx="1">
                  <c:v>Life Sciences</c:v>
                </c:pt>
                <c:pt idx="2">
                  <c:v>Archeological and Heritage Sciences</c:v>
                </c:pt>
                <c:pt idx="3">
                  <c:v>Chemical Sciences</c:v>
                </c:pt>
              </c:strCache>
            </c:strRef>
          </c:cat>
          <c:val>
            <c:numRef>
              <c:f>submitted!$M$20:$M$23</c:f>
              <c:numCache>
                <c:formatCode>General</c:formatCode>
                <c:ptCount val="4"/>
                <c:pt idx="0">
                  <c:v>45.294117647058826</c:v>
                </c:pt>
                <c:pt idx="1">
                  <c:v>17.058823529411764</c:v>
                </c:pt>
                <c:pt idx="2">
                  <c:v>13.529411764705882</c:v>
                </c:pt>
                <c:pt idx="3">
                  <c:v>24.117647058823529</c:v>
                </c:pt>
              </c:numCache>
            </c:numRef>
          </c:val>
          <c:extLst>
            <c:ext xmlns:c16="http://schemas.microsoft.com/office/drawing/2014/chart" uri="{C3380CC4-5D6E-409C-BE32-E72D297353CC}">
              <c16:uniqueId val="{00000047-74CF-EA46-BEBC-99975FB35236}"/>
            </c:ext>
          </c:extLst>
        </c:ser>
        <c:ser>
          <c:idx val="8"/>
          <c:order val="8"/>
          <c:tx>
            <c:strRef>
              <c:f>submitted!$N$19</c:f>
              <c:strCache>
                <c:ptCount val="1"/>
                <c:pt idx="0">
                  <c:v>Call 8</c:v>
                </c:pt>
              </c:strCache>
            </c:strRef>
          </c:tx>
          <c:dPt>
            <c:idx val="0"/>
            <c:bubble3D val="0"/>
            <c:spPr>
              <a:solidFill>
                <a:srgbClr val="4472C4"/>
              </a:solidFill>
              <a:ln w="19050">
                <a:solidFill>
                  <a:schemeClr val="lt1"/>
                </a:solidFill>
              </a:ln>
              <a:effectLst/>
            </c:spPr>
            <c:extLst>
              <c:ext xmlns:c16="http://schemas.microsoft.com/office/drawing/2014/chart" uri="{C3380CC4-5D6E-409C-BE32-E72D297353CC}">
                <c16:uniqueId val="{00000049-74CF-EA46-BEBC-99975FB35236}"/>
              </c:ext>
            </c:extLst>
          </c:dPt>
          <c:dPt>
            <c:idx val="1"/>
            <c:bubble3D val="0"/>
            <c:spPr>
              <a:solidFill>
                <a:srgbClr val="538234"/>
              </a:solidFill>
              <a:ln w="19050">
                <a:solidFill>
                  <a:schemeClr val="lt1"/>
                </a:solidFill>
              </a:ln>
              <a:effectLst/>
            </c:spPr>
            <c:extLst>
              <c:ext xmlns:c16="http://schemas.microsoft.com/office/drawing/2014/chart" uri="{C3380CC4-5D6E-409C-BE32-E72D297353CC}">
                <c16:uniqueId val="{0000004B-74CF-EA46-BEBC-99975FB35236}"/>
              </c:ext>
            </c:extLst>
          </c:dPt>
          <c:dPt>
            <c:idx val="2"/>
            <c:bubble3D val="0"/>
            <c:spPr>
              <a:solidFill>
                <a:srgbClr val="ED7D31"/>
              </a:solidFill>
              <a:ln w="19050">
                <a:solidFill>
                  <a:schemeClr val="lt1"/>
                </a:solidFill>
              </a:ln>
              <a:effectLst/>
            </c:spPr>
            <c:extLst>
              <c:ext xmlns:c16="http://schemas.microsoft.com/office/drawing/2014/chart" uri="{C3380CC4-5D6E-409C-BE32-E72D297353CC}">
                <c16:uniqueId val="{0000004D-74CF-EA46-BEBC-99975FB352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4F-74CF-EA46-BEBC-99975FB35236}"/>
              </c:ext>
            </c:extLst>
          </c:dPt>
          <c:cat>
            <c:strRef>
              <c:f>submitted!$E$20:$E$23</c:f>
              <c:strCache>
                <c:ptCount val="4"/>
                <c:pt idx="0">
                  <c:v>Materials and Physical Sciences</c:v>
                </c:pt>
                <c:pt idx="1">
                  <c:v>Life Sciences</c:v>
                </c:pt>
                <c:pt idx="2">
                  <c:v>Archeological and Heritage Sciences</c:v>
                </c:pt>
                <c:pt idx="3">
                  <c:v>Chemical Sciences</c:v>
                </c:pt>
              </c:strCache>
            </c:strRef>
          </c:cat>
          <c:val>
            <c:numRef>
              <c:f>submitted!$N$20:$N$23</c:f>
              <c:numCache>
                <c:formatCode>General</c:formatCode>
                <c:ptCount val="4"/>
                <c:pt idx="0">
                  <c:v>46.762589928057551</c:v>
                </c:pt>
                <c:pt idx="1">
                  <c:v>29.496402877697843</c:v>
                </c:pt>
                <c:pt idx="2">
                  <c:v>5.0359712230215825</c:v>
                </c:pt>
                <c:pt idx="3">
                  <c:v>18.705035971223023</c:v>
                </c:pt>
              </c:numCache>
            </c:numRef>
          </c:val>
          <c:extLst>
            <c:ext xmlns:c16="http://schemas.microsoft.com/office/drawing/2014/chart" uri="{C3380CC4-5D6E-409C-BE32-E72D297353CC}">
              <c16:uniqueId val="{00000050-74CF-EA46-BEBC-99975FB35236}"/>
            </c:ext>
          </c:extLst>
        </c:ser>
        <c:dLbls>
          <c:showLegendKey val="0"/>
          <c:showVal val="0"/>
          <c:showCatName val="0"/>
          <c:showSerName val="0"/>
          <c:showPercent val="0"/>
          <c:showBubbleSize val="0"/>
          <c:showLeaderLines val="1"/>
        </c:dLbls>
        <c:firstSliceAng val="0"/>
        <c:holeSize val="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791488045765953E-2"/>
          <c:y val="2.1341636666012815E-2"/>
          <c:w val="0.88898123689148545"/>
          <c:h val="0.88505819912699346"/>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Sheet1!$B$3:$B$13</c:f>
              <c:numCache>
                <c:formatCode>General</c:formatCode>
                <c:ptCount val="11"/>
                <c:pt idx="0">
                  <c:v>2012</c:v>
                </c:pt>
                <c:pt idx="1">
                  <c:v>2016</c:v>
                </c:pt>
                <c:pt idx="2">
                  <c:v>2017</c:v>
                </c:pt>
                <c:pt idx="3">
                  <c:v>2019</c:v>
                </c:pt>
                <c:pt idx="4">
                  <c:v>2020</c:v>
                </c:pt>
                <c:pt idx="5">
                  <c:v>2021</c:v>
                </c:pt>
                <c:pt idx="6">
                  <c:v>2022</c:v>
                </c:pt>
                <c:pt idx="7">
                  <c:v>2023</c:v>
                </c:pt>
                <c:pt idx="8">
                  <c:v>2024</c:v>
                </c:pt>
                <c:pt idx="9">
                  <c:v>2025</c:v>
                </c:pt>
                <c:pt idx="10">
                  <c:v>2026</c:v>
                </c:pt>
              </c:numCache>
            </c:numRef>
          </c:cat>
          <c:val>
            <c:numRef>
              <c:f>Sheet1!$C$3:$C$13</c:f>
              <c:numCache>
                <c:formatCode>General</c:formatCode>
                <c:ptCount val="11"/>
                <c:pt idx="0">
                  <c:v>1</c:v>
                </c:pt>
                <c:pt idx="1">
                  <c:v>3</c:v>
                </c:pt>
                <c:pt idx="2">
                  <c:v>3</c:v>
                </c:pt>
                <c:pt idx="3">
                  <c:v>4</c:v>
                </c:pt>
                <c:pt idx="4">
                  <c:v>9</c:v>
                </c:pt>
                <c:pt idx="5">
                  <c:v>21</c:v>
                </c:pt>
                <c:pt idx="6">
                  <c:v>25</c:v>
                </c:pt>
                <c:pt idx="7">
                  <c:v>23</c:v>
                </c:pt>
                <c:pt idx="8">
                  <c:v>37</c:v>
                </c:pt>
                <c:pt idx="9">
                  <c:v>34</c:v>
                </c:pt>
                <c:pt idx="10">
                  <c:v>1</c:v>
                </c:pt>
              </c:numCache>
            </c:numRef>
          </c:val>
          <c:extLst>
            <c:ext xmlns:c16="http://schemas.microsoft.com/office/drawing/2014/chart" uri="{C3380CC4-5D6E-409C-BE32-E72D297353CC}">
              <c16:uniqueId val="{00000000-0A95-4719-860E-D4919AEB231B}"/>
            </c:ext>
          </c:extLst>
        </c:ser>
        <c:dLbls>
          <c:showLegendKey val="0"/>
          <c:showVal val="0"/>
          <c:showCatName val="0"/>
          <c:showSerName val="0"/>
          <c:showPercent val="0"/>
          <c:showBubbleSize val="0"/>
        </c:dLbls>
        <c:gapWidth val="219"/>
        <c:overlap val="-27"/>
        <c:axId val="468822704"/>
        <c:axId val="468823120"/>
      </c:barChart>
      <c:catAx>
        <c:axId val="468822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8823120"/>
        <c:crosses val="autoZero"/>
        <c:auto val="1"/>
        <c:lblAlgn val="ctr"/>
        <c:lblOffset val="100"/>
        <c:noMultiLvlLbl val="0"/>
      </c:catAx>
      <c:valAx>
        <c:axId val="468823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88227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604780726512798E-2"/>
          <c:y val="1.904720955056333E-2"/>
          <c:w val="0.89054613975512953"/>
          <c:h val="0.78143771947884444"/>
        </c:manualLayout>
      </c:layout>
      <c:barChart>
        <c:barDir val="col"/>
        <c:grouping val="clustered"/>
        <c:varyColors val="0"/>
        <c:ser>
          <c:idx val="5"/>
          <c:order val="0"/>
          <c:tx>
            <c:v>Cost without SPP</c:v>
          </c:tx>
          <c:spPr>
            <a:solidFill>
              <a:srgbClr val="FF0000"/>
            </a:solidFill>
            <a:ln>
              <a:noFill/>
            </a:ln>
            <a:effectLst/>
          </c:spPr>
          <c:invertIfNegative val="0"/>
          <c:cat>
            <c:strRef>
              <c:f>Datasheet!$C$51:$C$83</c:f>
              <c:strCache>
                <c:ptCount val="33"/>
                <c:pt idx="0">
                  <c:v>Jan-23</c:v>
                </c:pt>
                <c:pt idx="1">
                  <c:v>Feb-23</c:v>
                </c:pt>
                <c:pt idx="2">
                  <c:v>Mar-23</c:v>
                </c:pt>
                <c:pt idx="3">
                  <c:v>Apr-23</c:v>
                </c:pt>
                <c:pt idx="4">
                  <c:v>May-23</c:v>
                </c:pt>
                <c:pt idx="5">
                  <c:v>Jun-23</c:v>
                </c:pt>
                <c:pt idx="6">
                  <c:v>Jul-23</c:v>
                </c:pt>
                <c:pt idx="7">
                  <c:v>Aug-23</c:v>
                </c:pt>
                <c:pt idx="8">
                  <c:v>Sep-23</c:v>
                </c:pt>
                <c:pt idx="9">
                  <c:v>Oct-23</c:v>
                </c:pt>
                <c:pt idx="10">
                  <c:v>Nov-23</c:v>
                </c:pt>
                <c:pt idx="11">
                  <c:v>Dec-23</c:v>
                </c:pt>
                <c:pt idx="12">
                  <c:v>Jan-24</c:v>
                </c:pt>
                <c:pt idx="13">
                  <c:v>Feb-24</c:v>
                </c:pt>
                <c:pt idx="14">
                  <c:v>Mar-24</c:v>
                </c:pt>
                <c:pt idx="15">
                  <c:v>Apr-24</c:v>
                </c:pt>
                <c:pt idx="16">
                  <c:v>May-24</c:v>
                </c:pt>
                <c:pt idx="17">
                  <c:v>Jun-24</c:v>
                </c:pt>
                <c:pt idx="18">
                  <c:v>Jul-24</c:v>
                </c:pt>
                <c:pt idx="19">
                  <c:v>Aug-24</c:v>
                </c:pt>
                <c:pt idx="20">
                  <c:v>Sep-24</c:v>
                </c:pt>
                <c:pt idx="21">
                  <c:v>Oct-24</c:v>
                </c:pt>
                <c:pt idx="22">
                  <c:v>Nov-24</c:v>
                </c:pt>
                <c:pt idx="23">
                  <c:v>Dec-24</c:v>
                </c:pt>
                <c:pt idx="24">
                  <c:v>Jan-25</c:v>
                </c:pt>
                <c:pt idx="25">
                  <c:v>Feb-25</c:v>
                </c:pt>
                <c:pt idx="26">
                  <c:v>Mar-25</c:v>
                </c:pt>
                <c:pt idx="27">
                  <c:v>Apr-25</c:v>
                </c:pt>
                <c:pt idx="28">
                  <c:v>May-25</c:v>
                </c:pt>
                <c:pt idx="29">
                  <c:v>Jun-25</c:v>
                </c:pt>
                <c:pt idx="30">
                  <c:v>Jul-25</c:v>
                </c:pt>
                <c:pt idx="31">
                  <c:v>Aug-25</c:v>
                </c:pt>
                <c:pt idx="32">
                  <c:v>Sep-25</c:v>
                </c:pt>
              </c:strCache>
            </c:strRef>
          </c:cat>
          <c:val>
            <c:numRef>
              <c:f>Datasheet!$K$51:$K$83</c:f>
              <c:numCache>
                <c:formatCode>#,##0</c:formatCode>
                <c:ptCount val="33"/>
                <c:pt idx="0">
                  <c:v>216658.50282485876</c:v>
                </c:pt>
                <c:pt idx="1">
                  <c:v>348133.13559322036</c:v>
                </c:pt>
                <c:pt idx="2">
                  <c:v>312399.71751412429</c:v>
                </c:pt>
                <c:pt idx="3">
                  <c:v>265256.10169491527</c:v>
                </c:pt>
                <c:pt idx="4">
                  <c:v>324298.33333333337</c:v>
                </c:pt>
                <c:pt idx="5">
                  <c:v>350676.66666666669</c:v>
                </c:pt>
                <c:pt idx="6">
                  <c:v>440932.57062146894</c:v>
                </c:pt>
                <c:pt idx="7">
                  <c:v>151030.14124293785</c:v>
                </c:pt>
                <c:pt idx="8">
                  <c:v>396148.3898305085</c:v>
                </c:pt>
                <c:pt idx="9">
                  <c:v>452617.03389830509</c:v>
                </c:pt>
                <c:pt idx="10">
                  <c:v>414016.97740113002</c:v>
                </c:pt>
                <c:pt idx="11">
                  <c:v>364145.73446327687</c:v>
                </c:pt>
                <c:pt idx="12">
                  <c:v>149162.88135593222</c:v>
                </c:pt>
                <c:pt idx="13">
                  <c:v>419799.0960451978</c:v>
                </c:pt>
                <c:pt idx="14">
                  <c:v>420486.63841807906</c:v>
                </c:pt>
                <c:pt idx="15">
                  <c:v>280652.54237288138</c:v>
                </c:pt>
                <c:pt idx="16">
                  <c:v>460465.53672316385</c:v>
                </c:pt>
                <c:pt idx="17">
                  <c:v>362766.89265536726</c:v>
                </c:pt>
                <c:pt idx="18">
                  <c:v>502093.78531073453</c:v>
                </c:pt>
                <c:pt idx="19">
                  <c:v>102301.04519774012</c:v>
                </c:pt>
                <c:pt idx="20">
                  <c:v>395363.16384180792</c:v>
                </c:pt>
                <c:pt idx="21">
                  <c:v>464744.83050847461</c:v>
                </c:pt>
                <c:pt idx="22">
                  <c:v>381548.44632768363</c:v>
                </c:pt>
                <c:pt idx="23">
                  <c:v>417567.40112994349</c:v>
                </c:pt>
                <c:pt idx="24">
                  <c:v>164213.67231638418</c:v>
                </c:pt>
                <c:pt idx="25">
                  <c:v>381116.38418079104</c:v>
                </c:pt>
                <c:pt idx="26">
                  <c:v>302593.78531073447</c:v>
                </c:pt>
                <c:pt idx="27">
                  <c:v>358596.55367231637</c:v>
                </c:pt>
                <c:pt idx="28">
                  <c:v>398350.02824858762</c:v>
                </c:pt>
                <c:pt idx="29">
                  <c:v>256986.80790960454</c:v>
                </c:pt>
                <c:pt idx="30">
                  <c:v>474246.44067796611</c:v>
                </c:pt>
                <c:pt idx="31">
                  <c:v>132507.82485875706</c:v>
                </c:pt>
                <c:pt idx="32">
                  <c:v>399353.16384180792</c:v>
                </c:pt>
              </c:numCache>
            </c:numRef>
          </c:val>
          <c:extLst>
            <c:ext xmlns:c16="http://schemas.microsoft.com/office/drawing/2014/chart" uri="{C3380CC4-5D6E-409C-BE32-E72D297353CC}">
              <c16:uniqueId val="{00000000-B226-4149-AA91-58CE0E25E588}"/>
            </c:ext>
          </c:extLst>
        </c:ser>
        <c:ser>
          <c:idx val="7"/>
          <c:order val="1"/>
          <c:tx>
            <c:v>Cost with SPP</c:v>
          </c:tx>
          <c:spPr>
            <a:solidFill>
              <a:srgbClr val="00B050"/>
            </a:solidFill>
            <a:ln>
              <a:noFill/>
            </a:ln>
            <a:effectLst/>
          </c:spPr>
          <c:invertIfNegative val="0"/>
          <c:cat>
            <c:strRef>
              <c:f>Datasheet!$C$51:$C$83</c:f>
              <c:strCache>
                <c:ptCount val="33"/>
                <c:pt idx="0">
                  <c:v>Jan-23</c:v>
                </c:pt>
                <c:pt idx="1">
                  <c:v>Feb-23</c:v>
                </c:pt>
                <c:pt idx="2">
                  <c:v>Mar-23</c:v>
                </c:pt>
                <c:pt idx="3">
                  <c:v>Apr-23</c:v>
                </c:pt>
                <c:pt idx="4">
                  <c:v>May-23</c:v>
                </c:pt>
                <c:pt idx="5">
                  <c:v>Jun-23</c:v>
                </c:pt>
                <c:pt idx="6">
                  <c:v>Jul-23</c:v>
                </c:pt>
                <c:pt idx="7">
                  <c:v>Aug-23</c:v>
                </c:pt>
                <c:pt idx="8">
                  <c:v>Sep-23</c:v>
                </c:pt>
                <c:pt idx="9">
                  <c:v>Oct-23</c:v>
                </c:pt>
                <c:pt idx="10">
                  <c:v>Nov-23</c:v>
                </c:pt>
                <c:pt idx="11">
                  <c:v>Dec-23</c:v>
                </c:pt>
                <c:pt idx="12">
                  <c:v>Jan-24</c:v>
                </c:pt>
                <c:pt idx="13">
                  <c:v>Feb-24</c:v>
                </c:pt>
                <c:pt idx="14">
                  <c:v>Mar-24</c:v>
                </c:pt>
                <c:pt idx="15">
                  <c:v>Apr-24</c:v>
                </c:pt>
                <c:pt idx="16">
                  <c:v>May-24</c:v>
                </c:pt>
                <c:pt idx="17">
                  <c:v>Jun-24</c:v>
                </c:pt>
                <c:pt idx="18">
                  <c:v>Jul-24</c:v>
                </c:pt>
                <c:pt idx="19">
                  <c:v>Aug-24</c:v>
                </c:pt>
                <c:pt idx="20">
                  <c:v>Sep-24</c:v>
                </c:pt>
                <c:pt idx="21">
                  <c:v>Oct-24</c:v>
                </c:pt>
                <c:pt idx="22">
                  <c:v>Nov-24</c:v>
                </c:pt>
                <c:pt idx="23">
                  <c:v>Dec-24</c:v>
                </c:pt>
                <c:pt idx="24">
                  <c:v>Jan-25</c:v>
                </c:pt>
                <c:pt idx="25">
                  <c:v>Feb-25</c:v>
                </c:pt>
                <c:pt idx="26">
                  <c:v>Mar-25</c:v>
                </c:pt>
                <c:pt idx="27">
                  <c:v>Apr-25</c:v>
                </c:pt>
                <c:pt idx="28">
                  <c:v>May-25</c:v>
                </c:pt>
                <c:pt idx="29">
                  <c:v>Jun-25</c:v>
                </c:pt>
                <c:pt idx="30">
                  <c:v>Jul-25</c:v>
                </c:pt>
                <c:pt idx="31">
                  <c:v>Aug-25</c:v>
                </c:pt>
                <c:pt idx="32">
                  <c:v>Sep-25</c:v>
                </c:pt>
              </c:strCache>
            </c:strRef>
          </c:cat>
          <c:val>
            <c:numRef>
              <c:f>Datasheet!$M$51:$M$83</c:f>
              <c:numCache>
                <c:formatCode>#,##0</c:formatCode>
                <c:ptCount val="33"/>
                <c:pt idx="0">
                  <c:v>8210.1129943502838</c:v>
                </c:pt>
                <c:pt idx="1">
                  <c:v>8610.056497175141</c:v>
                </c:pt>
                <c:pt idx="2">
                  <c:v>9020.7909604519791</c:v>
                </c:pt>
                <c:pt idx="3">
                  <c:v>29156.694915254237</c:v>
                </c:pt>
                <c:pt idx="4">
                  <c:v>28567.528248587572</c:v>
                </c:pt>
                <c:pt idx="5">
                  <c:v>32081.666666666668</c:v>
                </c:pt>
                <c:pt idx="6">
                  <c:v>31968.050847457631</c:v>
                </c:pt>
                <c:pt idx="7">
                  <c:v>31159.27966101695</c:v>
                </c:pt>
                <c:pt idx="8">
                  <c:v>30903.827683615822</c:v>
                </c:pt>
                <c:pt idx="9">
                  <c:v>29503.644067796613</c:v>
                </c:pt>
                <c:pt idx="10">
                  <c:v>28621.45480225989</c:v>
                </c:pt>
                <c:pt idx="11">
                  <c:v>27470.776836158195</c:v>
                </c:pt>
                <c:pt idx="12">
                  <c:v>26047.10451977401</c:v>
                </c:pt>
                <c:pt idx="13">
                  <c:v>26967.245762711867</c:v>
                </c:pt>
                <c:pt idx="14">
                  <c:v>27965.056497175141</c:v>
                </c:pt>
                <c:pt idx="15">
                  <c:v>28466.920903954808</c:v>
                </c:pt>
                <c:pt idx="16">
                  <c:v>28207.994350282486</c:v>
                </c:pt>
                <c:pt idx="17">
                  <c:v>32128.997175141249</c:v>
                </c:pt>
                <c:pt idx="18">
                  <c:v>32068.262711864412</c:v>
                </c:pt>
                <c:pt idx="19">
                  <c:v>30809.689265536723</c:v>
                </c:pt>
                <c:pt idx="20">
                  <c:v>31814.138418079099</c:v>
                </c:pt>
                <c:pt idx="21">
                  <c:v>31141.93502824859</c:v>
                </c:pt>
                <c:pt idx="22">
                  <c:v>30000.437853107349</c:v>
                </c:pt>
                <c:pt idx="23">
                  <c:v>27601.709039548023</c:v>
                </c:pt>
                <c:pt idx="24">
                  <c:v>26986.69491525424</c:v>
                </c:pt>
                <c:pt idx="25">
                  <c:v>28402.853107344636</c:v>
                </c:pt>
                <c:pt idx="26">
                  <c:v>27071.29943502825</c:v>
                </c:pt>
                <c:pt idx="27">
                  <c:v>27364.4209039548</c:v>
                </c:pt>
                <c:pt idx="28">
                  <c:v>84577.429378531073</c:v>
                </c:pt>
                <c:pt idx="29">
                  <c:v>31807.881355932204</c:v>
                </c:pt>
                <c:pt idx="30">
                  <c:v>32052.288135593222</c:v>
                </c:pt>
                <c:pt idx="31">
                  <c:v>31218.107344632768</c:v>
                </c:pt>
                <c:pt idx="32">
                  <c:v>31493.008474576272</c:v>
                </c:pt>
              </c:numCache>
            </c:numRef>
          </c:val>
          <c:extLst>
            <c:ext xmlns:c16="http://schemas.microsoft.com/office/drawing/2014/chart" uri="{C3380CC4-5D6E-409C-BE32-E72D297353CC}">
              <c16:uniqueId val="{00000001-B226-4149-AA91-58CE0E25E588}"/>
            </c:ext>
          </c:extLst>
        </c:ser>
        <c:dLbls>
          <c:showLegendKey val="0"/>
          <c:showVal val="0"/>
          <c:showCatName val="0"/>
          <c:showSerName val="0"/>
          <c:showPercent val="0"/>
          <c:showBubbleSize val="0"/>
        </c:dLbls>
        <c:gapWidth val="219"/>
        <c:overlap val="-27"/>
        <c:axId val="123650511"/>
        <c:axId val="123650927"/>
      </c:barChart>
      <c:catAx>
        <c:axId val="123650511"/>
        <c:scaling>
          <c:orientation val="minMax"/>
        </c:scaling>
        <c:delete val="0"/>
        <c:axPos val="b"/>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2800" b="1"/>
                  <a:t>Month</a:t>
                </a:r>
              </a:p>
            </c:rich>
          </c:tx>
          <c:layout>
            <c:manualLayout>
              <c:xMode val="edge"/>
              <c:yMode val="edge"/>
              <c:x val="0.40637084619969138"/>
              <c:y val="0.91065175021439149"/>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3650927"/>
        <c:crosses val="autoZero"/>
        <c:auto val="1"/>
        <c:lblAlgn val="ctr"/>
        <c:lblOffset val="10"/>
        <c:tickLblSkip val="1"/>
        <c:noMultiLvlLbl val="0"/>
      </c:catAx>
      <c:valAx>
        <c:axId val="123650927"/>
        <c:scaling>
          <c:orientation val="minMax"/>
        </c:scaling>
        <c:delete val="0"/>
        <c:axPos val="l"/>
        <c:title>
          <c:tx>
            <c:rich>
              <a:bodyPr rot="-54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r>
                  <a:rPr lang="en-US" sz="2800" b="1" i="0" u="none" strike="noStrike" baseline="0">
                    <a:effectLst/>
                  </a:rPr>
                  <a:t>kUS$</a:t>
                </a:r>
                <a:endParaRPr lang="en-US" sz="2800" b="1"/>
              </a:p>
            </c:rich>
          </c:tx>
          <c:layout/>
          <c:overlay val="0"/>
          <c:spPr>
            <a:noFill/>
            <a:ln>
              <a:noFill/>
            </a:ln>
            <a:effectLst/>
          </c:spPr>
          <c:txPr>
            <a:bodyPr rot="-54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3650511"/>
        <c:crosses val="autoZero"/>
        <c:crossBetween val="between"/>
        <c:dispUnits>
          <c:builtInUnit val="thousands"/>
        </c:dispUnits>
      </c:valAx>
      <c:spPr>
        <a:noFill/>
        <a:ln>
          <a:noFill/>
        </a:ln>
        <a:effectLst/>
      </c:spPr>
    </c:plotArea>
    <c:legend>
      <c:legendPos val="r"/>
      <c:layout>
        <c:manualLayout>
          <c:xMode val="edge"/>
          <c:yMode val="edge"/>
          <c:x val="0.30327907149904132"/>
          <c:y val="1.0274874319549815E-2"/>
          <c:w val="0.48998348716344231"/>
          <c:h val="0.1227168877869458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ADCC8D-4AC9-40C9-8417-85AA0FCFFD21}" type="doc">
      <dgm:prSet loTypeId="urn:microsoft.com/office/officeart/2008/layout/RadialCluster" loCatId="cycle" qsTypeId="urn:microsoft.com/office/officeart/2005/8/quickstyle/simple1" qsCatId="simple" csTypeId="urn:microsoft.com/office/officeart/2005/8/colors/colorful1" csCatId="colorful" phldr="1"/>
      <dgm:spPr/>
      <dgm:t>
        <a:bodyPr/>
        <a:lstStyle/>
        <a:p>
          <a:endParaRPr lang="en-US"/>
        </a:p>
      </dgm:t>
    </dgm:pt>
    <dgm:pt modelId="{446575E9-E639-4E87-B675-89DACF08B8C1}">
      <dgm:prSet phldrT="[Text]"/>
      <dgm:spPr/>
      <dgm:t>
        <a:bodyPr/>
        <a:lstStyle/>
        <a:p>
          <a:r>
            <a:rPr lang="tr-TR" dirty="0" err="1"/>
            <a:t>Preparation</a:t>
          </a:r>
          <a:r>
            <a:rPr lang="tr-TR" dirty="0"/>
            <a:t> </a:t>
          </a:r>
          <a:r>
            <a:rPr lang="tr-TR" dirty="0" err="1"/>
            <a:t>Chamber</a:t>
          </a:r>
          <a:endParaRPr lang="en-US" dirty="0"/>
        </a:p>
      </dgm:t>
    </dgm:pt>
    <dgm:pt modelId="{3196AE60-7ED5-4CF6-8113-5E2DAEDB2BF7}" type="parTrans" cxnId="{6A9E7C31-1AAB-45FA-8788-C81A9B79B8B1}">
      <dgm:prSet/>
      <dgm:spPr/>
      <dgm:t>
        <a:bodyPr/>
        <a:lstStyle/>
        <a:p>
          <a:endParaRPr lang="en-US"/>
        </a:p>
      </dgm:t>
    </dgm:pt>
    <dgm:pt modelId="{92223BA8-3448-404C-BCEF-89468E8BB783}" type="sibTrans" cxnId="{6A9E7C31-1AAB-45FA-8788-C81A9B79B8B1}">
      <dgm:prSet/>
      <dgm:spPr/>
      <dgm:t>
        <a:bodyPr/>
        <a:lstStyle/>
        <a:p>
          <a:endParaRPr lang="en-US"/>
        </a:p>
      </dgm:t>
    </dgm:pt>
    <dgm:pt modelId="{45C46BCB-6678-43C6-B565-8491831A3D86}">
      <dgm:prSet phldrT="[Text]"/>
      <dgm:spPr>
        <a:solidFill>
          <a:srgbClr val="7030A0"/>
        </a:solidFill>
      </dgm:spPr>
      <dgm:t>
        <a:bodyPr/>
        <a:lstStyle/>
        <a:p>
          <a:r>
            <a:rPr lang="tr-TR" dirty="0"/>
            <a:t>Analysis </a:t>
          </a:r>
          <a:r>
            <a:rPr lang="tr-TR" dirty="0" err="1"/>
            <a:t>Chamber</a:t>
          </a:r>
          <a:endParaRPr lang="en-US" dirty="0"/>
        </a:p>
      </dgm:t>
    </dgm:pt>
    <dgm:pt modelId="{5AC122B9-3A2C-4EEE-8524-36BE0BF77650}" type="parTrans" cxnId="{4DFCD7A6-2AC0-44AA-9E8D-79C6D9AAAB3A}">
      <dgm:prSet/>
      <dgm:spPr/>
      <dgm:t>
        <a:bodyPr/>
        <a:lstStyle/>
        <a:p>
          <a:endParaRPr lang="en-US"/>
        </a:p>
      </dgm:t>
    </dgm:pt>
    <dgm:pt modelId="{B64AD524-1E8C-4B17-8FE6-4BD58B8AFEF7}" type="sibTrans" cxnId="{4DFCD7A6-2AC0-44AA-9E8D-79C6D9AAAB3A}">
      <dgm:prSet/>
      <dgm:spPr/>
      <dgm:t>
        <a:bodyPr/>
        <a:lstStyle/>
        <a:p>
          <a:endParaRPr lang="en-US"/>
        </a:p>
      </dgm:t>
    </dgm:pt>
    <dgm:pt modelId="{220CB68F-E83C-44CD-8395-F8A64B260524}">
      <dgm:prSet phldrT="[Text]"/>
      <dgm:spPr/>
      <dgm:t>
        <a:bodyPr/>
        <a:lstStyle/>
        <a:p>
          <a:r>
            <a:rPr lang="tr-TR" dirty="0" err="1"/>
            <a:t>Load</a:t>
          </a:r>
          <a:r>
            <a:rPr lang="tr-TR" dirty="0"/>
            <a:t> </a:t>
          </a:r>
          <a:r>
            <a:rPr lang="tr-TR" dirty="0" err="1"/>
            <a:t>Lock</a:t>
          </a:r>
          <a:r>
            <a:rPr lang="tr-TR" dirty="0"/>
            <a:t> </a:t>
          </a:r>
          <a:r>
            <a:rPr lang="tr-TR" dirty="0" err="1"/>
            <a:t>Chamber</a:t>
          </a:r>
          <a:endParaRPr lang="en-US" dirty="0"/>
        </a:p>
      </dgm:t>
    </dgm:pt>
    <dgm:pt modelId="{DFAAF7DF-0256-437C-BDAC-C01EA02B368E}" type="parTrans" cxnId="{253F6151-2299-4BD3-9846-6AF14A515595}">
      <dgm:prSet/>
      <dgm:spPr/>
      <dgm:t>
        <a:bodyPr/>
        <a:lstStyle/>
        <a:p>
          <a:endParaRPr lang="en-US"/>
        </a:p>
      </dgm:t>
    </dgm:pt>
    <dgm:pt modelId="{E95C8337-468D-4F9F-9723-94E8B32FCA62}" type="sibTrans" cxnId="{253F6151-2299-4BD3-9846-6AF14A515595}">
      <dgm:prSet/>
      <dgm:spPr/>
      <dgm:t>
        <a:bodyPr/>
        <a:lstStyle/>
        <a:p>
          <a:endParaRPr lang="en-US"/>
        </a:p>
      </dgm:t>
    </dgm:pt>
    <dgm:pt modelId="{D36476D7-F6A2-460B-86E9-1BD778A37B0A}">
      <dgm:prSet phldrT="[Text]"/>
      <dgm:spPr/>
      <dgm:t>
        <a:bodyPr/>
        <a:lstStyle/>
        <a:p>
          <a:r>
            <a:rPr lang="tr-TR" dirty="0"/>
            <a:t>High-</a:t>
          </a:r>
          <a:r>
            <a:rPr lang="tr-TR" dirty="0" err="1"/>
            <a:t>Pressure</a:t>
          </a:r>
          <a:r>
            <a:rPr lang="tr-TR" dirty="0"/>
            <a:t> </a:t>
          </a:r>
          <a:r>
            <a:rPr lang="tr-TR" dirty="0" err="1"/>
            <a:t>Chamber</a:t>
          </a:r>
          <a:endParaRPr lang="en-US" dirty="0"/>
        </a:p>
      </dgm:t>
    </dgm:pt>
    <dgm:pt modelId="{82542EAB-C3B2-4B0B-9D32-351E3A185FBD}" type="parTrans" cxnId="{31E70598-837E-418E-B174-16CCC3675AD4}">
      <dgm:prSet/>
      <dgm:spPr/>
      <dgm:t>
        <a:bodyPr/>
        <a:lstStyle/>
        <a:p>
          <a:endParaRPr lang="en-US"/>
        </a:p>
      </dgm:t>
    </dgm:pt>
    <dgm:pt modelId="{D9637782-770F-4E5D-8956-AC4F8ADD682C}" type="sibTrans" cxnId="{31E70598-837E-418E-B174-16CCC3675AD4}">
      <dgm:prSet/>
      <dgm:spPr/>
      <dgm:t>
        <a:bodyPr/>
        <a:lstStyle/>
        <a:p>
          <a:endParaRPr lang="en-US"/>
        </a:p>
      </dgm:t>
    </dgm:pt>
    <dgm:pt modelId="{624748CA-C2CB-4EB7-8F73-DECFBADDBD8C}" type="pres">
      <dgm:prSet presAssocID="{20ADCC8D-4AC9-40C9-8417-85AA0FCFFD21}" presName="Name0" presStyleCnt="0">
        <dgm:presLayoutVars>
          <dgm:chMax val="1"/>
          <dgm:chPref val="1"/>
          <dgm:dir/>
          <dgm:animOne val="branch"/>
          <dgm:animLvl val="lvl"/>
        </dgm:presLayoutVars>
      </dgm:prSet>
      <dgm:spPr/>
      <dgm:t>
        <a:bodyPr/>
        <a:lstStyle/>
        <a:p>
          <a:endParaRPr lang="en-US"/>
        </a:p>
      </dgm:t>
    </dgm:pt>
    <dgm:pt modelId="{213F95E7-1603-4B90-B404-1B98D1F0FBDC}" type="pres">
      <dgm:prSet presAssocID="{446575E9-E639-4E87-B675-89DACF08B8C1}" presName="singleCycle" presStyleCnt="0"/>
      <dgm:spPr/>
    </dgm:pt>
    <dgm:pt modelId="{2D19F13E-1C62-4F0B-95D9-009345A38D69}" type="pres">
      <dgm:prSet presAssocID="{446575E9-E639-4E87-B675-89DACF08B8C1}" presName="singleCenter" presStyleLbl="node1" presStyleIdx="0" presStyleCnt="4" custScaleX="138629" custScaleY="135722">
        <dgm:presLayoutVars>
          <dgm:chMax val="7"/>
          <dgm:chPref val="7"/>
        </dgm:presLayoutVars>
      </dgm:prSet>
      <dgm:spPr/>
      <dgm:t>
        <a:bodyPr/>
        <a:lstStyle/>
        <a:p>
          <a:endParaRPr lang="en-US"/>
        </a:p>
      </dgm:t>
    </dgm:pt>
    <dgm:pt modelId="{B6A91439-F3BE-4584-9133-11C90CE93ADD}" type="pres">
      <dgm:prSet presAssocID="{5AC122B9-3A2C-4EEE-8524-36BE0BF77650}" presName="Name56" presStyleLbl="parChTrans1D2" presStyleIdx="0" presStyleCnt="3"/>
      <dgm:spPr/>
      <dgm:t>
        <a:bodyPr/>
        <a:lstStyle/>
        <a:p>
          <a:endParaRPr lang="en-US"/>
        </a:p>
      </dgm:t>
    </dgm:pt>
    <dgm:pt modelId="{A33306D6-1AED-4970-B63F-9E21950E2AFF}" type="pres">
      <dgm:prSet presAssocID="{45C46BCB-6678-43C6-B565-8491831A3D86}" presName="text0" presStyleLbl="node1" presStyleIdx="1" presStyleCnt="4" custScaleX="221313" custScaleY="177998">
        <dgm:presLayoutVars>
          <dgm:bulletEnabled val="1"/>
        </dgm:presLayoutVars>
      </dgm:prSet>
      <dgm:spPr/>
      <dgm:t>
        <a:bodyPr/>
        <a:lstStyle/>
        <a:p>
          <a:endParaRPr lang="en-US"/>
        </a:p>
      </dgm:t>
    </dgm:pt>
    <dgm:pt modelId="{CD18EE5E-40CD-4B47-9A14-CBE8006AC73F}" type="pres">
      <dgm:prSet presAssocID="{DFAAF7DF-0256-437C-BDAC-C01EA02B368E}" presName="Name56" presStyleLbl="parChTrans1D2" presStyleIdx="1" presStyleCnt="3"/>
      <dgm:spPr/>
      <dgm:t>
        <a:bodyPr/>
        <a:lstStyle/>
        <a:p>
          <a:endParaRPr lang="en-US"/>
        </a:p>
      </dgm:t>
    </dgm:pt>
    <dgm:pt modelId="{F6C28B17-53A9-49B2-B26B-131367185094}" type="pres">
      <dgm:prSet presAssocID="{220CB68F-E83C-44CD-8395-F8A64B260524}" presName="text0" presStyleLbl="node1" presStyleIdx="2" presStyleCnt="4" custScaleX="171205" custScaleY="141365" custRadScaleRad="118145" custRadScaleInc="15135">
        <dgm:presLayoutVars>
          <dgm:bulletEnabled val="1"/>
        </dgm:presLayoutVars>
      </dgm:prSet>
      <dgm:spPr/>
      <dgm:t>
        <a:bodyPr/>
        <a:lstStyle/>
        <a:p>
          <a:endParaRPr lang="en-US"/>
        </a:p>
      </dgm:t>
    </dgm:pt>
    <dgm:pt modelId="{2CED4515-86AC-480F-89D7-9A0CF1594779}" type="pres">
      <dgm:prSet presAssocID="{82542EAB-C3B2-4B0B-9D32-351E3A185FBD}" presName="Name56" presStyleLbl="parChTrans1D2" presStyleIdx="2" presStyleCnt="3"/>
      <dgm:spPr/>
      <dgm:t>
        <a:bodyPr/>
        <a:lstStyle/>
        <a:p>
          <a:endParaRPr lang="en-US"/>
        </a:p>
      </dgm:t>
    </dgm:pt>
    <dgm:pt modelId="{6655FA03-6267-4A2D-ACA2-5267E215B049}" type="pres">
      <dgm:prSet presAssocID="{D36476D7-F6A2-460B-86E9-1BD778A37B0A}" presName="text0" presStyleLbl="node1" presStyleIdx="3" presStyleCnt="4" custScaleX="159622" custScaleY="144972">
        <dgm:presLayoutVars>
          <dgm:bulletEnabled val="1"/>
        </dgm:presLayoutVars>
      </dgm:prSet>
      <dgm:spPr/>
      <dgm:t>
        <a:bodyPr/>
        <a:lstStyle/>
        <a:p>
          <a:endParaRPr lang="en-US"/>
        </a:p>
      </dgm:t>
    </dgm:pt>
  </dgm:ptLst>
  <dgm:cxnLst>
    <dgm:cxn modelId="{A8AE2E62-F61C-4C5B-A12A-00620DF344FC}" type="presOf" srcId="{220CB68F-E83C-44CD-8395-F8A64B260524}" destId="{F6C28B17-53A9-49B2-B26B-131367185094}" srcOrd="0" destOrd="0" presId="urn:microsoft.com/office/officeart/2008/layout/RadialCluster"/>
    <dgm:cxn modelId="{31B7DDC3-5041-40EB-A8ED-B90741266B3B}" type="presOf" srcId="{446575E9-E639-4E87-B675-89DACF08B8C1}" destId="{2D19F13E-1C62-4F0B-95D9-009345A38D69}" srcOrd="0" destOrd="0" presId="urn:microsoft.com/office/officeart/2008/layout/RadialCluster"/>
    <dgm:cxn modelId="{4054D2AF-8C98-459C-BEB2-25E3141CC8B6}" type="presOf" srcId="{20ADCC8D-4AC9-40C9-8417-85AA0FCFFD21}" destId="{624748CA-C2CB-4EB7-8F73-DECFBADDBD8C}" srcOrd="0" destOrd="0" presId="urn:microsoft.com/office/officeart/2008/layout/RadialCluster"/>
    <dgm:cxn modelId="{724F473D-F375-48FA-8A0D-6D7182AB2227}" type="presOf" srcId="{5AC122B9-3A2C-4EEE-8524-36BE0BF77650}" destId="{B6A91439-F3BE-4584-9133-11C90CE93ADD}" srcOrd="0" destOrd="0" presId="urn:microsoft.com/office/officeart/2008/layout/RadialCluster"/>
    <dgm:cxn modelId="{6A9E7C31-1AAB-45FA-8788-C81A9B79B8B1}" srcId="{20ADCC8D-4AC9-40C9-8417-85AA0FCFFD21}" destId="{446575E9-E639-4E87-B675-89DACF08B8C1}" srcOrd="0" destOrd="0" parTransId="{3196AE60-7ED5-4CF6-8113-5E2DAEDB2BF7}" sibTransId="{92223BA8-3448-404C-BCEF-89468E8BB783}"/>
    <dgm:cxn modelId="{253F6151-2299-4BD3-9846-6AF14A515595}" srcId="{446575E9-E639-4E87-B675-89DACF08B8C1}" destId="{220CB68F-E83C-44CD-8395-F8A64B260524}" srcOrd="1" destOrd="0" parTransId="{DFAAF7DF-0256-437C-BDAC-C01EA02B368E}" sibTransId="{E95C8337-468D-4F9F-9723-94E8B32FCA62}"/>
    <dgm:cxn modelId="{1AC0CB23-08C5-4471-95F4-03D125D9B411}" type="presOf" srcId="{45C46BCB-6678-43C6-B565-8491831A3D86}" destId="{A33306D6-1AED-4970-B63F-9E21950E2AFF}" srcOrd="0" destOrd="0" presId="urn:microsoft.com/office/officeart/2008/layout/RadialCluster"/>
    <dgm:cxn modelId="{F9855391-7CB2-4EDB-9823-C38E1A034C73}" type="presOf" srcId="{DFAAF7DF-0256-437C-BDAC-C01EA02B368E}" destId="{CD18EE5E-40CD-4B47-9A14-CBE8006AC73F}" srcOrd="0" destOrd="0" presId="urn:microsoft.com/office/officeart/2008/layout/RadialCluster"/>
    <dgm:cxn modelId="{17FD6B0D-821A-4B88-937A-599628F871DD}" type="presOf" srcId="{82542EAB-C3B2-4B0B-9D32-351E3A185FBD}" destId="{2CED4515-86AC-480F-89D7-9A0CF1594779}" srcOrd="0" destOrd="0" presId="urn:microsoft.com/office/officeart/2008/layout/RadialCluster"/>
    <dgm:cxn modelId="{31E70598-837E-418E-B174-16CCC3675AD4}" srcId="{446575E9-E639-4E87-B675-89DACF08B8C1}" destId="{D36476D7-F6A2-460B-86E9-1BD778A37B0A}" srcOrd="2" destOrd="0" parTransId="{82542EAB-C3B2-4B0B-9D32-351E3A185FBD}" sibTransId="{D9637782-770F-4E5D-8956-AC4F8ADD682C}"/>
    <dgm:cxn modelId="{45396FC6-366E-442E-BEA3-FC43A85299C5}" type="presOf" srcId="{D36476D7-F6A2-460B-86E9-1BD778A37B0A}" destId="{6655FA03-6267-4A2D-ACA2-5267E215B049}" srcOrd="0" destOrd="0" presId="urn:microsoft.com/office/officeart/2008/layout/RadialCluster"/>
    <dgm:cxn modelId="{4DFCD7A6-2AC0-44AA-9E8D-79C6D9AAAB3A}" srcId="{446575E9-E639-4E87-B675-89DACF08B8C1}" destId="{45C46BCB-6678-43C6-B565-8491831A3D86}" srcOrd="0" destOrd="0" parTransId="{5AC122B9-3A2C-4EEE-8524-36BE0BF77650}" sibTransId="{B64AD524-1E8C-4B17-8FE6-4BD58B8AFEF7}"/>
    <dgm:cxn modelId="{051D300B-03CA-419D-9C6B-2239AA44321C}" type="presParOf" srcId="{624748CA-C2CB-4EB7-8F73-DECFBADDBD8C}" destId="{213F95E7-1603-4B90-B404-1B98D1F0FBDC}" srcOrd="0" destOrd="0" presId="urn:microsoft.com/office/officeart/2008/layout/RadialCluster"/>
    <dgm:cxn modelId="{CE168FD0-F814-4890-A8AA-DAA298BD18F3}" type="presParOf" srcId="{213F95E7-1603-4B90-B404-1B98D1F0FBDC}" destId="{2D19F13E-1C62-4F0B-95D9-009345A38D69}" srcOrd="0" destOrd="0" presId="urn:microsoft.com/office/officeart/2008/layout/RadialCluster"/>
    <dgm:cxn modelId="{27F1D7B8-A12C-47C1-974A-F942980DD75E}" type="presParOf" srcId="{213F95E7-1603-4B90-B404-1B98D1F0FBDC}" destId="{B6A91439-F3BE-4584-9133-11C90CE93ADD}" srcOrd="1" destOrd="0" presId="urn:microsoft.com/office/officeart/2008/layout/RadialCluster"/>
    <dgm:cxn modelId="{CA562FE4-10D4-4A92-80BE-68ADD00E58D1}" type="presParOf" srcId="{213F95E7-1603-4B90-B404-1B98D1F0FBDC}" destId="{A33306D6-1AED-4970-B63F-9E21950E2AFF}" srcOrd="2" destOrd="0" presId="urn:microsoft.com/office/officeart/2008/layout/RadialCluster"/>
    <dgm:cxn modelId="{DD5DBA3B-FB8D-4A9B-8879-F1543719D7A1}" type="presParOf" srcId="{213F95E7-1603-4B90-B404-1B98D1F0FBDC}" destId="{CD18EE5E-40CD-4B47-9A14-CBE8006AC73F}" srcOrd="3" destOrd="0" presId="urn:microsoft.com/office/officeart/2008/layout/RadialCluster"/>
    <dgm:cxn modelId="{A3AADAC2-B706-445B-8EA7-224BADE377D0}" type="presParOf" srcId="{213F95E7-1603-4B90-B404-1B98D1F0FBDC}" destId="{F6C28B17-53A9-49B2-B26B-131367185094}" srcOrd="4" destOrd="0" presId="urn:microsoft.com/office/officeart/2008/layout/RadialCluster"/>
    <dgm:cxn modelId="{280744FB-F15D-471C-B3AA-31A7E3EE5A50}" type="presParOf" srcId="{213F95E7-1603-4B90-B404-1B98D1F0FBDC}" destId="{2CED4515-86AC-480F-89D7-9A0CF1594779}" srcOrd="5" destOrd="0" presId="urn:microsoft.com/office/officeart/2008/layout/RadialCluster"/>
    <dgm:cxn modelId="{E0F11CA5-F920-48EA-B9A2-5F5C0B87F016}" type="presParOf" srcId="{213F95E7-1603-4B90-B404-1B98D1F0FBDC}" destId="{6655FA03-6267-4A2D-ACA2-5267E215B049}"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F16B47-9595-4B88-9B9A-BE775B062C81}"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B91D3179-6B43-4418-808D-41ECD798B39B}">
      <dgm:prSet phldrT="[Text]" custT="1"/>
      <dgm:spPr/>
      <dgm:t>
        <a:bodyPr/>
        <a:lstStyle/>
        <a:p>
          <a:r>
            <a:rPr lang="en-US" sz="2000" b="1" dirty="0">
              <a:latin typeface="Montserrat Light" pitchFamily="2" charset="77"/>
            </a:rPr>
            <a:t>Project management, communication, dissemination and exploitation </a:t>
          </a:r>
          <a:endParaRPr lang="en-US" sz="2000" dirty="0">
            <a:latin typeface="Montserrat Light" pitchFamily="2" charset="77"/>
          </a:endParaRPr>
        </a:p>
      </dgm:t>
    </dgm:pt>
    <dgm:pt modelId="{C9EBDAF0-967F-4912-9C0B-9617649E28A6}" type="parTrans" cxnId="{6E0D037F-5CC0-4985-8516-160E9E42251A}">
      <dgm:prSet/>
      <dgm:spPr/>
      <dgm:t>
        <a:bodyPr/>
        <a:lstStyle/>
        <a:p>
          <a:endParaRPr lang="en-US"/>
        </a:p>
      </dgm:t>
    </dgm:pt>
    <dgm:pt modelId="{222848A3-81D6-4651-895C-36E57EEEBD1A}" type="sibTrans" cxnId="{6E0D037F-5CC0-4985-8516-160E9E42251A}">
      <dgm:prSet/>
      <dgm:spPr/>
      <dgm:t>
        <a:bodyPr/>
        <a:lstStyle/>
        <a:p>
          <a:endParaRPr lang="en-US"/>
        </a:p>
      </dgm:t>
    </dgm:pt>
    <dgm:pt modelId="{62942258-EF0B-4E27-BF9D-4E4BE64ED9E8}">
      <dgm:prSet phldrT="[Text]" custT="1"/>
      <dgm:spPr/>
      <dgm:t>
        <a:bodyPr/>
        <a:lstStyle/>
        <a:p>
          <a:r>
            <a:rPr lang="en-US" sz="2400" b="1" dirty="0">
              <a:latin typeface="Montserrat Light" pitchFamily="2" charset="77"/>
            </a:rPr>
            <a:t>SESAME as a training centre </a:t>
          </a:r>
          <a:endParaRPr lang="en-US" sz="2400" dirty="0">
            <a:latin typeface="Montserrat Light" pitchFamily="2" charset="77"/>
          </a:endParaRPr>
        </a:p>
      </dgm:t>
    </dgm:pt>
    <dgm:pt modelId="{87867F01-0470-4BB0-A858-C675E88F52A0}" type="parTrans" cxnId="{EC453CCB-3510-492F-823F-1AEB8EC249EB}">
      <dgm:prSet/>
      <dgm:spPr/>
      <dgm:t>
        <a:bodyPr/>
        <a:lstStyle/>
        <a:p>
          <a:endParaRPr lang="en-US"/>
        </a:p>
      </dgm:t>
    </dgm:pt>
    <dgm:pt modelId="{AE2D020C-2ABF-496D-9D10-A89AA268082C}" type="sibTrans" cxnId="{EC453CCB-3510-492F-823F-1AEB8EC249EB}">
      <dgm:prSet/>
      <dgm:spPr/>
      <dgm:t>
        <a:bodyPr/>
        <a:lstStyle/>
        <a:p>
          <a:endParaRPr lang="en-US"/>
        </a:p>
      </dgm:t>
    </dgm:pt>
    <dgm:pt modelId="{CD4E5E2C-6D96-47CF-AB62-21D695295F42}">
      <dgm:prSet phldrT="[Text]" custT="1"/>
      <dgm:spPr/>
      <dgm:t>
        <a:bodyPr/>
        <a:lstStyle/>
        <a:p>
          <a:r>
            <a:rPr lang="en-US" sz="2000" b="1" dirty="0">
              <a:latin typeface="Montserrat Light" pitchFamily="2" charset="77"/>
            </a:rPr>
            <a:t>Strengthen SESAME user services </a:t>
          </a:r>
          <a:endParaRPr lang="en-US" sz="2000" dirty="0">
            <a:latin typeface="Montserrat Light" pitchFamily="2" charset="77"/>
          </a:endParaRPr>
        </a:p>
      </dgm:t>
    </dgm:pt>
    <dgm:pt modelId="{F0A6620A-E7A8-4F85-98A1-EACE295FDEB1}" type="parTrans" cxnId="{54C3B3B1-EEA3-4ADE-B42C-BB13B0DC28E3}">
      <dgm:prSet/>
      <dgm:spPr/>
      <dgm:t>
        <a:bodyPr/>
        <a:lstStyle/>
        <a:p>
          <a:endParaRPr lang="en-US"/>
        </a:p>
      </dgm:t>
    </dgm:pt>
    <dgm:pt modelId="{A1240EEB-F7DE-4C07-8D0E-FADE57AF8CD1}" type="sibTrans" cxnId="{54C3B3B1-EEA3-4ADE-B42C-BB13B0DC28E3}">
      <dgm:prSet/>
      <dgm:spPr/>
      <dgm:t>
        <a:bodyPr/>
        <a:lstStyle/>
        <a:p>
          <a:endParaRPr lang="en-US"/>
        </a:p>
      </dgm:t>
    </dgm:pt>
    <dgm:pt modelId="{AAFB6FB2-C22B-4584-8144-4EE7AD171C21}">
      <dgm:prSet custT="1"/>
      <dgm:spPr/>
      <dgm:t>
        <a:bodyPr/>
        <a:lstStyle/>
        <a:p>
          <a:r>
            <a:rPr lang="en-US" sz="2000" b="1" dirty="0">
              <a:latin typeface="Montserrat Light" pitchFamily="2" charset="77"/>
            </a:rPr>
            <a:t>Foster SESAME sustainability </a:t>
          </a:r>
          <a:endParaRPr lang="en-US" sz="2000" dirty="0">
            <a:latin typeface="Montserrat Light" pitchFamily="2" charset="77"/>
          </a:endParaRPr>
        </a:p>
      </dgm:t>
    </dgm:pt>
    <dgm:pt modelId="{A8E42C9D-B9D2-4817-8431-82A0375A23A7}" type="parTrans" cxnId="{E8E647AB-C33E-47D6-9193-D06F85D09290}">
      <dgm:prSet/>
      <dgm:spPr/>
      <dgm:t>
        <a:bodyPr/>
        <a:lstStyle/>
        <a:p>
          <a:endParaRPr lang="en-US"/>
        </a:p>
      </dgm:t>
    </dgm:pt>
    <dgm:pt modelId="{287A40E6-3B68-45DA-B1DA-7E0ED43AAB95}" type="sibTrans" cxnId="{E8E647AB-C33E-47D6-9193-D06F85D09290}">
      <dgm:prSet/>
      <dgm:spPr/>
      <dgm:t>
        <a:bodyPr/>
        <a:lstStyle/>
        <a:p>
          <a:endParaRPr lang="en-US"/>
        </a:p>
      </dgm:t>
    </dgm:pt>
    <dgm:pt modelId="{A1DDC0E4-C737-4A04-A95F-28A74AA01395}" type="pres">
      <dgm:prSet presAssocID="{ABF16B47-9595-4B88-9B9A-BE775B062C81}" presName="Name0" presStyleCnt="0">
        <dgm:presLayoutVars>
          <dgm:chMax val="7"/>
          <dgm:chPref val="7"/>
          <dgm:dir/>
        </dgm:presLayoutVars>
      </dgm:prSet>
      <dgm:spPr/>
      <dgm:t>
        <a:bodyPr/>
        <a:lstStyle/>
        <a:p>
          <a:endParaRPr lang="en-US"/>
        </a:p>
      </dgm:t>
    </dgm:pt>
    <dgm:pt modelId="{25577153-F10A-4E3C-8FF5-269A79E42050}" type="pres">
      <dgm:prSet presAssocID="{ABF16B47-9595-4B88-9B9A-BE775B062C81}" presName="Name1" presStyleCnt="0"/>
      <dgm:spPr/>
    </dgm:pt>
    <dgm:pt modelId="{301F2D78-6BB7-43DA-9C26-BB527A52749B}" type="pres">
      <dgm:prSet presAssocID="{ABF16B47-9595-4B88-9B9A-BE775B062C81}" presName="cycle" presStyleCnt="0"/>
      <dgm:spPr/>
    </dgm:pt>
    <dgm:pt modelId="{450B13FC-9647-4860-A1C1-F8B07D114434}" type="pres">
      <dgm:prSet presAssocID="{ABF16B47-9595-4B88-9B9A-BE775B062C81}" presName="srcNode" presStyleLbl="node1" presStyleIdx="0" presStyleCnt="4"/>
      <dgm:spPr/>
    </dgm:pt>
    <dgm:pt modelId="{7B7D4D59-A4D3-4863-BBA5-627E2BCD409C}" type="pres">
      <dgm:prSet presAssocID="{ABF16B47-9595-4B88-9B9A-BE775B062C81}" presName="conn" presStyleLbl="parChTrans1D2" presStyleIdx="0" presStyleCnt="1"/>
      <dgm:spPr/>
      <dgm:t>
        <a:bodyPr/>
        <a:lstStyle/>
        <a:p>
          <a:endParaRPr lang="en-US"/>
        </a:p>
      </dgm:t>
    </dgm:pt>
    <dgm:pt modelId="{580BE09E-F878-4668-9A17-8087E4C9864F}" type="pres">
      <dgm:prSet presAssocID="{ABF16B47-9595-4B88-9B9A-BE775B062C81}" presName="extraNode" presStyleLbl="node1" presStyleIdx="0" presStyleCnt="4"/>
      <dgm:spPr/>
    </dgm:pt>
    <dgm:pt modelId="{685DCC39-7212-41F5-8DC7-79860D24AC60}" type="pres">
      <dgm:prSet presAssocID="{ABF16B47-9595-4B88-9B9A-BE775B062C81}" presName="dstNode" presStyleLbl="node1" presStyleIdx="0" presStyleCnt="4"/>
      <dgm:spPr/>
    </dgm:pt>
    <dgm:pt modelId="{C5D65A58-2B3C-44DA-B1C9-5DFD0F80FA59}" type="pres">
      <dgm:prSet presAssocID="{B91D3179-6B43-4418-808D-41ECD798B39B}" presName="text_1" presStyleLbl="node1" presStyleIdx="0" presStyleCnt="4">
        <dgm:presLayoutVars>
          <dgm:bulletEnabled val="1"/>
        </dgm:presLayoutVars>
      </dgm:prSet>
      <dgm:spPr/>
      <dgm:t>
        <a:bodyPr/>
        <a:lstStyle/>
        <a:p>
          <a:endParaRPr lang="en-US"/>
        </a:p>
      </dgm:t>
    </dgm:pt>
    <dgm:pt modelId="{ACFF2C23-A85E-45CE-8AD3-F632F1BCE570}" type="pres">
      <dgm:prSet presAssocID="{B91D3179-6B43-4418-808D-41ECD798B39B}" presName="accent_1" presStyleCnt="0"/>
      <dgm:spPr/>
    </dgm:pt>
    <dgm:pt modelId="{15155CFF-61AC-49B0-8D33-F1099A80509A}" type="pres">
      <dgm:prSet presAssocID="{B91D3179-6B43-4418-808D-41ECD798B39B}" presName="accentRepeatNode" presStyleLbl="solidFgAcc1" presStyleIdx="0" presStyleCnt="4"/>
      <dgm:spPr/>
    </dgm:pt>
    <dgm:pt modelId="{9C75A4EF-320E-41D4-B28C-41BFDDCC3D9B}" type="pres">
      <dgm:prSet presAssocID="{AAFB6FB2-C22B-4584-8144-4EE7AD171C21}" presName="text_2" presStyleLbl="node1" presStyleIdx="1" presStyleCnt="4">
        <dgm:presLayoutVars>
          <dgm:bulletEnabled val="1"/>
        </dgm:presLayoutVars>
      </dgm:prSet>
      <dgm:spPr/>
      <dgm:t>
        <a:bodyPr/>
        <a:lstStyle/>
        <a:p>
          <a:endParaRPr lang="en-US"/>
        </a:p>
      </dgm:t>
    </dgm:pt>
    <dgm:pt modelId="{BB3DEF38-9413-492F-8444-D5B94A65F3B4}" type="pres">
      <dgm:prSet presAssocID="{AAFB6FB2-C22B-4584-8144-4EE7AD171C21}" presName="accent_2" presStyleCnt="0"/>
      <dgm:spPr/>
    </dgm:pt>
    <dgm:pt modelId="{6AFAD708-1F3D-46AE-822A-1B2B83580495}" type="pres">
      <dgm:prSet presAssocID="{AAFB6FB2-C22B-4584-8144-4EE7AD171C21}" presName="accentRepeatNode" presStyleLbl="solidFgAcc1" presStyleIdx="1" presStyleCnt="4"/>
      <dgm:spPr/>
    </dgm:pt>
    <dgm:pt modelId="{2FBFB1A8-A201-41E0-8AA6-C0CC35D3ADEC}" type="pres">
      <dgm:prSet presAssocID="{62942258-EF0B-4E27-BF9D-4E4BE64ED9E8}" presName="text_3" presStyleLbl="node1" presStyleIdx="2" presStyleCnt="4">
        <dgm:presLayoutVars>
          <dgm:bulletEnabled val="1"/>
        </dgm:presLayoutVars>
      </dgm:prSet>
      <dgm:spPr/>
      <dgm:t>
        <a:bodyPr/>
        <a:lstStyle/>
        <a:p>
          <a:endParaRPr lang="en-US"/>
        </a:p>
      </dgm:t>
    </dgm:pt>
    <dgm:pt modelId="{A94DB8CF-43B2-4D6D-A8E0-F26FDC362865}" type="pres">
      <dgm:prSet presAssocID="{62942258-EF0B-4E27-BF9D-4E4BE64ED9E8}" presName="accent_3" presStyleCnt="0"/>
      <dgm:spPr/>
    </dgm:pt>
    <dgm:pt modelId="{03928D81-1DDA-436F-8BBA-7F1CF914606D}" type="pres">
      <dgm:prSet presAssocID="{62942258-EF0B-4E27-BF9D-4E4BE64ED9E8}" presName="accentRepeatNode" presStyleLbl="solidFgAcc1" presStyleIdx="2" presStyleCnt="4"/>
      <dgm:spPr/>
    </dgm:pt>
    <dgm:pt modelId="{C56DE6DA-295F-4563-B76C-97C457D3E0D4}" type="pres">
      <dgm:prSet presAssocID="{CD4E5E2C-6D96-47CF-AB62-21D695295F42}" presName="text_4" presStyleLbl="node1" presStyleIdx="3" presStyleCnt="4">
        <dgm:presLayoutVars>
          <dgm:bulletEnabled val="1"/>
        </dgm:presLayoutVars>
      </dgm:prSet>
      <dgm:spPr/>
      <dgm:t>
        <a:bodyPr/>
        <a:lstStyle/>
        <a:p>
          <a:endParaRPr lang="en-US"/>
        </a:p>
      </dgm:t>
    </dgm:pt>
    <dgm:pt modelId="{E5C4DF61-FD19-43D7-A1C4-861E83677D73}" type="pres">
      <dgm:prSet presAssocID="{CD4E5E2C-6D96-47CF-AB62-21D695295F42}" presName="accent_4" presStyleCnt="0"/>
      <dgm:spPr/>
    </dgm:pt>
    <dgm:pt modelId="{21D7C8F6-16E5-48EC-907B-08CA66BBEA81}" type="pres">
      <dgm:prSet presAssocID="{CD4E5E2C-6D96-47CF-AB62-21D695295F42}" presName="accentRepeatNode" presStyleLbl="solidFgAcc1" presStyleIdx="3" presStyleCnt="4"/>
      <dgm:spPr/>
    </dgm:pt>
  </dgm:ptLst>
  <dgm:cxnLst>
    <dgm:cxn modelId="{62B3DF84-D667-4A14-8EE5-C37ACCDB3510}" type="presOf" srcId="{B91D3179-6B43-4418-808D-41ECD798B39B}" destId="{C5D65A58-2B3C-44DA-B1C9-5DFD0F80FA59}" srcOrd="0" destOrd="0" presId="urn:microsoft.com/office/officeart/2008/layout/VerticalCurvedList"/>
    <dgm:cxn modelId="{19BBF4A0-5FC9-4433-A1EC-DD3028CAC5E2}" type="presOf" srcId="{222848A3-81D6-4651-895C-36E57EEEBD1A}" destId="{7B7D4D59-A4D3-4863-BBA5-627E2BCD409C}" srcOrd="0" destOrd="0" presId="urn:microsoft.com/office/officeart/2008/layout/VerticalCurvedList"/>
    <dgm:cxn modelId="{82908301-33EC-4E35-A076-08F8B5D77D80}" type="presOf" srcId="{AAFB6FB2-C22B-4584-8144-4EE7AD171C21}" destId="{9C75A4EF-320E-41D4-B28C-41BFDDCC3D9B}" srcOrd="0" destOrd="0" presId="urn:microsoft.com/office/officeart/2008/layout/VerticalCurvedList"/>
    <dgm:cxn modelId="{612867E4-C2FC-44D7-89D1-11566B8E21C0}" type="presOf" srcId="{62942258-EF0B-4E27-BF9D-4E4BE64ED9E8}" destId="{2FBFB1A8-A201-41E0-8AA6-C0CC35D3ADEC}" srcOrd="0" destOrd="0" presId="urn:microsoft.com/office/officeart/2008/layout/VerticalCurvedList"/>
    <dgm:cxn modelId="{54C3B3B1-EEA3-4ADE-B42C-BB13B0DC28E3}" srcId="{ABF16B47-9595-4B88-9B9A-BE775B062C81}" destId="{CD4E5E2C-6D96-47CF-AB62-21D695295F42}" srcOrd="3" destOrd="0" parTransId="{F0A6620A-E7A8-4F85-98A1-EACE295FDEB1}" sibTransId="{A1240EEB-F7DE-4C07-8D0E-FADE57AF8CD1}"/>
    <dgm:cxn modelId="{EC453CCB-3510-492F-823F-1AEB8EC249EB}" srcId="{ABF16B47-9595-4B88-9B9A-BE775B062C81}" destId="{62942258-EF0B-4E27-BF9D-4E4BE64ED9E8}" srcOrd="2" destOrd="0" parTransId="{87867F01-0470-4BB0-A858-C675E88F52A0}" sibTransId="{AE2D020C-2ABF-496D-9D10-A89AA268082C}"/>
    <dgm:cxn modelId="{94129086-A454-420D-8BE8-05EAECA8BEA7}" type="presOf" srcId="{ABF16B47-9595-4B88-9B9A-BE775B062C81}" destId="{A1DDC0E4-C737-4A04-A95F-28A74AA01395}" srcOrd="0" destOrd="0" presId="urn:microsoft.com/office/officeart/2008/layout/VerticalCurvedList"/>
    <dgm:cxn modelId="{6E0D037F-5CC0-4985-8516-160E9E42251A}" srcId="{ABF16B47-9595-4B88-9B9A-BE775B062C81}" destId="{B91D3179-6B43-4418-808D-41ECD798B39B}" srcOrd="0" destOrd="0" parTransId="{C9EBDAF0-967F-4912-9C0B-9617649E28A6}" sibTransId="{222848A3-81D6-4651-895C-36E57EEEBD1A}"/>
    <dgm:cxn modelId="{9D84AA1D-D8BC-4340-BE3A-67AB519D59FA}" type="presOf" srcId="{CD4E5E2C-6D96-47CF-AB62-21D695295F42}" destId="{C56DE6DA-295F-4563-B76C-97C457D3E0D4}" srcOrd="0" destOrd="0" presId="urn:microsoft.com/office/officeart/2008/layout/VerticalCurvedList"/>
    <dgm:cxn modelId="{E8E647AB-C33E-47D6-9193-D06F85D09290}" srcId="{ABF16B47-9595-4B88-9B9A-BE775B062C81}" destId="{AAFB6FB2-C22B-4584-8144-4EE7AD171C21}" srcOrd="1" destOrd="0" parTransId="{A8E42C9D-B9D2-4817-8431-82A0375A23A7}" sibTransId="{287A40E6-3B68-45DA-B1DA-7E0ED43AAB95}"/>
    <dgm:cxn modelId="{A7D73B38-F32E-445E-9FA0-43F70400D175}" type="presParOf" srcId="{A1DDC0E4-C737-4A04-A95F-28A74AA01395}" destId="{25577153-F10A-4E3C-8FF5-269A79E42050}" srcOrd="0" destOrd="0" presId="urn:microsoft.com/office/officeart/2008/layout/VerticalCurvedList"/>
    <dgm:cxn modelId="{96B702D2-43B6-4E87-B14C-7D8253966500}" type="presParOf" srcId="{25577153-F10A-4E3C-8FF5-269A79E42050}" destId="{301F2D78-6BB7-43DA-9C26-BB527A52749B}" srcOrd="0" destOrd="0" presId="urn:microsoft.com/office/officeart/2008/layout/VerticalCurvedList"/>
    <dgm:cxn modelId="{57C2C396-FC25-4BE6-A400-D9116F3A939A}" type="presParOf" srcId="{301F2D78-6BB7-43DA-9C26-BB527A52749B}" destId="{450B13FC-9647-4860-A1C1-F8B07D114434}" srcOrd="0" destOrd="0" presId="urn:microsoft.com/office/officeart/2008/layout/VerticalCurvedList"/>
    <dgm:cxn modelId="{B46236B7-7029-4B07-AB08-A5DE714AFD30}" type="presParOf" srcId="{301F2D78-6BB7-43DA-9C26-BB527A52749B}" destId="{7B7D4D59-A4D3-4863-BBA5-627E2BCD409C}" srcOrd="1" destOrd="0" presId="urn:microsoft.com/office/officeart/2008/layout/VerticalCurvedList"/>
    <dgm:cxn modelId="{1F4B4D73-7959-49C4-8038-32508A165EFA}" type="presParOf" srcId="{301F2D78-6BB7-43DA-9C26-BB527A52749B}" destId="{580BE09E-F878-4668-9A17-8087E4C9864F}" srcOrd="2" destOrd="0" presId="urn:microsoft.com/office/officeart/2008/layout/VerticalCurvedList"/>
    <dgm:cxn modelId="{00E15421-CF1A-4E3F-A149-609DD2B082A6}" type="presParOf" srcId="{301F2D78-6BB7-43DA-9C26-BB527A52749B}" destId="{685DCC39-7212-41F5-8DC7-79860D24AC60}" srcOrd="3" destOrd="0" presId="urn:microsoft.com/office/officeart/2008/layout/VerticalCurvedList"/>
    <dgm:cxn modelId="{DE0E9E84-FD60-4FC0-9EE6-3BBB20BA319A}" type="presParOf" srcId="{25577153-F10A-4E3C-8FF5-269A79E42050}" destId="{C5D65A58-2B3C-44DA-B1C9-5DFD0F80FA59}" srcOrd="1" destOrd="0" presId="urn:microsoft.com/office/officeart/2008/layout/VerticalCurvedList"/>
    <dgm:cxn modelId="{D662310C-125E-4C7F-98C2-26C42CD3E840}" type="presParOf" srcId="{25577153-F10A-4E3C-8FF5-269A79E42050}" destId="{ACFF2C23-A85E-45CE-8AD3-F632F1BCE570}" srcOrd="2" destOrd="0" presId="urn:microsoft.com/office/officeart/2008/layout/VerticalCurvedList"/>
    <dgm:cxn modelId="{026D3A57-F4E4-4B7F-A444-ACC70663147D}" type="presParOf" srcId="{ACFF2C23-A85E-45CE-8AD3-F632F1BCE570}" destId="{15155CFF-61AC-49B0-8D33-F1099A80509A}" srcOrd="0" destOrd="0" presId="urn:microsoft.com/office/officeart/2008/layout/VerticalCurvedList"/>
    <dgm:cxn modelId="{55009C22-D9D0-4D36-A4A3-607DBA1C9B2A}" type="presParOf" srcId="{25577153-F10A-4E3C-8FF5-269A79E42050}" destId="{9C75A4EF-320E-41D4-B28C-41BFDDCC3D9B}" srcOrd="3" destOrd="0" presId="urn:microsoft.com/office/officeart/2008/layout/VerticalCurvedList"/>
    <dgm:cxn modelId="{C47EFB04-AC2A-4139-B45A-DCB597565A3B}" type="presParOf" srcId="{25577153-F10A-4E3C-8FF5-269A79E42050}" destId="{BB3DEF38-9413-492F-8444-D5B94A65F3B4}" srcOrd="4" destOrd="0" presId="urn:microsoft.com/office/officeart/2008/layout/VerticalCurvedList"/>
    <dgm:cxn modelId="{5C576907-B26E-4E18-9522-C593647617C8}" type="presParOf" srcId="{BB3DEF38-9413-492F-8444-D5B94A65F3B4}" destId="{6AFAD708-1F3D-46AE-822A-1B2B83580495}" srcOrd="0" destOrd="0" presId="urn:microsoft.com/office/officeart/2008/layout/VerticalCurvedList"/>
    <dgm:cxn modelId="{71775255-86A5-4EE3-9D87-61C9B889A2E3}" type="presParOf" srcId="{25577153-F10A-4E3C-8FF5-269A79E42050}" destId="{2FBFB1A8-A201-41E0-8AA6-C0CC35D3ADEC}" srcOrd="5" destOrd="0" presId="urn:microsoft.com/office/officeart/2008/layout/VerticalCurvedList"/>
    <dgm:cxn modelId="{B772D70F-EFA3-437F-A2C6-9EC36EDC0607}" type="presParOf" srcId="{25577153-F10A-4E3C-8FF5-269A79E42050}" destId="{A94DB8CF-43B2-4D6D-A8E0-F26FDC362865}" srcOrd="6" destOrd="0" presId="urn:microsoft.com/office/officeart/2008/layout/VerticalCurvedList"/>
    <dgm:cxn modelId="{323BDA6D-B2C5-4610-ABB8-F77D2C976417}" type="presParOf" srcId="{A94DB8CF-43B2-4D6D-A8E0-F26FDC362865}" destId="{03928D81-1DDA-436F-8BBA-7F1CF914606D}" srcOrd="0" destOrd="0" presId="urn:microsoft.com/office/officeart/2008/layout/VerticalCurvedList"/>
    <dgm:cxn modelId="{64A4A9FA-5349-4313-A145-DE8F8398988E}" type="presParOf" srcId="{25577153-F10A-4E3C-8FF5-269A79E42050}" destId="{C56DE6DA-295F-4563-B76C-97C457D3E0D4}" srcOrd="7" destOrd="0" presId="urn:microsoft.com/office/officeart/2008/layout/VerticalCurvedList"/>
    <dgm:cxn modelId="{830C1D69-8EF9-4AA6-89C9-FFEE81E68945}" type="presParOf" srcId="{25577153-F10A-4E3C-8FF5-269A79E42050}" destId="{E5C4DF61-FD19-43D7-A1C4-861E83677D73}" srcOrd="8" destOrd="0" presId="urn:microsoft.com/office/officeart/2008/layout/VerticalCurvedList"/>
    <dgm:cxn modelId="{39F40A5C-24B6-44CC-B7F8-2A65CB332F60}" type="presParOf" srcId="{E5C4DF61-FD19-43D7-A1C4-861E83677D73}" destId="{21D7C8F6-16E5-48EC-907B-08CA66BBEA8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9196FE-139B-D84E-8317-789053EE603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485532C-6D76-3146-BD87-1CCC3CB88F47}">
      <dgm:prSet/>
      <dgm:spPr/>
      <dgm:t>
        <a:bodyPr/>
        <a:lstStyle/>
        <a:p>
          <a:r>
            <a:rPr lang="de-DE" b="1"/>
            <a:t>Sep 2025</a:t>
          </a:r>
          <a:endParaRPr lang="en-JO"/>
        </a:p>
      </dgm:t>
    </dgm:pt>
    <dgm:pt modelId="{FAF8AD4D-2D5F-9646-B524-00CF32F82389}" type="parTrans" cxnId="{D0CE6289-05FF-DA44-81E4-6C8BBF2263A4}">
      <dgm:prSet/>
      <dgm:spPr/>
      <dgm:t>
        <a:bodyPr/>
        <a:lstStyle/>
        <a:p>
          <a:endParaRPr lang="en-US"/>
        </a:p>
      </dgm:t>
    </dgm:pt>
    <dgm:pt modelId="{53F9DE52-DA1F-CA4D-8252-080CDAC43FC3}" type="sibTrans" cxnId="{D0CE6289-05FF-DA44-81E4-6C8BBF2263A4}">
      <dgm:prSet/>
      <dgm:spPr/>
      <dgm:t>
        <a:bodyPr/>
        <a:lstStyle/>
        <a:p>
          <a:endParaRPr lang="en-US"/>
        </a:p>
      </dgm:t>
    </dgm:pt>
    <dgm:pt modelId="{14A4785E-5F77-D545-9576-290D7D433C53}">
      <dgm:prSet/>
      <dgm:spPr/>
      <dgm:t>
        <a:bodyPr/>
        <a:lstStyle/>
        <a:p>
          <a:r>
            <a:rPr lang="de-DE"/>
            <a:t>extended visit of Profs. Abu Saa (AAUP), Hawash (Birzeit U.), and Saadeddin (Al Najah U.) to MPI Stuttgart</a:t>
          </a:r>
          <a:endParaRPr lang="en-JO"/>
        </a:p>
      </dgm:t>
    </dgm:pt>
    <dgm:pt modelId="{0644B147-F5A2-D64C-A96D-2A6C90142C10}" type="parTrans" cxnId="{B5850E65-0CD1-A14C-8440-DDED0B74D74A}">
      <dgm:prSet/>
      <dgm:spPr/>
      <dgm:t>
        <a:bodyPr/>
        <a:lstStyle/>
        <a:p>
          <a:endParaRPr lang="en-US"/>
        </a:p>
      </dgm:t>
    </dgm:pt>
    <dgm:pt modelId="{93F59F2B-EE47-0D4C-95CC-37CC90C52E4B}" type="sibTrans" cxnId="{B5850E65-0CD1-A14C-8440-DDED0B74D74A}">
      <dgm:prSet/>
      <dgm:spPr/>
      <dgm:t>
        <a:bodyPr/>
        <a:lstStyle/>
        <a:p>
          <a:endParaRPr lang="en-US"/>
        </a:p>
      </dgm:t>
    </dgm:pt>
    <dgm:pt modelId="{0520B4B2-E843-2747-B15E-4CA7C3B1CB04}">
      <dgm:prSet/>
      <dgm:spPr/>
      <dgm:t>
        <a:bodyPr/>
        <a:lstStyle/>
        <a:p>
          <a:r>
            <a:rPr lang="de-DE"/>
            <a:t>Drs. Omareya and Adballah begin postdoctoral training at MPI </a:t>
          </a:r>
          <a:endParaRPr lang="en-JO"/>
        </a:p>
      </dgm:t>
    </dgm:pt>
    <dgm:pt modelId="{69F75764-D7AF-F148-A3D5-4C9111EFF037}" type="parTrans" cxnId="{C867C3CC-B7DB-2646-9714-86EF5D6C8842}">
      <dgm:prSet/>
      <dgm:spPr/>
      <dgm:t>
        <a:bodyPr/>
        <a:lstStyle/>
        <a:p>
          <a:endParaRPr lang="en-US"/>
        </a:p>
      </dgm:t>
    </dgm:pt>
    <dgm:pt modelId="{E0E84DA8-9C36-D44E-9CE9-5ACB57B95899}" type="sibTrans" cxnId="{C867C3CC-B7DB-2646-9714-86EF5D6C8842}">
      <dgm:prSet/>
      <dgm:spPr/>
      <dgm:t>
        <a:bodyPr/>
        <a:lstStyle/>
        <a:p>
          <a:endParaRPr lang="en-US"/>
        </a:p>
      </dgm:t>
    </dgm:pt>
    <dgm:pt modelId="{1E6199D7-D4EA-234D-A7A4-27AAFC4BFB4D}">
      <dgm:prSet/>
      <dgm:spPr/>
      <dgm:t>
        <a:bodyPr/>
        <a:lstStyle/>
        <a:p>
          <a:r>
            <a:rPr lang="de-DE" b="1"/>
            <a:t>Jan 2026</a:t>
          </a:r>
          <a:endParaRPr lang="en-JO"/>
        </a:p>
      </dgm:t>
    </dgm:pt>
    <dgm:pt modelId="{6684C2F3-7F75-3E43-9FA3-624FB81F034F}" type="parTrans" cxnId="{7CDE3041-D9EE-B84F-8C3A-48028611FD08}">
      <dgm:prSet/>
      <dgm:spPr/>
      <dgm:t>
        <a:bodyPr/>
        <a:lstStyle/>
        <a:p>
          <a:endParaRPr lang="en-US"/>
        </a:p>
      </dgm:t>
    </dgm:pt>
    <dgm:pt modelId="{6BF80E9D-BB34-2448-B732-7ECBE825D0BB}" type="sibTrans" cxnId="{7CDE3041-D9EE-B84F-8C3A-48028611FD08}">
      <dgm:prSet/>
      <dgm:spPr/>
      <dgm:t>
        <a:bodyPr/>
        <a:lstStyle/>
        <a:p>
          <a:endParaRPr lang="en-US"/>
        </a:p>
      </dgm:t>
    </dgm:pt>
    <dgm:pt modelId="{66CED6CA-7142-BE4C-82B3-3E7E0D7A61F5}">
      <dgm:prSet/>
      <dgm:spPr/>
      <dgm:t>
        <a:bodyPr/>
        <a:lstStyle/>
        <a:p>
          <a:r>
            <a:rPr lang="de-DE"/>
            <a:t>transfer of sputtering chamber and atomic force microscope to SESAME  </a:t>
          </a:r>
          <a:endParaRPr lang="en-JO"/>
        </a:p>
      </dgm:t>
    </dgm:pt>
    <dgm:pt modelId="{D3A82126-807C-264A-B955-A2BAF95EEB04}" type="parTrans" cxnId="{112171C4-5806-3D44-BC90-CC54AAC75C27}">
      <dgm:prSet/>
      <dgm:spPr/>
      <dgm:t>
        <a:bodyPr/>
        <a:lstStyle/>
        <a:p>
          <a:endParaRPr lang="en-US"/>
        </a:p>
      </dgm:t>
    </dgm:pt>
    <dgm:pt modelId="{44F3BF53-AD03-0E47-9D1A-B40DF888037B}" type="sibTrans" cxnId="{112171C4-5806-3D44-BC90-CC54AAC75C27}">
      <dgm:prSet/>
      <dgm:spPr/>
      <dgm:t>
        <a:bodyPr/>
        <a:lstStyle/>
        <a:p>
          <a:endParaRPr lang="en-US"/>
        </a:p>
      </dgm:t>
    </dgm:pt>
    <dgm:pt modelId="{325D0E62-BB7A-2C49-B84D-6A78F5B7BCCD}">
      <dgm:prSet/>
      <dgm:spPr/>
      <dgm:t>
        <a:bodyPr/>
        <a:lstStyle/>
        <a:p>
          <a:r>
            <a:rPr lang="de-DE"/>
            <a:t>Dr. Omareya moves to SESAME</a:t>
          </a:r>
          <a:endParaRPr lang="en-JO"/>
        </a:p>
      </dgm:t>
    </dgm:pt>
    <dgm:pt modelId="{5D0C7347-E171-7448-9CFE-1D8FECF241F6}" type="parTrans" cxnId="{F528924F-E643-794F-8F12-C0C5862E7D16}">
      <dgm:prSet/>
      <dgm:spPr/>
      <dgm:t>
        <a:bodyPr/>
        <a:lstStyle/>
        <a:p>
          <a:endParaRPr lang="en-US"/>
        </a:p>
      </dgm:t>
    </dgm:pt>
    <dgm:pt modelId="{DA0F3292-FF67-5842-9ECD-A2944D4CB2C5}" type="sibTrans" cxnId="{F528924F-E643-794F-8F12-C0C5862E7D16}">
      <dgm:prSet/>
      <dgm:spPr/>
      <dgm:t>
        <a:bodyPr/>
        <a:lstStyle/>
        <a:p>
          <a:endParaRPr lang="en-US"/>
        </a:p>
      </dgm:t>
    </dgm:pt>
    <dgm:pt modelId="{F28A5269-F1CE-D449-AF3D-DCB0334EAC52}">
      <dgm:prSet/>
      <dgm:spPr/>
      <dgm:t>
        <a:bodyPr/>
        <a:lstStyle/>
        <a:p>
          <a:r>
            <a:rPr lang="de-DE" b="1"/>
            <a:t>Jan – Mar 2026</a:t>
          </a:r>
          <a:endParaRPr lang="en-JO"/>
        </a:p>
      </dgm:t>
    </dgm:pt>
    <dgm:pt modelId="{52C72218-747F-5D4B-A251-B9ED91CD67E8}" type="parTrans" cxnId="{E6F056BB-23E7-9D44-8B74-23E8BAD431EC}">
      <dgm:prSet/>
      <dgm:spPr/>
      <dgm:t>
        <a:bodyPr/>
        <a:lstStyle/>
        <a:p>
          <a:endParaRPr lang="en-US"/>
        </a:p>
      </dgm:t>
    </dgm:pt>
    <dgm:pt modelId="{D6ABEA2A-895B-4F4B-BBFD-770F30CF6879}" type="sibTrans" cxnId="{E6F056BB-23E7-9D44-8B74-23E8BAD431EC}">
      <dgm:prSet/>
      <dgm:spPr/>
      <dgm:t>
        <a:bodyPr/>
        <a:lstStyle/>
        <a:p>
          <a:endParaRPr lang="en-US"/>
        </a:p>
      </dgm:t>
    </dgm:pt>
    <dgm:pt modelId="{F7EF2FEB-0179-5244-8A14-4C8BFEC0F3FD}">
      <dgm:prSet/>
      <dgm:spPr/>
      <dgm:t>
        <a:bodyPr/>
        <a:lstStyle/>
        <a:p>
          <a:r>
            <a:rPr lang="de-DE" dirty="0" err="1"/>
            <a:t>commissioning</a:t>
          </a:r>
          <a:r>
            <a:rPr lang="de-DE" dirty="0"/>
            <a:t> </a:t>
          </a:r>
          <a:r>
            <a:rPr lang="de-DE" dirty="0" err="1"/>
            <a:t>of</a:t>
          </a:r>
          <a:r>
            <a:rPr lang="de-DE" dirty="0"/>
            <a:t> </a:t>
          </a:r>
          <a:r>
            <a:rPr lang="de-DE" dirty="0" err="1"/>
            <a:t>instruments</a:t>
          </a:r>
          <a:r>
            <a:rPr lang="de-DE" dirty="0"/>
            <a:t> at SESAME</a:t>
          </a:r>
          <a:endParaRPr lang="en-JO" dirty="0"/>
        </a:p>
      </dgm:t>
    </dgm:pt>
    <dgm:pt modelId="{CBEB4A82-D416-0041-A920-FBAE90F22539}" type="parTrans" cxnId="{AFA4040F-9AD5-C847-BCA0-B7F9AE5662CE}">
      <dgm:prSet/>
      <dgm:spPr/>
      <dgm:t>
        <a:bodyPr/>
        <a:lstStyle/>
        <a:p>
          <a:endParaRPr lang="en-US"/>
        </a:p>
      </dgm:t>
    </dgm:pt>
    <dgm:pt modelId="{5051C97D-EBFB-664C-B518-563A08D8DC5A}" type="sibTrans" cxnId="{AFA4040F-9AD5-C847-BCA0-B7F9AE5662CE}">
      <dgm:prSet/>
      <dgm:spPr/>
      <dgm:t>
        <a:bodyPr/>
        <a:lstStyle/>
        <a:p>
          <a:endParaRPr lang="en-US"/>
        </a:p>
      </dgm:t>
    </dgm:pt>
    <dgm:pt modelId="{8E02AB04-969B-814E-A6DE-44FEAEBF8D23}">
      <dgm:prSet/>
      <dgm:spPr/>
      <dgm:t>
        <a:bodyPr/>
        <a:lstStyle/>
        <a:p>
          <a:r>
            <a:rPr lang="de-DE"/>
            <a:t>submission of initial joint publications</a:t>
          </a:r>
          <a:endParaRPr lang="en-JO"/>
        </a:p>
      </dgm:t>
    </dgm:pt>
    <dgm:pt modelId="{D3390203-1AB2-524B-B0FF-A5E0DAAAD296}" type="parTrans" cxnId="{080A3D23-1488-5B4F-A842-D3FEE2359101}">
      <dgm:prSet/>
      <dgm:spPr/>
      <dgm:t>
        <a:bodyPr/>
        <a:lstStyle/>
        <a:p>
          <a:endParaRPr lang="en-US"/>
        </a:p>
      </dgm:t>
    </dgm:pt>
    <dgm:pt modelId="{F1D81F19-B3AD-7045-88F6-8716C9BA19FA}" type="sibTrans" cxnId="{080A3D23-1488-5B4F-A842-D3FEE2359101}">
      <dgm:prSet/>
      <dgm:spPr/>
      <dgm:t>
        <a:bodyPr/>
        <a:lstStyle/>
        <a:p>
          <a:endParaRPr lang="en-US"/>
        </a:p>
      </dgm:t>
    </dgm:pt>
    <dgm:pt modelId="{584AD7EE-29E6-854A-85F6-56E78FCC79EE}">
      <dgm:prSet/>
      <dgm:spPr/>
      <dgm:t>
        <a:bodyPr/>
        <a:lstStyle/>
        <a:p>
          <a:r>
            <a:rPr lang="de-DE"/>
            <a:t>preparation of funding proposals</a:t>
          </a:r>
          <a:endParaRPr lang="en-JO"/>
        </a:p>
      </dgm:t>
    </dgm:pt>
    <dgm:pt modelId="{E99BE9E5-50EE-0A46-AC47-C91034BEF818}" type="parTrans" cxnId="{C3BE55C2-2AD7-A74F-A4AC-FF4EFCCF8B69}">
      <dgm:prSet/>
      <dgm:spPr/>
      <dgm:t>
        <a:bodyPr/>
        <a:lstStyle/>
        <a:p>
          <a:endParaRPr lang="en-US"/>
        </a:p>
      </dgm:t>
    </dgm:pt>
    <dgm:pt modelId="{ECB8D2DA-DB9E-704D-A762-607A92BB7493}" type="sibTrans" cxnId="{C3BE55C2-2AD7-A74F-A4AC-FF4EFCCF8B69}">
      <dgm:prSet/>
      <dgm:spPr/>
      <dgm:t>
        <a:bodyPr/>
        <a:lstStyle/>
        <a:p>
          <a:endParaRPr lang="en-US"/>
        </a:p>
      </dgm:t>
    </dgm:pt>
    <dgm:pt modelId="{38762DBB-F5CA-6A4E-BE19-EF6D2C577431}">
      <dgm:prSet/>
      <dgm:spPr/>
      <dgm:t>
        <a:bodyPr/>
        <a:lstStyle/>
        <a:p>
          <a:r>
            <a:rPr lang="de-DE" b="1" dirty="0"/>
            <a:t>Apr 7-9, 2026 </a:t>
          </a:r>
          <a:r>
            <a:rPr lang="de-DE" dirty="0" err="1"/>
            <a:t>workshop</a:t>
          </a:r>
          <a:r>
            <a:rPr lang="de-DE" dirty="0"/>
            <a:t> in Stuttgart</a:t>
          </a:r>
          <a:endParaRPr lang="en-JO" dirty="0"/>
        </a:p>
      </dgm:t>
    </dgm:pt>
    <dgm:pt modelId="{B48AF54F-3003-6240-9764-9030F6AEF8B7}" type="parTrans" cxnId="{5C6B4146-8CB3-3041-838B-B013CA024418}">
      <dgm:prSet/>
      <dgm:spPr/>
      <dgm:t>
        <a:bodyPr/>
        <a:lstStyle/>
        <a:p>
          <a:endParaRPr lang="en-US"/>
        </a:p>
      </dgm:t>
    </dgm:pt>
    <dgm:pt modelId="{BF7901B2-04A2-264E-8451-96A95DEEC9AA}" type="sibTrans" cxnId="{5C6B4146-8CB3-3041-838B-B013CA024418}">
      <dgm:prSet/>
      <dgm:spPr/>
      <dgm:t>
        <a:bodyPr/>
        <a:lstStyle/>
        <a:p>
          <a:endParaRPr lang="en-US"/>
        </a:p>
      </dgm:t>
    </dgm:pt>
    <dgm:pt modelId="{FA72031C-6A12-6140-814C-CBC44EEB1CB8}">
      <dgm:prSet/>
      <dgm:spPr/>
      <dgm:t>
        <a:bodyPr/>
        <a:lstStyle/>
        <a:p>
          <a:r>
            <a:rPr lang="de-DE" dirty="0" err="1"/>
            <a:t>Palestinian</a:t>
          </a:r>
          <a:r>
            <a:rPr lang="de-DE" dirty="0"/>
            <a:t> and German PEL </a:t>
          </a:r>
          <a:r>
            <a:rPr lang="de-DE" dirty="0" err="1"/>
            <a:t>partners</a:t>
          </a:r>
          <a:endParaRPr lang="en-JO" dirty="0"/>
        </a:p>
      </dgm:t>
    </dgm:pt>
    <dgm:pt modelId="{39799BE7-E16B-B440-8267-370FD75DAB97}" type="parTrans" cxnId="{A5ECEBEB-2BD1-6B4B-94B7-F7131527E7D9}">
      <dgm:prSet/>
      <dgm:spPr/>
      <dgm:t>
        <a:bodyPr/>
        <a:lstStyle/>
        <a:p>
          <a:endParaRPr lang="en-US"/>
        </a:p>
      </dgm:t>
    </dgm:pt>
    <dgm:pt modelId="{7F0B0314-A0B3-3744-A64C-A0F06C815480}" type="sibTrans" cxnId="{A5ECEBEB-2BD1-6B4B-94B7-F7131527E7D9}">
      <dgm:prSet/>
      <dgm:spPr/>
      <dgm:t>
        <a:bodyPr/>
        <a:lstStyle/>
        <a:p>
          <a:endParaRPr lang="en-US"/>
        </a:p>
      </dgm:t>
    </dgm:pt>
    <dgm:pt modelId="{1001D423-1056-0149-BE47-C097C5253F47}">
      <dgm:prSet/>
      <dgm:spPr/>
      <dgm:t>
        <a:bodyPr/>
        <a:lstStyle/>
        <a:p>
          <a:r>
            <a:rPr lang="de-DE"/>
            <a:t>collaboration partners at SESAME</a:t>
          </a:r>
          <a:endParaRPr lang="en-JO"/>
        </a:p>
      </dgm:t>
    </dgm:pt>
    <dgm:pt modelId="{A5F069EA-4377-3E41-A075-256A4C47501E}" type="parTrans" cxnId="{391C5A9E-EA15-634B-9519-98A30CE2B4BB}">
      <dgm:prSet/>
      <dgm:spPr/>
      <dgm:t>
        <a:bodyPr/>
        <a:lstStyle/>
        <a:p>
          <a:endParaRPr lang="en-US"/>
        </a:p>
      </dgm:t>
    </dgm:pt>
    <dgm:pt modelId="{0EF52D75-D78F-144F-BB87-BAAA7EE4C4FD}" type="sibTrans" cxnId="{391C5A9E-EA15-634B-9519-98A30CE2B4BB}">
      <dgm:prSet/>
      <dgm:spPr/>
      <dgm:t>
        <a:bodyPr/>
        <a:lstStyle/>
        <a:p>
          <a:endParaRPr lang="en-US"/>
        </a:p>
      </dgm:t>
    </dgm:pt>
    <dgm:pt modelId="{AB0A7982-2FFE-AF42-BCA8-4D800E44B6F0}">
      <dgm:prSet/>
      <dgm:spPr/>
      <dgm:t>
        <a:bodyPr/>
        <a:lstStyle/>
        <a:p>
          <a:r>
            <a:rPr lang="de-DE"/>
            <a:t>potential collaboration partners in Italy, Spain, Belgium, …</a:t>
          </a:r>
          <a:endParaRPr lang="en-JO"/>
        </a:p>
      </dgm:t>
    </dgm:pt>
    <dgm:pt modelId="{68EA2BF0-612C-C247-A349-D84ADB8C58EB}" type="parTrans" cxnId="{A60DB2D4-3EA6-B44D-AFFE-85EAB224C9DA}">
      <dgm:prSet/>
      <dgm:spPr/>
      <dgm:t>
        <a:bodyPr/>
        <a:lstStyle/>
        <a:p>
          <a:endParaRPr lang="en-US"/>
        </a:p>
      </dgm:t>
    </dgm:pt>
    <dgm:pt modelId="{800F3A2B-C0C8-9D4B-86A1-7928FCC55C11}" type="sibTrans" cxnId="{A60DB2D4-3EA6-B44D-AFFE-85EAB224C9DA}">
      <dgm:prSet/>
      <dgm:spPr/>
      <dgm:t>
        <a:bodyPr/>
        <a:lstStyle/>
        <a:p>
          <a:endParaRPr lang="en-US"/>
        </a:p>
      </dgm:t>
    </dgm:pt>
    <dgm:pt modelId="{8CB7BA96-6D10-6C4E-B3D4-1785A8AF90AA}" type="pres">
      <dgm:prSet presAssocID="{C29196FE-139B-D84E-8317-789053EE603A}" presName="Name0" presStyleCnt="0">
        <dgm:presLayoutVars>
          <dgm:dir/>
          <dgm:animLvl val="lvl"/>
          <dgm:resizeHandles val="exact"/>
        </dgm:presLayoutVars>
      </dgm:prSet>
      <dgm:spPr/>
      <dgm:t>
        <a:bodyPr/>
        <a:lstStyle/>
        <a:p>
          <a:endParaRPr lang="en-US"/>
        </a:p>
      </dgm:t>
    </dgm:pt>
    <dgm:pt modelId="{724F7E02-A009-4546-9869-2EAD96EE33F9}" type="pres">
      <dgm:prSet presAssocID="{5485532C-6D76-3146-BD87-1CCC3CB88F47}" presName="linNode" presStyleCnt="0"/>
      <dgm:spPr/>
    </dgm:pt>
    <dgm:pt modelId="{44EDAC65-300B-0E43-A10D-81DE22A2B01A}" type="pres">
      <dgm:prSet presAssocID="{5485532C-6D76-3146-BD87-1CCC3CB88F47}" presName="parentText" presStyleLbl="node1" presStyleIdx="0" presStyleCnt="4">
        <dgm:presLayoutVars>
          <dgm:chMax val="1"/>
          <dgm:bulletEnabled val="1"/>
        </dgm:presLayoutVars>
      </dgm:prSet>
      <dgm:spPr/>
      <dgm:t>
        <a:bodyPr/>
        <a:lstStyle/>
        <a:p>
          <a:endParaRPr lang="en-US"/>
        </a:p>
      </dgm:t>
    </dgm:pt>
    <dgm:pt modelId="{7D3B106B-EC53-BE48-8A7B-FC346D1B7C31}" type="pres">
      <dgm:prSet presAssocID="{5485532C-6D76-3146-BD87-1CCC3CB88F47}" presName="descendantText" presStyleLbl="alignAccFollowNode1" presStyleIdx="0" presStyleCnt="4">
        <dgm:presLayoutVars>
          <dgm:bulletEnabled val="1"/>
        </dgm:presLayoutVars>
      </dgm:prSet>
      <dgm:spPr/>
      <dgm:t>
        <a:bodyPr/>
        <a:lstStyle/>
        <a:p>
          <a:endParaRPr lang="en-US"/>
        </a:p>
      </dgm:t>
    </dgm:pt>
    <dgm:pt modelId="{5D8B54FC-240E-AA40-B57E-BD25721D3CFD}" type="pres">
      <dgm:prSet presAssocID="{53F9DE52-DA1F-CA4D-8252-080CDAC43FC3}" presName="sp" presStyleCnt="0"/>
      <dgm:spPr/>
    </dgm:pt>
    <dgm:pt modelId="{C122E30B-6416-984E-AF1D-A6CD8E7A3856}" type="pres">
      <dgm:prSet presAssocID="{1E6199D7-D4EA-234D-A7A4-27AAFC4BFB4D}" presName="linNode" presStyleCnt="0"/>
      <dgm:spPr/>
    </dgm:pt>
    <dgm:pt modelId="{E72DE1A1-1F13-884C-BCC7-048D8C252367}" type="pres">
      <dgm:prSet presAssocID="{1E6199D7-D4EA-234D-A7A4-27AAFC4BFB4D}" presName="parentText" presStyleLbl="node1" presStyleIdx="1" presStyleCnt="4">
        <dgm:presLayoutVars>
          <dgm:chMax val="1"/>
          <dgm:bulletEnabled val="1"/>
        </dgm:presLayoutVars>
      </dgm:prSet>
      <dgm:spPr/>
      <dgm:t>
        <a:bodyPr/>
        <a:lstStyle/>
        <a:p>
          <a:endParaRPr lang="en-US"/>
        </a:p>
      </dgm:t>
    </dgm:pt>
    <dgm:pt modelId="{F667F26F-8362-F44A-8E1B-B5B108AA9180}" type="pres">
      <dgm:prSet presAssocID="{1E6199D7-D4EA-234D-A7A4-27AAFC4BFB4D}" presName="descendantText" presStyleLbl="alignAccFollowNode1" presStyleIdx="1" presStyleCnt="4">
        <dgm:presLayoutVars>
          <dgm:bulletEnabled val="1"/>
        </dgm:presLayoutVars>
      </dgm:prSet>
      <dgm:spPr/>
      <dgm:t>
        <a:bodyPr/>
        <a:lstStyle/>
        <a:p>
          <a:endParaRPr lang="en-US"/>
        </a:p>
      </dgm:t>
    </dgm:pt>
    <dgm:pt modelId="{E17733D2-2416-284C-9D7C-5458E013C626}" type="pres">
      <dgm:prSet presAssocID="{6BF80E9D-BB34-2448-B732-7ECBE825D0BB}" presName="sp" presStyleCnt="0"/>
      <dgm:spPr/>
    </dgm:pt>
    <dgm:pt modelId="{D0D5DECD-451A-7C4A-9209-2EEA2F246E2B}" type="pres">
      <dgm:prSet presAssocID="{F28A5269-F1CE-D449-AF3D-DCB0334EAC52}" presName="linNode" presStyleCnt="0"/>
      <dgm:spPr/>
    </dgm:pt>
    <dgm:pt modelId="{BE77237B-1F09-0C4F-AED9-08043EC2F191}" type="pres">
      <dgm:prSet presAssocID="{F28A5269-F1CE-D449-AF3D-DCB0334EAC52}" presName="parentText" presStyleLbl="node1" presStyleIdx="2" presStyleCnt="4">
        <dgm:presLayoutVars>
          <dgm:chMax val="1"/>
          <dgm:bulletEnabled val="1"/>
        </dgm:presLayoutVars>
      </dgm:prSet>
      <dgm:spPr/>
      <dgm:t>
        <a:bodyPr/>
        <a:lstStyle/>
        <a:p>
          <a:endParaRPr lang="en-US"/>
        </a:p>
      </dgm:t>
    </dgm:pt>
    <dgm:pt modelId="{CB637A60-7CDC-964F-A436-0AE0BFE35172}" type="pres">
      <dgm:prSet presAssocID="{F28A5269-F1CE-D449-AF3D-DCB0334EAC52}" presName="descendantText" presStyleLbl="alignAccFollowNode1" presStyleIdx="2" presStyleCnt="4">
        <dgm:presLayoutVars>
          <dgm:bulletEnabled val="1"/>
        </dgm:presLayoutVars>
      </dgm:prSet>
      <dgm:spPr/>
      <dgm:t>
        <a:bodyPr/>
        <a:lstStyle/>
        <a:p>
          <a:endParaRPr lang="en-US"/>
        </a:p>
      </dgm:t>
    </dgm:pt>
    <dgm:pt modelId="{B8177D74-D934-BA42-8AE6-9225FADF0AF2}" type="pres">
      <dgm:prSet presAssocID="{D6ABEA2A-895B-4F4B-BBFD-770F30CF6879}" presName="sp" presStyleCnt="0"/>
      <dgm:spPr/>
    </dgm:pt>
    <dgm:pt modelId="{7E879FA7-E534-454D-8745-284CD43334C4}" type="pres">
      <dgm:prSet presAssocID="{38762DBB-F5CA-6A4E-BE19-EF6D2C577431}" presName="linNode" presStyleCnt="0"/>
      <dgm:spPr/>
    </dgm:pt>
    <dgm:pt modelId="{5552B178-3627-0F4F-A203-D3C61C2C6241}" type="pres">
      <dgm:prSet presAssocID="{38762DBB-F5CA-6A4E-BE19-EF6D2C577431}" presName="parentText" presStyleLbl="node1" presStyleIdx="3" presStyleCnt="4">
        <dgm:presLayoutVars>
          <dgm:chMax val="1"/>
          <dgm:bulletEnabled val="1"/>
        </dgm:presLayoutVars>
      </dgm:prSet>
      <dgm:spPr/>
      <dgm:t>
        <a:bodyPr/>
        <a:lstStyle/>
        <a:p>
          <a:endParaRPr lang="en-US"/>
        </a:p>
      </dgm:t>
    </dgm:pt>
    <dgm:pt modelId="{21884215-C5E5-5444-A52F-8485C7F128DE}" type="pres">
      <dgm:prSet presAssocID="{38762DBB-F5CA-6A4E-BE19-EF6D2C577431}" presName="descendantText" presStyleLbl="alignAccFollowNode1" presStyleIdx="3" presStyleCnt="4">
        <dgm:presLayoutVars>
          <dgm:bulletEnabled val="1"/>
        </dgm:presLayoutVars>
      </dgm:prSet>
      <dgm:spPr/>
      <dgm:t>
        <a:bodyPr/>
        <a:lstStyle/>
        <a:p>
          <a:endParaRPr lang="en-US"/>
        </a:p>
      </dgm:t>
    </dgm:pt>
  </dgm:ptLst>
  <dgm:cxnLst>
    <dgm:cxn modelId="{C867C3CC-B7DB-2646-9714-86EF5D6C8842}" srcId="{5485532C-6D76-3146-BD87-1CCC3CB88F47}" destId="{0520B4B2-E843-2747-B15E-4CA7C3B1CB04}" srcOrd="1" destOrd="0" parTransId="{69F75764-D7AF-F148-A3D5-4C9111EFF037}" sibTransId="{E0E84DA8-9C36-D44E-9CE9-5ACB57B95899}"/>
    <dgm:cxn modelId="{D0D52A7D-5BCD-9047-B766-8C36B6DBDBBD}" type="presOf" srcId="{FA72031C-6A12-6140-814C-CBC44EEB1CB8}" destId="{21884215-C5E5-5444-A52F-8485C7F128DE}" srcOrd="0" destOrd="0" presId="urn:microsoft.com/office/officeart/2005/8/layout/vList5"/>
    <dgm:cxn modelId="{A84068B6-92C4-4A47-9607-73C071E4A7E5}" type="presOf" srcId="{8E02AB04-969B-814E-A6DE-44FEAEBF8D23}" destId="{CB637A60-7CDC-964F-A436-0AE0BFE35172}" srcOrd="0" destOrd="1" presId="urn:microsoft.com/office/officeart/2005/8/layout/vList5"/>
    <dgm:cxn modelId="{D0CE6289-05FF-DA44-81E4-6C8BBF2263A4}" srcId="{C29196FE-139B-D84E-8317-789053EE603A}" destId="{5485532C-6D76-3146-BD87-1CCC3CB88F47}" srcOrd="0" destOrd="0" parTransId="{FAF8AD4D-2D5F-9646-B524-00CF32F82389}" sibTransId="{53F9DE52-DA1F-CA4D-8252-080CDAC43FC3}"/>
    <dgm:cxn modelId="{F528924F-E643-794F-8F12-C0C5862E7D16}" srcId="{1E6199D7-D4EA-234D-A7A4-27AAFC4BFB4D}" destId="{325D0E62-BB7A-2C49-B84D-6A78F5B7BCCD}" srcOrd="1" destOrd="0" parTransId="{5D0C7347-E171-7448-9CFE-1D8FECF241F6}" sibTransId="{DA0F3292-FF67-5842-9ECD-A2944D4CB2C5}"/>
    <dgm:cxn modelId="{112171C4-5806-3D44-BC90-CC54AAC75C27}" srcId="{1E6199D7-D4EA-234D-A7A4-27AAFC4BFB4D}" destId="{66CED6CA-7142-BE4C-82B3-3E7E0D7A61F5}" srcOrd="0" destOrd="0" parTransId="{D3A82126-807C-264A-B955-A2BAF95EEB04}" sibTransId="{44F3BF53-AD03-0E47-9D1A-B40DF888037B}"/>
    <dgm:cxn modelId="{C89E4A35-FB63-AC40-8A2B-A43BDE206D5B}" type="presOf" srcId="{325D0E62-BB7A-2C49-B84D-6A78F5B7BCCD}" destId="{F667F26F-8362-F44A-8E1B-B5B108AA9180}" srcOrd="0" destOrd="1" presId="urn:microsoft.com/office/officeart/2005/8/layout/vList5"/>
    <dgm:cxn modelId="{F647C2C3-972F-F24F-946C-74F005BD7E78}" type="presOf" srcId="{66CED6CA-7142-BE4C-82B3-3E7E0D7A61F5}" destId="{F667F26F-8362-F44A-8E1B-B5B108AA9180}" srcOrd="0" destOrd="0" presId="urn:microsoft.com/office/officeart/2005/8/layout/vList5"/>
    <dgm:cxn modelId="{8DE2816E-ED9B-C34C-8BEC-0E3830D4C40B}" type="presOf" srcId="{1E6199D7-D4EA-234D-A7A4-27AAFC4BFB4D}" destId="{E72DE1A1-1F13-884C-BCC7-048D8C252367}" srcOrd="0" destOrd="0" presId="urn:microsoft.com/office/officeart/2005/8/layout/vList5"/>
    <dgm:cxn modelId="{B5850E65-0CD1-A14C-8440-DDED0B74D74A}" srcId="{5485532C-6D76-3146-BD87-1CCC3CB88F47}" destId="{14A4785E-5F77-D545-9576-290D7D433C53}" srcOrd="0" destOrd="0" parTransId="{0644B147-F5A2-D64C-A96D-2A6C90142C10}" sibTransId="{93F59F2B-EE47-0D4C-95CC-37CC90C52E4B}"/>
    <dgm:cxn modelId="{A321E2DE-84DA-8244-8942-5C70BC6EFB7B}" type="presOf" srcId="{14A4785E-5F77-D545-9576-290D7D433C53}" destId="{7D3B106B-EC53-BE48-8A7B-FC346D1B7C31}" srcOrd="0" destOrd="0" presId="urn:microsoft.com/office/officeart/2005/8/layout/vList5"/>
    <dgm:cxn modelId="{080A3D23-1488-5B4F-A842-D3FEE2359101}" srcId="{F28A5269-F1CE-D449-AF3D-DCB0334EAC52}" destId="{8E02AB04-969B-814E-A6DE-44FEAEBF8D23}" srcOrd="1" destOrd="0" parTransId="{D3390203-1AB2-524B-B0FF-A5E0DAAAD296}" sibTransId="{F1D81F19-B3AD-7045-88F6-8716C9BA19FA}"/>
    <dgm:cxn modelId="{5C6B4146-8CB3-3041-838B-B013CA024418}" srcId="{C29196FE-139B-D84E-8317-789053EE603A}" destId="{38762DBB-F5CA-6A4E-BE19-EF6D2C577431}" srcOrd="3" destOrd="0" parTransId="{B48AF54F-3003-6240-9764-9030F6AEF8B7}" sibTransId="{BF7901B2-04A2-264E-8451-96A95DEEC9AA}"/>
    <dgm:cxn modelId="{391C5A9E-EA15-634B-9519-98A30CE2B4BB}" srcId="{38762DBB-F5CA-6A4E-BE19-EF6D2C577431}" destId="{1001D423-1056-0149-BE47-C097C5253F47}" srcOrd="1" destOrd="0" parTransId="{A5F069EA-4377-3E41-A075-256A4C47501E}" sibTransId="{0EF52D75-D78F-144F-BB87-BAAA7EE4C4FD}"/>
    <dgm:cxn modelId="{58A9B976-9C0B-B94E-957E-97F7CEFC600B}" type="presOf" srcId="{0520B4B2-E843-2747-B15E-4CA7C3B1CB04}" destId="{7D3B106B-EC53-BE48-8A7B-FC346D1B7C31}" srcOrd="0" destOrd="1" presId="urn:microsoft.com/office/officeart/2005/8/layout/vList5"/>
    <dgm:cxn modelId="{EA1C58EF-A43C-484B-8E6F-D084C92BF6EE}" type="presOf" srcId="{38762DBB-F5CA-6A4E-BE19-EF6D2C577431}" destId="{5552B178-3627-0F4F-A203-D3C61C2C6241}" srcOrd="0" destOrd="0" presId="urn:microsoft.com/office/officeart/2005/8/layout/vList5"/>
    <dgm:cxn modelId="{63E246E2-8B49-144A-984D-AF259AE0EAE3}" type="presOf" srcId="{584AD7EE-29E6-854A-85F6-56E78FCC79EE}" destId="{CB637A60-7CDC-964F-A436-0AE0BFE35172}" srcOrd="0" destOrd="2" presId="urn:microsoft.com/office/officeart/2005/8/layout/vList5"/>
    <dgm:cxn modelId="{A52D4DF7-6DB3-FF4C-9583-9D5062C2CC20}" type="presOf" srcId="{F7EF2FEB-0179-5244-8A14-4C8BFEC0F3FD}" destId="{CB637A60-7CDC-964F-A436-0AE0BFE35172}" srcOrd="0" destOrd="0" presId="urn:microsoft.com/office/officeart/2005/8/layout/vList5"/>
    <dgm:cxn modelId="{2284DAA6-9B4E-8B4F-84E1-9E0A4BAAE797}" type="presOf" srcId="{1001D423-1056-0149-BE47-C097C5253F47}" destId="{21884215-C5E5-5444-A52F-8485C7F128DE}" srcOrd="0" destOrd="1" presId="urn:microsoft.com/office/officeart/2005/8/layout/vList5"/>
    <dgm:cxn modelId="{8AAF20F2-A914-EB42-B7FB-2B56EE48F340}" type="presOf" srcId="{F28A5269-F1CE-D449-AF3D-DCB0334EAC52}" destId="{BE77237B-1F09-0C4F-AED9-08043EC2F191}" srcOrd="0" destOrd="0" presId="urn:microsoft.com/office/officeart/2005/8/layout/vList5"/>
    <dgm:cxn modelId="{A5ECEBEB-2BD1-6B4B-94B7-F7131527E7D9}" srcId="{38762DBB-F5CA-6A4E-BE19-EF6D2C577431}" destId="{FA72031C-6A12-6140-814C-CBC44EEB1CB8}" srcOrd="0" destOrd="0" parTransId="{39799BE7-E16B-B440-8267-370FD75DAB97}" sibTransId="{7F0B0314-A0B3-3744-A64C-A0F06C815480}"/>
    <dgm:cxn modelId="{EB48DA56-EA6F-BD45-9E9A-B9CB956E5D19}" type="presOf" srcId="{C29196FE-139B-D84E-8317-789053EE603A}" destId="{8CB7BA96-6D10-6C4E-B3D4-1785A8AF90AA}" srcOrd="0" destOrd="0" presId="urn:microsoft.com/office/officeart/2005/8/layout/vList5"/>
    <dgm:cxn modelId="{7CDE3041-D9EE-B84F-8C3A-48028611FD08}" srcId="{C29196FE-139B-D84E-8317-789053EE603A}" destId="{1E6199D7-D4EA-234D-A7A4-27AAFC4BFB4D}" srcOrd="1" destOrd="0" parTransId="{6684C2F3-7F75-3E43-9FA3-624FB81F034F}" sibTransId="{6BF80E9D-BB34-2448-B732-7ECBE825D0BB}"/>
    <dgm:cxn modelId="{AFA4040F-9AD5-C847-BCA0-B7F9AE5662CE}" srcId="{F28A5269-F1CE-D449-AF3D-DCB0334EAC52}" destId="{F7EF2FEB-0179-5244-8A14-4C8BFEC0F3FD}" srcOrd="0" destOrd="0" parTransId="{CBEB4A82-D416-0041-A920-FBAE90F22539}" sibTransId="{5051C97D-EBFB-664C-B518-563A08D8DC5A}"/>
    <dgm:cxn modelId="{E6F056BB-23E7-9D44-8B74-23E8BAD431EC}" srcId="{C29196FE-139B-D84E-8317-789053EE603A}" destId="{F28A5269-F1CE-D449-AF3D-DCB0334EAC52}" srcOrd="2" destOrd="0" parTransId="{52C72218-747F-5D4B-A251-B9ED91CD67E8}" sibTransId="{D6ABEA2A-895B-4F4B-BBFD-770F30CF6879}"/>
    <dgm:cxn modelId="{CF1CA618-6234-F04F-B599-B253781BE8FE}" type="presOf" srcId="{5485532C-6D76-3146-BD87-1CCC3CB88F47}" destId="{44EDAC65-300B-0E43-A10D-81DE22A2B01A}" srcOrd="0" destOrd="0" presId="urn:microsoft.com/office/officeart/2005/8/layout/vList5"/>
    <dgm:cxn modelId="{C3BE55C2-2AD7-A74F-A4AC-FF4EFCCF8B69}" srcId="{F28A5269-F1CE-D449-AF3D-DCB0334EAC52}" destId="{584AD7EE-29E6-854A-85F6-56E78FCC79EE}" srcOrd="2" destOrd="0" parTransId="{E99BE9E5-50EE-0A46-AC47-C91034BEF818}" sibTransId="{ECB8D2DA-DB9E-704D-A762-607A92BB7493}"/>
    <dgm:cxn modelId="{3D4D66D2-CF0A-024A-A473-1041AED8A8BA}" type="presOf" srcId="{AB0A7982-2FFE-AF42-BCA8-4D800E44B6F0}" destId="{21884215-C5E5-5444-A52F-8485C7F128DE}" srcOrd="0" destOrd="2" presId="urn:microsoft.com/office/officeart/2005/8/layout/vList5"/>
    <dgm:cxn modelId="{A60DB2D4-3EA6-B44D-AFFE-85EAB224C9DA}" srcId="{38762DBB-F5CA-6A4E-BE19-EF6D2C577431}" destId="{AB0A7982-2FFE-AF42-BCA8-4D800E44B6F0}" srcOrd="2" destOrd="0" parTransId="{68EA2BF0-612C-C247-A349-D84ADB8C58EB}" sibTransId="{800F3A2B-C0C8-9D4B-86A1-7928FCC55C11}"/>
    <dgm:cxn modelId="{A93F4D18-BBF2-A143-9250-12CFD0EF72D5}" type="presParOf" srcId="{8CB7BA96-6D10-6C4E-B3D4-1785A8AF90AA}" destId="{724F7E02-A009-4546-9869-2EAD96EE33F9}" srcOrd="0" destOrd="0" presId="urn:microsoft.com/office/officeart/2005/8/layout/vList5"/>
    <dgm:cxn modelId="{E446A9A4-2C66-E24C-A9FB-2A4ACFBCB45D}" type="presParOf" srcId="{724F7E02-A009-4546-9869-2EAD96EE33F9}" destId="{44EDAC65-300B-0E43-A10D-81DE22A2B01A}" srcOrd="0" destOrd="0" presId="urn:microsoft.com/office/officeart/2005/8/layout/vList5"/>
    <dgm:cxn modelId="{FE70DEE7-ADDB-414E-89C9-4EF120E111FC}" type="presParOf" srcId="{724F7E02-A009-4546-9869-2EAD96EE33F9}" destId="{7D3B106B-EC53-BE48-8A7B-FC346D1B7C31}" srcOrd="1" destOrd="0" presId="urn:microsoft.com/office/officeart/2005/8/layout/vList5"/>
    <dgm:cxn modelId="{735C6D24-B533-364B-A06A-E79B7513F704}" type="presParOf" srcId="{8CB7BA96-6D10-6C4E-B3D4-1785A8AF90AA}" destId="{5D8B54FC-240E-AA40-B57E-BD25721D3CFD}" srcOrd="1" destOrd="0" presId="urn:microsoft.com/office/officeart/2005/8/layout/vList5"/>
    <dgm:cxn modelId="{4BC5931E-CFBE-3B46-B81B-C49643E4CDB9}" type="presParOf" srcId="{8CB7BA96-6D10-6C4E-B3D4-1785A8AF90AA}" destId="{C122E30B-6416-984E-AF1D-A6CD8E7A3856}" srcOrd="2" destOrd="0" presId="urn:microsoft.com/office/officeart/2005/8/layout/vList5"/>
    <dgm:cxn modelId="{8E5BC9E8-48B1-8E4C-BBB8-E041C0B169FB}" type="presParOf" srcId="{C122E30B-6416-984E-AF1D-A6CD8E7A3856}" destId="{E72DE1A1-1F13-884C-BCC7-048D8C252367}" srcOrd="0" destOrd="0" presId="urn:microsoft.com/office/officeart/2005/8/layout/vList5"/>
    <dgm:cxn modelId="{3CE4A572-92A6-F343-9BB9-F9075EA2BD94}" type="presParOf" srcId="{C122E30B-6416-984E-AF1D-A6CD8E7A3856}" destId="{F667F26F-8362-F44A-8E1B-B5B108AA9180}" srcOrd="1" destOrd="0" presId="urn:microsoft.com/office/officeart/2005/8/layout/vList5"/>
    <dgm:cxn modelId="{AC22AA36-52C3-D44B-97D9-F2CE8F9E7FAE}" type="presParOf" srcId="{8CB7BA96-6D10-6C4E-B3D4-1785A8AF90AA}" destId="{E17733D2-2416-284C-9D7C-5458E013C626}" srcOrd="3" destOrd="0" presId="urn:microsoft.com/office/officeart/2005/8/layout/vList5"/>
    <dgm:cxn modelId="{55EB5C45-2222-4747-8308-80E2D16BF528}" type="presParOf" srcId="{8CB7BA96-6D10-6C4E-B3D4-1785A8AF90AA}" destId="{D0D5DECD-451A-7C4A-9209-2EEA2F246E2B}" srcOrd="4" destOrd="0" presId="urn:microsoft.com/office/officeart/2005/8/layout/vList5"/>
    <dgm:cxn modelId="{C71AF4DE-5D8A-9349-922E-10E9129A1DE1}" type="presParOf" srcId="{D0D5DECD-451A-7C4A-9209-2EEA2F246E2B}" destId="{BE77237B-1F09-0C4F-AED9-08043EC2F191}" srcOrd="0" destOrd="0" presId="urn:microsoft.com/office/officeart/2005/8/layout/vList5"/>
    <dgm:cxn modelId="{99AA483B-4982-BE4C-969E-DD56250FBD56}" type="presParOf" srcId="{D0D5DECD-451A-7C4A-9209-2EEA2F246E2B}" destId="{CB637A60-7CDC-964F-A436-0AE0BFE35172}" srcOrd="1" destOrd="0" presId="urn:microsoft.com/office/officeart/2005/8/layout/vList5"/>
    <dgm:cxn modelId="{2C5CBDF4-A25B-3947-B552-5F0F8F5EBE61}" type="presParOf" srcId="{8CB7BA96-6D10-6C4E-B3D4-1785A8AF90AA}" destId="{B8177D74-D934-BA42-8AE6-9225FADF0AF2}" srcOrd="5" destOrd="0" presId="urn:microsoft.com/office/officeart/2005/8/layout/vList5"/>
    <dgm:cxn modelId="{75D20F98-7886-AC49-9EC0-F73A998388A2}" type="presParOf" srcId="{8CB7BA96-6D10-6C4E-B3D4-1785A8AF90AA}" destId="{7E879FA7-E534-454D-8745-284CD43334C4}" srcOrd="6" destOrd="0" presId="urn:microsoft.com/office/officeart/2005/8/layout/vList5"/>
    <dgm:cxn modelId="{3C47A709-68CC-B449-9E18-BFD7FD8D84D4}" type="presParOf" srcId="{7E879FA7-E534-454D-8745-284CD43334C4}" destId="{5552B178-3627-0F4F-A203-D3C61C2C6241}" srcOrd="0" destOrd="0" presId="urn:microsoft.com/office/officeart/2005/8/layout/vList5"/>
    <dgm:cxn modelId="{7FF0D7FC-7FF3-B945-967C-6DFBA0CACA1A}" type="presParOf" srcId="{7E879FA7-E534-454D-8745-284CD43334C4}" destId="{21884215-C5E5-5444-A52F-8485C7F128D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19F13E-1C62-4F0B-95D9-009345A38D69}">
      <dsp:nvSpPr>
        <dsp:cNvPr id="0" name=""/>
        <dsp:cNvSpPr/>
      </dsp:nvSpPr>
      <dsp:spPr>
        <a:xfrm>
          <a:off x="3017161" y="2469417"/>
          <a:ext cx="2398145" cy="234785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1466850">
            <a:lnSpc>
              <a:spcPct val="90000"/>
            </a:lnSpc>
            <a:spcBef>
              <a:spcPct val="0"/>
            </a:spcBef>
            <a:spcAft>
              <a:spcPct val="35000"/>
            </a:spcAft>
          </a:pPr>
          <a:r>
            <a:rPr lang="tr-TR" sz="3300" kern="1200" dirty="0" err="1"/>
            <a:t>Preparation</a:t>
          </a:r>
          <a:r>
            <a:rPr lang="tr-TR" sz="3300" kern="1200" dirty="0"/>
            <a:t> </a:t>
          </a:r>
          <a:r>
            <a:rPr lang="tr-TR" sz="3300" kern="1200" dirty="0" err="1"/>
            <a:t>Chamber</a:t>
          </a:r>
          <a:endParaRPr lang="en-US" sz="3300" kern="1200" dirty="0"/>
        </a:p>
      </dsp:txBody>
      <dsp:txXfrm>
        <a:off x="3131774" y="2584030"/>
        <a:ext cx="2168919" cy="2118631"/>
      </dsp:txXfrm>
    </dsp:sp>
    <dsp:sp modelId="{B6A91439-F3BE-4584-9133-11C90CE93ADD}">
      <dsp:nvSpPr>
        <dsp:cNvPr id="0" name=""/>
        <dsp:cNvSpPr/>
      </dsp:nvSpPr>
      <dsp:spPr>
        <a:xfrm rot="16200000">
          <a:off x="3990001" y="2243184"/>
          <a:ext cx="452464" cy="0"/>
        </a:xfrm>
        <a:custGeom>
          <a:avLst/>
          <a:gdLst/>
          <a:ahLst/>
          <a:cxnLst/>
          <a:rect l="0" t="0" r="0" b="0"/>
          <a:pathLst>
            <a:path>
              <a:moveTo>
                <a:pt x="0" y="0"/>
              </a:moveTo>
              <a:lnTo>
                <a:pt x="452464"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3306D6-1AED-4970-B63F-9E21950E2AFF}">
      <dsp:nvSpPr>
        <dsp:cNvPr id="0" name=""/>
        <dsp:cNvSpPr/>
      </dsp:nvSpPr>
      <dsp:spPr>
        <a:xfrm>
          <a:off x="2933687" y="-46105"/>
          <a:ext cx="2565093" cy="2063057"/>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tr-TR" sz="3500" kern="1200" dirty="0"/>
            <a:t>Analysis </a:t>
          </a:r>
          <a:r>
            <a:rPr lang="tr-TR" sz="3500" kern="1200" dirty="0" err="1"/>
            <a:t>Chamber</a:t>
          </a:r>
          <a:endParaRPr lang="en-US" sz="3500" kern="1200" dirty="0"/>
        </a:p>
      </dsp:txBody>
      <dsp:txXfrm>
        <a:off x="3034397" y="54605"/>
        <a:ext cx="2363673" cy="1861637"/>
      </dsp:txXfrm>
    </dsp:sp>
    <dsp:sp modelId="{CD18EE5E-40CD-4B47-9A14-CBE8006AC73F}">
      <dsp:nvSpPr>
        <dsp:cNvPr id="0" name=""/>
        <dsp:cNvSpPr/>
      </dsp:nvSpPr>
      <dsp:spPr>
        <a:xfrm rot="1715934">
          <a:off x="5398188" y="4364229"/>
          <a:ext cx="280599" cy="0"/>
        </a:xfrm>
        <a:custGeom>
          <a:avLst/>
          <a:gdLst/>
          <a:ahLst/>
          <a:cxnLst/>
          <a:rect l="0" t="0" r="0" b="0"/>
          <a:pathLst>
            <a:path>
              <a:moveTo>
                <a:pt x="0" y="0"/>
              </a:moveTo>
              <a:lnTo>
                <a:pt x="280599"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28B17-53A9-49B2-B26B-131367185094}">
      <dsp:nvSpPr>
        <dsp:cNvPr id="0" name=""/>
        <dsp:cNvSpPr/>
      </dsp:nvSpPr>
      <dsp:spPr>
        <a:xfrm>
          <a:off x="5661670" y="4153072"/>
          <a:ext cx="1984324" cy="163846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tr-TR" sz="3200" kern="1200" dirty="0" err="1"/>
            <a:t>Load</a:t>
          </a:r>
          <a:r>
            <a:rPr lang="tr-TR" sz="3200" kern="1200" dirty="0"/>
            <a:t> </a:t>
          </a:r>
          <a:r>
            <a:rPr lang="tr-TR" sz="3200" kern="1200" dirty="0" err="1"/>
            <a:t>Lock</a:t>
          </a:r>
          <a:r>
            <a:rPr lang="tr-TR" sz="3200" kern="1200" dirty="0"/>
            <a:t> </a:t>
          </a:r>
          <a:r>
            <a:rPr lang="tr-TR" sz="3200" kern="1200" dirty="0" err="1"/>
            <a:t>Chamber</a:t>
          </a:r>
          <a:endParaRPr lang="en-US" sz="3200" kern="1200" dirty="0"/>
        </a:p>
      </dsp:txBody>
      <dsp:txXfrm>
        <a:off x="5741653" y="4233055"/>
        <a:ext cx="1824358" cy="1478502"/>
      </dsp:txXfrm>
    </dsp:sp>
    <dsp:sp modelId="{2CED4515-86AC-480F-89D7-9A0CF1594779}">
      <dsp:nvSpPr>
        <dsp:cNvPr id="0" name=""/>
        <dsp:cNvSpPr/>
      </dsp:nvSpPr>
      <dsp:spPr>
        <a:xfrm rot="9000000">
          <a:off x="2825696" y="4386933"/>
          <a:ext cx="205211" cy="0"/>
        </a:xfrm>
        <a:custGeom>
          <a:avLst/>
          <a:gdLst/>
          <a:ahLst/>
          <a:cxnLst/>
          <a:rect l="0" t="0" r="0" b="0"/>
          <a:pathLst>
            <a:path>
              <a:moveTo>
                <a:pt x="0" y="0"/>
              </a:moveTo>
              <a:lnTo>
                <a:pt x="205211"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55FA03-6267-4A2D-ACA2-5267E215B049}">
      <dsp:nvSpPr>
        <dsp:cNvPr id="0" name=""/>
        <dsp:cNvSpPr/>
      </dsp:nvSpPr>
      <dsp:spPr>
        <a:xfrm>
          <a:off x="989369" y="4132169"/>
          <a:ext cx="1850073" cy="168027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tr-TR" sz="3200" kern="1200" dirty="0"/>
            <a:t>High-</a:t>
          </a:r>
          <a:r>
            <a:rPr lang="tr-TR" sz="3200" kern="1200" dirty="0" err="1"/>
            <a:t>Pressure</a:t>
          </a:r>
          <a:r>
            <a:rPr lang="tr-TR" sz="3200" kern="1200" dirty="0"/>
            <a:t> </a:t>
          </a:r>
          <a:r>
            <a:rPr lang="tr-TR" sz="3200" kern="1200" dirty="0" err="1"/>
            <a:t>Chamber</a:t>
          </a:r>
          <a:endParaRPr lang="en-US" sz="3200" kern="1200" dirty="0"/>
        </a:p>
      </dsp:txBody>
      <dsp:txXfrm>
        <a:off x="1071393" y="4214193"/>
        <a:ext cx="1686025" cy="15162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D4D59-A4D3-4863-BBA5-627E2BCD409C}">
      <dsp:nvSpPr>
        <dsp:cNvPr id="0" name=""/>
        <dsp:cNvSpPr/>
      </dsp:nvSpPr>
      <dsp:spPr>
        <a:xfrm>
          <a:off x="-8459320" y="-1291988"/>
          <a:ext cx="10064139" cy="10064139"/>
        </a:xfrm>
        <a:prstGeom prst="blockArc">
          <a:avLst>
            <a:gd name="adj1" fmla="val 18900000"/>
            <a:gd name="adj2" fmla="val 2700000"/>
            <a:gd name="adj3" fmla="val 215"/>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D65A58-2B3C-44DA-B1C9-5DFD0F80FA59}">
      <dsp:nvSpPr>
        <dsp:cNvPr id="0" name=""/>
        <dsp:cNvSpPr/>
      </dsp:nvSpPr>
      <dsp:spPr>
        <a:xfrm>
          <a:off x="839343" y="575074"/>
          <a:ext cx="7030537" cy="115074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3406" tIns="50800" rIns="50800" bIns="50800" numCol="1" spcCol="1270" anchor="ctr" anchorCtr="0">
          <a:noAutofit/>
        </a:bodyPr>
        <a:lstStyle/>
        <a:p>
          <a:pPr lvl="0" algn="l" defTabSz="889000">
            <a:lnSpc>
              <a:spcPct val="90000"/>
            </a:lnSpc>
            <a:spcBef>
              <a:spcPct val="0"/>
            </a:spcBef>
            <a:spcAft>
              <a:spcPct val="35000"/>
            </a:spcAft>
          </a:pPr>
          <a:r>
            <a:rPr lang="en-US" sz="2000" b="1" kern="1200" dirty="0">
              <a:latin typeface="Montserrat Light" pitchFamily="2" charset="77"/>
            </a:rPr>
            <a:t>Project management, communication, dissemination and exploitation </a:t>
          </a:r>
          <a:endParaRPr lang="en-US" sz="2000" kern="1200" dirty="0">
            <a:latin typeface="Montserrat Light" pitchFamily="2" charset="77"/>
          </a:endParaRPr>
        </a:p>
      </dsp:txBody>
      <dsp:txXfrm>
        <a:off x="839343" y="575074"/>
        <a:ext cx="7030537" cy="1150748"/>
      </dsp:txXfrm>
    </dsp:sp>
    <dsp:sp modelId="{15155CFF-61AC-49B0-8D33-F1099A80509A}">
      <dsp:nvSpPr>
        <dsp:cNvPr id="0" name=""/>
        <dsp:cNvSpPr/>
      </dsp:nvSpPr>
      <dsp:spPr>
        <a:xfrm>
          <a:off x="120125" y="431231"/>
          <a:ext cx="1438435" cy="1438435"/>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75A4EF-320E-41D4-B28C-41BFDDCC3D9B}">
      <dsp:nvSpPr>
        <dsp:cNvPr id="0" name=""/>
        <dsp:cNvSpPr/>
      </dsp:nvSpPr>
      <dsp:spPr>
        <a:xfrm>
          <a:off x="1499093" y="2301496"/>
          <a:ext cx="6370786" cy="1150748"/>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3406" tIns="50800" rIns="50800" bIns="50800" numCol="1" spcCol="1270" anchor="ctr" anchorCtr="0">
          <a:noAutofit/>
        </a:bodyPr>
        <a:lstStyle/>
        <a:p>
          <a:pPr lvl="0" algn="l" defTabSz="889000">
            <a:lnSpc>
              <a:spcPct val="90000"/>
            </a:lnSpc>
            <a:spcBef>
              <a:spcPct val="0"/>
            </a:spcBef>
            <a:spcAft>
              <a:spcPct val="35000"/>
            </a:spcAft>
          </a:pPr>
          <a:r>
            <a:rPr lang="en-US" sz="2000" b="1" kern="1200" dirty="0">
              <a:latin typeface="Montserrat Light" pitchFamily="2" charset="77"/>
            </a:rPr>
            <a:t>Foster SESAME sustainability </a:t>
          </a:r>
          <a:endParaRPr lang="en-US" sz="2000" kern="1200" dirty="0">
            <a:latin typeface="Montserrat Light" pitchFamily="2" charset="77"/>
          </a:endParaRPr>
        </a:p>
      </dsp:txBody>
      <dsp:txXfrm>
        <a:off x="1499093" y="2301496"/>
        <a:ext cx="6370786" cy="1150748"/>
      </dsp:txXfrm>
    </dsp:sp>
    <dsp:sp modelId="{6AFAD708-1F3D-46AE-822A-1B2B83580495}">
      <dsp:nvSpPr>
        <dsp:cNvPr id="0" name=""/>
        <dsp:cNvSpPr/>
      </dsp:nvSpPr>
      <dsp:spPr>
        <a:xfrm>
          <a:off x="779876" y="2157653"/>
          <a:ext cx="1438435" cy="1438435"/>
        </a:xfrm>
        <a:prstGeom prst="ellipse">
          <a:avLst/>
        </a:prstGeom>
        <a:solidFill>
          <a:schemeClr val="lt1">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sp>
    <dsp:sp modelId="{2FBFB1A8-A201-41E0-8AA6-C0CC35D3ADEC}">
      <dsp:nvSpPr>
        <dsp:cNvPr id="0" name=""/>
        <dsp:cNvSpPr/>
      </dsp:nvSpPr>
      <dsp:spPr>
        <a:xfrm>
          <a:off x="1499093" y="4027918"/>
          <a:ext cx="6370786" cy="1150748"/>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3406" tIns="60960" rIns="60960" bIns="60960" numCol="1" spcCol="1270" anchor="ctr" anchorCtr="0">
          <a:noAutofit/>
        </a:bodyPr>
        <a:lstStyle/>
        <a:p>
          <a:pPr lvl="0" algn="l" defTabSz="1066800">
            <a:lnSpc>
              <a:spcPct val="90000"/>
            </a:lnSpc>
            <a:spcBef>
              <a:spcPct val="0"/>
            </a:spcBef>
            <a:spcAft>
              <a:spcPct val="35000"/>
            </a:spcAft>
          </a:pPr>
          <a:r>
            <a:rPr lang="en-US" sz="2400" b="1" kern="1200" dirty="0">
              <a:latin typeface="Montserrat Light" pitchFamily="2" charset="77"/>
            </a:rPr>
            <a:t>SESAME as a training centre </a:t>
          </a:r>
          <a:endParaRPr lang="en-US" sz="2400" kern="1200" dirty="0">
            <a:latin typeface="Montserrat Light" pitchFamily="2" charset="77"/>
          </a:endParaRPr>
        </a:p>
      </dsp:txBody>
      <dsp:txXfrm>
        <a:off x="1499093" y="4027918"/>
        <a:ext cx="6370786" cy="1150748"/>
      </dsp:txXfrm>
    </dsp:sp>
    <dsp:sp modelId="{03928D81-1DDA-436F-8BBA-7F1CF914606D}">
      <dsp:nvSpPr>
        <dsp:cNvPr id="0" name=""/>
        <dsp:cNvSpPr/>
      </dsp:nvSpPr>
      <dsp:spPr>
        <a:xfrm>
          <a:off x="779876" y="3884074"/>
          <a:ext cx="1438435" cy="1438435"/>
        </a:xfrm>
        <a:prstGeom prst="ellipse">
          <a:avLst/>
        </a:prstGeom>
        <a:solidFill>
          <a:schemeClr val="lt1">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sp>
    <dsp:sp modelId="{C56DE6DA-295F-4563-B76C-97C457D3E0D4}">
      <dsp:nvSpPr>
        <dsp:cNvPr id="0" name=""/>
        <dsp:cNvSpPr/>
      </dsp:nvSpPr>
      <dsp:spPr>
        <a:xfrm>
          <a:off x="839343" y="5754339"/>
          <a:ext cx="7030537" cy="1150748"/>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3406" tIns="50800" rIns="50800" bIns="50800" numCol="1" spcCol="1270" anchor="ctr" anchorCtr="0">
          <a:noAutofit/>
        </a:bodyPr>
        <a:lstStyle/>
        <a:p>
          <a:pPr lvl="0" algn="l" defTabSz="889000">
            <a:lnSpc>
              <a:spcPct val="90000"/>
            </a:lnSpc>
            <a:spcBef>
              <a:spcPct val="0"/>
            </a:spcBef>
            <a:spcAft>
              <a:spcPct val="35000"/>
            </a:spcAft>
          </a:pPr>
          <a:r>
            <a:rPr lang="en-US" sz="2000" b="1" kern="1200" dirty="0">
              <a:latin typeface="Montserrat Light" pitchFamily="2" charset="77"/>
            </a:rPr>
            <a:t>Strengthen SESAME user services </a:t>
          </a:r>
          <a:endParaRPr lang="en-US" sz="2000" kern="1200" dirty="0">
            <a:latin typeface="Montserrat Light" pitchFamily="2" charset="77"/>
          </a:endParaRPr>
        </a:p>
      </dsp:txBody>
      <dsp:txXfrm>
        <a:off x="839343" y="5754339"/>
        <a:ext cx="7030537" cy="1150748"/>
      </dsp:txXfrm>
    </dsp:sp>
    <dsp:sp modelId="{21D7C8F6-16E5-48EC-907B-08CA66BBEA81}">
      <dsp:nvSpPr>
        <dsp:cNvPr id="0" name=""/>
        <dsp:cNvSpPr/>
      </dsp:nvSpPr>
      <dsp:spPr>
        <a:xfrm>
          <a:off x="120125" y="5610496"/>
          <a:ext cx="1438435" cy="1438435"/>
        </a:xfrm>
        <a:prstGeom prst="ellipse">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B106B-EC53-BE48-8A7B-FC346D1B7C31}">
      <dsp:nvSpPr>
        <dsp:cNvPr id="0" name=""/>
        <dsp:cNvSpPr/>
      </dsp:nvSpPr>
      <dsp:spPr>
        <a:xfrm rot="5400000">
          <a:off x="3440959" y="-1056479"/>
          <a:ext cx="1434587" cy="391364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de-DE" sz="1700" kern="1200"/>
            <a:t>extended visit of Profs. Abu Saa (AAUP), Hawash (Birzeit U.), and Saadeddin (Al Najah U.) to MPI Stuttgart</a:t>
          </a:r>
          <a:endParaRPr lang="en-JO" sz="1700" kern="1200"/>
        </a:p>
        <a:p>
          <a:pPr marL="171450" lvl="1" indent="-171450" algn="l" defTabSz="755650">
            <a:lnSpc>
              <a:spcPct val="90000"/>
            </a:lnSpc>
            <a:spcBef>
              <a:spcPct val="0"/>
            </a:spcBef>
            <a:spcAft>
              <a:spcPct val="15000"/>
            </a:spcAft>
            <a:buChar char="••"/>
          </a:pPr>
          <a:r>
            <a:rPr lang="de-DE" sz="1700" kern="1200"/>
            <a:t>Drs. Omareya and Adballah begin postdoctoral training at MPI </a:t>
          </a:r>
          <a:endParaRPr lang="en-JO" sz="1700" kern="1200"/>
        </a:p>
      </dsp:txBody>
      <dsp:txXfrm rot="-5400000">
        <a:off x="2201429" y="253082"/>
        <a:ext cx="3843618" cy="1294525"/>
      </dsp:txXfrm>
    </dsp:sp>
    <dsp:sp modelId="{44EDAC65-300B-0E43-A10D-81DE22A2B01A}">
      <dsp:nvSpPr>
        <dsp:cNvPr id="0" name=""/>
        <dsp:cNvSpPr/>
      </dsp:nvSpPr>
      <dsp:spPr>
        <a:xfrm>
          <a:off x="0" y="3728"/>
          <a:ext cx="2201428" cy="17932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de-DE" sz="2700" b="1" kern="1200"/>
            <a:t>Sep 2025</a:t>
          </a:r>
          <a:endParaRPr lang="en-JO" sz="2700" kern="1200"/>
        </a:p>
      </dsp:txBody>
      <dsp:txXfrm>
        <a:off x="87538" y="91266"/>
        <a:ext cx="2026352" cy="1618158"/>
      </dsp:txXfrm>
    </dsp:sp>
    <dsp:sp modelId="{F667F26F-8362-F44A-8E1B-B5B108AA9180}">
      <dsp:nvSpPr>
        <dsp:cNvPr id="0" name=""/>
        <dsp:cNvSpPr/>
      </dsp:nvSpPr>
      <dsp:spPr>
        <a:xfrm rot="5400000">
          <a:off x="3440959" y="826417"/>
          <a:ext cx="1434587" cy="391364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de-DE" sz="1700" kern="1200"/>
            <a:t>transfer of sputtering chamber and atomic force microscope to SESAME  </a:t>
          </a:r>
          <a:endParaRPr lang="en-JO" sz="1700" kern="1200"/>
        </a:p>
        <a:p>
          <a:pPr marL="171450" lvl="1" indent="-171450" algn="l" defTabSz="755650">
            <a:lnSpc>
              <a:spcPct val="90000"/>
            </a:lnSpc>
            <a:spcBef>
              <a:spcPct val="0"/>
            </a:spcBef>
            <a:spcAft>
              <a:spcPct val="15000"/>
            </a:spcAft>
            <a:buChar char="••"/>
          </a:pPr>
          <a:r>
            <a:rPr lang="de-DE" sz="1700" kern="1200"/>
            <a:t>Dr. Omareya moves to SESAME</a:t>
          </a:r>
          <a:endParaRPr lang="en-JO" sz="1700" kern="1200"/>
        </a:p>
      </dsp:txBody>
      <dsp:txXfrm rot="-5400000">
        <a:off x="2201429" y="2135979"/>
        <a:ext cx="3843618" cy="1294525"/>
      </dsp:txXfrm>
    </dsp:sp>
    <dsp:sp modelId="{E72DE1A1-1F13-884C-BCC7-048D8C252367}">
      <dsp:nvSpPr>
        <dsp:cNvPr id="0" name=""/>
        <dsp:cNvSpPr/>
      </dsp:nvSpPr>
      <dsp:spPr>
        <a:xfrm>
          <a:off x="0" y="1886624"/>
          <a:ext cx="2201428" cy="17932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de-DE" sz="2700" b="1" kern="1200"/>
            <a:t>Jan 2026</a:t>
          </a:r>
          <a:endParaRPr lang="en-JO" sz="2700" kern="1200"/>
        </a:p>
      </dsp:txBody>
      <dsp:txXfrm>
        <a:off x="87538" y="1974162"/>
        <a:ext cx="2026352" cy="1618158"/>
      </dsp:txXfrm>
    </dsp:sp>
    <dsp:sp modelId="{CB637A60-7CDC-964F-A436-0AE0BFE35172}">
      <dsp:nvSpPr>
        <dsp:cNvPr id="0" name=""/>
        <dsp:cNvSpPr/>
      </dsp:nvSpPr>
      <dsp:spPr>
        <a:xfrm rot="5400000">
          <a:off x="3440959" y="2709313"/>
          <a:ext cx="1434587" cy="391364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de-DE" sz="1700" kern="1200" dirty="0" err="1"/>
            <a:t>commissioning</a:t>
          </a:r>
          <a:r>
            <a:rPr lang="de-DE" sz="1700" kern="1200" dirty="0"/>
            <a:t> </a:t>
          </a:r>
          <a:r>
            <a:rPr lang="de-DE" sz="1700" kern="1200" dirty="0" err="1"/>
            <a:t>of</a:t>
          </a:r>
          <a:r>
            <a:rPr lang="de-DE" sz="1700" kern="1200" dirty="0"/>
            <a:t> </a:t>
          </a:r>
          <a:r>
            <a:rPr lang="de-DE" sz="1700" kern="1200" dirty="0" err="1"/>
            <a:t>instruments</a:t>
          </a:r>
          <a:r>
            <a:rPr lang="de-DE" sz="1700" kern="1200" dirty="0"/>
            <a:t> at SESAME</a:t>
          </a:r>
          <a:endParaRPr lang="en-JO" sz="1700" kern="1200" dirty="0"/>
        </a:p>
        <a:p>
          <a:pPr marL="171450" lvl="1" indent="-171450" algn="l" defTabSz="755650">
            <a:lnSpc>
              <a:spcPct val="90000"/>
            </a:lnSpc>
            <a:spcBef>
              <a:spcPct val="0"/>
            </a:spcBef>
            <a:spcAft>
              <a:spcPct val="15000"/>
            </a:spcAft>
            <a:buChar char="••"/>
          </a:pPr>
          <a:r>
            <a:rPr lang="de-DE" sz="1700" kern="1200"/>
            <a:t>submission of initial joint publications</a:t>
          </a:r>
          <a:endParaRPr lang="en-JO" sz="1700" kern="1200"/>
        </a:p>
        <a:p>
          <a:pPr marL="171450" lvl="1" indent="-171450" algn="l" defTabSz="755650">
            <a:lnSpc>
              <a:spcPct val="90000"/>
            </a:lnSpc>
            <a:spcBef>
              <a:spcPct val="0"/>
            </a:spcBef>
            <a:spcAft>
              <a:spcPct val="15000"/>
            </a:spcAft>
            <a:buChar char="••"/>
          </a:pPr>
          <a:r>
            <a:rPr lang="de-DE" sz="1700" kern="1200"/>
            <a:t>preparation of funding proposals</a:t>
          </a:r>
          <a:endParaRPr lang="en-JO" sz="1700" kern="1200"/>
        </a:p>
      </dsp:txBody>
      <dsp:txXfrm rot="-5400000">
        <a:off x="2201429" y="4018875"/>
        <a:ext cx="3843618" cy="1294525"/>
      </dsp:txXfrm>
    </dsp:sp>
    <dsp:sp modelId="{BE77237B-1F09-0C4F-AED9-08043EC2F191}">
      <dsp:nvSpPr>
        <dsp:cNvPr id="0" name=""/>
        <dsp:cNvSpPr/>
      </dsp:nvSpPr>
      <dsp:spPr>
        <a:xfrm>
          <a:off x="0" y="3769521"/>
          <a:ext cx="2201428" cy="17932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de-DE" sz="2700" b="1" kern="1200"/>
            <a:t>Jan – Mar 2026</a:t>
          </a:r>
          <a:endParaRPr lang="en-JO" sz="2700" kern="1200"/>
        </a:p>
      </dsp:txBody>
      <dsp:txXfrm>
        <a:off x="87538" y="3857059"/>
        <a:ext cx="2026352" cy="1618158"/>
      </dsp:txXfrm>
    </dsp:sp>
    <dsp:sp modelId="{21884215-C5E5-5444-A52F-8485C7F128DE}">
      <dsp:nvSpPr>
        <dsp:cNvPr id="0" name=""/>
        <dsp:cNvSpPr/>
      </dsp:nvSpPr>
      <dsp:spPr>
        <a:xfrm rot="5400000">
          <a:off x="3440959" y="4592210"/>
          <a:ext cx="1434587" cy="391364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de-DE" sz="1700" kern="1200" dirty="0" err="1"/>
            <a:t>Palestinian</a:t>
          </a:r>
          <a:r>
            <a:rPr lang="de-DE" sz="1700" kern="1200" dirty="0"/>
            <a:t> and German PEL </a:t>
          </a:r>
          <a:r>
            <a:rPr lang="de-DE" sz="1700" kern="1200" dirty="0" err="1"/>
            <a:t>partners</a:t>
          </a:r>
          <a:endParaRPr lang="en-JO" sz="1700" kern="1200" dirty="0"/>
        </a:p>
        <a:p>
          <a:pPr marL="171450" lvl="1" indent="-171450" algn="l" defTabSz="755650">
            <a:lnSpc>
              <a:spcPct val="90000"/>
            </a:lnSpc>
            <a:spcBef>
              <a:spcPct val="0"/>
            </a:spcBef>
            <a:spcAft>
              <a:spcPct val="15000"/>
            </a:spcAft>
            <a:buChar char="••"/>
          </a:pPr>
          <a:r>
            <a:rPr lang="de-DE" sz="1700" kern="1200"/>
            <a:t>collaboration partners at SESAME</a:t>
          </a:r>
          <a:endParaRPr lang="en-JO" sz="1700" kern="1200"/>
        </a:p>
        <a:p>
          <a:pPr marL="171450" lvl="1" indent="-171450" algn="l" defTabSz="755650">
            <a:lnSpc>
              <a:spcPct val="90000"/>
            </a:lnSpc>
            <a:spcBef>
              <a:spcPct val="0"/>
            </a:spcBef>
            <a:spcAft>
              <a:spcPct val="15000"/>
            </a:spcAft>
            <a:buChar char="••"/>
          </a:pPr>
          <a:r>
            <a:rPr lang="de-DE" sz="1700" kern="1200"/>
            <a:t>potential collaboration partners in Italy, Spain, Belgium, …</a:t>
          </a:r>
          <a:endParaRPr lang="en-JO" sz="1700" kern="1200"/>
        </a:p>
      </dsp:txBody>
      <dsp:txXfrm rot="-5400000">
        <a:off x="2201429" y="5901772"/>
        <a:ext cx="3843618" cy="1294525"/>
      </dsp:txXfrm>
    </dsp:sp>
    <dsp:sp modelId="{5552B178-3627-0F4F-A203-D3C61C2C6241}">
      <dsp:nvSpPr>
        <dsp:cNvPr id="0" name=""/>
        <dsp:cNvSpPr/>
      </dsp:nvSpPr>
      <dsp:spPr>
        <a:xfrm>
          <a:off x="0" y="5652417"/>
          <a:ext cx="2201428" cy="17932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de-DE" sz="2700" b="1" kern="1200" dirty="0"/>
            <a:t>Apr 7-9, 2026 </a:t>
          </a:r>
          <a:r>
            <a:rPr lang="de-DE" sz="2700" kern="1200" dirty="0" err="1"/>
            <a:t>workshop</a:t>
          </a:r>
          <a:r>
            <a:rPr lang="de-DE" sz="2700" kern="1200" dirty="0"/>
            <a:t> in Stuttgart</a:t>
          </a:r>
          <a:endParaRPr lang="en-JO" sz="2700" kern="1200" dirty="0"/>
        </a:p>
      </dsp:txBody>
      <dsp:txXfrm>
        <a:off x="87538" y="5739955"/>
        <a:ext cx="2026352" cy="1618158"/>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978DC1-6DC9-4027-B54E-77042287587E}" type="datetimeFigureOut">
              <a:rPr lang="en-GB" smtClean="0"/>
              <a:t>12/01/2026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CE159F-9BA1-438A-AD23-E7D2EF9F0AAE}" type="slidenum">
              <a:rPr lang="en-GB" smtClean="0"/>
              <a:t>‹#›</a:t>
            </a:fld>
            <a:endParaRPr lang="en-GB"/>
          </a:p>
        </p:txBody>
      </p:sp>
    </p:spTree>
    <p:extLst>
      <p:ext uri="{BB962C8B-B14F-4D97-AF65-F5344CB8AC3E}">
        <p14:creationId xmlns:p14="http://schemas.microsoft.com/office/powerpoint/2010/main" val="4276604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E7418-F485-4D87-9137-0BAE79C760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353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Collect quotations for the collimator and for the 16m-long transfer</a:t>
            </a:r>
            <a:r>
              <a:rPr lang="en-GB" baseline="0" dirty="0"/>
              <a:t> pipe</a:t>
            </a:r>
          </a:p>
        </p:txBody>
      </p:sp>
      <p:sp>
        <p:nvSpPr>
          <p:cNvPr id="4" name="Slide Number Placeholder 3"/>
          <p:cNvSpPr>
            <a:spLocks noGrp="1"/>
          </p:cNvSpPr>
          <p:nvPr>
            <p:ph type="sldNum" sz="quarter" idx="10"/>
          </p:nvPr>
        </p:nvSpPr>
        <p:spPr/>
        <p:txBody>
          <a:bodyPr/>
          <a:lstStyle/>
          <a:p>
            <a:fld id="{3B3DF613-37E1-6747-8DAC-C24667F27F08}" type="slidenum">
              <a:rPr lang="en-US" smtClean="0"/>
              <a:t>20</a:t>
            </a:fld>
            <a:endParaRPr lang="en-US" dirty="0"/>
          </a:p>
        </p:txBody>
      </p:sp>
    </p:spTree>
    <p:extLst>
      <p:ext uri="{BB962C8B-B14F-4D97-AF65-F5344CB8AC3E}">
        <p14:creationId xmlns:p14="http://schemas.microsoft.com/office/powerpoint/2010/main" val="3642755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CE159F-9BA1-438A-AD23-E7D2EF9F0AAE}" type="slidenum">
              <a:rPr lang="en-GB" smtClean="0"/>
              <a:t>44</a:t>
            </a:fld>
            <a:endParaRPr lang="en-GB"/>
          </a:p>
        </p:txBody>
      </p:sp>
    </p:spTree>
    <p:extLst>
      <p:ext uri="{BB962C8B-B14F-4D97-AF65-F5344CB8AC3E}">
        <p14:creationId xmlns:p14="http://schemas.microsoft.com/office/powerpoint/2010/main" val="4017795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fld id="{0BCE159F-9BA1-438A-AD23-E7D2EF9F0AAE}" type="slidenum">
              <a:rPr lang="en-GB" smtClean="0"/>
              <a:t>48</a:t>
            </a:fld>
            <a:endParaRPr lang="en-GB"/>
          </a:p>
        </p:txBody>
      </p:sp>
    </p:spTree>
    <p:extLst>
      <p:ext uri="{BB962C8B-B14F-4D97-AF65-F5344CB8AC3E}">
        <p14:creationId xmlns:p14="http://schemas.microsoft.com/office/powerpoint/2010/main" val="2899981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234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2AC7C-EDC9-0B18-331D-D5A67FFBE5CD}"/>
              </a:ext>
            </a:extLst>
          </p:cNvPr>
          <p:cNvSpPr>
            <a:spLocks noGrp="1"/>
          </p:cNvSpPr>
          <p:nvPr>
            <p:ph type="ctrTitle"/>
          </p:nvPr>
        </p:nvSpPr>
        <p:spPr>
          <a:xfrm>
            <a:off x="2286001" y="1683545"/>
            <a:ext cx="13716000" cy="3581400"/>
          </a:xfrm>
        </p:spPr>
        <p:txBody>
          <a:bodyPr anchor="b"/>
          <a:lstStyle>
            <a:lvl1pPr algn="ctr">
              <a:defRPr sz="9000"/>
            </a:lvl1pPr>
          </a:lstStyle>
          <a:p>
            <a:r>
              <a:rPr lang="en-US"/>
              <a:t>Click to edit Master title style</a:t>
            </a:r>
            <a:endParaRPr lang="en-JO"/>
          </a:p>
        </p:txBody>
      </p:sp>
      <p:sp>
        <p:nvSpPr>
          <p:cNvPr id="3" name="Subtitle 2">
            <a:extLst>
              <a:ext uri="{FF2B5EF4-FFF2-40B4-BE49-F238E27FC236}">
                <a16:creationId xmlns:a16="http://schemas.microsoft.com/office/drawing/2014/main" id="{08E42214-2E4F-4A67-8CAA-E68E94D3DA0E}"/>
              </a:ext>
            </a:extLst>
          </p:cNvPr>
          <p:cNvSpPr>
            <a:spLocks noGrp="1"/>
          </p:cNvSpPr>
          <p:nvPr>
            <p:ph type="subTitle" idx="1"/>
          </p:nvPr>
        </p:nvSpPr>
        <p:spPr>
          <a:xfrm>
            <a:off x="2286001" y="5403057"/>
            <a:ext cx="13716000" cy="2483644"/>
          </a:xfrm>
        </p:spPr>
        <p:txBody>
          <a:bodyPr/>
          <a:lstStyle>
            <a:lvl1pPr marL="0" indent="0" algn="ctr">
              <a:buNone/>
              <a:defRPr sz="3600"/>
            </a:lvl1pPr>
            <a:lvl2pPr marL="685755" indent="0" algn="ctr">
              <a:buNone/>
              <a:defRPr sz="3000"/>
            </a:lvl2pPr>
            <a:lvl3pPr marL="1371508" indent="0" algn="ctr">
              <a:buNone/>
              <a:defRPr sz="2700"/>
            </a:lvl3pPr>
            <a:lvl4pPr marL="2057263" indent="0" algn="ctr">
              <a:buNone/>
              <a:defRPr sz="2400"/>
            </a:lvl4pPr>
            <a:lvl5pPr marL="2743016" indent="0" algn="ctr">
              <a:buNone/>
              <a:defRPr sz="2400"/>
            </a:lvl5pPr>
            <a:lvl6pPr marL="3428771" indent="0" algn="ctr">
              <a:buNone/>
              <a:defRPr sz="2400"/>
            </a:lvl6pPr>
            <a:lvl7pPr marL="4114524" indent="0" algn="ctr">
              <a:buNone/>
              <a:defRPr sz="2400"/>
            </a:lvl7pPr>
            <a:lvl8pPr marL="4800279" indent="0" algn="ctr">
              <a:buNone/>
              <a:defRPr sz="2400"/>
            </a:lvl8pPr>
            <a:lvl9pPr marL="5486032" indent="0" algn="ctr">
              <a:buNone/>
              <a:defRPr sz="2400"/>
            </a:lvl9pPr>
          </a:lstStyle>
          <a:p>
            <a:r>
              <a:rPr lang="en-US"/>
              <a:t>Click to edit Master subtitle style</a:t>
            </a:r>
            <a:endParaRPr lang="en-JO"/>
          </a:p>
        </p:txBody>
      </p:sp>
      <p:sp>
        <p:nvSpPr>
          <p:cNvPr id="4" name="Date Placeholder 3">
            <a:extLst>
              <a:ext uri="{FF2B5EF4-FFF2-40B4-BE49-F238E27FC236}">
                <a16:creationId xmlns:a16="http://schemas.microsoft.com/office/drawing/2014/main" id="{A9DFB81B-4F4A-CBCB-8176-5B243F72A9F1}"/>
              </a:ext>
            </a:extLst>
          </p:cNvPr>
          <p:cNvSpPr>
            <a:spLocks noGrp="1"/>
          </p:cNvSpPr>
          <p:nvPr>
            <p:ph type="dt" sz="half" idx="10"/>
          </p:nvPr>
        </p:nvSpPr>
        <p:spPr/>
        <p:txBody>
          <a:bodyPr/>
          <a:lstStyle/>
          <a:p>
            <a:fld id="{21E25BC5-4D3A-455A-B9B1-5048BE8A95B7}" type="datetimeFigureOut">
              <a:rPr lang="en-US" smtClean="0"/>
              <a:t>1/12/2026</a:t>
            </a:fld>
            <a:endParaRPr lang="en-US"/>
          </a:p>
        </p:txBody>
      </p:sp>
      <p:sp>
        <p:nvSpPr>
          <p:cNvPr id="5" name="Footer Placeholder 4">
            <a:extLst>
              <a:ext uri="{FF2B5EF4-FFF2-40B4-BE49-F238E27FC236}">
                <a16:creationId xmlns:a16="http://schemas.microsoft.com/office/drawing/2014/main" id="{EC144648-9938-61F9-61D9-402EEDB5F8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F0FF9-6DFF-A4BF-1F85-EE585ECF411A}"/>
              </a:ext>
            </a:extLst>
          </p:cNvPr>
          <p:cNvSpPr>
            <a:spLocks noGrp="1"/>
          </p:cNvSpPr>
          <p:nvPr>
            <p:ph type="sldNum" sz="quarter" idx="12"/>
          </p:nvPr>
        </p:nvSpPr>
        <p:spPr/>
        <p:txBody>
          <a:bodyPr/>
          <a:lstStyle/>
          <a:p>
            <a:fld id="{92415516-898F-4D95-B9AF-6479701B5D01}" type="slidenum">
              <a:rPr lang="en-US" smtClean="0"/>
              <a:t>‹#›</a:t>
            </a:fld>
            <a:endParaRPr lang="en-US"/>
          </a:p>
        </p:txBody>
      </p:sp>
    </p:spTree>
    <p:extLst>
      <p:ext uri="{BB962C8B-B14F-4D97-AF65-F5344CB8AC3E}">
        <p14:creationId xmlns:p14="http://schemas.microsoft.com/office/powerpoint/2010/main" val="1618832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5BE99A-6C2E-41BF-BBC6-0990D147BC0F}"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7627C-3DE8-48AA-AD68-2CA4A665CAF5}" type="slidenum">
              <a:rPr lang="en-US" smtClean="0"/>
              <a:t>‹#›</a:t>
            </a:fld>
            <a:endParaRPr lang="en-US"/>
          </a:p>
        </p:txBody>
      </p:sp>
    </p:spTree>
    <p:extLst>
      <p:ext uri="{BB962C8B-B14F-4D97-AF65-F5344CB8AC3E}">
        <p14:creationId xmlns:p14="http://schemas.microsoft.com/office/powerpoint/2010/main" val="2413108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52EAA2-1949-43D4-965D-F432E46D850E}" type="slidenum">
              <a:rPr lang="en-US" smtClean="0"/>
              <a:pPr/>
              <a:t>‹#›</a:t>
            </a:fld>
            <a:endParaRPr lang="en-US"/>
          </a:p>
        </p:txBody>
      </p:sp>
    </p:spTree>
    <p:extLst>
      <p:ext uri="{BB962C8B-B14F-4D97-AF65-F5344CB8AC3E}">
        <p14:creationId xmlns:p14="http://schemas.microsoft.com/office/powerpoint/2010/main" val="3747442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Yalnızca Başlı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286472"/>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_Contenuto con didascalia">
    <p:spTree>
      <p:nvGrpSpPr>
        <p:cNvPr id="1" name=""/>
        <p:cNvGrpSpPr/>
        <p:nvPr/>
      </p:nvGrpSpPr>
      <p:grpSpPr>
        <a:xfrm>
          <a:off x="0" y="0"/>
          <a:ext cx="0" cy="0"/>
          <a:chOff x="0" y="0"/>
          <a:chExt cx="0" cy="0"/>
        </a:xfrm>
      </p:grpSpPr>
      <p:sp>
        <p:nvSpPr>
          <p:cNvPr id="108" name="Nível de Corpo Um…"/>
          <p:cNvSpPr txBox="1">
            <a:spLocks noGrp="1"/>
          </p:cNvSpPr>
          <p:nvPr>
            <p:ph type="body" sz="half" idx="1"/>
          </p:nvPr>
        </p:nvSpPr>
        <p:spPr>
          <a:xfrm>
            <a:off x="9305923" y="1374611"/>
            <a:ext cx="8693946" cy="753777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109" name="Segnaposto testo 2"/>
          <p:cNvSpPr>
            <a:spLocks noGrp="1"/>
          </p:cNvSpPr>
          <p:nvPr>
            <p:ph type="body" sz="half" idx="13"/>
          </p:nvPr>
        </p:nvSpPr>
        <p:spPr>
          <a:xfrm>
            <a:off x="773907" y="3444851"/>
            <a:ext cx="8210554" cy="5916866"/>
          </a:xfrm>
          <a:prstGeom prst="rect">
            <a:avLst/>
          </a:prstGeom>
        </p:spPr>
        <p:txBody>
          <a:bodyPr/>
          <a:lstStyle/>
          <a:p>
            <a:pPr marL="0" lvl="0" indent="0">
              <a:buSzTx/>
              <a:buNone/>
            </a:pPr>
            <a:r>
              <a:rPr lang="en-GB"/>
              <a:t>Click to edit Master text styles</a:t>
            </a:r>
          </a:p>
        </p:txBody>
      </p:sp>
      <p:sp>
        <p:nvSpPr>
          <p:cNvPr id="110" name="Segnaposto testo 2"/>
          <p:cNvSpPr>
            <a:spLocks noGrp="1"/>
          </p:cNvSpPr>
          <p:nvPr>
            <p:ph type="body" sz="quarter" idx="14"/>
          </p:nvPr>
        </p:nvSpPr>
        <p:spPr>
          <a:xfrm>
            <a:off x="773904" y="2145815"/>
            <a:ext cx="8208172" cy="1235870"/>
          </a:xfrm>
          <a:prstGeom prst="rect">
            <a:avLst/>
          </a:prstGeom>
        </p:spPr>
        <p:txBody>
          <a:bodyPr anchor="ctr"/>
          <a:lstStyle/>
          <a:p>
            <a:pPr marL="0" lvl="0" indent="0">
              <a:buSzTx/>
              <a:buNone/>
              <a:defRPr sz="1800" cap="all">
                <a:latin typeface="Montserrat Medium"/>
                <a:ea typeface="Montserrat Medium"/>
                <a:cs typeface="Montserrat Medium"/>
                <a:sym typeface="Montserrat Medium"/>
              </a:defRPr>
            </a:pPr>
            <a:r>
              <a:rPr lang="en-GB"/>
              <a:t>Click to edit Master text styles</a:t>
            </a:r>
          </a:p>
        </p:txBody>
      </p:sp>
      <p:sp>
        <p:nvSpPr>
          <p:cNvPr id="111" name="Texto do Título"/>
          <p:cNvSpPr txBox="1">
            <a:spLocks noGrp="1"/>
          </p:cNvSpPr>
          <p:nvPr>
            <p:ph type="title"/>
          </p:nvPr>
        </p:nvSpPr>
        <p:spPr>
          <a:xfrm>
            <a:off x="773904" y="879651"/>
            <a:ext cx="8208172" cy="1235871"/>
          </a:xfrm>
          <a:prstGeom prst="rect">
            <a:avLst/>
          </a:prstGeom>
        </p:spPr>
        <p:txBody>
          <a:bodyPr/>
          <a:lstStyle/>
          <a:p>
            <a:r>
              <a:rPr lang="en-GB"/>
              <a:t>Click to edit Master title style</a:t>
            </a:r>
            <a:endParaRPr/>
          </a:p>
        </p:txBody>
      </p:sp>
      <p:sp>
        <p:nvSpPr>
          <p:cNvPr id="112" name="Número do Slide"/>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118394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1454400" y="226800"/>
            <a:ext cx="16473600" cy="894240"/>
          </a:xfrm>
          <a:solidFill>
            <a:schemeClr val="accent1"/>
          </a:solidFill>
        </p:spPr>
        <p:txBody>
          <a:bodyPr lIns="108000" tIns="0" rIns="108000" anchor="ctr" anchorCtr="0"/>
          <a:lstStyle>
            <a:lvl1pPr>
              <a:lnSpc>
                <a:spcPct val="85000"/>
              </a:lnSpc>
              <a:defRPr sz="3375">
                <a:solidFill>
                  <a:schemeClr val="bg1"/>
                </a:solidFill>
              </a:defRPr>
            </a:lvl1pPr>
          </a:lstStyle>
          <a:p>
            <a:r>
              <a:rPr lang="en-US" noProof="0" dirty="0"/>
              <a:t>Click to edit Master title style</a:t>
            </a:r>
          </a:p>
        </p:txBody>
      </p:sp>
      <p:sp>
        <p:nvSpPr>
          <p:cNvPr id="3" name="Espace réservé du contenu 2"/>
          <p:cNvSpPr>
            <a:spLocks noGrp="1"/>
          </p:cNvSpPr>
          <p:nvPr>
            <p:ph idx="1" hasCustomPrompt="1"/>
          </p:nvPr>
        </p:nvSpPr>
        <p:spPr bwMode="gray">
          <a:xfrm>
            <a:off x="6703200" y="1647000"/>
            <a:ext cx="11224800" cy="5346000"/>
          </a:xfrm>
          <a:solidFill>
            <a:srgbClr val="4E5B99"/>
          </a:solidFill>
        </p:spPr>
        <p:txBody>
          <a:bodyPr lIns="216000" tIns="252000"/>
          <a:lstStyle>
            <a:lvl1pPr marL="0" indent="0">
              <a:spcAft>
                <a:spcPts val="405"/>
              </a:spcAft>
              <a:buFont typeface="Arial" pitchFamily="34" charset="0"/>
              <a:buNone/>
              <a:defRPr sz="3780">
                <a:solidFill>
                  <a:schemeClr val="bg1"/>
                </a:solidFill>
              </a:defRPr>
            </a:lvl1pPr>
            <a:lvl2pPr marL="0" indent="0">
              <a:spcBef>
                <a:spcPts val="540"/>
              </a:spcBef>
              <a:spcAft>
                <a:spcPts val="0"/>
              </a:spcAft>
              <a:buFont typeface="Arial" pitchFamily="34" charset="0"/>
              <a:buNone/>
              <a:defRPr sz="3510" b="1">
                <a:solidFill>
                  <a:schemeClr val="bg1"/>
                </a:solidFill>
              </a:defRPr>
            </a:lvl2pPr>
            <a:lvl3pPr marL="0" indent="0">
              <a:lnSpc>
                <a:spcPct val="80000"/>
              </a:lnSpc>
              <a:spcAft>
                <a:spcPts val="0"/>
              </a:spcAft>
              <a:buFont typeface="Arial" pitchFamily="34" charset="0"/>
              <a:buNone/>
              <a:defRPr sz="3038">
                <a:solidFill>
                  <a:schemeClr val="bg1"/>
                </a:solidFill>
              </a:defRPr>
            </a:lvl3pPr>
            <a:lvl4pPr marL="0" indent="0">
              <a:lnSpc>
                <a:spcPct val="100000"/>
              </a:lnSpc>
              <a:spcBef>
                <a:spcPts val="0"/>
              </a:spcBef>
              <a:spcAft>
                <a:spcPts val="270"/>
              </a:spcAft>
              <a:buSzPct val="80000"/>
              <a:buNone/>
              <a:defRPr sz="2363">
                <a:solidFill>
                  <a:schemeClr val="bg1"/>
                </a:solidFill>
              </a:defRPr>
            </a:lvl4pPr>
            <a:lvl5pPr marL="0" indent="0">
              <a:lnSpc>
                <a:spcPct val="80000"/>
              </a:lnSpc>
              <a:spcAft>
                <a:spcPts val="0"/>
              </a:spcAft>
              <a:buNone/>
              <a:defRPr sz="2025" b="1" i="0">
                <a:solidFill>
                  <a:schemeClr val="bg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Espace réservé pour une image  7"/>
          <p:cNvSpPr>
            <a:spLocks noGrp="1"/>
          </p:cNvSpPr>
          <p:nvPr>
            <p:ph type="pic" sz="quarter" idx="13"/>
          </p:nvPr>
        </p:nvSpPr>
        <p:spPr>
          <a:xfrm>
            <a:off x="1454400" y="1647000"/>
            <a:ext cx="5148000" cy="5346000"/>
          </a:xfrm>
        </p:spPr>
        <p:txBody>
          <a:bodyPr anchor="ctr" anchorCtr="0"/>
          <a:lstStyle>
            <a:lvl1pPr algn="ctr">
              <a:defRPr/>
            </a:lvl1pPr>
          </a:lstStyle>
          <a:p>
            <a:r>
              <a:rPr lang="en-US" noProof="0"/>
              <a:t>Click icon to add picture</a:t>
            </a:r>
            <a:endParaRPr lang="en-US" noProof="0" dirty="0"/>
          </a:p>
        </p:txBody>
      </p:sp>
      <p:sp>
        <p:nvSpPr>
          <p:cNvPr id="17" name="Espace réservé de la date 16"/>
          <p:cNvSpPr>
            <a:spLocks noGrp="1"/>
          </p:cNvSpPr>
          <p:nvPr>
            <p:ph type="dt" sz="half" idx="14"/>
          </p:nvPr>
        </p:nvSpPr>
        <p:spPr/>
        <p:txBody>
          <a:bodyPr/>
          <a:lstStyle/>
          <a:p>
            <a:r>
              <a:rPr lang="en-US" noProof="0"/>
              <a:t>26/07/2013</a:t>
            </a:r>
          </a:p>
        </p:txBody>
      </p:sp>
      <p:sp>
        <p:nvSpPr>
          <p:cNvPr id="18" name="Espace réservé du numéro de diapositive 17"/>
          <p:cNvSpPr>
            <a:spLocks noGrp="1"/>
          </p:cNvSpPr>
          <p:nvPr>
            <p:ph type="sldNum" sz="quarter" idx="15"/>
          </p:nvPr>
        </p:nvSpPr>
        <p:spPr/>
        <p:txBody>
          <a:bodyPr/>
          <a:lstStyle/>
          <a:p>
            <a:r>
              <a:rPr lang="en-US" noProof="0"/>
              <a:t>Page </a:t>
            </a:r>
            <a:fld id="{733122C9-A0B9-462F-8757-0847AD287B63}" type="slidenum">
              <a:rPr lang="en-US" noProof="0" smtClean="0"/>
              <a:pPr/>
              <a:t>‹#›</a:t>
            </a:fld>
            <a:endParaRPr lang="en-US" noProof="0"/>
          </a:p>
        </p:txBody>
      </p:sp>
      <p:sp>
        <p:nvSpPr>
          <p:cNvPr id="19" name="Espace réservé du pied de page 18"/>
          <p:cNvSpPr>
            <a:spLocks noGrp="1"/>
          </p:cNvSpPr>
          <p:nvPr>
            <p:ph type="ftr" sz="quarter" idx="16"/>
          </p:nvPr>
        </p:nvSpPr>
        <p:spPr/>
        <p:txBody>
          <a:bodyPr/>
          <a:lstStyle/>
          <a:p>
            <a:r>
              <a:rPr lang="en-US" noProof="0"/>
              <a:t>l 66TH MEETING OF THE ESRF l 30-31 May 2014 l Author</a:t>
            </a:r>
          </a:p>
        </p:txBody>
      </p:sp>
    </p:spTree>
    <p:extLst>
      <p:ext uri="{BB962C8B-B14F-4D97-AF65-F5344CB8AC3E}">
        <p14:creationId xmlns:p14="http://schemas.microsoft.com/office/powerpoint/2010/main" val="736208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7" name="Group 2">
            <a:extLst>
              <a:ext uri="{FF2B5EF4-FFF2-40B4-BE49-F238E27FC236}">
                <a16:creationId xmlns:a16="http://schemas.microsoft.com/office/drawing/2014/main" id="{FCF448A9-A3F4-BED6-E416-8D9938876FC4}"/>
              </a:ext>
            </a:extLst>
          </p:cNvPr>
          <p:cNvGrpSpPr/>
          <p:nvPr userDrawn="1"/>
        </p:nvGrpSpPr>
        <p:grpSpPr>
          <a:xfrm>
            <a:off x="-2878903" y="-3408816"/>
            <a:ext cx="20862103" cy="13887152"/>
            <a:chOff x="1475026" y="519818"/>
            <a:chExt cx="27816138" cy="18516202"/>
          </a:xfrm>
        </p:grpSpPr>
        <p:grpSp>
          <p:nvGrpSpPr>
            <p:cNvPr id="8" name="Group 3">
              <a:extLst>
                <a:ext uri="{FF2B5EF4-FFF2-40B4-BE49-F238E27FC236}">
                  <a16:creationId xmlns:a16="http://schemas.microsoft.com/office/drawing/2014/main" id="{AFB0819A-C4E2-6F24-22C6-92DD1DDB60FC}"/>
                </a:ext>
              </a:extLst>
            </p:cNvPr>
            <p:cNvGrpSpPr/>
            <p:nvPr/>
          </p:nvGrpSpPr>
          <p:grpSpPr>
            <a:xfrm rot="585346">
              <a:off x="2205349" y="2052730"/>
              <a:ext cx="7701657" cy="16983290"/>
              <a:chOff x="0" y="0"/>
              <a:chExt cx="3495262" cy="7707569"/>
            </a:xfrm>
          </p:grpSpPr>
          <p:sp>
            <p:nvSpPr>
              <p:cNvPr id="14" name="Freeform 4">
                <a:extLst>
                  <a:ext uri="{FF2B5EF4-FFF2-40B4-BE49-F238E27FC236}">
                    <a16:creationId xmlns:a16="http://schemas.microsoft.com/office/drawing/2014/main" id="{A56F485D-0A49-BE93-3BEE-BB72D27EF7CE}"/>
                  </a:ext>
                </a:extLst>
              </p:cNvPr>
              <p:cNvSpPr/>
              <p:nvPr/>
            </p:nvSpPr>
            <p:spPr>
              <a:xfrm>
                <a:off x="0" y="0"/>
                <a:ext cx="3495262" cy="7707568"/>
              </a:xfrm>
              <a:custGeom>
                <a:avLst/>
                <a:gdLst/>
                <a:ahLst/>
                <a:cxnLst/>
                <a:rect l="l" t="t" r="r" b="b"/>
                <a:pathLst>
                  <a:path w="3495262" h="7707568">
                    <a:moveTo>
                      <a:pt x="0" y="0"/>
                    </a:moveTo>
                    <a:lnTo>
                      <a:pt x="3495262" y="0"/>
                    </a:lnTo>
                    <a:lnTo>
                      <a:pt x="3495262" y="7707568"/>
                    </a:lnTo>
                    <a:lnTo>
                      <a:pt x="0" y="7707568"/>
                    </a:lnTo>
                    <a:close/>
                  </a:path>
                </a:pathLst>
              </a:custGeom>
              <a:solidFill>
                <a:srgbClr val="145DA0"/>
              </a:solidFill>
            </p:spPr>
            <p:txBody>
              <a:bodyPr/>
              <a:lstStyle/>
              <a:p>
                <a:endParaRPr lang="en-JO"/>
              </a:p>
            </p:txBody>
          </p:sp>
        </p:grpSp>
        <p:grpSp>
          <p:nvGrpSpPr>
            <p:cNvPr id="9" name="Group 5">
              <a:extLst>
                <a:ext uri="{FF2B5EF4-FFF2-40B4-BE49-F238E27FC236}">
                  <a16:creationId xmlns:a16="http://schemas.microsoft.com/office/drawing/2014/main" id="{96B0AB4D-6987-711C-0BBE-E68B58880B59}"/>
                </a:ext>
              </a:extLst>
            </p:cNvPr>
            <p:cNvGrpSpPr/>
            <p:nvPr/>
          </p:nvGrpSpPr>
          <p:grpSpPr>
            <a:xfrm rot="585346">
              <a:off x="1475026" y="519818"/>
              <a:ext cx="7677074" cy="18064861"/>
              <a:chOff x="0" y="0"/>
              <a:chExt cx="3846869" cy="9052036"/>
            </a:xfrm>
          </p:grpSpPr>
          <p:sp>
            <p:nvSpPr>
              <p:cNvPr id="13" name="Freeform 6">
                <a:extLst>
                  <a:ext uri="{FF2B5EF4-FFF2-40B4-BE49-F238E27FC236}">
                    <a16:creationId xmlns:a16="http://schemas.microsoft.com/office/drawing/2014/main" id="{E7A09815-6FB4-3F49-DF63-F38611CF89CB}"/>
                  </a:ext>
                </a:extLst>
              </p:cNvPr>
              <p:cNvSpPr/>
              <p:nvPr/>
            </p:nvSpPr>
            <p:spPr>
              <a:xfrm>
                <a:off x="0" y="0"/>
                <a:ext cx="3846869" cy="9052036"/>
              </a:xfrm>
              <a:custGeom>
                <a:avLst/>
                <a:gdLst/>
                <a:ahLst/>
                <a:cxnLst/>
                <a:rect l="l" t="t" r="r" b="b"/>
                <a:pathLst>
                  <a:path w="3846869" h="9052036">
                    <a:moveTo>
                      <a:pt x="0" y="0"/>
                    </a:moveTo>
                    <a:lnTo>
                      <a:pt x="3846869" y="0"/>
                    </a:lnTo>
                    <a:lnTo>
                      <a:pt x="3846869" y="9052036"/>
                    </a:lnTo>
                    <a:lnTo>
                      <a:pt x="0" y="9052036"/>
                    </a:lnTo>
                    <a:close/>
                  </a:path>
                </a:pathLst>
              </a:custGeom>
              <a:solidFill>
                <a:srgbClr val="56AEFF"/>
              </a:solidFill>
            </p:spPr>
            <p:txBody>
              <a:bodyPr/>
              <a:lstStyle/>
              <a:p>
                <a:endParaRPr lang="en-JO"/>
              </a:p>
            </p:txBody>
          </p:sp>
        </p:grpSp>
        <p:grpSp>
          <p:nvGrpSpPr>
            <p:cNvPr id="10" name="Group 7">
              <a:extLst>
                <a:ext uri="{FF2B5EF4-FFF2-40B4-BE49-F238E27FC236}">
                  <a16:creationId xmlns:a16="http://schemas.microsoft.com/office/drawing/2014/main" id="{1AF23712-289D-B27D-8888-D15A6BF87C2A}"/>
                </a:ext>
              </a:extLst>
            </p:cNvPr>
            <p:cNvGrpSpPr/>
            <p:nvPr/>
          </p:nvGrpSpPr>
          <p:grpSpPr>
            <a:xfrm>
              <a:off x="7106817" y="5623703"/>
              <a:ext cx="22184347" cy="12496801"/>
              <a:chOff x="0" y="-522232"/>
              <a:chExt cx="11744816" cy="6616045"/>
            </a:xfrm>
          </p:grpSpPr>
          <p:sp>
            <p:nvSpPr>
              <p:cNvPr id="12" name="Freeform 8">
                <a:extLst>
                  <a:ext uri="{FF2B5EF4-FFF2-40B4-BE49-F238E27FC236}">
                    <a16:creationId xmlns:a16="http://schemas.microsoft.com/office/drawing/2014/main" id="{1743CD45-2C8B-3741-0CA5-31F7B0A0A7E5}"/>
                  </a:ext>
                </a:extLst>
              </p:cNvPr>
              <p:cNvSpPr/>
              <p:nvPr/>
            </p:nvSpPr>
            <p:spPr>
              <a:xfrm>
                <a:off x="0" y="-522232"/>
                <a:ext cx="11744816" cy="6616045"/>
              </a:xfrm>
              <a:custGeom>
                <a:avLst/>
                <a:gdLst/>
                <a:ahLst/>
                <a:cxnLst/>
                <a:rect l="l" t="t" r="r" b="b"/>
                <a:pathLst>
                  <a:path w="11312609" h="5809210">
                    <a:moveTo>
                      <a:pt x="0" y="0"/>
                    </a:moveTo>
                    <a:lnTo>
                      <a:pt x="11312609" y="0"/>
                    </a:lnTo>
                    <a:lnTo>
                      <a:pt x="11312609" y="5809210"/>
                    </a:lnTo>
                    <a:lnTo>
                      <a:pt x="0" y="5809210"/>
                    </a:lnTo>
                    <a:close/>
                  </a:path>
                </a:pathLst>
              </a:custGeom>
              <a:solidFill>
                <a:srgbClr val="FFFFFF">
                  <a:alpha val="92941"/>
                </a:srgbClr>
              </a:solidFill>
            </p:spPr>
            <p:txBody>
              <a:bodyPr/>
              <a:lstStyle/>
              <a:p>
                <a:endParaRPr lang="en-JO"/>
              </a:p>
            </p:txBody>
          </p:sp>
        </p:grpSp>
      </p:grpSp>
      <p:pic>
        <p:nvPicPr>
          <p:cNvPr id="2" name="Picture 1" descr="A black and white logo&#10;&#10;AI-generated content may be incorrect.">
            <a:extLst>
              <a:ext uri="{FF2B5EF4-FFF2-40B4-BE49-F238E27FC236}">
                <a16:creationId xmlns:a16="http://schemas.microsoft.com/office/drawing/2014/main" id="{1D2EBB2F-3E7F-941D-5C3A-EFA4BB512FA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442" y="148954"/>
            <a:ext cx="1070037" cy="1451246"/>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2" r:id="rId4"/>
    <p:sldLayoutId id="2147483665" r:id="rId5"/>
    <p:sldLayoutId id="2147483666" r:id="rId6"/>
    <p:sldLayoutId id="2147483667"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8.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sesame.org.jo/"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4.xml"/><Relationship Id="rId5" Type="http://schemas.openxmlformats.org/officeDocument/2006/relationships/image" Target="../media/image66.jpe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18" Type="http://schemas.openxmlformats.org/officeDocument/2006/relationships/image" Target="../media/image86.png"/><Relationship Id="rId3" Type="http://schemas.openxmlformats.org/officeDocument/2006/relationships/image" Target="../media/image71.png"/><Relationship Id="rId21" Type="http://schemas.openxmlformats.org/officeDocument/2006/relationships/image" Target="../media/image89.jpeg"/><Relationship Id="rId7" Type="http://schemas.openxmlformats.org/officeDocument/2006/relationships/image" Target="../media/image75.jpeg"/><Relationship Id="rId12" Type="http://schemas.openxmlformats.org/officeDocument/2006/relationships/image" Target="../media/image80.jpeg"/><Relationship Id="rId17" Type="http://schemas.openxmlformats.org/officeDocument/2006/relationships/image" Target="../media/image85.jpeg"/><Relationship Id="rId2" Type="http://schemas.openxmlformats.org/officeDocument/2006/relationships/image" Target="../media/image70.png"/><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5" Type="http://schemas.openxmlformats.org/officeDocument/2006/relationships/image" Target="../media/image83.jpeg"/><Relationship Id="rId10" Type="http://schemas.openxmlformats.org/officeDocument/2006/relationships/image" Target="../media/image78.jpeg"/><Relationship Id="rId19" Type="http://schemas.openxmlformats.org/officeDocument/2006/relationships/image" Target="../media/image87.png"/><Relationship Id="rId4" Type="http://schemas.openxmlformats.org/officeDocument/2006/relationships/image" Target="../media/image72.jpeg"/><Relationship Id="rId9" Type="http://schemas.openxmlformats.org/officeDocument/2006/relationships/image" Target="../media/image77.jpeg"/><Relationship Id="rId14" Type="http://schemas.openxmlformats.org/officeDocument/2006/relationships/image" Target="../media/image82.jpeg"/><Relationship Id="rId22"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hyperlink" Target="mailto:byildirimdemir@tarla.org.tr" TargetMode="External"/><Relationship Id="rId9" Type="http://schemas.openxmlformats.org/officeDocument/2006/relationships/image" Target="../media/image102.png"/></Relationships>
</file>

<file path=ppt/slides/_rels/slide3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diagramLayout" Target="../diagrams/layout1.xml"/><Relationship Id="rId7" Type="http://schemas.openxmlformats.org/officeDocument/2006/relationships/image" Target="../media/image99.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02.png"/><Relationship Id="rId4" Type="http://schemas.openxmlformats.org/officeDocument/2006/relationships/diagramQuickStyle" Target="../diagrams/quickStyle1.xml"/><Relationship Id="rId9" Type="http://schemas.openxmlformats.org/officeDocument/2006/relationships/image" Target="../media/image101.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5125C95C-2A29-E4F3-50E3-069D78054D09}"/>
              </a:ext>
            </a:extLst>
          </p:cNvPr>
          <p:cNvSpPr txBox="1">
            <a:spLocks/>
          </p:cNvSpPr>
          <p:nvPr/>
        </p:nvSpPr>
        <p:spPr>
          <a:xfrm>
            <a:off x="3276600" y="647700"/>
            <a:ext cx="13335000" cy="9144000"/>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3600" b="1" dirty="0">
              <a:solidFill>
                <a:srgbClr val="0000FF"/>
              </a:solidFill>
              <a:latin typeface="Cambria"/>
              <a:ea typeface="Cambria"/>
            </a:endParaRPr>
          </a:p>
          <a:p>
            <a:pPr marL="0" indent="0" algn="ctr">
              <a:buNone/>
            </a:pPr>
            <a:endParaRPr lang="en-US" sz="3600" b="1" dirty="0">
              <a:solidFill>
                <a:srgbClr val="0000FF"/>
              </a:solidFill>
              <a:latin typeface="Cambria"/>
              <a:ea typeface="Cambria"/>
            </a:endParaRPr>
          </a:p>
          <a:p>
            <a:pPr marL="0" indent="0" algn="ctr">
              <a:buNone/>
            </a:pPr>
            <a:r>
              <a:rPr lang="en-US" sz="4800" b="1" dirty="0">
                <a:solidFill>
                  <a:srgbClr val="0000FF"/>
                </a:solidFill>
                <a:latin typeface="Cambria"/>
                <a:ea typeface="Cambria"/>
              </a:rPr>
              <a:t>SESAME: </a:t>
            </a:r>
            <a:endParaRPr lang="en-US" sz="4800" b="1" dirty="0">
              <a:solidFill>
                <a:srgbClr val="0000FF"/>
              </a:solidFill>
              <a:latin typeface="Cambria" pitchFamily="18" charset="0"/>
            </a:endParaRPr>
          </a:p>
          <a:p>
            <a:pPr marL="0" indent="0" algn="ctr">
              <a:buNone/>
            </a:pPr>
            <a:r>
              <a:rPr lang="en-US" sz="4800" b="1" dirty="0">
                <a:solidFill>
                  <a:srgbClr val="0000FF"/>
                </a:solidFill>
                <a:latin typeface="Cambria"/>
                <a:ea typeface="Cambria"/>
              </a:rPr>
              <a:t>A Source of Light in the Middle East </a:t>
            </a:r>
            <a:endParaRPr lang="en-US" sz="4800" b="1" dirty="0">
              <a:solidFill>
                <a:srgbClr val="0000FF"/>
              </a:solidFill>
              <a:latin typeface="Cambria" pitchFamily="18" charset="0"/>
              <a:ea typeface="Cambria"/>
            </a:endParaRPr>
          </a:p>
          <a:p>
            <a:pPr marL="0" indent="0" algn="ctr">
              <a:buNone/>
            </a:pPr>
            <a:endParaRPr lang="en-US" sz="3600" b="1" dirty="0">
              <a:latin typeface="Cambria" pitchFamily="18" charset="0"/>
            </a:endParaRPr>
          </a:p>
          <a:p>
            <a:pPr marL="0" indent="0" algn="ctr">
              <a:buNone/>
            </a:pPr>
            <a:endParaRPr lang="en-US" sz="3600" b="1" dirty="0">
              <a:latin typeface="Cambria" pitchFamily="18" charset="0"/>
            </a:endParaRPr>
          </a:p>
          <a:p>
            <a:pPr marL="0" indent="0" algn="ctr">
              <a:buNone/>
            </a:pPr>
            <a:endParaRPr lang="en-US" sz="3600" b="1" dirty="0">
              <a:latin typeface="Times New Roman" panose="02020603050405020304" pitchFamily="18" charset="0"/>
              <a:cs typeface="Times New Roman" panose="02020603050405020304" pitchFamily="18" charset="0"/>
            </a:endParaRPr>
          </a:p>
          <a:p>
            <a:pPr marL="0" indent="0" algn="ctr">
              <a:buNone/>
            </a:pPr>
            <a:endParaRPr lang="en-US" sz="3600" b="1" dirty="0">
              <a:latin typeface="Times New Roman" panose="02020603050405020304" pitchFamily="18" charset="0"/>
              <a:cs typeface="Times New Roman" panose="02020603050405020304" pitchFamily="18" charset="0"/>
            </a:endParaRPr>
          </a:p>
          <a:p>
            <a:pPr marL="0" indent="0" algn="ctr">
              <a:spcBef>
                <a:spcPts val="1200"/>
              </a:spcBef>
              <a:buNone/>
            </a:pPr>
            <a:r>
              <a:rPr lang="en-GB" sz="3600" b="1" dirty="0">
                <a:solidFill>
                  <a:srgbClr val="0000FF"/>
                </a:solidFill>
                <a:latin typeface="Times New Roman"/>
                <a:cs typeface="Times New Roman"/>
              </a:rPr>
              <a:t>Dr. Khaled Toukan</a:t>
            </a:r>
          </a:p>
          <a:p>
            <a:pPr marL="0" indent="0" algn="ctr">
              <a:spcBef>
                <a:spcPts val="1200"/>
              </a:spcBef>
              <a:buNone/>
            </a:pPr>
            <a:r>
              <a:rPr lang="en-GB" sz="3600" b="1" dirty="0">
                <a:solidFill>
                  <a:srgbClr val="0000FF"/>
                </a:solidFill>
                <a:latin typeface="Times New Roman"/>
                <a:cs typeface="Times New Roman"/>
              </a:rPr>
              <a:t>Director of SESAME</a:t>
            </a:r>
          </a:p>
          <a:p>
            <a:pPr marL="0" indent="0" algn="ctr">
              <a:buNone/>
            </a:pPr>
            <a:endParaRPr lang="en-US" sz="3600" b="1" dirty="0">
              <a:latin typeface="Times New Roman" panose="02020603050405020304" pitchFamily="18" charset="0"/>
              <a:cs typeface="Times New Roman" panose="02020603050405020304" pitchFamily="18" charset="0"/>
            </a:endParaRPr>
          </a:p>
          <a:p>
            <a:pPr marL="0" indent="0" algn="ctr">
              <a:buNone/>
            </a:pPr>
            <a:r>
              <a:rPr lang="en-US" sz="3600" b="1" dirty="0">
                <a:solidFill>
                  <a:srgbClr val="0000FF"/>
                </a:solidFill>
                <a:latin typeface="Cambria"/>
                <a:ea typeface="Cambria"/>
              </a:rPr>
              <a:t>January 12, 2026</a:t>
            </a:r>
          </a:p>
        </p:txBody>
      </p:sp>
    </p:spTree>
    <p:extLst>
      <p:ext uri="{BB962C8B-B14F-4D97-AF65-F5344CB8AC3E}">
        <p14:creationId xmlns:p14="http://schemas.microsoft.com/office/powerpoint/2010/main" val="1768730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Text Box 17"/>
          <p:cNvSpPr txBox="1"/>
          <p:nvPr/>
        </p:nvSpPr>
        <p:spPr>
          <a:xfrm>
            <a:off x="3032245" y="8692234"/>
            <a:ext cx="11140955" cy="877163"/>
          </a:xfrm>
          <a:prstGeom prst="rect">
            <a:avLst/>
          </a:prstGeom>
          <a:solidFill>
            <a:schemeClr val="bg1"/>
          </a:solidFill>
          <a:ln w="9525" cap="flat" cmpd="sng">
            <a:solidFill>
              <a:schemeClr val="bg1"/>
            </a:solidFill>
            <a:prstDash val="solid"/>
            <a:round/>
            <a:headEnd type="none" w="med" len="med"/>
            <a:tailEnd type="none" w="med" len="med"/>
          </a:ln>
        </p:spPr>
        <p:txBody>
          <a:bodyPr wrap="square" lIns="137160" tIns="68580" rIns="137160" bIns="68580" anchor="t">
            <a:spAutoFit/>
          </a:bodyPr>
          <a:lstStyle/>
          <a:p>
            <a:r>
              <a:rPr lang="en-US" altLang="zh-CN" sz="2400" b="1" dirty="0">
                <a:solidFill>
                  <a:srgbClr val="003399"/>
                </a:solidFill>
                <a:latin typeface="Calibri"/>
                <a:ea typeface="华文新魏"/>
                <a:cs typeface="Calibri"/>
              </a:rPr>
              <a:t>2022: New Microscope and Spectrometer installed in the Experimental Hutch as part of INFN-</a:t>
            </a:r>
            <a:r>
              <a:rPr lang="en-US" altLang="zh-CN" sz="2400" b="1" dirty="0" err="1">
                <a:solidFill>
                  <a:srgbClr val="003399"/>
                </a:solidFill>
                <a:latin typeface="Calibri"/>
                <a:ea typeface="华文新魏"/>
                <a:cs typeface="Calibri"/>
              </a:rPr>
              <a:t>CHNet</a:t>
            </a:r>
            <a:r>
              <a:rPr lang="en-US" altLang="zh-CN" sz="2400" b="1" dirty="0">
                <a:solidFill>
                  <a:srgbClr val="003399"/>
                </a:solidFill>
                <a:latin typeface="Calibri"/>
                <a:ea typeface="华文新魏"/>
                <a:cs typeface="Calibri"/>
              </a:rPr>
              <a:t>.</a:t>
            </a:r>
            <a:endParaRPr lang="en-US" altLang="zh-CN" sz="2400" b="1" dirty="0">
              <a:solidFill>
                <a:srgbClr val="003399"/>
              </a:solidFill>
              <a:latin typeface="Calibri" panose="020F0502020204030204" charset="0"/>
              <a:ea typeface="华文新魏"/>
              <a:cs typeface="Calibri"/>
            </a:endParaRPr>
          </a:p>
        </p:txBody>
      </p:sp>
      <p:sp>
        <p:nvSpPr>
          <p:cNvPr id="150" name="Rectangle 149"/>
          <p:cNvSpPr/>
          <p:nvPr/>
        </p:nvSpPr>
        <p:spPr>
          <a:xfrm>
            <a:off x="3032245" y="441692"/>
            <a:ext cx="11864426" cy="815608"/>
          </a:xfrm>
          <a:prstGeom prst="rect">
            <a:avLst/>
          </a:prstGeom>
        </p:spPr>
        <p:txBody>
          <a:bodyPr wrap="square" lIns="137160" tIns="68580" rIns="137160" bIns="68580" anchor="t">
            <a:spAutoFit/>
          </a:bodyPr>
          <a:lstStyle/>
          <a:p>
            <a:pPr algn="ctr">
              <a:spcBef>
                <a:spcPct val="0"/>
              </a:spcBef>
            </a:pPr>
            <a:r>
              <a:rPr lang="en-US" sz="4400" b="1" dirty="0">
                <a:solidFill>
                  <a:srgbClr val="0000FF"/>
                </a:solidFill>
                <a:latin typeface="Times New Roman"/>
                <a:ea typeface="+mj-ea"/>
                <a:cs typeface="Times New Roman"/>
              </a:rPr>
              <a:t>1. BM02 - IR cont. </a:t>
            </a:r>
            <a:endParaRPr lang="en-US" sz="4400" b="1" dirty="0">
              <a:solidFill>
                <a:srgbClr val="003399"/>
              </a:solidFill>
            </a:endParaRPr>
          </a:p>
        </p:txBody>
      </p:sp>
      <p:pic>
        <p:nvPicPr>
          <p:cNvPr id="156" name="Picture 2" descr="Image result for soleil synchrotr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800551" y="455050"/>
            <a:ext cx="1782608" cy="13627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A picture containing text, ceiling, indoor, floor&#10;&#10;Description automatically generated">
            <a:extLst>
              <a:ext uri="{FF2B5EF4-FFF2-40B4-BE49-F238E27FC236}">
                <a16:creationId xmlns:a16="http://schemas.microsoft.com/office/drawing/2014/main" id="{B9AC60C2-82D0-4117-8CC3-FE589BC9D3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2245" y="1359452"/>
            <a:ext cx="10912355" cy="6998997"/>
          </a:xfrm>
          <a:prstGeom prst="rect">
            <a:avLst/>
          </a:prstGeom>
        </p:spPr>
      </p:pic>
      <p:pic>
        <p:nvPicPr>
          <p:cNvPr id="13" name="Picture 13" descr="Logo, company name&#10;&#10;Description automatically generated">
            <a:extLst>
              <a:ext uri="{FF2B5EF4-FFF2-40B4-BE49-F238E27FC236}">
                <a16:creationId xmlns:a16="http://schemas.microsoft.com/office/drawing/2014/main" id="{1F4DDF1C-7A35-4664-9C4E-EAD7B48916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28716" y="7658100"/>
            <a:ext cx="1779681" cy="1762995"/>
          </a:xfrm>
          <a:prstGeom prst="rect">
            <a:avLst/>
          </a:prstGeom>
        </p:spPr>
      </p:pic>
    </p:spTree>
    <p:extLst>
      <p:ext uri="{BB962C8B-B14F-4D97-AF65-F5344CB8AC3E}">
        <p14:creationId xmlns:p14="http://schemas.microsoft.com/office/powerpoint/2010/main" val="13226694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0A5FCB-8F04-D9F4-CCEC-BF2A19773CD1}"/>
              </a:ext>
            </a:extLst>
          </p:cNvPr>
          <p:cNvSpPr/>
          <p:nvPr/>
        </p:nvSpPr>
        <p:spPr>
          <a:xfrm>
            <a:off x="3032245" y="441692"/>
            <a:ext cx="11864426" cy="2169825"/>
          </a:xfrm>
          <a:prstGeom prst="rect">
            <a:avLst/>
          </a:prstGeom>
        </p:spPr>
        <p:txBody>
          <a:bodyPr wrap="square" lIns="137160" tIns="68580" rIns="137160" bIns="68580" anchor="t">
            <a:spAutoFit/>
          </a:bodyPr>
          <a:lstStyle/>
          <a:p>
            <a:pPr algn="ctr">
              <a:spcBef>
                <a:spcPct val="0"/>
              </a:spcBef>
            </a:pPr>
            <a:r>
              <a:rPr lang="en-US" sz="4400" b="1" dirty="0">
                <a:solidFill>
                  <a:srgbClr val="0000FF"/>
                </a:solidFill>
                <a:latin typeface="Times New Roman"/>
                <a:ea typeface="+mj-ea"/>
                <a:cs typeface="Times New Roman"/>
              </a:rPr>
              <a:t>1. BM02 – IR: Focal Plane Array Detector </a:t>
            </a:r>
          </a:p>
          <a:p>
            <a:pPr algn="ctr">
              <a:spcBef>
                <a:spcPct val="0"/>
              </a:spcBef>
            </a:pPr>
            <a:endParaRPr lang="en-US" sz="4400" b="1" dirty="0">
              <a:solidFill>
                <a:srgbClr val="0000FF"/>
              </a:solidFill>
              <a:latin typeface="Times New Roman"/>
              <a:ea typeface="+mj-ea"/>
              <a:cs typeface="Times New Roman"/>
            </a:endParaRPr>
          </a:p>
          <a:p>
            <a:pPr algn="ctr">
              <a:spcBef>
                <a:spcPct val="0"/>
              </a:spcBef>
            </a:pPr>
            <a:endParaRPr lang="en-US" sz="4400" b="1" dirty="0">
              <a:solidFill>
                <a:srgbClr val="003399"/>
              </a:solidFill>
            </a:endParaRPr>
          </a:p>
        </p:txBody>
      </p:sp>
      <p:sp>
        <p:nvSpPr>
          <p:cNvPr id="9" name="Text Box 17">
            <a:extLst>
              <a:ext uri="{FF2B5EF4-FFF2-40B4-BE49-F238E27FC236}">
                <a16:creationId xmlns:a16="http://schemas.microsoft.com/office/drawing/2014/main" id="{3C6CE9CD-3710-AF28-0193-8B871DF9ED95}"/>
              </a:ext>
            </a:extLst>
          </p:cNvPr>
          <p:cNvSpPr txBox="1"/>
          <p:nvPr/>
        </p:nvSpPr>
        <p:spPr>
          <a:xfrm>
            <a:off x="3032245" y="8692234"/>
            <a:ext cx="11140955" cy="877163"/>
          </a:xfrm>
          <a:prstGeom prst="rect">
            <a:avLst/>
          </a:prstGeom>
          <a:solidFill>
            <a:schemeClr val="bg1"/>
          </a:solidFill>
          <a:ln w="9525" cap="flat" cmpd="sng">
            <a:solidFill>
              <a:schemeClr val="bg1"/>
            </a:solidFill>
            <a:prstDash val="solid"/>
            <a:round/>
            <a:headEnd type="none" w="med" len="med"/>
            <a:tailEnd type="none" w="med" len="med"/>
          </a:ln>
        </p:spPr>
        <p:txBody>
          <a:bodyPr wrap="square" lIns="137160" tIns="68580" rIns="137160" bIns="68580" anchor="t">
            <a:spAutoFit/>
          </a:bodyPr>
          <a:lstStyle/>
          <a:p>
            <a:r>
              <a:rPr lang="en-US" altLang="zh-CN" sz="2400" b="1" dirty="0">
                <a:solidFill>
                  <a:srgbClr val="003399"/>
                </a:solidFill>
                <a:latin typeface="Calibri"/>
                <a:ea typeface="华文新魏"/>
                <a:cs typeface="Calibri"/>
              </a:rPr>
              <a:t>2025: A new state-of-the-art imaging detector installed in the microscope completes the INFN-</a:t>
            </a:r>
            <a:r>
              <a:rPr lang="en-US" altLang="zh-CN" sz="2400" b="1" dirty="0" err="1">
                <a:solidFill>
                  <a:srgbClr val="003399"/>
                </a:solidFill>
                <a:latin typeface="Calibri"/>
                <a:ea typeface="华文新魏"/>
                <a:cs typeface="Calibri"/>
              </a:rPr>
              <a:t>CHNet</a:t>
            </a:r>
            <a:r>
              <a:rPr lang="en-US" altLang="zh-CN" sz="2400" b="1" dirty="0">
                <a:solidFill>
                  <a:srgbClr val="003399"/>
                </a:solidFill>
                <a:latin typeface="Calibri"/>
                <a:ea typeface="华文新魏"/>
                <a:cs typeface="Calibri"/>
              </a:rPr>
              <a:t> equipment.</a:t>
            </a:r>
            <a:endParaRPr lang="en-US" altLang="zh-CN" sz="2400" b="1" dirty="0">
              <a:solidFill>
                <a:srgbClr val="003399"/>
              </a:solidFill>
              <a:latin typeface="Calibri" panose="020F0502020204030204" charset="0"/>
              <a:ea typeface="华文新魏"/>
              <a:cs typeface="Calibri"/>
            </a:endParaRPr>
          </a:p>
        </p:txBody>
      </p:sp>
      <p:pic>
        <p:nvPicPr>
          <p:cNvPr id="10" name="Picture 2" descr="Line Array vs FPA">
            <a:extLst>
              <a:ext uri="{FF2B5EF4-FFF2-40B4-BE49-F238E27FC236}">
                <a16:creationId xmlns:a16="http://schemas.microsoft.com/office/drawing/2014/main" id="{9C580794-8DB4-1652-5C4D-6D481B60D1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24" t="15921" r="68521" b="15228"/>
          <a:stretch/>
        </p:blipFill>
        <p:spPr bwMode="auto">
          <a:xfrm>
            <a:off x="2447112" y="3489212"/>
            <a:ext cx="3519217" cy="3152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4" descr="Line Array vs FPA">
            <a:extLst>
              <a:ext uri="{FF2B5EF4-FFF2-40B4-BE49-F238E27FC236}">
                <a16:creationId xmlns:a16="http://schemas.microsoft.com/office/drawing/2014/main" id="{13EBAF2D-77C1-DD94-0F1C-0B8595E92B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574" t="17123" r="4074" b="14608"/>
          <a:stretch/>
        </p:blipFill>
        <p:spPr bwMode="auto">
          <a:xfrm>
            <a:off x="6553200" y="2705100"/>
            <a:ext cx="3556040" cy="3152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3FB165F-C0DC-800C-8A1B-AE30C161EF1D}"/>
              </a:ext>
            </a:extLst>
          </p:cNvPr>
          <p:cNvSpPr/>
          <p:nvPr/>
        </p:nvSpPr>
        <p:spPr>
          <a:xfrm>
            <a:off x="5989493" y="6756101"/>
            <a:ext cx="5140498" cy="1938992"/>
          </a:xfrm>
          <a:prstGeom prst="rect">
            <a:avLst/>
          </a:prstGeom>
        </p:spPr>
        <p:txBody>
          <a:bodyPr wrap="square">
            <a:spAutoFit/>
          </a:bodyPr>
          <a:lstStyle/>
          <a:p>
            <a:pPr marL="285750" indent="-285750" algn="just" defTabSz="457200">
              <a:buFont typeface="Arial" panose="020B0604020202020204" pitchFamily="34" charset="0"/>
              <a:buChar char="•"/>
              <a:defRPr/>
            </a:pPr>
            <a:r>
              <a:rPr lang="en-US" sz="2000" b="1" dirty="0">
                <a:solidFill>
                  <a:srgbClr val="333333"/>
                </a:solidFill>
                <a:latin typeface="Calibri" panose="020F0502020204030204"/>
              </a:rPr>
              <a:t>State-of-the-art imaging detector,</a:t>
            </a:r>
            <a:endParaRPr lang="en-US" sz="2000" dirty="0">
              <a:solidFill>
                <a:srgbClr val="333333"/>
              </a:solidFill>
              <a:latin typeface="Calibri" panose="020F0502020204030204"/>
            </a:endParaRPr>
          </a:p>
          <a:p>
            <a:pPr marL="285750" indent="-285750" algn="just" defTabSz="457200">
              <a:buFont typeface="Arial" panose="020B0604020202020204" pitchFamily="34" charset="0"/>
              <a:buChar char="•"/>
              <a:defRPr/>
            </a:pPr>
            <a:r>
              <a:rPr lang="en-US" sz="2000" b="1" dirty="0">
                <a:solidFill>
                  <a:srgbClr val="333333"/>
                </a:solidFill>
                <a:latin typeface="Calibri" panose="020F0502020204030204"/>
              </a:rPr>
              <a:t>Parallel acquisition,</a:t>
            </a:r>
          </a:p>
          <a:p>
            <a:pPr marL="285750" indent="-285750" algn="just" defTabSz="457200">
              <a:buFont typeface="Arial" panose="020B0604020202020204" pitchFamily="34" charset="0"/>
              <a:buChar char="•"/>
              <a:defRPr/>
            </a:pPr>
            <a:r>
              <a:rPr lang="en-US" sz="2000" dirty="0">
                <a:solidFill>
                  <a:srgbClr val="333333"/>
                </a:solidFill>
                <a:latin typeface="Calibri" panose="020F0502020204030204"/>
              </a:rPr>
              <a:t>An array of IR detectors arranged in a square (</a:t>
            </a:r>
            <a:r>
              <a:rPr lang="en-US" sz="2000" b="1" dirty="0">
                <a:solidFill>
                  <a:srgbClr val="333333"/>
                </a:solidFill>
                <a:latin typeface="Calibri" panose="020F0502020204030204"/>
              </a:rPr>
              <a:t>64 x 64 pixels</a:t>
            </a:r>
            <a:r>
              <a:rPr lang="en-US" sz="2000" dirty="0">
                <a:solidFill>
                  <a:srgbClr val="333333"/>
                </a:solidFill>
                <a:latin typeface="Calibri" panose="020F0502020204030204"/>
              </a:rPr>
              <a:t>),</a:t>
            </a:r>
          </a:p>
          <a:p>
            <a:pPr marL="285750" indent="-285750" algn="just" defTabSz="457200">
              <a:buFont typeface="Arial" panose="020B0604020202020204" pitchFamily="34" charset="0"/>
              <a:buChar char="•"/>
              <a:defRPr/>
            </a:pPr>
            <a:r>
              <a:rPr lang="en-US" sz="2000" b="1" dirty="0">
                <a:solidFill>
                  <a:srgbClr val="333333"/>
                </a:solidFill>
                <a:latin typeface="Calibri" panose="020F0502020204030204"/>
              </a:rPr>
              <a:t>Thousands of spectra captured in a single shot</a:t>
            </a:r>
            <a:r>
              <a:rPr lang="en-US" sz="2000" dirty="0">
                <a:solidFill>
                  <a:srgbClr val="333333"/>
                </a:solidFill>
                <a:latin typeface="Calibri" panose="020F0502020204030204"/>
              </a:rPr>
              <a:t>.</a:t>
            </a:r>
            <a:endParaRPr lang="en-US" sz="2000"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ACF85F88-5031-BF02-8E51-D5933F33226B}"/>
              </a:ext>
            </a:extLst>
          </p:cNvPr>
          <p:cNvSpPr txBox="1"/>
          <p:nvPr/>
        </p:nvSpPr>
        <p:spPr>
          <a:xfrm>
            <a:off x="2209800" y="6951080"/>
            <a:ext cx="4327865" cy="707886"/>
          </a:xfrm>
          <a:prstGeom prst="rect">
            <a:avLst/>
          </a:prstGeom>
          <a:noFill/>
        </p:spPr>
        <p:txBody>
          <a:bodyPr wrap="square" rtlCol="0">
            <a:spAutoFit/>
          </a:bodyPr>
          <a:lstStyle/>
          <a:p>
            <a:pPr marL="285750" indent="-285750" defTabSz="457200">
              <a:buFont typeface="Arial" panose="020B0604020202020204" pitchFamily="34" charset="0"/>
              <a:buChar char="•"/>
              <a:defRPr/>
            </a:pPr>
            <a:r>
              <a:rPr lang="en-US" sz="2000" b="1" dirty="0">
                <a:solidFill>
                  <a:srgbClr val="333333"/>
                </a:solidFill>
                <a:latin typeface="Calibri" panose="020F0502020204030204"/>
              </a:rPr>
              <a:t>Point-by-point detector,</a:t>
            </a:r>
          </a:p>
          <a:p>
            <a:pPr marL="285750" indent="-285750" defTabSz="457200">
              <a:buFont typeface="Arial" panose="020B0604020202020204" pitchFamily="34" charset="0"/>
              <a:buChar char="•"/>
              <a:defRPr/>
            </a:pPr>
            <a:r>
              <a:rPr lang="en-US" sz="2000" b="1" dirty="0">
                <a:solidFill>
                  <a:srgbClr val="333333"/>
                </a:solidFill>
                <a:latin typeface="Calibri" panose="020F0502020204030204"/>
              </a:rPr>
              <a:t>Long data acquisition. </a:t>
            </a:r>
          </a:p>
        </p:txBody>
      </p:sp>
      <p:sp>
        <p:nvSpPr>
          <p:cNvPr id="14" name="TextBox 13">
            <a:extLst>
              <a:ext uri="{FF2B5EF4-FFF2-40B4-BE49-F238E27FC236}">
                <a16:creationId xmlns:a16="http://schemas.microsoft.com/office/drawing/2014/main" id="{931B4E25-1BC4-147D-ED4D-3CBFCDF21329}"/>
              </a:ext>
            </a:extLst>
          </p:cNvPr>
          <p:cNvSpPr txBox="1"/>
          <p:nvPr/>
        </p:nvSpPr>
        <p:spPr>
          <a:xfrm>
            <a:off x="7077518" y="6294436"/>
            <a:ext cx="2048768" cy="461665"/>
          </a:xfrm>
          <a:prstGeom prst="rect">
            <a:avLst/>
          </a:prstGeom>
          <a:noFill/>
        </p:spPr>
        <p:txBody>
          <a:bodyPr wrap="square" rtlCol="0">
            <a:spAutoFit/>
          </a:bodyPr>
          <a:lstStyle/>
          <a:p>
            <a:pPr algn="ctr" defTabSz="457200">
              <a:defRPr/>
            </a:pPr>
            <a:r>
              <a:rPr lang="en-US" sz="2400" b="1" dirty="0">
                <a:solidFill>
                  <a:schemeClr val="accent5">
                    <a:lumMod val="75000"/>
                  </a:schemeClr>
                </a:solidFill>
                <a:latin typeface="Calibri" panose="020F0502020204030204"/>
              </a:rPr>
              <a:t>All at once</a:t>
            </a:r>
          </a:p>
        </p:txBody>
      </p:sp>
      <p:pic>
        <p:nvPicPr>
          <p:cNvPr id="16" name="Picture 15">
            <a:extLst>
              <a:ext uri="{FF2B5EF4-FFF2-40B4-BE49-F238E27FC236}">
                <a16:creationId xmlns:a16="http://schemas.microsoft.com/office/drawing/2014/main" id="{304CF74F-1E01-FB11-6497-CDD2C5985A9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8980" t="33566" r="55442" b="34942"/>
          <a:stretch>
            <a:fillRect/>
          </a:stretch>
        </p:blipFill>
        <p:spPr>
          <a:xfrm>
            <a:off x="16078200" y="800100"/>
            <a:ext cx="1258336" cy="1159535"/>
          </a:xfrm>
          <a:prstGeom prst="rect">
            <a:avLst/>
          </a:prstGeom>
        </p:spPr>
      </p:pic>
      <p:pic>
        <p:nvPicPr>
          <p:cNvPr id="17" name="Picture 16">
            <a:extLst>
              <a:ext uri="{FF2B5EF4-FFF2-40B4-BE49-F238E27FC236}">
                <a16:creationId xmlns:a16="http://schemas.microsoft.com/office/drawing/2014/main" id="{763B8696-BE97-97AC-782D-9C9C7D3F4DC2}"/>
              </a:ext>
            </a:extLst>
          </p:cNvPr>
          <p:cNvPicPr>
            <a:picLocks noChangeAspect="1"/>
          </p:cNvPicPr>
          <p:nvPr/>
        </p:nvPicPr>
        <p:blipFill rotWithShape="1">
          <a:blip r:embed="rId5">
            <a:extLst>
              <a:ext uri="{28A0092B-C50C-407E-A947-70E740481C1C}">
                <a14:useLocalDpi xmlns:a14="http://schemas.microsoft.com/office/drawing/2010/main" val="0"/>
              </a:ext>
            </a:extLst>
          </a:blip>
          <a:srcRect l="2262" t="16294" r="31167" b="14590"/>
          <a:stretch/>
        </p:blipFill>
        <p:spPr>
          <a:xfrm>
            <a:off x="11129991" y="2170262"/>
            <a:ext cx="5786409" cy="4704524"/>
          </a:xfrm>
          <a:prstGeom prst="rect">
            <a:avLst/>
          </a:prstGeom>
        </p:spPr>
      </p:pic>
      <p:sp>
        <p:nvSpPr>
          <p:cNvPr id="18" name="Rectangle 17">
            <a:extLst>
              <a:ext uri="{FF2B5EF4-FFF2-40B4-BE49-F238E27FC236}">
                <a16:creationId xmlns:a16="http://schemas.microsoft.com/office/drawing/2014/main" id="{C6F29512-3A3E-B86E-91EB-B4EF19C5186D}"/>
              </a:ext>
            </a:extLst>
          </p:cNvPr>
          <p:cNvSpPr/>
          <p:nvPr/>
        </p:nvSpPr>
        <p:spPr>
          <a:xfrm>
            <a:off x="11755417" y="6976543"/>
            <a:ext cx="5551418" cy="53797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2800" b="1" dirty="0">
                <a:solidFill>
                  <a:srgbClr val="FFFF00"/>
                </a:solidFill>
              </a:rPr>
              <a:t>SR beam @ the detector</a:t>
            </a:r>
          </a:p>
        </p:txBody>
      </p:sp>
    </p:spTree>
    <p:extLst>
      <p:ext uri="{BB962C8B-B14F-4D97-AF65-F5344CB8AC3E}">
        <p14:creationId xmlns:p14="http://schemas.microsoft.com/office/powerpoint/2010/main" val="14004238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350"/>
            <a:ext cx="2133600" cy="365125"/>
          </a:xfrm>
        </p:spPr>
        <p:txBody>
          <a:bodyPr/>
          <a:lstStyle/>
          <a:p>
            <a:fld id="{4452EAA2-1949-43D4-965D-F432E46D850E}" type="slidenum">
              <a:rPr lang="en-US" smtClean="0"/>
              <a:pPr/>
              <a:t>12</a:t>
            </a:fld>
            <a:endParaRPr lang="en-US"/>
          </a:p>
        </p:txBody>
      </p:sp>
      <p:pic>
        <p:nvPicPr>
          <p:cNvPr id="7" name="Picture 6"/>
          <p:cNvPicPr>
            <a:picLocks noChangeAspect="1"/>
          </p:cNvPicPr>
          <p:nvPr/>
        </p:nvPicPr>
        <p:blipFill>
          <a:blip r:embed="rId2"/>
          <a:stretch>
            <a:fillRect/>
          </a:stretch>
        </p:blipFill>
        <p:spPr>
          <a:xfrm>
            <a:off x="2580121" y="1579104"/>
            <a:ext cx="14260079" cy="8136396"/>
          </a:xfrm>
          <a:prstGeom prst="rect">
            <a:avLst/>
          </a:prstGeom>
        </p:spPr>
      </p:pic>
      <p:sp>
        <p:nvSpPr>
          <p:cNvPr id="5" name="Title 1"/>
          <p:cNvSpPr>
            <a:spLocks noGrp="1"/>
          </p:cNvSpPr>
          <p:nvPr>
            <p:ph type="title" idx="4294967295"/>
          </p:nvPr>
        </p:nvSpPr>
        <p:spPr>
          <a:xfrm>
            <a:off x="4191000" y="357188"/>
            <a:ext cx="10130916" cy="1509712"/>
          </a:xfrm>
        </p:spPr>
        <p:txBody>
          <a:bodyPr>
            <a:normAutofit/>
          </a:bodyPr>
          <a:lstStyle/>
          <a:p>
            <a:pPr algn="ctr">
              <a:spcBef>
                <a:spcPct val="20000"/>
              </a:spcBef>
            </a:pPr>
            <a:r>
              <a:rPr lang="en-US" b="1" u="sng" dirty="0">
                <a:solidFill>
                  <a:srgbClr val="0000FF"/>
                </a:solidFill>
                <a:latin typeface="Times New Roman" panose="02020603050405020304" pitchFamily="18" charset="0"/>
                <a:ea typeface="+mn-ea"/>
                <a:cs typeface="Times New Roman" panose="02020603050405020304" pitchFamily="18" charset="0"/>
              </a:rPr>
              <a:t>First Publication from the IR Beamline </a:t>
            </a:r>
            <a:br>
              <a:rPr lang="en-US" b="1" u="sng" dirty="0">
                <a:solidFill>
                  <a:srgbClr val="0000FF"/>
                </a:solidFill>
                <a:latin typeface="Times New Roman" panose="02020603050405020304" pitchFamily="18" charset="0"/>
                <a:ea typeface="+mn-ea"/>
                <a:cs typeface="Times New Roman" panose="02020603050405020304" pitchFamily="18" charset="0"/>
              </a:rPr>
            </a:br>
            <a:r>
              <a:rPr lang="en-US" b="1" u="sng" dirty="0">
                <a:solidFill>
                  <a:srgbClr val="0000FF"/>
                </a:solidFill>
                <a:latin typeface="Times New Roman" panose="02020603050405020304" pitchFamily="18" charset="0"/>
                <a:ea typeface="+mn-ea"/>
                <a:cs typeface="Times New Roman" panose="02020603050405020304" pitchFamily="18" charset="0"/>
              </a:rPr>
              <a:t>in Feb, 2020</a:t>
            </a:r>
          </a:p>
        </p:txBody>
      </p:sp>
    </p:spTree>
    <p:extLst>
      <p:ext uri="{BB962C8B-B14F-4D97-AF65-F5344CB8AC3E}">
        <p14:creationId xmlns:p14="http://schemas.microsoft.com/office/powerpoint/2010/main" val="15145278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91821" y="389622"/>
            <a:ext cx="6368424" cy="867552"/>
          </a:xfrm>
        </p:spPr>
        <p:txBody>
          <a:bodyPr>
            <a:noAutofit/>
          </a:bodyPr>
          <a:lstStyle/>
          <a:p>
            <a:r>
              <a:rPr lang="en-US" b="1" dirty="0">
                <a:solidFill>
                  <a:srgbClr val="0000FF"/>
                </a:solidFill>
                <a:latin typeface="Times New Roman"/>
                <a:cs typeface="Times New Roman"/>
              </a:rPr>
              <a:t>2. BM08 - XAFS/XRF</a:t>
            </a:r>
          </a:p>
        </p:txBody>
      </p:sp>
      <p:sp>
        <p:nvSpPr>
          <p:cNvPr id="3" name="Content Placeholder 2"/>
          <p:cNvSpPr>
            <a:spLocks noGrp="1"/>
          </p:cNvSpPr>
          <p:nvPr>
            <p:ph idx="4294967295"/>
          </p:nvPr>
        </p:nvSpPr>
        <p:spPr>
          <a:xfrm>
            <a:off x="2975086" y="1579105"/>
            <a:ext cx="14398513" cy="7783901"/>
          </a:xfrm>
        </p:spPr>
        <p:txBody>
          <a:bodyPr>
            <a:normAutofit/>
          </a:bodyPr>
          <a:lstStyle/>
          <a:p>
            <a:pPr marL="0" indent="0" algn="ctr">
              <a:buNone/>
            </a:pPr>
            <a:r>
              <a:rPr lang="en-US" sz="3000" b="1" dirty="0">
                <a:solidFill>
                  <a:srgbClr val="003399"/>
                </a:solidFill>
                <a:latin typeface="Cambria" panose="02040503050406030204" pitchFamily="18" charset="0"/>
                <a:ea typeface="Cambria" panose="02040503050406030204" pitchFamily="18" charset="0"/>
                <a:cs typeface="Times New Roman" panose="02020603050405020304" pitchFamily="18" charset="0"/>
              </a:rPr>
              <a:t>The XAFS/XRF beamline is the first operational beamline at SESAME, and it has been open for </a:t>
            </a:r>
            <a:r>
              <a:rPr lang="en-US" sz="3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external users </a:t>
            </a:r>
            <a:r>
              <a:rPr lang="en-US" sz="3000" b="1" dirty="0">
                <a:solidFill>
                  <a:srgbClr val="003399"/>
                </a:solidFill>
                <a:latin typeface="Cambria" panose="02040503050406030204" pitchFamily="18" charset="0"/>
                <a:ea typeface="Cambria" panose="02040503050406030204" pitchFamily="18" charset="0"/>
                <a:cs typeface="Times New Roman" panose="02020603050405020304" pitchFamily="18" charset="0"/>
              </a:rPr>
              <a:t>since </a:t>
            </a:r>
            <a:r>
              <a:rPr lang="en-US" sz="3000" b="1" u="sng" dirty="0">
                <a:solidFill>
                  <a:srgbClr val="FF0000"/>
                </a:solidFill>
                <a:latin typeface="Cambria" panose="02040503050406030204" pitchFamily="18" charset="0"/>
                <a:ea typeface="Cambria" panose="02040503050406030204" pitchFamily="18" charset="0"/>
                <a:cs typeface="Times New Roman" panose="02020603050405020304" pitchFamily="18" charset="0"/>
              </a:rPr>
              <a:t>July 2018</a:t>
            </a:r>
            <a:r>
              <a:rPr lang="en-US" sz="3000" b="1" dirty="0">
                <a:solidFill>
                  <a:srgbClr val="003399"/>
                </a:solidFill>
                <a:latin typeface="Cambria" panose="02040503050406030204" pitchFamily="18" charset="0"/>
                <a:ea typeface="Cambria" panose="02040503050406030204" pitchFamily="18" charset="0"/>
                <a:cs typeface="Times New Roman" panose="02020603050405020304" pitchFamily="18" charset="0"/>
              </a:rPr>
              <a:t>. </a:t>
            </a:r>
            <a:endParaRPr lang="en-US" sz="3000" b="1" dirty="0">
              <a:solidFill>
                <a:srgbClr val="003399"/>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6999" y="2835465"/>
            <a:ext cx="7086600" cy="5474162"/>
          </a:xfrm>
          <a:prstGeom prst="rect">
            <a:avLst/>
          </a:prstGeom>
        </p:spPr>
      </p:pic>
      <p:sp>
        <p:nvSpPr>
          <p:cNvPr id="15" name="TextBox 14"/>
          <p:cNvSpPr txBox="1"/>
          <p:nvPr/>
        </p:nvSpPr>
        <p:spPr>
          <a:xfrm>
            <a:off x="10224342" y="8532009"/>
            <a:ext cx="7292083" cy="830997"/>
          </a:xfrm>
          <a:prstGeom prst="rect">
            <a:avLst/>
          </a:prstGeom>
          <a:noFill/>
        </p:spPr>
        <p:txBody>
          <a:bodyPr wrap="square" rtlCol="0">
            <a:spAutoFit/>
          </a:bodyPr>
          <a:lstStyle/>
          <a:p>
            <a:pPr algn="ctr"/>
            <a:r>
              <a:rPr lang="en-US" sz="2400" b="1" dirty="0">
                <a:solidFill>
                  <a:srgbClr val="003399"/>
                </a:solidFill>
                <a:latin typeface="Cambria" panose="02040503050406030204" pitchFamily="18" charset="0"/>
                <a:ea typeface="Cambria" panose="02040503050406030204" pitchFamily="18" charset="0"/>
                <a:cs typeface="Times New Roman" panose="02020603050405020304" pitchFamily="18" charset="0"/>
              </a:rPr>
              <a:t>Dr. Murat Osman </a:t>
            </a:r>
            <a:r>
              <a:rPr lang="en-US" sz="2400" b="1" dirty="0" err="1">
                <a:solidFill>
                  <a:srgbClr val="003399"/>
                </a:solidFill>
                <a:latin typeface="Cambria" panose="02040503050406030204" pitchFamily="18" charset="0"/>
                <a:ea typeface="Cambria" panose="02040503050406030204" pitchFamily="18" charset="0"/>
                <a:cs typeface="Times New Roman" panose="02020603050405020304" pitchFamily="18" charset="0"/>
              </a:rPr>
              <a:t>Ozkendir</a:t>
            </a:r>
            <a:r>
              <a:rPr lang="en-US" sz="2400" b="1" dirty="0">
                <a:solidFill>
                  <a:srgbClr val="003399"/>
                </a:solidFill>
                <a:latin typeface="Cambria" panose="02040503050406030204" pitchFamily="18" charset="0"/>
                <a:ea typeface="Cambria" panose="02040503050406030204" pitchFamily="18" charset="0"/>
                <a:cs typeface="Times New Roman" panose="02020603050405020304" pitchFamily="18" charset="0"/>
              </a:rPr>
              <a:t> and his MSc. student from Mersin University while changing samples</a:t>
            </a:r>
            <a:endParaRPr lang="en-US" sz="2400" b="1" dirty="0">
              <a:solidFill>
                <a:srgbClr val="003399"/>
              </a:solidFill>
            </a:endParaRPr>
          </a:p>
        </p:txBody>
      </p:sp>
      <p:sp>
        <p:nvSpPr>
          <p:cNvPr id="18" name="TextBox 17"/>
          <p:cNvSpPr txBox="1"/>
          <p:nvPr/>
        </p:nvSpPr>
        <p:spPr>
          <a:xfrm>
            <a:off x="1894744" y="8532008"/>
            <a:ext cx="7193784" cy="830997"/>
          </a:xfrm>
          <a:prstGeom prst="rect">
            <a:avLst/>
          </a:prstGeom>
          <a:noFill/>
        </p:spPr>
        <p:txBody>
          <a:bodyPr wrap="square" rtlCol="0">
            <a:spAutoFit/>
          </a:bodyPr>
          <a:lstStyle/>
          <a:p>
            <a:pPr algn="ctr"/>
            <a:r>
              <a:rPr lang="en-US" sz="2400" b="1" dirty="0" err="1">
                <a:solidFill>
                  <a:srgbClr val="003399"/>
                </a:solidFill>
                <a:latin typeface="Cambria" panose="02040503050406030204" pitchFamily="18" charset="0"/>
                <a:ea typeface="Cambria" panose="02040503050406030204" pitchFamily="18" charset="0"/>
                <a:cs typeface="Times New Roman" panose="02020603050405020304" pitchFamily="18" charset="0"/>
              </a:rPr>
              <a:t>Ozensoy’s</a:t>
            </a:r>
            <a:r>
              <a:rPr lang="en-US" sz="2400" b="1" dirty="0">
                <a:solidFill>
                  <a:srgbClr val="003399"/>
                </a:solidFill>
                <a:latin typeface="Cambria" panose="02040503050406030204" pitchFamily="18" charset="0"/>
                <a:ea typeface="Cambria" panose="02040503050406030204" pitchFamily="18" charset="0"/>
                <a:cs typeface="Times New Roman" panose="02020603050405020304" pitchFamily="18" charset="0"/>
              </a:rPr>
              <a:t> team during a beamtime campaign (group of PhD students) from </a:t>
            </a:r>
            <a:r>
              <a:rPr lang="en-US" sz="2400" b="1" dirty="0" err="1">
                <a:solidFill>
                  <a:srgbClr val="003399"/>
                </a:solidFill>
                <a:latin typeface="Cambria" panose="02040503050406030204" pitchFamily="18" charset="0"/>
                <a:ea typeface="Cambria" panose="02040503050406030204" pitchFamily="18" charset="0"/>
                <a:cs typeface="Times New Roman" panose="02020603050405020304" pitchFamily="18" charset="0"/>
              </a:rPr>
              <a:t>Bilkent</a:t>
            </a:r>
            <a:r>
              <a:rPr lang="en-US" sz="2400" b="1" dirty="0">
                <a:solidFill>
                  <a:srgbClr val="003399"/>
                </a:solidFill>
                <a:latin typeface="Cambria" panose="02040503050406030204" pitchFamily="18" charset="0"/>
                <a:ea typeface="Cambria" panose="02040503050406030204" pitchFamily="18" charset="0"/>
                <a:cs typeface="Times New Roman" panose="02020603050405020304" pitchFamily="18" charset="0"/>
              </a:rPr>
              <a:t> University</a:t>
            </a:r>
            <a:endParaRPr lang="en-US" sz="2400" b="1" dirty="0">
              <a:solidFill>
                <a:srgbClr val="003399"/>
              </a:solidFill>
            </a:endParaRPr>
          </a:p>
        </p:txBody>
      </p:sp>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9272" y="2835465"/>
            <a:ext cx="7304728" cy="5462884"/>
          </a:xfrm>
          <a:prstGeom prst="rect">
            <a:avLst/>
          </a:prstGeom>
        </p:spPr>
      </p:pic>
    </p:spTree>
    <p:extLst>
      <p:ext uri="{BB962C8B-B14F-4D97-AF65-F5344CB8AC3E}">
        <p14:creationId xmlns:p14="http://schemas.microsoft.com/office/powerpoint/2010/main" val="18958851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066615" y="525425"/>
            <a:ext cx="11889603" cy="1404156"/>
          </a:xfrm>
        </p:spPr>
        <p:txBody>
          <a:bodyPr>
            <a:normAutofit fontScale="92500" lnSpcReduction="20000"/>
          </a:bodyPr>
          <a:lstStyle/>
          <a:p>
            <a:pPr marL="0" indent="0" algn="just">
              <a:buNone/>
            </a:pPr>
            <a:r>
              <a:rPr lang="en-US" sz="4800" b="1" u="sng" dirty="0">
                <a:solidFill>
                  <a:srgbClr val="0000FF"/>
                </a:solidFill>
                <a:latin typeface="Times New Roman" panose="02020603050405020304" pitchFamily="18" charset="0"/>
                <a:cs typeface="Times New Roman" panose="02020603050405020304" pitchFamily="18" charset="0"/>
              </a:rPr>
              <a:t>First Scientific Paper Published in June, 2019</a:t>
            </a:r>
            <a:r>
              <a:rPr lang="en-US" sz="4800" b="1" dirty="0">
                <a:solidFill>
                  <a:srgbClr val="0000FF"/>
                </a:solidFill>
                <a:latin typeface="Times New Roman" panose="02020603050405020304" pitchFamily="18" charset="0"/>
                <a:cs typeface="Times New Roman" panose="02020603050405020304" pitchFamily="18" charset="0"/>
              </a:rPr>
              <a:t>  </a:t>
            </a:r>
          </a:p>
          <a:p>
            <a:pPr marL="0" indent="0" algn="just">
              <a:buNone/>
            </a:pPr>
            <a:r>
              <a:rPr lang="en-US" sz="4800" b="1" dirty="0">
                <a:solidFill>
                  <a:srgbClr val="0000FF"/>
                </a:solidFill>
                <a:latin typeface="Times New Roman" panose="02020603050405020304" pitchFamily="18" charset="0"/>
                <a:cs typeface="Times New Roman" panose="02020603050405020304" pitchFamily="18" charset="0"/>
              </a:rPr>
              <a:t>     in a High Impact Factor Journal (11.6)</a:t>
            </a:r>
          </a:p>
          <a:p>
            <a:endParaRPr lang="en-US" sz="4800" dirty="0"/>
          </a:p>
        </p:txBody>
      </p:sp>
      <p:pic>
        <p:nvPicPr>
          <p:cNvPr id="5" name="Screen Shot 2019-06-12 at 13.06.24.png"/>
          <p:cNvPicPr/>
          <p:nvPr/>
        </p:nvPicPr>
        <p:blipFill>
          <a:blip r:embed="rId2" cstate="email">
            <a:extLst>
              <a:ext uri="{28A0092B-C50C-407E-A947-70E740481C1C}">
                <a14:useLocalDpi xmlns:a14="http://schemas.microsoft.com/office/drawing/2010/main"/>
              </a:ext>
            </a:extLst>
          </a:blip>
          <a:stretch>
            <a:fillRect/>
          </a:stretch>
        </p:blipFill>
        <p:spPr>
          <a:xfrm>
            <a:off x="1828800" y="1896397"/>
            <a:ext cx="15773399" cy="7452828"/>
          </a:xfrm>
          <a:prstGeom prst="rect">
            <a:avLst/>
          </a:prstGeom>
          <a:ln w="12700" cap="flat">
            <a:noFill/>
            <a:miter lim="400000"/>
          </a:ln>
          <a:effectLst/>
        </p:spPr>
      </p:pic>
    </p:spTree>
    <p:extLst>
      <p:ext uri="{BB962C8B-B14F-4D97-AF65-F5344CB8AC3E}">
        <p14:creationId xmlns:p14="http://schemas.microsoft.com/office/powerpoint/2010/main" val="19265261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2875C-B206-B80E-58BE-817B8F2F1C0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615D4E-0229-6846-80BB-40457F815C58}"/>
              </a:ext>
            </a:extLst>
          </p:cNvPr>
          <p:cNvSpPr>
            <a:spLocks noGrp="1"/>
          </p:cNvSpPr>
          <p:nvPr>
            <p:ph idx="4294967295"/>
          </p:nvPr>
        </p:nvSpPr>
        <p:spPr>
          <a:xfrm>
            <a:off x="4066615" y="525425"/>
            <a:ext cx="11889603" cy="1404156"/>
          </a:xfrm>
        </p:spPr>
        <p:txBody>
          <a:bodyPr>
            <a:normAutofit fontScale="92500" lnSpcReduction="20000"/>
          </a:bodyPr>
          <a:lstStyle/>
          <a:p>
            <a:pPr marL="0" indent="0" algn="just">
              <a:buNone/>
            </a:pPr>
            <a:r>
              <a:rPr lang="en-US" sz="4800" b="1" u="sng" dirty="0">
                <a:solidFill>
                  <a:srgbClr val="0000FF"/>
                </a:solidFill>
                <a:latin typeface="Times New Roman" panose="02020603050405020304" pitchFamily="18" charset="0"/>
                <a:cs typeface="Times New Roman" panose="02020603050405020304" pitchFamily="18" charset="0"/>
              </a:rPr>
              <a:t>79 Scientific Publications as of January, 2026</a:t>
            </a:r>
            <a:r>
              <a:rPr lang="en-US" sz="4800" b="1" dirty="0">
                <a:solidFill>
                  <a:srgbClr val="0000FF"/>
                </a:solidFill>
                <a:latin typeface="Times New Roman" panose="02020603050405020304" pitchFamily="18" charset="0"/>
                <a:cs typeface="Times New Roman" panose="02020603050405020304" pitchFamily="18" charset="0"/>
              </a:rPr>
              <a:t>  </a:t>
            </a:r>
          </a:p>
          <a:p>
            <a:pPr marL="0" indent="0" algn="just">
              <a:buNone/>
            </a:pP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smtClean="0">
                <a:solidFill>
                  <a:srgbClr val="0000FF"/>
                </a:solidFill>
                <a:latin typeface="Times New Roman" panose="02020603050405020304" pitchFamily="18" charset="0"/>
                <a:cs typeface="Times New Roman" panose="02020603050405020304" pitchFamily="18" charset="0"/>
              </a:rPr>
              <a:t>Many </a:t>
            </a:r>
            <a:r>
              <a:rPr lang="en-US" sz="4800" b="1" dirty="0">
                <a:solidFill>
                  <a:srgbClr val="0000FF"/>
                </a:solidFill>
                <a:latin typeface="Times New Roman" panose="02020603050405020304" pitchFamily="18" charset="0"/>
                <a:cs typeface="Times New Roman" panose="02020603050405020304" pitchFamily="18" charset="0"/>
              </a:rPr>
              <a:t>in High Impact Factor Journals</a:t>
            </a:r>
          </a:p>
          <a:p>
            <a:endParaRPr lang="en-US" sz="4800" dirty="0"/>
          </a:p>
        </p:txBody>
      </p:sp>
      <p:pic>
        <p:nvPicPr>
          <p:cNvPr id="2" name="Picture 1">
            <a:extLst>
              <a:ext uri="{FF2B5EF4-FFF2-40B4-BE49-F238E27FC236}">
                <a16:creationId xmlns:a16="http://schemas.microsoft.com/office/drawing/2014/main" id="{6CE257C5-B503-BDB0-4444-7F1BA6649810}"/>
              </a:ext>
            </a:extLst>
          </p:cNvPr>
          <p:cNvPicPr>
            <a:picLocks noChangeAspect="1"/>
          </p:cNvPicPr>
          <p:nvPr/>
        </p:nvPicPr>
        <p:blipFill>
          <a:blip r:embed="rId2"/>
          <a:srcRect b="54054"/>
          <a:stretch>
            <a:fillRect/>
          </a:stretch>
        </p:blipFill>
        <p:spPr>
          <a:xfrm>
            <a:off x="1676400" y="1892851"/>
            <a:ext cx="12344400" cy="7568691"/>
          </a:xfrm>
          <a:prstGeom prst="rect">
            <a:avLst/>
          </a:prstGeom>
        </p:spPr>
      </p:pic>
      <p:sp>
        <p:nvSpPr>
          <p:cNvPr id="4" name="TextBox 3">
            <a:extLst>
              <a:ext uri="{FF2B5EF4-FFF2-40B4-BE49-F238E27FC236}">
                <a16:creationId xmlns:a16="http://schemas.microsoft.com/office/drawing/2014/main" id="{081429DD-E81D-4A88-5663-4868DF2F6271}"/>
              </a:ext>
            </a:extLst>
          </p:cNvPr>
          <p:cNvSpPr txBox="1"/>
          <p:nvPr/>
        </p:nvSpPr>
        <p:spPr>
          <a:xfrm>
            <a:off x="14025818" y="8394149"/>
            <a:ext cx="3068469" cy="900246"/>
          </a:xfrm>
          <a:prstGeom prst="rect">
            <a:avLst/>
          </a:prstGeom>
          <a:noFill/>
        </p:spPr>
        <p:txBody>
          <a:bodyPr wrap="none" rtlCol="0">
            <a:spAutoFit/>
          </a:bodyPr>
          <a:lstStyle/>
          <a:p>
            <a:r>
              <a:rPr lang="en-US" sz="5250" b="1" dirty="0">
                <a:solidFill>
                  <a:srgbClr val="FF0000"/>
                </a:solidFill>
                <a:latin typeface="Montserrat" pitchFamily="2" charset="77"/>
                <a:ea typeface="+mj-ea"/>
                <a:cs typeface="+mj-cs"/>
              </a:rPr>
              <a:t>IF = 26.8</a:t>
            </a:r>
          </a:p>
        </p:txBody>
      </p:sp>
    </p:spTree>
    <p:extLst>
      <p:ext uri="{BB962C8B-B14F-4D97-AF65-F5344CB8AC3E}">
        <p14:creationId xmlns:p14="http://schemas.microsoft.com/office/powerpoint/2010/main" val="7740373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2286000" y="1795129"/>
            <a:ext cx="14935199" cy="1944215"/>
          </a:xfrm>
        </p:spPr>
        <p:txBody>
          <a:bodyPr>
            <a:noAutofit/>
          </a:bodyPr>
          <a:lstStyle/>
          <a:p>
            <a:pPr marL="0" indent="0" algn="just">
              <a:buNone/>
            </a:pPr>
            <a:r>
              <a:rPr lang="en-US" sz="3600" b="1" dirty="0">
                <a:solidFill>
                  <a:srgbClr val="2034BB"/>
                </a:solidFill>
                <a:latin typeface="Times New Roman" panose="02020603050405020304" pitchFamily="18" charset="0"/>
                <a:cs typeface="Times New Roman" panose="02020603050405020304" pitchFamily="18" charset="0"/>
              </a:rPr>
              <a:t>Speaking of industry and commercial applications, MS beamline is the first to come to mind. This beamline makes use of use X-ray diffraction techniques for investigating materials atomic structure.</a:t>
            </a:r>
          </a:p>
        </p:txBody>
      </p:sp>
      <p:pic>
        <p:nvPicPr>
          <p:cNvPr id="5" name="Picture 4"/>
          <p:cNvPicPr>
            <a:picLocks noChangeAspect="1"/>
          </p:cNvPicPr>
          <p:nvPr/>
        </p:nvPicPr>
        <p:blipFill>
          <a:blip r:embed="rId2" cstate="print"/>
          <a:stretch>
            <a:fillRect/>
          </a:stretch>
        </p:blipFill>
        <p:spPr>
          <a:xfrm>
            <a:off x="2286001" y="3613546"/>
            <a:ext cx="13868400" cy="5868221"/>
          </a:xfrm>
          <a:prstGeom prst="rect">
            <a:avLst/>
          </a:prstGeom>
        </p:spPr>
      </p:pic>
      <p:sp>
        <p:nvSpPr>
          <p:cNvPr id="2" name="Title 1">
            <a:extLst>
              <a:ext uri="{FF2B5EF4-FFF2-40B4-BE49-F238E27FC236}">
                <a16:creationId xmlns:a16="http://schemas.microsoft.com/office/drawing/2014/main" id="{023AD69E-098E-2644-20DE-3FE96A372AFF}"/>
              </a:ext>
            </a:extLst>
          </p:cNvPr>
          <p:cNvSpPr txBox="1">
            <a:spLocks/>
          </p:cNvSpPr>
          <p:nvPr/>
        </p:nvSpPr>
        <p:spPr>
          <a:xfrm>
            <a:off x="3048000" y="472139"/>
            <a:ext cx="13716000" cy="776196"/>
          </a:xfrm>
          <a:prstGeom prst="rect">
            <a:avLst/>
          </a:prstGeom>
        </p:spPr>
        <p:txBody>
          <a:bodyPr vert="horz" lIns="137160" tIns="68580" rIns="137160" bIns="68580" rtlCol="0" anchor="ctr">
            <a:noAutofit/>
          </a:bodyPr>
          <a:lstStyle>
            <a:lvl1pPr algn="ctr" defTabSz="914400" rtl="0" eaLnBrk="1" latinLnBrk="0" hangingPunct="1">
              <a:spcBef>
                <a:spcPct val="0"/>
              </a:spcBef>
              <a:buNone/>
              <a:defRPr sz="3600" b="1" kern="1200">
                <a:solidFill>
                  <a:schemeClr val="tx1"/>
                </a:solidFill>
                <a:latin typeface="Cambria" pitchFamily="18" charset="0"/>
                <a:ea typeface="+mj-ea"/>
                <a:cs typeface="+mj-cs"/>
              </a:defRPr>
            </a:lvl1pPr>
          </a:lstStyle>
          <a:p>
            <a:pPr algn="l" defTabSz="685776">
              <a:defRPr sz="1800"/>
            </a:pPr>
            <a:r>
              <a:rPr lang="en-US" sz="4400" dirty="0">
                <a:solidFill>
                  <a:srgbClr val="0000FF"/>
                </a:solidFill>
                <a:latin typeface="Times New Roman"/>
                <a:cs typeface="Times New Roman"/>
              </a:rPr>
              <a:t>3. ID09 - Materials Science X-ray Powder Diffraction</a:t>
            </a:r>
            <a:endParaRPr lang="en-US" sz="4400" dirty="0">
              <a:solidFill>
                <a:srgbClr val="0000FF"/>
              </a:solidFill>
            </a:endParaRPr>
          </a:p>
        </p:txBody>
      </p:sp>
    </p:spTree>
    <p:extLst>
      <p:ext uri="{BB962C8B-B14F-4D97-AF65-F5344CB8AC3E}">
        <p14:creationId xmlns:p14="http://schemas.microsoft.com/office/powerpoint/2010/main" val="1238421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Title 1"/>
          <p:cNvSpPr txBox="1"/>
          <p:nvPr/>
        </p:nvSpPr>
        <p:spPr>
          <a:xfrm>
            <a:off x="5549147" y="7304370"/>
            <a:ext cx="7209803" cy="566435"/>
          </a:xfrm>
          <a:prstGeom prst="rect">
            <a:avLst/>
          </a:prstGeom>
          <a:ln w="12700">
            <a:miter lim="400000"/>
          </a:ln>
          <a:extLst>
            <a:ext uri="{C572A759-6A51-4108-AA02-DFA0A04FC94B}">
              <ma14:wrappingTextBoxFlag xmlns="" xmlns:ma14="http://schemas.microsoft.com/office/mac/drawingml/2011/main" val="1"/>
            </a:ext>
          </a:extLst>
        </p:spPr>
        <p:txBody>
          <a:bodyPr lIns="51434" tIns="51434" rIns="51434" bIns="51434">
            <a:spAutoFit/>
          </a:bodyPr>
          <a:lstStyle>
            <a:lvl1pPr algn="ctr" defTabSz="1300480">
              <a:defRPr sz="3800"/>
            </a:lvl1pPr>
          </a:lstStyle>
          <a:p>
            <a:endParaRPr sz="3006" dirty="0">
              <a:latin typeface="Montserrat" pitchFamily="2" charset="77"/>
            </a:endParaRPr>
          </a:p>
        </p:txBody>
      </p:sp>
      <p:pic>
        <p:nvPicPr>
          <p:cNvPr id="824" name="Picture 8" descr="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8800" y="1880791"/>
            <a:ext cx="15468600" cy="6322220"/>
          </a:xfrm>
          <a:prstGeom prst="rect">
            <a:avLst/>
          </a:prstGeom>
          <a:ln w="12700">
            <a:miter lim="400000"/>
          </a:ln>
        </p:spPr>
      </p:pic>
      <p:sp>
        <p:nvSpPr>
          <p:cNvPr id="3" name="Title 1">
            <a:extLst>
              <a:ext uri="{FF2B5EF4-FFF2-40B4-BE49-F238E27FC236}">
                <a16:creationId xmlns:a16="http://schemas.microsoft.com/office/drawing/2014/main" id="{E7A7CF45-9586-0F42-7D23-38EF1FE12769}"/>
              </a:ext>
            </a:extLst>
          </p:cNvPr>
          <p:cNvSpPr txBox="1">
            <a:spLocks/>
          </p:cNvSpPr>
          <p:nvPr/>
        </p:nvSpPr>
        <p:spPr>
          <a:xfrm>
            <a:off x="2438400" y="485160"/>
            <a:ext cx="15468600" cy="776196"/>
          </a:xfrm>
          <a:prstGeom prst="rect">
            <a:avLst/>
          </a:prstGeom>
        </p:spPr>
        <p:txBody>
          <a:bodyPr vert="horz" lIns="137160" tIns="68580" rIns="137160" bIns="68580" rtlCol="0" anchor="ctr">
            <a:noAutofit/>
          </a:bodyPr>
          <a:lstStyle>
            <a:lvl1pPr algn="ctr" defTabSz="914400" rtl="0" eaLnBrk="1" latinLnBrk="0" hangingPunct="1">
              <a:spcBef>
                <a:spcPct val="0"/>
              </a:spcBef>
              <a:buNone/>
              <a:defRPr sz="3600" b="1" kern="1200">
                <a:solidFill>
                  <a:schemeClr val="tx1"/>
                </a:solidFill>
                <a:latin typeface="Cambria" pitchFamily="18" charset="0"/>
                <a:ea typeface="+mj-ea"/>
                <a:cs typeface="+mj-cs"/>
              </a:defRPr>
            </a:lvl1pPr>
          </a:lstStyle>
          <a:p>
            <a:pPr algn="l" defTabSz="685776">
              <a:defRPr sz="1800"/>
            </a:pPr>
            <a:r>
              <a:rPr lang="en-US" sz="4400" dirty="0">
                <a:solidFill>
                  <a:srgbClr val="0000FF"/>
                </a:solidFill>
                <a:latin typeface="Times New Roman"/>
                <a:cs typeface="Times New Roman"/>
              </a:rPr>
              <a:t>3. ID09 - Materials Science X-ray Powder Diffraction ….cont.</a:t>
            </a:r>
            <a:endParaRPr lang="en-US" sz="4400" dirty="0">
              <a:solidFill>
                <a:srgbClr val="0000FF"/>
              </a:solidFill>
            </a:endParaRPr>
          </a:p>
        </p:txBody>
      </p:sp>
      <p:pic>
        <p:nvPicPr>
          <p:cNvPr id="4" name="Picture 3" descr="undefined">
            <a:extLst>
              <a:ext uri="{FF2B5EF4-FFF2-40B4-BE49-F238E27FC236}">
                <a16:creationId xmlns:a16="http://schemas.microsoft.com/office/drawing/2014/main" id="{6CCC6689-8979-E0F8-4283-8844C34507E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81657" y="8406209"/>
            <a:ext cx="2810943" cy="1156891"/>
          </a:xfrm>
          <a:prstGeom prst="rect">
            <a:avLst/>
          </a:prstGeom>
          <a:noFill/>
          <a:ln>
            <a:noFill/>
          </a:ln>
        </p:spPr>
      </p:pic>
    </p:spTree>
    <p:extLst>
      <p:ext uri="{BB962C8B-B14F-4D97-AF65-F5344CB8AC3E}">
        <p14:creationId xmlns:p14="http://schemas.microsoft.com/office/powerpoint/2010/main" val="79742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C68227-60E8-4645-A55D-E25A7FE63D74}"/>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452EAA2-1949-43D4-965D-F432E46D850E}" type="slidenum">
              <a:rPr lang="en-US" smtClean="0"/>
              <a:pPr/>
              <a:t>18</a:t>
            </a:fld>
            <a:endParaRPr lang="x-none" dirty="0">
              <a:latin typeface="Montserrat" pitchFamily="2" charset="77"/>
            </a:endParaRPr>
          </a:p>
        </p:txBody>
      </p:sp>
      <p:pic>
        <p:nvPicPr>
          <p:cNvPr id="2050" name="Picture 2" descr="Abstract Image">
            <a:extLst>
              <a:ext uri="{FF2B5EF4-FFF2-40B4-BE49-F238E27FC236}">
                <a16:creationId xmlns:a16="http://schemas.microsoft.com/office/drawing/2014/main" id="{F5AB28E9-B1AB-904B-985A-8A4D8D8D9CC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5289331"/>
            <a:ext cx="7067548" cy="41685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4325503-5723-A845-B07D-3CF41D5295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042077" y="5211212"/>
            <a:ext cx="3627623" cy="3746991"/>
          </a:xfrm>
          <a:prstGeom prst="rect">
            <a:avLst/>
          </a:prstGeom>
        </p:spPr>
      </p:pic>
      <p:sp>
        <p:nvSpPr>
          <p:cNvPr id="9" name="Shape 240">
            <a:extLst>
              <a:ext uri="{FF2B5EF4-FFF2-40B4-BE49-F238E27FC236}">
                <a16:creationId xmlns:a16="http://schemas.microsoft.com/office/drawing/2014/main" id="{84BABBF3-12F1-6D49-877E-1E11D45BA53C}"/>
              </a:ext>
            </a:extLst>
          </p:cNvPr>
          <p:cNvSpPr txBox="1"/>
          <p:nvPr/>
        </p:nvSpPr>
        <p:spPr>
          <a:xfrm>
            <a:off x="2924176" y="8898519"/>
            <a:ext cx="7067548" cy="450121"/>
          </a:xfrm>
          <a:prstGeom prst="rect">
            <a:avLst/>
          </a:prstGeom>
          <a:ln w="12700">
            <a:miter lim="400000"/>
          </a:ln>
          <a:extLst>
            <a:ext uri="{C572A759-6A51-4108-AA02-DFA0A04FC94B}">
              <ma14:wrappingTextBoxFlag xmlns:ma14="http://schemas.microsoft.com/office/mac/drawingml/2011/main" xmlns="" val="1"/>
            </a:ext>
          </a:extLst>
        </p:spPr>
        <p:txBody>
          <a:bodyPr wrap="square" lIns="51434" tIns="51434" rIns="51434" bIns="51434">
            <a:spAutoFit/>
          </a:bodyPr>
          <a:lstStyle/>
          <a:p>
            <a:pPr defTabSz="514302">
              <a:defRPr sz="3800" b="1">
                <a:latin typeface="+mj-lt"/>
                <a:ea typeface="+mj-ea"/>
                <a:cs typeface="+mj-cs"/>
                <a:sym typeface="Helvetica"/>
              </a:defRPr>
            </a:pPr>
            <a:r>
              <a:rPr lang="en-GB" sz="2250" b="1" dirty="0">
                <a:sym typeface="Helvetica"/>
              </a:rPr>
              <a:t>June 2021 First article, on n</a:t>
            </a:r>
            <a:r>
              <a:rPr lang="en-GB" sz="2250" dirty="0">
                <a:solidFill>
                  <a:srgbClr val="000000"/>
                </a:solidFill>
                <a:cs typeface="Calibri" panose="020F0502020204030204" pitchFamily="34" charset="0"/>
                <a:sym typeface="Helvetica"/>
              </a:rPr>
              <a:t>ovel material for CO</a:t>
            </a:r>
            <a:r>
              <a:rPr lang="en-GB" sz="2250" baseline="-25000" dirty="0">
                <a:solidFill>
                  <a:srgbClr val="000000"/>
                </a:solidFill>
                <a:cs typeface="Calibri" panose="020F0502020204030204" pitchFamily="34" charset="0"/>
                <a:sym typeface="Helvetica"/>
              </a:rPr>
              <a:t>2</a:t>
            </a:r>
            <a:r>
              <a:rPr lang="en-GB" sz="2250" dirty="0">
                <a:solidFill>
                  <a:srgbClr val="000000"/>
                </a:solidFill>
                <a:cs typeface="Calibri" panose="020F0502020204030204" pitchFamily="34" charset="0"/>
                <a:sym typeface="Helvetica"/>
              </a:rPr>
              <a:t> binding</a:t>
            </a:r>
            <a:endParaRPr lang="en-GB" sz="2250" b="1" dirty="0">
              <a:sym typeface="Helvetica"/>
            </a:endParaRPr>
          </a:p>
        </p:txBody>
      </p:sp>
      <p:pic>
        <p:nvPicPr>
          <p:cNvPr id="7" name="Picture 6" descr="Graphical user interface, text, application&#10;&#10;Description automatically generated">
            <a:extLst>
              <a:ext uri="{FF2B5EF4-FFF2-40B4-BE49-F238E27FC236}">
                <a16:creationId xmlns:a16="http://schemas.microsoft.com/office/drawing/2014/main" id="{C297B8D7-486A-8D0C-539F-6BFECC5EE6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9800" y="1545866"/>
            <a:ext cx="11049000" cy="3569366"/>
          </a:xfrm>
          <a:prstGeom prst="rect">
            <a:avLst/>
          </a:prstGeom>
        </p:spPr>
      </p:pic>
      <p:sp>
        <p:nvSpPr>
          <p:cNvPr id="4" name="Title 1">
            <a:extLst>
              <a:ext uri="{FF2B5EF4-FFF2-40B4-BE49-F238E27FC236}">
                <a16:creationId xmlns:a16="http://schemas.microsoft.com/office/drawing/2014/main" id="{61F8D8ED-8073-0B34-0F34-20BF9A982048}"/>
              </a:ext>
            </a:extLst>
          </p:cNvPr>
          <p:cNvSpPr txBox="1">
            <a:spLocks/>
          </p:cNvSpPr>
          <p:nvPr/>
        </p:nvSpPr>
        <p:spPr>
          <a:xfrm>
            <a:off x="2438400" y="485160"/>
            <a:ext cx="15468600" cy="776196"/>
          </a:xfrm>
          <a:prstGeom prst="rect">
            <a:avLst/>
          </a:prstGeom>
        </p:spPr>
        <p:txBody>
          <a:bodyPr vert="horz" lIns="137160" tIns="68580" rIns="137160" bIns="68580" rtlCol="0" anchor="ctr">
            <a:noAutofit/>
          </a:bodyPr>
          <a:lstStyle>
            <a:lvl1pPr algn="ctr" defTabSz="914400" rtl="0" eaLnBrk="1" latinLnBrk="0" hangingPunct="1">
              <a:spcBef>
                <a:spcPct val="0"/>
              </a:spcBef>
              <a:buNone/>
              <a:defRPr sz="3600" b="1" kern="1200">
                <a:solidFill>
                  <a:schemeClr val="tx1"/>
                </a:solidFill>
                <a:latin typeface="Cambria" pitchFamily="18" charset="0"/>
                <a:ea typeface="+mj-ea"/>
                <a:cs typeface="+mj-cs"/>
              </a:defRPr>
            </a:lvl1pPr>
          </a:lstStyle>
          <a:p>
            <a:pPr algn="l" defTabSz="685776">
              <a:defRPr sz="1800"/>
            </a:pPr>
            <a:r>
              <a:rPr lang="en-US" sz="4400" dirty="0">
                <a:solidFill>
                  <a:srgbClr val="0000FF"/>
                </a:solidFill>
                <a:latin typeface="Times New Roman"/>
                <a:cs typeface="Times New Roman"/>
              </a:rPr>
              <a:t>3. ID09 - Materials Science X-ray Powder Diffraction ….cont.</a:t>
            </a:r>
            <a:endParaRPr lang="en-US" sz="4400" dirty="0">
              <a:solidFill>
                <a:srgbClr val="0000FF"/>
              </a:solidFill>
            </a:endParaRPr>
          </a:p>
        </p:txBody>
      </p:sp>
    </p:spTree>
    <p:extLst>
      <p:ext uri="{BB962C8B-B14F-4D97-AF65-F5344CB8AC3E}">
        <p14:creationId xmlns:p14="http://schemas.microsoft.com/office/powerpoint/2010/main" val="521452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452"/>
          <p:cNvSpPr/>
          <p:nvPr/>
        </p:nvSpPr>
        <p:spPr>
          <a:xfrm>
            <a:off x="1905000" y="1794515"/>
            <a:ext cx="15356514" cy="7148109"/>
          </a:xfrm>
          <a:prstGeom prst="rect">
            <a:avLst/>
          </a:prstGeom>
          <a:ln w="12700">
            <a:miter lim="400000"/>
          </a:ln>
          <a:extLst>
            <a:ext uri="{C572A759-6A51-4108-AA02-DFA0A04FC94B}">
              <ma14:wrappingTextBoxFlag xmlns:ma14="http://schemas.microsoft.com/office/mac/drawingml/2011/main" xmlns="" val="1"/>
            </a:ext>
          </a:extLst>
        </p:spPr>
        <p:txBody>
          <a:bodyPr wrap="square" lIns="76199" tIns="76199" rIns="76199" bIns="76199" anchor="ctr">
            <a:spAutoFit/>
          </a:bodyPr>
          <a:lstStyle/>
          <a:p>
            <a:pPr marL="411480" indent="-428625" algn="just">
              <a:spcAft>
                <a:spcPts val="900"/>
              </a:spcAft>
              <a:buFont typeface="Wingdings" panose="05000000000000000000" pitchFamily="2" charset="2"/>
              <a:buChar char="§"/>
              <a:defRPr sz="1800"/>
            </a:pPr>
            <a:r>
              <a:rPr sz="3600" b="1" dirty="0">
                <a:solidFill>
                  <a:srgbClr val="2034BB"/>
                </a:solidFill>
                <a:latin typeface="Times New Roman"/>
                <a:ea typeface="Arial"/>
                <a:cs typeface="Times New Roman"/>
                <a:sym typeface="Arial"/>
              </a:rPr>
              <a:t>The project is</a:t>
            </a:r>
            <a:r>
              <a:rPr lang="en-US" sz="3600" b="1" dirty="0">
                <a:solidFill>
                  <a:srgbClr val="2034BB"/>
                </a:solidFill>
                <a:latin typeface="Times New Roman"/>
                <a:ea typeface="Arial"/>
                <a:cs typeface="Times New Roman"/>
                <a:sym typeface="Arial"/>
              </a:rPr>
              <a:t> an H2020-EU funded project </a:t>
            </a:r>
            <a:r>
              <a:rPr lang="en-US" sz="3600" b="1" dirty="0">
                <a:solidFill>
                  <a:srgbClr val="2034BB"/>
                </a:solidFill>
                <a:latin typeface="Times New Roman"/>
                <a:cs typeface="Times New Roman"/>
                <a:sym typeface="Arial"/>
              </a:rPr>
              <a:t>of €6.0 million</a:t>
            </a:r>
            <a:r>
              <a:rPr sz="3600" b="1" dirty="0">
                <a:solidFill>
                  <a:srgbClr val="2034BB"/>
                </a:solidFill>
                <a:latin typeface="Times New Roman"/>
                <a:cs typeface="Times New Roman"/>
                <a:sym typeface="Arial"/>
              </a:rPr>
              <a:t> </a:t>
            </a:r>
            <a:r>
              <a:rPr sz="3600" b="1" dirty="0">
                <a:solidFill>
                  <a:srgbClr val="2034BB"/>
                </a:solidFill>
                <a:latin typeface="Times New Roman"/>
                <a:ea typeface="Arial"/>
                <a:cs typeface="Times New Roman"/>
                <a:sym typeface="Arial"/>
              </a:rPr>
              <a:t>to pave the way for an efficient and sustainable operation o</a:t>
            </a:r>
            <a:r>
              <a:rPr lang="en-US" sz="3600" b="1" dirty="0">
                <a:solidFill>
                  <a:srgbClr val="2034BB"/>
                </a:solidFill>
                <a:latin typeface="Times New Roman"/>
                <a:ea typeface="Arial"/>
                <a:cs typeface="Times New Roman"/>
                <a:sym typeface="Arial"/>
              </a:rPr>
              <a:t>f </a:t>
            </a:r>
            <a:r>
              <a:rPr sz="3600" b="1" dirty="0">
                <a:solidFill>
                  <a:srgbClr val="2034BB"/>
                </a:solidFill>
                <a:latin typeface="Times New Roman"/>
                <a:ea typeface="Arial"/>
                <a:cs typeface="Times New Roman"/>
                <a:sym typeface="Arial"/>
              </a:rPr>
              <a:t>SESAME.</a:t>
            </a:r>
            <a:r>
              <a:rPr lang="en-US" sz="3600" b="1" dirty="0">
                <a:solidFill>
                  <a:srgbClr val="2034BB"/>
                </a:solidFill>
                <a:latin typeface="Times New Roman"/>
                <a:ea typeface="Arial"/>
                <a:cs typeface="Times New Roman"/>
                <a:sym typeface="Arial"/>
              </a:rPr>
              <a:t> </a:t>
            </a:r>
            <a:endParaRPr lang="en-US" sz="3600" b="1" dirty="0">
              <a:solidFill>
                <a:srgbClr val="2034BB"/>
              </a:solidFill>
              <a:latin typeface="Times New Roman" panose="02020603050405020304" pitchFamily="18" charset="0"/>
              <a:ea typeface="Arial"/>
              <a:cs typeface="Times New Roman" panose="02020603050405020304" pitchFamily="18" charset="0"/>
              <a:sym typeface="Arial"/>
            </a:endParaRPr>
          </a:p>
          <a:p>
            <a:pPr marL="411480" indent="-428625" algn="just">
              <a:spcAft>
                <a:spcPts val="900"/>
              </a:spcAft>
              <a:buFont typeface="Wingdings" panose="05000000000000000000" pitchFamily="2" charset="2"/>
              <a:buChar char="§"/>
              <a:defRPr sz="1800"/>
            </a:pPr>
            <a:r>
              <a:rPr lang="en-US" sz="3600" b="1" dirty="0">
                <a:solidFill>
                  <a:srgbClr val="2034BB"/>
                </a:solidFill>
                <a:latin typeface="Times New Roman" panose="02020603050405020304" pitchFamily="18" charset="0"/>
                <a:cs typeface="Times New Roman" panose="02020603050405020304" pitchFamily="18" charset="0"/>
              </a:rPr>
              <a:t>Led by the ESRF, the European synchrotron (France), BEATS involves leading research facilities in the Middle East (SESAME and the Cyprus Institute), and European synchrotron radiation facilities ALBA-CELLS (Spain), DESY (Germany), the ESRF (France), Elettra (Italy), INFN (Italy), PSI (Switzerland), SESAME (Jordan) and SOLARIS (Poland). </a:t>
            </a:r>
          </a:p>
          <a:p>
            <a:pPr marL="411480" indent="-428625" algn="just">
              <a:spcBef>
                <a:spcPts val="900"/>
              </a:spcBef>
              <a:buFont typeface="Wingdings" panose="05000000000000000000" pitchFamily="2" charset="2"/>
              <a:buChar char="§"/>
              <a:defRPr sz="1800"/>
            </a:pPr>
            <a:r>
              <a:rPr lang="en-US" sz="3600" b="1" dirty="0">
                <a:solidFill>
                  <a:srgbClr val="2034BB"/>
                </a:solidFill>
                <a:latin typeface="Times New Roman" panose="02020603050405020304" pitchFamily="18" charset="0"/>
                <a:cs typeface="Times New Roman" panose="02020603050405020304" pitchFamily="18" charset="0"/>
              </a:rPr>
              <a:t>Aimed at serving user communities in the region, in particular the cultural heritage and archaeology communities. It is an obvious advantage for these communities to be able to access a state-of-the-art beamline close to the source of samples or remains to be analyzed.</a:t>
            </a:r>
          </a:p>
          <a:p>
            <a:pPr algn="just">
              <a:defRPr sz="1800"/>
            </a:pPr>
            <a:endParaRPr lang="en-US" sz="3600" b="1" dirty="0">
              <a:solidFill>
                <a:srgbClr val="2034BB"/>
              </a:solidFill>
              <a:latin typeface="Times New Roman" panose="02020603050405020304" pitchFamily="18" charset="0"/>
              <a:ea typeface="Arial"/>
              <a:cs typeface="Times New Roman" panose="02020603050405020304" pitchFamily="18" charset="0"/>
              <a:sym typeface="Arial"/>
            </a:endParaRPr>
          </a:p>
        </p:txBody>
      </p:sp>
      <p:sp>
        <p:nvSpPr>
          <p:cNvPr id="16" name="Shape 453"/>
          <p:cNvSpPr/>
          <p:nvPr/>
        </p:nvSpPr>
        <p:spPr>
          <a:xfrm>
            <a:off x="2714788" y="761054"/>
            <a:ext cx="14173200" cy="67710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indent="28575" algn="ctr" defTabSz="485773">
              <a:defRPr sz="4900" b="1">
                <a:solidFill>
                  <a:srgbClr val="0000FF"/>
                </a:solidFill>
              </a:defRPr>
            </a:lvl1pPr>
          </a:lstStyle>
          <a:p>
            <a:pPr defTabSz="964373">
              <a:defRPr sz="1800"/>
            </a:pPr>
            <a:r>
              <a:rPr lang="en-US" sz="4400" dirty="0">
                <a:latin typeface="Times New Roman"/>
                <a:cs typeface="Times New Roman"/>
                <a:sym typeface="Arial"/>
              </a:rPr>
              <a:t>4. ID10 - Beamline for Tomography at SESAME (BEATS)</a:t>
            </a:r>
            <a:endParaRPr lang="en-US" sz="4400" dirty="0">
              <a:latin typeface="Times New Roman"/>
              <a:cs typeface="Times New Roman"/>
            </a:endParaRPr>
          </a:p>
        </p:txBody>
      </p:sp>
      <p:grpSp>
        <p:nvGrpSpPr>
          <p:cNvPr id="3" name="Group 2">
            <a:extLst>
              <a:ext uri="{FF2B5EF4-FFF2-40B4-BE49-F238E27FC236}">
                <a16:creationId xmlns:a16="http://schemas.microsoft.com/office/drawing/2014/main" id="{F9CC4DD5-C344-2F30-4A09-9DBFD6AD1F6B}"/>
              </a:ext>
            </a:extLst>
          </p:cNvPr>
          <p:cNvGrpSpPr/>
          <p:nvPr/>
        </p:nvGrpSpPr>
        <p:grpSpPr>
          <a:xfrm>
            <a:off x="3342330" y="8648700"/>
            <a:ext cx="12918115" cy="1026677"/>
            <a:chOff x="3327400" y="8531871"/>
            <a:chExt cx="12918115" cy="1372106"/>
          </a:xfrm>
        </p:grpSpPr>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27400" y="8888472"/>
              <a:ext cx="1128079" cy="658906"/>
            </a:xfrm>
            <a:prstGeom prst="rect">
              <a:avLst/>
            </a:prstGeom>
          </p:spPr>
        </p:pic>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3179" y="8877452"/>
              <a:ext cx="1774810" cy="680942"/>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5694" y="8684306"/>
              <a:ext cx="951053" cy="1067238"/>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4450" y="8683368"/>
              <a:ext cx="1429086" cy="1069113"/>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59234" y="8873903"/>
              <a:ext cx="1207929" cy="688039"/>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470486" y="8594699"/>
              <a:ext cx="818307" cy="1246450"/>
            </a:xfrm>
            <a:prstGeom prst="rect">
              <a:avLst/>
            </a:prstGeom>
          </p:spPr>
        </p:pic>
        <p:pic>
          <p:nvPicPr>
            <p:cNvPr id="25" name="Picture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466493" y="8867778"/>
              <a:ext cx="1779022" cy="700292"/>
            </a:xfrm>
            <a:prstGeom prst="rect">
              <a:avLst/>
            </a:prstGeom>
          </p:spPr>
        </p:pic>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21241" y="8531871"/>
              <a:ext cx="960295" cy="1372106"/>
            </a:xfrm>
            <a:prstGeom prst="rect">
              <a:avLst/>
            </a:prstGeom>
          </p:spPr>
        </p:pic>
        <p:pic>
          <p:nvPicPr>
            <p:cNvPr id="2" name="Picture 1" descr="undefined">
              <a:extLst>
                <a:ext uri="{FF2B5EF4-FFF2-40B4-BE49-F238E27FC236}">
                  <a16:creationId xmlns:a16="http://schemas.microsoft.com/office/drawing/2014/main" id="{558D7532-761A-D1E1-0618-DBA12ABBD88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887200" y="8867778"/>
              <a:ext cx="1412569" cy="695321"/>
            </a:xfrm>
            <a:prstGeom prst="rect">
              <a:avLst/>
            </a:prstGeom>
            <a:noFill/>
            <a:ln>
              <a:noFill/>
            </a:ln>
          </p:spPr>
        </p:pic>
      </p:grpSp>
    </p:spTree>
    <p:extLst>
      <p:ext uri="{BB962C8B-B14F-4D97-AF65-F5344CB8AC3E}">
        <p14:creationId xmlns:p14="http://schemas.microsoft.com/office/powerpoint/2010/main" val="605496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7"/>
          <p:cNvSpPr>
            <a:spLocks noChangeArrowheads="1"/>
          </p:cNvSpPr>
          <p:nvPr/>
        </p:nvSpPr>
        <p:spPr bwMode="auto">
          <a:xfrm>
            <a:off x="3038394" y="6543507"/>
            <a:ext cx="2701381"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250" b="1" dirty="0">
                <a:solidFill>
                  <a:srgbClr val="FF3300"/>
                </a:solidFill>
                <a:latin typeface="Arial Unicode MS" charset="0"/>
                <a:ea typeface="Arial Unicode MS" charset="0"/>
                <a:cs typeface="Arial Unicode MS" charset="0"/>
                <a:hlinkClick r:id="rId2"/>
              </a:rPr>
              <a:t>www.sesame.org.jo</a:t>
            </a:r>
            <a:endParaRPr lang="en-US" sz="2250" b="1" dirty="0">
              <a:solidFill>
                <a:srgbClr val="FF3300"/>
              </a:solidFill>
              <a:latin typeface="Arial Unicode MS" charset="0"/>
              <a:ea typeface="Arial Unicode MS" charset="0"/>
              <a:cs typeface="Arial Unicode MS" charset="0"/>
            </a:endParaRPr>
          </a:p>
        </p:txBody>
      </p:sp>
      <p:sp>
        <p:nvSpPr>
          <p:cNvPr id="22" name="TextBox 21"/>
          <p:cNvSpPr txBox="1">
            <a:spLocks noChangeArrowheads="1"/>
          </p:cNvSpPr>
          <p:nvPr/>
        </p:nvSpPr>
        <p:spPr bwMode="auto">
          <a:xfrm>
            <a:off x="9895817" y="7151711"/>
            <a:ext cx="7360232" cy="2308324"/>
          </a:xfrm>
          <a:prstGeom prst="rect">
            <a:avLst/>
          </a:prstGeom>
          <a:noFill/>
          <a:ln w="38100">
            <a:solidFill>
              <a:srgbClr val="FF66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dirty="0">
                <a:latin typeface="+mn-lt"/>
              </a:rPr>
              <a:t>There are about 60 light sources around the world;  </a:t>
            </a:r>
          </a:p>
          <a:p>
            <a:pPr algn="ctr" eaLnBrk="1" hangingPunct="1"/>
            <a:r>
              <a:rPr lang="en-US" sz="3600" b="1" dirty="0">
                <a:solidFill>
                  <a:srgbClr val="0000FF"/>
                </a:solidFill>
                <a:latin typeface="+mj-lt"/>
                <a:ea typeface="+mj-ea"/>
                <a:cs typeface="Times New Roman" panose="02020603050405020304" pitchFamily="18" charset="0"/>
              </a:rPr>
              <a:t>SESAME is the only one in the </a:t>
            </a:r>
          </a:p>
          <a:p>
            <a:pPr algn="ctr" eaLnBrk="1" hangingPunct="1"/>
            <a:r>
              <a:rPr lang="en-US" sz="3600" b="1" dirty="0">
                <a:solidFill>
                  <a:srgbClr val="0000FF"/>
                </a:solidFill>
                <a:latin typeface="+mj-lt"/>
                <a:ea typeface="+mj-ea"/>
                <a:cs typeface="Times New Roman" panose="02020603050405020304" pitchFamily="18" charset="0"/>
              </a:rPr>
              <a:t>Middle East</a:t>
            </a:r>
          </a:p>
        </p:txBody>
      </p:sp>
      <p:sp>
        <p:nvSpPr>
          <p:cNvPr id="9" name="object 2">
            <a:extLst>
              <a:ext uri="{FF2B5EF4-FFF2-40B4-BE49-F238E27FC236}">
                <a16:creationId xmlns:a16="http://schemas.microsoft.com/office/drawing/2014/main" id="{97D25540-2693-49B4-9752-8299395BCF93}"/>
              </a:ext>
            </a:extLst>
          </p:cNvPr>
          <p:cNvSpPr>
            <a:spLocks noChangeArrowheads="1"/>
          </p:cNvSpPr>
          <p:nvPr/>
        </p:nvSpPr>
        <p:spPr bwMode="auto">
          <a:xfrm>
            <a:off x="1659513" y="561807"/>
            <a:ext cx="6456261" cy="59817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786"/>
          </a:p>
        </p:txBody>
      </p:sp>
      <p:sp>
        <p:nvSpPr>
          <p:cNvPr id="10" name="object 3">
            <a:extLst>
              <a:ext uri="{FF2B5EF4-FFF2-40B4-BE49-F238E27FC236}">
                <a16:creationId xmlns:a16="http://schemas.microsoft.com/office/drawing/2014/main" id="{F8AFA6A3-A5A3-421B-8121-FC77BEA653AE}"/>
              </a:ext>
            </a:extLst>
          </p:cNvPr>
          <p:cNvSpPr txBox="1"/>
          <p:nvPr/>
        </p:nvSpPr>
        <p:spPr>
          <a:xfrm>
            <a:off x="2463294" y="5521482"/>
            <a:ext cx="4107167" cy="977832"/>
          </a:xfrm>
          <a:prstGeom prst="rect">
            <a:avLst/>
          </a:prstGeom>
        </p:spPr>
        <p:txBody>
          <a:bodyPr wrap="square" lIns="0" tIns="0" rIns="0" bIns="0">
            <a:spAutoFit/>
          </a:bodyPr>
          <a:lstStyle/>
          <a:p>
            <a:pPr marL="12608" algn="ctr">
              <a:defRPr/>
            </a:pPr>
            <a:r>
              <a:rPr sz="3177" dirty="0">
                <a:latin typeface="Calibri"/>
                <a:cs typeface="Calibri"/>
              </a:rPr>
              <a:t>S</a:t>
            </a:r>
            <a:r>
              <a:rPr sz="3177" spc="-30" dirty="0">
                <a:latin typeface="Calibri"/>
                <a:cs typeface="Calibri"/>
              </a:rPr>
              <a:t>ES</a:t>
            </a:r>
            <a:r>
              <a:rPr sz="3177" dirty="0">
                <a:latin typeface="Calibri"/>
                <a:cs typeface="Calibri"/>
              </a:rPr>
              <a:t>A</a:t>
            </a:r>
            <a:r>
              <a:rPr sz="3177" spc="-21" dirty="0">
                <a:latin typeface="Calibri"/>
                <a:cs typeface="Calibri"/>
              </a:rPr>
              <a:t>M</a:t>
            </a:r>
            <a:r>
              <a:rPr sz="3177" dirty="0">
                <a:latin typeface="Calibri"/>
                <a:cs typeface="Calibri"/>
              </a:rPr>
              <a:t>E</a:t>
            </a:r>
            <a:r>
              <a:rPr lang="en-GB" sz="3177" dirty="0">
                <a:latin typeface="Calibri"/>
                <a:cs typeface="Calibri"/>
              </a:rPr>
              <a:t>‘s</a:t>
            </a:r>
            <a:r>
              <a:rPr sz="3177" spc="174" dirty="0">
                <a:latin typeface="Calibri"/>
                <a:cs typeface="Calibri"/>
              </a:rPr>
              <a:t> </a:t>
            </a:r>
            <a:r>
              <a:rPr sz="3177" spc="-11" dirty="0">
                <a:latin typeface="Arial"/>
                <a:cs typeface="Arial"/>
              </a:rPr>
              <a:t>l</a:t>
            </a:r>
            <a:r>
              <a:rPr sz="3177" spc="-21" dirty="0">
                <a:latin typeface="Arial"/>
                <a:cs typeface="Arial"/>
              </a:rPr>
              <a:t>o</a:t>
            </a:r>
            <a:r>
              <a:rPr sz="3177" spc="30" dirty="0">
                <a:latin typeface="Arial"/>
                <a:cs typeface="Arial"/>
              </a:rPr>
              <a:t>c</a:t>
            </a:r>
            <a:r>
              <a:rPr sz="3177" spc="-21" dirty="0">
                <a:latin typeface="Arial"/>
                <a:cs typeface="Arial"/>
              </a:rPr>
              <a:t>a</a:t>
            </a:r>
            <a:r>
              <a:rPr sz="3177" spc="5" dirty="0">
                <a:latin typeface="Arial"/>
                <a:cs typeface="Arial"/>
              </a:rPr>
              <a:t>t</a:t>
            </a:r>
            <a:r>
              <a:rPr sz="3177" spc="-11" dirty="0">
                <a:latin typeface="Arial"/>
                <a:cs typeface="Arial"/>
              </a:rPr>
              <a:t>i</a:t>
            </a:r>
            <a:r>
              <a:rPr sz="3177" spc="-21" dirty="0">
                <a:latin typeface="Arial"/>
                <a:cs typeface="Arial"/>
              </a:rPr>
              <a:t>o</a:t>
            </a:r>
            <a:r>
              <a:rPr sz="3177" dirty="0">
                <a:latin typeface="Arial"/>
                <a:cs typeface="Arial"/>
              </a:rPr>
              <a:t>n</a:t>
            </a:r>
            <a:r>
              <a:rPr sz="3177" spc="-203" dirty="0">
                <a:latin typeface="Arial"/>
                <a:cs typeface="Arial"/>
              </a:rPr>
              <a:t> </a:t>
            </a:r>
            <a:endParaRPr lang="en-US" sz="3177" spc="-203" dirty="0">
              <a:latin typeface="Arial"/>
              <a:cs typeface="Arial"/>
            </a:endParaRPr>
          </a:p>
          <a:p>
            <a:pPr marL="12608" algn="ctr">
              <a:defRPr/>
            </a:pPr>
            <a:r>
              <a:rPr sz="3177" spc="5" dirty="0">
                <a:latin typeface="Arial"/>
                <a:cs typeface="Arial"/>
              </a:rPr>
              <a:t>A</a:t>
            </a:r>
            <a:r>
              <a:rPr sz="3177" spc="-11" dirty="0">
                <a:latin typeface="Arial"/>
                <a:cs typeface="Arial"/>
              </a:rPr>
              <a:t>ll</a:t>
            </a:r>
            <a:r>
              <a:rPr sz="3177" spc="-21" dirty="0">
                <a:latin typeface="Arial"/>
                <a:cs typeface="Arial"/>
              </a:rPr>
              <a:t>a</a:t>
            </a:r>
            <a:r>
              <a:rPr sz="3177" spc="11" dirty="0">
                <a:latin typeface="Arial"/>
                <a:cs typeface="Arial"/>
              </a:rPr>
              <a:t>n</a:t>
            </a:r>
            <a:r>
              <a:rPr sz="3177" dirty="0">
                <a:latin typeface="Arial"/>
                <a:cs typeface="Arial"/>
              </a:rPr>
              <a:t>,</a:t>
            </a:r>
            <a:r>
              <a:rPr sz="3177" spc="11" dirty="0">
                <a:latin typeface="Arial"/>
                <a:cs typeface="Arial"/>
              </a:rPr>
              <a:t> </a:t>
            </a:r>
            <a:r>
              <a:rPr sz="3177" dirty="0">
                <a:latin typeface="Arial"/>
                <a:cs typeface="Arial"/>
              </a:rPr>
              <a:t>J</a:t>
            </a:r>
            <a:r>
              <a:rPr sz="3177" spc="-21" dirty="0">
                <a:latin typeface="Arial"/>
                <a:cs typeface="Arial"/>
              </a:rPr>
              <a:t>o</a:t>
            </a:r>
            <a:r>
              <a:rPr sz="3177" spc="21" dirty="0">
                <a:latin typeface="Arial"/>
                <a:cs typeface="Arial"/>
              </a:rPr>
              <a:t>r</a:t>
            </a:r>
            <a:r>
              <a:rPr sz="3177" spc="-21" dirty="0">
                <a:latin typeface="Arial"/>
                <a:cs typeface="Arial"/>
              </a:rPr>
              <a:t>da</a:t>
            </a:r>
            <a:r>
              <a:rPr sz="3177" dirty="0">
                <a:latin typeface="Arial"/>
                <a:cs typeface="Arial"/>
              </a:rPr>
              <a:t>n</a:t>
            </a:r>
          </a:p>
        </p:txBody>
      </p:sp>
      <p:pic>
        <p:nvPicPr>
          <p:cNvPr id="3" name="Picture 2">
            <a:extLst>
              <a:ext uri="{FF2B5EF4-FFF2-40B4-BE49-F238E27FC236}">
                <a16:creationId xmlns:a16="http://schemas.microsoft.com/office/drawing/2014/main" id="{25A5DE59-453F-43EF-A445-036A294C6BAC}"/>
              </a:ext>
            </a:extLst>
          </p:cNvPr>
          <p:cNvPicPr>
            <a:picLocks noChangeAspect="1"/>
          </p:cNvPicPr>
          <p:nvPr/>
        </p:nvPicPr>
        <p:blipFill>
          <a:blip r:embed="rId4"/>
          <a:stretch>
            <a:fillRect/>
          </a:stretch>
        </p:blipFill>
        <p:spPr>
          <a:xfrm>
            <a:off x="8637941" y="1088009"/>
            <a:ext cx="9098793" cy="5881720"/>
          </a:xfrm>
          <a:prstGeom prst="rect">
            <a:avLst/>
          </a:prstGeom>
        </p:spPr>
      </p:pic>
    </p:spTree>
    <p:extLst>
      <p:ext uri="{BB962C8B-B14F-4D97-AF65-F5344CB8AC3E}">
        <p14:creationId xmlns:p14="http://schemas.microsoft.com/office/powerpoint/2010/main" val="1424252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EE98474-1513-4038-A36B-53D204D479EC}"/>
              </a:ext>
            </a:extLst>
          </p:cNvPr>
          <p:cNvGrpSpPr/>
          <p:nvPr/>
        </p:nvGrpSpPr>
        <p:grpSpPr>
          <a:xfrm>
            <a:off x="2286000" y="1703588"/>
            <a:ext cx="13716000" cy="7705760"/>
            <a:chOff x="0" y="8437"/>
            <a:chExt cx="12192000" cy="6849564"/>
          </a:xfrm>
        </p:grpSpPr>
        <p:pic>
          <p:nvPicPr>
            <p:cNvPr id="168" name="Picture 167"/>
            <p:cNvPicPr>
              <a:picLocks/>
            </p:cNvPicPr>
            <p:nvPr/>
          </p:nvPicPr>
          <p:blipFill rotWithShape="1">
            <a:blip r:embed="rId3" cstate="screen">
              <a:extLst>
                <a:ext uri="{28A0092B-C50C-407E-A947-70E740481C1C}">
                  <a14:useLocalDpi xmlns:a14="http://schemas.microsoft.com/office/drawing/2010/main"/>
                </a:ext>
              </a:extLst>
            </a:blip>
            <a:srcRect t="3300" b="661"/>
            <a:stretch/>
          </p:blipFill>
          <p:spPr>
            <a:xfrm>
              <a:off x="0" y="8437"/>
              <a:ext cx="12192000" cy="6849564"/>
            </a:xfrm>
            <a:prstGeom prst="rect">
              <a:avLst/>
            </a:prstGeom>
          </p:spPr>
        </p:pic>
        <p:grpSp>
          <p:nvGrpSpPr>
            <p:cNvPr id="6" name="Group 5">
              <a:extLst>
                <a:ext uri="{FF2B5EF4-FFF2-40B4-BE49-F238E27FC236}">
                  <a16:creationId xmlns:a16="http://schemas.microsoft.com/office/drawing/2014/main" id="{3D7030F5-D941-4513-BC7E-310199ABDCD6}"/>
                </a:ext>
              </a:extLst>
            </p:cNvPr>
            <p:cNvGrpSpPr/>
            <p:nvPr/>
          </p:nvGrpSpPr>
          <p:grpSpPr>
            <a:xfrm>
              <a:off x="6531429" y="333829"/>
              <a:ext cx="5138057" cy="3040741"/>
              <a:chOff x="6531429" y="333829"/>
              <a:chExt cx="5138057" cy="3040741"/>
            </a:xfrm>
          </p:grpSpPr>
          <p:sp>
            <p:nvSpPr>
              <p:cNvPr id="2" name="Rectangle 1">
                <a:extLst>
                  <a:ext uri="{FF2B5EF4-FFF2-40B4-BE49-F238E27FC236}">
                    <a16:creationId xmlns:a16="http://schemas.microsoft.com/office/drawing/2014/main" id="{C94A7283-AD46-487E-BAB4-E627C647BDFD}"/>
                  </a:ext>
                </a:extLst>
              </p:cNvPr>
              <p:cNvSpPr/>
              <p:nvPr/>
            </p:nvSpPr>
            <p:spPr>
              <a:xfrm>
                <a:off x="6531429" y="333829"/>
                <a:ext cx="5138057" cy="288834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dirty="0">
                  <a:latin typeface="Montserrat" pitchFamily="2" charset="77"/>
                </a:endParaRPr>
              </a:p>
            </p:txBody>
          </p:sp>
          <p:sp>
            <p:nvSpPr>
              <p:cNvPr id="11" name="Rectangle 10">
                <a:extLst>
                  <a:ext uri="{FF2B5EF4-FFF2-40B4-BE49-F238E27FC236}">
                    <a16:creationId xmlns:a16="http://schemas.microsoft.com/office/drawing/2014/main" id="{E512ACBF-C032-454C-9266-5467E2F87C2D}"/>
                  </a:ext>
                </a:extLst>
              </p:cNvPr>
              <p:cNvSpPr/>
              <p:nvPr/>
            </p:nvSpPr>
            <p:spPr>
              <a:xfrm>
                <a:off x="7522028" y="1930399"/>
                <a:ext cx="3287486" cy="144417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dirty="0">
                  <a:latin typeface="Montserrat" pitchFamily="2" charset="77"/>
                </a:endParaRPr>
              </a:p>
            </p:txBody>
          </p:sp>
        </p:grpSp>
      </p:grpSp>
      <p:sp>
        <p:nvSpPr>
          <p:cNvPr id="19" name="CustomShape 28">
            <a:extLst>
              <a:ext uri="{FF2B5EF4-FFF2-40B4-BE49-F238E27FC236}">
                <a16:creationId xmlns:a16="http://schemas.microsoft.com/office/drawing/2014/main" id="{FFE97ECF-64FA-4C84-A7DF-FAD041823DC7}"/>
              </a:ext>
            </a:extLst>
          </p:cNvPr>
          <p:cNvSpPr/>
          <p:nvPr/>
        </p:nvSpPr>
        <p:spPr>
          <a:xfrm>
            <a:off x="5675976" y="1909758"/>
            <a:ext cx="762615" cy="104490"/>
          </a:xfrm>
          <a:prstGeom prst="rect">
            <a:avLst/>
          </a:prstGeom>
          <a:gradFill>
            <a:gsLst>
              <a:gs pos="65000">
                <a:srgbClr val="00B050"/>
              </a:gs>
              <a:gs pos="100000">
                <a:srgbClr val="00B050"/>
              </a:gs>
            </a:gsLst>
            <a:lin ang="0"/>
          </a:gra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sp>
        <p:nvSpPr>
          <p:cNvPr id="21" name="CustomShape 31">
            <a:extLst>
              <a:ext uri="{FF2B5EF4-FFF2-40B4-BE49-F238E27FC236}">
                <a16:creationId xmlns:a16="http://schemas.microsoft.com/office/drawing/2014/main" id="{C637380C-37A6-4D9E-BABC-19DF5EACE2F1}"/>
              </a:ext>
            </a:extLst>
          </p:cNvPr>
          <p:cNvSpPr/>
          <p:nvPr/>
        </p:nvSpPr>
        <p:spPr>
          <a:xfrm>
            <a:off x="12582498" y="5756171"/>
            <a:ext cx="762615" cy="10449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sp>
        <p:nvSpPr>
          <p:cNvPr id="22" name="CustomShape 31">
            <a:extLst>
              <a:ext uri="{FF2B5EF4-FFF2-40B4-BE49-F238E27FC236}">
                <a16:creationId xmlns:a16="http://schemas.microsoft.com/office/drawing/2014/main" id="{86331228-AC1E-4682-9FE3-70025F0D56BA}"/>
              </a:ext>
            </a:extLst>
          </p:cNvPr>
          <p:cNvSpPr/>
          <p:nvPr/>
        </p:nvSpPr>
        <p:spPr>
          <a:xfrm>
            <a:off x="4801926" y="1676834"/>
            <a:ext cx="762615" cy="10449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sp>
        <p:nvSpPr>
          <p:cNvPr id="23" name="CustomShape 28">
            <a:extLst>
              <a:ext uri="{FF2B5EF4-FFF2-40B4-BE49-F238E27FC236}">
                <a16:creationId xmlns:a16="http://schemas.microsoft.com/office/drawing/2014/main" id="{1A189442-5FAE-4AE6-A60F-DEFE3CDC1C8D}"/>
              </a:ext>
            </a:extLst>
          </p:cNvPr>
          <p:cNvSpPr/>
          <p:nvPr/>
        </p:nvSpPr>
        <p:spPr>
          <a:xfrm>
            <a:off x="13227945" y="5983739"/>
            <a:ext cx="762615" cy="104490"/>
          </a:xfrm>
          <a:prstGeom prst="rect">
            <a:avLst/>
          </a:prstGeom>
          <a:gradFill>
            <a:gsLst>
              <a:gs pos="65000">
                <a:srgbClr val="00B050"/>
              </a:gs>
              <a:gs pos="100000">
                <a:srgbClr val="00B050"/>
              </a:gs>
            </a:gsLst>
            <a:lin ang="0"/>
          </a:gra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sp>
        <p:nvSpPr>
          <p:cNvPr id="25" name="CustomShape 31">
            <a:extLst>
              <a:ext uri="{FF2B5EF4-FFF2-40B4-BE49-F238E27FC236}">
                <a16:creationId xmlns:a16="http://schemas.microsoft.com/office/drawing/2014/main" id="{E18C8A11-586E-4BF7-97F3-DFC2FE94062B}"/>
              </a:ext>
            </a:extLst>
          </p:cNvPr>
          <p:cNvSpPr/>
          <p:nvPr/>
        </p:nvSpPr>
        <p:spPr>
          <a:xfrm>
            <a:off x="14884239" y="6994173"/>
            <a:ext cx="762615" cy="104490"/>
          </a:xfrm>
          <a:prstGeom prst="rect">
            <a:avLst/>
          </a:prstGeom>
          <a:gradFill>
            <a:gsLst>
              <a:gs pos="88000">
                <a:srgbClr val="00B050"/>
              </a:gs>
              <a:gs pos="100000">
                <a:srgbClr val="FFC000"/>
              </a:gs>
            </a:gsLst>
            <a:lin ang="0"/>
          </a:gra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cxnSp>
        <p:nvCxnSpPr>
          <p:cNvPr id="34" name="Straight Connector 33">
            <a:extLst>
              <a:ext uri="{FF2B5EF4-FFF2-40B4-BE49-F238E27FC236}">
                <a16:creationId xmlns:a16="http://schemas.microsoft.com/office/drawing/2014/main" id="{3F590869-A0AD-471F-B4AA-B23A8B35AC4D}"/>
              </a:ext>
            </a:extLst>
          </p:cNvPr>
          <p:cNvCxnSpPr>
            <a:cxnSpLocks/>
          </p:cNvCxnSpPr>
          <p:nvPr/>
        </p:nvCxnSpPr>
        <p:spPr>
          <a:xfrm flipV="1">
            <a:off x="11606060" y="7636872"/>
            <a:ext cx="984233" cy="395301"/>
          </a:xfrm>
          <a:prstGeom prst="line">
            <a:avLst/>
          </a:prstGeom>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BFA92801-188E-4588-A8FF-3860D9476E2A}"/>
              </a:ext>
            </a:extLst>
          </p:cNvPr>
          <p:cNvSpPr txBox="1"/>
          <p:nvPr/>
        </p:nvSpPr>
        <p:spPr>
          <a:xfrm>
            <a:off x="10258226" y="7881562"/>
            <a:ext cx="1678001" cy="456151"/>
          </a:xfrm>
          <a:prstGeom prst="rect">
            <a:avLst/>
          </a:prstGeom>
          <a:noFill/>
        </p:spPr>
        <p:txBody>
          <a:bodyPr wrap="square" rtlCol="0">
            <a:spAutoFit/>
          </a:bodyPr>
          <a:lstStyle/>
          <a:p>
            <a:r>
              <a:rPr lang="en-US" sz="1182" dirty="0">
                <a:latin typeface="Montserrat" pitchFamily="2" charset="77"/>
              </a:rPr>
              <a:t>Experimental hutch</a:t>
            </a:r>
          </a:p>
        </p:txBody>
      </p:sp>
      <p:cxnSp>
        <p:nvCxnSpPr>
          <p:cNvPr id="39" name="Straight Connector 38">
            <a:extLst>
              <a:ext uri="{FF2B5EF4-FFF2-40B4-BE49-F238E27FC236}">
                <a16:creationId xmlns:a16="http://schemas.microsoft.com/office/drawing/2014/main" id="{7FA1C93E-D727-4410-91AC-C023CD022C6D}"/>
              </a:ext>
            </a:extLst>
          </p:cNvPr>
          <p:cNvCxnSpPr>
            <a:cxnSpLocks/>
            <a:endCxn id="40" idx="2"/>
          </p:cNvCxnSpPr>
          <p:nvPr/>
        </p:nvCxnSpPr>
        <p:spPr>
          <a:xfrm flipH="1" flipV="1">
            <a:off x="12169929" y="5790339"/>
            <a:ext cx="461619" cy="1024218"/>
          </a:xfrm>
          <a:prstGeom prst="line">
            <a:avLst/>
          </a:prstGeom>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D73CB61F-E526-445D-B717-3863CAFD6D46}"/>
              </a:ext>
            </a:extLst>
          </p:cNvPr>
          <p:cNvSpPr txBox="1"/>
          <p:nvPr/>
        </p:nvSpPr>
        <p:spPr>
          <a:xfrm>
            <a:off x="11537229" y="5334188"/>
            <a:ext cx="1265400" cy="456151"/>
          </a:xfrm>
          <a:prstGeom prst="rect">
            <a:avLst/>
          </a:prstGeom>
          <a:noFill/>
        </p:spPr>
        <p:txBody>
          <a:bodyPr wrap="square" rtlCol="0">
            <a:spAutoFit/>
          </a:bodyPr>
          <a:lstStyle/>
          <a:p>
            <a:r>
              <a:rPr lang="en-US" sz="1182" dirty="0">
                <a:latin typeface="Montserrat" pitchFamily="2" charset="77"/>
              </a:rPr>
              <a:t>Pumping unit 3</a:t>
            </a:r>
          </a:p>
        </p:txBody>
      </p:sp>
      <p:sp>
        <p:nvSpPr>
          <p:cNvPr id="41" name="CustomShape 31">
            <a:extLst>
              <a:ext uri="{FF2B5EF4-FFF2-40B4-BE49-F238E27FC236}">
                <a16:creationId xmlns:a16="http://schemas.microsoft.com/office/drawing/2014/main" id="{896EC321-B6C7-4859-8714-0622080E9570}"/>
              </a:ext>
            </a:extLst>
          </p:cNvPr>
          <p:cNvSpPr/>
          <p:nvPr/>
        </p:nvSpPr>
        <p:spPr>
          <a:xfrm>
            <a:off x="11661005" y="5287148"/>
            <a:ext cx="762615" cy="10449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sp>
        <p:nvSpPr>
          <p:cNvPr id="18" name="CustomShape 31">
            <a:extLst>
              <a:ext uri="{FF2B5EF4-FFF2-40B4-BE49-F238E27FC236}">
                <a16:creationId xmlns:a16="http://schemas.microsoft.com/office/drawing/2014/main" id="{DD934A4D-13EC-4056-90BC-88FF42D21806}"/>
              </a:ext>
            </a:extLst>
          </p:cNvPr>
          <p:cNvSpPr/>
          <p:nvPr/>
        </p:nvSpPr>
        <p:spPr>
          <a:xfrm>
            <a:off x="7151397" y="2715341"/>
            <a:ext cx="762615" cy="10449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cxnSp>
        <p:nvCxnSpPr>
          <p:cNvPr id="47" name="Straight Connector 46">
            <a:extLst>
              <a:ext uri="{FF2B5EF4-FFF2-40B4-BE49-F238E27FC236}">
                <a16:creationId xmlns:a16="http://schemas.microsoft.com/office/drawing/2014/main" id="{9F41D886-3F75-45EB-9C69-A8F1E9081C41}"/>
              </a:ext>
            </a:extLst>
          </p:cNvPr>
          <p:cNvCxnSpPr>
            <a:cxnSpLocks/>
          </p:cNvCxnSpPr>
          <p:nvPr/>
        </p:nvCxnSpPr>
        <p:spPr>
          <a:xfrm flipV="1">
            <a:off x="9583418" y="4686910"/>
            <a:ext cx="600230" cy="443405"/>
          </a:xfrm>
          <a:prstGeom prst="line">
            <a:avLst/>
          </a:prstGeom>
        </p:spPr>
        <p:style>
          <a:lnRef idx="1">
            <a:schemeClr val="dk1"/>
          </a:lnRef>
          <a:fillRef idx="0">
            <a:schemeClr val="dk1"/>
          </a:fillRef>
          <a:effectRef idx="0">
            <a:schemeClr val="dk1"/>
          </a:effectRef>
          <a:fontRef idx="minor">
            <a:schemeClr val="tx1"/>
          </a:fontRef>
        </p:style>
      </p:cxnSp>
      <p:pic>
        <p:nvPicPr>
          <p:cNvPr id="78" name="Picture 77">
            <a:extLst>
              <a:ext uri="{FF2B5EF4-FFF2-40B4-BE49-F238E27FC236}">
                <a16:creationId xmlns:a16="http://schemas.microsoft.com/office/drawing/2014/main" id="{0C7A2E0B-0B39-4084-AEE2-250F304C6DC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53031" y="1586176"/>
            <a:ext cx="6424472" cy="2126828"/>
          </a:xfrm>
          <a:prstGeom prst="rect">
            <a:avLst/>
          </a:prstGeom>
        </p:spPr>
      </p:pic>
      <p:cxnSp>
        <p:nvCxnSpPr>
          <p:cNvPr id="12" name="Straight Connector 11">
            <a:extLst>
              <a:ext uri="{FF2B5EF4-FFF2-40B4-BE49-F238E27FC236}">
                <a16:creationId xmlns:a16="http://schemas.microsoft.com/office/drawing/2014/main" id="{76A64D56-6A43-46F9-B0C1-64ABEA80734C}"/>
              </a:ext>
            </a:extLst>
          </p:cNvPr>
          <p:cNvCxnSpPr/>
          <p:nvPr/>
        </p:nvCxnSpPr>
        <p:spPr>
          <a:xfrm flipV="1">
            <a:off x="7834745" y="3758919"/>
            <a:ext cx="833565" cy="166254"/>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8CAE20DA-F616-4102-A238-FAA0D0194376}"/>
              </a:ext>
            </a:extLst>
          </p:cNvPr>
          <p:cNvSpPr txBox="1"/>
          <p:nvPr/>
        </p:nvSpPr>
        <p:spPr>
          <a:xfrm>
            <a:off x="8623692" y="3587617"/>
            <a:ext cx="1265400" cy="274242"/>
          </a:xfrm>
          <a:prstGeom prst="rect">
            <a:avLst/>
          </a:prstGeom>
          <a:noFill/>
        </p:spPr>
        <p:txBody>
          <a:bodyPr wrap="square" rtlCol="0">
            <a:spAutoFit/>
          </a:bodyPr>
          <a:lstStyle/>
          <a:p>
            <a:r>
              <a:rPr lang="en-US" sz="1182" dirty="0">
                <a:latin typeface="Montserrat" pitchFamily="2" charset="77"/>
              </a:rPr>
              <a:t>Optics hutch</a:t>
            </a:r>
          </a:p>
        </p:txBody>
      </p:sp>
      <p:sp>
        <p:nvSpPr>
          <p:cNvPr id="48" name="TextBox 47">
            <a:extLst>
              <a:ext uri="{FF2B5EF4-FFF2-40B4-BE49-F238E27FC236}">
                <a16:creationId xmlns:a16="http://schemas.microsoft.com/office/drawing/2014/main" id="{98A54332-CD18-42B2-AC37-C1A6FD668B55}"/>
              </a:ext>
            </a:extLst>
          </p:cNvPr>
          <p:cNvSpPr txBox="1"/>
          <p:nvPr/>
        </p:nvSpPr>
        <p:spPr>
          <a:xfrm>
            <a:off x="10136633" y="4305468"/>
            <a:ext cx="1265400" cy="456151"/>
          </a:xfrm>
          <a:prstGeom prst="rect">
            <a:avLst/>
          </a:prstGeom>
          <a:noFill/>
        </p:spPr>
        <p:txBody>
          <a:bodyPr wrap="square" rtlCol="0">
            <a:spAutoFit/>
          </a:bodyPr>
          <a:lstStyle/>
          <a:p>
            <a:r>
              <a:rPr lang="en-US" sz="1182" dirty="0">
                <a:latin typeface="Montserrat" pitchFamily="2" charset="77"/>
              </a:rPr>
              <a:t>Transfer pipe CF150 / CF200</a:t>
            </a:r>
          </a:p>
        </p:txBody>
      </p:sp>
      <p:cxnSp>
        <p:nvCxnSpPr>
          <p:cNvPr id="43" name="Straight Connector 42">
            <a:extLst>
              <a:ext uri="{FF2B5EF4-FFF2-40B4-BE49-F238E27FC236}">
                <a16:creationId xmlns:a16="http://schemas.microsoft.com/office/drawing/2014/main" id="{0BC039CC-577B-46DC-8B95-4F5DA035C855}"/>
              </a:ext>
            </a:extLst>
          </p:cNvPr>
          <p:cNvCxnSpPr>
            <a:cxnSpLocks/>
          </p:cNvCxnSpPr>
          <p:nvPr/>
        </p:nvCxnSpPr>
        <p:spPr>
          <a:xfrm>
            <a:off x="7705539" y="4209837"/>
            <a:ext cx="1122798" cy="116412"/>
          </a:xfrm>
          <a:prstGeom prst="line">
            <a:avLst/>
          </a:prstGeom>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44A90BAC-206B-4848-A598-9EC6767772DC}"/>
              </a:ext>
            </a:extLst>
          </p:cNvPr>
          <p:cNvSpPr txBox="1"/>
          <p:nvPr/>
        </p:nvSpPr>
        <p:spPr>
          <a:xfrm>
            <a:off x="8788295" y="3983309"/>
            <a:ext cx="1265400" cy="638060"/>
          </a:xfrm>
          <a:prstGeom prst="rect">
            <a:avLst/>
          </a:prstGeom>
          <a:noFill/>
        </p:spPr>
        <p:txBody>
          <a:bodyPr wrap="square" rtlCol="0">
            <a:spAutoFit/>
          </a:bodyPr>
          <a:lstStyle/>
          <a:p>
            <a:r>
              <a:rPr lang="en-US" sz="1182" dirty="0">
                <a:latin typeface="Montserrat" pitchFamily="2" charset="77"/>
              </a:rPr>
              <a:t>Rad. Protection Collimator</a:t>
            </a:r>
          </a:p>
        </p:txBody>
      </p:sp>
      <p:sp>
        <p:nvSpPr>
          <p:cNvPr id="74" name="TextBox 73">
            <a:extLst>
              <a:ext uri="{FF2B5EF4-FFF2-40B4-BE49-F238E27FC236}">
                <a16:creationId xmlns:a16="http://schemas.microsoft.com/office/drawing/2014/main" id="{EAC3B32C-06C5-4787-8C90-1C910DA61BB8}"/>
              </a:ext>
            </a:extLst>
          </p:cNvPr>
          <p:cNvSpPr txBox="1"/>
          <p:nvPr/>
        </p:nvSpPr>
        <p:spPr>
          <a:xfrm>
            <a:off x="7831185" y="1766375"/>
            <a:ext cx="1265400" cy="456151"/>
          </a:xfrm>
          <a:prstGeom prst="rect">
            <a:avLst/>
          </a:prstGeom>
          <a:noFill/>
        </p:spPr>
        <p:txBody>
          <a:bodyPr wrap="square" rtlCol="0">
            <a:spAutoFit/>
          </a:bodyPr>
          <a:lstStyle/>
          <a:p>
            <a:r>
              <a:rPr lang="en-US" sz="1182" dirty="0">
                <a:latin typeface="Montserrat" pitchFamily="2" charset="77"/>
              </a:rPr>
              <a:t>Multilayers (ESRF)</a:t>
            </a:r>
          </a:p>
        </p:txBody>
      </p:sp>
      <p:sp>
        <p:nvSpPr>
          <p:cNvPr id="75" name="CustomShape 31">
            <a:extLst>
              <a:ext uri="{FF2B5EF4-FFF2-40B4-BE49-F238E27FC236}">
                <a16:creationId xmlns:a16="http://schemas.microsoft.com/office/drawing/2014/main" id="{271C45D6-0090-469B-9504-6E6223832DA2}"/>
              </a:ext>
            </a:extLst>
          </p:cNvPr>
          <p:cNvSpPr/>
          <p:nvPr/>
        </p:nvSpPr>
        <p:spPr>
          <a:xfrm>
            <a:off x="7941542" y="1724454"/>
            <a:ext cx="762615" cy="104490"/>
          </a:xfrm>
          <a:prstGeom prst="rect">
            <a:avLst/>
          </a:prstGeom>
          <a:gradFill>
            <a:gsLst>
              <a:gs pos="48000">
                <a:srgbClr val="00B050"/>
              </a:gs>
              <a:gs pos="63000">
                <a:srgbClr val="FFC000"/>
              </a:gs>
            </a:gsLst>
            <a:lin ang="0"/>
          </a:gra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sp>
        <p:nvSpPr>
          <p:cNvPr id="3" name="CustomShape 31">
            <a:extLst>
              <a:ext uri="{FF2B5EF4-FFF2-40B4-BE49-F238E27FC236}">
                <a16:creationId xmlns:a16="http://schemas.microsoft.com/office/drawing/2014/main" id="{E1DAC122-2259-BD50-BDB4-7099F344134F}"/>
              </a:ext>
            </a:extLst>
          </p:cNvPr>
          <p:cNvSpPr/>
          <p:nvPr/>
        </p:nvSpPr>
        <p:spPr>
          <a:xfrm>
            <a:off x="12671499" y="2200368"/>
            <a:ext cx="762615" cy="10449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sp>
        <p:nvSpPr>
          <p:cNvPr id="4" name="CustomShape 28">
            <a:extLst>
              <a:ext uri="{FF2B5EF4-FFF2-40B4-BE49-F238E27FC236}">
                <a16:creationId xmlns:a16="http://schemas.microsoft.com/office/drawing/2014/main" id="{C9A0745F-05AA-6655-F3D0-715C956284B6}"/>
              </a:ext>
            </a:extLst>
          </p:cNvPr>
          <p:cNvSpPr/>
          <p:nvPr/>
        </p:nvSpPr>
        <p:spPr>
          <a:xfrm>
            <a:off x="10379985" y="7784246"/>
            <a:ext cx="762615" cy="104490"/>
          </a:xfrm>
          <a:prstGeom prst="rect">
            <a:avLst/>
          </a:prstGeom>
          <a:gradFill>
            <a:gsLst>
              <a:gs pos="65000">
                <a:srgbClr val="00B050"/>
              </a:gs>
              <a:gs pos="100000">
                <a:srgbClr val="00B050"/>
              </a:gs>
            </a:gsLst>
            <a:lin ang="0"/>
          </a:gra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sp>
        <p:nvSpPr>
          <p:cNvPr id="5" name="CustomShape 28">
            <a:extLst>
              <a:ext uri="{FF2B5EF4-FFF2-40B4-BE49-F238E27FC236}">
                <a16:creationId xmlns:a16="http://schemas.microsoft.com/office/drawing/2014/main" id="{CEB0411E-0B57-14C3-1C05-350453A544F8}"/>
              </a:ext>
            </a:extLst>
          </p:cNvPr>
          <p:cNvSpPr/>
          <p:nvPr/>
        </p:nvSpPr>
        <p:spPr>
          <a:xfrm>
            <a:off x="8811747" y="3452574"/>
            <a:ext cx="762615" cy="104490"/>
          </a:xfrm>
          <a:prstGeom prst="rect">
            <a:avLst/>
          </a:prstGeom>
          <a:gradFill>
            <a:gsLst>
              <a:gs pos="65000">
                <a:srgbClr val="00B050"/>
              </a:gs>
              <a:gs pos="100000">
                <a:srgbClr val="00B050"/>
              </a:gs>
            </a:gsLst>
            <a:lin ang="0"/>
          </a:gra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sp>
        <p:nvSpPr>
          <p:cNvPr id="8" name="CustomShape 31">
            <a:extLst>
              <a:ext uri="{FF2B5EF4-FFF2-40B4-BE49-F238E27FC236}">
                <a16:creationId xmlns:a16="http://schemas.microsoft.com/office/drawing/2014/main" id="{7E8185B0-9A8B-2657-D9E6-9197989FCB36}"/>
              </a:ext>
            </a:extLst>
          </p:cNvPr>
          <p:cNvSpPr/>
          <p:nvPr/>
        </p:nvSpPr>
        <p:spPr>
          <a:xfrm>
            <a:off x="6791489" y="1934741"/>
            <a:ext cx="762615" cy="10449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sp>
        <p:nvSpPr>
          <p:cNvPr id="9" name="CustomShape 31">
            <a:extLst>
              <a:ext uri="{FF2B5EF4-FFF2-40B4-BE49-F238E27FC236}">
                <a16:creationId xmlns:a16="http://schemas.microsoft.com/office/drawing/2014/main" id="{4CD9529E-138B-5FAB-666B-21A25A6B493D}"/>
              </a:ext>
            </a:extLst>
          </p:cNvPr>
          <p:cNvSpPr/>
          <p:nvPr/>
        </p:nvSpPr>
        <p:spPr>
          <a:xfrm>
            <a:off x="2287908" y="1681188"/>
            <a:ext cx="762615" cy="10449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sp>
        <p:nvSpPr>
          <p:cNvPr id="10" name="CustomShape 31">
            <a:extLst>
              <a:ext uri="{FF2B5EF4-FFF2-40B4-BE49-F238E27FC236}">
                <a16:creationId xmlns:a16="http://schemas.microsoft.com/office/drawing/2014/main" id="{6670B734-0B2F-7BA9-5E68-0549A6132739}"/>
              </a:ext>
            </a:extLst>
          </p:cNvPr>
          <p:cNvSpPr/>
          <p:nvPr/>
        </p:nvSpPr>
        <p:spPr>
          <a:xfrm>
            <a:off x="5523726" y="2162657"/>
            <a:ext cx="762615" cy="104490"/>
          </a:xfrm>
          <a:prstGeom prst="rect">
            <a:avLst/>
          </a:prstGeom>
          <a:gradFill>
            <a:gsLst>
              <a:gs pos="87000">
                <a:srgbClr val="00B050"/>
              </a:gs>
              <a:gs pos="100000">
                <a:srgbClr val="FFC000"/>
              </a:gs>
            </a:gsLst>
            <a:lin ang="0"/>
          </a:gra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sp>
        <p:nvSpPr>
          <p:cNvPr id="14" name="CustomShape 31">
            <a:extLst>
              <a:ext uri="{FF2B5EF4-FFF2-40B4-BE49-F238E27FC236}">
                <a16:creationId xmlns:a16="http://schemas.microsoft.com/office/drawing/2014/main" id="{4F6286B7-5DA2-61C4-AB31-5306D83258E2}"/>
              </a:ext>
            </a:extLst>
          </p:cNvPr>
          <p:cNvSpPr/>
          <p:nvPr/>
        </p:nvSpPr>
        <p:spPr>
          <a:xfrm>
            <a:off x="5692760" y="2456685"/>
            <a:ext cx="762615" cy="10449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sp>
        <p:nvSpPr>
          <p:cNvPr id="15" name="CustomShape 31">
            <a:extLst>
              <a:ext uri="{FF2B5EF4-FFF2-40B4-BE49-F238E27FC236}">
                <a16:creationId xmlns:a16="http://schemas.microsoft.com/office/drawing/2014/main" id="{AC328707-46A6-1A66-8FC5-AFC9C429EE75}"/>
              </a:ext>
            </a:extLst>
          </p:cNvPr>
          <p:cNvSpPr/>
          <p:nvPr/>
        </p:nvSpPr>
        <p:spPr>
          <a:xfrm>
            <a:off x="7636665" y="3195377"/>
            <a:ext cx="762615" cy="10449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sp>
        <p:nvSpPr>
          <p:cNvPr id="17" name="CustomShape 31">
            <a:extLst>
              <a:ext uri="{FF2B5EF4-FFF2-40B4-BE49-F238E27FC236}">
                <a16:creationId xmlns:a16="http://schemas.microsoft.com/office/drawing/2014/main" id="{03332B98-7F0C-C2AF-74BE-48FC95A420CA}"/>
              </a:ext>
            </a:extLst>
          </p:cNvPr>
          <p:cNvSpPr/>
          <p:nvPr/>
        </p:nvSpPr>
        <p:spPr>
          <a:xfrm>
            <a:off x="8877971" y="3934809"/>
            <a:ext cx="762615" cy="10449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sp>
        <p:nvSpPr>
          <p:cNvPr id="20" name="CustomShape 31">
            <a:extLst>
              <a:ext uri="{FF2B5EF4-FFF2-40B4-BE49-F238E27FC236}">
                <a16:creationId xmlns:a16="http://schemas.microsoft.com/office/drawing/2014/main" id="{FDECED53-232F-C4F5-C03C-074878742990}"/>
              </a:ext>
            </a:extLst>
          </p:cNvPr>
          <p:cNvSpPr/>
          <p:nvPr/>
        </p:nvSpPr>
        <p:spPr>
          <a:xfrm>
            <a:off x="14751545" y="6622242"/>
            <a:ext cx="762615" cy="104490"/>
          </a:xfrm>
          <a:prstGeom prst="rect">
            <a:avLst/>
          </a:prstGeom>
          <a:gradFill>
            <a:gsLst>
              <a:gs pos="76000">
                <a:srgbClr val="00B050"/>
              </a:gs>
              <a:gs pos="94000">
                <a:srgbClr val="FFC000"/>
              </a:gs>
            </a:gsLst>
            <a:lin ang="0"/>
          </a:gra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sp>
        <p:nvSpPr>
          <p:cNvPr id="31" name="CustomShape 28">
            <a:extLst>
              <a:ext uri="{FF2B5EF4-FFF2-40B4-BE49-F238E27FC236}">
                <a16:creationId xmlns:a16="http://schemas.microsoft.com/office/drawing/2014/main" id="{94172BF3-4029-45E8-81C1-F3B9160AF9E2}"/>
              </a:ext>
            </a:extLst>
          </p:cNvPr>
          <p:cNvSpPr/>
          <p:nvPr/>
        </p:nvSpPr>
        <p:spPr>
          <a:xfrm>
            <a:off x="13652022" y="6354467"/>
            <a:ext cx="762615" cy="104490"/>
          </a:xfrm>
          <a:prstGeom prst="rect">
            <a:avLst/>
          </a:prstGeom>
          <a:gradFill>
            <a:gsLst>
              <a:gs pos="65000">
                <a:srgbClr val="00B050"/>
              </a:gs>
              <a:gs pos="100000">
                <a:srgbClr val="00B050"/>
              </a:gs>
            </a:gsLst>
            <a:lin ang="0"/>
          </a:gra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sp>
        <p:nvSpPr>
          <p:cNvPr id="32" name="CustomShape 31">
            <a:extLst>
              <a:ext uri="{FF2B5EF4-FFF2-40B4-BE49-F238E27FC236}">
                <a16:creationId xmlns:a16="http://schemas.microsoft.com/office/drawing/2014/main" id="{39E4CE84-FCB9-85D1-10DE-D6CFE59FAFC5}"/>
              </a:ext>
            </a:extLst>
          </p:cNvPr>
          <p:cNvSpPr/>
          <p:nvPr/>
        </p:nvSpPr>
        <p:spPr>
          <a:xfrm>
            <a:off x="10230252" y="4224584"/>
            <a:ext cx="762615" cy="10449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sp>
        <p:nvSpPr>
          <p:cNvPr id="42" name="CustomShape 31">
            <a:extLst>
              <a:ext uri="{FF2B5EF4-FFF2-40B4-BE49-F238E27FC236}">
                <a16:creationId xmlns:a16="http://schemas.microsoft.com/office/drawing/2014/main" id="{271C45D6-0090-469B-9504-6E6223832DA2}"/>
              </a:ext>
            </a:extLst>
          </p:cNvPr>
          <p:cNvSpPr/>
          <p:nvPr/>
        </p:nvSpPr>
        <p:spPr>
          <a:xfrm>
            <a:off x="3722964" y="1599543"/>
            <a:ext cx="762615" cy="10449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sp>
        <p:nvSpPr>
          <p:cNvPr id="46" name="TextBox 45">
            <a:extLst>
              <a:ext uri="{FF2B5EF4-FFF2-40B4-BE49-F238E27FC236}">
                <a16:creationId xmlns:a16="http://schemas.microsoft.com/office/drawing/2014/main" id="{EAC3B32C-06C5-4787-8C90-1C910DA61BB8}"/>
              </a:ext>
            </a:extLst>
          </p:cNvPr>
          <p:cNvSpPr txBox="1"/>
          <p:nvPr/>
        </p:nvSpPr>
        <p:spPr>
          <a:xfrm>
            <a:off x="3162273" y="3961666"/>
            <a:ext cx="1265400" cy="819968"/>
          </a:xfrm>
          <a:prstGeom prst="rect">
            <a:avLst/>
          </a:prstGeom>
          <a:noFill/>
        </p:spPr>
        <p:txBody>
          <a:bodyPr wrap="square" rtlCol="0">
            <a:spAutoFit/>
          </a:bodyPr>
          <a:lstStyle/>
          <a:p>
            <a:r>
              <a:rPr lang="en-US" sz="1182" dirty="0">
                <a:latin typeface="Montserrat" pitchFamily="2" charset="77"/>
              </a:rPr>
              <a:t>Vacuum:</a:t>
            </a:r>
          </a:p>
          <a:p>
            <a:pPr marL="192878" indent="-192878">
              <a:buFont typeface="Arial" panose="020B0604020202020204" pitchFamily="34" charset="0"/>
              <a:buChar char="•"/>
            </a:pPr>
            <a:r>
              <a:rPr lang="en-GB" sz="1182" dirty="0">
                <a:latin typeface="Montserrat" pitchFamily="2" charset="77"/>
              </a:rPr>
              <a:t>Gauges</a:t>
            </a:r>
          </a:p>
          <a:p>
            <a:pPr marL="192878" indent="-192878">
              <a:buFont typeface="Arial" panose="020B0604020202020204" pitchFamily="34" charset="0"/>
              <a:buChar char="•"/>
            </a:pPr>
            <a:r>
              <a:rPr lang="en-GB" sz="1182" dirty="0">
                <a:latin typeface="Montserrat" pitchFamily="2" charset="77"/>
              </a:rPr>
              <a:t>Controllers</a:t>
            </a:r>
          </a:p>
          <a:p>
            <a:pPr marL="192878" indent="-192878">
              <a:buFont typeface="Arial" panose="020B0604020202020204" pitchFamily="34" charset="0"/>
              <a:buChar char="•"/>
            </a:pPr>
            <a:r>
              <a:rPr lang="en-GB" sz="1182" dirty="0">
                <a:latin typeface="Montserrat" pitchFamily="2" charset="77"/>
              </a:rPr>
              <a:t>Cables</a:t>
            </a:r>
          </a:p>
        </p:txBody>
      </p:sp>
      <p:sp>
        <p:nvSpPr>
          <p:cNvPr id="49" name="CustomShape 31">
            <a:extLst>
              <a:ext uri="{FF2B5EF4-FFF2-40B4-BE49-F238E27FC236}">
                <a16:creationId xmlns:a16="http://schemas.microsoft.com/office/drawing/2014/main" id="{271C45D6-0090-469B-9504-6E6223832DA2}"/>
              </a:ext>
            </a:extLst>
          </p:cNvPr>
          <p:cNvSpPr/>
          <p:nvPr/>
        </p:nvSpPr>
        <p:spPr>
          <a:xfrm>
            <a:off x="3272630" y="3919748"/>
            <a:ext cx="762615" cy="104490"/>
          </a:xfrm>
          <a:prstGeom prst="rect">
            <a:avLst/>
          </a:prstGeom>
          <a:gradFill>
            <a:gsLst>
              <a:gs pos="100000">
                <a:srgbClr val="00B050"/>
              </a:gs>
              <a:gs pos="100000">
                <a:srgbClr val="FFC000"/>
              </a:gs>
            </a:gsLst>
            <a:lin ang="0"/>
          </a:gra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JO" sz="2700"/>
          </a:p>
        </p:txBody>
      </p:sp>
      <p:graphicFrame>
        <p:nvGraphicFramePr>
          <p:cNvPr id="24" name="Table 23">
            <a:extLst>
              <a:ext uri="{FF2B5EF4-FFF2-40B4-BE49-F238E27FC236}">
                <a16:creationId xmlns:a16="http://schemas.microsoft.com/office/drawing/2014/main" id="{0111F085-3098-5EA5-9B5A-087261545FC8}"/>
              </a:ext>
            </a:extLst>
          </p:cNvPr>
          <p:cNvGraphicFramePr>
            <a:graphicFrameLocks noGrp="1"/>
          </p:cNvGraphicFramePr>
          <p:nvPr>
            <p:extLst>
              <p:ext uri="{D42A27DB-BD31-4B8C-83A1-F6EECF244321}">
                <p14:modId xmlns:p14="http://schemas.microsoft.com/office/powerpoint/2010/main" val="3039041872"/>
              </p:ext>
            </p:extLst>
          </p:nvPr>
        </p:nvGraphicFramePr>
        <p:xfrm>
          <a:off x="2556892" y="5790770"/>
          <a:ext cx="5637461" cy="3352799"/>
        </p:xfrm>
        <a:graphic>
          <a:graphicData uri="http://schemas.openxmlformats.org/drawingml/2006/table">
            <a:tbl>
              <a:tblPr bandRow="1">
                <a:solidFill>
                  <a:srgbClr val="FFFFFF"/>
                </a:solidFill>
                <a:tableStyleId>{C083E6E3-FA7D-4D7B-A595-EF9225AFEA82}</a:tableStyleId>
              </a:tblPr>
              <a:tblGrid>
                <a:gridCol w="1873097">
                  <a:extLst>
                    <a:ext uri="{9D8B030D-6E8A-4147-A177-3AD203B41FA5}">
                      <a16:colId xmlns:a16="http://schemas.microsoft.com/office/drawing/2014/main" val="754870275"/>
                    </a:ext>
                  </a:extLst>
                </a:gridCol>
                <a:gridCol w="3764364">
                  <a:extLst>
                    <a:ext uri="{9D8B030D-6E8A-4147-A177-3AD203B41FA5}">
                      <a16:colId xmlns:a16="http://schemas.microsoft.com/office/drawing/2014/main" val="2387114441"/>
                    </a:ext>
                  </a:extLst>
                </a:gridCol>
              </a:tblGrid>
              <a:tr h="360045">
                <a:tc>
                  <a:txBody>
                    <a:bodyPr/>
                    <a:lstStyle/>
                    <a:p>
                      <a:r>
                        <a:rPr lang="en-GB" sz="1700" i="1" dirty="0">
                          <a:latin typeface="Gill Sans MT" panose="020B0502020104020203" pitchFamily="34" charset="0"/>
                        </a:rPr>
                        <a:t>Total Length</a:t>
                      </a:r>
                      <a:endParaRPr lang="en-US" sz="1700" i="1" dirty="0">
                        <a:latin typeface="Gill Sans MT" panose="020B0502020104020203" pitchFamily="34" charset="0"/>
                      </a:endParaRPr>
                    </a:p>
                  </a:txBody>
                  <a:tcPr marL="102870" marR="102870" marT="51435" marB="51435"/>
                </a:tc>
                <a:tc>
                  <a:txBody>
                    <a:bodyPr/>
                    <a:lstStyle/>
                    <a:p>
                      <a:r>
                        <a:rPr lang="en-GB" sz="1700" dirty="0">
                          <a:latin typeface="Gill Sans MT" panose="020B0502020104020203" pitchFamily="34" charset="0"/>
                        </a:rPr>
                        <a:t>45 m</a:t>
                      </a:r>
                      <a:endParaRPr lang="en-US" sz="1700" dirty="0">
                        <a:latin typeface="Gill Sans MT" panose="020B0502020104020203" pitchFamily="34" charset="0"/>
                      </a:endParaRPr>
                    </a:p>
                  </a:txBody>
                  <a:tcPr marL="102870" marR="102870" marT="51435" marB="51435"/>
                </a:tc>
                <a:extLst>
                  <a:ext uri="{0D108BD9-81ED-4DB2-BD59-A6C34878D82A}">
                    <a16:rowId xmlns:a16="http://schemas.microsoft.com/office/drawing/2014/main" val="1456689363"/>
                  </a:ext>
                </a:extLst>
              </a:tr>
              <a:tr h="369936">
                <a:tc>
                  <a:txBody>
                    <a:bodyPr/>
                    <a:lstStyle/>
                    <a:p>
                      <a:r>
                        <a:rPr lang="en-GB" sz="1700" i="1" dirty="0">
                          <a:latin typeface="Gill Sans MT" panose="020B0502020104020203" pitchFamily="34" charset="0"/>
                        </a:rPr>
                        <a:t>Energy</a:t>
                      </a:r>
                      <a:r>
                        <a:rPr lang="en-GB" sz="1700" i="1" baseline="0" dirty="0">
                          <a:latin typeface="Gill Sans MT" panose="020B0502020104020203" pitchFamily="34" charset="0"/>
                        </a:rPr>
                        <a:t> range</a:t>
                      </a:r>
                      <a:endParaRPr lang="en-US" sz="1700" i="1" dirty="0">
                        <a:latin typeface="Gill Sans MT" panose="020B0502020104020203" pitchFamily="34" charset="0"/>
                      </a:endParaRPr>
                    </a:p>
                  </a:txBody>
                  <a:tcPr marL="102870" marR="102870" marT="51435" marB="51435"/>
                </a:tc>
                <a:tc>
                  <a:txBody>
                    <a:bodyPr/>
                    <a:lstStyle/>
                    <a:p>
                      <a:r>
                        <a:rPr lang="en-GB" sz="1700" dirty="0">
                          <a:latin typeface="Gill Sans MT" panose="020B0502020104020203" pitchFamily="34" charset="0"/>
                        </a:rPr>
                        <a:t>8 – 100 keV</a:t>
                      </a:r>
                      <a:endParaRPr lang="en-US" sz="1700" dirty="0">
                        <a:latin typeface="Gill Sans MT" panose="020B0502020104020203" pitchFamily="34" charset="0"/>
                      </a:endParaRPr>
                    </a:p>
                  </a:txBody>
                  <a:tcPr marL="102870" marR="102870" marT="51435" marB="51435"/>
                </a:tc>
                <a:extLst>
                  <a:ext uri="{0D108BD9-81ED-4DB2-BD59-A6C34878D82A}">
                    <a16:rowId xmlns:a16="http://schemas.microsoft.com/office/drawing/2014/main" val="1273898780"/>
                  </a:ext>
                </a:extLst>
              </a:tr>
              <a:tr h="369936">
                <a:tc>
                  <a:txBody>
                    <a:bodyPr/>
                    <a:lstStyle/>
                    <a:p>
                      <a:r>
                        <a:rPr lang="en-GB" sz="1700" i="1" dirty="0">
                          <a:latin typeface="Gill Sans MT" panose="020B0502020104020203" pitchFamily="34" charset="0"/>
                        </a:rPr>
                        <a:t>Divergence</a:t>
                      </a:r>
                      <a:endParaRPr lang="en-US" sz="1700" i="1" dirty="0">
                        <a:latin typeface="Gill Sans MT" panose="020B0502020104020203" pitchFamily="34" charset="0"/>
                      </a:endParaRPr>
                    </a:p>
                  </a:txBody>
                  <a:tcPr marL="102870" marR="102870" marT="51435" marB="51435"/>
                </a:tc>
                <a:tc>
                  <a:txBody>
                    <a:bodyPr/>
                    <a:lstStyle/>
                    <a:p>
                      <a:r>
                        <a:rPr lang="en-GB" sz="1700" dirty="0">
                          <a:latin typeface="Gill Sans MT" panose="020B0502020104020203" pitchFamily="34" charset="0"/>
                        </a:rPr>
                        <a:t>1.8</a:t>
                      </a:r>
                      <a:r>
                        <a:rPr lang="en-GB" sz="1700" baseline="0" dirty="0">
                          <a:latin typeface="Gill Sans MT" panose="020B0502020104020203" pitchFamily="34" charset="0"/>
                        </a:rPr>
                        <a:t> </a:t>
                      </a:r>
                      <a:r>
                        <a:rPr lang="en-GB" sz="1700" baseline="0" dirty="0" err="1">
                          <a:latin typeface="Gill Sans MT" panose="020B0502020104020203" pitchFamily="34" charset="0"/>
                        </a:rPr>
                        <a:t>mrad</a:t>
                      </a:r>
                      <a:r>
                        <a:rPr lang="en-GB" sz="1700" baseline="0" dirty="0">
                          <a:latin typeface="Gill Sans MT" panose="020B0502020104020203" pitchFamily="34" charset="0"/>
                        </a:rPr>
                        <a:t> (H) </a:t>
                      </a:r>
                      <a:r>
                        <a:rPr kumimoji="0" lang="de-DE" sz="1700" b="0" i="0" u="none" strike="noStrike" kern="1200" cap="none" spc="0" normalizeH="0" baseline="0" noProof="0" dirty="0">
                          <a:ln>
                            <a:noFill/>
                          </a:ln>
                          <a:solidFill>
                            <a:prstClr val="black"/>
                          </a:solidFill>
                          <a:effectLst/>
                          <a:uLnTx/>
                          <a:uFillTx/>
                          <a:latin typeface="Gill Sans MT" pitchFamily="34" charset="0"/>
                          <a:ea typeface="+mn-ea"/>
                          <a:cs typeface="Times New Roman" panose="02020603050405020304" pitchFamily="18" charset="0"/>
                        </a:rPr>
                        <a:t>×</a:t>
                      </a:r>
                      <a:r>
                        <a:rPr lang="en-GB" sz="1700" baseline="0" dirty="0">
                          <a:latin typeface="Gill Sans MT" panose="020B0502020104020203" pitchFamily="34" charset="0"/>
                        </a:rPr>
                        <a:t> </a:t>
                      </a:r>
                      <a:r>
                        <a:rPr lang="en-GB" sz="1700" dirty="0">
                          <a:latin typeface="Gill Sans MT" panose="020B0502020104020203" pitchFamily="34" charset="0"/>
                        </a:rPr>
                        <a:t>0.4</a:t>
                      </a:r>
                      <a:r>
                        <a:rPr lang="en-GB" sz="1700" baseline="0" dirty="0">
                          <a:latin typeface="Gill Sans MT" panose="020B0502020104020203" pitchFamily="34" charset="0"/>
                        </a:rPr>
                        <a:t> </a:t>
                      </a:r>
                      <a:r>
                        <a:rPr lang="en-GB" sz="1700" baseline="0" dirty="0" err="1">
                          <a:latin typeface="Gill Sans MT" panose="020B0502020104020203" pitchFamily="34" charset="0"/>
                        </a:rPr>
                        <a:t>mrad</a:t>
                      </a:r>
                      <a:r>
                        <a:rPr lang="en-GB" sz="1700" baseline="0" dirty="0">
                          <a:latin typeface="Gill Sans MT" panose="020B0502020104020203" pitchFamily="34" charset="0"/>
                        </a:rPr>
                        <a:t> (V)</a:t>
                      </a:r>
                      <a:endParaRPr lang="en-US" sz="1700" dirty="0">
                        <a:latin typeface="Gill Sans MT" panose="020B0502020104020203" pitchFamily="34" charset="0"/>
                      </a:endParaRPr>
                    </a:p>
                  </a:txBody>
                  <a:tcPr marL="102870" marR="102870" marT="51435" marB="51435"/>
                </a:tc>
                <a:extLst>
                  <a:ext uri="{0D108BD9-81ED-4DB2-BD59-A6C34878D82A}">
                    <a16:rowId xmlns:a16="http://schemas.microsoft.com/office/drawing/2014/main" val="800792101"/>
                  </a:ext>
                </a:extLst>
              </a:tr>
              <a:tr h="617220">
                <a:tc>
                  <a:txBody>
                    <a:bodyPr/>
                    <a:lstStyle/>
                    <a:p>
                      <a:r>
                        <a:rPr lang="en-GB" sz="1700" i="1" dirty="0">
                          <a:latin typeface="Gill Sans MT" panose="020B0502020104020203" pitchFamily="34" charset="0"/>
                        </a:rPr>
                        <a:t>Detectors</a:t>
                      </a:r>
                      <a:endParaRPr lang="en-US" sz="1700" i="1" dirty="0">
                        <a:latin typeface="Gill Sans MT" panose="020B0502020104020203" pitchFamily="34" charset="0"/>
                      </a:endParaRPr>
                    </a:p>
                  </a:txBody>
                  <a:tcPr marL="102870" marR="102870" marT="51435" marB="51435"/>
                </a:tc>
                <a:tc>
                  <a:txBody>
                    <a:bodyPr/>
                    <a:lstStyle/>
                    <a:p>
                      <a:r>
                        <a:rPr lang="en-GB" sz="1700" dirty="0">
                          <a:latin typeface="Gill Sans MT" panose="020B0502020104020203" pitchFamily="34" charset="0"/>
                        </a:rPr>
                        <a:t>0.5</a:t>
                      </a:r>
                      <a:r>
                        <a:rPr kumimoji="0" lang="de-DE" sz="1700" b="0" i="0" u="none" strike="noStrike" kern="1200" cap="none" spc="0" normalizeH="0" baseline="0" noProof="0" dirty="0">
                          <a:ln>
                            <a:noFill/>
                          </a:ln>
                          <a:solidFill>
                            <a:prstClr val="black"/>
                          </a:solidFill>
                          <a:effectLst/>
                          <a:uLnTx/>
                          <a:uFillTx/>
                          <a:latin typeface="Gill Sans MT" pitchFamily="34" charset="0"/>
                          <a:ea typeface="+mn-ea"/>
                          <a:cs typeface="Times New Roman" panose="02020603050405020304" pitchFamily="18" charset="0"/>
                        </a:rPr>
                        <a:t>× </a:t>
                      </a:r>
                      <a:r>
                        <a:rPr lang="en-GB" sz="1700" dirty="0">
                          <a:latin typeface="Gill Sans MT" panose="020B0502020104020203" pitchFamily="34" charset="0"/>
                        </a:rPr>
                        <a:t>–</a:t>
                      </a:r>
                      <a:r>
                        <a:rPr kumimoji="0" lang="de-DE" sz="1700" b="0" i="0" u="none" strike="noStrike" kern="1200" cap="none" spc="0" normalizeH="0" baseline="0" noProof="0" dirty="0">
                          <a:ln>
                            <a:noFill/>
                          </a:ln>
                          <a:solidFill>
                            <a:prstClr val="black"/>
                          </a:solidFill>
                          <a:effectLst/>
                          <a:uLnTx/>
                          <a:uFillTx/>
                          <a:latin typeface="Gill Sans MT" pitchFamily="34" charset="0"/>
                          <a:ea typeface="+mn-ea"/>
                          <a:cs typeface="Times New Roman" panose="02020603050405020304" pitchFamily="18" charset="0"/>
                        </a:rPr>
                        <a:t> 10× optics;   5.5MP sCMOS camera</a:t>
                      </a:r>
                      <a:endParaRPr lang="en-US" sz="1700" dirty="0">
                        <a:latin typeface="Gill Sans MT" panose="020B0502020104020203" pitchFamily="34" charset="0"/>
                      </a:endParaRPr>
                    </a:p>
                  </a:txBody>
                  <a:tcPr marL="102870" marR="102870" marT="51435" marB="51435"/>
                </a:tc>
                <a:extLst>
                  <a:ext uri="{0D108BD9-81ED-4DB2-BD59-A6C34878D82A}">
                    <a16:rowId xmlns:a16="http://schemas.microsoft.com/office/drawing/2014/main" val="630736425"/>
                  </a:ext>
                </a:extLst>
              </a:tr>
              <a:tr h="369936">
                <a:tc>
                  <a:txBody>
                    <a:bodyPr/>
                    <a:lstStyle/>
                    <a:p>
                      <a:r>
                        <a:rPr lang="en-GB" sz="1700" i="1" dirty="0">
                          <a:latin typeface="Gill Sans MT" panose="020B0502020104020203" pitchFamily="34" charset="0"/>
                        </a:rPr>
                        <a:t>Available</a:t>
                      </a:r>
                      <a:r>
                        <a:rPr lang="en-GB" sz="1700" i="1" baseline="0" dirty="0">
                          <a:latin typeface="Gill Sans MT" panose="020B0502020104020203" pitchFamily="34" charset="0"/>
                        </a:rPr>
                        <a:t> v</a:t>
                      </a:r>
                      <a:r>
                        <a:rPr lang="en-GB" sz="1700" i="1" dirty="0">
                          <a:latin typeface="Gill Sans MT" panose="020B0502020104020203" pitchFamily="34" charset="0"/>
                        </a:rPr>
                        <a:t>oxel size</a:t>
                      </a:r>
                      <a:endParaRPr lang="en-US" sz="1700" i="1" dirty="0">
                        <a:latin typeface="Gill Sans MT" panose="020B0502020104020203" pitchFamily="34" charset="0"/>
                      </a:endParaRPr>
                    </a:p>
                  </a:txBody>
                  <a:tcPr marL="102870" marR="102870" marT="51435" marB="51435"/>
                </a:tc>
                <a:tc>
                  <a:txBody>
                    <a:bodyPr/>
                    <a:lstStyle/>
                    <a:p>
                      <a:r>
                        <a:rPr lang="en-US" sz="1700" dirty="0">
                          <a:latin typeface="Gill Sans MT" panose="020B0502020104020203" pitchFamily="34" charset="0"/>
                        </a:rPr>
                        <a:t>13 </a:t>
                      </a:r>
                      <a:r>
                        <a:rPr lang="en-GB" sz="1700" dirty="0">
                          <a:latin typeface="Gill Sans MT" panose="020B0502020104020203" pitchFamily="34" charset="0"/>
                        </a:rPr>
                        <a:t>–</a:t>
                      </a:r>
                      <a:r>
                        <a:rPr lang="en-US" sz="1700" dirty="0">
                          <a:latin typeface="Gill Sans MT" panose="020B0502020104020203" pitchFamily="34" charset="0"/>
                        </a:rPr>
                        <a:t> 0.65 </a:t>
                      </a:r>
                      <a:r>
                        <a:rPr lang="en-US" sz="1700" dirty="0" err="1">
                          <a:latin typeface="Gill Sans MT" panose="020B0502020104020203" pitchFamily="34" charset="0"/>
                        </a:rPr>
                        <a:t>μm</a:t>
                      </a:r>
                      <a:r>
                        <a:rPr lang="en-US" sz="1700" dirty="0">
                          <a:latin typeface="Gill Sans MT" panose="020B0502020104020203" pitchFamily="34" charset="0"/>
                        </a:rPr>
                        <a:t> </a:t>
                      </a:r>
                    </a:p>
                  </a:txBody>
                  <a:tcPr marL="102870" marR="102870" marT="51435" marB="51435"/>
                </a:tc>
                <a:extLst>
                  <a:ext uri="{0D108BD9-81ED-4DB2-BD59-A6C34878D82A}">
                    <a16:rowId xmlns:a16="http://schemas.microsoft.com/office/drawing/2014/main" val="2914709142"/>
                  </a:ext>
                </a:extLst>
              </a:tr>
              <a:tr h="617220">
                <a:tc>
                  <a:txBody>
                    <a:bodyPr/>
                    <a:lstStyle/>
                    <a:p>
                      <a:pPr marL="0" marR="0" indent="0" algn="l" defTabSz="3027487" rtl="0" eaLnBrk="1" fontAlgn="auto" latinLnBrk="0" hangingPunct="1">
                        <a:lnSpc>
                          <a:spcPct val="100000"/>
                        </a:lnSpc>
                        <a:spcBef>
                          <a:spcPts val="0"/>
                        </a:spcBef>
                        <a:spcAft>
                          <a:spcPts val="0"/>
                        </a:spcAft>
                        <a:buClrTx/>
                        <a:buSzTx/>
                        <a:buFontTx/>
                        <a:buNone/>
                        <a:tabLst/>
                        <a:defRPr/>
                      </a:pPr>
                      <a:r>
                        <a:rPr lang="en-GB" sz="1700" i="1" dirty="0">
                          <a:latin typeface="Gill Sans MT" panose="020B0502020104020203" pitchFamily="34" charset="0"/>
                        </a:rPr>
                        <a:t>Beam size @ sample</a:t>
                      </a:r>
                      <a:endParaRPr lang="en-US" sz="1700" i="1" dirty="0">
                        <a:latin typeface="Gill Sans MT" panose="020B0502020104020203" pitchFamily="34" charset="0"/>
                      </a:endParaRPr>
                    </a:p>
                  </a:txBody>
                  <a:tcPr marL="102870" marR="102870" marT="51435" marB="51435"/>
                </a:tc>
                <a:tc>
                  <a:txBody>
                    <a:bodyPr/>
                    <a:lstStyle/>
                    <a:p>
                      <a:pPr marL="0" indent="0">
                        <a:buFont typeface="Arial" panose="020B0604020202020204" pitchFamily="34" charset="0"/>
                        <a:buNone/>
                      </a:pPr>
                      <a:r>
                        <a:rPr lang="en-GB" sz="1700" dirty="0">
                          <a:latin typeface="Gill Sans MT" panose="020B0502020104020203" pitchFamily="34" charset="0"/>
                        </a:rPr>
                        <a:t>72 mm (H) </a:t>
                      </a:r>
                      <a:r>
                        <a:rPr kumimoji="0" lang="de-DE" sz="1700" b="0" i="0" u="none" strike="noStrike" kern="1200" cap="none" spc="0" normalizeH="0" baseline="0" noProof="0" dirty="0">
                          <a:ln>
                            <a:noFill/>
                          </a:ln>
                          <a:solidFill>
                            <a:prstClr val="black"/>
                          </a:solidFill>
                          <a:effectLst/>
                          <a:uLnTx/>
                          <a:uFillTx/>
                          <a:latin typeface="Gill Sans MT" pitchFamily="34" charset="0"/>
                          <a:ea typeface="+mn-ea"/>
                          <a:cs typeface="Times New Roman" panose="02020603050405020304" pitchFamily="18" charset="0"/>
                        </a:rPr>
                        <a:t>×</a:t>
                      </a:r>
                      <a:r>
                        <a:rPr lang="en-GB" sz="1700" dirty="0">
                          <a:latin typeface="Gill Sans MT" panose="020B0502020104020203" pitchFamily="34" charset="0"/>
                        </a:rPr>
                        <a:t> 15 mm (V) (white beam)</a:t>
                      </a:r>
                      <a:endParaRPr lang="en-US" sz="1700" dirty="0">
                        <a:latin typeface="Gill Sans MT" panose="020B0502020104020203" pitchFamily="34" charset="0"/>
                      </a:endParaRPr>
                    </a:p>
                  </a:txBody>
                  <a:tcPr marL="102870" marR="102870" marT="51435" marB="51435"/>
                </a:tc>
                <a:extLst>
                  <a:ext uri="{0D108BD9-81ED-4DB2-BD59-A6C34878D82A}">
                    <a16:rowId xmlns:a16="http://schemas.microsoft.com/office/drawing/2014/main" val="2466519451"/>
                  </a:ext>
                </a:extLst>
              </a:tr>
              <a:tr h="638981">
                <a:tc>
                  <a:txBody>
                    <a:bodyPr/>
                    <a:lstStyle/>
                    <a:p>
                      <a:pPr marL="0" marR="0" indent="0" algn="l" defTabSz="3027487" rtl="0" eaLnBrk="1" fontAlgn="auto" latinLnBrk="0" hangingPunct="1">
                        <a:lnSpc>
                          <a:spcPct val="100000"/>
                        </a:lnSpc>
                        <a:spcBef>
                          <a:spcPts val="0"/>
                        </a:spcBef>
                        <a:spcAft>
                          <a:spcPts val="0"/>
                        </a:spcAft>
                        <a:buClrTx/>
                        <a:buSzTx/>
                        <a:buFontTx/>
                        <a:buNone/>
                        <a:tabLst/>
                        <a:defRPr/>
                      </a:pPr>
                      <a:r>
                        <a:rPr lang="en-GB" sz="1700" i="1" dirty="0">
                          <a:latin typeface="Gill Sans MT" panose="020B0502020104020203" pitchFamily="34" charset="0"/>
                        </a:rPr>
                        <a:t>Modalities</a:t>
                      </a:r>
                      <a:endParaRPr lang="en-US" sz="1700" i="1" dirty="0">
                        <a:latin typeface="Gill Sans MT" panose="020B0502020104020203" pitchFamily="34" charset="0"/>
                      </a:endParaRPr>
                    </a:p>
                  </a:txBody>
                  <a:tcPr marL="102870" marR="102870" marT="51435" marB="51435"/>
                </a:tc>
                <a:tc>
                  <a:txBody>
                    <a:bodyPr/>
                    <a:lstStyle/>
                    <a:p>
                      <a:pPr marL="457200" indent="-457200">
                        <a:buFont typeface="Arial" panose="020B0604020202020204" pitchFamily="34" charset="0"/>
                        <a:buChar char="•"/>
                      </a:pPr>
                      <a:r>
                        <a:rPr lang="en-GB" sz="1700" dirty="0">
                          <a:latin typeface="Gill Sans MT" panose="020B0502020104020203" pitchFamily="34" charset="0"/>
                        </a:rPr>
                        <a:t>Filtered white beam</a:t>
                      </a:r>
                    </a:p>
                    <a:p>
                      <a:pPr marL="457200" indent="-457200">
                        <a:buFont typeface="Arial" panose="020B0604020202020204" pitchFamily="34" charset="0"/>
                        <a:buChar char="•"/>
                      </a:pPr>
                      <a:r>
                        <a:rPr lang="en-GB" sz="1700" dirty="0">
                          <a:latin typeface="Gill Sans MT" panose="020B0502020104020203" pitchFamily="34" charset="0"/>
                        </a:rPr>
                        <a:t>Monochromatic (with DMM)</a:t>
                      </a:r>
                      <a:endParaRPr lang="en-US" sz="1700" dirty="0">
                        <a:latin typeface="Gill Sans MT" panose="020B0502020104020203" pitchFamily="34" charset="0"/>
                      </a:endParaRPr>
                    </a:p>
                  </a:txBody>
                  <a:tcPr marL="102870" marR="102870" marT="51435" marB="51435"/>
                </a:tc>
                <a:extLst>
                  <a:ext uri="{0D108BD9-81ED-4DB2-BD59-A6C34878D82A}">
                    <a16:rowId xmlns:a16="http://schemas.microsoft.com/office/drawing/2014/main" val="2109333600"/>
                  </a:ext>
                </a:extLst>
              </a:tr>
            </a:tbl>
          </a:graphicData>
        </a:graphic>
      </p:graphicFrame>
      <p:sp>
        <p:nvSpPr>
          <p:cNvPr id="16" name="Shape 453">
            <a:extLst>
              <a:ext uri="{FF2B5EF4-FFF2-40B4-BE49-F238E27FC236}">
                <a16:creationId xmlns:a16="http://schemas.microsoft.com/office/drawing/2014/main" id="{84562ED7-FED8-07D6-0C44-2B75ECB8941E}"/>
              </a:ext>
            </a:extLst>
          </p:cNvPr>
          <p:cNvSpPr/>
          <p:nvPr/>
        </p:nvSpPr>
        <p:spPr>
          <a:xfrm>
            <a:off x="3090377" y="316135"/>
            <a:ext cx="12205355"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indent="28575" algn="ctr" defTabSz="485773">
              <a:defRPr sz="4900" b="1">
                <a:solidFill>
                  <a:srgbClr val="0000FF"/>
                </a:solidFill>
              </a:defRPr>
            </a:lvl1pPr>
          </a:lstStyle>
          <a:p>
            <a:pPr defTabSz="964373">
              <a:defRPr sz="1800"/>
            </a:pPr>
            <a:r>
              <a:rPr lang="en-US" sz="4800" dirty="0">
                <a:latin typeface="Times New Roman"/>
                <a:cs typeface="Times New Roman"/>
                <a:sym typeface="Arial"/>
              </a:rPr>
              <a:t>4. ID10 - BEATS cont.</a:t>
            </a:r>
            <a:endParaRPr lang="en-US" sz="4800" dirty="0">
              <a:latin typeface="Times New Roman"/>
              <a:cs typeface="Times New Roman"/>
            </a:endParaRPr>
          </a:p>
        </p:txBody>
      </p:sp>
    </p:spTree>
    <p:extLst>
      <p:ext uri="{BB962C8B-B14F-4D97-AF65-F5344CB8AC3E}">
        <p14:creationId xmlns:p14="http://schemas.microsoft.com/office/powerpoint/2010/main" val="1176567605"/>
      </p:ext>
    </p:extLst>
  </p:cSld>
  <p:clrMapOvr>
    <a:masterClrMapping/>
  </p:clrMapOvr>
  <mc:AlternateContent xmlns:mc="http://schemas.openxmlformats.org/markup-compatibility/2006" xmlns:p14="http://schemas.microsoft.com/office/powerpoint/2010/main">
    <mc:Choice Requires="p14">
      <p:transition spd="slow" p14:dur="2000" advTm="123529"/>
    </mc:Choice>
    <mc:Fallback xmlns="">
      <p:transition spd="slow" advTm="123529"/>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1E4A91-D568-BE51-C990-1A86AE8377E0}"/>
              </a:ext>
            </a:extLst>
          </p:cNvPr>
          <p:cNvSpPr/>
          <p:nvPr/>
        </p:nvSpPr>
        <p:spPr>
          <a:xfrm flipV="1">
            <a:off x="6316250" y="8276480"/>
            <a:ext cx="8267178" cy="716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dirty="0">
              <a:latin typeface="Montserrat" pitchFamily="2" charset="77"/>
            </a:endParaRPr>
          </a:p>
        </p:txBody>
      </p:sp>
      <p:sp>
        <p:nvSpPr>
          <p:cNvPr id="3" name="Rectangle: Rounded Corners 2">
            <a:extLst>
              <a:ext uri="{FF2B5EF4-FFF2-40B4-BE49-F238E27FC236}">
                <a16:creationId xmlns:a16="http://schemas.microsoft.com/office/drawing/2014/main" id="{570BB84A-2947-C7EA-2F45-3A6D0C8F064E}"/>
              </a:ext>
            </a:extLst>
          </p:cNvPr>
          <p:cNvSpPr/>
          <p:nvPr/>
        </p:nvSpPr>
        <p:spPr>
          <a:xfrm>
            <a:off x="2286000" y="2411222"/>
            <a:ext cx="4227729" cy="2543694"/>
          </a:xfrm>
          <a:prstGeom prst="roundRect">
            <a:avLst/>
          </a:prstGeom>
          <a:solidFill>
            <a:schemeClr val="bg1"/>
          </a:solidFill>
          <a:ln w="28575">
            <a:solidFill>
              <a:srgbClr val="0F145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25" dirty="0">
                <a:solidFill>
                  <a:srgbClr val="07074E"/>
                </a:solidFill>
                <a:latin typeface="Montserrat" pitchFamily="2" charset="77"/>
                <a:ea typeface="+mn-lt"/>
                <a:cs typeface="+mn-lt"/>
              </a:rPr>
              <a:t>Archaeology and Cultural Heritage</a:t>
            </a:r>
            <a:endParaRPr lang="en-US" sz="2025" dirty="0">
              <a:latin typeface="Montserrat" pitchFamily="2" charset="77"/>
            </a:endParaRPr>
          </a:p>
          <a:p>
            <a:pPr marL="321462" indent="-321462">
              <a:buFont typeface="Arial"/>
              <a:buChar char="•"/>
            </a:pPr>
            <a:r>
              <a:rPr lang="en-US" sz="2025" dirty="0">
                <a:solidFill>
                  <a:srgbClr val="07074E"/>
                </a:solidFill>
                <a:latin typeface="Montserrat" pitchFamily="2" charset="77"/>
                <a:ea typeface="+mn-lt"/>
                <a:cs typeface="+mn-lt"/>
              </a:rPr>
              <a:t>Archaeological Materials</a:t>
            </a:r>
          </a:p>
          <a:p>
            <a:pPr marL="321462" indent="-321462">
              <a:buFont typeface="Arial"/>
              <a:buChar char="•"/>
            </a:pPr>
            <a:r>
              <a:rPr lang="en-US" sz="2025" dirty="0">
                <a:solidFill>
                  <a:srgbClr val="07074E"/>
                </a:solidFill>
                <a:latin typeface="Montserrat" pitchFamily="2" charset="77"/>
                <a:ea typeface="+mn-lt"/>
                <a:cs typeface="+mn-lt"/>
              </a:rPr>
              <a:t>Human bio-archaeology</a:t>
            </a:r>
          </a:p>
          <a:p>
            <a:pPr marL="321462" indent="-321462">
              <a:buFont typeface="Arial"/>
              <a:buChar char="•"/>
            </a:pPr>
            <a:r>
              <a:rPr lang="en-US" sz="2025" dirty="0">
                <a:solidFill>
                  <a:srgbClr val="07074E"/>
                </a:solidFill>
                <a:latin typeface="Montserrat" pitchFamily="2" charset="77"/>
                <a:ea typeface="+mn-lt"/>
                <a:cs typeface="+mn-lt"/>
              </a:rPr>
              <a:t>Plant remains</a:t>
            </a:r>
          </a:p>
          <a:p>
            <a:pPr marL="321462" indent="-321462">
              <a:buFont typeface="Arial"/>
              <a:buChar char="•"/>
            </a:pPr>
            <a:r>
              <a:rPr lang="en-US" sz="2025" dirty="0">
                <a:solidFill>
                  <a:srgbClr val="07074E"/>
                </a:solidFill>
                <a:latin typeface="Montserrat" pitchFamily="2" charset="77"/>
                <a:ea typeface="+mn-lt"/>
                <a:cs typeface="+mn-lt"/>
              </a:rPr>
              <a:t>Animal remains and artifacts</a:t>
            </a:r>
          </a:p>
        </p:txBody>
      </p:sp>
      <p:sp>
        <p:nvSpPr>
          <p:cNvPr id="4" name="Rectangle: Rounded Corners 3">
            <a:extLst>
              <a:ext uri="{FF2B5EF4-FFF2-40B4-BE49-F238E27FC236}">
                <a16:creationId xmlns:a16="http://schemas.microsoft.com/office/drawing/2014/main" id="{E55FB1DB-77FB-3A87-B2D8-ABC42A86ECD4}"/>
              </a:ext>
            </a:extLst>
          </p:cNvPr>
          <p:cNvSpPr/>
          <p:nvPr/>
        </p:nvSpPr>
        <p:spPr>
          <a:xfrm>
            <a:off x="12082392" y="2883639"/>
            <a:ext cx="4356710" cy="2421824"/>
          </a:xfrm>
          <a:prstGeom prst="roundRect">
            <a:avLst/>
          </a:prstGeom>
          <a:solidFill>
            <a:schemeClr val="bg1"/>
          </a:solidFill>
          <a:ln w="28575">
            <a:solidFill>
              <a:srgbClr val="0F14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25" dirty="0">
                <a:solidFill>
                  <a:srgbClr val="07074E"/>
                </a:solidFill>
                <a:latin typeface="Montserrat" pitchFamily="2" charset="77"/>
                <a:ea typeface="+mn-lt"/>
                <a:cs typeface="+mn-lt"/>
              </a:rPr>
              <a:t>Health, Biology and Food</a:t>
            </a:r>
            <a:endParaRPr lang="en-US" sz="2025" dirty="0">
              <a:solidFill>
                <a:srgbClr val="FFFFFF"/>
              </a:solidFill>
              <a:latin typeface="Montserrat" pitchFamily="2" charset="77"/>
              <a:ea typeface="+mn-lt"/>
              <a:cs typeface="+mn-lt"/>
            </a:endParaRPr>
          </a:p>
          <a:p>
            <a:pPr marL="321462" indent="-321462">
              <a:buFont typeface="Arial"/>
              <a:buChar char="•"/>
            </a:pPr>
            <a:r>
              <a:rPr lang="en-US" sz="2025" dirty="0">
                <a:solidFill>
                  <a:srgbClr val="07074E"/>
                </a:solidFill>
                <a:latin typeface="Montserrat" pitchFamily="2" charset="77"/>
                <a:cs typeface="Calibri"/>
              </a:rPr>
              <a:t>Musculoskeletal research</a:t>
            </a:r>
          </a:p>
          <a:p>
            <a:pPr marL="321462" indent="-321462">
              <a:buFont typeface="Arial"/>
              <a:buChar char="•"/>
            </a:pPr>
            <a:r>
              <a:rPr lang="en-US" sz="2025" dirty="0">
                <a:solidFill>
                  <a:srgbClr val="07074E"/>
                </a:solidFill>
                <a:latin typeface="Montserrat" pitchFamily="2" charset="77"/>
                <a:cs typeface="Calibri"/>
              </a:rPr>
              <a:t>Bone and dental implants</a:t>
            </a:r>
          </a:p>
          <a:p>
            <a:pPr marL="321462" indent="-321462">
              <a:buFont typeface="Arial"/>
              <a:buChar char="•"/>
            </a:pPr>
            <a:r>
              <a:rPr lang="en-US" sz="2025" dirty="0">
                <a:solidFill>
                  <a:srgbClr val="07074E"/>
                </a:solidFill>
                <a:latin typeface="Montserrat" pitchFamily="2" charset="77"/>
                <a:cs typeface="Calibri"/>
              </a:rPr>
              <a:t>Soft tissue imaging</a:t>
            </a:r>
          </a:p>
          <a:p>
            <a:pPr marL="321462" indent="-321462">
              <a:buFont typeface="Arial"/>
              <a:buChar char="•"/>
            </a:pPr>
            <a:r>
              <a:rPr lang="en-US" sz="2025" dirty="0">
                <a:solidFill>
                  <a:srgbClr val="07074E"/>
                </a:solidFill>
                <a:latin typeface="Montserrat" pitchFamily="2" charset="77"/>
                <a:cs typeface="Calibri"/>
              </a:rPr>
              <a:t>Animal and plant characterization</a:t>
            </a:r>
          </a:p>
          <a:p>
            <a:pPr marL="321462" indent="-321462">
              <a:buFont typeface="Arial"/>
              <a:buChar char="•"/>
            </a:pPr>
            <a:r>
              <a:rPr lang="en-US" sz="2025" dirty="0">
                <a:solidFill>
                  <a:srgbClr val="07074E"/>
                </a:solidFill>
                <a:latin typeface="Montserrat" pitchFamily="2" charset="77"/>
                <a:cs typeface="Calibri"/>
              </a:rPr>
              <a:t>Food science</a:t>
            </a:r>
          </a:p>
        </p:txBody>
      </p:sp>
      <p:sp>
        <p:nvSpPr>
          <p:cNvPr id="5" name="Rectangle: Rounded Corners 4">
            <a:extLst>
              <a:ext uri="{FF2B5EF4-FFF2-40B4-BE49-F238E27FC236}">
                <a16:creationId xmlns:a16="http://schemas.microsoft.com/office/drawing/2014/main" id="{D7DD49D9-EEE7-8E1F-02F9-DBB7A4C9538E}"/>
              </a:ext>
            </a:extLst>
          </p:cNvPr>
          <p:cNvSpPr/>
          <p:nvPr/>
        </p:nvSpPr>
        <p:spPr>
          <a:xfrm>
            <a:off x="12097653" y="6871764"/>
            <a:ext cx="4439858" cy="2074791"/>
          </a:xfrm>
          <a:prstGeom prst="roundRect">
            <a:avLst/>
          </a:prstGeom>
          <a:solidFill>
            <a:schemeClr val="bg1"/>
          </a:solidFill>
          <a:ln w="28575">
            <a:solidFill>
              <a:srgbClr val="0F14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25" dirty="0">
                <a:solidFill>
                  <a:srgbClr val="07074E"/>
                </a:solidFill>
                <a:latin typeface="Montserrat" pitchFamily="2" charset="77"/>
                <a:ea typeface="+mn-lt"/>
                <a:cs typeface="+mn-lt"/>
              </a:rPr>
              <a:t>Materials Science and Engineering</a:t>
            </a:r>
            <a:endParaRPr lang="en-US" sz="2025" dirty="0">
              <a:latin typeface="Montserrat" pitchFamily="2" charset="77"/>
            </a:endParaRPr>
          </a:p>
          <a:p>
            <a:pPr marL="321462" indent="-321462">
              <a:buFont typeface="Arial"/>
              <a:buChar char="•"/>
            </a:pPr>
            <a:r>
              <a:rPr lang="en-US" sz="2025" dirty="0">
                <a:solidFill>
                  <a:srgbClr val="07074E"/>
                </a:solidFill>
                <a:latin typeface="Montserrat" pitchFamily="2" charset="77"/>
                <a:ea typeface="+mn-lt"/>
                <a:cs typeface="+mn-lt"/>
              </a:rPr>
              <a:t>Light materials and alloys</a:t>
            </a:r>
          </a:p>
          <a:p>
            <a:pPr marL="321462" indent="-321462">
              <a:buFont typeface="Arial"/>
              <a:buChar char="•"/>
            </a:pPr>
            <a:r>
              <a:rPr lang="en-US" sz="2025" dirty="0">
                <a:solidFill>
                  <a:srgbClr val="07074E"/>
                </a:solidFill>
                <a:latin typeface="Montserrat" pitchFamily="2" charset="77"/>
                <a:ea typeface="+mn-lt"/>
                <a:cs typeface="+mn-lt"/>
              </a:rPr>
              <a:t>Materials under mechanical stress</a:t>
            </a:r>
          </a:p>
          <a:p>
            <a:pPr marL="321462" indent="-321462">
              <a:buFont typeface="Arial"/>
              <a:buChar char="•"/>
            </a:pPr>
            <a:r>
              <a:rPr lang="en-US" sz="2025" dirty="0">
                <a:solidFill>
                  <a:srgbClr val="07074E"/>
                </a:solidFill>
                <a:latin typeface="Montserrat" pitchFamily="2" charset="77"/>
                <a:ea typeface="+mn-lt"/>
                <a:cs typeface="+mn-lt"/>
              </a:rPr>
              <a:t>Energy materials research</a:t>
            </a:r>
          </a:p>
        </p:txBody>
      </p:sp>
      <p:sp>
        <p:nvSpPr>
          <p:cNvPr id="6" name="Arrow: Right 5">
            <a:extLst>
              <a:ext uri="{FF2B5EF4-FFF2-40B4-BE49-F238E27FC236}">
                <a16:creationId xmlns:a16="http://schemas.microsoft.com/office/drawing/2014/main" id="{E5623787-B2A0-A47F-646A-EE3EF50FD877}"/>
              </a:ext>
            </a:extLst>
          </p:cNvPr>
          <p:cNvSpPr/>
          <p:nvPr/>
        </p:nvSpPr>
        <p:spPr>
          <a:xfrm rot="12510901">
            <a:off x="6431967" y="4588712"/>
            <a:ext cx="1991286" cy="256776"/>
          </a:xfrm>
          <a:prstGeom prst="rightArrow">
            <a:avLst/>
          </a:prstGeom>
          <a:solidFill>
            <a:srgbClr val="F4711F"/>
          </a:solidFill>
          <a:ln w="38100">
            <a:solidFill>
              <a:srgbClr val="F47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dirty="0">
              <a:latin typeface="Montserrat" pitchFamily="2" charset="77"/>
            </a:endParaRPr>
          </a:p>
        </p:txBody>
      </p:sp>
      <p:grpSp>
        <p:nvGrpSpPr>
          <p:cNvPr id="7" name="Group 6">
            <a:extLst>
              <a:ext uri="{FF2B5EF4-FFF2-40B4-BE49-F238E27FC236}">
                <a16:creationId xmlns:a16="http://schemas.microsoft.com/office/drawing/2014/main" id="{F66B2F3C-82BD-E1D4-7307-A3A59E52FCA3}"/>
              </a:ext>
            </a:extLst>
          </p:cNvPr>
          <p:cNvGrpSpPr/>
          <p:nvPr/>
        </p:nvGrpSpPr>
        <p:grpSpPr>
          <a:xfrm>
            <a:off x="7968638" y="5056091"/>
            <a:ext cx="2773106" cy="1880945"/>
            <a:chOff x="5342586" y="3614700"/>
            <a:chExt cx="2464983" cy="1671950"/>
          </a:xfrm>
        </p:grpSpPr>
        <p:sp>
          <p:nvSpPr>
            <p:cNvPr id="8" name="Rectangle: Rounded Corners 7">
              <a:extLst>
                <a:ext uri="{FF2B5EF4-FFF2-40B4-BE49-F238E27FC236}">
                  <a16:creationId xmlns:a16="http://schemas.microsoft.com/office/drawing/2014/main" id="{38BBEE5B-80B7-5374-0C4A-75F6C9527694}"/>
                </a:ext>
              </a:extLst>
            </p:cNvPr>
            <p:cNvSpPr/>
            <p:nvPr/>
          </p:nvSpPr>
          <p:spPr>
            <a:xfrm>
              <a:off x="5342586" y="3614700"/>
              <a:ext cx="2464983" cy="1671950"/>
            </a:xfrm>
            <a:prstGeom prst="roundRect">
              <a:avLst/>
            </a:prstGeom>
            <a:solidFill>
              <a:schemeClr val="bg1"/>
            </a:solidFill>
            <a:ln w="28575">
              <a:solidFill>
                <a:srgbClr val="F47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latin typeface="Montserrat" pitchFamily="2" charset="77"/>
              </a:endParaRPr>
            </a:p>
          </p:txBody>
        </p:sp>
        <p:sp>
          <p:nvSpPr>
            <p:cNvPr id="9" name="TextBox 8">
              <a:extLst>
                <a:ext uri="{FF2B5EF4-FFF2-40B4-BE49-F238E27FC236}">
                  <a16:creationId xmlns:a16="http://schemas.microsoft.com/office/drawing/2014/main" id="{FF8A29EA-F9A1-7306-2BB5-EBD33A101953}"/>
                </a:ext>
              </a:extLst>
            </p:cNvPr>
            <p:cNvSpPr txBox="1"/>
            <p:nvPr/>
          </p:nvSpPr>
          <p:spPr>
            <a:xfrm>
              <a:off x="5342586" y="3769711"/>
              <a:ext cx="2464983" cy="1077217"/>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02870" tIns="51435" rIns="102870" bIns="51435" numCol="1" spcCol="0" rtlCol="0" fromWordArt="0" anchor="t" anchorCtr="0" forceAA="0" compatLnSpc="1">
              <a:prstTxWarp prst="textNoShape">
                <a:avLst/>
              </a:prstTxWarp>
              <a:spAutoFit/>
            </a:bodyPr>
            <a:lstStyle/>
            <a:p>
              <a:pPr algn="ctr"/>
              <a:r>
                <a:rPr lang="en-US" sz="2250" dirty="0">
                  <a:solidFill>
                    <a:srgbClr val="07074E"/>
                  </a:solidFill>
                  <a:latin typeface="Montserrat" pitchFamily="2" charset="77"/>
                  <a:ea typeface="+mn-lt"/>
                  <a:cs typeface="+mn-lt"/>
                </a:rPr>
                <a:t>Synchrotron</a:t>
              </a:r>
            </a:p>
            <a:p>
              <a:pPr algn="ctr"/>
              <a:r>
                <a:rPr lang="en-US" sz="2700" dirty="0">
                  <a:solidFill>
                    <a:srgbClr val="07074E"/>
                  </a:solidFill>
                  <a:latin typeface="Montserrat" pitchFamily="2" charset="77"/>
                  <a:ea typeface="+mn-lt"/>
                  <a:cs typeface="+mn-lt"/>
                </a:rPr>
                <a:t>Tomography</a:t>
              </a:r>
              <a:endParaRPr lang="en-US" sz="2250" dirty="0">
                <a:solidFill>
                  <a:srgbClr val="07074E"/>
                </a:solidFill>
                <a:latin typeface="Montserrat" pitchFamily="2" charset="77"/>
                <a:ea typeface="+mn-lt"/>
                <a:cs typeface="+mn-lt"/>
              </a:endParaRPr>
            </a:p>
            <a:p>
              <a:pPr algn="ctr"/>
              <a:r>
                <a:rPr lang="en-US" sz="2250" dirty="0">
                  <a:solidFill>
                    <a:srgbClr val="07074E"/>
                  </a:solidFill>
                  <a:latin typeface="Montserrat" pitchFamily="2" charset="77"/>
                  <a:ea typeface="+mn-lt"/>
                  <a:cs typeface="+mn-lt"/>
                </a:rPr>
                <a:t>@ BEATS</a:t>
              </a:r>
            </a:p>
          </p:txBody>
        </p:sp>
      </p:grpSp>
      <p:sp>
        <p:nvSpPr>
          <p:cNvPr id="10" name="Arrow: Right 9">
            <a:extLst>
              <a:ext uri="{FF2B5EF4-FFF2-40B4-BE49-F238E27FC236}">
                <a16:creationId xmlns:a16="http://schemas.microsoft.com/office/drawing/2014/main" id="{251B366E-7EAC-B095-5787-C178B09B187E}"/>
              </a:ext>
            </a:extLst>
          </p:cNvPr>
          <p:cNvSpPr/>
          <p:nvPr/>
        </p:nvSpPr>
        <p:spPr>
          <a:xfrm rot="10800000">
            <a:off x="6918206" y="5952856"/>
            <a:ext cx="1018808" cy="276825"/>
          </a:xfrm>
          <a:prstGeom prst="rightArrow">
            <a:avLst/>
          </a:prstGeom>
          <a:solidFill>
            <a:srgbClr val="F4711F"/>
          </a:solidFill>
          <a:ln w="38100">
            <a:solidFill>
              <a:srgbClr val="F47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dirty="0">
              <a:latin typeface="Montserrat" pitchFamily="2" charset="77"/>
            </a:endParaRPr>
          </a:p>
        </p:txBody>
      </p:sp>
      <p:sp>
        <p:nvSpPr>
          <p:cNvPr id="11" name="Arrow: Right 10">
            <a:extLst>
              <a:ext uri="{FF2B5EF4-FFF2-40B4-BE49-F238E27FC236}">
                <a16:creationId xmlns:a16="http://schemas.microsoft.com/office/drawing/2014/main" id="{90528527-3456-7F6F-7979-1F15C8C09F0C}"/>
              </a:ext>
            </a:extLst>
          </p:cNvPr>
          <p:cNvSpPr/>
          <p:nvPr/>
        </p:nvSpPr>
        <p:spPr>
          <a:xfrm rot="7550307">
            <a:off x="7275459" y="7404104"/>
            <a:ext cx="1441179" cy="276825"/>
          </a:xfrm>
          <a:prstGeom prst="rightArrow">
            <a:avLst/>
          </a:prstGeom>
          <a:solidFill>
            <a:srgbClr val="F4711F"/>
          </a:solidFill>
          <a:ln w="38100">
            <a:solidFill>
              <a:srgbClr val="F47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dirty="0">
              <a:latin typeface="Montserrat" pitchFamily="2" charset="77"/>
            </a:endParaRPr>
          </a:p>
        </p:txBody>
      </p:sp>
      <p:sp>
        <p:nvSpPr>
          <p:cNvPr id="12" name="Arrow: Right 11">
            <a:extLst>
              <a:ext uri="{FF2B5EF4-FFF2-40B4-BE49-F238E27FC236}">
                <a16:creationId xmlns:a16="http://schemas.microsoft.com/office/drawing/2014/main" id="{15307437-6867-ADF4-1951-1B42A6507030}"/>
              </a:ext>
            </a:extLst>
          </p:cNvPr>
          <p:cNvSpPr/>
          <p:nvPr/>
        </p:nvSpPr>
        <p:spPr>
          <a:xfrm rot="19790448">
            <a:off x="10669270" y="4681106"/>
            <a:ext cx="1414201" cy="324782"/>
          </a:xfrm>
          <a:prstGeom prst="rightArrow">
            <a:avLst/>
          </a:prstGeom>
          <a:solidFill>
            <a:srgbClr val="F4711F"/>
          </a:solidFill>
          <a:ln w="38100">
            <a:solidFill>
              <a:srgbClr val="F47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dirty="0">
              <a:latin typeface="Montserrat" pitchFamily="2" charset="77"/>
            </a:endParaRPr>
          </a:p>
        </p:txBody>
      </p:sp>
      <p:sp>
        <p:nvSpPr>
          <p:cNvPr id="13" name="Arrow: Right 12">
            <a:extLst>
              <a:ext uri="{FF2B5EF4-FFF2-40B4-BE49-F238E27FC236}">
                <a16:creationId xmlns:a16="http://schemas.microsoft.com/office/drawing/2014/main" id="{68C27A66-584F-89FC-17E0-1B091C81FBA3}"/>
              </a:ext>
            </a:extLst>
          </p:cNvPr>
          <p:cNvSpPr/>
          <p:nvPr/>
        </p:nvSpPr>
        <p:spPr>
          <a:xfrm rot="1962666">
            <a:off x="10652675" y="7060917"/>
            <a:ext cx="1310346" cy="252357"/>
          </a:xfrm>
          <a:prstGeom prst="rightArrow">
            <a:avLst/>
          </a:prstGeom>
          <a:solidFill>
            <a:srgbClr val="F4711F"/>
          </a:solidFill>
          <a:ln w="38100">
            <a:solidFill>
              <a:srgbClr val="F47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dirty="0">
              <a:latin typeface="Montserrat" pitchFamily="2" charset="77"/>
            </a:endParaRPr>
          </a:p>
        </p:txBody>
      </p:sp>
      <p:sp>
        <p:nvSpPr>
          <p:cNvPr id="14" name="Rectangle: Rounded Corners 13">
            <a:extLst>
              <a:ext uri="{FF2B5EF4-FFF2-40B4-BE49-F238E27FC236}">
                <a16:creationId xmlns:a16="http://schemas.microsoft.com/office/drawing/2014/main" id="{D2B1096D-7CAD-4D27-AD99-600CF93B5AF6}"/>
              </a:ext>
            </a:extLst>
          </p:cNvPr>
          <p:cNvSpPr/>
          <p:nvPr/>
        </p:nvSpPr>
        <p:spPr>
          <a:xfrm>
            <a:off x="6003958" y="8522109"/>
            <a:ext cx="4450655" cy="587709"/>
          </a:xfrm>
          <a:prstGeom prst="roundRect">
            <a:avLst/>
          </a:prstGeom>
          <a:solidFill>
            <a:schemeClr val="bg1"/>
          </a:solidFill>
          <a:ln w="28575">
            <a:solidFill>
              <a:srgbClr val="0F14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25" dirty="0">
                <a:solidFill>
                  <a:srgbClr val="07074E"/>
                </a:solidFill>
                <a:latin typeface="Montserrat" pitchFamily="2" charset="77"/>
                <a:ea typeface="+mn-lt"/>
                <a:cs typeface="+mn-lt"/>
              </a:rPr>
              <a:t>Services to Industry and Private Sector</a:t>
            </a:r>
            <a:endParaRPr lang="en-US" sz="2025" dirty="0">
              <a:latin typeface="Montserrat" pitchFamily="2" charset="77"/>
            </a:endParaRPr>
          </a:p>
        </p:txBody>
      </p:sp>
      <p:sp>
        <p:nvSpPr>
          <p:cNvPr id="27" name="TextBox 1">
            <a:extLst>
              <a:ext uri="{FF2B5EF4-FFF2-40B4-BE49-F238E27FC236}">
                <a16:creationId xmlns:a16="http://schemas.microsoft.com/office/drawing/2014/main" id="{ED2423E7-E3E7-F298-CE73-702EDB68CBE3}"/>
              </a:ext>
            </a:extLst>
          </p:cNvPr>
          <p:cNvSpPr txBox="1"/>
          <p:nvPr/>
        </p:nvSpPr>
        <p:spPr>
          <a:xfrm>
            <a:off x="11047044" y="9226824"/>
            <a:ext cx="5379006" cy="588623"/>
          </a:xfrm>
          <a:prstGeom prst="rect">
            <a:avLst/>
          </a:prstGeom>
          <a:noFill/>
        </p:spPr>
        <p:txBody>
          <a:bodyPr wrap="square" lIns="102870" tIns="51435" rIns="102870" bIns="51435"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150" dirty="0">
                <a:solidFill>
                  <a:srgbClr val="F37121"/>
                </a:solidFill>
                <a:latin typeface="Montserrat" pitchFamily="2" charset="77"/>
                <a:ea typeface="+mn-lt"/>
                <a:cs typeface="+mn-lt"/>
              </a:rPr>
              <a:t>BEATS scientific case</a:t>
            </a:r>
          </a:p>
        </p:txBody>
      </p:sp>
      <p:sp>
        <p:nvSpPr>
          <p:cNvPr id="28" name="Rectangle: Rounded Corners 27">
            <a:extLst>
              <a:ext uri="{FF2B5EF4-FFF2-40B4-BE49-F238E27FC236}">
                <a16:creationId xmlns:a16="http://schemas.microsoft.com/office/drawing/2014/main" id="{BBF277FB-1191-CDC0-50BC-A0B12801D193}"/>
              </a:ext>
            </a:extLst>
          </p:cNvPr>
          <p:cNvSpPr/>
          <p:nvPr/>
        </p:nvSpPr>
        <p:spPr>
          <a:xfrm>
            <a:off x="2606914" y="5212673"/>
            <a:ext cx="4005815" cy="2122325"/>
          </a:xfrm>
          <a:prstGeom prst="roundRect">
            <a:avLst/>
          </a:prstGeom>
          <a:solidFill>
            <a:schemeClr val="bg1"/>
          </a:solidFill>
          <a:ln w="28575">
            <a:solidFill>
              <a:srgbClr val="0F145B"/>
            </a:solidFill>
          </a:ln>
        </p:spPr>
        <p:style>
          <a:lnRef idx="2">
            <a:schemeClr val="accent1">
              <a:shade val="50000"/>
            </a:schemeClr>
          </a:lnRef>
          <a:fillRef idx="1">
            <a:schemeClr val="accent1"/>
          </a:fillRef>
          <a:effectRef idx="0">
            <a:schemeClr val="accent1"/>
          </a:effectRef>
          <a:fontRef idx="minor">
            <a:schemeClr val="lt1"/>
          </a:fontRef>
        </p:style>
        <p:txBody>
          <a:bodyPr lIns="102870" tIns="51435" rIns="102870" bIns="51435" rtlCol="0" anchor="t"/>
          <a:lstStyle/>
          <a:p>
            <a:r>
              <a:rPr lang="en-US" sz="2025" dirty="0">
                <a:solidFill>
                  <a:srgbClr val="07074E"/>
                </a:solidFill>
                <a:latin typeface="Montserrat" pitchFamily="2" charset="77"/>
                <a:ea typeface="+mn-lt"/>
                <a:cs typeface="+mn-lt"/>
              </a:rPr>
              <a:t>Agriculture and Environment</a:t>
            </a:r>
          </a:p>
          <a:p>
            <a:pPr marL="321462" indent="-321462">
              <a:buFont typeface="Arial"/>
              <a:buChar char="•"/>
            </a:pPr>
            <a:r>
              <a:rPr lang="en-US" sz="2025" dirty="0">
                <a:solidFill>
                  <a:srgbClr val="07074E"/>
                </a:solidFill>
                <a:latin typeface="Montserrat" pitchFamily="2" charset="77"/>
                <a:ea typeface="+mn-lt"/>
                <a:cs typeface="+mn-lt"/>
              </a:rPr>
              <a:t>Simulation of rock properties</a:t>
            </a:r>
          </a:p>
          <a:p>
            <a:pPr marL="321462" indent="-321462">
              <a:buFont typeface="Arial"/>
              <a:buChar char="•"/>
            </a:pPr>
            <a:r>
              <a:rPr lang="en-US" sz="2025" dirty="0">
                <a:solidFill>
                  <a:srgbClr val="07074E"/>
                </a:solidFill>
                <a:latin typeface="Montserrat" pitchFamily="2" charset="77"/>
                <a:ea typeface="+mn-lt"/>
                <a:cs typeface="+mn-lt"/>
              </a:rPr>
              <a:t>Soil characterization</a:t>
            </a:r>
          </a:p>
          <a:p>
            <a:pPr marL="321462" indent="-321462">
              <a:buFont typeface="Arial"/>
              <a:buChar char="•"/>
            </a:pPr>
            <a:r>
              <a:rPr lang="en-GB" sz="2025" dirty="0">
                <a:solidFill>
                  <a:srgbClr val="07074E"/>
                </a:solidFill>
                <a:latin typeface="Montserrat" pitchFamily="2" charset="77"/>
                <a:ea typeface="+mn-lt"/>
                <a:cs typeface="+mn-lt"/>
              </a:rPr>
              <a:t>Sustainable agriculture</a:t>
            </a:r>
            <a:endParaRPr lang="en-US" sz="2025" dirty="0">
              <a:solidFill>
                <a:srgbClr val="07074E"/>
              </a:solidFill>
              <a:latin typeface="Montserrat" pitchFamily="2" charset="77"/>
              <a:ea typeface="+mn-lt"/>
              <a:cs typeface="+mn-lt"/>
            </a:endParaRPr>
          </a:p>
        </p:txBody>
      </p:sp>
      <p:pic>
        <p:nvPicPr>
          <p:cNvPr id="29" name="Image11">
            <a:extLst>
              <a:ext uri="{FF2B5EF4-FFF2-40B4-BE49-F238E27FC236}">
                <a16:creationId xmlns:a16="http://schemas.microsoft.com/office/drawing/2014/main" id="{34ACE7AB-E191-3CA3-2E2F-14C066247D73}"/>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3280692" y="7379228"/>
            <a:ext cx="2682719" cy="1082283"/>
          </a:xfrm>
          <a:prstGeom prst="rect">
            <a:avLst/>
          </a:prstGeom>
        </p:spPr>
      </p:pic>
      <p:pic>
        <p:nvPicPr>
          <p:cNvPr id="30" name="Image4">
            <a:extLst>
              <a:ext uri="{FF2B5EF4-FFF2-40B4-BE49-F238E27FC236}">
                <a16:creationId xmlns:a16="http://schemas.microsoft.com/office/drawing/2014/main" id="{8DD08ACF-CDA5-8723-7BEA-B12D02A02DC0}"/>
              </a:ext>
            </a:extLst>
          </p:cNvPr>
          <p:cNvPicPr/>
          <p:nvPr/>
        </p:nvPicPr>
        <p:blipFill rotWithShape="1">
          <a:blip r:embed="rId3" cstate="screen">
            <a:extLst>
              <a:ext uri="{BEBA8EAE-BF5A-486C-A8C5-ECC9F3942E4B}">
                <a14:imgProps xmlns:a14="http://schemas.microsoft.com/office/drawing/2010/main">
                  <a14:imgLayer r:embed="rId4">
                    <a14:imgEffect>
                      <a14:backgroundRemoval t="0" b="97025" l="0" r="100000"/>
                    </a14:imgEffect>
                  </a14:imgLayer>
                </a14:imgProps>
              </a:ext>
              <a:ext uri="{28A0092B-C50C-407E-A947-70E740481C1C}">
                <a14:useLocalDpi xmlns:a14="http://schemas.microsoft.com/office/drawing/2010/main"/>
              </a:ext>
            </a:extLst>
          </a:blip>
          <a:srcRect/>
          <a:stretch/>
        </p:blipFill>
        <p:spPr bwMode="auto">
          <a:xfrm>
            <a:off x="10531997" y="1625014"/>
            <a:ext cx="1172699" cy="2735327"/>
          </a:xfrm>
          <a:prstGeom prst="rect">
            <a:avLst/>
          </a:prstGeom>
        </p:spPr>
      </p:pic>
      <p:pic>
        <p:nvPicPr>
          <p:cNvPr id="31" name="Picture 30">
            <a:extLst>
              <a:ext uri="{FF2B5EF4-FFF2-40B4-BE49-F238E27FC236}">
                <a16:creationId xmlns:a16="http://schemas.microsoft.com/office/drawing/2014/main" id="{ADEA7A97-A521-2204-0F7B-25B855897A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52353" y="1410938"/>
            <a:ext cx="2630792" cy="1467075"/>
          </a:xfrm>
          <a:prstGeom prst="rect">
            <a:avLst/>
          </a:prstGeom>
        </p:spPr>
      </p:pic>
      <p:sp>
        <p:nvSpPr>
          <p:cNvPr id="32" name="正方形/長方形 6">
            <a:extLst>
              <a:ext uri="{FF2B5EF4-FFF2-40B4-BE49-F238E27FC236}">
                <a16:creationId xmlns:a16="http://schemas.microsoft.com/office/drawing/2014/main" id="{8656CEFB-F69D-4052-2123-E24F4A586BA0}"/>
              </a:ext>
            </a:extLst>
          </p:cNvPr>
          <p:cNvSpPr/>
          <p:nvPr/>
        </p:nvSpPr>
        <p:spPr>
          <a:xfrm>
            <a:off x="14182249" y="1171050"/>
            <a:ext cx="1374094" cy="300082"/>
          </a:xfrm>
          <a:prstGeom prst="rect">
            <a:avLst/>
          </a:prstGeom>
          <a:noFill/>
        </p:spPr>
        <p:txBody>
          <a:bodyPr wrap="none">
            <a:spAutoFit/>
          </a:bodyPr>
          <a:lstStyle/>
          <a:p>
            <a:r>
              <a:rPr lang="en-US" sz="1350" dirty="0">
                <a:solidFill>
                  <a:srgbClr val="07074E"/>
                </a:solidFill>
                <a:latin typeface="Montserrat" pitchFamily="2" charset="77"/>
                <a:cs typeface="Calibri"/>
              </a:rPr>
              <a:t>Bone implant</a:t>
            </a:r>
          </a:p>
        </p:txBody>
      </p:sp>
      <p:sp>
        <p:nvSpPr>
          <p:cNvPr id="33" name="正方形/長方形 6">
            <a:extLst>
              <a:ext uri="{FF2B5EF4-FFF2-40B4-BE49-F238E27FC236}">
                <a16:creationId xmlns:a16="http://schemas.microsoft.com/office/drawing/2014/main" id="{F0306F2C-681E-B865-96C0-E56A690CB9F2}"/>
              </a:ext>
            </a:extLst>
          </p:cNvPr>
          <p:cNvSpPr/>
          <p:nvPr/>
        </p:nvSpPr>
        <p:spPr>
          <a:xfrm>
            <a:off x="10129481" y="1288810"/>
            <a:ext cx="1575215" cy="507831"/>
          </a:xfrm>
          <a:prstGeom prst="rect">
            <a:avLst/>
          </a:prstGeom>
          <a:noFill/>
        </p:spPr>
        <p:txBody>
          <a:bodyPr wrap="square">
            <a:spAutoFit/>
          </a:bodyPr>
          <a:lstStyle/>
          <a:p>
            <a:r>
              <a:rPr lang="en-US" sz="1350" dirty="0">
                <a:solidFill>
                  <a:srgbClr val="07074E"/>
                </a:solidFill>
                <a:latin typeface="Montserrat" pitchFamily="2" charset="77"/>
                <a:cs typeface="Calibri"/>
              </a:rPr>
              <a:t>Mineralized algae (red sea)</a:t>
            </a:r>
          </a:p>
        </p:txBody>
      </p:sp>
      <p:sp>
        <p:nvSpPr>
          <p:cNvPr id="34" name="正方形/長方形 6">
            <a:extLst>
              <a:ext uri="{FF2B5EF4-FFF2-40B4-BE49-F238E27FC236}">
                <a16:creationId xmlns:a16="http://schemas.microsoft.com/office/drawing/2014/main" id="{C1DD3E21-35E8-CE55-EDA4-03712BD61474}"/>
              </a:ext>
            </a:extLst>
          </p:cNvPr>
          <p:cNvSpPr/>
          <p:nvPr/>
        </p:nvSpPr>
        <p:spPr>
          <a:xfrm>
            <a:off x="3284787" y="8420372"/>
            <a:ext cx="1746461" cy="334707"/>
          </a:xfrm>
          <a:prstGeom prst="rect">
            <a:avLst/>
          </a:prstGeom>
          <a:noFill/>
          <a:ln>
            <a:noFill/>
          </a:ln>
        </p:spPr>
        <p:txBody>
          <a:bodyPr wrap="square">
            <a:spAutoFit/>
          </a:bodyPr>
          <a:lstStyle/>
          <a:p>
            <a:r>
              <a:rPr lang="en-US" sz="1575" dirty="0">
                <a:solidFill>
                  <a:srgbClr val="07074E"/>
                </a:solidFill>
                <a:latin typeface="Montserrat" pitchFamily="2" charset="77"/>
                <a:cs typeface="Calibri"/>
              </a:rPr>
              <a:t>Sandstone core</a:t>
            </a:r>
          </a:p>
        </p:txBody>
      </p:sp>
      <p:pic>
        <p:nvPicPr>
          <p:cNvPr id="35" name="Picture 34">
            <a:extLst>
              <a:ext uri="{FF2B5EF4-FFF2-40B4-BE49-F238E27FC236}">
                <a16:creationId xmlns:a16="http://schemas.microsoft.com/office/drawing/2014/main" id="{AB4D2AE7-7C34-DBE1-6F82-F0EDE757885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24487" y="1957868"/>
            <a:ext cx="2809598" cy="1819949"/>
          </a:xfrm>
          <a:prstGeom prst="rect">
            <a:avLst/>
          </a:prstGeom>
        </p:spPr>
      </p:pic>
      <p:sp>
        <p:nvSpPr>
          <p:cNvPr id="36" name="正方形/長方形 6">
            <a:extLst>
              <a:ext uri="{FF2B5EF4-FFF2-40B4-BE49-F238E27FC236}">
                <a16:creationId xmlns:a16="http://schemas.microsoft.com/office/drawing/2014/main" id="{DCFF5E7B-130D-DE6E-B5E1-7BCB01D9167A}"/>
              </a:ext>
            </a:extLst>
          </p:cNvPr>
          <p:cNvSpPr/>
          <p:nvPr/>
        </p:nvSpPr>
        <p:spPr>
          <a:xfrm>
            <a:off x="8363765" y="3785408"/>
            <a:ext cx="1868591" cy="300082"/>
          </a:xfrm>
          <a:prstGeom prst="rect">
            <a:avLst/>
          </a:prstGeom>
          <a:noFill/>
        </p:spPr>
        <p:txBody>
          <a:bodyPr wrap="square">
            <a:spAutoFit/>
          </a:bodyPr>
          <a:lstStyle/>
          <a:p>
            <a:r>
              <a:rPr lang="en-US" sz="1350" dirty="0">
                <a:solidFill>
                  <a:srgbClr val="07074E"/>
                </a:solidFill>
                <a:latin typeface="Montserrat" pitchFamily="2" charset="77"/>
                <a:cs typeface="Calibri"/>
              </a:rPr>
              <a:t>Roman glass</a:t>
            </a:r>
          </a:p>
        </p:txBody>
      </p:sp>
      <p:pic>
        <p:nvPicPr>
          <p:cNvPr id="37" name="Picture 36">
            <a:extLst>
              <a:ext uri="{FF2B5EF4-FFF2-40B4-BE49-F238E27FC236}">
                <a16:creationId xmlns:a16="http://schemas.microsoft.com/office/drawing/2014/main" id="{647BCA83-F691-9AB3-DCE9-AA5D58C1B7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442912" y="5295900"/>
            <a:ext cx="4381208" cy="1559189"/>
          </a:xfrm>
          <a:prstGeom prst="rect">
            <a:avLst/>
          </a:prstGeom>
        </p:spPr>
      </p:pic>
      <p:sp>
        <p:nvSpPr>
          <p:cNvPr id="38" name="Shape 453">
            <a:extLst>
              <a:ext uri="{FF2B5EF4-FFF2-40B4-BE49-F238E27FC236}">
                <a16:creationId xmlns:a16="http://schemas.microsoft.com/office/drawing/2014/main" id="{CAAB9D66-A6DA-DC29-D57F-575125629EEF}"/>
              </a:ext>
            </a:extLst>
          </p:cNvPr>
          <p:cNvSpPr/>
          <p:nvPr/>
        </p:nvSpPr>
        <p:spPr>
          <a:xfrm>
            <a:off x="3195382" y="465354"/>
            <a:ext cx="12205355" cy="67710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indent="28575" algn="ctr" defTabSz="485773">
              <a:defRPr sz="4900" b="1">
                <a:solidFill>
                  <a:srgbClr val="0000FF"/>
                </a:solidFill>
              </a:defRPr>
            </a:lvl1pPr>
          </a:lstStyle>
          <a:p>
            <a:pPr defTabSz="964373">
              <a:defRPr sz="1800"/>
            </a:pPr>
            <a:r>
              <a:rPr lang="en-US" sz="4400" dirty="0">
                <a:latin typeface="Times New Roman"/>
                <a:cs typeface="Times New Roman"/>
                <a:sym typeface="Arial"/>
              </a:rPr>
              <a:t>4. ID10 - BEATS </a:t>
            </a:r>
            <a:r>
              <a:rPr lang="en-US" sz="4400" i="1" dirty="0">
                <a:latin typeface="Times New Roman"/>
                <a:cs typeface="Times New Roman"/>
                <a:sym typeface="Arial"/>
              </a:rPr>
              <a:t>……cont.</a:t>
            </a:r>
            <a:endParaRPr lang="en-US" sz="4400" i="1" dirty="0">
              <a:latin typeface="Times New Roman"/>
              <a:cs typeface="Times New Roman"/>
            </a:endParaRPr>
          </a:p>
        </p:txBody>
      </p:sp>
    </p:spTree>
    <p:extLst>
      <p:ext uri="{BB962C8B-B14F-4D97-AF65-F5344CB8AC3E}">
        <p14:creationId xmlns:p14="http://schemas.microsoft.com/office/powerpoint/2010/main" val="34914735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9F78D2-9A15-41EA-BEEA-168F953367C7}"/>
              </a:ext>
            </a:extLst>
          </p:cNvPr>
          <p:cNvSpPr txBox="1"/>
          <p:nvPr/>
        </p:nvSpPr>
        <p:spPr>
          <a:xfrm>
            <a:off x="8612491" y="8123027"/>
            <a:ext cx="7603637" cy="1675137"/>
          </a:xfrm>
          <a:prstGeom prst="rect">
            <a:avLst/>
          </a:prstGeom>
          <a:noFill/>
        </p:spPr>
        <p:txBody>
          <a:bodyPr wrap="square" lIns="102867" tIns="51434" rIns="102867" bIns="51434" rtlCol="0" anchor="t">
            <a:spAutoFit/>
          </a:bodyPr>
          <a:lstStyle/>
          <a:p>
            <a:pPr marL="321471" indent="-321471" defTabSz="1028706">
              <a:buFont typeface="Arial" panose="020B0604020202020204" pitchFamily="34" charset="0"/>
              <a:buChar char="•"/>
              <a:defRPr/>
            </a:pPr>
            <a:r>
              <a:rPr lang="en-GB" sz="2042" dirty="0">
                <a:latin typeface="Montserrat Thin"/>
              </a:rPr>
              <a:t>Glass spheres (diameter ~300 micron)</a:t>
            </a:r>
          </a:p>
          <a:p>
            <a:pPr marL="321471" indent="-321471" defTabSz="1028706">
              <a:buFont typeface="Arial" panose="020B0604020202020204" pitchFamily="34" charset="0"/>
              <a:buChar char="•"/>
              <a:defRPr/>
            </a:pPr>
            <a:r>
              <a:rPr lang="en-GB" sz="2042" dirty="0">
                <a:latin typeface="Montserrat Thin"/>
              </a:rPr>
              <a:t>4.5 micron voxel size</a:t>
            </a:r>
          </a:p>
          <a:p>
            <a:pPr marL="321471" indent="-321471">
              <a:buFont typeface="Arial" panose="020B0604020202020204" pitchFamily="34" charset="0"/>
              <a:buChar char="•"/>
              <a:defRPr/>
            </a:pPr>
            <a:r>
              <a:rPr lang="en-GB" sz="2042" dirty="0">
                <a:latin typeface="Montserrat Thin"/>
              </a:rPr>
              <a:t>Phase contrast image obtained from 1000 radiographs; 180 degrees rotation</a:t>
            </a:r>
          </a:p>
          <a:p>
            <a:pPr marL="321471" indent="-321471" defTabSz="1028706">
              <a:buFont typeface="Arial" panose="020B0604020202020204" pitchFamily="34" charset="0"/>
              <a:buChar char="•"/>
              <a:defRPr/>
            </a:pPr>
            <a:r>
              <a:rPr lang="en-GB" sz="2042" dirty="0">
                <a:latin typeface="Montserrat Thin"/>
              </a:rPr>
              <a:t>Total scan time: 12 s</a:t>
            </a:r>
          </a:p>
        </p:txBody>
      </p:sp>
      <p:pic>
        <p:nvPicPr>
          <p:cNvPr id="12" name="Picture 11">
            <a:extLst>
              <a:ext uri="{FF2B5EF4-FFF2-40B4-BE49-F238E27FC236}">
                <a16:creationId xmlns:a16="http://schemas.microsoft.com/office/drawing/2014/main" id="{606B533F-1AEE-43E0-9259-9D8DD6F33A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9780" y="4186833"/>
            <a:ext cx="6257760" cy="4693320"/>
          </a:xfrm>
          <a:prstGeom prst="rect">
            <a:avLst/>
          </a:prstGeom>
        </p:spPr>
      </p:pic>
      <p:pic>
        <p:nvPicPr>
          <p:cNvPr id="10" name="Picture 9">
            <a:extLst>
              <a:ext uri="{FF2B5EF4-FFF2-40B4-BE49-F238E27FC236}">
                <a16:creationId xmlns:a16="http://schemas.microsoft.com/office/drawing/2014/main" id="{0663A9B1-C30A-4DB1-97F7-7910C18B16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71850" y="3218381"/>
            <a:ext cx="3333446" cy="4162521"/>
          </a:xfrm>
          <a:prstGeom prst="rect">
            <a:avLst/>
          </a:prstGeom>
        </p:spPr>
      </p:pic>
      <p:pic>
        <p:nvPicPr>
          <p:cNvPr id="3" name="Picture 2">
            <a:extLst>
              <a:ext uri="{FF2B5EF4-FFF2-40B4-BE49-F238E27FC236}">
                <a16:creationId xmlns:a16="http://schemas.microsoft.com/office/drawing/2014/main" id="{01A44AC0-455A-442E-9961-5D243717A9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78998" y="1326727"/>
            <a:ext cx="5737130" cy="6525644"/>
          </a:xfrm>
          <a:prstGeom prst="rect">
            <a:avLst/>
          </a:prstGeom>
        </p:spPr>
      </p:pic>
      <p:sp>
        <p:nvSpPr>
          <p:cNvPr id="5" name="TextBox 4">
            <a:extLst>
              <a:ext uri="{FF2B5EF4-FFF2-40B4-BE49-F238E27FC236}">
                <a16:creationId xmlns:a16="http://schemas.microsoft.com/office/drawing/2014/main" id="{4A7F2539-0A82-4695-A707-80ACAF959AAA}"/>
              </a:ext>
            </a:extLst>
          </p:cNvPr>
          <p:cNvSpPr txBox="1"/>
          <p:nvPr/>
        </p:nvSpPr>
        <p:spPr>
          <a:xfrm>
            <a:off x="2442507" y="2393726"/>
            <a:ext cx="13147923" cy="507831"/>
          </a:xfrm>
          <a:prstGeom prst="rect">
            <a:avLst/>
          </a:prstGeom>
          <a:noFill/>
        </p:spPr>
        <p:txBody>
          <a:bodyPr wrap="square" rtlCol="0">
            <a:spAutoFit/>
          </a:bodyPr>
          <a:lstStyle/>
          <a:p>
            <a:pPr defTabSz="1028706">
              <a:defRPr/>
            </a:pPr>
            <a:r>
              <a:rPr lang="en-GB" sz="2700" dirty="0">
                <a:solidFill>
                  <a:prstClr val="black"/>
                </a:solidFill>
                <a:latin typeface="Montserrat Thin" pitchFamily="2" charset="0"/>
              </a:rPr>
              <a:t>11 May 2023 – First BEATS scan</a:t>
            </a:r>
          </a:p>
        </p:txBody>
      </p:sp>
      <p:sp>
        <p:nvSpPr>
          <p:cNvPr id="6" name="Shape 453">
            <a:extLst>
              <a:ext uri="{FF2B5EF4-FFF2-40B4-BE49-F238E27FC236}">
                <a16:creationId xmlns:a16="http://schemas.microsoft.com/office/drawing/2014/main" id="{BDD5B66B-8A7A-A17C-D76C-FA85258B13CA}"/>
              </a:ext>
            </a:extLst>
          </p:cNvPr>
          <p:cNvSpPr/>
          <p:nvPr/>
        </p:nvSpPr>
        <p:spPr>
          <a:xfrm>
            <a:off x="3195382" y="465354"/>
            <a:ext cx="12205355" cy="67710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indent="28575" algn="ctr" defTabSz="485773">
              <a:defRPr sz="4900" b="1">
                <a:solidFill>
                  <a:srgbClr val="0000FF"/>
                </a:solidFill>
              </a:defRPr>
            </a:lvl1pPr>
          </a:lstStyle>
          <a:p>
            <a:pPr defTabSz="964373">
              <a:defRPr sz="1800"/>
            </a:pPr>
            <a:r>
              <a:rPr lang="en-US" sz="4400" dirty="0">
                <a:latin typeface="Times New Roman"/>
                <a:cs typeface="Times New Roman"/>
                <a:sym typeface="Arial"/>
              </a:rPr>
              <a:t>4. ID10 - BEATS </a:t>
            </a:r>
            <a:r>
              <a:rPr lang="en-US" sz="4400" i="1" dirty="0">
                <a:latin typeface="Times New Roman"/>
                <a:cs typeface="Times New Roman"/>
                <a:sym typeface="Arial"/>
              </a:rPr>
              <a:t>……cont.</a:t>
            </a:r>
            <a:endParaRPr lang="en-US" sz="4400" i="1" dirty="0">
              <a:latin typeface="Times New Roman"/>
              <a:cs typeface="Times New Roman"/>
            </a:endParaRPr>
          </a:p>
        </p:txBody>
      </p:sp>
    </p:spTree>
    <p:extLst>
      <p:ext uri="{BB962C8B-B14F-4D97-AF65-F5344CB8AC3E}">
        <p14:creationId xmlns:p14="http://schemas.microsoft.com/office/powerpoint/2010/main" val="23763567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AECA51-A2E8-E309-3836-C21C68D06447}"/>
              </a:ext>
            </a:extLst>
          </p:cNvPr>
          <p:cNvSpPr/>
          <p:nvPr/>
        </p:nvSpPr>
        <p:spPr>
          <a:xfrm>
            <a:off x="2667000" y="8608076"/>
            <a:ext cx="13716000" cy="77724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3150" b="1" dirty="0">
                <a:solidFill>
                  <a:schemeClr val="bg1"/>
                </a:solidFill>
              </a:rPr>
              <a:t>BEATS: Comparison BEATS – PSI TOMCAT</a:t>
            </a:r>
          </a:p>
        </p:txBody>
      </p:sp>
      <p:pic>
        <p:nvPicPr>
          <p:cNvPr id="20" name="Picture 19" descr="A screenshot of a screen&#10;&#10;Description automatically generated">
            <a:extLst>
              <a:ext uri="{FF2B5EF4-FFF2-40B4-BE49-F238E27FC236}">
                <a16:creationId xmlns:a16="http://schemas.microsoft.com/office/drawing/2014/main" id="{49384695-6332-D23D-AC43-B6D3278B3ED9}"/>
              </a:ext>
            </a:extLst>
          </p:cNvPr>
          <p:cNvPicPr>
            <a:picLocks noChangeAspect="1"/>
          </p:cNvPicPr>
          <p:nvPr/>
        </p:nvPicPr>
        <p:blipFill rotWithShape="1">
          <a:blip r:embed="rId2"/>
          <a:srcRect l="2313" t="12310" r="69950" b="84293"/>
          <a:stretch/>
        </p:blipFill>
        <p:spPr>
          <a:xfrm>
            <a:off x="2801401" y="1562100"/>
            <a:ext cx="3322511" cy="254313"/>
          </a:xfrm>
          <a:prstGeom prst="rect">
            <a:avLst/>
          </a:prstGeom>
        </p:spPr>
      </p:pic>
      <p:pic>
        <p:nvPicPr>
          <p:cNvPr id="2" name="Picture 1" descr="A screenshot of a screen&#10;&#10;Description automatically generated">
            <a:extLst>
              <a:ext uri="{FF2B5EF4-FFF2-40B4-BE49-F238E27FC236}">
                <a16:creationId xmlns:a16="http://schemas.microsoft.com/office/drawing/2014/main" id="{E3AD2474-F7EE-AA88-B475-A7FB015E026A}"/>
              </a:ext>
            </a:extLst>
          </p:cNvPr>
          <p:cNvPicPr>
            <a:picLocks noChangeAspect="1"/>
          </p:cNvPicPr>
          <p:nvPr/>
        </p:nvPicPr>
        <p:blipFill rotWithShape="1">
          <a:blip r:embed="rId2"/>
          <a:srcRect l="9445" t="28594" r="9572" b="6924"/>
          <a:stretch/>
        </p:blipFill>
        <p:spPr>
          <a:xfrm>
            <a:off x="3034415" y="1896228"/>
            <a:ext cx="12981171" cy="6460077"/>
          </a:xfrm>
          <a:prstGeom prst="rect">
            <a:avLst/>
          </a:prstGeom>
        </p:spPr>
      </p:pic>
      <p:sp>
        <p:nvSpPr>
          <p:cNvPr id="3" name="Shape 453">
            <a:extLst>
              <a:ext uri="{FF2B5EF4-FFF2-40B4-BE49-F238E27FC236}">
                <a16:creationId xmlns:a16="http://schemas.microsoft.com/office/drawing/2014/main" id="{BD27ECA7-DF44-36C6-67E9-BE82053DE176}"/>
              </a:ext>
            </a:extLst>
          </p:cNvPr>
          <p:cNvSpPr/>
          <p:nvPr/>
        </p:nvSpPr>
        <p:spPr>
          <a:xfrm>
            <a:off x="3195382" y="465354"/>
            <a:ext cx="12205355" cy="67710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indent="28575" algn="ctr" defTabSz="485773">
              <a:defRPr sz="4900" b="1">
                <a:solidFill>
                  <a:srgbClr val="0000FF"/>
                </a:solidFill>
              </a:defRPr>
            </a:lvl1pPr>
          </a:lstStyle>
          <a:p>
            <a:pPr defTabSz="964373">
              <a:defRPr sz="1800"/>
            </a:pPr>
            <a:r>
              <a:rPr lang="en-US" sz="4400" dirty="0">
                <a:latin typeface="Times New Roman"/>
                <a:cs typeface="Times New Roman"/>
                <a:sym typeface="Arial"/>
              </a:rPr>
              <a:t>4. ID10 - BEATS </a:t>
            </a:r>
            <a:r>
              <a:rPr lang="en-US" sz="4400" i="1" dirty="0">
                <a:latin typeface="Times New Roman"/>
                <a:cs typeface="Times New Roman"/>
                <a:sym typeface="Arial"/>
              </a:rPr>
              <a:t>……cont.</a:t>
            </a:r>
            <a:endParaRPr lang="en-US" sz="4400" i="1" dirty="0">
              <a:latin typeface="Times New Roman"/>
              <a:cs typeface="Times New Roman"/>
            </a:endParaRPr>
          </a:p>
        </p:txBody>
      </p:sp>
    </p:spTree>
    <p:extLst>
      <p:ext uri="{BB962C8B-B14F-4D97-AF65-F5344CB8AC3E}">
        <p14:creationId xmlns:p14="http://schemas.microsoft.com/office/powerpoint/2010/main" val="21211036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SAME_wasp_yazeed.mp4">
            <a:hlinkClick r:id="" action="ppaction://media"/>
            <a:extLst>
              <a:ext uri="{FF2B5EF4-FFF2-40B4-BE49-F238E27FC236}">
                <a16:creationId xmlns:a16="http://schemas.microsoft.com/office/drawing/2014/main" id="{6362E064-D456-D90C-9EEA-474DAAB929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180" y="1285978"/>
            <a:ext cx="13715640" cy="7715048"/>
          </a:xfrm>
          <a:prstGeom prst="rect">
            <a:avLst/>
          </a:prstGeom>
        </p:spPr>
      </p:pic>
      <p:sp>
        <p:nvSpPr>
          <p:cNvPr id="3" name="Shape 453">
            <a:extLst>
              <a:ext uri="{FF2B5EF4-FFF2-40B4-BE49-F238E27FC236}">
                <a16:creationId xmlns:a16="http://schemas.microsoft.com/office/drawing/2014/main" id="{505ADB5D-B66B-8353-87F0-9A67A678ACA5}"/>
              </a:ext>
            </a:extLst>
          </p:cNvPr>
          <p:cNvSpPr/>
          <p:nvPr/>
        </p:nvSpPr>
        <p:spPr>
          <a:xfrm>
            <a:off x="3195382" y="465354"/>
            <a:ext cx="12205355" cy="67710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indent="28575" algn="ctr" defTabSz="485773">
              <a:defRPr sz="4900" b="1">
                <a:solidFill>
                  <a:srgbClr val="0000FF"/>
                </a:solidFill>
              </a:defRPr>
            </a:lvl1pPr>
          </a:lstStyle>
          <a:p>
            <a:pPr defTabSz="964373">
              <a:defRPr sz="1800"/>
            </a:pPr>
            <a:r>
              <a:rPr lang="en-US" sz="4400" dirty="0">
                <a:latin typeface="Times New Roman"/>
                <a:cs typeface="Times New Roman"/>
                <a:sym typeface="Arial"/>
              </a:rPr>
              <a:t>4. ID10 - BEATS </a:t>
            </a:r>
            <a:r>
              <a:rPr lang="en-US" sz="4400" i="1" dirty="0">
                <a:latin typeface="Times New Roman"/>
                <a:cs typeface="Times New Roman"/>
                <a:sym typeface="Arial"/>
              </a:rPr>
              <a:t>……cont.</a:t>
            </a:r>
            <a:endParaRPr lang="en-US" sz="4400" i="1" dirty="0">
              <a:latin typeface="Times New Roman"/>
              <a:cs typeface="Times New Roman"/>
            </a:endParaRPr>
          </a:p>
        </p:txBody>
      </p:sp>
    </p:spTree>
    <p:extLst>
      <p:ext uri="{BB962C8B-B14F-4D97-AF65-F5344CB8AC3E}">
        <p14:creationId xmlns:p14="http://schemas.microsoft.com/office/powerpoint/2010/main" val="392524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56EE-576D-7D91-27EF-2A930DAFE80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5E04028-CCAC-9CD6-6C5D-2215E90497A6}"/>
              </a:ext>
            </a:extLst>
          </p:cNvPr>
          <p:cNvSpPr txBox="1"/>
          <p:nvPr/>
        </p:nvSpPr>
        <p:spPr>
          <a:xfrm>
            <a:off x="2518707" y="1866900"/>
            <a:ext cx="6169983" cy="5493812"/>
          </a:xfrm>
          <a:prstGeom prst="rect">
            <a:avLst/>
          </a:prstGeom>
          <a:noFill/>
        </p:spPr>
        <p:txBody>
          <a:bodyPr wrap="square" rtlCol="0">
            <a:spAutoFit/>
          </a:bodyPr>
          <a:lstStyle/>
          <a:p>
            <a:pPr defTabSz="1028706">
              <a:defRPr/>
            </a:pPr>
            <a:r>
              <a:rPr lang="en-GB" sz="2700" b="1" dirty="0">
                <a:solidFill>
                  <a:prstClr val="black"/>
                </a:solidFill>
                <a:latin typeface="Montserrat Thin" pitchFamily="2" charset="0"/>
              </a:rPr>
              <a:t>11 February  2023 – First users at BEATS</a:t>
            </a:r>
          </a:p>
          <a:p>
            <a:pPr defTabSz="1028706">
              <a:defRPr/>
            </a:pPr>
            <a:endParaRPr lang="en-GB" sz="2700" dirty="0">
              <a:solidFill>
                <a:prstClr val="black"/>
              </a:solidFill>
              <a:latin typeface="Montserrat Thin" pitchFamily="2" charset="0"/>
            </a:endParaRPr>
          </a:p>
          <a:p>
            <a:r>
              <a:rPr lang="en-US" sz="2700" dirty="0" err="1"/>
              <a:t>Bilkent</a:t>
            </a:r>
            <a:r>
              <a:rPr lang="en-US" sz="2700" dirty="0"/>
              <a:t> University UNAM (National Nanotechnology Research Center), Ankara, Türkiye</a:t>
            </a:r>
          </a:p>
          <a:p>
            <a:pPr marL="1114425" lvl="1" indent="-428625">
              <a:buFont typeface="Arial" panose="020B0604020202020204" pitchFamily="34" charset="0"/>
              <a:buChar char="•"/>
            </a:pPr>
            <a:r>
              <a:rPr lang="en-US" sz="2700" dirty="0"/>
              <a:t>Dr. Ali </a:t>
            </a:r>
            <a:r>
              <a:rPr lang="en-US" sz="2700" dirty="0" err="1"/>
              <a:t>Karatutlu</a:t>
            </a:r>
            <a:r>
              <a:rPr lang="en-US" sz="2700" dirty="0"/>
              <a:t> (Principal Investigator)</a:t>
            </a:r>
          </a:p>
          <a:p>
            <a:pPr marL="1114425" lvl="1" indent="-428625">
              <a:buFont typeface="Arial" panose="020B0604020202020204" pitchFamily="34" charset="0"/>
              <a:buChar char="•"/>
            </a:pPr>
            <a:r>
              <a:rPr lang="en-US" sz="2700" dirty="0"/>
              <a:t>Dr. </a:t>
            </a:r>
            <a:r>
              <a:rPr lang="en-US" sz="2700" dirty="0" err="1"/>
              <a:t>Bülend</a:t>
            </a:r>
            <a:r>
              <a:rPr lang="en-US" sz="2700" dirty="0"/>
              <a:t> </a:t>
            </a:r>
            <a:r>
              <a:rPr lang="en-US" sz="2700" dirty="0" err="1"/>
              <a:t>Ortaç</a:t>
            </a:r>
            <a:r>
              <a:rPr lang="en-US" sz="2700" dirty="0"/>
              <a:t> </a:t>
            </a:r>
          </a:p>
          <a:p>
            <a:pPr marL="1114425" lvl="1" indent="-428625">
              <a:buFont typeface="Arial" panose="020B0604020202020204" pitchFamily="34" charset="0"/>
              <a:buChar char="•"/>
            </a:pPr>
            <a:r>
              <a:rPr lang="en-US" sz="2700" dirty="0"/>
              <a:t>Ms. Zehra Gizem </a:t>
            </a:r>
            <a:r>
              <a:rPr lang="en-US" sz="2700" dirty="0" err="1"/>
              <a:t>Mutlay</a:t>
            </a:r>
            <a:r>
              <a:rPr lang="en-US" sz="2700" dirty="0"/>
              <a:t> (PhD Student)</a:t>
            </a:r>
          </a:p>
          <a:p>
            <a:pPr defTabSz="1028706">
              <a:defRPr/>
            </a:pPr>
            <a:endParaRPr lang="en-GB" sz="2700" dirty="0">
              <a:solidFill>
                <a:prstClr val="black"/>
              </a:solidFill>
              <a:latin typeface="Montserrat Thin" pitchFamily="2" charset="0"/>
            </a:endParaRPr>
          </a:p>
          <a:p>
            <a:pPr defTabSz="1028706">
              <a:defRPr/>
            </a:pPr>
            <a:r>
              <a:rPr lang="en-US" sz="2700" dirty="0"/>
              <a:t>Nanotechnology, fiber laser research</a:t>
            </a:r>
            <a:endParaRPr lang="en-GB" sz="2700" dirty="0">
              <a:solidFill>
                <a:prstClr val="black"/>
              </a:solidFill>
              <a:latin typeface="Montserrat Thin" pitchFamily="2" charset="0"/>
            </a:endParaRPr>
          </a:p>
        </p:txBody>
      </p:sp>
      <p:pic>
        <p:nvPicPr>
          <p:cNvPr id="6" name="Picture 2" descr="beats">
            <a:extLst>
              <a:ext uri="{FF2B5EF4-FFF2-40B4-BE49-F238E27FC236}">
                <a16:creationId xmlns:a16="http://schemas.microsoft.com/office/drawing/2014/main" id="{BA9BE09C-A3AE-ACA9-1396-02A2384857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548"/>
          <a:stretch/>
        </p:blipFill>
        <p:spPr bwMode="auto">
          <a:xfrm>
            <a:off x="9432471" y="2140174"/>
            <a:ext cx="6645729" cy="4953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A5147EC-22C9-471D-E9F0-96549E57E95A}"/>
              </a:ext>
            </a:extLst>
          </p:cNvPr>
          <p:cNvSpPr txBox="1"/>
          <p:nvPr/>
        </p:nvSpPr>
        <p:spPr>
          <a:xfrm>
            <a:off x="2638772" y="7605122"/>
            <a:ext cx="12912543" cy="1754326"/>
          </a:xfrm>
          <a:prstGeom prst="rect">
            <a:avLst/>
          </a:prstGeom>
          <a:noFill/>
        </p:spPr>
        <p:txBody>
          <a:bodyPr wrap="square">
            <a:spAutoFit/>
          </a:bodyPr>
          <a:lstStyle/>
          <a:p>
            <a:pPr algn="just">
              <a:spcBef>
                <a:spcPts val="1688"/>
              </a:spcBef>
              <a:spcAft>
                <a:spcPts val="1688"/>
              </a:spcAft>
            </a:pPr>
            <a:r>
              <a:rPr lang="en-US" sz="2700" dirty="0"/>
              <a:t>The measurements lasted three days, resulting in almost 500 Gigabytes of data, containing 3D pictures of different samples with a voxel size of 650 nanometers. These images provide insight into the manufacturing and applications of polarization-maintaining fiber glass products.</a:t>
            </a:r>
          </a:p>
        </p:txBody>
      </p:sp>
      <p:sp>
        <p:nvSpPr>
          <p:cNvPr id="3" name="Shape 453">
            <a:extLst>
              <a:ext uri="{FF2B5EF4-FFF2-40B4-BE49-F238E27FC236}">
                <a16:creationId xmlns:a16="http://schemas.microsoft.com/office/drawing/2014/main" id="{F90ED1E4-5B10-45DA-3231-7C616D90D06D}"/>
              </a:ext>
            </a:extLst>
          </p:cNvPr>
          <p:cNvSpPr/>
          <p:nvPr/>
        </p:nvSpPr>
        <p:spPr>
          <a:xfrm>
            <a:off x="3195382" y="465354"/>
            <a:ext cx="12205355" cy="67710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indent="28575" algn="ctr" defTabSz="485773">
              <a:defRPr sz="4900" b="1">
                <a:solidFill>
                  <a:srgbClr val="0000FF"/>
                </a:solidFill>
              </a:defRPr>
            </a:lvl1pPr>
          </a:lstStyle>
          <a:p>
            <a:pPr defTabSz="964373">
              <a:defRPr sz="1800"/>
            </a:pPr>
            <a:r>
              <a:rPr lang="en-US" sz="4400" dirty="0">
                <a:latin typeface="Times New Roman"/>
                <a:cs typeface="Times New Roman"/>
                <a:sym typeface="Arial"/>
              </a:rPr>
              <a:t>4. ID10 - BEATS </a:t>
            </a:r>
            <a:r>
              <a:rPr lang="en-US" sz="4400" i="1" dirty="0">
                <a:latin typeface="Times New Roman"/>
                <a:cs typeface="Times New Roman"/>
                <a:sym typeface="Arial"/>
              </a:rPr>
              <a:t>……cont.</a:t>
            </a:r>
            <a:endParaRPr lang="en-US" sz="4400" i="1" dirty="0">
              <a:latin typeface="Times New Roman"/>
              <a:cs typeface="Times New Roman"/>
            </a:endParaRPr>
          </a:p>
        </p:txBody>
      </p:sp>
    </p:spTree>
    <p:extLst>
      <p:ext uri="{BB962C8B-B14F-4D97-AF65-F5344CB8AC3E}">
        <p14:creationId xmlns:p14="http://schemas.microsoft.com/office/powerpoint/2010/main" val="19972366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DA6AAF4-B556-4ADD-B602-CFD682CA359C}"/>
              </a:ext>
            </a:extLst>
          </p:cNvPr>
          <p:cNvSpPr txBox="1"/>
          <p:nvPr/>
        </p:nvSpPr>
        <p:spPr>
          <a:xfrm>
            <a:off x="1970714" y="8414764"/>
            <a:ext cx="15163800" cy="1200329"/>
          </a:xfrm>
          <a:prstGeom prst="rect">
            <a:avLst/>
          </a:prstGeom>
          <a:noFill/>
        </p:spPr>
        <p:txBody>
          <a:bodyPr wrap="square" rtlCol="0">
            <a:spAutoFit/>
          </a:bodyPr>
          <a:lstStyle/>
          <a:p>
            <a:pPr algn="just"/>
            <a:r>
              <a:rPr lang="en-US" sz="2400" dirty="0">
                <a:solidFill>
                  <a:srgbClr val="383838"/>
                </a:solidFill>
                <a:latin typeface="Montserrat" panose="00000500000000000000" pitchFamily="2" charset="0"/>
              </a:rPr>
              <a:t>Cutting the ribbon (left to right): Prof. Azmi </a:t>
            </a:r>
            <a:r>
              <a:rPr lang="en-US" sz="2400" dirty="0" err="1">
                <a:solidFill>
                  <a:srgbClr val="383838"/>
                </a:solidFill>
                <a:latin typeface="Montserrat" panose="00000500000000000000" pitchFamily="2" charset="0"/>
              </a:rPr>
              <a:t>Mahafzah</a:t>
            </a:r>
            <a:r>
              <a:rPr lang="en-US" sz="2400" dirty="0">
                <a:solidFill>
                  <a:srgbClr val="383838"/>
                </a:solidFill>
                <a:latin typeface="Montserrat" panose="00000500000000000000" pitchFamily="2" charset="0"/>
              </a:rPr>
              <a:t>, Minister of Higher Education and Scientific Research of Jordan, SESAME Director, Khaled Toukan and H.E. Ms. Maria </a:t>
            </a:r>
            <a:r>
              <a:rPr lang="en-US" sz="2400" dirty="0" err="1">
                <a:solidFill>
                  <a:srgbClr val="383838"/>
                </a:solidFill>
                <a:latin typeface="Montserrat" panose="00000500000000000000" pitchFamily="2" charset="0"/>
              </a:rPr>
              <a:t>Hadjitheodosiou</a:t>
            </a:r>
            <a:r>
              <a:rPr lang="en-US" sz="2400" dirty="0">
                <a:solidFill>
                  <a:srgbClr val="383838"/>
                </a:solidFill>
                <a:latin typeface="Montserrat" panose="00000500000000000000" pitchFamily="2" charset="0"/>
              </a:rPr>
              <a:t>, Ambassador of the European Union to Jordan</a:t>
            </a:r>
            <a:endParaRPr lang="en-US" sz="2400" dirty="0"/>
          </a:p>
        </p:txBody>
      </p:sp>
      <p:pic>
        <p:nvPicPr>
          <p:cNvPr id="1026" name="Picture 2" descr="© SESAME 2023: Dignitaries formally inaugurate BEATS. Cutting the ribbon are (left to right):  Prof. Azmi Mahafzah, Minister of Higher Education and Scientific Research of Jordan, SESAME Director, Khaled Toukan and H.E. Ms Maria Hadjitheodosiou, Ambassador of the European Union to Jordan.">
            <a:extLst>
              <a:ext uri="{FF2B5EF4-FFF2-40B4-BE49-F238E27FC236}">
                <a16:creationId xmlns:a16="http://schemas.microsoft.com/office/drawing/2014/main" id="{443F03C7-0735-4903-BF6C-33ECFF08B6A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865"/>
          <a:stretch/>
        </p:blipFill>
        <p:spPr bwMode="auto">
          <a:xfrm>
            <a:off x="3895529" y="2098370"/>
            <a:ext cx="11427242" cy="6333398"/>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453">
            <a:extLst>
              <a:ext uri="{FF2B5EF4-FFF2-40B4-BE49-F238E27FC236}">
                <a16:creationId xmlns:a16="http://schemas.microsoft.com/office/drawing/2014/main" id="{59691E90-EC98-4A85-9A01-9A0E49DECD08}"/>
              </a:ext>
            </a:extLst>
          </p:cNvPr>
          <p:cNvSpPr/>
          <p:nvPr/>
        </p:nvSpPr>
        <p:spPr>
          <a:xfrm>
            <a:off x="3276600" y="580192"/>
            <a:ext cx="12205355" cy="67710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indent="28575" algn="ctr" defTabSz="485773">
              <a:defRPr sz="4900" b="1">
                <a:solidFill>
                  <a:srgbClr val="0000FF"/>
                </a:solidFill>
              </a:defRPr>
            </a:lvl1pPr>
          </a:lstStyle>
          <a:p>
            <a:pPr defTabSz="964373">
              <a:defRPr sz="1800"/>
            </a:pPr>
            <a:r>
              <a:rPr lang="en-US" sz="4400" dirty="0">
                <a:latin typeface="Times New Roman"/>
                <a:cs typeface="Times New Roman"/>
                <a:sym typeface="Arial"/>
              </a:rPr>
              <a:t>4. ID10 - BEATS </a:t>
            </a:r>
            <a:r>
              <a:rPr lang="en-US" sz="4400" i="1" dirty="0">
                <a:latin typeface="Times New Roman"/>
                <a:cs typeface="Times New Roman"/>
                <a:sym typeface="Arial"/>
              </a:rPr>
              <a:t>……cont.</a:t>
            </a:r>
            <a:endParaRPr lang="en-US" sz="4400" i="1" dirty="0">
              <a:latin typeface="Times New Roman"/>
              <a:cs typeface="Times New Roman"/>
            </a:endParaRPr>
          </a:p>
        </p:txBody>
      </p:sp>
      <p:sp>
        <p:nvSpPr>
          <p:cNvPr id="3" name="Başlık 2"/>
          <p:cNvSpPr>
            <a:spLocks noGrp="1"/>
          </p:cNvSpPr>
          <p:nvPr>
            <p:ph type="title" idx="4294967295"/>
          </p:nvPr>
        </p:nvSpPr>
        <p:spPr>
          <a:xfrm>
            <a:off x="4786574" y="1358147"/>
            <a:ext cx="9605897" cy="994170"/>
          </a:xfrm>
        </p:spPr>
        <p:txBody>
          <a:bodyPr/>
          <a:lstStyle/>
          <a:p>
            <a:r>
              <a:rPr lang="en-US" b="1" dirty="0">
                <a:solidFill>
                  <a:srgbClr val="2034BB"/>
                </a:solidFill>
                <a:latin typeface="Times New Roman"/>
                <a:cs typeface="Times New Roman"/>
              </a:rPr>
              <a:t>June 6, 2023</a:t>
            </a:r>
            <a:r>
              <a:rPr lang="en-US" sz="5400" b="1" dirty="0">
                <a:solidFill>
                  <a:srgbClr val="2034BB"/>
                </a:solidFill>
                <a:latin typeface="Times New Roman"/>
                <a:cs typeface="Times New Roman"/>
              </a:rPr>
              <a:t>: </a:t>
            </a:r>
            <a:r>
              <a:rPr lang="en-US" dirty="0">
                <a:solidFill>
                  <a:srgbClr val="FF0000"/>
                </a:solidFill>
              </a:rPr>
              <a:t>Official Inauguration</a:t>
            </a:r>
          </a:p>
        </p:txBody>
      </p:sp>
    </p:spTree>
    <p:extLst>
      <p:ext uri="{BB962C8B-B14F-4D97-AF65-F5344CB8AC3E}">
        <p14:creationId xmlns:p14="http://schemas.microsoft.com/office/powerpoint/2010/main" val="40056507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28F199-78BC-8A69-E0B5-697085A71EF6}"/>
              </a:ext>
            </a:extLst>
          </p:cNvPr>
          <p:cNvSpPr/>
          <p:nvPr/>
        </p:nvSpPr>
        <p:spPr>
          <a:xfrm>
            <a:off x="2286181" y="2075890"/>
            <a:ext cx="5816678" cy="8372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O" sz="2700"/>
          </a:p>
        </p:txBody>
      </p:sp>
      <p:pic>
        <p:nvPicPr>
          <p:cNvPr id="6" name="Picture 5">
            <a:extLst>
              <a:ext uri="{FF2B5EF4-FFF2-40B4-BE49-F238E27FC236}">
                <a16:creationId xmlns:a16="http://schemas.microsoft.com/office/drawing/2014/main" id="{2F5296DA-CBF9-DF2A-350F-BC11DA66E6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26157" y="1352146"/>
            <a:ext cx="447729" cy="607484"/>
          </a:xfrm>
          <a:prstGeom prst="rect">
            <a:avLst/>
          </a:prstGeom>
        </p:spPr>
      </p:pic>
      <p:pic>
        <p:nvPicPr>
          <p:cNvPr id="2" name="Picture 1">
            <a:extLst>
              <a:ext uri="{FF2B5EF4-FFF2-40B4-BE49-F238E27FC236}">
                <a16:creationId xmlns:a16="http://schemas.microsoft.com/office/drawing/2014/main" id="{AE2AA92C-784D-B263-CA5B-4704609449C4}"/>
              </a:ext>
            </a:extLst>
          </p:cNvPr>
          <p:cNvPicPr/>
          <p:nvPr/>
        </p:nvPicPr>
        <p:blipFill>
          <a:blip r:embed="rId3"/>
          <a:srcRect l="1446" t="5865" r="52148" b="5545"/>
          <a:stretch/>
        </p:blipFill>
        <p:spPr>
          <a:xfrm>
            <a:off x="2923791" y="2404817"/>
            <a:ext cx="4048509" cy="3326513"/>
          </a:xfrm>
          <a:prstGeom prst="rect">
            <a:avLst/>
          </a:prstGeom>
          <a:ln w="0">
            <a:noFill/>
          </a:ln>
        </p:spPr>
      </p:pic>
      <p:pic>
        <p:nvPicPr>
          <p:cNvPr id="5" name="Picture 4">
            <a:extLst>
              <a:ext uri="{FF2B5EF4-FFF2-40B4-BE49-F238E27FC236}">
                <a16:creationId xmlns:a16="http://schemas.microsoft.com/office/drawing/2014/main" id="{64F58828-D769-A57E-C56C-5AAB766897E3}"/>
              </a:ext>
            </a:extLst>
          </p:cNvPr>
          <p:cNvPicPr/>
          <p:nvPr/>
        </p:nvPicPr>
        <p:blipFill>
          <a:blip r:embed="rId4"/>
          <a:stretch/>
        </p:blipFill>
        <p:spPr>
          <a:xfrm>
            <a:off x="8253780" y="2351956"/>
            <a:ext cx="6181353" cy="4849208"/>
          </a:xfrm>
          <a:prstGeom prst="rect">
            <a:avLst/>
          </a:prstGeom>
          <a:ln w="0">
            <a:noFill/>
          </a:ln>
        </p:spPr>
      </p:pic>
      <p:sp>
        <p:nvSpPr>
          <p:cNvPr id="8" name="Rectangle 7">
            <a:extLst>
              <a:ext uri="{FF2B5EF4-FFF2-40B4-BE49-F238E27FC236}">
                <a16:creationId xmlns:a16="http://schemas.microsoft.com/office/drawing/2014/main" id="{FA2D8777-9B1F-B620-7390-C11E05605397}"/>
              </a:ext>
            </a:extLst>
          </p:cNvPr>
          <p:cNvSpPr/>
          <p:nvPr/>
        </p:nvSpPr>
        <p:spPr>
          <a:xfrm>
            <a:off x="8253781" y="8686799"/>
            <a:ext cx="7084199" cy="1255397"/>
          </a:xfrm>
          <a:prstGeom prst="rect">
            <a:avLst/>
          </a:prstGeom>
          <a:noFill/>
          <a:ln w="0">
            <a:noFill/>
          </a:ln>
        </p:spPr>
        <p:style>
          <a:lnRef idx="0">
            <a:scrgbClr r="0" g="0" b="0"/>
          </a:lnRef>
          <a:fillRef idx="0">
            <a:scrgbClr r="0" g="0" b="0"/>
          </a:fillRef>
          <a:effectRef idx="0">
            <a:scrgbClr r="0" g="0" b="0"/>
          </a:effectRef>
          <a:fontRef idx="minor"/>
        </p:style>
        <p:txBody>
          <a:bodyPr lIns="91850" tIns="62091" rIns="91850" bIns="45926" anchor="t">
            <a:noAutofit/>
          </a:bodyPr>
          <a:lstStyle/>
          <a:p>
            <a:pPr>
              <a:lnSpc>
                <a:spcPct val="93000"/>
              </a:lnSpc>
              <a:spcBef>
                <a:spcPts val="27"/>
              </a:spcBef>
              <a:spcAft>
                <a:spcPts val="27"/>
              </a:spcAft>
              <a:tabLst>
                <a:tab pos="0" algn="l"/>
                <a:tab pos="458535" algn="l"/>
                <a:tab pos="917070" algn="l"/>
                <a:tab pos="1375605" algn="l"/>
                <a:tab pos="1834140" algn="l"/>
                <a:tab pos="2292677" algn="l"/>
                <a:tab pos="2751212" algn="l"/>
                <a:tab pos="3209747" algn="l"/>
                <a:tab pos="3668282" algn="l"/>
                <a:tab pos="4126817" algn="l"/>
                <a:tab pos="4585352" algn="l"/>
                <a:tab pos="5043519" algn="l"/>
                <a:tab pos="5502054" algn="l"/>
                <a:tab pos="5960591" algn="l"/>
                <a:tab pos="6419126" algn="l"/>
                <a:tab pos="6877661" algn="l"/>
                <a:tab pos="7336196" algn="l"/>
                <a:tab pos="7794731" algn="l"/>
                <a:tab pos="8253266" algn="l"/>
                <a:tab pos="8711801" algn="l"/>
                <a:tab pos="9170336" algn="l"/>
                <a:tab pos="9628871" algn="l"/>
                <a:tab pos="10087407" algn="l"/>
                <a:tab pos="10545942" algn="l"/>
                <a:tab pos="11004477" algn="l"/>
              </a:tabLst>
            </a:pPr>
            <a:r>
              <a:rPr lang="de-DE" spc="-2" dirty="0" err="1">
                <a:solidFill>
                  <a:srgbClr val="000000"/>
                </a:solidFill>
                <a:latin typeface="Montserrat Light" pitchFamily="2" charset="77"/>
              </a:rPr>
              <a:t>Proposal</a:t>
            </a:r>
            <a:r>
              <a:rPr lang="de-DE" spc="-2" dirty="0">
                <a:solidFill>
                  <a:srgbClr val="000000"/>
                </a:solidFill>
                <a:latin typeface="Montserrat Light" pitchFamily="2" charset="77"/>
              </a:rPr>
              <a:t> # 20235045  (Ägyptisches Museum und Papyrussammlung Berlin, HZB, FU) Heinz-Eberhard Mahnke et al., Gianluca </a:t>
            </a:r>
            <a:r>
              <a:rPr lang="de-DE" spc="-2" dirty="0" err="1">
                <a:solidFill>
                  <a:srgbClr val="000000"/>
                </a:solidFill>
                <a:latin typeface="Montserrat Light" pitchFamily="2" charset="77"/>
              </a:rPr>
              <a:t>Iori</a:t>
            </a:r>
            <a:r>
              <a:rPr lang="de-DE" spc="-2" dirty="0">
                <a:solidFill>
                  <a:srgbClr val="000000"/>
                </a:solidFill>
                <a:latin typeface="Montserrat Light" pitchFamily="2" charset="77"/>
              </a:rPr>
              <a:t>, Philipp Hans</a:t>
            </a:r>
          </a:p>
        </p:txBody>
      </p:sp>
      <p:pic>
        <p:nvPicPr>
          <p:cNvPr id="11" name="Picture 10">
            <a:extLst>
              <a:ext uri="{FF2B5EF4-FFF2-40B4-BE49-F238E27FC236}">
                <a16:creationId xmlns:a16="http://schemas.microsoft.com/office/drawing/2014/main" id="{73D3684B-E3DA-1AB7-6D32-F3764A7BB6B9}"/>
              </a:ext>
            </a:extLst>
          </p:cNvPr>
          <p:cNvPicPr/>
          <p:nvPr/>
        </p:nvPicPr>
        <p:blipFill>
          <a:blip r:embed="rId5"/>
          <a:stretch/>
        </p:blipFill>
        <p:spPr>
          <a:xfrm>
            <a:off x="2950022" y="6237516"/>
            <a:ext cx="3761022" cy="3458862"/>
          </a:xfrm>
          <a:prstGeom prst="rect">
            <a:avLst/>
          </a:prstGeom>
          <a:ln w="0">
            <a:noFill/>
          </a:ln>
        </p:spPr>
      </p:pic>
      <p:sp>
        <p:nvSpPr>
          <p:cNvPr id="13" name="TextBox 12">
            <a:extLst>
              <a:ext uri="{FF2B5EF4-FFF2-40B4-BE49-F238E27FC236}">
                <a16:creationId xmlns:a16="http://schemas.microsoft.com/office/drawing/2014/main" id="{9F74D696-E886-9909-5D22-A021A03336FA}"/>
              </a:ext>
            </a:extLst>
          </p:cNvPr>
          <p:cNvSpPr txBox="1"/>
          <p:nvPr/>
        </p:nvSpPr>
        <p:spPr>
          <a:xfrm>
            <a:off x="8253780" y="7256223"/>
            <a:ext cx="6181353" cy="793422"/>
          </a:xfrm>
          <a:prstGeom prst="rect">
            <a:avLst/>
          </a:prstGeom>
          <a:noFill/>
        </p:spPr>
        <p:txBody>
          <a:bodyPr wrap="square">
            <a:spAutoFit/>
          </a:bodyPr>
          <a:lstStyle/>
          <a:p>
            <a:pPr>
              <a:lnSpc>
                <a:spcPct val="93000"/>
              </a:lnSpc>
              <a:spcBef>
                <a:spcPts val="27"/>
              </a:spcBef>
              <a:spcAft>
                <a:spcPts val="27"/>
              </a:spcAft>
              <a:tabLst>
                <a:tab pos="0" algn="l"/>
                <a:tab pos="458535" algn="l"/>
                <a:tab pos="917070" algn="l"/>
                <a:tab pos="1375605" algn="l"/>
                <a:tab pos="1834140" algn="l"/>
                <a:tab pos="2292677" algn="l"/>
                <a:tab pos="2751212" algn="l"/>
                <a:tab pos="3209747" algn="l"/>
                <a:tab pos="3668282" algn="l"/>
                <a:tab pos="4126817" algn="l"/>
                <a:tab pos="4585352" algn="l"/>
                <a:tab pos="5043519" algn="l"/>
                <a:tab pos="5502054" algn="l"/>
                <a:tab pos="5960591" algn="l"/>
                <a:tab pos="6419126" algn="l"/>
                <a:tab pos="6877661" algn="l"/>
                <a:tab pos="7336196" algn="l"/>
                <a:tab pos="7794731" algn="l"/>
                <a:tab pos="8253266" algn="l"/>
                <a:tab pos="8711801" algn="l"/>
                <a:tab pos="9170336" algn="l"/>
                <a:tab pos="9628871" algn="l"/>
                <a:tab pos="10087407" algn="l"/>
                <a:tab pos="10545942" algn="l"/>
                <a:tab pos="11004477" algn="l"/>
              </a:tabLst>
            </a:pPr>
            <a:r>
              <a:rPr lang="de-DE" sz="2449" spc="-2" dirty="0">
                <a:solidFill>
                  <a:srgbClr val="000000"/>
                </a:solidFill>
                <a:latin typeface="Arial"/>
              </a:rPr>
              <a:t>Absorption </a:t>
            </a:r>
            <a:r>
              <a:rPr lang="de-DE" sz="2449" spc="-2" dirty="0" err="1">
                <a:solidFill>
                  <a:srgbClr val="000000"/>
                </a:solidFill>
                <a:latin typeface="Arial"/>
              </a:rPr>
              <a:t>edge</a:t>
            </a:r>
            <a:r>
              <a:rPr lang="de-DE" sz="2449" spc="-2" dirty="0">
                <a:solidFill>
                  <a:srgbClr val="000000"/>
                </a:solidFill>
                <a:latin typeface="Arial"/>
              </a:rPr>
              <a:t> sensitive </a:t>
            </a:r>
            <a:r>
              <a:rPr lang="de-DE" sz="2449" spc="-2" dirty="0" err="1">
                <a:solidFill>
                  <a:srgbClr val="000000"/>
                </a:solidFill>
                <a:latin typeface="Arial"/>
              </a:rPr>
              <a:t>tomography</a:t>
            </a:r>
            <a:endParaRPr lang="de-DE" sz="2449" spc="-2" dirty="0">
              <a:solidFill>
                <a:srgbClr val="000000"/>
              </a:solidFill>
              <a:latin typeface="Arial"/>
            </a:endParaRPr>
          </a:p>
          <a:p>
            <a:pPr>
              <a:lnSpc>
                <a:spcPct val="93000"/>
              </a:lnSpc>
              <a:spcBef>
                <a:spcPts val="27"/>
              </a:spcBef>
              <a:spcAft>
                <a:spcPts val="27"/>
              </a:spcAft>
              <a:tabLst>
                <a:tab pos="0" algn="l"/>
                <a:tab pos="458535" algn="l"/>
                <a:tab pos="917070" algn="l"/>
                <a:tab pos="1375605" algn="l"/>
                <a:tab pos="1834140" algn="l"/>
                <a:tab pos="2292677" algn="l"/>
                <a:tab pos="2751212" algn="l"/>
                <a:tab pos="3209747" algn="l"/>
                <a:tab pos="3668282" algn="l"/>
                <a:tab pos="4126817" algn="l"/>
                <a:tab pos="4585352" algn="l"/>
                <a:tab pos="5043519" algn="l"/>
                <a:tab pos="5502054" algn="l"/>
                <a:tab pos="5960591" algn="l"/>
                <a:tab pos="6419126" algn="l"/>
                <a:tab pos="6877661" algn="l"/>
                <a:tab pos="7336196" algn="l"/>
                <a:tab pos="7794731" algn="l"/>
                <a:tab pos="8253266" algn="l"/>
                <a:tab pos="8711801" algn="l"/>
                <a:tab pos="9170336" algn="l"/>
                <a:tab pos="9628871" algn="l"/>
                <a:tab pos="10087407" algn="l"/>
                <a:tab pos="10545942" algn="l"/>
                <a:tab pos="11004477" algn="l"/>
              </a:tabLst>
            </a:pPr>
            <a:r>
              <a:rPr lang="de-DE" sz="2449" spc="-2" dirty="0">
                <a:solidFill>
                  <a:srgbClr val="000000"/>
                </a:solidFill>
                <a:latin typeface="Arial"/>
              </a:rPr>
              <a:t>Pb</a:t>
            </a:r>
            <a:r>
              <a:rPr lang="de-DE" sz="2449" spc="-2" baseline="-25000" dirty="0">
                <a:solidFill>
                  <a:srgbClr val="000000"/>
                </a:solidFill>
                <a:latin typeface="Arial"/>
              </a:rPr>
              <a:t>3</a:t>
            </a:r>
            <a:r>
              <a:rPr lang="de-DE" sz="2449" spc="-2" dirty="0">
                <a:solidFill>
                  <a:srgbClr val="000000"/>
                </a:solidFill>
                <a:latin typeface="Arial"/>
              </a:rPr>
              <a:t>O</a:t>
            </a:r>
            <a:r>
              <a:rPr lang="de-DE" sz="2449" spc="-2" baseline="-25000" dirty="0">
                <a:solidFill>
                  <a:srgbClr val="000000"/>
                </a:solidFill>
                <a:latin typeface="Arial"/>
              </a:rPr>
              <a:t>4</a:t>
            </a:r>
            <a:r>
              <a:rPr lang="de-DE" sz="2449" spc="-2" dirty="0">
                <a:solidFill>
                  <a:srgbClr val="000000"/>
                </a:solidFill>
                <a:latin typeface="Arial"/>
              </a:rPr>
              <a:t> and </a:t>
            </a:r>
            <a:r>
              <a:rPr lang="de-DE" sz="2449" spc="-2" dirty="0" err="1">
                <a:solidFill>
                  <a:srgbClr val="000000"/>
                </a:solidFill>
                <a:latin typeface="Arial"/>
              </a:rPr>
              <a:t>HgS</a:t>
            </a:r>
            <a:endParaRPr lang="de-DE" sz="2449" spc="-2" dirty="0">
              <a:solidFill>
                <a:srgbClr val="000000"/>
              </a:solidFill>
              <a:latin typeface="Arial"/>
            </a:endParaRPr>
          </a:p>
        </p:txBody>
      </p:sp>
      <p:sp>
        <p:nvSpPr>
          <p:cNvPr id="3" name="Shape 453">
            <a:extLst>
              <a:ext uri="{FF2B5EF4-FFF2-40B4-BE49-F238E27FC236}">
                <a16:creationId xmlns:a16="http://schemas.microsoft.com/office/drawing/2014/main" id="{F85E516A-8924-5C40-DE43-21428F454F22}"/>
              </a:ext>
            </a:extLst>
          </p:cNvPr>
          <p:cNvSpPr/>
          <p:nvPr/>
        </p:nvSpPr>
        <p:spPr>
          <a:xfrm>
            <a:off x="3195382" y="465354"/>
            <a:ext cx="12205355" cy="67710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indent="28575" algn="ctr" defTabSz="485773">
              <a:defRPr sz="4900" b="1">
                <a:solidFill>
                  <a:srgbClr val="0000FF"/>
                </a:solidFill>
              </a:defRPr>
            </a:lvl1pPr>
          </a:lstStyle>
          <a:p>
            <a:pPr defTabSz="964373">
              <a:defRPr sz="1800"/>
            </a:pPr>
            <a:r>
              <a:rPr lang="en-US" sz="4400" dirty="0">
                <a:latin typeface="Times New Roman"/>
                <a:cs typeface="Times New Roman"/>
                <a:sym typeface="Arial"/>
              </a:rPr>
              <a:t>4. ID10 - BEATS </a:t>
            </a:r>
            <a:r>
              <a:rPr lang="en-US" sz="4400" i="1" dirty="0">
                <a:latin typeface="Times New Roman"/>
                <a:cs typeface="Times New Roman"/>
                <a:sym typeface="Arial"/>
              </a:rPr>
              <a:t>……cont.</a:t>
            </a:r>
            <a:endParaRPr lang="en-US" sz="4400" i="1" dirty="0">
              <a:latin typeface="Times New Roman"/>
              <a:cs typeface="Times New Roman"/>
            </a:endParaRPr>
          </a:p>
        </p:txBody>
      </p:sp>
    </p:spTree>
    <p:extLst>
      <p:ext uri="{BB962C8B-B14F-4D97-AF65-F5344CB8AC3E}">
        <p14:creationId xmlns:p14="http://schemas.microsoft.com/office/powerpoint/2010/main" val="368302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362200" y="2705100"/>
            <a:ext cx="14858999" cy="5462736"/>
          </a:xfrm>
        </p:spPr>
        <p:txBody>
          <a:bodyPr>
            <a:noAutofit/>
          </a:bodyPr>
          <a:lstStyle/>
          <a:p>
            <a:pPr marL="0" indent="0" algn="just">
              <a:buNone/>
            </a:pPr>
            <a:r>
              <a:rPr lang="en-US" sz="3600" b="1" dirty="0">
                <a:solidFill>
                  <a:srgbClr val="2034BB"/>
                </a:solidFill>
                <a:latin typeface="Times New Roman" panose="02020603050405020304" pitchFamily="18" charset="0"/>
                <a:cs typeface="Times New Roman" panose="02020603050405020304" pitchFamily="18" charset="0"/>
              </a:rPr>
              <a:t>On 25</a:t>
            </a:r>
            <a:r>
              <a:rPr lang="en-US" sz="3600" b="1" baseline="30000" dirty="0">
                <a:solidFill>
                  <a:srgbClr val="2034BB"/>
                </a:solidFill>
                <a:latin typeface="Times New Roman" panose="02020603050405020304" pitchFamily="18" charset="0"/>
                <a:cs typeface="Times New Roman" panose="02020603050405020304" pitchFamily="18" charset="0"/>
              </a:rPr>
              <a:t>th</a:t>
            </a:r>
            <a:r>
              <a:rPr lang="en-US" sz="3600" b="1" dirty="0">
                <a:solidFill>
                  <a:srgbClr val="2034BB"/>
                </a:solidFill>
                <a:latin typeface="Times New Roman" panose="02020603050405020304" pitchFamily="18" charset="0"/>
                <a:cs typeface="Times New Roman" panose="02020603050405020304" pitchFamily="18" charset="0"/>
              </a:rPr>
              <a:t> of October 2018, SESAME hosted a delegation from the Helmholtz Association of German Research Centers consisting of 43 persons. It was headed by Professor </a:t>
            </a:r>
            <a:r>
              <a:rPr lang="en-US" sz="3600" b="1" dirty="0" err="1">
                <a:solidFill>
                  <a:srgbClr val="2034BB"/>
                </a:solidFill>
                <a:latin typeface="Times New Roman" panose="02020603050405020304" pitchFamily="18" charset="0"/>
                <a:cs typeface="Times New Roman" panose="02020603050405020304" pitchFamily="18" charset="0"/>
              </a:rPr>
              <a:t>Otmar</a:t>
            </a:r>
            <a:r>
              <a:rPr lang="en-US" sz="3600" b="1" dirty="0">
                <a:solidFill>
                  <a:srgbClr val="2034BB"/>
                </a:solidFill>
                <a:latin typeface="Times New Roman" panose="02020603050405020304" pitchFamily="18" charset="0"/>
                <a:cs typeface="Times New Roman" panose="02020603050405020304" pitchFamily="18" charset="0"/>
              </a:rPr>
              <a:t> </a:t>
            </a:r>
            <a:r>
              <a:rPr lang="en-US" sz="3600" b="1" dirty="0" err="1">
                <a:solidFill>
                  <a:srgbClr val="2034BB"/>
                </a:solidFill>
                <a:latin typeface="Times New Roman" panose="02020603050405020304" pitchFamily="18" charset="0"/>
                <a:cs typeface="Times New Roman" panose="02020603050405020304" pitchFamily="18" charset="0"/>
              </a:rPr>
              <a:t>Wiestler</a:t>
            </a:r>
            <a:r>
              <a:rPr lang="en-US" sz="3600" b="1" dirty="0">
                <a:solidFill>
                  <a:srgbClr val="2034BB"/>
                </a:solidFill>
                <a:latin typeface="Times New Roman" panose="02020603050405020304" pitchFamily="18" charset="0"/>
                <a:cs typeface="Times New Roman" panose="02020603050405020304" pitchFamily="18" charset="0"/>
              </a:rPr>
              <a:t>, President of the Association.</a:t>
            </a:r>
          </a:p>
          <a:p>
            <a:pPr marL="0" indent="0" algn="just">
              <a:buNone/>
            </a:pPr>
            <a:endParaRPr lang="en-US" sz="3600" b="1" dirty="0">
              <a:solidFill>
                <a:srgbClr val="2034BB"/>
              </a:solidFill>
              <a:latin typeface="Times New Roman" panose="02020603050405020304" pitchFamily="18" charset="0"/>
              <a:cs typeface="Times New Roman" panose="02020603050405020304" pitchFamily="18" charset="0"/>
            </a:endParaRPr>
          </a:p>
          <a:p>
            <a:pPr marL="0" indent="0" algn="just">
              <a:buNone/>
            </a:pPr>
            <a:r>
              <a:rPr lang="en-US" sz="3600" b="1" dirty="0">
                <a:solidFill>
                  <a:srgbClr val="2034BB"/>
                </a:solidFill>
                <a:latin typeface="Times New Roman" panose="02020603050405020304" pitchFamily="18" charset="0"/>
                <a:cs typeface="Times New Roman" panose="02020603050405020304" pitchFamily="18" charset="0"/>
              </a:rPr>
              <a:t>During the visit, </a:t>
            </a:r>
            <a:r>
              <a:rPr lang="en-US" sz="3600" b="1" dirty="0" err="1">
                <a:solidFill>
                  <a:srgbClr val="2034BB"/>
                </a:solidFill>
                <a:latin typeface="Times New Roman" panose="02020603050405020304" pitchFamily="18" charset="0"/>
                <a:cs typeface="Times New Roman" panose="02020603050405020304" pitchFamily="18" charset="0"/>
              </a:rPr>
              <a:t>Otmar</a:t>
            </a:r>
            <a:r>
              <a:rPr lang="en-US" sz="3600" b="1" dirty="0">
                <a:solidFill>
                  <a:srgbClr val="2034BB"/>
                </a:solidFill>
                <a:latin typeface="Times New Roman" panose="02020603050405020304" pitchFamily="18" charset="0"/>
                <a:cs typeface="Times New Roman" panose="02020603050405020304" pitchFamily="18" charset="0"/>
              </a:rPr>
              <a:t> </a:t>
            </a:r>
            <a:r>
              <a:rPr lang="en-US" sz="3600" b="1" dirty="0" err="1">
                <a:solidFill>
                  <a:srgbClr val="2034BB"/>
                </a:solidFill>
                <a:latin typeface="Times New Roman" panose="02020603050405020304" pitchFamily="18" charset="0"/>
                <a:cs typeface="Times New Roman" panose="02020603050405020304" pitchFamily="18" charset="0"/>
              </a:rPr>
              <a:t>Wiestler</a:t>
            </a:r>
            <a:r>
              <a:rPr lang="en-US" sz="3600" b="1" dirty="0">
                <a:solidFill>
                  <a:srgbClr val="2034BB"/>
                </a:solidFill>
                <a:latin typeface="Times New Roman" panose="02020603050405020304" pitchFamily="18" charset="0"/>
                <a:cs typeface="Times New Roman" panose="02020603050405020304" pitchFamily="18" charset="0"/>
              </a:rPr>
              <a:t> informed SESAME that five research centers of the Helmholtz Association will be taking part in construction of a soft X-ray beamline for SESAME under the leadership of DESY (</a:t>
            </a:r>
            <a:r>
              <a:rPr lang="en-US" sz="3600" b="1" dirty="0" err="1">
                <a:solidFill>
                  <a:srgbClr val="2034BB"/>
                </a:solidFill>
                <a:latin typeface="Times New Roman" panose="02020603050405020304" pitchFamily="18" charset="0"/>
                <a:cs typeface="Times New Roman" panose="02020603050405020304" pitchFamily="18" charset="0"/>
              </a:rPr>
              <a:t>Deutsches</a:t>
            </a:r>
            <a:r>
              <a:rPr lang="en-US" sz="3600" b="1" dirty="0">
                <a:solidFill>
                  <a:srgbClr val="2034BB"/>
                </a:solidFill>
                <a:latin typeface="Times New Roman" panose="02020603050405020304" pitchFamily="18" charset="0"/>
                <a:cs typeface="Times New Roman" panose="02020603050405020304" pitchFamily="18" charset="0"/>
              </a:rPr>
              <a:t> </a:t>
            </a:r>
            <a:r>
              <a:rPr lang="en-US" sz="3600" b="1" dirty="0" err="1">
                <a:solidFill>
                  <a:srgbClr val="2034BB"/>
                </a:solidFill>
                <a:latin typeface="Times New Roman" panose="02020603050405020304" pitchFamily="18" charset="0"/>
                <a:cs typeface="Times New Roman" panose="02020603050405020304" pitchFamily="18" charset="0"/>
              </a:rPr>
              <a:t>Elektronen</a:t>
            </a:r>
            <a:r>
              <a:rPr lang="en-US" sz="3600" b="1" dirty="0">
                <a:solidFill>
                  <a:srgbClr val="2034BB"/>
                </a:solidFill>
                <a:latin typeface="Times New Roman" panose="02020603050405020304" pitchFamily="18" charset="0"/>
                <a:cs typeface="Times New Roman" panose="02020603050405020304" pitchFamily="18" charset="0"/>
              </a:rPr>
              <a:t>-Synchrotron). This is another one of SESAME’s Phase I beamlines. </a:t>
            </a:r>
          </a:p>
          <a:p>
            <a:pPr marL="0" indent="0" algn="just">
              <a:buNone/>
            </a:pPr>
            <a:endParaRPr lang="en-US" sz="3600" b="1" dirty="0">
              <a:solidFill>
                <a:srgbClr val="2034BB"/>
              </a:solidFill>
              <a:latin typeface="Times New Roman" panose="02020603050405020304" pitchFamily="18" charset="0"/>
              <a:cs typeface="Times New Roman" panose="02020603050405020304" pitchFamily="18" charset="0"/>
            </a:endParaRPr>
          </a:p>
        </p:txBody>
      </p:sp>
      <p:sp>
        <p:nvSpPr>
          <p:cNvPr id="4" name="Shape 459"/>
          <p:cNvSpPr/>
          <p:nvPr/>
        </p:nvSpPr>
        <p:spPr>
          <a:xfrm>
            <a:off x="2819400" y="480655"/>
            <a:ext cx="13143174" cy="135421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algn="ctr" defTabSz="964373">
              <a:defRPr sz="1800"/>
            </a:pPr>
            <a:r>
              <a:rPr lang="en-US" sz="4400" b="1" dirty="0">
                <a:solidFill>
                  <a:srgbClr val="0000FF"/>
                </a:solidFill>
                <a:latin typeface="Times New Roman"/>
                <a:cs typeface="Times New Roman"/>
                <a:sym typeface="Arial"/>
              </a:rPr>
              <a:t>5. ID11 - HESEB</a:t>
            </a:r>
            <a:endParaRPr lang="en-US" sz="4400" dirty="0">
              <a:ea typeface="+mn-lt"/>
              <a:cs typeface="+mn-lt"/>
              <a:sym typeface="Arial"/>
            </a:endParaRPr>
          </a:p>
          <a:p>
            <a:pPr indent="42863" algn="ctr" defTabSz="964373">
              <a:spcBef>
                <a:spcPct val="0"/>
              </a:spcBef>
              <a:defRPr sz="1800"/>
            </a:pPr>
            <a:r>
              <a:rPr lang="en-US" sz="4400" b="1" dirty="0">
                <a:solidFill>
                  <a:srgbClr val="0000FF"/>
                </a:solidFill>
                <a:latin typeface="Times New Roman"/>
                <a:cs typeface="Times New Roman"/>
                <a:sym typeface="Arial"/>
              </a:rPr>
              <a:t>(Helmholtz-SESAME Beamline)</a:t>
            </a:r>
            <a:endParaRPr lang="en-US" sz="4400" b="1" dirty="0">
              <a:solidFill>
                <a:srgbClr val="0000FF"/>
              </a:solidFill>
              <a:latin typeface="Times New Roman"/>
              <a:cs typeface="Times New Roman"/>
            </a:endParaRPr>
          </a:p>
        </p:txBody>
      </p:sp>
    </p:spTree>
    <p:extLst>
      <p:ext uri="{BB962C8B-B14F-4D97-AF65-F5344CB8AC3E}">
        <p14:creationId xmlns:p14="http://schemas.microsoft.com/office/powerpoint/2010/main" val="5451912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09800" y="1866900"/>
            <a:ext cx="15026377" cy="6553200"/>
          </a:xfrm>
        </p:spPr>
        <p:txBody>
          <a:bodyPr vert="horz" lIns="137160" tIns="68580" rIns="137160" bIns="68580" rtlCol="0" anchor="t">
            <a:noAutofit/>
          </a:bodyPr>
          <a:lstStyle/>
          <a:p>
            <a:pPr marL="0" indent="0" algn="just">
              <a:buNone/>
            </a:pPr>
            <a:r>
              <a:rPr lang="en-US" sz="3600" b="1" dirty="0">
                <a:solidFill>
                  <a:srgbClr val="2034BB"/>
                </a:solidFill>
                <a:latin typeface="Times New Roman" panose="02020603050405020304" pitchFamily="18" charset="0"/>
                <a:cs typeface="Times New Roman" panose="02020603050405020304" pitchFamily="18" charset="0"/>
              </a:rPr>
              <a:t>The five research centers are:</a:t>
            </a:r>
          </a:p>
          <a:p>
            <a:pPr algn="just">
              <a:buFont typeface="Wingdings" panose="05000000000000000000" pitchFamily="2" charset="2"/>
              <a:buChar char="§"/>
            </a:pPr>
            <a:r>
              <a:rPr lang="en-US" sz="3600" b="1" dirty="0">
                <a:solidFill>
                  <a:srgbClr val="2034BB"/>
                </a:solidFill>
                <a:latin typeface="Times New Roman" panose="02020603050405020304" pitchFamily="18" charset="0"/>
                <a:cs typeface="Times New Roman" panose="02020603050405020304" pitchFamily="18" charset="0"/>
              </a:rPr>
              <a:t>DESY (</a:t>
            </a:r>
            <a:r>
              <a:rPr lang="en-US" sz="3600" b="1" dirty="0" err="1">
                <a:solidFill>
                  <a:srgbClr val="2034BB"/>
                </a:solidFill>
                <a:latin typeface="Times New Roman" panose="02020603050405020304" pitchFamily="18" charset="0"/>
                <a:cs typeface="Times New Roman" panose="02020603050405020304" pitchFamily="18" charset="0"/>
              </a:rPr>
              <a:t>Deutsches</a:t>
            </a:r>
            <a:r>
              <a:rPr lang="en-US" sz="3600" b="1" dirty="0">
                <a:solidFill>
                  <a:srgbClr val="2034BB"/>
                </a:solidFill>
                <a:latin typeface="Times New Roman" panose="02020603050405020304" pitchFamily="18" charset="0"/>
                <a:cs typeface="Times New Roman" panose="02020603050405020304" pitchFamily="18" charset="0"/>
              </a:rPr>
              <a:t> </a:t>
            </a:r>
            <a:r>
              <a:rPr lang="en-US" sz="3600" b="1" dirty="0" err="1">
                <a:solidFill>
                  <a:srgbClr val="2034BB"/>
                </a:solidFill>
                <a:latin typeface="Times New Roman" panose="02020603050405020304" pitchFamily="18" charset="0"/>
                <a:cs typeface="Times New Roman" panose="02020603050405020304" pitchFamily="18" charset="0"/>
              </a:rPr>
              <a:t>Elektronen</a:t>
            </a:r>
            <a:r>
              <a:rPr lang="en-US" sz="3600" b="1" dirty="0">
                <a:solidFill>
                  <a:srgbClr val="2034BB"/>
                </a:solidFill>
                <a:latin typeface="Times New Roman" panose="02020603050405020304" pitchFamily="18" charset="0"/>
                <a:cs typeface="Times New Roman" panose="02020603050405020304" pitchFamily="18" charset="0"/>
              </a:rPr>
              <a:t>-Synchrotron)</a:t>
            </a:r>
          </a:p>
          <a:p>
            <a:pPr algn="just">
              <a:buFont typeface="Wingdings" panose="05000000000000000000" pitchFamily="2" charset="2"/>
              <a:buChar char="§"/>
            </a:pPr>
            <a:r>
              <a:rPr lang="en-US" sz="3600" b="1" dirty="0">
                <a:solidFill>
                  <a:srgbClr val="2034BB"/>
                </a:solidFill>
                <a:latin typeface="Times New Roman"/>
                <a:cs typeface="Times New Roman"/>
              </a:rPr>
              <a:t>FZJ (</a:t>
            </a:r>
            <a:r>
              <a:rPr lang="en-US" sz="3600" b="1" dirty="0" err="1">
                <a:solidFill>
                  <a:srgbClr val="2034BB"/>
                </a:solidFill>
                <a:latin typeface="Times New Roman"/>
                <a:cs typeface="Times New Roman"/>
              </a:rPr>
              <a:t>Forschungszentrum</a:t>
            </a:r>
            <a:r>
              <a:rPr lang="en-US" sz="3600" b="1" dirty="0">
                <a:solidFill>
                  <a:srgbClr val="2034BB"/>
                </a:solidFill>
                <a:latin typeface="Times New Roman"/>
                <a:cs typeface="Times New Roman"/>
              </a:rPr>
              <a:t> </a:t>
            </a:r>
            <a:r>
              <a:rPr lang="en-US" sz="3600" b="1" dirty="0" err="1">
                <a:solidFill>
                  <a:srgbClr val="2034BB"/>
                </a:solidFill>
                <a:latin typeface="Times New Roman"/>
                <a:cs typeface="Times New Roman"/>
              </a:rPr>
              <a:t>Jülich</a:t>
            </a:r>
            <a:r>
              <a:rPr lang="en-US" sz="3600" b="1" dirty="0">
                <a:solidFill>
                  <a:srgbClr val="2034BB"/>
                </a:solidFill>
                <a:latin typeface="Times New Roman"/>
                <a:cs typeface="Times New Roman"/>
              </a:rPr>
              <a:t>)</a:t>
            </a:r>
          </a:p>
          <a:p>
            <a:pPr algn="just">
              <a:buFont typeface="Wingdings" panose="05000000000000000000" pitchFamily="2" charset="2"/>
              <a:buChar char="§"/>
            </a:pPr>
            <a:r>
              <a:rPr lang="en-US" sz="3600" b="1" dirty="0">
                <a:solidFill>
                  <a:srgbClr val="2034BB"/>
                </a:solidFill>
                <a:latin typeface="Times New Roman"/>
                <a:cs typeface="Times New Roman"/>
              </a:rPr>
              <a:t>HZB (Helmholtz-</a:t>
            </a:r>
            <a:r>
              <a:rPr lang="en-US" sz="3600" b="1" dirty="0" err="1">
                <a:solidFill>
                  <a:srgbClr val="2034BB"/>
                </a:solidFill>
                <a:latin typeface="Times New Roman"/>
                <a:cs typeface="Times New Roman"/>
              </a:rPr>
              <a:t>Zentrum</a:t>
            </a:r>
            <a:r>
              <a:rPr lang="en-US" sz="3600" b="1" dirty="0">
                <a:solidFill>
                  <a:srgbClr val="2034BB"/>
                </a:solidFill>
                <a:latin typeface="Times New Roman"/>
                <a:cs typeface="Times New Roman"/>
              </a:rPr>
              <a:t> Berlin)</a:t>
            </a:r>
          </a:p>
          <a:p>
            <a:pPr algn="just">
              <a:buFont typeface="Wingdings" panose="05000000000000000000" pitchFamily="2" charset="2"/>
              <a:buChar char="§"/>
            </a:pPr>
            <a:r>
              <a:rPr lang="en-US" sz="3600" b="1" dirty="0">
                <a:solidFill>
                  <a:srgbClr val="2034BB"/>
                </a:solidFill>
                <a:latin typeface="Times New Roman"/>
                <a:cs typeface="Times New Roman"/>
              </a:rPr>
              <a:t>HZDR (Helmholtz-</a:t>
            </a:r>
            <a:r>
              <a:rPr lang="en-US" sz="3600" b="1" dirty="0" err="1">
                <a:solidFill>
                  <a:srgbClr val="2034BB"/>
                </a:solidFill>
                <a:latin typeface="Times New Roman"/>
                <a:cs typeface="Times New Roman"/>
              </a:rPr>
              <a:t>Zentrum</a:t>
            </a:r>
            <a:r>
              <a:rPr lang="en-US" sz="3600" b="1" dirty="0">
                <a:solidFill>
                  <a:srgbClr val="2034BB"/>
                </a:solidFill>
                <a:latin typeface="Times New Roman"/>
                <a:cs typeface="Times New Roman"/>
              </a:rPr>
              <a:t> Dresden-</a:t>
            </a:r>
            <a:r>
              <a:rPr lang="en-US" sz="3600" b="1" dirty="0" err="1">
                <a:solidFill>
                  <a:srgbClr val="2034BB"/>
                </a:solidFill>
                <a:latin typeface="Times New Roman"/>
                <a:cs typeface="Times New Roman"/>
              </a:rPr>
              <a:t>Rossendorf</a:t>
            </a:r>
            <a:r>
              <a:rPr lang="en-US" sz="3600" b="1" dirty="0">
                <a:solidFill>
                  <a:srgbClr val="2034BB"/>
                </a:solidFill>
                <a:latin typeface="Times New Roman"/>
                <a:cs typeface="Times New Roman"/>
              </a:rPr>
              <a:t>) </a:t>
            </a:r>
          </a:p>
          <a:p>
            <a:pPr algn="just">
              <a:buFont typeface="Wingdings" panose="05000000000000000000" pitchFamily="2" charset="2"/>
              <a:buChar char="§"/>
            </a:pPr>
            <a:r>
              <a:rPr lang="en-US" sz="3600" b="1" dirty="0">
                <a:solidFill>
                  <a:srgbClr val="2034BB"/>
                </a:solidFill>
                <a:latin typeface="Times New Roman"/>
                <a:cs typeface="Times New Roman"/>
              </a:rPr>
              <a:t>KIT (</a:t>
            </a:r>
            <a:r>
              <a:rPr lang="en-US" sz="3600" b="1" dirty="0" err="1">
                <a:solidFill>
                  <a:srgbClr val="2034BB"/>
                </a:solidFill>
                <a:latin typeface="Times New Roman"/>
                <a:cs typeface="Times New Roman"/>
              </a:rPr>
              <a:t>Karlsruher</a:t>
            </a:r>
            <a:r>
              <a:rPr lang="en-US" sz="3600" b="1" dirty="0">
                <a:solidFill>
                  <a:srgbClr val="2034BB"/>
                </a:solidFill>
                <a:latin typeface="Times New Roman"/>
                <a:cs typeface="Times New Roman"/>
              </a:rPr>
              <a:t> </a:t>
            </a:r>
            <a:r>
              <a:rPr lang="en-US" sz="3600" b="1" dirty="0" err="1">
                <a:solidFill>
                  <a:srgbClr val="2034BB"/>
                </a:solidFill>
                <a:latin typeface="Times New Roman"/>
                <a:cs typeface="Times New Roman"/>
              </a:rPr>
              <a:t>Institut</a:t>
            </a:r>
            <a:r>
              <a:rPr lang="en-US" sz="3600" b="1" dirty="0">
                <a:solidFill>
                  <a:srgbClr val="2034BB"/>
                </a:solidFill>
                <a:latin typeface="Times New Roman"/>
                <a:cs typeface="Times New Roman"/>
              </a:rPr>
              <a:t> </a:t>
            </a:r>
            <a:r>
              <a:rPr lang="en-US" sz="3600" b="1" dirty="0" err="1">
                <a:solidFill>
                  <a:srgbClr val="2034BB"/>
                </a:solidFill>
                <a:latin typeface="Times New Roman"/>
                <a:cs typeface="Times New Roman"/>
              </a:rPr>
              <a:t>für</a:t>
            </a:r>
            <a:r>
              <a:rPr lang="en-US" sz="3600" b="1" dirty="0">
                <a:solidFill>
                  <a:srgbClr val="2034BB"/>
                </a:solidFill>
                <a:latin typeface="Times New Roman"/>
                <a:cs typeface="Times New Roman"/>
              </a:rPr>
              <a:t> </a:t>
            </a:r>
            <a:r>
              <a:rPr lang="en-US" sz="3600" b="1" dirty="0" err="1">
                <a:solidFill>
                  <a:srgbClr val="2034BB"/>
                </a:solidFill>
                <a:latin typeface="Times New Roman"/>
                <a:cs typeface="Times New Roman"/>
              </a:rPr>
              <a:t>Technologie</a:t>
            </a:r>
            <a:r>
              <a:rPr lang="en-US" sz="3600" b="1" dirty="0">
                <a:solidFill>
                  <a:srgbClr val="2034BB"/>
                </a:solidFill>
                <a:latin typeface="Times New Roman"/>
                <a:cs typeface="Times New Roman"/>
              </a:rPr>
              <a:t>)</a:t>
            </a:r>
          </a:p>
          <a:p>
            <a:pPr algn="just">
              <a:buFont typeface="Wingdings" panose="05000000000000000000" pitchFamily="2" charset="2"/>
              <a:buChar char="§"/>
            </a:pPr>
            <a:endParaRPr lang="en-US" sz="3600" b="1" dirty="0">
              <a:solidFill>
                <a:srgbClr val="2034BB"/>
              </a:solidFill>
              <a:latin typeface="Times New Roman" panose="02020603050405020304" pitchFamily="18" charset="0"/>
              <a:cs typeface="Times New Roman" panose="02020603050405020304" pitchFamily="18" charset="0"/>
            </a:endParaRPr>
          </a:p>
          <a:p>
            <a:pPr marL="0" indent="0" algn="just">
              <a:buNone/>
            </a:pPr>
            <a:r>
              <a:rPr lang="en-US" sz="3600" b="1" dirty="0">
                <a:solidFill>
                  <a:srgbClr val="2034BB"/>
                </a:solidFill>
                <a:latin typeface="Times New Roman"/>
                <a:cs typeface="Times New Roman"/>
              </a:rPr>
              <a:t>A complete </a:t>
            </a:r>
            <a:r>
              <a:rPr lang="en-US" sz="3600" b="1" dirty="0" err="1">
                <a:solidFill>
                  <a:srgbClr val="2034BB"/>
                </a:solidFill>
                <a:latin typeface="Times New Roman"/>
                <a:cs typeface="Times New Roman"/>
              </a:rPr>
              <a:t>undulator</a:t>
            </a:r>
            <a:r>
              <a:rPr lang="en-US" sz="3600" b="1" dirty="0">
                <a:solidFill>
                  <a:srgbClr val="2034BB"/>
                </a:solidFill>
                <a:latin typeface="Times New Roman"/>
                <a:cs typeface="Times New Roman"/>
              </a:rPr>
              <a:t> beamline with </a:t>
            </a:r>
            <a:r>
              <a:rPr lang="en-US" sz="3600" b="1" dirty="0" err="1">
                <a:solidFill>
                  <a:srgbClr val="2034BB"/>
                </a:solidFill>
                <a:latin typeface="Times New Roman"/>
                <a:cs typeface="Times New Roman"/>
              </a:rPr>
              <a:t>monochromator</a:t>
            </a:r>
            <a:r>
              <a:rPr lang="en-US" sz="3600" b="1" dirty="0">
                <a:solidFill>
                  <a:srgbClr val="2034BB"/>
                </a:solidFill>
                <a:latin typeface="Times New Roman"/>
                <a:cs typeface="Times New Roman"/>
              </a:rPr>
              <a:t> and refocusing optics and a small chamber to conduct absorption and fluorescence yield experiments. The capital value of this beamline is </a:t>
            </a:r>
            <a:r>
              <a:rPr lang="en-US" sz="3600" b="1" dirty="0">
                <a:solidFill>
                  <a:srgbClr val="FF0000"/>
                </a:solidFill>
                <a:latin typeface="Times New Roman"/>
                <a:cs typeface="Times New Roman"/>
              </a:rPr>
              <a:t>€3.5 </a:t>
            </a:r>
            <a:r>
              <a:rPr lang="en-US" sz="3600" b="1" dirty="0">
                <a:solidFill>
                  <a:srgbClr val="2034BB"/>
                </a:solidFill>
                <a:latin typeface="Times New Roman"/>
                <a:cs typeface="Times New Roman"/>
              </a:rPr>
              <a:t>million</a:t>
            </a:r>
          </a:p>
        </p:txBody>
      </p:sp>
      <p:sp>
        <p:nvSpPr>
          <p:cNvPr id="4" name="Shape 459"/>
          <p:cNvSpPr/>
          <p:nvPr/>
        </p:nvSpPr>
        <p:spPr>
          <a:xfrm>
            <a:off x="2572413" y="526078"/>
            <a:ext cx="13143174" cy="67710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indent="42863" algn="ctr" defTabSz="964373">
              <a:spcBef>
                <a:spcPct val="0"/>
              </a:spcBef>
              <a:defRPr sz="1800"/>
            </a:pPr>
            <a:r>
              <a:rPr lang="en-US" sz="4400" b="1" dirty="0">
                <a:solidFill>
                  <a:srgbClr val="0000FF"/>
                </a:solidFill>
                <a:latin typeface="Times New Roman"/>
                <a:cs typeface="Times New Roman"/>
                <a:sym typeface="Arial"/>
              </a:rPr>
              <a:t>5. ID11 - HESEB </a:t>
            </a:r>
            <a:r>
              <a:rPr lang="en-US" sz="4400" b="1" i="1" dirty="0">
                <a:solidFill>
                  <a:srgbClr val="0000FF"/>
                </a:solidFill>
                <a:latin typeface="Times New Roman"/>
                <a:cs typeface="Times New Roman"/>
                <a:sym typeface="Arial"/>
              </a:rPr>
              <a:t>…..c</a:t>
            </a:r>
            <a:r>
              <a:rPr lang="en-US" sz="4400" b="1" i="1" dirty="0" err="1">
                <a:solidFill>
                  <a:srgbClr val="0000FF"/>
                </a:solidFill>
                <a:latin typeface="Times New Roman"/>
                <a:cs typeface="Times New Roman"/>
                <a:sym typeface="Arial"/>
              </a:rPr>
              <a:t>ont.</a:t>
            </a:r>
            <a:endParaRPr lang="en-US" sz="4400" b="1" i="1" dirty="0">
              <a:solidFill>
                <a:srgbClr val="0000FF"/>
              </a:solidFill>
              <a:latin typeface="Times New Roman"/>
              <a:cs typeface="Times New Roman"/>
              <a:sym typeface="Arial"/>
            </a:endParaRPr>
          </a:p>
        </p:txBody>
      </p:sp>
    </p:spTree>
    <p:extLst>
      <p:ext uri="{BB962C8B-B14F-4D97-AF65-F5344CB8AC3E}">
        <p14:creationId xmlns:p14="http://schemas.microsoft.com/office/powerpoint/2010/main" val="25008217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495300"/>
            <a:ext cx="10045116" cy="1086845"/>
          </a:xfrm>
        </p:spPr>
        <p:txBody>
          <a:bodyPr>
            <a:normAutofit/>
          </a:bodyPr>
          <a:lstStyle/>
          <a:p>
            <a:r>
              <a:rPr lang="en-US" b="1" dirty="0">
                <a:solidFill>
                  <a:srgbClr val="0000FF"/>
                </a:solidFill>
                <a:latin typeface="Times New Roman" panose="02020603050405020304" pitchFamily="18" charset="0"/>
                <a:cs typeface="Times New Roman" panose="02020603050405020304" pitchFamily="18" charset="0"/>
              </a:rPr>
              <a:t>Why</a:t>
            </a:r>
            <a:r>
              <a:rPr lang="en-US" b="1" spc="-53" dirty="0">
                <a:solidFill>
                  <a:srgbClr val="0000FF"/>
                </a:solidFill>
                <a:latin typeface="Times New Roman" panose="02020603050405020304" pitchFamily="18" charset="0"/>
                <a:cs typeface="Times New Roman" panose="02020603050405020304" pitchFamily="18" charset="0"/>
              </a:rPr>
              <a:t> </a:t>
            </a:r>
            <a:r>
              <a:rPr lang="en-US" b="1" dirty="0">
                <a:solidFill>
                  <a:srgbClr val="0000FF"/>
                </a:solidFill>
                <a:latin typeface="Times New Roman" panose="02020603050405020304" pitchFamily="18" charset="0"/>
                <a:cs typeface="Times New Roman" panose="02020603050405020304" pitchFamily="18" charset="0"/>
              </a:rPr>
              <a:t>Build a Synchrotron Facility?</a:t>
            </a:r>
          </a:p>
        </p:txBody>
      </p:sp>
      <p:sp>
        <p:nvSpPr>
          <p:cNvPr id="5" name="object 7"/>
          <p:cNvSpPr txBox="1">
            <a:spLocks noGrp="1"/>
          </p:cNvSpPr>
          <p:nvPr>
            <p:ph idx="1"/>
          </p:nvPr>
        </p:nvSpPr>
        <p:spPr>
          <a:xfrm>
            <a:off x="1968214" y="1597833"/>
            <a:ext cx="15557487" cy="4259160"/>
          </a:xfrm>
          <a:prstGeom prst="rect">
            <a:avLst/>
          </a:prstGeom>
        </p:spPr>
        <p:txBody>
          <a:bodyPr vert="horz" wrap="square" lIns="0" tIns="16809" rIns="0" bIns="0" rtlCol="0">
            <a:spAutoFit/>
          </a:bodyPr>
          <a:lstStyle/>
          <a:p>
            <a:pPr marL="822960" marR="107582" algn="just">
              <a:spcBef>
                <a:spcPts val="132"/>
              </a:spcBef>
              <a:buFont typeface="Wingdings" panose="05000000000000000000" pitchFamily="2" charset="2"/>
              <a:buChar char="§"/>
              <a:tabLst>
                <a:tab pos="471513" algn="l"/>
                <a:tab pos="472353" algn="l"/>
              </a:tabLst>
            </a:pPr>
            <a:r>
              <a:rPr lang="en-US" sz="3300" b="1" spc="113" dirty="0">
                <a:solidFill>
                  <a:srgbClr val="003399"/>
                </a:solidFill>
                <a:latin typeface="Arial" pitchFamily="34" charset="0"/>
                <a:cs typeface="Arial" pitchFamily="34" charset="0"/>
              </a:rPr>
              <a:t>International</a:t>
            </a:r>
            <a:r>
              <a:rPr lang="en-US" sz="3300" b="1" spc="-20" dirty="0">
                <a:solidFill>
                  <a:srgbClr val="003399"/>
                </a:solidFill>
                <a:latin typeface="Arial" pitchFamily="34" charset="0"/>
                <a:cs typeface="Arial" pitchFamily="34" charset="0"/>
              </a:rPr>
              <a:t> </a:t>
            </a:r>
            <a:r>
              <a:rPr lang="en-US" sz="3300" b="1" spc="86" dirty="0">
                <a:solidFill>
                  <a:srgbClr val="003399"/>
                </a:solidFill>
                <a:latin typeface="Arial" pitchFamily="34" charset="0"/>
                <a:cs typeface="Arial" pitchFamily="34" charset="0"/>
              </a:rPr>
              <a:t>collaboration</a:t>
            </a:r>
            <a:r>
              <a:rPr lang="en-US" sz="3300" b="1" spc="-39" dirty="0">
                <a:solidFill>
                  <a:srgbClr val="003399"/>
                </a:solidFill>
                <a:latin typeface="Arial" pitchFamily="34" charset="0"/>
                <a:cs typeface="Arial" pitchFamily="34" charset="0"/>
              </a:rPr>
              <a:t> </a:t>
            </a:r>
            <a:r>
              <a:rPr lang="en-US" sz="3300" b="1" dirty="0">
                <a:solidFill>
                  <a:srgbClr val="003399"/>
                </a:solidFill>
                <a:latin typeface="Arial" pitchFamily="34" charset="0"/>
                <a:cs typeface="Arial" pitchFamily="34" charset="0"/>
              </a:rPr>
              <a:t>is an</a:t>
            </a:r>
            <a:r>
              <a:rPr lang="en-US" sz="3300" b="1" spc="-20" dirty="0">
                <a:solidFill>
                  <a:srgbClr val="003399"/>
                </a:solidFill>
                <a:latin typeface="Arial" pitchFamily="34" charset="0"/>
                <a:cs typeface="Arial" pitchFamily="34" charset="0"/>
              </a:rPr>
              <a:t> </a:t>
            </a:r>
            <a:r>
              <a:rPr lang="en-US" sz="3300" b="1" spc="47" dirty="0">
                <a:solidFill>
                  <a:srgbClr val="003399"/>
                </a:solidFill>
                <a:latin typeface="Arial" pitchFamily="34" charset="0"/>
                <a:cs typeface="Arial" pitchFamily="34" charset="0"/>
              </a:rPr>
              <a:t>obvious</a:t>
            </a:r>
            <a:r>
              <a:rPr lang="en-US" sz="3300" b="1" spc="-20" dirty="0">
                <a:solidFill>
                  <a:srgbClr val="003399"/>
                </a:solidFill>
                <a:latin typeface="Arial" pitchFamily="34" charset="0"/>
                <a:cs typeface="Arial" pitchFamily="34" charset="0"/>
              </a:rPr>
              <a:t> </a:t>
            </a:r>
            <a:r>
              <a:rPr lang="en-US" sz="3300" b="1" spc="47" dirty="0">
                <a:solidFill>
                  <a:srgbClr val="003399"/>
                </a:solidFill>
                <a:latin typeface="Arial" pitchFamily="34" charset="0"/>
                <a:cs typeface="Arial" pitchFamily="34" charset="0"/>
              </a:rPr>
              <a:t>way</a:t>
            </a:r>
            <a:r>
              <a:rPr lang="en-US" sz="3300" b="1" dirty="0">
                <a:solidFill>
                  <a:srgbClr val="003399"/>
                </a:solidFill>
                <a:latin typeface="Arial" pitchFamily="34" charset="0"/>
                <a:cs typeface="Arial" pitchFamily="34" charset="0"/>
              </a:rPr>
              <a:t> </a:t>
            </a:r>
            <a:r>
              <a:rPr lang="en-US" sz="3300" b="1" spc="107" dirty="0">
                <a:solidFill>
                  <a:srgbClr val="003399"/>
                </a:solidFill>
                <a:latin typeface="Arial" pitchFamily="34" charset="0"/>
                <a:cs typeface="Arial" pitchFamily="34" charset="0"/>
              </a:rPr>
              <a:t>for</a:t>
            </a:r>
            <a:r>
              <a:rPr lang="en-US" sz="3300" b="1" spc="-60" dirty="0">
                <a:solidFill>
                  <a:srgbClr val="003399"/>
                </a:solidFill>
                <a:latin typeface="Arial" pitchFamily="34" charset="0"/>
                <a:cs typeface="Arial" pitchFamily="34" charset="0"/>
              </a:rPr>
              <a:t> </a:t>
            </a:r>
            <a:r>
              <a:rPr lang="en-US" sz="3300" b="1" spc="80" dirty="0">
                <a:solidFill>
                  <a:srgbClr val="003399"/>
                </a:solidFill>
                <a:latin typeface="Arial" pitchFamily="34" charset="0"/>
                <a:cs typeface="Arial" pitchFamily="34" charset="0"/>
              </a:rPr>
              <a:t>countries</a:t>
            </a:r>
            <a:r>
              <a:rPr lang="en-US" sz="3300" b="1" spc="6" dirty="0">
                <a:solidFill>
                  <a:srgbClr val="003399"/>
                </a:solidFill>
                <a:latin typeface="Arial" pitchFamily="34" charset="0"/>
                <a:cs typeface="Arial" pitchFamily="34" charset="0"/>
              </a:rPr>
              <a:t> </a:t>
            </a:r>
            <a:r>
              <a:rPr lang="en-US" sz="3300" b="1" spc="74" dirty="0">
                <a:solidFill>
                  <a:srgbClr val="003399"/>
                </a:solidFill>
                <a:latin typeface="Arial" pitchFamily="34" charset="0"/>
                <a:cs typeface="Arial" pitchFamily="34" charset="0"/>
              </a:rPr>
              <a:t>with</a:t>
            </a:r>
            <a:r>
              <a:rPr lang="en-US" sz="3300" b="1" spc="14" dirty="0">
                <a:solidFill>
                  <a:srgbClr val="003399"/>
                </a:solidFill>
                <a:latin typeface="Arial" pitchFamily="34" charset="0"/>
                <a:cs typeface="Arial" pitchFamily="34" charset="0"/>
              </a:rPr>
              <a:t> </a:t>
            </a:r>
            <a:r>
              <a:rPr lang="en-US" sz="3300" b="1" spc="53" dirty="0">
                <a:solidFill>
                  <a:srgbClr val="003399"/>
                </a:solidFill>
                <a:latin typeface="Arial" pitchFamily="34" charset="0"/>
                <a:cs typeface="Arial" pitchFamily="34" charset="0"/>
              </a:rPr>
              <a:t>relatively  </a:t>
            </a:r>
            <a:r>
              <a:rPr lang="en-US" sz="3300" b="1" spc="60" dirty="0">
                <a:solidFill>
                  <a:srgbClr val="003399"/>
                </a:solidFill>
                <a:latin typeface="Arial" pitchFamily="34" charset="0"/>
                <a:cs typeface="Arial" pitchFamily="34" charset="0"/>
              </a:rPr>
              <a:t>small </a:t>
            </a:r>
            <a:r>
              <a:rPr lang="en-US" sz="3300" b="1" spc="27" dirty="0">
                <a:solidFill>
                  <a:srgbClr val="003399"/>
                </a:solidFill>
                <a:latin typeface="Arial" pitchFamily="34" charset="0"/>
                <a:cs typeface="Arial" pitchFamily="34" charset="0"/>
              </a:rPr>
              <a:t>scientific </a:t>
            </a:r>
            <a:r>
              <a:rPr lang="en-US" sz="3300" b="1" spc="66" dirty="0">
                <a:solidFill>
                  <a:srgbClr val="003399"/>
                </a:solidFill>
                <a:latin typeface="Arial" pitchFamily="34" charset="0"/>
                <a:cs typeface="Arial" pitchFamily="34" charset="0"/>
              </a:rPr>
              <a:t>communities </a:t>
            </a:r>
            <a:r>
              <a:rPr lang="en-US" sz="3300" b="1" spc="126" dirty="0">
                <a:solidFill>
                  <a:srgbClr val="003399"/>
                </a:solidFill>
                <a:latin typeface="Arial" pitchFamily="34" charset="0"/>
                <a:cs typeface="Arial" pitchFamily="34" charset="0"/>
              </a:rPr>
              <a:t>and/or </a:t>
            </a:r>
            <a:r>
              <a:rPr lang="en-US" sz="3300" b="1" spc="60" dirty="0">
                <a:solidFill>
                  <a:srgbClr val="003399"/>
                </a:solidFill>
                <a:latin typeface="Arial" pitchFamily="34" charset="0"/>
                <a:cs typeface="Arial" pitchFamily="34" charset="0"/>
              </a:rPr>
              <a:t>limited </a:t>
            </a:r>
            <a:r>
              <a:rPr lang="en-US" sz="3300" b="1" spc="20" dirty="0">
                <a:solidFill>
                  <a:srgbClr val="003399"/>
                </a:solidFill>
                <a:latin typeface="Arial" pitchFamily="34" charset="0"/>
                <a:cs typeface="Arial" pitchFamily="34" charset="0"/>
              </a:rPr>
              <a:t>science </a:t>
            </a:r>
            <a:r>
              <a:rPr lang="en-US" sz="3300" b="1" spc="80" dirty="0">
                <a:solidFill>
                  <a:srgbClr val="003399"/>
                </a:solidFill>
                <a:latin typeface="Arial" pitchFamily="34" charset="0"/>
                <a:cs typeface="Arial" pitchFamily="34" charset="0"/>
              </a:rPr>
              <a:t>budgets </a:t>
            </a:r>
            <a:r>
              <a:rPr lang="en-US" sz="3300" b="1" spc="66" dirty="0">
                <a:solidFill>
                  <a:srgbClr val="003399"/>
                </a:solidFill>
                <a:latin typeface="Arial" pitchFamily="34" charset="0"/>
                <a:cs typeface="Arial" pitchFamily="34" charset="0"/>
              </a:rPr>
              <a:t>to </a:t>
            </a:r>
            <a:r>
              <a:rPr lang="en-US" sz="3300" b="1" spc="86" dirty="0">
                <a:solidFill>
                  <a:srgbClr val="003399"/>
                </a:solidFill>
                <a:latin typeface="Arial" pitchFamily="34" charset="0"/>
                <a:cs typeface="Arial" pitchFamily="34" charset="0"/>
              </a:rPr>
              <a:t>build </a:t>
            </a:r>
            <a:r>
              <a:rPr lang="en-US" sz="3300" b="1" spc="152" dirty="0">
                <a:solidFill>
                  <a:srgbClr val="003399"/>
                </a:solidFill>
                <a:latin typeface="Arial" pitchFamily="34" charset="0"/>
                <a:cs typeface="Arial" pitchFamily="34" charset="0"/>
              </a:rPr>
              <a:t>a  </a:t>
            </a:r>
            <a:r>
              <a:rPr lang="en-US" sz="3300" b="1" spc="80" dirty="0">
                <a:solidFill>
                  <a:srgbClr val="003399"/>
                </a:solidFill>
                <a:latin typeface="Arial" pitchFamily="34" charset="0"/>
                <a:cs typeface="Arial" pitchFamily="34" charset="0"/>
              </a:rPr>
              <a:t>synchrotron-light</a:t>
            </a:r>
            <a:r>
              <a:rPr lang="en-US" sz="3300" b="1" spc="-47" dirty="0">
                <a:solidFill>
                  <a:srgbClr val="003399"/>
                </a:solidFill>
                <a:latin typeface="Arial" pitchFamily="34" charset="0"/>
                <a:cs typeface="Arial" pitchFamily="34" charset="0"/>
              </a:rPr>
              <a:t> </a:t>
            </a:r>
            <a:r>
              <a:rPr lang="en-US" sz="3300" b="1" spc="66" dirty="0">
                <a:solidFill>
                  <a:srgbClr val="003399"/>
                </a:solidFill>
                <a:latin typeface="Arial" pitchFamily="34" charset="0"/>
                <a:cs typeface="Arial" pitchFamily="34" charset="0"/>
              </a:rPr>
              <a:t>source.</a:t>
            </a:r>
          </a:p>
          <a:p>
            <a:pPr marL="822960" marR="706008" algn="just">
              <a:spcBef>
                <a:spcPts val="669"/>
              </a:spcBef>
              <a:buFont typeface="Wingdings" panose="05000000000000000000" pitchFamily="2" charset="2"/>
              <a:buChar char="§"/>
              <a:tabLst>
                <a:tab pos="471513" algn="l"/>
                <a:tab pos="472353" algn="l"/>
              </a:tabLst>
            </a:pPr>
            <a:r>
              <a:rPr lang="en-US" sz="3300" b="1" spc="113" dirty="0">
                <a:solidFill>
                  <a:srgbClr val="003399"/>
                </a:solidFill>
                <a:latin typeface="Arial" pitchFamily="34" charset="0"/>
                <a:cs typeface="Arial" pitchFamily="34" charset="0"/>
              </a:rPr>
              <a:t>Broad</a:t>
            </a:r>
            <a:r>
              <a:rPr lang="en-US" sz="3300" b="1" spc="-14" dirty="0">
                <a:solidFill>
                  <a:srgbClr val="003399"/>
                </a:solidFill>
                <a:latin typeface="Arial" pitchFamily="34" charset="0"/>
                <a:cs typeface="Arial" pitchFamily="34" charset="0"/>
              </a:rPr>
              <a:t> </a:t>
            </a:r>
            <a:r>
              <a:rPr lang="en-US" sz="3300" b="1" spc="126" dirty="0">
                <a:solidFill>
                  <a:srgbClr val="003399"/>
                </a:solidFill>
                <a:latin typeface="Arial" pitchFamily="34" charset="0"/>
                <a:cs typeface="Arial" pitchFamily="34" charset="0"/>
              </a:rPr>
              <a:t>programs</a:t>
            </a:r>
            <a:r>
              <a:rPr lang="en-US" sz="3300" b="1" spc="-14" dirty="0">
                <a:solidFill>
                  <a:srgbClr val="003399"/>
                </a:solidFill>
                <a:latin typeface="Arial" pitchFamily="34" charset="0"/>
                <a:cs typeface="Arial" pitchFamily="34" charset="0"/>
              </a:rPr>
              <a:t> </a:t>
            </a:r>
            <a:r>
              <a:rPr lang="en-US" sz="3300" b="1" spc="113" dirty="0">
                <a:solidFill>
                  <a:srgbClr val="003399"/>
                </a:solidFill>
                <a:latin typeface="Arial" pitchFamily="34" charset="0"/>
                <a:cs typeface="Arial" pitchFamily="34" charset="0"/>
              </a:rPr>
              <a:t>make</a:t>
            </a:r>
            <a:r>
              <a:rPr lang="en-US" sz="3300" b="1" dirty="0">
                <a:solidFill>
                  <a:srgbClr val="003399"/>
                </a:solidFill>
                <a:latin typeface="Arial" pitchFamily="34" charset="0"/>
                <a:cs typeface="Arial" pitchFamily="34" charset="0"/>
              </a:rPr>
              <a:t> </a:t>
            </a:r>
            <a:r>
              <a:rPr lang="en-US" sz="3300" b="1" spc="80" dirty="0">
                <a:solidFill>
                  <a:srgbClr val="003399"/>
                </a:solidFill>
                <a:latin typeface="Arial" pitchFamily="34" charset="0"/>
                <a:cs typeface="Arial" pitchFamily="34" charset="0"/>
              </a:rPr>
              <a:t>synchrotron-light</a:t>
            </a:r>
            <a:r>
              <a:rPr lang="en-US" sz="3300" b="1" spc="-33" dirty="0">
                <a:solidFill>
                  <a:srgbClr val="003399"/>
                </a:solidFill>
                <a:latin typeface="Arial" pitchFamily="34" charset="0"/>
                <a:cs typeface="Arial" pitchFamily="34" charset="0"/>
              </a:rPr>
              <a:t> </a:t>
            </a:r>
            <a:r>
              <a:rPr lang="en-US" sz="3300" b="1" spc="60" dirty="0">
                <a:solidFill>
                  <a:srgbClr val="003399"/>
                </a:solidFill>
                <a:latin typeface="Arial" pitchFamily="34" charset="0"/>
                <a:cs typeface="Arial" pitchFamily="34" charset="0"/>
              </a:rPr>
              <a:t>sources</a:t>
            </a:r>
            <a:r>
              <a:rPr lang="en-US" sz="3300" b="1" spc="-14" dirty="0">
                <a:solidFill>
                  <a:srgbClr val="003399"/>
                </a:solidFill>
                <a:latin typeface="Arial" pitchFamily="34" charset="0"/>
                <a:cs typeface="Arial" pitchFamily="34" charset="0"/>
              </a:rPr>
              <a:t> </a:t>
            </a:r>
            <a:r>
              <a:rPr lang="en-US" sz="3300" b="1" spc="66" dirty="0">
                <a:solidFill>
                  <a:srgbClr val="003399"/>
                </a:solidFill>
                <a:latin typeface="Arial" pitchFamily="34" charset="0"/>
                <a:cs typeface="Arial" pitchFamily="34" charset="0"/>
              </a:rPr>
              <a:t>ideal</a:t>
            </a:r>
            <a:r>
              <a:rPr lang="en-US" sz="3300" b="1" spc="-6" dirty="0">
                <a:solidFill>
                  <a:srgbClr val="003399"/>
                </a:solidFill>
                <a:latin typeface="Arial" pitchFamily="34" charset="0"/>
                <a:cs typeface="Arial" pitchFamily="34" charset="0"/>
              </a:rPr>
              <a:t> </a:t>
            </a:r>
            <a:r>
              <a:rPr lang="en-US" sz="3300" b="1" spc="27" dirty="0">
                <a:solidFill>
                  <a:srgbClr val="003399"/>
                </a:solidFill>
                <a:latin typeface="Arial" pitchFamily="34" charset="0"/>
                <a:cs typeface="Arial" pitchFamily="34" charset="0"/>
              </a:rPr>
              <a:t>facilities</a:t>
            </a:r>
            <a:r>
              <a:rPr lang="en-US" sz="3300" b="1" spc="14" dirty="0">
                <a:solidFill>
                  <a:srgbClr val="003399"/>
                </a:solidFill>
                <a:latin typeface="Arial" pitchFamily="34" charset="0"/>
                <a:cs typeface="Arial" pitchFamily="34" charset="0"/>
              </a:rPr>
              <a:t> </a:t>
            </a:r>
            <a:r>
              <a:rPr lang="en-US" sz="3300" b="1" spc="93" dirty="0">
                <a:solidFill>
                  <a:srgbClr val="003399"/>
                </a:solidFill>
                <a:latin typeface="Arial" pitchFamily="34" charset="0"/>
                <a:cs typeface="Arial" pitchFamily="34" charset="0"/>
              </a:rPr>
              <a:t>for </a:t>
            </a:r>
            <a:r>
              <a:rPr lang="en-US" sz="3300" b="1" spc="74" dirty="0">
                <a:solidFill>
                  <a:srgbClr val="003399"/>
                </a:solidFill>
                <a:latin typeface="Arial" pitchFamily="34" charset="0"/>
                <a:cs typeface="Arial" pitchFamily="34" charset="0"/>
              </a:rPr>
              <a:t>building </a:t>
            </a:r>
            <a:r>
              <a:rPr lang="en-US" sz="3300" b="1" spc="27" dirty="0">
                <a:solidFill>
                  <a:srgbClr val="003399"/>
                </a:solidFill>
                <a:latin typeface="Arial" pitchFamily="34" charset="0"/>
                <a:cs typeface="Arial" pitchFamily="34" charset="0"/>
              </a:rPr>
              <a:t>scientific</a:t>
            </a:r>
            <a:r>
              <a:rPr lang="en-US" sz="3300" b="1" spc="-66" dirty="0">
                <a:solidFill>
                  <a:srgbClr val="003399"/>
                </a:solidFill>
                <a:latin typeface="Arial" pitchFamily="34" charset="0"/>
                <a:cs typeface="Arial" pitchFamily="34" charset="0"/>
              </a:rPr>
              <a:t> </a:t>
            </a:r>
            <a:r>
              <a:rPr lang="en-US" sz="3300" b="1" spc="74" dirty="0">
                <a:solidFill>
                  <a:srgbClr val="003399"/>
                </a:solidFill>
                <a:latin typeface="Arial" pitchFamily="34" charset="0"/>
                <a:cs typeface="Arial" pitchFamily="34" charset="0"/>
              </a:rPr>
              <a:t>capacity.</a:t>
            </a:r>
          </a:p>
          <a:p>
            <a:pPr marL="822960" marR="6725" algn="just">
              <a:spcBef>
                <a:spcPts val="662"/>
              </a:spcBef>
              <a:buFont typeface="Wingdings" panose="05000000000000000000" pitchFamily="2" charset="2"/>
              <a:buChar char="§"/>
              <a:tabLst>
                <a:tab pos="471513" algn="l"/>
                <a:tab pos="472353" algn="l"/>
              </a:tabLst>
            </a:pPr>
            <a:r>
              <a:rPr lang="en-US" sz="3300" b="1" spc="27" dirty="0">
                <a:solidFill>
                  <a:srgbClr val="003399"/>
                </a:solidFill>
                <a:latin typeface="Arial" pitchFamily="34" charset="0"/>
                <a:cs typeface="Arial" pitchFamily="34" charset="0"/>
              </a:rPr>
              <a:t>SESAME will be a user facility; scientists will typically go to SESAME  two or three times a year for a week or two to carry out experiments, in  collaboration with scientists from other institutions/countries.</a:t>
            </a:r>
            <a:endParaRPr sz="3300" b="1" spc="27" dirty="0">
              <a:solidFill>
                <a:srgbClr val="003399"/>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4452EAA2-1949-43D4-965D-F432E46D850E}" type="slidenum">
              <a:rPr lang="en-US" smtClean="0"/>
              <a:pPr/>
              <a:t>3</a:t>
            </a:fld>
            <a:endParaRPr lang="en-US" dirty="0"/>
          </a:p>
        </p:txBody>
      </p:sp>
      <p:sp>
        <p:nvSpPr>
          <p:cNvPr id="6" name="object 4"/>
          <p:cNvSpPr/>
          <p:nvPr/>
        </p:nvSpPr>
        <p:spPr>
          <a:xfrm>
            <a:off x="3429000" y="5981700"/>
            <a:ext cx="13177464" cy="3645129"/>
          </a:xfrm>
          <a:prstGeom prst="rect">
            <a:avLst/>
          </a:prstGeom>
          <a:blipFill>
            <a:blip r:embed="rId2" cstate="email"/>
            <a:stretch>
              <a:fillRect/>
            </a:stretch>
          </a:blipFill>
        </p:spPr>
        <p:txBody>
          <a:bodyPr wrap="square" lIns="0" tIns="0" rIns="0" bIns="0" rtlCol="0"/>
          <a:lstStyle/>
          <a:p>
            <a:endParaRPr sz="2382" dirty="0"/>
          </a:p>
        </p:txBody>
      </p:sp>
    </p:spTree>
    <p:extLst>
      <p:ext uri="{BB962C8B-B14F-4D97-AF65-F5344CB8AC3E}">
        <p14:creationId xmlns:p14="http://schemas.microsoft.com/office/powerpoint/2010/main" val="1152570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4713514" y="8979234"/>
            <a:ext cx="9753600" cy="766280"/>
          </a:xfrm>
        </p:spPr>
        <p:txBody>
          <a:bodyPr/>
          <a:lstStyle/>
          <a:p>
            <a:r>
              <a:rPr lang="en-US" dirty="0">
                <a:solidFill>
                  <a:srgbClr val="FF0000"/>
                </a:solidFill>
              </a:rPr>
              <a:t>First Beam in HESEB Beamline</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0886" y="1381998"/>
            <a:ext cx="10199914" cy="7649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3962400" y="9108459"/>
            <a:ext cx="2137124" cy="507831"/>
          </a:xfrm>
          <a:prstGeom prst="rect">
            <a:avLst/>
          </a:prstGeom>
          <a:noFill/>
        </p:spPr>
        <p:txBody>
          <a:bodyPr wrap="none" rtlCol="0">
            <a:spAutoFit/>
          </a:bodyPr>
          <a:lstStyle/>
          <a:p>
            <a:r>
              <a:rPr lang="en-US" sz="2700" b="1" dirty="0">
                <a:solidFill>
                  <a:srgbClr val="2034BB"/>
                </a:solidFill>
                <a:latin typeface="Times New Roman"/>
                <a:cs typeface="Times New Roman"/>
              </a:rPr>
              <a:t>June 8, 2022:</a:t>
            </a:r>
            <a:endParaRPr lang="en-US" sz="2700" b="1" dirty="0">
              <a:solidFill>
                <a:srgbClr val="FF0000"/>
              </a:solidFill>
            </a:endParaRPr>
          </a:p>
        </p:txBody>
      </p:sp>
      <p:sp>
        <p:nvSpPr>
          <p:cNvPr id="5" name="Shape 459">
            <a:extLst>
              <a:ext uri="{FF2B5EF4-FFF2-40B4-BE49-F238E27FC236}">
                <a16:creationId xmlns:a16="http://schemas.microsoft.com/office/drawing/2014/main" id="{3540ACC1-AAED-A8E9-2AEB-D21D51520DD0}"/>
              </a:ext>
            </a:extLst>
          </p:cNvPr>
          <p:cNvSpPr/>
          <p:nvPr/>
        </p:nvSpPr>
        <p:spPr>
          <a:xfrm>
            <a:off x="2572413" y="526078"/>
            <a:ext cx="13143174" cy="67710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indent="42863" algn="ctr" defTabSz="964373">
              <a:spcBef>
                <a:spcPct val="0"/>
              </a:spcBef>
              <a:defRPr sz="1800"/>
            </a:pPr>
            <a:r>
              <a:rPr lang="en-US" sz="4400" b="1" dirty="0">
                <a:solidFill>
                  <a:srgbClr val="0000FF"/>
                </a:solidFill>
                <a:latin typeface="Times New Roman"/>
                <a:cs typeface="Times New Roman"/>
                <a:sym typeface="Arial"/>
              </a:rPr>
              <a:t>5. ID11 - HESEB </a:t>
            </a:r>
            <a:r>
              <a:rPr lang="en-US" sz="4400" b="1" i="1" dirty="0">
                <a:solidFill>
                  <a:srgbClr val="0000FF"/>
                </a:solidFill>
                <a:latin typeface="Times New Roman"/>
                <a:cs typeface="Times New Roman"/>
                <a:sym typeface="Arial"/>
              </a:rPr>
              <a:t>…..c</a:t>
            </a:r>
            <a:r>
              <a:rPr lang="en-US" sz="4400" b="1" i="1" dirty="0" err="1">
                <a:solidFill>
                  <a:srgbClr val="0000FF"/>
                </a:solidFill>
                <a:latin typeface="Times New Roman"/>
                <a:cs typeface="Times New Roman"/>
                <a:sym typeface="Arial"/>
              </a:rPr>
              <a:t>ont.</a:t>
            </a:r>
            <a:endParaRPr lang="en-US" sz="4400" b="1" i="1" dirty="0">
              <a:solidFill>
                <a:srgbClr val="0000FF"/>
              </a:solidFill>
              <a:latin typeface="Times New Roman"/>
              <a:cs typeface="Times New Roman"/>
              <a:sym typeface="Arial"/>
            </a:endParaRPr>
          </a:p>
        </p:txBody>
      </p:sp>
    </p:spTree>
    <p:extLst>
      <p:ext uri="{BB962C8B-B14F-4D97-AF65-F5344CB8AC3E}">
        <p14:creationId xmlns:p14="http://schemas.microsoft.com/office/powerpoint/2010/main" val="27371934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nhaltsplatzhalter 2"/>
          <p:cNvSpPr>
            <a:spLocks noGrp="1"/>
          </p:cNvSpPr>
          <p:nvPr>
            <p:ph idx="4294967295"/>
          </p:nvPr>
        </p:nvSpPr>
        <p:spPr>
          <a:xfrm>
            <a:off x="6752183" y="8730463"/>
            <a:ext cx="9088562" cy="946133"/>
          </a:xfrm>
        </p:spPr>
        <p:txBody>
          <a:bodyPr vert="horz" lIns="137160" tIns="68580" rIns="137160" bIns="68580" rtlCol="0" anchor="t">
            <a:noAutofit/>
          </a:bodyPr>
          <a:lstStyle/>
          <a:p>
            <a:pPr marL="0" indent="0" algn="ctr">
              <a:buNone/>
            </a:pPr>
            <a:r>
              <a:rPr lang="en-US" sz="3600" b="1" dirty="0">
                <a:solidFill>
                  <a:srgbClr val="2034BB"/>
                </a:solidFill>
                <a:latin typeface="Times New Roman"/>
                <a:cs typeface="Times New Roman"/>
              </a:rPr>
              <a:t>June 12, 2022: Official Inauguration</a:t>
            </a:r>
            <a:endParaRPr lang="de-DE" dirty="0"/>
          </a:p>
        </p:txBody>
      </p:sp>
      <p:pic>
        <p:nvPicPr>
          <p:cNvPr id="5" name="Picture 4">
            <a:extLst>
              <a:ext uri="{FF2B5EF4-FFF2-40B4-BE49-F238E27FC236}">
                <a16:creationId xmlns:a16="http://schemas.microsoft.com/office/drawing/2014/main" id="{CC35C491-F7E5-412D-9B65-71E24F33BE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7410" y="1442267"/>
            <a:ext cx="10499990" cy="7141562"/>
          </a:xfrm>
          <a:prstGeom prst="rect">
            <a:avLst/>
          </a:prstGeom>
        </p:spPr>
      </p:pic>
      <p:sp>
        <p:nvSpPr>
          <p:cNvPr id="8" name="TextBox 7">
            <a:extLst>
              <a:ext uri="{FF2B5EF4-FFF2-40B4-BE49-F238E27FC236}">
                <a16:creationId xmlns:a16="http://schemas.microsoft.com/office/drawing/2014/main" id="{BC6BCE99-6DCF-4E05-84C6-EDDB976207F8}"/>
              </a:ext>
            </a:extLst>
          </p:cNvPr>
          <p:cNvSpPr txBox="1"/>
          <p:nvPr/>
        </p:nvSpPr>
        <p:spPr>
          <a:xfrm>
            <a:off x="1905000" y="1878846"/>
            <a:ext cx="4718865" cy="6093976"/>
          </a:xfrm>
          <a:prstGeom prst="rect">
            <a:avLst/>
          </a:prstGeom>
          <a:noFill/>
        </p:spPr>
        <p:txBody>
          <a:bodyPr wrap="square" rtlCol="0">
            <a:spAutoFit/>
          </a:bodyPr>
          <a:lstStyle/>
          <a:p>
            <a:pPr marL="264320" indent="-264320">
              <a:buFontTx/>
              <a:buChar char="-"/>
            </a:pPr>
            <a:r>
              <a:rPr lang="en-US" sz="3000" dirty="0"/>
              <a:t>H.E. Prof. </a:t>
            </a:r>
            <a:r>
              <a:rPr lang="en-US" sz="3000" dirty="0" err="1"/>
              <a:t>Wajih</a:t>
            </a:r>
            <a:r>
              <a:rPr lang="en-US" sz="3000" dirty="0"/>
              <a:t> </a:t>
            </a:r>
            <a:r>
              <a:rPr lang="en-US" sz="3000" dirty="0" err="1"/>
              <a:t>Owais</a:t>
            </a:r>
            <a:r>
              <a:rPr lang="en-US" sz="3000" dirty="0"/>
              <a:t>, Minister of Higher Education and Scientific Research of Jordan</a:t>
            </a:r>
          </a:p>
          <a:p>
            <a:pPr marL="264320" indent="-264320"/>
            <a:endParaRPr lang="en-US" sz="3000" dirty="0"/>
          </a:p>
          <a:p>
            <a:pPr marL="264320" indent="-264320">
              <a:buFontTx/>
              <a:buChar char="-"/>
            </a:pPr>
            <a:r>
              <a:rPr lang="en-US" sz="3000" dirty="0"/>
              <a:t>Professor </a:t>
            </a:r>
            <a:r>
              <a:rPr lang="en-US" sz="3000" dirty="0" err="1"/>
              <a:t>Otmar</a:t>
            </a:r>
            <a:r>
              <a:rPr lang="en-US" sz="3000" dirty="0"/>
              <a:t> </a:t>
            </a:r>
            <a:r>
              <a:rPr lang="en-US" sz="3000" dirty="0" err="1"/>
              <a:t>Wiestler</a:t>
            </a:r>
            <a:r>
              <a:rPr lang="en-US" sz="3000" dirty="0"/>
              <a:t>, President of the Helmholtz Association of German Research </a:t>
            </a:r>
            <a:r>
              <a:rPr lang="en-US" sz="3000" dirty="0" err="1"/>
              <a:t>Centres</a:t>
            </a:r>
            <a:endParaRPr lang="en-US" sz="3000" dirty="0"/>
          </a:p>
          <a:p>
            <a:pPr marL="264320" indent="-264320">
              <a:buFontTx/>
              <a:buChar char="-"/>
            </a:pPr>
            <a:endParaRPr lang="en-US" sz="3000" dirty="0"/>
          </a:p>
          <a:p>
            <a:pPr marL="264320" indent="-264320">
              <a:buFontTx/>
              <a:buChar char="-"/>
            </a:pPr>
            <a:r>
              <a:rPr lang="en-US" sz="3000" dirty="0"/>
              <a:t>H.E. Mr. Bernhard </a:t>
            </a:r>
            <a:r>
              <a:rPr lang="en-US" sz="3000" dirty="0" err="1"/>
              <a:t>Kampmann</a:t>
            </a:r>
            <a:r>
              <a:rPr lang="en-US" sz="3000" dirty="0"/>
              <a:t>, Ambassador of Germany to Jordan</a:t>
            </a:r>
          </a:p>
        </p:txBody>
      </p:sp>
      <p:sp>
        <p:nvSpPr>
          <p:cNvPr id="6" name="Shape 459">
            <a:extLst>
              <a:ext uri="{FF2B5EF4-FFF2-40B4-BE49-F238E27FC236}">
                <a16:creationId xmlns:a16="http://schemas.microsoft.com/office/drawing/2014/main" id="{EA562E9F-1A7E-4DB8-845F-1D2BD3132340}"/>
              </a:ext>
            </a:extLst>
          </p:cNvPr>
          <p:cNvSpPr/>
          <p:nvPr/>
        </p:nvSpPr>
        <p:spPr>
          <a:xfrm>
            <a:off x="2371905" y="413320"/>
            <a:ext cx="13143174" cy="67710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indent="42863" algn="ctr" defTabSz="964373">
              <a:spcBef>
                <a:spcPct val="0"/>
              </a:spcBef>
              <a:defRPr sz="1800"/>
            </a:pPr>
            <a:r>
              <a:rPr lang="en-US" sz="4400" b="1" dirty="0">
                <a:solidFill>
                  <a:srgbClr val="0000FF"/>
                </a:solidFill>
                <a:latin typeface="Times New Roman"/>
                <a:cs typeface="Times New Roman"/>
                <a:sym typeface="Arial"/>
              </a:rPr>
              <a:t>5. ID11 - HESEB </a:t>
            </a:r>
            <a:r>
              <a:rPr lang="en-US" sz="4400" b="1" i="1" dirty="0">
                <a:solidFill>
                  <a:srgbClr val="0000FF"/>
                </a:solidFill>
                <a:latin typeface="Times New Roman"/>
                <a:cs typeface="Times New Roman"/>
                <a:sym typeface="Arial"/>
              </a:rPr>
              <a:t>…..c</a:t>
            </a:r>
            <a:r>
              <a:rPr lang="en-US" sz="4400" b="1" i="1" dirty="0" err="1">
                <a:solidFill>
                  <a:srgbClr val="0000FF"/>
                </a:solidFill>
                <a:latin typeface="Times New Roman"/>
                <a:cs typeface="Times New Roman"/>
                <a:sym typeface="Arial"/>
              </a:rPr>
              <a:t>ont.</a:t>
            </a:r>
            <a:endParaRPr lang="en-US" sz="4400" b="1" i="1" dirty="0">
              <a:solidFill>
                <a:srgbClr val="0000FF"/>
              </a:solidFill>
              <a:latin typeface="Times New Roman"/>
              <a:cs typeface="Times New Roman"/>
              <a:sym typeface="Arial"/>
            </a:endParaRPr>
          </a:p>
        </p:txBody>
      </p:sp>
    </p:spTree>
    <p:extLst>
      <p:ext uri="{BB962C8B-B14F-4D97-AF65-F5344CB8AC3E}">
        <p14:creationId xmlns:p14="http://schemas.microsoft.com/office/powerpoint/2010/main" val="13584827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eseb">
            <a:extLst>
              <a:ext uri="{FF2B5EF4-FFF2-40B4-BE49-F238E27FC236}">
                <a16:creationId xmlns:a16="http://schemas.microsoft.com/office/drawing/2014/main" id="{ACA607BE-7BAC-5AA4-7D10-FB38BE4A00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095"/>
          <a:stretch/>
        </p:blipFill>
        <p:spPr bwMode="auto">
          <a:xfrm>
            <a:off x="3107872" y="2556360"/>
            <a:ext cx="6433457" cy="41124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274B93-FF88-8873-EB63-F9141F776C8B}"/>
              </a:ext>
            </a:extLst>
          </p:cNvPr>
          <p:cNvSpPr txBox="1"/>
          <p:nvPr/>
        </p:nvSpPr>
        <p:spPr>
          <a:xfrm>
            <a:off x="9984417" y="2324100"/>
            <a:ext cx="6169983" cy="5493812"/>
          </a:xfrm>
          <a:prstGeom prst="rect">
            <a:avLst/>
          </a:prstGeom>
          <a:noFill/>
        </p:spPr>
        <p:txBody>
          <a:bodyPr wrap="square" rtlCol="0">
            <a:spAutoFit/>
          </a:bodyPr>
          <a:lstStyle/>
          <a:p>
            <a:pPr defTabSz="1028706">
              <a:defRPr/>
            </a:pPr>
            <a:r>
              <a:rPr lang="en-GB" sz="2700" b="1" dirty="0">
                <a:solidFill>
                  <a:schemeClr val="bg1"/>
                </a:solidFill>
                <a:latin typeface="Montserrat Thin" pitchFamily="2" charset="0"/>
              </a:rPr>
              <a:t>12 February  2023 – First users at HESEB</a:t>
            </a:r>
          </a:p>
          <a:p>
            <a:r>
              <a:rPr lang="en-US" sz="2700" dirty="0">
                <a:solidFill>
                  <a:schemeClr val="bg1"/>
                </a:solidFill>
              </a:rPr>
              <a:t>A collaboration among Jordanian Universities:</a:t>
            </a:r>
          </a:p>
          <a:p>
            <a:pPr marL="428625" indent="-428625">
              <a:buFont typeface="Arial" panose="020B0604020202020204" pitchFamily="34" charset="0"/>
              <a:buChar char="•"/>
            </a:pPr>
            <a:r>
              <a:rPr lang="en-US" sz="2700" dirty="0">
                <a:solidFill>
                  <a:schemeClr val="bg1"/>
                </a:solidFill>
              </a:rPr>
              <a:t>Dr. Yusuf Selim </a:t>
            </a:r>
            <a:r>
              <a:rPr lang="en-US" sz="2700" dirty="0" err="1">
                <a:solidFill>
                  <a:schemeClr val="bg1"/>
                </a:solidFill>
              </a:rPr>
              <a:t>Ocak</a:t>
            </a:r>
            <a:r>
              <a:rPr lang="en-US" sz="2700" dirty="0">
                <a:solidFill>
                  <a:schemeClr val="bg1"/>
                </a:solidFill>
              </a:rPr>
              <a:t> (Institute of Nanotechnology, Jordan University of Science and Technology, Principal Investigator)</a:t>
            </a:r>
            <a:endParaRPr lang="en-US" sz="2700" b="1" dirty="0">
              <a:solidFill>
                <a:schemeClr val="bg1"/>
              </a:solidFill>
            </a:endParaRPr>
          </a:p>
          <a:p>
            <a:pPr marL="428625" indent="-428625">
              <a:buFont typeface="Arial" panose="020B0604020202020204" pitchFamily="34" charset="0"/>
              <a:buChar char="•"/>
            </a:pPr>
            <a:r>
              <a:rPr lang="en-US" sz="2700" dirty="0">
                <a:solidFill>
                  <a:schemeClr val="bg1"/>
                </a:solidFill>
              </a:rPr>
              <a:t>Dr. Borhan </a:t>
            </a:r>
            <a:r>
              <a:rPr lang="en-US" sz="2700" dirty="0" err="1">
                <a:solidFill>
                  <a:schemeClr val="bg1"/>
                </a:solidFill>
              </a:rPr>
              <a:t>Aldeen</a:t>
            </a:r>
            <a:r>
              <a:rPr lang="en-US" sz="2700" dirty="0">
                <a:solidFill>
                  <a:schemeClr val="bg1"/>
                </a:solidFill>
              </a:rPr>
              <a:t> </a:t>
            </a:r>
            <a:r>
              <a:rPr lang="en-US" sz="2700" dirty="0" err="1">
                <a:solidFill>
                  <a:schemeClr val="bg1"/>
                </a:solidFill>
              </a:rPr>
              <a:t>Albiss</a:t>
            </a:r>
            <a:r>
              <a:rPr lang="en-US" sz="2700" dirty="0">
                <a:solidFill>
                  <a:schemeClr val="bg1"/>
                </a:solidFill>
              </a:rPr>
              <a:t> (Institute of Nanotechnology, Jordan University of Science and Technology)</a:t>
            </a:r>
          </a:p>
          <a:p>
            <a:pPr marL="428625" indent="-428625">
              <a:buFont typeface="Arial" panose="020B0604020202020204" pitchFamily="34" charset="0"/>
              <a:buChar char="•"/>
            </a:pPr>
            <a:r>
              <a:rPr lang="en-US" sz="2700" dirty="0">
                <a:solidFill>
                  <a:schemeClr val="bg1"/>
                </a:solidFill>
              </a:rPr>
              <a:t>Dr. Bashar </a:t>
            </a:r>
            <a:r>
              <a:rPr lang="en-US" sz="2700" dirty="0" err="1">
                <a:solidFill>
                  <a:schemeClr val="bg1"/>
                </a:solidFill>
              </a:rPr>
              <a:t>Aljawrneh</a:t>
            </a:r>
            <a:r>
              <a:rPr lang="en-US" sz="2700" dirty="0">
                <a:solidFill>
                  <a:schemeClr val="bg1"/>
                </a:solidFill>
              </a:rPr>
              <a:t> (Al-</a:t>
            </a:r>
            <a:r>
              <a:rPr lang="en-US" sz="2700" dirty="0" err="1">
                <a:solidFill>
                  <a:schemeClr val="bg1"/>
                </a:solidFill>
              </a:rPr>
              <a:t>Zaytoonah</a:t>
            </a:r>
            <a:r>
              <a:rPr lang="en-US" sz="2700" dirty="0">
                <a:solidFill>
                  <a:schemeClr val="bg1"/>
                </a:solidFill>
              </a:rPr>
              <a:t> University)</a:t>
            </a:r>
            <a:endParaRPr lang="en-GB" sz="2700" dirty="0">
              <a:solidFill>
                <a:schemeClr val="bg1"/>
              </a:solidFill>
              <a:latin typeface="Montserrat Thin" pitchFamily="2" charset="0"/>
            </a:endParaRPr>
          </a:p>
        </p:txBody>
      </p:sp>
      <p:sp>
        <p:nvSpPr>
          <p:cNvPr id="3" name="TextBox 2">
            <a:extLst>
              <a:ext uri="{FF2B5EF4-FFF2-40B4-BE49-F238E27FC236}">
                <a16:creationId xmlns:a16="http://schemas.microsoft.com/office/drawing/2014/main" id="{25E879F5-517D-D275-E081-82AC43CABD3F}"/>
              </a:ext>
            </a:extLst>
          </p:cNvPr>
          <p:cNvSpPr txBox="1"/>
          <p:nvPr/>
        </p:nvSpPr>
        <p:spPr>
          <a:xfrm>
            <a:off x="2966193" y="7884470"/>
            <a:ext cx="12912543" cy="1338828"/>
          </a:xfrm>
          <a:prstGeom prst="rect">
            <a:avLst/>
          </a:prstGeom>
          <a:noFill/>
        </p:spPr>
        <p:txBody>
          <a:bodyPr wrap="square">
            <a:spAutoFit/>
          </a:bodyPr>
          <a:lstStyle/>
          <a:p>
            <a:r>
              <a:rPr lang="en-US" sz="2700" dirty="0">
                <a:solidFill>
                  <a:schemeClr val="bg1"/>
                </a:solidFill>
              </a:rPr>
              <a:t>Use the HESEB beamline to study the electronic structure of samples and investigate the effects of dopants on semiconductor thin films</a:t>
            </a:r>
          </a:p>
          <a:p>
            <a:r>
              <a:rPr lang="en-US" sz="2700" dirty="0">
                <a:solidFill>
                  <a:schemeClr val="bg1"/>
                </a:solidFill>
              </a:rPr>
              <a:t>Data collected during three days for 9 samples at the absorption edges of O, Co, Ni, and Cu</a:t>
            </a:r>
          </a:p>
        </p:txBody>
      </p:sp>
      <p:sp>
        <p:nvSpPr>
          <p:cNvPr id="5" name="Shape 459">
            <a:extLst>
              <a:ext uri="{FF2B5EF4-FFF2-40B4-BE49-F238E27FC236}">
                <a16:creationId xmlns:a16="http://schemas.microsoft.com/office/drawing/2014/main" id="{94B19D9E-BEA3-8427-0F0D-162929B7696B}"/>
              </a:ext>
            </a:extLst>
          </p:cNvPr>
          <p:cNvSpPr/>
          <p:nvPr/>
        </p:nvSpPr>
        <p:spPr>
          <a:xfrm>
            <a:off x="2572413" y="526078"/>
            <a:ext cx="13143174" cy="67710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indent="42863" algn="ctr" defTabSz="964373">
              <a:spcBef>
                <a:spcPct val="0"/>
              </a:spcBef>
              <a:defRPr sz="1800"/>
            </a:pPr>
            <a:r>
              <a:rPr lang="en-US" sz="4400" b="1" dirty="0">
                <a:solidFill>
                  <a:srgbClr val="0000FF"/>
                </a:solidFill>
                <a:latin typeface="Times New Roman"/>
                <a:cs typeface="Times New Roman"/>
                <a:sym typeface="Arial"/>
              </a:rPr>
              <a:t>5. ID11 - HESEB </a:t>
            </a:r>
            <a:r>
              <a:rPr lang="en-US" sz="4400" b="1" i="1" dirty="0">
                <a:solidFill>
                  <a:srgbClr val="0000FF"/>
                </a:solidFill>
                <a:latin typeface="Times New Roman"/>
                <a:cs typeface="Times New Roman"/>
                <a:sym typeface="Arial"/>
              </a:rPr>
              <a:t>…..c</a:t>
            </a:r>
            <a:r>
              <a:rPr lang="en-US" sz="4400" b="1" i="1" dirty="0" err="1">
                <a:solidFill>
                  <a:srgbClr val="0000FF"/>
                </a:solidFill>
                <a:latin typeface="Times New Roman"/>
                <a:cs typeface="Times New Roman"/>
                <a:sym typeface="Arial"/>
              </a:rPr>
              <a:t>ont.</a:t>
            </a:r>
            <a:endParaRPr lang="en-US" sz="4400" b="1" i="1" dirty="0">
              <a:solidFill>
                <a:srgbClr val="0000FF"/>
              </a:solidFill>
              <a:latin typeface="Times New Roman"/>
              <a:cs typeface="Times New Roman"/>
              <a:sym typeface="Arial"/>
            </a:endParaRPr>
          </a:p>
        </p:txBody>
      </p:sp>
    </p:spTree>
    <p:extLst>
      <p:ext uri="{BB962C8B-B14F-4D97-AF65-F5344CB8AC3E}">
        <p14:creationId xmlns:p14="http://schemas.microsoft.com/office/powerpoint/2010/main" val="19683988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13"/>
          <p:cNvGrpSpPr>
            <a:grpSpLocks/>
          </p:cNvGrpSpPr>
          <p:nvPr/>
        </p:nvGrpSpPr>
        <p:grpSpPr bwMode="auto">
          <a:xfrm>
            <a:off x="2905832" y="1284058"/>
            <a:ext cx="11551223" cy="1359101"/>
            <a:chOff x="113" y="935"/>
            <a:chExt cx="5760" cy="761"/>
          </a:xfrm>
        </p:grpSpPr>
        <p:sp>
          <p:nvSpPr>
            <p:cNvPr id="32" name="Rectangle 11"/>
            <p:cNvSpPr>
              <a:spLocks noChangeArrowheads="1"/>
            </p:cNvSpPr>
            <p:nvPr userDrawn="1"/>
          </p:nvSpPr>
          <p:spPr bwMode="auto">
            <a:xfrm>
              <a:off x="113" y="981"/>
              <a:ext cx="5760" cy="715"/>
            </a:xfrm>
            <a:prstGeom prst="rect">
              <a:avLst/>
            </a:prstGeom>
            <a:solidFill>
              <a:srgbClr val="7996C9"/>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bg1"/>
                  </a:solidFill>
                  <a:latin typeface="Verdana" pitchFamily="34" charset="0"/>
                  <a:cs typeface="Arial" charset="0"/>
                </a:defRPr>
              </a:lvl1pPr>
              <a:lvl2pPr marL="742950" indent="-285750">
                <a:defRPr sz="2400">
                  <a:solidFill>
                    <a:schemeClr val="bg1"/>
                  </a:solidFill>
                  <a:latin typeface="Verdana" pitchFamily="34" charset="0"/>
                  <a:cs typeface="Arial" charset="0"/>
                </a:defRPr>
              </a:lvl2pPr>
              <a:lvl3pPr marL="1143000" indent="-228600">
                <a:defRPr sz="2400">
                  <a:solidFill>
                    <a:schemeClr val="bg1"/>
                  </a:solidFill>
                  <a:latin typeface="Verdana" pitchFamily="34" charset="0"/>
                  <a:cs typeface="Arial" charset="0"/>
                </a:defRPr>
              </a:lvl3pPr>
              <a:lvl4pPr marL="1600200" indent="-228600">
                <a:defRPr sz="2400">
                  <a:solidFill>
                    <a:schemeClr val="bg1"/>
                  </a:solidFill>
                  <a:latin typeface="Verdana" pitchFamily="34" charset="0"/>
                  <a:cs typeface="Arial" charset="0"/>
                </a:defRPr>
              </a:lvl4pPr>
              <a:lvl5pPr marL="2057400" indent="-228600">
                <a:defRPr sz="2400">
                  <a:solidFill>
                    <a:schemeClr val="bg1"/>
                  </a:solidFill>
                  <a:latin typeface="Verdana" pitchFamily="34" charset="0"/>
                  <a:cs typeface="Arial" charset="0"/>
                </a:defRPr>
              </a:lvl5pPr>
              <a:lvl6pPr marL="2514600" indent="-228600" defTabSz="457200" eaLnBrk="0" fontAlgn="base" hangingPunct="0">
                <a:lnSpc>
                  <a:spcPct val="102000"/>
                </a:lnSpc>
                <a:spcBef>
                  <a:spcPct val="0"/>
                </a:spcBef>
                <a:spcAft>
                  <a:spcPct val="0"/>
                </a:spcAft>
                <a:buClr>
                  <a:srgbClr val="333333"/>
                </a:buClr>
                <a:buSzPct val="100000"/>
                <a:buFont typeface="Verdana" pitchFamily="34" charset="0"/>
                <a:defRPr sz="2400">
                  <a:solidFill>
                    <a:schemeClr val="bg1"/>
                  </a:solidFill>
                  <a:latin typeface="Verdana" pitchFamily="34" charset="0"/>
                  <a:cs typeface="Arial" charset="0"/>
                </a:defRPr>
              </a:lvl6pPr>
              <a:lvl7pPr marL="2971800" indent="-228600" defTabSz="457200" eaLnBrk="0" fontAlgn="base" hangingPunct="0">
                <a:lnSpc>
                  <a:spcPct val="102000"/>
                </a:lnSpc>
                <a:spcBef>
                  <a:spcPct val="0"/>
                </a:spcBef>
                <a:spcAft>
                  <a:spcPct val="0"/>
                </a:spcAft>
                <a:buClr>
                  <a:srgbClr val="333333"/>
                </a:buClr>
                <a:buSzPct val="100000"/>
                <a:buFont typeface="Verdana" pitchFamily="34" charset="0"/>
                <a:defRPr sz="2400">
                  <a:solidFill>
                    <a:schemeClr val="bg1"/>
                  </a:solidFill>
                  <a:latin typeface="Verdana" pitchFamily="34" charset="0"/>
                  <a:cs typeface="Arial" charset="0"/>
                </a:defRPr>
              </a:lvl7pPr>
              <a:lvl8pPr marL="3429000" indent="-228600" defTabSz="457200" eaLnBrk="0" fontAlgn="base" hangingPunct="0">
                <a:lnSpc>
                  <a:spcPct val="102000"/>
                </a:lnSpc>
                <a:spcBef>
                  <a:spcPct val="0"/>
                </a:spcBef>
                <a:spcAft>
                  <a:spcPct val="0"/>
                </a:spcAft>
                <a:buClr>
                  <a:srgbClr val="333333"/>
                </a:buClr>
                <a:buSzPct val="100000"/>
                <a:buFont typeface="Verdana" pitchFamily="34" charset="0"/>
                <a:defRPr sz="2400">
                  <a:solidFill>
                    <a:schemeClr val="bg1"/>
                  </a:solidFill>
                  <a:latin typeface="Verdana" pitchFamily="34" charset="0"/>
                  <a:cs typeface="Arial" charset="0"/>
                </a:defRPr>
              </a:lvl8pPr>
              <a:lvl9pPr marL="3886200" indent="-228600" defTabSz="457200" eaLnBrk="0" fontAlgn="base" hangingPunct="0">
                <a:lnSpc>
                  <a:spcPct val="102000"/>
                </a:lnSpc>
                <a:spcBef>
                  <a:spcPct val="0"/>
                </a:spcBef>
                <a:spcAft>
                  <a:spcPct val="0"/>
                </a:spcAft>
                <a:buClr>
                  <a:srgbClr val="333333"/>
                </a:buClr>
                <a:buSzPct val="100000"/>
                <a:buFont typeface="Verdana" pitchFamily="34" charset="0"/>
                <a:defRPr sz="2400">
                  <a:solidFill>
                    <a:schemeClr val="bg1"/>
                  </a:solidFill>
                  <a:latin typeface="Verdana" pitchFamily="34" charset="0"/>
                  <a:cs typeface="Arial" charset="0"/>
                </a:defRPr>
              </a:lvl9pPr>
            </a:lstStyle>
            <a:p>
              <a:pPr defTabSz="514350" eaLnBrk="0" hangingPunct="0">
                <a:lnSpc>
                  <a:spcPct val="102000"/>
                </a:lnSpc>
                <a:buClr>
                  <a:srgbClr val="333333"/>
                </a:buClr>
                <a:buSzPct val="100000"/>
                <a:defRPr/>
              </a:pPr>
              <a:endParaRPr lang="de-DE" altLang="de-DE" sz="2700">
                <a:solidFill>
                  <a:srgbClr val="FFFFFF"/>
                </a:solidFill>
              </a:endParaRPr>
            </a:p>
          </p:txBody>
        </p:sp>
        <p:pic>
          <p:nvPicPr>
            <p:cNvPr id="33" name="Bild 9" descr="Unbenannt-5.ai"/>
            <p:cNvPicPr>
              <a:picLocks noChangeAspect="1"/>
            </p:cNvPicPr>
            <p:nvPr userDrawn="1"/>
          </p:nvPicPr>
          <p:blipFill>
            <a:blip r:embed="rId2" cstate="print">
              <a:extLst>
                <a:ext uri="{28A0092B-C50C-407E-A947-70E740481C1C}">
                  <a14:useLocalDpi xmlns:a14="http://schemas.microsoft.com/office/drawing/2010/main" val="0"/>
                </a:ext>
              </a:extLst>
            </a:blip>
            <a:srcRect l="39375" t="39017" r="40938" b="44275"/>
            <a:stretch>
              <a:fillRect/>
            </a:stretch>
          </p:blipFill>
          <p:spPr bwMode="auto">
            <a:xfrm>
              <a:off x="4694" y="935"/>
              <a:ext cx="1134"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23234" r="21206"/>
          <a:stretch/>
        </p:blipFill>
        <p:spPr bwMode="auto">
          <a:xfrm>
            <a:off x="4153169" y="3451126"/>
            <a:ext cx="1601499" cy="20038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3" name="Rectangle 6"/>
          <p:cNvSpPr>
            <a:spLocks noChangeArrowheads="1"/>
          </p:cNvSpPr>
          <p:nvPr/>
        </p:nvSpPr>
        <p:spPr bwMode="auto">
          <a:xfrm>
            <a:off x="3470078" y="1387675"/>
            <a:ext cx="10308432" cy="149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lnSpc>
                <a:spcPct val="104000"/>
              </a:lnSpc>
              <a:spcBef>
                <a:spcPts val="500"/>
              </a:spcBef>
              <a:buClr>
                <a:srgbClr val="4D4D4D"/>
              </a:buClr>
              <a:buSzPct val="100000"/>
              <a:buFont typeface="Verdana" charset="0"/>
              <a:buChar char="•"/>
              <a:defRPr sz="2400">
                <a:solidFill>
                  <a:srgbClr val="333333"/>
                </a:solidFill>
                <a:latin typeface="Calibri" charset="0"/>
                <a:ea typeface="Arial" charset="0"/>
                <a:cs typeface="Arial" charset="0"/>
              </a:defRPr>
            </a:lvl1pPr>
            <a:lvl2pPr marL="742950" indent="-285750" defTabSz="457200" eaLnBrk="0" hangingPunct="0">
              <a:lnSpc>
                <a:spcPct val="104000"/>
              </a:lnSpc>
              <a:spcBef>
                <a:spcPts val="500"/>
              </a:spcBef>
              <a:buClr>
                <a:srgbClr val="4D4D4D"/>
              </a:buClr>
              <a:buSzPct val="90000"/>
              <a:buFont typeface="Verdana" charset="0"/>
              <a:buChar char="-"/>
              <a:defRPr sz="2000">
                <a:solidFill>
                  <a:srgbClr val="333333"/>
                </a:solidFill>
                <a:latin typeface="Calibri" charset="0"/>
                <a:ea typeface="Arial" charset="0"/>
                <a:cs typeface="Arial" charset="0"/>
              </a:defRPr>
            </a:lvl2pPr>
            <a:lvl3pPr marL="1143000" indent="-228600" defTabSz="457200" eaLnBrk="0" hangingPunct="0">
              <a:lnSpc>
                <a:spcPct val="104000"/>
              </a:lnSpc>
              <a:spcBef>
                <a:spcPts val="500"/>
              </a:spcBef>
              <a:buClr>
                <a:srgbClr val="4D4D4D"/>
              </a:buClr>
              <a:buSzPct val="90000"/>
              <a:buFont typeface="Verdana" charset="0"/>
              <a:buChar char="-"/>
              <a:defRPr sz="2400">
                <a:solidFill>
                  <a:srgbClr val="333333"/>
                </a:solidFill>
                <a:latin typeface="Calibri" charset="0"/>
                <a:ea typeface="Arial" charset="0"/>
                <a:cs typeface="Arial" charset="0"/>
              </a:defRPr>
            </a:lvl3pPr>
            <a:lvl4pPr marL="1600200" indent="-228600" defTabSz="457200" eaLnBrk="0" hangingPunct="0">
              <a:lnSpc>
                <a:spcPct val="104000"/>
              </a:lnSpc>
              <a:spcBef>
                <a:spcPts val="500"/>
              </a:spcBef>
              <a:buClr>
                <a:srgbClr val="4D4D4D"/>
              </a:buClr>
              <a:buSzPct val="90000"/>
              <a:buFont typeface="Verdana" charset="0"/>
              <a:buChar char="-"/>
              <a:defRPr sz="1600">
                <a:solidFill>
                  <a:srgbClr val="333333"/>
                </a:solidFill>
                <a:latin typeface="Calibri" charset="0"/>
                <a:ea typeface="Arial" charset="0"/>
                <a:cs typeface="Arial" charset="0"/>
              </a:defRPr>
            </a:lvl4pPr>
            <a:lvl5pPr marL="2057400" indent="-228600" defTabSz="457200" eaLnBrk="0" hangingPunct="0">
              <a:lnSpc>
                <a:spcPct val="104000"/>
              </a:lnSpc>
              <a:spcBef>
                <a:spcPts val="500"/>
              </a:spcBef>
              <a:buClr>
                <a:srgbClr val="4D4D4D"/>
              </a:buClr>
              <a:buSzPct val="90000"/>
              <a:buFont typeface="Verdana" charset="0"/>
              <a:buChar char="-"/>
              <a:defRPr sz="1600">
                <a:solidFill>
                  <a:srgbClr val="333333"/>
                </a:solidFill>
                <a:latin typeface="Calibri" charset="0"/>
                <a:ea typeface="Arial" charset="0"/>
                <a:cs typeface="Arial" charset="0"/>
              </a:defRPr>
            </a:lvl5pPr>
            <a:lvl6pPr marL="2514600" indent="-228600" defTabSz="457200" eaLnBrk="0" fontAlgn="base" hangingPunct="0">
              <a:lnSpc>
                <a:spcPct val="104000"/>
              </a:lnSpc>
              <a:spcBef>
                <a:spcPts val="500"/>
              </a:spcBef>
              <a:spcAft>
                <a:spcPct val="0"/>
              </a:spcAft>
              <a:buClr>
                <a:srgbClr val="4D4D4D"/>
              </a:buClr>
              <a:buSzPct val="90000"/>
              <a:buFont typeface="Verdana" charset="0"/>
              <a:buChar char="-"/>
              <a:defRPr sz="1600">
                <a:solidFill>
                  <a:srgbClr val="333333"/>
                </a:solidFill>
                <a:latin typeface="Calibri" charset="0"/>
                <a:ea typeface="Arial" charset="0"/>
                <a:cs typeface="Arial" charset="0"/>
              </a:defRPr>
            </a:lvl6pPr>
            <a:lvl7pPr marL="2971800" indent="-228600" defTabSz="457200" eaLnBrk="0" fontAlgn="base" hangingPunct="0">
              <a:lnSpc>
                <a:spcPct val="104000"/>
              </a:lnSpc>
              <a:spcBef>
                <a:spcPts val="500"/>
              </a:spcBef>
              <a:spcAft>
                <a:spcPct val="0"/>
              </a:spcAft>
              <a:buClr>
                <a:srgbClr val="4D4D4D"/>
              </a:buClr>
              <a:buSzPct val="90000"/>
              <a:buFont typeface="Verdana" charset="0"/>
              <a:buChar char="-"/>
              <a:defRPr sz="1600">
                <a:solidFill>
                  <a:srgbClr val="333333"/>
                </a:solidFill>
                <a:latin typeface="Calibri" charset="0"/>
                <a:ea typeface="Arial" charset="0"/>
                <a:cs typeface="Arial" charset="0"/>
              </a:defRPr>
            </a:lvl7pPr>
            <a:lvl8pPr marL="3429000" indent="-228600" defTabSz="457200" eaLnBrk="0" fontAlgn="base" hangingPunct="0">
              <a:lnSpc>
                <a:spcPct val="104000"/>
              </a:lnSpc>
              <a:spcBef>
                <a:spcPts val="500"/>
              </a:spcBef>
              <a:spcAft>
                <a:spcPct val="0"/>
              </a:spcAft>
              <a:buClr>
                <a:srgbClr val="4D4D4D"/>
              </a:buClr>
              <a:buSzPct val="90000"/>
              <a:buFont typeface="Verdana" charset="0"/>
              <a:buChar char="-"/>
              <a:defRPr sz="1600">
                <a:solidFill>
                  <a:srgbClr val="333333"/>
                </a:solidFill>
                <a:latin typeface="Calibri" charset="0"/>
                <a:ea typeface="Arial" charset="0"/>
                <a:cs typeface="Arial" charset="0"/>
              </a:defRPr>
            </a:lvl8pPr>
            <a:lvl9pPr marL="3886200" indent="-228600" defTabSz="457200" eaLnBrk="0" fontAlgn="base" hangingPunct="0">
              <a:lnSpc>
                <a:spcPct val="104000"/>
              </a:lnSpc>
              <a:spcBef>
                <a:spcPts val="500"/>
              </a:spcBef>
              <a:spcAft>
                <a:spcPct val="0"/>
              </a:spcAft>
              <a:buClr>
                <a:srgbClr val="4D4D4D"/>
              </a:buClr>
              <a:buSzPct val="90000"/>
              <a:buFont typeface="Verdana" charset="0"/>
              <a:buChar char="-"/>
              <a:defRPr sz="1600">
                <a:solidFill>
                  <a:srgbClr val="333333"/>
                </a:solidFill>
                <a:latin typeface="Calibri" charset="0"/>
                <a:ea typeface="Arial" charset="0"/>
                <a:cs typeface="Arial" charset="0"/>
              </a:defRPr>
            </a:lvl9pPr>
          </a:lstStyle>
          <a:p>
            <a:pPr algn="ctr" eaLnBrk="1" hangingPunct="1">
              <a:lnSpc>
                <a:spcPct val="102000"/>
              </a:lnSpc>
              <a:spcBef>
                <a:spcPct val="0"/>
              </a:spcBef>
              <a:buClr>
                <a:srgbClr val="333333"/>
              </a:buClr>
              <a:buFontTx/>
              <a:buNone/>
            </a:pPr>
            <a:r>
              <a:rPr lang="en-GB" altLang="en-US" sz="2250" b="1" dirty="0">
                <a:solidFill>
                  <a:srgbClr val="FFFFFF"/>
                </a:solidFill>
                <a:ea typeface="Times New Roman" charset="0"/>
                <a:cs typeface="Times New Roman" charset="0"/>
              </a:rPr>
              <a:t>Characterisation and Conservation of Paintings on Walls and </a:t>
            </a:r>
          </a:p>
          <a:p>
            <a:pPr algn="ctr" eaLnBrk="1" hangingPunct="1">
              <a:lnSpc>
                <a:spcPct val="102000"/>
              </a:lnSpc>
              <a:spcBef>
                <a:spcPct val="0"/>
              </a:spcBef>
              <a:buClr>
                <a:srgbClr val="333333"/>
              </a:buClr>
              <a:buFontTx/>
              <a:buNone/>
            </a:pPr>
            <a:r>
              <a:rPr lang="en-GB" altLang="en-US" sz="2250" b="1" dirty="0">
                <a:solidFill>
                  <a:srgbClr val="FFFFFF"/>
                </a:solidFill>
                <a:ea typeface="Times New Roman" charset="0"/>
                <a:cs typeface="Times New Roman" charset="0"/>
              </a:rPr>
              <a:t>Sculpture from Nabataean Petra</a:t>
            </a:r>
          </a:p>
          <a:p>
            <a:pPr algn="ctr" eaLnBrk="1" hangingPunct="1">
              <a:lnSpc>
                <a:spcPct val="102000"/>
              </a:lnSpc>
              <a:spcBef>
                <a:spcPct val="0"/>
              </a:spcBef>
              <a:buClr>
                <a:srgbClr val="333333"/>
              </a:buClr>
              <a:buFontTx/>
              <a:buNone/>
            </a:pPr>
            <a:r>
              <a:rPr lang="en-GB" altLang="en-US" sz="2250" b="1" dirty="0">
                <a:solidFill>
                  <a:srgbClr val="FFFFFF"/>
                </a:solidFill>
                <a:ea typeface="Times New Roman" charset="0"/>
                <a:cs typeface="Times New Roman" charset="0"/>
              </a:rPr>
              <a:t>B. Kanngiesser and M. Naes</a:t>
            </a:r>
          </a:p>
          <a:p>
            <a:pPr algn="ctr" eaLnBrk="1" hangingPunct="1">
              <a:lnSpc>
                <a:spcPct val="102000"/>
              </a:lnSpc>
              <a:spcBef>
                <a:spcPct val="0"/>
              </a:spcBef>
              <a:buClr>
                <a:srgbClr val="333333"/>
              </a:buClr>
              <a:buFontTx/>
              <a:buNone/>
            </a:pPr>
            <a:endParaRPr lang="en-GB" altLang="en-US" sz="2250" b="1" dirty="0">
              <a:solidFill>
                <a:srgbClr val="000000"/>
              </a:solidFill>
              <a:ea typeface="Times New Roman" charset="0"/>
              <a:cs typeface="Times New Roman" charset="0"/>
            </a:endParaRPr>
          </a:p>
        </p:txBody>
      </p:sp>
      <p:sp>
        <p:nvSpPr>
          <p:cNvPr id="9" name="Rectangle 6"/>
          <p:cNvSpPr/>
          <p:nvPr/>
        </p:nvSpPr>
        <p:spPr>
          <a:xfrm>
            <a:off x="3791756" y="2685335"/>
            <a:ext cx="10247709" cy="825611"/>
          </a:xfrm>
          <a:prstGeom prst="rect">
            <a:avLst/>
          </a:prstGeom>
        </p:spPr>
        <p:txBody>
          <a:bodyPr>
            <a:spAutoFit/>
          </a:bodyPr>
          <a:lstStyle/>
          <a:p>
            <a:pPr marL="321470" indent="-321470" eaLnBrk="0" hangingPunct="0">
              <a:lnSpc>
                <a:spcPct val="102000"/>
              </a:lnSpc>
              <a:buClr>
                <a:srgbClr val="333333"/>
              </a:buClr>
              <a:buSzPct val="100000"/>
              <a:buFont typeface="Arial" panose="020B0604020202020204" pitchFamily="34" charset="0"/>
              <a:buChar char="•"/>
              <a:defRPr/>
            </a:pPr>
            <a:r>
              <a:rPr lang="de-DE" sz="1575" dirty="0">
                <a:solidFill>
                  <a:srgbClr val="000000"/>
                </a:solidFill>
              </a:rPr>
              <a:t>Analytical </a:t>
            </a:r>
            <a:r>
              <a:rPr lang="de-DE" sz="1575" dirty="0" err="1">
                <a:solidFill>
                  <a:srgbClr val="000000"/>
                </a:solidFill>
              </a:rPr>
              <a:t>Investigations</a:t>
            </a:r>
            <a:r>
              <a:rPr lang="de-DE" sz="1575" dirty="0">
                <a:solidFill>
                  <a:srgbClr val="000000"/>
                </a:solidFill>
              </a:rPr>
              <a:t> </a:t>
            </a:r>
            <a:r>
              <a:rPr lang="de-DE" sz="1575" dirty="0" err="1">
                <a:solidFill>
                  <a:srgbClr val="000000"/>
                </a:solidFill>
              </a:rPr>
              <a:t>of</a:t>
            </a:r>
            <a:r>
              <a:rPr lang="de-DE" sz="1575" dirty="0">
                <a:solidFill>
                  <a:srgbClr val="000000"/>
                </a:solidFill>
              </a:rPr>
              <a:t> wall </a:t>
            </a:r>
            <a:r>
              <a:rPr lang="de-DE" sz="1575" dirty="0" err="1">
                <a:solidFill>
                  <a:srgbClr val="000000"/>
                </a:solidFill>
              </a:rPr>
              <a:t>paintings</a:t>
            </a:r>
            <a:r>
              <a:rPr lang="de-DE" sz="1575" dirty="0">
                <a:solidFill>
                  <a:srgbClr val="000000"/>
                </a:solidFill>
              </a:rPr>
              <a:t> </a:t>
            </a:r>
            <a:r>
              <a:rPr lang="de-DE" sz="1575" dirty="0" err="1">
                <a:solidFill>
                  <a:srgbClr val="000000"/>
                </a:solidFill>
              </a:rPr>
              <a:t>and</a:t>
            </a:r>
            <a:r>
              <a:rPr lang="de-DE" sz="1575" dirty="0">
                <a:solidFill>
                  <a:srgbClr val="000000"/>
                </a:solidFill>
              </a:rPr>
              <a:t> </a:t>
            </a:r>
            <a:r>
              <a:rPr lang="de-DE" sz="1575" dirty="0" err="1">
                <a:solidFill>
                  <a:srgbClr val="000000"/>
                </a:solidFill>
              </a:rPr>
              <a:t>sculpture</a:t>
            </a:r>
            <a:r>
              <a:rPr lang="de-DE" sz="1575" dirty="0">
                <a:solidFill>
                  <a:srgbClr val="000000"/>
                </a:solidFill>
              </a:rPr>
              <a:t>: in-situ </a:t>
            </a:r>
            <a:r>
              <a:rPr lang="de-DE" sz="1575" dirty="0" err="1">
                <a:solidFill>
                  <a:srgbClr val="000000"/>
                </a:solidFill>
              </a:rPr>
              <a:t>and</a:t>
            </a:r>
            <a:r>
              <a:rPr lang="de-DE" sz="1575" dirty="0">
                <a:solidFill>
                  <a:srgbClr val="000000"/>
                </a:solidFill>
              </a:rPr>
              <a:t> ex-situ; </a:t>
            </a:r>
            <a:r>
              <a:rPr lang="de-DE" sz="1575" dirty="0" err="1">
                <a:solidFill>
                  <a:srgbClr val="000000"/>
                </a:solidFill>
              </a:rPr>
              <a:t>organic</a:t>
            </a:r>
            <a:r>
              <a:rPr lang="de-DE" sz="1575" dirty="0">
                <a:solidFill>
                  <a:srgbClr val="000000"/>
                </a:solidFill>
              </a:rPr>
              <a:t> </a:t>
            </a:r>
            <a:r>
              <a:rPr lang="de-DE" sz="1575" dirty="0" err="1">
                <a:solidFill>
                  <a:srgbClr val="000000"/>
                </a:solidFill>
              </a:rPr>
              <a:t>and</a:t>
            </a:r>
            <a:r>
              <a:rPr lang="de-DE" sz="1575" dirty="0">
                <a:solidFill>
                  <a:srgbClr val="000000"/>
                </a:solidFill>
              </a:rPr>
              <a:t> </a:t>
            </a:r>
            <a:r>
              <a:rPr lang="de-DE" sz="1575" dirty="0" err="1">
                <a:solidFill>
                  <a:srgbClr val="000000"/>
                </a:solidFill>
              </a:rPr>
              <a:t>inorganic</a:t>
            </a:r>
            <a:r>
              <a:rPr lang="de-DE" sz="1575" dirty="0">
                <a:solidFill>
                  <a:srgbClr val="000000"/>
                </a:solidFill>
              </a:rPr>
              <a:t>, non-invasive &amp; ND</a:t>
            </a:r>
            <a:endParaRPr lang="en-GB" sz="1575" dirty="0">
              <a:solidFill>
                <a:srgbClr val="000000"/>
              </a:solidFill>
            </a:endParaRPr>
          </a:p>
          <a:p>
            <a:pPr marL="321470" indent="-321470" eaLnBrk="0" hangingPunct="0">
              <a:lnSpc>
                <a:spcPct val="102000"/>
              </a:lnSpc>
              <a:buClr>
                <a:srgbClr val="333333"/>
              </a:buClr>
              <a:buSzPct val="100000"/>
              <a:buFont typeface="Arial" panose="020B0604020202020204" pitchFamily="34" charset="0"/>
              <a:buChar char="•"/>
              <a:defRPr/>
            </a:pPr>
            <a:r>
              <a:rPr lang="de-DE" sz="1575" dirty="0">
                <a:solidFill>
                  <a:srgbClr val="000000"/>
                </a:solidFill>
              </a:rPr>
              <a:t>Development </a:t>
            </a:r>
            <a:r>
              <a:rPr lang="de-DE" sz="1575" dirty="0" err="1">
                <a:solidFill>
                  <a:srgbClr val="000000"/>
                </a:solidFill>
              </a:rPr>
              <a:t>of</a:t>
            </a:r>
            <a:r>
              <a:rPr lang="de-DE" sz="1575" dirty="0">
                <a:solidFill>
                  <a:srgbClr val="000000"/>
                </a:solidFill>
              </a:rPr>
              <a:t> experimental </a:t>
            </a:r>
            <a:r>
              <a:rPr lang="de-DE" sz="1575" dirty="0" err="1">
                <a:solidFill>
                  <a:srgbClr val="000000"/>
                </a:solidFill>
              </a:rPr>
              <a:t>conservation</a:t>
            </a:r>
            <a:r>
              <a:rPr lang="de-DE" sz="1575" dirty="0">
                <a:solidFill>
                  <a:srgbClr val="000000"/>
                </a:solidFill>
              </a:rPr>
              <a:t> material </a:t>
            </a:r>
            <a:r>
              <a:rPr lang="de-DE" sz="1575" dirty="0" err="1">
                <a:solidFill>
                  <a:srgbClr val="000000"/>
                </a:solidFill>
              </a:rPr>
              <a:t>for</a:t>
            </a:r>
            <a:r>
              <a:rPr lang="de-DE" sz="1575" dirty="0">
                <a:solidFill>
                  <a:srgbClr val="000000"/>
                </a:solidFill>
              </a:rPr>
              <a:t> </a:t>
            </a:r>
            <a:r>
              <a:rPr lang="de-DE" sz="1575" dirty="0" err="1">
                <a:solidFill>
                  <a:srgbClr val="000000"/>
                </a:solidFill>
              </a:rPr>
              <a:t>gold</a:t>
            </a:r>
            <a:r>
              <a:rPr lang="de-DE" sz="1575" dirty="0">
                <a:solidFill>
                  <a:srgbClr val="000000"/>
                </a:solidFill>
              </a:rPr>
              <a:t>: </a:t>
            </a:r>
            <a:r>
              <a:rPr lang="de-DE" sz="1575" dirty="0" err="1">
                <a:solidFill>
                  <a:srgbClr val="000000"/>
                </a:solidFill>
              </a:rPr>
              <a:t>synthesis</a:t>
            </a:r>
            <a:r>
              <a:rPr lang="de-DE" sz="1575" dirty="0">
                <a:solidFill>
                  <a:srgbClr val="000000"/>
                </a:solidFill>
              </a:rPr>
              <a:t>, </a:t>
            </a:r>
            <a:r>
              <a:rPr lang="de-DE" sz="1575" dirty="0" err="1">
                <a:solidFill>
                  <a:srgbClr val="000000"/>
                </a:solidFill>
              </a:rPr>
              <a:t>characterisation</a:t>
            </a:r>
            <a:r>
              <a:rPr lang="de-DE" sz="1575" dirty="0">
                <a:solidFill>
                  <a:srgbClr val="000000"/>
                </a:solidFill>
              </a:rPr>
              <a:t>, </a:t>
            </a:r>
            <a:r>
              <a:rPr lang="de-DE" sz="1575" dirty="0" err="1">
                <a:solidFill>
                  <a:srgbClr val="000000"/>
                </a:solidFill>
              </a:rPr>
              <a:t>validation</a:t>
            </a:r>
            <a:r>
              <a:rPr lang="de-DE" sz="1575" dirty="0">
                <a:solidFill>
                  <a:srgbClr val="000000"/>
                </a:solidFill>
              </a:rPr>
              <a:t>, </a:t>
            </a:r>
            <a:r>
              <a:rPr lang="de-DE" sz="1575" dirty="0" err="1">
                <a:solidFill>
                  <a:srgbClr val="000000"/>
                </a:solidFill>
              </a:rPr>
              <a:t>evaluation</a:t>
            </a:r>
            <a:endParaRPr lang="en-GB" sz="1575" dirty="0">
              <a:solidFill>
                <a:srgbClr val="000000"/>
              </a:solidFill>
            </a:endParaRPr>
          </a:p>
          <a:p>
            <a:pPr marL="321470" indent="-321470" eaLnBrk="0" hangingPunct="0">
              <a:lnSpc>
                <a:spcPct val="102000"/>
              </a:lnSpc>
              <a:buClr>
                <a:srgbClr val="333333"/>
              </a:buClr>
              <a:buSzPct val="100000"/>
              <a:buFont typeface="Arial" panose="020B0604020202020204" pitchFamily="34" charset="0"/>
              <a:buChar char="•"/>
              <a:defRPr/>
            </a:pPr>
            <a:endParaRPr lang="en-GB" sz="1575" dirty="0">
              <a:solidFill>
                <a:srgbClr val="000000"/>
              </a:solidFill>
            </a:endParaRPr>
          </a:p>
        </p:txBody>
      </p:sp>
      <p:sp>
        <p:nvSpPr>
          <p:cNvPr id="12" name="8-Point Star 12"/>
          <p:cNvSpPr/>
          <p:nvPr/>
        </p:nvSpPr>
        <p:spPr>
          <a:xfrm>
            <a:off x="8506421" y="3498654"/>
            <a:ext cx="1034058" cy="932259"/>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02000"/>
              </a:lnSpc>
              <a:buClr>
                <a:srgbClr val="333333"/>
              </a:buClr>
              <a:buSzPct val="100000"/>
              <a:defRPr/>
            </a:pPr>
            <a:r>
              <a:rPr lang="de-DE" sz="1350" dirty="0">
                <a:solidFill>
                  <a:srgbClr val="000000"/>
                </a:solidFill>
              </a:rPr>
              <a:t>Gold</a:t>
            </a:r>
            <a:endParaRPr lang="en-GB" sz="1350" dirty="0">
              <a:solidFill>
                <a:srgbClr val="000000"/>
              </a:solidFill>
            </a:endParaRPr>
          </a:p>
        </p:txBody>
      </p:sp>
      <p:sp>
        <p:nvSpPr>
          <p:cNvPr id="13" name="8-Point Star 5"/>
          <p:cNvSpPr/>
          <p:nvPr/>
        </p:nvSpPr>
        <p:spPr>
          <a:xfrm>
            <a:off x="8415338" y="4563071"/>
            <a:ext cx="1143000" cy="919758"/>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02000"/>
              </a:lnSpc>
              <a:buClr>
                <a:srgbClr val="333333"/>
              </a:buClr>
              <a:buSzPct val="100000"/>
              <a:defRPr/>
            </a:pPr>
            <a:r>
              <a:rPr lang="de-DE" sz="1350" dirty="0">
                <a:solidFill>
                  <a:srgbClr val="000000"/>
                </a:solidFill>
              </a:rPr>
              <a:t>Lead, Copper</a:t>
            </a:r>
            <a:endParaRPr lang="en-GB" sz="1350" dirty="0">
              <a:solidFill>
                <a:srgbClr val="000000"/>
              </a:solidFill>
            </a:endParaRPr>
          </a:p>
        </p:txBody>
      </p:sp>
      <p:pic>
        <p:nvPicPr>
          <p:cNvPr id="16" name="Picture 10" descr="Bildergebnis für xsort spectro handheld xrf fo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8867" y="3805810"/>
            <a:ext cx="1877390" cy="15136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8" name="Picture 4" descr="C:\Users\Maram\Desktop\Petra201704\Photos\wall paintings\PaintedStaircase\IMG_596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88887" y="6277573"/>
            <a:ext cx="3198614" cy="272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C:\Users\Maram\Desktop\Petra201704\Photos\Lab\IMG_573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87698" y="3693833"/>
            <a:ext cx="2316845" cy="17375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4" name="Picture 6" descr="C:\Users\Maram\Desktop\Petra201704\Photos\Lab\IMG_616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0613" y="3693833"/>
            <a:ext cx="2255349" cy="16914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31" name="Picture 8" descr="C:\Users\Maram\Desktop\Petra201704\Photos\wall paintings\Siq al-Barid\IMG_6129 - Cop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9423" y="7618811"/>
            <a:ext cx="2237781" cy="141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9" descr="C:\Users\Maram\Desktop\Petra201704\Photos\wall paintings\Siq al-Barid\IMG_6128 - Copy.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79071" y="5852518"/>
            <a:ext cx="2210991" cy="173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0" descr="C:\Users\Maram\Desktop\Petra201704\Photos\wall paintings\Zantur\IMG_608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27565" y="5852519"/>
            <a:ext cx="2400300" cy="319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1" descr="C:\Users\Maram\Desktop\Petra201704\Photos\wall paintings\Wadi Suyyagh\IMG_605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58227" y="5852519"/>
            <a:ext cx="2398515" cy="319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5" name="Textfeld 29"/>
          <p:cNvSpPr txBox="1">
            <a:spLocks noChangeArrowheads="1"/>
          </p:cNvSpPr>
          <p:nvPr/>
        </p:nvSpPr>
        <p:spPr bwMode="auto">
          <a:xfrm>
            <a:off x="4000502" y="5607846"/>
            <a:ext cx="2146697" cy="33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lnSpc>
                <a:spcPct val="104000"/>
              </a:lnSpc>
              <a:spcBef>
                <a:spcPts val="500"/>
              </a:spcBef>
              <a:buClr>
                <a:srgbClr val="4D4D4D"/>
              </a:buClr>
              <a:buSzPct val="100000"/>
              <a:buFont typeface="Verdana" charset="0"/>
              <a:buChar char="•"/>
              <a:defRPr sz="2400">
                <a:solidFill>
                  <a:srgbClr val="333333"/>
                </a:solidFill>
                <a:latin typeface="Calibri" charset="0"/>
                <a:ea typeface="Arial" charset="0"/>
                <a:cs typeface="Arial" charset="0"/>
              </a:defRPr>
            </a:lvl1pPr>
            <a:lvl2pPr marL="742950" indent="-285750" defTabSz="457200" eaLnBrk="0" hangingPunct="0">
              <a:lnSpc>
                <a:spcPct val="104000"/>
              </a:lnSpc>
              <a:spcBef>
                <a:spcPts val="500"/>
              </a:spcBef>
              <a:buClr>
                <a:srgbClr val="4D4D4D"/>
              </a:buClr>
              <a:buSzPct val="90000"/>
              <a:buFont typeface="Verdana" charset="0"/>
              <a:buChar char="-"/>
              <a:defRPr sz="2000">
                <a:solidFill>
                  <a:srgbClr val="333333"/>
                </a:solidFill>
                <a:latin typeface="Calibri" charset="0"/>
                <a:ea typeface="Arial" charset="0"/>
                <a:cs typeface="Arial" charset="0"/>
              </a:defRPr>
            </a:lvl2pPr>
            <a:lvl3pPr marL="1143000" indent="-228600" defTabSz="457200" eaLnBrk="0" hangingPunct="0">
              <a:lnSpc>
                <a:spcPct val="104000"/>
              </a:lnSpc>
              <a:spcBef>
                <a:spcPts val="500"/>
              </a:spcBef>
              <a:buClr>
                <a:srgbClr val="4D4D4D"/>
              </a:buClr>
              <a:buSzPct val="90000"/>
              <a:buFont typeface="Verdana" charset="0"/>
              <a:buChar char="-"/>
              <a:defRPr sz="2400">
                <a:solidFill>
                  <a:srgbClr val="333333"/>
                </a:solidFill>
                <a:latin typeface="Calibri" charset="0"/>
                <a:ea typeface="Arial" charset="0"/>
                <a:cs typeface="Arial" charset="0"/>
              </a:defRPr>
            </a:lvl3pPr>
            <a:lvl4pPr marL="1600200" indent="-228600" defTabSz="457200" eaLnBrk="0" hangingPunct="0">
              <a:lnSpc>
                <a:spcPct val="104000"/>
              </a:lnSpc>
              <a:spcBef>
                <a:spcPts val="500"/>
              </a:spcBef>
              <a:buClr>
                <a:srgbClr val="4D4D4D"/>
              </a:buClr>
              <a:buSzPct val="90000"/>
              <a:buFont typeface="Verdana" charset="0"/>
              <a:buChar char="-"/>
              <a:defRPr sz="1600">
                <a:solidFill>
                  <a:srgbClr val="333333"/>
                </a:solidFill>
                <a:latin typeface="Calibri" charset="0"/>
                <a:ea typeface="Arial" charset="0"/>
                <a:cs typeface="Arial" charset="0"/>
              </a:defRPr>
            </a:lvl4pPr>
            <a:lvl5pPr marL="2057400" indent="-228600" defTabSz="457200" eaLnBrk="0" hangingPunct="0">
              <a:lnSpc>
                <a:spcPct val="104000"/>
              </a:lnSpc>
              <a:spcBef>
                <a:spcPts val="500"/>
              </a:spcBef>
              <a:buClr>
                <a:srgbClr val="4D4D4D"/>
              </a:buClr>
              <a:buSzPct val="90000"/>
              <a:buFont typeface="Verdana" charset="0"/>
              <a:buChar char="-"/>
              <a:defRPr sz="1600">
                <a:solidFill>
                  <a:srgbClr val="333333"/>
                </a:solidFill>
                <a:latin typeface="Calibri" charset="0"/>
                <a:ea typeface="Arial" charset="0"/>
                <a:cs typeface="Arial" charset="0"/>
              </a:defRPr>
            </a:lvl5pPr>
            <a:lvl6pPr marL="2514600" indent="-228600" defTabSz="457200" eaLnBrk="0" fontAlgn="base" hangingPunct="0">
              <a:lnSpc>
                <a:spcPct val="104000"/>
              </a:lnSpc>
              <a:spcBef>
                <a:spcPts val="500"/>
              </a:spcBef>
              <a:spcAft>
                <a:spcPct val="0"/>
              </a:spcAft>
              <a:buClr>
                <a:srgbClr val="4D4D4D"/>
              </a:buClr>
              <a:buSzPct val="90000"/>
              <a:buFont typeface="Verdana" charset="0"/>
              <a:buChar char="-"/>
              <a:defRPr sz="1600">
                <a:solidFill>
                  <a:srgbClr val="333333"/>
                </a:solidFill>
                <a:latin typeface="Calibri" charset="0"/>
                <a:ea typeface="Arial" charset="0"/>
                <a:cs typeface="Arial" charset="0"/>
              </a:defRPr>
            </a:lvl6pPr>
            <a:lvl7pPr marL="2971800" indent="-228600" defTabSz="457200" eaLnBrk="0" fontAlgn="base" hangingPunct="0">
              <a:lnSpc>
                <a:spcPct val="104000"/>
              </a:lnSpc>
              <a:spcBef>
                <a:spcPts val="500"/>
              </a:spcBef>
              <a:spcAft>
                <a:spcPct val="0"/>
              </a:spcAft>
              <a:buClr>
                <a:srgbClr val="4D4D4D"/>
              </a:buClr>
              <a:buSzPct val="90000"/>
              <a:buFont typeface="Verdana" charset="0"/>
              <a:buChar char="-"/>
              <a:defRPr sz="1600">
                <a:solidFill>
                  <a:srgbClr val="333333"/>
                </a:solidFill>
                <a:latin typeface="Calibri" charset="0"/>
                <a:ea typeface="Arial" charset="0"/>
                <a:cs typeface="Arial" charset="0"/>
              </a:defRPr>
            </a:lvl7pPr>
            <a:lvl8pPr marL="3429000" indent="-228600" defTabSz="457200" eaLnBrk="0" fontAlgn="base" hangingPunct="0">
              <a:lnSpc>
                <a:spcPct val="104000"/>
              </a:lnSpc>
              <a:spcBef>
                <a:spcPts val="500"/>
              </a:spcBef>
              <a:spcAft>
                <a:spcPct val="0"/>
              </a:spcAft>
              <a:buClr>
                <a:srgbClr val="4D4D4D"/>
              </a:buClr>
              <a:buSzPct val="90000"/>
              <a:buFont typeface="Verdana" charset="0"/>
              <a:buChar char="-"/>
              <a:defRPr sz="1600">
                <a:solidFill>
                  <a:srgbClr val="333333"/>
                </a:solidFill>
                <a:latin typeface="Calibri" charset="0"/>
                <a:ea typeface="Arial" charset="0"/>
                <a:cs typeface="Arial" charset="0"/>
              </a:defRPr>
            </a:lvl8pPr>
            <a:lvl9pPr marL="3886200" indent="-228600" defTabSz="457200" eaLnBrk="0" fontAlgn="base" hangingPunct="0">
              <a:lnSpc>
                <a:spcPct val="104000"/>
              </a:lnSpc>
              <a:spcBef>
                <a:spcPts val="500"/>
              </a:spcBef>
              <a:spcAft>
                <a:spcPct val="0"/>
              </a:spcAft>
              <a:buClr>
                <a:srgbClr val="4D4D4D"/>
              </a:buClr>
              <a:buSzPct val="90000"/>
              <a:buFont typeface="Verdana" charset="0"/>
              <a:buChar char="-"/>
              <a:defRPr sz="1600">
                <a:solidFill>
                  <a:srgbClr val="333333"/>
                </a:solidFill>
                <a:latin typeface="Calibri" charset="0"/>
                <a:ea typeface="Arial" charset="0"/>
                <a:cs typeface="Arial" charset="0"/>
              </a:defRPr>
            </a:lvl9pPr>
          </a:lstStyle>
          <a:p>
            <a:pPr eaLnBrk="1" hangingPunct="1">
              <a:lnSpc>
                <a:spcPct val="102000"/>
              </a:lnSpc>
              <a:spcBef>
                <a:spcPct val="0"/>
              </a:spcBef>
              <a:buClr>
                <a:srgbClr val="333333"/>
              </a:buClr>
              <a:buFontTx/>
              <a:buNone/>
            </a:pPr>
            <a:r>
              <a:rPr lang="de-DE" altLang="de-DE" sz="1575">
                <a:solidFill>
                  <a:srgbClr val="000000"/>
                </a:solidFill>
              </a:rPr>
              <a:t>Siq al-Barid</a:t>
            </a:r>
          </a:p>
        </p:txBody>
      </p:sp>
      <p:sp>
        <p:nvSpPr>
          <p:cNvPr id="5136" name="Textfeld 41"/>
          <p:cNvSpPr txBox="1">
            <a:spLocks noChangeArrowheads="1"/>
          </p:cNvSpPr>
          <p:nvPr/>
        </p:nvSpPr>
        <p:spPr bwMode="auto">
          <a:xfrm>
            <a:off x="6232922" y="5606061"/>
            <a:ext cx="2107407" cy="33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lnSpc>
                <a:spcPct val="104000"/>
              </a:lnSpc>
              <a:spcBef>
                <a:spcPts val="500"/>
              </a:spcBef>
              <a:buClr>
                <a:srgbClr val="4D4D4D"/>
              </a:buClr>
              <a:buSzPct val="100000"/>
              <a:buFont typeface="Verdana" charset="0"/>
              <a:buChar char="•"/>
              <a:defRPr sz="2400">
                <a:solidFill>
                  <a:srgbClr val="333333"/>
                </a:solidFill>
                <a:latin typeface="Calibri" charset="0"/>
                <a:ea typeface="Arial" charset="0"/>
                <a:cs typeface="Arial" charset="0"/>
              </a:defRPr>
            </a:lvl1pPr>
            <a:lvl2pPr marL="742950" indent="-285750" defTabSz="457200" eaLnBrk="0" hangingPunct="0">
              <a:lnSpc>
                <a:spcPct val="104000"/>
              </a:lnSpc>
              <a:spcBef>
                <a:spcPts val="500"/>
              </a:spcBef>
              <a:buClr>
                <a:srgbClr val="4D4D4D"/>
              </a:buClr>
              <a:buSzPct val="90000"/>
              <a:buFont typeface="Verdana" charset="0"/>
              <a:buChar char="-"/>
              <a:defRPr sz="2000">
                <a:solidFill>
                  <a:srgbClr val="333333"/>
                </a:solidFill>
                <a:latin typeface="Calibri" charset="0"/>
                <a:ea typeface="Arial" charset="0"/>
                <a:cs typeface="Arial" charset="0"/>
              </a:defRPr>
            </a:lvl2pPr>
            <a:lvl3pPr marL="1143000" indent="-228600" defTabSz="457200" eaLnBrk="0" hangingPunct="0">
              <a:lnSpc>
                <a:spcPct val="104000"/>
              </a:lnSpc>
              <a:spcBef>
                <a:spcPts val="500"/>
              </a:spcBef>
              <a:buClr>
                <a:srgbClr val="4D4D4D"/>
              </a:buClr>
              <a:buSzPct val="90000"/>
              <a:buFont typeface="Verdana" charset="0"/>
              <a:buChar char="-"/>
              <a:defRPr sz="2400">
                <a:solidFill>
                  <a:srgbClr val="333333"/>
                </a:solidFill>
                <a:latin typeface="Calibri" charset="0"/>
                <a:ea typeface="Arial" charset="0"/>
                <a:cs typeface="Arial" charset="0"/>
              </a:defRPr>
            </a:lvl3pPr>
            <a:lvl4pPr marL="1600200" indent="-228600" defTabSz="457200" eaLnBrk="0" hangingPunct="0">
              <a:lnSpc>
                <a:spcPct val="104000"/>
              </a:lnSpc>
              <a:spcBef>
                <a:spcPts val="500"/>
              </a:spcBef>
              <a:buClr>
                <a:srgbClr val="4D4D4D"/>
              </a:buClr>
              <a:buSzPct val="90000"/>
              <a:buFont typeface="Verdana" charset="0"/>
              <a:buChar char="-"/>
              <a:defRPr sz="1600">
                <a:solidFill>
                  <a:srgbClr val="333333"/>
                </a:solidFill>
                <a:latin typeface="Calibri" charset="0"/>
                <a:ea typeface="Arial" charset="0"/>
                <a:cs typeface="Arial" charset="0"/>
              </a:defRPr>
            </a:lvl4pPr>
            <a:lvl5pPr marL="2057400" indent="-228600" defTabSz="457200" eaLnBrk="0" hangingPunct="0">
              <a:lnSpc>
                <a:spcPct val="104000"/>
              </a:lnSpc>
              <a:spcBef>
                <a:spcPts val="500"/>
              </a:spcBef>
              <a:buClr>
                <a:srgbClr val="4D4D4D"/>
              </a:buClr>
              <a:buSzPct val="90000"/>
              <a:buFont typeface="Verdana" charset="0"/>
              <a:buChar char="-"/>
              <a:defRPr sz="1600">
                <a:solidFill>
                  <a:srgbClr val="333333"/>
                </a:solidFill>
                <a:latin typeface="Calibri" charset="0"/>
                <a:ea typeface="Arial" charset="0"/>
                <a:cs typeface="Arial" charset="0"/>
              </a:defRPr>
            </a:lvl5pPr>
            <a:lvl6pPr marL="2514600" indent="-228600" defTabSz="457200" eaLnBrk="0" fontAlgn="base" hangingPunct="0">
              <a:lnSpc>
                <a:spcPct val="104000"/>
              </a:lnSpc>
              <a:spcBef>
                <a:spcPts val="500"/>
              </a:spcBef>
              <a:spcAft>
                <a:spcPct val="0"/>
              </a:spcAft>
              <a:buClr>
                <a:srgbClr val="4D4D4D"/>
              </a:buClr>
              <a:buSzPct val="90000"/>
              <a:buFont typeface="Verdana" charset="0"/>
              <a:buChar char="-"/>
              <a:defRPr sz="1600">
                <a:solidFill>
                  <a:srgbClr val="333333"/>
                </a:solidFill>
                <a:latin typeface="Calibri" charset="0"/>
                <a:ea typeface="Arial" charset="0"/>
                <a:cs typeface="Arial" charset="0"/>
              </a:defRPr>
            </a:lvl6pPr>
            <a:lvl7pPr marL="2971800" indent="-228600" defTabSz="457200" eaLnBrk="0" fontAlgn="base" hangingPunct="0">
              <a:lnSpc>
                <a:spcPct val="104000"/>
              </a:lnSpc>
              <a:spcBef>
                <a:spcPts val="500"/>
              </a:spcBef>
              <a:spcAft>
                <a:spcPct val="0"/>
              </a:spcAft>
              <a:buClr>
                <a:srgbClr val="4D4D4D"/>
              </a:buClr>
              <a:buSzPct val="90000"/>
              <a:buFont typeface="Verdana" charset="0"/>
              <a:buChar char="-"/>
              <a:defRPr sz="1600">
                <a:solidFill>
                  <a:srgbClr val="333333"/>
                </a:solidFill>
                <a:latin typeface="Calibri" charset="0"/>
                <a:ea typeface="Arial" charset="0"/>
                <a:cs typeface="Arial" charset="0"/>
              </a:defRPr>
            </a:lvl7pPr>
            <a:lvl8pPr marL="3429000" indent="-228600" defTabSz="457200" eaLnBrk="0" fontAlgn="base" hangingPunct="0">
              <a:lnSpc>
                <a:spcPct val="104000"/>
              </a:lnSpc>
              <a:spcBef>
                <a:spcPts val="500"/>
              </a:spcBef>
              <a:spcAft>
                <a:spcPct val="0"/>
              </a:spcAft>
              <a:buClr>
                <a:srgbClr val="4D4D4D"/>
              </a:buClr>
              <a:buSzPct val="90000"/>
              <a:buFont typeface="Verdana" charset="0"/>
              <a:buChar char="-"/>
              <a:defRPr sz="1600">
                <a:solidFill>
                  <a:srgbClr val="333333"/>
                </a:solidFill>
                <a:latin typeface="Calibri" charset="0"/>
                <a:ea typeface="Arial" charset="0"/>
                <a:cs typeface="Arial" charset="0"/>
              </a:defRPr>
            </a:lvl8pPr>
            <a:lvl9pPr marL="3886200" indent="-228600" defTabSz="457200" eaLnBrk="0" fontAlgn="base" hangingPunct="0">
              <a:lnSpc>
                <a:spcPct val="104000"/>
              </a:lnSpc>
              <a:spcBef>
                <a:spcPts val="500"/>
              </a:spcBef>
              <a:spcAft>
                <a:spcPct val="0"/>
              </a:spcAft>
              <a:buClr>
                <a:srgbClr val="4D4D4D"/>
              </a:buClr>
              <a:buSzPct val="90000"/>
              <a:buFont typeface="Verdana" charset="0"/>
              <a:buChar char="-"/>
              <a:defRPr sz="1600">
                <a:solidFill>
                  <a:srgbClr val="333333"/>
                </a:solidFill>
                <a:latin typeface="Calibri" charset="0"/>
                <a:ea typeface="Arial" charset="0"/>
                <a:cs typeface="Arial" charset="0"/>
              </a:defRPr>
            </a:lvl9pPr>
          </a:lstStyle>
          <a:p>
            <a:pPr eaLnBrk="1" hangingPunct="1">
              <a:lnSpc>
                <a:spcPct val="102000"/>
              </a:lnSpc>
              <a:spcBef>
                <a:spcPct val="0"/>
              </a:spcBef>
              <a:buClr>
                <a:srgbClr val="333333"/>
              </a:buClr>
              <a:buFontTx/>
              <a:buNone/>
            </a:pPr>
            <a:r>
              <a:rPr lang="de-DE" altLang="de-DE" sz="1575">
                <a:solidFill>
                  <a:srgbClr val="000000"/>
                </a:solidFill>
              </a:rPr>
              <a:t>Az-Zantur IV</a:t>
            </a:r>
          </a:p>
        </p:txBody>
      </p:sp>
      <p:sp>
        <p:nvSpPr>
          <p:cNvPr id="5137" name="Textfeld 42"/>
          <p:cNvSpPr txBox="1">
            <a:spLocks noChangeArrowheads="1"/>
          </p:cNvSpPr>
          <p:nvPr/>
        </p:nvSpPr>
        <p:spPr bwMode="auto">
          <a:xfrm>
            <a:off x="8681442" y="5607846"/>
            <a:ext cx="2107407" cy="33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lnSpc>
                <a:spcPct val="104000"/>
              </a:lnSpc>
              <a:spcBef>
                <a:spcPts val="500"/>
              </a:spcBef>
              <a:buClr>
                <a:srgbClr val="4D4D4D"/>
              </a:buClr>
              <a:buSzPct val="100000"/>
              <a:buFont typeface="Verdana" charset="0"/>
              <a:buChar char="•"/>
              <a:defRPr sz="2400">
                <a:solidFill>
                  <a:srgbClr val="333333"/>
                </a:solidFill>
                <a:latin typeface="Calibri" charset="0"/>
                <a:ea typeface="Arial" charset="0"/>
                <a:cs typeface="Arial" charset="0"/>
              </a:defRPr>
            </a:lvl1pPr>
            <a:lvl2pPr marL="742950" indent="-285750" defTabSz="457200" eaLnBrk="0" hangingPunct="0">
              <a:lnSpc>
                <a:spcPct val="104000"/>
              </a:lnSpc>
              <a:spcBef>
                <a:spcPts val="500"/>
              </a:spcBef>
              <a:buClr>
                <a:srgbClr val="4D4D4D"/>
              </a:buClr>
              <a:buSzPct val="90000"/>
              <a:buFont typeface="Verdana" charset="0"/>
              <a:buChar char="-"/>
              <a:defRPr sz="2000">
                <a:solidFill>
                  <a:srgbClr val="333333"/>
                </a:solidFill>
                <a:latin typeface="Calibri" charset="0"/>
                <a:ea typeface="Arial" charset="0"/>
                <a:cs typeface="Arial" charset="0"/>
              </a:defRPr>
            </a:lvl2pPr>
            <a:lvl3pPr marL="1143000" indent="-228600" defTabSz="457200" eaLnBrk="0" hangingPunct="0">
              <a:lnSpc>
                <a:spcPct val="104000"/>
              </a:lnSpc>
              <a:spcBef>
                <a:spcPts val="500"/>
              </a:spcBef>
              <a:buClr>
                <a:srgbClr val="4D4D4D"/>
              </a:buClr>
              <a:buSzPct val="90000"/>
              <a:buFont typeface="Verdana" charset="0"/>
              <a:buChar char="-"/>
              <a:defRPr sz="2400">
                <a:solidFill>
                  <a:srgbClr val="333333"/>
                </a:solidFill>
                <a:latin typeface="Calibri" charset="0"/>
                <a:ea typeface="Arial" charset="0"/>
                <a:cs typeface="Arial" charset="0"/>
              </a:defRPr>
            </a:lvl3pPr>
            <a:lvl4pPr marL="1600200" indent="-228600" defTabSz="457200" eaLnBrk="0" hangingPunct="0">
              <a:lnSpc>
                <a:spcPct val="104000"/>
              </a:lnSpc>
              <a:spcBef>
                <a:spcPts val="500"/>
              </a:spcBef>
              <a:buClr>
                <a:srgbClr val="4D4D4D"/>
              </a:buClr>
              <a:buSzPct val="90000"/>
              <a:buFont typeface="Verdana" charset="0"/>
              <a:buChar char="-"/>
              <a:defRPr sz="1600">
                <a:solidFill>
                  <a:srgbClr val="333333"/>
                </a:solidFill>
                <a:latin typeface="Calibri" charset="0"/>
                <a:ea typeface="Arial" charset="0"/>
                <a:cs typeface="Arial" charset="0"/>
              </a:defRPr>
            </a:lvl4pPr>
            <a:lvl5pPr marL="2057400" indent="-228600" defTabSz="457200" eaLnBrk="0" hangingPunct="0">
              <a:lnSpc>
                <a:spcPct val="104000"/>
              </a:lnSpc>
              <a:spcBef>
                <a:spcPts val="500"/>
              </a:spcBef>
              <a:buClr>
                <a:srgbClr val="4D4D4D"/>
              </a:buClr>
              <a:buSzPct val="90000"/>
              <a:buFont typeface="Verdana" charset="0"/>
              <a:buChar char="-"/>
              <a:defRPr sz="1600">
                <a:solidFill>
                  <a:srgbClr val="333333"/>
                </a:solidFill>
                <a:latin typeface="Calibri" charset="0"/>
                <a:ea typeface="Arial" charset="0"/>
                <a:cs typeface="Arial" charset="0"/>
              </a:defRPr>
            </a:lvl5pPr>
            <a:lvl6pPr marL="2514600" indent="-228600" defTabSz="457200" eaLnBrk="0" fontAlgn="base" hangingPunct="0">
              <a:lnSpc>
                <a:spcPct val="104000"/>
              </a:lnSpc>
              <a:spcBef>
                <a:spcPts val="500"/>
              </a:spcBef>
              <a:spcAft>
                <a:spcPct val="0"/>
              </a:spcAft>
              <a:buClr>
                <a:srgbClr val="4D4D4D"/>
              </a:buClr>
              <a:buSzPct val="90000"/>
              <a:buFont typeface="Verdana" charset="0"/>
              <a:buChar char="-"/>
              <a:defRPr sz="1600">
                <a:solidFill>
                  <a:srgbClr val="333333"/>
                </a:solidFill>
                <a:latin typeface="Calibri" charset="0"/>
                <a:ea typeface="Arial" charset="0"/>
                <a:cs typeface="Arial" charset="0"/>
              </a:defRPr>
            </a:lvl6pPr>
            <a:lvl7pPr marL="2971800" indent="-228600" defTabSz="457200" eaLnBrk="0" fontAlgn="base" hangingPunct="0">
              <a:lnSpc>
                <a:spcPct val="104000"/>
              </a:lnSpc>
              <a:spcBef>
                <a:spcPts val="500"/>
              </a:spcBef>
              <a:spcAft>
                <a:spcPct val="0"/>
              </a:spcAft>
              <a:buClr>
                <a:srgbClr val="4D4D4D"/>
              </a:buClr>
              <a:buSzPct val="90000"/>
              <a:buFont typeface="Verdana" charset="0"/>
              <a:buChar char="-"/>
              <a:defRPr sz="1600">
                <a:solidFill>
                  <a:srgbClr val="333333"/>
                </a:solidFill>
                <a:latin typeface="Calibri" charset="0"/>
                <a:ea typeface="Arial" charset="0"/>
                <a:cs typeface="Arial" charset="0"/>
              </a:defRPr>
            </a:lvl7pPr>
            <a:lvl8pPr marL="3429000" indent="-228600" defTabSz="457200" eaLnBrk="0" fontAlgn="base" hangingPunct="0">
              <a:lnSpc>
                <a:spcPct val="104000"/>
              </a:lnSpc>
              <a:spcBef>
                <a:spcPts val="500"/>
              </a:spcBef>
              <a:spcAft>
                <a:spcPct val="0"/>
              </a:spcAft>
              <a:buClr>
                <a:srgbClr val="4D4D4D"/>
              </a:buClr>
              <a:buSzPct val="90000"/>
              <a:buFont typeface="Verdana" charset="0"/>
              <a:buChar char="-"/>
              <a:defRPr sz="1600">
                <a:solidFill>
                  <a:srgbClr val="333333"/>
                </a:solidFill>
                <a:latin typeface="Calibri" charset="0"/>
                <a:ea typeface="Arial" charset="0"/>
                <a:cs typeface="Arial" charset="0"/>
              </a:defRPr>
            </a:lvl8pPr>
            <a:lvl9pPr marL="3886200" indent="-228600" defTabSz="457200" eaLnBrk="0" fontAlgn="base" hangingPunct="0">
              <a:lnSpc>
                <a:spcPct val="104000"/>
              </a:lnSpc>
              <a:spcBef>
                <a:spcPts val="500"/>
              </a:spcBef>
              <a:spcAft>
                <a:spcPct val="0"/>
              </a:spcAft>
              <a:buClr>
                <a:srgbClr val="4D4D4D"/>
              </a:buClr>
              <a:buSzPct val="90000"/>
              <a:buFont typeface="Verdana" charset="0"/>
              <a:buChar char="-"/>
              <a:defRPr sz="1600">
                <a:solidFill>
                  <a:srgbClr val="333333"/>
                </a:solidFill>
                <a:latin typeface="Calibri" charset="0"/>
                <a:ea typeface="Arial" charset="0"/>
                <a:cs typeface="Arial" charset="0"/>
              </a:defRPr>
            </a:lvl9pPr>
          </a:lstStyle>
          <a:p>
            <a:pPr eaLnBrk="1" hangingPunct="1">
              <a:lnSpc>
                <a:spcPct val="102000"/>
              </a:lnSpc>
              <a:spcBef>
                <a:spcPct val="0"/>
              </a:spcBef>
              <a:buClr>
                <a:srgbClr val="333333"/>
              </a:buClr>
              <a:buFontTx/>
              <a:buNone/>
            </a:pPr>
            <a:r>
              <a:rPr lang="de-DE" altLang="de-DE" sz="1575">
                <a:solidFill>
                  <a:srgbClr val="000000"/>
                </a:solidFill>
              </a:rPr>
              <a:t>Wadi Suyyagh</a:t>
            </a:r>
          </a:p>
        </p:txBody>
      </p:sp>
      <p:sp>
        <p:nvSpPr>
          <p:cNvPr id="5138" name="Textfeld 43"/>
          <p:cNvSpPr txBox="1">
            <a:spLocks noChangeArrowheads="1"/>
          </p:cNvSpPr>
          <p:nvPr/>
        </p:nvSpPr>
        <p:spPr bwMode="auto">
          <a:xfrm>
            <a:off x="11088889" y="5954318"/>
            <a:ext cx="3159323" cy="33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lnSpc>
                <a:spcPct val="104000"/>
              </a:lnSpc>
              <a:spcBef>
                <a:spcPts val="500"/>
              </a:spcBef>
              <a:buClr>
                <a:srgbClr val="4D4D4D"/>
              </a:buClr>
              <a:buSzPct val="100000"/>
              <a:buFont typeface="Verdana" charset="0"/>
              <a:buChar char="•"/>
              <a:defRPr sz="2400">
                <a:solidFill>
                  <a:srgbClr val="333333"/>
                </a:solidFill>
                <a:latin typeface="Calibri" charset="0"/>
                <a:ea typeface="Arial" charset="0"/>
                <a:cs typeface="Arial" charset="0"/>
              </a:defRPr>
            </a:lvl1pPr>
            <a:lvl2pPr marL="742950" indent="-285750" defTabSz="457200" eaLnBrk="0" hangingPunct="0">
              <a:lnSpc>
                <a:spcPct val="104000"/>
              </a:lnSpc>
              <a:spcBef>
                <a:spcPts val="500"/>
              </a:spcBef>
              <a:buClr>
                <a:srgbClr val="4D4D4D"/>
              </a:buClr>
              <a:buSzPct val="90000"/>
              <a:buFont typeface="Verdana" charset="0"/>
              <a:buChar char="-"/>
              <a:defRPr sz="2000">
                <a:solidFill>
                  <a:srgbClr val="333333"/>
                </a:solidFill>
                <a:latin typeface="Calibri" charset="0"/>
                <a:ea typeface="Arial" charset="0"/>
                <a:cs typeface="Arial" charset="0"/>
              </a:defRPr>
            </a:lvl2pPr>
            <a:lvl3pPr marL="1143000" indent="-228600" defTabSz="457200" eaLnBrk="0" hangingPunct="0">
              <a:lnSpc>
                <a:spcPct val="104000"/>
              </a:lnSpc>
              <a:spcBef>
                <a:spcPts val="500"/>
              </a:spcBef>
              <a:buClr>
                <a:srgbClr val="4D4D4D"/>
              </a:buClr>
              <a:buSzPct val="90000"/>
              <a:buFont typeface="Verdana" charset="0"/>
              <a:buChar char="-"/>
              <a:defRPr sz="2400">
                <a:solidFill>
                  <a:srgbClr val="333333"/>
                </a:solidFill>
                <a:latin typeface="Calibri" charset="0"/>
                <a:ea typeface="Arial" charset="0"/>
                <a:cs typeface="Arial" charset="0"/>
              </a:defRPr>
            </a:lvl3pPr>
            <a:lvl4pPr marL="1600200" indent="-228600" defTabSz="457200" eaLnBrk="0" hangingPunct="0">
              <a:lnSpc>
                <a:spcPct val="104000"/>
              </a:lnSpc>
              <a:spcBef>
                <a:spcPts val="500"/>
              </a:spcBef>
              <a:buClr>
                <a:srgbClr val="4D4D4D"/>
              </a:buClr>
              <a:buSzPct val="90000"/>
              <a:buFont typeface="Verdana" charset="0"/>
              <a:buChar char="-"/>
              <a:defRPr sz="1600">
                <a:solidFill>
                  <a:srgbClr val="333333"/>
                </a:solidFill>
                <a:latin typeface="Calibri" charset="0"/>
                <a:ea typeface="Arial" charset="0"/>
                <a:cs typeface="Arial" charset="0"/>
              </a:defRPr>
            </a:lvl4pPr>
            <a:lvl5pPr marL="2057400" indent="-228600" defTabSz="457200" eaLnBrk="0" hangingPunct="0">
              <a:lnSpc>
                <a:spcPct val="104000"/>
              </a:lnSpc>
              <a:spcBef>
                <a:spcPts val="500"/>
              </a:spcBef>
              <a:buClr>
                <a:srgbClr val="4D4D4D"/>
              </a:buClr>
              <a:buSzPct val="90000"/>
              <a:buFont typeface="Verdana" charset="0"/>
              <a:buChar char="-"/>
              <a:defRPr sz="1600">
                <a:solidFill>
                  <a:srgbClr val="333333"/>
                </a:solidFill>
                <a:latin typeface="Calibri" charset="0"/>
                <a:ea typeface="Arial" charset="0"/>
                <a:cs typeface="Arial" charset="0"/>
              </a:defRPr>
            </a:lvl5pPr>
            <a:lvl6pPr marL="2514600" indent="-228600" defTabSz="457200" eaLnBrk="0" fontAlgn="base" hangingPunct="0">
              <a:lnSpc>
                <a:spcPct val="104000"/>
              </a:lnSpc>
              <a:spcBef>
                <a:spcPts val="500"/>
              </a:spcBef>
              <a:spcAft>
                <a:spcPct val="0"/>
              </a:spcAft>
              <a:buClr>
                <a:srgbClr val="4D4D4D"/>
              </a:buClr>
              <a:buSzPct val="90000"/>
              <a:buFont typeface="Verdana" charset="0"/>
              <a:buChar char="-"/>
              <a:defRPr sz="1600">
                <a:solidFill>
                  <a:srgbClr val="333333"/>
                </a:solidFill>
                <a:latin typeface="Calibri" charset="0"/>
                <a:ea typeface="Arial" charset="0"/>
                <a:cs typeface="Arial" charset="0"/>
              </a:defRPr>
            </a:lvl6pPr>
            <a:lvl7pPr marL="2971800" indent="-228600" defTabSz="457200" eaLnBrk="0" fontAlgn="base" hangingPunct="0">
              <a:lnSpc>
                <a:spcPct val="104000"/>
              </a:lnSpc>
              <a:spcBef>
                <a:spcPts val="500"/>
              </a:spcBef>
              <a:spcAft>
                <a:spcPct val="0"/>
              </a:spcAft>
              <a:buClr>
                <a:srgbClr val="4D4D4D"/>
              </a:buClr>
              <a:buSzPct val="90000"/>
              <a:buFont typeface="Verdana" charset="0"/>
              <a:buChar char="-"/>
              <a:defRPr sz="1600">
                <a:solidFill>
                  <a:srgbClr val="333333"/>
                </a:solidFill>
                <a:latin typeface="Calibri" charset="0"/>
                <a:ea typeface="Arial" charset="0"/>
                <a:cs typeface="Arial" charset="0"/>
              </a:defRPr>
            </a:lvl7pPr>
            <a:lvl8pPr marL="3429000" indent="-228600" defTabSz="457200" eaLnBrk="0" fontAlgn="base" hangingPunct="0">
              <a:lnSpc>
                <a:spcPct val="104000"/>
              </a:lnSpc>
              <a:spcBef>
                <a:spcPts val="500"/>
              </a:spcBef>
              <a:spcAft>
                <a:spcPct val="0"/>
              </a:spcAft>
              <a:buClr>
                <a:srgbClr val="4D4D4D"/>
              </a:buClr>
              <a:buSzPct val="90000"/>
              <a:buFont typeface="Verdana" charset="0"/>
              <a:buChar char="-"/>
              <a:defRPr sz="1600">
                <a:solidFill>
                  <a:srgbClr val="333333"/>
                </a:solidFill>
                <a:latin typeface="Calibri" charset="0"/>
                <a:ea typeface="Arial" charset="0"/>
                <a:cs typeface="Arial" charset="0"/>
              </a:defRPr>
            </a:lvl8pPr>
            <a:lvl9pPr marL="3886200" indent="-228600" defTabSz="457200" eaLnBrk="0" fontAlgn="base" hangingPunct="0">
              <a:lnSpc>
                <a:spcPct val="104000"/>
              </a:lnSpc>
              <a:spcBef>
                <a:spcPts val="500"/>
              </a:spcBef>
              <a:spcAft>
                <a:spcPct val="0"/>
              </a:spcAft>
              <a:buClr>
                <a:srgbClr val="4D4D4D"/>
              </a:buClr>
              <a:buSzPct val="90000"/>
              <a:buFont typeface="Verdana" charset="0"/>
              <a:buChar char="-"/>
              <a:defRPr sz="1600">
                <a:solidFill>
                  <a:srgbClr val="333333"/>
                </a:solidFill>
                <a:latin typeface="Calibri" charset="0"/>
                <a:ea typeface="Arial" charset="0"/>
                <a:cs typeface="Arial" charset="0"/>
              </a:defRPr>
            </a:lvl9pPr>
          </a:lstStyle>
          <a:p>
            <a:pPr eaLnBrk="1" hangingPunct="1">
              <a:lnSpc>
                <a:spcPct val="102000"/>
              </a:lnSpc>
              <a:spcBef>
                <a:spcPct val="0"/>
              </a:spcBef>
              <a:buClr>
                <a:srgbClr val="333333"/>
              </a:buClr>
              <a:buFontTx/>
              <a:buNone/>
            </a:pPr>
            <a:r>
              <a:rPr lang="de-DE" altLang="de-DE" sz="1575">
                <a:solidFill>
                  <a:srgbClr val="000000"/>
                </a:solidFill>
              </a:rPr>
              <a:t>Painted Staircase – near PGT</a:t>
            </a:r>
          </a:p>
        </p:txBody>
      </p:sp>
      <p:pic>
        <p:nvPicPr>
          <p:cNvPr id="5139" name="Picture 96" descr="IMG_8795"/>
          <p:cNvPicPr>
            <a:picLocks noChangeAspect="1" noChangeArrowheads="1"/>
          </p:cNvPicPr>
          <p:nvPr/>
        </p:nvPicPr>
        <p:blipFill>
          <a:blip r:embed="rId12" cstate="print">
            <a:extLst>
              <a:ext uri="{28A0092B-C50C-407E-A947-70E740481C1C}">
                <a14:useLocalDpi xmlns:a14="http://schemas.microsoft.com/office/drawing/2010/main" val="0"/>
              </a:ext>
            </a:extLst>
          </a:blip>
          <a:srcRect l="15572" t="11218" r="17447" b="10773"/>
          <a:stretch>
            <a:fillRect/>
          </a:stretch>
        </p:blipFill>
        <p:spPr bwMode="auto">
          <a:xfrm>
            <a:off x="4114802" y="5650709"/>
            <a:ext cx="2118122" cy="156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76" descr="C:\Maram\04 Analysis\Samples\Images 2013.04\Labelled\ZanIV-R1-03.JPG"/>
          <p:cNvPicPr>
            <a:picLocks noChangeAspect="1" noChangeArrowheads="1"/>
          </p:cNvPicPr>
          <p:nvPr/>
        </p:nvPicPr>
        <p:blipFill>
          <a:blip r:embed="rId13" cstate="print">
            <a:extLst>
              <a:ext uri="{28A0092B-C50C-407E-A947-70E740481C1C}">
                <a14:useLocalDpi xmlns:a14="http://schemas.microsoft.com/office/drawing/2010/main" val="0"/>
              </a:ext>
            </a:extLst>
          </a:blip>
          <a:srcRect t="19012" b="-2"/>
          <a:stretch>
            <a:fillRect/>
          </a:stretch>
        </p:blipFill>
        <p:spPr bwMode="auto">
          <a:xfrm>
            <a:off x="6259713" y="5650709"/>
            <a:ext cx="2268141" cy="156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Picture 79" descr="ZanIV-R1-08"/>
          <p:cNvPicPr>
            <a:picLocks noChangeAspect="1" noChangeArrowheads="1"/>
          </p:cNvPicPr>
          <p:nvPr/>
        </p:nvPicPr>
        <p:blipFill>
          <a:blip r:embed="rId14" cstate="print">
            <a:extLst>
              <a:ext uri="{28A0092B-C50C-407E-A947-70E740481C1C}">
                <a14:useLocalDpi xmlns:a14="http://schemas.microsoft.com/office/drawing/2010/main" val="0"/>
              </a:ext>
            </a:extLst>
          </a:blip>
          <a:srcRect l="3496" t="4164" r="26991" b="25368"/>
          <a:stretch>
            <a:fillRect/>
          </a:stretch>
        </p:blipFill>
        <p:spPr bwMode="auto">
          <a:xfrm>
            <a:off x="8536784" y="5650709"/>
            <a:ext cx="2041328" cy="157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Picture 87" descr="AZR1-31-mosaic"/>
          <p:cNvPicPr>
            <a:picLocks noChangeAspect="1" noChangeArrowheads="1"/>
          </p:cNvPicPr>
          <p:nvPr/>
        </p:nvPicPr>
        <p:blipFill>
          <a:blip r:embed="rId15" cstate="print">
            <a:extLst>
              <a:ext uri="{28A0092B-C50C-407E-A947-70E740481C1C}">
                <a14:useLocalDpi xmlns:a14="http://schemas.microsoft.com/office/drawing/2010/main" val="0"/>
              </a:ext>
            </a:extLst>
          </a:blip>
          <a:srcRect r="14758"/>
          <a:stretch>
            <a:fillRect/>
          </a:stretch>
        </p:blipFill>
        <p:spPr bwMode="auto">
          <a:xfrm>
            <a:off x="10578108" y="5650709"/>
            <a:ext cx="1543050" cy="157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3" name="Picture 95" descr="PGT5-c-2cropped"/>
          <p:cNvPicPr>
            <a:picLocks noChangeAspect="1" noChangeArrowheads="1"/>
          </p:cNvPicPr>
          <p:nvPr/>
        </p:nvPicPr>
        <p:blipFill>
          <a:blip r:embed="rId16">
            <a:extLst>
              <a:ext uri="{28A0092B-C50C-407E-A947-70E740481C1C}">
                <a14:useLocalDpi xmlns:a14="http://schemas.microsoft.com/office/drawing/2010/main" val="0"/>
              </a:ext>
            </a:extLst>
          </a:blip>
          <a:srcRect l="11497"/>
          <a:stretch>
            <a:fillRect/>
          </a:stretch>
        </p:blipFill>
        <p:spPr bwMode="auto">
          <a:xfrm>
            <a:off x="12121160" y="5650709"/>
            <a:ext cx="1825229" cy="156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uppieren 27"/>
          <p:cNvGrpSpPr>
            <a:grpSpLocks/>
          </p:cNvGrpSpPr>
          <p:nvPr/>
        </p:nvGrpSpPr>
        <p:grpSpPr bwMode="auto">
          <a:xfrm>
            <a:off x="4114800" y="7238406"/>
            <a:ext cx="9822657" cy="1584126"/>
            <a:chOff x="31749" y="4062809"/>
            <a:chExt cx="8731251" cy="1408113"/>
          </a:xfrm>
        </p:grpSpPr>
        <p:pic>
          <p:nvPicPr>
            <p:cNvPr id="5146" name="Picture 102" descr="C:\Maram\04 Analysis\XRF M4 Tornado\S TWL7\Map data_good.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749" y="4062809"/>
              <a:ext cx="19065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7" name="Picture 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46275" y="4062809"/>
              <a:ext cx="2016125"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8" name="Picture 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962400" y="4062809"/>
              <a:ext cx="1814512"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9" name="Picture 1"/>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784850" y="4069159"/>
              <a:ext cx="137160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0" name="Picture 101" descr="C:\Maram\04 Analysis\XRF M4 Tornado\S PGT5c\PGT5c Ca+Fe+Au.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56450" y="4080272"/>
              <a:ext cx="160655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45" name="Picture 20" descr="tu_logo_weiss"/>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46601" y="1485006"/>
            <a:ext cx="987624" cy="81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hape 459">
            <a:extLst>
              <a:ext uri="{FF2B5EF4-FFF2-40B4-BE49-F238E27FC236}">
                <a16:creationId xmlns:a16="http://schemas.microsoft.com/office/drawing/2014/main" id="{7833F338-2767-2762-0CE2-212C453F1CBC}"/>
              </a:ext>
            </a:extLst>
          </p:cNvPr>
          <p:cNvSpPr/>
          <p:nvPr/>
        </p:nvSpPr>
        <p:spPr>
          <a:xfrm>
            <a:off x="2572413" y="526078"/>
            <a:ext cx="13143174" cy="67710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indent="42863" algn="ctr" defTabSz="964373">
              <a:spcBef>
                <a:spcPct val="0"/>
              </a:spcBef>
              <a:defRPr sz="1800"/>
            </a:pPr>
            <a:r>
              <a:rPr lang="en-US" sz="4400" b="1" dirty="0">
                <a:solidFill>
                  <a:srgbClr val="0000FF"/>
                </a:solidFill>
                <a:latin typeface="Times New Roman"/>
                <a:cs typeface="Times New Roman"/>
                <a:sym typeface="Arial"/>
              </a:rPr>
              <a:t>5. ID11 - HESEB </a:t>
            </a:r>
            <a:r>
              <a:rPr lang="en-US" sz="4400" b="1" i="1" dirty="0">
                <a:solidFill>
                  <a:srgbClr val="0000FF"/>
                </a:solidFill>
                <a:latin typeface="Times New Roman"/>
                <a:cs typeface="Times New Roman"/>
                <a:sym typeface="Arial"/>
              </a:rPr>
              <a:t>…..c</a:t>
            </a:r>
            <a:r>
              <a:rPr lang="en-US" sz="4400" b="1" i="1" dirty="0" err="1">
                <a:solidFill>
                  <a:srgbClr val="0000FF"/>
                </a:solidFill>
                <a:latin typeface="Times New Roman"/>
                <a:cs typeface="Times New Roman"/>
                <a:sym typeface="Arial"/>
              </a:rPr>
              <a:t>ont.</a:t>
            </a:r>
            <a:endParaRPr lang="en-US" sz="4400" b="1" i="1" dirty="0">
              <a:solidFill>
                <a:srgbClr val="0000FF"/>
              </a:solidFill>
              <a:latin typeface="Times New Roman"/>
              <a:cs typeface="Times New Roman"/>
              <a:sym typeface="Arial"/>
            </a:endParaRPr>
          </a:p>
        </p:txBody>
      </p:sp>
    </p:spTree>
    <p:extLst>
      <p:ext uri="{BB962C8B-B14F-4D97-AF65-F5344CB8AC3E}">
        <p14:creationId xmlns:p14="http://schemas.microsoft.com/office/powerpoint/2010/main" val="1531807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 name="Image" descr="Image"/>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76600" y="3618305"/>
            <a:ext cx="13716000" cy="5819834"/>
          </a:xfrm>
          <a:prstGeom prst="rect">
            <a:avLst/>
          </a:prstGeom>
          <a:ln w="12700">
            <a:miter lim="400000"/>
          </a:ln>
        </p:spPr>
      </p:pic>
      <p:grpSp>
        <p:nvGrpSpPr>
          <p:cNvPr id="2" name="Group 1">
            <a:extLst>
              <a:ext uri="{FF2B5EF4-FFF2-40B4-BE49-F238E27FC236}">
                <a16:creationId xmlns:a16="http://schemas.microsoft.com/office/drawing/2014/main" id="{1B990646-6095-5A81-5833-98A6E3971FD7}"/>
              </a:ext>
            </a:extLst>
          </p:cNvPr>
          <p:cNvGrpSpPr/>
          <p:nvPr/>
        </p:nvGrpSpPr>
        <p:grpSpPr>
          <a:xfrm>
            <a:off x="6379030" y="2474084"/>
            <a:ext cx="7224365" cy="1068837"/>
            <a:chOff x="6506807" y="800325"/>
            <a:chExt cx="5764216" cy="852809"/>
          </a:xfrm>
        </p:grpSpPr>
        <p:pic>
          <p:nvPicPr>
            <p:cNvPr id="3" name="Picture 4">
              <a:extLst>
                <a:ext uri="{FF2B5EF4-FFF2-40B4-BE49-F238E27FC236}">
                  <a16:creationId xmlns:a16="http://schemas.microsoft.com/office/drawing/2014/main" id="{64A1F288-28B2-0C9D-B382-888F74BDD0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06807" y="800325"/>
              <a:ext cx="894462" cy="8528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R / Bilkent Universitesi – Bilkent Üniversitesi Logosu">
              <a:extLst>
                <a:ext uri="{FF2B5EF4-FFF2-40B4-BE49-F238E27FC236}">
                  <a16:creationId xmlns:a16="http://schemas.microsoft.com/office/drawing/2014/main" id="{8DFEEB7B-F081-BDC0-9E3A-4DE399AC1D8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18994" y="848729"/>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TARLA-Logo-Bitmap-Saydam – Türk Hızlandırıcı ve Işınım Laboratuvarı (TARLA)">
              <a:extLst>
                <a:ext uri="{FF2B5EF4-FFF2-40B4-BE49-F238E27FC236}">
                  <a16:creationId xmlns:a16="http://schemas.microsoft.com/office/drawing/2014/main" id="{3CFBC846-D67E-C844-3B94-8310A874C9F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92719" y="1013712"/>
              <a:ext cx="1539014" cy="4260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2A82C6B9-E323-6216-69EB-F3A9E438594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349458" y="975274"/>
              <a:ext cx="1921565" cy="50291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DE6AAF1B-DABC-37FD-9FDF-E14D2B319602}"/>
              </a:ext>
            </a:extLst>
          </p:cNvPr>
          <p:cNvSpPr/>
          <p:nvPr/>
        </p:nvSpPr>
        <p:spPr>
          <a:xfrm>
            <a:off x="3599513" y="2400300"/>
            <a:ext cx="2387384" cy="1142620"/>
          </a:xfrm>
          <a:prstGeom prst="rect">
            <a:avLst/>
          </a:prstGeom>
          <a:noFill/>
        </p:spPr>
        <p:txBody>
          <a:bodyPr wrap="none" lIns="102870" tIns="51435" rIns="102870" bIns="51435">
            <a:spAutoFit/>
          </a:bodyPr>
          <a:lstStyle/>
          <a:p>
            <a:pPr algn="ctr"/>
            <a:r>
              <a:rPr lang="tr-TR" sz="6750" b="1" i="1" dirty="0" err="1">
                <a:ln w="0"/>
                <a:solidFill>
                  <a:srgbClr val="CC3399"/>
                </a:solidFill>
                <a:effectLst>
                  <a:reflection blurRad="6350" stA="53000" endA="300" endPos="35500" dir="5400000" sy="-90000" algn="bl" rotWithShape="0"/>
                </a:effectLst>
              </a:rPr>
              <a:t>TXPES</a:t>
            </a:r>
            <a:endParaRPr lang="en-US" sz="6750" b="1" i="1" dirty="0">
              <a:ln w="0"/>
              <a:solidFill>
                <a:srgbClr val="CC3399"/>
              </a:solidFill>
              <a:effectLst>
                <a:reflection blurRad="6350" stA="53000" endA="300" endPos="35500" dir="5400000" sy="-90000" algn="bl" rotWithShape="0"/>
              </a:effectLst>
            </a:endParaRPr>
          </a:p>
        </p:txBody>
      </p:sp>
      <p:sp>
        <p:nvSpPr>
          <p:cNvPr id="5" name="Title 1">
            <a:extLst>
              <a:ext uri="{FF2B5EF4-FFF2-40B4-BE49-F238E27FC236}">
                <a16:creationId xmlns:a16="http://schemas.microsoft.com/office/drawing/2014/main" id="{A96D3955-8245-865D-087A-1F425F119F07}"/>
              </a:ext>
            </a:extLst>
          </p:cNvPr>
          <p:cNvSpPr txBox="1">
            <a:spLocks/>
          </p:cNvSpPr>
          <p:nvPr/>
        </p:nvSpPr>
        <p:spPr>
          <a:xfrm>
            <a:off x="1836077" y="540151"/>
            <a:ext cx="16187096" cy="1354217"/>
          </a:xfrm>
          <a:prstGeom prst="rect">
            <a:avLst/>
          </a:prstGeom>
          <a:ln w="12700">
            <a:miter lim="400000"/>
          </a:ln>
        </p:spPr>
        <p:txBody>
          <a:bodyPr wrap="square" lIns="0" tIns="0" rIns="0" bIns="0" anchor="ctr">
            <a:spAutoFit/>
          </a:bodyPr>
          <a:lstStyle>
            <a:defPPr>
              <a:defRPr lang="en-US"/>
            </a:defPPr>
            <a:lvl1pPr indent="42863" algn="ctr" defTabSz="964373">
              <a:spcBef>
                <a:spcPct val="0"/>
              </a:spcBef>
              <a:defRPr sz="4800" b="1">
                <a:solidFill>
                  <a:srgbClr val="0000FF"/>
                </a:solidFill>
                <a:latin typeface="Times New Roman"/>
                <a:cs typeface="Times New Roman"/>
              </a:defRPr>
            </a:lvl1pPr>
          </a:lstStyle>
          <a:p>
            <a:r>
              <a:rPr lang="it-IT" sz="4400" dirty="0"/>
              <a:t>6. ID11R-TXPES</a:t>
            </a:r>
            <a:endParaRPr lang="en-IT" sz="4400" dirty="0"/>
          </a:p>
          <a:p>
            <a:r>
              <a:rPr lang="it-IT" sz="4400" dirty="0" err="1"/>
              <a:t>Turkish</a:t>
            </a:r>
            <a:r>
              <a:rPr lang="it-IT" sz="4400" dirty="0"/>
              <a:t> X-ray </a:t>
            </a:r>
            <a:r>
              <a:rPr lang="it-IT" sz="4400" dirty="0" err="1"/>
              <a:t>PhotoEmission</a:t>
            </a:r>
            <a:r>
              <a:rPr lang="it-IT" sz="4400" dirty="0"/>
              <a:t> </a:t>
            </a:r>
            <a:r>
              <a:rPr lang="it-IT" sz="4400" dirty="0" err="1"/>
              <a:t>Spectroscopy</a:t>
            </a:r>
            <a:r>
              <a:rPr lang="it-IT" sz="4400" dirty="0"/>
              <a:t> Beamline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54326-B9CB-40E9-9B52-BD4439D01335}"/>
              </a:ext>
            </a:extLst>
          </p:cNvPr>
          <p:cNvSpPr>
            <a:spLocks noChangeArrowheads="1"/>
          </p:cNvSpPr>
          <p:nvPr/>
        </p:nvSpPr>
        <p:spPr bwMode="auto">
          <a:xfrm>
            <a:off x="3116073" y="1422685"/>
            <a:ext cx="13716000" cy="5315787"/>
          </a:xfrm>
          <a:prstGeom prst="rect">
            <a:avLst/>
          </a:prstGeom>
          <a:gradFill rotWithShape="1">
            <a:gsLst>
              <a:gs pos="0">
                <a:schemeClr val="tx1"/>
              </a:gs>
              <a:gs pos="100000">
                <a:srgbClr val="C0C0C0"/>
              </a:gs>
            </a:gsLst>
            <a:lin ang="5400000" scaled="1"/>
          </a:gradFill>
          <a:ln w="9525">
            <a:noFill/>
            <a:miter lim="800000"/>
            <a:headEnd/>
            <a:tailEnd/>
          </a:ln>
        </p:spPr>
        <p:txBody>
          <a:bodyPr wrap="none" anchor="ctr"/>
          <a:lstStyle/>
          <a:p>
            <a:endParaRPr lang="tr-TR" sz="2025" dirty="0"/>
          </a:p>
        </p:txBody>
      </p:sp>
      <p:sp>
        <p:nvSpPr>
          <p:cNvPr id="31" name="Rectangle 30">
            <a:extLst>
              <a:ext uri="{FF2B5EF4-FFF2-40B4-BE49-F238E27FC236}">
                <a16:creationId xmlns:a16="http://schemas.microsoft.com/office/drawing/2014/main" id="{DF17BA09-66C3-437E-B764-30D7CD54DF4F}"/>
              </a:ext>
            </a:extLst>
          </p:cNvPr>
          <p:cNvSpPr/>
          <p:nvPr/>
        </p:nvSpPr>
        <p:spPr>
          <a:xfrm>
            <a:off x="3152829" y="2277974"/>
            <a:ext cx="13716000" cy="5945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5" name="Rectangle 4">
            <a:extLst>
              <a:ext uri="{FF2B5EF4-FFF2-40B4-BE49-F238E27FC236}">
                <a16:creationId xmlns:a16="http://schemas.microsoft.com/office/drawing/2014/main" id="{17B9B273-2992-40D1-8D72-AAABA25DC28B}"/>
              </a:ext>
            </a:extLst>
          </p:cNvPr>
          <p:cNvSpPr/>
          <p:nvPr/>
        </p:nvSpPr>
        <p:spPr>
          <a:xfrm>
            <a:off x="3200171" y="1257300"/>
            <a:ext cx="13205378" cy="1131079"/>
          </a:xfrm>
          <a:prstGeom prst="rect">
            <a:avLst/>
          </a:prstGeom>
        </p:spPr>
        <p:txBody>
          <a:bodyPr wrap="square">
            <a:spAutoFit/>
          </a:bodyPr>
          <a:lstStyle/>
          <a:p>
            <a:r>
              <a:rPr lang="en-US" sz="6750" b="1" dirty="0">
                <a:solidFill>
                  <a:schemeClr val="bg1"/>
                </a:solidFill>
              </a:rPr>
              <a:t>6. TXPES </a:t>
            </a:r>
            <a:r>
              <a:rPr lang="tr-TR" sz="6750" b="1" dirty="0">
                <a:solidFill>
                  <a:schemeClr val="bg1"/>
                </a:solidFill>
              </a:rPr>
              <a:t>X-ray </a:t>
            </a:r>
            <a:r>
              <a:rPr lang="tr-TR" sz="6750" b="1" dirty="0" err="1">
                <a:solidFill>
                  <a:schemeClr val="bg1"/>
                </a:solidFill>
              </a:rPr>
              <a:t>Optics</a:t>
            </a:r>
            <a:r>
              <a:rPr lang="tr-TR" sz="6750" b="1" dirty="0">
                <a:solidFill>
                  <a:schemeClr val="bg1"/>
                </a:solidFill>
              </a:rPr>
              <a:t> Design</a:t>
            </a:r>
            <a:endParaRPr lang="en-US" sz="6075" b="1" dirty="0">
              <a:solidFill>
                <a:schemeClr val="bg1"/>
              </a:solidFill>
            </a:endParaRPr>
          </a:p>
        </p:txBody>
      </p:sp>
      <p:sp>
        <p:nvSpPr>
          <p:cNvPr id="20" name="Rectangle 19">
            <a:extLst>
              <a:ext uri="{FF2B5EF4-FFF2-40B4-BE49-F238E27FC236}">
                <a16:creationId xmlns:a16="http://schemas.microsoft.com/office/drawing/2014/main" id="{04B2E521-C150-45A0-94B1-47CC1573BF0B}"/>
              </a:ext>
            </a:extLst>
          </p:cNvPr>
          <p:cNvSpPr/>
          <p:nvPr/>
        </p:nvSpPr>
        <p:spPr>
          <a:xfrm>
            <a:off x="2972622" y="7995311"/>
            <a:ext cx="2387384" cy="1142620"/>
          </a:xfrm>
          <a:prstGeom prst="rect">
            <a:avLst/>
          </a:prstGeom>
          <a:noFill/>
        </p:spPr>
        <p:txBody>
          <a:bodyPr wrap="none" lIns="102870" tIns="51435" rIns="102870" bIns="51435">
            <a:spAutoFit/>
          </a:bodyPr>
          <a:lstStyle/>
          <a:p>
            <a:pPr algn="ctr"/>
            <a:r>
              <a:rPr lang="tr-TR" sz="6750" b="1" i="1" dirty="0" err="1">
                <a:ln w="0"/>
                <a:solidFill>
                  <a:srgbClr val="CC3399"/>
                </a:solidFill>
                <a:effectLst>
                  <a:reflection blurRad="6350" stA="53000" endA="300" endPos="35500" dir="5400000" sy="-90000" algn="bl" rotWithShape="0"/>
                </a:effectLst>
              </a:rPr>
              <a:t>TXPES</a:t>
            </a:r>
            <a:endParaRPr lang="en-US" sz="6750" b="1" i="1" dirty="0">
              <a:ln w="0"/>
              <a:solidFill>
                <a:srgbClr val="CC3399"/>
              </a:solidFill>
              <a:effectLst>
                <a:reflection blurRad="6350" stA="53000" endA="300" endPos="35500" dir="5400000" sy="-90000" algn="bl" rotWithShape="0"/>
              </a:effectLst>
            </a:endParaRPr>
          </a:p>
        </p:txBody>
      </p:sp>
      <p:pic>
        <p:nvPicPr>
          <p:cNvPr id="8" name="Picture 7">
            <a:extLst>
              <a:ext uri="{FF2B5EF4-FFF2-40B4-BE49-F238E27FC236}">
                <a16:creationId xmlns:a16="http://schemas.microsoft.com/office/drawing/2014/main" id="{1C9C608D-6A5F-4BFD-8B81-8D188D266229}"/>
              </a:ext>
            </a:extLst>
          </p:cNvPr>
          <p:cNvPicPr>
            <a:picLocks noChangeAspect="1"/>
          </p:cNvPicPr>
          <p:nvPr/>
        </p:nvPicPr>
        <p:blipFill>
          <a:blip r:embed="rId2"/>
          <a:stretch>
            <a:fillRect/>
          </a:stretch>
        </p:blipFill>
        <p:spPr>
          <a:xfrm>
            <a:off x="3369725" y="3500970"/>
            <a:ext cx="13035824" cy="4127669"/>
          </a:xfrm>
          <a:prstGeom prst="rect">
            <a:avLst/>
          </a:prstGeom>
        </p:spPr>
      </p:pic>
      <p:sp>
        <p:nvSpPr>
          <p:cNvPr id="9" name="TextBox 7">
            <a:extLst>
              <a:ext uri="{FF2B5EF4-FFF2-40B4-BE49-F238E27FC236}">
                <a16:creationId xmlns:a16="http://schemas.microsoft.com/office/drawing/2014/main" id="{01D96CB9-FD97-40A1-B50B-E00DD270E453}"/>
              </a:ext>
            </a:extLst>
          </p:cNvPr>
          <p:cNvSpPr txBox="1"/>
          <p:nvPr/>
        </p:nvSpPr>
        <p:spPr>
          <a:xfrm>
            <a:off x="12419883" y="3953205"/>
            <a:ext cx="1246688" cy="577081"/>
          </a:xfrm>
          <a:prstGeom prst="rect">
            <a:avLst/>
          </a:prstGeom>
          <a:noFill/>
        </p:spPr>
        <p:txBody>
          <a:bodyPr wrap="none" rtlCol="0">
            <a:spAutoFit/>
          </a:bodyPr>
          <a:lstStyle/>
          <a:p>
            <a:r>
              <a:rPr lang="en-US" sz="3150" b="1" dirty="0">
                <a:latin typeface="+mj-lt"/>
              </a:rPr>
              <a:t>HESEB</a:t>
            </a:r>
          </a:p>
        </p:txBody>
      </p:sp>
      <p:sp>
        <p:nvSpPr>
          <p:cNvPr id="11" name="Left Brace 10">
            <a:extLst>
              <a:ext uri="{FF2B5EF4-FFF2-40B4-BE49-F238E27FC236}">
                <a16:creationId xmlns:a16="http://schemas.microsoft.com/office/drawing/2014/main" id="{E0FF8AB2-BA5D-45DE-9200-CE922338CA17}"/>
              </a:ext>
            </a:extLst>
          </p:cNvPr>
          <p:cNvSpPr/>
          <p:nvPr/>
        </p:nvSpPr>
        <p:spPr>
          <a:xfrm rot="16692367">
            <a:off x="9954809" y="-270416"/>
            <a:ext cx="407496" cy="12315002"/>
          </a:xfrm>
          <a:prstGeom prst="leftBrace">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25"/>
          </a:p>
        </p:txBody>
      </p:sp>
      <p:sp>
        <p:nvSpPr>
          <p:cNvPr id="12" name="TextBox 7">
            <a:extLst>
              <a:ext uri="{FF2B5EF4-FFF2-40B4-BE49-F238E27FC236}">
                <a16:creationId xmlns:a16="http://schemas.microsoft.com/office/drawing/2014/main" id="{2039CE71-CDD0-469A-9BC1-29ECF987559A}"/>
              </a:ext>
            </a:extLst>
          </p:cNvPr>
          <p:cNvSpPr txBox="1"/>
          <p:nvPr/>
        </p:nvSpPr>
        <p:spPr>
          <a:xfrm>
            <a:off x="12405776" y="6692026"/>
            <a:ext cx="1351973" cy="646331"/>
          </a:xfrm>
          <a:prstGeom prst="rect">
            <a:avLst/>
          </a:prstGeom>
          <a:noFill/>
        </p:spPr>
        <p:txBody>
          <a:bodyPr wrap="none" rtlCol="0">
            <a:spAutoFit/>
          </a:bodyPr>
          <a:lstStyle/>
          <a:p>
            <a:r>
              <a:rPr lang="en-US" sz="3600" b="1" dirty="0">
                <a:latin typeface="+mj-lt"/>
              </a:rPr>
              <a:t>TXPES</a:t>
            </a:r>
          </a:p>
        </p:txBody>
      </p:sp>
      <p:cxnSp>
        <p:nvCxnSpPr>
          <p:cNvPr id="14" name="Straight Arrow Connector 6">
            <a:extLst>
              <a:ext uri="{FF2B5EF4-FFF2-40B4-BE49-F238E27FC236}">
                <a16:creationId xmlns:a16="http://schemas.microsoft.com/office/drawing/2014/main" id="{758F93DF-32DD-4490-B537-734C5C0F3D84}"/>
              </a:ext>
            </a:extLst>
          </p:cNvPr>
          <p:cNvCxnSpPr/>
          <p:nvPr/>
        </p:nvCxnSpPr>
        <p:spPr>
          <a:xfrm flipH="1" flipV="1">
            <a:off x="11056400" y="5347628"/>
            <a:ext cx="10716" cy="1864518"/>
          </a:xfrm>
          <a:prstGeom prst="straightConnector1">
            <a:avLst/>
          </a:prstGeom>
          <a:ln w="1587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6">
            <a:extLst>
              <a:ext uri="{FF2B5EF4-FFF2-40B4-BE49-F238E27FC236}">
                <a16:creationId xmlns:a16="http://schemas.microsoft.com/office/drawing/2014/main" id="{EB763C56-6EF7-4232-86F3-E263EE8EC74C}"/>
              </a:ext>
            </a:extLst>
          </p:cNvPr>
          <p:cNvCxnSpPr/>
          <p:nvPr/>
        </p:nvCxnSpPr>
        <p:spPr>
          <a:xfrm flipH="1" flipV="1">
            <a:off x="9869145" y="5347628"/>
            <a:ext cx="10716" cy="1864518"/>
          </a:xfrm>
          <a:prstGeom prst="straightConnector1">
            <a:avLst/>
          </a:prstGeom>
          <a:ln w="1587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6">
            <a:extLst>
              <a:ext uri="{FF2B5EF4-FFF2-40B4-BE49-F238E27FC236}">
                <a16:creationId xmlns:a16="http://schemas.microsoft.com/office/drawing/2014/main" id="{FE67490A-7906-4940-B901-A2FD160A6916}"/>
              </a:ext>
            </a:extLst>
          </p:cNvPr>
          <p:cNvCxnSpPr/>
          <p:nvPr/>
        </p:nvCxnSpPr>
        <p:spPr>
          <a:xfrm flipH="1" flipV="1">
            <a:off x="15535532" y="5382146"/>
            <a:ext cx="10716" cy="1864518"/>
          </a:xfrm>
          <a:prstGeom prst="straightConnector1">
            <a:avLst/>
          </a:prstGeom>
          <a:ln w="15875">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7" name="TextBox 7">
            <a:extLst>
              <a:ext uri="{FF2B5EF4-FFF2-40B4-BE49-F238E27FC236}">
                <a16:creationId xmlns:a16="http://schemas.microsoft.com/office/drawing/2014/main" id="{E1A0F23B-A88A-40CD-8B73-34B77F5B6AB3}"/>
              </a:ext>
            </a:extLst>
          </p:cNvPr>
          <p:cNvSpPr txBox="1"/>
          <p:nvPr/>
        </p:nvSpPr>
        <p:spPr>
          <a:xfrm>
            <a:off x="10734872" y="7205697"/>
            <a:ext cx="598241" cy="334707"/>
          </a:xfrm>
          <a:prstGeom prst="rect">
            <a:avLst/>
          </a:prstGeom>
          <a:noFill/>
        </p:spPr>
        <p:txBody>
          <a:bodyPr wrap="none" rtlCol="0">
            <a:spAutoFit/>
          </a:bodyPr>
          <a:lstStyle/>
          <a:p>
            <a:r>
              <a:rPr lang="en-US" sz="1575" b="1" dirty="0">
                <a:latin typeface="+mj-lt"/>
              </a:rPr>
              <a:t>23 m</a:t>
            </a:r>
          </a:p>
        </p:txBody>
      </p:sp>
      <p:sp>
        <p:nvSpPr>
          <p:cNvPr id="19" name="TextBox 7">
            <a:extLst>
              <a:ext uri="{FF2B5EF4-FFF2-40B4-BE49-F238E27FC236}">
                <a16:creationId xmlns:a16="http://schemas.microsoft.com/office/drawing/2014/main" id="{B2E8684F-4A6A-48DF-8BD7-B15D7744312B}"/>
              </a:ext>
            </a:extLst>
          </p:cNvPr>
          <p:cNvSpPr txBox="1"/>
          <p:nvPr/>
        </p:nvSpPr>
        <p:spPr>
          <a:xfrm>
            <a:off x="9606500" y="7229061"/>
            <a:ext cx="598241" cy="334707"/>
          </a:xfrm>
          <a:prstGeom prst="rect">
            <a:avLst/>
          </a:prstGeom>
          <a:noFill/>
        </p:spPr>
        <p:txBody>
          <a:bodyPr wrap="none" rtlCol="0">
            <a:spAutoFit/>
          </a:bodyPr>
          <a:lstStyle/>
          <a:p>
            <a:r>
              <a:rPr lang="en-US" sz="1575" b="1" dirty="0">
                <a:latin typeface="+mj-lt"/>
              </a:rPr>
              <a:t>22 m</a:t>
            </a:r>
          </a:p>
        </p:txBody>
      </p:sp>
      <p:sp>
        <p:nvSpPr>
          <p:cNvPr id="21" name="TextBox 7">
            <a:extLst>
              <a:ext uri="{FF2B5EF4-FFF2-40B4-BE49-F238E27FC236}">
                <a16:creationId xmlns:a16="http://schemas.microsoft.com/office/drawing/2014/main" id="{6893EB63-2E90-4B31-9F0F-4B337033B5AB}"/>
              </a:ext>
            </a:extLst>
          </p:cNvPr>
          <p:cNvSpPr txBox="1"/>
          <p:nvPr/>
        </p:nvSpPr>
        <p:spPr>
          <a:xfrm>
            <a:off x="15240394" y="7221364"/>
            <a:ext cx="598241" cy="334707"/>
          </a:xfrm>
          <a:prstGeom prst="rect">
            <a:avLst/>
          </a:prstGeom>
          <a:noFill/>
        </p:spPr>
        <p:txBody>
          <a:bodyPr wrap="none" rtlCol="0">
            <a:spAutoFit/>
          </a:bodyPr>
          <a:lstStyle/>
          <a:p>
            <a:r>
              <a:rPr lang="en-US" sz="1575" b="1" dirty="0">
                <a:latin typeface="+mj-lt"/>
              </a:rPr>
              <a:t>27 m</a:t>
            </a:r>
          </a:p>
        </p:txBody>
      </p:sp>
      <p:cxnSp>
        <p:nvCxnSpPr>
          <p:cNvPr id="22" name="Straight Arrow Connector 6">
            <a:extLst>
              <a:ext uri="{FF2B5EF4-FFF2-40B4-BE49-F238E27FC236}">
                <a16:creationId xmlns:a16="http://schemas.microsoft.com/office/drawing/2014/main" id="{CA9B992A-4D74-4CFC-96FF-ADD8C7A4E294}"/>
              </a:ext>
            </a:extLst>
          </p:cNvPr>
          <p:cNvCxnSpPr/>
          <p:nvPr/>
        </p:nvCxnSpPr>
        <p:spPr>
          <a:xfrm>
            <a:off x="3694697" y="3504628"/>
            <a:ext cx="12088389" cy="65001"/>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6">
            <a:extLst>
              <a:ext uri="{FF2B5EF4-FFF2-40B4-BE49-F238E27FC236}">
                <a16:creationId xmlns:a16="http://schemas.microsoft.com/office/drawing/2014/main" id="{DB31C8CE-3730-4355-9684-47C085D46447}"/>
              </a:ext>
            </a:extLst>
          </p:cNvPr>
          <p:cNvCxnSpPr/>
          <p:nvPr/>
        </p:nvCxnSpPr>
        <p:spPr>
          <a:xfrm flipH="1" flipV="1">
            <a:off x="9876921" y="2602217"/>
            <a:ext cx="10716" cy="1864518"/>
          </a:xfrm>
          <a:prstGeom prst="straightConnector1">
            <a:avLst/>
          </a:prstGeom>
          <a:ln w="15875">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6">
            <a:extLst>
              <a:ext uri="{FF2B5EF4-FFF2-40B4-BE49-F238E27FC236}">
                <a16:creationId xmlns:a16="http://schemas.microsoft.com/office/drawing/2014/main" id="{AEE344AB-CBD3-4937-A8B8-3B4004ADA1EC}"/>
              </a:ext>
            </a:extLst>
          </p:cNvPr>
          <p:cNvCxnSpPr>
            <a:cxnSpLocks/>
          </p:cNvCxnSpPr>
          <p:nvPr/>
        </p:nvCxnSpPr>
        <p:spPr>
          <a:xfrm flipH="1" flipV="1">
            <a:off x="8739116" y="2602217"/>
            <a:ext cx="10716" cy="1864518"/>
          </a:xfrm>
          <a:prstGeom prst="straightConnector1">
            <a:avLst/>
          </a:prstGeom>
          <a:ln w="15875">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6">
            <a:extLst>
              <a:ext uri="{FF2B5EF4-FFF2-40B4-BE49-F238E27FC236}">
                <a16:creationId xmlns:a16="http://schemas.microsoft.com/office/drawing/2014/main" id="{D522848F-77E9-4E80-B671-942E26D5C0BE}"/>
              </a:ext>
            </a:extLst>
          </p:cNvPr>
          <p:cNvCxnSpPr/>
          <p:nvPr/>
        </p:nvCxnSpPr>
        <p:spPr>
          <a:xfrm flipH="1" flipV="1">
            <a:off x="14407358" y="2612824"/>
            <a:ext cx="10716" cy="1864518"/>
          </a:xfrm>
          <a:prstGeom prst="straightConnector1">
            <a:avLst/>
          </a:prstGeom>
          <a:ln w="15875">
            <a:solidFill>
              <a:srgbClr val="0070C0"/>
            </a:solidFill>
            <a:tailEnd type="none"/>
          </a:ln>
        </p:spPr>
        <p:style>
          <a:lnRef idx="1">
            <a:schemeClr val="accent1"/>
          </a:lnRef>
          <a:fillRef idx="0">
            <a:schemeClr val="accent1"/>
          </a:fillRef>
          <a:effectRef idx="0">
            <a:schemeClr val="accent1"/>
          </a:effectRef>
          <a:fontRef idx="minor">
            <a:schemeClr val="tx1"/>
          </a:fontRef>
        </p:style>
      </p:cxnSp>
      <p:sp>
        <p:nvSpPr>
          <p:cNvPr id="26" name="TextBox 7">
            <a:extLst>
              <a:ext uri="{FF2B5EF4-FFF2-40B4-BE49-F238E27FC236}">
                <a16:creationId xmlns:a16="http://schemas.microsoft.com/office/drawing/2014/main" id="{015F10F0-8D41-4D4C-9AA3-B1729D617D25}"/>
              </a:ext>
            </a:extLst>
          </p:cNvPr>
          <p:cNvSpPr txBox="1"/>
          <p:nvPr/>
        </p:nvSpPr>
        <p:spPr>
          <a:xfrm>
            <a:off x="8443979" y="2277975"/>
            <a:ext cx="854721" cy="334707"/>
          </a:xfrm>
          <a:prstGeom prst="rect">
            <a:avLst/>
          </a:prstGeom>
          <a:noFill/>
        </p:spPr>
        <p:txBody>
          <a:bodyPr wrap="none" rtlCol="0">
            <a:spAutoFit/>
          </a:bodyPr>
          <a:lstStyle/>
          <a:p>
            <a:r>
              <a:rPr lang="en-US" sz="1575" b="1" dirty="0">
                <a:latin typeface="+mj-lt"/>
              </a:rPr>
              <a:t>20,98 m</a:t>
            </a:r>
          </a:p>
        </p:txBody>
      </p:sp>
      <p:sp>
        <p:nvSpPr>
          <p:cNvPr id="27" name="TextBox 7">
            <a:extLst>
              <a:ext uri="{FF2B5EF4-FFF2-40B4-BE49-F238E27FC236}">
                <a16:creationId xmlns:a16="http://schemas.microsoft.com/office/drawing/2014/main" id="{AF1A8239-F952-4820-845E-7D3A97D036EF}"/>
              </a:ext>
            </a:extLst>
          </p:cNvPr>
          <p:cNvSpPr txBox="1"/>
          <p:nvPr/>
        </p:nvSpPr>
        <p:spPr>
          <a:xfrm>
            <a:off x="9456448" y="2283324"/>
            <a:ext cx="854721" cy="334707"/>
          </a:xfrm>
          <a:prstGeom prst="rect">
            <a:avLst/>
          </a:prstGeom>
          <a:noFill/>
        </p:spPr>
        <p:txBody>
          <a:bodyPr wrap="none" rtlCol="0">
            <a:spAutoFit/>
          </a:bodyPr>
          <a:lstStyle/>
          <a:p>
            <a:r>
              <a:rPr lang="en-US" sz="1575" b="1" dirty="0">
                <a:latin typeface="+mj-lt"/>
              </a:rPr>
              <a:t>21,99 m</a:t>
            </a:r>
          </a:p>
        </p:txBody>
      </p:sp>
      <p:sp>
        <p:nvSpPr>
          <p:cNvPr id="28" name="TextBox 7">
            <a:extLst>
              <a:ext uri="{FF2B5EF4-FFF2-40B4-BE49-F238E27FC236}">
                <a16:creationId xmlns:a16="http://schemas.microsoft.com/office/drawing/2014/main" id="{F485A1D7-04C2-42C1-AD74-ED6814BE505D}"/>
              </a:ext>
            </a:extLst>
          </p:cNvPr>
          <p:cNvSpPr txBox="1"/>
          <p:nvPr/>
        </p:nvSpPr>
        <p:spPr>
          <a:xfrm>
            <a:off x="14000122" y="2287929"/>
            <a:ext cx="854721" cy="334707"/>
          </a:xfrm>
          <a:prstGeom prst="rect">
            <a:avLst/>
          </a:prstGeom>
          <a:noFill/>
        </p:spPr>
        <p:txBody>
          <a:bodyPr wrap="none" rtlCol="0">
            <a:spAutoFit/>
          </a:bodyPr>
          <a:lstStyle/>
          <a:p>
            <a:r>
              <a:rPr lang="en-US" sz="1575" b="1" dirty="0">
                <a:latin typeface="+mj-lt"/>
              </a:rPr>
              <a:t>25,99 m</a:t>
            </a:r>
          </a:p>
        </p:txBody>
      </p:sp>
      <p:pic>
        <p:nvPicPr>
          <p:cNvPr id="29" name="Picture 28">
            <a:extLst>
              <a:ext uri="{FF2B5EF4-FFF2-40B4-BE49-F238E27FC236}">
                <a16:creationId xmlns:a16="http://schemas.microsoft.com/office/drawing/2014/main" id="{5593C9BF-6146-4DB7-8937-CE3594B48D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96936" y="6112645"/>
            <a:ext cx="5038046" cy="1390901"/>
          </a:xfrm>
          <a:prstGeom prst="rect">
            <a:avLst/>
          </a:prstGeom>
        </p:spPr>
      </p:pic>
      <p:sp>
        <p:nvSpPr>
          <p:cNvPr id="30" name="Altbilgi Yer Tutucusu 4">
            <a:extLst>
              <a:ext uri="{FF2B5EF4-FFF2-40B4-BE49-F238E27FC236}">
                <a16:creationId xmlns:a16="http://schemas.microsoft.com/office/drawing/2014/main" id="{6DED5F29-0982-40E9-ADD7-4B351B9DEE54}"/>
              </a:ext>
            </a:extLst>
          </p:cNvPr>
          <p:cNvSpPr>
            <a:spLocks noGrp="1"/>
          </p:cNvSpPr>
          <p:nvPr>
            <p:ph type="ftr" sz="quarter" idx="11"/>
          </p:nvPr>
        </p:nvSpPr>
        <p:spPr>
          <a:xfrm>
            <a:off x="7463317" y="7628636"/>
            <a:ext cx="5509781" cy="496215"/>
          </a:xfrm>
        </p:spPr>
        <p:txBody>
          <a:bodyPr/>
          <a:lstStyle/>
          <a:p>
            <a:r>
              <a:rPr lang="en-US" dirty="0"/>
              <a:t>Courtesy of</a:t>
            </a:r>
            <a:r>
              <a:rPr lang="tr-TR" dirty="0"/>
              <a:t>:</a:t>
            </a:r>
            <a:r>
              <a:rPr lang="en-US" dirty="0"/>
              <a:t> Baris Yildirimdemir (</a:t>
            </a:r>
            <a:r>
              <a:rPr lang="en-US" dirty="0" err="1"/>
              <a:t>TARLA</a:t>
            </a:r>
            <a:r>
              <a:rPr lang="en-US" dirty="0"/>
              <a:t>) </a:t>
            </a:r>
            <a:r>
              <a:rPr lang="en-US" dirty="0">
                <a:hlinkClick r:id="rId4"/>
              </a:rPr>
              <a:t>byildirimdemir@tarla.org.tr</a:t>
            </a:r>
            <a:endParaRPr lang="tr-TR" dirty="0"/>
          </a:p>
          <a:p>
            <a:r>
              <a:rPr lang="tr-TR" dirty="0" err="1"/>
              <a:t>Also</a:t>
            </a:r>
            <a:r>
              <a:rPr lang="tr-TR" dirty="0"/>
              <a:t> </a:t>
            </a:r>
            <a:r>
              <a:rPr lang="tr-TR" dirty="0" err="1"/>
              <a:t>thanks</a:t>
            </a:r>
            <a:r>
              <a:rPr lang="tr-TR" dirty="0"/>
              <a:t> </a:t>
            </a:r>
            <a:r>
              <a:rPr lang="tr-TR" dirty="0" err="1"/>
              <a:t>to</a:t>
            </a:r>
            <a:r>
              <a:rPr lang="tr-TR" dirty="0"/>
              <a:t> </a:t>
            </a:r>
            <a:r>
              <a:rPr lang="tr-TR" dirty="0" err="1"/>
              <a:t>HESEB</a:t>
            </a:r>
            <a:r>
              <a:rPr lang="tr-TR" dirty="0"/>
              <a:t> </a:t>
            </a:r>
            <a:r>
              <a:rPr lang="tr-TR" dirty="0" err="1"/>
              <a:t>team</a:t>
            </a:r>
            <a:r>
              <a:rPr lang="tr-TR" dirty="0"/>
              <a:t> and Rolf Follath</a:t>
            </a:r>
            <a:endParaRPr lang="en-US" dirty="0"/>
          </a:p>
        </p:txBody>
      </p:sp>
      <p:pic>
        <p:nvPicPr>
          <p:cNvPr id="33" name="Picture 32">
            <a:extLst>
              <a:ext uri="{FF2B5EF4-FFF2-40B4-BE49-F238E27FC236}">
                <a16:creationId xmlns:a16="http://schemas.microsoft.com/office/drawing/2014/main" id="{13539955-6240-4A0B-854D-34E9125FAA1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4635689">
            <a:off x="15957924" y="6519003"/>
            <a:ext cx="1124076" cy="715013"/>
          </a:xfrm>
          <a:prstGeom prst="rect">
            <a:avLst/>
          </a:prstGeom>
        </p:spPr>
      </p:pic>
      <p:sp>
        <p:nvSpPr>
          <p:cNvPr id="34" name="TextBox 33">
            <a:extLst>
              <a:ext uri="{FF2B5EF4-FFF2-40B4-BE49-F238E27FC236}">
                <a16:creationId xmlns:a16="http://schemas.microsoft.com/office/drawing/2014/main" id="{7E83A581-3AEE-4A50-A666-0DFD6E35C201}"/>
              </a:ext>
            </a:extLst>
          </p:cNvPr>
          <p:cNvSpPr txBox="1"/>
          <p:nvPr/>
        </p:nvSpPr>
        <p:spPr>
          <a:xfrm>
            <a:off x="15347617" y="8024203"/>
            <a:ext cx="1418786" cy="715581"/>
          </a:xfrm>
          <a:prstGeom prst="rect">
            <a:avLst/>
          </a:prstGeom>
          <a:noFill/>
        </p:spPr>
        <p:txBody>
          <a:bodyPr wrap="none" rtlCol="0">
            <a:spAutoFit/>
          </a:bodyPr>
          <a:lstStyle/>
          <a:p>
            <a:pPr algn="r"/>
            <a:r>
              <a:rPr lang="tr-TR" sz="2025" b="1" dirty="0" err="1"/>
              <a:t>XPS</a:t>
            </a:r>
            <a:endParaRPr lang="tr-TR" sz="2025" b="1" dirty="0"/>
          </a:p>
          <a:p>
            <a:pPr algn="r"/>
            <a:r>
              <a:rPr lang="tr-TR" sz="2025" b="1" dirty="0" err="1"/>
              <a:t>End</a:t>
            </a:r>
            <a:r>
              <a:rPr lang="tr-TR" sz="2025" b="1" dirty="0"/>
              <a:t> Station</a:t>
            </a:r>
            <a:endParaRPr lang="en-US" sz="2025" b="1" dirty="0"/>
          </a:p>
        </p:txBody>
      </p:sp>
      <p:cxnSp>
        <p:nvCxnSpPr>
          <p:cNvPr id="36" name="Straight Arrow Connector 35">
            <a:extLst>
              <a:ext uri="{FF2B5EF4-FFF2-40B4-BE49-F238E27FC236}">
                <a16:creationId xmlns:a16="http://schemas.microsoft.com/office/drawing/2014/main" id="{63F09055-D0D0-46EA-A300-9AAFCF1DCC03}"/>
              </a:ext>
            </a:extLst>
          </p:cNvPr>
          <p:cNvCxnSpPr/>
          <p:nvPr/>
        </p:nvCxnSpPr>
        <p:spPr>
          <a:xfrm>
            <a:off x="16405548" y="7402186"/>
            <a:ext cx="0" cy="6492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9A6986F-AB3D-4E07-18AA-2D455449A355}"/>
              </a:ext>
            </a:extLst>
          </p:cNvPr>
          <p:cNvSpPr txBox="1"/>
          <p:nvPr/>
        </p:nvSpPr>
        <p:spPr>
          <a:xfrm>
            <a:off x="11062205" y="8448343"/>
            <a:ext cx="4266040" cy="715581"/>
          </a:xfrm>
          <a:prstGeom prst="rect">
            <a:avLst/>
          </a:prstGeom>
          <a:noFill/>
        </p:spPr>
        <p:txBody>
          <a:bodyPr wrap="none" rtlCol="0">
            <a:spAutoFit/>
          </a:bodyPr>
          <a:lstStyle/>
          <a:p>
            <a:pPr algn="r"/>
            <a:r>
              <a:rPr lang="en-US" sz="2025" dirty="0"/>
              <a:t>  Emrah Ozensoy</a:t>
            </a:r>
            <a:r>
              <a:rPr lang="tr-TR" sz="2025" dirty="0"/>
              <a:t>,</a:t>
            </a:r>
            <a:r>
              <a:rPr lang="en-US" sz="2025" dirty="0"/>
              <a:t>  Bilkent University </a:t>
            </a:r>
          </a:p>
          <a:p>
            <a:pPr algn="r"/>
            <a:r>
              <a:rPr lang="en-US" sz="2025" dirty="0"/>
              <a:t>Chemistry Department, Ankara, Turkey</a:t>
            </a:r>
          </a:p>
        </p:txBody>
      </p:sp>
      <p:grpSp>
        <p:nvGrpSpPr>
          <p:cNvPr id="3" name="Group 2">
            <a:extLst>
              <a:ext uri="{FF2B5EF4-FFF2-40B4-BE49-F238E27FC236}">
                <a16:creationId xmlns:a16="http://schemas.microsoft.com/office/drawing/2014/main" id="{995F1329-3BE0-7420-F187-1911F9FE6101}"/>
              </a:ext>
            </a:extLst>
          </p:cNvPr>
          <p:cNvGrpSpPr/>
          <p:nvPr/>
        </p:nvGrpSpPr>
        <p:grpSpPr>
          <a:xfrm>
            <a:off x="5390070" y="8305627"/>
            <a:ext cx="5605119" cy="829271"/>
            <a:chOff x="6506807" y="800325"/>
            <a:chExt cx="5764216" cy="852809"/>
          </a:xfrm>
        </p:grpSpPr>
        <p:pic>
          <p:nvPicPr>
            <p:cNvPr id="6" name="Picture 4">
              <a:extLst>
                <a:ext uri="{FF2B5EF4-FFF2-40B4-BE49-F238E27FC236}">
                  <a16:creationId xmlns:a16="http://schemas.microsoft.com/office/drawing/2014/main" id="{2B277D5C-1466-7E25-1472-9B19156ABFA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06807" y="800325"/>
              <a:ext cx="894462" cy="8528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R / Bilkent Universitesi – Bilkent Üniversitesi Logosu">
              <a:extLst>
                <a:ext uri="{FF2B5EF4-FFF2-40B4-BE49-F238E27FC236}">
                  <a16:creationId xmlns:a16="http://schemas.microsoft.com/office/drawing/2014/main" id="{4655C7B9-4676-93FE-B547-2D5E82606B5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18994" y="848729"/>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TARLA-Logo-Bitmap-Saydam – Türk Hızlandırıcı ve Işınım Laboratuvarı (TARLA)">
              <a:extLst>
                <a:ext uri="{FF2B5EF4-FFF2-40B4-BE49-F238E27FC236}">
                  <a16:creationId xmlns:a16="http://schemas.microsoft.com/office/drawing/2014/main" id="{8DBF6AD4-C26D-E27D-9823-83843FAB191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592719" y="1013712"/>
              <a:ext cx="1539014" cy="4260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371E9ECA-C258-5D8A-AE26-609288E1B7D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349458" y="975274"/>
              <a:ext cx="1921565" cy="50291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itle 1">
            <a:extLst>
              <a:ext uri="{FF2B5EF4-FFF2-40B4-BE49-F238E27FC236}">
                <a16:creationId xmlns:a16="http://schemas.microsoft.com/office/drawing/2014/main" id="{DB842630-BB5F-FAA5-5CE6-7F27FAB6BF00}"/>
              </a:ext>
            </a:extLst>
          </p:cNvPr>
          <p:cNvSpPr txBox="1">
            <a:spLocks/>
          </p:cNvSpPr>
          <p:nvPr/>
        </p:nvSpPr>
        <p:spPr>
          <a:xfrm>
            <a:off x="1814977" y="519232"/>
            <a:ext cx="16187096" cy="677108"/>
          </a:xfrm>
          <a:prstGeom prst="rect">
            <a:avLst/>
          </a:prstGeom>
          <a:ln w="12700">
            <a:miter lim="400000"/>
          </a:ln>
        </p:spPr>
        <p:txBody>
          <a:bodyPr wrap="square" lIns="0" tIns="0" rIns="0" bIns="0" anchor="ctr">
            <a:spAutoFit/>
          </a:bodyPr>
          <a:lstStyle>
            <a:defPPr>
              <a:defRPr lang="en-US"/>
            </a:defPPr>
            <a:lvl1pPr indent="42863" algn="ctr" defTabSz="964373">
              <a:spcBef>
                <a:spcPct val="0"/>
              </a:spcBef>
              <a:defRPr sz="4800" b="1">
                <a:solidFill>
                  <a:srgbClr val="0000FF"/>
                </a:solidFill>
                <a:latin typeface="Times New Roman"/>
                <a:cs typeface="Times New Roman"/>
              </a:defRPr>
            </a:lvl1pPr>
          </a:lstStyle>
          <a:p>
            <a:r>
              <a:rPr lang="it-IT" sz="4400" dirty="0"/>
              <a:t>6. ID11R-TXPES …..</a:t>
            </a:r>
            <a:r>
              <a:rPr lang="it-IT" sz="4400" i="1" dirty="0"/>
              <a:t>Cont.</a:t>
            </a:r>
            <a:endParaRPr lang="en-IT" sz="4400" i="1" dirty="0"/>
          </a:p>
        </p:txBody>
      </p:sp>
    </p:spTree>
    <p:extLst>
      <p:ext uri="{BB962C8B-B14F-4D97-AF65-F5344CB8AC3E}">
        <p14:creationId xmlns:p14="http://schemas.microsoft.com/office/powerpoint/2010/main" val="32098437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54326-B9CB-40E9-9B52-BD4439D01335}"/>
              </a:ext>
            </a:extLst>
          </p:cNvPr>
          <p:cNvSpPr>
            <a:spLocks noChangeArrowheads="1"/>
          </p:cNvSpPr>
          <p:nvPr/>
        </p:nvSpPr>
        <p:spPr bwMode="auto">
          <a:xfrm>
            <a:off x="2759529" y="1771654"/>
            <a:ext cx="13716000" cy="5315787"/>
          </a:xfrm>
          <a:prstGeom prst="rect">
            <a:avLst/>
          </a:prstGeom>
          <a:gradFill rotWithShape="1">
            <a:gsLst>
              <a:gs pos="0">
                <a:schemeClr val="tx1"/>
              </a:gs>
              <a:gs pos="100000">
                <a:srgbClr val="C0C0C0"/>
              </a:gs>
            </a:gsLst>
            <a:lin ang="5400000" scaled="1"/>
          </a:gradFill>
          <a:ln w="9525">
            <a:noFill/>
            <a:miter lim="800000"/>
            <a:headEnd/>
            <a:tailEnd/>
          </a:ln>
        </p:spPr>
        <p:txBody>
          <a:bodyPr wrap="none" anchor="ctr"/>
          <a:lstStyle/>
          <a:p>
            <a:endParaRPr lang="tr-TR" sz="2025" dirty="0"/>
          </a:p>
        </p:txBody>
      </p:sp>
      <p:sp>
        <p:nvSpPr>
          <p:cNvPr id="5" name="Rectangle 4">
            <a:extLst>
              <a:ext uri="{FF2B5EF4-FFF2-40B4-BE49-F238E27FC236}">
                <a16:creationId xmlns:a16="http://schemas.microsoft.com/office/drawing/2014/main" id="{17B9B273-2992-40D1-8D72-AAABA25DC28B}"/>
              </a:ext>
            </a:extLst>
          </p:cNvPr>
          <p:cNvSpPr/>
          <p:nvPr/>
        </p:nvSpPr>
        <p:spPr>
          <a:xfrm>
            <a:off x="2961825" y="1771652"/>
            <a:ext cx="14640375" cy="830997"/>
          </a:xfrm>
          <a:prstGeom prst="rect">
            <a:avLst/>
          </a:prstGeom>
        </p:spPr>
        <p:txBody>
          <a:bodyPr wrap="square">
            <a:spAutoFit/>
          </a:bodyPr>
          <a:lstStyle/>
          <a:p>
            <a:r>
              <a:rPr lang="en-US" sz="4800" b="1" dirty="0">
                <a:solidFill>
                  <a:schemeClr val="bg1"/>
                </a:solidFill>
              </a:rPr>
              <a:t>6. TXPES End Station Components: </a:t>
            </a:r>
            <a:r>
              <a:rPr lang="en-US" sz="4200" b="1" dirty="0">
                <a:solidFill>
                  <a:schemeClr val="bg1"/>
                </a:solidFill>
              </a:rPr>
              <a:t>Chamber Modules</a:t>
            </a:r>
          </a:p>
        </p:txBody>
      </p:sp>
      <p:sp>
        <p:nvSpPr>
          <p:cNvPr id="3" name="TextBox 2">
            <a:extLst>
              <a:ext uri="{FF2B5EF4-FFF2-40B4-BE49-F238E27FC236}">
                <a16:creationId xmlns:a16="http://schemas.microsoft.com/office/drawing/2014/main" id="{DB156C19-33CC-4D42-9C2F-B8D90861F8E4}"/>
              </a:ext>
            </a:extLst>
          </p:cNvPr>
          <p:cNvSpPr txBox="1"/>
          <p:nvPr/>
        </p:nvSpPr>
        <p:spPr>
          <a:xfrm>
            <a:off x="12209491" y="8552029"/>
            <a:ext cx="4266040" cy="715581"/>
          </a:xfrm>
          <a:prstGeom prst="rect">
            <a:avLst/>
          </a:prstGeom>
          <a:noFill/>
        </p:spPr>
        <p:txBody>
          <a:bodyPr wrap="none" rtlCol="0">
            <a:spAutoFit/>
          </a:bodyPr>
          <a:lstStyle/>
          <a:p>
            <a:pPr algn="r"/>
            <a:r>
              <a:rPr lang="tr-TR" sz="2025" dirty="0"/>
              <a:t>  Emrah Ozensoy</a:t>
            </a:r>
            <a:r>
              <a:rPr lang="en-GB" sz="2025" dirty="0"/>
              <a:t>,</a:t>
            </a:r>
            <a:r>
              <a:rPr lang="tr-TR" sz="2025" dirty="0"/>
              <a:t>  Bilkent University </a:t>
            </a:r>
          </a:p>
          <a:p>
            <a:pPr algn="r"/>
            <a:r>
              <a:rPr lang="tr-TR" sz="2025" dirty="0" err="1"/>
              <a:t>Chemistry</a:t>
            </a:r>
            <a:r>
              <a:rPr lang="tr-TR" sz="2025" dirty="0"/>
              <a:t> Department, Ankara, </a:t>
            </a:r>
            <a:r>
              <a:rPr lang="tr-TR" sz="2025" dirty="0" err="1"/>
              <a:t>Turkey</a:t>
            </a:r>
            <a:endParaRPr lang="en-US" sz="2025" dirty="0"/>
          </a:p>
        </p:txBody>
      </p:sp>
      <p:sp>
        <p:nvSpPr>
          <p:cNvPr id="20" name="Rectangle 19">
            <a:extLst>
              <a:ext uri="{FF2B5EF4-FFF2-40B4-BE49-F238E27FC236}">
                <a16:creationId xmlns:a16="http://schemas.microsoft.com/office/drawing/2014/main" id="{04B2E521-C150-45A0-94B1-47CC1573BF0B}"/>
              </a:ext>
            </a:extLst>
          </p:cNvPr>
          <p:cNvSpPr/>
          <p:nvPr/>
        </p:nvSpPr>
        <p:spPr>
          <a:xfrm>
            <a:off x="2616078" y="8344280"/>
            <a:ext cx="2387384" cy="1142620"/>
          </a:xfrm>
          <a:prstGeom prst="rect">
            <a:avLst/>
          </a:prstGeom>
          <a:noFill/>
        </p:spPr>
        <p:txBody>
          <a:bodyPr wrap="none" lIns="102870" tIns="51435" rIns="102870" bIns="51435">
            <a:spAutoFit/>
          </a:bodyPr>
          <a:lstStyle/>
          <a:p>
            <a:pPr algn="ctr"/>
            <a:r>
              <a:rPr lang="tr-TR" sz="6750" b="1" i="1" dirty="0" err="1">
                <a:ln w="0"/>
                <a:solidFill>
                  <a:srgbClr val="CC3399"/>
                </a:solidFill>
                <a:effectLst>
                  <a:reflection blurRad="6350" stA="53000" endA="300" endPos="35500" dir="5400000" sy="-90000" algn="bl" rotWithShape="0"/>
                </a:effectLst>
              </a:rPr>
              <a:t>TXPES</a:t>
            </a:r>
            <a:endParaRPr lang="en-US" sz="6750" b="1" i="1" dirty="0">
              <a:ln w="0"/>
              <a:solidFill>
                <a:srgbClr val="CC3399"/>
              </a:solidFill>
              <a:effectLst>
                <a:reflection blurRad="6350" stA="53000" endA="300" endPos="35500" dir="5400000" sy="-90000" algn="bl" rotWithShape="0"/>
              </a:effectLst>
            </a:endParaRPr>
          </a:p>
        </p:txBody>
      </p:sp>
      <p:sp>
        <p:nvSpPr>
          <p:cNvPr id="2" name="Rectangle 1">
            <a:extLst>
              <a:ext uri="{FF2B5EF4-FFF2-40B4-BE49-F238E27FC236}">
                <a16:creationId xmlns:a16="http://schemas.microsoft.com/office/drawing/2014/main" id="{E5850275-9A2A-478E-B154-E58AE4AC6525}"/>
              </a:ext>
            </a:extLst>
          </p:cNvPr>
          <p:cNvSpPr/>
          <p:nvPr/>
        </p:nvSpPr>
        <p:spPr>
          <a:xfrm>
            <a:off x="2872781" y="2613265"/>
            <a:ext cx="13400454" cy="5162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graphicFrame>
        <p:nvGraphicFramePr>
          <p:cNvPr id="6" name="Diagram 5">
            <a:extLst>
              <a:ext uri="{FF2B5EF4-FFF2-40B4-BE49-F238E27FC236}">
                <a16:creationId xmlns:a16="http://schemas.microsoft.com/office/drawing/2014/main" id="{ED67614F-A5DF-40E7-83A3-B0EADA4D82A0}"/>
              </a:ext>
            </a:extLst>
          </p:cNvPr>
          <p:cNvGraphicFramePr/>
          <p:nvPr>
            <p:extLst>
              <p:ext uri="{D42A27DB-BD31-4B8C-83A1-F6EECF244321}">
                <p14:modId xmlns:p14="http://schemas.microsoft.com/office/powerpoint/2010/main" val="1732350206"/>
              </p:ext>
            </p:extLst>
          </p:nvPr>
        </p:nvGraphicFramePr>
        <p:xfrm>
          <a:off x="5517409" y="2697499"/>
          <a:ext cx="8499593" cy="5766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0FC894F0-985E-4B8B-AE80-4F6347E0A177}"/>
              </a:ext>
            </a:extLst>
          </p:cNvPr>
          <p:cNvSpPr txBox="1"/>
          <p:nvPr/>
        </p:nvSpPr>
        <p:spPr>
          <a:xfrm>
            <a:off x="13175942" y="7201930"/>
            <a:ext cx="2399957" cy="715581"/>
          </a:xfrm>
          <a:prstGeom prst="rect">
            <a:avLst/>
          </a:prstGeom>
          <a:noFill/>
        </p:spPr>
        <p:txBody>
          <a:bodyPr wrap="square" rtlCol="0">
            <a:spAutoFit/>
          </a:bodyPr>
          <a:lstStyle/>
          <a:p>
            <a:pPr marL="321470" indent="-321470">
              <a:buFont typeface="Arial" panose="020B0604020202020204" pitchFamily="34" charset="0"/>
              <a:buChar char="•"/>
            </a:pPr>
            <a:r>
              <a:rPr lang="en-US" sz="2025" dirty="0">
                <a:solidFill>
                  <a:schemeClr val="accent1">
                    <a:lumMod val="75000"/>
                  </a:schemeClr>
                </a:solidFill>
              </a:rPr>
              <a:t>Sample Loading/Removal</a:t>
            </a:r>
          </a:p>
        </p:txBody>
      </p:sp>
      <p:sp>
        <p:nvSpPr>
          <p:cNvPr id="12" name="TextBox 11">
            <a:extLst>
              <a:ext uri="{FF2B5EF4-FFF2-40B4-BE49-F238E27FC236}">
                <a16:creationId xmlns:a16="http://schemas.microsoft.com/office/drawing/2014/main" id="{3EA37253-906E-495A-9DCF-BE4A0FF87AC6}"/>
              </a:ext>
            </a:extLst>
          </p:cNvPr>
          <p:cNvSpPr txBox="1"/>
          <p:nvPr/>
        </p:nvSpPr>
        <p:spPr>
          <a:xfrm>
            <a:off x="11039775" y="4041328"/>
            <a:ext cx="5280924" cy="2896947"/>
          </a:xfrm>
          <a:prstGeom prst="rect">
            <a:avLst/>
          </a:prstGeom>
          <a:noFill/>
        </p:spPr>
        <p:txBody>
          <a:bodyPr wrap="square">
            <a:spAutoFit/>
          </a:bodyPr>
          <a:lstStyle/>
          <a:p>
            <a:pPr marL="385763" indent="-385763">
              <a:buFont typeface="Symbol" panose="05050102010706020507" pitchFamily="18" charset="2"/>
              <a:buChar char=""/>
            </a:pPr>
            <a:r>
              <a:rPr lang="en-US" sz="2025" dirty="0">
                <a:solidFill>
                  <a:schemeClr val="accent1">
                    <a:lumMod val="75000"/>
                  </a:schemeClr>
                </a:solidFill>
                <a:latin typeface="Calibri" panose="020F0502020204030204" pitchFamily="34" charset="0"/>
                <a:ea typeface="Calibri" panose="020F0502020204030204" pitchFamily="34" charset="0"/>
              </a:rPr>
              <a:t>Ion Gun for Sputtering</a:t>
            </a:r>
          </a:p>
          <a:p>
            <a:pPr marL="385763" indent="-385763">
              <a:buFont typeface="Symbol" panose="05050102010706020507" pitchFamily="18" charset="2"/>
              <a:buChar char=""/>
            </a:pPr>
            <a:r>
              <a:rPr lang="en-US" sz="2025" dirty="0">
                <a:solidFill>
                  <a:schemeClr val="accent1">
                    <a:lumMod val="75000"/>
                  </a:schemeClr>
                </a:solidFill>
                <a:latin typeface="Calibri" panose="020F0502020204030204" pitchFamily="34" charset="0"/>
                <a:ea typeface="Calibri" panose="020F0502020204030204" pitchFamily="34" charset="0"/>
              </a:rPr>
              <a:t>RF-Plasma Source</a:t>
            </a:r>
          </a:p>
          <a:p>
            <a:pPr marL="385763" indent="-385763">
              <a:buFont typeface="Symbol" panose="05050102010706020507" pitchFamily="18" charset="2"/>
              <a:buChar char=""/>
            </a:pPr>
            <a:r>
              <a:rPr lang="en-US" sz="2025" dirty="0">
                <a:solidFill>
                  <a:schemeClr val="accent1">
                    <a:lumMod val="75000"/>
                  </a:schemeClr>
                </a:solidFill>
                <a:latin typeface="Calibri" panose="020F0502020204030204" pitchFamily="34" charset="0"/>
                <a:ea typeface="Calibri" panose="020F0502020204030204" pitchFamily="34" charset="0"/>
              </a:rPr>
              <a:t>Hydrogen Cracker </a:t>
            </a:r>
          </a:p>
          <a:p>
            <a:pPr marL="385763" indent="-385763">
              <a:buFont typeface="Symbol" panose="05050102010706020507" pitchFamily="18" charset="2"/>
              <a:buChar char=""/>
            </a:pPr>
            <a:r>
              <a:rPr lang="en-US" sz="2025" dirty="0">
                <a:solidFill>
                  <a:schemeClr val="accent1">
                    <a:lumMod val="75000"/>
                  </a:schemeClr>
                </a:solidFill>
                <a:latin typeface="Calibri" panose="020F0502020204030204" pitchFamily="34" charset="0"/>
                <a:ea typeface="Calibri" panose="020F0502020204030204" pitchFamily="34" charset="0"/>
              </a:rPr>
              <a:t>LEED </a:t>
            </a:r>
          </a:p>
          <a:p>
            <a:pPr marL="385763" indent="-385763">
              <a:buFont typeface="Symbol" panose="05050102010706020507" pitchFamily="18" charset="2"/>
              <a:buChar char=""/>
            </a:pPr>
            <a:r>
              <a:rPr lang="en-US" sz="2025" dirty="0">
                <a:solidFill>
                  <a:schemeClr val="accent1">
                    <a:lumMod val="75000"/>
                  </a:schemeClr>
                </a:solidFill>
                <a:latin typeface="Calibri" panose="020F0502020204030204" pitchFamily="34" charset="0"/>
                <a:ea typeface="Calibri" panose="020F0502020204030204" pitchFamily="34" charset="0"/>
              </a:rPr>
              <a:t>QMS</a:t>
            </a:r>
          </a:p>
          <a:p>
            <a:pPr marL="385763" indent="-385763">
              <a:buFont typeface="Symbol" panose="05050102010706020507" pitchFamily="18" charset="2"/>
              <a:buChar char=""/>
            </a:pPr>
            <a:r>
              <a:rPr lang="en-US" sz="2025" dirty="0">
                <a:solidFill>
                  <a:schemeClr val="accent1">
                    <a:lumMod val="75000"/>
                  </a:schemeClr>
                </a:solidFill>
                <a:latin typeface="Calibri" panose="020F0502020204030204" pitchFamily="34" charset="0"/>
                <a:ea typeface="Calibri" panose="020F0502020204030204" pitchFamily="34" charset="0"/>
              </a:rPr>
              <a:t>Metal/Metal Oxide Evaporators</a:t>
            </a:r>
          </a:p>
          <a:p>
            <a:pPr marL="385763" indent="-385763">
              <a:buFont typeface="Symbol" panose="05050102010706020507" pitchFamily="18" charset="2"/>
              <a:buChar char=""/>
            </a:pPr>
            <a:r>
              <a:rPr lang="en-US" sz="2025" dirty="0">
                <a:solidFill>
                  <a:schemeClr val="accent1">
                    <a:lumMod val="75000"/>
                  </a:schemeClr>
                </a:solidFill>
                <a:latin typeface="Calibri" panose="020F0502020204030204" pitchFamily="34" charset="0"/>
                <a:ea typeface="Calibri" panose="020F0502020204030204" pitchFamily="34" charset="0"/>
              </a:rPr>
              <a:t>Gas </a:t>
            </a:r>
            <a:r>
              <a:rPr lang="en-US" sz="2025" dirty="0" err="1">
                <a:solidFill>
                  <a:schemeClr val="accent1">
                    <a:lumMod val="75000"/>
                  </a:schemeClr>
                </a:solidFill>
                <a:latin typeface="Calibri" panose="020F0502020204030204" pitchFamily="34" charset="0"/>
                <a:ea typeface="Calibri" panose="020F0502020204030204" pitchFamily="34" charset="0"/>
              </a:rPr>
              <a:t>Dosers</a:t>
            </a:r>
            <a:endParaRPr lang="en-US" sz="2025" dirty="0">
              <a:solidFill>
                <a:schemeClr val="accent1">
                  <a:lumMod val="75000"/>
                </a:schemeClr>
              </a:solidFill>
              <a:latin typeface="Calibri" panose="020F0502020204030204" pitchFamily="34" charset="0"/>
              <a:ea typeface="Calibri" panose="020F0502020204030204" pitchFamily="34" charset="0"/>
            </a:endParaRPr>
          </a:p>
          <a:p>
            <a:pPr marL="385763" indent="-385763">
              <a:buFont typeface="Symbol" panose="05050102010706020507" pitchFamily="18" charset="2"/>
              <a:buChar char=""/>
            </a:pPr>
            <a:r>
              <a:rPr lang="en-US" sz="2025" dirty="0">
                <a:solidFill>
                  <a:schemeClr val="accent1">
                    <a:lumMod val="75000"/>
                  </a:schemeClr>
                </a:solidFill>
                <a:latin typeface="Calibri" panose="020F0502020204030204" pitchFamily="34" charset="0"/>
                <a:ea typeface="Calibri" panose="020F0502020204030204" pitchFamily="34" charset="0"/>
              </a:rPr>
              <a:t>4-Axis Manipulator with </a:t>
            </a:r>
            <a:r>
              <a:rPr lang="en-US" sz="2025" dirty="0" err="1">
                <a:solidFill>
                  <a:schemeClr val="accent1">
                    <a:lumMod val="75000"/>
                  </a:schemeClr>
                </a:solidFill>
                <a:latin typeface="Calibri" panose="020F0502020204030204" pitchFamily="34" charset="0"/>
                <a:ea typeface="Calibri" panose="020F0502020204030204" pitchFamily="34" charset="0"/>
              </a:rPr>
              <a:t>LN</a:t>
            </a:r>
            <a:r>
              <a:rPr lang="en-US" sz="2025" baseline="-25000" dirty="0" err="1">
                <a:solidFill>
                  <a:schemeClr val="accent1">
                    <a:lumMod val="75000"/>
                  </a:schemeClr>
                </a:solidFill>
                <a:latin typeface="Calibri" panose="020F0502020204030204" pitchFamily="34" charset="0"/>
                <a:ea typeface="Calibri" panose="020F0502020204030204" pitchFamily="34" charset="0"/>
              </a:rPr>
              <a:t>2</a:t>
            </a:r>
            <a:r>
              <a:rPr lang="en-US" sz="2025" dirty="0">
                <a:solidFill>
                  <a:schemeClr val="accent1">
                    <a:lumMod val="75000"/>
                  </a:schemeClr>
                </a:solidFill>
                <a:latin typeface="Calibri" panose="020F0502020204030204" pitchFamily="34" charset="0"/>
                <a:ea typeface="Calibri" panose="020F0502020204030204" pitchFamily="34" charset="0"/>
              </a:rPr>
              <a:t> Cooling &amp; Resistive Heating to 1200 K</a:t>
            </a:r>
          </a:p>
        </p:txBody>
      </p:sp>
      <p:sp>
        <p:nvSpPr>
          <p:cNvPr id="13" name="TextBox 12">
            <a:extLst>
              <a:ext uri="{FF2B5EF4-FFF2-40B4-BE49-F238E27FC236}">
                <a16:creationId xmlns:a16="http://schemas.microsoft.com/office/drawing/2014/main" id="{3A3D9FA0-C778-4662-970D-552D47B7142C}"/>
              </a:ext>
            </a:extLst>
          </p:cNvPr>
          <p:cNvSpPr txBox="1"/>
          <p:nvPr/>
        </p:nvSpPr>
        <p:spPr>
          <a:xfrm>
            <a:off x="4479731" y="6825085"/>
            <a:ext cx="2090270" cy="1650452"/>
          </a:xfrm>
          <a:prstGeom prst="rect">
            <a:avLst/>
          </a:prstGeom>
          <a:noFill/>
        </p:spPr>
        <p:txBody>
          <a:bodyPr wrap="square">
            <a:spAutoFit/>
          </a:bodyPr>
          <a:lstStyle/>
          <a:p>
            <a:pPr marL="385763" indent="-385763">
              <a:buFont typeface="Symbol" panose="05050102010706020507" pitchFamily="18" charset="2"/>
              <a:buChar char=""/>
            </a:pPr>
            <a:r>
              <a:rPr lang="en-US" sz="2025" dirty="0" err="1">
                <a:solidFill>
                  <a:schemeClr val="accent1">
                    <a:lumMod val="75000"/>
                  </a:schemeClr>
                </a:solidFill>
                <a:latin typeface="Calibri" panose="020F0502020204030204" pitchFamily="34" charset="0"/>
                <a:ea typeface="Calibri" panose="020F0502020204030204" pitchFamily="34" charset="0"/>
              </a:rPr>
              <a:t>HPC</a:t>
            </a:r>
            <a:r>
              <a:rPr lang="en-US" sz="2025" dirty="0">
                <a:solidFill>
                  <a:schemeClr val="accent1">
                    <a:lumMod val="75000"/>
                  </a:schemeClr>
                </a:solidFill>
                <a:latin typeface="Calibri" panose="020F0502020204030204" pitchFamily="34" charset="0"/>
                <a:ea typeface="Calibri" panose="020F0502020204030204" pitchFamily="34" charset="0"/>
              </a:rPr>
              <a:t>-20 High </a:t>
            </a:r>
          </a:p>
          <a:p>
            <a:pPr lvl="0"/>
            <a:r>
              <a:rPr lang="en-US" sz="2025" dirty="0">
                <a:solidFill>
                  <a:schemeClr val="accent1">
                    <a:lumMod val="75000"/>
                  </a:schemeClr>
                </a:solidFill>
                <a:latin typeface="Calibri" panose="020F0502020204030204" pitchFamily="34" charset="0"/>
                <a:ea typeface="Calibri" panose="020F0502020204030204" pitchFamily="34" charset="0"/>
              </a:rPr>
              <a:t>      Pressure Cell</a:t>
            </a:r>
          </a:p>
          <a:p>
            <a:pPr lvl="0"/>
            <a:r>
              <a:rPr lang="en-US" sz="2025" dirty="0">
                <a:solidFill>
                  <a:schemeClr val="accent1">
                    <a:lumMod val="75000"/>
                  </a:schemeClr>
                </a:solidFill>
                <a:latin typeface="Calibri" panose="020F0502020204030204" pitchFamily="34" charset="0"/>
                <a:ea typeface="Calibri" panose="020F0502020204030204" pitchFamily="34" charset="0"/>
              </a:rPr>
              <a:t>      for Reactive </a:t>
            </a:r>
          </a:p>
          <a:p>
            <a:pPr lvl="0"/>
            <a:r>
              <a:rPr lang="en-US" sz="2025" dirty="0">
                <a:solidFill>
                  <a:schemeClr val="accent1">
                    <a:lumMod val="75000"/>
                  </a:schemeClr>
                </a:solidFill>
                <a:latin typeface="Calibri" panose="020F0502020204030204" pitchFamily="34" charset="0"/>
                <a:ea typeface="Calibri" panose="020F0502020204030204" pitchFamily="34" charset="0"/>
              </a:rPr>
              <a:t>      Sample</a:t>
            </a:r>
          </a:p>
          <a:p>
            <a:pPr lvl="0"/>
            <a:r>
              <a:rPr lang="en-US" sz="2025" dirty="0">
                <a:solidFill>
                  <a:schemeClr val="accent1">
                    <a:lumMod val="75000"/>
                  </a:schemeClr>
                </a:solidFill>
                <a:latin typeface="Calibri" panose="020F0502020204030204" pitchFamily="34" charset="0"/>
                <a:ea typeface="Calibri" panose="020F0502020204030204" pitchFamily="34" charset="0"/>
              </a:rPr>
              <a:t>      Pretreatment</a:t>
            </a:r>
          </a:p>
        </p:txBody>
      </p:sp>
      <p:sp>
        <p:nvSpPr>
          <p:cNvPr id="16" name="TextBox 15">
            <a:extLst>
              <a:ext uri="{FF2B5EF4-FFF2-40B4-BE49-F238E27FC236}">
                <a16:creationId xmlns:a16="http://schemas.microsoft.com/office/drawing/2014/main" id="{DC1AC28D-3B8B-48DB-902E-3D5AE881D985}"/>
              </a:ext>
            </a:extLst>
          </p:cNvPr>
          <p:cNvSpPr txBox="1"/>
          <p:nvPr/>
        </p:nvSpPr>
        <p:spPr>
          <a:xfrm>
            <a:off x="3386531" y="2877974"/>
            <a:ext cx="5128821" cy="2585323"/>
          </a:xfrm>
          <a:prstGeom prst="rect">
            <a:avLst/>
          </a:prstGeom>
          <a:noFill/>
        </p:spPr>
        <p:txBody>
          <a:bodyPr wrap="square">
            <a:spAutoFit/>
          </a:bodyPr>
          <a:lstStyle/>
          <a:p>
            <a:pPr marL="385763" indent="-385763">
              <a:buFont typeface="Symbol" panose="05050102010706020507" pitchFamily="18" charset="2"/>
              <a:buChar char=""/>
            </a:pPr>
            <a:r>
              <a:rPr lang="en-US" sz="2025" dirty="0">
                <a:solidFill>
                  <a:srgbClr val="1F497D"/>
                </a:solidFill>
                <a:latin typeface="Calibri" panose="020F0502020204030204" pitchFamily="34" charset="0"/>
                <a:ea typeface="Calibri" panose="020F0502020204030204" pitchFamily="34" charset="0"/>
              </a:rPr>
              <a:t>PHOIBOS 150 CMOS XPS/LEIS Analyzer</a:t>
            </a:r>
          </a:p>
          <a:p>
            <a:pPr marL="385763" indent="-385763">
              <a:buFont typeface="Symbol" panose="05050102010706020507" pitchFamily="18" charset="2"/>
              <a:buChar char=""/>
            </a:pPr>
            <a:r>
              <a:rPr lang="en-US" sz="2025" dirty="0" err="1">
                <a:solidFill>
                  <a:srgbClr val="1F497D"/>
                </a:solidFill>
                <a:latin typeface="Calibri" panose="020F0502020204030204" pitchFamily="34" charset="0"/>
                <a:ea typeface="Calibri" panose="020F0502020204030204" pitchFamily="34" charset="0"/>
              </a:rPr>
              <a:t>XR</a:t>
            </a:r>
            <a:r>
              <a:rPr lang="en-US" sz="2025" dirty="0">
                <a:solidFill>
                  <a:srgbClr val="1F497D"/>
                </a:solidFill>
                <a:latin typeface="Calibri" panose="020F0502020204030204" pitchFamily="34" charset="0"/>
                <a:ea typeface="Calibri" panose="020F0502020204030204" pitchFamily="34" charset="0"/>
              </a:rPr>
              <a:t> 50: Dual Anode X-ray Source </a:t>
            </a:r>
          </a:p>
          <a:p>
            <a:pPr marL="385763" indent="-385763">
              <a:buFont typeface="Symbol" panose="05050102010706020507" pitchFamily="18" charset="2"/>
              <a:buChar char=""/>
            </a:pPr>
            <a:r>
              <a:rPr lang="en-US" sz="2025" dirty="0">
                <a:solidFill>
                  <a:srgbClr val="1F497D"/>
                </a:solidFill>
                <a:latin typeface="Calibri" panose="020F0502020204030204" pitchFamily="34" charset="0"/>
                <a:ea typeface="Calibri" panose="020F0502020204030204" pitchFamily="34" charset="0"/>
              </a:rPr>
              <a:t>UVS 10: UV Source</a:t>
            </a:r>
            <a:r>
              <a:rPr lang="tr-TR" sz="2025" dirty="0">
                <a:solidFill>
                  <a:srgbClr val="1F497D"/>
                </a:solidFill>
                <a:latin typeface="Calibri" panose="020F0502020204030204" pitchFamily="34" charset="0"/>
                <a:ea typeface="Calibri" panose="020F0502020204030204" pitchFamily="34" charset="0"/>
              </a:rPr>
              <a:t> (</a:t>
            </a:r>
            <a:r>
              <a:rPr lang="tr-TR" sz="2025" dirty="0" err="1">
                <a:solidFill>
                  <a:srgbClr val="1F497D"/>
                </a:solidFill>
                <a:latin typeface="Calibri" panose="020F0502020204030204" pitchFamily="34" charset="0"/>
                <a:ea typeface="Calibri" panose="020F0502020204030204" pitchFamily="34" charset="0"/>
              </a:rPr>
              <a:t>for</a:t>
            </a:r>
            <a:r>
              <a:rPr lang="tr-TR" sz="2025" dirty="0">
                <a:solidFill>
                  <a:srgbClr val="1F497D"/>
                </a:solidFill>
                <a:latin typeface="Calibri" panose="020F0502020204030204" pitchFamily="34" charset="0"/>
                <a:ea typeface="Calibri" panose="020F0502020204030204" pitchFamily="34" charset="0"/>
              </a:rPr>
              <a:t> </a:t>
            </a:r>
            <a:r>
              <a:rPr lang="tr-TR" sz="2025" dirty="0" err="1">
                <a:solidFill>
                  <a:srgbClr val="1F497D"/>
                </a:solidFill>
                <a:latin typeface="Calibri" panose="020F0502020204030204" pitchFamily="34" charset="0"/>
                <a:ea typeface="Calibri" panose="020F0502020204030204" pitchFamily="34" charset="0"/>
              </a:rPr>
              <a:t>UPS</a:t>
            </a:r>
            <a:r>
              <a:rPr lang="tr-TR" sz="2025" dirty="0">
                <a:solidFill>
                  <a:srgbClr val="1F497D"/>
                </a:solidFill>
                <a:latin typeface="Calibri" panose="020F0502020204030204" pitchFamily="34" charset="0"/>
                <a:ea typeface="Calibri" panose="020F0502020204030204" pitchFamily="34" charset="0"/>
              </a:rPr>
              <a:t>)</a:t>
            </a:r>
            <a:endParaRPr lang="en-US" sz="2025" dirty="0">
              <a:solidFill>
                <a:srgbClr val="1F497D"/>
              </a:solidFill>
              <a:latin typeface="Calibri" panose="020F0502020204030204" pitchFamily="34" charset="0"/>
              <a:ea typeface="Calibri" panose="020F0502020204030204" pitchFamily="34" charset="0"/>
            </a:endParaRPr>
          </a:p>
          <a:p>
            <a:pPr marL="385763" indent="-385763">
              <a:buFont typeface="Symbol" panose="05050102010706020507" pitchFamily="18" charset="2"/>
              <a:buChar char=""/>
            </a:pPr>
            <a:r>
              <a:rPr lang="en-US" sz="2025" dirty="0">
                <a:solidFill>
                  <a:srgbClr val="1F497D"/>
                </a:solidFill>
                <a:latin typeface="Calibri" panose="020F0502020204030204" pitchFamily="34" charset="0"/>
                <a:ea typeface="Calibri" panose="020F0502020204030204" pitchFamily="34" charset="0"/>
              </a:rPr>
              <a:t>Electron Flood Gun</a:t>
            </a:r>
          </a:p>
          <a:p>
            <a:pPr marL="385763" indent="-385763">
              <a:buFont typeface="Symbol" panose="05050102010706020507" pitchFamily="18" charset="2"/>
              <a:buChar char=""/>
            </a:pPr>
            <a:r>
              <a:rPr lang="en-US" sz="2025" dirty="0" err="1">
                <a:solidFill>
                  <a:srgbClr val="1F497D"/>
                </a:solidFill>
                <a:latin typeface="Calibri" panose="020F0502020204030204" pitchFamily="34" charset="0"/>
                <a:ea typeface="Calibri" panose="020F0502020204030204" pitchFamily="34" charset="0"/>
              </a:rPr>
              <a:t>Rastering</a:t>
            </a:r>
            <a:r>
              <a:rPr lang="en-US" sz="2025" dirty="0">
                <a:solidFill>
                  <a:srgbClr val="1F497D"/>
                </a:solidFill>
                <a:latin typeface="Calibri" panose="020F0502020204030204" pitchFamily="34" charset="0"/>
                <a:ea typeface="Calibri" panose="020F0502020204030204" pitchFamily="34" charset="0"/>
              </a:rPr>
              <a:t> Ion Gun for LEIS/Depth Profiling</a:t>
            </a:r>
          </a:p>
          <a:p>
            <a:pPr marL="385763" indent="-385763">
              <a:buFont typeface="Symbol" panose="05050102010706020507" pitchFamily="18" charset="2"/>
              <a:buChar char=""/>
            </a:pPr>
            <a:r>
              <a:rPr lang="en-US" sz="2025" dirty="0">
                <a:solidFill>
                  <a:schemeClr val="accent1">
                    <a:lumMod val="75000"/>
                  </a:schemeClr>
                </a:solidFill>
                <a:latin typeface="Calibri" panose="020F0502020204030204" pitchFamily="34" charset="0"/>
                <a:ea typeface="Calibri" panose="020F0502020204030204" pitchFamily="34" charset="0"/>
              </a:rPr>
              <a:t>4-Axis Manipulator with </a:t>
            </a:r>
            <a:r>
              <a:rPr lang="en-US" sz="2025" dirty="0" err="1">
                <a:solidFill>
                  <a:schemeClr val="accent1">
                    <a:lumMod val="75000"/>
                  </a:schemeClr>
                </a:solidFill>
                <a:latin typeface="Calibri" panose="020F0502020204030204" pitchFamily="34" charset="0"/>
                <a:ea typeface="Calibri" panose="020F0502020204030204" pitchFamily="34" charset="0"/>
              </a:rPr>
              <a:t>LN</a:t>
            </a:r>
            <a:r>
              <a:rPr lang="en-US" sz="2025" baseline="-25000" dirty="0" err="1">
                <a:solidFill>
                  <a:schemeClr val="accent1">
                    <a:lumMod val="75000"/>
                  </a:schemeClr>
                </a:solidFill>
                <a:latin typeface="Calibri" panose="020F0502020204030204" pitchFamily="34" charset="0"/>
                <a:ea typeface="Calibri" panose="020F0502020204030204" pitchFamily="34" charset="0"/>
              </a:rPr>
              <a:t>2</a:t>
            </a:r>
            <a:r>
              <a:rPr lang="en-US" sz="2025" dirty="0">
                <a:solidFill>
                  <a:schemeClr val="accent1">
                    <a:lumMod val="75000"/>
                  </a:schemeClr>
                </a:solidFill>
                <a:latin typeface="Calibri" panose="020F0502020204030204" pitchFamily="34" charset="0"/>
                <a:ea typeface="Calibri" panose="020F0502020204030204" pitchFamily="34" charset="0"/>
              </a:rPr>
              <a:t> Cooling &amp; Resistive Heating to 1200 K</a:t>
            </a:r>
          </a:p>
          <a:p>
            <a:pPr lvl="0"/>
            <a:endParaRPr lang="en-US" sz="2025" dirty="0">
              <a:solidFill>
                <a:srgbClr val="1F497D"/>
              </a:solidFill>
              <a:latin typeface="Calibri" panose="020F0502020204030204" pitchFamily="34" charset="0"/>
              <a:ea typeface="Calibri" panose="020F0502020204030204" pitchFamily="34" charset="0"/>
            </a:endParaRPr>
          </a:p>
        </p:txBody>
      </p:sp>
      <p:grpSp>
        <p:nvGrpSpPr>
          <p:cNvPr id="7" name="Group 6">
            <a:extLst>
              <a:ext uri="{FF2B5EF4-FFF2-40B4-BE49-F238E27FC236}">
                <a16:creationId xmlns:a16="http://schemas.microsoft.com/office/drawing/2014/main" id="{9B32261B-08B7-839D-4277-D8C6187DAE22}"/>
              </a:ext>
            </a:extLst>
          </p:cNvPr>
          <p:cNvGrpSpPr/>
          <p:nvPr/>
        </p:nvGrpSpPr>
        <p:grpSpPr>
          <a:xfrm>
            <a:off x="5033526" y="8654596"/>
            <a:ext cx="5605119" cy="829271"/>
            <a:chOff x="6506807" y="800325"/>
            <a:chExt cx="5764216" cy="852809"/>
          </a:xfrm>
        </p:grpSpPr>
        <p:pic>
          <p:nvPicPr>
            <p:cNvPr id="8" name="Picture 4">
              <a:extLst>
                <a:ext uri="{FF2B5EF4-FFF2-40B4-BE49-F238E27FC236}">
                  <a16:creationId xmlns:a16="http://schemas.microsoft.com/office/drawing/2014/main" id="{6BAC0BEA-199B-3855-5920-5CC7C4F3E2A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06807" y="800325"/>
              <a:ext cx="894462" cy="8528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R / Bilkent Universitesi – Bilkent Üniversitesi Logosu">
              <a:extLst>
                <a:ext uri="{FF2B5EF4-FFF2-40B4-BE49-F238E27FC236}">
                  <a16:creationId xmlns:a16="http://schemas.microsoft.com/office/drawing/2014/main" id="{E1662DD5-BE8E-DAF2-AE5B-32EA9D5A9EC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18994" y="848729"/>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TARLA-Logo-Bitmap-Saydam – Türk Hızlandırıcı ve Işınım Laboratuvarı (TARLA)">
              <a:extLst>
                <a:ext uri="{FF2B5EF4-FFF2-40B4-BE49-F238E27FC236}">
                  <a16:creationId xmlns:a16="http://schemas.microsoft.com/office/drawing/2014/main" id="{38575DB0-5B64-9F17-1099-599BA073363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592719" y="1013712"/>
              <a:ext cx="1539014" cy="4260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807D9898-5578-8E72-00E3-3A7C20FAE7D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349458" y="975274"/>
              <a:ext cx="1921565" cy="50291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itle 1">
            <a:extLst>
              <a:ext uri="{FF2B5EF4-FFF2-40B4-BE49-F238E27FC236}">
                <a16:creationId xmlns:a16="http://schemas.microsoft.com/office/drawing/2014/main" id="{D569BDC2-A743-CB5C-C5FB-1B08E28D4623}"/>
              </a:ext>
            </a:extLst>
          </p:cNvPr>
          <p:cNvSpPr txBox="1">
            <a:spLocks/>
          </p:cNvSpPr>
          <p:nvPr/>
        </p:nvSpPr>
        <p:spPr>
          <a:xfrm>
            <a:off x="1814977" y="519232"/>
            <a:ext cx="16187096" cy="677108"/>
          </a:xfrm>
          <a:prstGeom prst="rect">
            <a:avLst/>
          </a:prstGeom>
          <a:ln w="12700">
            <a:miter lim="400000"/>
          </a:ln>
        </p:spPr>
        <p:txBody>
          <a:bodyPr wrap="square" lIns="0" tIns="0" rIns="0" bIns="0" anchor="ctr">
            <a:spAutoFit/>
          </a:bodyPr>
          <a:lstStyle>
            <a:defPPr>
              <a:defRPr lang="en-US"/>
            </a:defPPr>
            <a:lvl1pPr indent="42863" algn="ctr" defTabSz="964373">
              <a:spcBef>
                <a:spcPct val="0"/>
              </a:spcBef>
              <a:defRPr sz="4800" b="1">
                <a:solidFill>
                  <a:srgbClr val="0000FF"/>
                </a:solidFill>
                <a:latin typeface="Times New Roman"/>
                <a:cs typeface="Times New Roman"/>
              </a:defRPr>
            </a:lvl1pPr>
          </a:lstStyle>
          <a:p>
            <a:r>
              <a:rPr lang="it-IT" sz="4400" dirty="0"/>
              <a:t>6. ID11R-TXPES …..</a:t>
            </a:r>
            <a:r>
              <a:rPr lang="it-IT" sz="4400" i="1" dirty="0"/>
              <a:t>Cont.</a:t>
            </a:r>
            <a:endParaRPr lang="en-IT" sz="4400" i="1" dirty="0"/>
          </a:p>
        </p:txBody>
      </p:sp>
    </p:spTree>
    <p:extLst>
      <p:ext uri="{BB962C8B-B14F-4D97-AF65-F5344CB8AC3E}">
        <p14:creationId xmlns:p14="http://schemas.microsoft.com/office/powerpoint/2010/main" val="12859493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actory with many machines&#10;&#10;AI-generated content may be incorrect.">
            <a:extLst>
              <a:ext uri="{FF2B5EF4-FFF2-40B4-BE49-F238E27FC236}">
                <a16:creationId xmlns:a16="http://schemas.microsoft.com/office/drawing/2014/main" id="{772B6338-02ED-72FC-8B78-8FD7B91E4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3847" y="2171700"/>
            <a:ext cx="9023514" cy="7350192"/>
          </a:xfrm>
          <a:prstGeom prst="rect">
            <a:avLst/>
          </a:prstGeom>
        </p:spPr>
      </p:pic>
      <p:sp>
        <p:nvSpPr>
          <p:cNvPr id="9" name="TextBox 8">
            <a:extLst>
              <a:ext uri="{FF2B5EF4-FFF2-40B4-BE49-F238E27FC236}">
                <a16:creationId xmlns:a16="http://schemas.microsoft.com/office/drawing/2014/main" id="{E8C78574-2BB0-9642-A046-C79CD063AA28}"/>
              </a:ext>
            </a:extLst>
          </p:cNvPr>
          <p:cNvSpPr txBox="1"/>
          <p:nvPr/>
        </p:nvSpPr>
        <p:spPr>
          <a:xfrm>
            <a:off x="1456470" y="2013204"/>
            <a:ext cx="7343647" cy="584775"/>
          </a:xfrm>
          <a:prstGeom prst="rect">
            <a:avLst/>
          </a:prstGeom>
          <a:noFill/>
        </p:spPr>
        <p:txBody>
          <a:bodyPr wrap="square" rtlCol="0">
            <a:spAutoFit/>
          </a:bodyPr>
          <a:lstStyle/>
          <a:p>
            <a:r>
              <a:rPr lang="en-US" sz="3200" b="1" dirty="0">
                <a:solidFill>
                  <a:srgbClr val="FF0000"/>
                </a:solidFill>
              </a:rPr>
              <a:t>Official Inauguration on 8 December 2025</a:t>
            </a:r>
            <a:endParaRPr lang="en-JO" sz="3200" b="1" dirty="0">
              <a:solidFill>
                <a:srgbClr val="FF0000"/>
              </a:solidFill>
            </a:endParaRPr>
          </a:p>
        </p:txBody>
      </p:sp>
      <p:sp>
        <p:nvSpPr>
          <p:cNvPr id="11" name="Oval 10">
            <a:extLst>
              <a:ext uri="{FF2B5EF4-FFF2-40B4-BE49-F238E27FC236}">
                <a16:creationId xmlns:a16="http://schemas.microsoft.com/office/drawing/2014/main" id="{8B0884EF-B0BB-A58A-D473-068EB61C25A5}"/>
              </a:ext>
            </a:extLst>
          </p:cNvPr>
          <p:cNvSpPr/>
          <p:nvPr/>
        </p:nvSpPr>
        <p:spPr>
          <a:xfrm rot="1737601">
            <a:off x="12569247" y="4549302"/>
            <a:ext cx="1650792" cy="5718024"/>
          </a:xfrm>
          <a:prstGeom prst="ellipse">
            <a:avLst/>
          </a:prstGeom>
          <a:noFill/>
          <a:ln w="889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O" sz="2700"/>
          </a:p>
        </p:txBody>
      </p:sp>
      <p:grpSp>
        <p:nvGrpSpPr>
          <p:cNvPr id="19" name="Group 18">
            <a:extLst>
              <a:ext uri="{FF2B5EF4-FFF2-40B4-BE49-F238E27FC236}">
                <a16:creationId xmlns:a16="http://schemas.microsoft.com/office/drawing/2014/main" id="{9041B3FD-2236-4728-811E-5EF839FB076E}"/>
              </a:ext>
            </a:extLst>
          </p:cNvPr>
          <p:cNvGrpSpPr/>
          <p:nvPr/>
        </p:nvGrpSpPr>
        <p:grpSpPr>
          <a:xfrm>
            <a:off x="1443770" y="8223763"/>
            <a:ext cx="6805265" cy="1068837"/>
            <a:chOff x="6506807" y="800325"/>
            <a:chExt cx="5764216" cy="852809"/>
          </a:xfrm>
        </p:grpSpPr>
        <p:pic>
          <p:nvPicPr>
            <p:cNvPr id="20" name="Picture 4">
              <a:extLst>
                <a:ext uri="{FF2B5EF4-FFF2-40B4-BE49-F238E27FC236}">
                  <a16:creationId xmlns:a16="http://schemas.microsoft.com/office/drawing/2014/main" id="{A059D06C-B4E4-CCFD-B7A1-E48099D088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06807" y="800325"/>
              <a:ext cx="894462" cy="8528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TR / Bilkent Universitesi – Bilkent Üniversitesi Logosu">
              <a:extLst>
                <a:ext uri="{FF2B5EF4-FFF2-40B4-BE49-F238E27FC236}">
                  <a16:creationId xmlns:a16="http://schemas.microsoft.com/office/drawing/2014/main" id="{774B3A8C-68F5-B8EA-5474-9246F6F17CA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18994" y="848729"/>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TARLA-Logo-Bitmap-Saydam – Türk Hızlandırıcı ve Işınım Laboratuvarı (TARLA)">
              <a:extLst>
                <a:ext uri="{FF2B5EF4-FFF2-40B4-BE49-F238E27FC236}">
                  <a16:creationId xmlns:a16="http://schemas.microsoft.com/office/drawing/2014/main" id="{F6EE00AF-A6BB-8E44-257D-0B9241DDC3C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92719" y="1013712"/>
              <a:ext cx="1539014" cy="4260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a:extLst>
                <a:ext uri="{FF2B5EF4-FFF2-40B4-BE49-F238E27FC236}">
                  <a16:creationId xmlns:a16="http://schemas.microsoft.com/office/drawing/2014/main" id="{70A5624F-3238-77EF-C4AD-B6C0A9D721C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349458" y="975274"/>
              <a:ext cx="1921565" cy="50291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 SESAME 2025: HRH Prince El Hassan bin Talal about to cut the ribbon of the TXPES beamline held by Khaled Toukan, Director of SESAME, and Yakup Caymazoğlu, Ambassador of the Republic of Türkiye to the Hashemite Kingdom of Jordan.">
            <a:extLst>
              <a:ext uri="{FF2B5EF4-FFF2-40B4-BE49-F238E27FC236}">
                <a16:creationId xmlns:a16="http://schemas.microsoft.com/office/drawing/2014/main" id="{959E4521-7C8B-505D-6724-1E7097226ED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6390" y="3032916"/>
            <a:ext cx="7643806" cy="49751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B4746C1-304E-CC7A-5CBB-4373EC49CA83}"/>
              </a:ext>
            </a:extLst>
          </p:cNvPr>
          <p:cNvSpPr txBox="1">
            <a:spLocks/>
          </p:cNvSpPr>
          <p:nvPr/>
        </p:nvSpPr>
        <p:spPr>
          <a:xfrm>
            <a:off x="1814977" y="519232"/>
            <a:ext cx="16187096" cy="677108"/>
          </a:xfrm>
          <a:prstGeom prst="rect">
            <a:avLst/>
          </a:prstGeom>
          <a:ln w="12700">
            <a:miter lim="400000"/>
          </a:ln>
        </p:spPr>
        <p:txBody>
          <a:bodyPr wrap="square" lIns="0" tIns="0" rIns="0" bIns="0" anchor="ctr">
            <a:spAutoFit/>
          </a:bodyPr>
          <a:lstStyle>
            <a:defPPr>
              <a:defRPr lang="en-US"/>
            </a:defPPr>
            <a:lvl1pPr indent="42863" algn="ctr" defTabSz="964373">
              <a:spcBef>
                <a:spcPct val="0"/>
              </a:spcBef>
              <a:defRPr sz="4800" b="1">
                <a:solidFill>
                  <a:srgbClr val="0000FF"/>
                </a:solidFill>
                <a:latin typeface="Times New Roman"/>
                <a:cs typeface="Times New Roman"/>
              </a:defRPr>
            </a:lvl1pPr>
          </a:lstStyle>
          <a:p>
            <a:r>
              <a:rPr lang="it-IT" sz="4400" dirty="0"/>
              <a:t>6. ID11R-TXPES …..</a:t>
            </a:r>
            <a:r>
              <a:rPr lang="it-IT" sz="4400" i="1" dirty="0"/>
              <a:t>Cont.</a:t>
            </a:r>
            <a:endParaRPr lang="en-IT" sz="4400" i="1" dirty="0"/>
          </a:p>
        </p:txBody>
      </p:sp>
    </p:spTree>
    <p:extLst>
      <p:ext uri="{BB962C8B-B14F-4D97-AF65-F5344CB8AC3E}">
        <p14:creationId xmlns:p14="http://schemas.microsoft.com/office/powerpoint/2010/main" val="10328892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67"/>
          <p:cNvSpPr txBox="1">
            <a:spLocks/>
          </p:cNvSpPr>
          <p:nvPr/>
        </p:nvSpPr>
        <p:spPr>
          <a:xfrm>
            <a:off x="5029200" y="495300"/>
            <a:ext cx="12344400" cy="1431132"/>
          </a:xfrm>
          <a:prstGeom prst="rect">
            <a:avLst/>
          </a:prstGeom>
        </p:spPr>
        <p:txBody>
          <a:bodyPr vert="horz" lIns="137160" tIns="68580" rIns="137160" bIns="68580" rtlCol="0" anchor="t">
            <a:normAutofit fontScale="92500" lnSpcReduction="10000"/>
          </a:bodyPr>
          <a:lstStyle>
            <a:lvl1pPr algn="l" defTabSz="457200" rtl="0" eaLnBrk="1" latinLnBrk="0" hangingPunct="1">
              <a:spcBef>
                <a:spcPct val="0"/>
              </a:spcBef>
              <a:buNone/>
              <a:defRPr sz="50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776">
              <a:defRPr sz="1800"/>
            </a:pPr>
            <a:r>
              <a:rPr lang="en-GB" sz="4800" dirty="0">
                <a:solidFill>
                  <a:srgbClr val="2034BB"/>
                </a:solidFill>
                <a:latin typeface="Times New Roman" panose="02020603050405020304" pitchFamily="18" charset="0"/>
                <a:cs typeface="Times New Roman" panose="02020603050405020304" pitchFamily="18" charset="0"/>
              </a:rPr>
              <a:t>New Beamline Initiatives</a:t>
            </a:r>
            <a:endParaRPr lang="en-US" sz="4800" dirty="0">
              <a:solidFill>
                <a:srgbClr val="0000FF"/>
              </a:solidFill>
              <a:latin typeface="Times New Roman" panose="02020603050405020304" pitchFamily="18" charset="0"/>
              <a:ea typeface="+mn-ea"/>
              <a:cs typeface="Times New Roman" panose="02020603050405020304" pitchFamily="18" charset="0"/>
            </a:endParaRPr>
          </a:p>
          <a:p>
            <a:pPr defTabSz="685776">
              <a:defRPr sz="1800"/>
            </a:pPr>
            <a:r>
              <a:rPr lang="en-US" sz="4800" dirty="0">
                <a:solidFill>
                  <a:srgbClr val="2034BB"/>
                </a:solidFill>
                <a:latin typeface="Times New Roman" panose="02020603050405020304" pitchFamily="18" charset="0"/>
                <a:cs typeface="Times New Roman" panose="02020603050405020304" pitchFamily="18" charset="0"/>
              </a:rPr>
              <a:t>7. Macromolecular Crystallography</a:t>
            </a:r>
          </a:p>
        </p:txBody>
      </p:sp>
      <p:sp>
        <p:nvSpPr>
          <p:cNvPr id="7" name="Shape 269"/>
          <p:cNvSpPr/>
          <p:nvPr/>
        </p:nvSpPr>
        <p:spPr>
          <a:xfrm>
            <a:off x="1676400" y="2604343"/>
            <a:ext cx="9525000" cy="5078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marL="516732" marR="30137" indent="-488157" algn="just" defTabSz="971516">
              <a:buFont typeface="Wingdings" pitchFamily="2" charset="2"/>
              <a:buChar char="§"/>
              <a:defRPr sz="1800"/>
            </a:pPr>
            <a:endParaRPr lang="en-US" sz="3300" b="1" dirty="0">
              <a:solidFill>
                <a:srgbClr val="2034BB"/>
              </a:solidFill>
              <a:uFill>
                <a:solidFill/>
              </a:uFill>
              <a:latin typeface="Times New Roman" panose="02020603050405020304" pitchFamily="18" charset="0"/>
              <a:ea typeface="Gill Sans"/>
              <a:cs typeface="Times New Roman" panose="02020603050405020304" pitchFamily="18" charset="0"/>
              <a:sym typeface="Gill Sans"/>
            </a:endParaRPr>
          </a:p>
          <a:p>
            <a:pPr marL="516732" marR="30137" indent="-488157" algn="just" defTabSz="971516">
              <a:buFont typeface="Wingdings" pitchFamily="2" charset="2"/>
              <a:buChar char="§"/>
              <a:defRPr sz="1800"/>
            </a:pPr>
            <a:r>
              <a:rPr lang="en-US" sz="3300" b="1" dirty="0">
                <a:solidFill>
                  <a:srgbClr val="2034BB"/>
                </a:solidFill>
                <a:latin typeface="Times New Roman" panose="02020603050405020304" pitchFamily="18" charset="0"/>
                <a:cs typeface="Times New Roman" panose="02020603050405020304" pitchFamily="18" charset="0"/>
              </a:rPr>
              <a:t>The first macromolecular crystallography beamline in the Middle East to facilitate experiments in the medical and pharmaceutical fields in the region as well as in Asia-Pacific.</a:t>
            </a:r>
          </a:p>
          <a:p>
            <a:pPr marL="516732" marR="30137" indent="-488157" algn="just" defTabSz="971516">
              <a:buFont typeface="Wingdings" pitchFamily="2" charset="2"/>
              <a:buChar char="§"/>
              <a:defRPr sz="1800"/>
            </a:pPr>
            <a:endParaRPr lang="en-US" sz="3300" b="1" dirty="0">
              <a:solidFill>
                <a:srgbClr val="2034BB"/>
              </a:solidFill>
            </a:endParaRPr>
          </a:p>
          <a:p>
            <a:pPr marL="516732" marR="30137" indent="-488157" algn="just" defTabSz="971516">
              <a:buFont typeface="Wingdings" pitchFamily="2" charset="2"/>
              <a:buChar char="§"/>
              <a:defRPr sz="1800"/>
            </a:pPr>
            <a:r>
              <a:rPr lang="en-US" sz="3300" b="1" dirty="0">
                <a:solidFill>
                  <a:srgbClr val="2034BB"/>
                </a:solidFill>
                <a:uFill>
                  <a:solidFill/>
                </a:uFill>
                <a:latin typeface="Times New Roman" panose="02020603050405020304" pitchFamily="18" charset="0"/>
                <a:ea typeface="Gill Sans"/>
                <a:cs typeface="Times New Roman" panose="02020603050405020304" pitchFamily="18" charset="0"/>
                <a:sym typeface="Gill Sans"/>
              </a:rPr>
              <a:t>Currently a proposal has been submitted to construct the beamline through IAEA/SESAME intergovernmental project based on cost sharing approach.</a:t>
            </a:r>
            <a:endParaRPr sz="3300" b="1" dirty="0">
              <a:solidFill>
                <a:srgbClr val="2034BB"/>
              </a:solidFill>
              <a:uFill>
                <a:solidFill/>
              </a:uFill>
              <a:latin typeface="Gill Sans"/>
              <a:ea typeface="Gill Sans"/>
              <a:cs typeface="Gill Sans"/>
              <a:sym typeface="Gill Sans"/>
            </a:endParaRPr>
          </a:p>
        </p:txBody>
      </p:sp>
      <p:pic>
        <p:nvPicPr>
          <p:cNvPr id="2050" name="Picture 2" descr="https://www.researchgate.net/profile/Doriano_Lamba2/publication/276839486/figure/fig4/AS:294493325676551@1447224088253/Close-up-view-of-the-active-site-of-Tc-AChE-in-complex-with-I-The-final-2Fo-Fc-s_W64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432940" y="2705100"/>
            <a:ext cx="5940660" cy="4596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1904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59756-A8A0-DEE7-4CE0-7264DCD6B0A2}"/>
            </a:ext>
          </a:extLst>
        </p:cNvPr>
        <p:cNvGrpSpPr/>
        <p:nvPr/>
      </p:nvGrpSpPr>
      <p:grpSpPr>
        <a:xfrm>
          <a:off x="0" y="0"/>
          <a:ext cx="0" cy="0"/>
          <a:chOff x="0" y="0"/>
          <a:chExt cx="0" cy="0"/>
        </a:xfrm>
      </p:grpSpPr>
      <p:sp>
        <p:nvSpPr>
          <p:cNvPr id="6" name="Shape 267">
            <a:extLst>
              <a:ext uri="{FF2B5EF4-FFF2-40B4-BE49-F238E27FC236}">
                <a16:creationId xmlns:a16="http://schemas.microsoft.com/office/drawing/2014/main" id="{2E44AD74-D684-AF45-1017-4F268BE02DB5}"/>
              </a:ext>
            </a:extLst>
          </p:cNvPr>
          <p:cNvSpPr txBox="1">
            <a:spLocks/>
          </p:cNvSpPr>
          <p:nvPr/>
        </p:nvSpPr>
        <p:spPr>
          <a:xfrm>
            <a:off x="5029200" y="495300"/>
            <a:ext cx="12344400" cy="1431132"/>
          </a:xfrm>
          <a:prstGeom prst="rect">
            <a:avLst/>
          </a:prstGeom>
        </p:spPr>
        <p:txBody>
          <a:bodyPr vert="horz" lIns="137160" tIns="68580" rIns="137160" bIns="68580" rtlCol="0" anchor="t">
            <a:normAutofit fontScale="92500" lnSpcReduction="10000"/>
          </a:bodyPr>
          <a:lstStyle>
            <a:lvl1pPr algn="l" defTabSz="457200" rtl="0" eaLnBrk="1" latinLnBrk="0" hangingPunct="1">
              <a:spcBef>
                <a:spcPct val="0"/>
              </a:spcBef>
              <a:buNone/>
              <a:defRPr sz="50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776">
              <a:defRPr sz="1800"/>
            </a:pPr>
            <a:r>
              <a:rPr lang="en-GB" sz="4800" dirty="0">
                <a:solidFill>
                  <a:srgbClr val="2034BB"/>
                </a:solidFill>
                <a:latin typeface="Times New Roman" panose="02020603050405020304" pitchFamily="18" charset="0"/>
                <a:cs typeface="Times New Roman" panose="02020603050405020304" pitchFamily="18" charset="0"/>
              </a:rPr>
              <a:t>New Beamline Initiatives</a:t>
            </a:r>
            <a:endParaRPr lang="en-US" sz="4800" dirty="0">
              <a:solidFill>
                <a:srgbClr val="0000FF"/>
              </a:solidFill>
              <a:latin typeface="Times New Roman" panose="02020603050405020304" pitchFamily="18" charset="0"/>
              <a:ea typeface="+mn-ea"/>
              <a:cs typeface="Times New Roman" panose="02020603050405020304" pitchFamily="18" charset="0"/>
            </a:endParaRPr>
          </a:p>
          <a:p>
            <a:pPr defTabSz="685776">
              <a:defRPr sz="1800"/>
            </a:pPr>
            <a:r>
              <a:rPr lang="en-US" sz="4800" dirty="0">
                <a:solidFill>
                  <a:srgbClr val="2034BB"/>
                </a:solidFill>
                <a:latin typeface="Times New Roman" panose="02020603050405020304" pitchFamily="18" charset="0"/>
                <a:cs typeface="Times New Roman" panose="02020603050405020304" pitchFamily="18" charset="0"/>
              </a:rPr>
              <a:t>8. </a:t>
            </a:r>
            <a:r>
              <a:rPr lang="en-US" sz="4800" dirty="0" smtClean="0">
                <a:solidFill>
                  <a:srgbClr val="2034BB"/>
                </a:solidFill>
                <a:latin typeface="Times New Roman" panose="02020603050405020304" pitchFamily="18" charset="0"/>
                <a:cs typeface="Times New Roman" panose="02020603050405020304" pitchFamily="18" charset="0"/>
              </a:rPr>
              <a:t>Small-Angle </a:t>
            </a:r>
            <a:r>
              <a:rPr lang="en-US" sz="4800" dirty="0">
                <a:solidFill>
                  <a:srgbClr val="2034BB"/>
                </a:solidFill>
                <a:latin typeface="Times New Roman" panose="02020603050405020304" pitchFamily="18" charset="0"/>
                <a:cs typeface="Times New Roman" panose="02020603050405020304" pitchFamily="18" charset="0"/>
              </a:rPr>
              <a:t>X-ray Scattering</a:t>
            </a:r>
          </a:p>
        </p:txBody>
      </p:sp>
      <p:sp>
        <p:nvSpPr>
          <p:cNvPr id="7" name="Shape 269">
            <a:extLst>
              <a:ext uri="{FF2B5EF4-FFF2-40B4-BE49-F238E27FC236}">
                <a16:creationId xmlns:a16="http://schemas.microsoft.com/office/drawing/2014/main" id="{38BD864F-7E17-EDBA-E0C9-94262FB82841}"/>
              </a:ext>
            </a:extLst>
          </p:cNvPr>
          <p:cNvSpPr/>
          <p:nvPr/>
        </p:nvSpPr>
        <p:spPr>
          <a:xfrm>
            <a:off x="1676400" y="2604343"/>
            <a:ext cx="9525000" cy="5078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516732" marR="30137" indent="-488157" algn="just" defTabSz="971516">
              <a:buFont typeface="Wingdings" pitchFamily="2" charset="2"/>
              <a:buChar char="§"/>
              <a:defRPr sz="1800"/>
            </a:pPr>
            <a:endParaRPr lang="en-US" sz="3300" b="1" dirty="0">
              <a:solidFill>
                <a:srgbClr val="2034BB"/>
              </a:solidFill>
              <a:uFill>
                <a:solidFill/>
              </a:uFill>
              <a:latin typeface="Times New Roman" panose="02020603050405020304" pitchFamily="18" charset="0"/>
              <a:ea typeface="Gill Sans"/>
              <a:cs typeface="Times New Roman" panose="02020603050405020304" pitchFamily="18" charset="0"/>
              <a:sym typeface="Gill Sans"/>
            </a:endParaRPr>
          </a:p>
          <a:p>
            <a:pPr marL="516732" marR="30137" indent="-488157" algn="just" defTabSz="971516">
              <a:buFont typeface="Wingdings" pitchFamily="2" charset="2"/>
              <a:buChar char="§"/>
              <a:defRPr sz="1800"/>
            </a:pPr>
            <a:r>
              <a:rPr lang="en-US" sz="3300" b="1" dirty="0">
                <a:solidFill>
                  <a:srgbClr val="2034BB"/>
                </a:solidFill>
                <a:latin typeface="Times New Roman" panose="02020603050405020304" pitchFamily="18" charset="0"/>
                <a:cs typeface="Times New Roman" panose="02020603050405020304" pitchFamily="18" charset="0"/>
              </a:rPr>
              <a:t>The first SAXS beamline at SESAME to support structural investigations of biological systems, nanostructured materials, and soft matter, serving users from the Middle East and </a:t>
            </a:r>
            <a:r>
              <a:rPr lang="en-US" sz="3300" b="1" dirty="0" err="1">
                <a:solidFill>
                  <a:srgbClr val="2034BB"/>
                </a:solidFill>
                <a:latin typeface="Times New Roman" panose="02020603050405020304" pitchFamily="18" charset="0"/>
                <a:cs typeface="Times New Roman" panose="02020603050405020304" pitchFamily="18" charset="0"/>
              </a:rPr>
              <a:t>neighbouring</a:t>
            </a:r>
            <a:r>
              <a:rPr lang="en-US" sz="3300" b="1" dirty="0">
                <a:solidFill>
                  <a:srgbClr val="2034BB"/>
                </a:solidFill>
                <a:latin typeface="Times New Roman" panose="02020603050405020304" pitchFamily="18" charset="0"/>
                <a:cs typeface="Times New Roman" panose="02020603050405020304" pitchFamily="18" charset="0"/>
              </a:rPr>
              <a:t> regions.</a:t>
            </a:r>
          </a:p>
          <a:p>
            <a:pPr marL="516732" marR="30137" indent="-488157" algn="just" defTabSz="971516">
              <a:buFont typeface="Wingdings" pitchFamily="2" charset="2"/>
              <a:buChar char="§"/>
              <a:defRPr sz="1800"/>
            </a:pPr>
            <a:endParaRPr lang="en-US" sz="3300" b="1" dirty="0">
              <a:solidFill>
                <a:srgbClr val="2034BB"/>
              </a:solidFill>
              <a:latin typeface="Times New Roman" panose="02020603050405020304" pitchFamily="18" charset="0"/>
              <a:cs typeface="Times New Roman" panose="02020603050405020304" pitchFamily="18" charset="0"/>
            </a:endParaRPr>
          </a:p>
          <a:p>
            <a:pPr marL="516732" marR="30137" indent="-488157" algn="just" defTabSz="971516">
              <a:buFont typeface="Wingdings" pitchFamily="2" charset="2"/>
              <a:buChar char="§"/>
              <a:defRPr sz="1800"/>
            </a:pPr>
            <a:r>
              <a:rPr lang="en-US" sz="3300" b="1" dirty="0">
                <a:solidFill>
                  <a:srgbClr val="2034BB"/>
                </a:solidFill>
                <a:latin typeface="Times New Roman" panose="02020603050405020304" pitchFamily="18" charset="0"/>
                <a:cs typeface="Times New Roman" panose="02020603050405020304" pitchFamily="18" charset="0"/>
              </a:rPr>
              <a:t>Preparatory studies are ongoing to define a construction proposal based on an intergovernmental cost-sharing approach.</a:t>
            </a:r>
            <a:endParaRPr sz="3300" b="1" dirty="0">
              <a:solidFill>
                <a:srgbClr val="2034BB"/>
              </a:solidFill>
              <a:uFill>
                <a:solidFill/>
              </a:uFill>
              <a:latin typeface="Gill Sans"/>
              <a:ea typeface="Gill Sans"/>
              <a:cs typeface="Gill Sans"/>
              <a:sym typeface="Gill Sans"/>
            </a:endParaRPr>
          </a:p>
        </p:txBody>
      </p:sp>
      <p:pic>
        <p:nvPicPr>
          <p:cNvPr id="3" name="Picture 2" descr="A close-up of a blue and green circle&#10;&#10;AI-generated content may be incorrect.">
            <a:extLst>
              <a:ext uri="{FF2B5EF4-FFF2-40B4-BE49-F238E27FC236}">
                <a16:creationId xmlns:a16="http://schemas.microsoft.com/office/drawing/2014/main" id="{71D8C5F1-F390-DDDB-2FB3-0A65C6CD2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0" y="1892300"/>
            <a:ext cx="4921300" cy="7886700"/>
          </a:xfrm>
          <a:prstGeom prst="rect">
            <a:avLst/>
          </a:prstGeom>
        </p:spPr>
      </p:pic>
    </p:spTree>
    <p:extLst>
      <p:ext uri="{BB962C8B-B14F-4D97-AF65-F5344CB8AC3E}">
        <p14:creationId xmlns:p14="http://schemas.microsoft.com/office/powerpoint/2010/main" val="31226190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4200" y="571500"/>
            <a:ext cx="6480720" cy="1080120"/>
          </a:xfrm>
        </p:spPr>
        <p:txBody>
          <a:bodyPr>
            <a:normAutofit/>
          </a:bodyPr>
          <a:lstStyle/>
          <a:p>
            <a:r>
              <a:rPr lang="en-US" sz="4800" b="1" dirty="0">
                <a:solidFill>
                  <a:srgbClr val="0000FF"/>
                </a:solidFill>
                <a:latin typeface="Times New Roman" panose="02020603050405020304" pitchFamily="18" charset="0"/>
                <a:cs typeface="Times New Roman" panose="02020603050405020304" pitchFamily="18" charset="0"/>
              </a:rPr>
              <a:t>SESAME as a Project</a:t>
            </a:r>
          </a:p>
        </p:txBody>
      </p:sp>
      <p:sp>
        <p:nvSpPr>
          <p:cNvPr id="3" name="Content Placeholder 2"/>
          <p:cNvSpPr>
            <a:spLocks noGrp="1"/>
          </p:cNvSpPr>
          <p:nvPr>
            <p:ph idx="1"/>
          </p:nvPr>
        </p:nvSpPr>
        <p:spPr>
          <a:xfrm>
            <a:off x="5791200" y="2628900"/>
            <a:ext cx="10439400" cy="6716166"/>
          </a:xfrm>
        </p:spPr>
        <p:txBody>
          <a:bodyPr>
            <a:noAutofit/>
          </a:bodyPr>
          <a:lstStyle/>
          <a:p>
            <a:pPr marL="0" indent="0" algn="just">
              <a:buNone/>
            </a:pPr>
            <a:r>
              <a:rPr lang="en-US" sz="3600" b="1" dirty="0">
                <a:solidFill>
                  <a:srgbClr val="003399"/>
                </a:solidFill>
                <a:latin typeface="Times New Roman" panose="02020603050405020304" pitchFamily="18" charset="0"/>
                <a:cs typeface="Times New Roman" panose="02020603050405020304" pitchFamily="18" charset="0"/>
              </a:rPr>
              <a:t>SESAME is a cooperative venture by scientists and governments of the region set up on the model of CERN (European Organization for Nuclear Research), although it has very different scientific aims. </a:t>
            </a:r>
          </a:p>
          <a:p>
            <a:pPr marL="0" indent="0" algn="just">
              <a:buNone/>
            </a:pPr>
            <a:r>
              <a:rPr lang="en-US" sz="3600" b="1" dirty="0">
                <a:solidFill>
                  <a:srgbClr val="003399"/>
                </a:solidFill>
                <a:latin typeface="Times New Roman" panose="02020603050405020304" pitchFamily="18" charset="0"/>
                <a:cs typeface="Times New Roman" panose="02020603050405020304" pitchFamily="18" charset="0"/>
              </a:rPr>
              <a:t>It was developed under the auspices of UNESCO (United Nations Educational, Scientific and Cultural Organization) following the formal approval given for this by the Organization's Executive Board (164</a:t>
            </a:r>
            <a:r>
              <a:rPr lang="en-US" sz="3600" b="1" baseline="30000" dirty="0">
                <a:solidFill>
                  <a:srgbClr val="003399"/>
                </a:solidFill>
                <a:latin typeface="Times New Roman" panose="02020603050405020304" pitchFamily="18" charset="0"/>
                <a:cs typeface="Times New Roman" panose="02020603050405020304" pitchFamily="18" charset="0"/>
              </a:rPr>
              <a:t>th</a:t>
            </a:r>
            <a:r>
              <a:rPr lang="en-US" sz="3600" b="1" dirty="0">
                <a:solidFill>
                  <a:srgbClr val="003399"/>
                </a:solidFill>
                <a:latin typeface="Times New Roman" panose="02020603050405020304" pitchFamily="18" charset="0"/>
                <a:cs typeface="Times New Roman" panose="02020603050405020304" pitchFamily="18" charset="0"/>
              </a:rPr>
              <a:t> session, May 2002).</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0" y="1255068"/>
            <a:ext cx="3724551" cy="3456384"/>
          </a:xfrm>
          <a:prstGeom prst="rect">
            <a:avLst/>
          </a:prstGeom>
        </p:spPr>
      </p:pic>
    </p:spTree>
    <p:extLst>
      <p:ext uri="{BB962C8B-B14F-4D97-AF65-F5344CB8AC3E}">
        <p14:creationId xmlns:p14="http://schemas.microsoft.com/office/powerpoint/2010/main" val="15889222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BCD6C1E-7546-439C-83AB-10F14C7F8735}"/>
              </a:ext>
            </a:extLst>
          </p:cNvPr>
          <p:cNvPicPr>
            <a:picLocks noChangeAspect="1"/>
          </p:cNvPicPr>
          <p:nvPr/>
        </p:nvPicPr>
        <p:blipFill>
          <a:blip r:embed="rId2"/>
          <a:srcRect l="12699" r="6860" b="20856"/>
          <a:stretch/>
        </p:blipFill>
        <p:spPr>
          <a:xfrm>
            <a:off x="2757400" y="439420"/>
            <a:ext cx="15149600" cy="8285480"/>
          </a:xfrm>
          <a:prstGeom prst="rect">
            <a:avLst/>
          </a:prstGeom>
        </p:spPr>
      </p:pic>
      <p:graphicFrame>
        <p:nvGraphicFramePr>
          <p:cNvPr id="8" name="Chart 7">
            <a:extLst>
              <a:ext uri="{FF2B5EF4-FFF2-40B4-BE49-F238E27FC236}">
                <a16:creationId xmlns:a16="http://schemas.microsoft.com/office/drawing/2014/main" id="{2A48E3B9-4115-4B26-B4ED-AB418DEC3209}"/>
              </a:ext>
            </a:extLst>
          </p:cNvPr>
          <p:cNvGraphicFramePr>
            <a:graphicFrameLocks/>
          </p:cNvGraphicFramePr>
          <p:nvPr>
            <p:extLst>
              <p:ext uri="{D42A27DB-BD31-4B8C-83A1-F6EECF244321}">
                <p14:modId xmlns:p14="http://schemas.microsoft.com/office/powerpoint/2010/main" val="3080561070"/>
              </p:ext>
            </p:extLst>
          </p:nvPr>
        </p:nvGraphicFramePr>
        <p:xfrm>
          <a:off x="1295400" y="439420"/>
          <a:ext cx="16611600" cy="940816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EF978A6F-08B4-1AF1-B96B-B19179D5AE40}"/>
              </a:ext>
            </a:extLst>
          </p:cNvPr>
          <p:cNvSpPr txBox="1"/>
          <p:nvPr/>
        </p:nvSpPr>
        <p:spPr>
          <a:xfrm>
            <a:off x="3052236" y="571500"/>
            <a:ext cx="13559364" cy="1107996"/>
          </a:xfrm>
          <a:prstGeom prst="rect">
            <a:avLst/>
          </a:prstGeom>
          <a:noFill/>
        </p:spPr>
        <p:txBody>
          <a:bodyPr wrap="square" rtlCol="0">
            <a:spAutoFit/>
          </a:bodyPr>
          <a:lstStyle/>
          <a:p>
            <a:pPr algn="ctr"/>
            <a:r>
              <a:rPr lang="en-JO" sz="6600" b="1" dirty="0">
                <a:solidFill>
                  <a:srgbClr val="376092"/>
                </a:solidFill>
                <a:latin typeface="Montserrat ExtraBold" pitchFamily="2" charset="77"/>
              </a:rPr>
              <a:t>1</a:t>
            </a:r>
            <a:r>
              <a:rPr lang="en-US" sz="6600" b="1" dirty="0">
                <a:solidFill>
                  <a:srgbClr val="376092"/>
                </a:solidFill>
                <a:latin typeface="Montserrat ExtraBold" pitchFamily="2" charset="77"/>
              </a:rPr>
              <a:t>299</a:t>
            </a:r>
            <a:r>
              <a:rPr lang="en-JO" sz="6600" b="1" dirty="0">
                <a:solidFill>
                  <a:srgbClr val="376092"/>
                </a:solidFill>
                <a:latin typeface="Montserrat ExtraBold" pitchFamily="2" charset="77"/>
              </a:rPr>
              <a:t> proposals</a:t>
            </a:r>
            <a:r>
              <a:rPr lang="en-US" sz="6600" b="1" dirty="0">
                <a:solidFill>
                  <a:srgbClr val="376092"/>
                </a:solidFill>
                <a:latin typeface="Montserrat ExtraBold" pitchFamily="2" charset="77"/>
              </a:rPr>
              <a:t>, </a:t>
            </a:r>
            <a:r>
              <a:rPr lang="en-US" sz="4400" b="1" dirty="0">
                <a:solidFill>
                  <a:srgbClr val="376092"/>
                </a:solidFill>
                <a:latin typeface="Montserrat ExtraBold" pitchFamily="2" charset="77"/>
              </a:rPr>
              <a:t>48 Countries</a:t>
            </a:r>
            <a:endParaRPr lang="en-JO" sz="4400" b="1" dirty="0">
              <a:solidFill>
                <a:srgbClr val="376092"/>
              </a:solidFill>
              <a:latin typeface="Montserrat ExtraBold" pitchFamily="2" charset="77"/>
            </a:endParaRPr>
          </a:p>
        </p:txBody>
      </p:sp>
    </p:spTree>
    <p:extLst>
      <p:ext uri="{BB962C8B-B14F-4D97-AF65-F5344CB8AC3E}">
        <p14:creationId xmlns:p14="http://schemas.microsoft.com/office/powerpoint/2010/main" val="30642252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5D1B8C81-563F-48CA-C206-9AA56C875018}"/>
              </a:ext>
            </a:extLst>
          </p:cNvPr>
          <p:cNvGraphicFramePr>
            <a:graphicFrameLocks/>
          </p:cNvGraphicFramePr>
          <p:nvPr>
            <p:extLst>
              <p:ext uri="{D42A27DB-BD31-4B8C-83A1-F6EECF244321}">
                <p14:modId xmlns:p14="http://schemas.microsoft.com/office/powerpoint/2010/main" val="3029651052"/>
              </p:ext>
            </p:extLst>
          </p:nvPr>
        </p:nvGraphicFramePr>
        <p:xfrm>
          <a:off x="1600200" y="876300"/>
          <a:ext cx="16306800" cy="882575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06C834DE-4FA1-C211-FD4E-C9046C2EEF94}"/>
              </a:ext>
            </a:extLst>
          </p:cNvPr>
          <p:cNvSpPr txBox="1"/>
          <p:nvPr/>
        </p:nvSpPr>
        <p:spPr>
          <a:xfrm>
            <a:off x="10058400" y="1028700"/>
            <a:ext cx="7239000" cy="2590800"/>
          </a:xfrm>
          <a:prstGeom prst="rect">
            <a:avLst/>
          </a:prstGeom>
        </p:spPr>
        <p:txBody>
          <a:bodyPr vert="horz" lIns="102870" tIns="51435" rIns="102870" bIns="51435" rtlCol="0">
            <a:normAutofit/>
          </a:bodyPr>
          <a:lstStyle/>
          <a:p>
            <a:pPr>
              <a:lnSpc>
                <a:spcPct val="90000"/>
              </a:lnSpc>
              <a:spcAft>
                <a:spcPts val="675"/>
              </a:spcAft>
            </a:pPr>
            <a:r>
              <a:rPr lang="en-US" sz="5400" b="1" dirty="0">
                <a:latin typeface="Montserrat" pitchFamily="2" charset="77"/>
              </a:rPr>
              <a:t>Proposals</a:t>
            </a:r>
          </a:p>
          <a:p>
            <a:pPr>
              <a:lnSpc>
                <a:spcPct val="90000"/>
              </a:lnSpc>
              <a:spcAft>
                <a:spcPts val="675"/>
              </a:spcAft>
            </a:pPr>
            <a:r>
              <a:rPr lang="en-US" sz="4000" b="1" dirty="0">
                <a:solidFill>
                  <a:srgbClr val="FF0000"/>
                </a:solidFill>
                <a:latin typeface="Montserrat" pitchFamily="2" charset="77"/>
              </a:rPr>
              <a:t>1299</a:t>
            </a:r>
            <a:r>
              <a:rPr lang="en-US" sz="2800" b="1" dirty="0">
                <a:latin typeface="Montserrat" pitchFamily="2" charset="77"/>
              </a:rPr>
              <a:t> in total since “call 0”</a:t>
            </a:r>
          </a:p>
          <a:p>
            <a:pPr>
              <a:lnSpc>
                <a:spcPct val="90000"/>
              </a:lnSpc>
              <a:spcAft>
                <a:spcPts val="675"/>
              </a:spcAft>
            </a:pPr>
            <a:r>
              <a:rPr lang="en-US" sz="2800" b="1" dirty="0">
                <a:latin typeface="Montserrat" pitchFamily="2" charset="77"/>
              </a:rPr>
              <a:t>Proposals from </a:t>
            </a:r>
            <a:r>
              <a:rPr lang="en-US" sz="4000" b="1" dirty="0">
                <a:solidFill>
                  <a:srgbClr val="FF0000"/>
                </a:solidFill>
                <a:latin typeface="Montserrat" pitchFamily="2" charset="77"/>
              </a:rPr>
              <a:t>48</a:t>
            </a:r>
            <a:r>
              <a:rPr lang="en-US" sz="2800" b="1" dirty="0">
                <a:latin typeface="Montserrat" pitchFamily="2" charset="77"/>
              </a:rPr>
              <a:t> Countries</a:t>
            </a:r>
          </a:p>
        </p:txBody>
      </p:sp>
    </p:spTree>
    <p:extLst>
      <p:ext uri="{BB962C8B-B14F-4D97-AF65-F5344CB8AC3E}">
        <p14:creationId xmlns:p14="http://schemas.microsoft.com/office/powerpoint/2010/main" val="24577614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510">
            <a:extLst>
              <a:ext uri="{FF2B5EF4-FFF2-40B4-BE49-F238E27FC236}">
                <a16:creationId xmlns:a16="http://schemas.microsoft.com/office/drawing/2014/main" id="{27770F1C-A77C-3539-C02C-B340FE792BBD}"/>
              </a:ext>
            </a:extLst>
          </p:cNvPr>
          <p:cNvSpPr/>
          <p:nvPr/>
        </p:nvSpPr>
        <p:spPr>
          <a:xfrm>
            <a:off x="3677265" y="758960"/>
            <a:ext cx="13113309" cy="116955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indent="28575" algn="ctr" defTabSz="485773">
              <a:defRPr sz="4200">
                <a:solidFill>
                  <a:srgbClr val="0000FF"/>
                </a:solidFill>
                <a:latin typeface="Calibri"/>
                <a:ea typeface="Calibri"/>
                <a:cs typeface="Calibri"/>
                <a:sym typeface="Calibri"/>
              </a:defRPr>
            </a:lvl1pPr>
          </a:lstStyle>
          <a:p>
            <a:pPr defTabSz="514350">
              <a:defRPr sz="1800">
                <a:solidFill>
                  <a:srgbClr val="000000"/>
                </a:solidFill>
              </a:defRPr>
            </a:pPr>
            <a:r>
              <a:rPr lang="en-US" sz="4800" dirty="0">
                <a:solidFill>
                  <a:srgbClr val="0365C0">
                    <a:lumMod val="75000"/>
                  </a:srgbClr>
                </a:solidFill>
                <a:latin typeface="Montserrat" pitchFamily="2" charset="77"/>
                <a:ea typeface="+mj-ea"/>
                <a:cs typeface="Calibri" panose="020F0502020204030204" pitchFamily="34" charset="0"/>
                <a:sym typeface="Avenir Roman"/>
              </a:rPr>
              <a:t>SESAME Proposal Review Committee</a:t>
            </a:r>
          </a:p>
          <a:p>
            <a:pPr fontAlgn="ctr"/>
            <a:r>
              <a:rPr lang="en-GB" sz="2800" dirty="0">
                <a:solidFill>
                  <a:srgbClr val="0365C0">
                    <a:lumMod val="75000"/>
                  </a:srgbClr>
                </a:solidFill>
                <a:latin typeface="Montserrat" pitchFamily="2" charset="77"/>
                <a:ea typeface="+mj-ea"/>
                <a:cs typeface="Calibri" panose="020F0502020204030204" pitchFamily="34" charset="0"/>
              </a:rPr>
              <a:t>Samar HASNAIN (Chair),</a:t>
            </a:r>
            <a:r>
              <a:rPr lang="en-US" sz="2800" dirty="0">
                <a:solidFill>
                  <a:srgbClr val="0365C0">
                    <a:lumMod val="75000"/>
                  </a:srgbClr>
                </a:solidFill>
                <a:latin typeface="Montserrat" pitchFamily="2" charset="77"/>
                <a:ea typeface="+mj-ea"/>
                <a:cs typeface="Calibri" panose="020F0502020204030204" pitchFamily="34" charset="0"/>
              </a:rPr>
              <a:t> </a:t>
            </a:r>
            <a:r>
              <a:rPr lang="en-GB" sz="2800" dirty="0">
                <a:solidFill>
                  <a:srgbClr val="0365C0">
                    <a:lumMod val="75000"/>
                  </a:srgbClr>
                </a:solidFill>
                <a:latin typeface="Montserrat" pitchFamily="2" charset="77"/>
                <a:ea typeface="+mj-ea"/>
                <a:cs typeface="Calibri" panose="020F0502020204030204" pitchFamily="34" charset="0"/>
              </a:rPr>
              <a:t>University of Liverpool, UK</a:t>
            </a:r>
            <a:endParaRPr lang="en-US" sz="2800" dirty="0">
              <a:solidFill>
                <a:srgbClr val="0365C0">
                  <a:lumMod val="75000"/>
                </a:srgbClr>
              </a:solidFill>
              <a:latin typeface="Montserrat" pitchFamily="2" charset="77"/>
              <a:ea typeface="+mj-ea"/>
              <a:cs typeface="Calibri" panose="020F0502020204030204" pitchFamily="34" charset="0"/>
            </a:endParaRPr>
          </a:p>
        </p:txBody>
      </p:sp>
      <p:graphicFrame>
        <p:nvGraphicFramePr>
          <p:cNvPr id="4" name="Table 3">
            <a:extLst>
              <a:ext uri="{FF2B5EF4-FFF2-40B4-BE49-F238E27FC236}">
                <a16:creationId xmlns:a16="http://schemas.microsoft.com/office/drawing/2014/main" id="{6C778820-0136-0F49-423E-FAED596CA27F}"/>
              </a:ext>
            </a:extLst>
          </p:cNvPr>
          <p:cNvGraphicFramePr>
            <a:graphicFrameLocks noGrp="1"/>
          </p:cNvGraphicFramePr>
          <p:nvPr>
            <p:extLst>
              <p:ext uri="{D42A27DB-BD31-4B8C-83A1-F6EECF244321}">
                <p14:modId xmlns:p14="http://schemas.microsoft.com/office/powerpoint/2010/main" val="129269741"/>
              </p:ext>
            </p:extLst>
          </p:nvPr>
        </p:nvGraphicFramePr>
        <p:xfrm>
          <a:off x="1981200" y="2308370"/>
          <a:ext cx="7344301" cy="3224156"/>
        </p:xfrm>
        <a:graphic>
          <a:graphicData uri="http://schemas.openxmlformats.org/drawingml/2006/table">
            <a:tbl>
              <a:tblPr>
                <a:tableStyleId>{E929F9F4-4A8F-4326-A1B4-22849713DDAB}</a:tableStyleId>
              </a:tblPr>
              <a:tblGrid>
                <a:gridCol w="3706749">
                  <a:extLst>
                    <a:ext uri="{9D8B030D-6E8A-4147-A177-3AD203B41FA5}">
                      <a16:colId xmlns:a16="http://schemas.microsoft.com/office/drawing/2014/main" val="1236588444"/>
                    </a:ext>
                  </a:extLst>
                </a:gridCol>
                <a:gridCol w="3637552">
                  <a:extLst>
                    <a:ext uri="{9D8B030D-6E8A-4147-A177-3AD203B41FA5}">
                      <a16:colId xmlns:a16="http://schemas.microsoft.com/office/drawing/2014/main" val="3611315609"/>
                    </a:ext>
                  </a:extLst>
                </a:gridCol>
              </a:tblGrid>
              <a:tr h="558092">
                <a:tc gridSpan="2">
                  <a:txBody>
                    <a:bodyPr/>
                    <a:lstStyle/>
                    <a:p>
                      <a:pPr algn="ctr" fontAlgn="ctr"/>
                      <a:r>
                        <a:rPr lang="en-GB" sz="2100" b="0" i="0" u="none" strike="noStrike" dirty="0">
                          <a:effectLst/>
                          <a:latin typeface="Montserrat" pitchFamily="2" charset="77"/>
                        </a:rPr>
                        <a:t>Archaeological and Heritage Sciences</a:t>
                      </a:r>
                      <a:endParaRPr lang="en-GB" sz="21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hMerge="1">
                  <a:txBody>
                    <a:bodyPr/>
                    <a:lstStyle/>
                    <a:p>
                      <a:endParaRPr lang="en-IT"/>
                    </a:p>
                  </a:txBody>
                  <a:tcPr/>
                </a:tc>
                <a:extLst>
                  <a:ext uri="{0D108BD9-81ED-4DB2-BD59-A6C34878D82A}">
                    <a16:rowId xmlns:a16="http://schemas.microsoft.com/office/drawing/2014/main" val="2622702444"/>
                  </a:ext>
                </a:extLst>
              </a:tr>
              <a:tr h="936881">
                <a:tc>
                  <a:txBody>
                    <a:bodyPr/>
                    <a:lstStyle/>
                    <a:p>
                      <a:pPr algn="l" fontAlgn="ctr"/>
                      <a:r>
                        <a:rPr lang="en-GB" sz="1800" b="0" i="0" u="none" strike="noStrike" dirty="0">
                          <a:effectLst/>
                          <a:latin typeface="Montserrat" pitchFamily="2" charset="77"/>
                        </a:rPr>
                        <a:t>Mariangela CESTELLI GUIDI (coordinator)</a:t>
                      </a:r>
                      <a:endParaRPr lang="en-GB" sz="18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l" fontAlgn="ctr"/>
                      <a:r>
                        <a:rPr lang="en-GB" sz="1700" b="0" i="0" u="none" strike="noStrike" dirty="0">
                          <a:effectLst/>
                          <a:latin typeface="Montserrat" pitchFamily="2" charset="77"/>
                        </a:rPr>
                        <a:t>INFN, Italy</a:t>
                      </a:r>
                      <a:endParaRPr lang="en-GB" sz="17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extLst>
                  <a:ext uri="{0D108BD9-81ED-4DB2-BD59-A6C34878D82A}">
                    <a16:rowId xmlns:a16="http://schemas.microsoft.com/office/drawing/2014/main" val="4170421029"/>
                  </a:ext>
                </a:extLst>
              </a:tr>
              <a:tr h="511583">
                <a:tc>
                  <a:txBody>
                    <a:bodyPr/>
                    <a:lstStyle/>
                    <a:p>
                      <a:pPr algn="l" fontAlgn="ctr"/>
                      <a:r>
                        <a:rPr lang="en-GB" sz="1800" b="0" i="0" u="none" strike="noStrike" dirty="0">
                          <a:effectLst/>
                          <a:latin typeface="Montserrat" pitchFamily="2" charset="77"/>
                        </a:rPr>
                        <a:t>Francois FAUTH</a:t>
                      </a:r>
                      <a:endParaRPr lang="en-GB" sz="18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l" fontAlgn="ctr"/>
                      <a:r>
                        <a:rPr lang="en-GB" sz="1700" b="0" i="0" u="none" strike="noStrike" dirty="0">
                          <a:effectLst/>
                          <a:latin typeface="Montserrat" pitchFamily="2" charset="77"/>
                        </a:rPr>
                        <a:t>ALBA Synchrotron, Spain</a:t>
                      </a:r>
                      <a:endParaRPr lang="en-GB" sz="17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extLst>
                  <a:ext uri="{0D108BD9-81ED-4DB2-BD59-A6C34878D82A}">
                    <a16:rowId xmlns:a16="http://schemas.microsoft.com/office/drawing/2014/main" val="1080867307"/>
                  </a:ext>
                </a:extLst>
              </a:tr>
              <a:tr h="511583">
                <a:tc>
                  <a:txBody>
                    <a:bodyPr/>
                    <a:lstStyle/>
                    <a:p>
                      <a:pPr algn="l" fontAlgn="ctr"/>
                      <a:r>
                        <a:rPr lang="en-GB" sz="1800" b="0" i="0" u="none" strike="noStrike" dirty="0">
                          <a:effectLst/>
                          <a:latin typeface="Montserrat" pitchFamily="2" charset="77"/>
                        </a:rPr>
                        <a:t>Caroline JACKSON</a:t>
                      </a:r>
                      <a:endParaRPr lang="en-GB" sz="18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l" fontAlgn="ctr"/>
                      <a:r>
                        <a:rPr lang="en-GB" sz="1700" b="0" i="0" u="none" strike="noStrike" dirty="0">
                          <a:effectLst/>
                          <a:latin typeface="Montserrat" pitchFamily="2" charset="77"/>
                        </a:rPr>
                        <a:t>University of Sheffield, UK</a:t>
                      </a:r>
                      <a:endParaRPr lang="en-GB" sz="17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extLst>
                  <a:ext uri="{0D108BD9-81ED-4DB2-BD59-A6C34878D82A}">
                    <a16:rowId xmlns:a16="http://schemas.microsoft.com/office/drawing/2014/main" val="1718760174"/>
                  </a:ext>
                </a:extLst>
              </a:tr>
              <a:tr h="706017">
                <a:tc>
                  <a:txBody>
                    <a:bodyPr/>
                    <a:lstStyle/>
                    <a:p>
                      <a:pPr algn="l" fontAlgn="ctr"/>
                      <a:r>
                        <a:rPr lang="en-GB" sz="1800" b="0" i="0" u="none" strike="noStrike" dirty="0">
                          <a:effectLst/>
                          <a:latin typeface="Montserrat" pitchFamily="2" charset="77"/>
                        </a:rPr>
                        <a:t>Costanza MILIANI</a:t>
                      </a:r>
                      <a:endParaRPr lang="en-GB" sz="18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l" fontAlgn="ctr"/>
                      <a:r>
                        <a:rPr lang="en-GB" sz="1700" b="0" i="0" u="none" strike="noStrike" dirty="0">
                          <a:effectLst/>
                          <a:latin typeface="Montserrat" pitchFamily="2" charset="77"/>
                        </a:rPr>
                        <a:t>CNR, Italy</a:t>
                      </a:r>
                      <a:endParaRPr lang="en-GB" sz="17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extLst>
                  <a:ext uri="{0D108BD9-81ED-4DB2-BD59-A6C34878D82A}">
                    <a16:rowId xmlns:a16="http://schemas.microsoft.com/office/drawing/2014/main" val="1500141222"/>
                  </a:ext>
                </a:extLst>
              </a:tr>
            </a:tbl>
          </a:graphicData>
        </a:graphic>
      </p:graphicFrame>
      <p:graphicFrame>
        <p:nvGraphicFramePr>
          <p:cNvPr id="5" name="Table 4">
            <a:extLst>
              <a:ext uri="{FF2B5EF4-FFF2-40B4-BE49-F238E27FC236}">
                <a16:creationId xmlns:a16="http://schemas.microsoft.com/office/drawing/2014/main" id="{4790CF84-D6BE-8946-A22B-FBE04A5EC013}"/>
              </a:ext>
            </a:extLst>
          </p:cNvPr>
          <p:cNvGraphicFramePr>
            <a:graphicFrameLocks noGrp="1"/>
          </p:cNvGraphicFramePr>
          <p:nvPr>
            <p:extLst>
              <p:ext uri="{D42A27DB-BD31-4B8C-83A1-F6EECF244321}">
                <p14:modId xmlns:p14="http://schemas.microsoft.com/office/powerpoint/2010/main" val="101307007"/>
              </p:ext>
            </p:extLst>
          </p:nvPr>
        </p:nvGraphicFramePr>
        <p:xfrm>
          <a:off x="9753600" y="2308370"/>
          <a:ext cx="7696199" cy="3262672"/>
        </p:xfrm>
        <a:graphic>
          <a:graphicData uri="http://schemas.openxmlformats.org/drawingml/2006/table">
            <a:tbl>
              <a:tblPr>
                <a:tableStyleId>{37CE84F3-28C3-443E-9E96-99CF82512B78}</a:tableStyleId>
              </a:tblPr>
              <a:tblGrid>
                <a:gridCol w="4260255">
                  <a:extLst>
                    <a:ext uri="{9D8B030D-6E8A-4147-A177-3AD203B41FA5}">
                      <a16:colId xmlns:a16="http://schemas.microsoft.com/office/drawing/2014/main" val="1281147121"/>
                    </a:ext>
                  </a:extLst>
                </a:gridCol>
                <a:gridCol w="3435944">
                  <a:extLst>
                    <a:ext uri="{9D8B030D-6E8A-4147-A177-3AD203B41FA5}">
                      <a16:colId xmlns:a16="http://schemas.microsoft.com/office/drawing/2014/main" val="3352025863"/>
                    </a:ext>
                  </a:extLst>
                </a:gridCol>
              </a:tblGrid>
              <a:tr h="480184">
                <a:tc gridSpan="2">
                  <a:txBody>
                    <a:bodyPr/>
                    <a:lstStyle/>
                    <a:p>
                      <a:pPr algn="ctr" fontAlgn="ctr"/>
                      <a:r>
                        <a:rPr lang="en-GB" sz="2100" b="0" i="0" u="none" strike="noStrike" dirty="0">
                          <a:effectLst/>
                          <a:latin typeface="Montserrat" pitchFamily="2" charset="77"/>
                        </a:rPr>
                        <a:t>Chemical Sciences</a:t>
                      </a:r>
                      <a:endParaRPr lang="en-GB" sz="21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IT"/>
                    </a:p>
                  </a:txBody>
                  <a:tcPr/>
                </a:tc>
                <a:extLst>
                  <a:ext uri="{0D108BD9-81ED-4DB2-BD59-A6C34878D82A}">
                    <a16:rowId xmlns:a16="http://schemas.microsoft.com/office/drawing/2014/main" val="1557058751"/>
                  </a:ext>
                </a:extLst>
              </a:tr>
              <a:tr h="843567">
                <a:tc>
                  <a:txBody>
                    <a:bodyPr/>
                    <a:lstStyle/>
                    <a:p>
                      <a:pPr algn="l" fontAlgn="ctr"/>
                      <a:r>
                        <a:rPr lang="en-GB" sz="2100" b="0" i="0" u="none" strike="noStrike" dirty="0">
                          <a:effectLst/>
                          <a:latin typeface="Montserrat" pitchFamily="2" charset="77"/>
                        </a:rPr>
                        <a:t>Sofia DIAZ-MORENO (coordinator)</a:t>
                      </a:r>
                      <a:endParaRPr lang="en-GB" sz="21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ctr"/>
                      <a:r>
                        <a:rPr lang="en-US" sz="1700" b="0" i="0" u="none" strike="noStrike" dirty="0">
                          <a:effectLst/>
                          <a:latin typeface="Montserrat" pitchFamily="2" charset="77"/>
                        </a:rPr>
                        <a:t>Diamond Light Source, UK</a:t>
                      </a:r>
                      <a:endParaRPr lang="en-US" sz="17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626356294"/>
                  </a:ext>
                </a:extLst>
              </a:tr>
              <a:tr h="748459">
                <a:tc>
                  <a:txBody>
                    <a:bodyPr/>
                    <a:lstStyle/>
                    <a:p>
                      <a:pPr algn="l" fontAlgn="ctr"/>
                      <a:r>
                        <a:rPr lang="en-GB" sz="2100" b="0" i="0" u="none" strike="noStrike" dirty="0">
                          <a:effectLst/>
                          <a:latin typeface="Montserrat" pitchFamily="2" charset="77"/>
                        </a:rPr>
                        <a:t>Thomas ELLIS</a:t>
                      </a:r>
                      <a:endParaRPr lang="en-GB" sz="21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ctr"/>
                      <a:r>
                        <a:rPr lang="en-GB" sz="1700" b="0" i="0" u="none" strike="noStrike" dirty="0">
                          <a:effectLst/>
                          <a:latin typeface="Montserrat" pitchFamily="2" charset="77"/>
                        </a:rPr>
                        <a:t>University of Saskatchewan, Canada</a:t>
                      </a:r>
                      <a:endParaRPr lang="en-GB" sz="17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40094722"/>
                  </a:ext>
                </a:extLst>
              </a:tr>
              <a:tr h="687831">
                <a:tc>
                  <a:txBody>
                    <a:bodyPr/>
                    <a:lstStyle/>
                    <a:p>
                      <a:pPr algn="l" fontAlgn="ctr"/>
                      <a:r>
                        <a:rPr lang="en-GB" sz="2100" b="0" i="0" u="none" strike="noStrike" dirty="0">
                          <a:effectLst/>
                          <a:latin typeface="Montserrat" pitchFamily="2" charset="77"/>
                        </a:rPr>
                        <a:t>Antonella GLISENTI</a:t>
                      </a:r>
                      <a:endParaRPr lang="en-GB" sz="21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ctr"/>
                      <a:r>
                        <a:rPr lang="en-US" sz="1700" b="0" i="0" u="none" strike="noStrike" dirty="0" err="1">
                          <a:effectLst/>
                          <a:latin typeface="Montserrat" pitchFamily="2" charset="77"/>
                        </a:rPr>
                        <a:t>Univertity</a:t>
                      </a:r>
                      <a:r>
                        <a:rPr lang="en-US" sz="1700" b="0" i="0" u="none" strike="noStrike" dirty="0">
                          <a:effectLst/>
                          <a:latin typeface="Montserrat" pitchFamily="2" charset="77"/>
                        </a:rPr>
                        <a:t> of Padova, Italy</a:t>
                      </a:r>
                      <a:endParaRPr lang="en-US" sz="17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211188580"/>
                  </a:ext>
                </a:extLst>
              </a:tr>
              <a:tr h="502631">
                <a:tc>
                  <a:txBody>
                    <a:bodyPr/>
                    <a:lstStyle/>
                    <a:p>
                      <a:pPr algn="l" fontAlgn="ctr"/>
                      <a:r>
                        <a:rPr lang="en-GB" sz="2100" b="0" i="0" u="none" strike="noStrike" dirty="0" err="1">
                          <a:effectLst/>
                          <a:latin typeface="Montserrat" pitchFamily="2" charset="77"/>
                        </a:rPr>
                        <a:t>Sarp</a:t>
                      </a:r>
                      <a:r>
                        <a:rPr lang="en-GB" sz="2100" b="0" i="0" u="none" strike="noStrike" dirty="0">
                          <a:effectLst/>
                          <a:latin typeface="Montserrat" pitchFamily="2" charset="77"/>
                        </a:rPr>
                        <a:t> KAYA</a:t>
                      </a:r>
                      <a:endParaRPr lang="en-GB" sz="21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ctr"/>
                      <a:r>
                        <a:rPr lang="en-US" sz="1700" b="0" i="0" u="none" strike="noStrike" dirty="0" err="1">
                          <a:effectLst/>
                          <a:latin typeface="Montserrat" pitchFamily="2" charset="77"/>
                        </a:rPr>
                        <a:t>Koç</a:t>
                      </a:r>
                      <a:r>
                        <a:rPr lang="en-US" sz="1700" b="0" i="0" u="none" strike="noStrike" dirty="0">
                          <a:effectLst/>
                          <a:latin typeface="Montserrat" pitchFamily="2" charset="77"/>
                        </a:rPr>
                        <a:t> University, Turkey</a:t>
                      </a:r>
                      <a:endParaRPr lang="en-US" sz="17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178747645"/>
                  </a:ext>
                </a:extLst>
              </a:tr>
            </a:tbl>
          </a:graphicData>
        </a:graphic>
      </p:graphicFrame>
      <p:graphicFrame>
        <p:nvGraphicFramePr>
          <p:cNvPr id="6" name="Table 5">
            <a:extLst>
              <a:ext uri="{FF2B5EF4-FFF2-40B4-BE49-F238E27FC236}">
                <a16:creationId xmlns:a16="http://schemas.microsoft.com/office/drawing/2014/main" id="{6E988F54-9FC9-1CA1-C35F-C6B1855B4DF6}"/>
              </a:ext>
            </a:extLst>
          </p:cNvPr>
          <p:cNvGraphicFramePr>
            <a:graphicFrameLocks noGrp="1"/>
          </p:cNvGraphicFramePr>
          <p:nvPr>
            <p:extLst>
              <p:ext uri="{D42A27DB-BD31-4B8C-83A1-F6EECF244321}">
                <p14:modId xmlns:p14="http://schemas.microsoft.com/office/powerpoint/2010/main" val="1457470587"/>
              </p:ext>
            </p:extLst>
          </p:nvPr>
        </p:nvGraphicFramePr>
        <p:xfrm>
          <a:off x="1981200" y="5805545"/>
          <a:ext cx="7344302" cy="3224155"/>
        </p:xfrm>
        <a:graphic>
          <a:graphicData uri="http://schemas.openxmlformats.org/drawingml/2006/table">
            <a:tbl>
              <a:tblPr>
                <a:tableStyleId>{AF606853-7671-496A-8E4F-DF71F8EC918B}</a:tableStyleId>
              </a:tblPr>
              <a:tblGrid>
                <a:gridCol w="3672151">
                  <a:extLst>
                    <a:ext uri="{9D8B030D-6E8A-4147-A177-3AD203B41FA5}">
                      <a16:colId xmlns:a16="http://schemas.microsoft.com/office/drawing/2014/main" val="3919243775"/>
                    </a:ext>
                  </a:extLst>
                </a:gridCol>
                <a:gridCol w="3672151">
                  <a:extLst>
                    <a:ext uri="{9D8B030D-6E8A-4147-A177-3AD203B41FA5}">
                      <a16:colId xmlns:a16="http://schemas.microsoft.com/office/drawing/2014/main" val="138553173"/>
                    </a:ext>
                  </a:extLst>
                </a:gridCol>
              </a:tblGrid>
              <a:tr h="569085">
                <a:tc gridSpan="2">
                  <a:txBody>
                    <a:bodyPr/>
                    <a:lstStyle/>
                    <a:p>
                      <a:pPr algn="ctr" fontAlgn="ctr"/>
                      <a:r>
                        <a:rPr lang="en-GB" sz="2100" b="0" i="0" u="none" strike="noStrike" dirty="0">
                          <a:effectLst/>
                          <a:latin typeface="Montserrat" pitchFamily="2" charset="77"/>
                        </a:rPr>
                        <a:t>Life Sciences</a:t>
                      </a:r>
                      <a:endParaRPr lang="en-GB" sz="21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T"/>
                    </a:p>
                  </a:txBody>
                  <a:tcPr/>
                </a:tc>
                <a:extLst>
                  <a:ext uri="{0D108BD9-81ED-4DB2-BD59-A6C34878D82A}">
                    <a16:rowId xmlns:a16="http://schemas.microsoft.com/office/drawing/2014/main" val="4222214699"/>
                  </a:ext>
                </a:extLst>
              </a:tr>
              <a:tr h="541453">
                <a:tc>
                  <a:txBody>
                    <a:bodyPr/>
                    <a:lstStyle/>
                    <a:p>
                      <a:pPr algn="l" fontAlgn="ctr"/>
                      <a:r>
                        <a:rPr lang="en-GB" sz="1800" b="0" i="0" u="none" strike="noStrike" dirty="0">
                          <a:effectLst/>
                          <a:latin typeface="Montserrat" pitchFamily="2" charset="77"/>
                        </a:rPr>
                        <a:t>Michel HOUGH</a:t>
                      </a:r>
                      <a:endParaRPr lang="en-GB" sz="18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GB" sz="1700" b="0" i="0" u="none" strike="noStrike" dirty="0">
                          <a:effectLst/>
                          <a:latin typeface="Montserrat" pitchFamily="2" charset="77"/>
                        </a:rPr>
                        <a:t>Diamond Light Source, UK</a:t>
                      </a:r>
                      <a:endParaRPr lang="en-GB" sz="17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68791"/>
                  </a:ext>
                </a:extLst>
              </a:tr>
              <a:tr h="671110">
                <a:tc>
                  <a:txBody>
                    <a:bodyPr/>
                    <a:lstStyle/>
                    <a:p>
                      <a:pPr algn="l" fontAlgn="ctr"/>
                      <a:r>
                        <a:rPr lang="en-GB" sz="1800" b="0" i="0" u="none" strike="noStrike" dirty="0">
                          <a:effectLst/>
                          <a:latin typeface="Montserrat" pitchFamily="2" charset="77"/>
                        </a:rPr>
                        <a:t>Christophe SANDT</a:t>
                      </a:r>
                      <a:endParaRPr lang="en-GB" sz="18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700" b="0" i="0" u="none" strike="noStrike" dirty="0">
                          <a:effectLst/>
                          <a:latin typeface="Montserrat" pitchFamily="2" charset="77"/>
                        </a:rPr>
                        <a:t>Synchrotron SOLEIL, France</a:t>
                      </a:r>
                      <a:endParaRPr lang="en-US" sz="17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9904610"/>
                  </a:ext>
                </a:extLst>
              </a:tr>
              <a:tr h="541453">
                <a:tc>
                  <a:txBody>
                    <a:bodyPr/>
                    <a:lstStyle/>
                    <a:p>
                      <a:pPr algn="l" fontAlgn="ctr"/>
                      <a:r>
                        <a:rPr lang="en-GB" sz="1800" b="0" i="0" u="none" strike="noStrike" dirty="0">
                          <a:effectLst/>
                          <a:latin typeface="Montserrat" pitchFamily="2" charset="77"/>
                        </a:rPr>
                        <a:t>Zehra SAYERS</a:t>
                      </a:r>
                      <a:endParaRPr lang="en-GB" sz="18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GB" sz="1700" b="0" i="0" u="none" strike="noStrike" dirty="0" err="1">
                          <a:effectLst/>
                          <a:latin typeface="Montserrat" pitchFamily="2" charset="77"/>
                        </a:rPr>
                        <a:t>Sabancı</a:t>
                      </a:r>
                      <a:r>
                        <a:rPr lang="en-GB" sz="1700" b="0" i="0" u="none" strike="noStrike" dirty="0">
                          <a:effectLst/>
                          <a:latin typeface="Montserrat" pitchFamily="2" charset="77"/>
                        </a:rPr>
                        <a:t> University, Turkey</a:t>
                      </a:r>
                      <a:endParaRPr lang="en-GB" sz="17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7205749"/>
                  </a:ext>
                </a:extLst>
              </a:tr>
              <a:tr h="901054">
                <a:tc>
                  <a:txBody>
                    <a:bodyPr/>
                    <a:lstStyle/>
                    <a:p>
                      <a:pPr algn="l" fontAlgn="ctr"/>
                      <a:r>
                        <a:rPr lang="en-GB" sz="1800" b="0" i="0" u="none" strike="noStrike" dirty="0">
                          <a:effectLst/>
                          <a:latin typeface="Montserrat" pitchFamily="2" charset="77"/>
                        </a:rPr>
                        <a:t>Lisa VACCARI (coordinator)</a:t>
                      </a:r>
                      <a:endParaRPr lang="en-GB" sz="18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it-IT" sz="1700" b="0" i="0" u="none" strike="noStrike" dirty="0">
                          <a:effectLst/>
                          <a:latin typeface="Montserrat" pitchFamily="2" charset="77"/>
                        </a:rPr>
                        <a:t>Elettra Sincrotrone Trieste, </a:t>
                      </a:r>
                      <a:r>
                        <a:rPr lang="it-IT" sz="1700" b="0" i="0" u="none" strike="noStrike" dirty="0" err="1">
                          <a:effectLst/>
                          <a:latin typeface="Montserrat" pitchFamily="2" charset="77"/>
                        </a:rPr>
                        <a:t>Italy</a:t>
                      </a:r>
                      <a:endParaRPr lang="it-IT" sz="17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0282622"/>
                  </a:ext>
                </a:extLst>
              </a:tr>
            </a:tbl>
          </a:graphicData>
        </a:graphic>
      </p:graphicFrame>
      <p:graphicFrame>
        <p:nvGraphicFramePr>
          <p:cNvPr id="7" name="Table 6">
            <a:extLst>
              <a:ext uri="{FF2B5EF4-FFF2-40B4-BE49-F238E27FC236}">
                <a16:creationId xmlns:a16="http://schemas.microsoft.com/office/drawing/2014/main" id="{1D8F4CB4-6112-C841-F4F3-C29B54DB59DF}"/>
              </a:ext>
            </a:extLst>
          </p:cNvPr>
          <p:cNvGraphicFramePr>
            <a:graphicFrameLocks noGrp="1"/>
          </p:cNvGraphicFramePr>
          <p:nvPr>
            <p:extLst>
              <p:ext uri="{D42A27DB-BD31-4B8C-83A1-F6EECF244321}">
                <p14:modId xmlns:p14="http://schemas.microsoft.com/office/powerpoint/2010/main" val="281510541"/>
              </p:ext>
            </p:extLst>
          </p:nvPr>
        </p:nvGraphicFramePr>
        <p:xfrm>
          <a:off x="9753601" y="5819142"/>
          <a:ext cx="7696197" cy="3210557"/>
        </p:xfrm>
        <a:graphic>
          <a:graphicData uri="http://schemas.openxmlformats.org/drawingml/2006/table">
            <a:tbl>
              <a:tblPr>
                <a:tableStyleId>{125E5076-3810-47DD-B79F-674D7AD40C01}</a:tableStyleId>
              </a:tblPr>
              <a:tblGrid>
                <a:gridCol w="4600061">
                  <a:extLst>
                    <a:ext uri="{9D8B030D-6E8A-4147-A177-3AD203B41FA5}">
                      <a16:colId xmlns:a16="http://schemas.microsoft.com/office/drawing/2014/main" val="476191448"/>
                    </a:ext>
                  </a:extLst>
                </a:gridCol>
                <a:gridCol w="3096136">
                  <a:extLst>
                    <a:ext uri="{9D8B030D-6E8A-4147-A177-3AD203B41FA5}">
                      <a16:colId xmlns:a16="http://schemas.microsoft.com/office/drawing/2014/main" val="3753823919"/>
                    </a:ext>
                  </a:extLst>
                </a:gridCol>
              </a:tblGrid>
              <a:tr h="582359">
                <a:tc gridSpan="2">
                  <a:txBody>
                    <a:bodyPr/>
                    <a:lstStyle/>
                    <a:p>
                      <a:pPr algn="ctr" fontAlgn="ctr"/>
                      <a:r>
                        <a:rPr lang="en-GB" sz="2100" b="0" i="0" u="none" strike="noStrike" dirty="0">
                          <a:effectLst/>
                          <a:latin typeface="Montserrat" pitchFamily="2" charset="77"/>
                        </a:rPr>
                        <a:t>Materials and Physical Sciences</a:t>
                      </a:r>
                      <a:endParaRPr lang="en-GB" sz="21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T"/>
                    </a:p>
                  </a:txBody>
                  <a:tcPr/>
                </a:tc>
                <a:extLst>
                  <a:ext uri="{0D108BD9-81ED-4DB2-BD59-A6C34878D82A}">
                    <a16:rowId xmlns:a16="http://schemas.microsoft.com/office/drawing/2014/main" val="3320285108"/>
                  </a:ext>
                </a:extLst>
              </a:tr>
              <a:tr h="569352">
                <a:tc>
                  <a:txBody>
                    <a:bodyPr/>
                    <a:lstStyle/>
                    <a:p>
                      <a:pPr algn="l" fontAlgn="ctr"/>
                      <a:r>
                        <a:rPr lang="en-GB" sz="1800" b="0" i="0" u="none" strike="noStrike" dirty="0">
                          <a:effectLst/>
                          <a:latin typeface="Montserrat" pitchFamily="2" charset="77"/>
                        </a:rPr>
                        <a:t>Muhammad </a:t>
                      </a:r>
                      <a:r>
                        <a:rPr lang="en-GB" sz="1800" b="0" i="0" u="none" strike="noStrike" dirty="0" err="1">
                          <a:effectLst/>
                          <a:latin typeface="Montserrat" pitchFamily="2" charset="77"/>
                        </a:rPr>
                        <a:t>Javed</a:t>
                      </a:r>
                      <a:r>
                        <a:rPr lang="en-GB" sz="1800" b="0" i="0" u="none" strike="noStrike" dirty="0">
                          <a:effectLst/>
                          <a:latin typeface="Montserrat" pitchFamily="2" charset="77"/>
                        </a:rPr>
                        <a:t> AKHTAR</a:t>
                      </a:r>
                      <a:endParaRPr lang="en-GB" sz="18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GB" sz="1700" b="0" i="0" u="none" strike="noStrike" dirty="0">
                          <a:effectLst/>
                          <a:latin typeface="Montserrat" pitchFamily="2" charset="77"/>
                        </a:rPr>
                        <a:t>PINSTECH, Pakistan</a:t>
                      </a:r>
                      <a:endParaRPr lang="en-GB" sz="17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3396315"/>
                  </a:ext>
                </a:extLst>
              </a:tr>
              <a:tr h="757740">
                <a:tc>
                  <a:txBody>
                    <a:bodyPr/>
                    <a:lstStyle/>
                    <a:p>
                      <a:pPr algn="l" fontAlgn="ctr"/>
                      <a:r>
                        <a:rPr lang="en-GB" sz="1800" b="0" i="0" u="none" strike="noStrike" dirty="0">
                          <a:effectLst/>
                          <a:latin typeface="Montserrat" pitchFamily="2" charset="77"/>
                        </a:rPr>
                        <a:t>Andrew FITCH (coordinator)</a:t>
                      </a:r>
                      <a:endParaRPr lang="en-GB" sz="18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700" b="0" i="0" u="none" strike="noStrike" dirty="0">
                          <a:effectLst/>
                          <a:latin typeface="Montserrat" pitchFamily="2" charset="77"/>
                        </a:rPr>
                        <a:t>ESRF, France</a:t>
                      </a:r>
                      <a:endParaRPr lang="en-US" sz="17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4706283"/>
                  </a:ext>
                </a:extLst>
              </a:tr>
              <a:tr h="598219">
                <a:tc>
                  <a:txBody>
                    <a:bodyPr/>
                    <a:lstStyle/>
                    <a:p>
                      <a:pPr algn="l" fontAlgn="ctr"/>
                      <a:r>
                        <a:rPr lang="en-GB" sz="1800" b="0" i="0" u="none" strike="noStrike" dirty="0">
                          <a:effectLst/>
                          <a:latin typeface="Montserrat" pitchFamily="2" charset="77"/>
                        </a:rPr>
                        <a:t>Bruce RAVEL</a:t>
                      </a:r>
                      <a:endParaRPr lang="en-GB" sz="18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700" b="0" i="0" u="none" strike="noStrike" dirty="0">
                          <a:effectLst/>
                          <a:latin typeface="Montserrat" pitchFamily="2" charset="77"/>
                        </a:rPr>
                        <a:t>NIST and NSLS II, USA</a:t>
                      </a:r>
                      <a:endParaRPr lang="en-US" sz="17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8754523"/>
                  </a:ext>
                </a:extLst>
              </a:tr>
              <a:tr h="702887">
                <a:tc>
                  <a:txBody>
                    <a:bodyPr/>
                    <a:lstStyle/>
                    <a:p>
                      <a:pPr algn="l" fontAlgn="ctr"/>
                      <a:r>
                        <a:rPr lang="en-GB" sz="1800" b="0" i="0" u="none" strike="noStrike" dirty="0">
                          <a:effectLst/>
                          <a:latin typeface="Montserrat" pitchFamily="2" charset="77"/>
                        </a:rPr>
                        <a:t>Brian ROSEN</a:t>
                      </a:r>
                      <a:endParaRPr lang="en-GB" sz="18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GB" sz="1700" b="0" i="0" u="none" strike="noStrike" dirty="0">
                          <a:effectLst/>
                          <a:latin typeface="Montserrat" pitchFamily="2" charset="77"/>
                        </a:rPr>
                        <a:t>Tel Aviv University, Israel</a:t>
                      </a:r>
                      <a:endParaRPr lang="en-GB" sz="1700" b="0" i="0" u="none" strike="noStrike" dirty="0">
                        <a:solidFill>
                          <a:srgbClr val="000000"/>
                        </a:solidFill>
                        <a:effectLst/>
                        <a:latin typeface="Montserrat" pitchFamily="2" charset="77"/>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4524140"/>
                  </a:ext>
                </a:extLst>
              </a:tr>
            </a:tbl>
          </a:graphicData>
        </a:graphic>
      </p:graphicFrame>
    </p:spTree>
    <p:extLst>
      <p:ext uri="{BB962C8B-B14F-4D97-AF65-F5344CB8AC3E}">
        <p14:creationId xmlns:p14="http://schemas.microsoft.com/office/powerpoint/2010/main" val="37652926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0F4E1-CFFA-9A92-00B8-157068D9820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518F277-AA85-40EE-8FA3-2EE598E724B6}"/>
              </a:ext>
            </a:extLst>
          </p:cNvPr>
          <p:cNvGrpSpPr/>
          <p:nvPr/>
        </p:nvGrpSpPr>
        <p:grpSpPr>
          <a:xfrm>
            <a:off x="10844675" y="6940103"/>
            <a:ext cx="3311453" cy="403957"/>
            <a:chOff x="10844674" y="7748001"/>
            <a:chExt cx="3311453" cy="403957"/>
          </a:xfrm>
        </p:grpSpPr>
        <p:sp>
          <p:nvSpPr>
            <p:cNvPr id="12" name="Rectangle 11">
              <a:extLst>
                <a:ext uri="{FF2B5EF4-FFF2-40B4-BE49-F238E27FC236}">
                  <a16:creationId xmlns:a16="http://schemas.microsoft.com/office/drawing/2014/main" id="{93E3C313-18AD-F91D-5FE1-6E7A951D801D}"/>
                </a:ext>
              </a:extLst>
            </p:cNvPr>
            <p:cNvSpPr/>
            <p:nvPr/>
          </p:nvSpPr>
          <p:spPr>
            <a:xfrm>
              <a:off x="10844674" y="7812035"/>
              <a:ext cx="257175" cy="28743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2025" b="1">
                <a:latin typeface="Montserrat" pitchFamily="2" charset="77"/>
              </a:endParaRPr>
            </a:p>
          </p:txBody>
        </p:sp>
        <p:sp>
          <p:nvSpPr>
            <p:cNvPr id="16" name="TextBox 15">
              <a:extLst>
                <a:ext uri="{FF2B5EF4-FFF2-40B4-BE49-F238E27FC236}">
                  <a16:creationId xmlns:a16="http://schemas.microsoft.com/office/drawing/2014/main" id="{ABC48F8C-D8EA-95FA-2A5B-624902E71149}"/>
                </a:ext>
              </a:extLst>
            </p:cNvPr>
            <p:cNvSpPr txBox="1"/>
            <p:nvPr/>
          </p:nvSpPr>
          <p:spPr>
            <a:xfrm>
              <a:off x="11424289" y="7748001"/>
              <a:ext cx="2731838" cy="403957"/>
            </a:xfrm>
            <a:prstGeom prst="rect">
              <a:avLst/>
            </a:prstGeom>
            <a:noFill/>
          </p:spPr>
          <p:txBody>
            <a:bodyPr wrap="none" rtlCol="0">
              <a:spAutoFit/>
            </a:bodyPr>
            <a:lstStyle/>
            <a:p>
              <a:r>
                <a:rPr lang="en-GB" sz="2025" b="1" dirty="0">
                  <a:latin typeface="Montserrat" pitchFamily="2" charset="77"/>
                </a:rPr>
                <a:t>Chemical Sciences</a:t>
              </a:r>
              <a:endParaRPr lang="en-IT" sz="2025" b="1" dirty="0">
                <a:latin typeface="Montserrat" pitchFamily="2" charset="77"/>
              </a:endParaRPr>
            </a:p>
          </p:txBody>
        </p:sp>
      </p:grpSp>
      <p:grpSp>
        <p:nvGrpSpPr>
          <p:cNvPr id="27" name="Group 26">
            <a:extLst>
              <a:ext uri="{FF2B5EF4-FFF2-40B4-BE49-F238E27FC236}">
                <a16:creationId xmlns:a16="http://schemas.microsoft.com/office/drawing/2014/main" id="{1B4A3F83-2C9A-019E-0B12-0A57C68EE13E}"/>
              </a:ext>
            </a:extLst>
          </p:cNvPr>
          <p:cNvGrpSpPr/>
          <p:nvPr/>
        </p:nvGrpSpPr>
        <p:grpSpPr>
          <a:xfrm>
            <a:off x="10844675" y="7561120"/>
            <a:ext cx="5760842" cy="403957"/>
            <a:chOff x="10284764" y="2988840"/>
            <a:chExt cx="5120748" cy="359072"/>
          </a:xfrm>
        </p:grpSpPr>
        <p:sp>
          <p:nvSpPr>
            <p:cNvPr id="15" name="TextBox 14">
              <a:extLst>
                <a:ext uri="{FF2B5EF4-FFF2-40B4-BE49-F238E27FC236}">
                  <a16:creationId xmlns:a16="http://schemas.microsoft.com/office/drawing/2014/main" id="{0760DFAF-82C8-686B-3B22-E1B09E6FC276}"/>
                </a:ext>
              </a:extLst>
            </p:cNvPr>
            <p:cNvSpPr txBox="1"/>
            <p:nvPr/>
          </p:nvSpPr>
          <p:spPr>
            <a:xfrm>
              <a:off x="10799977" y="2988840"/>
              <a:ext cx="4605535" cy="359072"/>
            </a:xfrm>
            <a:prstGeom prst="rect">
              <a:avLst/>
            </a:prstGeom>
            <a:noFill/>
          </p:spPr>
          <p:txBody>
            <a:bodyPr wrap="none" rtlCol="0">
              <a:spAutoFit/>
            </a:bodyPr>
            <a:lstStyle/>
            <a:p>
              <a:r>
                <a:rPr lang="en-GB" sz="2025" b="1" dirty="0" err="1">
                  <a:latin typeface="Montserrat" pitchFamily="2" charset="77"/>
                </a:rPr>
                <a:t>Archeological</a:t>
              </a:r>
              <a:r>
                <a:rPr lang="en-GB" sz="2025" b="1" dirty="0">
                  <a:latin typeface="Montserrat" pitchFamily="2" charset="77"/>
                </a:rPr>
                <a:t> and Heritage Sciences</a:t>
              </a:r>
              <a:endParaRPr lang="en-IT" sz="2025" b="1" dirty="0">
                <a:latin typeface="Montserrat" pitchFamily="2" charset="77"/>
              </a:endParaRPr>
            </a:p>
          </p:txBody>
        </p:sp>
        <p:sp>
          <p:nvSpPr>
            <p:cNvPr id="17" name="Rectangle 16">
              <a:extLst>
                <a:ext uri="{FF2B5EF4-FFF2-40B4-BE49-F238E27FC236}">
                  <a16:creationId xmlns:a16="http://schemas.microsoft.com/office/drawing/2014/main" id="{349E0E17-CA7D-F7DB-5446-D25AAFC7400F}"/>
                </a:ext>
              </a:extLst>
            </p:cNvPr>
            <p:cNvSpPr/>
            <p:nvPr/>
          </p:nvSpPr>
          <p:spPr>
            <a:xfrm>
              <a:off x="10284764" y="3045759"/>
              <a:ext cx="228600" cy="255494"/>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2025" b="1">
                <a:latin typeface="Montserrat" pitchFamily="2" charset="77"/>
              </a:endParaRPr>
            </a:p>
          </p:txBody>
        </p:sp>
      </p:grpSp>
      <p:grpSp>
        <p:nvGrpSpPr>
          <p:cNvPr id="25" name="Group 24">
            <a:extLst>
              <a:ext uri="{FF2B5EF4-FFF2-40B4-BE49-F238E27FC236}">
                <a16:creationId xmlns:a16="http://schemas.microsoft.com/office/drawing/2014/main" id="{4DFF1952-D34C-A8C4-16F5-AAB266DEFA2A}"/>
              </a:ext>
            </a:extLst>
          </p:cNvPr>
          <p:cNvGrpSpPr/>
          <p:nvPr/>
        </p:nvGrpSpPr>
        <p:grpSpPr>
          <a:xfrm>
            <a:off x="10844679" y="5580663"/>
            <a:ext cx="5087580" cy="403957"/>
            <a:chOff x="10284764" y="1716741"/>
            <a:chExt cx="4522291" cy="359072"/>
          </a:xfrm>
        </p:grpSpPr>
        <p:sp>
          <p:nvSpPr>
            <p:cNvPr id="13" name="TextBox 12">
              <a:extLst>
                <a:ext uri="{FF2B5EF4-FFF2-40B4-BE49-F238E27FC236}">
                  <a16:creationId xmlns:a16="http://schemas.microsoft.com/office/drawing/2014/main" id="{1A4EC0E6-D9CC-5CA2-EAF1-CB019455B67F}"/>
                </a:ext>
              </a:extLst>
            </p:cNvPr>
            <p:cNvSpPr txBox="1"/>
            <p:nvPr/>
          </p:nvSpPr>
          <p:spPr>
            <a:xfrm>
              <a:off x="10799977" y="1716741"/>
              <a:ext cx="4007078" cy="359072"/>
            </a:xfrm>
            <a:prstGeom prst="rect">
              <a:avLst/>
            </a:prstGeom>
            <a:noFill/>
          </p:spPr>
          <p:txBody>
            <a:bodyPr wrap="none" rtlCol="0">
              <a:spAutoFit/>
            </a:bodyPr>
            <a:lstStyle/>
            <a:p>
              <a:r>
                <a:rPr lang="en-GB" sz="2025" b="1" dirty="0">
                  <a:latin typeface="Montserrat" pitchFamily="2" charset="77"/>
                </a:rPr>
                <a:t>Materials and Physical Sciences</a:t>
              </a:r>
              <a:endParaRPr lang="en-IT" sz="2025" b="1" dirty="0">
                <a:latin typeface="Montserrat" pitchFamily="2" charset="77"/>
              </a:endParaRPr>
            </a:p>
          </p:txBody>
        </p:sp>
        <p:sp>
          <p:nvSpPr>
            <p:cNvPr id="18" name="Rectangle 17">
              <a:extLst>
                <a:ext uri="{FF2B5EF4-FFF2-40B4-BE49-F238E27FC236}">
                  <a16:creationId xmlns:a16="http://schemas.microsoft.com/office/drawing/2014/main" id="{43925A46-2A6D-0787-C021-CA33A566E4AD}"/>
                </a:ext>
              </a:extLst>
            </p:cNvPr>
            <p:cNvSpPr/>
            <p:nvPr/>
          </p:nvSpPr>
          <p:spPr>
            <a:xfrm>
              <a:off x="10284764" y="1773660"/>
              <a:ext cx="228600" cy="255494"/>
            </a:xfrm>
            <a:prstGeom prst="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2025" b="1">
                <a:latin typeface="Montserrat" pitchFamily="2" charset="77"/>
              </a:endParaRPr>
            </a:p>
          </p:txBody>
        </p:sp>
      </p:grpSp>
      <p:grpSp>
        <p:nvGrpSpPr>
          <p:cNvPr id="7" name="Group 6">
            <a:extLst>
              <a:ext uri="{FF2B5EF4-FFF2-40B4-BE49-F238E27FC236}">
                <a16:creationId xmlns:a16="http://schemas.microsoft.com/office/drawing/2014/main" id="{02EC99D4-9CF7-EDC7-FC08-2DF88C11C23A}"/>
              </a:ext>
            </a:extLst>
          </p:cNvPr>
          <p:cNvGrpSpPr/>
          <p:nvPr/>
        </p:nvGrpSpPr>
        <p:grpSpPr>
          <a:xfrm>
            <a:off x="10844675" y="6303109"/>
            <a:ext cx="2546857" cy="403957"/>
            <a:chOff x="10844675" y="6303109"/>
            <a:chExt cx="2546857" cy="403957"/>
          </a:xfrm>
        </p:grpSpPr>
        <p:sp>
          <p:nvSpPr>
            <p:cNvPr id="14" name="TextBox 13">
              <a:extLst>
                <a:ext uri="{FF2B5EF4-FFF2-40B4-BE49-F238E27FC236}">
                  <a16:creationId xmlns:a16="http://schemas.microsoft.com/office/drawing/2014/main" id="{80B79181-B55C-6438-1F13-C3CBA7D1E3FC}"/>
                </a:ext>
              </a:extLst>
            </p:cNvPr>
            <p:cNvSpPr txBox="1"/>
            <p:nvPr/>
          </p:nvSpPr>
          <p:spPr>
            <a:xfrm>
              <a:off x="11437151" y="6303109"/>
              <a:ext cx="1954381" cy="403957"/>
            </a:xfrm>
            <a:prstGeom prst="rect">
              <a:avLst/>
            </a:prstGeom>
            <a:noFill/>
            <a:ln>
              <a:noFill/>
            </a:ln>
          </p:spPr>
          <p:txBody>
            <a:bodyPr wrap="none" rtlCol="0">
              <a:spAutoFit/>
            </a:bodyPr>
            <a:lstStyle/>
            <a:p>
              <a:r>
                <a:rPr lang="en-GB" sz="2025" b="1" dirty="0">
                  <a:latin typeface="Montserrat" pitchFamily="2" charset="77"/>
                </a:rPr>
                <a:t>Life Sciences</a:t>
              </a:r>
              <a:endParaRPr lang="en-IT" sz="2025" b="1" dirty="0">
                <a:latin typeface="Montserrat" pitchFamily="2" charset="77"/>
              </a:endParaRPr>
            </a:p>
          </p:txBody>
        </p:sp>
        <p:sp>
          <p:nvSpPr>
            <p:cNvPr id="19" name="Rectangle 18">
              <a:extLst>
                <a:ext uri="{FF2B5EF4-FFF2-40B4-BE49-F238E27FC236}">
                  <a16:creationId xmlns:a16="http://schemas.microsoft.com/office/drawing/2014/main" id="{0A195FD4-7D23-0B0E-8DB7-74F3010C338F}"/>
                </a:ext>
              </a:extLst>
            </p:cNvPr>
            <p:cNvSpPr/>
            <p:nvPr/>
          </p:nvSpPr>
          <p:spPr>
            <a:xfrm>
              <a:off x="10844675" y="6367144"/>
              <a:ext cx="257175" cy="287431"/>
            </a:xfrm>
            <a:prstGeom prst="rect">
              <a:avLst/>
            </a:prstGeom>
            <a:solidFill>
              <a:srgbClr val="428632"/>
            </a:solidFill>
            <a:ln>
              <a:solidFill>
                <a:srgbClr val="428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2025" b="1">
                <a:latin typeface="Montserrat" pitchFamily="2" charset="77"/>
              </a:endParaRPr>
            </a:p>
          </p:txBody>
        </p:sp>
      </p:grpSp>
      <p:sp>
        <p:nvSpPr>
          <p:cNvPr id="34" name="TextBox 33">
            <a:extLst>
              <a:ext uri="{FF2B5EF4-FFF2-40B4-BE49-F238E27FC236}">
                <a16:creationId xmlns:a16="http://schemas.microsoft.com/office/drawing/2014/main" id="{2852CBA5-AD39-B279-2E1A-EA22CAA084DF}"/>
              </a:ext>
            </a:extLst>
          </p:cNvPr>
          <p:cNvSpPr txBox="1"/>
          <p:nvPr/>
        </p:nvSpPr>
        <p:spPr>
          <a:xfrm>
            <a:off x="10789076" y="2690995"/>
            <a:ext cx="5204912" cy="1061829"/>
          </a:xfrm>
          <a:prstGeom prst="rect">
            <a:avLst/>
          </a:prstGeom>
          <a:noFill/>
        </p:spPr>
        <p:txBody>
          <a:bodyPr wrap="square" rtlCol="0">
            <a:spAutoFit/>
          </a:bodyPr>
          <a:lstStyle/>
          <a:p>
            <a:r>
              <a:rPr lang="en-IT" sz="3150" b="1" dirty="0">
                <a:latin typeface="Montserrat" pitchFamily="2" charset="77"/>
              </a:rPr>
              <a:t>Proposals distribution by sub-committee</a:t>
            </a:r>
          </a:p>
        </p:txBody>
      </p:sp>
      <p:sp>
        <p:nvSpPr>
          <p:cNvPr id="3" name="TextBox 2">
            <a:extLst>
              <a:ext uri="{FF2B5EF4-FFF2-40B4-BE49-F238E27FC236}">
                <a16:creationId xmlns:a16="http://schemas.microsoft.com/office/drawing/2014/main" id="{1D81EC39-250E-CE2D-B898-3410EF760247}"/>
              </a:ext>
            </a:extLst>
          </p:cNvPr>
          <p:cNvSpPr txBox="1"/>
          <p:nvPr/>
        </p:nvSpPr>
        <p:spPr>
          <a:xfrm rot="2216031">
            <a:off x="7606593" y="3071670"/>
            <a:ext cx="922047" cy="2539157"/>
          </a:xfrm>
          <a:prstGeom prst="rect">
            <a:avLst/>
          </a:prstGeom>
          <a:noFill/>
        </p:spPr>
        <p:txBody>
          <a:bodyPr wrap="none" rtlCol="0">
            <a:spAutoFit/>
          </a:bodyPr>
          <a:lstStyle/>
          <a:p>
            <a:pPr algn="ctr">
              <a:spcAft>
                <a:spcPts val="900"/>
              </a:spcAft>
            </a:pPr>
            <a:r>
              <a:rPr lang="en-JO" sz="2025" dirty="0">
                <a:solidFill>
                  <a:schemeClr val="bg1"/>
                </a:solidFill>
              </a:rPr>
              <a:t>2023-1</a:t>
            </a:r>
          </a:p>
          <a:p>
            <a:pPr algn="ctr">
              <a:spcAft>
                <a:spcPts val="900"/>
              </a:spcAft>
            </a:pPr>
            <a:r>
              <a:rPr lang="en-JO" sz="2025" dirty="0">
                <a:solidFill>
                  <a:schemeClr val="bg1"/>
                </a:solidFill>
              </a:rPr>
              <a:t>2022</a:t>
            </a:r>
          </a:p>
          <a:p>
            <a:pPr algn="ctr">
              <a:spcAft>
                <a:spcPts val="900"/>
              </a:spcAft>
            </a:pPr>
            <a:r>
              <a:rPr lang="en-JO" sz="2025" dirty="0">
                <a:solidFill>
                  <a:schemeClr val="bg1"/>
                </a:solidFill>
              </a:rPr>
              <a:t>2021</a:t>
            </a:r>
          </a:p>
          <a:p>
            <a:pPr algn="ctr">
              <a:spcAft>
                <a:spcPts val="900"/>
              </a:spcAft>
            </a:pPr>
            <a:r>
              <a:rPr lang="en-JO" sz="2025" dirty="0">
                <a:solidFill>
                  <a:schemeClr val="bg1"/>
                </a:solidFill>
              </a:rPr>
              <a:t>2019</a:t>
            </a:r>
          </a:p>
          <a:p>
            <a:pPr algn="ctr">
              <a:spcAft>
                <a:spcPts val="900"/>
              </a:spcAft>
            </a:pPr>
            <a:r>
              <a:rPr lang="en-JO" sz="2025" dirty="0">
                <a:solidFill>
                  <a:schemeClr val="bg1"/>
                </a:solidFill>
              </a:rPr>
              <a:t>2018</a:t>
            </a:r>
          </a:p>
          <a:p>
            <a:pPr algn="ctr">
              <a:spcAft>
                <a:spcPts val="900"/>
              </a:spcAft>
            </a:pPr>
            <a:r>
              <a:rPr lang="en-JO" sz="2025" dirty="0">
                <a:solidFill>
                  <a:schemeClr val="bg1"/>
                </a:solidFill>
              </a:rPr>
              <a:t>2016</a:t>
            </a:r>
          </a:p>
        </p:txBody>
      </p:sp>
      <p:graphicFrame>
        <p:nvGraphicFramePr>
          <p:cNvPr id="4" name="Chart 3">
            <a:extLst>
              <a:ext uri="{FF2B5EF4-FFF2-40B4-BE49-F238E27FC236}">
                <a16:creationId xmlns:a16="http://schemas.microsoft.com/office/drawing/2014/main" id="{DD7BFDB8-F089-D1A0-D3B5-32B23561AA99}"/>
              </a:ext>
            </a:extLst>
          </p:cNvPr>
          <p:cNvGraphicFramePr>
            <a:graphicFrameLocks/>
          </p:cNvGraphicFramePr>
          <p:nvPr/>
        </p:nvGraphicFramePr>
        <p:xfrm>
          <a:off x="2360713" y="1542920"/>
          <a:ext cx="8161520" cy="770556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5AEC6B7-AF43-86C5-1444-53317AC66F83}"/>
              </a:ext>
            </a:extLst>
          </p:cNvPr>
          <p:cNvSpPr txBox="1"/>
          <p:nvPr/>
        </p:nvSpPr>
        <p:spPr>
          <a:xfrm rot="2144950">
            <a:off x="7793604" y="2037692"/>
            <a:ext cx="922047" cy="3409908"/>
          </a:xfrm>
          <a:prstGeom prst="rect">
            <a:avLst/>
          </a:prstGeom>
          <a:noFill/>
        </p:spPr>
        <p:txBody>
          <a:bodyPr wrap="none" rtlCol="0">
            <a:spAutoFit/>
          </a:bodyPr>
          <a:lstStyle/>
          <a:p>
            <a:pPr algn="ctr">
              <a:spcAft>
                <a:spcPts val="450"/>
              </a:spcAft>
            </a:pPr>
            <a:r>
              <a:rPr lang="en-JO" sz="2025" dirty="0">
                <a:solidFill>
                  <a:schemeClr val="bg1"/>
                </a:solidFill>
              </a:rPr>
              <a:t>2024-2</a:t>
            </a:r>
          </a:p>
          <a:p>
            <a:pPr algn="ctr">
              <a:spcAft>
                <a:spcPts val="450"/>
              </a:spcAft>
            </a:pPr>
            <a:r>
              <a:rPr lang="en-JO" sz="2025" dirty="0">
                <a:solidFill>
                  <a:schemeClr val="bg1"/>
                </a:solidFill>
              </a:rPr>
              <a:t>2024-1</a:t>
            </a:r>
          </a:p>
          <a:p>
            <a:pPr algn="ctr">
              <a:spcAft>
                <a:spcPts val="450"/>
              </a:spcAft>
            </a:pPr>
            <a:r>
              <a:rPr lang="en-JO" sz="2025" dirty="0">
                <a:solidFill>
                  <a:schemeClr val="bg1"/>
                </a:solidFill>
              </a:rPr>
              <a:t>2023-2</a:t>
            </a:r>
          </a:p>
          <a:p>
            <a:pPr algn="ctr">
              <a:spcAft>
                <a:spcPts val="450"/>
              </a:spcAft>
            </a:pPr>
            <a:r>
              <a:rPr lang="en-JO" sz="2025" dirty="0">
                <a:solidFill>
                  <a:schemeClr val="bg1"/>
                </a:solidFill>
              </a:rPr>
              <a:t>2023-1</a:t>
            </a:r>
          </a:p>
          <a:p>
            <a:pPr algn="ctr">
              <a:spcAft>
                <a:spcPts val="450"/>
              </a:spcAft>
            </a:pPr>
            <a:r>
              <a:rPr lang="en-JO" sz="2025" dirty="0">
                <a:solidFill>
                  <a:schemeClr val="bg1"/>
                </a:solidFill>
              </a:rPr>
              <a:t>2022</a:t>
            </a:r>
          </a:p>
          <a:p>
            <a:pPr algn="ctr">
              <a:spcAft>
                <a:spcPts val="450"/>
              </a:spcAft>
            </a:pPr>
            <a:r>
              <a:rPr lang="en-JO" sz="2025" dirty="0">
                <a:solidFill>
                  <a:schemeClr val="bg1"/>
                </a:solidFill>
              </a:rPr>
              <a:t>2021</a:t>
            </a:r>
          </a:p>
          <a:p>
            <a:pPr algn="ctr">
              <a:spcAft>
                <a:spcPts val="450"/>
              </a:spcAft>
            </a:pPr>
            <a:r>
              <a:rPr lang="en-JO" sz="2025" dirty="0">
                <a:solidFill>
                  <a:schemeClr val="bg1"/>
                </a:solidFill>
              </a:rPr>
              <a:t>2019</a:t>
            </a:r>
          </a:p>
          <a:p>
            <a:pPr algn="ctr">
              <a:spcAft>
                <a:spcPts val="450"/>
              </a:spcAft>
            </a:pPr>
            <a:r>
              <a:rPr lang="en-JO" sz="2025" dirty="0">
                <a:solidFill>
                  <a:schemeClr val="bg1"/>
                </a:solidFill>
              </a:rPr>
              <a:t>2018</a:t>
            </a:r>
          </a:p>
          <a:p>
            <a:pPr algn="ctr">
              <a:spcAft>
                <a:spcPts val="450"/>
              </a:spcAft>
            </a:pPr>
            <a:r>
              <a:rPr lang="en-JO" sz="2025" dirty="0">
                <a:solidFill>
                  <a:schemeClr val="bg1"/>
                </a:solidFill>
              </a:rPr>
              <a:t>2016</a:t>
            </a:r>
          </a:p>
        </p:txBody>
      </p:sp>
    </p:spTree>
    <p:extLst>
      <p:ext uri="{BB962C8B-B14F-4D97-AF65-F5344CB8AC3E}">
        <p14:creationId xmlns:p14="http://schemas.microsoft.com/office/powerpoint/2010/main" val="33448586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6E122B-129A-7349-B4D1-FED37ADEF58C}"/>
              </a:ext>
            </a:extLst>
          </p:cNvPr>
          <p:cNvSpPr txBox="1"/>
          <p:nvPr/>
        </p:nvSpPr>
        <p:spPr>
          <a:xfrm>
            <a:off x="2615683" y="3885676"/>
            <a:ext cx="6310868" cy="3467624"/>
          </a:xfrm>
          <a:prstGeom prst="rect">
            <a:avLst/>
          </a:prstGeom>
        </p:spPr>
        <p:txBody>
          <a:bodyPr vert="horz" lIns="77153" tIns="38577" rIns="77153" bIns="38577" rtlCol="0">
            <a:normAutofit/>
          </a:bodyPr>
          <a:lstStyle/>
          <a:p>
            <a:pPr>
              <a:lnSpc>
                <a:spcPct val="90000"/>
              </a:lnSpc>
              <a:spcAft>
                <a:spcPts val="507"/>
              </a:spcAft>
            </a:pPr>
            <a:r>
              <a:rPr lang="en-US" sz="4050" b="1" dirty="0">
                <a:latin typeface="Montserrat" pitchFamily="2" charset="77"/>
              </a:rPr>
              <a:t>Publications</a:t>
            </a:r>
          </a:p>
          <a:p>
            <a:pPr>
              <a:lnSpc>
                <a:spcPct val="90000"/>
              </a:lnSpc>
              <a:spcAft>
                <a:spcPts val="507"/>
              </a:spcAft>
            </a:pPr>
            <a:r>
              <a:rPr lang="en-US" sz="4050" b="1" dirty="0">
                <a:solidFill>
                  <a:srgbClr val="FF0000"/>
                </a:solidFill>
                <a:latin typeface="Montserrat" pitchFamily="2" charset="77"/>
              </a:rPr>
              <a:t>161</a:t>
            </a:r>
            <a:endParaRPr lang="en-US" sz="1688" b="1" dirty="0">
              <a:latin typeface="Montserrat" pitchFamily="2" charset="77"/>
            </a:endParaRPr>
          </a:p>
          <a:p>
            <a:pPr>
              <a:lnSpc>
                <a:spcPct val="90000"/>
              </a:lnSpc>
              <a:spcAft>
                <a:spcPts val="507"/>
              </a:spcAft>
            </a:pPr>
            <a:r>
              <a:rPr lang="en-US" sz="2400" b="1" dirty="0">
                <a:latin typeface="Montserrat" pitchFamily="2" charset="77"/>
              </a:rPr>
              <a:t>peer-reviewed publications</a:t>
            </a:r>
          </a:p>
          <a:p>
            <a:pPr>
              <a:lnSpc>
                <a:spcPct val="90000"/>
              </a:lnSpc>
              <a:spcAft>
                <a:spcPts val="507"/>
              </a:spcAft>
            </a:pPr>
            <a:endParaRPr lang="en-US" sz="2700" b="1" dirty="0">
              <a:latin typeface="Montserrat" pitchFamily="2" charset="77"/>
            </a:endParaRPr>
          </a:p>
          <a:p>
            <a:pPr indent="-192882">
              <a:lnSpc>
                <a:spcPct val="90000"/>
              </a:lnSpc>
              <a:spcAft>
                <a:spcPts val="507"/>
              </a:spcAft>
              <a:buFont typeface="Arial" panose="020B0604020202020204" pitchFamily="34" charset="0"/>
              <a:buChar char="•"/>
            </a:pPr>
            <a:r>
              <a:rPr lang="en-US" sz="2400" b="1" dirty="0">
                <a:latin typeface="Montserrat" pitchFamily="2" charset="77"/>
              </a:rPr>
              <a:t>Average scientific IF ~ 5</a:t>
            </a:r>
          </a:p>
          <a:p>
            <a:pPr indent="-192882">
              <a:lnSpc>
                <a:spcPct val="90000"/>
              </a:lnSpc>
              <a:spcAft>
                <a:spcPts val="507"/>
              </a:spcAft>
              <a:buFont typeface="Arial" panose="020B0604020202020204" pitchFamily="34" charset="0"/>
              <a:buChar char="•"/>
            </a:pPr>
            <a:r>
              <a:rPr lang="en-US" sz="2400" b="1" dirty="0">
                <a:latin typeface="Montserrat" pitchFamily="2" charset="77"/>
              </a:rPr>
              <a:t>20% of publications have IF &gt; 7  </a:t>
            </a:r>
          </a:p>
        </p:txBody>
      </p:sp>
      <p:graphicFrame>
        <p:nvGraphicFramePr>
          <p:cNvPr id="5" name="Chart 4">
            <a:extLst>
              <a:ext uri="{FF2B5EF4-FFF2-40B4-BE49-F238E27FC236}">
                <a16:creationId xmlns:a16="http://schemas.microsoft.com/office/drawing/2014/main" id="{C91F663C-8748-4CEF-AA60-B3D98A12FB7A}"/>
              </a:ext>
            </a:extLst>
          </p:cNvPr>
          <p:cNvGraphicFramePr>
            <a:graphicFrameLocks/>
          </p:cNvGraphicFramePr>
          <p:nvPr>
            <p:extLst>
              <p:ext uri="{D42A27DB-BD31-4B8C-83A1-F6EECF244321}">
                <p14:modId xmlns:p14="http://schemas.microsoft.com/office/powerpoint/2010/main" val="2048793700"/>
              </p:ext>
            </p:extLst>
          </p:nvPr>
        </p:nvGraphicFramePr>
        <p:xfrm>
          <a:off x="7877528" y="1170878"/>
          <a:ext cx="9648472" cy="79452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827863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DF9BBF-9B94-B523-DF9D-F6B0D95100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7670"/>
          <a:stretch/>
        </p:blipFill>
        <p:spPr>
          <a:xfrm>
            <a:off x="2467897" y="1326126"/>
            <a:ext cx="6426316" cy="6510539"/>
          </a:xfrm>
          <a:prstGeom prst="rect">
            <a:avLst/>
          </a:prstGeom>
        </p:spPr>
      </p:pic>
      <p:pic>
        <p:nvPicPr>
          <p:cNvPr id="4" name="0d0b30cd-eb1a-412d-88ea-b708af10e183" descr="Image">
            <a:extLst>
              <a:ext uri="{FF2B5EF4-FFF2-40B4-BE49-F238E27FC236}">
                <a16:creationId xmlns:a16="http://schemas.microsoft.com/office/drawing/2014/main" id="{26473371-83A6-D487-693B-8A7F56389A1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525000" y="1326126"/>
            <a:ext cx="7777734" cy="651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24B5E07-64D0-97EA-7DBD-D2948E682DD5}"/>
              </a:ext>
            </a:extLst>
          </p:cNvPr>
          <p:cNvSpPr txBox="1">
            <a:spLocks/>
          </p:cNvSpPr>
          <p:nvPr/>
        </p:nvSpPr>
        <p:spPr>
          <a:xfrm>
            <a:off x="3816017" y="493023"/>
            <a:ext cx="11684237" cy="1046130"/>
          </a:xfr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0000FF"/>
                </a:solidFill>
                <a:latin typeface="Times New Roman" panose="02020603050405020304" pitchFamily="18" charset="0"/>
                <a:cs typeface="Times New Roman" panose="02020603050405020304" pitchFamily="18" charset="0"/>
              </a:rPr>
              <a:t>Guest-House Inauguration on December 4, 2019</a:t>
            </a:r>
          </a:p>
        </p:txBody>
      </p:sp>
      <p:sp>
        <p:nvSpPr>
          <p:cNvPr id="8" name="TextBox 7">
            <a:extLst>
              <a:ext uri="{FF2B5EF4-FFF2-40B4-BE49-F238E27FC236}">
                <a16:creationId xmlns:a16="http://schemas.microsoft.com/office/drawing/2014/main" id="{3C3AAAEF-61B9-AE87-7B83-7356A5F7BFB9}"/>
              </a:ext>
            </a:extLst>
          </p:cNvPr>
          <p:cNvSpPr txBox="1"/>
          <p:nvPr/>
        </p:nvSpPr>
        <p:spPr>
          <a:xfrm>
            <a:off x="2435942" y="7962900"/>
            <a:ext cx="14982721" cy="1723549"/>
          </a:xfrm>
          <a:prstGeom prst="rect">
            <a:avLst/>
          </a:prstGeom>
          <a:noFill/>
        </p:spPr>
        <p:txBody>
          <a:bodyPr wrap="square" rtlCol="0">
            <a:spAutoFit/>
          </a:bodyPr>
          <a:lstStyle/>
          <a:p>
            <a:pPr>
              <a:spcAft>
                <a:spcPts val="1200"/>
              </a:spcAft>
            </a:pPr>
            <a:r>
              <a:rPr lang="en-US" sz="3200" b="1" dirty="0">
                <a:solidFill>
                  <a:srgbClr val="003399"/>
                </a:solidFill>
                <a:latin typeface="Times New Roman" charset="0"/>
                <a:ea typeface="Times New Roman" charset="0"/>
                <a:cs typeface="Times New Roman" charset="0"/>
              </a:rPr>
              <a:t>SESAME Guest-House was funded by the Italian Ministry of Education, Universities and Research through INFN (</a:t>
            </a:r>
            <a:r>
              <a:rPr lang="en-US" sz="3200" b="1" dirty="0">
                <a:solidFill>
                  <a:srgbClr val="FF0000"/>
                </a:solidFill>
                <a:latin typeface="Times New Roman" charset="0"/>
                <a:ea typeface="Times New Roman" charset="0"/>
                <a:cs typeface="Times New Roman" charset="0"/>
              </a:rPr>
              <a:t>total of 1.75 M Euro</a:t>
            </a:r>
            <a:r>
              <a:rPr lang="en-US" sz="3200" b="1" dirty="0">
                <a:solidFill>
                  <a:srgbClr val="003399"/>
                </a:solidFill>
                <a:latin typeface="Times New Roman" charset="0"/>
                <a:ea typeface="Times New Roman" charset="0"/>
                <a:cs typeface="Times New Roman" charset="0"/>
              </a:rPr>
              <a:t>).</a:t>
            </a:r>
          </a:p>
          <a:p>
            <a:r>
              <a:rPr lang="en-US" sz="3200" b="1" dirty="0">
                <a:solidFill>
                  <a:srgbClr val="003399"/>
                </a:solidFill>
                <a:latin typeface="Times New Roman" charset="0"/>
                <a:ea typeface="Times New Roman" charset="0"/>
                <a:cs typeface="Times New Roman" charset="0"/>
              </a:rPr>
              <a:t>The Guest-House includes a canteen, large meeting room and 48 Guestrooms.</a:t>
            </a:r>
            <a:endParaRPr lang="en-GB" sz="3200" dirty="0"/>
          </a:p>
        </p:txBody>
      </p:sp>
    </p:spTree>
    <p:extLst>
      <p:ext uri="{BB962C8B-B14F-4D97-AF65-F5344CB8AC3E}">
        <p14:creationId xmlns:p14="http://schemas.microsoft.com/office/powerpoint/2010/main" val="7346516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44443BB-31C8-F563-B3D9-612EA3D52737}"/>
              </a:ext>
            </a:extLst>
          </p:cNvPr>
          <p:cNvSpPr txBox="1">
            <a:spLocks/>
          </p:cNvSpPr>
          <p:nvPr/>
        </p:nvSpPr>
        <p:spPr>
          <a:xfrm>
            <a:off x="4191000" y="514082"/>
            <a:ext cx="11833503" cy="761747"/>
          </a:xfrm>
          <a:prstGeom prst="rect">
            <a:avLst/>
          </a:prstGeom>
        </p:spPr>
        <p:txBody>
          <a:bodyPr vert="horz" lIns="137160" tIns="68580" rIns="137160" bIns="6858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4400" b="1" dirty="0">
                <a:solidFill>
                  <a:srgbClr val="0000FF"/>
                </a:solidFill>
                <a:latin typeface="Times New Roman" panose="02020603050405020304" pitchFamily="18" charset="0"/>
                <a:ea typeface="+mj-ea"/>
                <a:cs typeface="Times New Roman" panose="02020603050405020304" pitchFamily="18" charset="0"/>
              </a:rPr>
              <a:t>Solar Power Plant</a:t>
            </a:r>
            <a:endParaRPr lang="en-US" sz="4400" b="1" i="1" dirty="0">
              <a:solidFill>
                <a:srgbClr val="0000FF"/>
              </a:solidFill>
              <a:latin typeface="Times New Roman" panose="02020603050405020304" pitchFamily="18" charset="0"/>
              <a:ea typeface="+mj-ea"/>
              <a:cs typeface="Times New Roman" panose="02020603050405020304" pitchFamily="18" charset="0"/>
            </a:endParaRPr>
          </a:p>
        </p:txBody>
      </p:sp>
      <p:sp>
        <p:nvSpPr>
          <p:cNvPr id="2" name="TextBox 1">
            <a:extLst>
              <a:ext uri="{FF2B5EF4-FFF2-40B4-BE49-F238E27FC236}">
                <a16:creationId xmlns:a16="http://schemas.microsoft.com/office/drawing/2014/main" id="{5CAF61DC-BED4-FACB-D84F-852F514E37B9}"/>
              </a:ext>
            </a:extLst>
          </p:cNvPr>
          <p:cNvSpPr txBox="1"/>
          <p:nvPr/>
        </p:nvSpPr>
        <p:spPr>
          <a:xfrm>
            <a:off x="13001744" y="1275829"/>
            <a:ext cx="4620149" cy="1384995"/>
          </a:xfrm>
          <a:prstGeom prst="rect">
            <a:avLst/>
          </a:prstGeom>
          <a:noFill/>
        </p:spPr>
        <p:txBody>
          <a:bodyPr wrap="square" rtlCol="0">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First Accelerator in the World Fully Powered by </a:t>
            </a:r>
          </a:p>
          <a:p>
            <a:pPr algn="ctr"/>
            <a:r>
              <a:rPr lang="en-US" sz="2800" b="1" dirty="0">
                <a:solidFill>
                  <a:srgbClr val="0070C0"/>
                </a:solidFill>
                <a:latin typeface="Times New Roman" panose="02020603050405020304" pitchFamily="18" charset="0"/>
                <a:cs typeface="Times New Roman" panose="02020603050405020304" pitchFamily="18" charset="0"/>
              </a:rPr>
              <a:t>Renewable Energy</a:t>
            </a:r>
          </a:p>
        </p:txBody>
      </p:sp>
      <p:sp>
        <p:nvSpPr>
          <p:cNvPr id="8" name="TextBox 7">
            <a:extLst>
              <a:ext uri="{FF2B5EF4-FFF2-40B4-BE49-F238E27FC236}">
                <a16:creationId xmlns:a16="http://schemas.microsoft.com/office/drawing/2014/main" id="{61C95494-4E85-F8E5-E0AC-F5191AD5DD62}"/>
              </a:ext>
            </a:extLst>
          </p:cNvPr>
          <p:cNvSpPr txBox="1"/>
          <p:nvPr/>
        </p:nvSpPr>
        <p:spPr>
          <a:xfrm>
            <a:off x="6891230" y="1409700"/>
            <a:ext cx="4876801" cy="1384995"/>
          </a:xfrm>
          <a:prstGeom prst="rect">
            <a:avLst/>
          </a:prstGeom>
          <a:noFill/>
        </p:spPr>
        <p:txBody>
          <a:bodyPr wrap="square">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Total Initial Investment </a:t>
            </a:r>
          </a:p>
          <a:p>
            <a:pPr algn="ctr"/>
            <a:r>
              <a:rPr lang="en-US" sz="2800" b="1" dirty="0">
                <a:solidFill>
                  <a:srgbClr val="0070C0"/>
                </a:solidFill>
                <a:latin typeface="Times New Roman" panose="02020603050405020304" pitchFamily="18" charset="0"/>
                <a:cs typeface="Times New Roman" panose="02020603050405020304" pitchFamily="18" charset="0"/>
              </a:rPr>
              <a:t>7.34 million US$</a:t>
            </a:r>
          </a:p>
          <a:p>
            <a:pPr algn="ctr"/>
            <a:r>
              <a:rPr lang="en-US" sz="2800" b="1" dirty="0">
                <a:solidFill>
                  <a:srgbClr val="0070C0"/>
                </a:solidFill>
                <a:latin typeface="Times New Roman" panose="02020603050405020304" pitchFamily="18" charset="0"/>
                <a:cs typeface="Times New Roman" panose="02020603050405020304" pitchFamily="18" charset="0"/>
              </a:rPr>
              <a:t>Funded by EU</a:t>
            </a:r>
            <a:endParaRPr lang="en-GB" sz="28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827229C1-1F4A-FD3F-E8C1-7DE5F13C08A4}"/>
              </a:ext>
            </a:extLst>
          </p:cNvPr>
          <p:cNvGraphicFramePr>
            <a:graphicFrameLocks noGrp="1"/>
          </p:cNvGraphicFramePr>
          <p:nvPr/>
        </p:nvGraphicFramePr>
        <p:xfrm>
          <a:off x="1371600" y="495301"/>
          <a:ext cx="5334000" cy="9277616"/>
        </p:xfrm>
        <a:graphic>
          <a:graphicData uri="http://schemas.openxmlformats.org/drawingml/2006/table">
            <a:tbl>
              <a:tblPr firstRow="1" firstCol="1" bandRow="1">
                <a:tableStyleId>{5C22544A-7EE6-4342-B048-85BDC9FD1C3A}</a:tableStyleId>
              </a:tblPr>
              <a:tblGrid>
                <a:gridCol w="1160959">
                  <a:extLst>
                    <a:ext uri="{9D8B030D-6E8A-4147-A177-3AD203B41FA5}">
                      <a16:colId xmlns:a16="http://schemas.microsoft.com/office/drawing/2014/main" val="3424957452"/>
                    </a:ext>
                  </a:extLst>
                </a:gridCol>
                <a:gridCol w="972641">
                  <a:extLst>
                    <a:ext uri="{9D8B030D-6E8A-4147-A177-3AD203B41FA5}">
                      <a16:colId xmlns:a16="http://schemas.microsoft.com/office/drawing/2014/main" val="1755129013"/>
                    </a:ext>
                  </a:extLst>
                </a:gridCol>
                <a:gridCol w="1066800">
                  <a:extLst>
                    <a:ext uri="{9D8B030D-6E8A-4147-A177-3AD203B41FA5}">
                      <a16:colId xmlns:a16="http://schemas.microsoft.com/office/drawing/2014/main" val="751030090"/>
                    </a:ext>
                  </a:extLst>
                </a:gridCol>
                <a:gridCol w="1066800">
                  <a:extLst>
                    <a:ext uri="{9D8B030D-6E8A-4147-A177-3AD203B41FA5}">
                      <a16:colId xmlns:a16="http://schemas.microsoft.com/office/drawing/2014/main" val="3894938032"/>
                    </a:ext>
                  </a:extLst>
                </a:gridCol>
                <a:gridCol w="1066800">
                  <a:extLst>
                    <a:ext uri="{9D8B030D-6E8A-4147-A177-3AD203B41FA5}">
                      <a16:colId xmlns:a16="http://schemas.microsoft.com/office/drawing/2014/main" val="1855056895"/>
                    </a:ext>
                  </a:extLst>
                </a:gridCol>
              </a:tblGrid>
              <a:tr h="927175">
                <a:tc rowSpan="2">
                  <a:txBody>
                    <a:bodyPr/>
                    <a:lstStyle/>
                    <a:p>
                      <a:pPr marL="0" marR="0" algn="ctr">
                        <a:lnSpc>
                          <a:spcPct val="107000"/>
                        </a:lnSpc>
                        <a:spcBef>
                          <a:spcPts val="0"/>
                        </a:spcBef>
                        <a:spcAft>
                          <a:spcPts val="0"/>
                        </a:spcAft>
                      </a:pPr>
                      <a:r>
                        <a:rPr lang="en-US" sz="2000" dirty="0">
                          <a:effectLst/>
                          <a:latin typeface="+mn-lt"/>
                        </a:rPr>
                        <a:t>Year</a:t>
                      </a:r>
                      <a:endParaRPr lang="en-US" sz="2000" dirty="0">
                        <a:effectLst/>
                        <a:latin typeface="+mn-lt"/>
                        <a:ea typeface="Calibri" panose="020F0502020204030204" pitchFamily="34" charset="0"/>
                        <a:cs typeface="Arial" panose="020B0604020202020204" pitchFamily="34" charset="0"/>
                      </a:endParaRPr>
                    </a:p>
                  </a:txBody>
                  <a:tcPr marL="102870" marR="102870" marT="0" marB="0" anchor="ctr"/>
                </a:tc>
                <a:tc gridSpan="2">
                  <a:txBody>
                    <a:bodyPr/>
                    <a:lstStyle/>
                    <a:p>
                      <a:pPr marL="0" marR="0" algn="ctr">
                        <a:lnSpc>
                          <a:spcPct val="107000"/>
                        </a:lnSpc>
                        <a:spcBef>
                          <a:spcPts val="0"/>
                        </a:spcBef>
                        <a:spcAft>
                          <a:spcPts val="0"/>
                        </a:spcAft>
                      </a:pPr>
                      <a:r>
                        <a:rPr lang="en-US" sz="2000" dirty="0">
                          <a:effectLst/>
                          <a:latin typeface="+mn-lt"/>
                        </a:rPr>
                        <a:t>Cost, US$</a:t>
                      </a:r>
                      <a:endParaRPr lang="en-US" sz="2000" dirty="0">
                        <a:effectLst/>
                        <a:latin typeface="+mn-lt"/>
                        <a:ea typeface="Calibri" panose="020F0502020204030204" pitchFamily="34" charset="0"/>
                        <a:cs typeface="Arial" panose="020B0604020202020204" pitchFamily="34" charset="0"/>
                      </a:endParaRPr>
                    </a:p>
                  </a:txBody>
                  <a:tcPr marL="102870" marR="102870" marT="0" marB="0" anchor="ctr"/>
                </a:tc>
                <a:tc hMerge="1">
                  <a:txBody>
                    <a:bodyPr/>
                    <a:lstStyle/>
                    <a:p>
                      <a:endParaRPr lang="en-US"/>
                    </a:p>
                  </a:txBody>
                  <a:tcPr/>
                </a:tc>
                <a:tc rowSpan="2">
                  <a:txBody>
                    <a:bodyPr/>
                    <a:lstStyle/>
                    <a:p>
                      <a:pPr marL="0" marR="0" algn="ctr">
                        <a:lnSpc>
                          <a:spcPct val="107000"/>
                        </a:lnSpc>
                        <a:spcBef>
                          <a:spcPts val="0"/>
                        </a:spcBef>
                        <a:spcAft>
                          <a:spcPts val="0"/>
                        </a:spcAft>
                      </a:pPr>
                      <a:r>
                        <a:rPr lang="en-US" sz="2000" dirty="0">
                          <a:effectLst/>
                          <a:latin typeface="+mn-lt"/>
                        </a:rPr>
                        <a:t>Savings,</a:t>
                      </a:r>
                    </a:p>
                    <a:p>
                      <a:pPr marL="0" marR="0" algn="ctr">
                        <a:lnSpc>
                          <a:spcPct val="107000"/>
                        </a:lnSpc>
                        <a:spcBef>
                          <a:spcPts val="0"/>
                        </a:spcBef>
                        <a:spcAft>
                          <a:spcPts val="0"/>
                        </a:spcAft>
                      </a:pPr>
                      <a:r>
                        <a:rPr lang="en-US" sz="2000" dirty="0">
                          <a:effectLst/>
                          <a:latin typeface="+mn-lt"/>
                        </a:rPr>
                        <a:t>US$</a:t>
                      </a:r>
                      <a:endParaRPr lang="en-US" sz="2000" dirty="0">
                        <a:effectLst/>
                        <a:latin typeface="+mn-lt"/>
                        <a:ea typeface="Calibri" panose="020F0502020204030204" pitchFamily="34" charset="0"/>
                        <a:cs typeface="Arial" panose="020B0604020202020204" pitchFamily="34" charset="0"/>
                      </a:endParaRPr>
                    </a:p>
                  </a:txBody>
                  <a:tcPr marL="102870" marR="102870" marT="0" marB="0" anchor="ctr"/>
                </a:tc>
                <a:tc rowSpan="2">
                  <a:txBody>
                    <a:bodyPr/>
                    <a:lstStyle/>
                    <a:p>
                      <a:pPr marL="0" marR="0" algn="ctr">
                        <a:lnSpc>
                          <a:spcPct val="107000"/>
                        </a:lnSpc>
                        <a:spcBef>
                          <a:spcPts val="0"/>
                        </a:spcBef>
                        <a:spcAft>
                          <a:spcPts val="0"/>
                        </a:spcAft>
                      </a:pPr>
                      <a:r>
                        <a:rPr lang="en-US" sz="2000" dirty="0">
                          <a:effectLst/>
                          <a:latin typeface="+mn-lt"/>
                        </a:rPr>
                        <a:t>Saved CO</a:t>
                      </a:r>
                      <a:r>
                        <a:rPr lang="en-US" sz="2000" baseline="-25000" dirty="0">
                          <a:effectLst/>
                          <a:latin typeface="+mn-lt"/>
                        </a:rPr>
                        <a:t>2</a:t>
                      </a:r>
                      <a:r>
                        <a:rPr lang="en-US" sz="2000" dirty="0">
                          <a:effectLst/>
                          <a:latin typeface="+mn-lt"/>
                        </a:rPr>
                        <a:t>, Ton</a:t>
                      </a:r>
                      <a:endParaRPr lang="en-US" sz="2000" dirty="0">
                        <a:effectLst/>
                        <a:latin typeface="+mn-lt"/>
                        <a:ea typeface="Calibri" panose="020F0502020204030204" pitchFamily="34" charset="0"/>
                        <a:cs typeface="Arial" panose="020B0604020202020204" pitchFamily="34" charset="0"/>
                      </a:endParaRPr>
                    </a:p>
                  </a:txBody>
                  <a:tcPr marL="102870" marR="102870" marT="0" marB="0" anchor="ctr"/>
                </a:tc>
                <a:extLst>
                  <a:ext uri="{0D108BD9-81ED-4DB2-BD59-A6C34878D82A}">
                    <a16:rowId xmlns:a16="http://schemas.microsoft.com/office/drawing/2014/main" val="3017313114"/>
                  </a:ext>
                </a:extLst>
              </a:tr>
              <a:tr h="874243">
                <a:tc vMerge="1">
                  <a:txBody>
                    <a:bodyPr/>
                    <a:lstStyle/>
                    <a:p>
                      <a:endParaRPr lang="en-US"/>
                    </a:p>
                  </a:txBody>
                  <a:tcPr/>
                </a:tc>
                <a:tc>
                  <a:txBody>
                    <a:bodyPr/>
                    <a:lstStyle/>
                    <a:p>
                      <a:pPr marL="0" marR="0" algn="ctr">
                        <a:lnSpc>
                          <a:spcPct val="107000"/>
                        </a:lnSpc>
                        <a:spcBef>
                          <a:spcPts val="0"/>
                        </a:spcBef>
                        <a:spcAft>
                          <a:spcPts val="0"/>
                        </a:spcAft>
                      </a:pPr>
                      <a:r>
                        <a:rPr lang="en-US" sz="1600" dirty="0">
                          <a:effectLst/>
                          <a:latin typeface="+mn-lt"/>
                        </a:rPr>
                        <a:t>With SPP</a:t>
                      </a:r>
                      <a:endParaRPr lang="en-US" sz="1600" dirty="0">
                        <a:effectLst/>
                        <a:latin typeface="+mn-lt"/>
                        <a:ea typeface="Calibri" panose="020F0502020204030204" pitchFamily="34" charset="0"/>
                        <a:cs typeface="Arial" panose="020B0604020202020204" pitchFamily="34" charset="0"/>
                      </a:endParaRPr>
                    </a:p>
                  </a:txBody>
                  <a:tcPr marL="102870" marR="102870" marT="0" marB="0" anchor="ctr"/>
                </a:tc>
                <a:tc>
                  <a:txBody>
                    <a:bodyPr/>
                    <a:lstStyle/>
                    <a:p>
                      <a:pPr marL="0" marR="0" algn="ctr">
                        <a:lnSpc>
                          <a:spcPct val="107000"/>
                        </a:lnSpc>
                        <a:spcBef>
                          <a:spcPts val="0"/>
                        </a:spcBef>
                        <a:spcAft>
                          <a:spcPts val="0"/>
                        </a:spcAft>
                      </a:pPr>
                      <a:r>
                        <a:rPr lang="en-US" sz="1600" dirty="0">
                          <a:effectLst/>
                          <a:latin typeface="+mn-lt"/>
                        </a:rPr>
                        <a:t>Without SPP</a:t>
                      </a:r>
                      <a:endParaRPr lang="en-US" sz="1600" dirty="0">
                        <a:effectLst/>
                        <a:latin typeface="+mn-lt"/>
                        <a:ea typeface="Calibri" panose="020F0502020204030204" pitchFamily="34" charset="0"/>
                        <a:cs typeface="Arial" panose="020B0604020202020204" pitchFamily="34" charset="0"/>
                      </a:endParaRPr>
                    </a:p>
                  </a:txBody>
                  <a:tcPr marL="102870" marR="10287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28609035"/>
                  </a:ext>
                </a:extLst>
              </a:tr>
              <a:tr h="963897">
                <a:tc>
                  <a:txBody>
                    <a:bodyPr/>
                    <a:lstStyle/>
                    <a:p>
                      <a:pPr marL="0" marR="0" algn="ctr">
                        <a:lnSpc>
                          <a:spcPct val="107000"/>
                        </a:lnSpc>
                        <a:spcBef>
                          <a:spcPts val="0"/>
                        </a:spcBef>
                        <a:spcAft>
                          <a:spcPts val="0"/>
                        </a:spcAft>
                      </a:pPr>
                      <a:r>
                        <a:rPr lang="en-US" sz="2000" dirty="0">
                          <a:effectLst/>
                          <a:latin typeface="+mn-lt"/>
                        </a:rPr>
                        <a:t>2019</a:t>
                      </a:r>
                      <a:endParaRPr lang="en-US" sz="2000" dirty="0">
                        <a:effectLst/>
                        <a:latin typeface="+mn-lt"/>
                        <a:ea typeface="Calibri" panose="020F0502020204030204" pitchFamily="34" charset="0"/>
                        <a:cs typeface="Arial" panose="020B0604020202020204" pitchFamily="34" charset="0"/>
                      </a:endParaRPr>
                    </a:p>
                  </a:txBody>
                  <a:tcPr marL="102870" marR="102870" marT="0" marB="0" anchor="ctr"/>
                </a:tc>
                <a:tc>
                  <a:txBody>
                    <a:bodyPr/>
                    <a:lstStyle/>
                    <a:p>
                      <a:pPr marL="0" marR="0" algn="ctr">
                        <a:lnSpc>
                          <a:spcPct val="107000"/>
                        </a:lnSpc>
                        <a:spcBef>
                          <a:spcPts val="0"/>
                        </a:spcBef>
                        <a:spcAft>
                          <a:spcPts val="0"/>
                        </a:spcAft>
                      </a:pPr>
                      <a:r>
                        <a:rPr lang="en-US" sz="1600" dirty="0">
                          <a:effectLst/>
                          <a:latin typeface="+mn-lt"/>
                        </a:rPr>
                        <a:t>112,041</a:t>
                      </a:r>
                      <a:endParaRPr lang="en-US" sz="1600" dirty="0">
                        <a:effectLst/>
                        <a:latin typeface="+mn-lt"/>
                        <a:ea typeface="Calibri" panose="020F0502020204030204" pitchFamily="34" charset="0"/>
                        <a:cs typeface="Arial" panose="020B0604020202020204" pitchFamily="34" charset="0"/>
                      </a:endParaRPr>
                    </a:p>
                  </a:txBody>
                  <a:tcPr marL="102870" marR="102870" marT="0" marB="0" anchor="ctr"/>
                </a:tc>
                <a:tc>
                  <a:txBody>
                    <a:bodyPr/>
                    <a:lstStyle/>
                    <a:p>
                      <a:pPr marL="0" marR="0" algn="ctr" defTabSz="914400" rtl="0" eaLnBrk="1" fontAlgn="b" latinLnBrk="0" hangingPunct="1">
                        <a:lnSpc>
                          <a:spcPct val="107000"/>
                        </a:lnSpc>
                        <a:spcBef>
                          <a:spcPts val="0"/>
                        </a:spcBef>
                        <a:spcAft>
                          <a:spcPts val="0"/>
                        </a:spcAft>
                      </a:pPr>
                      <a:r>
                        <a:rPr lang="en-US" sz="1600" kern="1200" dirty="0">
                          <a:solidFill>
                            <a:schemeClr val="dk1"/>
                          </a:solidFill>
                          <a:effectLst/>
                          <a:latin typeface="+mn-lt"/>
                          <a:ea typeface="+mn-ea"/>
                          <a:cs typeface="+mn-cs"/>
                        </a:rPr>
                        <a:t>2,677,801</a:t>
                      </a:r>
                    </a:p>
                  </a:txBody>
                  <a:tcPr marL="14288" marR="14288" marT="14288" marB="0" anchor="ctr"/>
                </a:tc>
                <a:tc>
                  <a:txBody>
                    <a:bodyPr/>
                    <a:lstStyle/>
                    <a:p>
                      <a:pPr marL="0" marR="0" algn="ctr" defTabSz="914400" rtl="0" eaLnBrk="1" fontAlgn="b" latinLnBrk="0" hangingPunct="1">
                        <a:lnSpc>
                          <a:spcPct val="107000"/>
                        </a:lnSpc>
                        <a:spcBef>
                          <a:spcPts val="0"/>
                        </a:spcBef>
                        <a:spcAft>
                          <a:spcPts val="0"/>
                        </a:spcAft>
                      </a:pPr>
                      <a:r>
                        <a:rPr lang="en-US" sz="1600" kern="1200" dirty="0">
                          <a:solidFill>
                            <a:schemeClr val="dk1"/>
                          </a:solidFill>
                          <a:effectLst/>
                          <a:latin typeface="+mn-lt"/>
                          <a:ea typeface="+mn-ea"/>
                          <a:cs typeface="+mn-cs"/>
                        </a:rPr>
                        <a:t>2,565,760</a:t>
                      </a:r>
                    </a:p>
                  </a:txBody>
                  <a:tcPr marL="14288" marR="14288" marT="14288" marB="0" anchor="ctr"/>
                </a:tc>
                <a:tc>
                  <a:txBody>
                    <a:bodyPr/>
                    <a:lstStyle/>
                    <a:p>
                      <a:pPr marL="0" marR="0" algn="ctr">
                        <a:lnSpc>
                          <a:spcPct val="107000"/>
                        </a:lnSpc>
                        <a:spcBef>
                          <a:spcPts val="0"/>
                        </a:spcBef>
                        <a:spcAft>
                          <a:spcPts val="0"/>
                        </a:spcAft>
                      </a:pPr>
                      <a:r>
                        <a:rPr lang="en-US" sz="1600" dirty="0">
                          <a:effectLst/>
                          <a:latin typeface="+mn-lt"/>
                        </a:rPr>
                        <a:t>6,233</a:t>
                      </a:r>
                      <a:endParaRPr lang="en-US" sz="1600" dirty="0">
                        <a:effectLst/>
                        <a:latin typeface="+mn-lt"/>
                        <a:ea typeface="Calibri" panose="020F0502020204030204" pitchFamily="34" charset="0"/>
                        <a:cs typeface="Arial" panose="020B0604020202020204" pitchFamily="34" charset="0"/>
                      </a:endParaRPr>
                    </a:p>
                  </a:txBody>
                  <a:tcPr marL="102870" marR="102870" marT="0" marB="0" anchor="ctr"/>
                </a:tc>
                <a:extLst>
                  <a:ext uri="{0D108BD9-81ED-4DB2-BD59-A6C34878D82A}">
                    <a16:rowId xmlns:a16="http://schemas.microsoft.com/office/drawing/2014/main" val="579551510"/>
                  </a:ext>
                </a:extLst>
              </a:tr>
              <a:tr h="992644">
                <a:tc>
                  <a:txBody>
                    <a:bodyPr/>
                    <a:lstStyle/>
                    <a:p>
                      <a:pPr marL="0" marR="0" algn="ctr">
                        <a:lnSpc>
                          <a:spcPct val="107000"/>
                        </a:lnSpc>
                        <a:spcBef>
                          <a:spcPts val="0"/>
                        </a:spcBef>
                        <a:spcAft>
                          <a:spcPts val="0"/>
                        </a:spcAft>
                      </a:pPr>
                      <a:r>
                        <a:rPr lang="en-US" sz="2000" dirty="0">
                          <a:effectLst/>
                          <a:latin typeface="+mn-lt"/>
                        </a:rPr>
                        <a:t>2020</a:t>
                      </a:r>
                      <a:endParaRPr lang="en-US" sz="2000" dirty="0">
                        <a:effectLst/>
                        <a:latin typeface="+mn-lt"/>
                        <a:ea typeface="Calibri" panose="020F0502020204030204" pitchFamily="34" charset="0"/>
                        <a:cs typeface="Arial" panose="020B0604020202020204" pitchFamily="34" charset="0"/>
                      </a:endParaRPr>
                    </a:p>
                  </a:txBody>
                  <a:tcPr marL="102870" marR="102870" marT="0" marB="0" anchor="ctr"/>
                </a:tc>
                <a:tc>
                  <a:txBody>
                    <a:bodyPr/>
                    <a:lstStyle/>
                    <a:p>
                      <a:pPr marL="0" marR="0" algn="ctr">
                        <a:lnSpc>
                          <a:spcPct val="107000"/>
                        </a:lnSpc>
                        <a:spcBef>
                          <a:spcPts val="0"/>
                        </a:spcBef>
                        <a:spcAft>
                          <a:spcPts val="0"/>
                        </a:spcAft>
                      </a:pPr>
                      <a:r>
                        <a:rPr lang="en-US" sz="1600" dirty="0">
                          <a:effectLst/>
                          <a:latin typeface="+mn-lt"/>
                        </a:rPr>
                        <a:t>108,182</a:t>
                      </a:r>
                      <a:endParaRPr lang="en-US" sz="1600" dirty="0">
                        <a:effectLst/>
                        <a:latin typeface="+mn-lt"/>
                        <a:ea typeface="Calibri" panose="020F0502020204030204" pitchFamily="34" charset="0"/>
                        <a:cs typeface="Arial" panose="020B0604020202020204" pitchFamily="34" charset="0"/>
                      </a:endParaRPr>
                    </a:p>
                  </a:txBody>
                  <a:tcPr marL="102870" marR="102870" marT="0" marB="0" anchor="ctr"/>
                </a:tc>
                <a:tc>
                  <a:txBody>
                    <a:bodyPr/>
                    <a:lstStyle/>
                    <a:p>
                      <a:pPr marL="0" marR="0" algn="ctr" defTabSz="914400" rtl="0" eaLnBrk="1" fontAlgn="b" latinLnBrk="0" hangingPunct="1">
                        <a:lnSpc>
                          <a:spcPct val="107000"/>
                        </a:lnSpc>
                        <a:spcBef>
                          <a:spcPts val="0"/>
                        </a:spcBef>
                        <a:spcAft>
                          <a:spcPts val="0"/>
                        </a:spcAft>
                      </a:pPr>
                      <a:r>
                        <a:rPr lang="en-US" sz="1600" kern="1200" dirty="0">
                          <a:solidFill>
                            <a:schemeClr val="dk1"/>
                          </a:solidFill>
                          <a:effectLst/>
                          <a:latin typeface="+mn-lt"/>
                          <a:ea typeface="+mn-ea"/>
                          <a:cs typeface="+mn-cs"/>
                        </a:rPr>
                        <a:t>2,132,704</a:t>
                      </a:r>
                    </a:p>
                  </a:txBody>
                  <a:tcPr marL="14288" marR="14288" marT="14288" marB="0" anchor="ctr"/>
                </a:tc>
                <a:tc>
                  <a:txBody>
                    <a:bodyPr/>
                    <a:lstStyle/>
                    <a:p>
                      <a:pPr marL="0" marR="0" algn="ctr" defTabSz="914400" rtl="0" eaLnBrk="1" fontAlgn="b" latinLnBrk="0" hangingPunct="1">
                        <a:lnSpc>
                          <a:spcPct val="107000"/>
                        </a:lnSpc>
                        <a:spcBef>
                          <a:spcPts val="0"/>
                        </a:spcBef>
                        <a:spcAft>
                          <a:spcPts val="0"/>
                        </a:spcAft>
                      </a:pPr>
                      <a:r>
                        <a:rPr lang="en-US" sz="1600" kern="1200" dirty="0">
                          <a:solidFill>
                            <a:schemeClr val="dk1"/>
                          </a:solidFill>
                          <a:effectLst/>
                          <a:latin typeface="+mn-lt"/>
                          <a:ea typeface="+mn-ea"/>
                          <a:cs typeface="+mn-cs"/>
                        </a:rPr>
                        <a:t>2,024,522</a:t>
                      </a:r>
                    </a:p>
                  </a:txBody>
                  <a:tcPr marL="14288" marR="14288" marT="14288" marB="0" anchor="ctr"/>
                </a:tc>
                <a:tc>
                  <a:txBody>
                    <a:bodyPr/>
                    <a:lstStyle/>
                    <a:p>
                      <a:pPr marL="0" marR="0" algn="ctr">
                        <a:lnSpc>
                          <a:spcPct val="107000"/>
                        </a:lnSpc>
                        <a:spcBef>
                          <a:spcPts val="0"/>
                        </a:spcBef>
                        <a:spcAft>
                          <a:spcPts val="0"/>
                        </a:spcAft>
                      </a:pPr>
                      <a:r>
                        <a:rPr lang="en-US" sz="1600" dirty="0">
                          <a:effectLst/>
                          <a:latin typeface="+mn-lt"/>
                        </a:rPr>
                        <a:t>6,087</a:t>
                      </a:r>
                      <a:endParaRPr lang="en-US" sz="1600" dirty="0">
                        <a:effectLst/>
                        <a:latin typeface="+mn-lt"/>
                        <a:ea typeface="Calibri" panose="020F0502020204030204" pitchFamily="34" charset="0"/>
                        <a:cs typeface="Arial" panose="020B0604020202020204" pitchFamily="34" charset="0"/>
                      </a:endParaRPr>
                    </a:p>
                  </a:txBody>
                  <a:tcPr marL="102870" marR="102870" marT="0" marB="0" anchor="ctr"/>
                </a:tc>
                <a:extLst>
                  <a:ext uri="{0D108BD9-81ED-4DB2-BD59-A6C34878D82A}">
                    <a16:rowId xmlns:a16="http://schemas.microsoft.com/office/drawing/2014/main" val="4096801319"/>
                  </a:ext>
                </a:extLst>
              </a:tr>
              <a:tr h="909924">
                <a:tc>
                  <a:txBody>
                    <a:bodyPr/>
                    <a:lstStyle/>
                    <a:p>
                      <a:pPr marL="0" marR="0" algn="ctr">
                        <a:lnSpc>
                          <a:spcPct val="107000"/>
                        </a:lnSpc>
                        <a:spcBef>
                          <a:spcPts val="0"/>
                        </a:spcBef>
                        <a:spcAft>
                          <a:spcPts val="0"/>
                        </a:spcAft>
                      </a:pPr>
                      <a:r>
                        <a:rPr lang="en-US" sz="2000" dirty="0">
                          <a:effectLst/>
                          <a:latin typeface="+mn-lt"/>
                        </a:rPr>
                        <a:t>2021</a:t>
                      </a:r>
                      <a:endParaRPr lang="en-US" sz="2000" dirty="0">
                        <a:effectLst/>
                        <a:latin typeface="+mn-lt"/>
                        <a:ea typeface="Calibri" panose="020F0502020204030204" pitchFamily="34" charset="0"/>
                        <a:cs typeface="Arial" panose="020B0604020202020204" pitchFamily="34" charset="0"/>
                      </a:endParaRPr>
                    </a:p>
                  </a:txBody>
                  <a:tcPr marL="102870" marR="102870" marT="0" marB="0" anchor="ctr"/>
                </a:tc>
                <a:tc>
                  <a:txBody>
                    <a:bodyPr/>
                    <a:lstStyle/>
                    <a:p>
                      <a:pPr marL="0" marR="0" algn="ctr">
                        <a:lnSpc>
                          <a:spcPct val="107000"/>
                        </a:lnSpc>
                        <a:spcBef>
                          <a:spcPts val="0"/>
                        </a:spcBef>
                        <a:spcAft>
                          <a:spcPts val="0"/>
                        </a:spcAft>
                      </a:pPr>
                      <a:r>
                        <a:rPr lang="en-US" sz="1600" dirty="0">
                          <a:effectLst/>
                          <a:latin typeface="+mn-lt"/>
                        </a:rPr>
                        <a:t>137,238</a:t>
                      </a:r>
                      <a:endParaRPr lang="en-US" sz="1600" dirty="0">
                        <a:effectLst/>
                        <a:latin typeface="+mn-lt"/>
                        <a:ea typeface="Calibri" panose="020F0502020204030204" pitchFamily="34" charset="0"/>
                        <a:cs typeface="Arial" panose="020B0604020202020204" pitchFamily="34" charset="0"/>
                      </a:endParaRPr>
                    </a:p>
                  </a:txBody>
                  <a:tcPr marL="102870" marR="102870" marT="0" marB="0" anchor="ctr"/>
                </a:tc>
                <a:tc>
                  <a:txBody>
                    <a:bodyPr/>
                    <a:lstStyle/>
                    <a:p>
                      <a:pPr marL="0" marR="0" algn="ctr" defTabSz="914400" rtl="0" eaLnBrk="1" fontAlgn="b" latinLnBrk="0" hangingPunct="1">
                        <a:lnSpc>
                          <a:spcPct val="107000"/>
                        </a:lnSpc>
                        <a:spcBef>
                          <a:spcPts val="0"/>
                        </a:spcBef>
                        <a:spcAft>
                          <a:spcPts val="0"/>
                        </a:spcAft>
                      </a:pPr>
                      <a:r>
                        <a:rPr lang="en-US" sz="1600" kern="1200" dirty="0">
                          <a:solidFill>
                            <a:schemeClr val="dk1"/>
                          </a:solidFill>
                          <a:effectLst/>
                          <a:latin typeface="+mn-lt"/>
                          <a:ea typeface="+mn-ea"/>
                          <a:cs typeface="+mn-cs"/>
                        </a:rPr>
                        <a:t>3,654,179</a:t>
                      </a:r>
                    </a:p>
                  </a:txBody>
                  <a:tcPr marL="14288" marR="14288" marT="14288" marB="0" anchor="ctr"/>
                </a:tc>
                <a:tc>
                  <a:txBody>
                    <a:bodyPr/>
                    <a:lstStyle/>
                    <a:p>
                      <a:pPr marL="0" marR="0" algn="ctr" defTabSz="914400" rtl="0" eaLnBrk="1" fontAlgn="b" latinLnBrk="0" hangingPunct="1">
                        <a:lnSpc>
                          <a:spcPct val="107000"/>
                        </a:lnSpc>
                        <a:spcBef>
                          <a:spcPts val="0"/>
                        </a:spcBef>
                        <a:spcAft>
                          <a:spcPts val="0"/>
                        </a:spcAft>
                      </a:pPr>
                      <a:r>
                        <a:rPr lang="en-US" sz="1600" kern="1200" dirty="0">
                          <a:solidFill>
                            <a:schemeClr val="dk1"/>
                          </a:solidFill>
                          <a:effectLst/>
                          <a:latin typeface="+mn-lt"/>
                          <a:ea typeface="+mn-ea"/>
                          <a:cs typeface="+mn-cs"/>
                        </a:rPr>
                        <a:t>3,516,941</a:t>
                      </a:r>
                    </a:p>
                  </a:txBody>
                  <a:tcPr marL="14288" marR="14288" marT="14288" marB="0" anchor="ctr"/>
                </a:tc>
                <a:tc>
                  <a:txBody>
                    <a:bodyPr/>
                    <a:lstStyle/>
                    <a:p>
                      <a:pPr marL="0" marR="0" algn="ctr">
                        <a:lnSpc>
                          <a:spcPct val="107000"/>
                        </a:lnSpc>
                        <a:spcBef>
                          <a:spcPts val="0"/>
                        </a:spcBef>
                        <a:spcAft>
                          <a:spcPts val="0"/>
                        </a:spcAft>
                      </a:pPr>
                      <a:r>
                        <a:rPr lang="en-US" sz="1600" dirty="0">
                          <a:effectLst/>
                          <a:latin typeface="+mn-lt"/>
                        </a:rPr>
                        <a:t>7,531</a:t>
                      </a:r>
                      <a:endParaRPr lang="en-US" sz="1600" dirty="0">
                        <a:effectLst/>
                        <a:latin typeface="+mn-lt"/>
                        <a:ea typeface="Calibri" panose="020F0502020204030204" pitchFamily="34" charset="0"/>
                        <a:cs typeface="Arial" panose="020B0604020202020204" pitchFamily="34" charset="0"/>
                      </a:endParaRPr>
                    </a:p>
                  </a:txBody>
                  <a:tcPr marL="102870" marR="102870" marT="0" marB="0" anchor="ctr"/>
                </a:tc>
                <a:extLst>
                  <a:ext uri="{0D108BD9-81ED-4DB2-BD59-A6C34878D82A}">
                    <a16:rowId xmlns:a16="http://schemas.microsoft.com/office/drawing/2014/main" val="2636632604"/>
                  </a:ext>
                </a:extLst>
              </a:tr>
              <a:tr h="909924">
                <a:tc>
                  <a:txBody>
                    <a:bodyPr/>
                    <a:lstStyle/>
                    <a:p>
                      <a:pPr marL="0" marR="0" algn="ctr">
                        <a:lnSpc>
                          <a:spcPct val="107000"/>
                        </a:lnSpc>
                        <a:spcBef>
                          <a:spcPts val="0"/>
                        </a:spcBef>
                        <a:spcAft>
                          <a:spcPts val="0"/>
                        </a:spcAft>
                      </a:pPr>
                      <a:r>
                        <a:rPr lang="en-US" sz="2000" dirty="0">
                          <a:effectLst/>
                          <a:latin typeface="+mn-lt"/>
                        </a:rPr>
                        <a:t>2022</a:t>
                      </a:r>
                      <a:endParaRPr lang="en-US" sz="2000" dirty="0">
                        <a:effectLst/>
                        <a:latin typeface="+mn-lt"/>
                        <a:ea typeface="Calibri" panose="020F0502020204030204" pitchFamily="34" charset="0"/>
                        <a:cs typeface="Arial" panose="020B0604020202020204" pitchFamily="34" charset="0"/>
                      </a:endParaRPr>
                    </a:p>
                  </a:txBody>
                  <a:tcPr marL="102870" marR="102870" marT="0" marB="0" anchor="ctr"/>
                </a:tc>
                <a:tc>
                  <a:txBody>
                    <a:bodyPr/>
                    <a:lstStyle/>
                    <a:p>
                      <a:pPr marL="0" marR="0" algn="ctr">
                        <a:lnSpc>
                          <a:spcPct val="107000"/>
                        </a:lnSpc>
                        <a:spcBef>
                          <a:spcPts val="0"/>
                        </a:spcBef>
                        <a:spcAft>
                          <a:spcPts val="0"/>
                        </a:spcAft>
                      </a:pPr>
                      <a:r>
                        <a:rPr lang="en-US" sz="1600" dirty="0">
                          <a:effectLst/>
                          <a:latin typeface="+mn-lt"/>
                        </a:rPr>
                        <a:t>127,778</a:t>
                      </a:r>
                      <a:endParaRPr lang="en-US" sz="1600" dirty="0">
                        <a:effectLst/>
                        <a:latin typeface="+mn-lt"/>
                        <a:ea typeface="Calibri" panose="020F0502020204030204" pitchFamily="34" charset="0"/>
                        <a:cs typeface="Arial" panose="020B0604020202020204" pitchFamily="34" charset="0"/>
                      </a:endParaRPr>
                    </a:p>
                  </a:txBody>
                  <a:tcPr marL="102870" marR="102870" marT="0" marB="0" anchor="ctr"/>
                </a:tc>
                <a:tc>
                  <a:txBody>
                    <a:bodyPr/>
                    <a:lstStyle/>
                    <a:p>
                      <a:pPr marL="0" marR="0" algn="ctr" defTabSz="914400" rtl="0" eaLnBrk="1" fontAlgn="b" latinLnBrk="0" hangingPunct="1">
                        <a:lnSpc>
                          <a:spcPct val="107000"/>
                        </a:lnSpc>
                        <a:spcBef>
                          <a:spcPts val="0"/>
                        </a:spcBef>
                        <a:spcAft>
                          <a:spcPts val="0"/>
                        </a:spcAft>
                      </a:pPr>
                      <a:r>
                        <a:rPr lang="en-US" sz="1600" kern="1200" dirty="0">
                          <a:solidFill>
                            <a:schemeClr val="dk1"/>
                          </a:solidFill>
                          <a:effectLst/>
                          <a:latin typeface="+mn-lt"/>
                          <a:ea typeface="+mn-ea"/>
                          <a:cs typeface="+mn-cs"/>
                        </a:rPr>
                        <a:t>3,125,207</a:t>
                      </a:r>
                    </a:p>
                  </a:txBody>
                  <a:tcPr marL="14288" marR="14288" marT="14288" marB="0" anchor="ctr"/>
                </a:tc>
                <a:tc>
                  <a:txBody>
                    <a:bodyPr/>
                    <a:lstStyle/>
                    <a:p>
                      <a:pPr marL="0" marR="0" algn="ctr" defTabSz="914400" rtl="0" eaLnBrk="1" fontAlgn="b" latinLnBrk="0" hangingPunct="1">
                        <a:lnSpc>
                          <a:spcPct val="107000"/>
                        </a:lnSpc>
                        <a:spcBef>
                          <a:spcPts val="0"/>
                        </a:spcBef>
                        <a:spcAft>
                          <a:spcPts val="0"/>
                        </a:spcAft>
                      </a:pPr>
                      <a:r>
                        <a:rPr lang="en-US" sz="1600" kern="1200" dirty="0">
                          <a:solidFill>
                            <a:schemeClr val="dk1"/>
                          </a:solidFill>
                          <a:effectLst/>
                          <a:latin typeface="+mn-lt"/>
                          <a:ea typeface="+mn-ea"/>
                          <a:cs typeface="+mn-cs"/>
                        </a:rPr>
                        <a:t>2,997,429</a:t>
                      </a:r>
                    </a:p>
                  </a:txBody>
                  <a:tcPr marL="14288" marR="14288" marT="14288" marB="0" anchor="ctr"/>
                </a:tc>
                <a:tc>
                  <a:txBody>
                    <a:bodyPr/>
                    <a:lstStyle/>
                    <a:p>
                      <a:pPr marL="0" marR="0" algn="ctr">
                        <a:lnSpc>
                          <a:spcPct val="107000"/>
                        </a:lnSpc>
                        <a:spcBef>
                          <a:spcPts val="0"/>
                        </a:spcBef>
                        <a:spcAft>
                          <a:spcPts val="0"/>
                        </a:spcAft>
                      </a:pPr>
                      <a:r>
                        <a:rPr lang="en-US" sz="1600" dirty="0">
                          <a:effectLst/>
                          <a:latin typeface="+mn-lt"/>
                        </a:rPr>
                        <a:t>7,062</a:t>
                      </a:r>
                      <a:endParaRPr lang="en-US" sz="1600" dirty="0">
                        <a:effectLst/>
                        <a:latin typeface="+mn-lt"/>
                        <a:ea typeface="Calibri" panose="020F0502020204030204" pitchFamily="34" charset="0"/>
                        <a:cs typeface="Arial" panose="020B0604020202020204" pitchFamily="34" charset="0"/>
                      </a:endParaRPr>
                    </a:p>
                  </a:txBody>
                  <a:tcPr marL="102870" marR="102870" marT="0" marB="0" anchor="ctr"/>
                </a:tc>
                <a:extLst>
                  <a:ext uri="{0D108BD9-81ED-4DB2-BD59-A6C34878D82A}">
                    <a16:rowId xmlns:a16="http://schemas.microsoft.com/office/drawing/2014/main" val="2628849392"/>
                  </a:ext>
                </a:extLst>
              </a:tr>
              <a:tr h="810659">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dirty="0">
                          <a:effectLst/>
                          <a:latin typeface="+mn-lt"/>
                        </a:rPr>
                        <a:t>2023</a:t>
                      </a:r>
                    </a:p>
                  </a:txBody>
                  <a:tcPr marL="102870" marR="102870" marT="0" marB="0" anchor="ctr"/>
                </a:tc>
                <a:tc>
                  <a:txBody>
                    <a:bodyPr/>
                    <a:lstStyle/>
                    <a:p>
                      <a:pPr marL="0" marR="0" algn="ctr" defTabSz="914400" rtl="0" eaLnBrk="1" fontAlgn="b" latinLnBrk="0" hangingPunct="1">
                        <a:lnSpc>
                          <a:spcPct val="107000"/>
                        </a:lnSpc>
                        <a:spcBef>
                          <a:spcPts val="0"/>
                        </a:spcBef>
                        <a:spcAft>
                          <a:spcPts val="0"/>
                        </a:spcAft>
                      </a:pPr>
                      <a:r>
                        <a:rPr lang="en-US" sz="1600" kern="1200" dirty="0">
                          <a:solidFill>
                            <a:schemeClr val="dk1"/>
                          </a:solidFill>
                          <a:effectLst/>
                          <a:latin typeface="+mn-lt"/>
                          <a:ea typeface="+mn-ea"/>
                          <a:cs typeface="+mn-cs"/>
                        </a:rPr>
                        <a:t>295,274</a:t>
                      </a:r>
                    </a:p>
                  </a:txBody>
                  <a:tcPr marL="9525" marR="9525" marT="9525" marB="0" anchor="ctr"/>
                </a:tc>
                <a:tc>
                  <a:txBody>
                    <a:bodyPr/>
                    <a:lstStyle/>
                    <a:p>
                      <a:pPr marL="0" marR="0" algn="ctr" defTabSz="914400" rtl="0" eaLnBrk="1" fontAlgn="b" latinLnBrk="0" hangingPunct="1">
                        <a:lnSpc>
                          <a:spcPct val="107000"/>
                        </a:lnSpc>
                        <a:spcBef>
                          <a:spcPts val="0"/>
                        </a:spcBef>
                        <a:spcAft>
                          <a:spcPts val="0"/>
                        </a:spcAft>
                      </a:pPr>
                      <a:r>
                        <a:rPr lang="en-US" sz="1600" kern="1200" dirty="0">
                          <a:solidFill>
                            <a:schemeClr val="dk1"/>
                          </a:solidFill>
                          <a:effectLst/>
                          <a:latin typeface="+mn-lt"/>
                          <a:ea typeface="+mn-ea"/>
                          <a:cs typeface="+mn-cs"/>
                        </a:rPr>
                        <a:t>4,036,313</a:t>
                      </a:r>
                    </a:p>
                  </a:txBody>
                  <a:tcPr marL="9525" marR="9525" marT="9525" marB="0" anchor="ctr"/>
                </a:tc>
                <a:tc>
                  <a:txBody>
                    <a:bodyPr/>
                    <a:lstStyle/>
                    <a:p>
                      <a:pPr marL="0" marR="0" algn="ctr" defTabSz="914400" rtl="0" eaLnBrk="1" fontAlgn="b" latinLnBrk="0" hangingPunct="1">
                        <a:lnSpc>
                          <a:spcPct val="107000"/>
                        </a:lnSpc>
                        <a:spcBef>
                          <a:spcPts val="0"/>
                        </a:spcBef>
                        <a:spcAft>
                          <a:spcPts val="0"/>
                        </a:spcAft>
                      </a:pPr>
                      <a:r>
                        <a:rPr lang="en-US" sz="1600" kern="1200" dirty="0">
                          <a:solidFill>
                            <a:schemeClr val="dk1"/>
                          </a:solidFill>
                          <a:effectLst/>
                          <a:latin typeface="+mn-lt"/>
                          <a:ea typeface="+mn-ea"/>
                          <a:cs typeface="+mn-cs"/>
                        </a:rPr>
                        <a:t>3,741,039</a:t>
                      </a:r>
                    </a:p>
                  </a:txBody>
                  <a:tcPr marL="9525" marR="9525" marT="9525" marB="0" anchor="ctr"/>
                </a:tc>
                <a:tc>
                  <a:txBody>
                    <a:bodyPr/>
                    <a:lstStyle/>
                    <a:p>
                      <a:pPr marL="0" marR="0" algn="ctr" defTabSz="914400" rtl="0" eaLnBrk="1" fontAlgn="b" latinLnBrk="0" hangingPunct="1">
                        <a:lnSpc>
                          <a:spcPct val="107000"/>
                        </a:lnSpc>
                        <a:spcBef>
                          <a:spcPts val="0"/>
                        </a:spcBef>
                        <a:spcAft>
                          <a:spcPts val="0"/>
                        </a:spcAft>
                      </a:pPr>
                      <a:r>
                        <a:rPr lang="en-US" sz="1600" kern="1200" dirty="0">
                          <a:solidFill>
                            <a:schemeClr val="dk1"/>
                          </a:solidFill>
                          <a:effectLst/>
                          <a:latin typeface="+mn-lt"/>
                          <a:ea typeface="+mn-ea"/>
                          <a:cs typeface="+mn-cs"/>
                        </a:rPr>
                        <a:t>7,021</a:t>
                      </a:r>
                    </a:p>
                  </a:txBody>
                  <a:tcPr marL="9525" marR="9525" marT="9525" marB="0" anchor="ctr"/>
                </a:tc>
                <a:extLst>
                  <a:ext uri="{0D108BD9-81ED-4DB2-BD59-A6C34878D82A}">
                    <a16:rowId xmlns:a16="http://schemas.microsoft.com/office/drawing/2014/main" val="3306987452"/>
                  </a:ext>
                </a:extLst>
              </a:tr>
              <a:tr h="66501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dirty="0">
                          <a:effectLst/>
                          <a:latin typeface="+mn-lt"/>
                        </a:rPr>
                        <a:t>2024</a:t>
                      </a:r>
                    </a:p>
                  </a:txBody>
                  <a:tcPr marL="102870" marR="102870" marT="0" marB="0" anchor="ctr"/>
                </a:tc>
                <a:tc>
                  <a:txBody>
                    <a:bodyPr/>
                    <a:lstStyle/>
                    <a:p>
                      <a:pPr marL="0" marR="0" algn="ctr" defTabSz="914400" rtl="0" eaLnBrk="1" fontAlgn="b" latinLnBrk="0" hangingPunct="1">
                        <a:lnSpc>
                          <a:spcPct val="107000"/>
                        </a:lnSpc>
                        <a:spcBef>
                          <a:spcPts val="0"/>
                        </a:spcBef>
                        <a:spcAft>
                          <a:spcPts val="0"/>
                        </a:spcAft>
                      </a:pPr>
                      <a:r>
                        <a:rPr lang="en-GB" sz="1600" kern="1200" dirty="0">
                          <a:solidFill>
                            <a:schemeClr val="dk1"/>
                          </a:solidFill>
                          <a:effectLst/>
                          <a:latin typeface="+mn-lt"/>
                          <a:ea typeface="+mn-ea"/>
                          <a:cs typeface="+mn-cs"/>
                        </a:rPr>
                        <a:t>353,219</a:t>
                      </a:r>
                    </a:p>
                  </a:txBody>
                  <a:tcPr marL="11430" marR="11430" marT="11430" marB="0" anchor="ctr"/>
                </a:tc>
                <a:tc>
                  <a:txBody>
                    <a:bodyPr/>
                    <a:lstStyle/>
                    <a:p>
                      <a:pPr marL="0" marR="0" algn="ctr" defTabSz="914400" rtl="0" eaLnBrk="1" fontAlgn="b" latinLnBrk="0" hangingPunct="1">
                        <a:lnSpc>
                          <a:spcPct val="107000"/>
                        </a:lnSpc>
                        <a:spcBef>
                          <a:spcPts val="0"/>
                        </a:spcBef>
                        <a:spcAft>
                          <a:spcPts val="0"/>
                        </a:spcAft>
                      </a:pPr>
                      <a:r>
                        <a:rPr lang="en-GB" sz="1600" kern="1200" dirty="0">
                          <a:solidFill>
                            <a:schemeClr val="dk1"/>
                          </a:solidFill>
                          <a:effectLst/>
                          <a:latin typeface="+mn-lt"/>
                          <a:ea typeface="+mn-ea"/>
                          <a:cs typeface="+mn-cs"/>
                        </a:rPr>
                        <a:t>4,356,952</a:t>
                      </a:r>
                    </a:p>
                  </a:txBody>
                  <a:tcPr marL="11430" marR="11430" marT="11430" marB="0" anchor="ctr"/>
                </a:tc>
                <a:tc>
                  <a:txBody>
                    <a:bodyPr/>
                    <a:lstStyle/>
                    <a:p>
                      <a:pPr marL="0" marR="0" algn="ctr" defTabSz="914400" rtl="0" eaLnBrk="1" fontAlgn="b" latinLnBrk="0" hangingPunct="1">
                        <a:lnSpc>
                          <a:spcPct val="107000"/>
                        </a:lnSpc>
                        <a:spcBef>
                          <a:spcPts val="0"/>
                        </a:spcBef>
                        <a:spcAft>
                          <a:spcPts val="0"/>
                        </a:spcAft>
                      </a:pPr>
                      <a:r>
                        <a:rPr lang="en-GB" sz="1600" kern="1200" dirty="0">
                          <a:solidFill>
                            <a:schemeClr val="dk1"/>
                          </a:solidFill>
                          <a:effectLst/>
                          <a:latin typeface="+mn-lt"/>
                          <a:ea typeface="+mn-ea"/>
                          <a:cs typeface="+mn-cs"/>
                        </a:rPr>
                        <a:t>4,003,733</a:t>
                      </a:r>
                    </a:p>
                  </a:txBody>
                  <a:tcPr marL="11430" marR="11430" marT="11430" marB="0" anchor="ctr"/>
                </a:tc>
                <a:tc>
                  <a:txBody>
                    <a:bodyPr/>
                    <a:lstStyle/>
                    <a:p>
                      <a:pPr marL="0" marR="0" algn="ctr" defTabSz="914400" rtl="0" eaLnBrk="1" fontAlgn="b" latinLnBrk="0" hangingPunct="1">
                        <a:lnSpc>
                          <a:spcPct val="107000"/>
                        </a:lnSpc>
                        <a:spcBef>
                          <a:spcPts val="0"/>
                        </a:spcBef>
                        <a:spcAft>
                          <a:spcPts val="0"/>
                        </a:spcAft>
                      </a:pPr>
                      <a:r>
                        <a:rPr lang="en-GB" sz="1600" kern="1200" dirty="0">
                          <a:solidFill>
                            <a:schemeClr val="dk1"/>
                          </a:solidFill>
                          <a:effectLst/>
                          <a:latin typeface="+mn-lt"/>
                          <a:ea typeface="+mn-ea"/>
                          <a:cs typeface="+mn-cs"/>
                        </a:rPr>
                        <a:t>7,134</a:t>
                      </a:r>
                    </a:p>
                  </a:txBody>
                  <a:tcPr marL="11430" marR="11430" marT="11430" marB="0" anchor="ctr"/>
                </a:tc>
                <a:extLst>
                  <a:ext uri="{0D108BD9-81ED-4DB2-BD59-A6C34878D82A}">
                    <a16:rowId xmlns:a16="http://schemas.microsoft.com/office/drawing/2014/main" val="260399611"/>
                  </a:ext>
                </a:extLst>
              </a:tr>
              <a:tr h="11181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dirty="0">
                          <a:effectLst/>
                          <a:latin typeface="+mn-lt"/>
                        </a:rPr>
                        <a:t>2025</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dirty="0">
                          <a:effectLst/>
                          <a:latin typeface="+mn-lt"/>
                        </a:rPr>
                        <a:t>Jan-Sept</a:t>
                      </a:r>
                    </a:p>
                  </a:txBody>
                  <a:tcPr marL="102870" marR="102870" marT="0" marB="0" anchor="ctr"/>
                </a:tc>
                <a:tc>
                  <a:txBody>
                    <a:bodyPr/>
                    <a:lstStyle/>
                    <a:p>
                      <a:pPr marL="0" marR="0" algn="ctr" defTabSz="914400" rtl="0" eaLnBrk="1" fontAlgn="b" latinLnBrk="0" hangingPunct="1">
                        <a:lnSpc>
                          <a:spcPct val="107000"/>
                        </a:lnSpc>
                        <a:spcBef>
                          <a:spcPts val="0"/>
                        </a:spcBef>
                        <a:spcAft>
                          <a:spcPts val="0"/>
                        </a:spcAft>
                      </a:pPr>
                      <a:r>
                        <a:rPr lang="en-GB" sz="1600" kern="1200" dirty="0">
                          <a:solidFill>
                            <a:schemeClr val="dk1"/>
                          </a:solidFill>
                          <a:effectLst/>
                          <a:latin typeface="+mn-lt"/>
                          <a:ea typeface="+mn-ea"/>
                          <a:cs typeface="+mn-cs"/>
                        </a:rPr>
                        <a:t>264,167</a:t>
                      </a:r>
                    </a:p>
                  </a:txBody>
                  <a:tcPr marL="7620" marR="7620" marT="7620" marB="0" anchor="ctr"/>
                </a:tc>
                <a:tc>
                  <a:txBody>
                    <a:bodyPr/>
                    <a:lstStyle/>
                    <a:p>
                      <a:pPr marL="0" marR="0" algn="ctr" defTabSz="914400" rtl="0" eaLnBrk="1" fontAlgn="b" latinLnBrk="0" hangingPunct="1">
                        <a:lnSpc>
                          <a:spcPct val="107000"/>
                        </a:lnSpc>
                        <a:spcBef>
                          <a:spcPts val="0"/>
                        </a:spcBef>
                        <a:spcAft>
                          <a:spcPts val="0"/>
                        </a:spcAft>
                      </a:pPr>
                      <a:r>
                        <a:rPr lang="en-GB" sz="1600" kern="1200" dirty="0">
                          <a:solidFill>
                            <a:schemeClr val="dk1"/>
                          </a:solidFill>
                          <a:effectLst/>
                          <a:latin typeface="+mn-lt"/>
                          <a:ea typeface="+mn-ea"/>
                          <a:cs typeface="+mn-cs"/>
                        </a:rPr>
                        <a:t>2,546,991</a:t>
                      </a:r>
                    </a:p>
                  </a:txBody>
                  <a:tcPr marL="7620" marR="7620" marT="7620" marB="0" anchor="ctr"/>
                </a:tc>
                <a:tc>
                  <a:txBody>
                    <a:bodyPr/>
                    <a:lstStyle/>
                    <a:p>
                      <a:pPr marL="0" marR="0" algn="ctr" defTabSz="914400" rtl="0" eaLnBrk="1" fontAlgn="b" latinLnBrk="0" hangingPunct="1">
                        <a:lnSpc>
                          <a:spcPct val="107000"/>
                        </a:lnSpc>
                        <a:spcBef>
                          <a:spcPts val="0"/>
                        </a:spcBef>
                        <a:spcAft>
                          <a:spcPts val="0"/>
                        </a:spcAft>
                      </a:pPr>
                      <a:r>
                        <a:rPr lang="en-GB" sz="1600" kern="1200" dirty="0">
                          <a:solidFill>
                            <a:schemeClr val="dk1"/>
                          </a:solidFill>
                          <a:effectLst/>
                          <a:latin typeface="+mn-lt"/>
                          <a:ea typeface="+mn-ea"/>
                          <a:cs typeface="+mn-cs"/>
                        </a:rPr>
                        <a:t>2,603,798</a:t>
                      </a:r>
                    </a:p>
                  </a:txBody>
                  <a:tcPr marL="7620" marR="7620" marT="7620" marB="0" anchor="ctr"/>
                </a:tc>
                <a:tc>
                  <a:txBody>
                    <a:bodyPr/>
                    <a:lstStyle/>
                    <a:p>
                      <a:pPr marL="0" marR="0" algn="ctr" defTabSz="914400" rtl="0" eaLnBrk="1" fontAlgn="b" latinLnBrk="0" hangingPunct="1">
                        <a:lnSpc>
                          <a:spcPct val="107000"/>
                        </a:lnSpc>
                        <a:spcBef>
                          <a:spcPts val="0"/>
                        </a:spcBef>
                        <a:spcAft>
                          <a:spcPts val="0"/>
                        </a:spcAft>
                      </a:pPr>
                      <a:r>
                        <a:rPr lang="en-GB" sz="1600" kern="1200" dirty="0">
                          <a:solidFill>
                            <a:schemeClr val="dk1"/>
                          </a:solidFill>
                          <a:effectLst/>
                          <a:latin typeface="+mn-lt"/>
                          <a:ea typeface="+mn-ea"/>
                          <a:cs typeface="+mn-cs"/>
                        </a:rPr>
                        <a:t>5,397</a:t>
                      </a:r>
                    </a:p>
                  </a:txBody>
                  <a:tcPr marL="7620" marR="7620" marT="7620" marB="0" anchor="ctr"/>
                </a:tc>
                <a:extLst>
                  <a:ext uri="{0D108BD9-81ED-4DB2-BD59-A6C34878D82A}">
                    <a16:rowId xmlns:a16="http://schemas.microsoft.com/office/drawing/2014/main" val="2500271607"/>
                  </a:ext>
                </a:extLst>
              </a:tr>
              <a:tr h="1105950">
                <a:tc>
                  <a:txBody>
                    <a:bodyPr/>
                    <a:lstStyle/>
                    <a:p>
                      <a:pPr marL="0" marR="0" algn="ctr">
                        <a:lnSpc>
                          <a:spcPct val="107000"/>
                        </a:lnSpc>
                        <a:spcBef>
                          <a:spcPts val="0"/>
                        </a:spcBef>
                        <a:spcAft>
                          <a:spcPts val="0"/>
                        </a:spcAft>
                      </a:pPr>
                      <a:r>
                        <a:rPr lang="en-US" sz="2000" dirty="0">
                          <a:effectLst/>
                          <a:latin typeface="+mn-lt"/>
                        </a:rPr>
                        <a:t>Total</a:t>
                      </a:r>
                      <a:endParaRPr lang="en-US" sz="2000" dirty="0">
                        <a:effectLst/>
                        <a:latin typeface="+mn-lt"/>
                        <a:ea typeface="Calibri" panose="020F0502020204030204" pitchFamily="34" charset="0"/>
                        <a:cs typeface="Arial" panose="020B0604020202020204" pitchFamily="34" charset="0"/>
                      </a:endParaRPr>
                    </a:p>
                  </a:txBody>
                  <a:tcPr marL="102870" marR="102870" marT="0" marB="0" anchor="ctr"/>
                </a:tc>
                <a:tc>
                  <a:txBody>
                    <a:bodyPr/>
                    <a:lstStyle/>
                    <a:p>
                      <a:pPr marL="0" algn="ctr" defTabSz="914400" rtl="0" eaLnBrk="1" fontAlgn="b" latinLnBrk="0" hangingPunct="1"/>
                      <a:r>
                        <a:rPr lang="en-GB" sz="1600" b="1" i="0" u="none" strike="noStrike" kern="1200" dirty="0">
                          <a:solidFill>
                            <a:srgbClr val="000000"/>
                          </a:solidFill>
                          <a:effectLst/>
                          <a:latin typeface="+mn-lt"/>
                          <a:ea typeface="+mn-ea"/>
                          <a:cs typeface="+mn-cs"/>
                        </a:rPr>
                        <a:t>1,397,900</a:t>
                      </a:r>
                    </a:p>
                  </a:txBody>
                  <a:tcPr marL="7620" marR="7620" marT="7620" marB="0" anchor="ctr"/>
                </a:tc>
                <a:tc>
                  <a:txBody>
                    <a:bodyPr/>
                    <a:lstStyle/>
                    <a:p>
                      <a:pPr marL="0" algn="ctr" defTabSz="914400" rtl="0" eaLnBrk="1" fontAlgn="b" latinLnBrk="0" hangingPunct="1"/>
                      <a:r>
                        <a:rPr lang="en-GB" sz="1600" b="1" i="0" u="none" strike="noStrike" kern="1200" dirty="0">
                          <a:solidFill>
                            <a:srgbClr val="000000"/>
                          </a:solidFill>
                          <a:effectLst/>
                          <a:latin typeface="+mn-lt"/>
                          <a:ea typeface="+mn-ea"/>
                          <a:cs typeface="+mn-cs"/>
                        </a:rPr>
                        <a:t>22,851,121</a:t>
                      </a:r>
                    </a:p>
                  </a:txBody>
                  <a:tcPr marL="7620" marR="7620" marT="7620" marB="0" anchor="ctr"/>
                </a:tc>
                <a:tc>
                  <a:txBody>
                    <a:bodyPr/>
                    <a:lstStyle/>
                    <a:p>
                      <a:pPr marL="0" algn="ctr" defTabSz="914400" rtl="0" eaLnBrk="1" fontAlgn="b" latinLnBrk="0" hangingPunct="1"/>
                      <a:r>
                        <a:rPr lang="en-GB" sz="1600" b="1" i="0" u="none" strike="noStrike" kern="1200" dirty="0">
                          <a:solidFill>
                            <a:srgbClr val="000000"/>
                          </a:solidFill>
                          <a:effectLst/>
                          <a:latin typeface="+mn-lt"/>
                          <a:ea typeface="+mn-ea"/>
                          <a:cs typeface="+mn-cs"/>
                        </a:rPr>
                        <a:t>21,396,414</a:t>
                      </a:r>
                    </a:p>
                  </a:txBody>
                  <a:tcPr marL="7620" marR="7620" marT="7620" marB="0" anchor="ctr"/>
                </a:tc>
                <a:tc>
                  <a:txBody>
                    <a:bodyPr/>
                    <a:lstStyle/>
                    <a:p>
                      <a:pPr marL="0" algn="ctr" defTabSz="914400" rtl="0" eaLnBrk="1" fontAlgn="b" latinLnBrk="0" hangingPunct="1"/>
                      <a:r>
                        <a:rPr lang="en-GB" sz="1600" b="1" i="0" u="none" strike="noStrike" kern="1200" dirty="0">
                          <a:solidFill>
                            <a:srgbClr val="000000"/>
                          </a:solidFill>
                          <a:effectLst/>
                          <a:latin typeface="+mn-lt"/>
                          <a:ea typeface="+mn-ea"/>
                          <a:cs typeface="+mn-cs"/>
                        </a:rPr>
                        <a:t>46,464</a:t>
                      </a:r>
                    </a:p>
                  </a:txBody>
                  <a:tcPr marL="7620" marR="7620" marT="7620" marB="0" anchor="ctr"/>
                </a:tc>
                <a:extLst>
                  <a:ext uri="{0D108BD9-81ED-4DB2-BD59-A6C34878D82A}">
                    <a16:rowId xmlns:a16="http://schemas.microsoft.com/office/drawing/2014/main" val="549962826"/>
                  </a:ext>
                </a:extLst>
              </a:tr>
            </a:tbl>
          </a:graphicData>
        </a:graphic>
      </p:graphicFrame>
      <p:graphicFrame>
        <p:nvGraphicFramePr>
          <p:cNvPr id="5" name="Chart 4">
            <a:extLst>
              <a:ext uri="{FF2B5EF4-FFF2-40B4-BE49-F238E27FC236}">
                <a16:creationId xmlns:a16="http://schemas.microsoft.com/office/drawing/2014/main" id="{29D3BDFC-6A19-7345-B76B-75CAF7651592}"/>
              </a:ext>
            </a:extLst>
          </p:cNvPr>
          <p:cNvGraphicFramePr>
            <a:graphicFrameLocks/>
          </p:cNvGraphicFramePr>
          <p:nvPr/>
        </p:nvGraphicFramePr>
        <p:xfrm>
          <a:off x="6477000" y="2928566"/>
          <a:ext cx="11506200" cy="68631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91217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E1DAEC-1A05-381C-BA95-F3AEB26FF6C5}"/>
              </a:ext>
            </a:extLst>
          </p:cNvPr>
          <p:cNvGrpSpPr/>
          <p:nvPr/>
        </p:nvGrpSpPr>
        <p:grpSpPr>
          <a:xfrm>
            <a:off x="1905000" y="1028700"/>
            <a:ext cx="15773400" cy="6838340"/>
            <a:chOff x="552450" y="276998"/>
            <a:chExt cx="11087100" cy="6298753"/>
          </a:xfrm>
        </p:grpSpPr>
        <p:sp>
          <p:nvSpPr>
            <p:cNvPr id="5" name="TextBox 4">
              <a:extLst>
                <a:ext uri="{FF2B5EF4-FFF2-40B4-BE49-F238E27FC236}">
                  <a16:creationId xmlns:a16="http://schemas.microsoft.com/office/drawing/2014/main" id="{5BE18A73-452D-F05D-72B5-5B386F48DE41}"/>
                </a:ext>
              </a:extLst>
            </p:cNvPr>
            <p:cNvSpPr txBox="1"/>
            <p:nvPr/>
          </p:nvSpPr>
          <p:spPr>
            <a:xfrm>
              <a:off x="3014663" y="281016"/>
              <a:ext cx="8543925" cy="2923877"/>
            </a:xfrm>
            <a:prstGeom prst="rect">
              <a:avLst/>
            </a:prstGeom>
            <a:noFill/>
          </p:spPr>
          <p:txBody>
            <a:bodyPr wrap="square" rtlCol="0">
              <a:spAutoFit/>
            </a:bodyPr>
            <a:lstStyle/>
            <a:p>
              <a:r>
                <a:rPr lang="en-US" sz="7200" b="1" dirty="0">
                  <a:solidFill>
                    <a:srgbClr val="FF0000"/>
                  </a:solidFill>
                  <a:effectLst/>
                  <a:latin typeface="Montserrat ExtraBold" pitchFamily="2" charset="77"/>
                </a:rPr>
                <a:t>SUNSTONE</a:t>
              </a:r>
              <a:endParaRPr lang="en-US" sz="7200" b="1" dirty="0">
                <a:solidFill>
                  <a:srgbClr val="FF0000"/>
                </a:solidFill>
                <a:latin typeface="Montserrat ExtraBold" pitchFamily="2" charset="77"/>
              </a:endParaRPr>
            </a:p>
            <a:p>
              <a:r>
                <a:rPr lang="en-US" sz="2800" b="1" dirty="0">
                  <a:solidFill>
                    <a:srgbClr val="FF0000"/>
                  </a:solidFill>
                  <a:effectLst/>
                  <a:latin typeface="Montserrat ExtraBold" pitchFamily="2" charset="77"/>
                </a:rPr>
                <a:t>S</a:t>
              </a:r>
              <a:r>
                <a:rPr lang="en-US" sz="2800" b="1" dirty="0">
                  <a:effectLst/>
                  <a:latin typeface="Montserrat ExtraBold" pitchFamily="2" charset="77"/>
                </a:rPr>
                <a:t>ESAME'S </a:t>
              </a:r>
              <a:r>
                <a:rPr lang="en-US" sz="2800" b="1" dirty="0">
                  <a:solidFill>
                    <a:srgbClr val="FF0000"/>
                  </a:solidFill>
                  <a:effectLst/>
                  <a:latin typeface="Montserrat ExtraBold" pitchFamily="2" charset="77"/>
                </a:rPr>
                <a:t>U</a:t>
              </a:r>
              <a:r>
                <a:rPr lang="en-US" sz="2800" b="1" dirty="0">
                  <a:effectLst/>
                  <a:latin typeface="Montserrat ExtraBold" pitchFamily="2" charset="77"/>
                </a:rPr>
                <a:t>PGRADING </a:t>
              </a:r>
              <a:r>
                <a:rPr lang="en-US" sz="2800" b="1" dirty="0">
                  <a:solidFill>
                    <a:srgbClr val="FF0000"/>
                  </a:solidFill>
                  <a:effectLst/>
                  <a:latin typeface="Montserrat ExtraBold" pitchFamily="2" charset="77"/>
                </a:rPr>
                <a:t>N</a:t>
              </a:r>
              <a:r>
                <a:rPr lang="en-US" sz="2800" b="1" dirty="0">
                  <a:effectLst/>
                  <a:latin typeface="Montserrat ExtraBold" pitchFamily="2" charset="77"/>
                </a:rPr>
                <a:t>ETWORK FOR </a:t>
              </a:r>
              <a:r>
                <a:rPr lang="en-US" sz="2800" b="1" dirty="0">
                  <a:solidFill>
                    <a:srgbClr val="FF0000"/>
                  </a:solidFill>
                  <a:effectLst/>
                  <a:latin typeface="Montserrat ExtraBold" pitchFamily="2" charset="77"/>
                </a:rPr>
                <a:t>S</a:t>
              </a:r>
              <a:r>
                <a:rPr lang="en-US" sz="2800" b="1" dirty="0">
                  <a:effectLst/>
                  <a:latin typeface="Montserrat ExtraBold" pitchFamily="2" charset="77"/>
                </a:rPr>
                <a:t>CIENTIFIC USER </a:t>
              </a:r>
              <a:r>
                <a:rPr lang="en-US" sz="2800" b="1" dirty="0">
                  <a:solidFill>
                    <a:srgbClr val="FF0000"/>
                  </a:solidFill>
                  <a:effectLst/>
                  <a:latin typeface="Montserrat ExtraBold" pitchFamily="2" charset="77"/>
                </a:rPr>
                <a:t>T</a:t>
              </a:r>
              <a:r>
                <a:rPr lang="en-US" sz="2800" b="1" dirty="0">
                  <a:effectLst/>
                  <a:latin typeface="Montserrat ExtraBold" pitchFamily="2" charset="77"/>
                </a:rPr>
                <a:t>RAINING AND </a:t>
              </a:r>
              <a:r>
                <a:rPr lang="en-US" sz="2800" b="1" dirty="0">
                  <a:solidFill>
                    <a:srgbClr val="FF0000"/>
                  </a:solidFill>
                  <a:effectLst/>
                  <a:latin typeface="Montserrat ExtraBold" pitchFamily="2" charset="77"/>
                </a:rPr>
                <a:t>O</a:t>
              </a:r>
              <a:r>
                <a:rPr lang="en-US" sz="2800" b="1" dirty="0">
                  <a:effectLst/>
                  <a:latin typeface="Montserrat ExtraBold" pitchFamily="2" charset="77"/>
                </a:rPr>
                <a:t>UTREACH INTO THE </a:t>
              </a:r>
              <a:r>
                <a:rPr lang="en-US" sz="2800" b="1" dirty="0">
                  <a:solidFill>
                    <a:srgbClr val="FF0000"/>
                  </a:solidFill>
                  <a:effectLst/>
                  <a:latin typeface="Montserrat ExtraBold" pitchFamily="2" charset="77"/>
                </a:rPr>
                <a:t>N</a:t>
              </a:r>
              <a:r>
                <a:rPr lang="en-US" sz="2800" b="1" dirty="0">
                  <a:effectLst/>
                  <a:latin typeface="Montserrat ExtraBold" pitchFamily="2" charset="77"/>
                </a:rPr>
                <a:t>EXT </a:t>
              </a:r>
              <a:r>
                <a:rPr lang="en-US" sz="2800" b="1" dirty="0">
                  <a:solidFill>
                    <a:srgbClr val="FF0000"/>
                  </a:solidFill>
                  <a:effectLst/>
                  <a:latin typeface="Montserrat ExtraBold" pitchFamily="2" charset="77"/>
                </a:rPr>
                <a:t>E</a:t>
              </a:r>
              <a:r>
                <a:rPr lang="en-US" sz="2800" b="1" dirty="0">
                  <a:effectLst/>
                  <a:latin typeface="Montserrat ExtraBold" pitchFamily="2" charset="77"/>
                </a:rPr>
                <a:t>RA</a:t>
              </a:r>
            </a:p>
            <a:p>
              <a:endParaRPr lang="en-JO" sz="2800" b="1" dirty="0">
                <a:latin typeface="Montserrat ExtraBold" pitchFamily="2" charset="77"/>
              </a:endParaRPr>
            </a:p>
          </p:txBody>
        </p:sp>
        <p:sp>
          <p:nvSpPr>
            <p:cNvPr id="6" name="TextBox 5">
              <a:extLst>
                <a:ext uri="{FF2B5EF4-FFF2-40B4-BE49-F238E27FC236}">
                  <a16:creationId xmlns:a16="http://schemas.microsoft.com/office/drawing/2014/main" id="{5D941A4B-6B53-19D5-D400-6EA213E21A82}"/>
                </a:ext>
              </a:extLst>
            </p:cNvPr>
            <p:cNvSpPr txBox="1"/>
            <p:nvPr/>
          </p:nvSpPr>
          <p:spPr>
            <a:xfrm>
              <a:off x="633412" y="3429000"/>
              <a:ext cx="11006138" cy="314675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800" b="1" dirty="0">
                  <a:effectLst/>
                  <a:latin typeface="Montserrat" pitchFamily="2" charset="77"/>
                </a:rPr>
                <a:t>Coordinator: ESRF</a:t>
              </a:r>
            </a:p>
            <a:p>
              <a:pPr marL="285750" indent="-285750">
                <a:spcAft>
                  <a:spcPts val="600"/>
                </a:spcAft>
                <a:buFont typeface="Arial" panose="020B0604020202020204" pitchFamily="34" charset="0"/>
                <a:buChar char="•"/>
              </a:pPr>
              <a:r>
                <a:rPr lang="en-US" sz="2800" b="1" dirty="0">
                  <a:solidFill>
                    <a:srgbClr val="FF0000"/>
                  </a:solidFill>
                  <a:effectLst/>
                  <a:latin typeface="Montserrat" pitchFamily="2" charset="77"/>
                </a:rPr>
                <a:t>Budget: 1.5M€, of which 1.0M€ to SESAME (staff, other costs, overheads) </a:t>
              </a:r>
              <a:br>
                <a:rPr lang="en-US" sz="2800" b="1" dirty="0">
                  <a:solidFill>
                    <a:srgbClr val="FF0000"/>
                  </a:solidFill>
                  <a:effectLst/>
                  <a:latin typeface="Montserrat" pitchFamily="2" charset="77"/>
                </a:rPr>
              </a:br>
              <a:r>
                <a:rPr lang="en-US" sz="2800" b="1" dirty="0">
                  <a:solidFill>
                    <a:srgbClr val="FF0000"/>
                  </a:solidFill>
                  <a:effectLst/>
                  <a:latin typeface="Montserrat" pitchFamily="2" charset="77"/>
                </a:rPr>
                <a:t>+ </a:t>
              </a:r>
              <a:r>
                <a:rPr lang="en-US" sz="2800" b="1" dirty="0">
                  <a:solidFill>
                    <a:srgbClr val="FF0000"/>
                  </a:solidFill>
                  <a:latin typeface="Montserrat" pitchFamily="2" charset="77"/>
                </a:rPr>
                <a:t>0.5M CHF</a:t>
              </a:r>
              <a:r>
                <a:rPr lang="en-US" sz="2800" b="1" dirty="0">
                  <a:solidFill>
                    <a:srgbClr val="FF0000"/>
                  </a:solidFill>
                  <a:effectLst/>
                  <a:latin typeface="Montserrat" pitchFamily="2" charset="77"/>
                </a:rPr>
                <a:t> from </a:t>
              </a:r>
              <a:r>
                <a:rPr lang="en-US" sz="2800" b="1" i="0" dirty="0">
                  <a:solidFill>
                    <a:srgbClr val="FF0000"/>
                  </a:solidFill>
                  <a:effectLst/>
                  <a:highlight>
                    <a:srgbClr val="F8F9FA"/>
                  </a:highlight>
                  <a:latin typeface="Arial" panose="020B0604020202020204" pitchFamily="34" charset="0"/>
                </a:rPr>
                <a:t>State Secretariat for Education, Research and Innovation</a:t>
              </a:r>
              <a:r>
                <a:rPr lang="en-US" sz="2800" b="1" dirty="0">
                  <a:solidFill>
                    <a:srgbClr val="FF0000"/>
                  </a:solidFill>
                  <a:effectLst/>
                  <a:latin typeface="Montserrat" pitchFamily="2" charset="77"/>
                </a:rPr>
                <a:t> (PSI)</a:t>
              </a:r>
            </a:p>
            <a:p>
              <a:pPr marL="285750" indent="-285750">
                <a:spcAft>
                  <a:spcPts val="600"/>
                </a:spcAft>
                <a:buFont typeface="Arial" panose="020B0604020202020204" pitchFamily="34" charset="0"/>
                <a:buChar char="•"/>
              </a:pPr>
              <a:r>
                <a:rPr lang="en-US" sz="2800" b="1" dirty="0">
                  <a:effectLst/>
                  <a:latin typeface="Montserrat" pitchFamily="2" charset="77"/>
                </a:rPr>
                <a:t>Project duration: 42 months</a:t>
              </a:r>
            </a:p>
            <a:p>
              <a:pPr marL="285750" indent="-285750">
                <a:spcAft>
                  <a:spcPts val="600"/>
                </a:spcAft>
                <a:buFont typeface="Arial" panose="020B0604020202020204" pitchFamily="34" charset="0"/>
                <a:buChar char="•"/>
              </a:pPr>
              <a:r>
                <a:rPr lang="en-US" sz="2800" b="1" dirty="0">
                  <a:effectLst/>
                  <a:latin typeface="Montserrat" pitchFamily="2" charset="77"/>
                </a:rPr>
                <a:t>Beneficiaries (as named in the EC call): ALBA, CYI, DESY, ELETTRA, ESRF, INFN, SESAME and SOLEIL; and PSI as Associate</a:t>
              </a:r>
            </a:p>
            <a:p>
              <a:pPr marL="285750" indent="-285750">
                <a:spcAft>
                  <a:spcPts val="600"/>
                </a:spcAft>
                <a:buFont typeface="Arial" panose="020B0604020202020204" pitchFamily="34" charset="0"/>
                <a:buChar char="•"/>
              </a:pPr>
              <a:r>
                <a:rPr lang="en-US" sz="2800" b="1" dirty="0">
                  <a:effectLst/>
                  <a:latin typeface="Montserrat" pitchFamily="2" charset="77"/>
                </a:rPr>
                <a:t>Start 01 June 2024</a:t>
              </a:r>
            </a:p>
          </p:txBody>
        </p:sp>
        <p:sp>
          <p:nvSpPr>
            <p:cNvPr id="7" name="TextBox 6">
              <a:extLst>
                <a:ext uri="{FF2B5EF4-FFF2-40B4-BE49-F238E27FC236}">
                  <a16:creationId xmlns:a16="http://schemas.microsoft.com/office/drawing/2014/main" id="{041D6F38-CD4A-7511-F0CE-2EC41F14F55C}"/>
                </a:ext>
              </a:extLst>
            </p:cNvPr>
            <p:cNvSpPr txBox="1"/>
            <p:nvPr/>
          </p:nvSpPr>
          <p:spPr>
            <a:xfrm>
              <a:off x="552450" y="2391607"/>
              <a:ext cx="10706100" cy="1815882"/>
            </a:xfrm>
            <a:prstGeom prst="rect">
              <a:avLst/>
            </a:prstGeom>
            <a:noFill/>
          </p:spPr>
          <p:txBody>
            <a:bodyPr wrap="square" rtlCol="0">
              <a:spAutoFit/>
            </a:bodyPr>
            <a:lstStyle/>
            <a:p>
              <a:r>
                <a:rPr lang="en-US" sz="2800" dirty="0">
                  <a:effectLst/>
                  <a:latin typeface="Montserrat Light" pitchFamily="2" charset="77"/>
                </a:rPr>
                <a:t>Special call: "Strengthening the international dimension of ESFRI and/or ERIC research infrastructures - consolidating the SESAME facility"</a:t>
              </a:r>
            </a:p>
            <a:p>
              <a:endParaRPr lang="en-JO" sz="2800" dirty="0">
                <a:latin typeface="Montserrat Light" pitchFamily="2" charset="77"/>
              </a:endParaRPr>
            </a:p>
          </p:txBody>
        </p:sp>
        <p:pic>
          <p:nvPicPr>
            <p:cNvPr id="8" name="Picture 7" descr="A person holding a clear crystal&#10;&#10;Description automatically generated">
              <a:extLst>
                <a:ext uri="{FF2B5EF4-FFF2-40B4-BE49-F238E27FC236}">
                  <a16:creationId xmlns:a16="http://schemas.microsoft.com/office/drawing/2014/main" id="{6DA0E0FA-29D9-1DD5-D927-F6528D5F61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412" y="276998"/>
              <a:ext cx="2001266" cy="163770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16BAC1-01F1-F65B-9A9A-D39DAD91018C}"/>
              </a:ext>
            </a:extLst>
          </p:cNvPr>
          <p:cNvSpPr>
            <a:spLocks noGrp="1"/>
          </p:cNvSpPr>
          <p:nvPr>
            <p:ph type="title"/>
          </p:nvPr>
        </p:nvSpPr>
        <p:spPr/>
        <p:txBody>
          <a:bodyPr/>
          <a:lstStyle/>
          <a:p>
            <a:endParaRPr lang="en-JO"/>
          </a:p>
        </p:txBody>
      </p:sp>
      <p:grpSp>
        <p:nvGrpSpPr>
          <p:cNvPr id="25" name="Group 24">
            <a:extLst>
              <a:ext uri="{FF2B5EF4-FFF2-40B4-BE49-F238E27FC236}">
                <a16:creationId xmlns:a16="http://schemas.microsoft.com/office/drawing/2014/main" id="{183697A9-4E22-9FB7-26E5-D58DCD76E7F1}"/>
              </a:ext>
            </a:extLst>
          </p:cNvPr>
          <p:cNvGrpSpPr/>
          <p:nvPr/>
        </p:nvGrpSpPr>
        <p:grpSpPr>
          <a:xfrm>
            <a:off x="1752600" y="692970"/>
            <a:ext cx="15081000" cy="8717730"/>
            <a:chOff x="414337" y="166073"/>
            <a:chExt cx="11777663" cy="6315167"/>
          </a:xfrm>
        </p:grpSpPr>
        <p:sp>
          <p:nvSpPr>
            <p:cNvPr id="6" name="TextBox 5">
              <a:extLst>
                <a:ext uri="{FF2B5EF4-FFF2-40B4-BE49-F238E27FC236}">
                  <a16:creationId xmlns:a16="http://schemas.microsoft.com/office/drawing/2014/main" id="{9F07AD14-636A-5969-E117-A16BACCEFDB4}"/>
                </a:ext>
              </a:extLst>
            </p:cNvPr>
            <p:cNvSpPr txBox="1"/>
            <p:nvPr/>
          </p:nvSpPr>
          <p:spPr>
            <a:xfrm>
              <a:off x="414337" y="166073"/>
              <a:ext cx="11363325" cy="1025592"/>
            </a:xfrm>
            <a:prstGeom prst="rect">
              <a:avLst/>
            </a:prstGeom>
            <a:noFill/>
          </p:spPr>
          <p:txBody>
            <a:bodyPr wrap="square" rtlCol="0">
              <a:spAutoFit/>
            </a:bodyPr>
            <a:lstStyle/>
            <a:p>
              <a:r>
                <a:rPr lang="en-US" sz="4800" b="1" dirty="0">
                  <a:solidFill>
                    <a:srgbClr val="FF0000"/>
                  </a:solidFill>
                  <a:effectLst/>
                  <a:latin typeface="Montserrat ExtraBold" pitchFamily="2" charset="77"/>
                </a:rPr>
                <a:t>SUNSTONE</a:t>
              </a:r>
              <a:endParaRPr lang="en-US" sz="3600" b="1" dirty="0">
                <a:solidFill>
                  <a:srgbClr val="FF0000"/>
                </a:solidFill>
                <a:latin typeface="Montserrat ExtraBold" pitchFamily="2" charset="77"/>
              </a:endParaRPr>
            </a:p>
            <a:p>
              <a:r>
                <a:rPr lang="en-US" sz="2000" b="1" dirty="0">
                  <a:solidFill>
                    <a:srgbClr val="FF0000"/>
                  </a:solidFill>
                  <a:effectLst/>
                  <a:latin typeface="Montserrat ExtraBold" pitchFamily="2" charset="77"/>
                </a:rPr>
                <a:t>S</a:t>
              </a:r>
              <a:r>
                <a:rPr lang="en-US" sz="2000" b="1" dirty="0">
                  <a:effectLst/>
                  <a:latin typeface="Montserrat ExtraBold" pitchFamily="2" charset="77"/>
                </a:rPr>
                <a:t>ESAME'S </a:t>
              </a:r>
              <a:r>
                <a:rPr lang="en-US" sz="2000" b="1" dirty="0">
                  <a:solidFill>
                    <a:srgbClr val="FF0000"/>
                  </a:solidFill>
                  <a:effectLst/>
                  <a:latin typeface="Montserrat ExtraBold" pitchFamily="2" charset="77"/>
                </a:rPr>
                <a:t>U</a:t>
              </a:r>
              <a:r>
                <a:rPr lang="en-US" sz="2000" b="1" dirty="0">
                  <a:effectLst/>
                  <a:latin typeface="Montserrat ExtraBold" pitchFamily="2" charset="77"/>
                </a:rPr>
                <a:t>PGRADING </a:t>
              </a:r>
              <a:r>
                <a:rPr lang="en-US" sz="2000" b="1" dirty="0">
                  <a:solidFill>
                    <a:srgbClr val="FF0000"/>
                  </a:solidFill>
                  <a:effectLst/>
                  <a:latin typeface="Montserrat ExtraBold" pitchFamily="2" charset="77"/>
                </a:rPr>
                <a:t>N</a:t>
              </a:r>
              <a:r>
                <a:rPr lang="en-US" sz="2000" b="1" dirty="0">
                  <a:effectLst/>
                  <a:latin typeface="Montserrat ExtraBold" pitchFamily="2" charset="77"/>
                </a:rPr>
                <a:t>ETWORK FOR </a:t>
              </a:r>
              <a:r>
                <a:rPr lang="en-US" sz="2000" b="1" dirty="0">
                  <a:solidFill>
                    <a:srgbClr val="FF0000"/>
                  </a:solidFill>
                  <a:effectLst/>
                  <a:latin typeface="Montserrat ExtraBold" pitchFamily="2" charset="77"/>
                </a:rPr>
                <a:t>S</a:t>
              </a:r>
              <a:r>
                <a:rPr lang="en-US" sz="2000" b="1" dirty="0">
                  <a:effectLst/>
                  <a:latin typeface="Montserrat ExtraBold" pitchFamily="2" charset="77"/>
                </a:rPr>
                <a:t>CIENTIFIC USER </a:t>
              </a:r>
              <a:r>
                <a:rPr lang="en-US" sz="2000" b="1" dirty="0">
                  <a:solidFill>
                    <a:srgbClr val="FF0000"/>
                  </a:solidFill>
                  <a:effectLst/>
                  <a:latin typeface="Montserrat ExtraBold" pitchFamily="2" charset="77"/>
                </a:rPr>
                <a:t>T</a:t>
              </a:r>
              <a:r>
                <a:rPr lang="en-US" sz="2000" b="1" dirty="0">
                  <a:effectLst/>
                  <a:latin typeface="Montserrat ExtraBold" pitchFamily="2" charset="77"/>
                </a:rPr>
                <a:t>RAINING AND </a:t>
              </a:r>
              <a:r>
                <a:rPr lang="en-US" sz="2000" b="1" dirty="0">
                  <a:solidFill>
                    <a:srgbClr val="FF0000"/>
                  </a:solidFill>
                  <a:effectLst/>
                  <a:latin typeface="Montserrat ExtraBold" pitchFamily="2" charset="77"/>
                </a:rPr>
                <a:t>O</a:t>
              </a:r>
              <a:r>
                <a:rPr lang="en-US" sz="2000" b="1" dirty="0">
                  <a:effectLst/>
                  <a:latin typeface="Montserrat ExtraBold" pitchFamily="2" charset="77"/>
                </a:rPr>
                <a:t>UTREACH INTO THE </a:t>
              </a:r>
              <a:r>
                <a:rPr lang="en-US" sz="2000" b="1" dirty="0">
                  <a:solidFill>
                    <a:srgbClr val="FF0000"/>
                  </a:solidFill>
                  <a:effectLst/>
                  <a:latin typeface="Montserrat ExtraBold" pitchFamily="2" charset="77"/>
                </a:rPr>
                <a:t>N</a:t>
              </a:r>
              <a:r>
                <a:rPr lang="en-US" sz="2000" b="1" dirty="0">
                  <a:effectLst/>
                  <a:latin typeface="Montserrat ExtraBold" pitchFamily="2" charset="77"/>
                </a:rPr>
                <a:t>EXT </a:t>
              </a:r>
              <a:r>
                <a:rPr lang="en-US" sz="2000" b="1" dirty="0">
                  <a:solidFill>
                    <a:srgbClr val="FF0000"/>
                  </a:solidFill>
                  <a:effectLst/>
                  <a:latin typeface="Montserrat ExtraBold" pitchFamily="2" charset="77"/>
                </a:rPr>
                <a:t>E</a:t>
              </a:r>
              <a:r>
                <a:rPr lang="en-US" sz="2000" b="1" dirty="0">
                  <a:effectLst/>
                  <a:latin typeface="Montserrat ExtraBold" pitchFamily="2" charset="77"/>
                </a:rPr>
                <a:t>RA</a:t>
              </a:r>
            </a:p>
            <a:p>
              <a:endParaRPr lang="en-JO" b="1" dirty="0">
                <a:latin typeface="Montserrat ExtraBold" pitchFamily="2" charset="77"/>
              </a:endParaRPr>
            </a:p>
          </p:txBody>
        </p:sp>
        <p:grpSp>
          <p:nvGrpSpPr>
            <p:cNvPr id="7" name="Group 6">
              <a:extLst>
                <a:ext uri="{FF2B5EF4-FFF2-40B4-BE49-F238E27FC236}">
                  <a16:creationId xmlns:a16="http://schemas.microsoft.com/office/drawing/2014/main" id="{5B79163A-49F6-2FC9-DE29-1A66D5A381CA}"/>
                </a:ext>
              </a:extLst>
            </p:cNvPr>
            <p:cNvGrpSpPr/>
            <p:nvPr/>
          </p:nvGrpSpPr>
          <p:grpSpPr>
            <a:xfrm>
              <a:off x="969600" y="1062573"/>
              <a:ext cx="6231300" cy="5418667"/>
              <a:chOff x="1839640" y="841276"/>
              <a:chExt cx="5192750" cy="4515556"/>
            </a:xfrm>
          </p:grpSpPr>
          <p:graphicFrame>
            <p:nvGraphicFramePr>
              <p:cNvPr id="15" name="Diagram 14">
                <a:extLst>
                  <a:ext uri="{FF2B5EF4-FFF2-40B4-BE49-F238E27FC236}">
                    <a16:creationId xmlns:a16="http://schemas.microsoft.com/office/drawing/2014/main" id="{0F9AF9F9-67D6-93E3-05E8-29591D8B8C91}"/>
                  </a:ext>
                </a:extLst>
              </p:cNvPr>
              <p:cNvGraphicFramePr/>
              <p:nvPr>
                <p:extLst>
                  <p:ext uri="{D42A27DB-BD31-4B8C-83A1-F6EECF244321}">
                    <p14:modId xmlns:p14="http://schemas.microsoft.com/office/powerpoint/2010/main" val="3326817795"/>
                  </p:ext>
                </p:extLst>
              </p:nvPr>
            </p:nvGraphicFramePr>
            <p:xfrm>
              <a:off x="1839640" y="841276"/>
              <a:ext cx="5192750" cy="4515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D5C2A8EF-C239-B856-960E-D30D441E402D}"/>
                  </a:ext>
                </a:extLst>
              </p:cNvPr>
              <p:cNvSpPr txBox="1"/>
              <p:nvPr/>
            </p:nvSpPr>
            <p:spPr>
              <a:xfrm>
                <a:off x="2038361" y="1353147"/>
                <a:ext cx="1389883" cy="353943"/>
              </a:xfrm>
              <a:prstGeom prst="rect">
                <a:avLst/>
              </a:prstGeom>
              <a:noFill/>
            </p:spPr>
            <p:txBody>
              <a:bodyPr wrap="square" rtlCol="0">
                <a:spAutoFit/>
              </a:bodyPr>
              <a:lstStyle/>
              <a:p>
                <a:r>
                  <a:rPr lang="en-US" sz="2160" b="1" dirty="0">
                    <a:latin typeface="Montserrat" pitchFamily="2" charset="77"/>
                  </a:rPr>
                  <a:t>WP1</a:t>
                </a:r>
              </a:p>
            </p:txBody>
          </p:sp>
          <p:sp>
            <p:nvSpPr>
              <p:cNvPr id="17" name="TextBox 16">
                <a:extLst>
                  <a:ext uri="{FF2B5EF4-FFF2-40B4-BE49-F238E27FC236}">
                    <a16:creationId xmlns:a16="http://schemas.microsoft.com/office/drawing/2014/main" id="{9AF984F1-C495-A164-DA39-5306F8061002}"/>
                  </a:ext>
                </a:extLst>
              </p:cNvPr>
              <p:cNvSpPr txBox="1"/>
              <p:nvPr/>
            </p:nvSpPr>
            <p:spPr>
              <a:xfrm>
                <a:off x="2423519" y="2392715"/>
                <a:ext cx="1389883" cy="353943"/>
              </a:xfrm>
              <a:prstGeom prst="rect">
                <a:avLst/>
              </a:prstGeom>
              <a:noFill/>
            </p:spPr>
            <p:txBody>
              <a:bodyPr wrap="square" rtlCol="0">
                <a:spAutoFit/>
              </a:bodyPr>
              <a:lstStyle/>
              <a:p>
                <a:r>
                  <a:rPr lang="en-US" sz="2160" b="1" dirty="0">
                    <a:latin typeface="Montserrat" pitchFamily="2" charset="77"/>
                  </a:rPr>
                  <a:t>WP2</a:t>
                </a:r>
              </a:p>
            </p:txBody>
          </p:sp>
          <p:sp>
            <p:nvSpPr>
              <p:cNvPr id="18" name="TextBox 17">
                <a:extLst>
                  <a:ext uri="{FF2B5EF4-FFF2-40B4-BE49-F238E27FC236}">
                    <a16:creationId xmlns:a16="http://schemas.microsoft.com/office/drawing/2014/main" id="{6E58CB81-8DB0-6B30-31DE-E7F9D185FE94}"/>
                  </a:ext>
                </a:extLst>
              </p:cNvPr>
              <p:cNvSpPr txBox="1"/>
              <p:nvPr/>
            </p:nvSpPr>
            <p:spPr>
              <a:xfrm>
                <a:off x="2425233" y="3439902"/>
                <a:ext cx="1389883" cy="353943"/>
              </a:xfrm>
              <a:prstGeom prst="rect">
                <a:avLst/>
              </a:prstGeom>
              <a:noFill/>
            </p:spPr>
            <p:txBody>
              <a:bodyPr wrap="square" rtlCol="0">
                <a:spAutoFit/>
              </a:bodyPr>
              <a:lstStyle/>
              <a:p>
                <a:r>
                  <a:rPr lang="en-US" sz="2160" b="1" dirty="0">
                    <a:latin typeface="Montserrat" pitchFamily="2" charset="77"/>
                  </a:rPr>
                  <a:t>WP3</a:t>
                </a:r>
              </a:p>
            </p:txBody>
          </p:sp>
          <p:sp>
            <p:nvSpPr>
              <p:cNvPr id="19" name="TextBox 18">
                <a:extLst>
                  <a:ext uri="{FF2B5EF4-FFF2-40B4-BE49-F238E27FC236}">
                    <a16:creationId xmlns:a16="http://schemas.microsoft.com/office/drawing/2014/main" id="{8BBBC463-BC07-5942-4CFF-E08487CD5893}"/>
                  </a:ext>
                </a:extLst>
              </p:cNvPr>
              <p:cNvSpPr txBox="1"/>
              <p:nvPr/>
            </p:nvSpPr>
            <p:spPr>
              <a:xfrm>
                <a:off x="2016589" y="4480751"/>
                <a:ext cx="1389883" cy="353943"/>
              </a:xfrm>
              <a:prstGeom prst="rect">
                <a:avLst/>
              </a:prstGeom>
              <a:noFill/>
            </p:spPr>
            <p:txBody>
              <a:bodyPr wrap="square" rtlCol="0">
                <a:spAutoFit/>
              </a:bodyPr>
              <a:lstStyle/>
              <a:p>
                <a:r>
                  <a:rPr lang="en-US" sz="2160" b="1" dirty="0">
                    <a:latin typeface="Montserrat" pitchFamily="2" charset="77"/>
                  </a:rPr>
                  <a:t>WP4</a:t>
                </a:r>
              </a:p>
            </p:txBody>
          </p:sp>
          <p:sp>
            <p:nvSpPr>
              <p:cNvPr id="20" name="TextBox 19">
                <a:extLst>
                  <a:ext uri="{FF2B5EF4-FFF2-40B4-BE49-F238E27FC236}">
                    <a16:creationId xmlns:a16="http://schemas.microsoft.com/office/drawing/2014/main" id="{7D4D39A4-089A-2B31-FA4E-58624B055C22}"/>
                  </a:ext>
                </a:extLst>
              </p:cNvPr>
              <p:cNvSpPr txBox="1"/>
              <p:nvPr/>
            </p:nvSpPr>
            <p:spPr>
              <a:xfrm>
                <a:off x="2425232" y="2401811"/>
                <a:ext cx="1389883" cy="353943"/>
              </a:xfrm>
              <a:prstGeom prst="rect">
                <a:avLst/>
              </a:prstGeom>
              <a:noFill/>
            </p:spPr>
            <p:txBody>
              <a:bodyPr wrap="square" rtlCol="0">
                <a:spAutoFit/>
              </a:bodyPr>
              <a:lstStyle/>
              <a:p>
                <a:r>
                  <a:rPr lang="en-US" sz="2160" b="1" dirty="0">
                    <a:latin typeface="Montserrat" pitchFamily="2" charset="77"/>
                  </a:rPr>
                  <a:t>WP2</a:t>
                </a:r>
              </a:p>
            </p:txBody>
          </p:sp>
        </p:grpSp>
        <p:sp>
          <p:nvSpPr>
            <p:cNvPr id="21" name="TextBox 20">
              <a:extLst>
                <a:ext uri="{FF2B5EF4-FFF2-40B4-BE49-F238E27FC236}">
                  <a16:creationId xmlns:a16="http://schemas.microsoft.com/office/drawing/2014/main" id="{B67F9EDC-9E4F-B4B4-9A4E-2CF9BF9BD952}"/>
                </a:ext>
              </a:extLst>
            </p:cNvPr>
            <p:cNvSpPr txBox="1"/>
            <p:nvPr/>
          </p:nvSpPr>
          <p:spPr>
            <a:xfrm>
              <a:off x="7439365" y="1704518"/>
              <a:ext cx="3693302" cy="289842"/>
            </a:xfrm>
            <a:prstGeom prst="rect">
              <a:avLst/>
            </a:prstGeom>
            <a:noFill/>
          </p:spPr>
          <p:txBody>
            <a:bodyPr wrap="none" rtlCol="0">
              <a:spAutoFit/>
            </a:bodyPr>
            <a:lstStyle/>
            <a:p>
              <a:r>
                <a:rPr lang="en-JO" sz="2000" dirty="0">
                  <a:latin typeface="Montserrat Light" pitchFamily="2" charset="77"/>
                </a:rPr>
                <a:t>LEAD: </a:t>
              </a:r>
              <a:r>
                <a:rPr lang="en-US" sz="2000" dirty="0">
                  <a:latin typeface="Montserrat Light" pitchFamily="2" charset="77"/>
                </a:rPr>
                <a:t>ESRF with co-leader SESAME</a:t>
              </a:r>
              <a:endParaRPr lang="en-JO" sz="2000" dirty="0">
                <a:latin typeface="Montserrat Light" pitchFamily="2" charset="77"/>
              </a:endParaRPr>
            </a:p>
          </p:txBody>
        </p:sp>
        <p:sp>
          <p:nvSpPr>
            <p:cNvPr id="22" name="TextBox 21">
              <a:extLst>
                <a:ext uri="{FF2B5EF4-FFF2-40B4-BE49-F238E27FC236}">
                  <a16:creationId xmlns:a16="http://schemas.microsoft.com/office/drawing/2014/main" id="{0739F687-028D-B93B-8732-995368B1C847}"/>
                </a:ext>
              </a:extLst>
            </p:cNvPr>
            <p:cNvSpPr txBox="1"/>
            <p:nvPr/>
          </p:nvSpPr>
          <p:spPr>
            <a:xfrm>
              <a:off x="7439364" y="5216702"/>
              <a:ext cx="4752635" cy="869524"/>
            </a:xfrm>
            <a:prstGeom prst="rect">
              <a:avLst/>
            </a:prstGeom>
            <a:noFill/>
          </p:spPr>
          <p:txBody>
            <a:bodyPr wrap="square" rtlCol="0">
              <a:spAutoFit/>
            </a:bodyPr>
            <a:lstStyle/>
            <a:p>
              <a:r>
                <a:rPr lang="en-JO" dirty="0">
                  <a:latin typeface="Montserrat Light" pitchFamily="2" charset="77"/>
                </a:rPr>
                <a:t>LEAD: </a:t>
              </a:r>
              <a:r>
                <a:rPr lang="en-US" dirty="0">
                  <a:latin typeface="Montserrat Light" pitchFamily="2" charset="77"/>
                </a:rPr>
                <a:t>ALBA-CELL, with co-leader </a:t>
              </a:r>
              <a:r>
                <a:rPr lang="en-JO" dirty="0">
                  <a:latin typeface="Montserrat Light" pitchFamily="2" charset="77"/>
                </a:rPr>
                <a:t>Elettra</a:t>
              </a:r>
            </a:p>
            <a:p>
              <a:r>
                <a:rPr lang="en-US" dirty="0">
                  <a:latin typeface="Montserrat Light" pitchFamily="2" charset="77"/>
                </a:rPr>
                <a:t>S</a:t>
              </a:r>
              <a:r>
                <a:rPr lang="en-JO" dirty="0">
                  <a:latin typeface="Montserrat Light" pitchFamily="2" charset="77"/>
                </a:rPr>
                <a:t>ome changes in IT training plans</a:t>
              </a:r>
            </a:p>
            <a:p>
              <a:r>
                <a:rPr lang="en-US" dirty="0">
                  <a:latin typeface="Montserrat Light" pitchFamily="2" charset="77"/>
                </a:rPr>
                <a:t>Communication Officer: Selection phase completed </a:t>
              </a:r>
            </a:p>
            <a:p>
              <a:r>
                <a:rPr lang="en-US" dirty="0">
                  <a:latin typeface="Montserrat Light" pitchFamily="2" charset="77"/>
                </a:rPr>
                <a:t>Negotiation in progress</a:t>
              </a:r>
              <a:endParaRPr lang="en-JO" dirty="0">
                <a:latin typeface="Montserrat Light" pitchFamily="2" charset="77"/>
              </a:endParaRPr>
            </a:p>
          </p:txBody>
        </p:sp>
        <p:sp>
          <p:nvSpPr>
            <p:cNvPr id="23" name="TextBox 22">
              <a:extLst>
                <a:ext uri="{FF2B5EF4-FFF2-40B4-BE49-F238E27FC236}">
                  <a16:creationId xmlns:a16="http://schemas.microsoft.com/office/drawing/2014/main" id="{89E6DF9D-3CD8-A0AA-A11A-11A75FFE2150}"/>
                </a:ext>
              </a:extLst>
            </p:cNvPr>
            <p:cNvSpPr txBox="1"/>
            <p:nvPr/>
          </p:nvSpPr>
          <p:spPr>
            <a:xfrm>
              <a:off x="7439365" y="2785047"/>
              <a:ext cx="4752635" cy="267546"/>
            </a:xfrm>
            <a:prstGeom prst="rect">
              <a:avLst/>
            </a:prstGeom>
            <a:noFill/>
          </p:spPr>
          <p:txBody>
            <a:bodyPr wrap="square" rtlCol="0">
              <a:spAutoFit/>
            </a:bodyPr>
            <a:lstStyle/>
            <a:p>
              <a:r>
                <a:rPr lang="en-JO" dirty="0">
                  <a:latin typeface="Montserrat Light" pitchFamily="2" charset="77"/>
                </a:rPr>
                <a:t>LEAD: </a:t>
              </a:r>
              <a:r>
                <a:rPr lang="en-US" dirty="0">
                  <a:latin typeface="Montserrat Light" pitchFamily="2" charset="77"/>
                </a:rPr>
                <a:t>PSI with co-leaders DESY and SESAME</a:t>
              </a:r>
            </a:p>
          </p:txBody>
        </p:sp>
        <p:sp>
          <p:nvSpPr>
            <p:cNvPr id="24" name="TextBox 23">
              <a:extLst>
                <a:ext uri="{FF2B5EF4-FFF2-40B4-BE49-F238E27FC236}">
                  <a16:creationId xmlns:a16="http://schemas.microsoft.com/office/drawing/2014/main" id="{CEE13C9F-D40A-C41D-7505-B6A10BEDE50F}"/>
                </a:ext>
              </a:extLst>
            </p:cNvPr>
            <p:cNvSpPr txBox="1"/>
            <p:nvPr/>
          </p:nvSpPr>
          <p:spPr>
            <a:xfrm>
              <a:off x="7439365" y="4023958"/>
              <a:ext cx="4752635" cy="668865"/>
            </a:xfrm>
            <a:prstGeom prst="rect">
              <a:avLst/>
            </a:prstGeom>
            <a:noFill/>
          </p:spPr>
          <p:txBody>
            <a:bodyPr wrap="square" rtlCol="0">
              <a:spAutoFit/>
            </a:bodyPr>
            <a:lstStyle/>
            <a:p>
              <a:r>
                <a:rPr lang="en-JO" dirty="0">
                  <a:latin typeface="Montserrat Light" pitchFamily="2" charset="77"/>
                </a:rPr>
                <a:t>LEAD: </a:t>
              </a:r>
              <a:r>
                <a:rPr lang="en-US" dirty="0">
                  <a:latin typeface="Montserrat Light" pitchFamily="2" charset="77"/>
                </a:rPr>
                <a:t>SOLEIL with co-leader INFN</a:t>
              </a:r>
            </a:p>
            <a:p>
              <a:r>
                <a:rPr lang="en-US" dirty="0">
                  <a:latin typeface="Montserrat Light" pitchFamily="2" charset="77"/>
                </a:rPr>
                <a:t>Terms of reference in preparation, organization phase to start soon</a:t>
              </a:r>
              <a:endParaRPr lang="en-JO" dirty="0">
                <a:latin typeface="Montserrat Light" pitchFamily="2" charset="77"/>
              </a:endParaRPr>
            </a:p>
          </p:txBody>
        </p:sp>
      </p:grpSp>
      <p:sp>
        <p:nvSpPr>
          <p:cNvPr id="26" name="TextBox 25">
            <a:extLst>
              <a:ext uri="{FF2B5EF4-FFF2-40B4-BE49-F238E27FC236}">
                <a16:creationId xmlns:a16="http://schemas.microsoft.com/office/drawing/2014/main" id="{741F119B-065A-932A-D332-F7BDD787E711}"/>
              </a:ext>
            </a:extLst>
          </p:cNvPr>
          <p:cNvSpPr txBox="1"/>
          <p:nvPr/>
        </p:nvSpPr>
        <p:spPr>
          <a:xfrm>
            <a:off x="1752600" y="4628165"/>
            <a:ext cx="1244251" cy="1754326"/>
          </a:xfrm>
          <a:prstGeom prst="rect">
            <a:avLst/>
          </a:prstGeom>
          <a:noFill/>
        </p:spPr>
        <p:txBody>
          <a:bodyPr wrap="none" rtlCol="0">
            <a:spAutoFit/>
          </a:bodyPr>
          <a:lstStyle/>
          <a:p>
            <a:r>
              <a:rPr lang="en-JO" b="1" dirty="0">
                <a:solidFill>
                  <a:srgbClr val="FF0000"/>
                </a:solidFill>
                <a:latin typeface="Montserrat" pitchFamily="2" charset="77"/>
              </a:rPr>
              <a:t>Action </a:t>
            </a:r>
          </a:p>
          <a:p>
            <a:r>
              <a:rPr lang="en-JO" b="1" dirty="0">
                <a:solidFill>
                  <a:srgbClr val="FF0000"/>
                </a:solidFill>
                <a:latin typeface="Montserrat" pitchFamily="2" charset="77"/>
              </a:rPr>
              <a:t>toward </a:t>
            </a:r>
          </a:p>
          <a:p>
            <a:r>
              <a:rPr lang="en-JO" b="1" dirty="0">
                <a:solidFill>
                  <a:srgbClr val="FF0000"/>
                </a:solidFill>
                <a:latin typeface="Montserrat" pitchFamily="2" charset="77"/>
              </a:rPr>
              <a:t>Africa </a:t>
            </a:r>
          </a:p>
          <a:p>
            <a:r>
              <a:rPr lang="en-JO" b="1" dirty="0">
                <a:solidFill>
                  <a:srgbClr val="FF0000"/>
                </a:solidFill>
                <a:latin typeface="Montserrat" pitchFamily="2" charset="77"/>
              </a:rPr>
              <a:t>included</a:t>
            </a:r>
          </a:p>
          <a:p>
            <a:r>
              <a:rPr lang="en-US" b="1" dirty="0" err="1">
                <a:solidFill>
                  <a:srgbClr val="FF0000"/>
                </a:solidFill>
                <a:latin typeface="Montserrat" pitchFamily="2" charset="77"/>
              </a:rPr>
              <a:t>i</a:t>
            </a:r>
            <a:r>
              <a:rPr lang="en-JO" b="1" dirty="0">
                <a:solidFill>
                  <a:srgbClr val="FF0000"/>
                </a:solidFill>
                <a:latin typeface="Montserrat" pitchFamily="2" charset="77"/>
              </a:rPr>
              <a:t>n all </a:t>
            </a:r>
          </a:p>
          <a:p>
            <a:r>
              <a:rPr lang="en-JO" b="1" dirty="0">
                <a:solidFill>
                  <a:srgbClr val="FF0000"/>
                </a:solidFill>
                <a:latin typeface="Montserrat" pitchFamily="2" charset="77"/>
              </a:rPr>
              <a:t>WPs</a:t>
            </a:r>
          </a:p>
        </p:txBody>
      </p:sp>
    </p:spTree>
    <p:extLst>
      <p:ext uri="{BB962C8B-B14F-4D97-AF65-F5344CB8AC3E}">
        <p14:creationId xmlns:p14="http://schemas.microsoft.com/office/powerpoint/2010/main" val="13875746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2BDEB-D864-8AFE-FD46-7A40F08CE477}"/>
              </a:ext>
            </a:extLst>
          </p:cNvPr>
          <p:cNvSpPr>
            <a:spLocks noGrp="1"/>
          </p:cNvSpPr>
          <p:nvPr>
            <p:ph type="title"/>
          </p:nvPr>
        </p:nvSpPr>
        <p:spPr/>
        <p:txBody>
          <a:bodyPr/>
          <a:lstStyle/>
          <a:p>
            <a:endParaRPr lang="en-JO"/>
          </a:p>
        </p:txBody>
      </p:sp>
      <p:pic>
        <p:nvPicPr>
          <p:cNvPr id="5" name="Picture 4" descr="A close-up of a circular object&#10;&#10;AI-generated content may be incorrect.">
            <a:extLst>
              <a:ext uri="{FF2B5EF4-FFF2-40B4-BE49-F238E27FC236}">
                <a16:creationId xmlns:a16="http://schemas.microsoft.com/office/drawing/2014/main" id="{784DE4AC-3F4C-8CED-B981-F2A2EAF818EB}"/>
              </a:ext>
            </a:extLst>
          </p:cNvPr>
          <p:cNvPicPr>
            <a:picLocks noChangeAspect="1"/>
          </p:cNvPicPr>
          <p:nvPr/>
        </p:nvPicPr>
        <p:blipFill>
          <a:blip r:embed="rId2"/>
          <a:stretch>
            <a:fillRect/>
          </a:stretch>
        </p:blipFill>
        <p:spPr>
          <a:xfrm>
            <a:off x="1871284" y="855587"/>
            <a:ext cx="6277363" cy="8883260"/>
          </a:xfrm>
          <a:prstGeom prst="rect">
            <a:avLst/>
          </a:prstGeom>
        </p:spPr>
      </p:pic>
      <p:sp>
        <p:nvSpPr>
          <p:cNvPr id="6" name="TextBox 5">
            <a:extLst>
              <a:ext uri="{FF2B5EF4-FFF2-40B4-BE49-F238E27FC236}">
                <a16:creationId xmlns:a16="http://schemas.microsoft.com/office/drawing/2014/main" id="{92B532C2-3FC6-6F5A-7793-C0A08262CEE9}"/>
              </a:ext>
            </a:extLst>
          </p:cNvPr>
          <p:cNvSpPr txBox="1"/>
          <p:nvPr/>
        </p:nvSpPr>
        <p:spPr>
          <a:xfrm>
            <a:off x="8713917" y="871727"/>
            <a:ext cx="8119683" cy="5509200"/>
          </a:xfrm>
          <a:prstGeom prst="rect">
            <a:avLst/>
          </a:prstGeom>
          <a:noFill/>
        </p:spPr>
        <p:txBody>
          <a:bodyPr wrap="square">
            <a:spAutoFit/>
          </a:bodyPr>
          <a:lstStyle/>
          <a:p>
            <a:r>
              <a:rPr lang="en-US" sz="3200" b="1" dirty="0">
                <a:solidFill>
                  <a:srgbClr val="212121"/>
                </a:solidFill>
                <a:latin typeface="Montserrat" pitchFamily="2" charset="77"/>
              </a:rPr>
              <a:t>12 December 2025</a:t>
            </a:r>
          </a:p>
          <a:p>
            <a:r>
              <a:rPr lang="en-US" sz="3200" b="1" dirty="0">
                <a:solidFill>
                  <a:srgbClr val="212121"/>
                </a:solidFill>
                <a:latin typeface="Montserrat" pitchFamily="2" charset="77"/>
              </a:rPr>
              <a:t>UNESCO Headquarters, Paris, France</a:t>
            </a:r>
          </a:p>
          <a:p>
            <a:pPr algn="l">
              <a:buNone/>
            </a:pPr>
            <a:endParaRPr lang="en-US" sz="3200" b="1" dirty="0">
              <a:solidFill>
                <a:srgbClr val="212121"/>
              </a:solidFill>
              <a:effectLst/>
              <a:latin typeface="Montserrat" pitchFamily="2" charset="77"/>
            </a:endParaRPr>
          </a:p>
          <a:p>
            <a:pPr algn="l">
              <a:buNone/>
            </a:pPr>
            <a:r>
              <a:rPr lang="en-US" sz="3200" b="1" dirty="0">
                <a:solidFill>
                  <a:srgbClr val="212121"/>
                </a:solidFill>
                <a:effectLst/>
                <a:latin typeface="Montserrat" pitchFamily="2" charset="77"/>
              </a:rPr>
              <a:t>From Collaboration to Empowerment: Science</a:t>
            </a:r>
          </a:p>
          <a:p>
            <a:pPr algn="l">
              <a:buNone/>
            </a:pPr>
            <a:r>
              <a:rPr lang="en-US" sz="3200" b="1" dirty="0">
                <a:solidFill>
                  <a:srgbClr val="212121"/>
                </a:solidFill>
                <a:effectLst/>
                <a:latin typeface="Montserrat" pitchFamily="2" charset="77"/>
              </a:rPr>
              <a:t>Diplomacy and Capacity Building through</a:t>
            </a:r>
          </a:p>
          <a:p>
            <a:pPr algn="l">
              <a:buNone/>
            </a:pPr>
            <a:r>
              <a:rPr lang="en-US" sz="3200" b="1" dirty="0">
                <a:solidFill>
                  <a:srgbClr val="212121"/>
                </a:solidFill>
                <a:effectLst/>
                <a:latin typeface="Montserrat" pitchFamily="2" charset="77"/>
              </a:rPr>
              <a:t>Synchrotron Science in Africa</a:t>
            </a:r>
          </a:p>
          <a:p>
            <a:pPr algn="l">
              <a:buNone/>
            </a:pPr>
            <a:endParaRPr lang="en-US" sz="3200" b="1" dirty="0">
              <a:solidFill>
                <a:srgbClr val="212121"/>
              </a:solidFill>
              <a:effectLst/>
              <a:latin typeface="Montserrat" pitchFamily="2" charset="77"/>
            </a:endParaRPr>
          </a:p>
          <a:p>
            <a:pPr algn="l">
              <a:buNone/>
            </a:pPr>
            <a:r>
              <a:rPr lang="en-US" sz="3200" b="1" dirty="0">
                <a:solidFill>
                  <a:srgbClr val="212121"/>
                </a:solidFill>
                <a:effectLst/>
                <a:latin typeface="Montserrat" pitchFamily="2" charset="77"/>
              </a:rPr>
              <a:t>Building an African Beamline at SESAME</a:t>
            </a:r>
          </a:p>
        </p:txBody>
      </p:sp>
    </p:spTree>
    <p:extLst>
      <p:ext uri="{BB962C8B-B14F-4D97-AF65-F5344CB8AC3E}">
        <p14:creationId xmlns:p14="http://schemas.microsoft.com/office/powerpoint/2010/main" val="2512209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961EFA9E-56B9-D647-BBBB-AC10B46CCF76}"/>
              </a:ext>
            </a:extLst>
          </p:cNvPr>
          <p:cNvSpPr txBox="1">
            <a:spLocks/>
          </p:cNvSpPr>
          <p:nvPr/>
        </p:nvSpPr>
        <p:spPr>
          <a:xfrm>
            <a:off x="4495800" y="564371"/>
            <a:ext cx="9961104" cy="688424"/>
          </a:xfrm>
          <a:prstGeom prst="rect">
            <a:avLst/>
          </a:prstGeom>
        </p:spPr>
        <p:txBody>
          <a:bodyPr vert="horz" wrap="square" lIns="0" tIns="11206"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206">
              <a:spcBef>
                <a:spcPts val="88"/>
              </a:spcBef>
            </a:pPr>
            <a:r>
              <a:rPr lang="en-US" b="1" dirty="0">
                <a:solidFill>
                  <a:srgbClr val="0000FF"/>
                </a:solidFill>
                <a:latin typeface="Times New Roman" panose="02020603050405020304" pitchFamily="18" charset="0"/>
                <a:cs typeface="Times New Roman" panose="02020603050405020304" pitchFamily="18" charset="0"/>
              </a:rPr>
              <a:t>SESAME Members and Observers</a:t>
            </a:r>
          </a:p>
        </p:txBody>
      </p:sp>
      <p:sp>
        <p:nvSpPr>
          <p:cNvPr id="5" name="object 15">
            <a:extLst>
              <a:ext uri="{FF2B5EF4-FFF2-40B4-BE49-F238E27FC236}">
                <a16:creationId xmlns:a16="http://schemas.microsoft.com/office/drawing/2014/main" id="{04A1F28C-B931-C89F-36B7-7C5CCCBB1642}"/>
              </a:ext>
            </a:extLst>
          </p:cNvPr>
          <p:cNvSpPr txBox="1"/>
          <p:nvPr/>
        </p:nvSpPr>
        <p:spPr>
          <a:xfrm>
            <a:off x="1698812" y="7996495"/>
            <a:ext cx="15979588" cy="1566605"/>
          </a:xfrm>
          <a:prstGeom prst="rect">
            <a:avLst/>
          </a:prstGeom>
          <a:solidFill>
            <a:schemeClr val="bg1"/>
          </a:solidFill>
        </p:spPr>
        <p:txBody>
          <a:bodyPr vert="horz" wrap="square" lIns="0" tIns="27454" rIns="0" bIns="0" rtlCol="0" anchor="t">
            <a:spAutoFit/>
          </a:bodyPr>
          <a:lstStyle/>
          <a:p>
            <a:pPr marL="80645" algn="just">
              <a:spcBef>
                <a:spcPts val="216"/>
              </a:spcBef>
            </a:pPr>
            <a:r>
              <a:rPr sz="3600" b="1" spc="-31" dirty="0">
                <a:solidFill>
                  <a:srgbClr val="FF0000"/>
                </a:solidFill>
                <a:latin typeface="Times New Roman"/>
                <a:cs typeface="Times New Roman"/>
              </a:rPr>
              <a:t>Observers:</a:t>
            </a:r>
            <a:endParaRPr lang="en-US" sz="3600" dirty="0">
              <a:latin typeface="Times New Roman"/>
              <a:cs typeface="Times New Roman"/>
            </a:endParaRPr>
          </a:p>
          <a:p>
            <a:pPr marL="80645" marR="167005" algn="just"/>
            <a:r>
              <a:rPr sz="3200" b="1" spc="-31" dirty="0">
                <a:solidFill>
                  <a:srgbClr val="003399"/>
                </a:solidFill>
                <a:latin typeface="Times New Roman"/>
                <a:cs typeface="Times New Roman"/>
              </a:rPr>
              <a:t>Brazil, Canada, CERN, China, </a:t>
            </a:r>
            <a:r>
              <a:rPr lang="en-US" sz="3200" b="1" spc="-31" dirty="0">
                <a:solidFill>
                  <a:srgbClr val="003399"/>
                </a:solidFill>
                <a:latin typeface="Times New Roman"/>
                <a:cs typeface="Times New Roman"/>
              </a:rPr>
              <a:t>COMSTECH, </a:t>
            </a:r>
            <a:r>
              <a:rPr sz="3200" b="1" spc="-31" dirty="0">
                <a:solidFill>
                  <a:srgbClr val="003399"/>
                </a:solidFill>
                <a:latin typeface="Times New Roman"/>
                <a:cs typeface="Times New Roman"/>
              </a:rPr>
              <a:t>EU, France, Greece, Italy, Japan, Kuwait, Portugal, Russia,</a:t>
            </a:r>
            <a:r>
              <a:rPr lang="en-US" sz="3200" b="1" spc="-31" dirty="0">
                <a:solidFill>
                  <a:srgbClr val="003399"/>
                </a:solidFill>
                <a:latin typeface="Times New Roman"/>
                <a:cs typeface="Times New Roman"/>
              </a:rPr>
              <a:t> </a:t>
            </a:r>
            <a:r>
              <a:rPr sz="3200" b="1" spc="-31" dirty="0">
                <a:solidFill>
                  <a:srgbClr val="003399"/>
                </a:solidFill>
                <a:latin typeface="Times New Roman"/>
                <a:cs typeface="Times New Roman"/>
              </a:rPr>
              <a:t> Spain, Sweden, Switzerland, </a:t>
            </a:r>
            <a:r>
              <a:rPr lang="en-US" sz="3200" b="1" spc="-31" dirty="0">
                <a:solidFill>
                  <a:srgbClr val="003399"/>
                </a:solidFill>
                <a:latin typeface="Times New Roman"/>
                <a:cs typeface="Times New Roman"/>
              </a:rPr>
              <a:t>UAE, UK </a:t>
            </a:r>
            <a:r>
              <a:rPr sz="3200" b="1" spc="-31" dirty="0">
                <a:solidFill>
                  <a:srgbClr val="003399"/>
                </a:solidFill>
                <a:latin typeface="Times New Roman"/>
                <a:cs typeface="Times New Roman"/>
              </a:rPr>
              <a:t>and USA</a:t>
            </a:r>
          </a:p>
        </p:txBody>
      </p:sp>
      <p:sp>
        <p:nvSpPr>
          <p:cNvPr id="8" name="object 14">
            <a:extLst>
              <a:ext uri="{FF2B5EF4-FFF2-40B4-BE49-F238E27FC236}">
                <a16:creationId xmlns:a16="http://schemas.microsoft.com/office/drawing/2014/main" id="{AB8D213C-7320-9417-3C6D-6423ED08A972}"/>
              </a:ext>
            </a:extLst>
          </p:cNvPr>
          <p:cNvSpPr txBox="1"/>
          <p:nvPr/>
        </p:nvSpPr>
        <p:spPr>
          <a:xfrm>
            <a:off x="1685364" y="1514990"/>
            <a:ext cx="2841812" cy="4631585"/>
          </a:xfrm>
          <a:prstGeom prst="rect">
            <a:avLst/>
          </a:prstGeom>
          <a:solidFill>
            <a:schemeClr val="bg1"/>
          </a:solidFill>
        </p:spPr>
        <p:txBody>
          <a:bodyPr vert="horz" wrap="square" lIns="0" tIns="136712" rIns="0" bIns="0" rtlCol="0" anchor="t">
            <a:spAutoFit/>
          </a:bodyPr>
          <a:lstStyle/>
          <a:p>
            <a:pPr marL="80645" algn="just">
              <a:spcBef>
                <a:spcPts val="1077"/>
              </a:spcBef>
            </a:pPr>
            <a:r>
              <a:rPr sz="3600" b="1" spc="13" dirty="0">
                <a:solidFill>
                  <a:srgbClr val="FF0000"/>
                </a:solidFill>
                <a:latin typeface="Times New Roman" panose="02020603050405020304" pitchFamily="18" charset="0"/>
                <a:cs typeface="Times New Roman" panose="02020603050405020304" pitchFamily="18" charset="0"/>
              </a:rPr>
              <a:t>Members:</a:t>
            </a:r>
            <a:endParaRPr lang="en-US" sz="3600" b="1" dirty="0">
              <a:solidFill>
                <a:srgbClr val="FF0000"/>
              </a:solidFill>
              <a:latin typeface="Times New Roman" panose="02020603050405020304" pitchFamily="18" charset="0"/>
              <a:cs typeface="Times New Roman" panose="02020603050405020304" pitchFamily="18" charset="0"/>
            </a:endParaRPr>
          </a:p>
          <a:p>
            <a:pPr marL="80645"/>
            <a:r>
              <a:rPr sz="3200" b="1" spc="-31" dirty="0">
                <a:solidFill>
                  <a:srgbClr val="003399"/>
                </a:solidFill>
                <a:latin typeface="Times New Roman" panose="02020603050405020304" pitchFamily="18" charset="0"/>
                <a:cs typeface="Times New Roman" panose="02020603050405020304" pitchFamily="18" charset="0"/>
              </a:rPr>
              <a:t>Cyprus</a:t>
            </a:r>
            <a:endParaRPr lang="en-US" sz="3200" b="1" spc="-31" dirty="0">
              <a:solidFill>
                <a:srgbClr val="003399"/>
              </a:solidFill>
              <a:latin typeface="Times New Roman" panose="02020603050405020304" pitchFamily="18" charset="0"/>
              <a:cs typeface="Times New Roman" panose="02020603050405020304" pitchFamily="18" charset="0"/>
            </a:endParaRPr>
          </a:p>
          <a:p>
            <a:pPr marL="80645"/>
            <a:r>
              <a:rPr sz="3200" b="1" spc="-13" dirty="0">
                <a:solidFill>
                  <a:srgbClr val="003399"/>
                </a:solidFill>
                <a:latin typeface="Times New Roman" panose="02020603050405020304" pitchFamily="18" charset="0"/>
                <a:cs typeface="Times New Roman" panose="02020603050405020304" pitchFamily="18" charset="0"/>
              </a:rPr>
              <a:t>Egypt</a:t>
            </a:r>
            <a:endParaRPr lang="en-US" sz="3200" b="1" spc="-13" dirty="0">
              <a:solidFill>
                <a:srgbClr val="003399"/>
              </a:solidFill>
              <a:latin typeface="Times New Roman" panose="02020603050405020304" pitchFamily="18" charset="0"/>
              <a:cs typeface="Times New Roman" panose="02020603050405020304" pitchFamily="18" charset="0"/>
            </a:endParaRPr>
          </a:p>
          <a:p>
            <a:pPr marL="80645"/>
            <a:r>
              <a:rPr sz="3200" b="1" spc="-13" dirty="0">
                <a:solidFill>
                  <a:srgbClr val="003399"/>
                </a:solidFill>
                <a:latin typeface="Times New Roman" panose="02020603050405020304" pitchFamily="18" charset="0"/>
                <a:cs typeface="Times New Roman" panose="02020603050405020304" pitchFamily="18" charset="0"/>
              </a:rPr>
              <a:t>Iran</a:t>
            </a:r>
            <a:endParaRPr lang="en-US" sz="3200" b="1" spc="-13" dirty="0">
              <a:solidFill>
                <a:srgbClr val="003399"/>
              </a:solidFill>
              <a:latin typeface="Times New Roman" panose="02020603050405020304" pitchFamily="18" charset="0"/>
              <a:cs typeface="Times New Roman" panose="02020603050405020304" pitchFamily="18" charset="0"/>
            </a:endParaRPr>
          </a:p>
          <a:p>
            <a:pPr marL="80645"/>
            <a:r>
              <a:rPr sz="3200" b="1" spc="-13" dirty="0">
                <a:solidFill>
                  <a:srgbClr val="003399"/>
                </a:solidFill>
                <a:latin typeface="Times New Roman" panose="02020603050405020304" pitchFamily="18" charset="0"/>
                <a:cs typeface="Times New Roman" panose="02020603050405020304" pitchFamily="18" charset="0"/>
              </a:rPr>
              <a:t>Israel</a:t>
            </a:r>
            <a:endParaRPr lang="en-US" sz="3200" b="1" spc="-13" dirty="0">
              <a:solidFill>
                <a:srgbClr val="003399"/>
              </a:solidFill>
              <a:latin typeface="Times New Roman" panose="02020603050405020304" pitchFamily="18" charset="0"/>
              <a:cs typeface="Times New Roman" panose="02020603050405020304" pitchFamily="18" charset="0"/>
            </a:endParaRPr>
          </a:p>
          <a:p>
            <a:pPr marL="80645"/>
            <a:r>
              <a:rPr sz="3200" b="1" spc="-13" dirty="0">
                <a:solidFill>
                  <a:srgbClr val="003399"/>
                </a:solidFill>
                <a:latin typeface="Times New Roman" panose="02020603050405020304" pitchFamily="18" charset="0"/>
                <a:cs typeface="Times New Roman" panose="02020603050405020304" pitchFamily="18" charset="0"/>
              </a:rPr>
              <a:t>Jordan</a:t>
            </a:r>
            <a:endParaRPr lang="en-US" sz="3200" b="1" spc="4" dirty="0">
              <a:solidFill>
                <a:srgbClr val="003399"/>
              </a:solidFill>
              <a:latin typeface="Times New Roman" panose="02020603050405020304" pitchFamily="18" charset="0"/>
              <a:cs typeface="Times New Roman" panose="02020603050405020304" pitchFamily="18" charset="0"/>
            </a:endParaRPr>
          </a:p>
          <a:p>
            <a:pPr marL="80645"/>
            <a:r>
              <a:rPr sz="3200" b="1" spc="-9" dirty="0">
                <a:solidFill>
                  <a:srgbClr val="003399"/>
                </a:solidFill>
                <a:latin typeface="Times New Roman" panose="02020603050405020304" pitchFamily="18" charset="0"/>
                <a:cs typeface="Times New Roman" panose="02020603050405020304" pitchFamily="18" charset="0"/>
              </a:rPr>
              <a:t>Pakistan</a:t>
            </a:r>
            <a:endParaRPr lang="en-US" sz="3200" b="1" spc="-9" dirty="0">
              <a:solidFill>
                <a:srgbClr val="003399"/>
              </a:solidFill>
              <a:latin typeface="Times New Roman" panose="02020603050405020304" pitchFamily="18" charset="0"/>
              <a:cs typeface="Times New Roman" panose="02020603050405020304" pitchFamily="18" charset="0"/>
            </a:endParaRPr>
          </a:p>
          <a:p>
            <a:pPr marL="80645"/>
            <a:r>
              <a:rPr sz="3200" b="1" dirty="0">
                <a:solidFill>
                  <a:srgbClr val="003399"/>
                </a:solidFill>
                <a:latin typeface="Times New Roman" panose="02020603050405020304" pitchFamily="18" charset="0"/>
                <a:cs typeface="Times New Roman" panose="02020603050405020304" pitchFamily="18" charset="0"/>
              </a:rPr>
              <a:t>Palestin</a:t>
            </a:r>
            <a:r>
              <a:rPr lang="en-US" sz="3200" b="1" dirty="0">
                <a:solidFill>
                  <a:srgbClr val="003399"/>
                </a:solidFill>
                <a:latin typeface="Times New Roman" panose="02020603050405020304" pitchFamily="18" charset="0"/>
                <a:cs typeface="Times New Roman" panose="02020603050405020304" pitchFamily="18" charset="0"/>
              </a:rPr>
              <a:t>e</a:t>
            </a:r>
            <a:endParaRPr lang="en-US" sz="3200" b="1" spc="4" dirty="0">
              <a:solidFill>
                <a:srgbClr val="003399"/>
              </a:solidFill>
              <a:latin typeface="Times New Roman" panose="02020603050405020304" pitchFamily="18" charset="0"/>
              <a:cs typeface="Times New Roman" panose="02020603050405020304" pitchFamily="18" charset="0"/>
            </a:endParaRPr>
          </a:p>
          <a:p>
            <a:pPr marL="80645"/>
            <a:r>
              <a:rPr sz="3200" b="1" spc="4" dirty="0">
                <a:solidFill>
                  <a:srgbClr val="003399"/>
                </a:solidFill>
                <a:latin typeface="Times New Roman" panose="02020603050405020304" pitchFamily="18" charset="0"/>
                <a:cs typeface="Times New Roman" panose="02020603050405020304" pitchFamily="18" charset="0"/>
              </a:rPr>
              <a:t>Türkiye</a:t>
            </a:r>
          </a:p>
        </p:txBody>
      </p:sp>
      <p:pic>
        <p:nvPicPr>
          <p:cNvPr id="10" name="Picture 9">
            <a:extLst>
              <a:ext uri="{FF2B5EF4-FFF2-40B4-BE49-F238E27FC236}">
                <a16:creationId xmlns:a16="http://schemas.microsoft.com/office/drawing/2014/main" id="{AA03060C-E68F-701B-D69D-4F1E3682CEFC}"/>
              </a:ext>
            </a:extLst>
          </p:cNvPr>
          <p:cNvPicPr>
            <a:picLocks noChangeAspect="1"/>
          </p:cNvPicPr>
          <p:nvPr/>
        </p:nvPicPr>
        <p:blipFill>
          <a:blip r:embed="rId2"/>
          <a:stretch>
            <a:fillRect/>
          </a:stretch>
        </p:blipFill>
        <p:spPr>
          <a:xfrm>
            <a:off x="3962400" y="1434986"/>
            <a:ext cx="13487400" cy="6985114"/>
          </a:xfrm>
          <a:prstGeom prst="rect">
            <a:avLst/>
          </a:prstGeom>
        </p:spPr>
      </p:pic>
      <p:sp>
        <p:nvSpPr>
          <p:cNvPr id="2" name="object 14">
            <a:extLst>
              <a:ext uri="{FF2B5EF4-FFF2-40B4-BE49-F238E27FC236}">
                <a16:creationId xmlns:a16="http://schemas.microsoft.com/office/drawing/2014/main" id="{52855017-62D6-FB8B-2C39-E3DB29E503AA}"/>
              </a:ext>
            </a:extLst>
          </p:cNvPr>
          <p:cNvSpPr txBox="1"/>
          <p:nvPr/>
        </p:nvSpPr>
        <p:spPr>
          <a:xfrm>
            <a:off x="1653988" y="6549813"/>
            <a:ext cx="4337602" cy="1184487"/>
          </a:xfrm>
          <a:prstGeom prst="rect">
            <a:avLst/>
          </a:prstGeom>
          <a:solidFill>
            <a:schemeClr val="bg1"/>
          </a:solidFill>
        </p:spPr>
        <p:txBody>
          <a:bodyPr vert="horz" wrap="square" lIns="0" tIns="136712" rIns="0" bIns="0" rtlCol="0" anchor="t">
            <a:spAutoFit/>
          </a:bodyPr>
          <a:lstStyle/>
          <a:p>
            <a:pPr marL="80645" algn="just">
              <a:spcBef>
                <a:spcPts val="1077"/>
              </a:spcBef>
            </a:pPr>
            <a:r>
              <a:rPr lang="en-US" sz="3600" b="1" spc="13" dirty="0">
                <a:solidFill>
                  <a:srgbClr val="FF0000"/>
                </a:solidFill>
                <a:latin typeface="Times New Roman" panose="02020603050405020304" pitchFamily="18" charset="0"/>
                <a:cs typeface="Times New Roman" panose="02020603050405020304" pitchFamily="18" charset="0"/>
              </a:rPr>
              <a:t>Associate </a:t>
            </a:r>
            <a:r>
              <a:rPr sz="3600" b="1" spc="13" dirty="0">
                <a:solidFill>
                  <a:srgbClr val="FF0000"/>
                </a:solidFill>
                <a:latin typeface="Times New Roman" panose="02020603050405020304" pitchFamily="18" charset="0"/>
                <a:cs typeface="Times New Roman" panose="02020603050405020304" pitchFamily="18" charset="0"/>
              </a:rPr>
              <a:t>Members:</a:t>
            </a:r>
            <a:endParaRPr lang="en-US" sz="3600" b="1" dirty="0">
              <a:solidFill>
                <a:srgbClr val="FF0000"/>
              </a:solidFill>
              <a:latin typeface="Times New Roman" panose="02020603050405020304" pitchFamily="18" charset="0"/>
              <a:cs typeface="Times New Roman" panose="02020603050405020304" pitchFamily="18" charset="0"/>
            </a:endParaRPr>
          </a:p>
          <a:p>
            <a:pPr marL="80645" algn="just"/>
            <a:r>
              <a:rPr lang="en-GB" sz="3200" b="1" spc="-31" dirty="0">
                <a:solidFill>
                  <a:srgbClr val="003399"/>
                </a:solidFill>
                <a:latin typeface="Times New Roman"/>
                <a:cs typeface="Times New Roman"/>
              </a:rPr>
              <a:t>Germany</a:t>
            </a:r>
            <a:endParaRPr sz="3200" b="1" spc="4" dirty="0">
              <a:solidFill>
                <a:srgbClr val="0033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94640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31DCF-1750-A6ED-7635-F934DBF7788C}"/>
              </a:ext>
            </a:extLst>
          </p:cNvPr>
          <p:cNvSpPr>
            <a:spLocks noGrp="1"/>
          </p:cNvSpPr>
          <p:nvPr>
            <p:ph type="title"/>
          </p:nvPr>
        </p:nvSpPr>
        <p:spPr/>
        <p:txBody>
          <a:bodyPr/>
          <a:lstStyle/>
          <a:p>
            <a:endParaRPr lang="en-JO"/>
          </a:p>
        </p:txBody>
      </p:sp>
      <p:grpSp>
        <p:nvGrpSpPr>
          <p:cNvPr id="10" name="Group 9">
            <a:extLst>
              <a:ext uri="{FF2B5EF4-FFF2-40B4-BE49-F238E27FC236}">
                <a16:creationId xmlns:a16="http://schemas.microsoft.com/office/drawing/2014/main" id="{C2F1A4CF-CFDC-F82C-C92F-6E94165D0D6E}"/>
              </a:ext>
            </a:extLst>
          </p:cNvPr>
          <p:cNvGrpSpPr/>
          <p:nvPr/>
        </p:nvGrpSpPr>
        <p:grpSpPr>
          <a:xfrm>
            <a:off x="2582748" y="723900"/>
            <a:ext cx="13800252" cy="8287911"/>
            <a:chOff x="1888897" y="3124048"/>
            <a:chExt cx="11513173" cy="6403274"/>
          </a:xfrm>
        </p:grpSpPr>
        <p:sp>
          <p:nvSpPr>
            <p:cNvPr id="5" name="TextBox 4">
              <a:extLst>
                <a:ext uri="{FF2B5EF4-FFF2-40B4-BE49-F238E27FC236}">
                  <a16:creationId xmlns:a16="http://schemas.microsoft.com/office/drawing/2014/main" id="{90D85419-F4F7-FB86-1DB4-97637694FD70}"/>
                </a:ext>
              </a:extLst>
            </p:cNvPr>
            <p:cNvSpPr txBox="1"/>
            <p:nvPr/>
          </p:nvSpPr>
          <p:spPr>
            <a:xfrm>
              <a:off x="1888897" y="4020766"/>
              <a:ext cx="5578758" cy="1260284"/>
            </a:xfrm>
            <a:prstGeom prst="rect">
              <a:avLst/>
            </a:prstGeom>
            <a:noFill/>
          </p:spPr>
          <p:txBody>
            <a:bodyPr wrap="square" rtlCol="0">
              <a:spAutoFit/>
            </a:bodyPr>
            <a:lstStyle/>
            <a:p>
              <a:pPr marL="0" marR="0" lvl="0" indent="0" algn="l" defTabSz="91440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ontserrat Light" pitchFamily="2" charset="77"/>
                  <a:ea typeface="MS PGothic" charset="0"/>
                  <a:cs typeface="+mn-cs"/>
                </a:rPr>
                <a:t>Infrastructure: </a:t>
              </a:r>
            </a:p>
            <a:p>
              <a:pPr marL="0" marR="0" lvl="0" indent="0" algn="l" defTabSz="91440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ontserrat Light" pitchFamily="2" charset="77"/>
                  <a:ea typeface="MS PGothic" charset="0"/>
                  <a:cs typeface="+mn-cs"/>
                </a:rPr>
                <a:t>A reactive sputter chamber and a Bruker Multimode AFM is contributed from MPI Stuttgart. Moreover a SEM with FIB is being delivered from CNR-IOM in Trieste.</a:t>
              </a:r>
            </a:p>
          </p:txBody>
        </p:sp>
        <p:sp>
          <p:nvSpPr>
            <p:cNvPr id="6" name="TextBox 5">
              <a:extLst>
                <a:ext uri="{FF2B5EF4-FFF2-40B4-BE49-F238E27FC236}">
                  <a16:creationId xmlns:a16="http://schemas.microsoft.com/office/drawing/2014/main" id="{A963EC5E-78E8-5E8D-6647-F0DFCE34E7BF}"/>
                </a:ext>
              </a:extLst>
            </p:cNvPr>
            <p:cNvSpPr txBox="1"/>
            <p:nvPr/>
          </p:nvSpPr>
          <p:spPr>
            <a:xfrm>
              <a:off x="2258112" y="3124048"/>
              <a:ext cx="11143958" cy="630942"/>
            </a:xfrm>
            <a:prstGeom prst="rect">
              <a:avLst/>
            </a:prstGeom>
            <a:noFill/>
          </p:spPr>
          <p:txBody>
            <a:bodyPr wrap="square" rtlCol="0">
              <a:spAutoFit/>
            </a:bodyPr>
            <a:lstStyle/>
            <a:p>
              <a:pPr marL="0" marR="0" lvl="0" indent="0" algn="l" defTabSz="91440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0000"/>
                  </a:solidFill>
                  <a:effectLst/>
                  <a:uLnTx/>
                  <a:uFillTx/>
                  <a:latin typeface="Montserrat" pitchFamily="2" charset="77"/>
                  <a:ea typeface="MS PGothic" charset="0"/>
                  <a:cs typeface="+mn-cs"/>
                </a:rPr>
                <a:t>Palestinian-European Laboratory at SESAME</a:t>
              </a:r>
            </a:p>
          </p:txBody>
        </p:sp>
        <p:pic>
          <p:nvPicPr>
            <p:cNvPr id="7" name="Picture 6">
              <a:extLst>
                <a:ext uri="{FF2B5EF4-FFF2-40B4-BE49-F238E27FC236}">
                  <a16:creationId xmlns:a16="http://schemas.microsoft.com/office/drawing/2014/main" id="{FC2129F6-5260-7483-BDC1-601D5923AECF}"/>
                </a:ext>
              </a:extLst>
            </p:cNvPr>
            <p:cNvPicPr>
              <a:picLocks noChangeAspect="1"/>
            </p:cNvPicPr>
            <p:nvPr/>
          </p:nvPicPr>
          <p:blipFill>
            <a:blip r:embed="rId2"/>
            <a:srcRect l="38212" r="18313" b="46550"/>
            <a:stretch>
              <a:fillRect/>
            </a:stretch>
          </p:blipFill>
          <p:spPr>
            <a:xfrm>
              <a:off x="1888897" y="5981041"/>
              <a:ext cx="3459145" cy="3189436"/>
            </a:xfrm>
            <a:prstGeom prst="rect">
              <a:avLst/>
            </a:prstGeom>
          </p:spPr>
        </p:pic>
        <p:graphicFrame>
          <p:nvGraphicFramePr>
            <p:cNvPr id="8" name="Diagram 7">
              <a:extLst>
                <a:ext uri="{FF2B5EF4-FFF2-40B4-BE49-F238E27FC236}">
                  <a16:creationId xmlns:a16="http://schemas.microsoft.com/office/drawing/2014/main" id="{04D50D59-F13F-56FA-1118-B43281580B43}"/>
                </a:ext>
              </a:extLst>
            </p:cNvPr>
            <p:cNvGraphicFramePr/>
            <p:nvPr>
              <p:extLst>
                <p:ext uri="{D42A27DB-BD31-4B8C-83A1-F6EECF244321}">
                  <p14:modId xmlns:p14="http://schemas.microsoft.com/office/powerpoint/2010/main" val="1554700396"/>
                </p:ext>
              </p:extLst>
            </p:nvPr>
          </p:nvGraphicFramePr>
          <p:xfrm>
            <a:off x="8153400" y="3771900"/>
            <a:ext cx="5101642" cy="5755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0E95C389-2700-F80B-56EE-0F5AF0487DB6}"/>
                </a:ext>
              </a:extLst>
            </p:cNvPr>
            <p:cNvSpPr txBox="1"/>
            <p:nvPr/>
          </p:nvSpPr>
          <p:spPr>
            <a:xfrm>
              <a:off x="5416629" y="6123489"/>
              <a:ext cx="2194461" cy="3138821"/>
            </a:xfrm>
            <a:prstGeom prst="rect">
              <a:avLst/>
            </a:prstGeom>
            <a:noFill/>
          </p:spPr>
          <p:txBody>
            <a:bodyPr wrap="square" rtlCol="0">
              <a:spAutoFit/>
            </a:bodyPr>
            <a:lstStyle/>
            <a:p>
              <a:pPr marL="0" marR="0" lvl="0" indent="0" algn="l" defTabSz="91440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ontserrat Light" pitchFamily="2" charset="77"/>
                  <a:ea typeface="MS PGothic" charset="0"/>
                  <a:cs typeface="+mn-cs"/>
                </a:rPr>
                <a:t>Scientific Focus:</a:t>
              </a:r>
            </a:p>
            <a:p>
              <a:pPr marL="0" marR="0" lvl="0" indent="0" algn="l" defTabSz="91440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ontserrat Light" pitchFamily="2" charset="77"/>
                  <a:ea typeface="MS PGothic" charset="0"/>
                  <a:cs typeface="+mn-cs"/>
                </a:rPr>
                <a:t>Functional metal oxides for energy, electronics, and environment, with advanced synthesis and characterization methods, including synchrotron techniques. </a:t>
              </a:r>
            </a:p>
            <a:p>
              <a:pPr marL="0" marR="0" lvl="0" indent="0" algn="l" defTabSz="91440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ontserrat Light" pitchFamily="2" charset="77"/>
                <a:ea typeface="MS PGothic" charset="0"/>
                <a:cs typeface="+mn-cs"/>
              </a:endParaRPr>
            </a:p>
          </p:txBody>
        </p:sp>
      </p:grpSp>
    </p:spTree>
    <p:extLst>
      <p:ext uri="{BB962C8B-B14F-4D97-AF65-F5344CB8AC3E}">
        <p14:creationId xmlns:p14="http://schemas.microsoft.com/office/powerpoint/2010/main" val="9591827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187C6-7CAC-A7F3-84A3-02456D4700DD}"/>
              </a:ext>
            </a:extLst>
          </p:cNvPr>
          <p:cNvSpPr>
            <a:spLocks noGrp="1"/>
          </p:cNvSpPr>
          <p:nvPr>
            <p:ph type="title"/>
          </p:nvPr>
        </p:nvSpPr>
        <p:spPr/>
        <p:txBody>
          <a:bodyPr/>
          <a:lstStyle/>
          <a:p>
            <a:endParaRPr lang="en-JO"/>
          </a:p>
        </p:txBody>
      </p:sp>
      <p:grpSp>
        <p:nvGrpSpPr>
          <p:cNvPr id="9" name="Group 8">
            <a:extLst>
              <a:ext uri="{FF2B5EF4-FFF2-40B4-BE49-F238E27FC236}">
                <a16:creationId xmlns:a16="http://schemas.microsoft.com/office/drawing/2014/main" id="{7A14323E-6C25-D8B3-DECB-27C1BCE897AF}"/>
              </a:ext>
            </a:extLst>
          </p:cNvPr>
          <p:cNvGrpSpPr/>
          <p:nvPr/>
        </p:nvGrpSpPr>
        <p:grpSpPr>
          <a:xfrm>
            <a:off x="1981200" y="673920"/>
            <a:ext cx="15544800" cy="8560768"/>
            <a:chOff x="402898" y="671513"/>
            <a:chExt cx="11789102" cy="4721949"/>
          </a:xfrm>
        </p:grpSpPr>
        <p:sp>
          <p:nvSpPr>
            <p:cNvPr id="5" name="TextBox 4">
              <a:extLst>
                <a:ext uri="{FF2B5EF4-FFF2-40B4-BE49-F238E27FC236}">
                  <a16:creationId xmlns:a16="http://schemas.microsoft.com/office/drawing/2014/main" id="{64BBFA14-369E-36D9-7CBC-F3EC3C765A3D}"/>
                </a:ext>
              </a:extLst>
            </p:cNvPr>
            <p:cNvSpPr txBox="1"/>
            <p:nvPr/>
          </p:nvSpPr>
          <p:spPr>
            <a:xfrm>
              <a:off x="900113" y="671513"/>
              <a:ext cx="9203166" cy="458361"/>
            </a:xfrm>
            <a:prstGeom prst="rect">
              <a:avLst/>
            </a:prstGeom>
            <a:noFill/>
          </p:spPr>
          <p:txBody>
            <a:bodyPr wrap="none" rtlCol="0">
              <a:spAutoFit/>
            </a:bodyPr>
            <a:lstStyle/>
            <a:p>
              <a:r>
                <a:rPr lang="en-JO" sz="4800" b="1" dirty="0">
                  <a:solidFill>
                    <a:srgbClr val="FF0000"/>
                  </a:solidFill>
                  <a:latin typeface="Montserrat" pitchFamily="2" charset="77"/>
                </a:rPr>
                <a:t>19th Users Meeting – SAVE THE DATE</a:t>
              </a:r>
            </a:p>
          </p:txBody>
        </p:sp>
        <p:sp>
          <p:nvSpPr>
            <p:cNvPr id="6" name="Shape 34">
              <a:extLst>
                <a:ext uri="{FF2B5EF4-FFF2-40B4-BE49-F238E27FC236}">
                  <a16:creationId xmlns:a16="http://schemas.microsoft.com/office/drawing/2014/main" id="{1C95907B-6339-FEF7-83E9-1C494096AA7B}"/>
                </a:ext>
              </a:extLst>
            </p:cNvPr>
            <p:cNvSpPr/>
            <p:nvPr/>
          </p:nvSpPr>
          <p:spPr>
            <a:xfrm>
              <a:off x="572946" y="1777387"/>
              <a:ext cx="10570605" cy="27162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indent="28575" algn="l" defTabSz="485773" rtl="0">
                <a:defRPr sz="1800"/>
              </a:pPr>
              <a:r>
                <a:rPr lang="en-US" sz="3200" b="1" kern="1200" dirty="0">
                  <a:solidFill>
                    <a:srgbClr val="00B050"/>
                  </a:solidFill>
                  <a:latin typeface="Montserrat Light" pitchFamily="2" charset="77"/>
                  <a:sym typeface="Calibri"/>
                </a:rPr>
                <a:t>SESAME’s 19</a:t>
              </a:r>
              <a:r>
                <a:rPr lang="en-US" sz="3200" b="1" kern="1200" baseline="30000" dirty="0">
                  <a:solidFill>
                    <a:srgbClr val="00B050"/>
                  </a:solidFill>
                  <a:latin typeface="Montserrat Light" pitchFamily="2" charset="77"/>
                  <a:sym typeface="Calibri"/>
                </a:rPr>
                <a:t>th</a:t>
              </a:r>
              <a:r>
                <a:rPr lang="en-US" sz="3200" b="1" kern="1200" dirty="0">
                  <a:solidFill>
                    <a:srgbClr val="00B050"/>
                  </a:solidFill>
                  <a:latin typeface="Montserrat Light" pitchFamily="2" charset="77"/>
                  <a:sym typeface="Calibri"/>
                </a:rPr>
                <a:t> Users Meeting</a:t>
              </a:r>
              <a:endParaRPr sz="3200" b="1" kern="1200" dirty="0">
                <a:solidFill>
                  <a:srgbClr val="00B050"/>
                </a:solidFill>
                <a:latin typeface="Montserrat Light" pitchFamily="2" charset="77"/>
                <a:sym typeface="Calibri"/>
              </a:endParaRPr>
            </a:p>
          </p:txBody>
        </p:sp>
        <p:sp>
          <p:nvSpPr>
            <p:cNvPr id="7" name="Rectangle 6">
              <a:extLst>
                <a:ext uri="{FF2B5EF4-FFF2-40B4-BE49-F238E27FC236}">
                  <a16:creationId xmlns:a16="http://schemas.microsoft.com/office/drawing/2014/main" id="{83881DC7-54E3-00D5-5C81-292488FFE7C4}"/>
                </a:ext>
              </a:extLst>
            </p:cNvPr>
            <p:cNvSpPr/>
            <p:nvPr/>
          </p:nvSpPr>
          <p:spPr>
            <a:xfrm>
              <a:off x="572946" y="2218602"/>
              <a:ext cx="10945953" cy="2122043"/>
            </a:xfrm>
            <a:prstGeom prst="rect">
              <a:avLst/>
            </a:prstGeom>
          </p:spPr>
          <p:txBody>
            <a:bodyPr wrap="square">
              <a:spAutoFit/>
            </a:bodyPr>
            <a:lstStyle/>
            <a:p>
              <a:pPr marL="342900" lvl="0" indent="-342900" algn="l" defTabSz="914400" rtl="0">
                <a:spcBef>
                  <a:spcPts val="1200"/>
                </a:spcBef>
                <a:buFont typeface="Arial" panose="020B0604020202020204" pitchFamily="34" charset="0"/>
                <a:buChar char="•"/>
              </a:pPr>
              <a:r>
                <a:rPr lang="en-GB" sz="2800" dirty="0">
                  <a:solidFill>
                    <a:schemeClr val="accent1"/>
                  </a:solidFill>
                  <a:latin typeface="Montserrat Light" pitchFamily="2" charset="77"/>
                </a:rPr>
                <a:t>New Date: </a:t>
              </a:r>
              <a:r>
                <a:rPr lang="it-IT" sz="2800" dirty="0">
                  <a:solidFill>
                    <a:schemeClr val="accent1"/>
                  </a:solidFill>
                  <a:latin typeface="Montserrat Light" pitchFamily="2" charset="77"/>
                </a:rPr>
                <a:t>26-28 </a:t>
              </a:r>
              <a:r>
                <a:rPr lang="en-US" sz="2800" dirty="0">
                  <a:latin typeface="Montserrat Light" pitchFamily="2" charset="77"/>
                </a:rPr>
                <a:t>April</a:t>
              </a:r>
              <a:r>
                <a:rPr lang="en-US" sz="2800" kern="1200" dirty="0">
                  <a:solidFill>
                    <a:prstClr val="black"/>
                  </a:solidFill>
                  <a:latin typeface="Montserrat Light" pitchFamily="2" charset="77"/>
                </a:rPr>
                <a:t> 2026 </a:t>
              </a:r>
            </a:p>
            <a:p>
              <a:pPr marL="342900" lvl="0" indent="-342900">
                <a:spcBef>
                  <a:spcPts val="1200"/>
                </a:spcBef>
                <a:buFont typeface="Arial" panose="020B0604020202020204" pitchFamily="34" charset="0"/>
                <a:buChar char="•"/>
              </a:pPr>
              <a:r>
                <a:rPr lang="en-GB" sz="2800" dirty="0">
                  <a:solidFill>
                    <a:schemeClr val="accent1"/>
                  </a:solidFill>
                  <a:latin typeface="Montserrat Light" pitchFamily="2" charset="77"/>
                </a:rPr>
                <a:t>Venue: </a:t>
              </a:r>
              <a:r>
                <a:rPr lang="en-US" sz="2800" kern="1200" dirty="0">
                  <a:solidFill>
                    <a:prstClr val="black"/>
                  </a:solidFill>
                  <a:latin typeface="Montserrat Light" pitchFamily="2" charset="77"/>
                </a:rPr>
                <a:t>SESAME</a:t>
              </a:r>
            </a:p>
            <a:p>
              <a:pPr marL="342900" lvl="0" indent="-342900" algn="justLow" defTabSz="914400" rtl="0">
                <a:spcBef>
                  <a:spcPts val="1200"/>
                </a:spcBef>
                <a:buFont typeface="Arial" panose="020B0604020202020204" pitchFamily="34" charset="0"/>
                <a:buChar char="•"/>
              </a:pPr>
              <a:r>
                <a:rPr lang="en-GB" sz="2800" dirty="0">
                  <a:solidFill>
                    <a:schemeClr val="accent1"/>
                  </a:solidFill>
                  <a:latin typeface="Montserrat Light" pitchFamily="2" charset="77"/>
                </a:rPr>
                <a:t>Goals</a:t>
              </a:r>
              <a:r>
                <a:rPr lang="en-GB" sz="2800" dirty="0">
                  <a:latin typeface="Montserrat Light" pitchFamily="2" charset="77"/>
                </a:rPr>
                <a:t>: To bring </a:t>
              </a:r>
              <a:r>
                <a:rPr lang="en-US" sz="2800" dirty="0">
                  <a:latin typeface="Montserrat Light" pitchFamily="2" charset="77"/>
                </a:rPr>
                <a:t>together scientists from the region and world experts in the various fields of synchrotron applications. Provide platform for information exchange and discussion of ongoing collaborative efforts within the community, and to present research results, obtained by experiments conducted at SESAME beamlines. Highlight the SUNSTONE, </a:t>
              </a:r>
              <a:r>
                <a:rPr lang="en-US" sz="2800" dirty="0" err="1">
                  <a:latin typeface="Montserrat Light" pitchFamily="2" charset="77"/>
                </a:rPr>
                <a:t>EUMEDplus</a:t>
              </a:r>
              <a:r>
                <a:rPr lang="en-US" sz="2800" dirty="0">
                  <a:latin typeface="Montserrat Light" pitchFamily="2" charset="77"/>
                </a:rPr>
                <a:t>, INT0104, Cybersecurity activities.</a:t>
              </a:r>
            </a:p>
          </p:txBody>
        </p:sp>
        <p:sp>
          <p:nvSpPr>
            <p:cNvPr id="8" name="TextBox 7">
              <a:extLst>
                <a:ext uri="{FF2B5EF4-FFF2-40B4-BE49-F238E27FC236}">
                  <a16:creationId xmlns:a16="http://schemas.microsoft.com/office/drawing/2014/main" id="{F5AE60A7-E8F8-9D5B-1909-1D9849ABB06D}"/>
                </a:ext>
              </a:extLst>
            </p:cNvPr>
            <p:cNvSpPr txBox="1"/>
            <p:nvPr/>
          </p:nvSpPr>
          <p:spPr>
            <a:xfrm>
              <a:off x="402898" y="5070912"/>
              <a:ext cx="11789102" cy="3225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indent="28575" algn="l" defTabSz="485773" rtl="0">
                <a:defRPr sz="1800"/>
              </a:pPr>
              <a:r>
                <a:rPr lang="en-US" sz="3200" b="1" kern="1200" dirty="0">
                  <a:solidFill>
                    <a:srgbClr val="00B050"/>
                  </a:solidFill>
                  <a:latin typeface="Montserrat Light" pitchFamily="2" charset="77"/>
                  <a:sym typeface="Calibri"/>
                </a:rPr>
                <a:t>Coordinated with the SUNSTONE Hands-on workshops</a:t>
              </a:r>
            </a:p>
          </p:txBody>
        </p:sp>
      </p:grpSp>
    </p:spTree>
    <p:extLst>
      <p:ext uri="{BB962C8B-B14F-4D97-AF65-F5344CB8AC3E}">
        <p14:creationId xmlns:p14="http://schemas.microsoft.com/office/powerpoint/2010/main" val="18955263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87616" y="848174"/>
            <a:ext cx="6912768" cy="1366029"/>
          </a:xfrm>
        </p:spPr>
        <p:txBody>
          <a:bodyPr>
            <a:normAutofit/>
          </a:bodyPr>
          <a:lstStyle/>
          <a:p>
            <a:r>
              <a:rPr lang="en-US" b="1" dirty="0">
                <a:solidFill>
                  <a:srgbClr val="2034BB"/>
                </a:solidFill>
                <a:latin typeface="Times New Roman" panose="02020603050405020304" pitchFamily="18" charset="0"/>
                <a:cs typeface="Times New Roman" panose="02020603050405020304" pitchFamily="18" charset="0"/>
              </a:rPr>
              <a:t>SESAME’s Key Messages</a:t>
            </a:r>
          </a:p>
        </p:txBody>
      </p:sp>
      <p:sp>
        <p:nvSpPr>
          <p:cNvPr id="3" name="Content Placeholder 2"/>
          <p:cNvSpPr>
            <a:spLocks noGrp="1"/>
          </p:cNvSpPr>
          <p:nvPr>
            <p:ph idx="4294967295"/>
          </p:nvPr>
        </p:nvSpPr>
        <p:spPr>
          <a:xfrm>
            <a:off x="4114800" y="2781300"/>
            <a:ext cx="12378457" cy="4104456"/>
          </a:xfrm>
        </p:spPr>
        <p:txBody>
          <a:bodyPr>
            <a:noAutofit/>
          </a:bodyPr>
          <a:lstStyle/>
          <a:p>
            <a:pPr marL="0" indent="0" algn="just">
              <a:buNone/>
            </a:pPr>
            <a:endParaRPr lang="en-US" sz="3600" b="1" dirty="0">
              <a:solidFill>
                <a:srgbClr val="2034BB"/>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US" sz="3600" b="1" dirty="0">
                <a:solidFill>
                  <a:srgbClr val="2034BB"/>
                </a:solidFill>
                <a:latin typeface="Times New Roman" panose="02020603050405020304" pitchFamily="18" charset="0"/>
                <a:cs typeface="Times New Roman" panose="02020603050405020304" pitchFamily="18" charset="0"/>
              </a:rPr>
              <a:t>SESAME is now operational and performing well </a:t>
            </a:r>
          </a:p>
          <a:p>
            <a:pPr algn="just">
              <a:buFont typeface="Wingdings" panose="05000000000000000000" pitchFamily="2" charset="2"/>
              <a:buChar char="Ø"/>
            </a:pPr>
            <a:endParaRPr lang="en-US" sz="3600" b="1" dirty="0">
              <a:solidFill>
                <a:srgbClr val="2034BB"/>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US" sz="3600" b="1" dirty="0">
                <a:solidFill>
                  <a:srgbClr val="2034BB"/>
                </a:solidFill>
                <a:latin typeface="Times New Roman" panose="02020603050405020304" pitchFamily="18" charset="0"/>
                <a:cs typeface="Times New Roman" panose="02020603050405020304" pitchFamily="18" charset="0"/>
              </a:rPr>
              <a:t>SESAME is producing world class science</a:t>
            </a:r>
          </a:p>
          <a:p>
            <a:pPr marL="0" indent="0" algn="just">
              <a:buNone/>
            </a:pPr>
            <a:endParaRPr lang="en-US" sz="3600" b="1" dirty="0">
              <a:solidFill>
                <a:srgbClr val="2034BB"/>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US" sz="3600" b="1" dirty="0">
                <a:solidFill>
                  <a:srgbClr val="2034BB"/>
                </a:solidFill>
                <a:latin typeface="Times New Roman" panose="02020603050405020304" pitchFamily="18" charset="0"/>
                <a:cs typeface="Times New Roman" panose="02020603050405020304" pitchFamily="18" charset="0"/>
              </a:rPr>
              <a:t>SESAME is continuously growing</a:t>
            </a:r>
          </a:p>
        </p:txBody>
      </p:sp>
    </p:spTree>
    <p:extLst>
      <p:ext uri="{BB962C8B-B14F-4D97-AF65-F5344CB8AC3E}">
        <p14:creationId xmlns:p14="http://schemas.microsoft.com/office/powerpoint/2010/main" val="11863800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1371600" y="419099"/>
            <a:ext cx="16611600" cy="9372601"/>
          </a:xfrm>
        </p:spPr>
        <p:txBody>
          <a:bodyPr anchor="ctr">
            <a:normAutofit/>
          </a:bodyPr>
          <a:lstStyle/>
          <a:p>
            <a:pPr marL="0" indent="0" algn="ctr">
              <a:buNone/>
            </a:pPr>
            <a:r>
              <a:rPr lang="en-US" sz="7200" b="1" dirty="0">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1034345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92825" y="605118"/>
            <a:ext cx="12102353" cy="1109382"/>
          </a:xfrm>
          <a:prstGeom prst="rect">
            <a:avLst/>
          </a:prstGeom>
          <a:noFill/>
          <a:ln>
            <a:solidFill>
              <a:schemeClr val="bg1"/>
            </a:solidFill>
          </a:ln>
        </p:spPr>
        <p:txBody>
          <a:bodyPr wrap="square" lIns="0" tIns="0" rIns="0" bIns="0" rtlCol="0"/>
          <a:lstStyle/>
          <a:p>
            <a:endParaRPr sz="2382" dirty="0"/>
          </a:p>
        </p:txBody>
      </p:sp>
      <p:pic>
        <p:nvPicPr>
          <p:cNvPr id="6" name="Content Placeholder 3"/>
          <p:cNvPicPr>
            <a:picLocks noGrp="1" noChangeAspect="1"/>
          </p:cNvPicPr>
          <p:nvPr/>
        </p:nvPicPr>
        <p:blipFill rotWithShape="1">
          <a:blip r:embed="rId2" cstate="screen">
            <a:extLst>
              <a:ext uri="{28A0092B-C50C-407E-A947-70E740481C1C}">
                <a14:useLocalDpi xmlns:a14="http://schemas.microsoft.com/office/drawing/2010/main"/>
              </a:ext>
            </a:extLst>
          </a:blip>
          <a:srcRect r="19105"/>
          <a:stretch/>
        </p:blipFill>
        <p:spPr>
          <a:xfrm>
            <a:off x="3710376" y="404773"/>
            <a:ext cx="12496800" cy="9386927"/>
          </a:xfrm>
          <a:prstGeom prst="rect">
            <a:avLst/>
          </a:prstGeom>
        </p:spPr>
      </p:pic>
    </p:spTree>
    <p:extLst>
      <p:ext uri="{BB962C8B-B14F-4D97-AF65-F5344CB8AC3E}">
        <p14:creationId xmlns:p14="http://schemas.microsoft.com/office/powerpoint/2010/main" val="922483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ABCB576-CAB9-47E3-8BDA-612E9A708B1E}"/>
              </a:ext>
            </a:extLst>
          </p:cNvPr>
          <p:cNvPicPr>
            <a:picLocks noChangeAspect="1"/>
          </p:cNvPicPr>
          <p:nvPr/>
        </p:nvPicPr>
        <p:blipFill>
          <a:blip r:embed="rId2"/>
          <a:stretch>
            <a:fillRect/>
          </a:stretch>
        </p:blipFill>
        <p:spPr>
          <a:xfrm>
            <a:off x="1676400" y="647700"/>
            <a:ext cx="16078200" cy="9067800"/>
          </a:xfrm>
          <a:prstGeom prst="rect">
            <a:avLst/>
          </a:prstGeom>
        </p:spPr>
      </p:pic>
    </p:spTree>
    <p:extLst>
      <p:ext uri="{BB962C8B-B14F-4D97-AF65-F5344CB8AC3E}">
        <p14:creationId xmlns:p14="http://schemas.microsoft.com/office/powerpoint/2010/main" val="1496173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actory with many machines&#10;&#10;AI-generated content may be incorrect.">
            <a:extLst>
              <a:ext uri="{FF2B5EF4-FFF2-40B4-BE49-F238E27FC236}">
                <a16:creationId xmlns:a16="http://schemas.microsoft.com/office/drawing/2014/main" id="{8E55CA88-1318-A7CE-58F3-9B41C8337DE8}"/>
              </a:ext>
            </a:extLst>
          </p:cNvPr>
          <p:cNvPicPr>
            <a:picLocks noChangeAspect="1"/>
          </p:cNvPicPr>
          <p:nvPr/>
        </p:nvPicPr>
        <p:blipFill>
          <a:blip r:embed="rId3" cstate="print">
            <a:extLst>
              <a:ext uri="{28A0092B-C50C-407E-A947-70E740481C1C}">
                <a14:useLocalDpi xmlns:a14="http://schemas.microsoft.com/office/drawing/2010/main" val="0"/>
              </a:ext>
            </a:extLst>
          </a:blip>
          <a:srcRect l="27364" t="33165" r="21866" b="9575"/>
          <a:stretch>
            <a:fillRect/>
          </a:stretch>
        </p:blipFill>
        <p:spPr>
          <a:xfrm>
            <a:off x="12700241" y="5634535"/>
            <a:ext cx="4789906" cy="4051935"/>
          </a:xfrm>
          <a:prstGeom prst="rect">
            <a:avLst/>
          </a:prstGeom>
        </p:spPr>
      </p:pic>
      <p:pic>
        <p:nvPicPr>
          <p:cNvPr id="1028" name="Picture 4" descr="Pic2">
            <a:extLst>
              <a:ext uri="{FF2B5EF4-FFF2-40B4-BE49-F238E27FC236}">
                <a16:creationId xmlns:a16="http://schemas.microsoft.com/office/drawing/2014/main" id="{7DA4C7EB-8AD2-1D61-FF5A-C81C9C27611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0447" r="18866"/>
          <a:stretch/>
        </p:blipFill>
        <p:spPr bwMode="auto">
          <a:xfrm>
            <a:off x="2514600" y="1468687"/>
            <a:ext cx="4817670" cy="40875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0A1D5DA-8FAA-F1FA-6CD4-71523D93FE76}"/>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10670"/>
          <a:stretch/>
        </p:blipFill>
        <p:spPr bwMode="auto">
          <a:xfrm>
            <a:off x="2514600" y="5641626"/>
            <a:ext cx="4817670" cy="40448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room with a chair and machinery&#10;&#10;Description automatically generated with medium confidence">
            <a:extLst>
              <a:ext uri="{FF2B5EF4-FFF2-40B4-BE49-F238E27FC236}">
                <a16:creationId xmlns:a16="http://schemas.microsoft.com/office/drawing/2014/main" id="{65A92DF9-E11B-FE9F-C97B-6F1F2AD12954}"/>
              </a:ext>
            </a:extLst>
          </p:cNvPr>
          <p:cNvPicPr>
            <a:picLocks noChangeAspect="1"/>
          </p:cNvPicPr>
          <p:nvPr/>
        </p:nvPicPr>
        <p:blipFill>
          <a:blip r:embed="rId6" cstate="email">
            <a:extLst>
              <a:ext uri="{28A0092B-C50C-407E-A947-70E740481C1C}">
                <a14:useLocalDpi xmlns:a14="http://schemas.microsoft.com/office/drawing/2010/main"/>
              </a:ext>
            </a:extLst>
          </a:blip>
          <a:srcRect r="9588"/>
          <a:stretch/>
        </p:blipFill>
        <p:spPr>
          <a:xfrm>
            <a:off x="7632538" y="5662111"/>
            <a:ext cx="4817670" cy="4024359"/>
          </a:xfrm>
          <a:prstGeom prst="rect">
            <a:avLst/>
          </a:prstGeom>
        </p:spPr>
      </p:pic>
      <p:pic>
        <p:nvPicPr>
          <p:cNvPr id="10" name="Picture 9" descr="A machine in a room&#10;&#10;Description automatically generated">
            <a:extLst>
              <a:ext uri="{FF2B5EF4-FFF2-40B4-BE49-F238E27FC236}">
                <a16:creationId xmlns:a16="http://schemas.microsoft.com/office/drawing/2014/main" id="{4FD8B4C0-A337-A929-A152-E6BBBC45146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732661" y="1524508"/>
            <a:ext cx="4757485" cy="4036450"/>
          </a:xfrm>
          <a:prstGeom prst="rect">
            <a:avLst/>
          </a:prstGeom>
        </p:spPr>
      </p:pic>
      <p:pic>
        <p:nvPicPr>
          <p:cNvPr id="19" name="Picture 18" descr="A machine in a room&#10;&#10;Description automatically generated">
            <a:extLst>
              <a:ext uri="{FF2B5EF4-FFF2-40B4-BE49-F238E27FC236}">
                <a16:creationId xmlns:a16="http://schemas.microsoft.com/office/drawing/2014/main" id="{F5ACCAAF-7E02-C935-7436-ACDC0EBABD58}"/>
              </a:ext>
            </a:extLst>
          </p:cNvPr>
          <p:cNvPicPr>
            <a:picLocks noChangeAspect="1"/>
          </p:cNvPicPr>
          <p:nvPr/>
        </p:nvPicPr>
        <p:blipFill>
          <a:blip r:embed="rId8" cstate="email">
            <a:extLst>
              <a:ext uri="{28A0092B-C50C-407E-A947-70E740481C1C}">
                <a14:useLocalDpi xmlns:a14="http://schemas.microsoft.com/office/drawing/2010/main"/>
              </a:ext>
            </a:extLst>
          </a:blip>
          <a:srcRect l="10173" r="13390" b="2671"/>
          <a:stretch/>
        </p:blipFill>
        <p:spPr>
          <a:xfrm>
            <a:off x="7623573" y="1553619"/>
            <a:ext cx="4823616" cy="3964482"/>
          </a:xfrm>
          <a:prstGeom prst="rect">
            <a:avLst/>
          </a:prstGeom>
        </p:spPr>
      </p:pic>
      <p:sp>
        <p:nvSpPr>
          <p:cNvPr id="2" name="TextBox 1">
            <a:extLst>
              <a:ext uri="{FF2B5EF4-FFF2-40B4-BE49-F238E27FC236}">
                <a16:creationId xmlns:a16="http://schemas.microsoft.com/office/drawing/2014/main" id="{432BDB9B-9581-EED6-1DE2-0F693EF6188C}"/>
              </a:ext>
            </a:extLst>
          </p:cNvPr>
          <p:cNvSpPr txBox="1"/>
          <p:nvPr/>
        </p:nvSpPr>
        <p:spPr>
          <a:xfrm>
            <a:off x="2992314" y="1457481"/>
            <a:ext cx="3862241" cy="954107"/>
          </a:xfrm>
          <a:prstGeom prst="rect">
            <a:avLst/>
          </a:prstGeom>
          <a:solidFill>
            <a:schemeClr val="bg1">
              <a:alpha val="77000"/>
            </a:schemeClr>
          </a:solidFill>
        </p:spPr>
        <p:txBody>
          <a:bodyPr wrap="square" rtlCol="0">
            <a:spAutoFit/>
          </a:bodyPr>
          <a:lstStyle/>
          <a:p>
            <a:pPr defTabSz="1371508"/>
            <a:r>
              <a:rPr lang="en-IT" sz="3200" b="1" dirty="0">
                <a:solidFill>
                  <a:prstClr val="black"/>
                </a:solidFill>
                <a:latin typeface="Calibri" panose="020F0502020204030204" pitchFamily="34" charset="0"/>
                <a:cs typeface="Calibri" panose="020F0502020204030204" pitchFamily="34" charset="0"/>
              </a:rPr>
              <a:t>BM02 – IR</a:t>
            </a:r>
            <a:endParaRPr lang="en-GB" sz="3200" b="1" dirty="0">
              <a:solidFill>
                <a:prstClr val="black"/>
              </a:solidFill>
              <a:latin typeface="Calibri" panose="020F0502020204030204" pitchFamily="34" charset="0"/>
              <a:cs typeface="Calibri" panose="020F0502020204030204" pitchFamily="34" charset="0"/>
            </a:endParaRPr>
          </a:p>
          <a:p>
            <a:pPr defTabSz="1371508"/>
            <a:r>
              <a:rPr lang="en-IT" sz="2400" b="1" dirty="0">
                <a:solidFill>
                  <a:prstClr val="black"/>
                </a:solidFill>
                <a:latin typeface="Calibri" panose="020F0502020204030204" pitchFamily="34" charset="0"/>
                <a:cs typeface="Calibri" panose="020F0502020204030204" pitchFamily="34" charset="0"/>
              </a:rPr>
              <a:t>Infrared Spectromicroscopy</a:t>
            </a:r>
          </a:p>
        </p:txBody>
      </p:sp>
      <p:sp>
        <p:nvSpPr>
          <p:cNvPr id="9" name="TextBox 8">
            <a:extLst>
              <a:ext uri="{FF2B5EF4-FFF2-40B4-BE49-F238E27FC236}">
                <a16:creationId xmlns:a16="http://schemas.microsoft.com/office/drawing/2014/main" id="{22813D53-FDD6-5556-0234-27A2C0B9BECE}"/>
              </a:ext>
            </a:extLst>
          </p:cNvPr>
          <p:cNvSpPr txBox="1"/>
          <p:nvPr/>
        </p:nvSpPr>
        <p:spPr>
          <a:xfrm>
            <a:off x="8207298" y="1414494"/>
            <a:ext cx="4441902" cy="1323439"/>
          </a:xfrm>
          <a:prstGeom prst="rect">
            <a:avLst/>
          </a:prstGeom>
          <a:solidFill>
            <a:schemeClr val="bg1">
              <a:alpha val="75000"/>
            </a:schemeClr>
          </a:solidFill>
        </p:spPr>
        <p:txBody>
          <a:bodyPr wrap="square" rtlCol="0">
            <a:spAutoFit/>
          </a:bodyPr>
          <a:lstStyle/>
          <a:p>
            <a:pPr defTabSz="1371508"/>
            <a:r>
              <a:rPr lang="en-IT" sz="3200" b="1" dirty="0">
                <a:solidFill>
                  <a:prstClr val="black"/>
                </a:solidFill>
                <a:latin typeface="Calibri" panose="020F0502020204030204" pitchFamily="34" charset="0"/>
                <a:cs typeface="Calibri" panose="020F0502020204030204" pitchFamily="34" charset="0"/>
              </a:rPr>
              <a:t>BM08 – XAFS/XRF</a:t>
            </a:r>
            <a:endParaRPr lang="en-GB" sz="3200" b="1" dirty="0">
              <a:solidFill>
                <a:prstClr val="black"/>
              </a:solidFill>
              <a:latin typeface="Calibri" panose="020F0502020204030204" pitchFamily="34" charset="0"/>
              <a:cs typeface="Calibri" panose="020F0502020204030204" pitchFamily="34" charset="0"/>
            </a:endParaRPr>
          </a:p>
          <a:p>
            <a:pPr defTabSz="1371508"/>
            <a:r>
              <a:rPr lang="en-IT" sz="2400" b="1" dirty="0">
                <a:solidFill>
                  <a:prstClr val="black"/>
                </a:solidFill>
                <a:latin typeface="Calibri" panose="020F0502020204030204" pitchFamily="34" charset="0"/>
                <a:cs typeface="Calibri" panose="020F0502020204030204" pitchFamily="34" charset="0"/>
              </a:rPr>
              <a:t>X-ray Absorption Fine Structure</a:t>
            </a:r>
          </a:p>
          <a:p>
            <a:pPr defTabSz="1371508"/>
            <a:r>
              <a:rPr lang="en-IT" sz="2400" b="1" dirty="0">
                <a:solidFill>
                  <a:prstClr val="black"/>
                </a:solidFill>
                <a:latin typeface="Calibri" panose="020F0502020204030204" pitchFamily="34" charset="0"/>
                <a:cs typeface="Calibri" panose="020F0502020204030204" pitchFamily="34" charset="0"/>
              </a:rPr>
              <a:t>X-ray Fluorescence Spectroscopy</a:t>
            </a:r>
          </a:p>
        </p:txBody>
      </p:sp>
      <p:sp>
        <p:nvSpPr>
          <p:cNvPr id="12" name="TextBox 11">
            <a:extLst>
              <a:ext uri="{FF2B5EF4-FFF2-40B4-BE49-F238E27FC236}">
                <a16:creationId xmlns:a16="http://schemas.microsoft.com/office/drawing/2014/main" id="{3B40579F-0323-818B-38A6-27C0F9E86955}"/>
              </a:ext>
            </a:extLst>
          </p:cNvPr>
          <p:cNvSpPr txBox="1"/>
          <p:nvPr/>
        </p:nvSpPr>
        <p:spPr>
          <a:xfrm>
            <a:off x="12860425" y="4201385"/>
            <a:ext cx="4411375" cy="1323439"/>
          </a:xfrm>
          <a:prstGeom prst="rect">
            <a:avLst/>
          </a:prstGeom>
          <a:solidFill>
            <a:schemeClr val="bg1">
              <a:alpha val="75000"/>
            </a:schemeClr>
          </a:solidFill>
        </p:spPr>
        <p:txBody>
          <a:bodyPr wrap="square" rtlCol="0">
            <a:spAutoFit/>
          </a:bodyPr>
          <a:lstStyle/>
          <a:p>
            <a:pPr defTabSz="1371508"/>
            <a:r>
              <a:rPr lang="en-IT" sz="3200" b="1" dirty="0">
                <a:solidFill>
                  <a:prstClr val="black"/>
                </a:solidFill>
                <a:latin typeface="Calibri" panose="020F0502020204030204" pitchFamily="34" charset="0"/>
                <a:cs typeface="Calibri" panose="020F0502020204030204" pitchFamily="34" charset="0"/>
              </a:rPr>
              <a:t>ID09 – MS</a:t>
            </a:r>
            <a:r>
              <a:rPr lang="en-GB" sz="3200" b="1" dirty="0">
                <a:solidFill>
                  <a:prstClr val="black"/>
                </a:solidFill>
                <a:latin typeface="Calibri" panose="020F0502020204030204" pitchFamily="34" charset="0"/>
                <a:cs typeface="Calibri" panose="020F0502020204030204" pitchFamily="34" charset="0"/>
              </a:rPr>
              <a:t>/</a:t>
            </a:r>
            <a:r>
              <a:rPr lang="en-IT" sz="3200" b="1" dirty="0">
                <a:solidFill>
                  <a:prstClr val="black"/>
                </a:solidFill>
                <a:latin typeface="Calibri" panose="020F0502020204030204" pitchFamily="34" charset="0"/>
                <a:cs typeface="Calibri" panose="020F0502020204030204" pitchFamily="34" charset="0"/>
              </a:rPr>
              <a:t>XPD</a:t>
            </a:r>
            <a:r>
              <a:rPr lang="en-GB" sz="3200" b="1" dirty="0">
                <a:solidFill>
                  <a:prstClr val="black"/>
                </a:solidFill>
                <a:latin typeface="Calibri" panose="020F0502020204030204" pitchFamily="34" charset="0"/>
                <a:cs typeface="Calibri" panose="020F0502020204030204" pitchFamily="34" charset="0"/>
              </a:rPr>
              <a:t> </a:t>
            </a:r>
          </a:p>
          <a:p>
            <a:pPr defTabSz="1371508"/>
            <a:r>
              <a:rPr lang="en-GB" sz="2400" b="1" dirty="0">
                <a:solidFill>
                  <a:prstClr val="black"/>
                </a:solidFill>
                <a:latin typeface="Calibri" panose="020F0502020204030204" pitchFamily="34" charset="0"/>
                <a:cs typeface="Calibri" panose="020F0502020204030204" pitchFamily="34" charset="0"/>
              </a:rPr>
              <a:t>Materials Science X-ray Powder Diffraction</a:t>
            </a:r>
            <a:endParaRPr lang="en-IT" sz="2400" b="1" dirty="0">
              <a:solidFill>
                <a:prstClr val="black"/>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4F867AE6-2E6F-DF28-7F32-0644EC19E70F}"/>
              </a:ext>
            </a:extLst>
          </p:cNvPr>
          <p:cNvSpPr txBox="1"/>
          <p:nvPr/>
        </p:nvSpPr>
        <p:spPr>
          <a:xfrm>
            <a:off x="3164366" y="5641626"/>
            <a:ext cx="3146717" cy="954107"/>
          </a:xfrm>
          <a:prstGeom prst="rect">
            <a:avLst/>
          </a:prstGeom>
          <a:solidFill>
            <a:schemeClr val="bg1">
              <a:alpha val="75000"/>
            </a:schemeClr>
          </a:solidFill>
        </p:spPr>
        <p:txBody>
          <a:bodyPr wrap="square" rtlCol="0">
            <a:spAutoFit/>
          </a:bodyPr>
          <a:lstStyle/>
          <a:p>
            <a:pPr defTabSz="1371508"/>
            <a:r>
              <a:rPr lang="en-GB" sz="3200" b="1" dirty="0">
                <a:solidFill>
                  <a:prstClr val="black"/>
                </a:solidFill>
                <a:latin typeface="Calibri" panose="020F0502020204030204" pitchFamily="34" charset="0"/>
                <a:cs typeface="Calibri" panose="020F0502020204030204" pitchFamily="34" charset="0"/>
              </a:rPr>
              <a:t>ID10</a:t>
            </a:r>
            <a:r>
              <a:rPr lang="en-IT" sz="3200" b="1" dirty="0">
                <a:solidFill>
                  <a:prstClr val="black"/>
                </a:solidFill>
                <a:latin typeface="Calibri" panose="020F0502020204030204" pitchFamily="34" charset="0"/>
                <a:cs typeface="Calibri" panose="020F0502020204030204" pitchFamily="34" charset="0"/>
              </a:rPr>
              <a:t> – </a:t>
            </a:r>
            <a:r>
              <a:rPr lang="en-GB" sz="3200" b="1" dirty="0">
                <a:solidFill>
                  <a:prstClr val="black"/>
                </a:solidFill>
                <a:latin typeface="Calibri" panose="020F0502020204030204" pitchFamily="34" charset="0"/>
                <a:cs typeface="Calibri" panose="020F0502020204030204" pitchFamily="34" charset="0"/>
              </a:rPr>
              <a:t>BEATS</a:t>
            </a:r>
          </a:p>
          <a:p>
            <a:pPr defTabSz="1371508"/>
            <a:r>
              <a:rPr lang="en-GB" sz="2400" b="1" dirty="0">
                <a:solidFill>
                  <a:prstClr val="black"/>
                </a:solidFill>
                <a:latin typeface="Calibri" panose="020F0502020204030204" pitchFamily="34" charset="0"/>
                <a:cs typeface="Calibri" panose="020F0502020204030204" pitchFamily="34" charset="0"/>
              </a:rPr>
              <a:t>X-ray Tomography</a:t>
            </a:r>
            <a:endParaRPr lang="en-IT" sz="2400" b="1" dirty="0">
              <a:solidFill>
                <a:prstClr val="black"/>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56A337A3-BDA8-D101-BC8B-E3AE9E6E62CD}"/>
              </a:ext>
            </a:extLst>
          </p:cNvPr>
          <p:cNvSpPr txBox="1"/>
          <p:nvPr/>
        </p:nvSpPr>
        <p:spPr>
          <a:xfrm>
            <a:off x="7651337" y="8732363"/>
            <a:ext cx="4798871" cy="954107"/>
          </a:xfrm>
          <a:prstGeom prst="rect">
            <a:avLst/>
          </a:prstGeom>
          <a:solidFill>
            <a:schemeClr val="bg1">
              <a:alpha val="75000"/>
            </a:schemeClr>
          </a:solidFill>
        </p:spPr>
        <p:txBody>
          <a:bodyPr wrap="square" rtlCol="0">
            <a:spAutoFit/>
          </a:bodyPr>
          <a:lstStyle/>
          <a:p>
            <a:pPr defTabSz="1371508"/>
            <a:r>
              <a:rPr lang="en-GB" sz="3200" b="1" dirty="0">
                <a:solidFill>
                  <a:prstClr val="black"/>
                </a:solidFill>
                <a:latin typeface="Calibri" panose="020F0502020204030204" pitchFamily="34" charset="0"/>
                <a:cs typeface="Calibri" panose="020F0502020204030204" pitchFamily="34" charset="0"/>
              </a:rPr>
              <a:t>ID11L</a:t>
            </a:r>
            <a:r>
              <a:rPr lang="en-IT" sz="3200" b="1" dirty="0">
                <a:solidFill>
                  <a:prstClr val="black"/>
                </a:solidFill>
                <a:latin typeface="Calibri" panose="020F0502020204030204" pitchFamily="34" charset="0"/>
                <a:cs typeface="Calibri" panose="020F0502020204030204" pitchFamily="34" charset="0"/>
              </a:rPr>
              <a:t> – </a:t>
            </a:r>
            <a:r>
              <a:rPr lang="en-GB" sz="3200" b="1" dirty="0">
                <a:solidFill>
                  <a:prstClr val="black"/>
                </a:solidFill>
                <a:latin typeface="Calibri" panose="020F0502020204030204" pitchFamily="34" charset="0"/>
                <a:cs typeface="Calibri" panose="020F0502020204030204" pitchFamily="34" charset="0"/>
              </a:rPr>
              <a:t>HESEB</a:t>
            </a:r>
          </a:p>
          <a:p>
            <a:pPr defTabSz="1371508"/>
            <a:r>
              <a:rPr lang="en-GB" sz="2400" b="1" dirty="0">
                <a:solidFill>
                  <a:prstClr val="black"/>
                </a:solidFill>
                <a:latin typeface="Calibri" panose="020F0502020204030204" pitchFamily="34" charset="0"/>
                <a:cs typeface="Calibri" panose="020F0502020204030204" pitchFamily="34" charset="0"/>
              </a:rPr>
              <a:t>Soft X-ray Absorption Spectroscopy</a:t>
            </a:r>
            <a:endParaRPr lang="en-IT" sz="2400" b="1" dirty="0">
              <a:solidFill>
                <a:prstClr val="black"/>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670D6711-539F-E362-1375-05D2EDA83A92}"/>
              </a:ext>
            </a:extLst>
          </p:cNvPr>
          <p:cNvSpPr txBox="1"/>
          <p:nvPr/>
        </p:nvSpPr>
        <p:spPr>
          <a:xfrm>
            <a:off x="12731636" y="5662111"/>
            <a:ext cx="4758511" cy="954107"/>
          </a:xfrm>
          <a:prstGeom prst="rect">
            <a:avLst/>
          </a:prstGeom>
          <a:solidFill>
            <a:schemeClr val="bg1">
              <a:alpha val="75000"/>
            </a:schemeClr>
          </a:solidFill>
        </p:spPr>
        <p:txBody>
          <a:bodyPr wrap="square" rtlCol="0">
            <a:spAutoFit/>
          </a:bodyPr>
          <a:lstStyle/>
          <a:p>
            <a:pPr defTabSz="1371508"/>
            <a:r>
              <a:rPr lang="en-GB" sz="3200" b="1" dirty="0">
                <a:solidFill>
                  <a:prstClr val="black"/>
                </a:solidFill>
                <a:latin typeface="Calibri" panose="020F0502020204030204" pitchFamily="34" charset="0"/>
                <a:cs typeface="Calibri" panose="020F0502020204030204" pitchFamily="34" charset="0"/>
              </a:rPr>
              <a:t>ID11R</a:t>
            </a:r>
            <a:r>
              <a:rPr lang="en-IT" sz="3200" b="1" dirty="0">
                <a:solidFill>
                  <a:prstClr val="black"/>
                </a:solidFill>
                <a:latin typeface="Calibri" panose="020F0502020204030204" pitchFamily="34" charset="0"/>
                <a:cs typeface="Calibri" panose="020F0502020204030204" pitchFamily="34" charset="0"/>
              </a:rPr>
              <a:t> – </a:t>
            </a:r>
            <a:r>
              <a:rPr lang="en-GB" sz="3200" b="1" dirty="0">
                <a:solidFill>
                  <a:prstClr val="black"/>
                </a:solidFill>
                <a:latin typeface="Calibri" panose="020F0502020204030204" pitchFamily="34" charset="0"/>
                <a:cs typeface="Calibri" panose="020F0502020204030204" pitchFamily="34" charset="0"/>
              </a:rPr>
              <a:t>TXPES</a:t>
            </a:r>
          </a:p>
          <a:p>
            <a:pPr defTabSz="1371508"/>
            <a:r>
              <a:rPr lang="en-GB" sz="2400" b="1" dirty="0">
                <a:solidFill>
                  <a:prstClr val="black"/>
                </a:solidFill>
                <a:latin typeface="Calibri" panose="020F0502020204030204" pitchFamily="34" charset="0"/>
                <a:cs typeface="Calibri" panose="020F0502020204030204" pitchFamily="34" charset="0"/>
              </a:rPr>
              <a:t>X-ray Photoemission Spectroscopy</a:t>
            </a:r>
            <a:endParaRPr lang="en-IT" sz="2400" b="1" dirty="0">
              <a:solidFill>
                <a:prstClr val="black"/>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93FEEFAE-C68F-D489-F8EE-FBFCE2D828AF}"/>
              </a:ext>
            </a:extLst>
          </p:cNvPr>
          <p:cNvSpPr/>
          <p:nvPr/>
        </p:nvSpPr>
        <p:spPr>
          <a:xfrm>
            <a:off x="3133966" y="495300"/>
            <a:ext cx="11945549" cy="803297"/>
          </a:xfrm>
          <a:prstGeom prst="rect">
            <a:avLst/>
          </a:prstGeom>
        </p:spPr>
        <p:txBody>
          <a:bodyPr vert="horz" wrap="square" lIns="137160" tIns="68580" rIns="137160" bIns="68580" rtlCol="0" anchor="t">
            <a:spAutoFit/>
          </a:bodyPr>
          <a:lstStyle/>
          <a:p>
            <a:pPr algn="ctr">
              <a:lnSpc>
                <a:spcPct val="90000"/>
              </a:lnSpc>
              <a:spcBef>
                <a:spcPct val="0"/>
              </a:spcBef>
            </a:pPr>
            <a:r>
              <a:rPr lang="en-US" sz="4800" b="1" dirty="0">
                <a:solidFill>
                  <a:srgbClr val="0000FF"/>
                </a:solidFill>
                <a:latin typeface="Times New Roman"/>
                <a:ea typeface="+mj-ea"/>
                <a:cs typeface="Calibri"/>
              </a:rPr>
              <a:t>Six Beamlines are in Operation</a:t>
            </a:r>
          </a:p>
        </p:txBody>
      </p:sp>
      <p:pic>
        <p:nvPicPr>
          <p:cNvPr id="6" name="Picture 4" descr="Pic2">
            <a:extLst>
              <a:ext uri="{FF2B5EF4-FFF2-40B4-BE49-F238E27FC236}">
                <a16:creationId xmlns:a16="http://schemas.microsoft.com/office/drawing/2014/main" id="{2CF2E2FF-ED51-8BBC-36F7-A1014049437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0447" r="18866"/>
          <a:stretch/>
        </p:blipFill>
        <p:spPr bwMode="auto">
          <a:xfrm>
            <a:off x="2514600" y="1553618"/>
            <a:ext cx="4817670" cy="39595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F507FCF-0535-4BA1-93A8-7E3D2EB59671}"/>
              </a:ext>
            </a:extLst>
          </p:cNvPr>
          <p:cNvSpPr txBox="1"/>
          <p:nvPr/>
        </p:nvSpPr>
        <p:spPr>
          <a:xfrm>
            <a:off x="2992314" y="1500194"/>
            <a:ext cx="3862241" cy="954107"/>
          </a:xfrm>
          <a:prstGeom prst="rect">
            <a:avLst/>
          </a:prstGeom>
          <a:solidFill>
            <a:schemeClr val="bg1">
              <a:alpha val="77000"/>
            </a:schemeClr>
          </a:solidFill>
        </p:spPr>
        <p:txBody>
          <a:bodyPr wrap="square" rtlCol="0">
            <a:spAutoFit/>
          </a:bodyPr>
          <a:lstStyle/>
          <a:p>
            <a:pPr defTabSz="1371508"/>
            <a:r>
              <a:rPr lang="en-IT" sz="3200" b="1" dirty="0">
                <a:solidFill>
                  <a:prstClr val="black"/>
                </a:solidFill>
                <a:latin typeface="Calibri" panose="020F0502020204030204" pitchFamily="34" charset="0"/>
                <a:cs typeface="Calibri" panose="020F0502020204030204" pitchFamily="34" charset="0"/>
              </a:rPr>
              <a:t>BM02 – IR</a:t>
            </a:r>
            <a:endParaRPr lang="en-GB" sz="3200" b="1" dirty="0">
              <a:solidFill>
                <a:prstClr val="black"/>
              </a:solidFill>
              <a:latin typeface="Calibri" panose="020F0502020204030204" pitchFamily="34" charset="0"/>
              <a:cs typeface="Calibri" panose="020F0502020204030204" pitchFamily="34" charset="0"/>
            </a:endParaRPr>
          </a:p>
          <a:p>
            <a:pPr defTabSz="1371508"/>
            <a:r>
              <a:rPr lang="en-IT" sz="2400" b="1" dirty="0">
                <a:solidFill>
                  <a:prstClr val="black"/>
                </a:solidFill>
                <a:latin typeface="Calibri" panose="020F0502020204030204" pitchFamily="34" charset="0"/>
                <a:cs typeface="Calibri" panose="020F0502020204030204" pitchFamily="34" charset="0"/>
              </a:rPr>
              <a:t>Infrared Spectromicroscopy</a:t>
            </a:r>
          </a:p>
        </p:txBody>
      </p:sp>
    </p:spTree>
    <p:extLst>
      <p:ext uri="{BB962C8B-B14F-4D97-AF65-F5344CB8AC3E}">
        <p14:creationId xmlns:p14="http://schemas.microsoft.com/office/powerpoint/2010/main" val="2701100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12721" y="2242027"/>
            <a:ext cx="3666173" cy="1897746"/>
          </a:xfrm>
          <a:prstGeom prst="rect">
            <a:avLst/>
          </a:prstGeom>
          <a:noFill/>
          <a:ln w="9525" cap="flat" cmpd="sng">
            <a:solidFill>
              <a:schemeClr val="tx1"/>
            </a:solidFill>
            <a:prstDash val="solid"/>
            <a:round/>
            <a:headEnd type="none" w="med" len="med"/>
            <a:tailEnd type="none" w="med" len="med"/>
          </a:ln>
        </p:spPr>
      </p:pic>
      <p:sp>
        <p:nvSpPr>
          <p:cNvPr id="2055" name="Text Box 15"/>
          <p:cNvSpPr txBox="1"/>
          <p:nvPr/>
        </p:nvSpPr>
        <p:spPr>
          <a:xfrm>
            <a:off x="2697481" y="3947695"/>
            <a:ext cx="3687128" cy="523220"/>
          </a:xfrm>
          <a:prstGeom prst="rect">
            <a:avLst/>
          </a:prstGeom>
          <a:solidFill>
            <a:schemeClr val="bg1"/>
          </a:solidFill>
          <a:ln w="9525" cap="flat" cmpd="sng">
            <a:solidFill>
              <a:schemeClr val="tx1"/>
            </a:solidFill>
            <a:prstDash val="solid"/>
            <a:round/>
            <a:headEnd type="none" w="med" len="med"/>
            <a:tailEnd type="none" w="med" len="med"/>
          </a:ln>
        </p:spPr>
        <p:txBody>
          <a:bodyPr wrap="square" anchor="t">
            <a:spAutoFit/>
          </a:bodyPr>
          <a:lstStyle/>
          <a:p>
            <a:pPr algn="ctr"/>
            <a:r>
              <a:rPr lang="en-US" altLang="zh-CN" sz="2800" b="1" dirty="0">
                <a:solidFill>
                  <a:srgbClr val="003399"/>
                </a:solidFill>
                <a:latin typeface="Calibri" panose="020F0502020204030204" charset="0"/>
              </a:rPr>
              <a:t>2016: Design Validation</a:t>
            </a:r>
          </a:p>
        </p:txBody>
      </p:sp>
      <p:pic>
        <p:nvPicPr>
          <p:cNvPr id="2057" name="Picture 11"/>
          <p:cNvPicPr>
            <a:picLocks noChangeAspect="1"/>
          </p:cNvPicPr>
          <p:nvPr/>
        </p:nvPicPr>
        <p:blipFill>
          <a:blip r:embed="rId3" cstate="print"/>
          <a:stretch>
            <a:fillRect/>
          </a:stretch>
        </p:blipFill>
        <p:spPr>
          <a:xfrm>
            <a:off x="2708768" y="4644927"/>
            <a:ext cx="3671078" cy="1864782"/>
          </a:xfrm>
          <a:prstGeom prst="rect">
            <a:avLst/>
          </a:prstGeom>
          <a:noFill/>
          <a:ln w="9525" cap="flat" cmpd="sng">
            <a:solidFill>
              <a:schemeClr val="tx1"/>
            </a:solidFill>
            <a:prstDash val="solid"/>
            <a:round/>
            <a:headEnd type="none" w="med" len="med"/>
            <a:tailEnd type="none" w="med" len="med"/>
          </a:ln>
        </p:spPr>
      </p:pic>
      <p:sp>
        <p:nvSpPr>
          <p:cNvPr id="2058" name="Text Box 17"/>
          <p:cNvSpPr txBox="1"/>
          <p:nvPr/>
        </p:nvSpPr>
        <p:spPr>
          <a:xfrm>
            <a:off x="2697481" y="6335562"/>
            <a:ext cx="3681497" cy="954107"/>
          </a:xfrm>
          <a:prstGeom prst="rect">
            <a:avLst/>
          </a:prstGeom>
          <a:solidFill>
            <a:schemeClr val="bg1"/>
          </a:solidFill>
          <a:ln w="9525" cap="flat" cmpd="sng">
            <a:solidFill>
              <a:schemeClr val="tx1"/>
            </a:solidFill>
            <a:prstDash val="solid"/>
            <a:round/>
            <a:headEnd type="none" w="med" len="med"/>
            <a:tailEnd type="none" w="med" len="med"/>
          </a:ln>
        </p:spPr>
        <p:txBody>
          <a:bodyPr wrap="square" anchor="t">
            <a:spAutoFit/>
          </a:bodyPr>
          <a:lstStyle/>
          <a:p>
            <a:pPr algn="ctr"/>
            <a:r>
              <a:rPr lang="en-US" altLang="zh-CN" sz="2800" b="1" dirty="0">
                <a:solidFill>
                  <a:srgbClr val="003399"/>
                </a:solidFill>
                <a:latin typeface="Calibri" panose="020F0502020204030204" charset="0"/>
              </a:rPr>
              <a:t>2018: Experimental Hutch </a:t>
            </a:r>
          </a:p>
        </p:txBody>
      </p:sp>
      <p:pic>
        <p:nvPicPr>
          <p:cNvPr id="2060" name="Content Placeholder 8" descr="IMG_20180404_104759"/>
          <p:cNvPicPr>
            <a:picLocks noGrp="1" noChangeAspect="1"/>
          </p:cNvPicPr>
          <p:nvPr/>
        </p:nvPicPr>
        <p:blipFill>
          <a:blip r:embed="rId4" cstate="print"/>
          <a:stretch>
            <a:fillRect/>
          </a:stretch>
        </p:blipFill>
        <p:spPr>
          <a:xfrm>
            <a:off x="12729120" y="2241834"/>
            <a:ext cx="4034880" cy="1893051"/>
          </a:xfrm>
          <a:prstGeom prst="rect">
            <a:avLst/>
          </a:prstGeom>
          <a:noFill/>
          <a:ln w="9525" cap="flat" cmpd="sng">
            <a:solidFill>
              <a:schemeClr val="tx1"/>
            </a:solidFill>
            <a:prstDash val="solid"/>
            <a:round/>
            <a:headEnd type="none" w="med" len="med"/>
            <a:tailEnd type="none" w="med" len="med"/>
          </a:ln>
        </p:spPr>
      </p:pic>
      <p:sp>
        <p:nvSpPr>
          <p:cNvPr id="2061" name="Text Box 18"/>
          <p:cNvSpPr txBox="1"/>
          <p:nvPr/>
        </p:nvSpPr>
        <p:spPr>
          <a:xfrm>
            <a:off x="12712065" y="3952296"/>
            <a:ext cx="4051935" cy="523220"/>
          </a:xfrm>
          <a:prstGeom prst="rect">
            <a:avLst/>
          </a:prstGeom>
          <a:solidFill>
            <a:schemeClr val="bg1"/>
          </a:solidFill>
          <a:ln w="9525" cap="flat" cmpd="sng">
            <a:solidFill>
              <a:schemeClr val="tx1"/>
            </a:solidFill>
            <a:prstDash val="solid"/>
            <a:round/>
            <a:headEnd type="none" w="med" len="med"/>
            <a:tailEnd type="none" w="med" len="med"/>
          </a:ln>
        </p:spPr>
        <p:txBody>
          <a:bodyPr wrap="square" anchor="t">
            <a:spAutoFit/>
          </a:bodyPr>
          <a:lstStyle/>
          <a:p>
            <a:pPr algn="ctr"/>
            <a:r>
              <a:rPr lang="en-US" altLang="zh-CN" sz="2800" b="1">
                <a:solidFill>
                  <a:srgbClr val="003399"/>
                </a:solidFill>
                <a:latin typeface="Calibri" panose="020F0502020204030204" charset="0"/>
              </a:rPr>
              <a:t>2018: Installation </a:t>
            </a:r>
          </a:p>
        </p:txBody>
      </p:sp>
      <p:pic>
        <p:nvPicPr>
          <p:cNvPr id="2063" name="Content Placeholder 7"/>
          <p:cNvPicPr>
            <a:picLocks noGrp="1" noChangeAspect="1"/>
          </p:cNvPicPr>
          <p:nvPr/>
        </p:nvPicPr>
        <p:blipFill>
          <a:blip r:embed="rId5" cstate="print"/>
          <a:stretch>
            <a:fillRect/>
          </a:stretch>
        </p:blipFill>
        <p:spPr>
          <a:xfrm>
            <a:off x="7315200" y="4685724"/>
            <a:ext cx="4393716" cy="1829016"/>
          </a:xfrm>
          <a:prstGeom prst="rect">
            <a:avLst/>
          </a:prstGeom>
          <a:noFill/>
          <a:ln w="9525" cap="flat" cmpd="sng">
            <a:solidFill>
              <a:schemeClr val="tx1"/>
            </a:solidFill>
            <a:prstDash val="solid"/>
            <a:round/>
            <a:headEnd type="none" w="med" len="med"/>
            <a:tailEnd type="none" w="med" len="med"/>
          </a:ln>
        </p:spPr>
      </p:pic>
      <p:sp>
        <p:nvSpPr>
          <p:cNvPr id="2064" name="Text Box 19"/>
          <p:cNvSpPr txBox="1"/>
          <p:nvPr/>
        </p:nvSpPr>
        <p:spPr>
          <a:xfrm>
            <a:off x="7318625" y="6337328"/>
            <a:ext cx="4419971" cy="523220"/>
          </a:xfrm>
          <a:prstGeom prst="rect">
            <a:avLst/>
          </a:prstGeom>
          <a:solidFill>
            <a:schemeClr val="bg1"/>
          </a:solidFill>
          <a:ln w="9525" cap="flat" cmpd="sng">
            <a:solidFill>
              <a:schemeClr val="tx1"/>
            </a:solidFill>
            <a:prstDash val="solid"/>
            <a:round/>
            <a:headEnd type="none" w="med" len="med"/>
            <a:tailEnd type="none" w="med" len="med"/>
          </a:ln>
        </p:spPr>
        <p:txBody>
          <a:bodyPr wrap="square" anchor="t">
            <a:spAutoFit/>
          </a:bodyPr>
          <a:lstStyle/>
          <a:p>
            <a:pPr algn="ctr"/>
            <a:r>
              <a:rPr lang="en-US" altLang="zh-CN" sz="2800" b="1" dirty="0">
                <a:solidFill>
                  <a:srgbClr val="003399"/>
                </a:solidFill>
                <a:latin typeface="Calibri" panose="020F0502020204030204" charset="0"/>
              </a:rPr>
              <a:t>2018: Optical Alignment</a:t>
            </a:r>
          </a:p>
        </p:txBody>
      </p:sp>
      <p:pic>
        <p:nvPicPr>
          <p:cNvPr id="2065" name="Content Placeholder 4" descr="bls_2"/>
          <p:cNvPicPr>
            <a:picLocks noGrp="1" noChangeAspect="1"/>
          </p:cNvPicPr>
          <p:nvPr/>
        </p:nvPicPr>
        <p:blipFill>
          <a:blip r:embed="rId6" cstate="screen">
            <a:extLst>
              <a:ext uri="{28A0092B-C50C-407E-A947-70E740481C1C}">
                <a14:useLocalDpi xmlns:a14="http://schemas.microsoft.com/office/drawing/2010/main"/>
              </a:ext>
            </a:extLst>
          </a:blip>
          <a:srcRect l="-435"/>
          <a:stretch>
            <a:fillRect/>
          </a:stretch>
        </p:blipFill>
        <p:spPr>
          <a:xfrm>
            <a:off x="12712065" y="4696747"/>
            <a:ext cx="4050983" cy="1783838"/>
          </a:xfrm>
          <a:prstGeom prst="rect">
            <a:avLst/>
          </a:prstGeom>
          <a:noFill/>
          <a:ln w="9525" cap="flat" cmpd="sng">
            <a:solidFill>
              <a:schemeClr val="tx1"/>
            </a:solidFill>
            <a:prstDash val="solid"/>
            <a:round/>
            <a:headEnd type="none" w="med" len="med"/>
            <a:tailEnd type="none" w="med" len="med"/>
          </a:ln>
        </p:spPr>
      </p:pic>
      <p:sp>
        <p:nvSpPr>
          <p:cNvPr id="2066" name="Text Box 25"/>
          <p:cNvSpPr txBox="1"/>
          <p:nvPr/>
        </p:nvSpPr>
        <p:spPr>
          <a:xfrm>
            <a:off x="12698254" y="6312069"/>
            <a:ext cx="4064793" cy="523220"/>
          </a:xfrm>
          <a:prstGeom prst="rect">
            <a:avLst/>
          </a:prstGeom>
          <a:solidFill>
            <a:schemeClr val="bg1"/>
          </a:solidFill>
          <a:ln w="9525" cap="flat" cmpd="sng">
            <a:solidFill>
              <a:schemeClr val="tx1"/>
            </a:solidFill>
            <a:prstDash val="solid"/>
            <a:round/>
            <a:headEnd type="none" w="med" len="med"/>
            <a:tailEnd type="none" w="med" len="med"/>
          </a:ln>
        </p:spPr>
        <p:txBody>
          <a:bodyPr wrap="square" anchor="t">
            <a:spAutoFit/>
          </a:bodyPr>
          <a:lstStyle/>
          <a:p>
            <a:pPr algn="ctr"/>
            <a:r>
              <a:rPr lang="en-US" altLang="zh-CN" sz="2800" b="1">
                <a:solidFill>
                  <a:srgbClr val="003399"/>
                </a:solidFill>
                <a:latin typeface="Calibri" panose="020F0502020204030204" charset="0"/>
              </a:rPr>
              <a:t>2018: SR-Commissioning</a:t>
            </a:r>
          </a:p>
        </p:txBody>
      </p:sp>
      <p:sp>
        <p:nvSpPr>
          <p:cNvPr id="261" name="Text Box 25"/>
          <p:cNvSpPr txBox="1"/>
          <p:nvPr/>
        </p:nvSpPr>
        <p:spPr>
          <a:xfrm>
            <a:off x="12401878" y="9141047"/>
            <a:ext cx="4594203" cy="553998"/>
          </a:xfrm>
          <a:prstGeom prst="rect">
            <a:avLst/>
          </a:prstGeom>
          <a:solidFill>
            <a:schemeClr val="bg1"/>
          </a:solidFill>
          <a:ln w="9525" cap="flat" cmpd="sng">
            <a:solidFill>
              <a:schemeClr val="tx1"/>
            </a:solidFill>
            <a:prstDash val="solid"/>
            <a:round/>
            <a:headEnd type="none" w="med" len="med"/>
            <a:tailEnd type="none" w="med" len="med"/>
          </a:ln>
        </p:spPr>
        <p:txBody>
          <a:bodyPr wrap="square" anchor="t">
            <a:spAutoFit/>
          </a:bodyPr>
          <a:lstStyle/>
          <a:p>
            <a:pPr algn="ctr"/>
            <a:r>
              <a:rPr lang="en-US" altLang="zh-CN" sz="3000" b="1" dirty="0">
                <a:solidFill>
                  <a:srgbClr val="FF0000"/>
                </a:solidFill>
                <a:effectLst>
                  <a:outerShdw blurRad="38100" dist="38100" dir="2700000" algn="tl">
                    <a:srgbClr val="000000">
                      <a:alpha val="43137"/>
                    </a:srgbClr>
                  </a:outerShdw>
                </a:effectLst>
                <a:latin typeface="Calibri" panose="020F0502020204030204" charset="0"/>
              </a:rPr>
              <a:t>FIRST RESULTS (April 2018)</a:t>
            </a:r>
          </a:p>
        </p:txBody>
      </p:sp>
      <p:pic>
        <p:nvPicPr>
          <p:cNvPr id="263" name="Picture 262"/>
          <p:cNvPicPr>
            <a:picLocks noChangeAspect="1"/>
          </p:cNvPicPr>
          <p:nvPr/>
        </p:nvPicPr>
        <p:blipFill>
          <a:blip r:embed="rId7" cstate="print"/>
          <a:stretch>
            <a:fillRect/>
          </a:stretch>
        </p:blipFill>
        <p:spPr>
          <a:xfrm>
            <a:off x="7330922" y="2241096"/>
            <a:ext cx="4397693" cy="1874962"/>
          </a:xfrm>
          <a:prstGeom prst="rect">
            <a:avLst/>
          </a:prstGeom>
          <a:ln>
            <a:solidFill>
              <a:schemeClr val="tx1"/>
            </a:solidFill>
          </a:ln>
        </p:spPr>
      </p:pic>
      <p:sp>
        <p:nvSpPr>
          <p:cNvPr id="264" name="Text Box 15"/>
          <p:cNvSpPr txBox="1"/>
          <p:nvPr/>
        </p:nvSpPr>
        <p:spPr>
          <a:xfrm>
            <a:off x="7329969" y="3947518"/>
            <a:ext cx="4397693" cy="523220"/>
          </a:xfrm>
          <a:prstGeom prst="rect">
            <a:avLst/>
          </a:prstGeom>
          <a:solidFill>
            <a:schemeClr val="bg1"/>
          </a:solidFill>
          <a:ln w="9525" cap="flat" cmpd="sng">
            <a:solidFill>
              <a:schemeClr val="tx1"/>
            </a:solidFill>
            <a:prstDash val="solid"/>
            <a:round/>
            <a:headEnd type="none" w="med" len="med"/>
            <a:tailEnd type="none" w="med" len="med"/>
          </a:ln>
        </p:spPr>
        <p:txBody>
          <a:bodyPr wrap="square" anchor="t">
            <a:spAutoFit/>
          </a:bodyPr>
          <a:lstStyle/>
          <a:p>
            <a:pPr algn="ctr"/>
            <a:r>
              <a:rPr lang="en-US" altLang="zh-CN" sz="2800" b="1" dirty="0">
                <a:solidFill>
                  <a:srgbClr val="003399"/>
                </a:solidFill>
                <a:latin typeface="Calibri" panose="020F0502020204030204" charset="0"/>
              </a:rPr>
              <a:t>2017: Fabrication (France)</a:t>
            </a:r>
          </a:p>
        </p:txBody>
      </p:sp>
      <p:sp>
        <p:nvSpPr>
          <p:cNvPr id="265" name="Text Box 264"/>
          <p:cNvSpPr txBox="1"/>
          <p:nvPr/>
        </p:nvSpPr>
        <p:spPr>
          <a:xfrm>
            <a:off x="11033326" y="7988010"/>
            <a:ext cx="6599070" cy="1107996"/>
          </a:xfrm>
          <a:prstGeom prst="rect">
            <a:avLst/>
          </a:prstGeom>
          <a:noFill/>
        </p:spPr>
        <p:txBody>
          <a:bodyPr wrap="square" rtlCol="0">
            <a:spAutoFit/>
          </a:bodyPr>
          <a:lstStyle/>
          <a:p>
            <a:pPr algn="ctr"/>
            <a:r>
              <a:rPr lang="en-US" sz="3300" b="1" dirty="0">
                <a:solidFill>
                  <a:srgbClr val="FF0000"/>
                </a:solidFill>
                <a:effectLst>
                  <a:outerShdw blurRad="38100" dist="38100" dir="2700000" algn="tl">
                    <a:srgbClr val="000000">
                      <a:alpha val="43137"/>
                    </a:srgbClr>
                  </a:outerShdw>
                </a:effectLst>
              </a:rPr>
              <a:t>BEAMLINE SERVING SESAME USERS SINCE NOVEMBER 2018</a:t>
            </a:r>
          </a:p>
        </p:txBody>
      </p:sp>
      <p:sp>
        <p:nvSpPr>
          <p:cNvPr id="150" name="Rectangle 149"/>
          <p:cNvSpPr/>
          <p:nvPr/>
        </p:nvSpPr>
        <p:spPr>
          <a:xfrm>
            <a:off x="3211787" y="331996"/>
            <a:ext cx="11864426" cy="1800493"/>
          </a:xfrm>
          <a:prstGeom prst="rect">
            <a:avLst/>
          </a:prstGeom>
        </p:spPr>
        <p:txBody>
          <a:bodyPr wrap="square" lIns="137160" tIns="68580" rIns="137160" bIns="68580" anchor="t">
            <a:spAutoFit/>
          </a:bodyPr>
          <a:lstStyle/>
          <a:p>
            <a:pPr algn="ctr">
              <a:spcBef>
                <a:spcPct val="0"/>
              </a:spcBef>
            </a:pPr>
            <a:r>
              <a:rPr lang="en-US" sz="4400" b="1" dirty="0">
                <a:solidFill>
                  <a:srgbClr val="0000FF"/>
                </a:solidFill>
                <a:latin typeface="Times New Roman"/>
                <a:ea typeface="+mj-ea"/>
                <a:cs typeface="Times New Roman"/>
              </a:rPr>
              <a:t>1. BM02 - IR </a:t>
            </a:r>
            <a:endParaRPr lang="en-US" sz="4400" b="1" dirty="0">
              <a:solidFill>
                <a:srgbClr val="0000FF"/>
              </a:solidFill>
              <a:latin typeface="Times New Roman" panose="02020603050405020304" pitchFamily="18" charset="0"/>
              <a:ea typeface="+mj-ea"/>
              <a:cs typeface="Times New Roman" panose="02020603050405020304" pitchFamily="18" charset="0"/>
            </a:endParaRPr>
          </a:p>
          <a:p>
            <a:pPr algn="ctr"/>
            <a:r>
              <a:rPr lang="en-US" sz="2700" b="1" dirty="0"/>
              <a:t> </a:t>
            </a:r>
            <a:r>
              <a:rPr lang="en-US" sz="3200" b="1" u="sng" dirty="0">
                <a:solidFill>
                  <a:srgbClr val="003399"/>
                </a:solidFill>
              </a:rPr>
              <a:t>SESAME’s First Fully Designed Beamline</a:t>
            </a:r>
            <a:r>
              <a:rPr lang="en-US" sz="3200" b="1" dirty="0">
                <a:solidFill>
                  <a:srgbClr val="003399"/>
                </a:solidFill>
              </a:rPr>
              <a:t> </a:t>
            </a:r>
            <a:endParaRPr lang="en-US" sz="3200" b="1" dirty="0">
              <a:solidFill>
                <a:srgbClr val="003399"/>
              </a:solidFill>
              <a:cs typeface="Calibri"/>
            </a:endParaRPr>
          </a:p>
          <a:p>
            <a:pPr algn="ctr"/>
            <a:r>
              <a:rPr lang="en-US" sz="3200" b="1" dirty="0">
                <a:solidFill>
                  <a:srgbClr val="003399"/>
                </a:solidFill>
              </a:rPr>
              <a:t>in collaboration with the French Synchrotron, SOLEIL</a:t>
            </a:r>
            <a:endParaRPr lang="en-US" sz="3200" b="1" dirty="0">
              <a:solidFill>
                <a:srgbClr val="003399"/>
              </a:solidFill>
              <a:cs typeface="Calibri"/>
            </a:endParaRPr>
          </a:p>
        </p:txBody>
      </p:sp>
      <p:pic>
        <p:nvPicPr>
          <p:cNvPr id="156" name="Picture 2" descr="Image result for soleil synchrotro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935200" y="582821"/>
            <a:ext cx="1782608" cy="1362717"/>
          </a:xfrm>
          <a:prstGeom prst="rect">
            <a:avLst/>
          </a:prstGeom>
          <a:noFill/>
          <a:extLst>
            <a:ext uri="{909E8E84-426E-40DD-AFC4-6F175D3DCCD1}">
              <a14:hiddenFill xmlns:a14="http://schemas.microsoft.com/office/drawing/2010/main">
                <a:solidFill>
                  <a:srgbClr val="FFFFFF"/>
                </a:solidFill>
              </a14:hiddenFill>
            </a:ext>
          </a:extLst>
        </p:spPr>
      </p:pic>
      <p:sp>
        <p:nvSpPr>
          <p:cNvPr id="162" name="TextBox 161"/>
          <p:cNvSpPr txBox="1"/>
          <p:nvPr/>
        </p:nvSpPr>
        <p:spPr>
          <a:xfrm>
            <a:off x="12115800" y="7259202"/>
            <a:ext cx="5166360" cy="738664"/>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200" b="1" dirty="0">
                <a:solidFill>
                  <a:schemeClr val="tx1"/>
                </a:solidFill>
              </a:rPr>
              <a:t>DAY-1 Beamline</a:t>
            </a:r>
          </a:p>
        </p:txBody>
      </p:sp>
      <p:pic>
        <p:nvPicPr>
          <p:cNvPr id="11" name="Picture 10">
            <a:extLst>
              <a:ext uri="{FF2B5EF4-FFF2-40B4-BE49-F238E27FC236}">
                <a16:creationId xmlns:a16="http://schemas.microsoft.com/office/drawing/2014/main" id="{B9A26EA1-E590-7085-6315-6073AEFBDF9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539380" y="6860548"/>
            <a:ext cx="8493945" cy="2934520"/>
          </a:xfrm>
          <a:prstGeom prst="rect">
            <a:avLst/>
          </a:prstGeom>
        </p:spPr>
      </p:pic>
      <p:pic>
        <p:nvPicPr>
          <p:cNvPr id="13" name="Picture 12">
            <a:extLst>
              <a:ext uri="{FF2B5EF4-FFF2-40B4-BE49-F238E27FC236}">
                <a16:creationId xmlns:a16="http://schemas.microsoft.com/office/drawing/2014/main" id="{3327BBA3-91A7-7F09-E2F9-49A7E399347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14346"/>
          <a:stretch/>
        </p:blipFill>
        <p:spPr>
          <a:xfrm>
            <a:off x="2508005" y="7005178"/>
            <a:ext cx="2204357" cy="508047"/>
          </a:xfrm>
          <a:prstGeom prst="rect">
            <a:avLst/>
          </a:prstGeom>
        </p:spPr>
      </p:pic>
    </p:spTree>
    <p:extLst>
      <p:ext uri="{BB962C8B-B14F-4D97-AF65-F5344CB8AC3E}">
        <p14:creationId xmlns:p14="http://schemas.microsoft.com/office/powerpoint/2010/main" val="25045558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5842</TotalTime>
  <Words>2573</Words>
  <Application>Microsoft Office PowerPoint</Application>
  <PresentationFormat>Custom</PresentationFormat>
  <Paragraphs>495</Paragraphs>
  <Slides>53</Slides>
  <Notes>4</Notes>
  <HiddenSlides>0</HiddenSlides>
  <MMClips>1</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53</vt:i4>
      </vt:variant>
    </vt:vector>
  </HeadingPairs>
  <TitlesOfParts>
    <vt:vector size="76" baseType="lpstr">
      <vt:lpstr>Gill Sans</vt:lpstr>
      <vt:lpstr>Gill Sans MT</vt:lpstr>
      <vt:lpstr>Montserrat ExtraBold</vt:lpstr>
      <vt:lpstr>Montserrat</vt:lpstr>
      <vt:lpstr>Wingdings</vt:lpstr>
      <vt:lpstr>Aptos</vt:lpstr>
      <vt:lpstr>Montserrat Light</vt:lpstr>
      <vt:lpstr>MS PGothic</vt:lpstr>
      <vt:lpstr>Cambria</vt:lpstr>
      <vt:lpstr>Symbol</vt:lpstr>
      <vt:lpstr>Helvetica</vt:lpstr>
      <vt:lpstr>华文新魏</vt:lpstr>
      <vt:lpstr>宋体</vt:lpstr>
      <vt:lpstr>Times New Roman</vt:lpstr>
      <vt:lpstr>Montserrat Thin</vt:lpstr>
      <vt:lpstr>Avenir Roman</vt:lpstr>
      <vt:lpstr>Arial</vt:lpstr>
      <vt:lpstr>Verdana</vt:lpstr>
      <vt:lpstr>Arial Unicode MS</vt:lpstr>
      <vt:lpstr>MS PGothic</vt:lpstr>
      <vt:lpstr>Montserrat Medium</vt:lpstr>
      <vt:lpstr>Calibri</vt:lpstr>
      <vt:lpstr>Office Theme</vt:lpstr>
      <vt:lpstr>PowerPoint Presentation</vt:lpstr>
      <vt:lpstr>PowerPoint Presentation</vt:lpstr>
      <vt:lpstr>Why Build a Synchrotron Facility?</vt:lpstr>
      <vt:lpstr>SESAME as a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Publication from the IR Beamline  in Feb, 2020</vt:lpstr>
      <vt:lpstr>2. BM08 - XAFS/XRF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June 6, 2023: Official Inauguration</vt:lpstr>
      <vt:lpstr>PowerPoint Presentation</vt:lpstr>
      <vt:lpstr>PowerPoint Presentation</vt:lpstr>
      <vt:lpstr>PowerPoint Presentation</vt:lpstr>
      <vt:lpstr>First Beam in HESEB Beamline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SESAME’s Key Messages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Atef</dc:creator>
  <cp:lastModifiedBy>Dr.Khaled</cp:lastModifiedBy>
  <cp:revision>23</cp:revision>
  <cp:lastPrinted>2026-01-08T10:08:37Z</cp:lastPrinted>
  <dcterms:created xsi:type="dcterms:W3CDTF">2006-08-16T00:00:00Z</dcterms:created>
  <dcterms:modified xsi:type="dcterms:W3CDTF">2026-01-12T05:48:30Z</dcterms:modified>
  <dc:identifier>DAGp9DtwluU</dc:identifier>
</cp:coreProperties>
</file>