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4629" r:id="rId1"/>
  </p:sldMasterIdLst>
  <p:notesMasterIdLst>
    <p:notesMasterId r:id="rId45"/>
  </p:notesMasterIdLst>
  <p:handoutMasterIdLst>
    <p:handoutMasterId r:id="rId46"/>
  </p:handoutMasterIdLst>
  <p:sldIdLst>
    <p:sldId id="437" r:id="rId2"/>
    <p:sldId id="612" r:id="rId3"/>
    <p:sldId id="579" r:id="rId4"/>
    <p:sldId id="580" r:id="rId5"/>
    <p:sldId id="590" r:id="rId6"/>
    <p:sldId id="616" r:id="rId7"/>
    <p:sldId id="614" r:id="rId8"/>
    <p:sldId id="617" r:id="rId9"/>
    <p:sldId id="625" r:id="rId10"/>
    <p:sldId id="475" r:id="rId11"/>
    <p:sldId id="535" r:id="rId12"/>
    <p:sldId id="537" r:id="rId13"/>
    <p:sldId id="629" r:id="rId14"/>
    <p:sldId id="618" r:id="rId15"/>
    <p:sldId id="484" r:id="rId16"/>
    <p:sldId id="483" r:id="rId17"/>
    <p:sldId id="485" r:id="rId18"/>
    <p:sldId id="531" r:id="rId19"/>
    <p:sldId id="627" r:id="rId20"/>
    <p:sldId id="561" r:id="rId21"/>
    <p:sldId id="619" r:id="rId22"/>
    <p:sldId id="598" r:id="rId23"/>
    <p:sldId id="599" r:id="rId24"/>
    <p:sldId id="603" r:id="rId25"/>
    <p:sldId id="600" r:id="rId26"/>
    <p:sldId id="601" r:id="rId27"/>
    <p:sldId id="620" r:id="rId28"/>
    <p:sldId id="490" r:id="rId29"/>
    <p:sldId id="610" r:id="rId30"/>
    <p:sldId id="622" r:id="rId31"/>
    <p:sldId id="624" r:id="rId32"/>
    <p:sldId id="621" r:id="rId33"/>
    <p:sldId id="595" r:id="rId34"/>
    <p:sldId id="389" r:id="rId35"/>
    <p:sldId id="364" r:id="rId36"/>
    <p:sldId id="596" r:id="rId37"/>
    <p:sldId id="545" r:id="rId38"/>
    <p:sldId id="623" r:id="rId39"/>
    <p:sldId id="608" r:id="rId40"/>
    <p:sldId id="611" r:id="rId41"/>
    <p:sldId id="609" r:id="rId42"/>
    <p:sldId id="615" r:id="rId43"/>
    <p:sldId id="533" r:id="rId44"/>
  </p:sldIdLst>
  <p:sldSz cx="9144000" cy="5143500" type="screen16x9"/>
  <p:notesSz cx="10691813" cy="7559675"/>
  <p:embeddedFontLst>
    <p:embeddedFont>
      <p:font typeface="Arial Narrow" panose="020B0606020202030204" pitchFamily="34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sto MT" panose="02040603050505030304" pitchFamily="18" charset="0"/>
      <p:regular r:id="rId55"/>
      <p:bold r:id="rId56"/>
      <p:italic r:id="rId57"/>
      <p:boldItalic r:id="rId58"/>
    </p:embeddedFont>
    <p:embeddedFont>
      <p:font typeface="Cambria Math" panose="02040503050406030204" pitchFamily="18" charset="0"/>
      <p:regular r:id="rId59"/>
    </p:embeddedFont>
    <p:embeddedFont>
      <p:font typeface="Century Gothic" panose="020B0502020202020204" pitchFamily="34" charset="0"/>
      <p:regular r:id="rId60"/>
      <p:bold r:id="rId61"/>
      <p:italic r:id="rId62"/>
      <p:boldItalic r:id="rId63"/>
    </p:embeddedFont>
    <p:embeddedFont>
      <p:font typeface="Corbel" panose="020B0503020204020204" pitchFamily="34" charset="0"/>
      <p:regular r:id="rId64"/>
      <p:bold r:id="rId65"/>
      <p:italic r:id="rId66"/>
      <p:boldItalic r:id="rId67"/>
    </p:embeddedFont>
    <p:embeddedFont>
      <p:font typeface="Helvetica" panose="020B0604020202020204" pitchFamily="34" charset="0"/>
      <p:regular r:id="rId68"/>
      <p:bold r:id="rId69"/>
      <p:italic r:id="rId70"/>
      <p:boldItalic r:id="rId71"/>
    </p:embeddedFont>
  </p:embeddedFontLst>
  <p:defaultTextStyle>
    <a:defPPr>
      <a:defRPr lang="en-US"/>
    </a:defPPr>
    <a:lvl1pPr algn="l" defTabSz="361941" rtl="0" eaLnBrk="0" fontAlgn="base" hangingPunct="0">
      <a:spcBef>
        <a:spcPct val="0"/>
      </a:spcBef>
      <a:spcAft>
        <a:spcPct val="0"/>
      </a:spcAft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600060" indent="-228594" algn="l" defTabSz="361941" rtl="0" eaLnBrk="0" fontAlgn="base" hangingPunct="0">
      <a:spcBef>
        <a:spcPct val="0"/>
      </a:spcBef>
      <a:spcAft>
        <a:spcPct val="0"/>
      </a:spcAft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23902" indent="-182558" algn="l" defTabSz="361941" rtl="0" eaLnBrk="0" fontAlgn="base" hangingPunct="0">
      <a:spcBef>
        <a:spcPct val="0"/>
      </a:spcBef>
      <a:spcAft>
        <a:spcPct val="0"/>
      </a:spcAft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293781" indent="-182558" algn="l" defTabSz="361941" rtl="0" eaLnBrk="0" fontAlgn="base" hangingPunct="0">
      <a:spcBef>
        <a:spcPct val="0"/>
      </a:spcBef>
      <a:spcAft>
        <a:spcPct val="0"/>
      </a:spcAft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663658" indent="-182558" algn="l" defTabSz="361941" rtl="0" eaLnBrk="0" fontAlgn="base" hangingPunct="0">
      <a:spcBef>
        <a:spcPct val="0"/>
      </a:spcBef>
      <a:spcAft>
        <a:spcPct val="0"/>
      </a:spcAft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5943" algn="l" defTabSz="914378" rtl="0" eaLnBrk="1" latinLnBrk="0" hangingPunct="1"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132" algn="l" defTabSz="914378" rtl="0" eaLnBrk="1" latinLnBrk="0" hangingPunct="1"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320" algn="l" defTabSz="914378" rtl="0" eaLnBrk="1" latinLnBrk="0" hangingPunct="1"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509" algn="l" defTabSz="914378" rtl="0" eaLnBrk="1" latinLnBrk="0" hangingPunct="1">
      <a:defRPr sz="19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FF"/>
    <a:srgbClr val="9933FF"/>
    <a:srgbClr val="C3D69B"/>
    <a:srgbClr val="FAC090"/>
    <a:srgbClr val="0000FF"/>
    <a:srgbClr val="F79646"/>
    <a:srgbClr val="FCD5B5"/>
    <a:srgbClr val="00FF00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0" autoAdjust="0"/>
    <p:restoredTop sz="94634" autoAdjust="0"/>
  </p:normalViewPr>
  <p:slideViewPr>
    <p:cSldViewPr>
      <p:cViewPr varScale="1">
        <p:scale>
          <a:sx n="124" d="100"/>
          <a:sy n="124" d="100"/>
        </p:scale>
        <p:origin x="114" y="7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3" d="100"/>
          <a:sy n="103" d="100"/>
        </p:scale>
        <p:origin x="227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font" Target="fonts/font24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font" Target="fonts/font25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7DE8C58-6E72-4F23-8ABF-3BB0667A2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49216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D84B2A7-CB67-47D8-B658-661AD74708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054725" y="0"/>
            <a:ext cx="4635500" cy="3778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362554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2FFA496-9226-45C3-A13F-7C9B845791B6}" type="datetimeFigureOut">
              <a:rPr lang="it-IT" altLang="it-IT"/>
              <a:pPr>
                <a:defRPr/>
              </a:pPr>
              <a:t>17/12/2025</a:t>
            </a:fld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C06820-4B5A-4BCE-AC19-9EF30EB1EC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054725" y="7180263"/>
            <a:ext cx="4635500" cy="3778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 smtClean="0"/>
            </a:lvl1pPr>
          </a:lstStyle>
          <a:p>
            <a:pPr>
              <a:defRPr/>
            </a:pPr>
            <a:fld id="{5D5D1C6D-CAF5-438B-9F63-2A909D8C56A6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8A6BCA2-E1AF-4E63-A286-38B5EC86BE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7180263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362554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7531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4T21:21:49.957"/>
    </inkml:context>
    <inkml:brush xml:id="br0">
      <inkml:brushProperty name="width" value="0.05" units="cm"/>
      <inkml:brushProperty name="height" value="0.05" units="cm"/>
      <inkml:brushProperty name="color" value="#FFC114"/>
      <inkml:brushProperty name="ignorePressure" value="1"/>
    </inkml:brush>
  </inkml:definitions>
  <inkml:trace contextRef="#ctx0" brushRef="#br0">1 1,'0'0,"0"0,0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">
            <a:extLst>
              <a:ext uri="{FF2B5EF4-FFF2-40B4-BE49-F238E27FC236}">
                <a16:creationId xmlns:a16="http://schemas.microsoft.com/office/drawing/2014/main" id="{D3694CFA-DE63-4B3A-AA62-8D0EE28DC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691813" cy="7559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B6772715-E07E-45C2-853F-FCDD55C161A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25750" y="574675"/>
            <a:ext cx="503396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357091E-1D35-4870-80D4-7D6EDE3C048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1068388" y="3590925"/>
            <a:ext cx="8550275" cy="3400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10245" name="Text Box 4">
            <a:extLst>
              <a:ext uri="{FF2B5EF4-FFF2-40B4-BE49-F238E27FC236}">
                <a16:creationId xmlns:a16="http://schemas.microsoft.com/office/drawing/2014/main" id="{E5EE36DA-7458-4B33-A413-E55CDF620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6386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46" name="Text Box 5">
            <a:extLst>
              <a:ext uri="{FF2B5EF4-FFF2-40B4-BE49-F238E27FC236}">
                <a16:creationId xmlns:a16="http://schemas.microsoft.com/office/drawing/2014/main" id="{FDA324B4-1F25-4BBA-AE22-79FAABA9E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550" y="0"/>
            <a:ext cx="46386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47" name="Text Box 6">
            <a:extLst>
              <a:ext uri="{FF2B5EF4-FFF2-40B4-BE49-F238E27FC236}">
                <a16:creationId xmlns:a16="http://schemas.microsoft.com/office/drawing/2014/main" id="{7B880D7C-6FF3-4DC8-B914-FBE0CC3A7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81850"/>
            <a:ext cx="46386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CD8BA91C-0DB7-430D-A13D-F46F1236EB9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051550" y="7181850"/>
            <a:ext cx="4635500" cy="376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8E05C37-CB2F-452F-B7B6-85D475D5B5A3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01329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6195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0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1pPr>
    <a:lvl2pPr marL="601663" indent="-230188" algn="l" defTabSz="36195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0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2pPr>
    <a:lvl3pPr marL="925513" indent="-184150" algn="l" defTabSz="36195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0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3pPr>
    <a:lvl4pPr marL="1295400" indent="-184150" algn="l" defTabSz="36195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0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4pPr>
    <a:lvl5pPr marL="1665288" indent="-184150" algn="l" defTabSz="36195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0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5pPr>
    <a:lvl6pPr marL="1851147" algn="l" defTabSz="37022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21378" algn="l" defTabSz="37022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91606" algn="l" defTabSz="37022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61835" algn="l" defTabSz="37022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8E05C37-CB2F-452F-B7B6-85D475D5B5A3}" type="slidenum">
              <a:rPr lang="it-IT" altLang="it-IT" smtClean="0"/>
              <a:pPr>
                <a:defRPr/>
              </a:pPr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668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18E05C37-CB2F-452F-B7B6-85D475D5B5A3}" type="slidenum">
              <a:rPr lang="it-IT" altLang="it-IT" smtClean="0"/>
              <a:pPr>
                <a:defRPr/>
              </a:pPr>
              <a:t>35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9937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-schermata 1.jpg">
            <a:extLst>
              <a:ext uri="{FF2B5EF4-FFF2-40B4-BE49-F238E27FC236}">
                <a16:creationId xmlns:a16="http://schemas.microsoft.com/office/drawing/2014/main" id="{700D406C-D853-0E30-88FA-E9E9332C7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64" y="4733"/>
            <a:ext cx="7020272" cy="514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593088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For Pictures, graphs, visuals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59D040E1-978E-467B-8A9C-50DB569D0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4" y="73026"/>
            <a:ext cx="2508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677795" y="122087"/>
            <a:ext cx="6074527" cy="636912"/>
          </a:xfrm>
          <a:prstGeom prst="rect">
            <a:avLst/>
          </a:prstGeom>
        </p:spPr>
        <p:txBody>
          <a:bodyPr lIns="74052" tIns="37026" rIns="74052" bIns="37026" anchor="ctr"/>
          <a:lstStyle>
            <a:lvl1pPr algn="l">
              <a:defRPr sz="2300"/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4" name="Segnaposto numero diapositiva 2">
            <a:extLst>
              <a:ext uri="{FF2B5EF4-FFF2-40B4-BE49-F238E27FC236}">
                <a16:creationId xmlns:a16="http://schemas.microsoft.com/office/drawing/2014/main" id="{2C7A203E-5F82-47B3-A164-F38D70E9D3B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1406AD-9DAE-483B-85B5-FEA65EE4EA39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6127601"/>
      </p:ext>
    </p:extLst>
  </p:cSld>
  <p:clrMapOvr>
    <a:masterClrMapping/>
  </p:clrMapOvr>
  <p:transition spd="med">
    <p:fade/>
  </p:transition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Log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-schermata 1.jpg">
            <a:extLst>
              <a:ext uri="{FF2B5EF4-FFF2-40B4-BE49-F238E27FC236}">
                <a16:creationId xmlns:a16="http://schemas.microsoft.com/office/drawing/2014/main" id="{536AA11C-EDF0-4514-A14F-20CF2178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68055"/>
      </p:ext>
    </p:extLst>
  </p:cSld>
  <p:clrMapOvr>
    <a:masterClrMapping/>
  </p:clrMapOvr>
  <p:transition spd="med">
    <p:fade/>
  </p:transition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r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52950" y="1689874"/>
            <a:ext cx="7773120" cy="1102795"/>
          </a:xfrm>
          <a:prstGeom prst="rect">
            <a:avLst/>
          </a:prstGeom>
        </p:spPr>
        <p:txBody>
          <a:bodyPr lIns="74052" tIns="37026" rIns="74052" bIns="37026" anchor="ctr" anchorCtr="0"/>
          <a:lstStyle>
            <a:lvl1pPr>
              <a:defRPr sz="2900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E65E1BE-4806-476E-BF4A-B3721D1703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8816976" y="4776789"/>
            <a:ext cx="195263" cy="1555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1406AD-9DAE-483B-85B5-FEA65EE4EA39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914256"/>
      </p:ext>
    </p:extLst>
  </p:cSld>
  <p:clrMapOvr>
    <a:masterClrMapping/>
  </p:clrMapOvr>
  <p:transition spd="med">
    <p:fade/>
  </p:transition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r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8830B0E-5850-4A24-B7A8-F9678B910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4" y="73026"/>
            <a:ext cx="2508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677795" y="122087"/>
            <a:ext cx="6074527" cy="636912"/>
          </a:xfrm>
          <a:prstGeom prst="rect">
            <a:avLst/>
          </a:prstGeom>
        </p:spPr>
        <p:txBody>
          <a:bodyPr lIns="74052" tIns="37026" rIns="74052" bIns="37026" anchor="ctr"/>
          <a:lstStyle>
            <a:lvl1pPr algn="l">
              <a:defRPr sz="2300"/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57921" y="1200007"/>
            <a:ext cx="8229600" cy="3394796"/>
          </a:xfrm>
          <a:prstGeom prst="rect">
            <a:avLst/>
          </a:prstGeom>
        </p:spPr>
        <p:txBody>
          <a:bodyPr lIns="74052" tIns="37026" rIns="74052" bIns="37026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900"/>
            </a:lvl1pPr>
            <a:lvl2pPr marL="370259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00"/>
            </a:lvl2pPr>
            <a:lvl3pPr marL="740519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96BE0055-0C2E-4267-A889-BD65E29108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1406AD-9DAE-483B-85B5-FEA65EE4EA39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7699991"/>
      </p:ext>
    </p:extLst>
  </p:cSld>
  <p:clrMapOvr>
    <a:masterClrMapping/>
  </p:clrMapOvr>
  <p:transition spd="med">
    <p:fade/>
  </p:transition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: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74052FF6-5441-457E-B2BB-C2199578D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28851"/>
            <a:ext cx="9144000" cy="415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72879" tIns="62093" rIns="72879" bIns="3643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363793" eaLnBrk="1">
              <a:lnSpc>
                <a:spcPct val="93000"/>
              </a:lnSpc>
              <a:buSzPct val="100000"/>
              <a:defRPr/>
            </a:pPr>
            <a:r>
              <a:rPr lang="it-IT" sz="2700" dirty="0" err="1"/>
              <a:t>Thank</a:t>
            </a:r>
            <a:r>
              <a:rPr lang="it-IT" sz="2700" dirty="0"/>
              <a:t> </a:t>
            </a:r>
            <a:r>
              <a:rPr lang="it-IT" sz="2700" dirty="0" err="1"/>
              <a:t>you</a:t>
            </a:r>
            <a:r>
              <a:rPr lang="it-IT" sz="2700" dirty="0"/>
              <a:t>!</a:t>
            </a:r>
          </a:p>
          <a:p>
            <a:pPr algn="ctr" defTabSz="363793" eaLnBrk="1">
              <a:lnSpc>
                <a:spcPct val="93000"/>
              </a:lnSpc>
              <a:buSzPct val="100000"/>
              <a:defRPr/>
            </a:pPr>
            <a:endParaRPr lang="it-IT" sz="2700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BCA4EABC-3C3F-4445-982A-2EB613598F6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FCCDA9-D883-428E-AAD9-5729EE759491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540950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_Videata finale+www.jpg">
            <a:extLst>
              <a:ext uri="{FF2B5EF4-FFF2-40B4-BE49-F238E27FC236}">
                <a16:creationId xmlns:a16="http://schemas.microsoft.com/office/drawing/2014/main" id="{681FF4BB-E75B-4FF0-8D0A-E75FBAD78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161210"/>
      </p:ext>
    </p:extLst>
  </p:cSld>
  <p:clrMapOvr>
    <a:masterClrMapping/>
  </p:clrMapOvr>
  <p:transition spd="med">
    <p:fade/>
  </p:transition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g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-schermata 1.jpg">
            <a:extLst>
              <a:ext uri="{FF2B5EF4-FFF2-40B4-BE49-F238E27FC236}">
                <a16:creationId xmlns:a16="http://schemas.microsoft.com/office/drawing/2014/main" id="{536AA11C-EDF0-4514-A14F-20CF2178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41326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52950" y="1689873"/>
            <a:ext cx="7773120" cy="1102795"/>
          </a:xfrm>
          <a:prstGeom prst="rect">
            <a:avLst/>
          </a:prstGeom>
        </p:spPr>
        <p:txBody>
          <a:bodyPr lIns="74054" tIns="37027" rIns="74054" bIns="37027" anchor="ctr" anchorCtr="0"/>
          <a:lstStyle>
            <a:lvl1pPr>
              <a:defRPr sz="2900" baseline="0"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E65E1BE-4806-476E-BF4A-B3721D1703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8816975" y="4776788"/>
            <a:ext cx="195263" cy="1555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8FD197-3925-4400-AB9E-DDC2E0B00F0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344554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8830B0E-5850-4A24-B7A8-F9678B910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73025"/>
            <a:ext cx="2508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677794" y="122087"/>
            <a:ext cx="6074527" cy="636912"/>
          </a:xfrm>
          <a:prstGeom prst="rect">
            <a:avLst/>
          </a:prstGeom>
        </p:spPr>
        <p:txBody>
          <a:bodyPr lIns="74054" tIns="37027" rIns="74054" bIns="37027" anchor="ctr"/>
          <a:lstStyle>
            <a:lvl1pPr algn="l">
              <a:defRPr sz="23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57921" y="1200007"/>
            <a:ext cx="8229600" cy="3394796"/>
          </a:xfrm>
          <a:prstGeom prst="rect">
            <a:avLst/>
          </a:prstGeom>
        </p:spPr>
        <p:txBody>
          <a:bodyPr lIns="74054" tIns="37027" rIns="74054" bIns="37027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900"/>
            </a:lvl1pPr>
            <a:lvl2pPr marL="37026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00"/>
            </a:lvl2pPr>
            <a:lvl3pPr marL="74053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96BE0055-0C2E-4267-A889-BD65E29108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88DF94-E4BB-4A67-88B8-603C32AF802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097661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 Pictures, graphs, visuals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59D040E1-978E-467B-8A9C-50DB569D0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73025"/>
            <a:ext cx="25082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677794" y="122087"/>
            <a:ext cx="6074527" cy="636912"/>
          </a:xfrm>
          <a:prstGeom prst="rect">
            <a:avLst/>
          </a:prstGeom>
        </p:spPr>
        <p:txBody>
          <a:bodyPr lIns="74054" tIns="37027" rIns="74054" bIns="37027" anchor="ctr"/>
          <a:lstStyle>
            <a:lvl1pPr algn="l">
              <a:defRPr sz="2300"/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4" name="Segnaposto numero diapositiva 2">
            <a:extLst>
              <a:ext uri="{FF2B5EF4-FFF2-40B4-BE49-F238E27FC236}">
                <a16:creationId xmlns:a16="http://schemas.microsoft.com/office/drawing/2014/main" id="{2C7A203E-5F82-47B3-A164-F38D70E9D3B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25734D-6F4E-43F4-996E-C1AF4457ABF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175407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79511" y="1689871"/>
            <a:ext cx="8784975" cy="1102795"/>
          </a:xfrm>
          <a:prstGeom prst="rect">
            <a:avLst/>
          </a:prstGeom>
        </p:spPr>
        <p:txBody>
          <a:bodyPr anchor="ctr" anchorCtr="0"/>
          <a:lstStyle>
            <a:lvl1pPr>
              <a:defRPr sz="3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it-IT" dirty="0"/>
              <a:t>Clic per modificare titolo / </a:t>
            </a:r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E95204-60AB-E6E2-7F2B-0F42D0A868E6}"/>
              </a:ext>
            </a:extLst>
          </p:cNvPr>
          <p:cNvSpPr txBox="1"/>
          <p:nvPr/>
        </p:nvSpPr>
        <p:spPr>
          <a:xfrm>
            <a:off x="2286000" y="2378393"/>
            <a:ext cx="4572000" cy="391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85032F37-E3DC-AD45-8750-6C73878F6DC4}" type="slidenum">
              <a:rPr lang="it-IT" altLang="it-IT" smtClean="0"/>
              <a:pPr/>
              <a:t>‹#›</a:t>
            </a:fld>
            <a:endParaRPr lang="it-IT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5422352-167C-769E-DBED-D2CD78228B6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 bwMode="auto">
          <a:xfrm>
            <a:off x="8621684" y="4784099"/>
            <a:ext cx="342803" cy="19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46111" algn="l"/>
                <a:tab pos="895396" algn="l"/>
                <a:tab pos="1344683" algn="l"/>
                <a:tab pos="1793969" algn="l"/>
                <a:tab pos="2243254" algn="l"/>
                <a:tab pos="2692540" algn="l"/>
                <a:tab pos="3141827" algn="l"/>
                <a:tab pos="3591111" algn="l"/>
                <a:tab pos="4040398" algn="l"/>
                <a:tab pos="4489683" algn="l"/>
                <a:tab pos="4938969" algn="l"/>
                <a:tab pos="5388254" algn="l"/>
                <a:tab pos="5837541" algn="l"/>
                <a:tab pos="6286827" algn="l"/>
                <a:tab pos="6736113" algn="l"/>
                <a:tab pos="7185398" algn="l"/>
                <a:tab pos="7634685" algn="l"/>
                <a:tab pos="8083969" algn="l"/>
                <a:tab pos="8533256" algn="l"/>
                <a:tab pos="8982542" algn="l"/>
              </a:tabLst>
              <a:defRPr sz="1199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58FD197-3925-4400-AB9E-DDC2E0B00F0E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684802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: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74052FF6-5441-457E-B2BB-C2199578D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28850"/>
            <a:ext cx="9144000" cy="415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72881" tIns="62095" rIns="72881" bIns="3644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363802" eaLnBrk="1">
              <a:lnSpc>
                <a:spcPct val="93000"/>
              </a:lnSpc>
              <a:buSzPct val="100000"/>
              <a:defRPr/>
            </a:pPr>
            <a:r>
              <a:rPr lang="it-IT" sz="2700" dirty="0" err="1"/>
              <a:t>Thank</a:t>
            </a:r>
            <a:r>
              <a:rPr lang="it-IT" sz="2700" dirty="0"/>
              <a:t> </a:t>
            </a:r>
            <a:r>
              <a:rPr lang="it-IT" sz="2700" dirty="0" err="1"/>
              <a:t>you</a:t>
            </a:r>
            <a:r>
              <a:rPr lang="it-IT" sz="2700" dirty="0"/>
              <a:t>!</a:t>
            </a:r>
          </a:p>
          <a:p>
            <a:pPr algn="ctr" defTabSz="363802" eaLnBrk="1">
              <a:lnSpc>
                <a:spcPct val="93000"/>
              </a:lnSpc>
              <a:buSzPct val="100000"/>
              <a:defRPr/>
            </a:pPr>
            <a:endParaRPr lang="it-IT" sz="2700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BCA4EABC-3C3F-4445-982A-2EB613598F6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FCCDA9-D883-428E-AAD9-5729EE75949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5865467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_Videata finale+www.jpg">
            <a:extLst>
              <a:ext uri="{FF2B5EF4-FFF2-40B4-BE49-F238E27FC236}">
                <a16:creationId xmlns:a16="http://schemas.microsoft.com/office/drawing/2014/main" id="{681FF4BB-E75B-4FF0-8D0A-E75FBAD78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73909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r Text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619676" y="134638"/>
            <a:ext cx="7344804" cy="636912"/>
          </a:xfrm>
          <a:prstGeom prst="rect">
            <a:avLst/>
          </a:prstGeom>
        </p:spPr>
        <p:txBody>
          <a:bodyPr anchor="ctr"/>
          <a:lstStyle>
            <a:lvl1pPr algn="l"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dirty="0"/>
              <a:t>Clic per modificare titolo / </a:t>
            </a:r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179513" y="1080426"/>
            <a:ext cx="8784969" cy="3394796"/>
          </a:xfrm>
          <a:prstGeom prst="rect">
            <a:avLst/>
          </a:prstGeom>
        </p:spPr>
        <p:txBody>
          <a:bodyPr/>
          <a:lstStyle>
            <a:lvl1pPr marL="342918" indent="-34291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400" b="0"/>
            </a:lvl1pPr>
            <a:lvl2pPr marL="742988" indent="-28576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200"/>
            </a:lvl2pPr>
            <a:lvl3pPr marL="1200212" indent="-28576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2000" i="1" baseline="0"/>
            </a:lvl3pPr>
            <a:lvl4pPr>
              <a:defRPr sz="1801"/>
            </a:lvl4pPr>
            <a:lvl5pPr>
              <a:defRPr sz="1801"/>
            </a:lvl5pPr>
          </a:lstStyle>
          <a:p>
            <a:pPr lvl="0"/>
            <a:r>
              <a:rPr lang="it-IT" dirty="0"/>
              <a:t>Clic per modificare testo o schema / </a:t>
            </a:r>
            <a:r>
              <a:rPr lang="it-IT" dirty="0" err="1"/>
              <a:t>Insert</a:t>
            </a:r>
            <a:r>
              <a:rPr lang="it-IT" dirty="0"/>
              <a:t> text or </a:t>
            </a:r>
            <a:r>
              <a:rPr lang="it-IT" dirty="0" err="1"/>
              <a:t>content</a:t>
            </a:r>
            <a:endParaRPr lang="it-IT" dirty="0"/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62289EC-9E93-5AE3-A38A-3C8D3FE8E9C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 bwMode="auto">
          <a:xfrm>
            <a:off x="8621684" y="4784099"/>
            <a:ext cx="342803" cy="19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46111" algn="l"/>
                <a:tab pos="895396" algn="l"/>
                <a:tab pos="1344683" algn="l"/>
                <a:tab pos="1793969" algn="l"/>
                <a:tab pos="2243254" algn="l"/>
                <a:tab pos="2692540" algn="l"/>
                <a:tab pos="3141827" algn="l"/>
                <a:tab pos="3591111" algn="l"/>
                <a:tab pos="4040398" algn="l"/>
                <a:tab pos="4489683" algn="l"/>
                <a:tab pos="4938969" algn="l"/>
                <a:tab pos="5388254" algn="l"/>
                <a:tab pos="5837541" algn="l"/>
                <a:tab pos="6286827" algn="l"/>
                <a:tab pos="6736113" algn="l"/>
                <a:tab pos="7185398" algn="l"/>
                <a:tab pos="7634685" algn="l"/>
                <a:tab pos="8083969" algn="l"/>
                <a:tab pos="8533256" algn="l"/>
                <a:tab pos="8982542" algn="l"/>
              </a:tabLst>
              <a:defRPr sz="1199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6162619-F2EE-430D-9B91-E0213FB74DA2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38BC87E0-8952-C957-71A0-46E5CE28F196}"/>
              </a:ext>
            </a:extLst>
          </p:cNvPr>
          <p:cNvCxnSpPr/>
          <p:nvPr/>
        </p:nvCxnSpPr>
        <p:spPr bwMode="auto">
          <a:xfrm>
            <a:off x="1547664" y="195486"/>
            <a:ext cx="0" cy="39194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76045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179515" y="1059582"/>
            <a:ext cx="4323365" cy="345638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000"/>
            </a:lvl1pPr>
            <a:lvl2pPr marL="742988" indent="-285764">
              <a:buFont typeface="Arial" panose="020B0604020202020204" pitchFamily="34" charset="0"/>
              <a:buChar char="•"/>
              <a:defRPr sz="1801"/>
            </a:lvl2pPr>
            <a:lvl3pPr marL="1200212" indent="-285764">
              <a:buFont typeface="Arial" panose="020B0604020202020204" pitchFamily="34" charset="0"/>
              <a:buChar char="−"/>
              <a:defRPr sz="18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marL="342918" marR="0" lvl="0" indent="-342918" algn="l" defTabSz="447698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12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it-IT" dirty="0"/>
              <a:t>Clic per modificare testo o schema / </a:t>
            </a:r>
            <a:r>
              <a:rPr lang="it-IT" dirty="0" err="1"/>
              <a:t>Insert</a:t>
            </a:r>
            <a:r>
              <a:rPr lang="it-IT" dirty="0"/>
              <a:t> text or </a:t>
            </a:r>
            <a:r>
              <a:rPr lang="it-IT" dirty="0" err="1"/>
              <a:t>content</a:t>
            </a:r>
            <a:endParaRPr lang="it-IT" dirty="0"/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1122" y="1059582"/>
            <a:ext cx="4323357" cy="34563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18" indent="-342918">
              <a:buFont typeface="Wingdings" panose="05000000000000000000" pitchFamily="2" charset="2"/>
              <a:buChar char="ü"/>
              <a:defRPr sz="2000"/>
            </a:lvl1pPr>
            <a:lvl2pPr marL="742988" indent="-285764">
              <a:buFont typeface="Arial" panose="020B0604020202020204" pitchFamily="34" charset="0"/>
              <a:buChar char="•"/>
              <a:defRPr sz="1801"/>
            </a:lvl2pPr>
            <a:lvl3pPr marL="1200212" indent="-285764">
              <a:buFont typeface="Arial" panose="020B0604020202020204" pitchFamily="34" charset="0"/>
              <a:buChar char="−"/>
              <a:defRPr sz="18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marL="342918" marR="0" lvl="0" indent="-342918" algn="l" defTabSz="447698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12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it-IT" dirty="0"/>
              <a:t>Clic per modificare testo o schema / </a:t>
            </a:r>
            <a:r>
              <a:rPr lang="it-IT" dirty="0" err="1"/>
              <a:t>Insert</a:t>
            </a:r>
            <a:r>
              <a:rPr lang="it-IT" dirty="0"/>
              <a:t> text or </a:t>
            </a:r>
            <a:r>
              <a:rPr lang="it-IT" dirty="0" err="1"/>
              <a:t>content</a:t>
            </a:r>
            <a:endParaRPr lang="it-IT" dirty="0"/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2EEB206B-1829-E997-5A96-49E7B027AEA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 bwMode="auto">
          <a:xfrm>
            <a:off x="8621684" y="4784099"/>
            <a:ext cx="342803" cy="19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46111" algn="l"/>
                <a:tab pos="895396" algn="l"/>
                <a:tab pos="1344683" algn="l"/>
                <a:tab pos="1793969" algn="l"/>
                <a:tab pos="2243254" algn="l"/>
                <a:tab pos="2692540" algn="l"/>
                <a:tab pos="3141827" algn="l"/>
                <a:tab pos="3591111" algn="l"/>
                <a:tab pos="4040398" algn="l"/>
                <a:tab pos="4489683" algn="l"/>
                <a:tab pos="4938969" algn="l"/>
                <a:tab pos="5388254" algn="l"/>
                <a:tab pos="5837541" algn="l"/>
                <a:tab pos="6286827" algn="l"/>
                <a:tab pos="6736113" algn="l"/>
                <a:tab pos="7185398" algn="l"/>
                <a:tab pos="7634685" algn="l"/>
                <a:tab pos="8083969" algn="l"/>
                <a:tab pos="8533256" algn="l"/>
                <a:tab pos="8982542" algn="l"/>
              </a:tabLst>
              <a:defRPr sz="1199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48E545C-1A19-4463-93CB-B65DD526E741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426333BF-DF44-9727-F37E-CBE466A36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9676" y="134638"/>
            <a:ext cx="7344804" cy="636912"/>
          </a:xfrm>
          <a:prstGeom prst="rect">
            <a:avLst/>
          </a:prstGeom>
        </p:spPr>
        <p:txBody>
          <a:bodyPr anchor="ctr"/>
          <a:lstStyle>
            <a:lvl1pPr algn="l"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dirty="0"/>
              <a:t>Clic per modificare titolo / </a:t>
            </a:r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02E6BFCF-F8BE-BF93-2222-DE46EBA22137}"/>
              </a:ext>
            </a:extLst>
          </p:cNvPr>
          <p:cNvCxnSpPr/>
          <p:nvPr/>
        </p:nvCxnSpPr>
        <p:spPr bwMode="auto">
          <a:xfrm>
            <a:off x="1547664" y="235588"/>
            <a:ext cx="0" cy="39194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2058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/>
          <p:cNvSpPr>
            <a:spLocks noGrp="1"/>
          </p:cNvSpPr>
          <p:nvPr>
            <p:ph idx="1" hasCustomPrompt="1"/>
          </p:nvPr>
        </p:nvSpPr>
        <p:spPr>
          <a:xfrm>
            <a:off x="179515" y="1059582"/>
            <a:ext cx="8784962" cy="338437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000"/>
            </a:lvl1pPr>
            <a:lvl2pPr marL="45722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2pPr>
            <a:lvl3pPr marL="91444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3pPr>
            <a:lvl4pPr>
              <a:defRPr sz="1801"/>
            </a:lvl4pPr>
            <a:lvl5pPr>
              <a:defRPr sz="1801"/>
            </a:lvl5pPr>
          </a:lstStyle>
          <a:p>
            <a:pPr lvl="0"/>
            <a:r>
              <a:rPr lang="it-IT" dirty="0"/>
              <a:t>Clic per modificare testo o schema / </a:t>
            </a:r>
            <a:r>
              <a:rPr lang="it-IT" dirty="0" err="1"/>
              <a:t>Insert</a:t>
            </a:r>
            <a:r>
              <a:rPr lang="it-IT" dirty="0"/>
              <a:t> text or </a:t>
            </a:r>
            <a:r>
              <a:rPr lang="it-IT" dirty="0" err="1"/>
              <a:t>content</a:t>
            </a:r>
            <a:endParaRPr lang="it-IT" dirty="0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266303DF-0E21-DC63-2AAC-2AB6EDB589C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 bwMode="auto">
          <a:xfrm>
            <a:off x="8621684" y="4784099"/>
            <a:ext cx="342803" cy="19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46111" algn="l"/>
                <a:tab pos="895396" algn="l"/>
                <a:tab pos="1344683" algn="l"/>
                <a:tab pos="1793969" algn="l"/>
                <a:tab pos="2243254" algn="l"/>
                <a:tab pos="2692540" algn="l"/>
                <a:tab pos="3141827" algn="l"/>
                <a:tab pos="3591111" algn="l"/>
                <a:tab pos="4040398" algn="l"/>
                <a:tab pos="4489683" algn="l"/>
                <a:tab pos="4938969" algn="l"/>
                <a:tab pos="5388254" algn="l"/>
                <a:tab pos="5837541" algn="l"/>
                <a:tab pos="6286827" algn="l"/>
                <a:tab pos="6736113" algn="l"/>
                <a:tab pos="7185398" algn="l"/>
                <a:tab pos="7634685" algn="l"/>
                <a:tab pos="8083969" algn="l"/>
                <a:tab pos="8533256" algn="l"/>
                <a:tab pos="8982542" algn="l"/>
              </a:tabLst>
              <a:defRPr sz="1199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D88DF94-E4BB-4A67-88B8-603C32AF8021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17518D11-8CDB-6847-0247-9AC8357436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9676" y="134638"/>
            <a:ext cx="7344804" cy="636912"/>
          </a:xfrm>
          <a:prstGeom prst="rect">
            <a:avLst/>
          </a:prstGeom>
        </p:spPr>
        <p:txBody>
          <a:bodyPr anchor="ctr"/>
          <a:lstStyle>
            <a:lvl1pPr algn="l"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dirty="0"/>
              <a:t>Clic per modificare titolo / </a:t>
            </a:r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FE7B6A95-1ECA-1987-855F-D56D0F802A8B}"/>
              </a:ext>
            </a:extLst>
          </p:cNvPr>
          <p:cNvCxnSpPr/>
          <p:nvPr/>
        </p:nvCxnSpPr>
        <p:spPr bwMode="auto">
          <a:xfrm>
            <a:off x="1547664" y="235588"/>
            <a:ext cx="0" cy="39194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83821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r Pictures, graphs, visuals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EE9FD4C-8891-3F1E-D075-7378757262C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 bwMode="auto">
          <a:xfrm>
            <a:off x="8621684" y="4784099"/>
            <a:ext cx="342803" cy="19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46111" algn="l"/>
                <a:tab pos="895396" algn="l"/>
                <a:tab pos="1344683" algn="l"/>
                <a:tab pos="1793969" algn="l"/>
                <a:tab pos="2243254" algn="l"/>
                <a:tab pos="2692540" algn="l"/>
                <a:tab pos="3141827" algn="l"/>
                <a:tab pos="3591111" algn="l"/>
                <a:tab pos="4040398" algn="l"/>
                <a:tab pos="4489683" algn="l"/>
                <a:tab pos="4938969" algn="l"/>
                <a:tab pos="5388254" algn="l"/>
                <a:tab pos="5837541" algn="l"/>
                <a:tab pos="6286827" algn="l"/>
                <a:tab pos="6736113" algn="l"/>
                <a:tab pos="7185398" algn="l"/>
                <a:tab pos="7634685" algn="l"/>
                <a:tab pos="8083969" algn="l"/>
                <a:tab pos="8533256" algn="l"/>
                <a:tab pos="8982542" algn="l"/>
              </a:tabLst>
              <a:defRPr sz="1199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E1406AD-9DAE-483B-85B5-FEA65EE4EA39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A0E7CF54-E2C1-2391-2579-E5F8CD10B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9676" y="134638"/>
            <a:ext cx="7344804" cy="636912"/>
          </a:xfrm>
          <a:prstGeom prst="rect">
            <a:avLst/>
          </a:prstGeom>
        </p:spPr>
        <p:txBody>
          <a:bodyPr anchor="ctr"/>
          <a:lstStyle>
            <a:lvl1pPr algn="l"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dirty="0"/>
              <a:t>Clic per modificare titolo / </a:t>
            </a:r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C76F70A-3955-B421-68AF-150A86CB3E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515" y="1059582"/>
            <a:ext cx="5400593" cy="338437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/>
            </a:lvl1pPr>
            <a:lvl2pPr marL="45722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2pPr>
            <a:lvl3pPr marL="91444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3pPr>
            <a:lvl4pPr>
              <a:defRPr sz="1801"/>
            </a:lvl4pPr>
            <a:lvl5pPr>
              <a:defRPr sz="1801"/>
            </a:lvl5pPr>
          </a:lstStyle>
          <a:p>
            <a:pPr lvl="0"/>
            <a:r>
              <a:rPr lang="it-IT" dirty="0"/>
              <a:t>Clic per modificare testo o schema </a:t>
            </a:r>
            <a:br>
              <a:rPr lang="it-IT" dirty="0"/>
            </a:br>
            <a:r>
              <a:rPr lang="it-IT" dirty="0"/>
              <a:t>/ </a:t>
            </a:r>
            <a:r>
              <a:rPr lang="it-IT" dirty="0" err="1"/>
              <a:t>Insert</a:t>
            </a:r>
            <a:r>
              <a:rPr lang="it-IT" dirty="0"/>
              <a:t> text or </a:t>
            </a:r>
            <a:r>
              <a:rPr lang="it-IT" dirty="0" err="1"/>
              <a:t>content</a:t>
            </a:r>
            <a:endParaRPr lang="it-IT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146A7AD7-8A8A-7363-8301-24565ADE3F2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796137" y="1049803"/>
            <a:ext cx="3168344" cy="338437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/>
            </a:lvl1pPr>
            <a:lvl2pPr marL="45722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2pPr>
            <a:lvl3pPr marL="91444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3pPr>
            <a:lvl4pPr>
              <a:defRPr sz="1801"/>
            </a:lvl4pPr>
            <a:lvl5pPr>
              <a:defRPr sz="1801"/>
            </a:lvl5pPr>
          </a:lstStyle>
          <a:p>
            <a:pPr lvl="0"/>
            <a:r>
              <a:rPr lang="it-IT" dirty="0"/>
              <a:t>Clic per inserire immagine / </a:t>
            </a:r>
            <a:br>
              <a:rPr lang="it-IT" dirty="0"/>
            </a:br>
            <a:r>
              <a:rPr lang="it-IT" dirty="0" err="1"/>
              <a:t>Insert</a:t>
            </a:r>
            <a:r>
              <a:rPr lang="it-IT" dirty="0"/>
              <a:t> Image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432FCA94-3C83-BDA1-F1FF-E235A7581BD4}"/>
              </a:ext>
            </a:extLst>
          </p:cNvPr>
          <p:cNvCxnSpPr/>
          <p:nvPr/>
        </p:nvCxnSpPr>
        <p:spPr bwMode="auto">
          <a:xfrm>
            <a:off x="1547664" y="235588"/>
            <a:ext cx="0" cy="39194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054982"/>
      </p:ext>
    </p:extLst>
  </p:cSld>
  <p:clrMapOvr>
    <a:masterClrMapping/>
  </p:clrMapOvr>
  <p:transition spd="med">
    <p:fade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 Pictures, graphs, visuals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EE9FD4C-8891-3F1E-D075-7378757262C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 bwMode="auto">
          <a:xfrm>
            <a:off x="8621684" y="4784099"/>
            <a:ext cx="342803" cy="19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46111" algn="l"/>
                <a:tab pos="895396" algn="l"/>
                <a:tab pos="1344683" algn="l"/>
                <a:tab pos="1793969" algn="l"/>
                <a:tab pos="2243254" algn="l"/>
                <a:tab pos="2692540" algn="l"/>
                <a:tab pos="3141827" algn="l"/>
                <a:tab pos="3591111" algn="l"/>
                <a:tab pos="4040398" algn="l"/>
                <a:tab pos="4489683" algn="l"/>
                <a:tab pos="4938969" algn="l"/>
                <a:tab pos="5388254" algn="l"/>
                <a:tab pos="5837541" algn="l"/>
                <a:tab pos="6286827" algn="l"/>
                <a:tab pos="6736113" algn="l"/>
                <a:tab pos="7185398" algn="l"/>
                <a:tab pos="7634685" algn="l"/>
                <a:tab pos="8083969" algn="l"/>
                <a:tab pos="8533256" algn="l"/>
                <a:tab pos="8982542" algn="l"/>
              </a:tabLst>
              <a:defRPr sz="1199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E1406AD-9DAE-483B-85B5-FEA65EE4EA39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A0E7CF54-E2C1-2391-2579-E5F8CD10B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9676" y="134638"/>
            <a:ext cx="7344804" cy="636912"/>
          </a:xfrm>
          <a:prstGeom prst="rect">
            <a:avLst/>
          </a:prstGeom>
        </p:spPr>
        <p:txBody>
          <a:bodyPr anchor="ctr"/>
          <a:lstStyle>
            <a:lvl1pPr algn="l"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dirty="0"/>
              <a:t>Clic per modificare titolo / </a:t>
            </a:r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146A7AD7-8A8A-7363-8301-24565ADE3F2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79511" y="1049803"/>
            <a:ext cx="4248459" cy="33221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000"/>
            </a:lvl1pPr>
            <a:lvl2pPr marL="45722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2pPr>
            <a:lvl3pPr marL="91444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3pPr>
            <a:lvl4pPr>
              <a:defRPr sz="1801"/>
            </a:lvl4pPr>
            <a:lvl5pPr>
              <a:defRPr sz="1801"/>
            </a:lvl5pPr>
          </a:lstStyle>
          <a:p>
            <a:pPr lvl="0"/>
            <a:r>
              <a:rPr lang="it-IT" dirty="0"/>
              <a:t>Clic per modificare testo o schema / </a:t>
            </a:r>
            <a:r>
              <a:rPr lang="it-IT" dirty="0" err="1"/>
              <a:t>Insert</a:t>
            </a:r>
            <a:r>
              <a:rPr lang="it-IT" dirty="0"/>
              <a:t> text or </a:t>
            </a:r>
            <a:r>
              <a:rPr lang="it-IT" dirty="0" err="1"/>
              <a:t>content</a:t>
            </a:r>
            <a:endParaRPr lang="it-IT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65696F73-3BAA-902B-3DAA-4A06EABE5E9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716032" y="1049803"/>
            <a:ext cx="2016207" cy="15219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000"/>
            </a:lvl1pPr>
            <a:lvl2pPr marL="45722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2pPr>
            <a:lvl3pPr marL="91444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3pPr>
            <a:lvl4pPr>
              <a:defRPr sz="1801"/>
            </a:lvl4pPr>
            <a:lvl5pPr>
              <a:defRPr sz="1801"/>
            </a:lvl5pPr>
          </a:lstStyle>
          <a:p>
            <a:pPr lvl="0"/>
            <a:r>
              <a:rPr lang="it-IT" dirty="0"/>
              <a:t>Clic per inserire immagine / </a:t>
            </a:r>
            <a:br>
              <a:rPr lang="it-IT" dirty="0"/>
            </a:br>
            <a:r>
              <a:rPr lang="it-IT" dirty="0" err="1"/>
              <a:t>Insert</a:t>
            </a:r>
            <a:r>
              <a:rPr lang="it-IT" dirty="0"/>
              <a:t> Image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F5F0E834-0EAE-B176-E9CA-662386E25FC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48274" y="1049803"/>
            <a:ext cx="2016207" cy="15219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000"/>
            </a:lvl1pPr>
            <a:lvl2pPr marL="45722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2pPr>
            <a:lvl3pPr marL="91444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3pPr>
            <a:lvl4pPr>
              <a:defRPr sz="1801"/>
            </a:lvl4pPr>
            <a:lvl5pPr>
              <a:defRPr sz="1801"/>
            </a:lvl5pPr>
          </a:lstStyle>
          <a:p>
            <a:pPr lvl="0"/>
            <a:r>
              <a:rPr lang="it-IT" dirty="0"/>
              <a:t>Clic per inserire immagine / </a:t>
            </a:r>
            <a:br>
              <a:rPr lang="it-IT" dirty="0"/>
            </a:br>
            <a:r>
              <a:rPr lang="it-IT" dirty="0" err="1"/>
              <a:t>Insert</a:t>
            </a:r>
            <a:r>
              <a:rPr lang="it-IT" dirty="0"/>
              <a:t> Image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DDB1169E-E2F9-C222-8F24-CC15637AC8A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716032" y="2850003"/>
            <a:ext cx="2016207" cy="15219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000"/>
            </a:lvl1pPr>
            <a:lvl2pPr marL="45722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2pPr>
            <a:lvl3pPr marL="91444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3pPr>
            <a:lvl4pPr>
              <a:defRPr sz="1801"/>
            </a:lvl4pPr>
            <a:lvl5pPr>
              <a:defRPr sz="1801"/>
            </a:lvl5pPr>
          </a:lstStyle>
          <a:p>
            <a:pPr lvl="0"/>
            <a:r>
              <a:rPr lang="it-IT" dirty="0"/>
              <a:t>Clic per inserire immagine / </a:t>
            </a:r>
            <a:br>
              <a:rPr lang="it-IT" dirty="0"/>
            </a:br>
            <a:r>
              <a:rPr lang="it-IT" dirty="0" err="1"/>
              <a:t>Insert</a:t>
            </a:r>
            <a:r>
              <a:rPr lang="it-IT" dirty="0"/>
              <a:t> Image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F5E2A000-4968-9F8C-AB30-6C12659186E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948274" y="2850003"/>
            <a:ext cx="2016207" cy="15219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000"/>
            </a:lvl1pPr>
            <a:lvl2pPr marL="45722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2pPr>
            <a:lvl3pPr marL="91444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3pPr>
            <a:lvl4pPr>
              <a:defRPr sz="1801"/>
            </a:lvl4pPr>
            <a:lvl5pPr>
              <a:defRPr sz="1801"/>
            </a:lvl5pPr>
          </a:lstStyle>
          <a:p>
            <a:pPr lvl="0"/>
            <a:r>
              <a:rPr lang="it-IT" dirty="0"/>
              <a:t>Clic per inserire immagine / </a:t>
            </a:r>
            <a:br>
              <a:rPr lang="it-IT" dirty="0"/>
            </a:br>
            <a:r>
              <a:rPr lang="it-IT" dirty="0" err="1"/>
              <a:t>Insert</a:t>
            </a:r>
            <a:r>
              <a:rPr lang="it-IT" dirty="0"/>
              <a:t> Image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46D036BB-3A70-F921-1A91-D82BFC8CD849}"/>
              </a:ext>
            </a:extLst>
          </p:cNvPr>
          <p:cNvCxnSpPr/>
          <p:nvPr/>
        </p:nvCxnSpPr>
        <p:spPr bwMode="auto">
          <a:xfrm>
            <a:off x="1547664" y="235588"/>
            <a:ext cx="0" cy="39194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054113"/>
      </p:ext>
    </p:extLst>
  </p:cSld>
  <p:clrMapOvr>
    <a:masterClrMapping/>
  </p:clrMapOvr>
  <p:transition spd="med">
    <p:fade/>
  </p:transition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losing: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9F1037CB-BAD6-201A-582F-1FD091F92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28275"/>
            <a:ext cx="9144000" cy="41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89992" tIns="76673" rIns="89992" bIns="4499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49240" eaLnBrk="1">
              <a:lnSpc>
                <a:spcPct val="93000"/>
              </a:lnSpc>
              <a:buSzPct val="100000"/>
              <a:defRPr/>
            </a:pPr>
            <a:r>
              <a:rPr lang="it-IT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Thank</a:t>
            </a:r>
            <a:r>
              <a:rPr lang="it-IT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it-IT" sz="3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you</a:t>
            </a:r>
            <a:r>
              <a:rPr lang="it-IT" sz="3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!</a:t>
            </a:r>
          </a:p>
          <a:p>
            <a:pPr algn="ctr" defTabSz="449240" eaLnBrk="1">
              <a:lnSpc>
                <a:spcPct val="93000"/>
              </a:lnSpc>
              <a:buSzPct val="100000"/>
              <a:defRPr/>
            </a:pPr>
            <a:endParaRPr lang="it-IT" sz="3300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2FFA1D0-C32E-AADD-AFD2-FC830816A79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21684" y="4784099"/>
            <a:ext cx="342803" cy="19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46111" algn="l"/>
                <a:tab pos="895396" algn="l"/>
                <a:tab pos="1344683" algn="l"/>
                <a:tab pos="1793969" algn="l"/>
                <a:tab pos="2243254" algn="l"/>
                <a:tab pos="2692540" algn="l"/>
                <a:tab pos="3141827" algn="l"/>
                <a:tab pos="3591111" algn="l"/>
                <a:tab pos="4040398" algn="l"/>
                <a:tab pos="4489683" algn="l"/>
                <a:tab pos="4938969" algn="l"/>
                <a:tab pos="5388254" algn="l"/>
                <a:tab pos="5837541" algn="l"/>
                <a:tab pos="6286827" algn="l"/>
                <a:tab pos="6736113" algn="l"/>
                <a:tab pos="7185398" algn="l"/>
                <a:tab pos="7634685" algn="l"/>
                <a:tab pos="8083969" algn="l"/>
                <a:tab pos="8533256" algn="l"/>
                <a:tab pos="8982542" algn="l"/>
              </a:tabLst>
              <a:defRPr sz="1199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E1406AD-9DAE-483B-85B5-FEA65EE4EA39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32758981"/>
      </p:ext>
    </p:extLst>
  </p:cSld>
  <p:clrMapOvr>
    <a:masterClrMapping/>
  </p:clrMapOvr>
  <p:transition spd="med">
    <p:fade/>
  </p:transition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E1F1DFD-BF36-4708-BB92-49737641F9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24"/>
          <a:stretch/>
        </p:blipFill>
        <p:spPr>
          <a:xfrm>
            <a:off x="0" y="-4496"/>
            <a:ext cx="9144000" cy="4592470"/>
          </a:xfrm>
          <a:prstGeom prst="rect">
            <a:avLst/>
          </a:prstGeom>
        </p:spPr>
      </p:pic>
      <p:sp>
        <p:nvSpPr>
          <p:cNvPr id="9" name="Text Box 1">
            <a:extLst>
              <a:ext uri="{FF2B5EF4-FFF2-40B4-BE49-F238E27FC236}">
                <a16:creationId xmlns:a16="http://schemas.microsoft.com/office/drawing/2014/main" id="{49DFB8A3-272C-0F07-2838-09CABBFED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87974"/>
            <a:ext cx="9144000" cy="41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89992" tIns="76673" rIns="89992" bIns="4499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49240" eaLnBrk="1">
              <a:lnSpc>
                <a:spcPct val="93000"/>
              </a:lnSpc>
              <a:buSzPct val="100000"/>
              <a:defRPr/>
            </a:pPr>
            <a:r>
              <a:rPr lang="it-IT" sz="2400" dirty="0" err="1">
                <a:solidFill>
                  <a:srgbClr val="1C8FC8"/>
                </a:solidFill>
                <a:latin typeface="Arial Narrow" panose="020B0606020202030204" pitchFamily="34" charset="0"/>
              </a:rPr>
              <a:t>www.elettra.eu</a:t>
            </a:r>
            <a:endParaRPr lang="it-IT" sz="2400" dirty="0">
              <a:solidFill>
                <a:srgbClr val="1C8FC8"/>
              </a:solidFill>
              <a:latin typeface="Arial Narrow" panose="020B0606020202030204" pitchFamily="34" charset="0"/>
            </a:endParaRPr>
          </a:p>
          <a:p>
            <a:pPr algn="ctr" defTabSz="449240" eaLnBrk="1">
              <a:lnSpc>
                <a:spcPct val="93000"/>
              </a:lnSpc>
              <a:buSzPct val="100000"/>
              <a:defRPr/>
            </a:pPr>
            <a:endParaRPr lang="it-IT" sz="3300" dirty="0"/>
          </a:p>
        </p:txBody>
      </p:sp>
      <p:pic>
        <p:nvPicPr>
          <p:cNvPr id="3" name="Immagine 1" descr="PPT_EST logo.png">
            <a:extLst>
              <a:ext uri="{FF2B5EF4-FFF2-40B4-BE49-F238E27FC236}">
                <a16:creationId xmlns:a16="http://schemas.microsoft.com/office/drawing/2014/main" id="{DDB59735-DB04-205A-64E7-32C8EC15B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92" y="-4496"/>
            <a:ext cx="1545588" cy="77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5225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Immagine 1" descr="PPT_EST logo.png">
            <a:extLst>
              <a:ext uri="{FF2B5EF4-FFF2-40B4-BE49-F238E27FC236}">
                <a16:creationId xmlns:a16="http://schemas.microsoft.com/office/drawing/2014/main" id="{DAB1FC76-B51D-B7B2-A652-112F3C621EB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91" y="67815"/>
            <a:ext cx="1401573" cy="70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7">
            <a:extLst>
              <a:ext uri="{FF2B5EF4-FFF2-40B4-BE49-F238E27FC236}">
                <a16:creationId xmlns:a16="http://schemas.microsoft.com/office/drawing/2014/main" id="{01C64BDC-27F0-438C-9A52-A620F46D7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088" y="4752637"/>
            <a:ext cx="3005280" cy="21386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92" tIns="56513" rIns="89992" bIns="44996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93000"/>
              </a:lnSpc>
              <a:buSzPct val="100000"/>
              <a:defRPr/>
            </a:pPr>
            <a:r>
              <a:rPr lang="en-GB" altLang="it-IT" sz="1000" dirty="0">
                <a:solidFill>
                  <a:srgbClr val="000000"/>
                </a:solidFill>
              </a:rPr>
              <a:t>simone.dimitri@elettra.eu</a:t>
            </a:r>
            <a:endParaRPr lang="it-IT" altLang="it-IT" sz="1000" dirty="0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425E6A8-136D-4B77-A1EA-5EB030A278F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21684" y="4807120"/>
            <a:ext cx="342803" cy="19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46111" algn="l"/>
                <a:tab pos="895396" algn="l"/>
                <a:tab pos="1344683" algn="l"/>
                <a:tab pos="1793969" algn="l"/>
                <a:tab pos="2243254" algn="l"/>
                <a:tab pos="2692540" algn="l"/>
                <a:tab pos="3141827" algn="l"/>
                <a:tab pos="3591111" algn="l"/>
                <a:tab pos="4040398" algn="l"/>
                <a:tab pos="4489683" algn="l"/>
                <a:tab pos="4938969" algn="l"/>
                <a:tab pos="5388254" algn="l"/>
                <a:tab pos="5837541" algn="l"/>
                <a:tab pos="6286827" algn="l"/>
                <a:tab pos="6736113" algn="l"/>
                <a:tab pos="7185398" algn="l"/>
                <a:tab pos="7634685" algn="l"/>
                <a:tab pos="8083969" algn="l"/>
                <a:tab pos="8533256" algn="l"/>
                <a:tab pos="8982542" algn="l"/>
              </a:tabLst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E1406AD-9DAE-483B-85B5-FEA65EE4EA39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AC3A2D2F-11AF-4D14-97FF-69376AF86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812" y="4761077"/>
            <a:ext cx="4440960" cy="24302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92" tIns="56513" rIns="89992" bIns="44996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>
              <a:lnSpc>
                <a:spcPct val="93000"/>
              </a:lnSpc>
              <a:buSzPct val="100000"/>
              <a:defRPr/>
            </a:pPr>
            <a:r>
              <a:rPr lang="it-IT" altLang="en-US" sz="1000" dirty="0">
                <a:solidFill>
                  <a:srgbClr val="000000"/>
                </a:solidFill>
              </a:rPr>
              <a:t>4</a:t>
            </a:r>
            <a:r>
              <a:rPr lang="it-IT" altLang="en-US" sz="1000" baseline="30000" dirty="0">
                <a:solidFill>
                  <a:srgbClr val="000000"/>
                </a:solidFill>
              </a:rPr>
              <a:t>th</a:t>
            </a:r>
            <a:r>
              <a:rPr lang="it-IT" altLang="en-US" sz="1000" dirty="0">
                <a:solidFill>
                  <a:srgbClr val="000000"/>
                </a:solidFill>
              </a:rPr>
              <a:t> ICTP School on </a:t>
            </a:r>
            <a:r>
              <a:rPr lang="it-IT" altLang="en-US" sz="1000" dirty="0" err="1">
                <a:solidFill>
                  <a:srgbClr val="000000"/>
                </a:solidFill>
              </a:rPr>
              <a:t>Synchrotron</a:t>
            </a:r>
            <a:r>
              <a:rPr lang="it-IT" altLang="en-US" sz="1000" dirty="0">
                <a:solidFill>
                  <a:srgbClr val="000000"/>
                </a:solidFill>
              </a:rPr>
              <a:t> Light Sources and </a:t>
            </a:r>
            <a:r>
              <a:rPr lang="it-IT" altLang="en-US" sz="1000" dirty="0" err="1">
                <a:solidFill>
                  <a:srgbClr val="000000"/>
                </a:solidFill>
              </a:rPr>
              <a:t>their</a:t>
            </a:r>
            <a:r>
              <a:rPr lang="it-IT" altLang="en-US" sz="1000" dirty="0">
                <a:solidFill>
                  <a:srgbClr val="000000"/>
                </a:solidFill>
              </a:rPr>
              <a:t> Applications, Trieste (remote), </a:t>
            </a:r>
            <a:r>
              <a:rPr lang="it-IT" altLang="en-US" sz="1000" dirty="0" err="1">
                <a:solidFill>
                  <a:srgbClr val="000000"/>
                </a:solidFill>
              </a:rPr>
              <a:t>January</a:t>
            </a:r>
            <a:r>
              <a:rPr lang="it-IT" altLang="en-US" sz="1000" dirty="0">
                <a:solidFill>
                  <a:srgbClr val="000000"/>
                </a:solidFill>
              </a:rPr>
              <a:t> 2026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B166959-4CDA-4935-AC86-8AE180EDF1F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2641" y="4502069"/>
            <a:ext cx="451171" cy="56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0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0" r:id="rId1"/>
    <p:sldLayoutId id="2147484631" r:id="rId2"/>
    <p:sldLayoutId id="2147484632" r:id="rId3"/>
    <p:sldLayoutId id="2147484633" r:id="rId4"/>
    <p:sldLayoutId id="2147484634" r:id="rId5"/>
    <p:sldLayoutId id="2147484635" r:id="rId6"/>
    <p:sldLayoutId id="2147484636" r:id="rId7"/>
    <p:sldLayoutId id="2147484637" r:id="rId8"/>
    <p:sldLayoutId id="2147484638" r:id="rId9"/>
    <p:sldLayoutId id="2147484639" r:id="rId10"/>
    <p:sldLayoutId id="2147484640" r:id="rId11"/>
    <p:sldLayoutId id="2147484641" r:id="rId12"/>
    <p:sldLayoutId id="2147484642" r:id="rId13"/>
    <p:sldLayoutId id="2147484643" r:id="rId14"/>
    <p:sldLayoutId id="2147484644" r:id="rId15"/>
    <p:sldLayoutId id="2147484621" r:id="rId16"/>
    <p:sldLayoutId id="2147484622" r:id="rId17"/>
    <p:sldLayoutId id="2147484624" r:id="rId18"/>
    <p:sldLayoutId id="2147484625" r:id="rId19"/>
    <p:sldLayoutId id="2147484627" r:id="rId20"/>
    <p:sldLayoutId id="2147484628" r:id="rId21"/>
  </p:sldLayoutIdLst>
  <p:transition spd="med">
    <p:fade/>
  </p:transition>
  <p:hf hdr="0" ftr="0" dt="0"/>
  <p:txStyles>
    <p:titleStyle>
      <a:lvl1pPr algn="ctr" defTabSz="447698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1">
          <a:solidFill>
            <a:srgbClr val="000000"/>
          </a:solidFill>
          <a:latin typeface="+mj-lt"/>
          <a:ea typeface="MS PGothic" pitchFamily="34" charset="-128"/>
          <a:cs typeface="MS PGothic" charset="0"/>
        </a:defRPr>
      </a:lvl1pPr>
      <a:lvl2pPr algn="ctr" defTabSz="447698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1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2pPr>
      <a:lvl3pPr algn="ctr" defTabSz="447698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1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3pPr>
      <a:lvl4pPr algn="ctr" defTabSz="447698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1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4pPr>
      <a:lvl5pPr algn="ctr" defTabSz="447698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1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5pPr>
      <a:lvl6pPr marL="2514471" indent="-228588" algn="ctr" defTabSz="44924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6pPr>
      <a:lvl7pPr marL="2971646" indent="-228588" algn="ctr" defTabSz="44924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7pPr>
      <a:lvl8pPr marL="3428823" indent="-228588" algn="ctr" defTabSz="44924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8pPr>
      <a:lvl9pPr marL="3885998" indent="-228588" algn="ctr" defTabSz="44924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1330" indent="-341330" algn="l" defTabSz="447698" rtl="0" eaLnBrk="1" fontAlgn="base" hangingPunct="1">
        <a:lnSpc>
          <a:spcPct val="93000"/>
        </a:lnSpc>
        <a:spcBef>
          <a:spcPct val="0"/>
        </a:spcBef>
        <a:spcAft>
          <a:spcPts val="1412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1pPr>
      <a:lvl2pPr marL="741401" indent="-284178" algn="l" defTabSz="447698" rtl="0" eaLnBrk="1" fontAlgn="base" hangingPunct="1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2pPr>
      <a:lvl3pPr marL="1141472" indent="-227025" algn="l" defTabSz="447698" rtl="0" eaLnBrk="1" fontAlgn="base" hangingPunct="1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3pPr>
      <a:lvl4pPr marL="1598696" indent="-227025" algn="l" defTabSz="447698" rtl="0" eaLnBrk="1" fontAlgn="base" hangingPunct="1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4pPr>
      <a:lvl5pPr marL="2055919" indent="-227025" algn="l" defTabSz="447698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5pPr>
      <a:lvl6pPr marL="2514471" indent="-228588" algn="l" defTabSz="44924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646" indent="-228588" algn="l" defTabSz="44924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8823" indent="-228588" algn="l" defTabSz="44924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5998" indent="-228588" algn="l" defTabSz="44924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4571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2" algn="l" defTabSz="4571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8" algn="l" defTabSz="4571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5" algn="l" defTabSz="4571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1" algn="l" defTabSz="4571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8" algn="l" defTabSz="4571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4" algn="l" defTabSz="4571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1" algn="l" defTabSz="4571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3.png"/><Relationship Id="rId7" Type="http://schemas.openxmlformats.org/officeDocument/2006/relationships/image" Target="../media/image2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45.png"/><Relationship Id="rId10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0.png"/><Relationship Id="rId5" Type="http://schemas.openxmlformats.org/officeDocument/2006/relationships/image" Target="../media/image290.pn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10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4.pn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5.jp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0.png"/><Relationship Id="rId7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3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.emf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customXml" Target="../ink/ink1.xml"/><Relationship Id="rId7" Type="http://schemas.openxmlformats.org/officeDocument/2006/relationships/image" Target="../media/image8.jpg"/><Relationship Id="rId12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11" Type="http://schemas.openxmlformats.org/officeDocument/2006/relationships/image" Target="../media/image12.jpg"/><Relationship Id="rId5" Type="http://schemas.openxmlformats.org/officeDocument/2006/relationships/image" Target="../media/image11.png"/><Relationship Id="rId10" Type="http://schemas.openxmlformats.org/officeDocument/2006/relationships/image" Target="../media/image11.gif"/><Relationship Id="rId4" Type="http://schemas.openxmlformats.org/officeDocument/2006/relationships/image" Target="../media/image11.emf"/><Relationship Id="rId9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6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19.wmf"/><Relationship Id="rId9" Type="http://schemas.openxmlformats.org/officeDocument/2006/relationships/image" Target="../media/image120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4.png"/><Relationship Id="rId5" Type="http://schemas.openxmlformats.org/officeDocument/2006/relationships/image" Target="../media/image650.png"/><Relationship Id="rId4" Type="http://schemas.openxmlformats.org/officeDocument/2006/relationships/image" Target="../media/image62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0.png"/><Relationship Id="rId3" Type="http://schemas.openxmlformats.org/officeDocument/2006/relationships/image" Target="../media/image126.jpeg"/><Relationship Id="rId7" Type="http://schemas.openxmlformats.org/officeDocument/2006/relationships/image" Target="../media/image129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9.png"/><Relationship Id="rId11" Type="http://schemas.openxmlformats.org/officeDocument/2006/relationships/image" Target="../media/image133.png"/><Relationship Id="rId5" Type="http://schemas.openxmlformats.org/officeDocument/2006/relationships/image" Target="../media/image128.png"/><Relationship Id="rId10" Type="http://schemas.openxmlformats.org/officeDocument/2006/relationships/image" Target="../media/image130.png"/><Relationship Id="rId4" Type="http://schemas.openxmlformats.org/officeDocument/2006/relationships/image" Target="../media/image127.jpeg"/><Relationship Id="rId9" Type="http://schemas.openxmlformats.org/officeDocument/2006/relationships/image" Target="../media/image1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40.png"/><Relationship Id="rId4" Type="http://schemas.openxmlformats.org/officeDocument/2006/relationships/image" Target="../media/image1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32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8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4704D-F6B9-4949-984E-CE0816AA2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616" y="1059582"/>
            <a:ext cx="7128793" cy="2016224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Design and operation of accelerator chain and storage rings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C11A6F-371B-4EBC-B3ED-529B54F6967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58FD197-3925-4400-AB9E-DDC2E0B00F0E}" type="slidenum">
              <a:rPr lang="it-IT" altLang="it-IT" smtClean="0"/>
              <a:pPr>
                <a:defRPr/>
              </a:pPr>
              <a:t>1</a:t>
            </a:fld>
            <a:endParaRPr lang="it-IT" alt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8CD5D8-782D-4348-868E-709D707A4AAF}"/>
              </a:ext>
            </a:extLst>
          </p:cNvPr>
          <p:cNvSpPr txBox="1"/>
          <p:nvPr/>
        </p:nvSpPr>
        <p:spPr>
          <a:xfrm>
            <a:off x="2792923" y="3291830"/>
            <a:ext cx="3558154" cy="100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Simone Di Mitri </a:t>
            </a:r>
          </a:p>
          <a:p>
            <a:pPr algn="ctr">
              <a:spcAft>
                <a:spcPts val="300"/>
              </a:spcAft>
            </a:pPr>
            <a:r>
              <a:rPr lang="en-US" sz="1600" i="1" dirty="0" err="1">
                <a:solidFill>
                  <a:schemeClr val="tx1"/>
                </a:solidFill>
              </a:rPr>
              <a:t>Elettra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Sincrotrone</a:t>
            </a:r>
            <a:r>
              <a:rPr lang="en-US" sz="1600" i="1" dirty="0">
                <a:solidFill>
                  <a:schemeClr val="tx1"/>
                </a:solidFill>
              </a:rPr>
              <a:t> Trieste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</a:rPr>
              <a:t>University of Trieste, Dept. of Physics</a:t>
            </a:r>
          </a:p>
        </p:txBody>
      </p:sp>
    </p:spTree>
    <p:extLst>
      <p:ext uri="{BB962C8B-B14F-4D97-AF65-F5344CB8AC3E}">
        <p14:creationId xmlns:p14="http://schemas.microsoft.com/office/powerpoint/2010/main" val="102496540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444980" y="1261646"/>
            <a:ext cx="2020078" cy="11660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22A9A-BB9E-40F3-BA29-17E197B25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23478"/>
            <a:ext cx="6332856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Dispersion function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383A3F-8E78-46A2-8304-3646D218202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10</a:t>
            </a:fld>
            <a:endParaRPr lang="it-IT" alt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B8E6F8-BE9D-42CE-99A3-E636100F8A09}"/>
              </a:ext>
            </a:extLst>
          </p:cNvPr>
          <p:cNvSpPr txBox="1"/>
          <p:nvPr/>
        </p:nvSpPr>
        <p:spPr>
          <a:xfrm>
            <a:off x="111359" y="843558"/>
            <a:ext cx="6192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energy electrons on a circular path: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1ACE6CD-9412-4FC3-BD69-15A30E2988BF}"/>
                  </a:ext>
                </a:extLst>
              </p:cNvPr>
              <p:cNvSpPr txBox="1"/>
              <p:nvPr/>
            </p:nvSpPr>
            <p:spPr>
              <a:xfrm>
                <a:off x="3537342" y="2023776"/>
                <a:ext cx="1235017" cy="331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1ACE6CD-9412-4FC3-BD69-15A30E298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342" y="2023776"/>
                <a:ext cx="1235017" cy="331950"/>
              </a:xfrm>
              <a:prstGeom prst="rect">
                <a:avLst/>
              </a:prstGeom>
              <a:blipFill rotWithShape="1">
                <a:blip r:embed="rId2"/>
                <a:stretch>
                  <a:fillRect l="-3941" r="-5911" b="-296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E748EA-BD08-4DD3-884A-953E03C1D5B4}"/>
                  </a:ext>
                </a:extLst>
              </p:cNvPr>
              <p:cNvSpPr txBox="1"/>
              <p:nvPr/>
            </p:nvSpPr>
            <p:spPr>
              <a:xfrm>
                <a:off x="3537342" y="1288574"/>
                <a:ext cx="185185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𝑠𝑟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+…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AE748EA-BD08-4DD3-884A-953E03C1D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342" y="1288574"/>
                <a:ext cx="1851854" cy="307777"/>
              </a:xfrm>
              <a:prstGeom prst="rect">
                <a:avLst/>
              </a:prstGeom>
              <a:blipFill rotWithShape="1">
                <a:blip r:embed="rId3"/>
                <a:stretch>
                  <a:fillRect l="-4934" t="-23529" r="-9211" b="-607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08D21289-27B6-48E6-B092-06963CDA0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455" y="1599803"/>
            <a:ext cx="1748011" cy="78592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C527C4F-615D-4F5C-A63F-8A097D17CA4D}"/>
              </a:ext>
            </a:extLst>
          </p:cNvPr>
          <p:cNvSpPr txBox="1"/>
          <p:nvPr/>
        </p:nvSpPr>
        <p:spPr>
          <a:xfrm>
            <a:off x="6313918" y="1096213"/>
            <a:ext cx="2331087" cy="3847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Dispersion function: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E748EA-BD08-4DD3-884A-953E03C1D5B4}"/>
                  </a:ext>
                </a:extLst>
              </p:cNvPr>
              <p:cNvSpPr txBox="1"/>
              <p:nvPr/>
            </p:nvSpPr>
            <p:spPr>
              <a:xfrm>
                <a:off x="3501483" y="1667910"/>
                <a:ext cx="121924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/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AE748EA-BD08-4DD3-884A-953E03C1D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483" y="1667910"/>
                <a:ext cx="1219244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4000" r="-6000" b="-4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FCE6EACC-0BDC-4B8F-A93D-A5D3C4CE1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602" y="3524893"/>
            <a:ext cx="1718390" cy="7500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846A70-0696-4321-A26D-5C2D44D6CE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669" y="3625594"/>
            <a:ext cx="1303133" cy="5486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32B387E-EFF4-44D6-8AA7-4ED275825153}"/>
              </a:ext>
            </a:extLst>
          </p:cNvPr>
          <p:cNvSpPr txBox="1"/>
          <p:nvPr/>
        </p:nvSpPr>
        <p:spPr>
          <a:xfrm>
            <a:off x="161742" y="2763093"/>
            <a:ext cx="7794634" cy="384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Path length and revolution frequency difference, per unit of energy deviation:</a:t>
            </a:r>
          </a:p>
        </p:txBody>
      </p:sp>
      <p:sp>
        <p:nvSpPr>
          <p:cNvPr id="21" name="Rectangle: Rounded Corners 24">
            <a:extLst>
              <a:ext uri="{FF2B5EF4-FFF2-40B4-BE49-F238E27FC236}">
                <a16:creationId xmlns:a16="http://schemas.microsoft.com/office/drawing/2014/main" id="{FB7B8D5A-2360-401D-8D41-78D2489FB249}"/>
              </a:ext>
            </a:extLst>
          </p:cNvPr>
          <p:cNvSpPr/>
          <p:nvPr/>
        </p:nvSpPr>
        <p:spPr bwMode="auto">
          <a:xfrm>
            <a:off x="7017810" y="3502855"/>
            <a:ext cx="1060003" cy="772129"/>
          </a:xfrm>
          <a:prstGeom prst="roundRect">
            <a:avLst/>
          </a:prstGeom>
          <a:noFill/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878966-D05F-4E86-A43A-10920C6F3313}"/>
              </a:ext>
            </a:extLst>
          </p:cNvPr>
          <p:cNvGrpSpPr/>
          <p:nvPr/>
        </p:nvGrpSpPr>
        <p:grpSpPr>
          <a:xfrm>
            <a:off x="1" y="1333654"/>
            <a:ext cx="3415266" cy="1454119"/>
            <a:chOff x="1" y="1333654"/>
            <a:chExt cx="3415266" cy="14541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0ABA0E-8614-44A9-9127-58B6AF3CF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" y="1333654"/>
              <a:ext cx="3415266" cy="1454119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A91A245-A1D5-4D4F-A15B-57A4E4D8EA3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05372" y="1533766"/>
              <a:ext cx="504056" cy="576064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460B004-ED39-456B-BFAE-55335DDA92D5}"/>
              </a:ext>
            </a:extLst>
          </p:cNvPr>
          <p:cNvGrpSpPr/>
          <p:nvPr/>
        </p:nvGrpSpPr>
        <p:grpSpPr>
          <a:xfrm>
            <a:off x="893460" y="3496841"/>
            <a:ext cx="3609315" cy="742032"/>
            <a:chOff x="4572000" y="3095765"/>
            <a:chExt cx="3609315" cy="74203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8563C5D-3A2E-4194-84D0-0C56B9EDB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8614" r="1113"/>
            <a:stretch/>
          </p:blipFill>
          <p:spPr>
            <a:xfrm>
              <a:off x="6617937" y="3095765"/>
              <a:ext cx="1410447" cy="739204"/>
            </a:xfrm>
            <a:prstGeom prst="rect">
              <a:avLst/>
            </a:prstGeom>
            <a:noFill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F62619E-56B3-4811-8358-4100522DFA43}"/>
                    </a:ext>
                  </a:extLst>
                </p:cNvPr>
                <p:cNvSpPr txBox="1"/>
                <p:nvPr/>
              </p:nvSpPr>
              <p:spPr>
                <a:xfrm>
                  <a:off x="4864067" y="3108367"/>
                  <a:ext cx="1634485" cy="7294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>
                              <m:fPr>
                                <m:type m:val="lin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𝑑𝐿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den>
                            </m:f>
                          </m:num>
                          <m:den>
                            <m:f>
                              <m:fPr>
                                <m:type m:val="lin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it-IT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den>
                            </m:f>
                          </m:den>
                        </m:f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F62619E-56B3-4811-8358-4100522DFA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4067" y="3108367"/>
                  <a:ext cx="1634485" cy="72943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Rectangle: Rounded Corners 25">
              <a:extLst>
                <a:ext uri="{FF2B5EF4-FFF2-40B4-BE49-F238E27FC236}">
                  <a16:creationId xmlns:a16="http://schemas.microsoft.com/office/drawing/2014/main" id="{D6E0DC58-F035-484B-8473-820CF55C731F}"/>
                </a:ext>
              </a:extLst>
            </p:cNvPr>
            <p:cNvSpPr/>
            <p:nvPr/>
          </p:nvSpPr>
          <p:spPr bwMode="auto">
            <a:xfrm>
              <a:off x="6444208" y="3189847"/>
              <a:ext cx="1737107" cy="558867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071F240-75C8-45C1-BA74-32DE7EEAF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0828" t="3106"/>
            <a:stretch/>
          </p:blipFill>
          <p:spPr>
            <a:xfrm>
              <a:off x="4572000" y="3346328"/>
              <a:ext cx="351728" cy="30274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AF0EEA7-89F0-4788-8ED8-A79220BE8DB5}"/>
              </a:ext>
            </a:extLst>
          </p:cNvPr>
          <p:cNvSpPr txBox="1"/>
          <p:nvPr/>
        </p:nvSpPr>
        <p:spPr>
          <a:xfrm>
            <a:off x="827584" y="3219822"/>
            <a:ext cx="2959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“MOMENTUM COMPACTION”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94199A3-E4A9-4C83-9F55-1CDD9A5D2F95}"/>
              </a:ext>
            </a:extLst>
          </p:cNvPr>
          <p:cNvSpPr/>
          <p:nvPr/>
        </p:nvSpPr>
        <p:spPr bwMode="auto">
          <a:xfrm>
            <a:off x="4743372" y="3649048"/>
            <a:ext cx="288032" cy="47974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E855FA-76D3-4131-BC36-180BCADF9C3A}"/>
              </a:ext>
            </a:extLst>
          </p:cNvPr>
          <p:cNvSpPr txBox="1"/>
          <p:nvPr/>
        </p:nvSpPr>
        <p:spPr>
          <a:xfrm>
            <a:off x="5116459" y="3256488"/>
            <a:ext cx="1612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“SLIP FACTOR”</a:t>
            </a:r>
          </a:p>
        </p:txBody>
      </p:sp>
    </p:spTree>
    <p:extLst>
      <p:ext uri="{BB962C8B-B14F-4D97-AF65-F5344CB8AC3E}">
        <p14:creationId xmlns:p14="http://schemas.microsoft.com/office/powerpoint/2010/main" val="1432544601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3BC257A-6850-4FCE-B617-8D19D66B5C60}"/>
              </a:ext>
            </a:extLst>
          </p:cNvPr>
          <p:cNvSpPr/>
          <p:nvPr/>
        </p:nvSpPr>
        <p:spPr bwMode="auto">
          <a:xfrm>
            <a:off x="4216575" y="3855722"/>
            <a:ext cx="216024" cy="271213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solidFill>
                <a:srgbClr val="FFFF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26101-B178-4B43-BEA8-2BD5EABB8752}"/>
              </a:ext>
            </a:extLst>
          </p:cNvPr>
          <p:cNvSpPr/>
          <p:nvPr/>
        </p:nvSpPr>
        <p:spPr bwMode="auto">
          <a:xfrm>
            <a:off x="3275856" y="3867894"/>
            <a:ext cx="216024" cy="271213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solidFill>
                <a:srgbClr val="FFFF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112E52-ABC2-42D8-95D6-F33CDD785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E79626-BF39-4577-8958-3E95BA82C11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11</a:t>
            </a:fld>
            <a:endParaRPr lang="it-IT" altLang="it-IT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0469BE-39FF-4976-B9B4-A978B63148DD}"/>
              </a:ext>
            </a:extLst>
          </p:cNvPr>
          <p:cNvSpPr txBox="1">
            <a:spLocks/>
          </p:cNvSpPr>
          <p:nvPr/>
        </p:nvSpPr>
        <p:spPr>
          <a:xfrm>
            <a:off x="2677794" y="122087"/>
            <a:ext cx="6332856" cy="636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74054" tIns="37027" rIns="74054" bIns="37027" anchor="ctr"/>
          <a:lstStyle>
            <a:lvl1pPr algn="l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36262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0649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7672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4695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Synchrotron oscillations</a:t>
            </a:r>
            <a:endParaRPr lang="en-US" sz="2400" b="1" kern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1228B1E-2D84-4C9D-8F81-114A393F3B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934" y="1847011"/>
            <a:ext cx="2688118" cy="14297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A0D12C-9A5A-4E44-B5B6-CC70B0E61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703" y="1901550"/>
            <a:ext cx="1852407" cy="36547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61646E-EA47-408C-BBA3-2F7DFBB6B6CF}"/>
              </a:ext>
            </a:extLst>
          </p:cNvPr>
          <p:cNvSpPr txBox="1"/>
          <p:nvPr/>
        </p:nvSpPr>
        <p:spPr>
          <a:xfrm>
            <a:off x="199420" y="1635646"/>
            <a:ext cx="20393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>
                <a:solidFill>
                  <a:srgbClr val="002060"/>
                </a:solidFill>
              </a:rPr>
              <a:t>PILL-BOX (standing-</a:t>
            </a:r>
            <a:r>
              <a:rPr lang="it-IT" sz="1100" b="1" dirty="0" err="1">
                <a:solidFill>
                  <a:srgbClr val="002060"/>
                </a:solidFill>
              </a:rPr>
              <a:t>wave</a:t>
            </a:r>
            <a:r>
              <a:rPr lang="it-IT" sz="1100" b="1" dirty="0">
                <a:solidFill>
                  <a:srgbClr val="002060"/>
                </a:solidFill>
              </a:rPr>
              <a:t>):</a:t>
            </a:r>
            <a:endParaRPr lang="en-GB" sz="1100" b="1" dirty="0">
              <a:solidFill>
                <a:srgbClr val="00206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02B8F7-DAE2-4A1C-9B6B-A922E3DFC88D}"/>
              </a:ext>
            </a:extLst>
          </p:cNvPr>
          <p:cNvGrpSpPr/>
          <p:nvPr/>
        </p:nvGrpSpPr>
        <p:grpSpPr>
          <a:xfrm>
            <a:off x="4805414" y="1054370"/>
            <a:ext cx="3884226" cy="2754027"/>
            <a:chOff x="219142" y="949137"/>
            <a:chExt cx="3884226" cy="275402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C91CB83-19A2-4426-9795-AC6A84F08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79" r="7227"/>
            <a:stretch/>
          </p:blipFill>
          <p:spPr>
            <a:xfrm>
              <a:off x="219142" y="949137"/>
              <a:ext cx="3633653" cy="275402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0B68695-9C00-4923-8E72-19F540A90A25}"/>
                </a:ext>
              </a:extLst>
            </p:cNvPr>
            <p:cNvSpPr txBox="1"/>
            <p:nvPr/>
          </p:nvSpPr>
          <p:spPr>
            <a:xfrm>
              <a:off x="2304478" y="1614932"/>
              <a:ext cx="17988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“RF bucket”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52DC9C6-2274-4D64-A513-0CCCFC6D8747}"/>
              </a:ext>
            </a:extLst>
          </p:cNvPr>
          <p:cNvGrpSpPr/>
          <p:nvPr/>
        </p:nvGrpSpPr>
        <p:grpSpPr>
          <a:xfrm>
            <a:off x="6202794" y="1199685"/>
            <a:ext cx="507206" cy="2224526"/>
            <a:chOff x="1616522" y="1094452"/>
            <a:chExt cx="507206" cy="2224526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D940AF1-E9D2-4CB8-9E99-155985688A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23728" y="1266818"/>
              <a:ext cx="0" cy="1819088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4EA1B9C-F969-411A-80C1-00AAB26BC378}"/>
                </a:ext>
              </a:extLst>
            </p:cNvPr>
            <p:cNvSpPr txBox="1"/>
            <p:nvPr/>
          </p:nvSpPr>
          <p:spPr>
            <a:xfrm rot="16200000">
              <a:off x="735092" y="1975882"/>
              <a:ext cx="22245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“RF acceptance”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7D7EB82-4FF5-47C7-8E45-CE1DE2A7E00F}"/>
              </a:ext>
            </a:extLst>
          </p:cNvPr>
          <p:cNvSpPr txBox="1"/>
          <p:nvPr/>
        </p:nvSpPr>
        <p:spPr>
          <a:xfrm rot="16200000">
            <a:off x="4767445" y="2296906"/>
            <a:ext cx="28565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  <a:sym typeface="Symbol"/>
              </a:rPr>
              <a:t></a:t>
            </a:r>
            <a:endParaRPr lang="it-IT" sz="1600" dirty="0">
              <a:solidFill>
                <a:schemeClr val="tx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8F2C289-8DEC-4BD7-92C0-6F8F13A983AA}"/>
              </a:ext>
            </a:extLst>
          </p:cNvPr>
          <p:cNvGrpSpPr/>
          <p:nvPr/>
        </p:nvGrpSpPr>
        <p:grpSpPr>
          <a:xfrm>
            <a:off x="6854016" y="3758755"/>
            <a:ext cx="2326496" cy="852093"/>
            <a:chOff x="2267744" y="3653522"/>
            <a:chExt cx="2326496" cy="852093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D56BB1E-600D-4E0C-8821-A82D9829E07F}"/>
                </a:ext>
              </a:extLst>
            </p:cNvPr>
            <p:cNvCxnSpPr/>
            <p:nvPr/>
          </p:nvCxnSpPr>
          <p:spPr bwMode="auto">
            <a:xfrm>
              <a:off x="2267744" y="3723878"/>
              <a:ext cx="0" cy="222032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6E79A7A-E82E-4956-8E91-E3BAF72A997F}"/>
                </a:ext>
              </a:extLst>
            </p:cNvPr>
            <p:cNvCxnSpPr>
              <a:cxnSpLocks/>
              <a:endCxn id="34" idx="1"/>
            </p:cNvCxnSpPr>
            <p:nvPr/>
          </p:nvCxnSpPr>
          <p:spPr bwMode="auto">
            <a:xfrm>
              <a:off x="2267744" y="3945910"/>
              <a:ext cx="432923" cy="133659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93E3386-4456-4860-ADDB-20DC2A993C08}"/>
                    </a:ext>
                  </a:extLst>
                </p:cNvPr>
                <p:cNvSpPr txBox="1"/>
                <p:nvPr/>
              </p:nvSpPr>
              <p:spPr>
                <a:xfrm>
                  <a:off x="2700667" y="3653522"/>
                  <a:ext cx="1893573" cy="8520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tx1"/>
                      </a:solidFill>
                    </a:rPr>
                    <a:t>typically, 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≈5−</m:t>
                      </m:r>
                      <m:r>
                        <a:rPr lang="it-IT" sz="1600" b="0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/>
                        </a:rPr>
                        <m:t>30</m:t>
                      </m:r>
                      <m:r>
                        <a:rPr lang="en-US" sz="1600" b="0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𝑝𝑠</m:t>
                      </m:r>
                    </m:oMath>
                  </a14:m>
                  <a:r>
                    <a:rPr lang="it-IT" sz="160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  <a:endParaRPr lang="it-IT" sz="1600" dirty="0">
                    <a:solidFill>
                      <a:schemeClr val="tx1"/>
                    </a:solidFill>
                  </a:endParaRPr>
                </a:p>
                <a:p>
                  <a:r>
                    <a:rPr lang="it-IT" sz="1600" i="1" dirty="0">
                      <a:solidFill>
                        <a:schemeClr val="tx1"/>
                      </a:solidFill>
                    </a:rPr>
                    <a:t>(zero-current limit)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93E3386-4456-4860-ADDB-20DC2A993C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667" y="3653522"/>
                  <a:ext cx="1893573" cy="852093"/>
                </a:xfrm>
                <a:prstGeom prst="rect">
                  <a:avLst/>
                </a:prstGeom>
                <a:blipFill>
                  <a:blip r:embed="rId5"/>
                  <a:stretch>
                    <a:fillRect l="-1608" t="-2158" b="-64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31BF7DD-7796-4FAC-B4A7-1C896990D221}"/>
              </a:ext>
            </a:extLst>
          </p:cNvPr>
          <p:cNvGrpSpPr/>
          <p:nvPr/>
        </p:nvGrpSpPr>
        <p:grpSpPr>
          <a:xfrm>
            <a:off x="4901527" y="2578749"/>
            <a:ext cx="1444693" cy="2081233"/>
            <a:chOff x="315255" y="2650757"/>
            <a:chExt cx="1444693" cy="2081233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7833545-98ED-4DE8-AC2C-1F057B3A5BF2}"/>
                </a:ext>
              </a:extLst>
            </p:cNvPr>
            <p:cNvCxnSpPr/>
            <p:nvPr/>
          </p:nvCxnSpPr>
          <p:spPr bwMode="auto">
            <a:xfrm flipH="1">
              <a:off x="315255" y="2650757"/>
              <a:ext cx="8660" cy="1655204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14917C9-76CE-4BE6-B1BF-53656C7A64B2}"/>
                </a:ext>
              </a:extLst>
            </p:cNvPr>
            <p:cNvCxnSpPr/>
            <p:nvPr/>
          </p:nvCxnSpPr>
          <p:spPr bwMode="auto">
            <a:xfrm>
              <a:off x="315255" y="4305961"/>
              <a:ext cx="360040" cy="0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6EC9131-094A-4036-941B-BA3BBEB76D56}"/>
                    </a:ext>
                  </a:extLst>
                </p:cNvPr>
                <p:cNvSpPr txBox="1"/>
                <p:nvPr/>
              </p:nvSpPr>
              <p:spPr>
                <a:xfrm>
                  <a:off x="642460" y="4147215"/>
                  <a:ext cx="111748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tx1"/>
                      </a:solidFill>
                    </a:rPr>
                    <a:t>typically,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≈0.1%</m:t>
                        </m:r>
                      </m:oMath>
                    </m:oMathPara>
                  </a14:m>
                  <a:endParaRPr lang="it-IT" sz="1600" i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6EC9131-094A-4036-941B-BA3BBEB76D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460" y="4147215"/>
                  <a:ext cx="1117488" cy="584775"/>
                </a:xfrm>
                <a:prstGeom prst="rect">
                  <a:avLst/>
                </a:prstGeom>
                <a:blipFill>
                  <a:blip r:embed="rId6"/>
                  <a:stretch>
                    <a:fillRect l="-3279" t="-3158" b="-421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507306FE-3FE2-42C5-8FCF-9AB065F6A1C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584" y="3704932"/>
            <a:ext cx="3756125" cy="88304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B3A8845-46B2-4488-9D91-EBF52BAEFC88}"/>
              </a:ext>
            </a:extLst>
          </p:cNvPr>
          <p:cNvSpPr txBox="1"/>
          <p:nvPr/>
        </p:nvSpPr>
        <p:spPr>
          <a:xfrm>
            <a:off x="1979713" y="3341608"/>
            <a:ext cx="268535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Synchrotron oscillations: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EE4094-4B78-4293-8747-79942202F3D9}"/>
              </a:ext>
            </a:extLst>
          </p:cNvPr>
          <p:cNvSpPr txBox="1"/>
          <p:nvPr/>
        </p:nvSpPr>
        <p:spPr>
          <a:xfrm>
            <a:off x="18106" y="917307"/>
            <a:ext cx="5097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RF cavities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replenish the energy lost every turn 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 beam energy is constant </a:t>
            </a:r>
            <a:r>
              <a:rPr lang="en-US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on average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in a turn: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4194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049" r="15815" b="84696"/>
          <a:stretch/>
        </p:blipFill>
        <p:spPr>
          <a:xfrm>
            <a:off x="2868900" y="2193063"/>
            <a:ext cx="5807556" cy="810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7794" y="122087"/>
            <a:ext cx="6358702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Filling pattern: “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multibunch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”</a:t>
            </a:r>
            <a:endParaRPr lang="it-IT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A3AC2A1-7DDF-442E-AAD5-E11D7CE15FCA}" type="slidenum">
              <a:rPr lang="en-GB">
                <a:latin typeface="Arial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GB">
              <a:latin typeface="Arial"/>
              <a:ea typeface="+mn-ea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11560" y="3219822"/>
            <a:ext cx="7992888" cy="1296144"/>
          </a:xfrm>
          <a:prstGeom prst="rect">
            <a:avLst/>
          </a:prstGeom>
          <a:solidFill>
            <a:srgbClr val="0068A6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marL="400050" indent="-400050" defTabSz="336947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</a:rPr>
              <a:t>1.5 - 8 GeV, 200 – 500  mA, 100 – 1000 bunches per turn </a:t>
            </a:r>
          </a:p>
          <a:p>
            <a:pPr marL="400050" indent="-400050" defTabSz="336947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</a:rPr>
              <a:t>10 – 50 photon beamlines 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operating simultaneously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</a:rPr>
              <a:t> </a:t>
            </a:r>
          </a:p>
          <a:p>
            <a:pPr marL="400050" indent="-400050" defTabSz="336947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0"/>
                <a:cs typeface="ＭＳ Ｐゴシック" charset="0"/>
              </a:rPr>
              <a:t>&gt; 5000 hours per year (24h, 7/7 ), 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1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0"/>
                <a:cs typeface="ＭＳ Ｐゴシック" charset="0"/>
              </a:rPr>
              <a:t>000 hours reserved for machine physics </a:t>
            </a:r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marL="400050" indent="-400050" defTabSz="336947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</a:rPr>
              <a:t>&gt; 1000 users / year</a:t>
            </a:r>
          </a:p>
        </p:txBody>
      </p:sp>
      <p:sp>
        <p:nvSpPr>
          <p:cNvPr id="10" name="Left Brace 9"/>
          <p:cNvSpPr/>
          <p:nvPr/>
        </p:nvSpPr>
        <p:spPr bwMode="auto">
          <a:xfrm rot="5400000">
            <a:off x="5542736" y="-394635"/>
            <a:ext cx="457683" cy="5521726"/>
          </a:xfrm>
          <a:prstGeom prst="leftBrace">
            <a:avLst/>
          </a:prstGeom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it-IT" sz="180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1525" y="1688138"/>
            <a:ext cx="1780103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+mn-ea"/>
              </a:rPr>
              <a:t>T</a:t>
            </a:r>
            <a:r>
              <a:rPr lang="en-US" sz="2000" baseline="-25000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+mn-ea"/>
              </a:rPr>
              <a:t>riv</a:t>
            </a:r>
            <a:r>
              <a:rPr lang="en-US" sz="20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+mn-ea"/>
              </a:rPr>
              <a:t> </a:t>
            </a:r>
            <a:r>
              <a:rPr lang="en-US" sz="20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+mn-ea"/>
                <a:sym typeface="Symbol" panose="05050102010706020507" pitchFamily="18" charset="2"/>
              </a:rPr>
              <a:t> </a:t>
            </a:r>
            <a:r>
              <a:rPr lang="en-US" sz="20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+mn-ea"/>
              </a:rPr>
              <a:t>1 – few µs</a:t>
            </a:r>
            <a:endParaRPr lang="it-IT" sz="2000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 pitchFamily="34" charset="0"/>
              <a:ea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7504" y="1762624"/>
            <a:ext cx="3589732" cy="795259"/>
            <a:chOff x="107504" y="1762624"/>
            <a:chExt cx="3589732" cy="795259"/>
          </a:xfrm>
        </p:grpSpPr>
        <p:sp>
          <p:nvSpPr>
            <p:cNvPr id="12" name="Freeform 11"/>
            <p:cNvSpPr/>
            <p:nvPr/>
          </p:nvSpPr>
          <p:spPr bwMode="auto">
            <a:xfrm flipH="1" flipV="1">
              <a:off x="3131840" y="1924642"/>
              <a:ext cx="565396" cy="633241"/>
            </a:xfrm>
            <a:custGeom>
              <a:avLst/>
              <a:gdLst>
                <a:gd name="connsiteX0" fmla="*/ 17497 w 608215"/>
                <a:gd name="connsiteY0" fmla="*/ 0 h 388417"/>
                <a:gd name="connsiteX1" fmla="*/ 74141 w 608215"/>
                <a:gd name="connsiteY1" fmla="*/ 307497 h 388417"/>
                <a:gd name="connsiteX2" fmla="*/ 608215 w 608215"/>
                <a:gd name="connsiteY2" fmla="*/ 388417 h 38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8215" h="388417">
                  <a:moveTo>
                    <a:pt x="17497" y="0"/>
                  </a:moveTo>
                  <a:cubicBezTo>
                    <a:pt x="-3408" y="121380"/>
                    <a:pt x="-24312" y="242761"/>
                    <a:pt x="74141" y="307497"/>
                  </a:cubicBezTo>
                  <a:cubicBezTo>
                    <a:pt x="172594" y="372233"/>
                    <a:pt x="390404" y="380325"/>
                    <a:pt x="608215" y="388417"/>
                  </a:cubicBez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36947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it-IT" sz="180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7504" y="1762624"/>
              <a:ext cx="313099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i="1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</a:rPr>
                <a:t>Shorter photon pulses </a:t>
              </a:r>
              <a:r>
                <a:rPr lang="en-US" sz="1400" i="1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</a:rPr>
                <a:t>can be produced in dedicated schemes of </a:t>
              </a:r>
              <a:r>
                <a:rPr lang="en-US" sz="1400" i="1" dirty="0">
                  <a:solidFill>
                    <a:prstClr val="black"/>
                  </a:solidFill>
                  <a:latin typeface="Calibri" panose="020F0502020204030204" pitchFamily="34" charset="0"/>
                </a:rPr>
                <a:t>few bunches, </a:t>
              </a:r>
              <a:r>
                <a:rPr lang="en-US" sz="1400" i="1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</a:rPr>
                <a:t>or with advanced e-beam manipulations.</a:t>
              </a:r>
              <a:endParaRPr lang="it-IT" sz="1400" i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</a:endParaRPr>
            </a:p>
          </p:txBody>
        </p:sp>
      </p:grpSp>
      <p:sp>
        <p:nvSpPr>
          <p:cNvPr id="15" name="Rounded Rectangle 14"/>
          <p:cNvSpPr/>
          <p:nvPr/>
        </p:nvSpPr>
        <p:spPr bwMode="auto">
          <a:xfrm>
            <a:off x="107504" y="844523"/>
            <a:ext cx="7472963" cy="432048"/>
          </a:xfrm>
          <a:prstGeom prst="round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674E9E-5F92-468B-AC3E-B8F0E3D8BF58}"/>
              </a:ext>
            </a:extLst>
          </p:cNvPr>
          <p:cNvSpPr txBox="1"/>
          <p:nvPr/>
        </p:nvSpPr>
        <p:spPr>
          <a:xfrm>
            <a:off x="107505" y="844523"/>
            <a:ext cx="892899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RF field imposes a synchronization with the particles’ arrival time:</a:t>
            </a:r>
          </a:p>
          <a:p>
            <a:pPr marL="628650" lvl="1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harmonic number 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is the max. number of “spaces” to be filled (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RF buckets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AD0ABA-6CC6-4BBB-AC4E-2F71E35F7312}"/>
                  </a:ext>
                </a:extLst>
              </p:cNvPr>
              <p:cNvSpPr txBox="1"/>
              <p:nvPr/>
            </p:nvSpPr>
            <p:spPr>
              <a:xfrm>
                <a:off x="6588224" y="873385"/>
                <a:ext cx="114178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𝑟𝑖𝑣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AD0ABA-6CC6-4BBB-AC4E-2F71E35F7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873385"/>
                <a:ext cx="1141787" cy="276999"/>
              </a:xfrm>
              <a:prstGeom prst="rect">
                <a:avLst/>
              </a:prstGeom>
              <a:blipFill>
                <a:blip r:embed="rId3"/>
                <a:stretch>
                  <a:fillRect l="-2139" b="-195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08A5D02-C859-4AAD-89A9-87336A496F1B}"/>
                  </a:ext>
                </a:extLst>
              </p:cNvPr>
              <p:cNvSpPr txBox="1"/>
              <p:nvPr/>
            </p:nvSpPr>
            <p:spPr>
              <a:xfrm>
                <a:off x="7811032" y="864728"/>
                <a:ext cx="1225464" cy="2856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acc>
                        <m:accPr>
                          <m:chr m:val="̇"/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ℕ</m:t>
                          </m:r>
                        </m:e>
                      </m:acc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(≫1)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08A5D02-C859-4AAD-89A9-87336A496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1032" y="864728"/>
                <a:ext cx="1225464" cy="285656"/>
              </a:xfrm>
              <a:prstGeom prst="rect">
                <a:avLst/>
              </a:prstGeom>
              <a:blipFill>
                <a:blip r:embed="rId4"/>
                <a:stretch>
                  <a:fillRect l="-3980" t="-12766" r="-5970" b="-361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4691E9D-5563-48EF-B45F-31361A01B2C7}"/>
              </a:ext>
            </a:extLst>
          </p:cNvPr>
          <p:cNvSpPr txBox="1"/>
          <p:nvPr/>
        </p:nvSpPr>
        <p:spPr>
          <a:xfrm>
            <a:off x="7237692" y="2931790"/>
            <a:ext cx="15827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schemeClr val="bg2">
                    <a:lumMod val="25000"/>
                  </a:schemeClr>
                </a:solidFill>
              </a:rPr>
              <a:t>Adapted from NGLS CDR</a:t>
            </a:r>
          </a:p>
        </p:txBody>
      </p:sp>
    </p:spTree>
    <p:extLst>
      <p:ext uri="{BB962C8B-B14F-4D97-AF65-F5344CB8AC3E}">
        <p14:creationId xmlns:p14="http://schemas.microsoft.com/office/powerpoint/2010/main" val="30857805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7794" y="122087"/>
            <a:ext cx="6358702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Filling pattern: “hybrid”</a:t>
            </a:r>
            <a:endParaRPr lang="it-IT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A3AC2A1-7DDF-442E-AAD5-E11D7CE15FCA}" type="slidenum">
              <a:rPr lang="en-GB">
                <a:latin typeface="Arial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-GB">
              <a:latin typeface="Arial"/>
              <a:ea typeface="+mn-ea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687AB6-EF2F-4E21-A096-17971482EF87}"/>
              </a:ext>
            </a:extLst>
          </p:cNvPr>
          <p:cNvSpPr txBox="1"/>
          <p:nvPr/>
        </p:nvSpPr>
        <p:spPr>
          <a:xfrm>
            <a:off x="7457379" y="3180072"/>
            <a:ext cx="164339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~10</a:t>
            </a:r>
            <a:r>
              <a:rPr lang="en-GB" sz="1200" b="1" baseline="30000" dirty="0">
                <a:solidFill>
                  <a:srgbClr val="FF0000"/>
                </a:solidFill>
              </a:rPr>
              <a:t>14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  <a:r>
              <a:rPr lang="en-GB" sz="1200" dirty="0" err="1">
                <a:solidFill>
                  <a:srgbClr val="FF0000"/>
                </a:solidFill>
              </a:rPr>
              <a:t>ph</a:t>
            </a:r>
            <a:r>
              <a:rPr lang="en-GB" sz="1200" dirty="0">
                <a:solidFill>
                  <a:srgbClr val="FF0000"/>
                </a:solidFill>
              </a:rPr>
              <a:t>/sec/0.1%bw</a:t>
            </a:r>
          </a:p>
          <a:p>
            <a:pPr algn="ctr"/>
            <a:r>
              <a:rPr lang="en-GB" sz="1200" dirty="0">
                <a:solidFill>
                  <a:srgbClr val="FF0000"/>
                </a:solidFill>
              </a:rPr>
              <a:t>@sample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835003E-F1F9-45DD-A575-DB5B846BDDB8}"/>
              </a:ext>
            </a:extLst>
          </p:cNvPr>
          <p:cNvCxnSpPr>
            <a:cxnSpLocks/>
          </p:cNvCxnSpPr>
          <p:nvPr/>
        </p:nvCxnSpPr>
        <p:spPr bwMode="auto">
          <a:xfrm>
            <a:off x="7726990" y="2667792"/>
            <a:ext cx="288032" cy="5122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4BBCA26-1732-49ED-81DD-22CB7582C5E5}"/>
              </a:ext>
            </a:extLst>
          </p:cNvPr>
          <p:cNvSpPr txBox="1"/>
          <p:nvPr/>
        </p:nvSpPr>
        <p:spPr>
          <a:xfrm>
            <a:off x="4746258" y="3005539"/>
            <a:ext cx="1882247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</a:rPr>
              <a:t>~4</a:t>
            </a:r>
            <a:r>
              <a:rPr lang="en-GB" sz="1200" b="1" dirty="0">
                <a:solidFill>
                  <a:srgbClr val="002060"/>
                </a:solidFill>
                <a:sym typeface="Symbol" panose="05050102010706020507" pitchFamily="18" charset="2"/>
              </a:rPr>
              <a:t></a:t>
            </a:r>
            <a:r>
              <a:rPr lang="en-GB" sz="1200" b="1" dirty="0">
                <a:solidFill>
                  <a:srgbClr val="002060"/>
                </a:solidFill>
              </a:rPr>
              <a:t>10</a:t>
            </a:r>
            <a:r>
              <a:rPr lang="en-GB" sz="1200" b="1" baseline="30000" dirty="0">
                <a:solidFill>
                  <a:srgbClr val="002060"/>
                </a:solidFill>
              </a:rPr>
              <a:t>11</a:t>
            </a:r>
            <a:r>
              <a:rPr lang="en-GB" sz="1200" b="1" dirty="0">
                <a:solidFill>
                  <a:srgbClr val="002060"/>
                </a:solidFill>
              </a:rPr>
              <a:t> </a:t>
            </a:r>
            <a:r>
              <a:rPr lang="en-GB" sz="1200" dirty="0" err="1">
                <a:solidFill>
                  <a:srgbClr val="002060"/>
                </a:solidFill>
              </a:rPr>
              <a:t>ph</a:t>
            </a:r>
            <a:r>
              <a:rPr lang="en-GB" sz="1200" dirty="0">
                <a:solidFill>
                  <a:srgbClr val="002060"/>
                </a:solidFill>
              </a:rPr>
              <a:t>/sec/0.1%bw</a:t>
            </a:r>
          </a:p>
          <a:p>
            <a:r>
              <a:rPr lang="en-GB" sz="1200" b="1" dirty="0">
                <a:solidFill>
                  <a:srgbClr val="002060"/>
                </a:solidFill>
              </a:rPr>
              <a:t>~3</a:t>
            </a:r>
            <a:r>
              <a:rPr lang="en-GB" sz="1200" b="1" dirty="0">
                <a:solidFill>
                  <a:srgbClr val="002060"/>
                </a:solidFill>
                <a:sym typeface="Symbol" panose="05050102010706020507" pitchFamily="18" charset="2"/>
              </a:rPr>
              <a:t></a:t>
            </a:r>
            <a:r>
              <a:rPr lang="en-GB" sz="1200" b="1" dirty="0">
                <a:solidFill>
                  <a:srgbClr val="002060"/>
                </a:solidFill>
              </a:rPr>
              <a:t>10</a:t>
            </a:r>
            <a:r>
              <a:rPr lang="en-GB" sz="1200" b="1" baseline="30000" dirty="0">
                <a:solidFill>
                  <a:srgbClr val="002060"/>
                </a:solidFill>
              </a:rPr>
              <a:t>5</a:t>
            </a:r>
            <a:r>
              <a:rPr lang="en-GB" sz="1200" b="1" dirty="0">
                <a:solidFill>
                  <a:srgbClr val="002060"/>
                </a:solidFill>
              </a:rPr>
              <a:t> </a:t>
            </a:r>
            <a:r>
              <a:rPr lang="en-GB" sz="1200" dirty="0" err="1">
                <a:solidFill>
                  <a:srgbClr val="002060"/>
                </a:solidFill>
              </a:rPr>
              <a:t>ph</a:t>
            </a:r>
            <a:r>
              <a:rPr lang="en-GB" sz="1200" dirty="0">
                <a:solidFill>
                  <a:srgbClr val="002060"/>
                </a:solidFill>
              </a:rPr>
              <a:t>/pulse/0.1%bw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</a:rPr>
              <a:t>@sample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79B229D-7CA0-4C29-89F4-E99D2D77A1B9}"/>
              </a:ext>
            </a:extLst>
          </p:cNvPr>
          <p:cNvCxnSpPr>
            <a:cxnSpLocks/>
          </p:cNvCxnSpPr>
          <p:nvPr/>
        </p:nvCxnSpPr>
        <p:spPr bwMode="auto">
          <a:xfrm flipH="1">
            <a:off x="6822489" y="2690372"/>
            <a:ext cx="60979" cy="39411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E434F88-27C7-489E-B38F-CE51AB6D5E2B}"/>
              </a:ext>
            </a:extLst>
          </p:cNvPr>
          <p:cNvCxnSpPr>
            <a:cxnSpLocks/>
          </p:cNvCxnSpPr>
          <p:nvPr/>
        </p:nvCxnSpPr>
        <p:spPr bwMode="auto">
          <a:xfrm>
            <a:off x="6684842" y="3082537"/>
            <a:ext cx="1359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812DCE3-E1FD-4C33-996C-5C3B733E3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636496"/>
            <a:ext cx="4378261" cy="12509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D66A68-FBA0-47CC-8FBA-F6E2296D8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5" y="1393007"/>
            <a:ext cx="4487665" cy="25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54294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FBAB0E9-1E4D-4D5F-B223-1655BF379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14</a:t>
            </a:fld>
            <a:endParaRPr lang="it-IT" altLang="it-IT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9861C3C0-472F-49B4-B5BD-4E1F789988A3}"/>
              </a:ext>
            </a:extLst>
          </p:cNvPr>
          <p:cNvSpPr/>
          <p:nvPr/>
        </p:nvSpPr>
        <p:spPr bwMode="auto">
          <a:xfrm>
            <a:off x="-1764704" y="972241"/>
            <a:ext cx="4373157" cy="3759749"/>
          </a:xfrm>
          <a:prstGeom prst="arc">
            <a:avLst>
              <a:gd name="adj1" fmla="val 16200000"/>
              <a:gd name="adj2" fmla="val 4108218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DED59E-02EE-4FC9-B8C9-233FB57DFD0B}"/>
              </a:ext>
            </a:extLst>
          </p:cNvPr>
          <p:cNvSpPr txBox="1"/>
          <p:nvPr/>
        </p:nvSpPr>
        <p:spPr>
          <a:xfrm>
            <a:off x="1619672" y="4130100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Conclusions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915566"/>
            <a:ext cx="5978179" cy="43768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Motivations to Synchrotron Light Sources</a:t>
            </a:r>
            <a:endParaRPr lang="en-US" sz="1800" dirty="0">
              <a:solidFill>
                <a:prstClr val="black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82D8E6-B780-448D-BAAA-410D56C35646}"/>
              </a:ext>
            </a:extLst>
          </p:cNvPr>
          <p:cNvSpPr txBox="1"/>
          <p:nvPr/>
        </p:nvSpPr>
        <p:spPr>
          <a:xfrm>
            <a:off x="2051720" y="1502582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Beam Energy</a:t>
            </a:r>
            <a:endParaRPr lang="en-US" sz="1800" dirty="0">
              <a:solidFill>
                <a:prstClr val="black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C365F7-56F2-49A3-B836-12423906A030}"/>
              </a:ext>
            </a:extLst>
          </p:cNvPr>
          <p:cNvSpPr txBox="1"/>
          <p:nvPr/>
        </p:nvSpPr>
        <p:spPr>
          <a:xfrm>
            <a:off x="2411760" y="2130418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</a:t>
            </a: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Magnetic Lattice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C365F7-56F2-49A3-B836-12423906A030}"/>
              </a:ext>
            </a:extLst>
          </p:cNvPr>
          <p:cNvSpPr txBox="1"/>
          <p:nvPr/>
        </p:nvSpPr>
        <p:spPr>
          <a:xfrm>
            <a:off x="2483768" y="2824672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</a:t>
            </a: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Diffraction-Limited Storage Rings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C365F7-56F2-49A3-B836-12423906A030}"/>
              </a:ext>
            </a:extLst>
          </p:cNvPr>
          <p:cNvSpPr txBox="1"/>
          <p:nvPr/>
        </p:nvSpPr>
        <p:spPr>
          <a:xfrm>
            <a:off x="2242020" y="3507854"/>
            <a:ext cx="5328592" cy="43768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</a:t>
            </a: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Accelerator Chain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19672" y="878401"/>
            <a:ext cx="6004526" cy="3781581"/>
            <a:chOff x="1641745" y="878401"/>
            <a:chExt cx="6004526" cy="378158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458965" y="1275606"/>
              <a:ext cx="4874471" cy="75936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1641745" y="878401"/>
              <a:ext cx="4874471" cy="397205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771800" y="2715766"/>
              <a:ext cx="4874471" cy="648072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580773" y="3435846"/>
              <a:ext cx="4874471" cy="648072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030306" y="4155926"/>
              <a:ext cx="4874471" cy="504056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32135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0D1C3-A820-4B42-97F3-F80978B35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22087"/>
            <a:ext cx="6332856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Strong focusing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9DD704-D0BC-4D7D-86E8-E96EC851134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15</a:t>
            </a:fld>
            <a:endParaRPr lang="it-IT" altLang="it-IT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9D82BFE-94A0-4BBF-9CED-A1D0E66A2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3" b="64400"/>
          <a:stretch>
            <a:fillRect/>
          </a:stretch>
        </p:blipFill>
        <p:spPr bwMode="auto">
          <a:xfrm>
            <a:off x="179512" y="943795"/>
            <a:ext cx="5328592" cy="137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9C004E-7B7F-4097-A8D4-6EFA75F61A20}"/>
              </a:ext>
            </a:extLst>
          </p:cNvPr>
          <p:cNvSpPr txBox="1"/>
          <p:nvPr/>
        </p:nvSpPr>
        <p:spPr>
          <a:xfrm>
            <a:off x="5616052" y="843558"/>
            <a:ext cx="3492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Vacuum chamber (Al, Cu, Steel) at ultra-low pressure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&lt; </a:t>
            </a:r>
            <a:r>
              <a:rPr lang="en-US" sz="1800" dirty="0">
                <a:solidFill>
                  <a:schemeClr val="tx1"/>
                </a:solidFill>
                <a:latin typeface="Arial" charset="0"/>
                <a:sym typeface="Symbol" panose="05050102010706020507" pitchFamily="18" charset="2"/>
              </a:rPr>
              <a:t>10</a:t>
            </a:r>
            <a:r>
              <a:rPr lang="en-US" sz="1800" baseline="30000" dirty="0">
                <a:solidFill>
                  <a:schemeClr val="tx1"/>
                </a:solidFill>
                <a:latin typeface="Arial" charset="0"/>
                <a:sym typeface="Symbol" panose="05050102010706020507" pitchFamily="18" charset="2"/>
              </a:rPr>
              <a:t>-9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mbar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to avoid gas-scattering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6E6D1D-9A47-4FD9-AFC2-1E3A82959739}"/>
              </a:ext>
            </a:extLst>
          </p:cNvPr>
          <p:cNvSpPr txBox="1"/>
          <p:nvPr/>
        </p:nvSpPr>
        <p:spPr>
          <a:xfrm>
            <a:off x="17245" y="2448370"/>
            <a:ext cx="3546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 beam must be kept in!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external magnetic focusing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108C77-DDBB-48A6-A367-30E65E1F8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0"/>
          <a:stretch/>
        </p:blipFill>
        <p:spPr>
          <a:xfrm>
            <a:off x="35496" y="3195890"/>
            <a:ext cx="2815017" cy="7217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EB48B6-C8DF-4A45-A36C-0F9EEA2E58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4"/>
          <a:stretch/>
        </p:blipFill>
        <p:spPr>
          <a:xfrm>
            <a:off x="2714855" y="3143593"/>
            <a:ext cx="1577472" cy="77730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35790" y="2771535"/>
            <a:ext cx="1431802" cy="533171"/>
            <a:chOff x="3435790" y="2771535"/>
            <a:chExt cx="1431802" cy="53317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E3235E-E048-4F2E-9EAE-E42580991D41}"/>
                </a:ext>
              </a:extLst>
            </p:cNvPr>
            <p:cNvSpPr txBox="1"/>
            <p:nvPr/>
          </p:nvSpPr>
          <p:spPr>
            <a:xfrm>
              <a:off x="3435790" y="2771535"/>
              <a:ext cx="143180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300 MV/m !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EB516F0-A189-4431-84A0-A06B0DD8C0F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454036" y="3133528"/>
              <a:ext cx="99109" cy="17117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" name="Group 5"/>
          <p:cNvGrpSpPr/>
          <p:nvPr/>
        </p:nvGrpSpPr>
        <p:grpSpPr>
          <a:xfrm>
            <a:off x="2283482" y="3774788"/>
            <a:ext cx="1198405" cy="486721"/>
            <a:chOff x="2283482" y="3774788"/>
            <a:chExt cx="1198405" cy="48672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5B21248-5BD9-4B88-86DD-049622397E8E}"/>
                </a:ext>
              </a:extLst>
            </p:cNvPr>
            <p:cNvSpPr txBox="1"/>
            <p:nvPr/>
          </p:nvSpPr>
          <p:spPr>
            <a:xfrm>
              <a:off x="2283482" y="3876788"/>
              <a:ext cx="119840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 Tesla…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5BDA476-8A03-4972-93F1-819048F4085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006082" y="3774788"/>
              <a:ext cx="138215" cy="14610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75869EB-DE85-4A85-8770-2CDAF91BD9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93" t="5028" r="25356"/>
          <a:stretch/>
        </p:blipFill>
        <p:spPr>
          <a:xfrm>
            <a:off x="6667334" y="2052279"/>
            <a:ext cx="2193074" cy="20710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8E5E6E-D00F-4027-AC72-EDCC903BE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772" y="1923678"/>
            <a:ext cx="3108732" cy="23042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524B03-BAD0-4966-8232-FB360845C9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024" y="4143876"/>
            <a:ext cx="2027834" cy="536779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042FE42-02F3-46FE-BB55-52BFE075F834}"/>
              </a:ext>
            </a:extLst>
          </p:cNvPr>
          <p:cNvSpPr txBox="1"/>
          <p:nvPr/>
        </p:nvSpPr>
        <p:spPr>
          <a:xfrm>
            <a:off x="4499992" y="3545928"/>
            <a:ext cx="174428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Normalized quad strength: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691E9D-5563-48EF-B45F-31361A01B2C7}"/>
              </a:ext>
            </a:extLst>
          </p:cNvPr>
          <p:cNvSpPr txBox="1"/>
          <p:nvPr/>
        </p:nvSpPr>
        <p:spPr>
          <a:xfrm>
            <a:off x="179512" y="843558"/>
            <a:ext cx="2053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schemeClr val="bg2">
                    <a:lumMod val="25000"/>
                  </a:schemeClr>
                </a:solidFill>
              </a:rPr>
              <a:t>Courtesy I. </a:t>
            </a:r>
            <a:r>
              <a:rPr lang="en-US" sz="900" b="1" i="1" dirty="0" err="1">
                <a:solidFill>
                  <a:schemeClr val="bg2">
                    <a:lumMod val="25000"/>
                  </a:schemeClr>
                </a:solidFill>
              </a:rPr>
              <a:t>Cudin</a:t>
            </a:r>
            <a:endParaRPr lang="en-US" sz="9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805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B780DA3-8764-454E-B488-5957267ACC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061"/>
          <a:stretch/>
        </p:blipFill>
        <p:spPr>
          <a:xfrm>
            <a:off x="0" y="699542"/>
            <a:ext cx="2699792" cy="1633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5B501C-C3BF-4EE9-966A-1F870892A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22087"/>
            <a:ext cx="6332856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Betatron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motion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E43892-7A5A-46A2-A054-8EAB8E8C10A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16</a:t>
            </a:fld>
            <a:endParaRPr lang="it-IT" alt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5536" y="1347614"/>
                <a:ext cx="792087" cy="457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𝒇</m:t>
                      </m:r>
                      <m:r>
                        <a:rPr lang="en-US" sz="11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11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𝒌</m:t>
                          </m:r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𝒍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1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347614"/>
                <a:ext cx="792087" cy="4574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42205" y="1578306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focal length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8606" y="906329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chemeClr val="tx1"/>
                </a:solidFill>
                <a:latin typeface="Calibri" panose="020F0502020204030204" pitchFamily="34" charset="0"/>
              </a:rPr>
              <a:t>Alternated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 focusing and defocusing quads can provide effective focusing, i.e. </a:t>
            </a:r>
            <a:r>
              <a:rPr lang="en-US" sz="1800" b="1" i="1" dirty="0">
                <a:solidFill>
                  <a:schemeClr val="tx1"/>
                </a:solidFill>
                <a:latin typeface="Calibri" panose="020F0502020204030204" pitchFamily="34" charset="0"/>
              </a:rPr>
              <a:t>stability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, simultaneously in </a:t>
            </a:r>
            <a:r>
              <a:rPr lang="en-US" sz="1800" b="1" i="1" dirty="0">
                <a:solidFill>
                  <a:schemeClr val="tx1"/>
                </a:solidFill>
                <a:latin typeface="Calibri" panose="020F0502020204030204" pitchFamily="34" charset="0"/>
              </a:rPr>
              <a:t>both planes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endParaRPr lang="it-IT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68606" y="1585124"/>
            <a:ext cx="6264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Hill’s </a:t>
            </a:r>
            <a:r>
              <a:rPr lang="en-US" sz="1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eqs</a:t>
            </a:r>
            <a:r>
              <a:rPr lang="en-US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(pseudo-oscillators) assume </a:t>
            </a:r>
            <a:r>
              <a:rPr lang="en-US" sz="1600" i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motion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sz="1600" i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frictional forces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F79A69-B233-4036-82A0-E8068ABB1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379" y="1902786"/>
            <a:ext cx="3485522" cy="100564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36095" y="2856567"/>
            <a:ext cx="3597207" cy="1803415"/>
            <a:chOff x="5436095" y="2856567"/>
            <a:chExt cx="3597207" cy="180341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023CC17-E432-4CCA-9C0C-02701E140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2944" y="3971488"/>
              <a:ext cx="3123507" cy="688494"/>
            </a:xfrm>
            <a:prstGeom prst="rect">
              <a:avLst/>
            </a:prstGeom>
            <a:ln w="38100">
              <a:solidFill>
                <a:srgbClr val="92D050"/>
              </a:solidFill>
            </a:ln>
          </p:spPr>
        </p:pic>
        <p:sp>
          <p:nvSpPr>
            <p:cNvPr id="30" name="Arrow: Right 11">
              <a:extLst>
                <a:ext uri="{FF2B5EF4-FFF2-40B4-BE49-F238E27FC236}">
                  <a16:creationId xmlns:a16="http://schemas.microsoft.com/office/drawing/2014/main" id="{E5A6483B-695D-4F77-9B2A-3A53F0785C6F}"/>
                </a:ext>
              </a:extLst>
            </p:cNvPr>
            <p:cNvSpPr/>
            <p:nvPr/>
          </p:nvSpPr>
          <p:spPr bwMode="auto">
            <a:xfrm rot="2449403">
              <a:off x="6316789" y="2856567"/>
              <a:ext cx="465463" cy="664586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51A2713-2DD5-4E36-A957-FABAC0CBBCBC}"/>
                </a:ext>
              </a:extLst>
            </p:cNvPr>
            <p:cNvSpPr txBox="1"/>
            <p:nvPr/>
          </p:nvSpPr>
          <p:spPr>
            <a:xfrm>
              <a:off x="5436095" y="3504867"/>
              <a:ext cx="3597207" cy="33855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Betatron</a:t>
              </a:r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tune = # oscillations per turn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F858B75-7219-471C-B1AA-6ACABE917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2447390"/>
            <a:ext cx="2690137" cy="221259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97641" y="2857823"/>
            <a:ext cx="2088232" cy="1853798"/>
            <a:chOff x="2797641" y="2857823"/>
            <a:chExt cx="2088232" cy="1853798"/>
          </a:xfrm>
        </p:grpSpPr>
        <p:grpSp>
          <p:nvGrpSpPr>
            <p:cNvPr id="33" name="Group 32"/>
            <p:cNvGrpSpPr/>
            <p:nvPr/>
          </p:nvGrpSpPr>
          <p:grpSpPr>
            <a:xfrm>
              <a:off x="2797641" y="3481784"/>
              <a:ext cx="2088232" cy="1229837"/>
              <a:chOff x="6808105" y="3283254"/>
              <a:chExt cx="2088232" cy="1229837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440BA58-CECA-4E6D-8B8C-ED669E19D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08105" y="3772958"/>
                <a:ext cx="2088232" cy="740133"/>
              </a:xfrm>
              <a:prstGeom prst="rect">
                <a:avLst/>
              </a:prstGeom>
              <a:ln w="38100">
                <a:solidFill>
                  <a:srgbClr val="92D050"/>
                </a:solidFill>
              </a:ln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FA4FE2C-7972-4C84-8694-27442028BA61}"/>
                  </a:ext>
                </a:extLst>
              </p:cNvPr>
              <p:cNvSpPr txBox="1"/>
              <p:nvPr/>
            </p:nvSpPr>
            <p:spPr>
              <a:xfrm>
                <a:off x="6808105" y="3283254"/>
                <a:ext cx="1337226" cy="384721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Emittance:</a:t>
                </a:r>
              </a:p>
            </p:txBody>
          </p:sp>
        </p:grpSp>
        <p:sp>
          <p:nvSpPr>
            <p:cNvPr id="36" name="Arrow: Right 11">
              <a:extLst>
                <a:ext uri="{FF2B5EF4-FFF2-40B4-BE49-F238E27FC236}">
                  <a16:creationId xmlns:a16="http://schemas.microsoft.com/office/drawing/2014/main" id="{E5A6483B-695D-4F77-9B2A-3A53F0785C6F}"/>
                </a:ext>
              </a:extLst>
            </p:cNvPr>
            <p:cNvSpPr/>
            <p:nvPr/>
          </p:nvSpPr>
          <p:spPr bwMode="auto">
            <a:xfrm rot="8257829">
              <a:off x="4004907" y="2857823"/>
              <a:ext cx="465463" cy="664586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4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50EF0B4E-34CA-430C-BBAB-C863D2ECDE90}"/>
              </a:ext>
            </a:extLst>
          </p:cNvPr>
          <p:cNvSpPr txBox="1"/>
          <p:nvPr/>
        </p:nvSpPr>
        <p:spPr>
          <a:xfrm>
            <a:off x="107504" y="843558"/>
            <a:ext cx="439248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8288" indent="-268288">
              <a:buFont typeface="+mj-lt"/>
              <a:buAutoNum type="arabicPeriod"/>
            </a:pPr>
            <a:r>
              <a:rPr lang="en-US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Particles at (slightly) different energies are focused differently – </a:t>
            </a:r>
            <a:r>
              <a:rPr lang="en-US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linear chromaticity:</a:t>
            </a:r>
            <a:endParaRPr lang="en-US" sz="1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5AEC0-BBE2-44DA-961B-8842FF04B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22087"/>
            <a:ext cx="6332856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Nonlinearities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104E5B-A76B-4C88-A788-82655B14DA9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17</a:t>
            </a:fld>
            <a:endParaRPr lang="it-IT" altLang="it-IT"/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90324"/>
            <a:ext cx="2051489" cy="121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154897" y="1923078"/>
            <a:ext cx="2281199" cy="864696"/>
            <a:chOff x="2819367" y="1677145"/>
            <a:chExt cx="2281199" cy="864696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4061505" y="1677145"/>
              <a:ext cx="306034" cy="37124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6" name="TextBox 35"/>
            <p:cNvSpPr txBox="1"/>
            <p:nvPr/>
          </p:nvSpPr>
          <p:spPr>
            <a:xfrm>
              <a:off x="2819367" y="1957066"/>
              <a:ext cx="22811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effect enhanced by many strong quads</a:t>
              </a:r>
              <a:endParaRPr lang="it-IT" sz="1600" b="1" i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0EF0B4E-34CA-430C-BBAB-C863D2ECDE90}"/>
              </a:ext>
            </a:extLst>
          </p:cNvPr>
          <p:cNvSpPr txBox="1"/>
          <p:nvPr/>
        </p:nvSpPr>
        <p:spPr>
          <a:xfrm>
            <a:off x="5170788" y="928340"/>
            <a:ext cx="393771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8288" indent="-268288">
              <a:buFont typeface="+mj-lt"/>
              <a:buAutoNum type="arabicPeriod" startAt="2"/>
            </a:pPr>
            <a:r>
              <a:rPr lang="en-US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Magnets’ misalignment and field errors “resonate” with </a:t>
            </a:r>
            <a:r>
              <a:rPr lang="en-US" sz="1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rational</a:t>
            </a:r>
            <a:r>
              <a:rPr lang="en-US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tunes – </a:t>
            </a:r>
            <a:r>
              <a:rPr lang="en-US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resonances</a:t>
            </a:r>
            <a:r>
              <a:rPr lang="en-US" sz="1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can lead to beam loss</a:t>
            </a:r>
            <a:r>
              <a:rPr lang="en-US" sz="1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!</a:t>
            </a:r>
            <a:endParaRPr lang="en-US" sz="18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B45A60E-AEC0-4BEF-965C-E6C1E1CD5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049" y="2169395"/>
            <a:ext cx="2664296" cy="23465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D65B17-C88C-4C0C-A76C-95EB94ACF7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178761">
            <a:off x="8089397" y="2540821"/>
            <a:ext cx="1344606" cy="1079472"/>
          </a:xfrm>
          <a:prstGeom prst="rect">
            <a:avLst/>
          </a:prstGeom>
        </p:spPr>
      </p:pic>
      <p:sp>
        <p:nvSpPr>
          <p:cNvPr id="32" name="Freeform: Shape 10">
            <a:extLst>
              <a:ext uri="{FF2B5EF4-FFF2-40B4-BE49-F238E27FC236}">
                <a16:creationId xmlns:a16="http://schemas.microsoft.com/office/drawing/2014/main" id="{5D4AD501-5FD5-416A-AB45-E18FA24F1318}"/>
              </a:ext>
            </a:extLst>
          </p:cNvPr>
          <p:cNvSpPr/>
          <p:nvPr/>
        </p:nvSpPr>
        <p:spPr bwMode="auto">
          <a:xfrm>
            <a:off x="6179575" y="2183074"/>
            <a:ext cx="2351579" cy="2197300"/>
          </a:xfrm>
          <a:custGeom>
            <a:avLst/>
            <a:gdLst>
              <a:gd name="connsiteX0" fmla="*/ 2044175 w 2351579"/>
              <a:gd name="connsiteY0" fmla="*/ 619614 h 2197300"/>
              <a:gd name="connsiteX1" fmla="*/ 1711153 w 2351579"/>
              <a:gd name="connsiteY1" fmla="*/ 455926 h 2197300"/>
              <a:gd name="connsiteX2" fmla="*/ 1338620 w 2351579"/>
              <a:gd name="connsiteY2" fmla="*/ 134192 h 2197300"/>
              <a:gd name="connsiteX3" fmla="*/ 757242 w 2351579"/>
              <a:gd name="connsiteY3" fmla="*/ 10014 h 2197300"/>
              <a:gd name="connsiteX4" fmla="*/ 491953 w 2351579"/>
              <a:gd name="connsiteY4" fmla="*/ 376903 h 2197300"/>
              <a:gd name="connsiteX5" fmla="*/ 170220 w 2351579"/>
              <a:gd name="connsiteY5" fmla="*/ 664770 h 2197300"/>
              <a:gd name="connsiteX6" fmla="*/ 886 w 2351579"/>
              <a:gd name="connsiteY6" fmla="*/ 969570 h 2197300"/>
              <a:gd name="connsiteX7" fmla="*/ 237953 w 2351579"/>
              <a:gd name="connsiteY7" fmla="*/ 1471926 h 2197300"/>
              <a:gd name="connsiteX8" fmla="*/ 345198 w 2351579"/>
              <a:gd name="connsiteY8" fmla="*/ 1962992 h 2197300"/>
              <a:gd name="connsiteX9" fmla="*/ 514531 w 2351579"/>
              <a:gd name="connsiteY9" fmla="*/ 2166192 h 2197300"/>
              <a:gd name="connsiteX10" fmla="*/ 1310398 w 2351579"/>
              <a:gd name="connsiteY10" fmla="*/ 2036370 h 2197300"/>
              <a:gd name="connsiteX11" fmla="*/ 1903064 w 2351579"/>
              <a:gd name="connsiteY11" fmla="*/ 2188770 h 2197300"/>
              <a:gd name="connsiteX12" fmla="*/ 1942575 w 2351579"/>
              <a:gd name="connsiteY12" fmla="*/ 1725926 h 2197300"/>
              <a:gd name="connsiteX13" fmla="*/ 2241731 w 2351579"/>
              <a:gd name="connsiteY13" fmla="*/ 1375970 h 2197300"/>
              <a:gd name="connsiteX14" fmla="*/ 2343331 w 2351579"/>
              <a:gd name="connsiteY14" fmla="*/ 1009081 h 2197300"/>
              <a:gd name="connsiteX15" fmla="*/ 2044175 w 2351579"/>
              <a:gd name="connsiteY15" fmla="*/ 619614 h 219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51579" h="2197300">
                <a:moveTo>
                  <a:pt x="2044175" y="619614"/>
                </a:moveTo>
                <a:cubicBezTo>
                  <a:pt x="1938812" y="527422"/>
                  <a:pt x="1828745" y="536830"/>
                  <a:pt x="1711153" y="455926"/>
                </a:cubicBezTo>
                <a:cubicBezTo>
                  <a:pt x="1593561" y="375022"/>
                  <a:pt x="1497605" y="208511"/>
                  <a:pt x="1338620" y="134192"/>
                </a:cubicBezTo>
                <a:cubicBezTo>
                  <a:pt x="1179635" y="59873"/>
                  <a:pt x="898353" y="-30438"/>
                  <a:pt x="757242" y="10014"/>
                </a:cubicBezTo>
                <a:cubicBezTo>
                  <a:pt x="616131" y="50466"/>
                  <a:pt x="589790" y="267777"/>
                  <a:pt x="491953" y="376903"/>
                </a:cubicBezTo>
                <a:cubicBezTo>
                  <a:pt x="394116" y="486029"/>
                  <a:pt x="252064" y="565992"/>
                  <a:pt x="170220" y="664770"/>
                </a:cubicBezTo>
                <a:cubicBezTo>
                  <a:pt x="88376" y="763548"/>
                  <a:pt x="-10403" y="835044"/>
                  <a:pt x="886" y="969570"/>
                </a:cubicBezTo>
                <a:cubicBezTo>
                  <a:pt x="12175" y="1104096"/>
                  <a:pt x="180568" y="1306356"/>
                  <a:pt x="237953" y="1471926"/>
                </a:cubicBezTo>
                <a:cubicBezTo>
                  <a:pt x="295338" y="1637496"/>
                  <a:pt x="299102" y="1847281"/>
                  <a:pt x="345198" y="1962992"/>
                </a:cubicBezTo>
                <a:cubicBezTo>
                  <a:pt x="391294" y="2078703"/>
                  <a:pt x="353664" y="2153962"/>
                  <a:pt x="514531" y="2166192"/>
                </a:cubicBezTo>
                <a:cubicBezTo>
                  <a:pt x="675398" y="2178422"/>
                  <a:pt x="1078976" y="2032607"/>
                  <a:pt x="1310398" y="2036370"/>
                </a:cubicBezTo>
                <a:cubicBezTo>
                  <a:pt x="1541820" y="2040133"/>
                  <a:pt x="1797701" y="2240511"/>
                  <a:pt x="1903064" y="2188770"/>
                </a:cubicBezTo>
                <a:cubicBezTo>
                  <a:pt x="2008427" y="2137029"/>
                  <a:pt x="1886131" y="1861393"/>
                  <a:pt x="1942575" y="1725926"/>
                </a:cubicBezTo>
                <a:cubicBezTo>
                  <a:pt x="1999019" y="1590459"/>
                  <a:pt x="2174938" y="1495444"/>
                  <a:pt x="2241731" y="1375970"/>
                </a:cubicBezTo>
                <a:cubicBezTo>
                  <a:pt x="2308524" y="1256496"/>
                  <a:pt x="2375316" y="1137022"/>
                  <a:pt x="2343331" y="1009081"/>
                </a:cubicBezTo>
                <a:cubicBezTo>
                  <a:pt x="2311346" y="881140"/>
                  <a:pt x="2149538" y="711806"/>
                  <a:pt x="2044175" y="619614"/>
                </a:cubicBezTo>
                <a:close/>
              </a:path>
            </a:pathLst>
          </a:cu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Freeform: Shape 11">
            <a:extLst>
              <a:ext uri="{FF2B5EF4-FFF2-40B4-BE49-F238E27FC236}">
                <a16:creationId xmlns:a16="http://schemas.microsoft.com/office/drawing/2014/main" id="{E49F4135-B7BD-464D-B765-D049E9A64290}"/>
              </a:ext>
            </a:extLst>
          </p:cNvPr>
          <p:cNvSpPr/>
          <p:nvPr/>
        </p:nvSpPr>
        <p:spPr bwMode="auto">
          <a:xfrm>
            <a:off x="6054049" y="2082842"/>
            <a:ext cx="2638568" cy="2433123"/>
          </a:xfrm>
          <a:custGeom>
            <a:avLst/>
            <a:gdLst>
              <a:gd name="connsiteX0" fmla="*/ 2044175 w 2351579"/>
              <a:gd name="connsiteY0" fmla="*/ 619614 h 2197300"/>
              <a:gd name="connsiteX1" fmla="*/ 1711153 w 2351579"/>
              <a:gd name="connsiteY1" fmla="*/ 455926 h 2197300"/>
              <a:gd name="connsiteX2" fmla="*/ 1338620 w 2351579"/>
              <a:gd name="connsiteY2" fmla="*/ 134192 h 2197300"/>
              <a:gd name="connsiteX3" fmla="*/ 757242 w 2351579"/>
              <a:gd name="connsiteY3" fmla="*/ 10014 h 2197300"/>
              <a:gd name="connsiteX4" fmla="*/ 491953 w 2351579"/>
              <a:gd name="connsiteY4" fmla="*/ 376903 h 2197300"/>
              <a:gd name="connsiteX5" fmla="*/ 170220 w 2351579"/>
              <a:gd name="connsiteY5" fmla="*/ 664770 h 2197300"/>
              <a:gd name="connsiteX6" fmla="*/ 886 w 2351579"/>
              <a:gd name="connsiteY6" fmla="*/ 969570 h 2197300"/>
              <a:gd name="connsiteX7" fmla="*/ 237953 w 2351579"/>
              <a:gd name="connsiteY7" fmla="*/ 1471926 h 2197300"/>
              <a:gd name="connsiteX8" fmla="*/ 345198 w 2351579"/>
              <a:gd name="connsiteY8" fmla="*/ 1962992 h 2197300"/>
              <a:gd name="connsiteX9" fmla="*/ 514531 w 2351579"/>
              <a:gd name="connsiteY9" fmla="*/ 2166192 h 2197300"/>
              <a:gd name="connsiteX10" fmla="*/ 1310398 w 2351579"/>
              <a:gd name="connsiteY10" fmla="*/ 2036370 h 2197300"/>
              <a:gd name="connsiteX11" fmla="*/ 1903064 w 2351579"/>
              <a:gd name="connsiteY11" fmla="*/ 2188770 h 2197300"/>
              <a:gd name="connsiteX12" fmla="*/ 1942575 w 2351579"/>
              <a:gd name="connsiteY12" fmla="*/ 1725926 h 2197300"/>
              <a:gd name="connsiteX13" fmla="*/ 2241731 w 2351579"/>
              <a:gd name="connsiteY13" fmla="*/ 1375970 h 2197300"/>
              <a:gd name="connsiteX14" fmla="*/ 2343331 w 2351579"/>
              <a:gd name="connsiteY14" fmla="*/ 1009081 h 2197300"/>
              <a:gd name="connsiteX15" fmla="*/ 2044175 w 2351579"/>
              <a:gd name="connsiteY15" fmla="*/ 619614 h 219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51579" h="2197300">
                <a:moveTo>
                  <a:pt x="2044175" y="619614"/>
                </a:moveTo>
                <a:cubicBezTo>
                  <a:pt x="1938812" y="527422"/>
                  <a:pt x="1828745" y="536830"/>
                  <a:pt x="1711153" y="455926"/>
                </a:cubicBezTo>
                <a:cubicBezTo>
                  <a:pt x="1593561" y="375022"/>
                  <a:pt x="1497605" y="208511"/>
                  <a:pt x="1338620" y="134192"/>
                </a:cubicBezTo>
                <a:cubicBezTo>
                  <a:pt x="1179635" y="59873"/>
                  <a:pt x="898353" y="-30438"/>
                  <a:pt x="757242" y="10014"/>
                </a:cubicBezTo>
                <a:cubicBezTo>
                  <a:pt x="616131" y="50466"/>
                  <a:pt x="589790" y="267777"/>
                  <a:pt x="491953" y="376903"/>
                </a:cubicBezTo>
                <a:cubicBezTo>
                  <a:pt x="394116" y="486029"/>
                  <a:pt x="252064" y="565992"/>
                  <a:pt x="170220" y="664770"/>
                </a:cubicBezTo>
                <a:cubicBezTo>
                  <a:pt x="88376" y="763548"/>
                  <a:pt x="-10403" y="835044"/>
                  <a:pt x="886" y="969570"/>
                </a:cubicBezTo>
                <a:cubicBezTo>
                  <a:pt x="12175" y="1104096"/>
                  <a:pt x="180568" y="1306356"/>
                  <a:pt x="237953" y="1471926"/>
                </a:cubicBezTo>
                <a:cubicBezTo>
                  <a:pt x="295338" y="1637496"/>
                  <a:pt x="299102" y="1847281"/>
                  <a:pt x="345198" y="1962992"/>
                </a:cubicBezTo>
                <a:cubicBezTo>
                  <a:pt x="391294" y="2078703"/>
                  <a:pt x="353664" y="2153962"/>
                  <a:pt x="514531" y="2166192"/>
                </a:cubicBezTo>
                <a:cubicBezTo>
                  <a:pt x="675398" y="2178422"/>
                  <a:pt x="1078976" y="2032607"/>
                  <a:pt x="1310398" y="2036370"/>
                </a:cubicBezTo>
                <a:cubicBezTo>
                  <a:pt x="1541820" y="2040133"/>
                  <a:pt x="1797701" y="2240511"/>
                  <a:pt x="1903064" y="2188770"/>
                </a:cubicBezTo>
                <a:cubicBezTo>
                  <a:pt x="2008427" y="2137029"/>
                  <a:pt x="1886131" y="1861393"/>
                  <a:pt x="1942575" y="1725926"/>
                </a:cubicBezTo>
                <a:cubicBezTo>
                  <a:pt x="1999019" y="1590459"/>
                  <a:pt x="2174938" y="1495444"/>
                  <a:pt x="2241731" y="1375970"/>
                </a:cubicBezTo>
                <a:cubicBezTo>
                  <a:pt x="2308524" y="1256496"/>
                  <a:pt x="2375316" y="1137022"/>
                  <a:pt x="2343331" y="1009081"/>
                </a:cubicBezTo>
                <a:cubicBezTo>
                  <a:pt x="2311346" y="881140"/>
                  <a:pt x="2149538" y="711806"/>
                  <a:pt x="2044175" y="619614"/>
                </a:cubicBezTo>
                <a:close/>
              </a:path>
            </a:pathLst>
          </a:cu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Freeform: Shape 12">
            <a:extLst>
              <a:ext uri="{FF2B5EF4-FFF2-40B4-BE49-F238E27FC236}">
                <a16:creationId xmlns:a16="http://schemas.microsoft.com/office/drawing/2014/main" id="{6075A35C-BC40-4AFF-8CE7-1EF7C2DCBD7B}"/>
              </a:ext>
            </a:extLst>
          </p:cNvPr>
          <p:cNvSpPr/>
          <p:nvPr/>
        </p:nvSpPr>
        <p:spPr bwMode="auto">
          <a:xfrm>
            <a:off x="5892585" y="1947251"/>
            <a:ext cx="2954359" cy="2712731"/>
          </a:xfrm>
          <a:custGeom>
            <a:avLst/>
            <a:gdLst>
              <a:gd name="connsiteX0" fmla="*/ 2044175 w 2351579"/>
              <a:gd name="connsiteY0" fmla="*/ 619614 h 2197300"/>
              <a:gd name="connsiteX1" fmla="*/ 1711153 w 2351579"/>
              <a:gd name="connsiteY1" fmla="*/ 455926 h 2197300"/>
              <a:gd name="connsiteX2" fmla="*/ 1338620 w 2351579"/>
              <a:gd name="connsiteY2" fmla="*/ 134192 h 2197300"/>
              <a:gd name="connsiteX3" fmla="*/ 757242 w 2351579"/>
              <a:gd name="connsiteY3" fmla="*/ 10014 h 2197300"/>
              <a:gd name="connsiteX4" fmla="*/ 491953 w 2351579"/>
              <a:gd name="connsiteY4" fmla="*/ 376903 h 2197300"/>
              <a:gd name="connsiteX5" fmla="*/ 170220 w 2351579"/>
              <a:gd name="connsiteY5" fmla="*/ 664770 h 2197300"/>
              <a:gd name="connsiteX6" fmla="*/ 886 w 2351579"/>
              <a:gd name="connsiteY6" fmla="*/ 969570 h 2197300"/>
              <a:gd name="connsiteX7" fmla="*/ 237953 w 2351579"/>
              <a:gd name="connsiteY7" fmla="*/ 1471926 h 2197300"/>
              <a:gd name="connsiteX8" fmla="*/ 345198 w 2351579"/>
              <a:gd name="connsiteY8" fmla="*/ 1962992 h 2197300"/>
              <a:gd name="connsiteX9" fmla="*/ 514531 w 2351579"/>
              <a:gd name="connsiteY9" fmla="*/ 2166192 h 2197300"/>
              <a:gd name="connsiteX10" fmla="*/ 1310398 w 2351579"/>
              <a:gd name="connsiteY10" fmla="*/ 2036370 h 2197300"/>
              <a:gd name="connsiteX11" fmla="*/ 1903064 w 2351579"/>
              <a:gd name="connsiteY11" fmla="*/ 2188770 h 2197300"/>
              <a:gd name="connsiteX12" fmla="*/ 1942575 w 2351579"/>
              <a:gd name="connsiteY12" fmla="*/ 1725926 h 2197300"/>
              <a:gd name="connsiteX13" fmla="*/ 2241731 w 2351579"/>
              <a:gd name="connsiteY13" fmla="*/ 1375970 h 2197300"/>
              <a:gd name="connsiteX14" fmla="*/ 2343331 w 2351579"/>
              <a:gd name="connsiteY14" fmla="*/ 1009081 h 2197300"/>
              <a:gd name="connsiteX15" fmla="*/ 2044175 w 2351579"/>
              <a:gd name="connsiteY15" fmla="*/ 619614 h 219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51579" h="2197300">
                <a:moveTo>
                  <a:pt x="2044175" y="619614"/>
                </a:moveTo>
                <a:cubicBezTo>
                  <a:pt x="1938812" y="527422"/>
                  <a:pt x="1828745" y="536830"/>
                  <a:pt x="1711153" y="455926"/>
                </a:cubicBezTo>
                <a:cubicBezTo>
                  <a:pt x="1593561" y="375022"/>
                  <a:pt x="1497605" y="208511"/>
                  <a:pt x="1338620" y="134192"/>
                </a:cubicBezTo>
                <a:cubicBezTo>
                  <a:pt x="1179635" y="59873"/>
                  <a:pt x="898353" y="-30438"/>
                  <a:pt x="757242" y="10014"/>
                </a:cubicBezTo>
                <a:cubicBezTo>
                  <a:pt x="616131" y="50466"/>
                  <a:pt x="589790" y="267777"/>
                  <a:pt x="491953" y="376903"/>
                </a:cubicBezTo>
                <a:cubicBezTo>
                  <a:pt x="394116" y="486029"/>
                  <a:pt x="252064" y="565992"/>
                  <a:pt x="170220" y="664770"/>
                </a:cubicBezTo>
                <a:cubicBezTo>
                  <a:pt x="88376" y="763548"/>
                  <a:pt x="-10403" y="835044"/>
                  <a:pt x="886" y="969570"/>
                </a:cubicBezTo>
                <a:cubicBezTo>
                  <a:pt x="12175" y="1104096"/>
                  <a:pt x="180568" y="1306356"/>
                  <a:pt x="237953" y="1471926"/>
                </a:cubicBezTo>
                <a:cubicBezTo>
                  <a:pt x="295338" y="1637496"/>
                  <a:pt x="299102" y="1847281"/>
                  <a:pt x="345198" y="1962992"/>
                </a:cubicBezTo>
                <a:cubicBezTo>
                  <a:pt x="391294" y="2078703"/>
                  <a:pt x="353664" y="2153962"/>
                  <a:pt x="514531" y="2166192"/>
                </a:cubicBezTo>
                <a:cubicBezTo>
                  <a:pt x="675398" y="2178422"/>
                  <a:pt x="1078976" y="2032607"/>
                  <a:pt x="1310398" y="2036370"/>
                </a:cubicBezTo>
                <a:cubicBezTo>
                  <a:pt x="1541820" y="2040133"/>
                  <a:pt x="1797701" y="2240511"/>
                  <a:pt x="1903064" y="2188770"/>
                </a:cubicBezTo>
                <a:cubicBezTo>
                  <a:pt x="2008427" y="2137029"/>
                  <a:pt x="1886131" y="1861393"/>
                  <a:pt x="1942575" y="1725926"/>
                </a:cubicBezTo>
                <a:cubicBezTo>
                  <a:pt x="1999019" y="1590459"/>
                  <a:pt x="2174938" y="1495444"/>
                  <a:pt x="2241731" y="1375970"/>
                </a:cubicBezTo>
                <a:cubicBezTo>
                  <a:pt x="2308524" y="1256496"/>
                  <a:pt x="2375316" y="1137022"/>
                  <a:pt x="2343331" y="1009081"/>
                </a:cubicBezTo>
                <a:cubicBezTo>
                  <a:pt x="2311346" y="881140"/>
                  <a:pt x="2149538" y="711806"/>
                  <a:pt x="2044175" y="619614"/>
                </a:cubicBezTo>
                <a:close/>
              </a:path>
            </a:pathLst>
          </a:custGeom>
          <a:noFill/>
          <a:ln w="19050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542047" y="2743466"/>
            <a:ext cx="1777918" cy="1113419"/>
            <a:chOff x="6542047" y="2743466"/>
            <a:chExt cx="1777918" cy="111341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67F32AE-11EF-4220-9A72-06BED2D1BFC7}"/>
                </a:ext>
              </a:extLst>
            </p:cNvPr>
            <p:cNvSpPr/>
            <p:nvPr/>
          </p:nvSpPr>
          <p:spPr bwMode="auto">
            <a:xfrm>
              <a:off x="8175949" y="2743466"/>
              <a:ext cx="144016" cy="14401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0D02945-7925-419B-9676-622ED9E70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2047" y="2963403"/>
              <a:ext cx="1547748" cy="8934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ACB7117-572D-4F4D-A492-32078970ACF8}"/>
                    </a:ext>
                  </a:extLst>
                </p:cNvPr>
                <p:cNvSpPr txBox="1"/>
                <p:nvPr/>
              </p:nvSpPr>
              <p:spPr>
                <a:xfrm>
                  <a:off x="6639060" y="2931093"/>
                  <a:ext cx="333361" cy="2989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9ACB7117-572D-4F4D-A492-32078970AC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9060" y="2931093"/>
                  <a:ext cx="333361" cy="29892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20000" r="-7273" b="-2040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7CB504F-AF22-464C-A0FB-8559FFE9BD26}"/>
                    </a:ext>
                  </a:extLst>
                </p:cNvPr>
                <p:cNvSpPr txBox="1"/>
                <p:nvPr/>
              </p:nvSpPr>
              <p:spPr>
                <a:xfrm>
                  <a:off x="7729126" y="3507854"/>
                  <a:ext cx="32573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87CB504F-AF22-464C-A0FB-8559FFE9BD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9126" y="3507854"/>
                  <a:ext cx="325730" cy="276999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22642" r="-1887" b="-3043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73D9F57-72E6-4A63-8DF1-A1E5936BA6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92" y="3655098"/>
            <a:ext cx="2440381" cy="100781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0EF0B4E-34CA-430C-BBAB-C863D2ECDE90}"/>
              </a:ext>
            </a:extLst>
          </p:cNvPr>
          <p:cNvSpPr txBox="1"/>
          <p:nvPr/>
        </p:nvSpPr>
        <p:spPr>
          <a:xfrm>
            <a:off x="318742" y="2933531"/>
            <a:ext cx="490133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8288" indent="-268288">
              <a:buFont typeface="+mj-lt"/>
              <a:buAutoNum type="arabicPeriod" startAt="3"/>
            </a:pPr>
            <a:r>
              <a:rPr lang="en-US" sz="1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Sextupole</a:t>
            </a:r>
            <a:r>
              <a:rPr lang="en-US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magnets correct the chromaticity, but at the cost of higher order aberrations!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57A6933-4D0C-463E-819D-9127EF258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9548" y="3666133"/>
            <a:ext cx="1991678" cy="651727"/>
          </a:xfrm>
          <a:prstGeom prst="rect">
            <a:avLst/>
          </a:prstGeom>
          <a:ln w="3175">
            <a:solidFill>
              <a:srgbClr val="C0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D99391-4318-4948-B005-C1AC4F397FF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680" y="1603681"/>
            <a:ext cx="3335092" cy="464013"/>
          </a:xfrm>
          <a:prstGeom prst="rect">
            <a:avLst/>
          </a:prstGeom>
          <a:ln w="6350">
            <a:solidFill>
              <a:srgbClr val="C00000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3893024" y="3991996"/>
            <a:ext cx="1612032" cy="820713"/>
            <a:chOff x="3658954" y="3424643"/>
            <a:chExt cx="1612032" cy="820713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 flipV="1">
              <a:off x="4697970" y="3424643"/>
              <a:ext cx="144016" cy="325865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8" name="TextBox 47"/>
            <p:cNvSpPr txBox="1"/>
            <p:nvPr/>
          </p:nvSpPr>
          <p:spPr>
            <a:xfrm>
              <a:off x="3658954" y="3660581"/>
              <a:ext cx="1612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effect enhanced by many dipoles</a:t>
              </a:r>
              <a:endParaRPr lang="it-IT" sz="1600" b="1" i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992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20B2BCF-DB8D-488F-A035-6BA7BFF4CF30}"/>
              </a:ext>
            </a:extLst>
          </p:cNvPr>
          <p:cNvSpPr/>
          <p:nvPr/>
        </p:nvSpPr>
        <p:spPr bwMode="auto">
          <a:xfrm>
            <a:off x="6361476" y="3506153"/>
            <a:ext cx="370763" cy="208999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94A572-CCC5-4B35-8711-760B23197E65}"/>
              </a:ext>
            </a:extLst>
          </p:cNvPr>
          <p:cNvSpPr/>
          <p:nvPr/>
        </p:nvSpPr>
        <p:spPr bwMode="auto">
          <a:xfrm>
            <a:off x="5247384" y="3760451"/>
            <a:ext cx="216024" cy="208999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8C60B-FFC6-4B69-BBB9-421908D59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22087"/>
            <a:ext cx="6332856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Radiation Damping, Quantum Excitation</a:t>
            </a:r>
            <a:endParaRPr lang="en-US" sz="1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7533CD-0A31-4462-A480-B43053671B9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52F2BB-78C4-4B53-9FCF-D02104947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21" y="1474688"/>
            <a:ext cx="2874056" cy="15850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A3359C-884F-4BF6-9AF0-22B9EE538E5F}"/>
              </a:ext>
            </a:extLst>
          </p:cNvPr>
          <p:cNvSpPr txBox="1"/>
          <p:nvPr/>
        </p:nvSpPr>
        <p:spPr>
          <a:xfrm>
            <a:off x="0" y="876657"/>
            <a:ext cx="4931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 err="1">
                <a:solidFill>
                  <a:schemeClr val="tx1"/>
                </a:solidFill>
              </a:rPr>
              <a:t>Radiation</a:t>
            </a:r>
            <a:r>
              <a:rPr lang="it-IT" sz="1600" dirty="0">
                <a:solidFill>
                  <a:schemeClr val="tx1"/>
                </a:solidFill>
              </a:rPr>
              <a:t> quanta </a:t>
            </a:r>
            <a:r>
              <a:rPr lang="it-IT" sz="1600" dirty="0" err="1">
                <a:solidFill>
                  <a:schemeClr val="tx1"/>
                </a:solidFill>
              </a:rPr>
              <a:t>emitted</a:t>
            </a:r>
            <a:r>
              <a:rPr lang="it-IT" sz="1600" dirty="0">
                <a:solidFill>
                  <a:schemeClr val="tx1"/>
                </a:solidFill>
              </a:rPr>
              <a:t> with small </a:t>
            </a:r>
            <a:r>
              <a:rPr lang="it-IT" sz="1600" dirty="0" err="1">
                <a:solidFill>
                  <a:schemeClr val="tx1"/>
                </a:solidFill>
              </a:rPr>
              <a:t>but</a:t>
            </a:r>
            <a:r>
              <a:rPr lang="it-IT" sz="1600" dirty="0">
                <a:solidFill>
                  <a:schemeClr val="tx1"/>
                </a:solidFill>
              </a:rPr>
              <a:t> non-zero angle. </a:t>
            </a:r>
            <a:r>
              <a:rPr lang="it-IT" sz="1600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</a:t>
            </a:r>
            <a:r>
              <a:rPr lang="it-IT" sz="1600" i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momentum</a:t>
            </a:r>
            <a:r>
              <a:rPr lang="it-IT" sz="1600" dirty="0">
                <a:solidFill>
                  <a:schemeClr val="tx1"/>
                </a:solidFill>
              </a:rPr>
              <a:t> of </a:t>
            </a:r>
            <a:r>
              <a:rPr lang="it-IT" sz="1600" dirty="0" err="1">
                <a:solidFill>
                  <a:schemeClr val="tx1"/>
                </a:solidFill>
              </a:rPr>
              <a:t>electrons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is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reduced</a:t>
            </a:r>
            <a:r>
              <a:rPr lang="it-IT" sz="1600" dirty="0">
                <a:solidFill>
                  <a:schemeClr val="tx1"/>
                </a:solidFill>
              </a:rPr>
              <a:t>. 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0E3540-CFE2-47AF-9115-BDFE52E44F6B}"/>
              </a:ext>
            </a:extLst>
          </p:cNvPr>
          <p:cNvSpPr txBox="1"/>
          <p:nvPr/>
        </p:nvSpPr>
        <p:spPr>
          <a:xfrm>
            <a:off x="5004048" y="876657"/>
            <a:ext cx="3662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1600" dirty="0">
                <a:solidFill>
                  <a:schemeClr val="tx1"/>
                </a:solidFill>
              </a:rPr>
              <a:t>RF </a:t>
            </a:r>
            <a:r>
              <a:rPr lang="it-IT" sz="1600" dirty="0" err="1">
                <a:solidFill>
                  <a:schemeClr val="tx1"/>
                </a:solidFill>
              </a:rPr>
              <a:t>cavities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restore</a:t>
            </a:r>
            <a:r>
              <a:rPr lang="it-IT" sz="1600" dirty="0">
                <a:solidFill>
                  <a:schemeClr val="tx1"/>
                </a:solidFill>
              </a:rPr>
              <a:t> the </a:t>
            </a:r>
            <a:r>
              <a:rPr lang="it-IT" sz="1600" i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longitudinal</a:t>
            </a:r>
            <a:r>
              <a:rPr lang="it-IT" sz="1600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600" i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momentum</a:t>
            </a:r>
            <a:r>
              <a:rPr lang="it-IT" sz="1600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600" i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  <a:r>
              <a:rPr lang="it-IT" sz="1600" dirty="0">
                <a:solidFill>
                  <a:schemeClr val="tx1"/>
                </a:solidFill>
              </a:rPr>
              <a:t>. </a:t>
            </a:r>
            <a:r>
              <a:rPr lang="it-IT" sz="1600" dirty="0" err="1">
                <a:solidFill>
                  <a:schemeClr val="tx1"/>
                </a:solidFill>
              </a:rPr>
              <a:t>Transverse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divergence</a:t>
            </a:r>
            <a:r>
              <a:rPr lang="it-IT" sz="1600" dirty="0">
                <a:solidFill>
                  <a:schemeClr val="tx1"/>
                </a:solidFill>
              </a:rPr>
              <a:t> of </a:t>
            </a:r>
            <a:r>
              <a:rPr lang="it-IT" sz="1600" dirty="0" err="1">
                <a:solidFill>
                  <a:schemeClr val="tx1"/>
                </a:solidFill>
              </a:rPr>
              <a:t>electrons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is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reduced</a:t>
            </a:r>
            <a:r>
              <a:rPr lang="it-IT" sz="1600" dirty="0">
                <a:solidFill>
                  <a:schemeClr val="tx1"/>
                </a:solidFill>
              </a:rPr>
              <a:t>. 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18439" name="Picture 18438">
            <a:extLst>
              <a:ext uri="{FF2B5EF4-FFF2-40B4-BE49-F238E27FC236}">
                <a16:creationId xmlns:a16="http://schemas.microsoft.com/office/drawing/2014/main" id="{6E901C98-9526-41EF-BE00-F7249B562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739" y="1593948"/>
            <a:ext cx="4216071" cy="1730735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259B72B6-22D6-4AC5-B5B9-A4C63473E6B1}"/>
              </a:ext>
            </a:extLst>
          </p:cNvPr>
          <p:cNvSpPr txBox="1"/>
          <p:nvPr/>
        </p:nvSpPr>
        <p:spPr>
          <a:xfrm>
            <a:off x="35496" y="3177034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Average variation of oscillation amplitude</a:t>
            </a:r>
            <a:r>
              <a:rPr lang="en-US" sz="1600" baseline="30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in a turn:</a:t>
            </a:r>
          </a:p>
        </p:txBody>
      </p:sp>
      <p:grpSp>
        <p:nvGrpSpPr>
          <p:cNvPr id="18440" name="Group 18439">
            <a:extLst>
              <a:ext uri="{FF2B5EF4-FFF2-40B4-BE49-F238E27FC236}">
                <a16:creationId xmlns:a16="http://schemas.microsoft.com/office/drawing/2014/main" id="{73C5F4D1-5BD6-43E9-970C-FBF4727246B2}"/>
              </a:ext>
            </a:extLst>
          </p:cNvPr>
          <p:cNvGrpSpPr/>
          <p:nvPr/>
        </p:nvGrpSpPr>
        <p:grpSpPr>
          <a:xfrm>
            <a:off x="539552" y="3491556"/>
            <a:ext cx="6888733" cy="520354"/>
            <a:chOff x="635595" y="3421892"/>
            <a:chExt cx="6888733" cy="520354"/>
          </a:xfrm>
        </p:grpSpPr>
        <p:pic>
          <p:nvPicPr>
            <p:cNvPr id="98" name="Picture 3">
              <a:extLst>
                <a:ext uri="{FF2B5EF4-FFF2-40B4-BE49-F238E27FC236}">
                  <a16:creationId xmlns:a16="http://schemas.microsoft.com/office/drawing/2014/main" id="{9D8D2203-967B-47C4-9FD4-5AE2ED0B0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95" y="3455303"/>
              <a:ext cx="4285670" cy="438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4">
              <a:extLst>
                <a:ext uri="{FF2B5EF4-FFF2-40B4-BE49-F238E27FC236}">
                  <a16:creationId xmlns:a16="http://schemas.microsoft.com/office/drawing/2014/main" id="{0E96F1F7-2AFA-4B65-A76E-AABEBC1DCF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797" y="3421892"/>
              <a:ext cx="2880531" cy="520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037A3185-A74C-464E-8ED0-98226C053208}"/>
              </a:ext>
            </a:extLst>
          </p:cNvPr>
          <p:cNvSpPr txBox="1"/>
          <p:nvPr/>
        </p:nvSpPr>
        <p:spPr>
          <a:xfrm>
            <a:off x="2843808" y="4011910"/>
            <a:ext cx="1591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damping time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308740E-5C46-40B6-9EEF-B4C3860054DE}"/>
                  </a:ext>
                </a:extLst>
              </p:cNvPr>
              <p:cNvSpPr txBox="1"/>
              <p:nvPr/>
            </p:nvSpPr>
            <p:spPr>
              <a:xfrm>
                <a:off x="4506958" y="4136833"/>
                <a:ext cx="848438" cy="502830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308740E-5C46-40B6-9EEF-B4C386005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958" y="4136833"/>
                <a:ext cx="848438" cy="5028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8BC3999-072E-461A-8705-85E593DD9589}"/>
              </a:ext>
            </a:extLst>
          </p:cNvPr>
          <p:cNvCxnSpPr>
            <a:cxnSpLocks/>
          </p:cNvCxnSpPr>
          <p:nvPr/>
        </p:nvCxnSpPr>
        <p:spPr bwMode="auto">
          <a:xfrm flipV="1">
            <a:off x="5148064" y="3867894"/>
            <a:ext cx="99109" cy="2089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E1EFCAD0-E2D5-4850-B7BD-03175EB623EE}"/>
              </a:ext>
            </a:extLst>
          </p:cNvPr>
          <p:cNvSpPr txBox="1"/>
          <p:nvPr/>
        </p:nvSpPr>
        <p:spPr>
          <a:xfrm>
            <a:off x="6634910" y="4080864"/>
            <a:ext cx="1903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Radiated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dispersive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motion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EF3A078-676C-49F8-A3E8-C18B0EC24AD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835435" y="3809936"/>
            <a:ext cx="262963" cy="30608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90022571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3538CA-2AED-4081-93D2-F3E0C6BB7A3D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Equilibrium emittance</a:t>
            </a:r>
            <a:endParaRPr 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04EF76-B323-4DDA-A05F-BA14D1322AA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19</a:t>
            </a:fld>
            <a:endParaRPr lang="it-IT" altLang="it-I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063722-DDFC-42D3-8DC5-332CD20419CB}"/>
              </a:ext>
            </a:extLst>
          </p:cNvPr>
          <p:cNvGrpSpPr/>
          <p:nvPr/>
        </p:nvGrpSpPr>
        <p:grpSpPr>
          <a:xfrm>
            <a:off x="4662064" y="2301418"/>
            <a:ext cx="2170507" cy="541067"/>
            <a:chOff x="269723" y="2561918"/>
            <a:chExt cx="2170507" cy="541067"/>
          </a:xfrm>
          <a:solidFill>
            <a:srgbClr val="FF0000"/>
          </a:solidFill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5B64E0-92DE-4759-82FA-CC243C192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723" y="2605745"/>
              <a:ext cx="845893" cy="434378"/>
            </a:xfrm>
            <a:prstGeom prst="rect">
              <a:avLst/>
            </a:prstGeom>
            <a:grpFill/>
            <a:ln w="9525">
              <a:solidFill>
                <a:srgbClr val="FF0000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D37222-3FF1-4225-85FB-F1B897987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5200" y="2561918"/>
              <a:ext cx="1265030" cy="541067"/>
            </a:xfrm>
            <a:prstGeom prst="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F66BA55-C6D0-4768-8F2B-701BF4212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74" t="63484" r="77147"/>
          <a:stretch/>
        </p:blipFill>
        <p:spPr>
          <a:xfrm>
            <a:off x="6883531" y="2301015"/>
            <a:ext cx="1025232" cy="541470"/>
          </a:xfrm>
          <a:prstGeom prst="rect">
            <a:avLst/>
          </a:prstGeom>
          <a:ln w="127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1762CDC-EFE1-4A7A-85C7-8E678CE55D68}"/>
              </a:ext>
            </a:extLst>
          </p:cNvPr>
          <p:cNvGrpSpPr/>
          <p:nvPr/>
        </p:nvGrpSpPr>
        <p:grpSpPr>
          <a:xfrm>
            <a:off x="5148064" y="2839419"/>
            <a:ext cx="3832191" cy="1601637"/>
            <a:chOff x="4846724" y="2804183"/>
            <a:chExt cx="3832191" cy="1601637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3034EDC-2B6B-4E5E-BCC0-5E924BA7980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456273" y="2804183"/>
              <a:ext cx="163334" cy="573526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61240C-0410-40E3-99DF-8120088AC60F}"/>
                </a:ext>
              </a:extLst>
            </p:cNvPr>
            <p:cNvSpPr txBox="1"/>
            <p:nvPr/>
          </p:nvSpPr>
          <p:spPr>
            <a:xfrm>
              <a:off x="4846724" y="3328602"/>
              <a:ext cx="3832191" cy="1077218"/>
            </a:xfrm>
            <a:prstGeom prst="rect">
              <a:avLst/>
            </a:prstGeom>
            <a:solidFill>
              <a:srgbClr val="00B05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This is driving world-wide upgrades to multi-bend lattices (4</a:t>
              </a:r>
              <a:r>
                <a:rPr lang="en-US" sz="1600" b="1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</a:t>
              </a:r>
              <a:r>
                <a:rPr lang="en-US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generation). Radiation is far more collimated and more intense – higher “brilliance”!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728049D-E6BC-4B74-90B1-2C1DD0233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117380"/>
            <a:ext cx="3787468" cy="556308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5C9F13B-BC02-4D12-A961-ED9AACF0C272}"/>
              </a:ext>
            </a:extLst>
          </p:cNvPr>
          <p:cNvSpPr/>
          <p:nvPr/>
        </p:nvSpPr>
        <p:spPr bwMode="auto">
          <a:xfrm>
            <a:off x="4712336" y="1592580"/>
            <a:ext cx="2267584" cy="853440"/>
          </a:xfrm>
          <a:custGeom>
            <a:avLst/>
            <a:gdLst>
              <a:gd name="connsiteX0" fmla="*/ 2160904 w 2247014"/>
              <a:gd name="connsiteY0" fmla="*/ 0 h 815340"/>
              <a:gd name="connsiteX1" fmla="*/ 2099944 w 2247014"/>
              <a:gd name="connsiteY1" fmla="*/ 274320 h 815340"/>
              <a:gd name="connsiteX2" fmla="*/ 796924 w 2247014"/>
              <a:gd name="connsiteY2" fmla="*/ 335280 h 815340"/>
              <a:gd name="connsiteX3" fmla="*/ 88264 w 2247014"/>
              <a:gd name="connsiteY3" fmla="*/ 518160 h 815340"/>
              <a:gd name="connsiteX4" fmla="*/ 34924 w 2247014"/>
              <a:gd name="connsiteY4" fmla="*/ 815340 h 81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014" h="815340">
                <a:moveTo>
                  <a:pt x="2160904" y="0"/>
                </a:moveTo>
                <a:cubicBezTo>
                  <a:pt x="2244089" y="109220"/>
                  <a:pt x="2327274" y="218440"/>
                  <a:pt x="2099944" y="274320"/>
                </a:cubicBezTo>
                <a:cubicBezTo>
                  <a:pt x="1872614" y="330200"/>
                  <a:pt x="1132204" y="294640"/>
                  <a:pt x="796924" y="335280"/>
                </a:cubicBezTo>
                <a:cubicBezTo>
                  <a:pt x="461644" y="375920"/>
                  <a:pt x="215264" y="438150"/>
                  <a:pt x="88264" y="518160"/>
                </a:cubicBezTo>
                <a:cubicBezTo>
                  <a:pt x="-38736" y="598170"/>
                  <a:pt x="-1906" y="706755"/>
                  <a:pt x="34924" y="81534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29E301-5106-4987-984B-7CAE7AC18CC2}"/>
              </a:ext>
            </a:extLst>
          </p:cNvPr>
          <p:cNvGrpSpPr/>
          <p:nvPr/>
        </p:nvGrpSpPr>
        <p:grpSpPr>
          <a:xfrm>
            <a:off x="395536" y="1059582"/>
            <a:ext cx="3960440" cy="3044081"/>
            <a:chOff x="395536" y="1059582"/>
            <a:chExt cx="3960440" cy="30440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802F1A-5266-42E2-9D0E-98F816B71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36" y="1059582"/>
              <a:ext cx="3960440" cy="278965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D5842B-B85D-4FB3-9675-4654EB90F50B}"/>
                </a:ext>
              </a:extLst>
            </p:cNvPr>
            <p:cNvSpPr txBox="1"/>
            <p:nvPr/>
          </p:nvSpPr>
          <p:spPr>
            <a:xfrm>
              <a:off x="1835696" y="3795886"/>
              <a:ext cx="1143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damping times</a:t>
              </a:r>
              <a:endPara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1770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FBAB0E9-1E4D-4D5F-B223-1655BF379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2</a:t>
            </a:fld>
            <a:endParaRPr lang="it-IT" altLang="it-IT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9861C3C0-472F-49B4-B5BD-4E1F789988A3}"/>
              </a:ext>
            </a:extLst>
          </p:cNvPr>
          <p:cNvSpPr/>
          <p:nvPr/>
        </p:nvSpPr>
        <p:spPr bwMode="auto">
          <a:xfrm>
            <a:off x="-1764704" y="972241"/>
            <a:ext cx="4373157" cy="3759749"/>
          </a:xfrm>
          <a:prstGeom prst="arc">
            <a:avLst>
              <a:gd name="adj1" fmla="val 16200000"/>
              <a:gd name="adj2" fmla="val 4108218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DED59E-02EE-4FC9-B8C9-233FB57DFD0B}"/>
              </a:ext>
            </a:extLst>
          </p:cNvPr>
          <p:cNvSpPr txBox="1"/>
          <p:nvPr/>
        </p:nvSpPr>
        <p:spPr>
          <a:xfrm>
            <a:off x="1619672" y="4130100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Conclusions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915566"/>
            <a:ext cx="5978179" cy="43768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Motivations to Synchrotron Light Sources</a:t>
            </a:r>
            <a:endParaRPr lang="en-US" sz="1800" dirty="0">
              <a:solidFill>
                <a:prstClr val="black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82D8E6-B780-448D-BAAA-410D56C35646}"/>
              </a:ext>
            </a:extLst>
          </p:cNvPr>
          <p:cNvSpPr txBox="1"/>
          <p:nvPr/>
        </p:nvSpPr>
        <p:spPr>
          <a:xfrm>
            <a:off x="2051720" y="1502582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Beam Energy</a:t>
            </a:r>
            <a:endParaRPr lang="en-US" sz="1800" dirty="0">
              <a:solidFill>
                <a:prstClr val="black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C365F7-56F2-49A3-B836-12423906A030}"/>
              </a:ext>
            </a:extLst>
          </p:cNvPr>
          <p:cNvSpPr txBox="1"/>
          <p:nvPr/>
        </p:nvSpPr>
        <p:spPr>
          <a:xfrm>
            <a:off x="2411760" y="2130418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</a:t>
            </a: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Magnetic Lattice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C365F7-56F2-49A3-B836-12423906A030}"/>
              </a:ext>
            </a:extLst>
          </p:cNvPr>
          <p:cNvSpPr txBox="1"/>
          <p:nvPr/>
        </p:nvSpPr>
        <p:spPr>
          <a:xfrm>
            <a:off x="2483768" y="2824672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</a:t>
            </a: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Diffraction-Limited Storage Rings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C365F7-56F2-49A3-B836-12423906A030}"/>
              </a:ext>
            </a:extLst>
          </p:cNvPr>
          <p:cNvSpPr txBox="1"/>
          <p:nvPr/>
        </p:nvSpPr>
        <p:spPr>
          <a:xfrm>
            <a:off x="2242020" y="3507854"/>
            <a:ext cx="5328592" cy="43768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</a:t>
            </a: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Accelerator Chain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79712" y="1419622"/>
            <a:ext cx="5615965" cy="3273079"/>
            <a:chOff x="2030306" y="1386903"/>
            <a:chExt cx="5615965" cy="327307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458965" y="1386903"/>
              <a:ext cx="4874471" cy="648072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710828" y="2014739"/>
              <a:ext cx="4874471" cy="648072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771800" y="2715766"/>
              <a:ext cx="4874471" cy="648072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580773" y="3435846"/>
              <a:ext cx="4874471" cy="648072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030306" y="4155926"/>
              <a:ext cx="4874471" cy="504056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87682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179512" y="915566"/>
            <a:ext cx="8496942" cy="9361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0FE660-C694-4D9D-AEEC-A4F13FFD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34638"/>
            <a:ext cx="6332856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Liouville’s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theorem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B8CD57-B2C8-4F6E-A375-9A1DD63F8F3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20</a:t>
            </a:fld>
            <a:endParaRPr lang="it-IT" altLang="it-IT"/>
          </a:p>
        </p:txBody>
      </p:sp>
      <p:sp>
        <p:nvSpPr>
          <p:cNvPr id="2" name="TextBox 1"/>
          <p:cNvSpPr txBox="1"/>
          <p:nvPr/>
        </p:nvSpPr>
        <p:spPr>
          <a:xfrm>
            <a:off x="251520" y="1025098"/>
            <a:ext cx="6792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The dynamics of a non-dissipative system obeys </a:t>
            </a:r>
            <a:r>
              <a:rPr lang="en-US" sz="16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Hamilton’s equations:</a:t>
            </a:r>
            <a:endParaRPr lang="it-IT" sz="16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83" b="60889"/>
          <a:stretch/>
        </p:blipFill>
        <p:spPr bwMode="auto">
          <a:xfrm>
            <a:off x="6977956" y="991415"/>
            <a:ext cx="546372" cy="40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33"/>
          <a:stretch/>
        </p:blipFill>
        <p:spPr bwMode="auto">
          <a:xfrm>
            <a:off x="7609268" y="989825"/>
            <a:ext cx="707148" cy="40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441108"/>
            <a:ext cx="8148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The </a:t>
            </a:r>
            <a:r>
              <a:rPr lang="en-US" sz="16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space area </a:t>
            </a:r>
            <a:r>
              <a:rPr lang="en-US" sz="1600" dirty="0">
                <a:solidFill>
                  <a:schemeClr val="tx1"/>
                </a:solidFill>
              </a:rPr>
              <a:t>(hyper-volume) in proximity of an orbit is a </a:t>
            </a:r>
            <a:r>
              <a:rPr lang="en-US" sz="16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constant of motion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9511" y="1945164"/>
            <a:ext cx="8496944" cy="1202650"/>
            <a:chOff x="179511" y="1945164"/>
            <a:chExt cx="8496944" cy="1202650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179511" y="1945164"/>
              <a:ext cx="8496943" cy="12026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520" y="1966650"/>
              <a:ext cx="84249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</a:rPr>
                <a:t>A storage ring is </a:t>
              </a:r>
              <a:r>
                <a:rPr lang="en-US" sz="16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not</a:t>
              </a:r>
              <a:r>
                <a:rPr lang="en-US" sz="1600" dirty="0">
                  <a:solidFill>
                    <a:schemeClr val="tx1"/>
                  </a:solidFill>
                </a:rPr>
                <a:t> a Hamiltonian system because of radiation emission and acceleration.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1520" y="2348176"/>
              <a:ext cx="5367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chemeClr val="tx1"/>
                  </a:solidFill>
                </a:rPr>
                <a:t>However</a:t>
              </a:r>
              <a:r>
                <a:rPr lang="en-US" sz="1600" dirty="0">
                  <a:solidFill>
                    <a:schemeClr val="tx1"/>
                  </a:solidFill>
                </a:rPr>
                <a:t>, it behaves </a:t>
              </a:r>
              <a:r>
                <a:rPr lang="en-US" sz="16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 if it were </a:t>
              </a:r>
              <a:r>
                <a:rPr lang="en-US" sz="1600" dirty="0">
                  <a:solidFill>
                    <a:schemeClr val="tx1"/>
                  </a:solidFill>
                </a:rPr>
                <a:t>a Hamiltonian system.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1520" y="2715766"/>
              <a:ext cx="5623655" cy="33855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 The “phase space” emittance is a constant of motion</a:t>
              </a:r>
              <a:endParaRPr lang="en-US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55488"/>
            <a:ext cx="2304256" cy="15697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79511" y="3219822"/>
            <a:ext cx="6264697" cy="1368152"/>
            <a:chOff x="179511" y="3219822"/>
            <a:chExt cx="6264697" cy="1368152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179511" y="3219822"/>
              <a:ext cx="6264697" cy="136815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0115" y="3241308"/>
              <a:ext cx="56480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</a:rPr>
                <a:t>A storage ring is </a:t>
              </a:r>
              <a:r>
                <a:rPr lang="en-US" sz="16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not</a:t>
              </a:r>
              <a:r>
                <a:rPr lang="en-US" sz="1600" dirty="0">
                  <a:solidFill>
                    <a:schemeClr val="tx1"/>
                  </a:solidFill>
                </a:rPr>
                <a:t> a </a:t>
              </a:r>
              <a:r>
                <a:rPr lang="en-US" sz="16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linear</a:t>
              </a:r>
              <a:r>
                <a:rPr lang="en-US" sz="1600" dirty="0">
                  <a:solidFill>
                    <a:schemeClr val="tx1"/>
                  </a:solidFill>
                </a:rPr>
                <a:t> system because of high order magnetic field components.</a:t>
              </a:r>
              <a:endParaRPr lang="it-IT" sz="16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0040" y="3795886"/>
              <a:ext cx="43042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chemeClr val="tx1"/>
                  </a:solidFill>
                </a:rPr>
                <a:t>However</a:t>
              </a:r>
              <a:r>
                <a:rPr lang="en-US" sz="1600" dirty="0">
                  <a:solidFill>
                    <a:schemeClr val="tx1"/>
                  </a:solidFill>
                </a:rPr>
                <a:t>, it behaves as a </a:t>
              </a:r>
              <a:r>
                <a:rPr lang="en-US" sz="16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linearized system</a:t>
              </a:r>
              <a:r>
                <a:rPr lang="en-US" sz="1600" dirty="0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3528" y="4155926"/>
              <a:ext cx="5343129" cy="338554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 The “statistical” emittance is a constant of motion</a:t>
              </a:r>
              <a:endParaRPr lang="en-US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1189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FBAB0E9-1E4D-4D5F-B223-1655BF379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21</a:t>
            </a:fld>
            <a:endParaRPr lang="it-IT" altLang="it-IT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9861C3C0-472F-49B4-B5BD-4E1F789988A3}"/>
              </a:ext>
            </a:extLst>
          </p:cNvPr>
          <p:cNvSpPr/>
          <p:nvPr/>
        </p:nvSpPr>
        <p:spPr bwMode="auto">
          <a:xfrm>
            <a:off x="-1764704" y="972241"/>
            <a:ext cx="4373157" cy="3759749"/>
          </a:xfrm>
          <a:prstGeom prst="arc">
            <a:avLst>
              <a:gd name="adj1" fmla="val 16200000"/>
              <a:gd name="adj2" fmla="val 4108218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DED59E-02EE-4FC9-B8C9-233FB57DFD0B}"/>
              </a:ext>
            </a:extLst>
          </p:cNvPr>
          <p:cNvSpPr txBox="1"/>
          <p:nvPr/>
        </p:nvSpPr>
        <p:spPr>
          <a:xfrm>
            <a:off x="1619672" y="4130100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Conclusions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915566"/>
            <a:ext cx="5978179" cy="43768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Motivations to Synchrotron Light Sources</a:t>
            </a:r>
            <a:endParaRPr lang="en-US" sz="1800" dirty="0">
              <a:solidFill>
                <a:prstClr val="black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82D8E6-B780-448D-BAAA-410D56C35646}"/>
              </a:ext>
            </a:extLst>
          </p:cNvPr>
          <p:cNvSpPr txBox="1"/>
          <p:nvPr/>
        </p:nvSpPr>
        <p:spPr>
          <a:xfrm>
            <a:off x="2051720" y="1502582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Beam Energy</a:t>
            </a:r>
            <a:endParaRPr lang="en-US" sz="1800" dirty="0">
              <a:solidFill>
                <a:prstClr val="black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C365F7-56F2-49A3-B836-12423906A030}"/>
              </a:ext>
            </a:extLst>
          </p:cNvPr>
          <p:cNvSpPr txBox="1"/>
          <p:nvPr/>
        </p:nvSpPr>
        <p:spPr>
          <a:xfrm>
            <a:off x="2411760" y="2130418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</a:t>
            </a: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Magnetic Lattice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C365F7-56F2-49A3-B836-12423906A030}"/>
              </a:ext>
            </a:extLst>
          </p:cNvPr>
          <p:cNvSpPr txBox="1"/>
          <p:nvPr/>
        </p:nvSpPr>
        <p:spPr>
          <a:xfrm>
            <a:off x="2483768" y="2824672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</a:t>
            </a: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Diffraction-Limited Storage Rings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C365F7-56F2-49A3-B836-12423906A030}"/>
              </a:ext>
            </a:extLst>
          </p:cNvPr>
          <p:cNvSpPr txBox="1"/>
          <p:nvPr/>
        </p:nvSpPr>
        <p:spPr>
          <a:xfrm>
            <a:off x="2242020" y="3507854"/>
            <a:ext cx="5328592" cy="43768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</a:t>
            </a: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Accelerator Chain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19672" y="915566"/>
            <a:ext cx="6004526" cy="3781581"/>
            <a:chOff x="1641745" y="878401"/>
            <a:chExt cx="6004526" cy="378158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458965" y="1275606"/>
              <a:ext cx="4874471" cy="75936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1641745" y="878401"/>
              <a:ext cx="4874471" cy="397205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771800" y="2067694"/>
              <a:ext cx="4874471" cy="648072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580773" y="3435846"/>
              <a:ext cx="4874471" cy="648072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030306" y="4155926"/>
              <a:ext cx="4874471" cy="504056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60516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DB07FF-B0ED-4E3B-9C37-E62C8B89773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22</a:t>
            </a:fld>
            <a:endParaRPr lang="it-IT" alt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99CA6-EA62-42B1-BB33-B6FC8E408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68"/>
          <a:stretch/>
        </p:blipFill>
        <p:spPr>
          <a:xfrm>
            <a:off x="251520" y="1451482"/>
            <a:ext cx="3213971" cy="3064484"/>
          </a:xfrm>
          <a:prstGeom prst="rect">
            <a:avLst/>
          </a:prstGeom>
          <a:ln w="2857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160177-E1EC-4DA5-A238-BEAAA1E50288}"/>
              </a:ext>
            </a:extLst>
          </p:cNvPr>
          <p:cNvSpPr txBox="1"/>
          <p:nvPr/>
        </p:nvSpPr>
        <p:spPr>
          <a:xfrm>
            <a:off x="5004048" y="740182"/>
            <a:ext cx="41115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From relatively sparse to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tight, dense, strong focusing lattices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47101F-5D40-4FCD-AF8B-FD0EF2250418}"/>
              </a:ext>
            </a:extLst>
          </p:cNvPr>
          <p:cNvGrpSpPr/>
          <p:nvPr/>
        </p:nvGrpSpPr>
        <p:grpSpPr>
          <a:xfrm>
            <a:off x="179512" y="1203598"/>
            <a:ext cx="4824536" cy="3340708"/>
            <a:chOff x="179512" y="1347613"/>
            <a:chExt cx="4824536" cy="306448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BF6BAFC6-6113-465E-881A-E78DCCE3EE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66" t="-2" r="-1" b="63142"/>
            <a:stretch/>
          </p:blipFill>
          <p:spPr bwMode="auto">
            <a:xfrm flipH="1">
              <a:off x="179512" y="1347613"/>
              <a:ext cx="4824536" cy="1152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A6FC56-8235-4875-A5E6-F5EDCDB60E6B}"/>
                </a:ext>
              </a:extLst>
            </p:cNvPr>
            <p:cNvSpPr/>
            <p:nvPr/>
          </p:nvSpPr>
          <p:spPr bwMode="auto">
            <a:xfrm>
              <a:off x="179512" y="2499742"/>
              <a:ext cx="4752528" cy="19123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77374E6-831A-43A7-9AE6-A447A9D0E0CD}"/>
              </a:ext>
            </a:extLst>
          </p:cNvPr>
          <p:cNvGrpSpPr/>
          <p:nvPr/>
        </p:nvGrpSpPr>
        <p:grpSpPr>
          <a:xfrm>
            <a:off x="5191654" y="1448309"/>
            <a:ext cx="3923928" cy="1963149"/>
            <a:chOff x="5191654" y="1448309"/>
            <a:chExt cx="3923928" cy="196314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601480-B229-419E-9922-11B7F2A9DCC4}"/>
                </a:ext>
              </a:extLst>
            </p:cNvPr>
            <p:cNvSpPr/>
            <p:nvPr/>
          </p:nvSpPr>
          <p:spPr>
            <a:xfrm>
              <a:off x="5191654" y="1995686"/>
              <a:ext cx="3923928" cy="1415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30188" indent="-230188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1"/>
                  </a:solidFill>
                </a:rPr>
                <a:t>Complex dipoles with transverse and/or longitudinal gradients</a:t>
              </a:r>
            </a:p>
            <a:p>
              <a:pPr marL="230188" indent="-230188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1"/>
                  </a:solidFill>
                </a:rPr>
                <a:t>Combined multipole magnets</a:t>
              </a:r>
            </a:p>
            <a:p>
              <a:pPr marL="230188" indent="-230188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1"/>
                  </a:solidFill>
                </a:rPr>
                <a:t>Fringe-field interference</a:t>
              </a:r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B7482B18-8EEA-4C19-9AA4-65D46EF5D9C3}"/>
                </a:ext>
              </a:extLst>
            </p:cNvPr>
            <p:cNvSpPr/>
            <p:nvPr/>
          </p:nvSpPr>
          <p:spPr bwMode="auto">
            <a:xfrm>
              <a:off x="6519755" y="1448309"/>
              <a:ext cx="1080120" cy="470664"/>
            </a:xfrm>
            <a:prstGeom prst="downArrow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FA9652-B97E-4FD3-9E39-2D8D246FE95A}"/>
              </a:ext>
            </a:extLst>
          </p:cNvPr>
          <p:cNvGrpSpPr/>
          <p:nvPr/>
        </p:nvGrpSpPr>
        <p:grpSpPr>
          <a:xfrm>
            <a:off x="5221452" y="3442477"/>
            <a:ext cx="3923928" cy="1224485"/>
            <a:chOff x="5221452" y="3442477"/>
            <a:chExt cx="3923928" cy="1224485"/>
          </a:xfrm>
        </p:grpSpPr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C5E91C8F-1A62-48BD-A659-A04829042FAD}"/>
                </a:ext>
              </a:extLst>
            </p:cNvPr>
            <p:cNvSpPr/>
            <p:nvPr/>
          </p:nvSpPr>
          <p:spPr bwMode="auto">
            <a:xfrm>
              <a:off x="6510209" y="3442477"/>
              <a:ext cx="1080120" cy="470664"/>
            </a:xfrm>
            <a:prstGeom prst="downArrow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BBE1B3-97BF-4EB8-BB43-D871D2314637}"/>
                </a:ext>
              </a:extLst>
            </p:cNvPr>
            <p:cNvSpPr/>
            <p:nvPr/>
          </p:nvSpPr>
          <p:spPr>
            <a:xfrm>
              <a:off x="5221452" y="3989854"/>
              <a:ext cx="392392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30188" indent="-230188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dirty="0">
                  <a:solidFill>
                    <a:schemeClr val="tx1"/>
                  </a:solidFill>
                </a:rPr>
                <a:t>3-D “AI”-driven optimization of magnets design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19890304-E339-4376-87F0-3E6E4272E54C}"/>
              </a:ext>
            </a:extLst>
          </p:cNvPr>
          <p:cNvSpPr/>
          <p:nvPr/>
        </p:nvSpPr>
        <p:spPr bwMode="auto">
          <a:xfrm>
            <a:off x="1781996" y="845143"/>
            <a:ext cx="2213940" cy="415298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26D62B6-4FAA-4AB3-8CD0-98C57BE4B570}"/>
                  </a:ext>
                </a:extLst>
              </p:cNvPr>
              <p:cNvSpPr/>
              <p:nvPr/>
            </p:nvSpPr>
            <p:spPr>
              <a:xfrm>
                <a:off x="1691680" y="836768"/>
                <a:ext cx="2375907" cy="438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𝑒𝑞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∝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𝐹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𝑘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)</m:t>
                      </m:r>
                      <m:f>
                        <m:fPr>
                          <m:type m:val="lin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26D62B6-4FAA-4AB3-8CD0-98C57BE4B5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836768"/>
                <a:ext cx="2375907" cy="438838"/>
              </a:xfrm>
              <a:prstGeom prst="rect">
                <a:avLst/>
              </a:prstGeom>
              <a:blipFill>
                <a:blip r:embed="rId6"/>
                <a:stretch>
                  <a:fillRect t="-102778" r="-14653" b="-1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5F3F3646-A924-46C6-B623-61051F1445BD}"/>
              </a:ext>
            </a:extLst>
          </p:cNvPr>
          <p:cNvGrpSpPr/>
          <p:nvPr/>
        </p:nvGrpSpPr>
        <p:grpSpPr>
          <a:xfrm>
            <a:off x="193097" y="2515028"/>
            <a:ext cx="4891296" cy="2243683"/>
            <a:chOff x="193097" y="2515028"/>
            <a:chExt cx="4891296" cy="22436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EFB979A-5ED0-4414-96D6-103D95EAD9C3}"/>
                </a:ext>
              </a:extLst>
            </p:cNvPr>
            <p:cNvGrpSpPr/>
            <p:nvPr/>
          </p:nvGrpSpPr>
          <p:grpSpPr>
            <a:xfrm>
              <a:off x="3031790" y="2720062"/>
              <a:ext cx="2052603" cy="1824244"/>
              <a:chOff x="3031790" y="2720062"/>
              <a:chExt cx="2052603" cy="182424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E17137A-401E-40E4-82EE-8E0F126D45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3733"/>
              <a:stretch/>
            </p:blipFill>
            <p:spPr>
              <a:xfrm>
                <a:off x="3031790" y="3056179"/>
                <a:ext cx="2052603" cy="148812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142EC5-015F-4371-B00E-D7ECB10E962B}"/>
                  </a:ext>
                </a:extLst>
              </p:cNvPr>
              <p:cNvSpPr txBox="1"/>
              <p:nvPr/>
            </p:nvSpPr>
            <p:spPr>
              <a:xfrm>
                <a:off x="3361318" y="2720062"/>
                <a:ext cx="15359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COMPLEX BEND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D1859B-8379-4AC8-9C56-DD5425E052CA}"/>
                </a:ext>
              </a:extLst>
            </p:cNvPr>
            <p:cNvGrpSpPr/>
            <p:nvPr/>
          </p:nvGrpSpPr>
          <p:grpSpPr>
            <a:xfrm>
              <a:off x="193097" y="2515028"/>
              <a:ext cx="3005299" cy="2144954"/>
              <a:chOff x="53669" y="2499742"/>
              <a:chExt cx="3005299" cy="2144954"/>
            </a:xfrm>
          </p:grpSpPr>
          <p:pic>
            <p:nvPicPr>
              <p:cNvPr id="19" name="Picture 18" descr="C:\Users\lebec\Documents\Communication\Presentations\APAC\2014-10\Figure\DQ1-B SUR GIRDER-lr.png">
                <a:extLst>
                  <a:ext uri="{FF2B5EF4-FFF2-40B4-BE49-F238E27FC236}">
                    <a16:creationId xmlns:a16="http://schemas.microsoft.com/office/drawing/2014/main" id="{E807E2EA-E324-44B9-B319-DF52FE4A19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3669" y="2499742"/>
                <a:ext cx="2483404" cy="2144954"/>
              </a:xfrm>
              <a:prstGeom prst="rect">
                <a:avLst/>
              </a:prstGeom>
              <a:noFill/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F771C03-582B-4D5A-803D-E53491C30C94}"/>
                  </a:ext>
                </a:extLst>
              </p:cNvPr>
              <p:cNvSpPr txBox="1"/>
              <p:nvPr/>
            </p:nvSpPr>
            <p:spPr>
              <a:xfrm>
                <a:off x="1612738" y="2499742"/>
                <a:ext cx="14462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DIPOLE–QUAD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691E9D-5563-48EF-B45F-31361A01B2C7}"/>
                </a:ext>
              </a:extLst>
            </p:cNvPr>
            <p:cNvSpPr txBox="1"/>
            <p:nvPr/>
          </p:nvSpPr>
          <p:spPr>
            <a:xfrm>
              <a:off x="2051720" y="4389379"/>
              <a:ext cx="1476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i="1" dirty="0">
                  <a:solidFill>
                    <a:schemeClr val="bg2">
                      <a:lumMod val="25000"/>
                    </a:schemeClr>
                  </a:solidFill>
                </a:rPr>
                <a:t>Courtesy I. </a:t>
              </a:r>
              <a:r>
                <a:rPr lang="en-US" sz="900" b="1" i="1" dirty="0" err="1">
                  <a:solidFill>
                    <a:schemeClr val="bg2">
                      <a:lumMod val="25000"/>
                    </a:schemeClr>
                  </a:solidFill>
                </a:rPr>
                <a:t>Cudin</a:t>
              </a:r>
              <a:r>
                <a:rPr lang="en-US" sz="900" b="1" i="1" dirty="0">
                  <a:solidFill>
                    <a:schemeClr val="bg2">
                      <a:lumMod val="25000"/>
                    </a:schemeClr>
                  </a:solidFill>
                </a:rPr>
                <a:t>,             G. Le Bec, T. </a:t>
              </a:r>
              <a:r>
                <a:rPr lang="en-US" sz="900" b="1" i="1" dirty="0" err="1">
                  <a:solidFill>
                    <a:schemeClr val="bg2">
                      <a:lumMod val="25000"/>
                    </a:schemeClr>
                  </a:solidFill>
                </a:rPr>
                <a:t>Shaftan</a:t>
              </a:r>
              <a:endParaRPr lang="en-US" sz="900" b="1" i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9F98C60B-FFC6-4B69-BBB9-421908D59FC8}"/>
              </a:ext>
            </a:extLst>
          </p:cNvPr>
          <p:cNvSpPr txBox="1">
            <a:spLocks/>
          </p:cNvSpPr>
          <p:nvPr/>
        </p:nvSpPr>
        <p:spPr>
          <a:xfrm>
            <a:off x="2677794" y="122087"/>
            <a:ext cx="6332856" cy="636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74054" tIns="37027" rIns="74054" bIns="37027" anchor="ctr"/>
          <a:lstStyle>
            <a:lvl1pPr algn="l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36262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0649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7672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4695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Multi-bend lattices</a:t>
            </a:r>
            <a:endParaRPr lang="en-US" sz="2400" b="1" kern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2956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B69E5EC-78FF-44B6-80C8-6BCFBD6EBEC5}"/>
              </a:ext>
            </a:extLst>
          </p:cNvPr>
          <p:cNvGrpSpPr/>
          <p:nvPr/>
        </p:nvGrpSpPr>
        <p:grpSpPr>
          <a:xfrm>
            <a:off x="1146017" y="898529"/>
            <a:ext cx="5865451" cy="3889196"/>
            <a:chOff x="432556" y="1059582"/>
            <a:chExt cx="5599958" cy="36724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68FDF8-2896-4130-A45C-2BC9B6DDC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91"/>
            <a:stretch/>
          </p:blipFill>
          <p:spPr>
            <a:xfrm>
              <a:off x="432556" y="1059582"/>
              <a:ext cx="5482702" cy="3562016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4CCB98-514E-433B-A73D-ACC4B83FCF99}"/>
                </a:ext>
              </a:extLst>
            </p:cNvPr>
            <p:cNvSpPr/>
            <p:nvPr/>
          </p:nvSpPr>
          <p:spPr bwMode="auto">
            <a:xfrm>
              <a:off x="5220072" y="4299942"/>
              <a:ext cx="812442" cy="4320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0599FB-E7E2-48B0-A9BB-F1340ACCA10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23</a:t>
            </a:fld>
            <a:endParaRPr lang="it-IT" alt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6959E-8A45-450F-96CD-5F8CC4E26445}"/>
              </a:ext>
            </a:extLst>
          </p:cNvPr>
          <p:cNvSpPr txBox="1"/>
          <p:nvPr/>
        </p:nvSpPr>
        <p:spPr>
          <a:xfrm>
            <a:off x="5879668" y="3634961"/>
            <a:ext cx="132741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4</a:t>
            </a:r>
            <a:r>
              <a:rPr lang="en-US" sz="1200" b="1" baseline="30000" dirty="0">
                <a:solidFill>
                  <a:srgbClr val="FF0000"/>
                </a:solidFill>
              </a:rPr>
              <a:t>th</a:t>
            </a:r>
            <a:r>
              <a:rPr lang="en-US" sz="1200" b="1" dirty="0">
                <a:solidFill>
                  <a:srgbClr val="FF0000"/>
                </a:solidFill>
              </a:rPr>
              <a:t> generation: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MBA + RB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A53E73-9528-4735-882C-CF4098AA0488}"/>
              </a:ext>
            </a:extLst>
          </p:cNvPr>
          <p:cNvSpPr txBox="1"/>
          <p:nvPr/>
        </p:nvSpPr>
        <p:spPr>
          <a:xfrm>
            <a:off x="4060749" y="1258569"/>
            <a:ext cx="232518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3</a:t>
            </a:r>
            <a:r>
              <a:rPr lang="en-US" sz="1200" b="1" baseline="30000" dirty="0">
                <a:solidFill>
                  <a:srgbClr val="002060"/>
                </a:solidFill>
              </a:rPr>
              <a:t>rd</a:t>
            </a:r>
            <a:r>
              <a:rPr lang="en-US" sz="1200" b="1" dirty="0">
                <a:solidFill>
                  <a:srgbClr val="002060"/>
                </a:solidFill>
              </a:rPr>
              <a:t> generation: DBA, TBA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DED9EB-D5E3-44CD-AFC0-EDD725525B68}"/>
              </a:ext>
            </a:extLst>
          </p:cNvPr>
          <p:cNvSpPr txBox="1"/>
          <p:nvPr/>
        </p:nvSpPr>
        <p:spPr>
          <a:xfrm>
            <a:off x="986675" y="877753"/>
            <a:ext cx="473145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tx1"/>
                </a:solidFill>
              </a:rPr>
              <a:t>10</a:t>
            </a:r>
            <a:r>
              <a:rPr lang="en-US" sz="1050" baseline="30000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1175BE-19BF-4D59-A3C6-E37021EE25E8}"/>
              </a:ext>
            </a:extLst>
          </p:cNvPr>
          <p:cNvSpPr txBox="1"/>
          <p:nvPr/>
        </p:nvSpPr>
        <p:spPr>
          <a:xfrm>
            <a:off x="971600" y="1493894"/>
            <a:ext cx="473145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tx1"/>
                </a:solidFill>
              </a:rPr>
              <a:t>10</a:t>
            </a:r>
            <a:r>
              <a:rPr lang="en-US" sz="1050" baseline="30000" dirty="0">
                <a:solidFill>
                  <a:schemeClr val="tx1"/>
                </a:solidFill>
              </a:rPr>
              <a:t>-6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87CCA7-767A-4A3F-B7FE-74A25D6B0F2E}"/>
              </a:ext>
            </a:extLst>
          </p:cNvPr>
          <p:cNvSpPr txBox="1"/>
          <p:nvPr/>
        </p:nvSpPr>
        <p:spPr>
          <a:xfrm>
            <a:off x="971600" y="2205770"/>
            <a:ext cx="473145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tx1"/>
                </a:solidFill>
              </a:rPr>
              <a:t>10</a:t>
            </a:r>
            <a:r>
              <a:rPr lang="en-US" sz="1050" baseline="30000" dirty="0">
                <a:solidFill>
                  <a:schemeClr val="tx1"/>
                </a:solidFill>
              </a:rPr>
              <a:t>-7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DF8320-E3FA-4CCD-A459-137C1D690BC3}"/>
              </a:ext>
            </a:extLst>
          </p:cNvPr>
          <p:cNvSpPr txBox="1"/>
          <p:nvPr/>
        </p:nvSpPr>
        <p:spPr>
          <a:xfrm>
            <a:off x="971600" y="2874399"/>
            <a:ext cx="473145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tx1"/>
                </a:solidFill>
              </a:rPr>
              <a:t>10</a:t>
            </a:r>
            <a:r>
              <a:rPr lang="en-US" sz="1050" baseline="30000" dirty="0">
                <a:solidFill>
                  <a:schemeClr val="tx1"/>
                </a:solidFill>
              </a:rPr>
              <a:t>-8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9402FF-321A-4BA3-AAB2-4290A98E063D}"/>
              </a:ext>
            </a:extLst>
          </p:cNvPr>
          <p:cNvSpPr txBox="1"/>
          <p:nvPr/>
        </p:nvSpPr>
        <p:spPr>
          <a:xfrm>
            <a:off x="971600" y="3563805"/>
            <a:ext cx="473145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tx1"/>
                </a:solidFill>
              </a:rPr>
              <a:t>10</a:t>
            </a:r>
            <a:r>
              <a:rPr lang="en-US" sz="1050" baseline="30000" dirty="0">
                <a:solidFill>
                  <a:schemeClr val="tx1"/>
                </a:solidFill>
              </a:rPr>
              <a:t>-9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51196C-C64C-4E63-BCAE-386AD631A429}"/>
              </a:ext>
            </a:extLst>
          </p:cNvPr>
          <p:cNvSpPr txBox="1"/>
          <p:nvPr/>
        </p:nvSpPr>
        <p:spPr>
          <a:xfrm>
            <a:off x="971600" y="4210897"/>
            <a:ext cx="473145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tx1"/>
                </a:solidFill>
              </a:rPr>
              <a:t>10</a:t>
            </a:r>
            <a:r>
              <a:rPr lang="en-US" sz="1050" baseline="30000" dirty="0">
                <a:solidFill>
                  <a:schemeClr val="tx1"/>
                </a:solidFill>
              </a:rPr>
              <a:t>-10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45B1B4-CD11-4EB6-A397-1AE3E2DF759F}"/>
                  </a:ext>
                </a:extLst>
              </p:cNvPr>
              <p:cNvSpPr/>
              <p:nvPr/>
            </p:nvSpPr>
            <p:spPr>
              <a:xfrm rot="16200000">
                <a:off x="191417" y="2568307"/>
                <a:ext cx="161088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/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[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45B1B4-CD11-4EB6-A397-1AE3E2DF75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91417" y="2568307"/>
                <a:ext cx="1610889" cy="338554"/>
              </a:xfrm>
              <a:prstGeom prst="rect">
                <a:avLst/>
              </a:prstGeom>
              <a:blipFill>
                <a:blip r:embed="rId3"/>
                <a:stretch>
                  <a:fillRect r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4508715" y="4333606"/>
            <a:ext cx="2078814" cy="299601"/>
            <a:chOff x="6813666" y="2920221"/>
            <a:chExt cx="2078814" cy="29960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7FA855-D8EF-4E1E-97DD-9CC5F3DAFD72}"/>
                </a:ext>
              </a:extLst>
            </p:cNvPr>
            <p:cNvSpPr txBox="1"/>
            <p:nvPr/>
          </p:nvSpPr>
          <p:spPr>
            <a:xfrm>
              <a:off x="7801600" y="2920221"/>
              <a:ext cx="9621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Higher E</a:t>
              </a:r>
              <a:r>
                <a:rPr lang="en-US" sz="1200" b="1" baseline="-250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ph</a:t>
              </a:r>
              <a:r>
                <a:rPr lang="en-US" sz="12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>
              <a:off x="6813666" y="3219822"/>
              <a:ext cx="2078814" cy="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1998B0C-AF04-47FB-BAA5-01330A72FB6E}"/>
              </a:ext>
            </a:extLst>
          </p:cNvPr>
          <p:cNvGrpSpPr/>
          <p:nvPr/>
        </p:nvGrpSpPr>
        <p:grpSpPr>
          <a:xfrm>
            <a:off x="5496649" y="807221"/>
            <a:ext cx="1448153" cy="394980"/>
            <a:chOff x="5689749" y="654814"/>
            <a:chExt cx="1448153" cy="39498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7FD24B6-E92A-421A-AA5E-9B65892EB819}"/>
                </a:ext>
              </a:extLst>
            </p:cNvPr>
            <p:cNvSpPr/>
            <p:nvPr/>
          </p:nvSpPr>
          <p:spPr bwMode="auto">
            <a:xfrm>
              <a:off x="5730666" y="667527"/>
              <a:ext cx="1366318" cy="36004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4AF5E845-0CBC-4E5C-B942-4BCADF56E7CC}"/>
                    </a:ext>
                  </a:extLst>
                </p:cNvPr>
                <p:cNvSpPr/>
                <p:nvPr/>
              </p:nvSpPr>
              <p:spPr>
                <a:xfrm>
                  <a:off x="5689749" y="654814"/>
                  <a:ext cx="1448153" cy="3949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∝</m:t>
                        </m:r>
                        <m:f>
                          <m:fPr>
                            <m:type m:val="lin"/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sub>
                              <m:sup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3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4AF5E845-0CBC-4E5C-B942-4BCADF56E7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9749" y="654814"/>
                  <a:ext cx="1448153" cy="394980"/>
                </a:xfrm>
                <a:prstGeom prst="rect">
                  <a:avLst/>
                </a:prstGeom>
                <a:blipFill>
                  <a:blip r:embed="rId4"/>
                  <a:stretch>
                    <a:fillRect t="-104615" r="-20168" b="-16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D78FC4C-FF5C-48D0-9FE9-ED88C1689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579" y="1502858"/>
            <a:ext cx="1453903" cy="12932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BF9190A-6D85-4761-AB70-90E7DF017943}"/>
              </a:ext>
            </a:extLst>
          </p:cNvPr>
          <p:cNvGrpSpPr/>
          <p:nvPr/>
        </p:nvGrpSpPr>
        <p:grpSpPr>
          <a:xfrm>
            <a:off x="1905618" y="1956976"/>
            <a:ext cx="1368152" cy="1008112"/>
            <a:chOff x="755576" y="2067694"/>
            <a:chExt cx="1368152" cy="1008112"/>
          </a:xfrm>
        </p:grpSpPr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EBF9528C-DC70-404B-A0FA-37641C749368}"/>
                </a:ext>
              </a:extLst>
            </p:cNvPr>
            <p:cNvSpPr/>
            <p:nvPr/>
          </p:nvSpPr>
          <p:spPr bwMode="auto">
            <a:xfrm>
              <a:off x="1785173" y="2067694"/>
              <a:ext cx="338555" cy="1008112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05831F-D1D5-4DCC-A20E-901C8CEA0C76}"/>
                </a:ext>
              </a:extLst>
            </p:cNvPr>
            <p:cNvSpPr txBox="1"/>
            <p:nvPr/>
          </p:nvSpPr>
          <p:spPr>
            <a:xfrm>
              <a:off x="755576" y="2283718"/>
              <a:ext cx="11368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030A0"/>
                  </a:solidFill>
                </a:rPr>
                <a:t>magnets</a:t>
              </a:r>
            </a:p>
            <a:p>
              <a:pPr algn="ctr"/>
              <a:r>
                <a:rPr lang="en-US" sz="1400" b="1" dirty="0">
                  <a:solidFill>
                    <a:srgbClr val="7030A0"/>
                  </a:solidFill>
                </a:rPr>
                <a:t>technology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196824C-F9F1-4179-8B32-93E8D07272DA}"/>
              </a:ext>
            </a:extLst>
          </p:cNvPr>
          <p:cNvSpPr txBox="1"/>
          <p:nvPr/>
        </p:nvSpPr>
        <p:spPr>
          <a:xfrm>
            <a:off x="1619672" y="4341702"/>
            <a:ext cx="1513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>
                <a:solidFill>
                  <a:schemeClr val="bg2">
                    <a:lumMod val="25000"/>
                  </a:schemeClr>
                </a:solidFill>
              </a:rPr>
              <a:t>Courtesy L. </a:t>
            </a:r>
            <a:r>
              <a:rPr lang="en-US" sz="1000" b="1" i="1" dirty="0" err="1">
                <a:solidFill>
                  <a:schemeClr val="bg2">
                    <a:lumMod val="25000"/>
                  </a:schemeClr>
                </a:solidFill>
              </a:rPr>
              <a:t>Hoummi</a:t>
            </a:r>
            <a:endParaRPr lang="en-US" sz="10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33C6720-5EDE-44B9-AC8A-64AB31FC5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983" y="2810028"/>
            <a:ext cx="1444708" cy="1293252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9F98C60B-FFC6-4B69-BBB9-421908D59FC8}"/>
              </a:ext>
            </a:extLst>
          </p:cNvPr>
          <p:cNvSpPr txBox="1">
            <a:spLocks/>
          </p:cNvSpPr>
          <p:nvPr/>
        </p:nvSpPr>
        <p:spPr>
          <a:xfrm>
            <a:off x="2677794" y="122087"/>
            <a:ext cx="6332856" cy="636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74054" tIns="37027" rIns="74054" bIns="37027" anchor="ctr"/>
          <a:lstStyle>
            <a:lvl1pPr algn="l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36262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0649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7672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4695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Emittance landscape</a:t>
            </a:r>
            <a:endParaRPr lang="en-US" sz="2400" b="1" kern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09431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2A6E63-3AD2-4492-BE4A-25B93388EC6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24</a:t>
            </a:fld>
            <a:endParaRPr lang="it-IT" alt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055FDD7-BBCB-41FB-9810-07331F76065C}"/>
                  </a:ext>
                </a:extLst>
              </p:cNvPr>
              <p:cNvSpPr/>
              <p:nvPr/>
            </p:nvSpPr>
            <p:spPr>
              <a:xfrm>
                <a:off x="2937263" y="1231942"/>
                <a:ext cx="3090205" cy="79002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055FDD7-BBCB-41FB-9810-07331F7606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263" y="1231942"/>
                <a:ext cx="3090205" cy="7900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8960D5CE-D4D4-4BEE-B717-6892474B68D3}"/>
              </a:ext>
            </a:extLst>
          </p:cNvPr>
          <p:cNvGrpSpPr/>
          <p:nvPr/>
        </p:nvGrpSpPr>
        <p:grpSpPr>
          <a:xfrm>
            <a:off x="2644044" y="780078"/>
            <a:ext cx="2812792" cy="523872"/>
            <a:chOff x="2644044" y="780078"/>
            <a:chExt cx="2812792" cy="523872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DD554C7-B70B-4898-92BE-AECD0532351A}"/>
                </a:ext>
              </a:extLst>
            </p:cNvPr>
            <p:cNvSpPr/>
            <p:nvPr/>
          </p:nvSpPr>
          <p:spPr bwMode="auto">
            <a:xfrm>
              <a:off x="3732282" y="1148886"/>
              <a:ext cx="936104" cy="155064"/>
            </a:xfrm>
            <a:custGeom>
              <a:avLst/>
              <a:gdLst>
                <a:gd name="connsiteX0" fmla="*/ 4997 w 884420"/>
                <a:gd name="connsiteY0" fmla="*/ 394741 h 394741"/>
                <a:gd name="connsiteX1" fmla="*/ 0 w 884420"/>
                <a:gd name="connsiteY1" fmla="*/ 0 h 394741"/>
                <a:gd name="connsiteX2" fmla="*/ 879423 w 884420"/>
                <a:gd name="connsiteY2" fmla="*/ 0 h 394741"/>
                <a:gd name="connsiteX3" fmla="*/ 884420 w 884420"/>
                <a:gd name="connsiteY3" fmla="*/ 374754 h 394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420" h="394741">
                  <a:moveTo>
                    <a:pt x="4997" y="394741"/>
                  </a:moveTo>
                  <a:cubicBezTo>
                    <a:pt x="3331" y="263161"/>
                    <a:pt x="1666" y="131580"/>
                    <a:pt x="0" y="0"/>
                  </a:cubicBezTo>
                  <a:lnTo>
                    <a:pt x="879423" y="0"/>
                  </a:lnTo>
                  <a:cubicBezTo>
                    <a:pt x="881089" y="124918"/>
                    <a:pt x="882754" y="249836"/>
                    <a:pt x="884420" y="374754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B8B41F-F459-4575-B5D1-2BF66BD4F980}"/>
                </a:ext>
              </a:extLst>
            </p:cNvPr>
            <p:cNvSpPr txBox="1"/>
            <p:nvPr/>
          </p:nvSpPr>
          <p:spPr>
            <a:xfrm>
              <a:off x="2644044" y="780078"/>
              <a:ext cx="28127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</a:rPr>
                <a:t>Stronger field by shorter poles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083018A-8E94-4B59-9923-137DAEC88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6" y="699542"/>
            <a:ext cx="2812792" cy="19912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DD106D3-2983-49D8-85FF-63ECD80B3DDB}"/>
              </a:ext>
            </a:extLst>
          </p:cNvPr>
          <p:cNvGrpSpPr/>
          <p:nvPr/>
        </p:nvGrpSpPr>
        <p:grpSpPr>
          <a:xfrm>
            <a:off x="2854966" y="1466681"/>
            <a:ext cx="2088232" cy="1105069"/>
            <a:chOff x="2854966" y="1466681"/>
            <a:chExt cx="2088232" cy="1105069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1B9DF1E-6CE7-4A08-AAFA-A6B0B73CCFBD}"/>
                </a:ext>
              </a:extLst>
            </p:cNvPr>
            <p:cNvSpPr/>
            <p:nvPr/>
          </p:nvSpPr>
          <p:spPr bwMode="auto">
            <a:xfrm rot="16200000">
              <a:off x="3257619" y="1581305"/>
              <a:ext cx="373263" cy="144016"/>
            </a:xfrm>
            <a:custGeom>
              <a:avLst/>
              <a:gdLst>
                <a:gd name="connsiteX0" fmla="*/ 4997 w 884420"/>
                <a:gd name="connsiteY0" fmla="*/ 394741 h 394741"/>
                <a:gd name="connsiteX1" fmla="*/ 0 w 884420"/>
                <a:gd name="connsiteY1" fmla="*/ 0 h 394741"/>
                <a:gd name="connsiteX2" fmla="*/ 879423 w 884420"/>
                <a:gd name="connsiteY2" fmla="*/ 0 h 394741"/>
                <a:gd name="connsiteX3" fmla="*/ 884420 w 884420"/>
                <a:gd name="connsiteY3" fmla="*/ 374754 h 394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420" h="394741">
                  <a:moveTo>
                    <a:pt x="4997" y="394741"/>
                  </a:moveTo>
                  <a:cubicBezTo>
                    <a:pt x="3331" y="263161"/>
                    <a:pt x="1666" y="131580"/>
                    <a:pt x="0" y="0"/>
                  </a:cubicBezTo>
                  <a:lnTo>
                    <a:pt x="879423" y="0"/>
                  </a:lnTo>
                  <a:cubicBezTo>
                    <a:pt x="881089" y="124918"/>
                    <a:pt x="882754" y="249836"/>
                    <a:pt x="884420" y="374754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D09A8FA-ADDF-4C78-BBEA-BA38422025C9}"/>
                </a:ext>
              </a:extLst>
            </p:cNvPr>
            <p:cNvSpPr txBox="1"/>
            <p:nvPr/>
          </p:nvSpPr>
          <p:spPr>
            <a:xfrm>
              <a:off x="2854966" y="2048530"/>
              <a:ext cx="20882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</a:rPr>
                <a:t>Shorter poles permit lower beam energies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D459A77-B9D0-4A62-B7DB-D8D20D8DC77B}"/>
              </a:ext>
            </a:extLst>
          </p:cNvPr>
          <p:cNvGrpSpPr/>
          <p:nvPr/>
        </p:nvGrpSpPr>
        <p:grpSpPr>
          <a:xfrm>
            <a:off x="5445959" y="690744"/>
            <a:ext cx="3467854" cy="449200"/>
            <a:chOff x="5445959" y="690744"/>
            <a:chExt cx="3467854" cy="449200"/>
          </a:xfrm>
        </p:grpSpPr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0490B2FF-3328-489A-91EC-AB259C8E7E09}"/>
                </a:ext>
              </a:extLst>
            </p:cNvPr>
            <p:cNvSpPr/>
            <p:nvPr/>
          </p:nvSpPr>
          <p:spPr bwMode="auto">
            <a:xfrm>
              <a:off x="5445959" y="690744"/>
              <a:ext cx="670903" cy="449200"/>
            </a:xfrm>
            <a:prstGeom prst="rightArrow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8FFC0A-8F49-4B20-9264-95BF06A43FA1}"/>
                </a:ext>
              </a:extLst>
            </p:cNvPr>
            <p:cNvSpPr txBox="1"/>
            <p:nvPr/>
          </p:nvSpPr>
          <p:spPr>
            <a:xfrm>
              <a:off x="6185181" y="718666"/>
              <a:ext cx="272863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technological challenge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9711D1D-EB06-4916-BBAB-44DE27F59F5D}"/>
              </a:ext>
            </a:extLst>
          </p:cNvPr>
          <p:cNvGrpSpPr/>
          <p:nvPr/>
        </p:nvGrpSpPr>
        <p:grpSpPr>
          <a:xfrm>
            <a:off x="4879653" y="2114698"/>
            <a:ext cx="3223779" cy="445969"/>
            <a:chOff x="4879653" y="2114698"/>
            <a:chExt cx="3223779" cy="445969"/>
          </a:xfrm>
        </p:grpSpPr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D6C41D89-B84F-44F0-88B0-FEA889900E9B}"/>
                </a:ext>
              </a:extLst>
            </p:cNvPr>
            <p:cNvSpPr/>
            <p:nvPr/>
          </p:nvSpPr>
          <p:spPr bwMode="auto">
            <a:xfrm>
              <a:off x="4879653" y="2114698"/>
              <a:ext cx="700459" cy="445969"/>
            </a:xfrm>
            <a:prstGeom prst="rightArrow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29B08AC-568F-4E58-BE66-A649347CFBAA}"/>
                </a:ext>
              </a:extLst>
            </p:cNvPr>
            <p:cNvSpPr txBox="1"/>
            <p:nvPr/>
          </p:nvSpPr>
          <p:spPr>
            <a:xfrm>
              <a:off x="5652120" y="2117779"/>
              <a:ext cx="245131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energy &amp; cost saving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22CEC7B8-CCF1-4C0D-9DBD-89E22E1B9B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84" r="7381"/>
          <a:stretch/>
        </p:blipFill>
        <p:spPr>
          <a:xfrm>
            <a:off x="68159" y="771550"/>
            <a:ext cx="2343601" cy="187220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0CA6589-B623-4BA8-B320-A64CFD9076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019"/>
          <a:stretch/>
        </p:blipFill>
        <p:spPr>
          <a:xfrm>
            <a:off x="4589883" y="2758703"/>
            <a:ext cx="2224999" cy="20415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FFA009-DFFB-4465-BA37-035B756E7A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38" t="14272" r="46342"/>
          <a:stretch/>
        </p:blipFill>
        <p:spPr>
          <a:xfrm>
            <a:off x="4591621" y="4144990"/>
            <a:ext cx="1060499" cy="7071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5595008-E4FE-479E-B0CF-2C071F9D4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032" y="2746790"/>
            <a:ext cx="2224999" cy="205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6EA068-9168-49BA-A70D-AE9C5B743B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8" t="9492" r="14216" b="3719"/>
          <a:stretch/>
        </p:blipFill>
        <p:spPr>
          <a:xfrm>
            <a:off x="28023" y="2775249"/>
            <a:ext cx="2110887" cy="20468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Image 10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2DD7F7CD-FBE1-8539-913D-7BD055F8F7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9" r="11213" b="17298"/>
          <a:stretch/>
        </p:blipFill>
        <p:spPr>
          <a:xfrm>
            <a:off x="2133543" y="2765101"/>
            <a:ext cx="2286968" cy="20351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5727AB-9013-4CCB-A642-356A5D732F08}"/>
              </a:ext>
            </a:extLst>
          </p:cNvPr>
          <p:cNvSpPr txBox="1"/>
          <p:nvPr/>
        </p:nvSpPr>
        <p:spPr>
          <a:xfrm rot="19991779">
            <a:off x="857591" y="3824543"/>
            <a:ext cx="950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Compact </a:t>
            </a:r>
          </a:p>
          <a:p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APPLE-X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8AC675-FB39-437E-995F-3868CAD6F5C1}"/>
              </a:ext>
            </a:extLst>
          </p:cNvPr>
          <p:cNvSpPr txBox="1"/>
          <p:nvPr/>
        </p:nvSpPr>
        <p:spPr>
          <a:xfrm rot="20328547">
            <a:off x="2937939" y="2902554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8C7468-9CA6-44C6-B904-3584A555F261}"/>
              </a:ext>
            </a:extLst>
          </p:cNvPr>
          <p:cNvSpPr txBox="1"/>
          <p:nvPr/>
        </p:nvSpPr>
        <p:spPr>
          <a:xfrm>
            <a:off x="4552217" y="2729478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Superconducting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96AA47-5AEB-4796-B030-A5AAB0A351FD}"/>
              </a:ext>
            </a:extLst>
          </p:cNvPr>
          <p:cNvSpPr txBox="1"/>
          <p:nvPr/>
        </p:nvSpPr>
        <p:spPr>
          <a:xfrm>
            <a:off x="6865015" y="274679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A22C6E-8914-43A5-820D-F512142FC3D5}"/>
              </a:ext>
            </a:extLst>
          </p:cNvPr>
          <p:cNvSpPr txBox="1"/>
          <p:nvPr/>
        </p:nvSpPr>
        <p:spPr>
          <a:xfrm>
            <a:off x="4716016" y="2541553"/>
            <a:ext cx="45253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>
                <a:solidFill>
                  <a:schemeClr val="bg2">
                    <a:lumMod val="25000"/>
                  </a:schemeClr>
                </a:solidFill>
              </a:rPr>
              <a:t>Courtesy B. </a:t>
            </a:r>
            <a:r>
              <a:rPr lang="en-US" sz="1000" b="1" i="1" dirty="0" err="1">
                <a:solidFill>
                  <a:schemeClr val="bg2">
                    <a:lumMod val="25000"/>
                  </a:schemeClr>
                </a:solidFill>
              </a:rPr>
              <a:t>Diviacco</a:t>
            </a:r>
            <a:r>
              <a:rPr lang="en-US" sz="1000" b="1" i="1" dirty="0">
                <a:solidFill>
                  <a:schemeClr val="bg2">
                    <a:lumMod val="25000"/>
                  </a:schemeClr>
                </a:solidFill>
              </a:rPr>
              <a:t>, H. </a:t>
            </a:r>
            <a:r>
              <a:rPr lang="en-US" sz="1000" b="1" i="1" dirty="0" err="1">
                <a:solidFill>
                  <a:schemeClr val="bg2">
                    <a:lumMod val="25000"/>
                  </a:schemeClr>
                </a:solidFill>
              </a:rPr>
              <a:t>Tarawneh</a:t>
            </a:r>
            <a:r>
              <a:rPr lang="en-US" sz="1000" b="1" i="1" dirty="0">
                <a:solidFill>
                  <a:schemeClr val="bg2">
                    <a:lumMod val="25000"/>
                  </a:schemeClr>
                </a:solidFill>
              </a:rPr>
              <a:t>, M. </a:t>
            </a:r>
            <a:r>
              <a:rPr lang="en-US" sz="1000" b="1" i="1" dirty="0" err="1">
                <a:solidFill>
                  <a:schemeClr val="bg2">
                    <a:lumMod val="25000"/>
                  </a:schemeClr>
                </a:solidFill>
              </a:rPr>
              <a:t>Valleau</a:t>
            </a:r>
            <a:r>
              <a:rPr lang="en-US" sz="1000" b="1" i="1" dirty="0">
                <a:solidFill>
                  <a:schemeClr val="bg2">
                    <a:lumMod val="25000"/>
                  </a:schemeClr>
                </a:solidFill>
              </a:rPr>
              <a:t>, S. </a:t>
            </a:r>
            <a:r>
              <a:rPr lang="en-US" sz="1000" b="1" i="1" dirty="0" err="1">
                <a:solidFill>
                  <a:schemeClr val="bg2">
                    <a:lumMod val="25000"/>
                  </a:schemeClr>
                </a:solidFill>
              </a:rPr>
              <a:t>Casalbuoni</a:t>
            </a:r>
            <a:r>
              <a:rPr lang="en-US" sz="1000" b="1" i="1" dirty="0">
                <a:solidFill>
                  <a:schemeClr val="bg2">
                    <a:lumMod val="25000"/>
                  </a:schemeClr>
                </a:solidFill>
              </a:rPr>
              <a:t>, M. </a:t>
            </a:r>
            <a:r>
              <a:rPr lang="en-US" sz="1000" b="1" i="1" dirty="0" err="1">
                <a:solidFill>
                  <a:schemeClr val="bg2">
                    <a:lumMod val="25000"/>
                  </a:schemeClr>
                </a:solidFill>
              </a:rPr>
              <a:t>Calvi</a:t>
            </a:r>
            <a:r>
              <a:rPr lang="en-US" sz="1000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F98C60B-FFC6-4B69-BBB9-421908D59FC8}"/>
              </a:ext>
            </a:extLst>
          </p:cNvPr>
          <p:cNvSpPr txBox="1">
            <a:spLocks/>
          </p:cNvSpPr>
          <p:nvPr/>
        </p:nvSpPr>
        <p:spPr>
          <a:xfrm>
            <a:off x="2677794" y="122087"/>
            <a:ext cx="6332856" cy="636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74054" tIns="37027" rIns="74054" bIns="37027" anchor="ctr"/>
          <a:lstStyle>
            <a:lvl1pPr algn="l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36262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0649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7672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4695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Undulators</a:t>
            </a:r>
            <a:endParaRPr lang="en-US" sz="2400" b="1" kern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57382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25</a:t>
            </a:fld>
            <a:endParaRPr lang="it-IT" altLang="it-IT"/>
          </a:p>
        </p:txBody>
      </p:sp>
      <p:sp>
        <p:nvSpPr>
          <p:cNvPr id="4" name="AutoShape 4" descr="Blank World Map Images - Free Download on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3561" name="Picture 9" descr="File:World Map Blank - with blue sea.svg - Wikimedia Comm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3"/>
          <a:stretch/>
        </p:blipFill>
        <p:spPr bwMode="auto">
          <a:xfrm>
            <a:off x="251520" y="555526"/>
            <a:ext cx="867641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532347" y="3363049"/>
            <a:ext cx="2743509" cy="1364887"/>
            <a:chOff x="532347" y="3363049"/>
            <a:chExt cx="2743509" cy="1364887"/>
          </a:xfrm>
        </p:grpSpPr>
        <p:cxnSp>
          <p:nvCxnSpPr>
            <p:cNvPr id="6" name="Straight Connector 5"/>
            <p:cNvCxnSpPr>
              <a:cxnSpLocks/>
            </p:cNvCxnSpPr>
            <p:nvPr/>
          </p:nvCxnSpPr>
          <p:spPr bwMode="auto">
            <a:xfrm flipH="1">
              <a:off x="2195736" y="3651870"/>
              <a:ext cx="1080120" cy="277973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3562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347" y="3363049"/>
              <a:ext cx="1856579" cy="1364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4644008" y="843558"/>
            <a:ext cx="2808312" cy="1391804"/>
            <a:chOff x="4644008" y="843558"/>
            <a:chExt cx="2808312" cy="1391804"/>
          </a:xfrm>
        </p:grpSpPr>
        <p:cxnSp>
          <p:nvCxnSpPr>
            <p:cNvPr id="15" name="Straight Connector 14"/>
            <p:cNvCxnSpPr/>
            <p:nvPr/>
          </p:nvCxnSpPr>
          <p:spPr bwMode="auto">
            <a:xfrm flipV="1">
              <a:off x="4644008" y="1347614"/>
              <a:ext cx="864096" cy="18002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3563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843558"/>
              <a:ext cx="2088232" cy="1391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2564448" y="1779662"/>
            <a:ext cx="2211191" cy="1716742"/>
            <a:chOff x="2564448" y="1779662"/>
            <a:chExt cx="2211191" cy="1716742"/>
          </a:xfrm>
        </p:grpSpPr>
        <p:cxnSp>
          <p:nvCxnSpPr>
            <p:cNvPr id="18" name="Straight Connector 17"/>
            <p:cNvCxnSpPr>
              <a:cxnSpLocks/>
            </p:cNvCxnSpPr>
            <p:nvPr/>
          </p:nvCxnSpPr>
          <p:spPr bwMode="auto">
            <a:xfrm flipH="1">
              <a:off x="3831411" y="1779662"/>
              <a:ext cx="668582" cy="576064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3564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4448" y="2006253"/>
              <a:ext cx="2211191" cy="1490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9F98C60B-FFC6-4B69-BBB9-421908D59FC8}"/>
              </a:ext>
            </a:extLst>
          </p:cNvPr>
          <p:cNvSpPr txBox="1">
            <a:spLocks/>
          </p:cNvSpPr>
          <p:nvPr/>
        </p:nvSpPr>
        <p:spPr>
          <a:xfrm>
            <a:off x="2677794" y="122087"/>
            <a:ext cx="6332856" cy="636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74054" tIns="37027" rIns="74054" bIns="37027" anchor="ctr"/>
          <a:lstStyle>
            <a:lvl1pPr algn="l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36262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0649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7672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4695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4</a:t>
            </a:r>
            <a:r>
              <a:rPr lang="en-US" sz="2400" b="1" kern="0" baseline="30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</a:t>
            </a:r>
            <a:r>
              <a:rPr lang="en-US" sz="24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generation SRLS are running already!</a:t>
            </a:r>
            <a:endParaRPr lang="en-US" sz="1800" b="1" kern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598BC59-A7ED-486F-B156-A5C970A6C1D2}"/>
              </a:ext>
            </a:extLst>
          </p:cNvPr>
          <p:cNvGrpSpPr/>
          <p:nvPr/>
        </p:nvGrpSpPr>
        <p:grpSpPr>
          <a:xfrm>
            <a:off x="4562077" y="1794917"/>
            <a:ext cx="2307044" cy="1808648"/>
            <a:chOff x="4562077" y="1794917"/>
            <a:chExt cx="2307044" cy="1808648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7D21EA-8EFB-42E5-A61F-EE7711F7DAB7}"/>
                </a:ext>
              </a:extLst>
            </p:cNvPr>
            <p:cNvCxnSpPr/>
            <p:nvPr/>
          </p:nvCxnSpPr>
          <p:spPr bwMode="auto">
            <a:xfrm flipH="1" flipV="1">
              <a:off x="4562077" y="1794917"/>
              <a:ext cx="1306067" cy="905996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6" name="Picture 9">
              <a:extLst>
                <a:ext uri="{FF2B5EF4-FFF2-40B4-BE49-F238E27FC236}">
                  <a16:creationId xmlns:a16="http://schemas.microsoft.com/office/drawing/2014/main" id="{C91A5605-E592-4020-B5D6-26F2868CD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2969" y="2332826"/>
              <a:ext cx="1966152" cy="1270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656877-475D-4D51-839D-235F19C3F82E}"/>
              </a:ext>
            </a:extLst>
          </p:cNvPr>
          <p:cNvGrpSpPr/>
          <p:nvPr/>
        </p:nvGrpSpPr>
        <p:grpSpPr>
          <a:xfrm>
            <a:off x="216069" y="415564"/>
            <a:ext cx="2195691" cy="1508114"/>
            <a:chOff x="216069" y="415564"/>
            <a:chExt cx="2195691" cy="150811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7FE823F-E8A5-4D16-B19A-D2EE595BE22D}"/>
                </a:ext>
              </a:extLst>
            </p:cNvPr>
            <p:cNvCxnSpPr/>
            <p:nvPr/>
          </p:nvCxnSpPr>
          <p:spPr bwMode="auto">
            <a:xfrm>
              <a:off x="1890005" y="1347614"/>
              <a:ext cx="521755" cy="576064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9" name="Picture 1">
              <a:extLst>
                <a:ext uri="{FF2B5EF4-FFF2-40B4-BE49-F238E27FC236}">
                  <a16:creationId xmlns:a16="http://schemas.microsoft.com/office/drawing/2014/main" id="{620E102B-A56A-4FC9-8A93-E8574CF64C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44"/>
            <a:stretch/>
          </p:blipFill>
          <p:spPr bwMode="auto">
            <a:xfrm>
              <a:off x="216069" y="415564"/>
              <a:ext cx="2088232" cy="1374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56017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9F98C60B-FFC6-4B69-BBB9-421908D59FC8}"/>
              </a:ext>
            </a:extLst>
          </p:cNvPr>
          <p:cNvSpPr txBox="1">
            <a:spLocks/>
          </p:cNvSpPr>
          <p:nvPr/>
        </p:nvSpPr>
        <p:spPr>
          <a:xfrm>
            <a:off x="2677794" y="122087"/>
            <a:ext cx="6332856" cy="636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74054" tIns="37027" rIns="74054" bIns="37027" anchor="ctr"/>
          <a:lstStyle>
            <a:lvl1pPr algn="l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36262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0649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7672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4695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…and more are coming!</a:t>
            </a:r>
            <a:endParaRPr lang="en-US" sz="2000" b="1" kern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26</a:t>
            </a:fld>
            <a:endParaRPr lang="it-IT" altLang="it-IT"/>
          </a:p>
        </p:txBody>
      </p:sp>
      <p:sp>
        <p:nvSpPr>
          <p:cNvPr id="4" name="AutoShape 4" descr="Blank World Map Images - Free Download on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3561" name="Picture 9" descr="File:World Map Blank - with blue sea.svg - Wikimedia Comm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3"/>
          <a:stretch/>
        </p:blipFill>
        <p:spPr bwMode="auto">
          <a:xfrm>
            <a:off x="251520" y="555526"/>
            <a:ext cx="867641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22692" y="2067694"/>
            <a:ext cx="2161839" cy="1730922"/>
            <a:chOff x="22692" y="2067694"/>
            <a:chExt cx="2161839" cy="1730922"/>
          </a:xfrm>
        </p:grpSpPr>
        <p:cxnSp>
          <p:nvCxnSpPr>
            <p:cNvPr id="19" name="Straight Connector 18"/>
            <p:cNvCxnSpPr/>
            <p:nvPr/>
          </p:nvCxnSpPr>
          <p:spPr bwMode="auto">
            <a:xfrm flipV="1">
              <a:off x="1179442" y="2067694"/>
              <a:ext cx="440230" cy="831048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92" y="2469097"/>
              <a:ext cx="2161839" cy="1329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6804248" y="215019"/>
            <a:ext cx="2219831" cy="1708659"/>
            <a:chOff x="6804248" y="215019"/>
            <a:chExt cx="2219831" cy="1708659"/>
          </a:xfrm>
        </p:grpSpPr>
        <p:cxnSp>
          <p:nvCxnSpPr>
            <p:cNvPr id="15" name="Straight Connector 14"/>
            <p:cNvCxnSpPr/>
            <p:nvPr/>
          </p:nvCxnSpPr>
          <p:spPr bwMode="auto">
            <a:xfrm flipH="1">
              <a:off x="6948264" y="987574"/>
              <a:ext cx="432048" cy="936104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458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15019"/>
              <a:ext cx="2219831" cy="1448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6804248" y="2139702"/>
            <a:ext cx="2267111" cy="2558789"/>
            <a:chOff x="6804248" y="2139702"/>
            <a:chExt cx="2267111" cy="2558789"/>
          </a:xfrm>
        </p:grpSpPr>
        <p:cxnSp>
          <p:nvCxnSpPr>
            <p:cNvPr id="18" name="Straight Connector 17"/>
            <p:cNvCxnSpPr/>
            <p:nvPr/>
          </p:nvCxnSpPr>
          <p:spPr bwMode="auto">
            <a:xfrm>
              <a:off x="7236296" y="2139702"/>
              <a:ext cx="576064" cy="1162454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458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898741"/>
              <a:ext cx="2267111" cy="179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3404331" y="1851670"/>
            <a:ext cx="2180116" cy="2459873"/>
            <a:chOff x="3404331" y="1851670"/>
            <a:chExt cx="2180116" cy="2459873"/>
          </a:xfrm>
        </p:grpSpPr>
        <p:cxnSp>
          <p:nvCxnSpPr>
            <p:cNvPr id="45" name="Straight Connector 44"/>
            <p:cNvCxnSpPr/>
            <p:nvPr/>
          </p:nvCxnSpPr>
          <p:spPr bwMode="auto">
            <a:xfrm flipH="1">
              <a:off x="4551320" y="1851670"/>
              <a:ext cx="92688" cy="1282186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4587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331" y="2874037"/>
              <a:ext cx="2180116" cy="1437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EFE04CF-2820-4716-8400-245A3C214CB5}"/>
              </a:ext>
            </a:extLst>
          </p:cNvPr>
          <p:cNvSpPr txBox="1"/>
          <p:nvPr/>
        </p:nvSpPr>
        <p:spPr>
          <a:xfrm>
            <a:off x="2291786" y="1393357"/>
            <a:ext cx="1920173" cy="954107"/>
          </a:xfrm>
          <a:prstGeom prst="rect">
            <a:avLst/>
          </a:prstGeom>
          <a:solidFill>
            <a:srgbClr val="FF66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Upgrade plans ongoing also in UK, Germany, France,  Spain,…</a:t>
            </a:r>
          </a:p>
        </p:txBody>
      </p:sp>
    </p:spTree>
    <p:extLst>
      <p:ext uri="{BB962C8B-B14F-4D97-AF65-F5344CB8AC3E}">
        <p14:creationId xmlns:p14="http://schemas.microsoft.com/office/powerpoint/2010/main" val="1766368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FBAB0E9-1E4D-4D5F-B223-1655BF379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27</a:t>
            </a:fld>
            <a:endParaRPr lang="it-IT" altLang="it-IT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9861C3C0-472F-49B4-B5BD-4E1F789988A3}"/>
              </a:ext>
            </a:extLst>
          </p:cNvPr>
          <p:cNvSpPr/>
          <p:nvPr/>
        </p:nvSpPr>
        <p:spPr bwMode="auto">
          <a:xfrm>
            <a:off x="-1764704" y="972241"/>
            <a:ext cx="4373157" cy="3759749"/>
          </a:xfrm>
          <a:prstGeom prst="arc">
            <a:avLst>
              <a:gd name="adj1" fmla="val 16200000"/>
              <a:gd name="adj2" fmla="val 4108218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DED59E-02EE-4FC9-B8C9-233FB57DFD0B}"/>
              </a:ext>
            </a:extLst>
          </p:cNvPr>
          <p:cNvSpPr txBox="1"/>
          <p:nvPr/>
        </p:nvSpPr>
        <p:spPr>
          <a:xfrm>
            <a:off x="1619672" y="4130100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Conclusions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915566"/>
            <a:ext cx="5978179" cy="43768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Motivations to Synchrotron Light Sources</a:t>
            </a:r>
            <a:endParaRPr lang="en-US" sz="1800" dirty="0">
              <a:solidFill>
                <a:prstClr val="black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82D8E6-B780-448D-BAAA-410D56C35646}"/>
              </a:ext>
            </a:extLst>
          </p:cNvPr>
          <p:cNvSpPr txBox="1"/>
          <p:nvPr/>
        </p:nvSpPr>
        <p:spPr>
          <a:xfrm>
            <a:off x="2051720" y="1502582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Beam Energy</a:t>
            </a:r>
            <a:endParaRPr lang="en-US" sz="1800" dirty="0">
              <a:solidFill>
                <a:prstClr val="black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C365F7-56F2-49A3-B836-12423906A030}"/>
              </a:ext>
            </a:extLst>
          </p:cNvPr>
          <p:cNvSpPr txBox="1"/>
          <p:nvPr/>
        </p:nvSpPr>
        <p:spPr>
          <a:xfrm>
            <a:off x="2411760" y="2130418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</a:t>
            </a: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Magnetic Lattice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C365F7-56F2-49A3-B836-12423906A030}"/>
              </a:ext>
            </a:extLst>
          </p:cNvPr>
          <p:cNvSpPr txBox="1"/>
          <p:nvPr/>
        </p:nvSpPr>
        <p:spPr>
          <a:xfrm>
            <a:off x="2483768" y="2824672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</a:t>
            </a: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Diffraction-Limited Storage Rings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C365F7-56F2-49A3-B836-12423906A030}"/>
              </a:ext>
            </a:extLst>
          </p:cNvPr>
          <p:cNvSpPr txBox="1"/>
          <p:nvPr/>
        </p:nvSpPr>
        <p:spPr>
          <a:xfrm>
            <a:off x="2242020" y="3507854"/>
            <a:ext cx="5328592" cy="43768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</a:t>
            </a: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Accelerator Chain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41745" y="878401"/>
            <a:ext cx="6026599" cy="3781581"/>
            <a:chOff x="1641745" y="878401"/>
            <a:chExt cx="6026599" cy="378158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458965" y="1275606"/>
              <a:ext cx="4874471" cy="75936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1641745" y="878401"/>
              <a:ext cx="4874471" cy="397205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771800" y="2067694"/>
              <a:ext cx="4874471" cy="648072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793873" y="2787774"/>
              <a:ext cx="4874471" cy="648072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030306" y="4155926"/>
              <a:ext cx="4874471" cy="504056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60516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EB9D7-E682-45C3-9F60-C08252639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22087"/>
            <a:ext cx="6350947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e-Beam lifetime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FFDE6F-B412-46AC-8858-E377FA7F469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28</a:t>
            </a:fld>
            <a:endParaRPr lang="it-IT" altLang="it-IT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A68479-2C0E-476E-A39E-DE3117A24CF1}"/>
              </a:ext>
            </a:extLst>
          </p:cNvPr>
          <p:cNvSpPr txBox="1"/>
          <p:nvPr/>
        </p:nvSpPr>
        <p:spPr>
          <a:xfrm>
            <a:off x="171672" y="3435846"/>
            <a:ext cx="53068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Due to physical or dynamic boundaries, the beam current decreases exponentially with time. </a:t>
            </a:r>
          </a:p>
          <a:p>
            <a:pPr marL="719138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Top-up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frequent refill to keep the current constant, beam is more stable, and thermal drift of components is minimized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0C0C1F-B76E-45EC-BB43-0FEB66238E5E}"/>
              </a:ext>
            </a:extLst>
          </p:cNvPr>
          <p:cNvSpPr txBox="1"/>
          <p:nvPr/>
        </p:nvSpPr>
        <p:spPr>
          <a:xfrm>
            <a:off x="3273036" y="915566"/>
            <a:ext cx="220553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Quantum lifetime: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15816" y="1635646"/>
            <a:ext cx="1587899" cy="1075770"/>
            <a:chOff x="3735312" y="1379192"/>
            <a:chExt cx="1587899" cy="1075770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763"/>
            <a:stretch/>
          </p:blipFill>
          <p:spPr bwMode="auto">
            <a:xfrm>
              <a:off x="3735312" y="1379192"/>
              <a:ext cx="1587899" cy="1075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164529" y="1523208"/>
              <a:ext cx="760144" cy="27699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</a:rPr>
                <a:t>Gaussian</a:t>
              </a:r>
              <a:endParaRPr lang="it-IT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18895" y="1659050"/>
            <a:ext cx="1652972" cy="1052366"/>
            <a:chOff x="3764476" y="2454962"/>
            <a:chExt cx="1714094" cy="107577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49"/>
            <a:stretch/>
          </p:blipFill>
          <p:spPr bwMode="auto">
            <a:xfrm>
              <a:off x="3764476" y="2454962"/>
              <a:ext cx="1558735" cy="1075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266379" y="2480395"/>
              <a:ext cx="1212191" cy="27699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</a:rPr>
                <a:t>Gaussian w/ cut</a:t>
              </a:r>
              <a:endParaRPr lang="it-IT" sz="1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52" y="3075806"/>
            <a:ext cx="3563888" cy="157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EFCEA7-7A19-4538-AA85-C4D040D0A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1447630"/>
            <a:ext cx="2919247" cy="1149205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0C0C1F-B76E-45EC-BB43-0FEB66238E5E}"/>
              </a:ext>
            </a:extLst>
          </p:cNvPr>
          <p:cNvSpPr txBox="1"/>
          <p:nvPr/>
        </p:nvSpPr>
        <p:spPr>
          <a:xfrm>
            <a:off x="6244827" y="921543"/>
            <a:ext cx="220553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Touschek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lifetime: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0C0C1F-B76E-45EC-BB43-0FEB66238E5E}"/>
              </a:ext>
            </a:extLst>
          </p:cNvPr>
          <p:cNvSpPr txBox="1"/>
          <p:nvPr/>
        </p:nvSpPr>
        <p:spPr>
          <a:xfrm>
            <a:off x="467544" y="915523"/>
            <a:ext cx="215838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Dynamic aperture: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95113"/>
            <a:ext cx="3020613" cy="218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2168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37839-5B4B-41A1-BD4C-2C9A6FC4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22087"/>
            <a:ext cx="6332856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Injection chain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EEEF45-00A4-4F24-8BEC-08DDDFA5D7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29</a:t>
            </a:fld>
            <a:endParaRPr lang="it-IT" altLang="it-IT"/>
          </a:p>
        </p:txBody>
      </p:sp>
      <p:pic>
        <p:nvPicPr>
          <p:cNvPr id="19" name="Picture 2" descr="http://www.chemicalghosts.org/wp-content/uploads/2012/11/synchrotron.png">
            <a:extLst>
              <a:ext uri="{FF2B5EF4-FFF2-40B4-BE49-F238E27FC236}">
                <a16:creationId xmlns:a16="http://schemas.microsoft.com/office/drawing/2014/main" id="{54950F1A-13FA-445F-AC56-BF6E4B0C4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2067694"/>
            <a:ext cx="418713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0">
            <a:extLst>
              <a:ext uri="{FF2B5EF4-FFF2-40B4-BE49-F238E27FC236}">
                <a16:creationId xmlns:a16="http://schemas.microsoft.com/office/drawing/2014/main" id="{6C11E684-16B0-4F70-A7A3-2F04DABD8FE4}"/>
              </a:ext>
            </a:extLst>
          </p:cNvPr>
          <p:cNvSpPr/>
          <p:nvPr/>
        </p:nvSpPr>
        <p:spPr bwMode="auto">
          <a:xfrm>
            <a:off x="755933" y="2067694"/>
            <a:ext cx="781065" cy="43087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6C11E684-16B0-4F70-A7A3-2F04DABD8FE4}"/>
              </a:ext>
            </a:extLst>
          </p:cNvPr>
          <p:cNvSpPr/>
          <p:nvPr/>
        </p:nvSpPr>
        <p:spPr bwMode="auto">
          <a:xfrm>
            <a:off x="2761134" y="2067694"/>
            <a:ext cx="781065" cy="43087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6C11E684-16B0-4F70-A7A3-2F04DABD8FE4}"/>
              </a:ext>
            </a:extLst>
          </p:cNvPr>
          <p:cNvSpPr/>
          <p:nvPr/>
        </p:nvSpPr>
        <p:spPr bwMode="auto">
          <a:xfrm>
            <a:off x="2772157" y="4011910"/>
            <a:ext cx="781065" cy="504056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3969" y="915566"/>
            <a:ext cx="4752527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68288" indent="-268288">
              <a:buFont typeface="+mj-lt"/>
              <a:buAutoNum type="arabicPeriod"/>
            </a:pP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Thermoionic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gun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+ RF buncher +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linac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(“injector”):</a:t>
            </a:r>
          </a:p>
          <a:p>
            <a:pPr marL="958850" lvl="1" indent="-3587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high charge, single bunch or</a:t>
            </a:r>
          </a:p>
          <a:p>
            <a:pPr marL="958850" lvl="1" indent="-3587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low charge, train of bunches</a:t>
            </a:r>
          </a:p>
          <a:p>
            <a:pPr marL="958850" lvl="1" indent="-3587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sym typeface="Symbol"/>
              </a:rPr>
              <a:t> 100 MeV</a:t>
            </a:r>
            <a:endParaRPr lang="it-IT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92886" y="2103207"/>
            <a:ext cx="4743609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68288" indent="-268288">
              <a:buFont typeface="+mj-lt"/>
              <a:buAutoNum type="arabicPeriod" startAt="2"/>
            </a:pP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Booster ring:</a:t>
            </a:r>
          </a:p>
          <a:p>
            <a:pPr marL="958850" lvl="1" indent="-3587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energy ramp to GeV scale (magnets, RF)</a:t>
            </a:r>
          </a:p>
          <a:p>
            <a:pPr marL="958850" lvl="1" indent="-3587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sym typeface="Symbol"/>
              </a:rPr>
              <a:t> Hz rep. rate</a:t>
            </a:r>
          </a:p>
          <a:p>
            <a:pPr marL="958850" lvl="1" indent="-3587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sym typeface="Symbol"/>
              </a:rPr>
              <a:t>emittance control for injection efficiency</a:t>
            </a:r>
            <a:endParaRPr lang="it-IT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92886" y="3294732"/>
            <a:ext cx="4743608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68288" indent="-268288">
              <a:buFont typeface="+mj-lt"/>
              <a:buAutoNum type="arabicPeriod" startAt="3"/>
            </a:pP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Booster-to-Storage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ring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transfer line:</a:t>
            </a:r>
          </a:p>
          <a:p>
            <a:pPr marL="958850" lvl="1" indent="-3587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dc and pulsed electro-magnets for injection</a:t>
            </a:r>
          </a:p>
          <a:p>
            <a:pPr marL="958850" lvl="1" indent="-3587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optics matching</a:t>
            </a:r>
          </a:p>
          <a:p>
            <a:pPr marL="958850" lvl="1" indent="-3587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collimation and diagnostics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" y="949069"/>
            <a:ext cx="1453246" cy="98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24B53C-7A82-4E52-A411-8FF7314444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22" r="27889" b="28610"/>
          <a:stretch/>
        </p:blipFill>
        <p:spPr>
          <a:xfrm>
            <a:off x="1698502" y="918958"/>
            <a:ext cx="2345415" cy="10102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4691E9D-5563-48EF-B45F-31361A01B2C7}"/>
              </a:ext>
            </a:extLst>
          </p:cNvPr>
          <p:cNvSpPr txBox="1"/>
          <p:nvPr/>
        </p:nvSpPr>
        <p:spPr>
          <a:xfrm>
            <a:off x="-36512" y="4444667"/>
            <a:ext cx="13282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schemeClr val="bg2">
                    <a:lumMod val="25000"/>
                  </a:schemeClr>
                </a:solidFill>
              </a:rPr>
              <a:t>Courtesy of SOLEIL</a:t>
            </a:r>
          </a:p>
        </p:txBody>
      </p:sp>
    </p:spTree>
    <p:extLst>
      <p:ext uri="{BB962C8B-B14F-4D97-AF65-F5344CB8AC3E}">
        <p14:creationId xmlns:p14="http://schemas.microsoft.com/office/powerpoint/2010/main" val="8079184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defTabSz="685783" fontAlgn="auto" hangingPunct="1">
              <a:spcBef>
                <a:spcPts val="0"/>
              </a:spcBef>
              <a:spcAft>
                <a:spcPts val="0"/>
              </a:spcAft>
            </a:pPr>
            <a:fld id="{7A3AC2A1-7DDF-442E-AAD5-E11D7CE15FCA}" type="slidenum">
              <a:rPr lang="en-GB">
                <a:latin typeface="Arial"/>
                <a:ea typeface="+mn-ea"/>
              </a:rPr>
              <a:pPr defTabSz="685783" fontAlgn="auto" hangingPunct="1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GB">
              <a:latin typeface="Arial"/>
              <a:ea typeface="+mn-ea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"/>
          <a:stretch/>
        </p:blipFill>
        <p:spPr bwMode="auto">
          <a:xfrm>
            <a:off x="3883151" y="843558"/>
            <a:ext cx="5096735" cy="288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45DF090-C830-4103-A88A-31E1E2535FBD}"/>
                  </a:ext>
                </a:extLst>
              </p14:cNvPr>
              <p14:cNvContentPartPr/>
              <p14:nvPr/>
            </p14:nvContentPartPr>
            <p14:xfrm>
              <a:off x="3779398" y="1178808"/>
              <a:ext cx="514" cy="512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345DF090-C830-4103-A88A-31E1E2535F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66548" y="1166008"/>
                <a:ext cx="26214" cy="261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48824C-0356-4644-82C5-B52ABEEDF97E}"/>
                  </a:ext>
                </a:extLst>
              </p:cNvPr>
              <p:cNvSpPr txBox="1"/>
              <p:nvPr/>
            </p:nvSpPr>
            <p:spPr>
              <a:xfrm>
                <a:off x="327909" y="1275606"/>
                <a:ext cx="1363771" cy="441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l-G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 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 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48824C-0356-4644-82C5-B52ABEEDF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09" y="1275606"/>
                <a:ext cx="1363771" cy="4416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95439C-5D51-48EE-8CF5-11B5C266E167}"/>
                  </a:ext>
                </a:extLst>
              </p:cNvPr>
              <p:cNvSpPr txBox="1"/>
              <p:nvPr/>
            </p:nvSpPr>
            <p:spPr>
              <a:xfrm>
                <a:off x="261344" y="1705987"/>
                <a:ext cx="785151" cy="4433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 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95439C-5D51-48EE-8CF5-11B5C266E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44" y="1705987"/>
                <a:ext cx="785151" cy="4433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CE9BFA2E-EA47-4217-A0C3-4D13301FE33E}"/>
              </a:ext>
            </a:extLst>
          </p:cNvPr>
          <p:cNvSpPr/>
          <p:nvPr/>
        </p:nvSpPr>
        <p:spPr bwMode="auto">
          <a:xfrm>
            <a:off x="115795" y="1337343"/>
            <a:ext cx="162658" cy="79153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802516-3621-46A9-84DA-A1DBD711BD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6021" y="1353284"/>
            <a:ext cx="1143472" cy="1074450"/>
          </a:xfrm>
          <a:prstGeom prst="rect">
            <a:avLst/>
          </a:prstGeom>
        </p:spPr>
      </p:pic>
      <p:pic>
        <p:nvPicPr>
          <p:cNvPr id="8" name="Picture 2" descr="Louis de Broglie">
            <a:extLst>
              <a:ext uri="{FF2B5EF4-FFF2-40B4-BE49-F238E27FC236}">
                <a16:creationId xmlns:a16="http://schemas.microsoft.com/office/drawing/2014/main" id="{E8DD28B8-050B-4BB9-8BDA-A92F7A297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3" b="14495"/>
          <a:stretch/>
        </p:blipFill>
        <p:spPr bwMode="auto">
          <a:xfrm>
            <a:off x="1168715" y="1923678"/>
            <a:ext cx="956155" cy="112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1D24D0-1D98-469A-ABA6-464B027C1F7B}"/>
              </a:ext>
            </a:extLst>
          </p:cNvPr>
          <p:cNvSpPr txBox="1"/>
          <p:nvPr/>
        </p:nvSpPr>
        <p:spPr>
          <a:xfrm>
            <a:off x="35496" y="771550"/>
            <a:ext cx="391966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photon energy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 spatial resolution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EE2060-492B-4889-AEF2-6D8D616323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614" b="8057"/>
          <a:stretch/>
        </p:blipFill>
        <p:spPr>
          <a:xfrm>
            <a:off x="264718" y="3442406"/>
            <a:ext cx="1064508" cy="12569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CA7ECC-8D00-466E-B04E-CDEB2CD4E6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3619" y="2612794"/>
            <a:ext cx="864096" cy="8640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C1C592E-502B-426A-BDB4-7E9896F7DD0A}"/>
              </a:ext>
            </a:extLst>
          </p:cNvPr>
          <p:cNvSpPr txBox="1"/>
          <p:nvPr/>
        </p:nvSpPr>
        <p:spPr>
          <a:xfrm>
            <a:off x="1043608" y="2987273"/>
            <a:ext cx="1071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7030A0"/>
                </a:solidFill>
              </a:rPr>
              <a:t>L. De Broglie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37F78E-DF4F-4E67-88F8-806D648D9A00}"/>
              </a:ext>
            </a:extLst>
          </p:cNvPr>
          <p:cNvSpPr txBox="1"/>
          <p:nvPr/>
        </p:nvSpPr>
        <p:spPr>
          <a:xfrm>
            <a:off x="1777867" y="1133076"/>
            <a:ext cx="1193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7030A0"/>
                </a:solidFill>
              </a:rPr>
              <a:t>W. Heisenberg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4E78162-63E2-4F60-A2D3-0163B2B89F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2400" y="877397"/>
            <a:ext cx="773492" cy="600593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E0469BE-39FF-4976-B9B4-A978B63148DD}"/>
              </a:ext>
            </a:extLst>
          </p:cNvPr>
          <p:cNvSpPr txBox="1">
            <a:spLocks/>
          </p:cNvSpPr>
          <p:nvPr/>
        </p:nvSpPr>
        <p:spPr>
          <a:xfrm>
            <a:off x="2677794" y="122087"/>
            <a:ext cx="6332856" cy="636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74054" tIns="37027" rIns="74054" bIns="37027" anchor="ctr"/>
          <a:lstStyle>
            <a:lvl1pPr algn="l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36262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0649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7672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4695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Why </a:t>
            </a:r>
            <a:r>
              <a:rPr lang="en-US" sz="2800" b="1" i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 we need X-rays?</a:t>
            </a:r>
            <a:endParaRPr lang="en-US" sz="2000" b="1" kern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DC18AF-CC6D-4EF4-A09D-5ACA8AFAF91C}"/>
              </a:ext>
            </a:extLst>
          </p:cNvPr>
          <p:cNvSpPr txBox="1"/>
          <p:nvPr/>
        </p:nvSpPr>
        <p:spPr>
          <a:xfrm>
            <a:off x="1513715" y="3776783"/>
            <a:ext cx="6116569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</a:rPr>
              <a:t>EUV and X-rays are ideal probes of chemical bonds, where most of science is rooted. They can be used to </a:t>
            </a:r>
            <a:r>
              <a:rPr lang="en-US" sz="1800" b="1" i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ea typeface="+mn-ea"/>
              </a:rPr>
              <a:t>visualize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</a:rPr>
              <a:t> proteins structure, molecular dynamics, atomic levels and orbitals…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055E6D-342F-48B2-BFF1-3CA7A05B77A8}"/>
              </a:ext>
            </a:extLst>
          </p:cNvPr>
          <p:cNvGrpSpPr/>
          <p:nvPr/>
        </p:nvGrpSpPr>
        <p:grpSpPr>
          <a:xfrm>
            <a:off x="2062961" y="2402184"/>
            <a:ext cx="1478429" cy="1127303"/>
            <a:chOff x="2001031" y="2217345"/>
            <a:chExt cx="1478429" cy="1127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FF67ECE-60D6-4670-9C04-5BE1B26087F4}"/>
                    </a:ext>
                  </a:extLst>
                </p:cNvPr>
                <p:cNvSpPr txBox="1"/>
                <p:nvPr/>
              </p:nvSpPr>
              <p:spPr>
                <a:xfrm>
                  <a:off x="2491690" y="2729095"/>
                  <a:ext cx="987770" cy="61555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m:rPr>
                            <m:sty m:val="p"/>
                          </m:rPr>
                          <a:rPr lang="el-GR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sz="2400" b="0" dirty="0">
                    <a:solidFill>
                      <a:schemeClr val="tx1"/>
                    </a:solidFill>
                    <a:ea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≪1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FF67ECE-60D6-4670-9C04-5BE1B26087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1690" y="2729095"/>
                  <a:ext cx="987770" cy="615553"/>
                </a:xfrm>
                <a:prstGeom prst="rect">
                  <a:avLst/>
                </a:prstGeom>
                <a:blipFill>
                  <a:blip r:embed="rId12"/>
                  <a:stretch>
                    <a:fillRect l="-5488" t="-1942" r="-4878" b="-96117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747C78FF-E0FF-411E-828B-99690512BF69}"/>
                </a:ext>
              </a:extLst>
            </p:cNvPr>
            <p:cNvSpPr/>
            <p:nvPr/>
          </p:nvSpPr>
          <p:spPr bwMode="auto">
            <a:xfrm rot="2903719">
              <a:off x="2011575" y="2206801"/>
              <a:ext cx="570755" cy="591843"/>
            </a:xfrm>
            <a:prstGeom prst="rightArrow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04021E1-4BCF-4A5C-BA3B-1E5243352BF6}"/>
              </a:ext>
            </a:extLst>
          </p:cNvPr>
          <p:cNvSpPr txBox="1"/>
          <p:nvPr/>
        </p:nvSpPr>
        <p:spPr>
          <a:xfrm>
            <a:off x="4067944" y="3158847"/>
            <a:ext cx="702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Proteins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5D232D-AC34-4ABC-8289-31104FDEE3FB}"/>
              </a:ext>
            </a:extLst>
          </p:cNvPr>
          <p:cNvSpPr txBox="1"/>
          <p:nvPr/>
        </p:nvSpPr>
        <p:spPr>
          <a:xfrm>
            <a:off x="4057310" y="847624"/>
            <a:ext cx="583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Atoms</a:t>
            </a:r>
          </a:p>
        </p:txBody>
      </p:sp>
    </p:spTree>
    <p:extLst>
      <p:ext uri="{BB962C8B-B14F-4D97-AF65-F5344CB8AC3E}">
        <p14:creationId xmlns:p14="http://schemas.microsoft.com/office/powerpoint/2010/main" val="10028233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2B37839-5B4B-41A1-BD4C-2C9A6FC4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22087"/>
            <a:ext cx="6332856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Injection: Ring-driven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30</a:t>
            </a:fld>
            <a:endParaRPr lang="it-IT" altLang="it-IT"/>
          </a:p>
        </p:txBody>
      </p:sp>
      <p:pic>
        <p:nvPicPr>
          <p:cNvPr id="5" name="SincroGe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815" t="23199" r="20642" b="2934"/>
          <a:stretch/>
        </p:blipFill>
        <p:spPr>
          <a:xfrm>
            <a:off x="107504" y="843558"/>
            <a:ext cx="3304988" cy="21276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7984" y="915566"/>
            <a:ext cx="4644008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Structured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synchronization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system is essential to satisfy </a:t>
            </a: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diverse fill pattern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in the storage ring</a:t>
            </a:r>
          </a:p>
          <a:p>
            <a:pPr marL="885825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single or few bunches, trains, alternated bunches, etc.</a:t>
            </a:r>
            <a:endParaRPr lang="it-IT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984" y="2082210"/>
            <a:ext cx="4644008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Large variety of injection schemes, exploring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6-D separation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of stored and injected beam, and eventually </a:t>
            </a: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coalescence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in a damping time or so.</a:t>
            </a:r>
          </a:p>
          <a:p>
            <a:pPr marL="885825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Transverse separation</a:t>
            </a:r>
          </a:p>
          <a:p>
            <a:pPr marL="885825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Energy/phase separation</a:t>
            </a:r>
          </a:p>
          <a:p>
            <a:pPr marL="885825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Swap-out (on-axis beam out–beam in)</a:t>
            </a:r>
            <a:endParaRPr lang="it-IT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7984" y="3756977"/>
            <a:ext cx="464400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Stored beam should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not be disturbed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by injection.</a:t>
            </a:r>
          </a:p>
          <a:p>
            <a:pPr marL="898525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Tiny beams in </a:t>
            </a: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DLSRs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 make this a challenge.</a:t>
            </a:r>
          </a:p>
          <a:p>
            <a:pPr marL="898525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Sub-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sym typeface="Symbol"/>
              </a:rPr>
              <a:t>m accuracy in orbit control</a:t>
            </a:r>
            <a:endParaRPr lang="it-IT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96" y="3075806"/>
            <a:ext cx="2926624" cy="169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1115616" y="3291830"/>
            <a:ext cx="288032" cy="345268"/>
          </a:xfrm>
          <a:prstGeom prst="rect">
            <a:avLst/>
          </a:prstGeom>
          <a:solidFill>
            <a:srgbClr val="FAC09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615982" y="3306602"/>
            <a:ext cx="288032" cy="345268"/>
          </a:xfrm>
          <a:prstGeom prst="rect">
            <a:avLst/>
          </a:prstGeom>
          <a:solidFill>
            <a:srgbClr val="FAC09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699792" y="3291830"/>
            <a:ext cx="288032" cy="432048"/>
          </a:xfrm>
          <a:prstGeom prst="rect">
            <a:avLst/>
          </a:prstGeom>
          <a:solidFill>
            <a:srgbClr val="FAC09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68476" y="3291830"/>
            <a:ext cx="223404" cy="345268"/>
          </a:xfrm>
          <a:prstGeom prst="rect">
            <a:avLst/>
          </a:prstGeom>
          <a:solidFill>
            <a:srgbClr val="FAC09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2151529" y="3573929"/>
            <a:ext cx="478118" cy="633506"/>
          </a:xfrm>
          <a:custGeom>
            <a:avLst/>
            <a:gdLst>
              <a:gd name="connsiteX0" fmla="*/ 0 w 478118"/>
              <a:gd name="connsiteY0" fmla="*/ 209177 h 633506"/>
              <a:gd name="connsiteX1" fmla="*/ 191247 w 478118"/>
              <a:gd name="connsiteY1" fmla="*/ 71718 h 633506"/>
              <a:gd name="connsiteX2" fmla="*/ 460189 w 478118"/>
              <a:gd name="connsiteY2" fmla="*/ 0 h 633506"/>
              <a:gd name="connsiteX3" fmla="*/ 478118 w 478118"/>
              <a:gd name="connsiteY3" fmla="*/ 412377 h 633506"/>
              <a:gd name="connsiteX4" fmla="*/ 245036 w 478118"/>
              <a:gd name="connsiteY4" fmla="*/ 436283 h 633506"/>
              <a:gd name="connsiteX5" fmla="*/ 59765 w 478118"/>
              <a:gd name="connsiteY5" fmla="*/ 549836 h 633506"/>
              <a:gd name="connsiteX6" fmla="*/ 0 w 478118"/>
              <a:gd name="connsiteY6" fmla="*/ 633506 h 633506"/>
              <a:gd name="connsiteX7" fmla="*/ 0 w 478118"/>
              <a:gd name="connsiteY7" fmla="*/ 209177 h 63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118" h="633506">
                <a:moveTo>
                  <a:pt x="0" y="209177"/>
                </a:moveTo>
                <a:lnTo>
                  <a:pt x="191247" y="71718"/>
                </a:lnTo>
                <a:lnTo>
                  <a:pt x="460189" y="0"/>
                </a:lnTo>
                <a:lnTo>
                  <a:pt x="478118" y="412377"/>
                </a:lnTo>
                <a:lnTo>
                  <a:pt x="245036" y="436283"/>
                </a:lnTo>
                <a:lnTo>
                  <a:pt x="59765" y="549836"/>
                </a:lnTo>
                <a:lnTo>
                  <a:pt x="0" y="633506"/>
                </a:lnTo>
                <a:cubicBezTo>
                  <a:pt x="1992" y="496047"/>
                  <a:pt x="3985" y="358589"/>
                  <a:pt x="0" y="209177"/>
                </a:cubicBezTo>
                <a:close/>
              </a:path>
            </a:pathLst>
          </a:custGeom>
          <a:solidFill>
            <a:srgbClr val="C3D69B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E85C5B-2AD6-4D86-BB8D-96FC74439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2139702"/>
            <a:ext cx="1135400" cy="10180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4691E9D-5563-48EF-B45F-31361A01B2C7}"/>
              </a:ext>
            </a:extLst>
          </p:cNvPr>
          <p:cNvSpPr txBox="1"/>
          <p:nvPr/>
        </p:nvSpPr>
        <p:spPr>
          <a:xfrm>
            <a:off x="72008" y="828750"/>
            <a:ext cx="1259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schemeClr val="bg2">
                    <a:lumMod val="25000"/>
                  </a:schemeClr>
                </a:solidFill>
              </a:rPr>
              <a:t>Courtesy A. </a:t>
            </a:r>
            <a:r>
              <a:rPr lang="en-US" sz="900" b="1" i="1" dirty="0" err="1">
                <a:solidFill>
                  <a:schemeClr val="bg2">
                    <a:lumMod val="25000"/>
                  </a:schemeClr>
                </a:solidFill>
              </a:rPr>
              <a:t>Carniel</a:t>
            </a:r>
            <a:endParaRPr lang="en-US" sz="9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691E9D-5563-48EF-B45F-31361A01B2C7}"/>
              </a:ext>
            </a:extLst>
          </p:cNvPr>
          <p:cNvSpPr txBox="1"/>
          <p:nvPr/>
        </p:nvSpPr>
        <p:spPr>
          <a:xfrm>
            <a:off x="1976022" y="4573166"/>
            <a:ext cx="20199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Courtesy R. </a:t>
            </a:r>
            <a:r>
              <a:rPr lang="en-US" sz="9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Bartolini</a:t>
            </a:r>
            <a:r>
              <a:rPr lang="en-US" sz="9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P. </a:t>
            </a:r>
            <a:r>
              <a:rPr lang="en-US" sz="9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Tosolini</a:t>
            </a:r>
            <a:endParaRPr lang="en-US" sz="9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07" y="3086508"/>
            <a:ext cx="3180829" cy="168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9882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2B37839-5B4B-41A1-BD4C-2C9A6FC4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22087"/>
            <a:ext cx="6430710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Injection: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Linac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-driven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31</a:t>
            </a:fld>
            <a:endParaRPr lang="it-IT" altLang="it-IT"/>
          </a:p>
        </p:txBody>
      </p:sp>
      <p:sp>
        <p:nvSpPr>
          <p:cNvPr id="7" name="TextBox 6"/>
          <p:cNvSpPr txBox="1"/>
          <p:nvPr/>
        </p:nvSpPr>
        <p:spPr>
          <a:xfrm>
            <a:off x="376324" y="3654772"/>
            <a:ext cx="376362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High energy e-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linacs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provide short, low emittance beams, well suited to high injection efficiency. </a:t>
            </a:r>
          </a:p>
          <a:p>
            <a:pPr marL="885825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Often shared with FELs.</a:t>
            </a: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2" t="27294" r="1" b="21640"/>
          <a:stretch/>
        </p:blipFill>
        <p:spPr bwMode="auto">
          <a:xfrm>
            <a:off x="2740125" y="912552"/>
            <a:ext cx="4350240" cy="144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2139"/>
            <a:ext cx="2015144" cy="268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Bird’s-eye view of the SPring-8 camp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56" y="2526732"/>
            <a:ext cx="4618224" cy="206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3099971"/>
            <a:ext cx="537006" cy="38472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PAL</a:t>
            </a:r>
            <a:endParaRPr lang="it-IT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76256" y="1923678"/>
            <a:ext cx="914033" cy="38472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MAX IV</a:t>
            </a:r>
            <a:endParaRPr lang="it-IT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41508" y="2526732"/>
            <a:ext cx="807850" cy="38472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SACLA</a:t>
            </a:r>
            <a:endParaRPr lang="it-IT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328559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FBAB0E9-1E4D-4D5F-B223-1655BF379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32</a:t>
            </a:fld>
            <a:endParaRPr lang="it-IT" altLang="it-IT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9861C3C0-472F-49B4-B5BD-4E1F789988A3}"/>
              </a:ext>
            </a:extLst>
          </p:cNvPr>
          <p:cNvSpPr/>
          <p:nvPr/>
        </p:nvSpPr>
        <p:spPr bwMode="auto">
          <a:xfrm>
            <a:off x="-1764704" y="972241"/>
            <a:ext cx="4373157" cy="3759749"/>
          </a:xfrm>
          <a:prstGeom prst="arc">
            <a:avLst>
              <a:gd name="adj1" fmla="val 16200000"/>
              <a:gd name="adj2" fmla="val 4108218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DED59E-02EE-4FC9-B8C9-233FB57DFD0B}"/>
              </a:ext>
            </a:extLst>
          </p:cNvPr>
          <p:cNvSpPr txBox="1"/>
          <p:nvPr/>
        </p:nvSpPr>
        <p:spPr>
          <a:xfrm>
            <a:off x="1619672" y="4130100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Conclusions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915566"/>
            <a:ext cx="5978179" cy="43768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Motivations to Synchrotron Light Sources</a:t>
            </a:r>
            <a:endParaRPr lang="en-US" sz="1800" dirty="0">
              <a:solidFill>
                <a:prstClr val="black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82D8E6-B780-448D-BAAA-410D56C35646}"/>
              </a:ext>
            </a:extLst>
          </p:cNvPr>
          <p:cNvSpPr txBox="1"/>
          <p:nvPr/>
        </p:nvSpPr>
        <p:spPr>
          <a:xfrm>
            <a:off x="2051720" y="1502582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Beam Energy</a:t>
            </a:r>
            <a:endParaRPr lang="en-US" sz="1800" dirty="0">
              <a:solidFill>
                <a:prstClr val="black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C365F7-56F2-49A3-B836-12423906A030}"/>
              </a:ext>
            </a:extLst>
          </p:cNvPr>
          <p:cNvSpPr txBox="1"/>
          <p:nvPr/>
        </p:nvSpPr>
        <p:spPr>
          <a:xfrm>
            <a:off x="2411760" y="2130418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</a:t>
            </a: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Magnetic Lattice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C365F7-56F2-49A3-B836-12423906A030}"/>
              </a:ext>
            </a:extLst>
          </p:cNvPr>
          <p:cNvSpPr txBox="1"/>
          <p:nvPr/>
        </p:nvSpPr>
        <p:spPr>
          <a:xfrm>
            <a:off x="2483768" y="2824672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</a:t>
            </a: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Diffraction-Limited Storage Rings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C365F7-56F2-49A3-B836-12423906A030}"/>
              </a:ext>
            </a:extLst>
          </p:cNvPr>
          <p:cNvSpPr txBox="1"/>
          <p:nvPr/>
        </p:nvSpPr>
        <p:spPr>
          <a:xfrm>
            <a:off x="2242020" y="3507854"/>
            <a:ext cx="5328592" cy="43768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</a:t>
            </a: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Accelerator Chain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41745" y="878401"/>
            <a:ext cx="6026599" cy="3133509"/>
            <a:chOff x="1641745" y="878401"/>
            <a:chExt cx="6026599" cy="313350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458965" y="1275606"/>
              <a:ext cx="4874471" cy="759369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1641745" y="878401"/>
              <a:ext cx="4874471" cy="397205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771800" y="2067694"/>
              <a:ext cx="4874471" cy="648072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793873" y="2787774"/>
              <a:ext cx="4874471" cy="648072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577849" y="3507854"/>
              <a:ext cx="4874471" cy="504056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669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77794" y="122087"/>
            <a:ext cx="6332856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rbel" panose="020B0503020204020204"/>
              </a:rPr>
              <a:t> Light sources</a:t>
            </a:r>
            <a:endParaRPr lang="it-IT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679FD4-FD63-4C60-8BE4-33057CB6149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33</a:t>
            </a:fld>
            <a:endParaRPr lang="it-IT" altLang="it-I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646CEC-0F7A-48BA-ACAC-0C28418D24BD}"/>
              </a:ext>
            </a:extLst>
          </p:cNvPr>
          <p:cNvGrpSpPr/>
          <p:nvPr/>
        </p:nvGrpSpPr>
        <p:grpSpPr>
          <a:xfrm>
            <a:off x="201275" y="886819"/>
            <a:ext cx="2714541" cy="3845171"/>
            <a:chOff x="5673883" y="0"/>
            <a:chExt cx="3463839" cy="47638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F7A088-2AA4-4666-B407-1E4DF6A76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73883" y="0"/>
              <a:ext cx="3463839" cy="476385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D901A-427F-4E9F-8534-7C133B5F9566}"/>
                </a:ext>
              </a:extLst>
            </p:cNvPr>
            <p:cNvSpPr txBox="1"/>
            <p:nvPr/>
          </p:nvSpPr>
          <p:spPr>
            <a:xfrm rot="16200000">
              <a:off x="5379357" y="3276561"/>
              <a:ext cx="870711" cy="181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GB" sz="1400" dirty="0">
                  <a:solidFill>
                    <a:srgbClr val="000000"/>
                  </a:solidFill>
                  <a:latin typeface="Calibri"/>
                </a:rPr>
                <a:t>Brightness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A7B51BE-24E6-4E1D-B62E-5567BE0FC65D}"/>
              </a:ext>
            </a:extLst>
          </p:cNvPr>
          <p:cNvSpPr txBox="1"/>
          <p:nvPr/>
        </p:nvSpPr>
        <p:spPr>
          <a:xfrm>
            <a:off x="2987824" y="970439"/>
            <a:ext cx="6074527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spcAft>
                <a:spcPts val="1200"/>
              </a:spcAft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Accelerator-based light sources are the 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most brilliant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sources on Earth, largely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 coherent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  <a:p>
            <a:pPr marL="284163" indent="-284163">
              <a:spcAft>
                <a:spcPts val="1200"/>
              </a:spcAft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Other strong points are 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polarization,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repetition rate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diversified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radiation sources at SRLS.</a:t>
            </a:r>
          </a:p>
          <a:p>
            <a:pPr marL="284163" indent="-284163">
              <a:spcAft>
                <a:spcPts val="1200"/>
              </a:spcAft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Light sources drive 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technology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: RF, magnets, ultra-vacuum mechanics, lasers.</a:t>
            </a:r>
          </a:p>
          <a:p>
            <a:pPr marL="284163" indent="-284163">
              <a:spcAft>
                <a:spcPts val="1200"/>
              </a:spcAft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Light sources are 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multi-purpose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science drivers. No one ideal source: pick the one most suited to your experiment!</a:t>
            </a:r>
          </a:p>
        </p:txBody>
      </p:sp>
    </p:spTree>
    <p:extLst>
      <p:ext uri="{BB962C8B-B14F-4D97-AF65-F5344CB8AC3E}">
        <p14:creationId xmlns:p14="http://schemas.microsoft.com/office/powerpoint/2010/main" val="2815122102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7794" y="122087"/>
            <a:ext cx="6332856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rbel" panose="020B0503020204020204"/>
              </a:rPr>
              <a:t> Strong points of SRLS </a:t>
            </a:r>
            <a:endParaRPr lang="it-IT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A3AC2A1-7DDF-442E-AAD5-E11D7CE15FCA}" type="slidenum">
              <a:rPr lang="en-GB">
                <a:latin typeface="Arial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34</a:t>
            </a:fld>
            <a:endParaRPr lang="en-GB">
              <a:latin typeface="Arial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857" y="915566"/>
            <a:ext cx="8735793" cy="3685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3375" indent="-333375" defTabSz="6858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100" dirty="0">
                <a:solidFill>
                  <a:prstClr val="black"/>
                </a:solidFill>
                <a:latin typeface="Arial"/>
                <a:ea typeface="+mn-ea"/>
              </a:rPr>
              <a:t> Synchrotrons provide light up to </a:t>
            </a:r>
            <a:r>
              <a:rPr lang="en-GB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</a:rPr>
              <a:t>tens of beamlines simultaneously</a:t>
            </a:r>
            <a:r>
              <a:rPr lang="en-GB" sz="2100" dirty="0">
                <a:solidFill>
                  <a:prstClr val="black"/>
                </a:solidFill>
                <a:latin typeface="Arial"/>
                <a:ea typeface="+mn-ea"/>
              </a:rPr>
              <a:t>, each beamline receiving light from a dedicated insertion device.</a:t>
            </a:r>
          </a:p>
          <a:p>
            <a:pPr marL="333375" indent="-333375" defTabSz="6858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</a:rPr>
              <a:t> </a:t>
            </a:r>
            <a:r>
              <a:rPr lang="en-GB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</a:rPr>
              <a:t>Large</a:t>
            </a:r>
            <a:r>
              <a:rPr lang="en-GB" sz="2100" dirty="0">
                <a:solidFill>
                  <a:srgbClr val="FF0000"/>
                </a:solidFill>
                <a:latin typeface="Arial"/>
                <a:ea typeface="+mn-ea"/>
              </a:rPr>
              <a:t> </a:t>
            </a:r>
            <a:r>
              <a:rPr lang="en-GB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</a:rPr>
              <a:t>flexibility</a:t>
            </a:r>
            <a:r>
              <a:rPr lang="en-GB" sz="2100" dirty="0">
                <a:solidFill>
                  <a:srgbClr val="FF0000"/>
                </a:solidFill>
                <a:latin typeface="Arial"/>
                <a:ea typeface="+mn-ea"/>
              </a:rPr>
              <a:t> </a:t>
            </a:r>
            <a:r>
              <a:rPr lang="en-GB" sz="2100" dirty="0">
                <a:solidFill>
                  <a:prstClr val="black"/>
                </a:solidFill>
                <a:latin typeface="Arial"/>
                <a:ea typeface="+mn-ea"/>
              </a:rPr>
              <a:t>in tuning or selecting radiation wavelength and intensity. Spectrum from IR to hard x-rays.</a:t>
            </a:r>
          </a:p>
          <a:p>
            <a:pPr marL="333375" indent="-333375" defTabSz="6858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100" dirty="0">
                <a:solidFill>
                  <a:prstClr val="black"/>
                </a:solidFill>
                <a:latin typeface="Arial"/>
                <a:ea typeface="+mn-ea"/>
              </a:rPr>
              <a:t> High </a:t>
            </a:r>
            <a:r>
              <a:rPr lang="en-GB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</a:rPr>
              <a:t>average radiation power </a:t>
            </a:r>
            <a:r>
              <a:rPr lang="en-GB" sz="2100" dirty="0">
                <a:solidFill>
                  <a:prstClr val="black"/>
                </a:solidFill>
                <a:latin typeface="Arial"/>
                <a:ea typeface="+mn-ea"/>
              </a:rPr>
              <a:t>at the expense of low peak power (incoherent emission) and long pulses (several 10s </a:t>
            </a:r>
            <a:r>
              <a:rPr lang="en-GB" sz="2100" dirty="0" err="1">
                <a:solidFill>
                  <a:prstClr val="black"/>
                </a:solidFill>
                <a:latin typeface="Arial"/>
                <a:ea typeface="+mn-ea"/>
              </a:rPr>
              <a:t>ps</a:t>
            </a:r>
            <a:r>
              <a:rPr lang="en-GB" sz="2100" dirty="0">
                <a:solidFill>
                  <a:prstClr val="black"/>
                </a:solidFill>
                <a:latin typeface="Arial"/>
                <a:ea typeface="+mn-ea"/>
              </a:rPr>
              <a:t>).</a:t>
            </a:r>
          </a:p>
          <a:p>
            <a:pPr marL="333375" indent="-333375" defTabSz="6858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100" dirty="0">
                <a:solidFill>
                  <a:prstClr val="black"/>
                </a:solidFill>
                <a:latin typeface="Arial"/>
                <a:ea typeface="+mn-ea"/>
              </a:rPr>
              <a:t> Extremely </a:t>
            </a:r>
            <a:r>
              <a:rPr lang="en-GB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</a:rPr>
              <a:t>stable</a:t>
            </a:r>
            <a:r>
              <a:rPr lang="en-GB" sz="2100" dirty="0">
                <a:solidFill>
                  <a:prstClr val="black"/>
                </a:solidFill>
                <a:latin typeface="Arial"/>
                <a:ea typeface="+mn-ea"/>
              </a:rPr>
              <a:t>.</a:t>
            </a:r>
          </a:p>
          <a:p>
            <a:pPr marL="333375" indent="-333375" defTabSz="6858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100" dirty="0">
                <a:solidFill>
                  <a:prstClr val="black"/>
                </a:solidFill>
                <a:latin typeface="Arial"/>
                <a:ea typeface="+mn-ea"/>
              </a:rPr>
              <a:t> Now approaching </a:t>
            </a:r>
            <a:r>
              <a:rPr lang="en-GB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</a:rPr>
              <a:t>transverse coherence</a:t>
            </a:r>
            <a:r>
              <a:rPr lang="en-GB" sz="2100" dirty="0">
                <a:solidFill>
                  <a:prstClr val="black"/>
                </a:solidFill>
                <a:latin typeface="Arial"/>
                <a:ea typeface="+mn-ea"/>
              </a:rPr>
              <a:t> in X-rays.</a:t>
            </a:r>
          </a:p>
        </p:txBody>
      </p:sp>
    </p:spTree>
    <p:extLst>
      <p:ext uri="{BB962C8B-B14F-4D97-AF65-F5344CB8AC3E}">
        <p14:creationId xmlns:p14="http://schemas.microsoft.com/office/powerpoint/2010/main" val="1197086959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515010EC-F500-45E6-B1A3-A1BD20464C2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678113" y="122238"/>
            <a:ext cx="6358383" cy="6365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en-US" sz="3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rbel" panose="020B0503020204020204"/>
              </a:rPr>
              <a:t> Promises of DLSR</a:t>
            </a:r>
            <a:endParaRPr lang="it-IT" altLang="en-US" sz="3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B835E8-D24E-9848-8326-8FC0635F6D84}"/>
              </a:ext>
            </a:extLst>
          </p:cNvPr>
          <p:cNvSpPr/>
          <p:nvPr/>
        </p:nvSpPr>
        <p:spPr>
          <a:xfrm>
            <a:off x="251520" y="843558"/>
            <a:ext cx="8784976" cy="261610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Reduction in the source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emittance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,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thus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increase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in</a:t>
            </a:r>
            <a:r>
              <a:rPr lang="it-IT" sz="1800" b="1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latin typeface="Helvetica" pitchFamily="2" charset="0"/>
              </a:rPr>
              <a:t>brilliance</a:t>
            </a:r>
            <a:r>
              <a:rPr lang="it-IT" sz="1800" b="1" dirty="0">
                <a:solidFill>
                  <a:srgbClr val="FF0000"/>
                </a:solidFill>
                <a:latin typeface="Helvetica" pitchFamily="2" charset="0"/>
              </a:rPr>
              <a:t>,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will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lead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to:</a:t>
            </a:r>
          </a:p>
          <a:p>
            <a:pPr marL="4508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significant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it-IT" sz="1800" b="1" i="1" dirty="0">
                <a:solidFill>
                  <a:srgbClr val="0000FF"/>
                </a:solidFill>
                <a:latin typeface="Helvetica" pitchFamily="2" charset="0"/>
              </a:rPr>
              <a:t>gain in the </a:t>
            </a:r>
            <a:r>
              <a:rPr lang="it-IT" sz="1800" b="1" i="1" dirty="0" err="1">
                <a:solidFill>
                  <a:srgbClr val="0000FF"/>
                </a:solidFill>
                <a:latin typeface="Helvetica" pitchFamily="2" charset="0"/>
              </a:rPr>
              <a:t>emitted</a:t>
            </a:r>
            <a:r>
              <a:rPr lang="it-IT" sz="1800" b="1" i="1" dirty="0">
                <a:solidFill>
                  <a:srgbClr val="0000FF"/>
                </a:solidFill>
                <a:latin typeface="Helvetica" pitchFamily="2" charset="0"/>
              </a:rPr>
              <a:t> or </a:t>
            </a:r>
            <a:r>
              <a:rPr lang="it-IT" sz="1800" b="1" i="1" dirty="0" err="1">
                <a:solidFill>
                  <a:srgbClr val="0000FF"/>
                </a:solidFill>
                <a:latin typeface="Helvetica" pitchFamily="2" charset="0"/>
              </a:rPr>
              <a:t>transmitted</a:t>
            </a:r>
            <a:r>
              <a:rPr lang="it-IT" sz="1800" b="1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800" b="1" i="1" dirty="0" err="1">
                <a:solidFill>
                  <a:srgbClr val="0000FF"/>
                </a:solidFill>
                <a:latin typeface="Helvetica" pitchFamily="2" charset="0"/>
              </a:rPr>
              <a:t>signals</a:t>
            </a:r>
            <a:r>
              <a:rPr lang="it-IT" sz="1800" b="1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from the samples;</a:t>
            </a:r>
          </a:p>
          <a:p>
            <a:pPr marL="4508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800" b="1" i="1" dirty="0" err="1">
                <a:solidFill>
                  <a:srgbClr val="0000FF"/>
                </a:solidFill>
                <a:latin typeface="Helvetica" pitchFamily="2" charset="0"/>
              </a:rPr>
              <a:t>reduced</a:t>
            </a:r>
            <a:r>
              <a:rPr lang="it-IT" sz="1800" b="1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800" b="1" i="1" dirty="0" err="1">
                <a:solidFill>
                  <a:srgbClr val="0000FF"/>
                </a:solidFill>
                <a:latin typeface="Helvetica" pitchFamily="2" charset="0"/>
              </a:rPr>
              <a:t>acquisition</a:t>
            </a:r>
            <a:r>
              <a:rPr lang="it-IT" sz="1800" b="1" i="1" dirty="0">
                <a:solidFill>
                  <a:srgbClr val="0000FF"/>
                </a:solidFill>
                <a:latin typeface="Helvetica" pitchFamily="2" charset="0"/>
              </a:rPr>
              <a:t> time 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for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all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types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of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spectroscopies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and x-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ray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scattering techniques;</a:t>
            </a:r>
          </a:p>
          <a:p>
            <a:pPr marL="4508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implementation of </a:t>
            </a:r>
            <a:r>
              <a:rPr lang="it-IT" sz="1800" b="1" i="1" dirty="0" err="1">
                <a:solidFill>
                  <a:srgbClr val="0000FF"/>
                </a:solidFill>
                <a:latin typeface="Helvetica" pitchFamily="2" charset="0"/>
              </a:rPr>
              <a:t>photon-hungry</a:t>
            </a:r>
            <a:r>
              <a:rPr lang="it-IT" sz="1800" b="1" i="1" dirty="0">
                <a:solidFill>
                  <a:srgbClr val="0000FF"/>
                </a:solidFill>
                <a:latin typeface="Helvetica" pitchFamily="2" charset="0"/>
              </a:rPr>
              <a:t> techniques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such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as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: high pressure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experiments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with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anvil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cells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and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dilute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samples, and spin-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resolved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ARPES;</a:t>
            </a:r>
          </a:p>
          <a:p>
            <a:pPr marL="4508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improvement of the </a:t>
            </a:r>
            <a:r>
              <a:rPr lang="it-IT" sz="1800" b="1" i="1" dirty="0" err="1">
                <a:solidFill>
                  <a:srgbClr val="0000FF"/>
                </a:solidFill>
                <a:latin typeface="Helvetica" pitchFamily="2" charset="0"/>
              </a:rPr>
              <a:t>lateral</a:t>
            </a:r>
            <a:r>
              <a:rPr lang="it-IT" sz="1800" b="1" i="1" dirty="0">
                <a:solidFill>
                  <a:srgbClr val="0000FF"/>
                </a:solidFill>
                <a:latin typeface="Helvetica" pitchFamily="2" charset="0"/>
              </a:rPr>
              <a:t> resolution 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with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focusing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optics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down to a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few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-nm scale (e.g. nano-PES, nano-ARPES)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0EC34C-DE7A-524B-BA4E-E9AC60B660CB}"/>
              </a:ext>
            </a:extLst>
          </p:cNvPr>
          <p:cNvSpPr/>
          <p:nvPr/>
        </p:nvSpPr>
        <p:spPr>
          <a:xfrm>
            <a:off x="251520" y="3435846"/>
            <a:ext cx="8784976" cy="13291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Higher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degree of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transverse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latin typeface="Helvetica" pitchFamily="2" charset="0"/>
              </a:rPr>
              <a:t>coherence</a:t>
            </a:r>
            <a:r>
              <a:rPr lang="it-IT" sz="1800" b="1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will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open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unique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 opportunities for:</a:t>
            </a:r>
          </a:p>
          <a:p>
            <a:pPr marL="4508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800" b="1" i="1" dirty="0" err="1">
                <a:solidFill>
                  <a:srgbClr val="0000FF"/>
                </a:solidFill>
                <a:latin typeface="Helvetica" pitchFamily="2" charset="0"/>
              </a:rPr>
              <a:t>Coherent</a:t>
            </a:r>
            <a:r>
              <a:rPr lang="it-IT" sz="1800" b="1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800" b="1" i="1" dirty="0" err="1">
                <a:solidFill>
                  <a:srgbClr val="0000FF"/>
                </a:solidFill>
                <a:latin typeface="Helvetica" pitchFamily="2" charset="0"/>
              </a:rPr>
              <a:t>Diffraction</a:t>
            </a:r>
            <a:r>
              <a:rPr lang="it-IT" sz="1800" b="1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800" b="1" i="1" dirty="0" err="1">
                <a:solidFill>
                  <a:srgbClr val="0000FF"/>
                </a:solidFill>
                <a:latin typeface="Helvetica" pitchFamily="2" charset="0"/>
              </a:rPr>
              <a:t>Imaging</a:t>
            </a:r>
            <a:r>
              <a:rPr lang="it-IT" sz="1800" b="1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(CDI) with chemical </a:t>
            </a:r>
            <a:r>
              <a:rPr lang="it-IT" sz="1800" dirty="0" err="1">
                <a:solidFill>
                  <a:schemeClr val="tx1"/>
                </a:solidFill>
                <a:latin typeface="Helvetica" pitchFamily="2" charset="0"/>
              </a:rPr>
              <a:t>specificity</a:t>
            </a:r>
            <a:endParaRPr lang="it-IT" sz="1800" dirty="0">
              <a:solidFill>
                <a:schemeClr val="tx1"/>
              </a:solidFill>
              <a:latin typeface="Helvetica" pitchFamily="2" charset="0"/>
            </a:endParaRPr>
          </a:p>
          <a:p>
            <a:pPr marL="4508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800" b="1" i="1" dirty="0" err="1">
                <a:solidFill>
                  <a:srgbClr val="0000FF"/>
                </a:solidFill>
                <a:latin typeface="Helvetica" pitchFamily="2" charset="0"/>
              </a:rPr>
              <a:t>Ptychography</a:t>
            </a:r>
            <a:endParaRPr lang="it-IT" sz="1800" b="1" i="1" dirty="0">
              <a:solidFill>
                <a:srgbClr val="0000FF"/>
              </a:solidFill>
              <a:latin typeface="Helvetica" pitchFamily="2" charset="0"/>
            </a:endParaRPr>
          </a:p>
          <a:p>
            <a:pPr marL="4508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it-IT" sz="1800" b="1" i="1" dirty="0">
                <a:solidFill>
                  <a:srgbClr val="0000FF"/>
                </a:solidFill>
                <a:latin typeface="Helvetica" pitchFamily="2" charset="0"/>
              </a:rPr>
              <a:t>X-</a:t>
            </a:r>
            <a:r>
              <a:rPr lang="it-IT" sz="1800" b="1" i="1" dirty="0" err="1">
                <a:solidFill>
                  <a:srgbClr val="0000FF"/>
                </a:solidFill>
                <a:latin typeface="Helvetica" pitchFamily="2" charset="0"/>
              </a:rPr>
              <a:t>ray</a:t>
            </a:r>
            <a:r>
              <a:rPr lang="it-IT" sz="1800" b="1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800" b="1" i="1" dirty="0" err="1">
                <a:solidFill>
                  <a:srgbClr val="0000FF"/>
                </a:solidFill>
                <a:latin typeface="Helvetica" pitchFamily="2" charset="0"/>
              </a:rPr>
              <a:t>photon</a:t>
            </a:r>
            <a:r>
              <a:rPr lang="it-IT" sz="1800" b="1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800" b="1" i="1" dirty="0" err="1">
                <a:solidFill>
                  <a:srgbClr val="0000FF"/>
                </a:solidFill>
                <a:latin typeface="Helvetica" pitchFamily="2" charset="0"/>
              </a:rPr>
              <a:t>correlation</a:t>
            </a:r>
            <a:r>
              <a:rPr lang="it-IT" sz="1800" b="1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800" b="1" i="1" dirty="0" err="1">
                <a:solidFill>
                  <a:srgbClr val="0000FF"/>
                </a:solidFill>
                <a:latin typeface="Helvetica" pitchFamily="2" charset="0"/>
              </a:rPr>
              <a:t>spectroscopy</a:t>
            </a:r>
            <a:r>
              <a:rPr lang="it-IT" sz="1800" b="1" i="1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1800" dirty="0">
                <a:solidFill>
                  <a:schemeClr val="tx1"/>
                </a:solidFill>
                <a:latin typeface="Helvetica" pitchFamily="2" charset="0"/>
              </a:rPr>
              <a:t>(XPCS)</a:t>
            </a:r>
          </a:p>
        </p:txBody>
      </p:sp>
    </p:spTree>
    <p:extLst>
      <p:ext uri="{BB962C8B-B14F-4D97-AF65-F5344CB8AC3E}">
        <p14:creationId xmlns:p14="http://schemas.microsoft.com/office/powerpoint/2010/main" val="213534443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2D472D-74A4-4AC5-BA66-4F55560705E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36</a:t>
            </a:fld>
            <a:endParaRPr lang="it-IT" alt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4461F4B-0CFF-49C0-878A-6F9E76061F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01"/>
          <a:stretch/>
        </p:blipFill>
        <p:spPr>
          <a:xfrm>
            <a:off x="0" y="915566"/>
            <a:ext cx="9144000" cy="4227934"/>
          </a:xfrm>
          <a:prstGeom prst="rect">
            <a:avLst/>
          </a:prstGeom>
        </p:spPr>
      </p:pic>
      <p:sp>
        <p:nvSpPr>
          <p:cNvPr id="7" name="AutoShape 4" descr="1,216 Lightsaber Images, Stock Photos &amp; Vectors |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2" t="43149" r="28533" b="49383"/>
          <a:stretch/>
        </p:blipFill>
        <p:spPr bwMode="auto">
          <a:xfrm rot="20296254">
            <a:off x="-121679" y="4127904"/>
            <a:ext cx="5259089" cy="28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How much would it cost Luke Skywalker to power his lightsaber in Ontario? -  Niagara On The Lake Hydro Inc.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33708">
            <a:off x="4368861" y="2116709"/>
            <a:ext cx="37528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navicella spaziale&#10;&#10;Descrizione generata automaticamente con attendibilità media">
            <a:extLst>
              <a:ext uri="{FF2B5EF4-FFF2-40B4-BE49-F238E27FC236}">
                <a16:creationId xmlns:a16="http://schemas.microsoft.com/office/drawing/2014/main" id="{94BDF335-A359-4736-A09D-51E5499A1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1485474"/>
            <a:ext cx="4313846" cy="231041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FF53FA0-29E2-4691-A47E-6433A6BE1398}"/>
              </a:ext>
            </a:extLst>
          </p:cNvPr>
          <p:cNvSpPr txBox="1">
            <a:spLocks/>
          </p:cNvSpPr>
          <p:nvPr/>
        </p:nvSpPr>
        <p:spPr bwMode="auto">
          <a:xfrm>
            <a:off x="2678113" y="122238"/>
            <a:ext cx="6358383" cy="6365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74054" tIns="37027" rIns="74054" bIns="37027" numCol="1" anchor="ctr" anchorCtr="0" compatLnSpc="1">
            <a:prstTxWarp prst="textNoShape">
              <a:avLst/>
            </a:prstTxWarp>
          </a:bodyPr>
          <a:lstStyle>
            <a:lvl1pPr algn="l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 baseline="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036262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40649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7672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4695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2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rbel" panose="020B0503020204020204"/>
              </a:rPr>
              <a:t> What does the future look like?</a:t>
            </a:r>
            <a:endParaRPr lang="it-IT" altLang="en-US" sz="2000" b="1" kern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87342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BED909E-F8AB-4868-BE28-54589EE44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22087"/>
            <a:ext cx="6358702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Bibliography</a:t>
            </a:r>
            <a:endParaRPr lang="it-IT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731AF9-BEDC-4D7D-965F-D5A886688BA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37</a:t>
            </a:fld>
            <a:endParaRPr lang="it-IT" alt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9A3462-8A1B-4ACA-AB8D-AC5A80FE5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1600513"/>
            <a:ext cx="1368152" cy="17339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76911F2-E10A-466A-8912-89856874EAB8}"/>
              </a:ext>
            </a:extLst>
          </p:cNvPr>
          <p:cNvGrpSpPr/>
          <p:nvPr/>
        </p:nvGrpSpPr>
        <p:grpSpPr>
          <a:xfrm>
            <a:off x="74039" y="2067694"/>
            <a:ext cx="6149935" cy="2304256"/>
            <a:chOff x="107503" y="1870418"/>
            <a:chExt cx="6581983" cy="27175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A30EABC-00C7-4F18-9BEC-B8FFB4A3D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530"/>
            <a:stretch/>
          </p:blipFill>
          <p:spPr>
            <a:xfrm>
              <a:off x="107504" y="1870418"/>
              <a:ext cx="6372200" cy="240059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30EABC-00C7-4F18-9BEC-B8FFB4A3D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9956"/>
            <a:stretch/>
          </p:blipFill>
          <p:spPr>
            <a:xfrm>
              <a:off x="107503" y="4299942"/>
              <a:ext cx="6581983" cy="28803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65DF159-51CC-4CB7-8FBC-121A3BF5C6A8}"/>
              </a:ext>
            </a:extLst>
          </p:cNvPr>
          <p:cNvSpPr txBox="1"/>
          <p:nvPr/>
        </p:nvSpPr>
        <p:spPr>
          <a:xfrm>
            <a:off x="92096" y="1600513"/>
            <a:ext cx="67258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Di Mitri, </a:t>
            </a:r>
            <a:r>
              <a:rPr lang="en-US" sz="1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Fundamentals of Particle Accelerator Physics</a:t>
            </a: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Springer (2023)</a:t>
            </a:r>
            <a:endParaRPr lang="en-US" sz="15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0441BB-4064-4FAB-8CDA-8B1440E1D05B}"/>
              </a:ext>
            </a:extLst>
          </p:cNvPr>
          <p:cNvSpPr txBox="1"/>
          <p:nvPr/>
        </p:nvSpPr>
        <p:spPr>
          <a:xfrm>
            <a:off x="74039" y="987574"/>
            <a:ext cx="566886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</a:t>
            </a: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Accelerator School, Yellow Books (1994, 2024) </a:t>
            </a:r>
            <a:r>
              <a:rPr lang="en-US" sz="1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online</a:t>
            </a:r>
            <a:endParaRPr lang="en-US" sz="1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USPAS lectures by W. Barletta </a:t>
            </a:r>
            <a:r>
              <a:rPr lang="en-US" sz="1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online</a:t>
            </a:r>
          </a:p>
        </p:txBody>
      </p:sp>
    </p:spTree>
    <p:extLst>
      <p:ext uri="{BB962C8B-B14F-4D97-AF65-F5344CB8AC3E}">
        <p14:creationId xmlns:p14="http://schemas.microsoft.com/office/powerpoint/2010/main" val="173626922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2950" y="1756987"/>
            <a:ext cx="7773120" cy="1102795"/>
          </a:xfrm>
        </p:spPr>
        <p:txBody>
          <a:bodyPr/>
          <a:lstStyle/>
          <a:p>
            <a:r>
              <a:rPr lang="en-US" sz="3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  <a:br>
              <a:rPr lang="en-US" sz="3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are very welcome</a:t>
            </a:r>
            <a:endParaRPr lang="it-IT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58FD197-3925-4400-AB9E-DDC2E0B00F0E}" type="slidenum">
              <a:rPr lang="it-IT" altLang="it-IT" smtClean="0"/>
              <a:pPr>
                <a:defRPr/>
              </a:pPr>
              <a:t>38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9155137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EE4952B-0BED-461A-ABE3-CA5BB3C476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354011"/>
            <a:ext cx="8092538" cy="4161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99A17-8A5E-4642-893A-E8D0EEF6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Accelerator science is expanding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BD2131-DD9A-4125-870B-D158A26AED7B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628594" y="4789489"/>
            <a:ext cx="193675" cy="155575"/>
          </a:xfrm>
        </p:spPr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39</a:t>
            </a:fld>
            <a:endParaRPr lang="it-IT" alt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CBBBB2-4B7F-4AC1-8D2D-714ECEB40F6E}"/>
              </a:ext>
            </a:extLst>
          </p:cNvPr>
          <p:cNvSpPr txBox="1"/>
          <p:nvPr/>
        </p:nvSpPr>
        <p:spPr>
          <a:xfrm>
            <a:off x="251520" y="934592"/>
            <a:ext cx="3493900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Accelerators contributed to Nobel in Physics on average every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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3 years (1950 -)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0452F6-4819-4642-891E-FBA2A8E1AD7A}"/>
              </a:ext>
            </a:extLst>
          </p:cNvPr>
          <p:cNvSpPr txBox="1"/>
          <p:nvPr/>
        </p:nvSpPr>
        <p:spPr>
          <a:xfrm>
            <a:off x="1181803" y="2956845"/>
            <a:ext cx="1749109" cy="7386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Cyclotron: </a:t>
            </a:r>
          </a:p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artificial radioactive elements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BDBAA6-64C0-4B82-B553-76179D9B11FA}"/>
              </a:ext>
            </a:extLst>
          </p:cNvPr>
          <p:cNvSpPr txBox="1"/>
          <p:nvPr/>
        </p:nvSpPr>
        <p:spPr>
          <a:xfrm>
            <a:off x="3433693" y="3579862"/>
            <a:ext cx="1800193" cy="7386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Synchrotron: </a:t>
            </a:r>
          </a:p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sym typeface="Symbol" panose="05050102010706020507" pitchFamily="18" charset="2"/>
              </a:rPr>
              <a:t>-neutrino, CP violation, J/, etc.…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74D801-64C1-49A9-9EE8-66F64C08B412}"/>
              </a:ext>
            </a:extLst>
          </p:cNvPr>
          <p:cNvSpPr txBox="1"/>
          <p:nvPr/>
        </p:nvSpPr>
        <p:spPr>
          <a:xfrm>
            <a:off x="5657772" y="3993326"/>
            <a:ext cx="2024393" cy="7386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Light Sources: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sym typeface="Symbol" panose="05050102010706020507" pitchFamily="18" charset="2"/>
              </a:rPr>
              <a:t>viruses, new materials, planetary processes,…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435589-FD86-4EAB-87D4-542E26B80AAC}"/>
              </a:ext>
            </a:extLst>
          </p:cNvPr>
          <p:cNvSpPr txBox="1"/>
          <p:nvPr/>
        </p:nvSpPr>
        <p:spPr>
          <a:xfrm>
            <a:off x="5593933" y="699542"/>
            <a:ext cx="1800193" cy="7386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Circular colliders: </a:t>
            </a:r>
            <a:r>
              <a:rPr lang="en-US" sz="1400" dirty="0">
                <a:solidFill>
                  <a:schemeClr val="tx2">
                    <a:lumMod val="50000"/>
                  </a:schemeClr>
                </a:solidFill>
                <a:sym typeface="Symbol" panose="05050102010706020507" pitchFamily="18" charset="2"/>
              </a:rPr>
              <a:t>Standard Model and beyond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55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C8653-956F-4352-9446-35C8C4A96C7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4</a:t>
            </a:fld>
            <a:endParaRPr lang="it-IT" alt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D0F8E8-C0DE-42EE-A8DB-34CBAB2B2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66"/>
          <a:stretch/>
        </p:blipFill>
        <p:spPr>
          <a:xfrm>
            <a:off x="3419872" y="1573753"/>
            <a:ext cx="5637956" cy="321644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3086EE8-AF56-4529-BE49-15A262204660}"/>
              </a:ext>
            </a:extLst>
          </p:cNvPr>
          <p:cNvGrpSpPr/>
          <p:nvPr/>
        </p:nvGrpSpPr>
        <p:grpSpPr>
          <a:xfrm>
            <a:off x="721405" y="3868662"/>
            <a:ext cx="3193635" cy="863328"/>
            <a:chOff x="774011" y="3810457"/>
            <a:chExt cx="3193635" cy="8633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F450D97-7053-4A6A-8691-C84A9CA4EB94}"/>
                </a:ext>
              </a:extLst>
            </p:cNvPr>
            <p:cNvGrpSpPr/>
            <p:nvPr/>
          </p:nvGrpSpPr>
          <p:grpSpPr>
            <a:xfrm rot="19451718">
              <a:off x="2771155" y="3810457"/>
              <a:ext cx="1196491" cy="186800"/>
              <a:chOff x="2395728" y="3420608"/>
              <a:chExt cx="1506203" cy="261728"/>
            </a:xfrm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01D81F8-0DE2-493E-93ED-E84420D27A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rcRect l="20261" r="18696"/>
              <a:stretch/>
            </p:blipFill>
            <p:spPr>
              <a:xfrm>
                <a:off x="3131840" y="3435846"/>
                <a:ext cx="770091" cy="24649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3074388E-BB46-4BD9-8553-DA54089759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rcRect l="20261" r="18696"/>
              <a:stretch/>
            </p:blipFill>
            <p:spPr>
              <a:xfrm>
                <a:off x="2395728" y="3420608"/>
                <a:ext cx="770091" cy="246490"/>
              </a:xfrm>
              <a:prstGeom prst="rect">
                <a:avLst/>
              </a:prstGeom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6945249-956A-4E21-8C03-05669DB7B067}"/>
                </a:ext>
              </a:extLst>
            </p:cNvPr>
            <p:cNvGrpSpPr/>
            <p:nvPr/>
          </p:nvGrpSpPr>
          <p:grpSpPr>
            <a:xfrm>
              <a:off x="774011" y="4083918"/>
              <a:ext cx="2069797" cy="589867"/>
              <a:chOff x="774011" y="4083918"/>
              <a:chExt cx="2069797" cy="589867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7B5B013-4E9D-4D93-9E23-FF3A6C0663C9}"/>
                  </a:ext>
                </a:extLst>
              </p:cNvPr>
              <p:cNvSpPr txBox="1"/>
              <p:nvPr/>
            </p:nvSpPr>
            <p:spPr>
              <a:xfrm>
                <a:off x="774011" y="4083918"/>
                <a:ext cx="20697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B050"/>
                    </a:solidFill>
                    <a:latin typeface="Century Gothic" panose="020B0502020202020204" pitchFamily="34" charset="0"/>
                  </a:rPr>
                  <a:t>FLUORESCENCE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6AB3F65-D717-48BC-BBA6-EA049CB210B5}"/>
                  </a:ext>
                </a:extLst>
              </p:cNvPr>
              <p:cNvSpPr txBox="1"/>
              <p:nvPr/>
            </p:nvSpPr>
            <p:spPr>
              <a:xfrm>
                <a:off x="1091152" y="4366008"/>
                <a:ext cx="12330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92D050"/>
                    </a:solidFill>
                  </a:rPr>
                  <a:t>EXAFS, XRF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1E031F2-4D4A-49F1-8861-25BE7395C461}"/>
              </a:ext>
            </a:extLst>
          </p:cNvPr>
          <p:cNvGrpSpPr/>
          <p:nvPr/>
        </p:nvGrpSpPr>
        <p:grpSpPr>
          <a:xfrm>
            <a:off x="395536" y="3293658"/>
            <a:ext cx="3453789" cy="804707"/>
            <a:chOff x="448142" y="3235453"/>
            <a:chExt cx="3453789" cy="80470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9D5BE29-2F28-4B89-BE40-69A6230D683F}"/>
                </a:ext>
              </a:extLst>
            </p:cNvPr>
            <p:cNvGrpSpPr/>
            <p:nvPr/>
          </p:nvGrpSpPr>
          <p:grpSpPr>
            <a:xfrm>
              <a:off x="2189556" y="3354875"/>
              <a:ext cx="1712375" cy="261728"/>
              <a:chOff x="2395728" y="3420608"/>
              <a:chExt cx="1506203" cy="261728"/>
            </a:xfrm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9D99D79-9C40-4B31-9BC7-6E8AC16452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rcRect l="20261" r="18696"/>
              <a:stretch/>
            </p:blipFill>
            <p:spPr>
              <a:xfrm>
                <a:off x="3131840" y="3435846"/>
                <a:ext cx="770091" cy="24649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5581E25-F7FC-4030-B645-19427D54A3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rcRect l="20261" r="18696"/>
              <a:stretch/>
            </p:blipFill>
            <p:spPr>
              <a:xfrm>
                <a:off x="2395728" y="3420608"/>
                <a:ext cx="770091" cy="246490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3384ADC-0CF1-4CDA-8E66-376FEE56E05B}"/>
                </a:ext>
              </a:extLst>
            </p:cNvPr>
            <p:cNvGrpSpPr/>
            <p:nvPr/>
          </p:nvGrpSpPr>
          <p:grpSpPr>
            <a:xfrm>
              <a:off x="448142" y="3235453"/>
              <a:ext cx="1747594" cy="804707"/>
              <a:chOff x="448142" y="3235453"/>
              <a:chExt cx="1747594" cy="804707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F363377-9F19-4328-A5E0-C1D1F46DD898}"/>
                  </a:ext>
                </a:extLst>
              </p:cNvPr>
              <p:cNvSpPr txBox="1"/>
              <p:nvPr/>
            </p:nvSpPr>
            <p:spPr>
              <a:xfrm>
                <a:off x="448142" y="3235453"/>
                <a:ext cx="17475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00FF"/>
                    </a:solidFill>
                    <a:latin typeface="Century Gothic" panose="020B0502020202020204" pitchFamily="34" charset="0"/>
                  </a:rPr>
                  <a:t>ABSORPTION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D29AB55-4C2E-47C2-A69B-16404523DEB1}"/>
                  </a:ext>
                </a:extLst>
              </p:cNvPr>
              <p:cNvSpPr txBox="1"/>
              <p:nvPr/>
            </p:nvSpPr>
            <p:spPr>
              <a:xfrm>
                <a:off x="570429" y="3516940"/>
                <a:ext cx="14812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70C0"/>
                    </a:solidFill>
                  </a:rPr>
                  <a:t>Spectroscopy, EXAFS, XANES 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E6C5611-A333-4477-9E4B-4C378A2A15C4}"/>
              </a:ext>
            </a:extLst>
          </p:cNvPr>
          <p:cNvGrpSpPr/>
          <p:nvPr/>
        </p:nvGrpSpPr>
        <p:grpSpPr>
          <a:xfrm>
            <a:off x="1326958" y="2022882"/>
            <a:ext cx="2010466" cy="1770698"/>
            <a:chOff x="1379564" y="1964677"/>
            <a:chExt cx="2010466" cy="177069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300B307-F82D-41B6-988E-4A434F4A63F1}"/>
                </a:ext>
              </a:extLst>
            </p:cNvPr>
            <p:cNvGrpSpPr/>
            <p:nvPr/>
          </p:nvGrpSpPr>
          <p:grpSpPr>
            <a:xfrm rot="2873210">
              <a:off x="2606992" y="2952337"/>
              <a:ext cx="1506203" cy="59873"/>
              <a:chOff x="2395728" y="3420608"/>
              <a:chExt cx="1506203" cy="261728"/>
            </a:xfrm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840C282-218E-4D8F-80D3-75E6AEAD48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rcRect l="20261" r="18696"/>
              <a:stretch/>
            </p:blipFill>
            <p:spPr>
              <a:xfrm>
                <a:off x="3131840" y="3435846"/>
                <a:ext cx="770091" cy="24649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B0205CD-5BB7-4F75-B0D0-9B2C8214DB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rcRect l="20261" r="18696"/>
              <a:stretch/>
            </p:blipFill>
            <p:spPr>
              <a:xfrm>
                <a:off x="2395728" y="3420608"/>
                <a:ext cx="770091" cy="246490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BD1537D-B266-49E5-9AC5-7C2043173A05}"/>
                </a:ext>
              </a:extLst>
            </p:cNvPr>
            <p:cNvGrpSpPr/>
            <p:nvPr/>
          </p:nvGrpSpPr>
          <p:grpSpPr>
            <a:xfrm>
              <a:off x="1379564" y="1964677"/>
              <a:ext cx="1680268" cy="607073"/>
              <a:chOff x="1379564" y="1964677"/>
              <a:chExt cx="1680268" cy="60707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1C981D6-92A3-4DF3-AD4F-1C6DE099F7EB}"/>
                  </a:ext>
                </a:extLst>
              </p:cNvPr>
              <p:cNvSpPr txBox="1"/>
              <p:nvPr/>
            </p:nvSpPr>
            <p:spPr>
              <a:xfrm>
                <a:off x="1379564" y="1964677"/>
                <a:ext cx="16802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SCATTERING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C7F972C-A281-4D1A-B232-80EA507ED996}"/>
                  </a:ext>
                </a:extLst>
              </p:cNvPr>
              <p:cNvSpPr txBox="1"/>
              <p:nvPr/>
            </p:nvSpPr>
            <p:spPr>
              <a:xfrm>
                <a:off x="1835696" y="2263973"/>
                <a:ext cx="6714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C000"/>
                    </a:solidFill>
                  </a:rPr>
                  <a:t>SAXS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5AFC42-0686-4568-8CFD-57FF77E8E25C}"/>
              </a:ext>
            </a:extLst>
          </p:cNvPr>
          <p:cNvGrpSpPr/>
          <p:nvPr/>
        </p:nvGrpSpPr>
        <p:grpSpPr>
          <a:xfrm>
            <a:off x="630962" y="2629955"/>
            <a:ext cx="3243796" cy="742481"/>
            <a:chOff x="683568" y="2571750"/>
            <a:chExt cx="3243796" cy="74248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0479FAA-0925-41EB-B396-DA2F00B1C893}"/>
                </a:ext>
              </a:extLst>
            </p:cNvPr>
            <p:cNvGrpSpPr/>
            <p:nvPr/>
          </p:nvGrpSpPr>
          <p:grpSpPr>
            <a:xfrm rot="1334606">
              <a:off x="2442142" y="3133728"/>
              <a:ext cx="1485222" cy="180503"/>
              <a:chOff x="2395728" y="3420608"/>
              <a:chExt cx="1506203" cy="261728"/>
            </a:xfr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DC35320-8D0A-4AB6-901E-AC51A8E365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rcRect l="20261" r="18696"/>
              <a:stretch/>
            </p:blipFill>
            <p:spPr>
              <a:xfrm>
                <a:off x="3131840" y="3435846"/>
                <a:ext cx="770091" cy="24649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EF0E6A9-28C1-43BD-9EFB-9552B57EEC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aintStrokes/>
                        </a14:imgEffect>
                      </a14:imgLayer>
                    </a14:imgProps>
                  </a:ext>
                </a:extLst>
              </a:blip>
              <a:srcRect l="20261" r="18696"/>
              <a:stretch/>
            </p:blipFill>
            <p:spPr>
              <a:xfrm>
                <a:off x="2395728" y="3420608"/>
                <a:ext cx="770091" cy="24649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454BB0E-6594-42E4-9B97-C804D99D90A4}"/>
                </a:ext>
              </a:extLst>
            </p:cNvPr>
            <p:cNvGrpSpPr/>
            <p:nvPr/>
          </p:nvGrpSpPr>
          <p:grpSpPr>
            <a:xfrm>
              <a:off x="683568" y="2571750"/>
              <a:ext cx="1805302" cy="595809"/>
              <a:chOff x="683568" y="2571750"/>
              <a:chExt cx="1805302" cy="59580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0BAC3C2-C162-432D-81DE-F73E1FF117AB}"/>
                  </a:ext>
                </a:extLst>
              </p:cNvPr>
              <p:cNvSpPr txBox="1"/>
              <p:nvPr/>
            </p:nvSpPr>
            <p:spPr>
              <a:xfrm>
                <a:off x="683568" y="2571750"/>
                <a:ext cx="18053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CC00FF"/>
                    </a:solidFill>
                    <a:latin typeface="Century Gothic" panose="020B0502020202020204" pitchFamily="34" charset="0"/>
                  </a:rPr>
                  <a:t>DIFFRACTION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CB294BF-F022-4C3B-B9C0-DC22F6DE61B6}"/>
                  </a:ext>
                </a:extLst>
              </p:cNvPr>
              <p:cNvSpPr txBox="1"/>
              <p:nvPr/>
            </p:nvSpPr>
            <p:spPr>
              <a:xfrm>
                <a:off x="938578" y="2859782"/>
                <a:ext cx="14638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FF"/>
                    </a:solidFill>
                  </a:rPr>
                  <a:t>Cristallography</a:t>
                </a:r>
                <a:endParaRPr lang="en-US" sz="1400" dirty="0">
                  <a:solidFill>
                    <a:srgbClr val="FF00FF"/>
                  </a:solidFill>
                </a:endParaRP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C87C695-FC82-4F54-89FA-05A2E39B0494}"/>
              </a:ext>
            </a:extLst>
          </p:cNvPr>
          <p:cNvGrpSpPr/>
          <p:nvPr/>
        </p:nvGrpSpPr>
        <p:grpSpPr>
          <a:xfrm>
            <a:off x="481922" y="1368163"/>
            <a:ext cx="3461408" cy="2161205"/>
            <a:chOff x="534528" y="1309958"/>
            <a:chExt cx="3461408" cy="2161205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5F8440B-853A-4BE6-AB1D-B128CDAEFDB5}"/>
                </a:ext>
              </a:extLst>
            </p:cNvPr>
            <p:cNvCxnSpPr/>
            <p:nvPr/>
          </p:nvCxnSpPr>
          <p:spPr bwMode="auto">
            <a:xfrm flipH="1" flipV="1">
              <a:off x="2987824" y="1713929"/>
              <a:ext cx="1008112" cy="175723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73C74DB-6D47-4EDE-8131-DADC00431215}"/>
                </a:ext>
              </a:extLst>
            </p:cNvPr>
            <p:cNvGrpSpPr/>
            <p:nvPr/>
          </p:nvGrpSpPr>
          <p:grpSpPr>
            <a:xfrm>
              <a:off x="534528" y="1309958"/>
              <a:ext cx="2669320" cy="613720"/>
              <a:chOff x="534528" y="1309958"/>
              <a:chExt cx="2669320" cy="613720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58604DF-15FD-4F3F-8935-E0797960EC7D}"/>
                  </a:ext>
                </a:extLst>
              </p:cNvPr>
              <p:cNvSpPr txBox="1"/>
              <p:nvPr/>
            </p:nvSpPr>
            <p:spPr>
              <a:xfrm>
                <a:off x="534528" y="1309958"/>
                <a:ext cx="26693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e- PHOTO-EMISSION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CB12739-8738-4E97-B96F-31060FD13FA4}"/>
                  </a:ext>
                </a:extLst>
              </p:cNvPr>
              <p:cNvSpPr txBox="1"/>
              <p:nvPr/>
            </p:nvSpPr>
            <p:spPr>
              <a:xfrm>
                <a:off x="968530" y="1615901"/>
                <a:ext cx="18013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electronic structure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8FF969A-FDFE-4414-9C42-D4D12C77EBC7}"/>
                  </a:ext>
                </a:extLst>
              </p:cNvPr>
              <p:cNvSpPr/>
              <p:nvPr/>
            </p:nvSpPr>
            <p:spPr>
              <a:xfrm>
                <a:off x="3419872" y="843558"/>
                <a:ext cx="2222701" cy="75232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txBody>
              <a:bodyPr wrap="square" lIns="91438" tIns="45719" rIns="91438" bIns="45719">
                <a:spAutoFit/>
              </a:bodyPr>
              <a:lstStyle/>
              <a:p>
                <a:pPr defTabSz="685783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𝑃</m:t>
                        </m:r>
                      </m:e>
                      <m:sub>
                        <m: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𝑆𝑅</m:t>
                        </m:r>
                      </m:sub>
                    </m:sSub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GB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GB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sz="2400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GB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bSup>
                      </m:den>
                    </m:f>
                  </m:oMath>
                </a14:m>
                <a:endParaRPr lang="it-IT" sz="2400" dirty="0">
                  <a:solidFill>
                    <a:prstClr val="black"/>
                  </a:solidFill>
                  <a:latin typeface="Arial"/>
                  <a:ea typeface="+mn-ea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8FF969A-FDFE-4414-9C42-D4D12C77EB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843558"/>
                <a:ext cx="2222701" cy="7523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Right 1">
            <a:extLst>
              <a:ext uri="{FF2B5EF4-FFF2-40B4-BE49-F238E27FC236}">
                <a16:creationId xmlns:a16="http://schemas.microsoft.com/office/drawing/2014/main" id="{CCBDE21E-E0B9-46D0-AD89-91D744D45764}"/>
              </a:ext>
            </a:extLst>
          </p:cNvPr>
          <p:cNvSpPr/>
          <p:nvPr/>
        </p:nvSpPr>
        <p:spPr bwMode="auto">
          <a:xfrm>
            <a:off x="5816486" y="935534"/>
            <a:ext cx="417813" cy="576064"/>
          </a:xfrm>
          <a:prstGeom prst="right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9939AE-B203-4218-8B03-3550BA09BA8B}"/>
              </a:ext>
            </a:extLst>
          </p:cNvPr>
          <p:cNvSpPr txBox="1"/>
          <p:nvPr/>
        </p:nvSpPr>
        <p:spPr>
          <a:xfrm>
            <a:off x="6397821" y="942466"/>
            <a:ext cx="2350643" cy="584775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High energy electrons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Strong magnetic field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74D3CC-E2F5-4978-B355-0D35266ED37F}"/>
              </a:ext>
            </a:extLst>
          </p:cNvPr>
          <p:cNvSpPr txBox="1"/>
          <p:nvPr/>
        </p:nvSpPr>
        <p:spPr>
          <a:xfrm>
            <a:off x="5724128" y="1851670"/>
            <a:ext cx="1948898" cy="677108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SRLS = storage ring light source 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9E0469BE-39FF-4976-B9B4-A978B63148DD}"/>
              </a:ext>
            </a:extLst>
          </p:cNvPr>
          <p:cNvSpPr txBox="1">
            <a:spLocks/>
          </p:cNvSpPr>
          <p:nvPr/>
        </p:nvSpPr>
        <p:spPr>
          <a:xfrm>
            <a:off x="2677794" y="122087"/>
            <a:ext cx="6332856" cy="636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74054" tIns="37027" rIns="74054" bIns="37027" anchor="ctr"/>
          <a:lstStyle>
            <a:lvl1pPr algn="l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36262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0649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7672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4695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How do we </a:t>
            </a:r>
            <a:r>
              <a:rPr lang="en-US" sz="2400" b="1" i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generate</a:t>
            </a:r>
            <a:r>
              <a:rPr lang="en-US" sz="24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and </a:t>
            </a:r>
            <a:r>
              <a:rPr lang="en-US" sz="2400" b="1" i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use</a:t>
            </a:r>
            <a:r>
              <a:rPr lang="en-US" sz="24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X-rays?</a:t>
            </a:r>
            <a:endParaRPr lang="en-US" sz="1800" b="1" kern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4691E9D-5563-48EF-B45F-31361A01B2C7}"/>
              </a:ext>
            </a:extLst>
          </p:cNvPr>
          <p:cNvSpPr txBox="1"/>
          <p:nvPr/>
        </p:nvSpPr>
        <p:spPr>
          <a:xfrm>
            <a:off x="7380312" y="4299942"/>
            <a:ext cx="1476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schemeClr val="bg2">
                    <a:lumMod val="25000"/>
                  </a:schemeClr>
                </a:solidFill>
              </a:rPr>
              <a:t>Courtesy J. </a:t>
            </a:r>
            <a:r>
              <a:rPr lang="en-US" sz="900" b="1" i="1" dirty="0" err="1">
                <a:solidFill>
                  <a:schemeClr val="bg2">
                    <a:lumMod val="25000"/>
                  </a:schemeClr>
                </a:solidFill>
              </a:rPr>
              <a:t>Als</a:t>
            </a:r>
            <a:r>
              <a:rPr lang="en-US" sz="900" b="1" i="1" dirty="0">
                <a:solidFill>
                  <a:schemeClr val="bg2">
                    <a:lumMod val="25000"/>
                  </a:schemeClr>
                </a:solidFill>
              </a:rPr>
              <a:t>-Nielsen, D. </a:t>
            </a:r>
            <a:r>
              <a:rPr lang="en-US" sz="900" b="1" i="1" dirty="0" err="1">
                <a:solidFill>
                  <a:schemeClr val="bg2">
                    <a:lumMod val="25000"/>
                  </a:schemeClr>
                </a:solidFill>
              </a:rPr>
              <a:t>McMorrow</a:t>
            </a:r>
            <a:endParaRPr lang="en-US" sz="9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137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ight Arrow 93"/>
          <p:cNvSpPr/>
          <p:nvPr/>
        </p:nvSpPr>
        <p:spPr bwMode="auto">
          <a:xfrm>
            <a:off x="1275578" y="2616472"/>
            <a:ext cx="424787" cy="535304"/>
          </a:xfrm>
          <a:prstGeom prst="rightArrow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GB" sz="180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96" name="Object 95"/>
          <p:cNvGraphicFramePr>
            <a:graphicFrameLocks noChangeAspect="1"/>
          </p:cNvGraphicFramePr>
          <p:nvPr/>
        </p:nvGraphicFramePr>
        <p:xfrm>
          <a:off x="1742839" y="2621710"/>
          <a:ext cx="1787128" cy="575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4" name="Equation" r:id="rId3" imgW="1460160" imgH="469800" progId="Equation.DSMT4">
                  <p:embed/>
                </p:oleObj>
              </mc:Choice>
              <mc:Fallback>
                <p:oleObj name="Equation" r:id="rId3" imgW="14601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2839" y="2621710"/>
                        <a:ext cx="1787128" cy="57507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7794" y="122087"/>
            <a:ext cx="6332856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Synchrotron radiation</a:t>
            </a:r>
            <a:endParaRPr lang="it-IT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A3AC2A1-7DDF-442E-AAD5-E11D7CE15FCA}" type="slidenum">
              <a:rPr lang="en-GB">
                <a:latin typeface="Arial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40</a:t>
            </a:fld>
            <a:endParaRPr lang="en-GB">
              <a:latin typeface="Arial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841" y="710066"/>
            <a:ext cx="8982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</a:rPr>
              <a:t>Synchrotron radiation is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</a:rPr>
              <a:t>e.m.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</a:rPr>
              <a:t> energy de-coupled from a charge by centripetal acceleration. For example, an ultra-relativistic electron in a magnetic dipole field.</a:t>
            </a:r>
            <a:endParaRPr lang="it-IT" sz="2000" dirty="0">
              <a:solidFill>
                <a:prstClr val="black"/>
              </a:solidFill>
              <a:latin typeface="Calibri" panose="020F0502020204030204" pitchFamily="34" charset="0"/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89" y="3129213"/>
            <a:ext cx="1294782" cy="1769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2247" y="3336757"/>
            <a:ext cx="873328" cy="133514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 bwMode="auto">
          <a:xfrm>
            <a:off x="2877580" y="2998058"/>
            <a:ext cx="2710763" cy="1024508"/>
          </a:xfrm>
          <a:custGeom>
            <a:avLst/>
            <a:gdLst>
              <a:gd name="connsiteX0" fmla="*/ 0 w 2483708"/>
              <a:gd name="connsiteY0" fmla="*/ 753762 h 753762"/>
              <a:gd name="connsiteX1" fmla="*/ 1019433 w 2483708"/>
              <a:gd name="connsiteY1" fmla="*/ 624016 h 753762"/>
              <a:gd name="connsiteX2" fmla="*/ 2483708 w 2483708"/>
              <a:gd name="connsiteY2" fmla="*/ 0 h 75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3708" h="753762">
                <a:moveTo>
                  <a:pt x="0" y="753762"/>
                </a:moveTo>
                <a:cubicBezTo>
                  <a:pt x="302741" y="751702"/>
                  <a:pt x="605482" y="749643"/>
                  <a:pt x="1019433" y="624016"/>
                </a:cubicBezTo>
                <a:cubicBezTo>
                  <a:pt x="1433384" y="498389"/>
                  <a:pt x="1958546" y="249194"/>
                  <a:pt x="2483708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GB" sz="180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3313797" y="3942264"/>
            <a:ext cx="123444" cy="12344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it-IT" sz="180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5181434" y="3511303"/>
            <a:ext cx="310117" cy="1066419"/>
            <a:chOff x="4955157" y="2711193"/>
            <a:chExt cx="413489" cy="1421892"/>
          </a:xfrm>
        </p:grpSpPr>
        <p:grpSp>
          <p:nvGrpSpPr>
            <p:cNvPr id="70" name="Group 69"/>
            <p:cNvGrpSpPr/>
            <p:nvPr/>
          </p:nvGrpSpPr>
          <p:grpSpPr>
            <a:xfrm>
              <a:off x="4964074" y="2711193"/>
              <a:ext cx="404572" cy="635508"/>
              <a:chOff x="4077106" y="2162556"/>
              <a:chExt cx="404572" cy="635508"/>
            </a:xfrm>
          </p:grpSpPr>
          <p:cxnSp>
            <p:nvCxnSpPr>
              <p:cNvPr id="75" name="Straight Arrow Connector 74"/>
              <p:cNvCxnSpPr/>
              <p:nvPr/>
            </p:nvCxnSpPr>
            <p:spPr bwMode="auto">
              <a:xfrm flipH="1" flipV="1">
                <a:off x="4077106" y="2176273"/>
                <a:ext cx="202286" cy="621791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Straight Arrow Connector 75"/>
              <p:cNvCxnSpPr/>
              <p:nvPr/>
            </p:nvCxnSpPr>
            <p:spPr bwMode="auto">
              <a:xfrm flipV="1">
                <a:off x="4279392" y="2162556"/>
                <a:ext cx="202286" cy="621791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Straight Arrow Connector 76"/>
              <p:cNvCxnSpPr/>
              <p:nvPr/>
            </p:nvCxnSpPr>
            <p:spPr bwMode="auto">
              <a:xfrm flipV="1">
                <a:off x="4279392" y="2176273"/>
                <a:ext cx="0" cy="608074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1" name="Group 70"/>
            <p:cNvGrpSpPr/>
            <p:nvPr/>
          </p:nvGrpSpPr>
          <p:grpSpPr>
            <a:xfrm flipV="1">
              <a:off x="4955157" y="3497577"/>
              <a:ext cx="404572" cy="635508"/>
              <a:chOff x="4077106" y="2162556"/>
              <a:chExt cx="404572" cy="635508"/>
            </a:xfrm>
          </p:grpSpPr>
          <p:cxnSp>
            <p:nvCxnSpPr>
              <p:cNvPr id="72" name="Straight Arrow Connector 71"/>
              <p:cNvCxnSpPr/>
              <p:nvPr/>
            </p:nvCxnSpPr>
            <p:spPr bwMode="auto">
              <a:xfrm flipH="1" flipV="1">
                <a:off x="4077106" y="2176273"/>
                <a:ext cx="202286" cy="621791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Straight Arrow Connector 72"/>
              <p:cNvCxnSpPr/>
              <p:nvPr/>
            </p:nvCxnSpPr>
            <p:spPr bwMode="auto">
              <a:xfrm flipV="1">
                <a:off x="4279392" y="2162556"/>
                <a:ext cx="202286" cy="621791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Straight Arrow Connector 73"/>
              <p:cNvCxnSpPr/>
              <p:nvPr/>
            </p:nvCxnSpPr>
            <p:spPr bwMode="auto">
              <a:xfrm flipV="1">
                <a:off x="4279392" y="2176273"/>
                <a:ext cx="0" cy="608074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78" name="Oval 77"/>
          <p:cNvSpPr/>
          <p:nvPr/>
        </p:nvSpPr>
        <p:spPr bwMode="auto">
          <a:xfrm>
            <a:off x="4281418" y="3626174"/>
            <a:ext cx="123444" cy="12344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it-IT" sz="180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5195569" y="3149942"/>
            <a:ext cx="123444" cy="12344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it-IT" sz="180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4172698" y="3501015"/>
            <a:ext cx="310117" cy="1066419"/>
            <a:chOff x="4955157" y="2711193"/>
            <a:chExt cx="413489" cy="1421892"/>
          </a:xfrm>
        </p:grpSpPr>
        <p:grpSp>
          <p:nvGrpSpPr>
            <p:cNvPr id="60" name="Group 59"/>
            <p:cNvGrpSpPr/>
            <p:nvPr/>
          </p:nvGrpSpPr>
          <p:grpSpPr>
            <a:xfrm>
              <a:off x="4964074" y="2711193"/>
              <a:ext cx="404572" cy="635508"/>
              <a:chOff x="4077106" y="2162556"/>
              <a:chExt cx="404572" cy="635508"/>
            </a:xfrm>
          </p:grpSpPr>
          <p:cxnSp>
            <p:nvCxnSpPr>
              <p:cNvPr id="65" name="Straight Arrow Connector 64"/>
              <p:cNvCxnSpPr/>
              <p:nvPr/>
            </p:nvCxnSpPr>
            <p:spPr bwMode="auto">
              <a:xfrm flipH="1" flipV="1">
                <a:off x="4077106" y="2176273"/>
                <a:ext cx="202286" cy="621791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Straight Arrow Connector 65"/>
              <p:cNvCxnSpPr/>
              <p:nvPr/>
            </p:nvCxnSpPr>
            <p:spPr bwMode="auto">
              <a:xfrm flipV="1">
                <a:off x="4279392" y="2162556"/>
                <a:ext cx="202286" cy="621791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Straight Arrow Connector 66"/>
              <p:cNvCxnSpPr/>
              <p:nvPr/>
            </p:nvCxnSpPr>
            <p:spPr bwMode="auto">
              <a:xfrm flipV="1">
                <a:off x="4279392" y="2176273"/>
                <a:ext cx="0" cy="608074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1" name="Group 60"/>
            <p:cNvGrpSpPr/>
            <p:nvPr/>
          </p:nvGrpSpPr>
          <p:grpSpPr>
            <a:xfrm flipV="1">
              <a:off x="4955157" y="3497577"/>
              <a:ext cx="404572" cy="635508"/>
              <a:chOff x="4077106" y="2162556"/>
              <a:chExt cx="404572" cy="635508"/>
            </a:xfrm>
          </p:grpSpPr>
          <p:cxnSp>
            <p:nvCxnSpPr>
              <p:cNvPr id="62" name="Straight Arrow Connector 61"/>
              <p:cNvCxnSpPr/>
              <p:nvPr/>
            </p:nvCxnSpPr>
            <p:spPr bwMode="auto">
              <a:xfrm flipH="1" flipV="1">
                <a:off x="4077106" y="2176273"/>
                <a:ext cx="202286" cy="621791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" name="Straight Arrow Connector 62"/>
              <p:cNvCxnSpPr/>
              <p:nvPr/>
            </p:nvCxnSpPr>
            <p:spPr bwMode="auto">
              <a:xfrm flipV="1">
                <a:off x="4279392" y="2162556"/>
                <a:ext cx="202286" cy="621791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" name="Straight Arrow Connector 63"/>
              <p:cNvCxnSpPr/>
              <p:nvPr/>
            </p:nvCxnSpPr>
            <p:spPr bwMode="auto">
              <a:xfrm flipV="1">
                <a:off x="4279392" y="2176273"/>
                <a:ext cx="0" cy="608074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1" name="Group 80"/>
          <p:cNvGrpSpPr/>
          <p:nvPr/>
        </p:nvGrpSpPr>
        <p:grpSpPr>
          <a:xfrm>
            <a:off x="3219850" y="3480713"/>
            <a:ext cx="310117" cy="1066419"/>
            <a:chOff x="4955157" y="2711193"/>
            <a:chExt cx="413489" cy="1421892"/>
          </a:xfrm>
        </p:grpSpPr>
        <p:grpSp>
          <p:nvGrpSpPr>
            <p:cNvPr id="82" name="Group 81"/>
            <p:cNvGrpSpPr/>
            <p:nvPr/>
          </p:nvGrpSpPr>
          <p:grpSpPr>
            <a:xfrm>
              <a:off x="4964074" y="2711193"/>
              <a:ext cx="404572" cy="635508"/>
              <a:chOff x="4077106" y="2162556"/>
              <a:chExt cx="404572" cy="635508"/>
            </a:xfrm>
          </p:grpSpPr>
          <p:cxnSp>
            <p:nvCxnSpPr>
              <p:cNvPr id="87" name="Straight Arrow Connector 86"/>
              <p:cNvCxnSpPr/>
              <p:nvPr/>
            </p:nvCxnSpPr>
            <p:spPr bwMode="auto">
              <a:xfrm flipH="1" flipV="1">
                <a:off x="4077106" y="2176273"/>
                <a:ext cx="202286" cy="621791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Straight Arrow Connector 87"/>
              <p:cNvCxnSpPr/>
              <p:nvPr/>
            </p:nvCxnSpPr>
            <p:spPr bwMode="auto">
              <a:xfrm flipV="1">
                <a:off x="4279392" y="2162556"/>
                <a:ext cx="202286" cy="621791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Straight Arrow Connector 88"/>
              <p:cNvCxnSpPr/>
              <p:nvPr/>
            </p:nvCxnSpPr>
            <p:spPr bwMode="auto">
              <a:xfrm flipV="1">
                <a:off x="4279392" y="2176273"/>
                <a:ext cx="0" cy="608074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3" name="Group 82"/>
            <p:cNvGrpSpPr/>
            <p:nvPr/>
          </p:nvGrpSpPr>
          <p:grpSpPr>
            <a:xfrm flipV="1">
              <a:off x="4955157" y="3497577"/>
              <a:ext cx="404572" cy="635508"/>
              <a:chOff x="4077106" y="2162556"/>
              <a:chExt cx="404572" cy="635508"/>
            </a:xfrm>
          </p:grpSpPr>
          <p:cxnSp>
            <p:nvCxnSpPr>
              <p:cNvPr id="84" name="Straight Arrow Connector 83"/>
              <p:cNvCxnSpPr/>
              <p:nvPr/>
            </p:nvCxnSpPr>
            <p:spPr bwMode="auto">
              <a:xfrm flipH="1" flipV="1">
                <a:off x="4077106" y="2176273"/>
                <a:ext cx="202286" cy="621791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Straight Arrow Connector 84"/>
              <p:cNvCxnSpPr/>
              <p:nvPr/>
            </p:nvCxnSpPr>
            <p:spPr bwMode="auto">
              <a:xfrm flipV="1">
                <a:off x="4279392" y="2162556"/>
                <a:ext cx="202286" cy="621791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Straight Arrow Connector 85"/>
              <p:cNvCxnSpPr/>
              <p:nvPr/>
            </p:nvCxnSpPr>
            <p:spPr bwMode="auto">
              <a:xfrm flipV="1">
                <a:off x="4279392" y="2176273"/>
                <a:ext cx="0" cy="608074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68" name="Group 67"/>
          <p:cNvGrpSpPr/>
          <p:nvPr/>
        </p:nvGrpSpPr>
        <p:grpSpPr>
          <a:xfrm>
            <a:off x="1730103" y="1373955"/>
            <a:ext cx="5664994" cy="3070580"/>
            <a:chOff x="2319336" y="-980745"/>
            <a:chExt cx="7553325" cy="4094107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1"/>
            <a:stretch/>
          </p:blipFill>
          <p:spPr bwMode="auto">
            <a:xfrm>
              <a:off x="2319336" y="-980745"/>
              <a:ext cx="7553325" cy="409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0" name="Straight Arrow Connector 89"/>
            <p:cNvCxnSpPr/>
            <p:nvPr/>
          </p:nvCxnSpPr>
          <p:spPr bwMode="auto">
            <a:xfrm>
              <a:off x="4361607" y="1904351"/>
              <a:ext cx="145657" cy="412693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1" name="TextBox 90"/>
            <p:cNvSpPr txBox="1"/>
            <p:nvPr/>
          </p:nvSpPr>
          <p:spPr>
            <a:xfrm>
              <a:off x="3627261" y="1565937"/>
              <a:ext cx="118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  <a:ea typeface="+mn-ea"/>
                </a:rPr>
                <a:t>e-bunch</a:t>
              </a:r>
              <a:endParaRPr lang="it-IT" sz="1200" b="1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</p:grpSp>
      <p:graphicFrame>
        <p:nvGraphicFramePr>
          <p:cNvPr id="95" name="Object 94"/>
          <p:cNvGraphicFramePr>
            <a:graphicFrameLocks noChangeAspect="1"/>
          </p:cNvGraphicFramePr>
          <p:nvPr/>
        </p:nvGraphicFramePr>
        <p:xfrm>
          <a:off x="445132" y="2631826"/>
          <a:ext cx="731044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5" name="Equation" r:id="rId8" imgW="596880" imgH="393480" progId="Equation.DSMT4">
                  <p:embed/>
                </p:oleObj>
              </mc:Choice>
              <mc:Fallback>
                <p:oleObj name="Equation" r:id="rId8" imgW="5968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132" y="2631826"/>
                        <a:ext cx="731044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3" name="Group 92"/>
          <p:cNvGrpSpPr/>
          <p:nvPr/>
        </p:nvGrpSpPr>
        <p:grpSpPr>
          <a:xfrm>
            <a:off x="7349592" y="3457516"/>
            <a:ext cx="1598409" cy="546812"/>
            <a:chOff x="9799456" y="4610021"/>
            <a:chExt cx="2131212" cy="729082"/>
          </a:xfrm>
        </p:grpSpPr>
        <p:cxnSp>
          <p:nvCxnSpPr>
            <p:cNvPr id="9" name="Straight Arrow Connector 8"/>
            <p:cNvCxnSpPr/>
            <p:nvPr/>
          </p:nvCxnSpPr>
          <p:spPr bwMode="auto">
            <a:xfrm flipH="1">
              <a:off x="9799456" y="4988449"/>
              <a:ext cx="445061" cy="350654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10244515" y="4610021"/>
              <a:ext cx="1686153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prstClr val="black"/>
                  </a:solidFill>
                  <a:latin typeface="Arial"/>
                  <a:ea typeface="+mn-ea"/>
                </a:rPr>
                <a:t>Synchrotron radiation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972303" y="1698305"/>
            <a:ext cx="1542542" cy="507831"/>
            <a:chOff x="9296403" y="2264405"/>
            <a:chExt cx="2056723" cy="677108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9296403" y="2408438"/>
              <a:ext cx="794365" cy="148355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" name="TextBox 15"/>
            <p:cNvSpPr txBox="1"/>
            <p:nvPr/>
          </p:nvSpPr>
          <p:spPr>
            <a:xfrm>
              <a:off x="10090768" y="2264405"/>
              <a:ext cx="126235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prstClr val="black"/>
                  </a:solidFill>
                  <a:latin typeface="Arial"/>
                  <a:ea typeface="+mn-ea"/>
                </a:rPr>
                <a:t>Bunch self-field</a:t>
              </a:r>
              <a:endParaRPr lang="it-IT" sz="1350" b="1" dirty="0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A9D6612-693C-4428-94D0-44F85D39C06B}"/>
              </a:ext>
            </a:extLst>
          </p:cNvPr>
          <p:cNvSpPr txBox="1"/>
          <p:nvPr/>
        </p:nvSpPr>
        <p:spPr>
          <a:xfrm>
            <a:off x="7457814" y="4276809"/>
            <a:ext cx="1057031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Courtesy of </a:t>
            </a:r>
          </a:p>
          <a:p>
            <a:r>
              <a:rPr lang="en-US" sz="1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US" sz="10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Novokatsky</a:t>
            </a:r>
            <a:endParaRPr lang="en-US" sz="1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35340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>
            <a:extLst>
              <a:ext uri="{FF2B5EF4-FFF2-40B4-BE49-F238E27FC236}">
                <a16:creationId xmlns:a16="http://schemas.microsoft.com/office/drawing/2014/main" id="{20A385A8-3B78-4F92-AF77-CF95AAD8A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Degeneracy parameter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8816976" y="4936455"/>
            <a:ext cx="193675" cy="155575"/>
          </a:xfrm>
        </p:spPr>
        <p:txBody>
          <a:bodyPr/>
          <a:lstStyle/>
          <a:p>
            <a:fld id="{7A3AC2A1-7DDF-442E-AAD5-E11D7CE15FCA}" type="slidenum">
              <a:rPr lang="en-GB" smtClean="0"/>
              <a:t>41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3104638" y="1494447"/>
            <a:ext cx="184731" cy="311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IT" sz="1425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7504" y="1382202"/>
                <a:ext cx="6336704" cy="11155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schemeClr val="tx1"/>
                    </a:solidFill>
                    <a:effectLst/>
                  </a:rPr>
                  <a:t>The fraction of spectral flux </a:t>
                </a:r>
                <a:r>
                  <a:rPr lang="en-US" sz="1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transversally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</a:rPr>
                  <a:t> coherent is the one emitted by a source at, or below, the diffraction limit: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l-GR" sz="18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  <m:t>𝛴</m:t>
                            </m:r>
                          </m:e>
                          <m:sub>
                            <m:r>
                              <a:rPr lang="en-US" sz="1800" b="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l-GR" sz="1800" b="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𝛴</m:t>
                        </m:r>
                      </m:e>
                      <m:sub>
                        <m:r>
                          <a:rPr lang="en-US" sz="1800" b="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l-GR" sz="1800" b="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𝛴</m:t>
                        </m:r>
                      </m:e>
                      <m:sub>
                        <m:r>
                          <a:rPr lang="en-GB" sz="18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  <m:r>
                          <a:rPr lang="en-GB" sz="18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l-GR" sz="1800" b="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𝛴</m:t>
                        </m:r>
                      </m:e>
                      <m:sub>
                        <m:r>
                          <a:rPr lang="en-GB" sz="18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/>
                          </a:rPr>
                          <m:t>𝑦</m:t>
                        </m:r>
                        <m:r>
                          <a:rPr lang="en-GB" sz="18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18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8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  <a:ea typeface="Cambria Math"/>
                                  </a:rPr>
                                  <m:t>𝜆</m:t>
                                </m:r>
                              </m:num>
                              <m:den>
                                <m:r>
                                  <a:rPr lang="en-US" sz="18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  <a:ea typeface="Cambria Math"/>
                                  </a:rPr>
                                  <m:t>4</m:t>
                                </m:r>
                                <m:r>
                                  <a:rPr lang="en-US" sz="1800" b="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800" b="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sz="18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endParaRPr lang="it-IT" sz="1800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382202"/>
                <a:ext cx="6336704" cy="1115562"/>
              </a:xfrm>
              <a:prstGeom prst="rect">
                <a:avLst/>
              </a:prstGeom>
              <a:blipFill>
                <a:blip r:embed="rId2"/>
                <a:stretch>
                  <a:fillRect l="-674" t="-3825" r="-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699792" y="2094639"/>
                <a:ext cx="2647135" cy="74635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/</m:t>
                                  </m:r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𝑑𝑡</m:t>
                                  </m:r>
                                </m:num>
                                <m:den>
                                  <m:f>
                                    <m:fPr>
                                      <m:type m:val="lin"/>
                                      <m:ctrlP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l-GR" sz="16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Δ</m:t>
                                      </m:r>
                                      <m: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</m:den>
                                  </m:f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⊥, 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𝑐𝑜h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𝑩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2094639"/>
                <a:ext cx="2647135" cy="7463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07505" y="2947970"/>
            <a:ext cx="7776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</a:rPr>
              <a:t>The number of photons 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transversally </a:t>
            </a:r>
            <a:r>
              <a:rPr lang="en-US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longitudinally </a:t>
            </a:r>
            <a:r>
              <a:rPr lang="en-US" sz="1800" dirty="0">
                <a:solidFill>
                  <a:schemeClr val="tx1"/>
                </a:solidFill>
              </a:rPr>
              <a:t>coherent is:</a:t>
            </a:r>
            <a:endParaRPr lang="it-IT" sz="1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28958" y="3415017"/>
                <a:ext cx="5756897" cy="66890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𝑐𝑜h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d>
                          <m:d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𝛾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/</m:t>
                                </m:r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𝑑𝑡</m:t>
                                </m:r>
                              </m:num>
                              <m:den>
                                <m:f>
                                  <m:fPr>
                                    <m:type m:val="lin"/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l-GR" sz="18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Δ</m:t>
                                    </m:r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num>
                                  <m:den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den>
                                </m:f>
                              </m:den>
                            </m:f>
                          </m:e>
                        </m:d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⊥, 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𝑐𝑜h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sty m:val="p"/>
                      </m:rPr>
                      <a:rPr lang="el-GR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Δ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𝑐𝑜h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l-GR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</m:num>
                      <m:den>
                        <m:r>
                          <a:rPr lang="el-GR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</m:den>
                    </m:f>
                    <m:r>
                      <a:rPr lang="en-US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15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𝐵</m:t>
                    </m:r>
                    <m:sSup>
                      <m:sSupPr>
                        <m:ctrlPr>
                          <a:rPr lang="en-GB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5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𝜆</m:t>
                                </m:r>
                              </m:num>
                              <m:den>
                                <m:r>
                                  <a:rPr lang="en-GB" sz="15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𝜆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  <m:r>
                          <m:rPr>
                            <m:sty m:val="p"/>
                          </m:rPr>
                          <a:rPr lang="el-GR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𝜆</m:t>
                        </m:r>
                      </m:den>
                    </m:f>
                    <m:f>
                      <m:f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𝜆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sz="1500" dirty="0">
                    <a:solidFill>
                      <a:schemeClr val="tx1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𝐵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𝜆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8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den>
                    </m:f>
                  </m:oMath>
                </a14:m>
                <a:endParaRPr lang="it-IT" sz="1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58" y="3415017"/>
                <a:ext cx="5756897" cy="6689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45F2326-D346-4053-A68B-896AEBD14FE9}"/>
                  </a:ext>
                </a:extLst>
              </p:cNvPr>
              <p:cNvSpPr/>
              <p:nvPr/>
            </p:nvSpPr>
            <p:spPr>
              <a:xfrm>
                <a:off x="6110443" y="3437587"/>
                <a:ext cx="263802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Number of photons in the “coherent volume”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p>
                        <m:r>
                          <a:rPr lang="en-US" sz="18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45F2326-D346-4053-A68B-896AEBD14F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443" y="3437587"/>
                <a:ext cx="2638021" cy="646331"/>
              </a:xfrm>
              <a:prstGeom prst="rect">
                <a:avLst/>
              </a:prstGeom>
              <a:blipFill>
                <a:blip r:embed="rId5"/>
                <a:stretch>
                  <a:fillRect l="-231" t="-5660" r="-3002" b="-17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BBE2A6CD-D886-4396-9C8C-3EB209BC5D1B}"/>
              </a:ext>
            </a:extLst>
          </p:cNvPr>
          <p:cNvSpPr/>
          <p:nvPr/>
        </p:nvSpPr>
        <p:spPr>
          <a:xfrm>
            <a:off x="5946977" y="3303385"/>
            <a:ext cx="184731" cy="311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425" dirty="0"/>
          </a:p>
        </p:txBody>
      </p:sp>
      <p:sp>
        <p:nvSpPr>
          <p:cNvPr id="11" name="Rectangle 10"/>
          <p:cNvSpPr/>
          <p:nvPr/>
        </p:nvSpPr>
        <p:spPr>
          <a:xfrm>
            <a:off x="1259632" y="4253641"/>
            <a:ext cx="7056784" cy="369332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</a:t>
            </a:r>
            <a:r>
              <a:rPr lang="en-US" sz="1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difficult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get </a:t>
            </a:r>
            <a:r>
              <a:rPr lang="en-US" sz="1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coherence 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sz="1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shorter wavelengths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1C69D1-60A8-44BB-B1FB-0FB711A20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675" y="1439291"/>
            <a:ext cx="2243522" cy="142049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2CD96D7-B39F-4873-8D22-CE5345D9143F}"/>
              </a:ext>
            </a:extLst>
          </p:cNvPr>
          <p:cNvSpPr/>
          <p:nvPr/>
        </p:nvSpPr>
        <p:spPr>
          <a:xfrm>
            <a:off x="323528" y="906274"/>
            <a:ext cx="8543107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Coherence of radiation 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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in-phase photons 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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effective light-matter interaction</a:t>
            </a:r>
            <a:endParaRPr lang="it-IT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21747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3D1957-062A-4861-880C-494EE7BB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22087"/>
            <a:ext cx="6332856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rbel" panose="020B0503020204020204"/>
              </a:rPr>
              <a:t> Transverse coherence</a:t>
            </a:r>
            <a:endParaRPr 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42</a:t>
            </a:fld>
            <a:endParaRPr lang="it-IT" alt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8E172-5E1D-45AF-9BCB-442336C2D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8" t="5816" b="5816"/>
          <a:stretch/>
        </p:blipFill>
        <p:spPr>
          <a:xfrm>
            <a:off x="311878" y="1252966"/>
            <a:ext cx="1809741" cy="9246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46210" y="1221940"/>
            <a:ext cx="3096344" cy="1096464"/>
            <a:chOff x="3443465" y="1097796"/>
            <a:chExt cx="4056044" cy="1584444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71409AC0-53CB-43A0-8BC6-F17BFB22F9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7" r="21909" b="47784"/>
            <a:stretch/>
          </p:blipFill>
          <p:spPr bwMode="auto">
            <a:xfrm>
              <a:off x="3443465" y="1097899"/>
              <a:ext cx="2000366" cy="1584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F54D8920-3BD8-4AA4-ADAA-C6F5259074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7" t="51115" r="23833"/>
            <a:stretch/>
          </p:blipFill>
          <p:spPr bwMode="auto">
            <a:xfrm>
              <a:off x="5608682" y="1097796"/>
              <a:ext cx="1890827" cy="143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12">
            <a:extLst>
              <a:ext uri="{FF2B5EF4-FFF2-40B4-BE49-F238E27FC236}">
                <a16:creationId xmlns:a16="http://schemas.microsoft.com/office/drawing/2014/main" id="{44E9C74D-4D21-4910-9099-ACCF52675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19853" r="3204" b="25678"/>
          <a:stretch/>
        </p:blipFill>
        <p:spPr bwMode="auto">
          <a:xfrm>
            <a:off x="6437843" y="1307328"/>
            <a:ext cx="2274969" cy="90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5454" y="879476"/>
            <a:ext cx="189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Interference fringes</a:t>
            </a:r>
            <a:endParaRPr lang="it-IT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67321" y="879476"/>
            <a:ext cx="3100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Collimated, monochromatic light</a:t>
            </a:r>
            <a:endParaRPr lang="it-IT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37843" y="879476"/>
            <a:ext cx="2094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Phase-correlated field</a:t>
            </a:r>
            <a:endParaRPr lang="it-IT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78" y="3363839"/>
            <a:ext cx="2088231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31544" y="2571750"/>
            <a:ext cx="25357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400" b="0" u="sng" dirty="0">
                <a:solidFill>
                  <a:prstClr val="black"/>
                </a:solidFill>
                <a:ea typeface="Cambria Math"/>
              </a:rPr>
              <a:t>Classical model</a:t>
            </a:r>
            <a:r>
              <a:rPr lang="it-IT" sz="1400" b="0" dirty="0">
                <a:solidFill>
                  <a:prstClr val="black"/>
                </a:solidFill>
                <a:ea typeface="Cambria Math"/>
              </a:rPr>
              <a:t>: path length </a:t>
            </a:r>
            <a:r>
              <a:rPr lang="en-US" sz="1400" dirty="0">
                <a:solidFill>
                  <a:prstClr val="black"/>
                </a:solidFill>
                <a:sym typeface="Symbol"/>
              </a:rPr>
              <a:t>over which two waves become </a:t>
            </a:r>
            <a:r>
              <a:rPr lang="en-US" sz="1400" b="1" dirty="0">
                <a:solidFill>
                  <a:prstClr val="black"/>
                </a:solidFill>
                <a:sym typeface="Symbol"/>
              </a:rPr>
              <a:t>out of phase</a:t>
            </a:r>
            <a:endParaRPr lang="it-IT" sz="1400" b="1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991862" y="2571750"/>
            <a:ext cx="5507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400" b="0" u="sng" dirty="0">
                <a:solidFill>
                  <a:prstClr val="black"/>
                </a:solidFill>
                <a:ea typeface="Cambria Math"/>
              </a:rPr>
              <a:t>Uncertainty Principle</a:t>
            </a:r>
            <a:r>
              <a:rPr lang="it-IT" sz="1400" b="0" dirty="0">
                <a:solidFill>
                  <a:prstClr val="black"/>
                </a:solidFill>
                <a:ea typeface="Cambria Math"/>
              </a:rPr>
              <a:t>: the smallest </a:t>
            </a:r>
            <a:r>
              <a:rPr lang="it-IT" sz="1400" b="1" dirty="0">
                <a:solidFill>
                  <a:prstClr val="black"/>
                </a:solidFill>
                <a:ea typeface="Cambria Math"/>
              </a:rPr>
              <a:t>phase space area </a:t>
            </a:r>
            <a:r>
              <a:rPr lang="it-IT" sz="1400" b="0" dirty="0">
                <a:solidFill>
                  <a:prstClr val="black"/>
                </a:solidFill>
                <a:ea typeface="Cambria Math"/>
              </a:rPr>
              <a:t>occupied by the light pulse</a:t>
            </a:r>
            <a:endParaRPr lang="en-US" sz="1400" dirty="0">
              <a:solidFill>
                <a:prstClr val="black"/>
              </a:solidFill>
              <a:sym typeface="Symbol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318715" y="2914864"/>
            <a:ext cx="4394097" cy="684077"/>
            <a:chOff x="4430138" y="2055649"/>
            <a:chExt cx="4394097" cy="6840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4430138" y="2055649"/>
                  <a:ext cx="1195905" cy="6234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it-IT" sz="16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it-IT" sz="1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≥</m:t>
                        </m:r>
                        <m:f>
                          <m:f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ea typeface="Cambria Math"/>
                  </a:endParaRPr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0138" y="2055649"/>
                  <a:ext cx="1195905" cy="62344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5510258" y="2163279"/>
                  <a:ext cx="1894493" cy="5352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𝑎𝑛𝑑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 </m:t>
                        </m:r>
                        <m:r>
                          <a:rPr lang="en-US" sz="14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it-IT" sz="1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𝑧</m:t>
                                </m:r>
                              </m:sub>
                            </m:sSub>
                          </m:den>
                        </m:f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≅</m:t>
                        </m:r>
                        <m:f>
                          <m:f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it-IT" sz="1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40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f>
                              <m:fPr>
                                <m:type m:val="lin"/>
                                <m:ctrlPr>
                                  <a:rPr lang="en-US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h</m:t>
                                </m:r>
                              </m:num>
                              <m:den>
                                <m:r>
                                  <a:rPr lang="en-US" sz="140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𝜆</m:t>
                                </m:r>
                              </m:den>
                            </m:f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it-IT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0258" y="2163279"/>
                  <a:ext cx="1894493" cy="53527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11364" r="-13871" b="-8863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B604CEE-2F8A-4D0D-8904-869009251CB7}"/>
                    </a:ext>
                  </a:extLst>
                </p:cNvPr>
                <p:cNvSpPr/>
                <p:nvPr/>
              </p:nvSpPr>
              <p:spPr>
                <a:xfrm>
                  <a:off x="7396600" y="2119128"/>
                  <a:ext cx="1427635" cy="559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sym typeface="Symbol" panose="05050102010706020507" pitchFamily="18" charset="2"/>
                          </a:rPr>
                          <m:t>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sym typeface="Symbol" panose="05050102010706020507" pitchFamily="18" charset="2"/>
                          </a:rPr>
                          <m:t>  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𝜆</m:t>
                            </m:r>
                          </m:num>
                          <m:den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4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den>
                        </m:f>
                      </m:oMath>
                    </m:oMathPara>
                  </a14:m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6B604CEE-2F8A-4D0D-8904-869009251C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6600" y="2119128"/>
                  <a:ext cx="1427635" cy="55996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639A1F0-8B9A-427C-8F67-3B900702591D}"/>
                </a:ext>
              </a:extLst>
            </p:cNvPr>
            <p:cNvSpPr/>
            <p:nvPr/>
          </p:nvSpPr>
          <p:spPr bwMode="auto">
            <a:xfrm>
              <a:off x="4448810" y="2091726"/>
              <a:ext cx="4375425" cy="648000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851920" y="3776723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Minimum transverse phase space area (</a:t>
            </a:r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“emittance” </a:t>
            </a:r>
            <a:r>
              <a:rPr lang="en-US" sz="1400" dirty="0">
                <a:solidFill>
                  <a:schemeClr val="tx1"/>
                </a:solidFill>
              </a:rPr>
              <a:t>) of a transversally coherent light pulse</a:t>
            </a:r>
            <a:endParaRPr lang="it-IT" sz="1400" dirty="0">
              <a:solidFill>
                <a:schemeClr val="tx1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/>
          <a:srcRect l="28309" t="24864" r="28047" b="69596"/>
          <a:stretch/>
        </p:blipFill>
        <p:spPr>
          <a:xfrm>
            <a:off x="3007721" y="4404884"/>
            <a:ext cx="680288" cy="25509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1"/>
          <a:srcRect l="10710" t="62241" r="67095" b="14206"/>
          <a:stretch/>
        </p:blipFill>
        <p:spPr>
          <a:xfrm>
            <a:off x="2889035" y="3631234"/>
            <a:ext cx="890877" cy="755958"/>
          </a:xfrm>
          <a:prstGeom prst="rect">
            <a:avLst/>
          </a:prstGeom>
        </p:spPr>
      </p:pic>
      <p:sp>
        <p:nvSpPr>
          <p:cNvPr id="52" name="Freeform 51"/>
          <p:cNvSpPr/>
          <p:nvPr/>
        </p:nvSpPr>
        <p:spPr bwMode="auto">
          <a:xfrm>
            <a:off x="8316416" y="3289385"/>
            <a:ext cx="742436" cy="794533"/>
          </a:xfrm>
          <a:custGeom>
            <a:avLst/>
            <a:gdLst>
              <a:gd name="connsiteX0" fmla="*/ 417310 w 706514"/>
              <a:gd name="connsiteY0" fmla="*/ 0 h 914400"/>
              <a:gd name="connsiteX1" fmla="*/ 613692 w 706514"/>
              <a:gd name="connsiteY1" fmla="*/ 104328 h 914400"/>
              <a:gd name="connsiteX2" fmla="*/ 705745 w 706514"/>
              <a:gd name="connsiteY2" fmla="*/ 478679 h 914400"/>
              <a:gd name="connsiteX3" fmla="*/ 607555 w 706514"/>
              <a:gd name="connsiteY3" fmla="*/ 840757 h 914400"/>
              <a:gd name="connsiteX4" fmla="*/ 0 w 706514"/>
              <a:gd name="connsiteY4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514" h="914400">
                <a:moveTo>
                  <a:pt x="417310" y="0"/>
                </a:moveTo>
                <a:cubicBezTo>
                  <a:pt x="491465" y="12274"/>
                  <a:pt x="565620" y="24548"/>
                  <a:pt x="613692" y="104328"/>
                </a:cubicBezTo>
                <a:cubicBezTo>
                  <a:pt x="661765" y="184108"/>
                  <a:pt x="706768" y="355941"/>
                  <a:pt x="705745" y="478679"/>
                </a:cubicBezTo>
                <a:cubicBezTo>
                  <a:pt x="704722" y="601417"/>
                  <a:pt x="725179" y="768137"/>
                  <a:pt x="607555" y="840757"/>
                </a:cubicBezTo>
                <a:cubicBezTo>
                  <a:pt x="489931" y="913377"/>
                  <a:pt x="244965" y="913888"/>
                  <a:pt x="0" y="914400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386201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98030-7BAB-438C-BD10-794F605BE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22087"/>
            <a:ext cx="6332856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Bunch length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26FBAF-CFF9-4E2F-A332-C13976B51BD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43</a:t>
            </a:fld>
            <a:endParaRPr lang="it-IT" alt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607176-73C9-4BD0-96CD-3BAE4F1AB7EF}"/>
              </a:ext>
            </a:extLst>
          </p:cNvPr>
          <p:cNvSpPr txBox="1"/>
          <p:nvPr/>
        </p:nvSpPr>
        <p:spPr>
          <a:xfrm>
            <a:off x="2987824" y="846460"/>
            <a:ext cx="626469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Intrabeam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scattering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(multiple small angle events) enlarges the emittances through diffusion, in proportion to the 3D charge density. </a:t>
            </a:r>
          </a:p>
          <a:p>
            <a:pPr marL="628650" lvl="1" indent="-285750" defTabSz="26511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Mitigated through higher </a:t>
            </a: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harmonic RF cavity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used to flatten the beam longitudinal phase space and make 3–10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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longer bunches.</a:t>
            </a:r>
          </a:p>
          <a:p>
            <a:pPr marL="952500" lvl="2" indent="-285750" defTabSz="265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Still, </a:t>
            </a: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(sub-)</a:t>
            </a:r>
            <a:r>
              <a:rPr lang="en-US" sz="16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X-ray pulses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being considered. Flux and transparency to standard operation remain a challenge.</a:t>
            </a:r>
          </a:p>
          <a:p>
            <a:pPr marL="628650" lvl="1" indent="-285750" defTabSz="265113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6" y="1131590"/>
            <a:ext cx="3281172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75" y="3003798"/>
            <a:ext cx="2933809" cy="168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691E9D-5563-48EF-B45F-31361A01B2C7}"/>
              </a:ext>
            </a:extLst>
          </p:cNvPr>
          <p:cNvSpPr txBox="1"/>
          <p:nvPr/>
        </p:nvSpPr>
        <p:spPr>
          <a:xfrm>
            <a:off x="1187624" y="1275606"/>
            <a:ext cx="16916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schemeClr val="bg2">
                    <a:lumMod val="25000"/>
                  </a:schemeClr>
                </a:solidFill>
              </a:rPr>
              <a:t>I. Martin, PhD Thesis (2011)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06D883-78F9-46CC-991E-AB20E9566103}"/>
              </a:ext>
            </a:extLst>
          </p:cNvPr>
          <p:cNvGrpSpPr/>
          <p:nvPr/>
        </p:nvGrpSpPr>
        <p:grpSpPr>
          <a:xfrm>
            <a:off x="3923928" y="2643758"/>
            <a:ext cx="5114134" cy="2088232"/>
            <a:chOff x="898026" y="1995686"/>
            <a:chExt cx="5114134" cy="2088232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8994EFD3-7E82-4B0D-9951-A1806B4B6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2493" y="2049009"/>
              <a:ext cx="2679667" cy="203490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4691E9D-5563-48EF-B45F-31361A01B2C7}"/>
                </a:ext>
              </a:extLst>
            </p:cNvPr>
            <p:cNvSpPr txBox="1"/>
            <p:nvPr/>
          </p:nvSpPr>
          <p:spPr>
            <a:xfrm>
              <a:off x="898026" y="1995686"/>
              <a:ext cx="26796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i="1" dirty="0">
                  <a:solidFill>
                    <a:schemeClr val="bg2">
                      <a:lumMod val="25000"/>
                    </a:schemeClr>
                  </a:solidFill>
                </a:rPr>
                <a:t>S.C. </a:t>
              </a:r>
              <a:r>
                <a:rPr lang="en-US" sz="900" b="1" i="1" dirty="0" err="1">
                  <a:solidFill>
                    <a:schemeClr val="bg2">
                      <a:lumMod val="25000"/>
                    </a:schemeClr>
                  </a:solidFill>
                </a:rPr>
                <a:t>Leemann</a:t>
              </a:r>
              <a:r>
                <a:rPr lang="en-US" sz="900" b="1" i="1" dirty="0">
                  <a:solidFill>
                    <a:schemeClr val="bg2">
                      <a:lumMod val="25000"/>
                    </a:schemeClr>
                  </a:solidFill>
                </a:rPr>
                <a:t>, PRST-AB </a:t>
              </a:r>
              <a:r>
                <a:rPr lang="it-IT" sz="900" b="1" dirty="0">
                  <a:solidFill>
                    <a:schemeClr val="bg2">
                      <a:lumMod val="25000"/>
                    </a:schemeClr>
                  </a:solidFill>
                </a:rPr>
                <a:t>17, 050705 (2014)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22561" y="3779480"/>
                <a:ext cx="1989199" cy="59247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1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𝜟</m:t>
                      </m:r>
                      <m:sSub>
                        <m:sSubPr>
                          <m:ctrlPr>
                            <a:rPr lang="en-US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𝒕</m:t>
                          </m:r>
                        </m:e>
                        <m:sub>
                          <m:r>
                            <a:rPr lang="en-US" sz="11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𝒃</m:t>
                          </m:r>
                        </m:sub>
                      </m:sSub>
                      <m:r>
                        <a:rPr lang="en-US" sz="11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1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𝒄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𝑹𝑭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𝟎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en-US" sz="11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1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1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11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11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𝟎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1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en-US" sz="11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𝑹𝑭</m:t>
                                      </m:r>
                                    </m:sub>
                                  </m:sSub>
                                  <m:r>
                                    <a:rPr lang="en-US" sz="11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𝒃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it-IT" sz="11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61" y="3779480"/>
                <a:ext cx="1989199" cy="5924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1284226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682F51-8C11-4964-90E0-AAEEB32AB5B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5</a:t>
            </a:fld>
            <a:endParaRPr lang="it-IT" alt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AD6A08-31EC-463A-AF04-BB11F6D057FF}"/>
              </a:ext>
            </a:extLst>
          </p:cNvPr>
          <p:cNvSpPr txBox="1"/>
          <p:nvPr/>
        </p:nvSpPr>
        <p:spPr>
          <a:xfrm>
            <a:off x="107504" y="771550"/>
            <a:ext cx="89031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Almost all experimental techniques gain from a large </a:t>
            </a:r>
            <a:r>
              <a:rPr lang="en-US" i="1" dirty="0">
                <a:solidFill>
                  <a:schemeClr val="tx1"/>
                </a:solidFill>
              </a:rPr>
              <a:t>6-D photon density</a:t>
            </a:r>
            <a:r>
              <a:rPr lang="en-US" dirty="0">
                <a:solidFill>
                  <a:schemeClr val="tx1"/>
                </a:solidFill>
              </a:rPr>
              <a:t>, or </a:t>
            </a:r>
            <a:r>
              <a:rPr lang="en-US" i="1" dirty="0">
                <a:solidFill>
                  <a:schemeClr val="tx1"/>
                </a:solidFill>
              </a:rPr>
              <a:t>brilliance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(also, </a:t>
            </a:r>
            <a:r>
              <a:rPr lang="en-US" sz="1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spectral brightness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2FB28CD-68E5-4A0B-A3D2-DCC148C11BF2}"/>
                  </a:ext>
                </a:extLst>
              </p:cNvPr>
              <p:cNvSpPr/>
              <p:nvPr/>
            </p:nvSpPr>
            <p:spPr>
              <a:xfrm>
                <a:off x="42532" y="1532820"/>
                <a:ext cx="3241400" cy="713400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𝛾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𝑑𝑡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Δ</m:t>
                              </m:r>
                              <m: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𝜔</m:t>
                              </m:r>
                            </m:den>
                          </m:f>
                        </m:den>
                      </m:f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  <a:sym typeface="Symbol" panose="05050102010706020507" pitchFamily="18" charset="2"/>
                        </a:rPr>
                        <m:t></m:t>
                      </m:r>
                      <m:f>
                        <m:fPr>
                          <m:ctrl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2FB28CD-68E5-4A0B-A3D2-DCC148C11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2" y="1532820"/>
                <a:ext cx="3241400" cy="7134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B533F7A-A3E8-43B8-B1EA-A8A8E54C6920}"/>
                  </a:ext>
                </a:extLst>
              </p:cNvPr>
              <p:cNvSpPr/>
              <p:nvPr/>
            </p:nvSpPr>
            <p:spPr>
              <a:xfrm>
                <a:off x="5610936" y="1535753"/>
                <a:ext cx="2993512" cy="674865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180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𝑑𝑡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l-GR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den>
                          </m:f>
                        </m:den>
                      </m:f>
                      <m:f>
                        <m:fPr>
                          <m:ctrlPr>
                            <a:rPr lang="el-G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𝜅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B533F7A-A3E8-43B8-B1EA-A8A8E54C69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936" y="1535753"/>
                <a:ext cx="2993512" cy="6748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4EE23A7-BA5A-43A6-8B64-6338DE294E16}"/>
              </a:ext>
            </a:extLst>
          </p:cNvPr>
          <p:cNvCxnSpPr/>
          <p:nvPr/>
        </p:nvCxnSpPr>
        <p:spPr bwMode="auto">
          <a:xfrm>
            <a:off x="3419872" y="1923678"/>
            <a:ext cx="2016224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A1DB7EFA-0669-4B93-9EB6-D82C181BE73F}"/>
              </a:ext>
            </a:extLst>
          </p:cNvPr>
          <p:cNvGrpSpPr/>
          <p:nvPr/>
        </p:nvGrpSpPr>
        <p:grpSpPr>
          <a:xfrm>
            <a:off x="6156176" y="2323790"/>
            <a:ext cx="2870331" cy="357983"/>
            <a:chOff x="4049260" y="5495853"/>
            <a:chExt cx="3827105" cy="4773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9EF23EA-40EA-418E-AF24-0A9CDF1F7E7A}"/>
                    </a:ext>
                  </a:extLst>
                </p:cNvPr>
                <p:cNvSpPr/>
                <p:nvPr/>
              </p:nvSpPr>
              <p:spPr>
                <a:xfrm>
                  <a:off x="5594950" y="5495853"/>
                  <a:ext cx="2281415" cy="477311"/>
                </a:xfrm>
                <a:prstGeom prst="rect">
                  <a:avLst/>
                </a:prstGeom>
                <a:solidFill>
                  <a:srgbClr val="0099FF"/>
                </a:solidFill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𝜿</m:t>
                        </m:r>
                        <m:r>
                          <a:rPr lang="en-US" sz="16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type m:val="lin"/>
                            <m:ctrlPr>
                              <a:rPr lang="en-US" sz="1600" b="1" i="1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mbria Math"/>
                                  </a:rPr>
                                  <m:t>𝜺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𝒚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mbria Math"/>
                                  </a:rPr>
                                  <m:t>𝜺</m:t>
                                </m:r>
                              </m:e>
                              <m:sub>
                                <m: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𝒙</m:t>
                                </m:r>
                              </m:sub>
                            </m:sSub>
                          </m:den>
                        </m:f>
                        <m:r>
                          <a:rPr lang="en-US" sz="1600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sz="16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it-IT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9EF23EA-40EA-418E-AF24-0A9CDF1F7E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4950" y="5495853"/>
                  <a:ext cx="2281415" cy="47731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3587C2-049B-4DEC-AD57-215381541979}"/>
                </a:ext>
              </a:extLst>
            </p:cNvPr>
            <p:cNvSpPr txBox="1"/>
            <p:nvPr/>
          </p:nvSpPr>
          <p:spPr>
            <a:xfrm>
              <a:off x="4049260" y="5526758"/>
              <a:ext cx="1632180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25" b="1" dirty="0">
                  <a:solidFill>
                    <a:srgbClr val="0070C0"/>
                  </a:solidFill>
                </a:rPr>
                <a:t>COUPLING: </a:t>
              </a:r>
              <a:endParaRPr lang="it-IT" sz="1425" b="1" dirty="0">
                <a:solidFill>
                  <a:srgbClr val="0070C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4C81D5D-D46B-4A6A-9E58-5B0FA57BC7E4}"/>
                  </a:ext>
                </a:extLst>
              </p:cNvPr>
              <p:cNvSpPr/>
              <p:nvPr/>
            </p:nvSpPr>
            <p:spPr>
              <a:xfrm>
                <a:off x="3419872" y="1277089"/>
                <a:ext cx="1871502" cy="57458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5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65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65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𝒖</m:t>
                          </m:r>
                        </m:sub>
                      </m:sSub>
                      <m:sSub>
                        <m:sSubPr>
                          <m:ctrlPr>
                            <a:rPr lang="en-US" sz="16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65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sSup>
                            <m:sSupPr>
                              <m:ctrlPr>
                                <a:rPr lang="en-US" sz="165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65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𝒖</m:t>
                              </m:r>
                            </m:e>
                            <m:sup>
                              <m:r>
                                <a:rPr lang="en-US" sz="165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sz="165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65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650" b="1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𝜺</m:t>
                          </m:r>
                        </m:e>
                        <m:sub>
                          <m:r>
                            <a:rPr lang="en-US" sz="165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𝒙</m:t>
                          </m:r>
                          <m:r>
                            <a:rPr lang="en-US" sz="165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sz="165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𝒚</m:t>
                          </m:r>
                        </m:sub>
                      </m:sSub>
                      <m:r>
                        <a:rPr lang="en-US" sz="165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165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50" b="1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𝝀</m:t>
                          </m:r>
                        </m:num>
                        <m:den>
                          <m:r>
                            <a:rPr lang="en-US" sz="165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𝟒</m:t>
                          </m:r>
                          <m:r>
                            <a:rPr lang="en-US" sz="165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</m:oMath>
                  </m:oMathPara>
                </a14:m>
                <a:endParaRPr lang="it-IT" sz="165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4C81D5D-D46B-4A6A-9E58-5B0FA57BC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1277089"/>
                <a:ext cx="1871502" cy="5745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5EAB383-B74E-4647-AE1F-8B77447D9A97}"/>
              </a:ext>
            </a:extLst>
          </p:cNvPr>
          <p:cNvSpPr/>
          <p:nvPr/>
        </p:nvSpPr>
        <p:spPr>
          <a:xfrm>
            <a:off x="3289354" y="1923678"/>
            <a:ext cx="2146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Diffraction Limit</a:t>
            </a:r>
            <a:endParaRPr lang="en-US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751F8D9A-3F52-4FB1-B20D-928E751DC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06" y="2427734"/>
            <a:ext cx="4253362" cy="21462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68C5148-500C-4A27-8557-B271213D1A90}"/>
              </a:ext>
            </a:extLst>
          </p:cNvPr>
          <p:cNvSpPr/>
          <p:nvPr/>
        </p:nvSpPr>
        <p:spPr bwMode="auto">
          <a:xfrm>
            <a:off x="711879" y="2783811"/>
            <a:ext cx="991961" cy="1135017"/>
          </a:xfrm>
          <a:prstGeom prst="ellipse">
            <a:avLst/>
          </a:prstGeom>
          <a:solidFill>
            <a:srgbClr val="00FFFF">
              <a:alpha val="6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it-IT" sz="18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9FA9D84-63DD-446B-98DF-8933ADE5318C}"/>
              </a:ext>
            </a:extLst>
          </p:cNvPr>
          <p:cNvSpPr/>
          <p:nvPr/>
        </p:nvSpPr>
        <p:spPr bwMode="auto">
          <a:xfrm>
            <a:off x="2616198" y="3012806"/>
            <a:ext cx="372496" cy="746819"/>
          </a:xfrm>
          <a:prstGeom prst="ellipse">
            <a:avLst/>
          </a:prstGeom>
          <a:solidFill>
            <a:srgbClr val="00FFFF">
              <a:alpha val="6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it-IT" sz="18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4E640C-3506-45FC-989B-D36C773D1F59}"/>
              </a:ext>
            </a:extLst>
          </p:cNvPr>
          <p:cNvGrpSpPr/>
          <p:nvPr/>
        </p:nvGrpSpPr>
        <p:grpSpPr>
          <a:xfrm>
            <a:off x="4235508" y="3003798"/>
            <a:ext cx="4811990" cy="969496"/>
            <a:chOff x="4235508" y="3003798"/>
            <a:chExt cx="4811990" cy="969496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16D65EF2-8A8D-4A48-BF8F-BEC43AC2FA49}"/>
                </a:ext>
              </a:extLst>
            </p:cNvPr>
            <p:cNvSpPr/>
            <p:nvPr/>
          </p:nvSpPr>
          <p:spPr bwMode="auto">
            <a:xfrm flipH="1">
              <a:off x="4235508" y="3058519"/>
              <a:ext cx="648072" cy="846985"/>
            </a:xfrm>
            <a:prstGeom prst="rightArrow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B0594F-8932-41DF-BE58-1329519B9024}"/>
                </a:ext>
              </a:extLst>
            </p:cNvPr>
            <p:cNvSpPr txBox="1"/>
            <p:nvPr/>
          </p:nvSpPr>
          <p:spPr>
            <a:xfrm>
              <a:off x="4932040" y="3003798"/>
              <a:ext cx="4115458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This drives the race to 4</a:t>
              </a:r>
              <a:r>
                <a:rPr lang="en-US" baseline="30000" dirty="0">
                  <a:solidFill>
                    <a:schemeClr val="tx1"/>
                  </a:solidFill>
                </a:rPr>
                <a:t>th</a:t>
              </a:r>
              <a:r>
                <a:rPr lang="en-US" dirty="0">
                  <a:solidFill>
                    <a:schemeClr val="tx1"/>
                  </a:solidFill>
                </a:rPr>
                <a:t> generation synchrotron light sources, for </a:t>
              </a:r>
              <a:r>
                <a:rPr 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ultra-low emittance</a:t>
              </a:r>
              <a:r>
                <a:rPr lang="en-US" dirty="0">
                  <a:solidFill>
                    <a:schemeClr val="tx1"/>
                  </a:solidFill>
                </a:rPr>
                <a:t>, </a:t>
              </a:r>
              <a:r>
                <a:rPr 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matched</a:t>
              </a:r>
              <a:r>
                <a:rPr lang="en-US" dirty="0">
                  <a:solidFill>
                    <a:schemeClr val="tx1"/>
                  </a:solidFill>
                </a:rPr>
                <a:t> beams.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E0469BE-39FF-4976-B9B4-A978B63148DD}"/>
              </a:ext>
            </a:extLst>
          </p:cNvPr>
          <p:cNvSpPr txBox="1">
            <a:spLocks/>
          </p:cNvSpPr>
          <p:nvPr/>
        </p:nvSpPr>
        <p:spPr>
          <a:xfrm>
            <a:off x="2677794" y="122087"/>
            <a:ext cx="6332856" cy="636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74054" tIns="37027" rIns="74054" bIns="37027" anchor="ctr"/>
          <a:lstStyle>
            <a:lvl1pPr algn="l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36262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0649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7672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4695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Why </a:t>
            </a:r>
            <a:r>
              <a:rPr lang="en-US" sz="2400" b="1" i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accelerator</a:t>
            </a:r>
            <a:r>
              <a:rPr lang="en-US" sz="24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-based light sources?</a:t>
            </a:r>
            <a:endParaRPr lang="en-US" sz="1800" b="1" kern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35118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D1957-062A-4861-880C-494EE7BB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794" y="122087"/>
            <a:ext cx="6332856" cy="63691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rbel" panose="020B0503020204020204"/>
              </a:rPr>
              <a:t> The importance of being </a:t>
            </a:r>
            <a:r>
              <a:rPr lang="en-US" sz="32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rbel" panose="020B0503020204020204"/>
              </a:rPr>
              <a:t>brilliant</a:t>
            </a:r>
            <a:endParaRPr lang="en-US" sz="2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53D762-2081-43E8-8AD1-3439D04A1E2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6</a:t>
            </a:fld>
            <a:endParaRPr lang="it-IT" alt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9F5F924-9359-4768-8AD3-E98A7186691D}"/>
                  </a:ext>
                </a:extLst>
              </p:cNvPr>
              <p:cNvSpPr/>
              <p:nvPr/>
            </p:nvSpPr>
            <p:spPr>
              <a:xfrm>
                <a:off x="-36512" y="684949"/>
                <a:ext cx="9145016" cy="1595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 defTabSz="685800" eaLnBrk="1" fontAlgn="auto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q"/>
                </a:pPr>
                <a:r>
                  <a:rPr lang="en-US" sz="1800" dirty="0">
                    <a:solidFill>
                      <a:prstClr val="black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f>
                          <m:fPr>
                            <m:type m:val="lin"/>
                            <m:ctrlPr>
                              <a:rPr lang="en-US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𝛾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𝑑𝑡</m:t>
                            </m:r>
                          </m:den>
                        </m:f>
                      </m:num>
                      <m:den>
                        <m:sSub>
                          <m:sSubPr>
                            <m:ctrlPr>
                              <a:rPr lang="en-US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Σ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Σ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′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1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𝑦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l-GR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Σ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𝑦</m:t>
                            </m:r>
                            <m:r>
                              <a:rPr lang="en-US" sz="1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′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1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a </a:t>
                </a:r>
                <a:r>
                  <a:rPr lang="en-GB" sz="18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conserved quantity </a:t>
                </a:r>
                <a:r>
                  <a:rPr lang="en-GB" sz="1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 a </a:t>
                </a:r>
                <a:r>
                  <a:rPr lang="en-GB" sz="1800" i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perfect</a:t>
                </a:r>
                <a:r>
                  <a:rPr lang="en-GB" sz="18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optical system. </a:t>
                </a:r>
                <a:r>
                  <a:rPr lang="en-US" sz="1800" dirty="0">
                    <a:solidFill>
                      <a:prstClr val="black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However, a </a:t>
                </a:r>
                <a:r>
                  <a:rPr lang="en-US" sz="1800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real beamline </a:t>
                </a:r>
                <a:r>
                  <a:rPr lang="en-US" sz="1800" dirty="0">
                    <a:solidFill>
                      <a:prstClr val="black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includes slits, mirrors, gratings, etc. for manipulation of the light pulse. They show geometrical and surface </a:t>
                </a:r>
                <a:r>
                  <a:rPr lang="en-US" sz="18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imperfections</a:t>
                </a:r>
                <a:r>
                  <a:rPr lang="en-US" sz="1800" dirty="0">
                    <a:solidFill>
                      <a:prstClr val="black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, which are stronger for larger spatial and angular </a:t>
                </a:r>
                <a:r>
                  <a:rPr lang="en-US" sz="18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footprint of the light on the optical elements</a:t>
                </a:r>
                <a:r>
                  <a:rPr lang="en-US" sz="1800" dirty="0">
                    <a:solidFill>
                      <a:prstClr val="black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  <a:endParaRPr lang="en-US" sz="1800" b="1" dirty="0">
                  <a:solidFill>
                    <a:prstClr val="black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9F5F924-9359-4768-8AD3-E98A718669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684949"/>
                <a:ext cx="9145016" cy="1595309"/>
              </a:xfrm>
              <a:prstGeom prst="rect">
                <a:avLst/>
              </a:prstGeom>
              <a:blipFill rotWithShape="1">
                <a:blip r:embed="rId2"/>
                <a:stretch>
                  <a:fillRect l="-400" r="-1000" b="-57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5D9C92C-3DD6-4607-8F02-15757B2D2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7694"/>
            <a:ext cx="3742548" cy="12419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F6A387-7481-4899-964D-A865B4EB0AC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76" y="2351231"/>
            <a:ext cx="2988856" cy="23807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691E9D-5563-48EF-B45F-31361A01B2C7}"/>
              </a:ext>
            </a:extLst>
          </p:cNvPr>
          <p:cNvSpPr txBox="1"/>
          <p:nvPr/>
        </p:nvSpPr>
        <p:spPr>
          <a:xfrm>
            <a:off x="7204176" y="3309660"/>
            <a:ext cx="1256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schemeClr val="bg2">
                    <a:lumMod val="25000"/>
                  </a:schemeClr>
                </a:solidFill>
              </a:rPr>
              <a:t>Courtesy A. Bianco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691E9D-5563-48EF-B45F-31361A01B2C7}"/>
              </a:ext>
            </a:extLst>
          </p:cNvPr>
          <p:cNvSpPr txBox="1"/>
          <p:nvPr/>
        </p:nvSpPr>
        <p:spPr>
          <a:xfrm>
            <a:off x="1547664" y="4223401"/>
            <a:ext cx="1368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schemeClr val="bg2">
                    <a:lumMod val="25000"/>
                  </a:schemeClr>
                </a:solidFill>
              </a:rPr>
              <a:t>Courtesy B. </a:t>
            </a:r>
            <a:r>
              <a:rPr lang="en-US" sz="900" b="1" i="1" dirty="0" err="1">
                <a:solidFill>
                  <a:schemeClr val="bg2">
                    <a:lumMod val="25000"/>
                  </a:schemeClr>
                </a:solidFill>
              </a:rPr>
              <a:t>Diviacco</a:t>
            </a:r>
            <a:endParaRPr lang="en-US" sz="9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03848" y="3531661"/>
            <a:ext cx="5713975" cy="923330"/>
            <a:chOff x="3365437" y="3431068"/>
            <a:chExt cx="5713975" cy="9233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A7C7A9-1921-43E5-85F4-67CA8A6D1154}"/>
                </a:ext>
              </a:extLst>
            </p:cNvPr>
            <p:cNvSpPr/>
            <p:nvPr/>
          </p:nvSpPr>
          <p:spPr>
            <a:xfrm>
              <a:off x="3365437" y="4021297"/>
              <a:ext cx="3784304" cy="307354"/>
            </a:xfrm>
            <a:prstGeom prst="rect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defTabSz="685800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5A7C7A9-1921-43E5-85F4-67CA8A6D1154}"/>
                </a:ext>
              </a:extLst>
            </p:cNvPr>
            <p:cNvSpPr/>
            <p:nvPr/>
          </p:nvSpPr>
          <p:spPr>
            <a:xfrm>
              <a:off x="4211959" y="3723879"/>
              <a:ext cx="4482070" cy="307354"/>
            </a:xfrm>
            <a:prstGeom prst="rect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defTabSz="685800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365437" y="3431068"/>
              <a:ext cx="571397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Machine design at the state-of-the-art is a good investment because </a:t>
              </a:r>
              <a:r>
                <a:rPr 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the higher the </a:t>
              </a:r>
              <a:r>
                <a:rPr lang="en-US" sz="1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brilliance</a:t>
              </a:r>
              <a:r>
                <a:rPr 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at the </a:t>
              </a:r>
              <a:r>
                <a:rPr lang="en-US" sz="18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source </a:t>
              </a:r>
              <a:r>
                <a:rPr 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is, the higher the brilliance at the </a:t>
              </a:r>
              <a:r>
                <a:rPr lang="en-US" sz="18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sample is!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631562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C73D487-F486-4D53-B7B4-31C6B4225D28}"/>
              </a:ext>
            </a:extLst>
          </p:cNvPr>
          <p:cNvGrpSpPr/>
          <p:nvPr/>
        </p:nvGrpSpPr>
        <p:grpSpPr>
          <a:xfrm>
            <a:off x="80809" y="915566"/>
            <a:ext cx="5283279" cy="3528391"/>
            <a:chOff x="164724" y="915566"/>
            <a:chExt cx="5819552" cy="36608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AFAC42-70DF-4DBB-8310-7888BB63A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11" r="2800"/>
            <a:stretch/>
          </p:blipFill>
          <p:spPr>
            <a:xfrm>
              <a:off x="164724" y="915566"/>
              <a:ext cx="5819552" cy="366081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BF26A9-F4C7-4468-AC5D-1D9899C78CEE}"/>
                </a:ext>
              </a:extLst>
            </p:cNvPr>
            <p:cNvSpPr/>
            <p:nvPr/>
          </p:nvSpPr>
          <p:spPr bwMode="auto">
            <a:xfrm>
              <a:off x="4283968" y="915566"/>
              <a:ext cx="216024" cy="23042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112E52-ABC2-42D8-95D6-F33CDD785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E79626-BF39-4577-8958-3E95BA82C11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7</a:t>
            </a:fld>
            <a:endParaRPr lang="it-IT" altLang="it-IT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0469BE-39FF-4976-B9B4-A978B63148DD}"/>
              </a:ext>
            </a:extLst>
          </p:cNvPr>
          <p:cNvSpPr txBox="1">
            <a:spLocks/>
          </p:cNvSpPr>
          <p:nvPr/>
        </p:nvSpPr>
        <p:spPr>
          <a:xfrm>
            <a:off x="2677794" y="122087"/>
            <a:ext cx="6332856" cy="636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74054" tIns="37027" rIns="74054" bIns="37027" anchor="ctr"/>
          <a:lstStyle>
            <a:lvl1pPr algn="l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36262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0649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7672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4695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Development of SRLS</a:t>
            </a:r>
            <a:endParaRPr lang="en-US" b="1" kern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DACCB9-18F2-49B2-9505-36E354F07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" t="4348" r="56034"/>
          <a:stretch/>
        </p:blipFill>
        <p:spPr>
          <a:xfrm>
            <a:off x="5094058" y="2314968"/>
            <a:ext cx="1782198" cy="23762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2F3F4B-CC89-4296-95B2-B29E87E467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32" t="4348" r="1722"/>
          <a:stretch/>
        </p:blipFill>
        <p:spPr>
          <a:xfrm>
            <a:off x="6948264" y="2285420"/>
            <a:ext cx="2114927" cy="25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5900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FBAB0E9-1E4D-4D5F-B223-1655BF379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8</a:t>
            </a:fld>
            <a:endParaRPr lang="it-IT" altLang="it-IT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9861C3C0-472F-49B4-B5BD-4E1F789988A3}"/>
              </a:ext>
            </a:extLst>
          </p:cNvPr>
          <p:cNvSpPr/>
          <p:nvPr/>
        </p:nvSpPr>
        <p:spPr bwMode="auto">
          <a:xfrm>
            <a:off x="-1764704" y="972241"/>
            <a:ext cx="4373157" cy="3759749"/>
          </a:xfrm>
          <a:prstGeom prst="arc">
            <a:avLst>
              <a:gd name="adj1" fmla="val 16200000"/>
              <a:gd name="adj2" fmla="val 4108218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DED59E-02EE-4FC9-B8C9-233FB57DFD0B}"/>
              </a:ext>
            </a:extLst>
          </p:cNvPr>
          <p:cNvSpPr txBox="1"/>
          <p:nvPr/>
        </p:nvSpPr>
        <p:spPr>
          <a:xfrm>
            <a:off x="1619672" y="4130100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Conclusions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915566"/>
            <a:ext cx="5978179" cy="43768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Motivations to Synchrotron Light Sources</a:t>
            </a:r>
            <a:endParaRPr lang="en-US" sz="1800" dirty="0">
              <a:solidFill>
                <a:prstClr val="black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82D8E6-B780-448D-BAAA-410D56C35646}"/>
              </a:ext>
            </a:extLst>
          </p:cNvPr>
          <p:cNvSpPr txBox="1"/>
          <p:nvPr/>
        </p:nvSpPr>
        <p:spPr>
          <a:xfrm>
            <a:off x="2051720" y="1502582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Beam Energy</a:t>
            </a:r>
            <a:endParaRPr lang="en-US" sz="1800" dirty="0">
              <a:solidFill>
                <a:prstClr val="black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C365F7-56F2-49A3-B836-12423906A030}"/>
              </a:ext>
            </a:extLst>
          </p:cNvPr>
          <p:cNvSpPr txBox="1"/>
          <p:nvPr/>
        </p:nvSpPr>
        <p:spPr>
          <a:xfrm>
            <a:off x="2411760" y="2130418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</a:t>
            </a: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Magnetic Lattice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C365F7-56F2-49A3-B836-12423906A030}"/>
              </a:ext>
            </a:extLst>
          </p:cNvPr>
          <p:cNvSpPr txBox="1"/>
          <p:nvPr/>
        </p:nvSpPr>
        <p:spPr>
          <a:xfrm>
            <a:off x="2483768" y="2824672"/>
            <a:ext cx="5328592" cy="4167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</a:t>
            </a: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Diffraction-Limited Storage Rings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C365F7-56F2-49A3-B836-12423906A030}"/>
              </a:ext>
            </a:extLst>
          </p:cNvPr>
          <p:cNvSpPr txBox="1"/>
          <p:nvPr/>
        </p:nvSpPr>
        <p:spPr>
          <a:xfrm>
            <a:off x="2242020" y="3507854"/>
            <a:ext cx="5328592" cy="43768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342900" indent="-342900" defTabSz="685783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45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ea typeface="+mn-ea"/>
              </a:rPr>
              <a:t> </a:t>
            </a:r>
            <a:r>
              <a:rPr 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Accelerator Chain</a:t>
            </a:r>
            <a:endParaRPr lang="en-US" sz="1800" dirty="0">
              <a:solidFill>
                <a:schemeClr val="tx1"/>
              </a:solidFill>
              <a:latin typeface="Corbel" panose="020B0503020204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19672" y="878401"/>
            <a:ext cx="6004526" cy="3781581"/>
            <a:chOff x="1641745" y="878401"/>
            <a:chExt cx="6004526" cy="378158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458965" y="1275607"/>
              <a:ext cx="4874471" cy="226976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1641745" y="878401"/>
              <a:ext cx="4874471" cy="397205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771800" y="2130418"/>
              <a:ext cx="4874471" cy="1233420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580773" y="3435846"/>
              <a:ext cx="4874471" cy="648072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40C7728-DD8F-4EFC-AA97-74D0A8F67FE4}"/>
                </a:ext>
              </a:extLst>
            </p:cNvPr>
            <p:cNvSpPr/>
            <p:nvPr/>
          </p:nvSpPr>
          <p:spPr bwMode="auto">
            <a:xfrm>
              <a:off x="2030306" y="4155926"/>
              <a:ext cx="4874471" cy="504056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4932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2E52-ABC2-42D8-95D6-F33CDD785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E79626-BF39-4577-8958-3E95BA82C11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725734D-6F4E-43F4-996E-C1AF4457ABF1}" type="slidenum">
              <a:rPr lang="it-IT" altLang="it-IT" smtClean="0"/>
              <a:pPr>
                <a:defRPr/>
              </a:pPr>
              <a:t>9</a:t>
            </a:fld>
            <a:endParaRPr lang="it-IT" altLang="it-IT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0469BE-39FF-4976-B9B4-A978B63148DD}"/>
              </a:ext>
            </a:extLst>
          </p:cNvPr>
          <p:cNvSpPr txBox="1">
            <a:spLocks/>
          </p:cNvSpPr>
          <p:nvPr/>
        </p:nvSpPr>
        <p:spPr>
          <a:xfrm>
            <a:off x="2677794" y="122087"/>
            <a:ext cx="6332856" cy="636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74054" tIns="37027" rIns="74054" bIns="37027" anchor="ctr"/>
          <a:lstStyle>
            <a:lvl1pPr algn="l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defTabSz="36195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036262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40649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7672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46951" indent="-185115" algn="ctr" defTabSz="36380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kern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Accelerator size</a:t>
            </a:r>
            <a:endParaRPr lang="en-US" sz="2400" b="1" kern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CDB0497-1CA2-48F4-A02E-0F4FCA8F60F5}"/>
                  </a:ext>
                </a:extLst>
              </p:cNvPr>
              <p:cNvSpPr txBox="1"/>
              <p:nvPr/>
            </p:nvSpPr>
            <p:spPr>
              <a:xfrm>
                <a:off x="4559562" y="1199960"/>
                <a:ext cx="228789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CDB0497-1CA2-48F4-A02E-0F4FCA8F6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562" y="1199960"/>
                <a:ext cx="2287899" cy="553998"/>
              </a:xfrm>
              <a:prstGeom prst="rect">
                <a:avLst/>
              </a:prstGeom>
              <a:blipFill>
                <a:blip r:embed="rId2"/>
                <a:stretch>
                  <a:fillRect l="-2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ACE6CD-9412-4FC3-BD69-15A30E2988BF}"/>
                  </a:ext>
                </a:extLst>
              </p:cNvPr>
              <p:cNvSpPr txBox="1"/>
              <p:nvPr/>
            </p:nvSpPr>
            <p:spPr>
              <a:xfrm>
                <a:off x="7364967" y="1327874"/>
                <a:ext cx="1507775" cy="335926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𝒆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ACE6CD-9412-4FC3-BD69-15A30E298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4967" y="1327874"/>
                <a:ext cx="1507775" cy="335926"/>
              </a:xfrm>
              <a:prstGeom prst="rect">
                <a:avLst/>
              </a:prstGeom>
              <a:blipFill>
                <a:blip r:embed="rId3"/>
                <a:stretch>
                  <a:fillRect b="-309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/>
          <p:cNvSpPr/>
          <p:nvPr/>
        </p:nvSpPr>
        <p:spPr bwMode="auto">
          <a:xfrm>
            <a:off x="6790464" y="1263412"/>
            <a:ext cx="493982" cy="51625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58620"/>
            <a:ext cx="3881859" cy="309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F7E1F2F-CCCE-4159-9DC1-453F5DF4368A}"/>
                  </a:ext>
                </a:extLst>
              </p:cNvPr>
              <p:cNvSpPr/>
              <p:nvPr/>
            </p:nvSpPr>
            <p:spPr>
              <a:xfrm>
                <a:off x="2843808" y="1213241"/>
                <a:ext cx="1203150" cy="581506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000" b="1" i="1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sz="2000" b="1" i="1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sSup>
                          <m:sSupPr>
                            <m:ctrlPr>
                              <a:rPr lang="en-US" sz="2000" b="1" i="1">
                                <a:solidFill>
                                  <a:srgbClr val="FFFF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>
                                <a:solidFill>
                                  <a:srgbClr val="FFFF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𝜸</m:t>
                            </m:r>
                          </m:e>
                          <m:sup>
                            <m:r>
                              <a:rPr lang="en-US" sz="2000" b="1" i="1">
                                <a:solidFill>
                                  <a:srgbClr val="FFFF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num>
                      <m:den>
                        <m:r>
                          <a:rPr lang="en-US" sz="2000" b="1" i="1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den>
                    </m:f>
                  </m:oMath>
                </a14:m>
                <a:r>
                  <a:rPr lang="en-US" sz="2000" b="1" i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mbria Math" panose="02040503050406030204" pitchFamily="18" charset="0"/>
                  </a:rPr>
                  <a:t> </a:t>
                </a:r>
                <a:endParaRPr lang="en-US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F7E1F2F-CCCE-4159-9DC1-453F5DF436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1213241"/>
                <a:ext cx="1203150" cy="5815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C1EE4094-4B78-4293-8747-79942202F3D9}"/>
              </a:ext>
            </a:extLst>
          </p:cNvPr>
          <p:cNvSpPr txBox="1"/>
          <p:nvPr/>
        </p:nvSpPr>
        <p:spPr>
          <a:xfrm>
            <a:off x="3981069" y="843558"/>
            <a:ext cx="5127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beam energy roughly sets the 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SRLS size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EE4094-4B78-4293-8747-79942202F3D9}"/>
              </a:ext>
            </a:extLst>
          </p:cNvPr>
          <p:cNvSpPr txBox="1"/>
          <p:nvPr/>
        </p:nvSpPr>
        <p:spPr>
          <a:xfrm>
            <a:off x="0" y="843558"/>
            <a:ext cx="3705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e-beam energy determines the 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photon energy range:</a:t>
            </a:r>
          </a:p>
        </p:txBody>
      </p:sp>
      <p:pic>
        <p:nvPicPr>
          <p:cNvPr id="4" name="Picture 2" descr="Description: E:\Documents\MATLAB\fig1.jpg">
            <a:extLst>
              <a:ext uri="{FF2B5EF4-FFF2-40B4-BE49-F238E27FC236}">
                <a16:creationId xmlns:a16="http://schemas.microsoft.com/office/drawing/2014/main" id="{93DBA1C9-4538-4192-BAA7-9B8EB71D4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55" y="1689995"/>
            <a:ext cx="3881859" cy="292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959793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Elettra Sincrotrone Trieste_Template Slides E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SAC2025_DiMitri_full</Template>
  <TotalTime>19545</TotalTime>
  <Words>2276</Words>
  <Application>Microsoft Office PowerPoint</Application>
  <PresentationFormat>On-screen Show (16:9)</PresentationFormat>
  <Paragraphs>369</Paragraphs>
  <Slides>43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Wingdings</vt:lpstr>
      <vt:lpstr>Calibri</vt:lpstr>
      <vt:lpstr>Arial Narrow</vt:lpstr>
      <vt:lpstr>Century Gothic</vt:lpstr>
      <vt:lpstr>Cambria Math</vt:lpstr>
      <vt:lpstr>Helvetica</vt:lpstr>
      <vt:lpstr>Arial</vt:lpstr>
      <vt:lpstr>Times New Roman</vt:lpstr>
      <vt:lpstr>Calisto MT</vt:lpstr>
      <vt:lpstr>Corbel</vt:lpstr>
      <vt:lpstr>Elettra Sincrotrone Trieste_Template Slides ENG</vt:lpstr>
      <vt:lpstr>Equation</vt:lpstr>
      <vt:lpstr>Design and operation of accelerator chain and storage rings</vt:lpstr>
      <vt:lpstr>Outline</vt:lpstr>
      <vt:lpstr>PowerPoint Presentation</vt:lpstr>
      <vt:lpstr>PowerPoint Presentation</vt:lpstr>
      <vt:lpstr>PowerPoint Presentation</vt:lpstr>
      <vt:lpstr> The importance of being brilliant</vt:lpstr>
      <vt:lpstr>PowerPoint Presentation</vt:lpstr>
      <vt:lpstr>Outline</vt:lpstr>
      <vt:lpstr>PowerPoint Presentation</vt:lpstr>
      <vt:lpstr> Dispersion function</vt:lpstr>
      <vt:lpstr>PowerPoint Presentation</vt:lpstr>
      <vt:lpstr> Filling pattern: “multibunch”</vt:lpstr>
      <vt:lpstr> Filling pattern: “hybrid”</vt:lpstr>
      <vt:lpstr>Outline</vt:lpstr>
      <vt:lpstr> Strong focusing</vt:lpstr>
      <vt:lpstr> Betatron motion</vt:lpstr>
      <vt:lpstr> Nonlinearities</vt:lpstr>
      <vt:lpstr> Radiation Damping, Quantum Excitation</vt:lpstr>
      <vt:lpstr> Equilibrium emittance</vt:lpstr>
      <vt:lpstr> Liouville’s theorem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 e-Beam lifetime</vt:lpstr>
      <vt:lpstr> Injection chain</vt:lpstr>
      <vt:lpstr> Injection: Ring-driven</vt:lpstr>
      <vt:lpstr> Injection: Linac-driven</vt:lpstr>
      <vt:lpstr>Outline</vt:lpstr>
      <vt:lpstr> Light sources</vt:lpstr>
      <vt:lpstr> Strong points of SRLS </vt:lpstr>
      <vt:lpstr> Promises of DLSR</vt:lpstr>
      <vt:lpstr>PowerPoint Presentation</vt:lpstr>
      <vt:lpstr> Bibliography</vt:lpstr>
      <vt:lpstr>Thank you for your attention  Questions are very welcome</vt:lpstr>
      <vt:lpstr>Accelerator science is expanding</vt:lpstr>
      <vt:lpstr> Synchrotron radiation</vt:lpstr>
      <vt:lpstr>Degeneracy parameter</vt:lpstr>
      <vt:lpstr> Transverse coherence</vt:lpstr>
      <vt:lpstr> Bunch length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nicoletta guidi</dc:creator>
  <cp:lastModifiedBy>Simone Di Mitri</cp:lastModifiedBy>
  <cp:revision>895</cp:revision>
  <cp:lastPrinted>2015-12-09T13:35:49Z</cp:lastPrinted>
  <dcterms:created xsi:type="dcterms:W3CDTF">2015-12-09T11:23:36Z</dcterms:created>
  <dcterms:modified xsi:type="dcterms:W3CDTF">2025-12-17T07:56:44Z</dcterms:modified>
</cp:coreProperties>
</file>