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sldIdLst>
    <p:sldId id="262" r:id="rId2"/>
    <p:sldId id="263" r:id="rId3"/>
    <p:sldId id="449" r:id="rId4"/>
    <p:sldId id="494" r:id="rId5"/>
    <p:sldId id="486" r:id="rId6"/>
    <p:sldId id="501" r:id="rId7"/>
    <p:sldId id="502" r:id="rId8"/>
    <p:sldId id="492" r:id="rId9"/>
    <p:sldId id="488" r:id="rId10"/>
    <p:sldId id="489" r:id="rId11"/>
    <p:sldId id="507" r:id="rId12"/>
    <p:sldId id="495" r:id="rId13"/>
    <p:sldId id="493" r:id="rId14"/>
    <p:sldId id="498" r:id="rId15"/>
    <p:sldId id="499" r:id="rId16"/>
    <p:sldId id="496" r:id="rId17"/>
    <p:sldId id="503" r:id="rId18"/>
    <p:sldId id="504" r:id="rId19"/>
    <p:sldId id="497" r:id="rId20"/>
    <p:sldId id="508" r:id="rId21"/>
    <p:sldId id="514" r:id="rId22"/>
    <p:sldId id="509" r:id="rId23"/>
    <p:sldId id="511" r:id="rId24"/>
    <p:sldId id="510" r:id="rId25"/>
    <p:sldId id="513" r:id="rId26"/>
    <p:sldId id="515" r:id="rId27"/>
    <p:sldId id="516" r:id="rId28"/>
    <p:sldId id="517" r:id="rId29"/>
    <p:sldId id="518" r:id="rId30"/>
    <p:sldId id="519" r:id="rId31"/>
    <p:sldId id="520" r:id="rId32"/>
    <p:sldId id="523" r:id="rId33"/>
    <p:sldId id="524" r:id="rId34"/>
    <p:sldId id="522" r:id="rId35"/>
    <p:sldId id="525" r:id="rId36"/>
    <p:sldId id="529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1" r:id="rId47"/>
    <p:sldId id="540" r:id="rId48"/>
    <p:sldId id="542" r:id="rId49"/>
    <p:sldId id="543" r:id="rId50"/>
    <p:sldId id="544" r:id="rId51"/>
    <p:sldId id="545" r:id="rId52"/>
    <p:sldId id="546" r:id="rId53"/>
    <p:sldId id="547" r:id="rId54"/>
    <p:sldId id="551" r:id="rId55"/>
    <p:sldId id="552" r:id="rId56"/>
    <p:sldId id="549" r:id="rId57"/>
    <p:sldId id="550" r:id="rId58"/>
    <p:sldId id="553" r:id="rId59"/>
    <p:sldId id="554" r:id="rId60"/>
    <p:sldId id="555" r:id="rId61"/>
    <p:sldId id="557" r:id="rId62"/>
    <p:sldId id="512" r:id="rId63"/>
    <p:sldId id="404" r:id="rId64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D00"/>
    <a:srgbClr val="B7B9BA"/>
    <a:srgbClr val="3F5CE0"/>
    <a:srgbClr val="FF0000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419" autoAdjust="0"/>
  </p:normalViewPr>
  <p:slideViewPr>
    <p:cSldViewPr showGuides="1">
      <p:cViewPr>
        <p:scale>
          <a:sx n="200" d="100"/>
          <a:sy n="200" d="100"/>
        </p:scale>
        <p:origin x="-557" y="-768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4th ICTP school on synchtrotron radiation - G Le Bec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4th ICTP school on synchtrotron radiation - G Le Bec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30001" y="126000"/>
            <a:ext cx="8333999" cy="496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buSzPct val="80000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300"/>
              </a:spcAft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</a:t>
            </a:r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4th ICTP school on synchtrotron radiation - G Le Bec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4th ICTP school on synchtrotron radiation - G Le Bec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02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2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57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21" Type="http://schemas.openxmlformats.org/officeDocument/2006/relationships/image" Target="../media/image132.png"/><Relationship Id="rId12" Type="http://schemas.openxmlformats.org/officeDocument/2006/relationships/image" Target="../media/image110.png"/><Relationship Id="rId2" Type="http://schemas.openxmlformats.org/officeDocument/2006/relationships/image" Target="../media/image6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4.png"/><Relationship Id="rId10" Type="http://schemas.openxmlformats.org/officeDocument/2006/relationships/image" Target="../media/image57.png"/><Relationship Id="rId9" Type="http://schemas.openxmlformats.org/officeDocument/2006/relationships/image" Target="../media/image71.png"/><Relationship Id="rId22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37.png"/><Relationship Id="rId5" Type="http://schemas.openxmlformats.org/officeDocument/2006/relationships/image" Target="../media/image134.png"/><Relationship Id="rId10" Type="http://schemas.openxmlformats.org/officeDocument/2006/relationships/image" Target="../media/image136.png"/><Relationship Id="rId4" Type="http://schemas.openxmlformats.org/officeDocument/2006/relationships/image" Target="../media/image57.png"/><Relationship Id="rId9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png"/><Relationship Id="rId4" Type="http://schemas.openxmlformats.org/officeDocument/2006/relationships/image" Target="../media/image81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83.png"/><Relationship Id="rId7" Type="http://schemas.openxmlformats.org/officeDocument/2006/relationships/image" Target="../media/image16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80.png"/><Relationship Id="rId7" Type="http://schemas.openxmlformats.org/officeDocument/2006/relationships/image" Target="../media/image16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83.png"/><Relationship Id="rId9" Type="http://schemas.openxmlformats.org/officeDocument/2006/relationships/image" Target="../media/image16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80.png"/><Relationship Id="rId7" Type="http://schemas.openxmlformats.org/officeDocument/2006/relationships/image" Target="../media/image16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83.png"/><Relationship Id="rId9" Type="http://schemas.openxmlformats.org/officeDocument/2006/relationships/image" Target="../media/image1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.png"/><Relationship Id="rId3" Type="http://schemas.openxmlformats.org/officeDocument/2006/relationships/image" Target="../media/image90.png"/><Relationship Id="rId12" Type="http://schemas.openxmlformats.org/officeDocument/2006/relationships/image" Target="../media/image18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88.png"/><Relationship Id="rId10" Type="http://schemas.openxmlformats.org/officeDocument/2006/relationships/image" Target="../media/image187.png"/><Relationship Id="rId14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3" Type="http://schemas.openxmlformats.org/officeDocument/2006/relationships/image" Target="../media/image91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5.pn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0.png"/><Relationship Id="rId4" Type="http://schemas.openxmlformats.org/officeDocument/2006/relationships/image" Target="../media/image10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2.png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9" Type="http://schemas.openxmlformats.org/officeDocument/2006/relationships/image" Target="../media/image2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"/>
    </mc:Choice>
    <mc:Fallback xmlns="">
      <p:transition spd="slow" advTm="10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388850-E37D-4B08-8090-7FA14C892272}"/>
              </a:ext>
            </a:extLst>
          </p:cNvPr>
          <p:cNvGrpSpPr/>
          <p:nvPr/>
        </p:nvGrpSpPr>
        <p:grpSpPr>
          <a:xfrm>
            <a:off x="1331640" y="1494462"/>
            <a:ext cx="6171481" cy="3872921"/>
            <a:chOff x="2377972" y="2296515"/>
            <a:chExt cx="4874491" cy="32577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6BFD6AC-75FF-490D-B979-218C347C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8019" y="2296515"/>
              <a:ext cx="4215634" cy="31617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F7B7F5D-8D85-4FDB-9004-9C114603E72B}"/>
                    </a:ext>
                  </a:extLst>
                </p:cNvPr>
                <p:cNvSpPr txBox="1"/>
                <p:nvPr/>
              </p:nvSpPr>
              <p:spPr>
                <a:xfrm rot="16200000">
                  <a:off x="2350709" y="3876668"/>
                  <a:ext cx="1574835" cy="2674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Retarted time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fr-FR" sz="1600" dirty="0"/>
                    <a:t> (s)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F7B7F5D-8D85-4FDB-9004-9C114603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350709" y="3876668"/>
                  <a:ext cx="1574835" cy="267404"/>
                </a:xfrm>
                <a:prstGeom prst="rect">
                  <a:avLst/>
                </a:prstGeom>
                <a:blipFill>
                  <a:blip r:embed="rId3"/>
                  <a:stretch>
                    <a:fillRect l="-5455" t="-977" r="-23636" b="-16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154B9CE-0FCC-4F31-B372-E81FB87D9503}"/>
                    </a:ext>
                  </a:extLst>
                </p:cNvPr>
                <p:cNvSpPr txBox="1"/>
                <p:nvPr/>
              </p:nvSpPr>
              <p:spPr>
                <a:xfrm>
                  <a:off x="4351797" y="5269443"/>
                  <a:ext cx="1514682" cy="2847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Observer time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fr-FR" sz="1600" dirty="0"/>
                    <a:t> (s)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154B9CE-0FCC-4F31-B372-E81FB87D9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797" y="5269443"/>
                  <a:ext cx="1514682" cy="284774"/>
                </a:xfrm>
                <a:prstGeom prst="rect">
                  <a:avLst/>
                </a:prstGeom>
                <a:blipFill>
                  <a:blip r:embed="rId4"/>
                  <a:stretch>
                    <a:fillRect l="-1587" t="-5455" r="-635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D71069-BD6D-49E5-932F-AA51BF27D00C}"/>
                    </a:ext>
                  </a:extLst>
                </p:cNvPr>
                <p:cNvSpPr txBox="1"/>
                <p:nvPr/>
              </p:nvSpPr>
              <p:spPr>
                <a:xfrm>
                  <a:off x="6042837" y="5150785"/>
                  <a:ext cx="120962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2.5 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−17</m:t>
                            </m:r>
                          </m:sup>
                        </m:sSup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D71069-BD6D-49E5-932F-AA51BF27D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837" y="5150785"/>
                  <a:ext cx="1209626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D3A26CA-BED2-495C-A438-429E37DD604A}"/>
                    </a:ext>
                  </a:extLst>
                </p:cNvPr>
                <p:cNvSpPr txBox="1"/>
                <p:nvPr/>
              </p:nvSpPr>
              <p:spPr>
                <a:xfrm>
                  <a:off x="2377972" y="2911474"/>
                  <a:ext cx="108247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2.5 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D3A26CA-BED2-495C-A438-429E37DD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972" y="2911474"/>
                  <a:ext cx="1082474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6B4DA85-6AC3-461A-AF0D-E81897D77024}"/>
                    </a:ext>
                  </a:extLst>
                </p:cNvPr>
                <p:cNvSpPr txBox="1"/>
                <p:nvPr/>
              </p:nvSpPr>
              <p:spPr>
                <a:xfrm>
                  <a:off x="4837547" y="4271197"/>
                  <a:ext cx="1727461" cy="5259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6B4DA85-6AC3-461A-AF0D-E81897D77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547" y="4271197"/>
                  <a:ext cx="1727461" cy="5259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66A20-15DD-4517-8CE0-4F25AD2C8A36}"/>
                </a:ext>
              </a:extLst>
            </p:cNvPr>
            <p:cNvSpPr/>
            <p:nvPr/>
          </p:nvSpPr>
          <p:spPr>
            <a:xfrm>
              <a:off x="3292015" y="2454535"/>
              <a:ext cx="543385" cy="20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84ECFA-EDB6-4F21-B902-7C687DB6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FCDA-B99B-41E9-857E-7FCA6795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41276"/>
            <a:ext cx="8236800" cy="1158870"/>
          </a:xfrm>
        </p:spPr>
        <p:txBody>
          <a:bodyPr/>
          <a:lstStyle/>
          <a:p>
            <a:r>
              <a:rPr lang="en-US" dirty="0"/>
              <a:t>Retarded time in an undulator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233D9F-826D-40C4-A0FD-972FAA8F0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56" y="1269639"/>
            <a:ext cx="3384376" cy="552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96E229-32E2-44E4-AA74-86083566FCE6}"/>
              </a:ext>
            </a:extLst>
          </p:cNvPr>
          <p:cNvSpPr/>
          <p:nvPr/>
        </p:nvSpPr>
        <p:spPr>
          <a:xfrm>
            <a:off x="3792164" y="1306725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864D00-058A-446E-A85C-EB95D1F22204}"/>
              </a:ext>
            </a:extLst>
          </p:cNvPr>
          <p:cNvGrpSpPr/>
          <p:nvPr/>
        </p:nvGrpSpPr>
        <p:grpSpPr>
          <a:xfrm>
            <a:off x="7721390" y="1396749"/>
            <a:ext cx="528176" cy="252000"/>
            <a:chOff x="6204064" y="1185161"/>
            <a:chExt cx="528176" cy="252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43A112-0DE3-4B31-9F5E-1BEF39C3D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9144" y="1311161"/>
              <a:ext cx="523096" cy="11356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8C8FA4EA-6AE7-423B-9E59-D2B2267599ED}"/>
                </a:ext>
              </a:extLst>
            </p:cNvPr>
            <p:cNvSpPr/>
            <p:nvPr/>
          </p:nvSpPr>
          <p:spPr>
            <a:xfrm rot="13475064">
              <a:off x="6271985" y="1185161"/>
              <a:ext cx="252000" cy="252000"/>
            </a:xfrm>
            <a:prstGeom prst="arc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7400C4-A5F5-45DD-B66E-16E66ACD41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4064" y="1198661"/>
              <a:ext cx="522425" cy="10664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BE532A-46A7-4DD7-B348-DC98C11F0CAF}"/>
              </a:ext>
            </a:extLst>
          </p:cNvPr>
          <p:cNvCxnSpPr>
            <a:cxnSpLocks/>
          </p:cNvCxnSpPr>
          <p:nvPr/>
        </p:nvCxnSpPr>
        <p:spPr>
          <a:xfrm>
            <a:off x="3351479" y="1283935"/>
            <a:ext cx="4266399" cy="24196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B80B80-63AD-4675-B4F8-25667AA3DC88}"/>
                  </a:ext>
                </a:extLst>
              </p:cNvPr>
              <p:cNvSpPr txBox="1"/>
              <p:nvPr/>
            </p:nvSpPr>
            <p:spPr>
              <a:xfrm>
                <a:off x="7352830" y="1497809"/>
                <a:ext cx="174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B80B80-63AD-4675-B4F8-25667AA3D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30" y="1497809"/>
                <a:ext cx="174727" cy="276999"/>
              </a:xfrm>
              <a:prstGeom prst="rect">
                <a:avLst/>
              </a:prstGeom>
              <a:blipFill>
                <a:blip r:embed="rId9"/>
                <a:stretch>
                  <a:fillRect l="-17241" r="-17241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77DF52-08E8-4878-A304-894D515B6A10}"/>
              </a:ext>
            </a:extLst>
          </p:cNvPr>
          <p:cNvCxnSpPr>
            <a:cxnSpLocks/>
          </p:cNvCxnSpPr>
          <p:nvPr/>
        </p:nvCxnSpPr>
        <p:spPr>
          <a:xfrm flipV="1">
            <a:off x="3338779" y="1284262"/>
            <a:ext cx="1480698" cy="0"/>
          </a:xfrm>
          <a:prstGeom prst="straightConnector1">
            <a:avLst/>
          </a:prstGeom>
          <a:ln w="28575">
            <a:solidFill>
              <a:srgbClr val="B7B9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B34C4E-3985-4391-8EF5-903A5910A647}"/>
              </a:ext>
            </a:extLst>
          </p:cNvPr>
          <p:cNvCxnSpPr>
            <a:cxnSpLocks/>
          </p:cNvCxnSpPr>
          <p:nvPr/>
        </p:nvCxnSpPr>
        <p:spPr>
          <a:xfrm>
            <a:off x="3340154" y="1281991"/>
            <a:ext cx="450795" cy="2822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8CCC88-ED21-486C-BD89-CFD55DBB3327}"/>
                  </a:ext>
                </a:extLst>
              </p:cNvPr>
              <p:cNvSpPr txBox="1"/>
              <p:nvPr/>
            </p:nvSpPr>
            <p:spPr>
              <a:xfrm>
                <a:off x="4477423" y="1003566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8CCC88-ED21-486C-BD89-CFD55DBB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23" y="1003566"/>
                <a:ext cx="189154" cy="276999"/>
              </a:xfrm>
              <a:prstGeom prst="rect">
                <a:avLst/>
              </a:prstGeom>
              <a:blipFill>
                <a:blip r:embed="rId10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670555-93AB-49F2-8317-12CE97FC2E67}"/>
                  </a:ext>
                </a:extLst>
              </p:cNvPr>
              <p:cNvSpPr txBox="1"/>
              <p:nvPr/>
            </p:nvSpPr>
            <p:spPr>
              <a:xfrm>
                <a:off x="3688163" y="1274588"/>
                <a:ext cx="206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F670555-93AB-49F2-8317-12CE97FC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63" y="1274588"/>
                <a:ext cx="206787" cy="276999"/>
              </a:xfrm>
              <a:prstGeom prst="rect">
                <a:avLst/>
              </a:prstGeom>
              <a:blipFill>
                <a:blip r:embed="rId11"/>
                <a:stretch>
                  <a:fillRect l="-14706" r="-14706" b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9D91A5-8ECA-451F-8762-1E01D6AA57AD}"/>
                  </a:ext>
                </a:extLst>
              </p:cNvPr>
              <p:cNvSpPr txBox="1"/>
              <p:nvPr/>
            </p:nvSpPr>
            <p:spPr>
              <a:xfrm>
                <a:off x="3282323" y="2370258"/>
                <a:ext cx="975395" cy="5693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9D91A5-8ECA-451F-8762-1E01D6AA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23" y="2370258"/>
                <a:ext cx="975395" cy="5693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B4BC22-7E50-498C-826D-DCE616426437}"/>
              </a:ext>
            </a:extLst>
          </p:cNvPr>
          <p:cNvCxnSpPr>
            <a:cxnSpLocks/>
          </p:cNvCxnSpPr>
          <p:nvPr/>
        </p:nvCxnSpPr>
        <p:spPr>
          <a:xfrm flipH="1">
            <a:off x="3126123" y="3024521"/>
            <a:ext cx="225356" cy="125338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7803925-808F-42D1-921F-D9F7D232CDD1}"/>
              </a:ext>
            </a:extLst>
          </p:cNvPr>
          <p:cNvCxnSpPr>
            <a:cxnSpLocks/>
          </p:cNvCxnSpPr>
          <p:nvPr/>
        </p:nvCxnSpPr>
        <p:spPr>
          <a:xfrm flipV="1">
            <a:off x="4445651" y="2370258"/>
            <a:ext cx="1935405" cy="22119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51FD6A19-2DA1-4D5F-A139-7209E497E2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ECFA-EDB6-4F21-B902-7C687DB6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FCDA-B99B-41E9-857E-7FCA6795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41276"/>
            <a:ext cx="8236800" cy="1728192"/>
          </a:xfrm>
        </p:spPr>
        <p:txBody>
          <a:bodyPr/>
          <a:lstStyle/>
          <a:p>
            <a:r>
              <a:rPr lang="en-US" dirty="0"/>
              <a:t>Retarded fields and potential</a:t>
            </a:r>
          </a:p>
          <a:p>
            <a:r>
              <a:rPr lang="en-US" b="0" dirty="0">
                <a:solidFill>
                  <a:schemeClr val="tx1"/>
                </a:solidFill>
              </a:rPr>
              <a:t>The exact expression of the retarded potentials was published before the discovery of the special relativity and photons!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51FD6A19-2DA1-4D5F-A139-7209E497E2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AC78C2-ED55-41AB-9C19-84DE6BAB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6" y="1921397"/>
            <a:ext cx="3784294" cy="2436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9F0E9B-352F-4366-88CF-10C25386370E}"/>
              </a:ext>
            </a:extLst>
          </p:cNvPr>
          <p:cNvSpPr txBox="1"/>
          <p:nvPr/>
        </p:nvSpPr>
        <p:spPr>
          <a:xfrm>
            <a:off x="1452492" y="4372449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Liénard, 1898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C6074-1C1F-40DF-BA90-1C841B1C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94" y="2085814"/>
            <a:ext cx="4642102" cy="9673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5C9BE93-63FC-49B9-B486-0ACBE5860D31}"/>
              </a:ext>
            </a:extLst>
          </p:cNvPr>
          <p:cNvSpPr txBox="1"/>
          <p:nvPr/>
        </p:nvSpPr>
        <p:spPr>
          <a:xfrm>
            <a:off x="5924283" y="313009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Wiechert, 1901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9D891-3AE7-4927-B4D8-1EC0EB99697E}"/>
              </a:ext>
            </a:extLst>
          </p:cNvPr>
          <p:cNvSpPr txBox="1"/>
          <p:nvPr/>
        </p:nvSpPr>
        <p:spPr>
          <a:xfrm>
            <a:off x="4115338" y="4249338"/>
            <a:ext cx="4777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the so-called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énard-Wierchert potential,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retarded potential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4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5135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17773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Bending magnets and wigglers</a:t>
            </a:r>
          </a:p>
          <a:p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25EC-D1AF-494F-8740-612B825F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bending magnets?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1FD87-2E0F-4F36-8F39-8AC72FA85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8236800" cy="4572508"/>
              </a:xfrm>
            </p:spPr>
            <p:txBody>
              <a:bodyPr/>
              <a:lstStyle/>
              <a:p>
                <a:r>
                  <a:rPr lang="en-US" dirty="0"/>
                  <a:t>Charged particles in an electro-magnetic field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Lorentz force is: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e>
                    </m:d>
                  </m:oMath>
                </a14:m>
                <a:endParaRPr lang="fr-FR" b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 magnetic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field exert a force which is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Perpendicular to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Perpendicular to the velocity </a:t>
                </a:r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trajectory is bent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 a bending magnet, the particles are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accelerated</a:t>
                </a: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</a:t>
                </a:r>
                <a:b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</a:br>
                <a:r>
                  <a:rPr lang="en-US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transverse direction: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radiation is emitted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fr-FR" dirty="0">
                  <a:solidFill>
                    <a:schemeClr val="tx1"/>
                  </a:solidFill>
                </a:endParaRPr>
              </a:p>
              <a:p>
                <a:endParaRPr lang="fr-FR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1FD87-2E0F-4F36-8F39-8AC72FA85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8236800" cy="4572508"/>
              </a:xfrm>
              <a:blipFill>
                <a:blip r:embed="rId6"/>
                <a:stretch>
                  <a:fillRect l="-1702" t="-1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095722F-F273-4644-BECE-C99D4652F7C7}"/>
              </a:ext>
            </a:extLst>
          </p:cNvPr>
          <p:cNvGrpSpPr/>
          <p:nvPr/>
        </p:nvGrpSpPr>
        <p:grpSpPr>
          <a:xfrm>
            <a:off x="-12989" y="3289548"/>
            <a:ext cx="7992888" cy="1130159"/>
            <a:chOff x="251520" y="3485745"/>
            <a:chExt cx="7992888" cy="11301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099633-8AE6-4D12-AF15-7831B1441A23}"/>
                </a:ext>
              </a:extLst>
            </p:cNvPr>
            <p:cNvSpPr/>
            <p:nvPr/>
          </p:nvSpPr>
          <p:spPr>
            <a:xfrm>
              <a:off x="3275856" y="3649588"/>
              <a:ext cx="2736304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377353EA-9DF3-4683-B10F-C5100F8E3D3D}"/>
                </a:ext>
              </a:extLst>
            </p:cNvPr>
            <p:cNvSpPr/>
            <p:nvPr/>
          </p:nvSpPr>
          <p:spPr>
            <a:xfrm>
              <a:off x="251520" y="3895824"/>
              <a:ext cx="6048672" cy="656316"/>
            </a:xfrm>
            <a:prstGeom prst="arc">
              <a:avLst>
                <a:gd name="adj1" fmla="val 16200000"/>
                <a:gd name="adj2" fmla="val 214193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0CD453-03E9-47C5-8D58-4F15901F2978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1115616" y="3895824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261FA8-0542-4DEF-AF3C-E94AB2347C23}"/>
                </a:ext>
              </a:extLst>
            </p:cNvPr>
            <p:cNvCxnSpPr>
              <a:cxnSpLocks/>
            </p:cNvCxnSpPr>
            <p:nvPr/>
          </p:nvCxnSpPr>
          <p:spPr>
            <a:xfrm>
              <a:off x="5997343" y="4078461"/>
              <a:ext cx="2247065" cy="5374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DA74FF-21CE-4747-A27A-BBA44A2EF2AE}"/>
                </a:ext>
              </a:extLst>
            </p:cNvPr>
            <p:cNvCxnSpPr/>
            <p:nvPr/>
          </p:nvCxnSpPr>
          <p:spPr>
            <a:xfrm>
              <a:off x="1835696" y="3895824"/>
              <a:ext cx="5760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BE0192-99F0-4FB8-BFB2-B3707CB26C52}"/>
                    </a:ext>
                  </a:extLst>
                </p:cNvPr>
                <p:cNvSpPr txBox="1"/>
                <p:nvPr/>
              </p:nvSpPr>
              <p:spPr>
                <a:xfrm>
                  <a:off x="2195736" y="3485745"/>
                  <a:ext cx="3216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BE0192-99F0-4FB8-BFB2-B3707CB26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485745"/>
                  <a:ext cx="32169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9434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lowchart: Summing Junction 18">
              <a:extLst>
                <a:ext uri="{FF2B5EF4-FFF2-40B4-BE49-F238E27FC236}">
                  <a16:creationId xmlns:a16="http://schemas.microsoft.com/office/drawing/2014/main" id="{8097A2F6-D09C-4D58-A976-ED441C25483E}"/>
                </a:ext>
              </a:extLst>
            </p:cNvPr>
            <p:cNvSpPr/>
            <p:nvPr/>
          </p:nvSpPr>
          <p:spPr>
            <a:xfrm>
              <a:off x="3563888" y="4037907"/>
              <a:ext cx="216024" cy="210812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E32760-4370-4BBA-81CE-4611E239A5D0}"/>
                    </a:ext>
                  </a:extLst>
                </p:cNvPr>
                <p:cNvSpPr txBox="1"/>
                <p:nvPr/>
              </p:nvSpPr>
              <p:spPr>
                <a:xfrm>
                  <a:off x="3814924" y="4045406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E32760-4370-4BBA-81CE-4611E239A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924" y="4045406"/>
                  <a:ext cx="21800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222" r="-22222"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8F452BF-A00D-4C58-9D59-166ECD4353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2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25EC-D1AF-494F-8740-612B825F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bending magnets?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FD87-2E0F-4F36-8F39-8AC72FA8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1476164"/>
          </a:xfrm>
        </p:spPr>
        <p:txBody>
          <a:bodyPr/>
          <a:lstStyle/>
          <a:p>
            <a:r>
              <a:rPr lang="en-US" dirty="0"/>
              <a:t>Bending magnets in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Bending magnets are used in accelerator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They ensure a close trajectory for the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They radiate a high  power as synchrotron radiation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8F452BF-A00D-4C58-9D59-166ECD4353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B5A654-F6D2-4A92-9455-E88D474B1E55}"/>
              </a:ext>
            </a:extLst>
          </p:cNvPr>
          <p:cNvGrpSpPr/>
          <p:nvPr/>
        </p:nvGrpSpPr>
        <p:grpSpPr>
          <a:xfrm>
            <a:off x="1115616" y="2641476"/>
            <a:ext cx="6928950" cy="1831851"/>
            <a:chOff x="727200" y="2488168"/>
            <a:chExt cx="6928950" cy="1831851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5C11AA9D-8E55-4056-BF44-BD4D5B8EB428}"/>
                </a:ext>
              </a:extLst>
            </p:cNvPr>
            <p:cNvSpPr/>
            <p:nvPr/>
          </p:nvSpPr>
          <p:spPr>
            <a:xfrm>
              <a:off x="2258967" y="2699946"/>
              <a:ext cx="1450633" cy="1800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2F18DD57-4120-4B18-AA0E-2F6F01D5B9E5}"/>
                </a:ext>
              </a:extLst>
            </p:cNvPr>
            <p:cNvSpPr/>
            <p:nvPr/>
          </p:nvSpPr>
          <p:spPr>
            <a:xfrm>
              <a:off x="2239367" y="2875104"/>
              <a:ext cx="1450634" cy="36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BF3E2CAF-0E18-4487-8943-FE3A1CE734E5}"/>
                </a:ext>
              </a:extLst>
            </p:cNvPr>
            <p:cNvSpPr/>
            <p:nvPr/>
          </p:nvSpPr>
          <p:spPr>
            <a:xfrm>
              <a:off x="2239366" y="2906149"/>
              <a:ext cx="1450634" cy="1413870"/>
            </a:xfrm>
            <a:prstGeom prst="homePlate">
              <a:avLst>
                <a:gd name="adj" fmla="val 126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ED0806-B89A-4EF6-939A-BD693F521F7B}"/>
                </a:ext>
              </a:extLst>
            </p:cNvPr>
            <p:cNvSpPr/>
            <p:nvPr/>
          </p:nvSpPr>
          <p:spPr>
            <a:xfrm>
              <a:off x="727200" y="2699945"/>
              <a:ext cx="2116608" cy="16200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ESRF storage ring</a:t>
              </a:r>
              <a:br>
                <a:rPr lang="en-US" dirty="0"/>
              </a:br>
              <a:r>
                <a:rPr lang="en-US" dirty="0"/>
                <a:t>power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1303D1-0C8F-43EF-B45A-A260148FE03E}"/>
                    </a:ext>
                  </a:extLst>
                </p:cNvPr>
                <p:cNvSpPr txBox="1"/>
                <p:nvPr/>
              </p:nvSpPr>
              <p:spPr>
                <a:xfrm>
                  <a:off x="3690000" y="2488168"/>
                  <a:ext cx="39661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Bending magnets radiation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MW</m:t>
                      </m:r>
                    </m:oMath>
                  </a14:m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1303D1-0C8F-43EF-B45A-A260148FE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000" y="2488168"/>
                  <a:ext cx="396615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229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D90F6D-7DDA-47F1-AACD-964CC0CC7516}"/>
                    </a:ext>
                  </a:extLst>
                </p:cNvPr>
                <p:cNvSpPr txBox="1"/>
                <p:nvPr/>
              </p:nvSpPr>
              <p:spPr>
                <a:xfrm>
                  <a:off x="3709600" y="2708438"/>
                  <a:ext cx="3158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Undulator radiation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 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MW</m:t>
                      </m:r>
                    </m:oMath>
                  </a14:m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D90F6D-7DDA-47F1-AACD-964CC0CC7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00" y="2708438"/>
                  <a:ext cx="315823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4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5F0794B-5B19-484E-8D98-8E223B9CD193}"/>
                    </a:ext>
                  </a:extLst>
                </p:cNvPr>
                <p:cNvSpPr txBox="1"/>
                <p:nvPr/>
              </p:nvSpPr>
              <p:spPr>
                <a:xfrm>
                  <a:off x="3709600" y="3420019"/>
                  <a:ext cx="1978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Others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3.7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MW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</a:t>
                  </a:r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5F0794B-5B19-484E-8D98-8E223B9CD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00" y="3420019"/>
                  <a:ext cx="197842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62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876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25EC-D1AF-494F-8740-612B825F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bending magnets?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FD87-2E0F-4F36-8F39-8AC72FA8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428492"/>
          </a:xfrm>
        </p:spPr>
        <p:txBody>
          <a:bodyPr/>
          <a:lstStyle/>
          <a:p>
            <a:r>
              <a:rPr lang="en-US" dirty="0"/>
              <a:t>Dipole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Bending magnets typically have an homogeneous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is done by two magnetic poles, i.e. a magnetic dipole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For this reason </a:t>
            </a:r>
            <a:r>
              <a:rPr lang="en-US" dirty="0">
                <a:solidFill>
                  <a:schemeClr val="tx1"/>
                </a:solidFill>
              </a:rPr>
              <a:t>bending magnets are also called dipole magnets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Bending magnets at the ESRF-EBS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More than 200 bending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These magnets are low field. This ensure a low emittance</a:t>
            </a:r>
            <a:endParaRPr lang="en-US" b="0" baseline="30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Some of bending magnets are also focusing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baseline="30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baseline="30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8F452BF-A00D-4C58-9D59-166ECD4353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0A6AA-B925-486F-89B3-6D1B88DA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5" y="2641476"/>
            <a:ext cx="2438405" cy="2115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C9BCF6-6173-4F0C-98FA-30096A365DA5}"/>
              </a:ext>
            </a:extLst>
          </p:cNvPr>
          <p:cNvSpPr/>
          <p:nvPr/>
        </p:nvSpPr>
        <p:spPr>
          <a:xfrm>
            <a:off x="7380312" y="985292"/>
            <a:ext cx="111614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8C80D-941C-49BB-B8AE-9F69D59DB876}"/>
              </a:ext>
            </a:extLst>
          </p:cNvPr>
          <p:cNvSpPr/>
          <p:nvPr/>
        </p:nvSpPr>
        <p:spPr>
          <a:xfrm>
            <a:off x="7380312" y="1603416"/>
            <a:ext cx="1116144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fr-FR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BBD95D-ADB7-434F-905D-6737CA802BAE}"/>
              </a:ext>
            </a:extLst>
          </p:cNvPr>
          <p:cNvCxnSpPr>
            <a:cxnSpLocks/>
          </p:cNvCxnSpPr>
          <p:nvPr/>
        </p:nvCxnSpPr>
        <p:spPr>
          <a:xfrm>
            <a:off x="7963376" y="1273324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F767A-878A-4FF9-A7B1-34242A566111}"/>
              </a:ext>
            </a:extLst>
          </p:cNvPr>
          <p:cNvCxnSpPr>
            <a:cxnSpLocks/>
          </p:cNvCxnSpPr>
          <p:nvPr/>
        </p:nvCxnSpPr>
        <p:spPr>
          <a:xfrm>
            <a:off x="7812360" y="1280827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49BA8F-F92B-4B5B-9EFE-C469BB12C3C2}"/>
              </a:ext>
            </a:extLst>
          </p:cNvPr>
          <p:cNvCxnSpPr>
            <a:cxnSpLocks/>
          </p:cNvCxnSpPr>
          <p:nvPr/>
        </p:nvCxnSpPr>
        <p:spPr>
          <a:xfrm>
            <a:off x="8100392" y="1280827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D1682C-8227-4E0B-B281-E082A69AAD86}"/>
              </a:ext>
            </a:extLst>
          </p:cNvPr>
          <p:cNvCxnSpPr>
            <a:cxnSpLocks/>
          </p:cNvCxnSpPr>
          <p:nvPr/>
        </p:nvCxnSpPr>
        <p:spPr>
          <a:xfrm>
            <a:off x="7668344" y="1280827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A9426A-B680-47DC-BA7F-1CCD655DFE09}"/>
              </a:ext>
            </a:extLst>
          </p:cNvPr>
          <p:cNvCxnSpPr>
            <a:cxnSpLocks/>
          </p:cNvCxnSpPr>
          <p:nvPr/>
        </p:nvCxnSpPr>
        <p:spPr>
          <a:xfrm>
            <a:off x="8244408" y="1280827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313FCB-4524-48B6-9442-B62DFE1A9EC8}"/>
              </a:ext>
            </a:extLst>
          </p:cNvPr>
          <p:cNvCxnSpPr>
            <a:cxnSpLocks/>
          </p:cNvCxnSpPr>
          <p:nvPr/>
        </p:nvCxnSpPr>
        <p:spPr>
          <a:xfrm>
            <a:off x="7524328" y="1280827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F63C43-33A1-4763-AF5A-D72DDC77E6FB}"/>
              </a:ext>
            </a:extLst>
          </p:cNvPr>
          <p:cNvSpPr txBox="1"/>
          <p:nvPr/>
        </p:nvSpPr>
        <p:spPr>
          <a:xfrm>
            <a:off x="6932907" y="4769988"/>
            <a:ext cx="1988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ESRF bending magnet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ADEAFD-5A6D-4D2A-9055-0D6F526EDD9D}"/>
              </a:ext>
            </a:extLst>
          </p:cNvPr>
          <p:cNvCxnSpPr>
            <a:cxnSpLocks/>
          </p:cNvCxnSpPr>
          <p:nvPr/>
        </p:nvCxnSpPr>
        <p:spPr>
          <a:xfrm>
            <a:off x="8396808" y="1273324"/>
            <a:ext cx="0" cy="330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2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7526-86FA-4FE6-8951-7DB9C540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magnet radiation: critical energy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8236800" cy="3685022"/>
              </a:xfrm>
            </p:spPr>
            <p:txBody>
              <a:bodyPr/>
              <a:lstStyle/>
              <a:p>
                <a:r>
                  <a:rPr lang="en-US" dirty="0"/>
                  <a:t>Light pulse duration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b="0" dirty="0">
                    <a:solidFill>
                      <a:schemeClr val="tx1"/>
                    </a:solidFill>
                  </a:rPr>
                  <a:t>observer starts to see the radiation emitted at retarted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radiation emitted after retarted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not seen by the observer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8236800" cy="3685022"/>
              </a:xfrm>
              <a:blipFill>
                <a:blip r:embed="rId2"/>
                <a:stretch>
                  <a:fillRect l="-1702" t="-2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3A03-78D3-41D7-94CC-24F03455F8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7633B-D9EA-4856-B78C-C7F5021B7110}"/>
              </a:ext>
            </a:extLst>
          </p:cNvPr>
          <p:cNvGrpSpPr/>
          <p:nvPr/>
        </p:nvGrpSpPr>
        <p:grpSpPr>
          <a:xfrm>
            <a:off x="1925570" y="625252"/>
            <a:ext cx="6678878" cy="2733950"/>
            <a:chOff x="1925570" y="843630"/>
            <a:chExt cx="6678878" cy="273395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0492F2-508F-4251-AEFF-FB7755739270}"/>
                </a:ext>
              </a:extLst>
            </p:cNvPr>
            <p:cNvGrpSpPr/>
            <p:nvPr/>
          </p:nvGrpSpPr>
          <p:grpSpPr>
            <a:xfrm>
              <a:off x="1925570" y="843630"/>
              <a:ext cx="6678878" cy="2733950"/>
              <a:chOff x="-180528" y="268638"/>
              <a:chExt cx="6678878" cy="273395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75A16E-60C1-4329-9FCA-486FF41F13BE}"/>
                  </a:ext>
                </a:extLst>
              </p:cNvPr>
              <p:cNvSpPr/>
              <p:nvPr/>
            </p:nvSpPr>
            <p:spPr>
              <a:xfrm>
                <a:off x="539552" y="1417340"/>
                <a:ext cx="2376264" cy="496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F6E1AD-1690-4EC2-AC22-C9E36963E017}"/>
                  </a:ext>
                </a:extLst>
              </p:cNvPr>
              <p:cNvGrpSpPr/>
              <p:nvPr/>
            </p:nvGrpSpPr>
            <p:grpSpPr>
              <a:xfrm>
                <a:off x="5970174" y="1509613"/>
                <a:ext cx="528176" cy="252000"/>
                <a:chOff x="6204064" y="1185161"/>
                <a:chExt cx="528176" cy="25200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9943B6B-9BAD-4D57-AFB9-642ED93B7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09144" y="1311161"/>
                  <a:ext cx="523096" cy="1135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7CDC510A-7DF5-4160-97C4-92D55C4F3370}"/>
                    </a:ext>
                  </a:extLst>
                </p:cNvPr>
                <p:cNvSpPr/>
                <p:nvPr/>
              </p:nvSpPr>
              <p:spPr>
                <a:xfrm rot="13475064">
                  <a:off x="6271985" y="1185161"/>
                  <a:ext cx="252000" cy="2520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0558B7B-23DC-4566-9EE3-C2BA318F4F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04064" y="1198661"/>
                  <a:ext cx="522425" cy="1066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0EFAF27E-95AB-48E7-B4C4-F62F0E6FFB19}"/>
                  </a:ext>
                </a:extLst>
              </p:cNvPr>
              <p:cNvSpPr/>
              <p:nvPr/>
            </p:nvSpPr>
            <p:spPr>
              <a:xfrm rot="16028783">
                <a:off x="2941151" y="-444567"/>
                <a:ext cx="356374" cy="3994655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A9CF2D1A-4BA3-4669-937D-CEEA782A2284}"/>
                  </a:ext>
                </a:extLst>
              </p:cNvPr>
              <p:cNvSpPr/>
              <p:nvPr/>
            </p:nvSpPr>
            <p:spPr>
              <a:xfrm>
                <a:off x="-180528" y="1641195"/>
                <a:ext cx="3816424" cy="914400"/>
              </a:xfrm>
              <a:prstGeom prst="arc">
                <a:avLst>
                  <a:gd name="adj1" fmla="val 11377050"/>
                  <a:gd name="adj2" fmla="val 209952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C75613AC-DD1E-4E80-9B08-A583104468B5}"/>
                  </a:ext>
                </a:extLst>
              </p:cNvPr>
              <p:cNvSpPr/>
              <p:nvPr/>
            </p:nvSpPr>
            <p:spPr>
              <a:xfrm rot="2675700">
                <a:off x="2008352" y="268638"/>
                <a:ext cx="2788777" cy="2733950"/>
              </a:xfrm>
              <a:prstGeom prst="arc">
                <a:avLst>
                  <a:gd name="adj1" fmla="val 18107613"/>
                  <a:gd name="adj2" fmla="val 18915602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971AC0-B4E2-413D-B449-BFDE71F837C9}"/>
                      </a:ext>
                    </a:extLst>
                  </p:cNvPr>
                  <p:cNvSpPr txBox="1"/>
                  <p:nvPr/>
                </p:nvSpPr>
                <p:spPr>
                  <a:xfrm>
                    <a:off x="4902317" y="1135875"/>
                    <a:ext cx="149079" cy="4384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971AC0-B4E2-413D-B449-BFDE71F837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2317" y="1135875"/>
                    <a:ext cx="149079" cy="43845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167" r="-25000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7C0DB2E-8AB1-4EDD-BCB5-6B6184445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744" y="1641195"/>
                <a:ext cx="35283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lowchart: Summing Junction 25">
              <a:extLst>
                <a:ext uri="{FF2B5EF4-FFF2-40B4-BE49-F238E27FC236}">
                  <a16:creationId xmlns:a16="http://schemas.microsoft.com/office/drawing/2014/main" id="{1007531B-E810-4854-B5EB-6737257C212C}"/>
                </a:ext>
              </a:extLst>
            </p:cNvPr>
            <p:cNvSpPr/>
            <p:nvPr/>
          </p:nvSpPr>
          <p:spPr>
            <a:xfrm>
              <a:off x="2730450" y="2022346"/>
              <a:ext cx="180000" cy="180000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1D4470-CB97-4B55-A7C4-46FC0976FBD0}"/>
                    </a:ext>
                  </a:extLst>
                </p:cNvPr>
                <p:cNvSpPr txBox="1"/>
                <p:nvPr/>
              </p:nvSpPr>
              <p:spPr>
                <a:xfrm>
                  <a:off x="2910450" y="1973846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1D4470-CB97-4B55-A7C4-46FC0976F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450" y="1973846"/>
                  <a:ext cx="21800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222" r="-22222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0FC150-823C-457D-8D88-A85F8BA2CC0E}"/>
              </a:ext>
            </a:extLst>
          </p:cNvPr>
          <p:cNvGrpSpPr/>
          <p:nvPr/>
        </p:nvGrpSpPr>
        <p:grpSpPr>
          <a:xfrm>
            <a:off x="1925570" y="3269990"/>
            <a:ext cx="6678878" cy="1156741"/>
            <a:chOff x="1925570" y="3269990"/>
            <a:chExt cx="6678878" cy="1156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154A09-96C5-4129-BA0F-008E00234B38}"/>
                </a:ext>
              </a:extLst>
            </p:cNvPr>
            <p:cNvSpPr/>
            <p:nvPr/>
          </p:nvSpPr>
          <p:spPr>
            <a:xfrm>
              <a:off x="2645650" y="3288476"/>
              <a:ext cx="2376264" cy="49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3A157E-36A3-4DFD-AD6C-556446EDE7F3}"/>
                </a:ext>
              </a:extLst>
            </p:cNvPr>
            <p:cNvGrpSpPr/>
            <p:nvPr/>
          </p:nvGrpSpPr>
          <p:grpSpPr>
            <a:xfrm>
              <a:off x="8076272" y="3380749"/>
              <a:ext cx="528176" cy="252000"/>
              <a:chOff x="6204064" y="1185161"/>
              <a:chExt cx="528176" cy="252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0B804D-599D-4679-960D-3F593C402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9144" y="1311161"/>
                <a:ext cx="523096" cy="113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77FA7BA5-78BB-4440-95D0-D798995D076D}"/>
                  </a:ext>
                </a:extLst>
              </p:cNvPr>
              <p:cNvSpPr/>
              <p:nvPr/>
            </p:nvSpPr>
            <p:spPr>
              <a:xfrm rot="13475064">
                <a:off x="6271985" y="1185161"/>
                <a:ext cx="252000" cy="2520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D87125B-344F-4402-A565-E8C9B10803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4064" y="1198661"/>
                <a:ext cx="522425" cy="106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7E5AE9E-CB91-43FC-943F-D3BFB2644360}"/>
                </a:ext>
              </a:extLst>
            </p:cNvPr>
            <p:cNvSpPr/>
            <p:nvPr/>
          </p:nvSpPr>
          <p:spPr>
            <a:xfrm rot="16372171">
              <a:off x="5968007" y="1799491"/>
              <a:ext cx="356374" cy="36194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118E6E09-CB42-4D92-9477-1E75FD746076}"/>
                </a:ext>
              </a:extLst>
            </p:cNvPr>
            <p:cNvSpPr/>
            <p:nvPr/>
          </p:nvSpPr>
          <p:spPr>
            <a:xfrm>
              <a:off x="1925570" y="3512331"/>
              <a:ext cx="3816424" cy="914400"/>
            </a:xfrm>
            <a:prstGeom prst="arc">
              <a:avLst>
                <a:gd name="adj1" fmla="val 11377050"/>
                <a:gd name="adj2" fmla="val 209952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63D53E5-E484-4E91-BABF-1426013F881A}"/>
                </a:ext>
              </a:extLst>
            </p:cNvPr>
            <p:cNvCxnSpPr>
              <a:cxnSpLocks/>
            </p:cNvCxnSpPr>
            <p:nvPr/>
          </p:nvCxnSpPr>
          <p:spPr>
            <a:xfrm>
              <a:off x="4373842" y="3512331"/>
              <a:ext cx="3528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Summing Junction 30">
              <a:extLst>
                <a:ext uri="{FF2B5EF4-FFF2-40B4-BE49-F238E27FC236}">
                  <a16:creationId xmlns:a16="http://schemas.microsoft.com/office/drawing/2014/main" id="{3D3678C0-C311-4BD9-A559-04B64D48022E}"/>
                </a:ext>
              </a:extLst>
            </p:cNvPr>
            <p:cNvSpPr/>
            <p:nvPr/>
          </p:nvSpPr>
          <p:spPr>
            <a:xfrm>
              <a:off x="2730450" y="3318490"/>
              <a:ext cx="180000" cy="180000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1F8515-2453-4FEE-B516-7CC883D08977}"/>
                    </a:ext>
                  </a:extLst>
                </p:cNvPr>
                <p:cNvSpPr txBox="1"/>
                <p:nvPr/>
              </p:nvSpPr>
              <p:spPr>
                <a:xfrm>
                  <a:off x="2910450" y="3269990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1F8515-2453-4FEE-B516-7CC883D08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450" y="3269990"/>
                  <a:ext cx="2180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2" r="-22222"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296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7526-86FA-4FE6-8951-7DB9C540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magnet radiation: critical energy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1"/>
                <a:ext cx="8236800" cy="4262883"/>
              </a:xfrm>
            </p:spPr>
            <p:txBody>
              <a:bodyPr/>
              <a:lstStyle/>
              <a:p>
                <a:r>
                  <a:rPr lang="en-US" dirty="0"/>
                  <a:t>Light pulse duration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During the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 electron trajectory is bent by an angle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observer time is linked to the retarded time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1"/>
                <a:ext cx="8236800" cy="4262883"/>
              </a:xfrm>
              <a:blipFill>
                <a:blip r:embed="rId2"/>
                <a:stretch>
                  <a:fillRect l="-1702" t="-1860" b="-15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3A03-78D3-41D7-94CC-24F03455F8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75613AC-DD1E-4E80-9B08-A583104468B5}"/>
              </a:ext>
            </a:extLst>
          </p:cNvPr>
          <p:cNvSpPr/>
          <p:nvPr/>
        </p:nvSpPr>
        <p:spPr>
          <a:xfrm rot="2675700">
            <a:off x="4114450" y="915638"/>
            <a:ext cx="2788777" cy="2733950"/>
          </a:xfrm>
          <a:prstGeom prst="arc">
            <a:avLst>
              <a:gd name="adj1" fmla="val 18107613"/>
              <a:gd name="adj2" fmla="val 1891560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76DA31-674A-41CC-B644-C7B4C66EA3C4}"/>
              </a:ext>
            </a:extLst>
          </p:cNvPr>
          <p:cNvGrpSpPr/>
          <p:nvPr/>
        </p:nvGrpSpPr>
        <p:grpSpPr>
          <a:xfrm>
            <a:off x="1925570" y="1765765"/>
            <a:ext cx="6678878" cy="1945227"/>
            <a:chOff x="1925570" y="1765765"/>
            <a:chExt cx="6678878" cy="1945227"/>
          </a:xfrm>
        </p:grpSpPr>
        <p:sp>
          <p:nvSpPr>
            <p:cNvPr id="26" name="Flowchart: Summing Junction 25">
              <a:extLst>
                <a:ext uri="{FF2B5EF4-FFF2-40B4-BE49-F238E27FC236}">
                  <a16:creationId xmlns:a16="http://schemas.microsoft.com/office/drawing/2014/main" id="{1007531B-E810-4854-B5EB-6737257C212C}"/>
                </a:ext>
              </a:extLst>
            </p:cNvPr>
            <p:cNvSpPr/>
            <p:nvPr/>
          </p:nvSpPr>
          <p:spPr>
            <a:xfrm>
              <a:off x="2730450" y="2094354"/>
              <a:ext cx="180000" cy="180000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1D4470-CB97-4B55-A7C4-46FC0976FBD0}"/>
                    </a:ext>
                  </a:extLst>
                </p:cNvPr>
                <p:cNvSpPr txBox="1"/>
                <p:nvPr/>
              </p:nvSpPr>
              <p:spPr>
                <a:xfrm>
                  <a:off x="2910450" y="2045854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1D4470-CB97-4B55-A7C4-46FC0976F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450" y="2045854"/>
                  <a:ext cx="21800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2222" r="-22222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75A16E-60C1-4329-9FCA-486FF41F13BE}"/>
                </a:ext>
              </a:extLst>
            </p:cNvPr>
            <p:cNvSpPr/>
            <p:nvPr/>
          </p:nvSpPr>
          <p:spPr>
            <a:xfrm>
              <a:off x="2645650" y="2064340"/>
              <a:ext cx="2376264" cy="49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F6E1AD-1690-4EC2-AC22-C9E36963E017}"/>
                </a:ext>
              </a:extLst>
            </p:cNvPr>
            <p:cNvGrpSpPr/>
            <p:nvPr/>
          </p:nvGrpSpPr>
          <p:grpSpPr>
            <a:xfrm>
              <a:off x="8076272" y="2156613"/>
              <a:ext cx="528176" cy="252000"/>
              <a:chOff x="6204064" y="1185161"/>
              <a:chExt cx="528176" cy="25200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9943B6B-9BAD-4D57-AFB9-642ED93B75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9144" y="1311161"/>
                <a:ext cx="523096" cy="113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7CDC510A-7DF5-4160-97C4-92D55C4F3370}"/>
                  </a:ext>
                </a:extLst>
              </p:cNvPr>
              <p:cNvSpPr/>
              <p:nvPr/>
            </p:nvSpPr>
            <p:spPr>
              <a:xfrm rot="13475064">
                <a:off x="6271985" y="1185161"/>
                <a:ext cx="252000" cy="2520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0558B7B-23DC-4566-9EE3-C2BA318F4F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4064" y="1198661"/>
                <a:ext cx="522425" cy="106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EFAF27E-95AB-48E7-B4C4-F62F0E6FFB19}"/>
                </a:ext>
              </a:extLst>
            </p:cNvPr>
            <p:cNvSpPr/>
            <p:nvPr/>
          </p:nvSpPr>
          <p:spPr>
            <a:xfrm rot="16028783">
              <a:off x="5047249" y="202433"/>
              <a:ext cx="356374" cy="399465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C0DB2E-8AB1-4EDD-BCB5-6B6184445AFC}"/>
                </a:ext>
              </a:extLst>
            </p:cNvPr>
            <p:cNvCxnSpPr>
              <a:cxnSpLocks/>
            </p:cNvCxnSpPr>
            <p:nvPr/>
          </p:nvCxnSpPr>
          <p:spPr>
            <a:xfrm>
              <a:off x="4373842" y="2288195"/>
              <a:ext cx="3528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2971AC0-B4E2-413D-B449-BFDE71F837C9}"/>
                    </a:ext>
                  </a:extLst>
                </p:cNvPr>
                <p:cNvSpPr txBox="1"/>
                <p:nvPr/>
              </p:nvSpPr>
              <p:spPr>
                <a:xfrm>
                  <a:off x="6989179" y="1765765"/>
                  <a:ext cx="149079" cy="438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2971AC0-B4E2-413D-B449-BFDE71F83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179" y="1765765"/>
                  <a:ext cx="149079" cy="438453"/>
                </a:xfrm>
                <a:prstGeom prst="rect">
                  <a:avLst/>
                </a:prstGeom>
                <a:blipFill>
                  <a:blip r:embed="rId4"/>
                  <a:stretch>
                    <a:fillRect l="-29167" t="-1389" r="-25000" b="-1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7E5AE9E-CB91-43FC-943F-D3BFB2644360}"/>
                </a:ext>
              </a:extLst>
            </p:cNvPr>
            <p:cNvSpPr/>
            <p:nvPr/>
          </p:nvSpPr>
          <p:spPr>
            <a:xfrm rot="16372171">
              <a:off x="5879056" y="576988"/>
              <a:ext cx="356374" cy="36194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F9D472-A496-419E-B93B-629B537ED927}"/>
                </a:ext>
              </a:extLst>
            </p:cNvPr>
            <p:cNvCxnSpPr>
              <a:cxnSpLocks/>
            </p:cNvCxnSpPr>
            <p:nvPr/>
          </p:nvCxnSpPr>
          <p:spPr>
            <a:xfrm>
              <a:off x="3221714" y="2339393"/>
              <a:ext cx="612068" cy="1310195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A9E2A2-D8E1-49A4-BC53-341E5F32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4363" y="2331361"/>
              <a:ext cx="612068" cy="131019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9CF2D1A-4BA3-4669-937D-CEEA782A2284}"/>
                </a:ext>
              </a:extLst>
            </p:cNvPr>
            <p:cNvSpPr/>
            <p:nvPr/>
          </p:nvSpPr>
          <p:spPr>
            <a:xfrm>
              <a:off x="1925570" y="2288195"/>
              <a:ext cx="3816424" cy="914400"/>
            </a:xfrm>
            <a:prstGeom prst="arc">
              <a:avLst>
                <a:gd name="adj1" fmla="val 11377050"/>
                <a:gd name="adj2" fmla="val 209952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680A1F-1DF8-430A-AA58-E5590F776B99}"/>
                    </a:ext>
                  </a:extLst>
                </p:cNvPr>
                <p:cNvSpPr txBox="1"/>
                <p:nvPr/>
              </p:nvSpPr>
              <p:spPr>
                <a:xfrm>
                  <a:off x="2574679" y="2669031"/>
                  <a:ext cx="81201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600" dirty="0">
                      <a:ea typeface="Cambria Math" panose="02040503050406030204" pitchFamily="18" charset="0"/>
                    </a:rPr>
                    <a:t>Radius </a:t>
                  </a:r>
                  <a14:m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680A1F-1DF8-430A-AA58-E5590F776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679" y="2669031"/>
                  <a:ext cx="812017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4925" t="-27500" r="-7463" b="-5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D77914B-A65C-412F-A642-AD33B23E41D0}"/>
                </a:ext>
              </a:extLst>
            </p:cNvPr>
            <p:cNvSpPr/>
            <p:nvPr/>
          </p:nvSpPr>
          <p:spPr>
            <a:xfrm rot="18900000">
              <a:off x="3376583" y="2796592"/>
              <a:ext cx="914400" cy="914400"/>
            </a:xfrm>
            <a:prstGeom prst="arc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78E5CA2-BA26-4783-9F71-969CFA7CFE52}"/>
                    </a:ext>
                  </a:extLst>
                </p:cNvPr>
                <p:cNvSpPr txBox="1"/>
                <p:nvPr/>
              </p:nvSpPr>
              <p:spPr>
                <a:xfrm>
                  <a:off x="3746865" y="2844219"/>
                  <a:ext cx="171522" cy="50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78E5CA2-BA26-4783-9F71-969CFA7CF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865" y="2844219"/>
                  <a:ext cx="171522" cy="5011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Flowchart: Summing Junction 44">
              <a:extLst>
                <a:ext uri="{FF2B5EF4-FFF2-40B4-BE49-F238E27FC236}">
                  <a16:creationId xmlns:a16="http://schemas.microsoft.com/office/drawing/2014/main" id="{168CF133-3AA7-4CAA-B842-9EC647987423}"/>
                </a:ext>
              </a:extLst>
            </p:cNvPr>
            <p:cNvSpPr/>
            <p:nvPr/>
          </p:nvSpPr>
          <p:spPr>
            <a:xfrm>
              <a:off x="2703614" y="2102862"/>
              <a:ext cx="180000" cy="180000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FA47B19-B1B7-419B-B004-A71FF17A2AC8}"/>
                    </a:ext>
                  </a:extLst>
                </p:cNvPr>
                <p:cNvSpPr txBox="1"/>
                <p:nvPr/>
              </p:nvSpPr>
              <p:spPr>
                <a:xfrm>
                  <a:off x="2883614" y="2054362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FA47B19-B1B7-419B-B004-A71FF17A2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614" y="2054362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2222" r="-22222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7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7526-86FA-4FE6-8951-7DB9C540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magnet radiation: critical energy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1"/>
                <a:ext cx="8236800" cy="4262883"/>
              </a:xfrm>
            </p:spPr>
            <p:txBody>
              <a:bodyPr/>
              <a:lstStyle/>
              <a:p>
                <a:r>
                  <a:rPr lang="en-US" dirty="0"/>
                  <a:t>Light pulse duration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This gives the pulse duration for the observer: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so-called critical frequency of the radiation is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and the </a:t>
                </a:r>
                <a:r>
                  <a:rPr lang="en-US" dirty="0"/>
                  <a:t>critical energy</a:t>
                </a:r>
                <a:r>
                  <a:rPr lang="en-US" b="0" dirty="0">
                    <a:solidFill>
                      <a:schemeClr val="tx1"/>
                    </a:solidFill>
                  </a:rPr>
                  <a:t> of the photons is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	</a:t>
                </a:r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 is the Planck’s constant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 the bending radius)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CEAAE-DECC-4217-8616-558066BA4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1"/>
                <a:ext cx="8236800" cy="4262883"/>
              </a:xfrm>
              <a:blipFill>
                <a:blip r:embed="rId5"/>
                <a:stretch>
                  <a:fillRect l="-1702" t="-18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3A03-78D3-41D7-94CC-24F03455F8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</p:spTree>
    <p:extLst>
      <p:ext uri="{BB962C8B-B14F-4D97-AF65-F5344CB8AC3E}">
        <p14:creationId xmlns:p14="http://schemas.microsoft.com/office/powerpoint/2010/main" val="151578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Bending magnet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4331980"/>
              </a:xfrm>
            </p:spPr>
            <p:txBody>
              <a:bodyPr/>
              <a:lstStyle/>
              <a:p>
                <a:r>
                  <a:rPr lang="fr-FR" dirty="0"/>
                  <a:t>Radiated power</a:t>
                </a:r>
              </a:p>
              <a:p>
                <a:r>
                  <a:rPr lang="fr-FR" b="0" dirty="0">
                    <a:solidFill>
                      <a:schemeClr val="tx1"/>
                    </a:solidFill>
                  </a:rPr>
                  <a:t>For a relativistic electron on a circular orbit:</a:t>
                </a:r>
              </a:p>
              <a:p>
                <a:r>
                  <a:rPr lang="fr-FR" b="0" dirty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This explain the large size of the high energy accelerators!</a:t>
                </a:r>
              </a:p>
              <a:p>
                <a:endParaRPr lang="fr-FR" b="0" dirty="0">
                  <a:solidFill>
                    <a:schemeClr val="tx1"/>
                  </a:solidFill>
                </a:endParaRPr>
              </a:p>
              <a:p>
                <a:endParaRPr lang="fr-FR" b="0" dirty="0">
                  <a:solidFill>
                    <a:schemeClr val="tx1"/>
                  </a:solidFill>
                </a:endParaRPr>
              </a:p>
              <a:p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endParaRPr lang="fr-FR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4331980"/>
              </a:xfrm>
              <a:blipFill>
                <a:blip r:embed="rId7"/>
                <a:stretch>
                  <a:fillRect l="-1959" t="-1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7341BB-9A5F-4FA4-AE69-B85987883D83}"/>
              </a:ext>
            </a:extLst>
          </p:cNvPr>
          <p:cNvCxnSpPr>
            <a:cxnSpLocks/>
          </p:cNvCxnSpPr>
          <p:nvPr/>
        </p:nvCxnSpPr>
        <p:spPr>
          <a:xfrm flipH="1">
            <a:off x="3895786" y="2015891"/>
            <a:ext cx="200300" cy="3085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B203ED2-B8BE-4636-B590-10EEE710D89A}"/>
              </a:ext>
            </a:extLst>
          </p:cNvPr>
          <p:cNvSpPr txBox="1"/>
          <p:nvPr/>
        </p:nvSpPr>
        <p:spPr>
          <a:xfrm>
            <a:off x="3851919" y="161207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Energy</a:t>
            </a:r>
            <a:endParaRPr lang="fr-FR" sz="1600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81661F-EF3A-4CA8-8636-4B51FC7544AF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857501"/>
            <a:ext cx="144016" cy="43204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4E99753-48AC-4086-972A-2C13C4685C48}"/>
              </a:ext>
            </a:extLst>
          </p:cNvPr>
          <p:cNvSpPr txBox="1"/>
          <p:nvPr/>
        </p:nvSpPr>
        <p:spPr>
          <a:xfrm>
            <a:off x="3347864" y="3361557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Bending radius</a:t>
            </a:r>
            <a:endParaRPr lang="fr-FR" sz="1600" dirty="0">
              <a:solidFill>
                <a:schemeClr val="tx2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416F4E-B80E-4C04-90DD-832951EE3D45}"/>
              </a:ext>
            </a:extLst>
          </p:cNvPr>
          <p:cNvCxnSpPr>
            <a:cxnSpLocks/>
          </p:cNvCxnSpPr>
          <p:nvPr/>
        </p:nvCxnSpPr>
        <p:spPr>
          <a:xfrm>
            <a:off x="4268861" y="2015891"/>
            <a:ext cx="87115" cy="4095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6F69524-9B8E-45FC-8309-6FAF2DCF9DC7}"/>
              </a:ext>
            </a:extLst>
          </p:cNvPr>
          <p:cNvCxnSpPr>
            <a:cxnSpLocks/>
          </p:cNvCxnSpPr>
          <p:nvPr/>
        </p:nvCxnSpPr>
        <p:spPr>
          <a:xfrm flipH="1">
            <a:off x="4898288" y="2579630"/>
            <a:ext cx="573368" cy="500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794A2AC-8127-45AF-A32A-A489189D259C}"/>
              </a:ext>
            </a:extLst>
          </p:cNvPr>
          <p:cNvSpPr txBox="1"/>
          <p:nvPr/>
        </p:nvSpPr>
        <p:spPr>
          <a:xfrm>
            <a:off x="5476612" y="2413729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Magnetic field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9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08" y="22820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2480" y="1287983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Bending magnets and insertion devices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480" y="292950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Gaël LE BEC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2480" y="431585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4th ICTP School on Synchrotron Light Sources and their Applications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13</a:t>
            </a:r>
            <a:r>
              <a:rPr lang="en-US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052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Bending magnet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496800"/>
          </a:xfrm>
        </p:spPr>
        <p:txBody>
          <a:bodyPr/>
          <a:lstStyle/>
          <a:p>
            <a:r>
              <a:rPr lang="fr-FR" dirty="0"/>
              <a:t>Radiated spectrum</a:t>
            </a: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5D9BC-A311-492E-98FA-B4BF05A7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17" y="1129308"/>
            <a:ext cx="5903166" cy="39236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0F26FD-D889-48F2-9A88-5C93038969A0}"/>
              </a:ext>
            </a:extLst>
          </p:cNvPr>
          <p:cNvGrpSpPr/>
          <p:nvPr/>
        </p:nvGrpSpPr>
        <p:grpSpPr>
          <a:xfrm>
            <a:off x="3817644" y="1543739"/>
            <a:ext cx="470000" cy="417764"/>
            <a:chOff x="2895002" y="1716558"/>
            <a:chExt cx="470000" cy="4177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CAB6AC-E53E-4A47-BC71-032BA7C9DB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4969" y="2023832"/>
              <a:ext cx="1905" cy="11049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ADAC7E-F6FD-4379-BC7B-170C8DBA0DC5}"/>
                </a:ext>
              </a:extLst>
            </p:cNvPr>
            <p:cNvSpPr txBox="1"/>
            <p:nvPr/>
          </p:nvSpPr>
          <p:spPr>
            <a:xfrm>
              <a:off x="2895002" y="171655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1.7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F493D0-DF72-4DFE-800B-711C30A5335F}"/>
              </a:ext>
            </a:extLst>
          </p:cNvPr>
          <p:cNvGrpSpPr/>
          <p:nvPr/>
        </p:nvGrpSpPr>
        <p:grpSpPr>
          <a:xfrm>
            <a:off x="5356465" y="1417340"/>
            <a:ext cx="511679" cy="602951"/>
            <a:chOff x="5356465" y="1417340"/>
            <a:chExt cx="511679" cy="60295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B82F905-3DB7-451F-BE64-AA8245EB6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8614" y="1705372"/>
              <a:ext cx="1" cy="314919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82D34C0-E51D-4A84-B667-1D89121743B8}"/>
                    </a:ext>
                  </a:extLst>
                </p:cNvPr>
                <p:cNvSpPr txBox="1"/>
                <p:nvPr/>
              </p:nvSpPr>
              <p:spPr>
                <a:xfrm>
                  <a:off x="5356465" y="1417340"/>
                  <a:ext cx="5116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4.7</m:t>
                        </m:r>
                      </m:oMath>
                    </m:oMathPara>
                  </a14:m>
                  <a:endParaRPr lang="fr-FR" sz="1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82D34C0-E51D-4A84-B667-1D8912174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465" y="1417340"/>
                  <a:ext cx="511679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977C46-FB33-4A28-B50F-CF0B05A2CB1A}"/>
              </a:ext>
            </a:extLst>
          </p:cNvPr>
          <p:cNvGrpSpPr/>
          <p:nvPr/>
        </p:nvGrpSpPr>
        <p:grpSpPr>
          <a:xfrm>
            <a:off x="6173013" y="1536095"/>
            <a:ext cx="1045701" cy="1969477"/>
            <a:chOff x="6173013" y="1536095"/>
            <a:chExt cx="1045701" cy="196947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ACB6DAB-6E3F-4B30-B625-23E258635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8836" y="2045071"/>
              <a:ext cx="1" cy="146050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C9AD422-6089-42DE-9B9F-B63DB2EC787F}"/>
                    </a:ext>
                  </a:extLst>
                </p:cNvPr>
                <p:cNvSpPr txBox="1"/>
                <p:nvPr/>
              </p:nvSpPr>
              <p:spPr>
                <a:xfrm>
                  <a:off x="6173013" y="1536095"/>
                  <a:ext cx="10457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7.1×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fr-FR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C9AD422-6089-42DE-9B9F-B63DB2EC7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013" y="1536095"/>
                  <a:ext cx="1045701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99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13E51-E7C2-4743-975F-40B69A9B63E5}"/>
              </a:ext>
            </a:extLst>
          </p:cNvPr>
          <p:cNvGrpSpPr/>
          <p:nvPr/>
        </p:nvGrpSpPr>
        <p:grpSpPr>
          <a:xfrm>
            <a:off x="1691680" y="1993404"/>
            <a:ext cx="4317501" cy="2869698"/>
            <a:chOff x="3707904" y="2255120"/>
            <a:chExt cx="4317501" cy="28696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1C4E03-595C-49BB-95F9-9D203283A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7904" y="2255120"/>
              <a:ext cx="4317501" cy="286969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46BDB7-2638-437A-989D-C04C98F322C7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2929508"/>
              <a:ext cx="352839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DA2F26-ADE9-4502-96F8-6566800394E8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4081636"/>
              <a:ext cx="352839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Bending magnet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1260140"/>
              </a:xfrm>
            </p:spPr>
            <p:txBody>
              <a:bodyPr/>
              <a:lstStyle/>
              <a:p>
                <a:r>
                  <a:rPr lang="en-US" dirty="0"/>
                  <a:t>Radiated power density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Uniform in the horizontal plane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Collimated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in the vertical plane</a:t>
                </a:r>
                <a:endParaRPr lang="fr-FR" dirty="0"/>
              </a:p>
              <a:p>
                <a:endParaRPr lang="fr-FR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1260140"/>
              </a:xfrm>
              <a:blipFill>
                <a:blip r:embed="rId3"/>
                <a:stretch>
                  <a:fillRect l="-1959" t="-6280" b="-1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251DAE-3606-40D5-8F80-7B98F0A91931}"/>
                  </a:ext>
                </a:extLst>
              </p:cNvPr>
              <p:cNvSpPr txBox="1"/>
              <p:nvPr/>
            </p:nvSpPr>
            <p:spPr>
              <a:xfrm>
                <a:off x="971600" y="4863102"/>
                <a:ext cx="6405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Radiated power density of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magnet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600" dirty="0"/>
                  <a:t>,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electrons</a:t>
                </a:r>
                <a:endPara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251DAE-3606-40D5-8F80-7B98F0A9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63102"/>
                <a:ext cx="6405984" cy="338554"/>
              </a:xfrm>
              <a:prstGeom prst="rect">
                <a:avLst/>
              </a:prstGeom>
              <a:blipFill>
                <a:blip r:embed="rId4"/>
                <a:stretch>
                  <a:fillRect l="-476" t="-7273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54C087-00DC-42CA-B085-DEAB5F8CBB97}"/>
              </a:ext>
            </a:extLst>
          </p:cNvPr>
          <p:cNvCxnSpPr>
            <a:cxnSpLocks/>
          </p:cNvCxnSpPr>
          <p:nvPr/>
        </p:nvCxnSpPr>
        <p:spPr>
          <a:xfrm flipH="1" flipV="1">
            <a:off x="5862093" y="2687781"/>
            <a:ext cx="648072" cy="3600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3694DC-1347-4624-9A5D-516533EBACD7}"/>
              </a:ext>
            </a:extLst>
          </p:cNvPr>
          <p:cNvCxnSpPr>
            <a:cxnSpLocks/>
          </p:cNvCxnSpPr>
          <p:nvPr/>
        </p:nvCxnSpPr>
        <p:spPr>
          <a:xfrm flipH="1">
            <a:off x="5868145" y="3361556"/>
            <a:ext cx="645092" cy="4583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5534EE-9DA1-4A08-8959-80A89BEC767F}"/>
                  </a:ext>
                </a:extLst>
              </p:cNvPr>
              <p:cNvSpPr/>
              <p:nvPr/>
            </p:nvSpPr>
            <p:spPr>
              <a:xfrm>
                <a:off x="6442105" y="2956056"/>
                <a:ext cx="1063112" cy="516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dirty="0">
                    <a:solidFill>
                      <a:schemeClr val="bg1">
                        <a:lumMod val="65000"/>
                      </a:schemeClr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5534EE-9DA1-4A08-8959-80A89BEC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05" y="2956056"/>
                <a:ext cx="1063112" cy="516167"/>
              </a:xfrm>
              <a:prstGeom prst="rect">
                <a:avLst/>
              </a:prstGeom>
              <a:blipFill>
                <a:blip r:embed="rId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85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Bending magnet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fr-FR" dirty="0"/>
              <a:t>Polarization</a:t>
            </a: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5F91AE-9F3C-4254-A63A-F33D53D1DA76}"/>
              </a:ext>
            </a:extLst>
          </p:cNvPr>
          <p:cNvSpPr txBox="1"/>
          <p:nvPr/>
        </p:nvSpPr>
        <p:spPr>
          <a:xfrm>
            <a:off x="2555776" y="339291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symmetry plane, the polarization is purely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71D3304-C6B5-44CB-B75E-7473A0003F07}"/>
              </a:ext>
            </a:extLst>
          </p:cNvPr>
          <p:cNvGrpSpPr/>
          <p:nvPr/>
        </p:nvGrpSpPr>
        <p:grpSpPr>
          <a:xfrm>
            <a:off x="3179675" y="1273324"/>
            <a:ext cx="2616461" cy="1750711"/>
            <a:chOff x="1691680" y="1383788"/>
            <a:chExt cx="2616461" cy="1750711"/>
          </a:xfrm>
        </p:grpSpPr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634B2DB5-864A-4BD6-A417-5504BCAE710C}"/>
                </a:ext>
              </a:extLst>
            </p:cNvPr>
            <p:cNvSpPr/>
            <p:nvPr/>
          </p:nvSpPr>
          <p:spPr>
            <a:xfrm>
              <a:off x="1691680" y="1383788"/>
              <a:ext cx="2592288" cy="753632"/>
            </a:xfrm>
            <a:prstGeom prst="arc">
              <a:avLst>
                <a:gd name="adj1" fmla="val 20656202"/>
                <a:gd name="adj2" fmla="val 971406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605B37-28BC-4B81-BA32-6FD5A9406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4448" y="1874520"/>
              <a:ext cx="637032" cy="509016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9F18E3A-3F45-442D-BFE6-F1AF4C56A9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1400" y="1807029"/>
              <a:ext cx="640080" cy="6749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B9B2B27-F0A9-435B-B4AE-41247B13D691}"/>
                    </a:ext>
                  </a:extLst>
                </p:cNvPr>
                <p:cNvSpPr txBox="1"/>
                <p:nvPr/>
              </p:nvSpPr>
              <p:spPr>
                <a:xfrm>
                  <a:off x="3901440" y="1547577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B9B2B27-F0A9-435B-B4AE-41247B13D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440" y="1547577"/>
                  <a:ext cx="19075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6129" r="-16129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B2314A-7EF4-4B8A-B0ED-9B498F3244C1}"/>
                    </a:ext>
                  </a:extLst>
                </p:cNvPr>
                <p:cNvSpPr txBox="1"/>
                <p:nvPr/>
              </p:nvSpPr>
              <p:spPr>
                <a:xfrm>
                  <a:off x="3966587" y="2032075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B2314A-7EF4-4B8A-B0ED-9B498F324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587" y="2032075"/>
                  <a:ext cx="18915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129" r="-161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5DC22AD-FB6B-4C0F-8E60-35D9DF2E72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9731" y="2766510"/>
              <a:ext cx="640080" cy="6749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D2A522F-DE82-46F5-8389-902C676FE296}"/>
                    </a:ext>
                  </a:extLst>
                </p:cNvPr>
                <p:cNvSpPr txBox="1"/>
                <p:nvPr/>
              </p:nvSpPr>
              <p:spPr>
                <a:xfrm>
                  <a:off x="2669771" y="2857500"/>
                  <a:ext cx="2003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D2A522F-DE82-46F5-8389-902C676FE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771" y="2857500"/>
                  <a:ext cx="2003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606B0FE-AFA9-45AE-97D8-7350D5D7BDE8}"/>
                    </a:ext>
                  </a:extLst>
                </p:cNvPr>
                <p:cNvSpPr txBox="1"/>
                <p:nvPr/>
              </p:nvSpPr>
              <p:spPr>
                <a:xfrm>
                  <a:off x="4118987" y="2184475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606B0FE-AFA9-45AE-97D8-7350D5D7B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987" y="2184475"/>
                  <a:ext cx="18915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129" r="-161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3347623-23ED-4857-9470-08EE849EE574}"/>
                  </a:ext>
                </a:extLst>
              </p:cNvPr>
              <p:cNvSpPr txBox="1"/>
              <p:nvPr/>
            </p:nvSpPr>
            <p:spPr>
              <a:xfrm>
                <a:off x="1591296" y="4202233"/>
                <a:ext cx="7301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circular polarization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appears out of plane</a:t>
                </a:r>
                <a:b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(think about a circular electric dipole to be convienced)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3347623-23ED-4857-9470-08EE849EE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96" y="4202233"/>
                <a:ext cx="7301184" cy="646331"/>
              </a:xfrm>
              <a:prstGeom prst="rect">
                <a:avLst/>
              </a:prstGeom>
              <a:blipFill>
                <a:blip r:embed="rId9"/>
                <a:stretch>
                  <a:fillRect l="-668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3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43C0EAE-2FB6-4F97-B1A3-B782B0F3D15E}"/>
              </a:ext>
            </a:extLst>
          </p:cNvPr>
          <p:cNvGrpSpPr/>
          <p:nvPr/>
        </p:nvGrpSpPr>
        <p:grpSpPr>
          <a:xfrm>
            <a:off x="1107171" y="805272"/>
            <a:ext cx="7785309" cy="4260839"/>
            <a:chOff x="747131" y="805272"/>
            <a:chExt cx="7785309" cy="426083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C5085F-8273-4550-8261-6BCC81AF299D}"/>
                </a:ext>
              </a:extLst>
            </p:cNvPr>
            <p:cNvGrpSpPr/>
            <p:nvPr/>
          </p:nvGrpSpPr>
          <p:grpSpPr>
            <a:xfrm>
              <a:off x="747131" y="913284"/>
              <a:ext cx="7713301" cy="4152827"/>
              <a:chOff x="494595" y="913284"/>
              <a:chExt cx="7713301" cy="415282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21025F9-7E32-4C29-895F-6A3AE0121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03648" y="913284"/>
                <a:ext cx="6804248" cy="4152827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989480C-7639-474B-A585-CA14AE7A5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9672" y="1464087"/>
                <a:ext cx="962265" cy="230292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7FE171-5083-4CAC-A6CE-04D3728D4312}"/>
                  </a:ext>
                </a:extLst>
              </p:cNvPr>
              <p:cNvSpPr txBox="1"/>
              <p:nvPr/>
            </p:nvSpPr>
            <p:spPr>
              <a:xfrm>
                <a:off x="494595" y="1268984"/>
                <a:ext cx="11416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Linear pol.</a:t>
                </a:r>
                <a:endParaRPr lang="fr-FR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8B818E-D0CF-4D41-B1E8-68A03CAAEE1F}"/>
                  </a:ext>
                </a:extLst>
              </p:cNvPr>
              <p:cNvSpPr txBox="1"/>
              <p:nvPr/>
            </p:nvSpPr>
            <p:spPr>
              <a:xfrm>
                <a:off x="2555776" y="3325302"/>
                <a:ext cx="12779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Circular pol.</a:t>
                </a:r>
                <a:endParaRPr lang="fr-FR" sz="16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C7C37F29-ECC5-4873-A2B8-C514A53E5A92}"/>
                  </a:ext>
                </a:extLst>
              </p:cNvPr>
              <p:cNvCxnSpPr>
                <a:cxnSpLocks/>
                <a:stCxn id="30" idx="0"/>
              </p:cNvCxnSpPr>
              <p:nvPr/>
            </p:nvCxnSpPr>
            <p:spPr>
              <a:xfrm flipH="1" flipV="1">
                <a:off x="2987827" y="2808178"/>
                <a:ext cx="206906" cy="51712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27277E-9EE2-413C-B6D6-C361D6C3210D}"/>
                  </a:ext>
                </a:extLst>
              </p:cNvPr>
              <p:cNvSpPr txBox="1"/>
              <p:nvPr/>
            </p:nvSpPr>
            <p:spPr>
              <a:xfrm>
                <a:off x="4208189" y="1496916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Circular pol. rate</a:t>
                </a:r>
                <a:endParaRPr lang="fr-FR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09C236-FD06-47A3-8029-6D89D9F65336}"/>
                  </a:ext>
                </a:extLst>
              </p:cNvPr>
              <p:cNvSpPr txBox="1"/>
              <p:nvPr/>
            </p:nvSpPr>
            <p:spPr>
              <a:xfrm>
                <a:off x="4484966" y="2568995"/>
                <a:ext cx="1553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Linear pol. rate</a:t>
                </a:r>
                <a:endParaRPr lang="fr-FR" sz="16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B2FA77-5A7A-4D9C-9000-0D13FB438761}"/>
                </a:ext>
              </a:extLst>
            </p:cNvPr>
            <p:cNvSpPr/>
            <p:nvPr/>
          </p:nvSpPr>
          <p:spPr>
            <a:xfrm>
              <a:off x="7452320" y="805272"/>
              <a:ext cx="1080120" cy="2268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Bending magnet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fr-FR" dirty="0"/>
              <a:t>Polarization</a:t>
            </a: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63D60-06FB-44BF-9D48-843FCA508775}"/>
              </a:ext>
            </a:extLst>
          </p:cNvPr>
          <p:cNvSpPr/>
          <p:nvPr/>
        </p:nvSpPr>
        <p:spPr>
          <a:xfrm>
            <a:off x="7524328" y="913284"/>
            <a:ext cx="7920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AEF8B-73E8-4DCC-9B63-82C09D811342}"/>
              </a:ext>
            </a:extLst>
          </p:cNvPr>
          <p:cNvSpPr txBox="1"/>
          <p:nvPr/>
        </p:nvSpPr>
        <p:spPr>
          <a:xfrm>
            <a:off x="5652120" y="5095014"/>
            <a:ext cx="2737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(Figure from [R. Walker, 2003])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91AB7-4B27-4AFB-ABD3-5BE8CE30B119}"/>
              </a:ext>
            </a:extLst>
          </p:cNvPr>
          <p:cNvSpPr/>
          <p:nvPr/>
        </p:nvSpPr>
        <p:spPr>
          <a:xfrm>
            <a:off x="6876256" y="487372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60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Wigglers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1188132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Main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Stack a few bending magnets to increase the photon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Alternate the magnet polarities to wiggle around a straight 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6970E-8465-4852-9733-FBDD1549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64" y="2490451"/>
            <a:ext cx="3312368" cy="50405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FFA507-D97A-43EE-9D04-9FBC30A30B3A}"/>
              </a:ext>
            </a:extLst>
          </p:cNvPr>
          <p:cNvCxnSpPr>
            <a:cxnSpLocks/>
          </p:cNvCxnSpPr>
          <p:nvPr/>
        </p:nvCxnSpPr>
        <p:spPr>
          <a:xfrm flipH="1">
            <a:off x="7577296" y="2753976"/>
            <a:ext cx="523096" cy="1135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3F30446F-E98D-47C5-9E7E-A9EB57B90785}"/>
              </a:ext>
            </a:extLst>
          </p:cNvPr>
          <p:cNvSpPr/>
          <p:nvPr/>
        </p:nvSpPr>
        <p:spPr>
          <a:xfrm rot="13475064">
            <a:off x="7640137" y="2627976"/>
            <a:ext cx="252000" cy="252000"/>
          </a:xfrm>
          <a:prstGeom prst="arc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5D4168-9AD2-464E-8E7B-F584200C7BD9}"/>
              </a:ext>
            </a:extLst>
          </p:cNvPr>
          <p:cNvCxnSpPr>
            <a:cxnSpLocks/>
          </p:cNvCxnSpPr>
          <p:nvPr/>
        </p:nvCxnSpPr>
        <p:spPr>
          <a:xfrm flipH="1" flipV="1">
            <a:off x="7572216" y="2641476"/>
            <a:ext cx="522425" cy="1066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4F4FB3FF-A830-4EC9-89C2-95D2D7D873A8}"/>
              </a:ext>
            </a:extLst>
          </p:cNvPr>
          <p:cNvSpPr/>
          <p:nvPr/>
        </p:nvSpPr>
        <p:spPr>
          <a:xfrm rot="16200000">
            <a:off x="3251187" y="1184805"/>
            <a:ext cx="356374" cy="3619404"/>
          </a:xfrm>
          <a:prstGeom prst="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7E76CF7C-0C8A-49F5-BC1C-12F03032A13A}"/>
              </a:ext>
            </a:extLst>
          </p:cNvPr>
          <p:cNvSpPr/>
          <p:nvPr/>
        </p:nvSpPr>
        <p:spPr>
          <a:xfrm rot="16200000">
            <a:off x="3511814" y="680749"/>
            <a:ext cx="356374" cy="3619404"/>
          </a:xfrm>
          <a:prstGeom prst="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0A2C7D0-0DF2-4FDD-A509-0CB3E11E966C}"/>
              </a:ext>
            </a:extLst>
          </p:cNvPr>
          <p:cNvSpPr/>
          <p:nvPr/>
        </p:nvSpPr>
        <p:spPr>
          <a:xfrm rot="16200000">
            <a:off x="4012068" y="684029"/>
            <a:ext cx="356374" cy="3619404"/>
          </a:xfrm>
          <a:prstGeom prst="triangl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6138473-9B2A-44F7-9960-47A248F5FE97}"/>
              </a:ext>
            </a:extLst>
          </p:cNvPr>
          <p:cNvSpPr/>
          <p:nvPr/>
        </p:nvSpPr>
        <p:spPr>
          <a:xfrm rot="16200000">
            <a:off x="3762686" y="1184804"/>
            <a:ext cx="356374" cy="3619404"/>
          </a:xfrm>
          <a:prstGeom prst="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C042D77-6FB2-4C43-89A2-12E5D0EA0CBC}"/>
              </a:ext>
            </a:extLst>
          </p:cNvPr>
          <p:cNvSpPr/>
          <p:nvPr/>
        </p:nvSpPr>
        <p:spPr>
          <a:xfrm rot="16200000">
            <a:off x="4251294" y="1184803"/>
            <a:ext cx="356374" cy="3619404"/>
          </a:xfrm>
          <a:prstGeom prst="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5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Wigglers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C0DDF0D-9D8C-415F-9716-9633A4FA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496800"/>
          </a:xfrm>
        </p:spPr>
        <p:txBody>
          <a:bodyPr/>
          <a:lstStyle/>
          <a:p>
            <a:r>
              <a:rPr lang="fr-FR" dirty="0"/>
              <a:t>Radiated spectrum</a:t>
            </a: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b="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224D3-E4AD-428E-9A8F-A4607C98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9308"/>
            <a:ext cx="4658493" cy="3096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627C3-1659-4928-BECD-9FD4ECD9F2BA}"/>
              </a:ext>
            </a:extLst>
          </p:cNvPr>
          <p:cNvGrpSpPr/>
          <p:nvPr/>
        </p:nvGrpSpPr>
        <p:grpSpPr>
          <a:xfrm>
            <a:off x="4572487" y="1417340"/>
            <a:ext cx="863121" cy="1080120"/>
            <a:chOff x="4572487" y="1417340"/>
            <a:chExt cx="863121" cy="10801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359D740-743D-4385-B353-32C0C0BAC901}"/>
                </a:ext>
              </a:extLst>
            </p:cNvPr>
            <p:cNvCxnSpPr/>
            <p:nvPr/>
          </p:nvCxnSpPr>
          <p:spPr>
            <a:xfrm flipV="1">
              <a:off x="5004048" y="1417340"/>
              <a:ext cx="0" cy="108012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457FDB2-3A37-420D-832E-D22BD7798E29}"/>
                    </a:ext>
                  </a:extLst>
                </p:cNvPr>
                <p:cNvSpPr txBox="1"/>
                <p:nvPr/>
              </p:nvSpPr>
              <p:spPr>
                <a:xfrm>
                  <a:off x="4572487" y="2041812"/>
                  <a:ext cx="8631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6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a typeface="Cambria Math" panose="02040503050406030204" pitchFamily="18" charset="0"/>
                    </a:rPr>
                    <a:t>Flux </a:t>
                  </a:r>
                  <a14:m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a14:m>
                  <a:endParaRPr lang="fr-FR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457FDB2-3A37-420D-832E-D22BD7798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487" y="2041812"/>
                  <a:ext cx="863121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14085" t="-27500" r="-6338" b="-5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0AC8B5-E378-45C7-8F7F-7116A8AC156F}"/>
                  </a:ext>
                </a:extLst>
              </p:cNvPr>
              <p:cNvSpPr txBox="1"/>
              <p:nvPr/>
            </p:nvSpPr>
            <p:spPr>
              <a:xfrm>
                <a:off x="4772600" y="3331359"/>
                <a:ext cx="988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Poles </a:t>
                </a:r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endParaRPr lang="fr-FR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0AC8B5-E378-45C7-8F7F-7116A8AC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00" y="3331359"/>
                <a:ext cx="988156" cy="246221"/>
              </a:xfrm>
              <a:prstGeom prst="rect">
                <a:avLst/>
              </a:prstGeom>
              <a:blipFill>
                <a:blip r:embed="rId4"/>
                <a:stretch>
                  <a:fillRect l="-12963" t="-24390" r="-5556" b="-48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2FD00A8-ECFD-49E5-AA69-E56D04DE66C6}"/>
              </a:ext>
            </a:extLst>
          </p:cNvPr>
          <p:cNvSpPr txBox="1"/>
          <p:nvPr/>
        </p:nvSpPr>
        <p:spPr>
          <a:xfrm>
            <a:off x="1294864" y="4400353"/>
            <a:ext cx="721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the interferences between periods are neglected here.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not true at low energy, but wigglers are typically used at high energy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Wigglers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C0DDF0D-9D8C-415F-9716-9633A4FA0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805240" cy="4212468"/>
              </a:xfrm>
            </p:spPr>
            <p:txBody>
              <a:bodyPr/>
              <a:lstStyle/>
              <a:p>
                <a:r>
                  <a:rPr lang="fr-FR" dirty="0"/>
                  <a:t>Deflection parameter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Let’s assume a sinusoidal magnetic field: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 	</a:t>
                </a:r>
                <a:r>
                  <a:rPr lang="fr-FR" b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b="0" dirty="0">
                    <a:solidFill>
                      <a:schemeClr val="bg1">
                        <a:lumMod val="65000"/>
                      </a:schemeClr>
                    </a:solidFill>
                  </a:rPr>
                  <a:t> is the undulator period)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We integrate to get the transverse velocity,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and we deduce the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: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is the so-called </a:t>
                </a:r>
                <a:r>
                  <a:rPr lang="fr-FR" dirty="0">
                    <a:solidFill>
                      <a:schemeClr val="tx1"/>
                    </a:solidFill>
                  </a:rPr>
                  <a:t>deflection parameter</a:t>
                </a:r>
                <a:r>
                  <a:rPr lang="fr-FR" b="0" dirty="0">
                    <a:solidFill>
                      <a:schemeClr val="tx1"/>
                    </a:solidFill>
                  </a:rPr>
                  <a:t>. It has a tremendous importance in wiggler and undulator radiation. </a:t>
                </a:r>
                <a:r>
                  <a:rPr lang="en-US" b="0" dirty="0">
                    <a:solidFill>
                      <a:schemeClr val="tx1"/>
                    </a:solidFill>
                  </a:rPr>
                  <a:t>For wigglers, we typically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C0DDF0D-9D8C-415F-9716-9633A4FA0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805240" cy="4212468"/>
              </a:xfrm>
              <a:blipFill>
                <a:blip r:embed="rId6"/>
                <a:stretch>
                  <a:fillRect l="-1795" t="-1881" r="-15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6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Wigglers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C0DDF0D-9D8C-415F-9716-9633A4FA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2476648" cy="396044"/>
          </a:xfrm>
        </p:spPr>
        <p:txBody>
          <a:bodyPr/>
          <a:lstStyle/>
          <a:p>
            <a:r>
              <a:rPr lang="fr-FR" dirty="0"/>
              <a:t>Radiation power density</a:t>
            </a:r>
            <a:endParaRPr lang="fr-FR" b="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A4073-FB42-479C-AB1D-C53C1548CB23}"/>
              </a:ext>
            </a:extLst>
          </p:cNvPr>
          <p:cNvGrpSpPr/>
          <p:nvPr/>
        </p:nvGrpSpPr>
        <p:grpSpPr>
          <a:xfrm>
            <a:off x="1187624" y="1724068"/>
            <a:ext cx="6624736" cy="3621040"/>
            <a:chOff x="1187624" y="1705372"/>
            <a:chExt cx="6624736" cy="36210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9C1DC3-01BA-433C-8F2C-E4DFD379DE81}"/>
                </a:ext>
              </a:extLst>
            </p:cNvPr>
            <p:cNvGrpSpPr/>
            <p:nvPr/>
          </p:nvGrpSpPr>
          <p:grpSpPr>
            <a:xfrm>
              <a:off x="1187624" y="1705372"/>
              <a:ext cx="6624736" cy="3621040"/>
              <a:chOff x="1115616" y="1288688"/>
              <a:chExt cx="6624736" cy="36210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6E230E5B-CDDE-44C0-BCB5-FC80165B7B18}"/>
                      </a:ext>
                    </a:extLst>
                  </p:cNvPr>
                  <p:cNvSpPr/>
                  <p:nvPr/>
                </p:nvSpPr>
                <p:spPr>
                  <a:xfrm>
                    <a:off x="1115616" y="4324953"/>
                    <a:ext cx="6624736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Radiated power density for wiggler with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a14:m>
                    <a:r>
                      <a:rPr lang="en-US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=100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and</a:t>
                    </a:r>
                    <a:r>
                      <a:rPr lang="en-US" sz="1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electrons, obserbed at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=30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a14:m>
                    <a:endParaRPr lang="fr-FR" sz="16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6E230E5B-CDDE-44C0-BCB5-FC80165B7B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4324953"/>
                    <a:ext cx="6624736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52" t="-416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6A3955D-07FD-4470-9A07-352CCD682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696" y="1288688"/>
                <a:ext cx="4317501" cy="2869698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9DCFFE4-DDB9-4E7B-8BC3-6594D6D1E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752" y="1993404"/>
                <a:ext cx="3528392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948E74D-C105-4BDB-8CB0-F6CD065D52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752" y="3145532"/>
                <a:ext cx="3528392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90BD5D-2BC2-41BC-8F98-ECFC5E5F4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0220" y="2417971"/>
              <a:ext cx="648072" cy="36004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F33FDA-A5AC-40A9-9605-BDE4C4A8C5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6272" y="3091746"/>
              <a:ext cx="645092" cy="45836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89B631-8842-4621-AD57-572021619D27}"/>
                    </a:ext>
                  </a:extLst>
                </p:cNvPr>
                <p:cNvSpPr/>
                <p:nvPr/>
              </p:nvSpPr>
              <p:spPr>
                <a:xfrm>
                  <a:off x="6660232" y="2686246"/>
                  <a:ext cx="1063112" cy="516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fr-FR" dirty="0">
                      <a:solidFill>
                        <a:schemeClr val="bg1">
                          <a:lumMod val="65000"/>
                        </a:schemeClr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89B631-8842-4621-AD57-572021619D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2686246"/>
                  <a:ext cx="1063112" cy="516167"/>
                </a:xfrm>
                <a:prstGeom prst="rect">
                  <a:avLst/>
                </a:prstGeom>
                <a:blipFill>
                  <a:blip r:embed="rId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FA720-04C5-4EAA-9786-A44B67B1AF8C}"/>
              </a:ext>
            </a:extLst>
          </p:cNvPr>
          <p:cNvGrpSpPr/>
          <p:nvPr/>
        </p:nvGrpSpPr>
        <p:grpSpPr>
          <a:xfrm>
            <a:off x="3041544" y="860204"/>
            <a:ext cx="2322544" cy="3227528"/>
            <a:chOff x="3041544" y="860204"/>
            <a:chExt cx="2322544" cy="32275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2360AD-8083-4C0F-9A7F-3F32780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3041544" y="1855484"/>
              <a:ext cx="0" cy="223224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680F79-F400-43EE-B171-5BCF86BDBA24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88" y="1855484"/>
              <a:ext cx="0" cy="223224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32C6C77-D762-407C-AE48-FCBEA5095414}"/>
                </a:ext>
              </a:extLst>
            </p:cNvPr>
            <p:cNvCxnSpPr>
              <a:cxnSpLocks/>
            </p:cNvCxnSpPr>
            <p:nvPr/>
          </p:nvCxnSpPr>
          <p:spPr>
            <a:xfrm>
              <a:off x="4630696" y="1343568"/>
              <a:ext cx="661384" cy="4313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5548C79-D234-4818-93D9-AB25589ED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1840" y="1265704"/>
              <a:ext cx="746736" cy="5092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0D8365-C1E3-4C39-9F1B-CA69FDA9A7AC}"/>
                    </a:ext>
                  </a:extLst>
                </p:cNvPr>
                <p:cNvSpPr/>
                <p:nvPr/>
              </p:nvSpPr>
              <p:spPr>
                <a:xfrm>
                  <a:off x="3807444" y="860204"/>
                  <a:ext cx="1086131" cy="516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fr-FR" dirty="0">
                      <a:solidFill>
                        <a:schemeClr val="bg1">
                          <a:lumMod val="65000"/>
                        </a:schemeClr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0D8365-C1E3-4C39-9F1B-CA69FDA9A7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444" y="860204"/>
                  <a:ext cx="1086131" cy="516873"/>
                </a:xfrm>
                <a:prstGeom prst="rect">
                  <a:avLst/>
                </a:prstGeom>
                <a:blipFill>
                  <a:blip r:embed="rId5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93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5135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17773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Undulators</a:t>
            </a:r>
          </a:p>
          <a:p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111612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Undulators vs wigglers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Undulators and wigglers are similar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Undulators benefit from period to period interferences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30D28-F418-43EA-B45E-1F063C1EC99F}"/>
              </a:ext>
            </a:extLst>
          </p:cNvPr>
          <p:cNvSpPr/>
          <p:nvPr/>
        </p:nvSpPr>
        <p:spPr>
          <a:xfrm>
            <a:off x="6660232" y="4746946"/>
            <a:ext cx="2483768" cy="96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BB3DB3-9737-4399-A71E-42937A7C6676}"/>
              </a:ext>
            </a:extLst>
          </p:cNvPr>
          <p:cNvGrpSpPr/>
          <p:nvPr/>
        </p:nvGrpSpPr>
        <p:grpSpPr>
          <a:xfrm>
            <a:off x="107504" y="-166837"/>
            <a:ext cx="11012440" cy="6232902"/>
            <a:chOff x="107504" y="-166837"/>
            <a:chExt cx="11012440" cy="623290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B26970E-8465-4852-9733-FBDD1549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95" t="-3041" r="18116" b="-21961"/>
            <a:stretch/>
          </p:blipFill>
          <p:spPr>
            <a:xfrm>
              <a:off x="107504" y="3341880"/>
              <a:ext cx="9144000" cy="648072"/>
            </a:xfrm>
            <a:prstGeom prst="rect">
              <a:avLst/>
            </a:prstGeom>
          </p:spPr>
        </p:pic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8AD5D4A-9BC1-496F-9304-4AD34ED939C8}"/>
                </a:ext>
              </a:extLst>
            </p:cNvPr>
            <p:cNvSpPr/>
            <p:nvPr/>
          </p:nvSpPr>
          <p:spPr>
            <a:xfrm rot="14136389">
              <a:off x="6373419" y="-1197117"/>
              <a:ext cx="1565480" cy="61549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4C8A806-2797-4230-833B-5474DF00AD0A}"/>
                </a:ext>
              </a:extLst>
            </p:cNvPr>
            <p:cNvSpPr/>
            <p:nvPr/>
          </p:nvSpPr>
          <p:spPr>
            <a:xfrm>
              <a:off x="4279064" y="-166837"/>
              <a:ext cx="4684936" cy="4246905"/>
            </a:xfrm>
            <a:prstGeom prst="arc">
              <a:avLst>
                <a:gd name="adj1" fmla="val 18966818"/>
                <a:gd name="adj2" fmla="val 20774630"/>
              </a:avLst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7FDC88F-5C69-4812-A305-F1DA133B9C2D}"/>
                </a:ext>
              </a:extLst>
            </p:cNvPr>
            <p:cNvSpPr/>
            <p:nvPr/>
          </p:nvSpPr>
          <p:spPr>
            <a:xfrm rot="7463611" flipV="1">
              <a:off x="7259707" y="2205827"/>
              <a:ext cx="1565480" cy="61549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F1D120-CD7C-4DF7-B50F-2D2E63FE471E}"/>
                    </a:ext>
                  </a:extLst>
                </p:cNvPr>
                <p:cNvSpPr txBox="1"/>
                <p:nvPr/>
              </p:nvSpPr>
              <p:spPr>
                <a:xfrm>
                  <a:off x="8111608" y="902124"/>
                  <a:ext cx="192360" cy="563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8F1D120-CD7C-4DF7-B50F-2D2E63FE47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608" y="902124"/>
                  <a:ext cx="192360" cy="5637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5E87F0-02E3-4E26-BA89-6D28E53E0444}"/>
                </a:ext>
              </a:extLst>
            </p:cNvPr>
            <p:cNvSpPr txBox="1"/>
            <p:nvPr/>
          </p:nvSpPr>
          <p:spPr>
            <a:xfrm>
              <a:off x="2482580" y="2513763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This is a wiggler</a:t>
              </a:r>
              <a:r>
                <a:rPr lang="en-US" dirty="0"/>
                <a:t>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7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5135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17773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synchrotron radiation</a:t>
            </a:r>
          </a:p>
          <a:p>
            <a:pPr marL="514350" indent="-514350">
              <a:buAutoNum type="arabicPeriod"/>
            </a:pPr>
            <a:r>
              <a:rPr lang="fr-FR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Bending</a:t>
            </a: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magnets and </a:t>
            </a:r>
            <a:r>
              <a:rPr lang="fr-FR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wigglers</a:t>
            </a:r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ndulators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</a:t>
            </a:r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111612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Undulators vs wigglers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Undulators and wigglers are similar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a typeface="Cambria Math" panose="02040503050406030204" pitchFamily="18" charset="0"/>
              </a:rPr>
              <a:t>Undulators benefit from period to period interferences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6970E-8465-4852-9733-FBDD1549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5" t="-3041" r="18116" b="-21961"/>
          <a:stretch/>
        </p:blipFill>
        <p:spPr>
          <a:xfrm>
            <a:off x="72175" y="3348533"/>
            <a:ext cx="9144000" cy="126929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8AD5D4A-9BC1-496F-9304-4AD34ED939C8}"/>
              </a:ext>
            </a:extLst>
          </p:cNvPr>
          <p:cNvSpPr/>
          <p:nvPr/>
        </p:nvSpPr>
        <p:spPr>
          <a:xfrm rot="15929818">
            <a:off x="6622308" y="115382"/>
            <a:ext cx="1565480" cy="615499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1D120-CD7C-4DF7-B50F-2D2E63FE471E}"/>
                  </a:ext>
                </a:extLst>
              </p:cNvPr>
              <p:cNvSpPr txBox="1"/>
              <p:nvPr/>
            </p:nvSpPr>
            <p:spPr>
              <a:xfrm>
                <a:off x="8574004" y="2629847"/>
                <a:ext cx="192360" cy="563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1D120-CD7C-4DF7-B50F-2D2E63FE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004" y="2629847"/>
                <a:ext cx="192360" cy="563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55E87F0-02E3-4E26-BA89-6D28E53E0444}"/>
              </a:ext>
            </a:extLst>
          </p:cNvPr>
          <p:cNvSpPr txBox="1"/>
          <p:nvPr/>
        </p:nvSpPr>
        <p:spPr>
          <a:xfrm>
            <a:off x="2482580" y="251376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This is an undulator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BE572CC-3E21-469C-A727-09CBD9467836}"/>
              </a:ext>
            </a:extLst>
          </p:cNvPr>
          <p:cNvSpPr/>
          <p:nvPr/>
        </p:nvSpPr>
        <p:spPr>
          <a:xfrm rot="5670182" flipV="1">
            <a:off x="7295999" y="574294"/>
            <a:ext cx="1565480" cy="615499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4C8A806-2797-4230-833B-5474DF00AD0A}"/>
              </a:ext>
            </a:extLst>
          </p:cNvPr>
          <p:cNvSpPr/>
          <p:nvPr/>
        </p:nvSpPr>
        <p:spPr>
          <a:xfrm rot="1326502">
            <a:off x="4348854" y="1225081"/>
            <a:ext cx="4684936" cy="4246905"/>
          </a:xfrm>
          <a:prstGeom prst="arc">
            <a:avLst>
              <a:gd name="adj1" fmla="val 18966818"/>
              <a:gd name="adj2" fmla="val 2077463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9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1116124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Undulators vs wigglers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Undulators and wigglers are similar devices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Undulators benefit from period to period interferences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 practice, planar devices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are wigglers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Undulators typically have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1116124"/>
              </a:xfrm>
              <a:blipFill>
                <a:blip r:embed="rId2"/>
                <a:stretch>
                  <a:fillRect l="-1959" t="-7104" b="-2617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6970E-8465-4852-9733-FBDD1549C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5" t="-3041" r="18116" b="-21961"/>
          <a:stretch/>
        </p:blipFill>
        <p:spPr>
          <a:xfrm>
            <a:off x="72175" y="3348533"/>
            <a:ext cx="9144000" cy="126929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8AD5D4A-9BC1-496F-9304-4AD34ED939C8}"/>
              </a:ext>
            </a:extLst>
          </p:cNvPr>
          <p:cNvSpPr/>
          <p:nvPr/>
        </p:nvSpPr>
        <p:spPr>
          <a:xfrm rot="15929818">
            <a:off x="6622308" y="115382"/>
            <a:ext cx="1565480" cy="615499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1D120-CD7C-4DF7-B50F-2D2E63FE471E}"/>
                  </a:ext>
                </a:extLst>
              </p:cNvPr>
              <p:cNvSpPr txBox="1"/>
              <p:nvPr/>
            </p:nvSpPr>
            <p:spPr>
              <a:xfrm>
                <a:off x="8574004" y="2629847"/>
                <a:ext cx="192360" cy="563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1D120-CD7C-4DF7-B50F-2D2E63FE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004" y="2629847"/>
                <a:ext cx="192360" cy="563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55E87F0-02E3-4E26-BA89-6D28E53E0444}"/>
              </a:ext>
            </a:extLst>
          </p:cNvPr>
          <p:cNvSpPr txBox="1"/>
          <p:nvPr/>
        </p:nvSpPr>
        <p:spPr>
          <a:xfrm>
            <a:off x="2482580" y="251376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This is an undulator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BE572CC-3E21-469C-A727-09CBD9467836}"/>
              </a:ext>
            </a:extLst>
          </p:cNvPr>
          <p:cNvSpPr/>
          <p:nvPr/>
        </p:nvSpPr>
        <p:spPr>
          <a:xfrm rot="5670182" flipV="1">
            <a:off x="7295999" y="574294"/>
            <a:ext cx="1565480" cy="615499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4C8A806-2797-4230-833B-5474DF00AD0A}"/>
              </a:ext>
            </a:extLst>
          </p:cNvPr>
          <p:cNvSpPr/>
          <p:nvPr/>
        </p:nvSpPr>
        <p:spPr>
          <a:xfrm rot="1326502">
            <a:off x="4348854" y="1225081"/>
            <a:ext cx="4684936" cy="4246905"/>
          </a:xfrm>
          <a:prstGeom prst="arc">
            <a:avLst>
              <a:gd name="adj1" fmla="val 18966818"/>
              <a:gd name="adj2" fmla="val 2077463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100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3149911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Resonance condition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6E5BB-19BF-4DCF-AB2E-F9A86FA5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/>
          <a:stretch/>
        </p:blipFill>
        <p:spPr>
          <a:xfrm>
            <a:off x="1425414" y="2052742"/>
            <a:ext cx="2880370" cy="281178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2C2811B-BED4-4AA0-AF7C-2111524E8849}"/>
              </a:ext>
            </a:extLst>
          </p:cNvPr>
          <p:cNvSpPr/>
          <p:nvPr/>
        </p:nvSpPr>
        <p:spPr>
          <a:xfrm>
            <a:off x="1505852" y="2066136"/>
            <a:ext cx="144016" cy="1223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/>
              <p:nvPr/>
            </p:nvSpPr>
            <p:spPr>
              <a:xfrm>
                <a:off x="1470700" y="2184250"/>
                <a:ext cx="321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700" y="2184250"/>
                <a:ext cx="321690" cy="276999"/>
              </a:xfrm>
              <a:prstGeom prst="rect">
                <a:avLst/>
              </a:prstGeom>
              <a:blipFill>
                <a:blip r:embed="rId3"/>
                <a:stretch>
                  <a:fillRect l="-18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70A003-9CCA-47A6-AD15-55ADD1C0C244}"/>
              </a:ext>
            </a:extLst>
          </p:cNvPr>
          <p:cNvCxnSpPr>
            <a:cxnSpLocks/>
          </p:cNvCxnSpPr>
          <p:nvPr/>
        </p:nvCxnSpPr>
        <p:spPr>
          <a:xfrm flipV="1">
            <a:off x="1526156" y="3467830"/>
            <a:ext cx="158913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84A2B-82F4-411B-B404-5DDC5AEAB599}"/>
                  </a:ext>
                </a:extLst>
              </p:cNvPr>
              <p:cNvSpPr txBox="1"/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84A2B-82F4-411B-B404-5DDC5AEA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blipFill>
                <a:blip r:embed="rId4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193CAD-1065-485C-8753-EB0DF43B34A3}"/>
              </a:ext>
            </a:extLst>
          </p:cNvPr>
          <p:cNvCxnSpPr/>
          <p:nvPr/>
        </p:nvCxnSpPr>
        <p:spPr>
          <a:xfrm>
            <a:off x="367160" y="34731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56666C-15B2-44E3-997F-BC53CA352512}"/>
              </a:ext>
            </a:extLst>
          </p:cNvPr>
          <p:cNvCxnSpPr>
            <a:cxnSpLocks/>
          </p:cNvCxnSpPr>
          <p:nvPr/>
        </p:nvCxnSpPr>
        <p:spPr>
          <a:xfrm rot="16200000">
            <a:off x="107504" y="321754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27E36F-0F78-4A8B-AC0A-BDDD76C157DA}"/>
                  </a:ext>
                </a:extLst>
              </p:cNvPr>
              <p:cNvSpPr txBox="1"/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27E36F-0F78-4A8B-AC0A-BDDD76C1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blipFill>
                <a:blip r:embed="rId5"/>
                <a:stretch>
                  <a:fillRect l="-17241" r="-17241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B5C2F4-8D53-466D-BE45-560AED0D3FAE}"/>
                  </a:ext>
                </a:extLst>
              </p:cNvPr>
              <p:cNvSpPr txBox="1"/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B5C2F4-8D53-466D-BE45-560AED0D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E2A90-903B-4D1F-BD9B-2281005A6F61}"/>
                  </a:ext>
                </a:extLst>
              </p:cNvPr>
              <p:cNvSpPr txBox="1"/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Average longitudinal velocity: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E2A90-903B-4D1F-BD9B-2281005A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blipFill>
                <a:blip r:embed="rId7"/>
                <a:stretch>
                  <a:fillRect l="-1673" t="-2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D59DA88-A921-4E8F-A816-A52ECAF8784B}"/>
              </a:ext>
            </a:extLst>
          </p:cNvPr>
          <p:cNvGrpSpPr/>
          <p:nvPr/>
        </p:nvGrpSpPr>
        <p:grpSpPr>
          <a:xfrm>
            <a:off x="4305784" y="98460"/>
            <a:ext cx="4730712" cy="3654571"/>
            <a:chOff x="4305784" y="98460"/>
            <a:chExt cx="4730712" cy="36545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33EB054-2399-40EA-9B04-A0BBA6467CE0}"/>
                    </a:ext>
                  </a:extLst>
                </p:cNvPr>
                <p:cNvSpPr txBox="1"/>
                <p:nvPr/>
              </p:nvSpPr>
              <p:spPr>
                <a:xfrm>
                  <a:off x="4305784" y="553244"/>
                  <a:ext cx="4730712" cy="3199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Electron’s velocity:</a:t>
                  </a:r>
                  <a:endPara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en-US" dirty="0"/>
                    <a:t> 	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r>
                    <a:rPr lang="fr-FR" dirty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/>
                </a:p>
                <a:p>
                  <a:r>
                    <a:rPr lang="en-US" b="0" dirty="0"/>
                    <a:t>	     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dirty="0"/>
                </a:p>
                <a:p>
                  <a:r>
                    <a:rPr lang="en-US" dirty="0"/>
                    <a:t>	 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33EB054-2399-40EA-9B04-A0BBA6467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84" y="553244"/>
                  <a:ext cx="4730712" cy="3199787"/>
                </a:xfrm>
                <a:prstGeom prst="rect">
                  <a:avLst/>
                </a:prstGeom>
                <a:blipFill>
                  <a:blip r:embed="rId8"/>
                  <a:stretch>
                    <a:fillRect l="-1031" t="-11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DDF4D80-FDA5-42A4-9E40-422B03A99A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1140" y="474914"/>
              <a:ext cx="349132" cy="33035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C52785-DC54-4D4E-993A-29B0FC3EF5DE}"/>
                </a:ext>
              </a:extLst>
            </p:cNvPr>
            <p:cNvSpPr txBox="1"/>
            <p:nvPr/>
          </p:nvSpPr>
          <p:spPr>
            <a:xfrm>
              <a:off x="5479112" y="98460"/>
              <a:ext cx="3338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definition of the Lorentz factor</a:t>
              </a:r>
              <a:endParaRPr lang="fr-FR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3149911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Resonance condition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6E5BB-19BF-4DCF-AB2E-F9A86FA5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/>
          <a:stretch/>
        </p:blipFill>
        <p:spPr>
          <a:xfrm>
            <a:off x="1425414" y="2052742"/>
            <a:ext cx="2880370" cy="281178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2C2811B-BED4-4AA0-AF7C-2111524E8849}"/>
              </a:ext>
            </a:extLst>
          </p:cNvPr>
          <p:cNvSpPr/>
          <p:nvPr/>
        </p:nvSpPr>
        <p:spPr>
          <a:xfrm>
            <a:off x="1505852" y="2066136"/>
            <a:ext cx="144016" cy="1223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/>
              <p:nvPr/>
            </p:nvSpPr>
            <p:spPr>
              <a:xfrm>
                <a:off x="1470700" y="2184250"/>
                <a:ext cx="321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700" y="2184250"/>
                <a:ext cx="321690" cy="276999"/>
              </a:xfrm>
              <a:prstGeom prst="rect">
                <a:avLst/>
              </a:prstGeom>
              <a:blipFill>
                <a:blip r:embed="rId3"/>
                <a:stretch>
                  <a:fillRect l="-18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70A003-9CCA-47A6-AD15-55ADD1C0C244}"/>
              </a:ext>
            </a:extLst>
          </p:cNvPr>
          <p:cNvCxnSpPr>
            <a:cxnSpLocks/>
          </p:cNvCxnSpPr>
          <p:nvPr/>
        </p:nvCxnSpPr>
        <p:spPr>
          <a:xfrm flipV="1">
            <a:off x="1526156" y="3467830"/>
            <a:ext cx="158913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84A2B-82F4-411B-B404-5DDC5AEAB599}"/>
                  </a:ext>
                </a:extLst>
              </p:cNvPr>
              <p:cNvSpPr txBox="1"/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84A2B-82F4-411B-B404-5DDC5AEA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blipFill>
                <a:blip r:embed="rId4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193CAD-1065-485C-8753-EB0DF43B34A3}"/>
              </a:ext>
            </a:extLst>
          </p:cNvPr>
          <p:cNvCxnSpPr/>
          <p:nvPr/>
        </p:nvCxnSpPr>
        <p:spPr>
          <a:xfrm>
            <a:off x="367160" y="34731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56666C-15B2-44E3-997F-BC53CA352512}"/>
              </a:ext>
            </a:extLst>
          </p:cNvPr>
          <p:cNvCxnSpPr>
            <a:cxnSpLocks/>
          </p:cNvCxnSpPr>
          <p:nvPr/>
        </p:nvCxnSpPr>
        <p:spPr>
          <a:xfrm rot="16200000">
            <a:off x="107504" y="321754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27E36F-0F78-4A8B-AC0A-BDDD76C157DA}"/>
                  </a:ext>
                </a:extLst>
              </p:cNvPr>
              <p:cNvSpPr txBox="1"/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27E36F-0F78-4A8B-AC0A-BDDD76C1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blipFill>
                <a:blip r:embed="rId5"/>
                <a:stretch>
                  <a:fillRect l="-17241" r="-17241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B5C2F4-8D53-466D-BE45-560AED0D3FAE}"/>
                  </a:ext>
                </a:extLst>
              </p:cNvPr>
              <p:cNvSpPr txBox="1"/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B5C2F4-8D53-466D-BE45-560AED0D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E2A90-903B-4D1F-BD9B-2281005A6F61}"/>
                  </a:ext>
                </a:extLst>
              </p:cNvPr>
              <p:cNvSpPr txBox="1"/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Average longitudinal velocity: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E2A90-903B-4D1F-BD9B-2281005A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blipFill>
                <a:blip r:embed="rId7"/>
                <a:stretch>
                  <a:fillRect l="-1673" t="-2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FBCA772-82B3-4D36-8CA7-6C9CD07BB108}"/>
              </a:ext>
            </a:extLst>
          </p:cNvPr>
          <p:cNvGrpSpPr/>
          <p:nvPr/>
        </p:nvGrpSpPr>
        <p:grpSpPr>
          <a:xfrm>
            <a:off x="1071902" y="1043344"/>
            <a:ext cx="967765" cy="795647"/>
            <a:chOff x="1071902" y="1043344"/>
            <a:chExt cx="967765" cy="795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8D92F8-496A-4B93-AF95-8F74BCEBFB80}"/>
                    </a:ext>
                  </a:extLst>
                </p:cNvPr>
                <p:cNvSpPr txBox="1"/>
                <p:nvPr/>
              </p:nvSpPr>
              <p:spPr>
                <a:xfrm>
                  <a:off x="1365154" y="1561936"/>
                  <a:ext cx="5995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photon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8D92F8-496A-4B93-AF95-8F74BCEBF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154" y="1561936"/>
                  <a:ext cx="599523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0204" r="-8163" b="-3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AEFD97-9709-4241-B116-EFA9EE054C8B}"/>
                </a:ext>
              </a:extLst>
            </p:cNvPr>
            <p:cNvGrpSpPr/>
            <p:nvPr/>
          </p:nvGrpSpPr>
          <p:grpSpPr>
            <a:xfrm>
              <a:off x="1071902" y="1043344"/>
              <a:ext cx="967765" cy="795647"/>
              <a:chOff x="1071902" y="1043344"/>
              <a:chExt cx="967765" cy="7956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16CA8CC-50D9-4199-9DFB-60EFEAFDEF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902" y="1043344"/>
                    <a:ext cx="9677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at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16CA8CC-50D9-4199-9DFB-60EFEAFDEF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1902" y="1043344"/>
                    <a:ext cx="96776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60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0622CCF-076A-4E9F-9DBF-1D445820F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1640" y="1777380"/>
                <a:ext cx="504056" cy="616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791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Resonance condition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6E5BB-19BF-4DCF-AB2E-F9A86FA5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/>
          <a:stretch/>
        </p:blipFill>
        <p:spPr>
          <a:xfrm>
            <a:off x="1425414" y="2052742"/>
            <a:ext cx="2880370" cy="281178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2C2811B-BED4-4AA0-AF7C-2111524E8849}"/>
              </a:ext>
            </a:extLst>
          </p:cNvPr>
          <p:cNvSpPr/>
          <p:nvPr/>
        </p:nvSpPr>
        <p:spPr>
          <a:xfrm>
            <a:off x="3010492" y="2060836"/>
            <a:ext cx="144016" cy="1223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/>
              <p:nvPr/>
            </p:nvSpPr>
            <p:spPr>
              <a:xfrm>
                <a:off x="3010492" y="1794134"/>
                <a:ext cx="321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92" y="1794134"/>
                <a:ext cx="321690" cy="276999"/>
              </a:xfrm>
              <a:prstGeom prst="rect">
                <a:avLst/>
              </a:prstGeom>
              <a:blipFill>
                <a:blip r:embed="rId8"/>
                <a:stretch>
                  <a:fillRect l="-18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F5A6CA-856B-45A5-B3ED-4A1B0C9C0B76}"/>
                  </a:ext>
                </a:extLst>
              </p:cNvPr>
              <p:cNvSpPr txBox="1"/>
              <p:nvPr/>
            </p:nvSpPr>
            <p:spPr>
              <a:xfrm>
                <a:off x="2565090" y="1043344"/>
                <a:ext cx="1030860" cy="532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F5A6CA-856B-45A5-B3ED-4A1B0C9C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0" y="1043344"/>
                <a:ext cx="1030860" cy="532133"/>
              </a:xfrm>
              <a:prstGeom prst="rect">
                <a:avLst/>
              </a:prstGeom>
              <a:blipFill>
                <a:blip r:embed="rId9"/>
                <a:stretch>
                  <a:fillRect l="-5325" r="-1775" b="-1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388A08F-8A25-4195-BBA8-13763480E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1777380"/>
            <a:ext cx="504056" cy="61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09DC9D-C7B4-49EB-B00C-3C7D8CED9732}"/>
                  </a:ext>
                </a:extLst>
              </p:cNvPr>
              <p:cNvSpPr txBox="1"/>
              <p:nvPr/>
            </p:nvSpPr>
            <p:spPr>
              <a:xfrm>
                <a:off x="3370511" y="1561936"/>
                <a:ext cx="5995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photon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09DC9D-C7B4-49EB-B00C-3C7D8CED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11" y="1561936"/>
                <a:ext cx="599523" cy="215444"/>
              </a:xfrm>
              <a:prstGeom prst="rect">
                <a:avLst/>
              </a:prstGeom>
              <a:blipFill>
                <a:blip r:embed="rId11"/>
                <a:stretch>
                  <a:fillRect l="-10204" r="-8163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4E3C67-F4E3-47A8-B33D-D808552FDFAD}"/>
              </a:ext>
            </a:extLst>
          </p:cNvPr>
          <p:cNvCxnSpPr/>
          <p:nvPr/>
        </p:nvCxnSpPr>
        <p:spPr>
          <a:xfrm>
            <a:off x="3684114" y="185283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450768-823D-4E2A-8675-22039A02DA1A}"/>
              </a:ext>
            </a:extLst>
          </p:cNvPr>
          <p:cNvCxnSpPr>
            <a:cxnSpLocks/>
          </p:cNvCxnSpPr>
          <p:nvPr/>
        </p:nvCxnSpPr>
        <p:spPr>
          <a:xfrm flipV="1">
            <a:off x="3069704" y="2337043"/>
            <a:ext cx="601614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CE1865-2397-4BBE-8175-CD3A120CBE39}"/>
              </a:ext>
            </a:extLst>
          </p:cNvPr>
          <p:cNvCxnSpPr>
            <a:cxnSpLocks/>
          </p:cNvCxnSpPr>
          <p:nvPr/>
        </p:nvCxnSpPr>
        <p:spPr>
          <a:xfrm flipV="1">
            <a:off x="1526156" y="3467830"/>
            <a:ext cx="158913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C7BC2F-3AB0-497A-9ADF-497AE0ACC405}"/>
                  </a:ext>
                </a:extLst>
              </p:cNvPr>
              <p:cNvSpPr txBox="1"/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C7BC2F-3AB0-497A-9ADF-497AE0AC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blipFill>
                <a:blip r:embed="rId12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0B7E9-D803-42B6-8ED9-BF24506717FC}"/>
                  </a:ext>
                </a:extLst>
              </p:cNvPr>
              <p:cNvSpPr txBox="1"/>
              <p:nvPr/>
            </p:nvSpPr>
            <p:spPr>
              <a:xfrm>
                <a:off x="3866809" y="2071717"/>
                <a:ext cx="235756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0B7E9-D803-42B6-8ED9-BF245067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09" y="2071717"/>
                <a:ext cx="2357568" cy="6223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833D63-431A-4E88-B0B1-D33BBB16AFC5}"/>
                  </a:ext>
                </a:extLst>
              </p:cNvPr>
              <p:cNvSpPr txBox="1"/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Average longitudinal velocity: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833D63-431A-4E88-B0B1-D33BBB16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12" y="4103941"/>
                <a:ext cx="3279680" cy="1136145"/>
              </a:xfrm>
              <a:prstGeom prst="rect">
                <a:avLst/>
              </a:prstGeom>
              <a:blipFill>
                <a:blip r:embed="rId16"/>
                <a:stretch>
                  <a:fillRect l="-1673" t="-2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3AA6FC1-0BDD-4FF4-A4D1-B1AC85F26678}"/>
              </a:ext>
            </a:extLst>
          </p:cNvPr>
          <p:cNvGrpSpPr/>
          <p:nvPr/>
        </p:nvGrpSpPr>
        <p:grpSpPr>
          <a:xfrm>
            <a:off x="5600967" y="2876202"/>
            <a:ext cx="2736304" cy="1065034"/>
            <a:chOff x="5364088" y="2845006"/>
            <a:chExt cx="2736304" cy="106503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53157DA-4C5A-43BB-AA32-4E877AEC8912}"/>
                </a:ext>
              </a:extLst>
            </p:cNvPr>
            <p:cNvSpPr/>
            <p:nvPr/>
          </p:nvSpPr>
          <p:spPr>
            <a:xfrm>
              <a:off x="5364088" y="2845006"/>
              <a:ext cx="2736304" cy="106503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D8D1AE-C163-4C11-A3DF-08F6DF5C7209}"/>
                    </a:ext>
                  </a:extLst>
                </p:cNvPr>
                <p:cNvSpPr txBox="1"/>
                <p:nvPr/>
              </p:nvSpPr>
              <p:spPr>
                <a:xfrm>
                  <a:off x="5633172" y="3165612"/>
                  <a:ext cx="2107180" cy="6279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D8D1AE-C163-4C11-A3DF-08F6DF5C7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172" y="3165612"/>
                  <a:ext cx="2107180" cy="62799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9BDDF5-27F0-4129-A651-9F66C25D5726}"/>
                </a:ext>
              </a:extLst>
            </p:cNvPr>
            <p:cNvSpPr txBox="1"/>
            <p:nvPr/>
          </p:nvSpPr>
          <p:spPr>
            <a:xfrm>
              <a:off x="5561653" y="2845006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On-axis resonance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9DF543-D954-4AFE-967C-D155B9815ACB}"/>
              </a:ext>
            </a:extLst>
          </p:cNvPr>
          <p:cNvCxnSpPr/>
          <p:nvPr/>
        </p:nvCxnSpPr>
        <p:spPr>
          <a:xfrm>
            <a:off x="367160" y="34731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01934A-5987-4B00-B434-073AE5910337}"/>
              </a:ext>
            </a:extLst>
          </p:cNvPr>
          <p:cNvCxnSpPr>
            <a:cxnSpLocks/>
          </p:cNvCxnSpPr>
          <p:nvPr/>
        </p:nvCxnSpPr>
        <p:spPr>
          <a:xfrm rot="16200000">
            <a:off x="107504" y="321754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5E7CA3-19C3-42B7-8D10-25603BE608C0}"/>
                  </a:ext>
                </a:extLst>
              </p:cNvPr>
              <p:cNvSpPr txBox="1"/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5E7CA3-19C3-42B7-8D10-25603BE6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blipFill>
                <a:blip r:embed="rId22"/>
                <a:stretch>
                  <a:fillRect l="-17241" r="-17241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C56C68-D4EA-41E8-8953-D0799A318273}"/>
                  </a:ext>
                </a:extLst>
              </p:cNvPr>
              <p:cNvSpPr txBox="1"/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C56C68-D4EA-41E8-8953-D0799A31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blipFill>
                <a:blip r:embed="rId23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51A1529-F9C9-4215-BB4D-078A94DA7B56}"/>
              </a:ext>
            </a:extLst>
          </p:cNvPr>
          <p:cNvSpPr txBox="1"/>
          <p:nvPr/>
        </p:nvSpPr>
        <p:spPr>
          <a:xfrm>
            <a:off x="3902584" y="1780326"/>
            <a:ext cx="43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to photon distance after one period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73BF58-2419-4DA9-B8D9-36EC928070CF}"/>
              </a:ext>
            </a:extLst>
          </p:cNvPr>
          <p:cNvCxnSpPr>
            <a:cxnSpLocks/>
          </p:cNvCxnSpPr>
          <p:nvPr/>
        </p:nvCxnSpPr>
        <p:spPr>
          <a:xfrm flipH="1" flipV="1">
            <a:off x="2946168" y="1717862"/>
            <a:ext cx="124236" cy="363604"/>
          </a:xfrm>
          <a:prstGeom prst="line">
            <a:avLst/>
          </a:prstGeom>
          <a:ln>
            <a:solidFill>
              <a:srgbClr val="B7B9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Resonance condition – off-axis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6E5BB-19BF-4DCF-AB2E-F9A86FA5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/>
          <a:stretch/>
        </p:blipFill>
        <p:spPr>
          <a:xfrm>
            <a:off x="1425414" y="2052742"/>
            <a:ext cx="2880370" cy="281178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2C2811B-BED4-4AA0-AF7C-2111524E8849}"/>
              </a:ext>
            </a:extLst>
          </p:cNvPr>
          <p:cNvSpPr/>
          <p:nvPr/>
        </p:nvSpPr>
        <p:spPr>
          <a:xfrm>
            <a:off x="3010492" y="2060836"/>
            <a:ext cx="144016" cy="1223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/>
              <p:nvPr/>
            </p:nvSpPr>
            <p:spPr>
              <a:xfrm>
                <a:off x="3055576" y="1797637"/>
                <a:ext cx="321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61ABA-0A3B-45F8-8CD4-2B6A968D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576" y="1797637"/>
                <a:ext cx="321690" cy="276999"/>
              </a:xfrm>
              <a:prstGeom prst="rect">
                <a:avLst/>
              </a:prstGeom>
              <a:blipFill>
                <a:blip r:embed="rId3"/>
                <a:stretch>
                  <a:fillRect l="-18868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388A08F-8A25-4195-BBA8-13763480E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2751">
            <a:off x="3317307" y="1373003"/>
            <a:ext cx="504056" cy="61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09DC9D-C7B4-49EB-B00C-3C7D8CED9732}"/>
                  </a:ext>
                </a:extLst>
              </p:cNvPr>
              <p:cNvSpPr txBox="1"/>
              <p:nvPr/>
            </p:nvSpPr>
            <p:spPr>
              <a:xfrm rot="20429308">
                <a:off x="3235186" y="1082585"/>
                <a:ext cx="5995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photon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09DC9D-C7B4-49EB-B00C-3C7D8CED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29308">
                <a:off x="3235186" y="1082585"/>
                <a:ext cx="599523" cy="215444"/>
              </a:xfrm>
              <a:prstGeom prst="rect">
                <a:avLst/>
              </a:prstGeom>
              <a:blipFill>
                <a:blip r:embed="rId5"/>
                <a:stretch>
                  <a:fillRect l="-7547" t="-1493" r="-10377" b="-20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CE1865-2397-4BBE-8175-CD3A120CBE39}"/>
              </a:ext>
            </a:extLst>
          </p:cNvPr>
          <p:cNvCxnSpPr>
            <a:cxnSpLocks/>
          </p:cNvCxnSpPr>
          <p:nvPr/>
        </p:nvCxnSpPr>
        <p:spPr>
          <a:xfrm flipV="1">
            <a:off x="1526156" y="3467830"/>
            <a:ext cx="158913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C7BC2F-3AB0-497A-9ADF-497AE0ACC405}"/>
                  </a:ext>
                </a:extLst>
              </p:cNvPr>
              <p:cNvSpPr txBox="1"/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C7BC2F-3AB0-497A-9ADF-497AE0AC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81" y="3163554"/>
                <a:ext cx="291682" cy="276999"/>
              </a:xfrm>
              <a:prstGeom prst="rect">
                <a:avLst/>
              </a:prstGeom>
              <a:blipFill>
                <a:blip r:embed="rId6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0B7E9-D803-42B6-8ED9-BF24506717FC}"/>
                  </a:ext>
                </a:extLst>
              </p:cNvPr>
              <p:cNvSpPr txBox="1"/>
              <p:nvPr/>
            </p:nvSpPr>
            <p:spPr>
              <a:xfrm>
                <a:off x="3853474" y="1353617"/>
                <a:ext cx="27265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80B7E9-D803-42B6-8ED9-BF245067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74" y="1353617"/>
                <a:ext cx="2726580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9DF543-D954-4AFE-967C-D155B9815ACB}"/>
              </a:ext>
            </a:extLst>
          </p:cNvPr>
          <p:cNvCxnSpPr/>
          <p:nvPr/>
        </p:nvCxnSpPr>
        <p:spPr>
          <a:xfrm>
            <a:off x="367160" y="34731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01934A-5987-4B00-B434-073AE5910337}"/>
              </a:ext>
            </a:extLst>
          </p:cNvPr>
          <p:cNvCxnSpPr>
            <a:cxnSpLocks/>
          </p:cNvCxnSpPr>
          <p:nvPr/>
        </p:nvCxnSpPr>
        <p:spPr>
          <a:xfrm rot="16200000">
            <a:off x="107504" y="321754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5E7CA3-19C3-42B7-8D10-25603BE608C0}"/>
                  </a:ext>
                </a:extLst>
              </p:cNvPr>
              <p:cNvSpPr txBox="1"/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5E7CA3-19C3-42B7-8D10-25603BE6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3" y="3472762"/>
                <a:ext cx="177933" cy="276999"/>
              </a:xfrm>
              <a:prstGeom prst="rect">
                <a:avLst/>
              </a:prstGeom>
              <a:blipFill>
                <a:blip r:embed="rId8"/>
                <a:stretch>
                  <a:fillRect l="-17241" r="-17241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C56C68-D4EA-41E8-8953-D0799A318273}"/>
                  </a:ext>
                </a:extLst>
              </p:cNvPr>
              <p:cNvSpPr txBox="1"/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C56C68-D4EA-41E8-8953-D0799A31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2" y="2787150"/>
                <a:ext cx="185948" cy="276999"/>
              </a:xfrm>
              <a:prstGeom prst="rect">
                <a:avLst/>
              </a:prstGeom>
              <a:blipFill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B433F4-DA67-445E-8AAF-20BB2E114BFE}"/>
              </a:ext>
            </a:extLst>
          </p:cNvPr>
          <p:cNvCxnSpPr/>
          <p:nvPr/>
        </p:nvCxnSpPr>
        <p:spPr>
          <a:xfrm flipV="1">
            <a:off x="1619672" y="1442131"/>
            <a:ext cx="2160240" cy="695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0F8AEA-EB98-4745-85B2-A72C3BE4E620}"/>
              </a:ext>
            </a:extLst>
          </p:cNvPr>
          <p:cNvCxnSpPr/>
          <p:nvPr/>
        </p:nvCxnSpPr>
        <p:spPr>
          <a:xfrm>
            <a:off x="1835696" y="2137420"/>
            <a:ext cx="7920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2E9ED312-5ABD-49E3-80CB-B4005C5FF04C}"/>
              </a:ext>
            </a:extLst>
          </p:cNvPr>
          <p:cNvSpPr/>
          <p:nvPr/>
        </p:nvSpPr>
        <p:spPr>
          <a:xfrm>
            <a:off x="1378088" y="1664792"/>
            <a:ext cx="914400" cy="951612"/>
          </a:xfrm>
          <a:prstGeom prst="arc">
            <a:avLst>
              <a:gd name="adj1" fmla="val 20077406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750CD-D006-40D5-99CC-95CE60862269}"/>
                  </a:ext>
                </a:extLst>
              </p:cNvPr>
              <p:cNvSpPr txBox="1"/>
              <p:nvPr/>
            </p:nvSpPr>
            <p:spPr>
              <a:xfrm>
                <a:off x="2299532" y="1872428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750CD-D006-40D5-99CC-95CE60862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32" y="1872428"/>
                <a:ext cx="200696" cy="276999"/>
              </a:xfrm>
              <a:prstGeom prst="rect">
                <a:avLst/>
              </a:prstGeom>
              <a:blipFill>
                <a:blip r:embed="rId10"/>
                <a:stretch>
                  <a:fillRect l="-24242" r="-21212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18AD59-A3D6-453F-8BE8-6133186AF543}"/>
              </a:ext>
            </a:extLst>
          </p:cNvPr>
          <p:cNvCxnSpPr>
            <a:cxnSpLocks/>
          </p:cNvCxnSpPr>
          <p:nvPr/>
        </p:nvCxnSpPr>
        <p:spPr>
          <a:xfrm flipH="1" flipV="1">
            <a:off x="3588485" y="1511762"/>
            <a:ext cx="124236" cy="363604"/>
          </a:xfrm>
          <a:prstGeom prst="line">
            <a:avLst/>
          </a:prstGeom>
          <a:ln>
            <a:solidFill>
              <a:srgbClr val="B7B9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36BD9C-E018-4406-9951-82DE49B1096F}"/>
              </a:ext>
            </a:extLst>
          </p:cNvPr>
          <p:cNvGrpSpPr/>
          <p:nvPr/>
        </p:nvGrpSpPr>
        <p:grpSpPr>
          <a:xfrm>
            <a:off x="4750708" y="2297773"/>
            <a:ext cx="3240360" cy="1255751"/>
            <a:chOff x="5364088" y="2845006"/>
            <a:chExt cx="2736304" cy="1065034"/>
          </a:xfrm>
          <a:solidFill>
            <a:schemeClr val="accent6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A5A4165-C15A-4124-94BF-9BFA9EC0CAA7}"/>
                </a:ext>
              </a:extLst>
            </p:cNvPr>
            <p:cNvSpPr/>
            <p:nvPr/>
          </p:nvSpPr>
          <p:spPr>
            <a:xfrm>
              <a:off x="5364088" y="2845006"/>
              <a:ext cx="2736304" cy="10650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0CCB68-E702-4BCA-A3DD-59D1F74EE07B}"/>
                </a:ext>
              </a:extLst>
            </p:cNvPr>
            <p:cNvSpPr txBox="1"/>
            <p:nvPr/>
          </p:nvSpPr>
          <p:spPr>
            <a:xfrm>
              <a:off x="5561653" y="2845006"/>
              <a:ext cx="232627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Undulator resonance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7EF0CE-D632-4770-B273-F72FDE7F4437}"/>
                    </a:ext>
                  </a:extLst>
                </p:cNvPr>
                <p:cNvSpPr txBox="1"/>
                <p:nvPr/>
              </p:nvSpPr>
              <p:spPr>
                <a:xfrm>
                  <a:off x="5633172" y="3165612"/>
                  <a:ext cx="2426927" cy="62799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7EF0CE-D632-4770-B273-F72FDE7F4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172" y="3165612"/>
                  <a:ext cx="2426927" cy="62799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41CD856-A1A0-462C-B987-979A04C249F6}"/>
              </a:ext>
            </a:extLst>
          </p:cNvPr>
          <p:cNvCxnSpPr>
            <a:cxnSpLocks/>
          </p:cNvCxnSpPr>
          <p:nvPr/>
        </p:nvCxnSpPr>
        <p:spPr>
          <a:xfrm flipV="1">
            <a:off x="3017740" y="1635123"/>
            <a:ext cx="632863" cy="2138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51EAA-6BE0-4548-A8B1-42173C7545EB}"/>
                  </a:ext>
                </a:extLst>
              </p:cNvPr>
              <p:cNvSpPr txBox="1"/>
              <p:nvPr/>
            </p:nvSpPr>
            <p:spPr>
              <a:xfrm>
                <a:off x="4283968" y="4009628"/>
                <a:ext cx="4274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wavelength can be tuned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51EAA-6BE0-4548-A8B1-42173C754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9628"/>
                <a:ext cx="4274183" cy="369332"/>
              </a:xfrm>
              <a:prstGeom prst="rect">
                <a:avLst/>
              </a:prstGeom>
              <a:blipFill>
                <a:blip r:embed="rId12"/>
                <a:stretch>
                  <a:fillRect l="-1284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2318D8F-3BDD-4F25-9995-B955151C1F03}"/>
              </a:ext>
            </a:extLst>
          </p:cNvPr>
          <p:cNvSpPr/>
          <p:nvPr/>
        </p:nvSpPr>
        <p:spPr>
          <a:xfrm>
            <a:off x="4283968" y="4393022"/>
            <a:ext cx="339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wavelength increases off-axis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Resonace condition – off-axis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A17A9A-BE98-4916-B3AB-3B925152A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6931" y="2047207"/>
            <a:ext cx="3862184" cy="2574789"/>
          </a:xfrm>
          <a:prstGeom prst="rect">
            <a:avLst/>
          </a:prstGeom>
        </p:spPr>
      </p:pic>
      <p:sp>
        <p:nvSpPr>
          <p:cNvPr id="32" name="Right Arrow 6">
            <a:extLst>
              <a:ext uri="{FF2B5EF4-FFF2-40B4-BE49-F238E27FC236}">
                <a16:creationId xmlns:a16="http://schemas.microsoft.com/office/drawing/2014/main" id="{E37F30E3-C91C-4A8B-A37E-6FA5D9485A0B}"/>
              </a:ext>
            </a:extLst>
          </p:cNvPr>
          <p:cNvSpPr/>
          <p:nvPr/>
        </p:nvSpPr>
        <p:spPr>
          <a:xfrm>
            <a:off x="3131840" y="4258363"/>
            <a:ext cx="3744415" cy="840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Energy</a:t>
            </a:r>
            <a:endParaRPr lang="en-GB"/>
          </a:p>
        </p:txBody>
      </p:sp>
      <p:sp>
        <p:nvSpPr>
          <p:cNvPr id="48" name="Left-Right Arrow 11">
            <a:extLst>
              <a:ext uri="{FF2B5EF4-FFF2-40B4-BE49-F238E27FC236}">
                <a16:creationId xmlns:a16="http://schemas.microsoft.com/office/drawing/2014/main" id="{52A54EEB-D867-477F-8D36-14BC07F076F8}"/>
              </a:ext>
            </a:extLst>
          </p:cNvPr>
          <p:cNvSpPr/>
          <p:nvPr/>
        </p:nvSpPr>
        <p:spPr>
          <a:xfrm rot="16200000">
            <a:off x="1796009" y="3118968"/>
            <a:ext cx="1722436" cy="63494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Beam size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0FA7D5-092B-4969-AB76-20BF5AF79D47}"/>
                  </a:ext>
                </a:extLst>
              </p:cNvPr>
              <p:cNvSpPr/>
              <p:nvPr/>
            </p:nvSpPr>
            <p:spPr>
              <a:xfrm>
                <a:off x="611560" y="1305423"/>
                <a:ext cx="3058658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0FA7D5-092B-4969-AB76-20BF5AF79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05423"/>
                <a:ext cx="3058658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A40B8-E988-4FE4-865D-19EB1EC42B1B}"/>
              </a:ext>
            </a:extLst>
          </p:cNvPr>
          <p:cNvGrpSpPr/>
          <p:nvPr/>
        </p:nvGrpSpPr>
        <p:grpSpPr>
          <a:xfrm>
            <a:off x="5304851" y="471944"/>
            <a:ext cx="1415772" cy="1881500"/>
            <a:chOff x="5304851" y="471944"/>
            <a:chExt cx="1415772" cy="1881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0EEA5E-A653-4B43-A46E-E8F74142A61B}"/>
                </a:ext>
              </a:extLst>
            </p:cNvPr>
            <p:cNvSpPr txBox="1"/>
            <p:nvPr/>
          </p:nvSpPr>
          <p:spPr>
            <a:xfrm>
              <a:off x="5304851" y="47194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Resonance</a:t>
              </a:r>
              <a:endParaRPr lang="fr-FR" b="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7C410C-7B48-43D7-9C59-7D1D6D267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t="6710" r="9425" b="19483"/>
            <a:stretch/>
          </p:blipFill>
          <p:spPr>
            <a:xfrm>
              <a:off x="5458524" y="930008"/>
              <a:ext cx="1053210" cy="101724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25D8F-5BC3-4418-A602-2C4CF2719D10}"/>
                </a:ext>
              </a:extLst>
            </p:cNvPr>
            <p:cNvCxnSpPr>
              <a:cxnSpLocks/>
            </p:cNvCxnSpPr>
            <p:nvPr/>
          </p:nvCxnSpPr>
          <p:spPr>
            <a:xfrm>
              <a:off x="5985129" y="2025748"/>
              <a:ext cx="0" cy="3276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1F292-869D-4886-AA01-A3A4DCD92D0F}"/>
              </a:ext>
            </a:extLst>
          </p:cNvPr>
          <p:cNvGrpSpPr/>
          <p:nvPr/>
        </p:nvGrpSpPr>
        <p:grpSpPr>
          <a:xfrm>
            <a:off x="3968060" y="913284"/>
            <a:ext cx="1108160" cy="1944216"/>
            <a:chOff x="3968060" y="913284"/>
            <a:chExt cx="1108160" cy="19442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372F17-973F-40A7-B05C-458BD1245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0" t="5662" r="9046" b="21671"/>
            <a:stretch/>
          </p:blipFill>
          <p:spPr>
            <a:xfrm>
              <a:off x="4023010" y="1346577"/>
              <a:ext cx="1053210" cy="10068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4857F9-1138-4F3D-95A9-179A8D7B6D0A}"/>
                </a:ext>
              </a:extLst>
            </p:cNvPr>
            <p:cNvSpPr txBox="1"/>
            <p:nvPr/>
          </p:nvSpPr>
          <p:spPr>
            <a:xfrm>
              <a:off x="3968060" y="91328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Detuned</a:t>
              </a:r>
              <a:endParaRPr lang="fr-FR" b="1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A65E79-4A0E-400D-A09E-B78DB4A442EF}"/>
                </a:ext>
              </a:extLst>
            </p:cNvPr>
            <p:cNvCxnSpPr>
              <a:cxnSpLocks/>
            </p:cNvCxnSpPr>
            <p:nvPr/>
          </p:nvCxnSpPr>
          <p:spPr>
            <a:xfrm>
              <a:off x="4560189" y="2411374"/>
              <a:ext cx="0" cy="446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4212468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Resonace condition – fully tunable undulators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 undulator is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fully tunable </a:t>
                </a: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from the 1</a:t>
                </a:r>
                <a:r>
                  <a:rPr lang="en-US" b="0" baseline="30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st</a:t>
                </a: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to the 3</a:t>
                </a:r>
                <a:r>
                  <a:rPr lang="en-US" b="0" baseline="30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rd</a:t>
                </a: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harmonic if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we obtain the full tunability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</a:t>
                </a:r>
                <a:b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However,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means no deflection, i.e. no radiation!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 practice, the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full tunability </a:t>
                </a: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is achieved with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</a:t>
                </a:r>
                <a:b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For this reason, undulators typically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4212468"/>
              </a:xfrm>
              <a:blipFill>
                <a:blip r:embed="rId2"/>
                <a:stretch>
                  <a:fillRect l="-1959" t="-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</p:spTree>
    <p:extLst>
      <p:ext uri="{BB962C8B-B14F-4D97-AF65-F5344CB8AC3E}">
        <p14:creationId xmlns:p14="http://schemas.microsoft.com/office/powerpoint/2010/main" val="1344565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1476164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Undulator spectrum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 on-axis photon angular spectral flux varies with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1476164"/>
              </a:xfrm>
              <a:blipFill>
                <a:blip r:embed="rId2"/>
                <a:stretch>
                  <a:fillRect l="-1959" t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2F943-EC5B-482A-A1D8-2F65FC6D6021}"/>
              </a:ext>
            </a:extLst>
          </p:cNvPr>
          <p:cNvSpPr txBox="1"/>
          <p:nvPr/>
        </p:nvSpPr>
        <p:spPr>
          <a:xfrm>
            <a:off x="3923928" y="1675646"/>
            <a:ext cx="52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details, see [Walker, 1998] or [Elleaume, 2003]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9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EF4488-24AC-4167-8864-A8D002BD47C6}"/>
              </a:ext>
            </a:extLst>
          </p:cNvPr>
          <p:cNvSpPr/>
          <p:nvPr/>
        </p:nvSpPr>
        <p:spPr>
          <a:xfrm>
            <a:off x="2411760" y="1633364"/>
            <a:ext cx="648072" cy="64807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654F8-8FE8-429A-A27E-500F1302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96209"/>
            <a:ext cx="4383959" cy="3287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1476164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Undulator spectrum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 on-axis photon angular spectral flux varies with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1476164"/>
              </a:xfrm>
              <a:blipFill>
                <a:blip r:embed="rId3"/>
                <a:stretch>
                  <a:fillRect l="-1959" t="-5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F02F943-EC5B-482A-A1D8-2F65FC6D6021}"/>
              </a:ext>
            </a:extLst>
          </p:cNvPr>
          <p:cNvSpPr txBox="1"/>
          <p:nvPr/>
        </p:nvSpPr>
        <p:spPr>
          <a:xfrm>
            <a:off x="3923928" y="1675646"/>
            <a:ext cx="52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details, see [Walker, 1998] or [Elleaume, 2003]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05D751-3204-46EF-9F01-30BAB14D67C8}"/>
              </a:ext>
            </a:extLst>
          </p:cNvPr>
          <p:cNvCxnSpPr/>
          <p:nvPr/>
        </p:nvCxnSpPr>
        <p:spPr>
          <a:xfrm flipH="1">
            <a:off x="2483768" y="2196209"/>
            <a:ext cx="216024" cy="30125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F3ED70-15D3-4BFF-844E-C3D39FE66277}"/>
              </a:ext>
            </a:extLst>
          </p:cNvPr>
          <p:cNvCxnSpPr>
            <a:cxnSpLocks/>
          </p:cNvCxnSpPr>
          <p:nvPr/>
        </p:nvCxnSpPr>
        <p:spPr>
          <a:xfrm flipH="1">
            <a:off x="3212825" y="3914699"/>
            <a:ext cx="1503191" cy="1004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F31BD3-9AA7-49E6-B87F-FAC150C4AB94}"/>
                  </a:ext>
                </a:extLst>
              </p:cNvPr>
              <p:cNvSpPr txBox="1"/>
              <p:nvPr/>
            </p:nvSpPr>
            <p:spPr>
              <a:xfrm>
                <a:off x="4797000" y="3323384"/>
                <a:ext cx="3198440" cy="1448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: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fundamental frequency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periods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zeros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fr-FR" dirty="0"/>
              </a:p>
              <a:p>
                <a:r>
                  <a:rPr lang="en-US" dirty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fr-FR" dirty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inewidth: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fr-FR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F31BD3-9AA7-49E6-B87F-FAC150C4A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00" y="3323384"/>
                <a:ext cx="3198440" cy="1448538"/>
              </a:xfrm>
              <a:prstGeom prst="rect">
                <a:avLst/>
              </a:prstGeom>
              <a:blipFill>
                <a:blip r:embed="rId4"/>
                <a:stretch>
                  <a:fillRect l="-1714" t="-2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4821D5-CD0A-40F4-A03A-8110C38CE586}"/>
                  </a:ext>
                </a:extLst>
              </p:cNvPr>
              <p:cNvSpPr txBox="1"/>
              <p:nvPr/>
            </p:nvSpPr>
            <p:spPr>
              <a:xfrm>
                <a:off x="2067376" y="5302866"/>
                <a:ext cx="56432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4821D5-CD0A-40F4-A03A-8110C38C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76" y="5302866"/>
                <a:ext cx="564322" cy="246221"/>
              </a:xfrm>
              <a:prstGeom prst="rect">
                <a:avLst/>
              </a:prstGeom>
              <a:blipFill>
                <a:blip r:embed="rId6"/>
                <a:stretch>
                  <a:fillRect l="-30108" t="-160000" r="-64516" b="-2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AAFD0E-A6CC-4FFD-97D8-171826BD9453}"/>
                  </a:ext>
                </a:extLst>
              </p:cNvPr>
              <p:cNvSpPr txBox="1"/>
              <p:nvPr/>
            </p:nvSpPr>
            <p:spPr>
              <a:xfrm rot="16200000">
                <a:off x="185895" y="3725484"/>
                <a:ext cx="1922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AAFD0E-A6CC-4FFD-97D8-171826BD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5895" y="3725484"/>
                <a:ext cx="192297" cy="276999"/>
              </a:xfrm>
              <a:prstGeom prst="rect">
                <a:avLst/>
              </a:prstGeom>
              <a:blipFill>
                <a:blip r:embed="rId8"/>
                <a:stretch>
                  <a:fillRect t="-21875" r="-8889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44799B2-4EC3-4448-89CF-F9D7574D8E82}"/>
              </a:ext>
            </a:extLst>
          </p:cNvPr>
          <p:cNvSpPr txBox="1"/>
          <p:nvPr/>
        </p:nvSpPr>
        <p:spPr>
          <a:xfrm>
            <a:off x="914602" y="5148977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endParaRPr lang="fr-FR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9C648B-8678-4EC5-8897-444CB328A526}"/>
              </a:ext>
            </a:extLst>
          </p:cNvPr>
          <p:cNvSpPr txBox="1"/>
          <p:nvPr/>
        </p:nvSpPr>
        <p:spPr>
          <a:xfrm>
            <a:off x="3500420" y="5143981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1E1AEA-EC01-494B-9AEE-62301108F8FF}"/>
                  </a:ext>
                </a:extLst>
              </p:cNvPr>
              <p:cNvSpPr txBox="1"/>
              <p:nvPr/>
            </p:nvSpPr>
            <p:spPr>
              <a:xfrm>
                <a:off x="727200" y="2324945"/>
                <a:ext cx="14243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periods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1E1AEA-EC01-494B-9AEE-62301108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" y="2324945"/>
                <a:ext cx="1424301" cy="276999"/>
              </a:xfrm>
              <a:prstGeom prst="rect">
                <a:avLst/>
              </a:prstGeom>
              <a:blipFill>
                <a:blip r:embed="rId9"/>
                <a:stretch>
                  <a:fillRect l="-5556" t="-28261" r="-5983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47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5135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17773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synchrotron radiation</a:t>
            </a:r>
          </a:p>
          <a:p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EF4488-24AC-4167-8864-A8D002BD47C6}"/>
              </a:ext>
            </a:extLst>
          </p:cNvPr>
          <p:cNvSpPr/>
          <p:nvPr/>
        </p:nvSpPr>
        <p:spPr>
          <a:xfrm>
            <a:off x="2987824" y="1561340"/>
            <a:ext cx="64807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157168" cy="1188132"/>
              </a:xfrm>
            </p:spPr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Undulator spectrum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 on-axis photon angular spectral flux varies with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F4B5D-E607-42C7-91F3-7A3FDAABA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157168" cy="1188132"/>
              </a:xfrm>
              <a:blipFill>
                <a:blip r:embed="rId2"/>
                <a:stretch>
                  <a:fillRect l="-1959" t="-6667" b="-87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F02F943-EC5B-482A-A1D8-2F65FC6D6021}"/>
              </a:ext>
            </a:extLst>
          </p:cNvPr>
          <p:cNvSpPr txBox="1"/>
          <p:nvPr/>
        </p:nvSpPr>
        <p:spPr>
          <a:xfrm>
            <a:off x="3923928" y="1675646"/>
            <a:ext cx="52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details, see [Walker, 1998] or [Elleaume, 2003]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822A6-461D-460F-8492-0BB75EB89D4D}"/>
              </a:ext>
            </a:extLst>
          </p:cNvPr>
          <p:cNvSpPr/>
          <p:nvPr/>
        </p:nvSpPr>
        <p:spPr>
          <a:xfrm>
            <a:off x="6156176" y="4909728"/>
            <a:ext cx="2987824" cy="8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B238-65D3-491F-B022-19E6ECEB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66" y="2168122"/>
            <a:ext cx="4421407" cy="331605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A9E241-A970-481D-8F2E-DD1B14FB2D2D}"/>
              </a:ext>
            </a:extLst>
          </p:cNvPr>
          <p:cNvCxnSpPr>
            <a:cxnSpLocks/>
          </p:cNvCxnSpPr>
          <p:nvPr/>
        </p:nvCxnSpPr>
        <p:spPr>
          <a:xfrm>
            <a:off x="3563888" y="2014200"/>
            <a:ext cx="1152128" cy="55526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636154-872F-4C0D-9AE8-B4527F470B2E}"/>
                  </a:ext>
                </a:extLst>
              </p:cNvPr>
              <p:cNvSpPr txBox="1"/>
              <p:nvPr/>
            </p:nvSpPr>
            <p:spPr>
              <a:xfrm>
                <a:off x="6586324" y="5299748"/>
                <a:ext cx="2065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636154-872F-4C0D-9AE8-B4527F470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24" y="5299748"/>
                <a:ext cx="206595" cy="246221"/>
              </a:xfrm>
              <a:prstGeom prst="rect">
                <a:avLst/>
              </a:prstGeom>
              <a:blipFill>
                <a:blip r:embed="rId4"/>
                <a:stretch>
                  <a:fillRect l="-17647" r="-17647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A574F-29BE-41D8-AB99-9E1931C3EDFA}"/>
                  </a:ext>
                </a:extLst>
              </p:cNvPr>
              <p:cNvSpPr txBox="1"/>
              <p:nvPr/>
            </p:nvSpPr>
            <p:spPr>
              <a:xfrm rot="16200000">
                <a:off x="4353931" y="3715486"/>
                <a:ext cx="3456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A574F-29BE-41D8-AB99-9E1931C3E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3931" y="3715486"/>
                <a:ext cx="345672" cy="276999"/>
              </a:xfrm>
              <a:prstGeom prst="rect">
                <a:avLst/>
              </a:prstGeom>
              <a:blipFill>
                <a:blip r:embed="rId5"/>
                <a:stretch>
                  <a:fillRect r="-13333" b="-22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19E67C3-5A67-4467-9569-A8713A811EBB}"/>
              </a:ext>
            </a:extLst>
          </p:cNvPr>
          <p:cNvSpPr txBox="1"/>
          <p:nvPr/>
        </p:nvSpPr>
        <p:spPr>
          <a:xfrm>
            <a:off x="5748057" y="5176400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endParaRPr lang="fr-FR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E139B-FE31-4047-9480-FBC166C6A3FC}"/>
              </a:ext>
            </a:extLst>
          </p:cNvPr>
          <p:cNvSpPr txBox="1"/>
          <p:nvPr/>
        </p:nvSpPr>
        <p:spPr>
          <a:xfrm>
            <a:off x="7276145" y="515847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fr-FR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B5399-646D-47AC-823B-C947F039CB07}"/>
              </a:ext>
            </a:extLst>
          </p:cNvPr>
          <p:cNvSpPr txBox="1"/>
          <p:nvPr/>
        </p:nvSpPr>
        <p:spPr>
          <a:xfrm>
            <a:off x="8062091" y="5176400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BFEF74-8E40-447B-95AE-87C7B612288B}"/>
                  </a:ext>
                </a:extLst>
              </p:cNvPr>
              <p:cNvSpPr txBox="1"/>
              <p:nvPr/>
            </p:nvSpPr>
            <p:spPr>
              <a:xfrm>
                <a:off x="5503471" y="2749778"/>
                <a:ext cx="489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BFEF74-8E40-447B-95AE-87C7B6122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471" y="2749778"/>
                <a:ext cx="489172" cy="215444"/>
              </a:xfrm>
              <a:prstGeom prst="rect">
                <a:avLst/>
              </a:prstGeom>
              <a:blipFill>
                <a:blip r:embed="rId6"/>
                <a:stretch>
                  <a:fillRect l="-5000" r="-7500"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00D7A9-875C-4D3B-8B0F-25CD4CB0AD67}"/>
                  </a:ext>
                </a:extLst>
              </p:cNvPr>
              <p:cNvSpPr txBox="1"/>
              <p:nvPr/>
            </p:nvSpPr>
            <p:spPr>
              <a:xfrm>
                <a:off x="6300192" y="2669130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00D7A9-875C-4D3B-8B0F-25CD4CB0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69130"/>
                <a:ext cx="149080" cy="215444"/>
              </a:xfrm>
              <a:prstGeom prst="rect">
                <a:avLst/>
              </a:prstGeom>
              <a:blipFill>
                <a:blip r:embed="rId7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28F219-A1B7-4112-B5DB-DB35FA9E5E09}"/>
                  </a:ext>
                </a:extLst>
              </p:cNvPr>
              <p:cNvSpPr txBox="1"/>
              <p:nvPr/>
            </p:nvSpPr>
            <p:spPr>
              <a:xfrm>
                <a:off x="6699424" y="2548910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28F219-A1B7-4112-B5DB-DB35FA9E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424" y="2548910"/>
                <a:ext cx="149080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3F8591-651F-4373-A684-7D04E0C6CC5B}"/>
                  </a:ext>
                </a:extLst>
              </p:cNvPr>
              <p:cNvSpPr txBox="1"/>
              <p:nvPr/>
            </p:nvSpPr>
            <p:spPr>
              <a:xfrm>
                <a:off x="7755489" y="2721501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3F8591-651F-4373-A684-7D04E0C6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489" y="2721501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24000" r="-20000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5C291EE-D5DA-438D-AF8E-69CAA8FD1B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6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595E59-A673-4BC4-A80A-FDB41C2A5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76"/>
          <a:stretch/>
        </p:blipFill>
        <p:spPr>
          <a:xfrm>
            <a:off x="3738007" y="829875"/>
            <a:ext cx="5338266" cy="4331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Undulator spectrum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822A6-461D-460F-8492-0BB75EB89D4D}"/>
              </a:ext>
            </a:extLst>
          </p:cNvPr>
          <p:cNvSpPr/>
          <p:nvPr/>
        </p:nvSpPr>
        <p:spPr>
          <a:xfrm>
            <a:off x="6156176" y="4909728"/>
            <a:ext cx="2987824" cy="8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17F92C-AECB-4531-BC2F-5FCE07142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3" y="1122052"/>
            <a:ext cx="2986006" cy="2239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857499-AC13-46B7-A976-65B4106A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3" y="3301924"/>
            <a:ext cx="3010806" cy="2258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6392E6-B504-4F52-8708-320E366395C3}"/>
                  </a:ext>
                </a:extLst>
              </p:cNvPr>
              <p:cNvSpPr txBox="1"/>
              <p:nvPr/>
            </p:nvSpPr>
            <p:spPr>
              <a:xfrm rot="16200000">
                <a:off x="176514" y="2113121"/>
                <a:ext cx="1922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6392E6-B504-4F52-8708-320E36639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6514" y="2113121"/>
                <a:ext cx="192297" cy="276999"/>
              </a:xfrm>
              <a:prstGeom prst="rect">
                <a:avLst/>
              </a:prstGeom>
              <a:blipFill>
                <a:blip r:embed="rId5"/>
                <a:stretch>
                  <a:fillRect t="-22581" r="-11111" b="-290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D4B079-0EAE-4597-8F52-C5CF2D3E50A6}"/>
                  </a:ext>
                </a:extLst>
              </p:cNvPr>
              <p:cNvSpPr txBox="1"/>
              <p:nvPr/>
            </p:nvSpPr>
            <p:spPr>
              <a:xfrm>
                <a:off x="1382205" y="3134967"/>
                <a:ext cx="56432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D4B079-0EAE-4597-8F52-C5CF2D3E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05" y="3134967"/>
                <a:ext cx="564322" cy="246221"/>
              </a:xfrm>
              <a:prstGeom prst="rect">
                <a:avLst/>
              </a:prstGeom>
              <a:blipFill>
                <a:blip r:embed="rId6"/>
                <a:stretch>
                  <a:fillRect l="-31522" t="-153659" r="-65217" b="-2439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BC3A1-95ED-4D7F-87ED-502D82E90CBB}"/>
                  </a:ext>
                </a:extLst>
              </p:cNvPr>
              <p:cNvSpPr txBox="1"/>
              <p:nvPr/>
            </p:nvSpPr>
            <p:spPr>
              <a:xfrm rot="16200000">
                <a:off x="33391" y="4218406"/>
                <a:ext cx="3456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BC3A1-95ED-4D7F-87ED-502D82E90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391" y="4218406"/>
                <a:ext cx="345672" cy="276999"/>
              </a:xfrm>
              <a:prstGeom prst="rect">
                <a:avLst/>
              </a:prstGeom>
              <a:blipFill>
                <a:blip r:embed="rId7"/>
                <a:stretch>
                  <a:fillRect r="-13043" b="-245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609CF-DC6F-42DB-A979-7AD6580AA1E4}"/>
                  </a:ext>
                </a:extLst>
              </p:cNvPr>
              <p:cNvSpPr txBox="1"/>
              <p:nvPr/>
            </p:nvSpPr>
            <p:spPr>
              <a:xfrm>
                <a:off x="1602844" y="5429288"/>
                <a:ext cx="2065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609CF-DC6F-42DB-A979-7AD6580AA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44" y="5429288"/>
                <a:ext cx="206595" cy="246221"/>
              </a:xfrm>
              <a:prstGeom prst="rect">
                <a:avLst/>
              </a:prstGeom>
              <a:blipFill>
                <a:blip r:embed="rId8"/>
                <a:stretch>
                  <a:fillRect l="-20588" r="-14706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EF072-9CF8-4363-BB4D-6C52C7A75C4D}"/>
                  </a:ext>
                </a:extLst>
              </p:cNvPr>
              <p:cNvSpPr txBox="1"/>
              <p:nvPr/>
            </p:nvSpPr>
            <p:spPr>
              <a:xfrm>
                <a:off x="7524328" y="1983475"/>
                <a:ext cx="84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EF072-9CF8-4363-BB4D-6C52C7A7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983475"/>
                <a:ext cx="8472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4709D39-B9F4-4DFF-9319-91848D9D220D}"/>
              </a:ext>
            </a:extLst>
          </p:cNvPr>
          <p:cNvSpPr/>
          <p:nvPr/>
        </p:nvSpPr>
        <p:spPr>
          <a:xfrm>
            <a:off x="3851920" y="1225920"/>
            <a:ext cx="554526" cy="371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06B2EB2D-AD86-4164-910D-53537EAD5E38}"/>
                  </a:ext>
                </a:extLst>
              </p:cNvPr>
              <p:cNvSpPr/>
              <p:nvPr/>
            </p:nvSpPr>
            <p:spPr>
              <a:xfrm>
                <a:off x="2905843" y="2802671"/>
                <a:ext cx="1441158" cy="1223425"/>
              </a:xfrm>
              <a:prstGeom prst="rightArrow">
                <a:avLst>
                  <a:gd name="adj1" fmla="val 63123"/>
                  <a:gd name="adj2" fmla="val 1654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06B2EB2D-AD86-4164-910D-53537EAD5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43" y="2802671"/>
                <a:ext cx="1441158" cy="1223425"/>
              </a:xfrm>
              <a:prstGeom prst="rightArrow">
                <a:avLst>
                  <a:gd name="adj1" fmla="val 63123"/>
                  <a:gd name="adj2" fmla="val 16543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10175E-31F8-476F-854F-F468189E4CE2}"/>
                  </a:ext>
                </a:extLst>
              </p:cNvPr>
              <p:cNvSpPr txBox="1"/>
              <p:nvPr/>
            </p:nvSpPr>
            <p:spPr>
              <a:xfrm>
                <a:off x="6372200" y="5011622"/>
                <a:ext cx="56432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10175E-31F8-476F-854F-F468189E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11622"/>
                <a:ext cx="564322" cy="246221"/>
              </a:xfrm>
              <a:prstGeom prst="rect">
                <a:avLst/>
              </a:prstGeom>
              <a:blipFill>
                <a:blip r:embed="rId11"/>
                <a:stretch>
                  <a:fillRect l="-30108" t="-153659" r="-64516" b="-2439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8625A-703A-4EF9-808C-99FCE98D1AE4}"/>
              </a:ext>
            </a:extLst>
          </p:cNvPr>
          <p:cNvCxnSpPr>
            <a:cxnSpLocks/>
          </p:cNvCxnSpPr>
          <p:nvPr/>
        </p:nvCxnSpPr>
        <p:spPr>
          <a:xfrm flipV="1">
            <a:off x="1169209" y="3574405"/>
            <a:ext cx="0" cy="17281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D893CB-1930-47B5-B2A6-FBE18C02F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48"/>
          <a:stretch/>
        </p:blipFill>
        <p:spPr>
          <a:xfrm>
            <a:off x="3738006" y="850784"/>
            <a:ext cx="5177947" cy="4283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Undulator spectrum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822A6-461D-460F-8492-0BB75EB89D4D}"/>
              </a:ext>
            </a:extLst>
          </p:cNvPr>
          <p:cNvSpPr/>
          <p:nvPr/>
        </p:nvSpPr>
        <p:spPr>
          <a:xfrm>
            <a:off x="6156176" y="4909728"/>
            <a:ext cx="2987824" cy="8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17F92C-AECB-4531-BC2F-5FCE07142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3" y="1122052"/>
            <a:ext cx="2986006" cy="2239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857499-AC13-46B7-A976-65B4106A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3" y="3301924"/>
            <a:ext cx="3010806" cy="2258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6392E6-B504-4F52-8708-320E366395C3}"/>
                  </a:ext>
                </a:extLst>
              </p:cNvPr>
              <p:cNvSpPr txBox="1"/>
              <p:nvPr/>
            </p:nvSpPr>
            <p:spPr>
              <a:xfrm rot="16200000">
                <a:off x="176514" y="2113121"/>
                <a:ext cx="1922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6392E6-B504-4F52-8708-320E36639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6514" y="2113121"/>
                <a:ext cx="192297" cy="276999"/>
              </a:xfrm>
              <a:prstGeom prst="rect">
                <a:avLst/>
              </a:prstGeom>
              <a:blipFill>
                <a:blip r:embed="rId5"/>
                <a:stretch>
                  <a:fillRect t="-22581" r="-11111" b="-290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D4B079-0EAE-4597-8F52-C5CF2D3E50A6}"/>
                  </a:ext>
                </a:extLst>
              </p:cNvPr>
              <p:cNvSpPr txBox="1"/>
              <p:nvPr/>
            </p:nvSpPr>
            <p:spPr>
              <a:xfrm>
                <a:off x="1382205" y="3134967"/>
                <a:ext cx="56432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D4B079-0EAE-4597-8F52-C5CF2D3E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05" y="3134967"/>
                <a:ext cx="564322" cy="246221"/>
              </a:xfrm>
              <a:prstGeom prst="rect">
                <a:avLst/>
              </a:prstGeom>
              <a:blipFill>
                <a:blip r:embed="rId6"/>
                <a:stretch>
                  <a:fillRect l="-31522" t="-153659" r="-65217" b="-2439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BC3A1-95ED-4D7F-87ED-502D82E90CBB}"/>
                  </a:ext>
                </a:extLst>
              </p:cNvPr>
              <p:cNvSpPr txBox="1"/>
              <p:nvPr/>
            </p:nvSpPr>
            <p:spPr>
              <a:xfrm rot="16200000">
                <a:off x="33391" y="4218406"/>
                <a:ext cx="3456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BC3A1-95ED-4D7F-87ED-502D82E90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391" y="4218406"/>
                <a:ext cx="345672" cy="276999"/>
              </a:xfrm>
              <a:prstGeom prst="rect">
                <a:avLst/>
              </a:prstGeom>
              <a:blipFill>
                <a:blip r:embed="rId7"/>
                <a:stretch>
                  <a:fillRect r="-13043" b="-245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609CF-DC6F-42DB-A979-7AD6580AA1E4}"/>
                  </a:ext>
                </a:extLst>
              </p:cNvPr>
              <p:cNvSpPr txBox="1"/>
              <p:nvPr/>
            </p:nvSpPr>
            <p:spPr>
              <a:xfrm>
                <a:off x="1602844" y="5429288"/>
                <a:ext cx="2065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609CF-DC6F-42DB-A979-7AD6580AA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44" y="5429288"/>
                <a:ext cx="206595" cy="246221"/>
              </a:xfrm>
              <a:prstGeom prst="rect">
                <a:avLst/>
              </a:prstGeom>
              <a:blipFill>
                <a:blip r:embed="rId8"/>
                <a:stretch>
                  <a:fillRect l="-20588" r="-14706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EF072-9CF8-4363-BB4D-6C52C7A75C4D}"/>
                  </a:ext>
                </a:extLst>
              </p:cNvPr>
              <p:cNvSpPr txBox="1"/>
              <p:nvPr/>
            </p:nvSpPr>
            <p:spPr>
              <a:xfrm>
                <a:off x="7460726" y="1970806"/>
                <a:ext cx="84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EF072-9CF8-4363-BB4D-6C52C7A7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6" y="1970806"/>
                <a:ext cx="8472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4709D39-B9F4-4DFF-9319-91848D9D220D}"/>
              </a:ext>
            </a:extLst>
          </p:cNvPr>
          <p:cNvSpPr/>
          <p:nvPr/>
        </p:nvSpPr>
        <p:spPr>
          <a:xfrm>
            <a:off x="3851920" y="1225920"/>
            <a:ext cx="554526" cy="371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06B2EB2D-AD86-4164-910D-53537EAD5E38}"/>
                  </a:ext>
                </a:extLst>
              </p:cNvPr>
              <p:cNvSpPr/>
              <p:nvPr/>
            </p:nvSpPr>
            <p:spPr>
              <a:xfrm>
                <a:off x="2905843" y="2802671"/>
                <a:ext cx="1441158" cy="1223425"/>
              </a:xfrm>
              <a:prstGeom prst="rightArrow">
                <a:avLst>
                  <a:gd name="adj1" fmla="val 63123"/>
                  <a:gd name="adj2" fmla="val 1654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06B2EB2D-AD86-4164-910D-53537EAD5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43" y="2802671"/>
                <a:ext cx="1441158" cy="1223425"/>
              </a:xfrm>
              <a:prstGeom prst="rightArrow">
                <a:avLst>
                  <a:gd name="adj1" fmla="val 63123"/>
                  <a:gd name="adj2" fmla="val 16543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10175E-31F8-476F-854F-F468189E4CE2}"/>
                  </a:ext>
                </a:extLst>
              </p:cNvPr>
              <p:cNvSpPr txBox="1"/>
              <p:nvPr/>
            </p:nvSpPr>
            <p:spPr>
              <a:xfrm>
                <a:off x="6372200" y="5011622"/>
                <a:ext cx="56432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10175E-31F8-476F-854F-F468189E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11622"/>
                <a:ext cx="564322" cy="246221"/>
              </a:xfrm>
              <a:prstGeom prst="rect">
                <a:avLst/>
              </a:prstGeom>
              <a:blipFill>
                <a:blip r:embed="rId11"/>
                <a:stretch>
                  <a:fillRect l="-30108" t="-153659" r="-64516" b="-2439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33339F-18CE-480E-A162-DB2A9312B39D}"/>
              </a:ext>
            </a:extLst>
          </p:cNvPr>
          <p:cNvCxnSpPr>
            <a:cxnSpLocks/>
          </p:cNvCxnSpPr>
          <p:nvPr/>
        </p:nvCxnSpPr>
        <p:spPr>
          <a:xfrm flipV="1">
            <a:off x="1703110" y="3577580"/>
            <a:ext cx="0" cy="17281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48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Undulator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11119-2DD1-494C-AD4B-4255553D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12" y="984631"/>
            <a:ext cx="4896544" cy="3788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7F8B36-17EE-4C1B-B04B-6D8BAEEC4DE7}"/>
              </a:ext>
            </a:extLst>
          </p:cNvPr>
          <p:cNvSpPr txBox="1"/>
          <p:nvPr/>
        </p:nvSpPr>
        <p:spPr>
          <a:xfrm>
            <a:off x="3007544" y="15905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endParaRPr lang="fr-F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146088-97EC-4C72-8649-85E8A0119E8E}"/>
              </a:ext>
            </a:extLst>
          </p:cNvPr>
          <p:cNvSpPr txBox="1"/>
          <p:nvPr/>
        </p:nvSpPr>
        <p:spPr>
          <a:xfrm>
            <a:off x="3635896" y="7729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endParaRPr lang="fr-FR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C0931-CDFB-4B8F-8332-2F43EA3816D6}"/>
              </a:ext>
            </a:extLst>
          </p:cNvPr>
          <p:cNvSpPr txBox="1"/>
          <p:nvPr/>
        </p:nvSpPr>
        <p:spPr>
          <a:xfrm>
            <a:off x="4338018" y="7548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  <a:endParaRPr lang="fr-FR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22A93B-89A0-4F50-A331-C32BB697252F}"/>
              </a:ext>
            </a:extLst>
          </p:cNvPr>
          <p:cNvSpPr txBox="1"/>
          <p:nvPr/>
        </p:nvSpPr>
        <p:spPr>
          <a:xfrm>
            <a:off x="5067231" y="13321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</a:t>
            </a:r>
            <a:endParaRPr lang="fr-FR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9378F0-BCB7-4EAB-AE16-ADD93D593AC1}"/>
              </a:ext>
            </a:extLst>
          </p:cNvPr>
          <p:cNvSpPr txBox="1"/>
          <p:nvPr/>
        </p:nvSpPr>
        <p:spPr>
          <a:xfrm>
            <a:off x="5688738" y="18493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  <a:endParaRPr lang="fr-FR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2C85E6-87E5-4B02-8603-0011B8D81076}"/>
              </a:ext>
            </a:extLst>
          </p:cNvPr>
          <p:cNvSpPr txBox="1"/>
          <p:nvPr/>
        </p:nvSpPr>
        <p:spPr>
          <a:xfrm rot="16200000">
            <a:off x="645384" y="2586333"/>
            <a:ext cx="2707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54C797-4070-418B-9C0B-5E010A84A04D}"/>
              </a:ext>
            </a:extLst>
          </p:cNvPr>
          <p:cNvSpPr txBox="1"/>
          <p:nvPr/>
        </p:nvSpPr>
        <p:spPr>
          <a:xfrm>
            <a:off x="3698202" y="4509035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3B9147-220F-499D-9D2D-911D0A5ADBD0}"/>
              </a:ext>
            </a:extLst>
          </p:cNvPr>
          <p:cNvSpPr/>
          <p:nvPr/>
        </p:nvSpPr>
        <p:spPr>
          <a:xfrm>
            <a:off x="6372200" y="4369668"/>
            <a:ext cx="432048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DC7951EF-B3B3-46B0-8659-5FBCB037A1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2D7149-96C8-42EC-AD56-16D97DEC9EF5}"/>
                  </a:ext>
                </a:extLst>
              </p:cNvPr>
              <p:cNvSpPr txBox="1"/>
              <p:nvPr/>
            </p:nvSpPr>
            <p:spPr>
              <a:xfrm>
                <a:off x="1547664" y="4968905"/>
                <a:ext cx="6807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on-axis, filament beam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2D7149-96C8-42EC-AD56-16D97DEC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968905"/>
                <a:ext cx="6807057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496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53569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Spectral flux through slits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B04DB5-801B-43CE-9FD9-5C88D3B6F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5" t="-3041" r="18116" b="-21961"/>
          <a:stretch/>
        </p:blipFill>
        <p:spPr>
          <a:xfrm>
            <a:off x="611560" y="1726990"/>
            <a:ext cx="2952328" cy="209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8DDFB7-2B12-455E-A948-3D740CC2BD18}"/>
              </a:ext>
            </a:extLst>
          </p:cNvPr>
          <p:cNvSpPr/>
          <p:nvPr/>
        </p:nvSpPr>
        <p:spPr>
          <a:xfrm>
            <a:off x="5076056" y="1075527"/>
            <a:ext cx="864096" cy="1512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B5319D-83A5-4CB1-A660-C0F6BF20E66B}"/>
              </a:ext>
            </a:extLst>
          </p:cNvPr>
          <p:cNvSpPr/>
          <p:nvPr/>
        </p:nvSpPr>
        <p:spPr>
          <a:xfrm>
            <a:off x="5368280" y="1429680"/>
            <a:ext cx="279648" cy="80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BB153-9224-41AB-A9BB-EEEDCF513521}"/>
              </a:ext>
            </a:extLst>
          </p:cNvPr>
          <p:cNvCxnSpPr>
            <a:cxnSpLocks/>
          </p:cNvCxnSpPr>
          <p:nvPr/>
        </p:nvCxnSpPr>
        <p:spPr>
          <a:xfrm>
            <a:off x="2267744" y="1826284"/>
            <a:ext cx="331656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D5B8D8-D4FA-47F5-BB27-7D61C95396BC}"/>
                  </a:ext>
                </a:extLst>
              </p:cNvPr>
              <p:cNvSpPr/>
              <p:nvPr/>
            </p:nvSpPr>
            <p:spPr>
              <a:xfrm>
                <a:off x="6681688" y="1466121"/>
                <a:ext cx="1745285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D5B8D8-D4FA-47F5-BB27-7D61C9539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688" y="1466121"/>
                <a:ext cx="174528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C84411-F90E-4BB2-A370-CF4AC10C15BC}"/>
              </a:ext>
            </a:extLst>
          </p:cNvPr>
          <p:cNvCxnSpPr>
            <a:cxnSpLocks/>
          </p:cNvCxnSpPr>
          <p:nvPr/>
        </p:nvCxnSpPr>
        <p:spPr>
          <a:xfrm>
            <a:off x="6012160" y="1826284"/>
            <a:ext cx="637282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A1A6B0-3DCB-423B-843B-0B221E353FF4}"/>
              </a:ext>
            </a:extLst>
          </p:cNvPr>
          <p:cNvGrpSpPr/>
          <p:nvPr/>
        </p:nvGrpSpPr>
        <p:grpSpPr>
          <a:xfrm>
            <a:off x="2339752" y="812326"/>
            <a:ext cx="6863906" cy="965054"/>
            <a:chOff x="2339752" y="812326"/>
            <a:chExt cx="6863906" cy="9650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CF05FA-AAC6-44D1-A261-C707CEF34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752" y="1498600"/>
              <a:ext cx="3203798" cy="2787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5B40E-2970-4B00-8694-D081B7A91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1118" y="1346200"/>
              <a:ext cx="656382" cy="7931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9208DF5-EF9F-43D9-824F-A9F1F7F6869B}"/>
                    </a:ext>
                  </a:extLst>
                </p:cNvPr>
                <p:cNvSpPr/>
                <p:nvPr/>
              </p:nvSpPr>
              <p:spPr>
                <a:xfrm>
                  <a:off x="6691560" y="812326"/>
                  <a:ext cx="2512098" cy="720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9208DF5-EF9F-43D9-824F-A9F1F7F686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560" y="812326"/>
                  <a:ext cx="2512098" cy="7203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462B05B-BA73-41C5-91FD-43D6A2D4E1BD}"/>
              </a:ext>
            </a:extLst>
          </p:cNvPr>
          <p:cNvSpPr txBox="1"/>
          <p:nvPr/>
        </p:nvSpPr>
        <p:spPr>
          <a:xfrm>
            <a:off x="5197762" y="221077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432032-7FB3-4599-9039-87B2DD93441D}"/>
              </a:ext>
            </a:extLst>
          </p:cNvPr>
          <p:cNvSpPr txBox="1"/>
          <p:nvPr/>
        </p:nvSpPr>
        <p:spPr>
          <a:xfrm>
            <a:off x="4843685" y="263659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Off-axis photons have lower energy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broadens the spectrum peaks!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DF75BB-5380-441F-8B5D-5CB9E394D874}"/>
              </a:ext>
            </a:extLst>
          </p:cNvPr>
          <p:cNvGrpSpPr/>
          <p:nvPr/>
        </p:nvGrpSpPr>
        <p:grpSpPr>
          <a:xfrm>
            <a:off x="323528" y="3215115"/>
            <a:ext cx="8820472" cy="2499885"/>
            <a:chOff x="323528" y="3215115"/>
            <a:chExt cx="8820472" cy="249988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D570D7A-B554-4C85-9579-93336C45C78D}"/>
                </a:ext>
              </a:extLst>
            </p:cNvPr>
            <p:cNvGrpSpPr/>
            <p:nvPr/>
          </p:nvGrpSpPr>
          <p:grpSpPr>
            <a:xfrm>
              <a:off x="323528" y="3215115"/>
              <a:ext cx="3296023" cy="2446025"/>
              <a:chOff x="630001" y="3215115"/>
              <a:chExt cx="3296023" cy="244602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BECFD63-5722-40EB-A815-7958F3549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417" y="3282930"/>
                <a:ext cx="3074035" cy="2378210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E68BF4-891A-4B8D-B0D0-59393ACA853B}"/>
                  </a:ext>
                </a:extLst>
              </p:cNvPr>
              <p:cNvSpPr/>
              <p:nvPr/>
            </p:nvSpPr>
            <p:spPr>
              <a:xfrm>
                <a:off x="630001" y="3215115"/>
                <a:ext cx="629631" cy="2234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009165E-0073-4643-B7AE-891E2B6EA530}"/>
                  </a:ext>
                </a:extLst>
              </p:cNvPr>
              <p:cNvSpPr/>
              <p:nvPr/>
            </p:nvSpPr>
            <p:spPr>
              <a:xfrm>
                <a:off x="851989" y="5364607"/>
                <a:ext cx="3074035" cy="2965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19ACCFA-DA30-4772-B4FE-52F70C7EADA0}"/>
                </a:ext>
              </a:extLst>
            </p:cNvPr>
            <p:cNvGrpSpPr/>
            <p:nvPr/>
          </p:nvGrpSpPr>
          <p:grpSpPr>
            <a:xfrm>
              <a:off x="5742569" y="3311494"/>
              <a:ext cx="3401431" cy="2403506"/>
              <a:chOff x="5742569" y="3311494"/>
              <a:chExt cx="3401431" cy="240350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259E489-4038-4B11-924A-942238D86B7A}"/>
                  </a:ext>
                </a:extLst>
              </p:cNvPr>
              <p:cNvSpPr/>
              <p:nvPr/>
            </p:nvSpPr>
            <p:spPr>
              <a:xfrm>
                <a:off x="6516216" y="4623146"/>
                <a:ext cx="2627784" cy="10918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FA9DF10-55A8-43CA-9076-FFDDA4340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7645" y="3311494"/>
                <a:ext cx="2858011" cy="2378817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1D82F-7E54-4C5B-AC0C-A12EDEAB5551}"/>
                  </a:ext>
                </a:extLst>
              </p:cNvPr>
              <p:cNvSpPr/>
              <p:nvPr/>
            </p:nvSpPr>
            <p:spPr>
              <a:xfrm>
                <a:off x="5742569" y="3361556"/>
                <a:ext cx="629631" cy="2234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CB67589-73B4-4AD1-893A-043BEDFBE6F9}"/>
                  </a:ext>
                </a:extLst>
              </p:cNvPr>
              <p:cNvSpPr/>
              <p:nvPr/>
            </p:nvSpPr>
            <p:spPr>
              <a:xfrm>
                <a:off x="5953506" y="5418479"/>
                <a:ext cx="3074035" cy="2965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489DA6E0-D67D-45DC-9918-1D774F226D30}"/>
                </a:ext>
              </a:extLst>
            </p:cNvPr>
            <p:cNvSpPr/>
            <p:nvPr/>
          </p:nvSpPr>
          <p:spPr>
            <a:xfrm>
              <a:off x="4067944" y="4081636"/>
              <a:ext cx="1300336" cy="64632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9D6D3F-F936-441E-8C2A-C9147DEFEF6C}"/>
                </a:ext>
              </a:extLst>
            </p:cNvPr>
            <p:cNvSpPr txBox="1"/>
            <p:nvPr/>
          </p:nvSpPr>
          <p:spPr>
            <a:xfrm>
              <a:off x="3367030" y="3676075"/>
              <a:ext cx="2470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Integration on finite slits</a:t>
              </a:r>
              <a:endParaRPr lang="fr-F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988D253D-F0FD-405B-8E5E-664188BEE9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Spectral flux through slits – fundamental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8E4ADE-ABBE-49B5-8E59-539C9E0873E5}"/>
                  </a:ext>
                </a:extLst>
              </p:cNvPr>
              <p:cNvSpPr txBox="1"/>
              <p:nvPr/>
            </p:nvSpPr>
            <p:spPr>
              <a:xfrm>
                <a:off x="535921" y="5152232"/>
                <a:ext cx="6807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on-axis, filament beam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8E4ADE-ABBE-49B5-8E59-539C9E087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21" y="5152232"/>
                <a:ext cx="6807057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3B2DD-5643-4D81-8715-55461F4CC19F}"/>
              </a:ext>
            </a:extLst>
          </p:cNvPr>
          <p:cNvGrpSpPr/>
          <p:nvPr/>
        </p:nvGrpSpPr>
        <p:grpSpPr>
          <a:xfrm>
            <a:off x="590567" y="1201316"/>
            <a:ext cx="5117616" cy="4003919"/>
            <a:chOff x="1115616" y="1090475"/>
            <a:chExt cx="5117616" cy="40039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907155-5243-4679-BC57-82417E4BBC10}"/>
                </a:ext>
              </a:extLst>
            </p:cNvPr>
            <p:cNvGrpSpPr/>
            <p:nvPr/>
          </p:nvGrpSpPr>
          <p:grpSpPr>
            <a:xfrm>
              <a:off x="1115616" y="1090475"/>
              <a:ext cx="4680520" cy="4003919"/>
              <a:chOff x="1763688" y="1090475"/>
              <a:chExt cx="4680520" cy="400391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548E63-8EC6-4480-8BA2-8FA2490D0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3688" y="1090475"/>
                <a:ext cx="4680520" cy="3895751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063446-E2E9-498C-A62C-7BCEA8053761}"/>
                  </a:ext>
                </a:extLst>
              </p:cNvPr>
              <p:cNvSpPr txBox="1"/>
              <p:nvPr/>
            </p:nvSpPr>
            <p:spPr>
              <a:xfrm rot="16200000">
                <a:off x="645893" y="2751162"/>
                <a:ext cx="288192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br>
                  <a:rPr lang="en-US" dirty="0"/>
                </a:br>
                <a:r>
                  <a:rPr lang="en-US" dirty="0"/>
                  <a:t>Photon flux (ph/s/0.1</a:t>
                </a:r>
                <a:r>
                  <a:rPr lang="fr-FR" dirty="0"/>
                  <a:t>%</a:t>
                </a:r>
                <a:r>
                  <a:rPr lang="en-US" dirty="0"/>
                  <a:t>bw)</a:t>
                </a:r>
                <a:endParaRPr lang="fr-FR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F561EB-AD20-4FA8-8064-99FF319B7BC7}"/>
                  </a:ext>
                </a:extLst>
              </p:cNvPr>
              <p:cNvSpPr txBox="1"/>
              <p:nvPr/>
            </p:nvSpPr>
            <p:spPr>
              <a:xfrm>
                <a:off x="3421685" y="4725062"/>
                <a:ext cx="21852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Photon energy (eV)</a:t>
                </a:r>
                <a:endParaRPr lang="fr-FR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C96DB5-D941-435F-BED1-5D5B771F9D31}"/>
                </a:ext>
              </a:extLst>
            </p:cNvPr>
            <p:cNvSpPr/>
            <p:nvPr/>
          </p:nvSpPr>
          <p:spPr>
            <a:xfrm>
              <a:off x="5868144" y="4515290"/>
              <a:ext cx="365088" cy="286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ECA80A-28F2-4B58-B9E4-7E750867DD6F}"/>
                    </a:ext>
                  </a:extLst>
                </p:cNvPr>
                <p:cNvSpPr txBox="1"/>
                <p:nvPr/>
              </p:nvSpPr>
              <p:spPr>
                <a:xfrm>
                  <a:off x="2333428" y="1969174"/>
                  <a:ext cx="8803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ECA80A-28F2-4B58-B9E4-7E750867DD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3428" y="1969174"/>
                  <a:ext cx="88036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556" r="-5556" b="-304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CDCF4D0-7A39-44AC-A928-BAD1543FA768}"/>
                    </a:ext>
                  </a:extLst>
                </p:cNvPr>
                <p:cNvSpPr txBox="1"/>
                <p:nvPr/>
              </p:nvSpPr>
              <p:spPr>
                <a:xfrm>
                  <a:off x="3304930" y="2292339"/>
                  <a:ext cx="368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CDCF4D0-7A39-44AC-A928-BAD1543FA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930" y="2292339"/>
                  <a:ext cx="36869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333" r="-15000"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861129D-BC43-4923-A73E-706AB02812CB}"/>
                    </a:ext>
                  </a:extLst>
                </p:cNvPr>
                <p:cNvSpPr txBox="1"/>
                <p:nvPr/>
              </p:nvSpPr>
              <p:spPr>
                <a:xfrm>
                  <a:off x="3867829" y="2501524"/>
                  <a:ext cx="496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861129D-BC43-4923-A73E-706AB0281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829" y="2501524"/>
                  <a:ext cx="49693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537" r="-10976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A639B7-79AA-4B00-BFE0-4697811DFDE5}"/>
                    </a:ext>
                  </a:extLst>
                </p:cNvPr>
                <p:cNvSpPr txBox="1"/>
                <p:nvPr/>
              </p:nvSpPr>
              <p:spPr>
                <a:xfrm>
                  <a:off x="4710361" y="3275843"/>
                  <a:ext cx="368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A639B7-79AA-4B00-BFE0-4697811DF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361" y="3275843"/>
                  <a:ext cx="36869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000" r="-13333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E1E223-3F8F-485E-B68D-793CAD0846A4}"/>
              </a:ext>
            </a:extLst>
          </p:cNvPr>
          <p:cNvGrpSpPr/>
          <p:nvPr/>
        </p:nvGrpSpPr>
        <p:grpSpPr>
          <a:xfrm>
            <a:off x="6012160" y="1689287"/>
            <a:ext cx="2560912" cy="1458302"/>
            <a:chOff x="6012160" y="1689287"/>
            <a:chExt cx="2560912" cy="145830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AED98D6-6146-4BF8-981F-73271BBC794F}"/>
                </a:ext>
              </a:extLst>
            </p:cNvPr>
            <p:cNvSpPr/>
            <p:nvPr/>
          </p:nvSpPr>
          <p:spPr>
            <a:xfrm>
              <a:off x="7708976" y="1817306"/>
              <a:ext cx="864096" cy="905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70EDB37-EECF-444C-B43A-D138CED3F19A}"/>
                </a:ext>
              </a:extLst>
            </p:cNvPr>
            <p:cNvSpPr/>
            <p:nvPr/>
          </p:nvSpPr>
          <p:spPr>
            <a:xfrm>
              <a:off x="7955120" y="2080015"/>
              <a:ext cx="371809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9525E1-3DD7-40D1-890D-B561E1562909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2239631"/>
              <a:ext cx="1942960" cy="16354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9D095A-0C3B-4710-9C1A-F5BED0ED9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2080015"/>
              <a:ext cx="1942960" cy="15961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14DE1799-9223-4056-A801-E4E93D1E160B}"/>
                </a:ext>
              </a:extLst>
            </p:cNvPr>
            <p:cNvSpPr/>
            <p:nvPr/>
          </p:nvSpPr>
          <p:spPr>
            <a:xfrm rot="2748145">
              <a:off x="6234725" y="1782431"/>
              <a:ext cx="914400" cy="914400"/>
            </a:xfrm>
            <a:prstGeom prst="arc">
              <a:avLst>
                <a:gd name="adj1" fmla="val 18124188"/>
                <a:gd name="adj2" fmla="val 1970638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AEE78BA5-39EA-474B-B31A-8766DAB61B7F}"/>
                </a:ext>
              </a:extLst>
            </p:cNvPr>
            <p:cNvSpPr/>
            <p:nvPr/>
          </p:nvSpPr>
          <p:spPr>
            <a:xfrm rot="2748145">
              <a:off x="6231906" y="1782432"/>
              <a:ext cx="914400" cy="914400"/>
            </a:xfrm>
            <a:prstGeom prst="arc">
              <a:avLst>
                <a:gd name="adj1" fmla="val 14681922"/>
                <a:gd name="adj2" fmla="val 18162826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23E0EB6B-2FF0-42F2-87D2-E0C27E628134}"/>
                </a:ext>
              </a:extLst>
            </p:cNvPr>
            <p:cNvSpPr/>
            <p:nvPr/>
          </p:nvSpPr>
          <p:spPr>
            <a:xfrm rot="18851855" flipV="1">
              <a:off x="6239264" y="1793007"/>
              <a:ext cx="914400" cy="914400"/>
            </a:xfrm>
            <a:prstGeom prst="arc">
              <a:avLst>
                <a:gd name="adj1" fmla="val 16873177"/>
                <a:gd name="adj2" fmla="val 18162826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A7DDAE-ABC6-4D03-87C0-AFA210086437}"/>
                    </a:ext>
                  </a:extLst>
                </p:cNvPr>
                <p:cNvSpPr txBox="1"/>
                <p:nvPr/>
              </p:nvSpPr>
              <p:spPr>
                <a:xfrm>
                  <a:off x="7100440" y="1689287"/>
                  <a:ext cx="3289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A7DDAE-ABC6-4D03-87C0-AFA210086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440" y="1689287"/>
                  <a:ext cx="32893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11111"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2469C6-28DA-40C3-ACB9-9D530F92EE03}"/>
                </a:ext>
              </a:extLst>
            </p:cNvPr>
            <p:cNvSpPr txBox="1"/>
            <p:nvPr/>
          </p:nvSpPr>
          <p:spPr>
            <a:xfrm>
              <a:off x="6650347" y="2778257"/>
              <a:ext cx="178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Angular aperture</a:t>
              </a:r>
              <a:endParaRPr lang="fr-F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338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Undulators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96044"/>
          </a:xfrm>
        </p:spPr>
        <p:txBody>
          <a:bodyPr/>
          <a:lstStyle/>
          <a:p>
            <a:r>
              <a:rPr lang="en-US" dirty="0">
                <a:ea typeface="Cambria Math" panose="02040503050406030204" pitchFamily="18" charset="0"/>
              </a:rPr>
              <a:t>Radiation patern at resonance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8B3FB2-FDA2-42F3-8656-C7E077CE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839"/>
            <a:ext cx="3939912" cy="260313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394CD-1EED-4824-8CB9-EF0FA03B60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B7609-2751-4278-9508-75583B7D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38" y="1073432"/>
            <a:ext cx="5088962" cy="40638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71E1CC3-6FA6-4352-B86B-EBD53E6589ED}"/>
              </a:ext>
            </a:extLst>
          </p:cNvPr>
          <p:cNvSpPr txBox="1"/>
          <p:nvPr/>
        </p:nvSpPr>
        <p:spPr>
          <a:xfrm>
            <a:off x="1208512" y="4045309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AADE6-CCFD-4F90-B9A2-273E332C7A29}"/>
              </a:ext>
            </a:extLst>
          </p:cNvPr>
          <p:cNvSpPr txBox="1"/>
          <p:nvPr/>
        </p:nvSpPr>
        <p:spPr>
          <a:xfrm rot="16200000">
            <a:off x="-1147062" y="2534335"/>
            <a:ext cx="28819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2853A-7E3D-4E87-AD1C-BB645DF427B5}"/>
              </a:ext>
            </a:extLst>
          </p:cNvPr>
          <p:cNvSpPr txBox="1"/>
          <p:nvPr/>
        </p:nvSpPr>
        <p:spPr>
          <a:xfrm>
            <a:off x="4138999" y="917134"/>
            <a:ext cx="50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 at the 3</a:t>
            </a:r>
            <a:r>
              <a:rPr lang="en-US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harmonic resonace wavelength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AA5A9E-6E2B-4E35-8FE1-1CB467466C5E}"/>
              </a:ext>
            </a:extLst>
          </p:cNvPr>
          <p:cNvGrpSpPr/>
          <p:nvPr/>
        </p:nvGrpSpPr>
        <p:grpSpPr>
          <a:xfrm>
            <a:off x="1331640" y="1899645"/>
            <a:ext cx="6915332" cy="1227070"/>
            <a:chOff x="1331640" y="1899645"/>
            <a:chExt cx="6915332" cy="122707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E5B9B5-F709-483A-93E1-A7E2C1429DAD}"/>
                </a:ext>
              </a:extLst>
            </p:cNvPr>
            <p:cNvGrpSpPr/>
            <p:nvPr/>
          </p:nvGrpSpPr>
          <p:grpSpPr>
            <a:xfrm>
              <a:off x="1331640" y="1899645"/>
              <a:ext cx="5237727" cy="957855"/>
              <a:chOff x="1331640" y="1899645"/>
              <a:chExt cx="5237727" cy="9578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12420E7-083E-4290-89E3-8839BC7461A0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640" y="1899645"/>
                    <a:ext cx="29969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12420E7-083E-4290-89E3-8839BC746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640" y="1899645"/>
                    <a:ext cx="29969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000" r="-4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7A3BE8A-D676-4E30-9FD9-2F8314600383}"/>
                      </a:ext>
                    </a:extLst>
                  </p:cNvPr>
                  <p:cNvSpPr txBox="1"/>
                  <p:nvPr/>
                </p:nvSpPr>
                <p:spPr>
                  <a:xfrm>
                    <a:off x="6269670" y="2580501"/>
                    <a:ext cx="29969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7A3BE8A-D676-4E30-9FD9-2F83146003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670" y="2580501"/>
                    <a:ext cx="29969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000" r="-4000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3F9F2E3-1E78-41B0-8C9F-ADE35F07C5C2}"/>
                    </a:ext>
                  </a:extLst>
                </p:cNvPr>
                <p:cNvSpPr/>
                <p:nvPr/>
              </p:nvSpPr>
              <p:spPr>
                <a:xfrm>
                  <a:off x="6651022" y="2546043"/>
                  <a:ext cx="1595950" cy="580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3F9F2E3-1E78-41B0-8C9F-ADE35F07C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022" y="2546043"/>
                  <a:ext cx="1595950" cy="5806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B65DEF-F7FB-4629-A413-3AA631930A69}"/>
              </a:ext>
            </a:extLst>
          </p:cNvPr>
          <p:cNvGrpSpPr/>
          <p:nvPr/>
        </p:nvGrpSpPr>
        <p:grpSpPr>
          <a:xfrm>
            <a:off x="1576434" y="1793460"/>
            <a:ext cx="6771027" cy="1856128"/>
            <a:chOff x="1576434" y="1793460"/>
            <a:chExt cx="6771027" cy="1856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53825E-0761-4D32-917F-3DD220FF6C87}"/>
                    </a:ext>
                  </a:extLst>
                </p:cNvPr>
                <p:cNvSpPr txBox="1"/>
                <p:nvPr/>
              </p:nvSpPr>
              <p:spPr>
                <a:xfrm>
                  <a:off x="1576434" y="2306739"/>
                  <a:ext cx="2996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53825E-0761-4D32-917F-3DD220FF6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434" y="2306739"/>
                  <a:ext cx="29969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367" r="-4082"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A619B9C-F587-4A7E-8FCE-8F195E12FCAA}"/>
                    </a:ext>
                  </a:extLst>
                </p:cNvPr>
                <p:cNvSpPr txBox="1"/>
                <p:nvPr/>
              </p:nvSpPr>
              <p:spPr>
                <a:xfrm>
                  <a:off x="5588781" y="2097133"/>
                  <a:ext cx="2996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A619B9C-F587-4A7E-8FCE-8F195E12F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781" y="2097133"/>
                  <a:ext cx="29969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367" r="-4082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34A101-976F-4D30-8DA2-B8B0AC4FFA62}"/>
                </a:ext>
              </a:extLst>
            </p:cNvPr>
            <p:cNvSpPr/>
            <p:nvPr/>
          </p:nvSpPr>
          <p:spPr>
            <a:xfrm>
              <a:off x="5639122" y="2065412"/>
              <a:ext cx="1958516" cy="1584176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FC5B2B5-ECC7-424F-A864-D87F6215026E}"/>
                    </a:ext>
                  </a:extLst>
                </p:cNvPr>
                <p:cNvSpPr/>
                <p:nvPr/>
              </p:nvSpPr>
              <p:spPr>
                <a:xfrm>
                  <a:off x="6048306" y="1793460"/>
                  <a:ext cx="2299155" cy="580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FC5B2B5-ECC7-424F-A864-D87F62150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306" y="1793460"/>
                  <a:ext cx="2299155" cy="5806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928291-5EBC-49D0-A91D-FCBBEA307540}"/>
              </a:ext>
            </a:extLst>
          </p:cNvPr>
          <p:cNvGrpSpPr/>
          <p:nvPr/>
        </p:nvGrpSpPr>
        <p:grpSpPr>
          <a:xfrm>
            <a:off x="1876131" y="1332181"/>
            <a:ext cx="6154396" cy="2668155"/>
            <a:chOff x="1876131" y="1332181"/>
            <a:chExt cx="6154396" cy="26681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B1D37A-AC73-460E-A2A9-86CB46C087A5}"/>
                </a:ext>
              </a:extLst>
            </p:cNvPr>
            <p:cNvGrpSpPr/>
            <p:nvPr/>
          </p:nvGrpSpPr>
          <p:grpSpPr>
            <a:xfrm>
              <a:off x="1876131" y="1714664"/>
              <a:ext cx="6154396" cy="2285672"/>
              <a:chOff x="1876131" y="1714664"/>
              <a:chExt cx="6154396" cy="2285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D88605E-06AF-4F80-A6D7-5F48F1AC865F}"/>
                      </a:ext>
                    </a:extLst>
                  </p:cNvPr>
                  <p:cNvSpPr txBox="1"/>
                  <p:nvPr/>
                </p:nvSpPr>
                <p:spPr>
                  <a:xfrm>
                    <a:off x="1876131" y="2583738"/>
                    <a:ext cx="29969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D88605E-06AF-4F80-A6D7-5F48F1AC86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6131" y="2583738"/>
                    <a:ext cx="299697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367" r="-61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EF488D6-0A3D-467E-BAF8-C1BA43209A40}"/>
                      </a:ext>
                    </a:extLst>
                  </p:cNvPr>
                  <p:cNvSpPr txBox="1"/>
                  <p:nvPr/>
                </p:nvSpPr>
                <p:spPr>
                  <a:xfrm>
                    <a:off x="5339425" y="1761145"/>
                    <a:ext cx="29969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EF488D6-0A3D-467E-BAF8-C1BA43209A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9425" y="1761145"/>
                    <a:ext cx="299697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367" r="-61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FF98269-5399-4659-B9FF-F54942FA3930}"/>
                  </a:ext>
                </a:extLst>
              </p:cNvPr>
              <p:cNvSpPr/>
              <p:nvPr/>
            </p:nvSpPr>
            <p:spPr>
              <a:xfrm>
                <a:off x="5206232" y="1714664"/>
                <a:ext cx="2824295" cy="228567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2B4D77B-267C-4E4D-B0D5-9B19EEF51035}"/>
                    </a:ext>
                  </a:extLst>
                </p:cNvPr>
                <p:cNvSpPr/>
                <p:nvPr/>
              </p:nvSpPr>
              <p:spPr>
                <a:xfrm>
                  <a:off x="5583668" y="1332181"/>
                  <a:ext cx="2333844" cy="580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2B4D77B-267C-4E4D-B0D5-9B19EEF510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668" y="1332181"/>
                  <a:ext cx="2333844" cy="5806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01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/>
              <p:nvPr/>
            </p:nvSpPr>
            <p:spPr>
              <a:xfrm>
                <a:off x="1504387" y="1417340"/>
                <a:ext cx="662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1417340"/>
                <a:ext cx="662617" cy="276999"/>
              </a:xfrm>
              <a:prstGeom prst="rect">
                <a:avLst/>
              </a:prstGeom>
              <a:blipFill>
                <a:blip r:embed="rId3"/>
                <a:stretch>
                  <a:fillRect l="-7407" r="-7407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6D3430-6051-4856-9A27-9D3058189423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6D3430-6051-4856-9A27-9D305818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1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/>
              <p:nvPr/>
            </p:nvSpPr>
            <p:spPr>
              <a:xfrm>
                <a:off x="1504387" y="1417340"/>
                <a:ext cx="967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1417340"/>
                <a:ext cx="967188" cy="276999"/>
              </a:xfrm>
              <a:prstGeom prst="rect">
                <a:avLst/>
              </a:prstGeom>
              <a:blipFill>
                <a:blip r:embed="rId3"/>
                <a:stretch>
                  <a:fillRect l="-5063" r="-5696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7D011-C3CE-4C6B-9C50-C4D5FDB975A0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7D011-C3CE-4C6B-9C50-C4D5FDB97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454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/>
              <p:nvPr/>
            </p:nvSpPr>
            <p:spPr>
              <a:xfrm>
                <a:off x="1504387" y="1417340"/>
                <a:ext cx="838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1417340"/>
                <a:ext cx="838948" cy="276999"/>
              </a:xfrm>
              <a:prstGeom prst="rect">
                <a:avLst/>
              </a:prstGeom>
              <a:blipFill>
                <a:blip r:embed="rId3"/>
                <a:stretch>
                  <a:fillRect l="-5839" r="-6569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E1BAA6-8D35-423B-8A34-38B8460A0156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E1BAA6-8D35-423B-8A34-38B8460A0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92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fr-FR" dirty="0"/>
              <a:t>Introduction to synchrotron radiation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E511A07-1222-4EDC-A54C-FF44A5EE7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661224" cy="4331980"/>
          </a:xfrm>
        </p:spPr>
        <p:txBody>
          <a:bodyPr/>
          <a:lstStyle/>
          <a:p>
            <a:r>
              <a:rPr lang="en-US" dirty="0"/>
              <a:t>What is synchrotron radiation?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Electromagnetic</a:t>
            </a:r>
            <a:r>
              <a:rPr lang="en-US" b="0" dirty="0">
                <a:solidFill>
                  <a:schemeClr val="tx1"/>
                </a:solidFill>
              </a:rPr>
              <a:t>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Emitted by </a:t>
            </a:r>
            <a:r>
              <a:rPr lang="en-US" dirty="0">
                <a:solidFill>
                  <a:schemeClr val="tx1"/>
                </a:solidFill>
              </a:rPr>
              <a:t>relativistic charges</a:t>
            </a:r>
            <a:r>
              <a:rPr lang="en-US" b="0" dirty="0">
                <a:solidFill>
                  <a:schemeClr val="tx1"/>
                </a:solidFill>
              </a:rPr>
              <a:t> accelerated in a </a:t>
            </a:r>
            <a:r>
              <a:rPr lang="en-US" dirty="0">
                <a:solidFill>
                  <a:schemeClr val="tx1"/>
                </a:solidFill>
              </a:rPr>
              <a:t>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First observed with 70 MeV electrons on a </a:t>
            </a:r>
            <a:r>
              <a:rPr lang="en-US" dirty="0">
                <a:solidFill>
                  <a:schemeClr val="tx1"/>
                </a:solidFill>
              </a:rPr>
              <a:t>synchrotron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b="0" dirty="0">
                <a:solidFill>
                  <a:schemeClr val="tx1"/>
                </a:solidFill>
              </a:rPr>
              <a:t> in 1947, so its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synchrotron radiation is </a:t>
            </a:r>
            <a:r>
              <a:rPr lang="en-US" dirty="0">
                <a:solidFill>
                  <a:schemeClr val="tx1"/>
                </a:solidFill>
              </a:rPr>
              <a:t>collimated, </a:t>
            </a:r>
            <a:r>
              <a:rPr lang="en-US" b="0" dirty="0">
                <a:solidFill>
                  <a:schemeClr val="tx1"/>
                </a:solidFill>
              </a:rPr>
              <a:t>i.e. emitted in a narrow angle,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tangent</a:t>
            </a:r>
            <a:r>
              <a:rPr lang="en-US" b="0" dirty="0">
                <a:solidFill>
                  <a:schemeClr val="tx1"/>
                </a:solidFill>
              </a:rPr>
              <a:t> to the particle’s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It is a has a </a:t>
            </a:r>
            <a:r>
              <a:rPr lang="en-US" dirty="0">
                <a:solidFill>
                  <a:schemeClr val="tx1"/>
                </a:solidFill>
              </a:rPr>
              <a:t>high energy</a:t>
            </a:r>
            <a:r>
              <a:rPr lang="en-US" b="0" dirty="0">
                <a:solidFill>
                  <a:schemeClr val="tx1"/>
                </a:solidFill>
              </a:rPr>
              <a:t>, typically in the keV range and up to a few hundreds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of keV for bending magnet radiation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baseline="30000" dirty="0">
                <a:solidFill>
                  <a:schemeClr val="tx1"/>
                </a:solidFill>
              </a:rPr>
              <a:t>1</a:t>
            </a:r>
            <a:r>
              <a:rPr lang="fr-FR" sz="1600" b="0" dirty="0">
                <a:solidFill>
                  <a:schemeClr val="tx1"/>
                </a:solidFill>
              </a:rPr>
              <a:t>A synchrotron is an accelerator where the field of the magnets is synchronized with the acceleration of the particles.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8D776-1A4C-4EBF-80D2-31CB457438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</p:spTree>
    <p:extLst>
      <p:ext uri="{BB962C8B-B14F-4D97-AF65-F5344CB8AC3E}">
        <p14:creationId xmlns:p14="http://schemas.microsoft.com/office/powerpoint/2010/main" val="4126787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/>
              <p:nvPr/>
            </p:nvSpPr>
            <p:spPr>
              <a:xfrm>
                <a:off x="1504387" y="1417340"/>
                <a:ext cx="967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1417340"/>
                <a:ext cx="967188" cy="276999"/>
              </a:xfrm>
              <a:prstGeom prst="rect">
                <a:avLst/>
              </a:prstGeom>
              <a:blipFill>
                <a:blip r:embed="rId3"/>
                <a:stretch>
                  <a:fillRect l="-5063" r="-5696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8B9495-51F6-4F07-B233-DB7FAED812CF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8B9495-51F6-4F07-B233-DB7FAED8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295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/>
              <p:nvPr/>
            </p:nvSpPr>
            <p:spPr>
              <a:xfrm>
                <a:off x="1504387" y="1417340"/>
                <a:ext cx="662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87451B-4E13-44C7-80B1-B16DAA58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1417340"/>
                <a:ext cx="662617" cy="276999"/>
              </a:xfrm>
              <a:prstGeom prst="rect">
                <a:avLst/>
              </a:prstGeom>
              <a:blipFill>
                <a:blip r:embed="rId3"/>
                <a:stretch>
                  <a:fillRect l="-7407" r="-7407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D75154-D97E-4587-929C-747A6454B464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D75154-D97E-4587-929C-747A6454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88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curves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0EBE4-DC8D-478F-A704-F2849FA5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9" y="1215996"/>
            <a:ext cx="4317501" cy="359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24860-F190-4546-8C4C-157DC34C2376}"/>
              </a:ext>
            </a:extLst>
          </p:cNvPr>
          <p:cNvSpPr txBox="1"/>
          <p:nvPr/>
        </p:nvSpPr>
        <p:spPr>
          <a:xfrm>
            <a:off x="1835696" y="4589132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energy (keV)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01D2-37D0-40FA-B0D6-3BBB810CD08C}"/>
              </a:ext>
            </a:extLst>
          </p:cNvPr>
          <p:cNvSpPr/>
          <p:nvPr/>
        </p:nvSpPr>
        <p:spPr>
          <a:xfrm>
            <a:off x="4499992" y="43696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D119-3D59-41D0-9CC9-8AA83A811C81}"/>
              </a:ext>
            </a:extLst>
          </p:cNvPr>
          <p:cNvSpPr txBox="1"/>
          <p:nvPr/>
        </p:nvSpPr>
        <p:spPr>
          <a:xfrm rot="16200000">
            <a:off x="-918173" y="2717362"/>
            <a:ext cx="3096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 flux (ph/s/0.1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7F6650-F122-4151-B77B-572BC6037587}"/>
              </a:ext>
            </a:extLst>
          </p:cNvPr>
          <p:cNvSpPr/>
          <p:nvPr/>
        </p:nvSpPr>
        <p:spPr>
          <a:xfrm>
            <a:off x="1485900" y="1615310"/>
            <a:ext cx="594360" cy="598300"/>
          </a:xfrm>
          <a:custGeom>
            <a:avLst/>
            <a:gdLst>
              <a:gd name="connsiteX0" fmla="*/ 0 w 594360"/>
              <a:gd name="connsiteY0" fmla="*/ 598300 h 598300"/>
              <a:gd name="connsiteX1" fmla="*/ 110490 w 594360"/>
              <a:gd name="connsiteY1" fmla="*/ 327790 h 598300"/>
              <a:gd name="connsiteX2" fmla="*/ 243840 w 594360"/>
              <a:gd name="connsiteY2" fmla="*/ 106810 h 598300"/>
              <a:gd name="connsiteX3" fmla="*/ 400050 w 594360"/>
              <a:gd name="connsiteY3" fmla="*/ 130 h 598300"/>
              <a:gd name="connsiteX4" fmla="*/ 594360 w 594360"/>
              <a:gd name="connsiteY4" fmla="*/ 125860 h 5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" h="598300">
                <a:moveTo>
                  <a:pt x="0" y="598300"/>
                </a:moveTo>
                <a:cubicBezTo>
                  <a:pt x="34925" y="504002"/>
                  <a:pt x="69850" y="409705"/>
                  <a:pt x="110490" y="327790"/>
                </a:cubicBezTo>
                <a:cubicBezTo>
                  <a:pt x="151130" y="245875"/>
                  <a:pt x="195580" y="161420"/>
                  <a:pt x="243840" y="106810"/>
                </a:cubicBezTo>
                <a:cubicBezTo>
                  <a:pt x="292100" y="52200"/>
                  <a:pt x="341630" y="-3045"/>
                  <a:pt x="400050" y="130"/>
                </a:cubicBezTo>
                <a:cubicBezTo>
                  <a:pt x="458470" y="3305"/>
                  <a:pt x="526415" y="64582"/>
                  <a:pt x="594360" y="12586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17F7E9-80A4-4F5A-BAAB-F3973BF18158}"/>
              </a:ext>
            </a:extLst>
          </p:cNvPr>
          <p:cNvSpPr/>
          <p:nvPr/>
        </p:nvSpPr>
        <p:spPr>
          <a:xfrm>
            <a:off x="2663190" y="1499530"/>
            <a:ext cx="1223010" cy="877910"/>
          </a:xfrm>
          <a:custGeom>
            <a:avLst/>
            <a:gdLst>
              <a:gd name="connsiteX0" fmla="*/ 0 w 1223010"/>
              <a:gd name="connsiteY0" fmla="*/ 9230 h 877910"/>
              <a:gd name="connsiteX1" fmla="*/ 342900 w 1223010"/>
              <a:gd name="connsiteY1" fmla="*/ 35900 h 877910"/>
              <a:gd name="connsiteX2" fmla="*/ 739140 w 1223010"/>
              <a:gd name="connsiteY2" fmla="*/ 298790 h 877910"/>
              <a:gd name="connsiteX3" fmla="*/ 1223010 w 1223010"/>
              <a:gd name="connsiteY3" fmla="*/ 877910 h 87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010" h="877910">
                <a:moveTo>
                  <a:pt x="0" y="9230"/>
                </a:moveTo>
                <a:cubicBezTo>
                  <a:pt x="109855" y="-1565"/>
                  <a:pt x="219710" y="-12360"/>
                  <a:pt x="342900" y="35900"/>
                </a:cubicBezTo>
                <a:cubicBezTo>
                  <a:pt x="466090" y="84160"/>
                  <a:pt x="592455" y="158455"/>
                  <a:pt x="739140" y="298790"/>
                </a:cubicBezTo>
                <a:cubicBezTo>
                  <a:pt x="885825" y="439125"/>
                  <a:pt x="1054417" y="658517"/>
                  <a:pt x="1223010" y="87791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372E25-F3F4-45E7-B5E7-07FFC013BEE4}"/>
              </a:ext>
            </a:extLst>
          </p:cNvPr>
          <p:cNvSpPr/>
          <p:nvPr/>
        </p:nvSpPr>
        <p:spPr>
          <a:xfrm>
            <a:off x="3844290" y="1725930"/>
            <a:ext cx="697230" cy="468630"/>
          </a:xfrm>
          <a:custGeom>
            <a:avLst/>
            <a:gdLst>
              <a:gd name="connsiteX0" fmla="*/ 0 w 697230"/>
              <a:gd name="connsiteY0" fmla="*/ 0 h 468630"/>
              <a:gd name="connsiteX1" fmla="*/ 556260 w 697230"/>
              <a:gd name="connsiteY1" fmla="*/ 361950 h 468630"/>
              <a:gd name="connsiteX2" fmla="*/ 697230 w 697230"/>
              <a:gd name="connsiteY2" fmla="*/ 468630 h 46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30" h="468630">
                <a:moveTo>
                  <a:pt x="0" y="0"/>
                </a:moveTo>
                <a:lnTo>
                  <a:pt x="556260" y="361950"/>
                </a:lnTo>
                <a:cubicBezTo>
                  <a:pt x="672465" y="440055"/>
                  <a:pt x="684847" y="454342"/>
                  <a:pt x="697230" y="46863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898E97-AB02-4DD4-BE0B-9E0D91354B51}"/>
                  </a:ext>
                </a:extLst>
              </p:cNvPr>
              <p:cNvSpPr txBox="1"/>
              <p:nvPr/>
            </p:nvSpPr>
            <p:spPr>
              <a:xfrm>
                <a:off x="2191958" y="2281436"/>
                <a:ext cx="447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898E97-AB02-4DD4-BE0B-9E0D9135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58" y="2281436"/>
                <a:ext cx="447815" cy="276999"/>
              </a:xfrm>
              <a:prstGeom prst="rect">
                <a:avLst/>
              </a:prstGeom>
              <a:blipFill>
                <a:blip r:embed="rId3"/>
                <a:stretch>
                  <a:fillRect l="-10959" r="-9589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F678A1-F222-4169-AAAC-4F79049DE1D3}"/>
                  </a:ext>
                </a:extLst>
              </p:cNvPr>
              <p:cNvSpPr txBox="1"/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filament beam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F678A1-F222-4169-AAAC-4F79049DE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10939"/>
                <a:ext cx="7507985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32750-0017-4D7A-82D6-D06488B5CEE7}"/>
              </a:ext>
            </a:extLst>
          </p:cNvPr>
          <p:cNvGrpSpPr/>
          <p:nvPr/>
        </p:nvGrpSpPr>
        <p:grpSpPr>
          <a:xfrm>
            <a:off x="4139952" y="503261"/>
            <a:ext cx="4650889" cy="1242390"/>
            <a:chOff x="4139952" y="503261"/>
            <a:chExt cx="4650889" cy="12423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DC09E0-A278-4DFD-9EFA-7FE7A9A691B4}"/>
                </a:ext>
              </a:extLst>
            </p:cNvPr>
            <p:cNvSpPr txBox="1"/>
            <p:nvPr/>
          </p:nvSpPr>
          <p:spPr>
            <a:xfrm>
              <a:off x="4139952" y="503261"/>
              <a:ext cx="4650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Notice that the on-axis flux reaches a maximum</a:t>
              </a:r>
              <a:endParaRPr lang="fr-FR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397BB20-38BF-45E0-8B57-BDFCD3B2A6F6}"/>
                </a:ext>
              </a:extLst>
            </p:cNvPr>
            <p:cNvCxnSpPr>
              <a:cxnSpLocks/>
            </p:cNvCxnSpPr>
            <p:nvPr/>
          </p:nvCxnSpPr>
          <p:spPr>
            <a:xfrm>
              <a:off x="6588224" y="905406"/>
              <a:ext cx="360040" cy="84024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1192B8-1E5B-4D2D-A236-733B1204F465}"/>
              </a:ext>
            </a:extLst>
          </p:cNvPr>
          <p:cNvGrpSpPr/>
          <p:nvPr/>
        </p:nvGrpSpPr>
        <p:grpSpPr>
          <a:xfrm>
            <a:off x="4646499" y="1182085"/>
            <a:ext cx="4565202" cy="3771263"/>
            <a:chOff x="4646499" y="1182085"/>
            <a:chExt cx="4565202" cy="37712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D3C614A-6101-4FB9-AAE4-04764EE27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200" y="1215995"/>
              <a:ext cx="4317501" cy="35935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70B93F-4FE2-4131-AC0E-FAAC349734A9}"/>
                </a:ext>
              </a:extLst>
            </p:cNvPr>
            <p:cNvSpPr txBox="1"/>
            <p:nvPr/>
          </p:nvSpPr>
          <p:spPr>
            <a:xfrm>
              <a:off x="6363871" y="4584016"/>
              <a:ext cx="20986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Photon energy (keV)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6B11BC-0935-4CD0-ABF3-772C92C1AC23}"/>
                </a:ext>
              </a:extLst>
            </p:cNvPr>
            <p:cNvSpPr txBox="1"/>
            <p:nvPr/>
          </p:nvSpPr>
          <p:spPr>
            <a:xfrm rot="16200000">
              <a:off x="3155911" y="2672673"/>
              <a:ext cx="36275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b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Angular flux (ph/s/0.1</a:t>
              </a:r>
              <a:r>
                <a:rPr lang="fr-F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bw/mrad</a:t>
              </a:r>
              <a:r>
                <a:rPr lang="en-US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73EA7A-1941-4114-9EA2-9DF04E555824}"/>
              </a:ext>
            </a:extLst>
          </p:cNvPr>
          <p:cNvSpPr txBox="1"/>
          <p:nvPr/>
        </p:nvSpPr>
        <p:spPr>
          <a:xfrm>
            <a:off x="5940152" y="3710958"/>
            <a:ext cx="245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tuning curve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for the angular flux</a:t>
            </a:r>
            <a:endParaRPr lang="fr-FR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 key parameters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661223" cy="1836204"/>
              </a:xfrm>
            </p:spPr>
            <p:txBody>
              <a:bodyPr/>
              <a:lstStyle/>
              <a:p>
                <a:r>
                  <a:rPr lang="en-US" dirty="0"/>
                  <a:t>Radiated power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total power radiated from an insertion device is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≈1.26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661223" cy="1836204"/>
              </a:xfrm>
              <a:blipFill>
                <a:blip r:embed="rId2"/>
                <a:stretch>
                  <a:fillRect l="-1830" t="-4319" b="-73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5E762-8C22-4F8A-B4D1-7F32A1B60E89}"/>
                  </a:ext>
                </a:extLst>
              </p:cNvPr>
              <p:cNvSpPr txBox="1"/>
              <p:nvPr/>
            </p:nvSpPr>
            <p:spPr>
              <a:xfrm>
                <a:off x="1273781" y="2050916"/>
                <a:ext cx="579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kW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5E762-8C22-4F8A-B4D1-7F32A1B60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81" y="2050916"/>
                <a:ext cx="579710" cy="276999"/>
              </a:xfrm>
              <a:prstGeom prst="rect">
                <a:avLst/>
              </a:prstGeom>
              <a:blipFill>
                <a:blip r:embed="rId3"/>
                <a:stretch>
                  <a:fillRect l="-12632" r="-11579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321D2-87DD-45F3-89FA-705B5F39033D}"/>
                  </a:ext>
                </a:extLst>
              </p:cNvPr>
              <p:cNvSpPr txBox="1"/>
              <p:nvPr/>
            </p:nvSpPr>
            <p:spPr>
              <a:xfrm>
                <a:off x="2538751" y="2059895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321D2-87DD-45F3-89FA-705B5F39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51" y="2059895"/>
                <a:ext cx="617157" cy="276999"/>
              </a:xfrm>
              <a:prstGeom prst="rect">
                <a:avLst/>
              </a:prstGeom>
              <a:blipFill>
                <a:blip r:embed="rId4"/>
                <a:stretch>
                  <a:fillRect l="-11765" t="-2222" r="-12745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129104-64FF-4894-96E5-F75B25A58263}"/>
              </a:ext>
            </a:extLst>
          </p:cNvPr>
          <p:cNvCxnSpPr>
            <a:cxnSpLocks/>
          </p:cNvCxnSpPr>
          <p:nvPr/>
        </p:nvCxnSpPr>
        <p:spPr>
          <a:xfrm flipH="1">
            <a:off x="1608220" y="1899409"/>
            <a:ext cx="70184" cy="138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6EDFEF-B770-486D-85C7-5DA8E153E0DF}"/>
              </a:ext>
            </a:extLst>
          </p:cNvPr>
          <p:cNvCxnSpPr>
            <a:cxnSpLocks/>
          </p:cNvCxnSpPr>
          <p:nvPr/>
        </p:nvCxnSpPr>
        <p:spPr>
          <a:xfrm>
            <a:off x="2699792" y="1867077"/>
            <a:ext cx="34110" cy="1928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376AB1-9547-412A-9FE5-0158679368AE}"/>
              </a:ext>
            </a:extLst>
          </p:cNvPr>
          <p:cNvCxnSpPr>
            <a:cxnSpLocks/>
          </p:cNvCxnSpPr>
          <p:nvPr/>
        </p:nvCxnSpPr>
        <p:spPr>
          <a:xfrm flipH="1">
            <a:off x="2339752" y="1877423"/>
            <a:ext cx="210554" cy="1824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A5CF37-E6F3-426F-B0F3-59A742734DF7}"/>
                  </a:ext>
                </a:extLst>
              </p:cNvPr>
              <p:cNvSpPr txBox="1"/>
              <p:nvPr/>
            </p:nvSpPr>
            <p:spPr>
              <a:xfrm>
                <a:off x="2040705" y="2059895"/>
                <a:ext cx="368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A5CF37-E6F3-426F-B0F3-59A742734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05" y="2059895"/>
                <a:ext cx="368691" cy="276999"/>
              </a:xfrm>
              <a:prstGeom prst="rect">
                <a:avLst/>
              </a:prstGeom>
              <a:blipFill>
                <a:blip r:embed="rId5"/>
                <a:stretch>
                  <a:fillRect l="-23333" t="-2222" r="-21667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2F44C4-BB62-4110-8D07-E5DA4C99974E}"/>
                  </a:ext>
                </a:extLst>
              </p:cNvPr>
              <p:cNvSpPr txBox="1"/>
              <p:nvPr/>
            </p:nvSpPr>
            <p:spPr>
              <a:xfrm>
                <a:off x="3180148" y="2059895"/>
                <a:ext cx="360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2F44C4-BB62-4110-8D07-E5DA4C99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48" y="2059895"/>
                <a:ext cx="360675" cy="276999"/>
              </a:xfrm>
              <a:prstGeom prst="rect">
                <a:avLst/>
              </a:prstGeom>
              <a:blipFill>
                <a:blip r:embed="rId6"/>
                <a:stretch>
                  <a:fillRect l="-23729" t="-2222" r="-22034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B76602-3383-4E5B-8165-0503E2AE71D3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198378" y="1877423"/>
            <a:ext cx="162108" cy="1824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18F660-8EEB-4F91-9046-66BA73E9070F}"/>
                  </a:ext>
                </a:extLst>
              </p:cNvPr>
              <p:cNvSpPr txBox="1"/>
              <p:nvPr/>
            </p:nvSpPr>
            <p:spPr>
              <a:xfrm>
                <a:off x="3734915" y="2059894"/>
                <a:ext cx="41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18F660-8EEB-4F91-9046-66BA73E90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15" y="2059894"/>
                <a:ext cx="416781" cy="276999"/>
              </a:xfrm>
              <a:prstGeom prst="rect">
                <a:avLst/>
              </a:prstGeom>
              <a:blipFill>
                <a:blip r:embed="rId7"/>
                <a:stretch>
                  <a:fillRect l="-20588" t="-2222" r="-19118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93BEF3-040C-4074-8FA1-869AA5000A46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583735" y="1899409"/>
            <a:ext cx="359571" cy="160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A7EBC4-6D77-4FB4-811E-2FAB495C0AA7}"/>
                  </a:ext>
                </a:extLst>
              </p:cNvPr>
              <p:cNvSpPr/>
              <p:nvPr/>
            </p:nvSpPr>
            <p:spPr>
              <a:xfrm>
                <a:off x="644919" y="2991350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an in-vacumm undulator at the ESRF: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𝐤𝐖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A7EBC4-6D77-4FB4-811E-2FAB495C0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9" y="2991350"/>
                <a:ext cx="4572000" cy="1200329"/>
              </a:xfrm>
              <a:prstGeom prst="rect">
                <a:avLst/>
              </a:prstGeom>
              <a:blipFill>
                <a:blip r:embed="rId8"/>
                <a:stretch>
                  <a:fillRect l="-1200" t="-30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en-US" dirty="0"/>
              <a:t>Undulator key parameters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4924920" cy="1764196"/>
              </a:xfrm>
            </p:spPr>
            <p:txBody>
              <a:bodyPr/>
              <a:lstStyle/>
              <a:p>
                <a:r>
                  <a:rPr lang="en-US" dirty="0"/>
                  <a:t>Photon beam size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ph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electron beam size and </a:t>
                </a:r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photon beam size for an filament beam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4924920" cy="1764196"/>
              </a:xfrm>
              <a:blipFill>
                <a:blip r:embed="rId2"/>
                <a:stretch>
                  <a:fillRect l="-2847" t="-4483" b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06B4E52-B105-4558-B45D-B7E58EA54B0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727200" y="3109528"/>
                <a:ext cx="4780904" cy="176419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Font typeface="Arial" pitchFamily="34" charset="0"/>
                  <a:buNone/>
                  <a:defRPr sz="1800" b="1" kern="120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0" indent="0" algn="l" defTabSz="914400" rtl="0" eaLnBrk="1" latinLnBrk="0" hangingPunct="1">
                  <a:spcBef>
                    <a:spcPts val="0"/>
                  </a:spcBef>
                  <a:spcAft>
                    <a:spcPts val="1500"/>
                  </a:spcAft>
                  <a:buFont typeface="Arial" pitchFamily="34" charset="0"/>
                  <a:buNone/>
                  <a:defRPr sz="1700" kern="1200">
                    <a:solidFill>
                      <a:schemeClr val="accen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0" indent="0" algn="l" defTabSz="914400" rtl="0" eaLnBrk="1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500"/>
                  </a:spcAft>
                  <a:buFont typeface="Arial" pitchFamily="34" charset="0"/>
                  <a:buNone/>
                  <a:defRPr sz="15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357188" indent="-174625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accent6"/>
                  </a:buClr>
                  <a:buSzPct val="80000"/>
                  <a:buFont typeface="Wingdings" pitchFamily="2" charset="2"/>
                  <a:buChar char="l"/>
                  <a:defRPr sz="15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1162050" indent="-174625" algn="l" defTabSz="914400" rtl="0" eaLnBrk="1" latinLnBrk="0" hangingPunct="1">
                  <a:spcBef>
                    <a:spcPts val="0"/>
                  </a:spcBef>
                  <a:spcAft>
                    <a:spcPts val="300"/>
                  </a:spcAft>
                  <a:buClr>
                    <a:schemeClr val="accent6"/>
                  </a:buClr>
                  <a:buFont typeface="ITCOfficinaSans LT Book" pitchFamily="2" charset="0"/>
                  <a:buChar char="&gt;"/>
                  <a:defRPr sz="1200" i="1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Photon beam divergence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ph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electron beam divergence and </a:t>
                </a:r>
                <a:b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photon beam divergence for a filament beam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06B4E52-B105-4558-B45D-B7E58EA5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27200" y="3109528"/>
                <a:ext cx="4780904" cy="1764196"/>
              </a:xfrm>
              <a:prstGeom prst="rect">
                <a:avLst/>
              </a:prstGeom>
              <a:blipFill>
                <a:blip r:embed="rId3"/>
                <a:stretch>
                  <a:fillRect l="-2930" t="-4498" r="-1401" b="-186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D3B5594-0DE3-4E48-8ECE-C51A238FC8A2}"/>
              </a:ext>
            </a:extLst>
          </p:cNvPr>
          <p:cNvGrpSpPr/>
          <p:nvPr/>
        </p:nvGrpSpPr>
        <p:grpSpPr>
          <a:xfrm>
            <a:off x="5652609" y="337220"/>
            <a:ext cx="3455895" cy="4752528"/>
            <a:chOff x="5724617" y="519691"/>
            <a:chExt cx="3455895" cy="4752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4DB031-D478-42A4-A0D8-CA210BF119F2}"/>
                </a:ext>
              </a:extLst>
            </p:cNvPr>
            <p:cNvGrpSpPr/>
            <p:nvPr/>
          </p:nvGrpSpPr>
          <p:grpSpPr>
            <a:xfrm>
              <a:off x="5796136" y="3001516"/>
              <a:ext cx="3167864" cy="2270703"/>
              <a:chOff x="5724128" y="1162860"/>
              <a:chExt cx="3167864" cy="2630744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B515E1A-1F06-4D1D-B28E-AC11B666EEDA}"/>
                  </a:ext>
                </a:extLst>
              </p:cNvPr>
              <p:cNvSpPr/>
              <p:nvPr/>
            </p:nvSpPr>
            <p:spPr>
              <a:xfrm>
                <a:off x="5724128" y="1162860"/>
                <a:ext cx="3167864" cy="2630744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7B14B072-4323-4AA3-A108-D829C352CE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5940152" y="1302522"/>
                    <a:ext cx="2736304" cy="2208750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0"/>
                      </a:spcBef>
                      <a:spcAft>
                        <a:spcPts val="1000"/>
                      </a:spcAft>
                      <a:buFont typeface="Arial" pitchFamily="34" charset="0"/>
                      <a:buNone/>
                      <a:defRPr sz="1800" b="1" kern="120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lvl1pPr>
                    <a:lvl2pPr marL="0" indent="0" algn="l" defTabSz="914400" rtl="0" eaLnBrk="1" latinLnBrk="0" hangingPunct="1">
                      <a:spcBef>
                        <a:spcPts val="0"/>
                      </a:spcBef>
                      <a:spcAft>
                        <a:spcPts val="1500"/>
                      </a:spcAft>
                      <a:buFont typeface="Arial" pitchFamily="34" charset="0"/>
                      <a:buNone/>
                      <a:defRPr sz="1700" kern="120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lvl2pPr>
                    <a:lvl3pPr marL="0" indent="0" algn="l" defTabSz="914400" rtl="0" eaLnBrk="1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500"/>
                      </a:spcAft>
                      <a:buFont typeface="Arial" pitchFamily="34" charset="0"/>
                      <a:buNone/>
                      <a:defRPr sz="1500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lvl3pPr>
                    <a:lvl4pPr marL="357188" indent="-174625" algn="l" defTabSz="914400" rtl="0" eaLnBrk="1" latinLnBrk="0" hangingPunct="1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>
                        <a:schemeClr val="accent6"/>
                      </a:buClr>
                      <a:buSzPct val="80000"/>
                      <a:buFont typeface="Wingdings" pitchFamily="2" charset="2"/>
                      <a:buChar char="l"/>
                      <a:defRPr sz="15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lvl4pPr>
                    <a:lvl5pPr marL="1162050" indent="-174625" algn="l" defTabSz="914400" rtl="0" eaLnBrk="1" latinLnBrk="0" hangingPunct="1">
                      <a:spcBef>
                        <a:spcPts val="0"/>
                      </a:spcBef>
                      <a:spcAft>
                        <a:spcPts val="300"/>
                      </a:spcAft>
                      <a:buClr>
                        <a:schemeClr val="accent6"/>
                      </a:buClr>
                      <a:buFont typeface="ITCOfficinaSans LT Book" pitchFamily="2" charset="0"/>
                      <a:buChar char="&gt;"/>
                      <a:defRPr sz="1200" i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For Gaussian photon beams</a:t>
                    </a:r>
                  </a:p>
                  <a:p>
                    <a:r>
                      <a:rPr lang="en-US" b="0" dirty="0">
                        <a:solidFill>
                          <a:schemeClr val="bg1"/>
                        </a:solidFill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oMath>
                    </a14:m>
                    <a:endParaRPr lang="en-US" b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b="0" dirty="0">
                        <a:solidFill>
                          <a:schemeClr val="bg1"/>
                        </a:solidFill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rad>
                      </m:oMath>
                    </a14:m>
                    <a:endParaRPr lang="en-US" b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b="0" dirty="0">
                        <a:solidFill>
                          <a:schemeClr val="bg1"/>
                        </a:solidFill>
                      </a:rPr>
                      <a:t>where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a14:m>
                    <a:r>
                      <a:rPr lang="en-US" b="0" dirty="0">
                        <a:solidFill>
                          <a:schemeClr val="bg1"/>
                        </a:solidFill>
                      </a:rPr>
                      <a:t> undulator length.</a:t>
                    </a:r>
                  </a:p>
                </p:txBody>
              </p:sp>
            </mc:Choice>
            <mc:Fallback xmlns="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7B14B072-4323-4AA3-A108-D829C352C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gray">
                  <a:xfrm>
                    <a:off x="5940152" y="1302522"/>
                    <a:ext cx="2736304" cy="22087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122" t="-4153" r="-1782" b="-1501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55229C2F-12B3-4905-A5CF-BEDDFFE0830A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5724617" y="519691"/>
                  <a:ext cx="3455895" cy="1764196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0"/>
                    </a:spcBef>
                    <a:spcAft>
                      <a:spcPts val="1000"/>
                    </a:spcAft>
                    <a:buFont typeface="Arial" pitchFamily="34" charset="0"/>
                    <a:buNone/>
                    <a:defRPr sz="1800" b="1" kern="120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1pPr>
                  <a:lvl2pPr marL="0" indent="0" algn="l" defTabSz="914400" rtl="0" eaLnBrk="1" latinLnBrk="0" hangingPunct="1">
                    <a:spcBef>
                      <a:spcPts val="0"/>
                    </a:spcBef>
                    <a:spcAft>
                      <a:spcPts val="1500"/>
                    </a:spcAft>
                    <a:buFont typeface="Arial" pitchFamily="34" charset="0"/>
                    <a:buNone/>
                    <a:defRPr sz="1700" kern="120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2pPr>
                  <a:lvl3pPr marL="0" indent="0" algn="l" defTabSz="914400" rtl="0" eaLnBrk="1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500"/>
                    </a:spcAft>
                    <a:buFont typeface="Arial" pitchFamily="34" charset="0"/>
                    <a:buNone/>
                    <a:defRPr sz="1500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3pPr>
                  <a:lvl4pPr marL="357188" indent="-174625" algn="l" defTabSz="914400" rtl="0" eaLnBrk="1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300"/>
                    </a:spcAft>
                    <a:buClr>
                      <a:schemeClr val="accent6"/>
                    </a:buClr>
                    <a:buSzPct val="80000"/>
                    <a:buFont typeface="Wingdings" pitchFamily="2" charset="2"/>
                    <a:buChar char="l"/>
                    <a:defRPr sz="15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4pPr>
                  <a:lvl5pPr marL="1162050" indent="-174625" algn="l" defTabSz="914400" rtl="0" eaLnBrk="1" latinLnBrk="0" hangingPunct="1">
                    <a:spcBef>
                      <a:spcPts val="0"/>
                    </a:spcBef>
                    <a:spcAft>
                      <a:spcPts val="300"/>
                    </a:spcAft>
                    <a:buClr>
                      <a:schemeClr val="accent6"/>
                    </a:buClr>
                    <a:buFont typeface="ITCOfficinaSans LT Book" pitchFamily="2" charset="0"/>
                    <a:buChar char="&gt;"/>
                    <a:defRPr sz="1200" i="1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Electron beam parameters</a:t>
                  </a:r>
                </a:p>
                <a:p>
                  <a:r>
                    <a:rPr lang="en-US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US" b="0" dirty="0">
                    <a:solidFill>
                      <a:schemeClr val="bg1"/>
                    </a:solidFill>
                  </a:endParaRPr>
                </a:p>
                <a:p>
                  <a:r>
                    <a:rPr lang="en-US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e>
                      </m:rad>
                    </m:oMath>
                  </a14:m>
                  <a:endParaRPr lang="en-US" b="0" dirty="0">
                    <a:solidFill>
                      <a:schemeClr val="bg1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oMath>
                  </a14:m>
                  <a:r>
                    <a:rPr lang="en-US" b="0" dirty="0">
                      <a:solidFill>
                        <a:schemeClr val="tx1"/>
                      </a:solidFill>
                    </a:rPr>
                    <a:t> are the emittance</a:t>
                  </a:r>
                </a:p>
                <a:p>
                  <a:r>
                    <a:rPr lang="en-US" b="0" dirty="0">
                      <a:solidFill>
                        <a:schemeClr val="tx1"/>
                      </a:solidFill>
                    </a:rPr>
                    <a:t>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oMath>
                  </a14:m>
                  <a:r>
                    <a:rPr lang="en-US" b="0" dirty="0">
                      <a:solidFill>
                        <a:schemeClr val="tx1"/>
                      </a:solidFill>
                    </a:rPr>
                    <a:t> define the beam enveloppe</a:t>
                  </a:r>
                </a:p>
              </p:txBody>
            </p:sp>
          </mc:Choice>
          <mc:Fallback xmlns="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55229C2F-12B3-4905-A5CF-BEDDFFE08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5724617" y="519691"/>
                  <a:ext cx="3455895" cy="1764196"/>
                </a:xfrm>
                <a:prstGeom prst="rect">
                  <a:avLst/>
                </a:prstGeom>
                <a:blipFill>
                  <a:blip r:embed="rId5"/>
                  <a:stretch>
                    <a:fillRect l="-4056" t="-4483" r="-2822" b="-2206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41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 key parameters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661223" cy="3636404"/>
              </a:xfrm>
            </p:spPr>
            <p:txBody>
              <a:bodyPr/>
              <a:lstStyle/>
              <a:p>
                <a:r>
                  <a:rPr lang="en-US" dirty="0"/>
                  <a:t>Brilliance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brilliance is often* defined as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High brilliance means </a:t>
                </a:r>
                <a:r>
                  <a:rPr lang="en-US" dirty="0">
                    <a:solidFill>
                      <a:schemeClr val="tx1"/>
                    </a:solidFill>
                  </a:rPr>
                  <a:t>high flux </a:t>
                </a:r>
                <a:r>
                  <a:rPr lang="en-US" b="0" dirty="0">
                    <a:solidFill>
                      <a:schemeClr val="tx1"/>
                    </a:solidFill>
                  </a:rPr>
                  <a:t>for a </a:t>
                </a:r>
                <a:r>
                  <a:rPr lang="en-US" dirty="0">
                    <a:solidFill>
                      <a:schemeClr val="tx1"/>
                    </a:solidFill>
                  </a:rPr>
                  <a:t>small</a:t>
                </a:r>
                <a:r>
                  <a:rPr lang="en-US" b="0" dirty="0">
                    <a:solidFill>
                      <a:schemeClr val="tx1"/>
                    </a:solidFill>
                  </a:rPr>
                  <a:t> and </a:t>
                </a:r>
                <a:r>
                  <a:rPr lang="en-US" dirty="0">
                    <a:solidFill>
                      <a:schemeClr val="tx1"/>
                    </a:solidFill>
                  </a:rPr>
                  <a:t>collimated</a:t>
                </a:r>
                <a:r>
                  <a:rPr lang="en-US" b="0" dirty="0">
                    <a:solidFill>
                      <a:schemeClr val="tx1"/>
                    </a:solidFill>
                  </a:rPr>
                  <a:t> photon beam.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 </a:t>
                </a:r>
                <a:r>
                  <a:rPr lang="en-US" dirty="0">
                    <a:solidFill>
                      <a:schemeClr val="tx1"/>
                    </a:solidFill>
                  </a:rPr>
                  <a:t>high brilliance </a:t>
                </a:r>
                <a:r>
                  <a:rPr lang="en-US" b="0" dirty="0">
                    <a:solidFill>
                      <a:schemeClr val="tx1"/>
                    </a:solidFill>
                  </a:rPr>
                  <a:t>is needed for </a:t>
                </a:r>
                <a:r>
                  <a:rPr lang="en-US" dirty="0">
                    <a:solidFill>
                      <a:schemeClr val="tx1"/>
                    </a:solidFill>
                  </a:rPr>
                  <a:t>coherence</a:t>
                </a:r>
                <a:r>
                  <a:rPr lang="en-US" b="0" dirty="0">
                    <a:solidFill>
                      <a:schemeClr val="tx1"/>
                    </a:solidFill>
                  </a:rPr>
                  <a:t> experiments.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</a:rPr>
                  <a:t>*Other definitions of brilliance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C59B3-DD65-4348-824A-FA32AC36E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661223" cy="3636404"/>
              </a:xfrm>
              <a:blipFill>
                <a:blip r:embed="rId2"/>
                <a:stretch>
                  <a:fillRect l="-1830" t="-2178" b="-12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3DE0B6-846C-490A-9626-5123546BE562}"/>
              </a:ext>
            </a:extLst>
          </p:cNvPr>
          <p:cNvCxnSpPr>
            <a:cxnSpLocks/>
          </p:cNvCxnSpPr>
          <p:nvPr/>
        </p:nvCxnSpPr>
        <p:spPr>
          <a:xfrm flipH="1">
            <a:off x="2771800" y="1849388"/>
            <a:ext cx="576064" cy="2160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C8A520-3C2C-4B5F-8A05-2EA5142104C9}"/>
              </a:ext>
            </a:extLst>
          </p:cNvPr>
          <p:cNvSpPr txBox="1"/>
          <p:nvPr/>
        </p:nvSpPr>
        <p:spPr>
          <a:xfrm>
            <a:off x="2393813" y="1541611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Photon flux per unit bandwidth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866CF7-92CA-4FB6-BDD7-6345A15D1807}"/>
              </a:ext>
            </a:extLst>
          </p:cNvPr>
          <p:cNvCxnSpPr>
            <a:cxnSpLocks/>
          </p:cNvCxnSpPr>
          <p:nvPr/>
        </p:nvCxnSpPr>
        <p:spPr>
          <a:xfrm flipH="1" flipV="1">
            <a:off x="3132308" y="2378544"/>
            <a:ext cx="791776" cy="2880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E31589-573F-4484-8615-0C700C62D561}"/>
              </a:ext>
            </a:extLst>
          </p:cNvPr>
          <p:cNvSpPr txBox="1"/>
          <p:nvPr/>
        </p:nvSpPr>
        <p:spPr>
          <a:xfrm>
            <a:off x="3528196" y="2599416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Source size and divergence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75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5135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17773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magnetic fields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1"/>
            <a:ext cx="3912126" cy="1072508"/>
          </a:xfrm>
        </p:spPr>
        <p:txBody>
          <a:bodyPr/>
          <a:lstStyle/>
          <a:p>
            <a:r>
              <a:rPr lang="en-US" dirty="0"/>
              <a:t>Permanent magnets</a:t>
            </a:r>
          </a:p>
          <a:p>
            <a:r>
              <a:rPr lang="en-US" b="0" dirty="0">
                <a:solidFill>
                  <a:schemeClr val="tx1"/>
                </a:solidFill>
              </a:rPr>
              <a:t>Typically 4 magnets per period.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This layout is called a Halbach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A757DA-B374-4EE9-89AD-CC83D4A44B12}"/>
              </a:ext>
            </a:extLst>
          </p:cNvPr>
          <p:cNvGrpSpPr/>
          <p:nvPr/>
        </p:nvGrpSpPr>
        <p:grpSpPr>
          <a:xfrm>
            <a:off x="4932040" y="1273324"/>
            <a:ext cx="4090504" cy="1081955"/>
            <a:chOff x="4477510" y="1414347"/>
            <a:chExt cx="4090504" cy="1081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8E2733-F2C6-406B-8F15-74B9F26F8ACB}"/>
                </a:ext>
              </a:extLst>
            </p:cNvPr>
            <p:cNvGrpSpPr/>
            <p:nvPr/>
          </p:nvGrpSpPr>
          <p:grpSpPr>
            <a:xfrm>
              <a:off x="4477510" y="1414347"/>
              <a:ext cx="2045252" cy="1081955"/>
              <a:chOff x="6357686" y="1684068"/>
              <a:chExt cx="2045252" cy="108195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2CF162D-473F-4E6A-9A88-A18D01CDD83E}"/>
                  </a:ext>
                </a:extLst>
              </p:cNvPr>
              <p:cNvGrpSpPr/>
              <p:nvPr/>
            </p:nvGrpSpPr>
            <p:grpSpPr>
              <a:xfrm>
                <a:off x="6357686" y="1684068"/>
                <a:ext cx="2045252" cy="1081955"/>
                <a:chOff x="6357686" y="1684068"/>
                <a:chExt cx="2045252" cy="108195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BAD5301-B4C6-44E9-83BE-A9179D45E22C}"/>
                    </a:ext>
                  </a:extLst>
                </p:cNvPr>
                <p:cNvSpPr/>
                <p:nvPr/>
              </p:nvSpPr>
              <p:spPr>
                <a:xfrm>
                  <a:off x="6357686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709F3FA-20E5-4EF9-99D8-57B15EABA027}"/>
                    </a:ext>
                  </a:extLst>
                </p:cNvPr>
                <p:cNvSpPr/>
                <p:nvPr/>
              </p:nvSpPr>
              <p:spPr>
                <a:xfrm>
                  <a:off x="6868999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A451D8-98F5-4650-9DD1-A6EC8FB33EEE}"/>
                    </a:ext>
                  </a:extLst>
                </p:cNvPr>
                <p:cNvSpPr/>
                <p:nvPr/>
              </p:nvSpPr>
              <p:spPr>
                <a:xfrm>
                  <a:off x="7380312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742E63D-C5F8-48C3-901A-97C980B01A88}"/>
                    </a:ext>
                  </a:extLst>
                </p:cNvPr>
                <p:cNvSpPr/>
                <p:nvPr/>
              </p:nvSpPr>
              <p:spPr>
                <a:xfrm>
                  <a:off x="7891625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7FCB35E-E3B7-48AF-A651-7EFABBC8BAF6}"/>
                    </a:ext>
                  </a:extLst>
                </p:cNvPr>
                <p:cNvSpPr/>
                <p:nvPr/>
              </p:nvSpPr>
              <p:spPr>
                <a:xfrm>
                  <a:off x="6357686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0A1C55-75F9-4569-A7C2-443F92580526}"/>
                    </a:ext>
                  </a:extLst>
                </p:cNvPr>
                <p:cNvSpPr/>
                <p:nvPr/>
              </p:nvSpPr>
              <p:spPr>
                <a:xfrm>
                  <a:off x="6868999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1095812-EAC9-4C07-978B-CCF9EA7C83B7}"/>
                    </a:ext>
                  </a:extLst>
                </p:cNvPr>
                <p:cNvSpPr/>
                <p:nvPr/>
              </p:nvSpPr>
              <p:spPr>
                <a:xfrm>
                  <a:off x="7380312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EFBEF2A-AB60-4B32-A0AB-5105F78A7172}"/>
                    </a:ext>
                  </a:extLst>
                </p:cNvPr>
                <p:cNvSpPr/>
                <p:nvPr/>
              </p:nvSpPr>
              <p:spPr>
                <a:xfrm>
                  <a:off x="7891625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058FE45-0DCE-4D32-BE54-7E1DFC42F39D}"/>
                  </a:ext>
                </a:extLst>
              </p:cNvPr>
              <p:cNvCxnSpPr/>
              <p:nvPr/>
            </p:nvCxnSpPr>
            <p:spPr>
              <a:xfrm flipH="1" flipV="1">
                <a:off x="6613341" y="249570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BCF8464-C0A1-497D-BEB6-E6F668707B63}"/>
                  </a:ext>
                </a:extLst>
              </p:cNvPr>
              <p:cNvCxnSpPr/>
              <p:nvPr/>
            </p:nvCxnSpPr>
            <p:spPr>
              <a:xfrm flipH="1" flipV="1">
                <a:off x="6613341" y="170795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6C26370-632B-4933-A51C-679249D4D0FB}"/>
                  </a:ext>
                </a:extLst>
              </p:cNvPr>
              <p:cNvCxnSpPr/>
              <p:nvPr/>
            </p:nvCxnSpPr>
            <p:spPr>
              <a:xfrm flipH="1">
                <a:off x="7635967" y="1694861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398CF38-251A-437F-AD4E-BC192CF41263}"/>
                  </a:ext>
                </a:extLst>
              </p:cNvPr>
              <p:cNvCxnSpPr/>
              <p:nvPr/>
            </p:nvCxnSpPr>
            <p:spPr>
              <a:xfrm flipH="1">
                <a:off x="7635967" y="249570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E35E3F6-1DCC-42C7-A451-B499028B3E23}"/>
                  </a:ext>
                </a:extLst>
              </p:cNvPr>
              <p:cNvCxnSpPr/>
              <p:nvPr/>
            </p:nvCxnSpPr>
            <p:spPr>
              <a:xfrm>
                <a:off x="7011158" y="1833540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F58D43E-874D-4DBB-9457-FF5C2EE29760}"/>
                  </a:ext>
                </a:extLst>
              </p:cNvPr>
              <p:cNvCxnSpPr/>
              <p:nvPr/>
            </p:nvCxnSpPr>
            <p:spPr>
              <a:xfrm>
                <a:off x="8009472" y="2613623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1FE1168-DC21-438A-A480-4E098ED869CD}"/>
                  </a:ext>
                </a:extLst>
              </p:cNvPr>
              <p:cNvCxnSpPr/>
              <p:nvPr/>
            </p:nvCxnSpPr>
            <p:spPr>
              <a:xfrm flipH="1">
                <a:off x="7985160" y="1826131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C6D1631-E831-47A6-A698-0410C8766EDF}"/>
                  </a:ext>
                </a:extLst>
              </p:cNvPr>
              <p:cNvCxnSpPr/>
              <p:nvPr/>
            </p:nvCxnSpPr>
            <p:spPr>
              <a:xfrm flipH="1">
                <a:off x="6986844" y="2613623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3FF2C4-3D21-4595-9A15-CEFD8BB4E20B}"/>
                </a:ext>
              </a:extLst>
            </p:cNvPr>
            <p:cNvGrpSpPr/>
            <p:nvPr/>
          </p:nvGrpSpPr>
          <p:grpSpPr>
            <a:xfrm>
              <a:off x="6522762" y="1414347"/>
              <a:ext cx="2045252" cy="1081955"/>
              <a:chOff x="6357686" y="1684068"/>
              <a:chExt cx="2045252" cy="10819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7AA4ADC-CAB3-4292-9A88-35F0F9253E4C}"/>
                  </a:ext>
                </a:extLst>
              </p:cNvPr>
              <p:cNvGrpSpPr/>
              <p:nvPr/>
            </p:nvGrpSpPr>
            <p:grpSpPr>
              <a:xfrm>
                <a:off x="6357686" y="1684068"/>
                <a:ext cx="2045252" cy="1081955"/>
                <a:chOff x="6357686" y="1684068"/>
                <a:chExt cx="2045252" cy="1081955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3CFC034-0517-47F8-868A-D20CFBD342A5}"/>
                    </a:ext>
                  </a:extLst>
                </p:cNvPr>
                <p:cNvSpPr/>
                <p:nvPr/>
              </p:nvSpPr>
              <p:spPr>
                <a:xfrm>
                  <a:off x="6357686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F936927-557C-437D-98F0-06153675D6BE}"/>
                    </a:ext>
                  </a:extLst>
                </p:cNvPr>
                <p:cNvSpPr/>
                <p:nvPr/>
              </p:nvSpPr>
              <p:spPr>
                <a:xfrm>
                  <a:off x="6868999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9F347F7-17F8-4A45-AD84-DB12E133F56B}"/>
                    </a:ext>
                  </a:extLst>
                </p:cNvPr>
                <p:cNvSpPr/>
                <p:nvPr/>
              </p:nvSpPr>
              <p:spPr>
                <a:xfrm>
                  <a:off x="7380312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6497B9F-503D-4A81-B548-3B556CD41E61}"/>
                    </a:ext>
                  </a:extLst>
                </p:cNvPr>
                <p:cNvSpPr/>
                <p:nvPr/>
              </p:nvSpPr>
              <p:spPr>
                <a:xfrm>
                  <a:off x="7891625" y="247181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3E7C590-AF54-4470-B983-3CA4A783F8A6}"/>
                    </a:ext>
                  </a:extLst>
                </p:cNvPr>
                <p:cNvSpPr/>
                <p:nvPr/>
              </p:nvSpPr>
              <p:spPr>
                <a:xfrm>
                  <a:off x="6357686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356397-BE3B-4D72-AFD2-F0417D4B734C}"/>
                    </a:ext>
                  </a:extLst>
                </p:cNvPr>
                <p:cNvSpPr/>
                <p:nvPr/>
              </p:nvSpPr>
              <p:spPr>
                <a:xfrm>
                  <a:off x="6868999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5B66929-D479-4C31-BC20-94D21E62A205}"/>
                    </a:ext>
                  </a:extLst>
                </p:cNvPr>
                <p:cNvSpPr/>
                <p:nvPr/>
              </p:nvSpPr>
              <p:spPr>
                <a:xfrm>
                  <a:off x="7380312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70B4FC5-C3EE-4AE0-AAD5-90719076949B}"/>
                    </a:ext>
                  </a:extLst>
                </p:cNvPr>
                <p:cNvSpPr/>
                <p:nvPr/>
              </p:nvSpPr>
              <p:spPr>
                <a:xfrm>
                  <a:off x="7891625" y="1684068"/>
                  <a:ext cx="511313" cy="2942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1C43810-E17A-4688-87D9-DDEC53B39FA9}"/>
                  </a:ext>
                </a:extLst>
              </p:cNvPr>
              <p:cNvCxnSpPr/>
              <p:nvPr/>
            </p:nvCxnSpPr>
            <p:spPr>
              <a:xfrm flipH="1" flipV="1">
                <a:off x="6613341" y="249570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5BD40BD-8DF9-4492-AD2B-2128E20DB701}"/>
                  </a:ext>
                </a:extLst>
              </p:cNvPr>
              <p:cNvCxnSpPr/>
              <p:nvPr/>
            </p:nvCxnSpPr>
            <p:spPr>
              <a:xfrm flipH="1" flipV="1">
                <a:off x="6613341" y="170795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A33C239-54D7-42F0-BBC5-228CFD3760AA}"/>
                  </a:ext>
                </a:extLst>
              </p:cNvPr>
              <p:cNvCxnSpPr/>
              <p:nvPr/>
            </p:nvCxnSpPr>
            <p:spPr>
              <a:xfrm flipH="1">
                <a:off x="7635967" y="1694861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8E3DB2F-0281-494E-B8BD-FEED13D7A947}"/>
                  </a:ext>
                </a:extLst>
              </p:cNvPr>
              <p:cNvCxnSpPr/>
              <p:nvPr/>
            </p:nvCxnSpPr>
            <p:spPr>
              <a:xfrm flipH="1">
                <a:off x="7635967" y="2495700"/>
                <a:ext cx="1" cy="24644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F90D0D6-1A50-4D03-95DC-74926C6E155E}"/>
                  </a:ext>
                </a:extLst>
              </p:cNvPr>
              <p:cNvCxnSpPr/>
              <p:nvPr/>
            </p:nvCxnSpPr>
            <p:spPr>
              <a:xfrm>
                <a:off x="7011158" y="1833540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7383701-1094-4893-8AE4-1F596AAA5AE7}"/>
                  </a:ext>
                </a:extLst>
              </p:cNvPr>
              <p:cNvCxnSpPr/>
              <p:nvPr/>
            </p:nvCxnSpPr>
            <p:spPr>
              <a:xfrm>
                <a:off x="8009472" y="2613623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4B76D21-06B5-46DD-826B-C632091EE878}"/>
                  </a:ext>
                </a:extLst>
              </p:cNvPr>
              <p:cNvCxnSpPr/>
              <p:nvPr/>
            </p:nvCxnSpPr>
            <p:spPr>
              <a:xfrm flipH="1">
                <a:off x="7985160" y="1826131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76BAF35-309F-43A0-94EA-6AED2A7C5169}"/>
                  </a:ext>
                </a:extLst>
              </p:cNvPr>
              <p:cNvCxnSpPr/>
              <p:nvPr/>
            </p:nvCxnSpPr>
            <p:spPr>
              <a:xfrm flipH="1">
                <a:off x="6986844" y="2613623"/>
                <a:ext cx="275619" cy="529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4C0050-131C-4326-907F-DA3884F94AFF}"/>
              </a:ext>
            </a:extLst>
          </p:cNvPr>
          <p:cNvCxnSpPr>
            <a:stCxn id="18" idx="0"/>
            <a:endCxn id="22" idx="2"/>
          </p:cNvCxnSpPr>
          <p:nvPr/>
        </p:nvCxnSpPr>
        <p:spPr>
          <a:xfrm flipV="1">
            <a:off x="5699010" y="1567529"/>
            <a:ext cx="0" cy="493545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72360F-D3DD-4174-A0F3-FD930C523A11}"/>
                  </a:ext>
                </a:extLst>
              </p:cNvPr>
              <p:cNvSpPr txBox="1"/>
              <p:nvPr/>
            </p:nvSpPr>
            <p:spPr>
              <a:xfrm>
                <a:off x="5745506" y="1600780"/>
                <a:ext cx="209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72360F-D3DD-4174-A0F3-FD930C52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06" y="1600780"/>
                <a:ext cx="209160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41DE62-6BF4-4BD8-8348-ED226D9D743B}"/>
              </a:ext>
            </a:extLst>
          </p:cNvPr>
          <p:cNvCxnSpPr/>
          <p:nvPr/>
        </p:nvCxnSpPr>
        <p:spPr>
          <a:xfrm>
            <a:off x="5443353" y="2497460"/>
            <a:ext cx="2045252" cy="0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79C77D-C019-479C-8DF7-7A9698F5E6BE}"/>
                  </a:ext>
                </a:extLst>
              </p:cNvPr>
              <p:cNvSpPr txBox="1"/>
              <p:nvPr/>
            </p:nvSpPr>
            <p:spPr>
              <a:xfrm>
                <a:off x="6275052" y="2482318"/>
                <a:ext cx="2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79C77D-C019-479C-8DF7-7A9698F5E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52" y="2482318"/>
                <a:ext cx="291682" cy="276999"/>
              </a:xfrm>
              <a:prstGeom prst="rect">
                <a:avLst/>
              </a:prstGeom>
              <a:blipFill>
                <a:blip r:embed="rId4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172410F5-D5F3-45AF-AB5A-A3CDC258FB83}"/>
              </a:ext>
            </a:extLst>
          </p:cNvPr>
          <p:cNvSpPr/>
          <p:nvPr/>
        </p:nvSpPr>
        <p:spPr>
          <a:xfrm>
            <a:off x="7232947" y="4851650"/>
            <a:ext cx="1911053" cy="86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49B6DE-E993-40B6-B4A7-3F3F62B5E4A9}"/>
              </a:ext>
            </a:extLst>
          </p:cNvPr>
          <p:cNvGrpSpPr/>
          <p:nvPr/>
        </p:nvGrpSpPr>
        <p:grpSpPr>
          <a:xfrm>
            <a:off x="3132514" y="3649588"/>
            <a:ext cx="5890030" cy="1751932"/>
            <a:chOff x="539552" y="3193181"/>
            <a:chExt cx="5832648" cy="175193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AC0012D-457D-4D53-B97E-9A8DF8B3C9DF}"/>
                </a:ext>
              </a:extLst>
            </p:cNvPr>
            <p:cNvSpPr/>
            <p:nvPr/>
          </p:nvSpPr>
          <p:spPr>
            <a:xfrm>
              <a:off x="539552" y="3193181"/>
              <a:ext cx="5832648" cy="17519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EEA8D746-F7C7-4795-93D4-067E6FD1A7C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13657" y="3265189"/>
              <a:ext cx="5550980" cy="16387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Arial" pitchFamily="34" charset="0"/>
                <a:buNone/>
                <a:defRPr sz="1800" b="1" kern="12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1500"/>
                </a:spcAft>
                <a:buFont typeface="Arial" pitchFamily="34" charset="0"/>
                <a:buNone/>
                <a:defRPr sz="1700" kern="12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0" indent="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500"/>
                </a:spcAft>
                <a:buFont typeface="Arial" pitchFamily="34" charset="0"/>
                <a:buNone/>
                <a:defRPr sz="15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6"/>
                </a:buClr>
                <a:buSzPct val="80000"/>
                <a:buFont typeface="Wingdings" pitchFamily="2" charset="2"/>
                <a:buChar char="l"/>
                <a:defRPr sz="1500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1162050" indent="-174625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accent6"/>
                </a:buClr>
                <a:buFont typeface="ITCOfficinaSans LT Book" pitchFamily="2" charset="0"/>
                <a:buChar char="&gt;"/>
                <a:defRPr sz="1200" i="1" kern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Main limitations </a:t>
              </a:r>
            </a:p>
            <a:p>
              <a:r>
                <a:rPr lang="en-US" b="0" dirty="0">
                  <a:solidFill>
                    <a:schemeClr val="bg1"/>
                  </a:solidFill>
                </a:rPr>
                <a:t>The peak field is limited by the minimum gap</a:t>
              </a:r>
            </a:p>
            <a:p>
              <a:r>
                <a:rPr lang="en-US" b="0" dirty="0">
                  <a:solidFill>
                    <a:schemeClr val="bg1"/>
                  </a:solidFill>
                </a:rPr>
                <a:t>At a given gap, short period undulators produce lower field</a:t>
              </a:r>
            </a:p>
            <a:p>
              <a:r>
                <a:rPr lang="en-US" b="0" dirty="0">
                  <a:solidFill>
                    <a:schemeClr val="bg1"/>
                  </a:solidFill>
                </a:rPr>
                <a:t>(This is true whatever the undulator technology.)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ABE2EE-0036-4FFE-8243-BFE8269FDE52}"/>
                  </a:ext>
                </a:extLst>
              </p:cNvPr>
              <p:cNvSpPr/>
              <p:nvPr/>
            </p:nvSpPr>
            <p:spPr>
              <a:xfrm>
                <a:off x="630001" y="1983332"/>
                <a:ext cx="4572000" cy="10883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The field is tuned with the gap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It varies as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ABE2EE-0036-4FFE-8243-BFE8269FD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1" y="1983332"/>
                <a:ext cx="4572000" cy="1088375"/>
              </a:xfrm>
              <a:prstGeom prst="rect">
                <a:avLst/>
              </a:prstGeom>
              <a:blipFill>
                <a:blip r:embed="rId5"/>
                <a:stretch>
                  <a:fillRect l="-1067" t="-2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D0FA640-1777-4438-AF70-3055247ED1A3}"/>
              </a:ext>
            </a:extLst>
          </p:cNvPr>
          <p:cNvSpPr/>
          <p:nvPr/>
        </p:nvSpPr>
        <p:spPr>
          <a:xfrm>
            <a:off x="639294" y="30666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some cases, adding iron poles increase the performances</a:t>
            </a:r>
          </a:p>
        </p:txBody>
      </p:sp>
    </p:spTree>
    <p:extLst>
      <p:ext uri="{BB962C8B-B14F-4D97-AF65-F5344CB8AC3E}">
        <p14:creationId xmlns:p14="http://schemas.microsoft.com/office/powerpoint/2010/main" val="6319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 technology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1"/>
            <a:ext cx="3912126" cy="468053"/>
          </a:xfrm>
        </p:spPr>
        <p:txBody>
          <a:bodyPr/>
          <a:lstStyle/>
          <a:p>
            <a:r>
              <a:rPr lang="en-US" dirty="0"/>
              <a:t>Standard permanent magnet undulators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2410F5-D5F3-45AF-AB5A-A3CDC258FB83}"/>
              </a:ext>
            </a:extLst>
          </p:cNvPr>
          <p:cNvSpPr/>
          <p:nvPr/>
        </p:nvSpPr>
        <p:spPr>
          <a:xfrm>
            <a:off x="7232947" y="4851650"/>
            <a:ext cx="1911053" cy="86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07C3B4B-D257-480C-894B-FE93E53BA154}"/>
              </a:ext>
            </a:extLst>
          </p:cNvPr>
          <p:cNvGrpSpPr/>
          <p:nvPr/>
        </p:nvGrpSpPr>
        <p:grpSpPr>
          <a:xfrm>
            <a:off x="302652" y="1489348"/>
            <a:ext cx="4761221" cy="1081955"/>
            <a:chOff x="314835" y="1740458"/>
            <a:chExt cx="4761221" cy="1081955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E32E22-8299-4857-9BFB-F097693744DE}"/>
                </a:ext>
              </a:extLst>
            </p:cNvPr>
            <p:cNvCxnSpPr/>
            <p:nvPr/>
          </p:nvCxnSpPr>
          <p:spPr>
            <a:xfrm>
              <a:off x="395536" y="2137420"/>
              <a:ext cx="468052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85E5277-F35C-490A-8620-C1A34144136D}"/>
                </a:ext>
              </a:extLst>
            </p:cNvPr>
            <p:cNvCxnSpPr/>
            <p:nvPr/>
          </p:nvCxnSpPr>
          <p:spPr>
            <a:xfrm>
              <a:off x="395536" y="2425452"/>
              <a:ext cx="468052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C4ED5E2-6B70-4CF8-8987-9ECFC7E71E66}"/>
                </a:ext>
              </a:extLst>
            </p:cNvPr>
            <p:cNvCxnSpPr/>
            <p:nvPr/>
          </p:nvCxnSpPr>
          <p:spPr>
            <a:xfrm>
              <a:off x="3508190" y="2281436"/>
              <a:ext cx="3978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E5D5D3E-0CDA-4676-94EF-80989A9A2222}"/>
                </a:ext>
              </a:extLst>
            </p:cNvPr>
            <p:cNvGrpSpPr/>
            <p:nvPr/>
          </p:nvGrpSpPr>
          <p:grpSpPr>
            <a:xfrm>
              <a:off x="690544" y="1740458"/>
              <a:ext cx="4090504" cy="1081955"/>
              <a:chOff x="4477510" y="1414347"/>
              <a:chExt cx="4090504" cy="108195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8FE970D-AFD0-45BD-A1AB-12D6D7C3A12B}"/>
                  </a:ext>
                </a:extLst>
              </p:cNvPr>
              <p:cNvGrpSpPr/>
              <p:nvPr/>
            </p:nvGrpSpPr>
            <p:grpSpPr>
              <a:xfrm>
                <a:off x="4477510" y="1414347"/>
                <a:ext cx="2045252" cy="1081955"/>
                <a:chOff x="6357686" y="1684068"/>
                <a:chExt cx="2045252" cy="1081955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0AC4C3A-6C95-4046-8CD4-ED5390274329}"/>
                    </a:ext>
                  </a:extLst>
                </p:cNvPr>
                <p:cNvGrpSpPr/>
                <p:nvPr/>
              </p:nvGrpSpPr>
              <p:grpSpPr>
                <a:xfrm>
                  <a:off x="6357686" y="1684068"/>
                  <a:ext cx="2045252" cy="1081955"/>
                  <a:chOff x="6357686" y="1684068"/>
                  <a:chExt cx="2045252" cy="1081955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C1DDCAF1-679A-45E2-AAE1-F1BACF4C3C14}"/>
                      </a:ext>
                    </a:extLst>
                  </p:cNvPr>
                  <p:cNvSpPr/>
                  <p:nvPr/>
                </p:nvSpPr>
                <p:spPr>
                  <a:xfrm>
                    <a:off x="6357686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6DA63DF9-FBBF-491C-97AA-0C380218C71D}"/>
                      </a:ext>
                    </a:extLst>
                  </p:cNvPr>
                  <p:cNvSpPr/>
                  <p:nvPr/>
                </p:nvSpPr>
                <p:spPr>
                  <a:xfrm>
                    <a:off x="6868999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6C2E0B8-4222-4134-AF78-56150030601E}"/>
                      </a:ext>
                    </a:extLst>
                  </p:cNvPr>
                  <p:cNvSpPr/>
                  <p:nvPr/>
                </p:nvSpPr>
                <p:spPr>
                  <a:xfrm>
                    <a:off x="7380312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D5BCF4-26DF-4691-BAE6-F2F3BAF6A4D6}"/>
                      </a:ext>
                    </a:extLst>
                  </p:cNvPr>
                  <p:cNvSpPr/>
                  <p:nvPr/>
                </p:nvSpPr>
                <p:spPr>
                  <a:xfrm>
                    <a:off x="7891625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6D340C1-F580-4FEE-99B2-84B07133F9AF}"/>
                      </a:ext>
                    </a:extLst>
                  </p:cNvPr>
                  <p:cNvSpPr/>
                  <p:nvPr/>
                </p:nvSpPr>
                <p:spPr>
                  <a:xfrm>
                    <a:off x="6357686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F015FCA-3071-4694-BB66-A3D484D2C861}"/>
                      </a:ext>
                    </a:extLst>
                  </p:cNvPr>
                  <p:cNvSpPr/>
                  <p:nvPr/>
                </p:nvSpPr>
                <p:spPr>
                  <a:xfrm>
                    <a:off x="6868999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CB2E423-24FD-4525-8477-F171359DC039}"/>
                      </a:ext>
                    </a:extLst>
                  </p:cNvPr>
                  <p:cNvSpPr/>
                  <p:nvPr/>
                </p:nvSpPr>
                <p:spPr>
                  <a:xfrm>
                    <a:off x="7380312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17D4FBCF-A3C7-4116-98F7-63B06B9C845C}"/>
                      </a:ext>
                    </a:extLst>
                  </p:cNvPr>
                  <p:cNvSpPr/>
                  <p:nvPr/>
                </p:nvSpPr>
                <p:spPr>
                  <a:xfrm>
                    <a:off x="7891625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6B796A91-8F31-4065-8310-0AB01BDABBFD}"/>
                    </a:ext>
                  </a:extLst>
                </p:cNvPr>
                <p:cNvCxnSpPr/>
                <p:nvPr/>
              </p:nvCxnSpPr>
              <p:spPr>
                <a:xfrm flipH="1" flipV="1">
                  <a:off x="6613341" y="249570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60B38F36-40B7-4060-9F39-229BE2E324B0}"/>
                    </a:ext>
                  </a:extLst>
                </p:cNvPr>
                <p:cNvCxnSpPr/>
                <p:nvPr/>
              </p:nvCxnSpPr>
              <p:spPr>
                <a:xfrm flipH="1" flipV="1">
                  <a:off x="6613341" y="170795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8BB06FE6-4CF5-47D8-BCD4-018F86D76987}"/>
                    </a:ext>
                  </a:extLst>
                </p:cNvPr>
                <p:cNvCxnSpPr/>
                <p:nvPr/>
              </p:nvCxnSpPr>
              <p:spPr>
                <a:xfrm flipH="1">
                  <a:off x="7635967" y="1694861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4237397-E948-490C-B4C7-F1605DDB9B0D}"/>
                    </a:ext>
                  </a:extLst>
                </p:cNvPr>
                <p:cNvCxnSpPr/>
                <p:nvPr/>
              </p:nvCxnSpPr>
              <p:spPr>
                <a:xfrm flipH="1">
                  <a:off x="7635967" y="249570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75785574-C03C-4CCE-B224-CEBE2FB07CF8}"/>
                    </a:ext>
                  </a:extLst>
                </p:cNvPr>
                <p:cNvCxnSpPr/>
                <p:nvPr/>
              </p:nvCxnSpPr>
              <p:spPr>
                <a:xfrm>
                  <a:off x="7011158" y="1833540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0844CFCD-80E9-45EC-8423-6D92208BF103}"/>
                    </a:ext>
                  </a:extLst>
                </p:cNvPr>
                <p:cNvCxnSpPr/>
                <p:nvPr/>
              </p:nvCxnSpPr>
              <p:spPr>
                <a:xfrm>
                  <a:off x="8009472" y="2613623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012983E0-0992-4AF3-8AC0-AB2F1F521AF9}"/>
                    </a:ext>
                  </a:extLst>
                </p:cNvPr>
                <p:cNvCxnSpPr/>
                <p:nvPr/>
              </p:nvCxnSpPr>
              <p:spPr>
                <a:xfrm flipH="1">
                  <a:off x="7985160" y="1826131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5544097A-0A72-4ABF-A9DB-B91765476492}"/>
                    </a:ext>
                  </a:extLst>
                </p:cNvPr>
                <p:cNvCxnSpPr/>
                <p:nvPr/>
              </p:nvCxnSpPr>
              <p:spPr>
                <a:xfrm flipH="1">
                  <a:off x="6986844" y="2613623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1BBAF00-82FD-472D-9230-E8299E5AAE85}"/>
                  </a:ext>
                </a:extLst>
              </p:cNvPr>
              <p:cNvGrpSpPr/>
              <p:nvPr/>
            </p:nvGrpSpPr>
            <p:grpSpPr>
              <a:xfrm>
                <a:off x="6522762" y="1414347"/>
                <a:ext cx="2045252" cy="1081955"/>
                <a:chOff x="6357686" y="1684068"/>
                <a:chExt cx="2045252" cy="1081955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02D86514-8D8F-4616-891B-D35322BB81F8}"/>
                    </a:ext>
                  </a:extLst>
                </p:cNvPr>
                <p:cNvGrpSpPr/>
                <p:nvPr/>
              </p:nvGrpSpPr>
              <p:grpSpPr>
                <a:xfrm>
                  <a:off x="6357686" y="1684068"/>
                  <a:ext cx="2045252" cy="1081955"/>
                  <a:chOff x="6357686" y="1684068"/>
                  <a:chExt cx="2045252" cy="1081955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8650023-74B3-46C2-A89B-011FC0888F7D}"/>
                      </a:ext>
                    </a:extLst>
                  </p:cNvPr>
                  <p:cNvSpPr/>
                  <p:nvPr/>
                </p:nvSpPr>
                <p:spPr>
                  <a:xfrm>
                    <a:off x="6357686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CD22C4D-897E-4EA6-B6EB-32DE9E98D179}"/>
                      </a:ext>
                    </a:extLst>
                  </p:cNvPr>
                  <p:cNvSpPr/>
                  <p:nvPr/>
                </p:nvSpPr>
                <p:spPr>
                  <a:xfrm>
                    <a:off x="6868999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D1A09226-D382-43E1-B21F-BF759E9618C4}"/>
                      </a:ext>
                    </a:extLst>
                  </p:cNvPr>
                  <p:cNvSpPr/>
                  <p:nvPr/>
                </p:nvSpPr>
                <p:spPr>
                  <a:xfrm>
                    <a:off x="7380312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C78BF58-709A-4A94-A497-F639EFC7F380}"/>
                      </a:ext>
                    </a:extLst>
                  </p:cNvPr>
                  <p:cNvSpPr/>
                  <p:nvPr/>
                </p:nvSpPr>
                <p:spPr>
                  <a:xfrm>
                    <a:off x="7891625" y="247181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F06E8B5-B415-4044-82A2-041F94466DC5}"/>
                      </a:ext>
                    </a:extLst>
                  </p:cNvPr>
                  <p:cNvSpPr/>
                  <p:nvPr/>
                </p:nvSpPr>
                <p:spPr>
                  <a:xfrm>
                    <a:off x="6357686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4A797203-8022-4D18-AE71-C5DE86D0723F}"/>
                      </a:ext>
                    </a:extLst>
                  </p:cNvPr>
                  <p:cNvSpPr/>
                  <p:nvPr/>
                </p:nvSpPr>
                <p:spPr>
                  <a:xfrm>
                    <a:off x="6868999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CAD5D220-D697-4AE9-BC83-D96AB514F8D7}"/>
                      </a:ext>
                    </a:extLst>
                  </p:cNvPr>
                  <p:cNvSpPr/>
                  <p:nvPr/>
                </p:nvSpPr>
                <p:spPr>
                  <a:xfrm>
                    <a:off x="7380312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825F38B1-EE91-42E2-9588-189CD31859B1}"/>
                      </a:ext>
                    </a:extLst>
                  </p:cNvPr>
                  <p:cNvSpPr/>
                  <p:nvPr/>
                </p:nvSpPr>
                <p:spPr>
                  <a:xfrm>
                    <a:off x="7891625" y="1684068"/>
                    <a:ext cx="511313" cy="29420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1F25F284-91B5-481D-ACAD-AABEC6346AAD}"/>
                    </a:ext>
                  </a:extLst>
                </p:cNvPr>
                <p:cNvCxnSpPr/>
                <p:nvPr/>
              </p:nvCxnSpPr>
              <p:spPr>
                <a:xfrm flipH="1" flipV="1">
                  <a:off x="6613341" y="249570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EEA1606D-B2A5-4F83-9A2B-FBC635BCDC48}"/>
                    </a:ext>
                  </a:extLst>
                </p:cNvPr>
                <p:cNvCxnSpPr/>
                <p:nvPr/>
              </p:nvCxnSpPr>
              <p:spPr>
                <a:xfrm flipH="1" flipV="1">
                  <a:off x="6613341" y="170795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91E891C3-558E-424C-8B1F-CBD768554494}"/>
                    </a:ext>
                  </a:extLst>
                </p:cNvPr>
                <p:cNvCxnSpPr/>
                <p:nvPr/>
              </p:nvCxnSpPr>
              <p:spPr>
                <a:xfrm flipH="1">
                  <a:off x="7635967" y="1694861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B59C0842-F984-40E2-B8B5-7C6186526840}"/>
                    </a:ext>
                  </a:extLst>
                </p:cNvPr>
                <p:cNvCxnSpPr/>
                <p:nvPr/>
              </p:nvCxnSpPr>
              <p:spPr>
                <a:xfrm flipH="1">
                  <a:off x="7635967" y="2495700"/>
                  <a:ext cx="1" cy="2464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C585012F-F9FF-40D1-A2F4-756DACDBAC4F}"/>
                    </a:ext>
                  </a:extLst>
                </p:cNvPr>
                <p:cNvCxnSpPr/>
                <p:nvPr/>
              </p:nvCxnSpPr>
              <p:spPr>
                <a:xfrm>
                  <a:off x="7011158" y="1833540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7443356-29EE-48A6-B726-8DAB306F341D}"/>
                    </a:ext>
                  </a:extLst>
                </p:cNvPr>
                <p:cNvCxnSpPr/>
                <p:nvPr/>
              </p:nvCxnSpPr>
              <p:spPr>
                <a:xfrm>
                  <a:off x="8009472" y="2613623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357C0A15-9A2D-4EF7-88F2-0960BBD1D5CB}"/>
                    </a:ext>
                  </a:extLst>
                </p:cNvPr>
                <p:cNvCxnSpPr/>
                <p:nvPr/>
              </p:nvCxnSpPr>
              <p:spPr>
                <a:xfrm flipH="1">
                  <a:off x="7985160" y="1826131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89F015EF-B778-4D72-BC22-A29630D4A3C0}"/>
                    </a:ext>
                  </a:extLst>
                </p:cNvPr>
                <p:cNvCxnSpPr/>
                <p:nvPr/>
              </p:nvCxnSpPr>
              <p:spPr>
                <a:xfrm flipH="1">
                  <a:off x="6986844" y="2613623"/>
                  <a:ext cx="275619" cy="5297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E6AB7F5-CFC8-45E5-8A45-2779DEBC6CC8}"/>
                    </a:ext>
                  </a:extLst>
                </p:cNvPr>
                <p:cNvSpPr txBox="1"/>
                <p:nvPr/>
              </p:nvSpPr>
              <p:spPr>
                <a:xfrm>
                  <a:off x="3151162" y="2122498"/>
                  <a:ext cx="4358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E6AB7F5-CFC8-45E5-8A45-2779DEBC6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162" y="2122498"/>
                  <a:ext cx="435824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8119A8-00FF-45E8-814D-C5E7AA3A330D}"/>
                </a:ext>
              </a:extLst>
            </p:cNvPr>
            <p:cNvSpPr txBox="1"/>
            <p:nvPr/>
          </p:nvSpPr>
          <p:spPr>
            <a:xfrm>
              <a:off x="314835" y="2090575"/>
              <a:ext cx="197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Vacuum chamber</a:t>
              </a:r>
              <a:endParaRPr lang="fr-F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F0618E-63EE-41B5-A111-D51ABBDC6C66}"/>
              </a:ext>
            </a:extLst>
          </p:cNvPr>
          <p:cNvGrpSpPr/>
          <p:nvPr/>
        </p:nvGrpSpPr>
        <p:grpSpPr>
          <a:xfrm>
            <a:off x="5148064" y="579075"/>
            <a:ext cx="4021524" cy="4864063"/>
            <a:chOff x="5206032" y="579075"/>
            <a:chExt cx="4021524" cy="48640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D26853-0F5C-4519-A5C8-09F74951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6032" y="579075"/>
              <a:ext cx="4021524" cy="453065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463BFB-2A85-4241-A665-E8483F8A365B}"/>
                </a:ext>
              </a:extLst>
            </p:cNvPr>
            <p:cNvSpPr txBox="1"/>
            <p:nvPr/>
          </p:nvSpPr>
          <p:spPr>
            <a:xfrm>
              <a:off x="6153432" y="5104584"/>
              <a:ext cx="2515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view of an undulator</a:t>
              </a:r>
              <a:endPara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0A008-0670-4642-A9EC-2368A3A51AB0}"/>
              </a:ext>
            </a:extLst>
          </p:cNvPr>
          <p:cNvGrpSpPr/>
          <p:nvPr/>
        </p:nvGrpSpPr>
        <p:grpSpPr>
          <a:xfrm>
            <a:off x="369873" y="2134646"/>
            <a:ext cx="4052715" cy="3190407"/>
            <a:chOff x="369873" y="2134646"/>
            <a:chExt cx="4052715" cy="3190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75B40B-7779-4883-8C52-1FBA60A10186}"/>
                </a:ext>
              </a:extLst>
            </p:cNvPr>
            <p:cNvGrpSpPr/>
            <p:nvPr/>
          </p:nvGrpSpPr>
          <p:grpSpPr>
            <a:xfrm>
              <a:off x="369873" y="2134646"/>
              <a:ext cx="4052715" cy="3190407"/>
              <a:chOff x="369873" y="2134646"/>
              <a:chExt cx="4052715" cy="3190407"/>
            </a:xfrm>
          </p:grpSpPr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D35CE7F5-3263-4573-B03F-1A0C7B511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873" y="2134646"/>
                <a:ext cx="4052715" cy="313164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56E6AB-E83B-47B9-986C-5C8DD7DBFB68}"/>
                  </a:ext>
                </a:extLst>
              </p:cNvPr>
              <p:cNvSpPr txBox="1"/>
              <p:nvPr/>
            </p:nvSpPr>
            <p:spPr>
              <a:xfrm>
                <a:off x="1361988" y="4986499"/>
                <a:ext cx="2606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Permanent magnet assembly</a:t>
                </a:r>
                <a:endPara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DA6BC2-C0D2-4FFF-BA80-F2084E3147F3}"/>
                </a:ext>
              </a:extLst>
            </p:cNvPr>
            <p:cNvCxnSpPr>
              <a:cxnSpLocks/>
            </p:cNvCxnSpPr>
            <p:nvPr/>
          </p:nvCxnSpPr>
          <p:spPr>
            <a:xfrm>
              <a:off x="3188286" y="3144162"/>
              <a:ext cx="300181" cy="166559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304E6F-C50C-4BF2-9EEA-BEE187705FF2}"/>
                </a:ext>
              </a:extLst>
            </p:cNvPr>
            <p:cNvCxnSpPr/>
            <p:nvPr/>
          </p:nvCxnSpPr>
          <p:spPr>
            <a:xfrm flipV="1">
              <a:off x="3047763" y="3073524"/>
              <a:ext cx="255656" cy="1440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E5447D-E486-4BDF-9549-B0C9D5D7029F}"/>
                </a:ext>
              </a:extLst>
            </p:cNvPr>
            <p:cNvCxnSpPr/>
            <p:nvPr/>
          </p:nvCxnSpPr>
          <p:spPr>
            <a:xfrm flipV="1">
              <a:off x="3364621" y="3228259"/>
              <a:ext cx="255656" cy="1440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43FCE51-6433-49CC-8595-B7CB33678F86}"/>
                    </a:ext>
                  </a:extLst>
                </p:cNvPr>
                <p:cNvSpPr txBox="1"/>
                <p:nvPr/>
              </p:nvSpPr>
              <p:spPr>
                <a:xfrm>
                  <a:off x="3357607" y="2937882"/>
                  <a:ext cx="25859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16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43FCE51-6433-49CC-8595-B7CB33678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607" y="2937882"/>
                  <a:ext cx="258596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6667" r="-4762" b="-17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39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Undulator technology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1"/>
            <a:ext cx="4680520" cy="468053"/>
          </a:xfrm>
        </p:spPr>
        <p:txBody>
          <a:bodyPr/>
          <a:lstStyle/>
          <a:p>
            <a:r>
              <a:rPr lang="en-US" dirty="0"/>
              <a:t>In-vacuum permanent magnet undulators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9E32E22-8299-4857-9BFB-F097693744DE}"/>
              </a:ext>
            </a:extLst>
          </p:cNvPr>
          <p:cNvCxnSpPr/>
          <p:nvPr/>
        </p:nvCxnSpPr>
        <p:spPr>
          <a:xfrm>
            <a:off x="364482" y="1233231"/>
            <a:ext cx="46805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85E5277-F35C-490A-8620-C1A34144136D}"/>
              </a:ext>
            </a:extLst>
          </p:cNvPr>
          <p:cNvCxnSpPr/>
          <p:nvPr/>
        </p:nvCxnSpPr>
        <p:spPr>
          <a:xfrm>
            <a:off x="383353" y="2857500"/>
            <a:ext cx="46805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1DDCAF1-679A-45E2-AAE1-F1BACF4C3C14}"/>
              </a:ext>
            </a:extLst>
          </p:cNvPr>
          <p:cNvSpPr/>
          <p:nvPr/>
        </p:nvSpPr>
        <p:spPr>
          <a:xfrm>
            <a:off x="678361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DA63DF9-FBBF-491C-97AA-0C380218C71D}"/>
              </a:ext>
            </a:extLst>
          </p:cNvPr>
          <p:cNvSpPr/>
          <p:nvPr/>
        </p:nvSpPr>
        <p:spPr>
          <a:xfrm>
            <a:off x="1189674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6C2E0B8-4222-4134-AF78-56150030601E}"/>
              </a:ext>
            </a:extLst>
          </p:cNvPr>
          <p:cNvSpPr/>
          <p:nvPr/>
        </p:nvSpPr>
        <p:spPr>
          <a:xfrm>
            <a:off x="1700987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2D5BCF4-26DF-4691-BAE6-F2F3BAF6A4D6}"/>
              </a:ext>
            </a:extLst>
          </p:cNvPr>
          <p:cNvSpPr/>
          <p:nvPr/>
        </p:nvSpPr>
        <p:spPr>
          <a:xfrm>
            <a:off x="2212300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6D340C1-F580-4FEE-99B2-84B07133F9AF}"/>
              </a:ext>
            </a:extLst>
          </p:cNvPr>
          <p:cNvSpPr/>
          <p:nvPr/>
        </p:nvSpPr>
        <p:spPr>
          <a:xfrm>
            <a:off x="678361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015FCA-3071-4694-BB66-A3D484D2C861}"/>
              </a:ext>
            </a:extLst>
          </p:cNvPr>
          <p:cNvSpPr/>
          <p:nvPr/>
        </p:nvSpPr>
        <p:spPr>
          <a:xfrm>
            <a:off x="1189674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CB2E423-24FD-4525-8477-F171359DC039}"/>
              </a:ext>
            </a:extLst>
          </p:cNvPr>
          <p:cNvSpPr/>
          <p:nvPr/>
        </p:nvSpPr>
        <p:spPr>
          <a:xfrm>
            <a:off x="1700987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7D4FBCF-A3C7-4116-98F7-63B06B9C845C}"/>
              </a:ext>
            </a:extLst>
          </p:cNvPr>
          <p:cNvSpPr/>
          <p:nvPr/>
        </p:nvSpPr>
        <p:spPr>
          <a:xfrm>
            <a:off x="2212300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796A91-8F31-4065-8310-0AB01BDABBFD}"/>
              </a:ext>
            </a:extLst>
          </p:cNvPr>
          <p:cNvCxnSpPr/>
          <p:nvPr/>
        </p:nvCxnSpPr>
        <p:spPr>
          <a:xfrm flipH="1" flipV="1">
            <a:off x="934016" y="2161302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0B38F36-40B7-4060-9F39-229BE2E324B0}"/>
              </a:ext>
            </a:extLst>
          </p:cNvPr>
          <p:cNvCxnSpPr/>
          <p:nvPr/>
        </p:nvCxnSpPr>
        <p:spPr>
          <a:xfrm flipH="1" flipV="1">
            <a:off x="934016" y="1651073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BB06FE6-4CF5-47D8-BCD4-018F86D76987}"/>
              </a:ext>
            </a:extLst>
          </p:cNvPr>
          <p:cNvCxnSpPr/>
          <p:nvPr/>
        </p:nvCxnSpPr>
        <p:spPr>
          <a:xfrm flipH="1">
            <a:off x="1956642" y="1637984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4237397-E948-490C-B4C7-F1605DDB9B0D}"/>
              </a:ext>
            </a:extLst>
          </p:cNvPr>
          <p:cNvCxnSpPr/>
          <p:nvPr/>
        </p:nvCxnSpPr>
        <p:spPr>
          <a:xfrm flipH="1">
            <a:off x="1956642" y="2161302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5785574-C03C-4CCE-B224-CEBE2FB07CF8}"/>
              </a:ext>
            </a:extLst>
          </p:cNvPr>
          <p:cNvCxnSpPr/>
          <p:nvPr/>
        </p:nvCxnSpPr>
        <p:spPr>
          <a:xfrm>
            <a:off x="1331833" y="1776663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844CFCD-80E9-45EC-8423-6D92208BF103}"/>
              </a:ext>
            </a:extLst>
          </p:cNvPr>
          <p:cNvCxnSpPr/>
          <p:nvPr/>
        </p:nvCxnSpPr>
        <p:spPr>
          <a:xfrm>
            <a:off x="2330147" y="2279225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12983E0-0992-4AF3-8AC0-AB2F1F521AF9}"/>
              </a:ext>
            </a:extLst>
          </p:cNvPr>
          <p:cNvCxnSpPr/>
          <p:nvPr/>
        </p:nvCxnSpPr>
        <p:spPr>
          <a:xfrm flipH="1">
            <a:off x="2305835" y="1769254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544097A-0A72-4ABF-A9DB-B91765476492}"/>
              </a:ext>
            </a:extLst>
          </p:cNvPr>
          <p:cNvCxnSpPr/>
          <p:nvPr/>
        </p:nvCxnSpPr>
        <p:spPr>
          <a:xfrm flipH="1">
            <a:off x="1307519" y="2279225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8650023-74B3-46C2-A89B-011FC0888F7D}"/>
              </a:ext>
            </a:extLst>
          </p:cNvPr>
          <p:cNvSpPr/>
          <p:nvPr/>
        </p:nvSpPr>
        <p:spPr>
          <a:xfrm>
            <a:off x="2723613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D22C4D-897E-4EA6-B6EB-32DE9E98D179}"/>
              </a:ext>
            </a:extLst>
          </p:cNvPr>
          <p:cNvSpPr/>
          <p:nvPr/>
        </p:nvSpPr>
        <p:spPr>
          <a:xfrm>
            <a:off x="3234926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1A09226-D382-43E1-B21F-BF759E9618C4}"/>
              </a:ext>
            </a:extLst>
          </p:cNvPr>
          <p:cNvSpPr/>
          <p:nvPr/>
        </p:nvSpPr>
        <p:spPr>
          <a:xfrm>
            <a:off x="3746239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C78BF58-709A-4A94-A497-F639EFC7F380}"/>
              </a:ext>
            </a:extLst>
          </p:cNvPr>
          <p:cNvSpPr/>
          <p:nvPr/>
        </p:nvSpPr>
        <p:spPr>
          <a:xfrm>
            <a:off x="4257552" y="2137420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06E8B5-B415-4044-82A2-041F94466DC5}"/>
              </a:ext>
            </a:extLst>
          </p:cNvPr>
          <p:cNvSpPr/>
          <p:nvPr/>
        </p:nvSpPr>
        <p:spPr>
          <a:xfrm>
            <a:off x="2723613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A797203-8022-4D18-AE71-C5DE86D0723F}"/>
              </a:ext>
            </a:extLst>
          </p:cNvPr>
          <p:cNvSpPr/>
          <p:nvPr/>
        </p:nvSpPr>
        <p:spPr>
          <a:xfrm>
            <a:off x="3234926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D5D220-D697-4AE9-BC83-D96AB514F8D7}"/>
              </a:ext>
            </a:extLst>
          </p:cNvPr>
          <p:cNvSpPr/>
          <p:nvPr/>
        </p:nvSpPr>
        <p:spPr>
          <a:xfrm>
            <a:off x="3746239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25F38B1-EE91-42E2-9588-189CD31859B1}"/>
              </a:ext>
            </a:extLst>
          </p:cNvPr>
          <p:cNvSpPr/>
          <p:nvPr/>
        </p:nvSpPr>
        <p:spPr>
          <a:xfrm>
            <a:off x="4257552" y="1627191"/>
            <a:ext cx="511313" cy="294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F25F284-91B5-481D-ACAD-AABEC6346AAD}"/>
              </a:ext>
            </a:extLst>
          </p:cNvPr>
          <p:cNvCxnSpPr/>
          <p:nvPr/>
        </p:nvCxnSpPr>
        <p:spPr>
          <a:xfrm flipH="1" flipV="1">
            <a:off x="2979268" y="2161302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EA1606D-B2A5-4F83-9A2B-FBC635BCDC48}"/>
              </a:ext>
            </a:extLst>
          </p:cNvPr>
          <p:cNvCxnSpPr/>
          <p:nvPr/>
        </p:nvCxnSpPr>
        <p:spPr>
          <a:xfrm flipH="1" flipV="1">
            <a:off x="2979268" y="1651073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1E891C3-558E-424C-8B1F-CBD768554494}"/>
              </a:ext>
            </a:extLst>
          </p:cNvPr>
          <p:cNvCxnSpPr/>
          <p:nvPr/>
        </p:nvCxnSpPr>
        <p:spPr>
          <a:xfrm flipH="1">
            <a:off x="4001894" y="1637984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59C0842-F984-40E2-B8B5-7C6186526840}"/>
              </a:ext>
            </a:extLst>
          </p:cNvPr>
          <p:cNvCxnSpPr/>
          <p:nvPr/>
        </p:nvCxnSpPr>
        <p:spPr>
          <a:xfrm flipH="1">
            <a:off x="4001894" y="2161302"/>
            <a:ext cx="1" cy="2464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585012F-F9FF-40D1-A2F4-756DACDBAC4F}"/>
              </a:ext>
            </a:extLst>
          </p:cNvPr>
          <p:cNvCxnSpPr/>
          <p:nvPr/>
        </p:nvCxnSpPr>
        <p:spPr>
          <a:xfrm>
            <a:off x="3377085" y="1776663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7443356-29EE-48A6-B726-8DAB306F341D}"/>
              </a:ext>
            </a:extLst>
          </p:cNvPr>
          <p:cNvCxnSpPr/>
          <p:nvPr/>
        </p:nvCxnSpPr>
        <p:spPr>
          <a:xfrm>
            <a:off x="4375399" y="2279225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57C0A15-9A2D-4EF7-88F2-0960BBD1D5CB}"/>
              </a:ext>
            </a:extLst>
          </p:cNvPr>
          <p:cNvCxnSpPr/>
          <p:nvPr/>
        </p:nvCxnSpPr>
        <p:spPr>
          <a:xfrm flipH="1">
            <a:off x="4351087" y="1769254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9F015EF-B778-4D72-BC22-A29630D4A3C0}"/>
              </a:ext>
            </a:extLst>
          </p:cNvPr>
          <p:cNvCxnSpPr/>
          <p:nvPr/>
        </p:nvCxnSpPr>
        <p:spPr>
          <a:xfrm flipH="1">
            <a:off x="3352771" y="2279225"/>
            <a:ext cx="275619" cy="52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68119A8-00FF-45E8-814D-C5E7AA3A330D}"/>
              </a:ext>
            </a:extLst>
          </p:cNvPr>
          <p:cNvSpPr txBox="1"/>
          <p:nvPr/>
        </p:nvSpPr>
        <p:spPr>
          <a:xfrm>
            <a:off x="364482" y="1200089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Vacuum chamber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CD600EB-DDA7-4BC6-9FCF-A6BCE6FE2CAB}"/>
              </a:ext>
            </a:extLst>
          </p:cNvPr>
          <p:cNvCxnSpPr/>
          <p:nvPr/>
        </p:nvCxnSpPr>
        <p:spPr>
          <a:xfrm>
            <a:off x="3496007" y="2030326"/>
            <a:ext cx="3978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3FC72F-BAC6-48E8-B740-E1DCDAC7E93B}"/>
                  </a:ext>
                </a:extLst>
              </p:cNvPr>
              <p:cNvSpPr txBox="1"/>
              <p:nvPr/>
            </p:nvSpPr>
            <p:spPr>
              <a:xfrm>
                <a:off x="3138979" y="1871388"/>
                <a:ext cx="435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3FC72F-BAC6-48E8-B740-E1DCDAC7E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79" y="1871388"/>
                <a:ext cx="435824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50593B65-A2FE-418D-BFEC-955CDF30BE76}"/>
              </a:ext>
            </a:extLst>
          </p:cNvPr>
          <p:cNvSpPr/>
          <p:nvPr/>
        </p:nvSpPr>
        <p:spPr>
          <a:xfrm>
            <a:off x="630001" y="33184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Minimum gap reduced by a factor of two compared to standard undulators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FA5A542-35B9-44AF-A7A0-AA4891E0F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4" y="545239"/>
            <a:ext cx="4355976" cy="346797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CBF5BA0-9998-4466-89A8-E63279EAB993}"/>
              </a:ext>
            </a:extLst>
          </p:cNvPr>
          <p:cNvSpPr/>
          <p:nvPr/>
        </p:nvSpPr>
        <p:spPr>
          <a:xfrm>
            <a:off x="5414739" y="4037049"/>
            <a:ext cx="3430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view of an in-vacuum undulator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8FA3-2402-41FA-8737-EAE01E11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661224" cy="4212468"/>
              </a:xfrm>
            </p:spPr>
            <p:txBody>
              <a:bodyPr/>
              <a:lstStyle/>
              <a:p>
                <a:r>
                  <a:rPr lang="en-US" dirty="0"/>
                  <a:t>Special relativity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The coordinates in two different frames, moving at constant velocity, are linked by the </a:t>
                </a:r>
                <a:r>
                  <a:rPr lang="en-US" dirty="0">
                    <a:solidFill>
                      <a:schemeClr val="tx1"/>
                    </a:solidFill>
                  </a:rPr>
                  <a:t>Lorentz transformation: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brk m:alnAt="7"/>
                                </m:r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brk m:alnAt="7"/>
                            </m:r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𝑣𝑧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mr>
                      <m:m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𝑣𝑡</m:t>
                              </m:r>
                            </m:e>
                          </m:d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Lorentz factor, i.e. the ratio of the particle mass to its rest mass.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For an electron with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1957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			For 6 GeV electrons (ESRF, APS-U):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≈11742</m:t>
                    </m:r>
                  </m:oMath>
                </a14:m>
                <a:endParaRPr lang="en-US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661224" cy="4212468"/>
              </a:xfrm>
              <a:blipFill>
                <a:blip r:embed="rId2"/>
                <a:stretch>
                  <a:fillRect l="-1830" t="-1881" r="-1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D4283-A07A-46BD-93C4-68E156152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EADA1-B45B-4F8D-8BF8-6C22708E5AB5}"/>
                  </a:ext>
                </a:extLst>
              </p:cNvPr>
              <p:cNvSpPr txBox="1"/>
              <p:nvPr/>
            </p:nvSpPr>
            <p:spPr>
              <a:xfrm>
                <a:off x="5292080" y="2281436"/>
                <a:ext cx="3046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(velocity along the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direction)</a:t>
                </a:r>
                <a:endParaRPr lang="fr-FR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EADA1-B45B-4F8D-8BF8-6C22708E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81436"/>
                <a:ext cx="3046347" cy="369332"/>
              </a:xfrm>
              <a:prstGeom prst="rect">
                <a:avLst/>
              </a:prstGeom>
              <a:blipFill>
                <a:blip r:embed="rId3"/>
                <a:stretch>
                  <a:fillRect l="-1600" t="-8197" r="-1400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267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en-US" dirty="0"/>
              <a:t>Undulator technology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41276"/>
            <a:ext cx="4492872" cy="3888432"/>
          </a:xfrm>
        </p:spPr>
        <p:txBody>
          <a:bodyPr/>
          <a:lstStyle/>
          <a:p>
            <a:r>
              <a:rPr lang="en-US" dirty="0"/>
              <a:t>Cryogenic permanent magnet undulators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>
                <a:solidFill>
                  <a:schemeClr val="tx1"/>
                </a:solidFill>
              </a:rPr>
              <a:t>Stronger field</a:t>
            </a:r>
          </a:p>
          <a:p>
            <a:r>
              <a:rPr lang="en-US" b="0" dirty="0">
                <a:solidFill>
                  <a:schemeClr val="tx1"/>
                </a:solidFill>
              </a:rPr>
              <a:t>Better resistance to demagnetization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40718-FA40-4B22-949B-15CE3B2E7A4B}"/>
              </a:ext>
            </a:extLst>
          </p:cNvPr>
          <p:cNvGrpSpPr/>
          <p:nvPr/>
        </p:nvGrpSpPr>
        <p:grpSpPr>
          <a:xfrm>
            <a:off x="727200" y="1129309"/>
            <a:ext cx="3340744" cy="3261546"/>
            <a:chOff x="5479240" y="877462"/>
            <a:chExt cx="3340744" cy="32615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6E2CA8-3E45-4D60-BE50-D63EE5214DF8}"/>
                </a:ext>
              </a:extLst>
            </p:cNvPr>
            <p:cNvGrpSpPr/>
            <p:nvPr/>
          </p:nvGrpSpPr>
          <p:grpSpPr>
            <a:xfrm>
              <a:off x="5479240" y="877462"/>
              <a:ext cx="3340744" cy="3261546"/>
              <a:chOff x="5479240" y="877462"/>
              <a:chExt cx="3340744" cy="3261546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697D089-19BD-446E-9334-F917EA104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1659" y="877462"/>
                <a:ext cx="3058325" cy="2991874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5E0FE2-AD19-4C09-BEE6-51B9AB410F0F}"/>
                  </a:ext>
                </a:extLst>
              </p:cNvPr>
              <p:cNvSpPr txBox="1"/>
              <p:nvPr/>
            </p:nvSpPr>
            <p:spPr>
              <a:xfrm rot="16200000">
                <a:off x="4956661" y="1896881"/>
                <a:ext cx="13837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Magnetization</a:t>
                </a:r>
                <a:endPara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72C02E-AB24-4C93-A6FB-9172BD636042}"/>
                  </a:ext>
                </a:extLst>
              </p:cNvPr>
              <p:cNvSpPr txBox="1"/>
              <p:nvPr/>
            </p:nvSpPr>
            <p:spPr>
              <a:xfrm>
                <a:off x="6826035" y="3800454"/>
                <a:ext cx="14284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Coercitive field</a:t>
                </a:r>
                <a:endPara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E540F00-381E-459F-9716-B2F41DDEE400}"/>
                </a:ext>
              </a:extLst>
            </p:cNvPr>
            <p:cNvSpPr/>
            <p:nvPr/>
          </p:nvSpPr>
          <p:spPr>
            <a:xfrm rot="12290804">
              <a:off x="6838670" y="1497827"/>
              <a:ext cx="847649" cy="220982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E6B19D-193A-4D0D-AC4E-70B19057C9FD}"/>
                </a:ext>
              </a:extLst>
            </p:cNvPr>
            <p:cNvSpPr txBox="1"/>
            <p:nvPr/>
          </p:nvSpPr>
          <p:spPr>
            <a:xfrm>
              <a:off x="7228975" y="1281673"/>
              <a:ext cx="13251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Cooling down</a:t>
              </a:r>
              <a:endParaRPr lang="fr-FR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591E6C9-074C-45AB-8B33-232A0C9C8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74" y="545239"/>
            <a:ext cx="4355976" cy="34679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CC8954-9EAC-4D95-B514-6B4035ABC7B7}"/>
              </a:ext>
            </a:extLst>
          </p:cNvPr>
          <p:cNvSpPr/>
          <p:nvPr/>
        </p:nvSpPr>
        <p:spPr>
          <a:xfrm>
            <a:off x="5414739" y="4037049"/>
            <a:ext cx="3430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view of an in-vacuum undulator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25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CEE-0483-45E4-A6F7-AC914AD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126000"/>
            <a:ext cx="8333999" cy="496800"/>
          </a:xfrm>
        </p:spPr>
        <p:txBody>
          <a:bodyPr/>
          <a:lstStyle/>
          <a:p>
            <a:r>
              <a:rPr lang="en-US" dirty="0"/>
              <a:t>Electromagnetic insertion devices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59B3-DD65-4348-824A-FA32AC36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99" y="841276"/>
            <a:ext cx="6337367" cy="648072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Normal conductors cannot compete with permanent magnets at short periods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6320D-B32E-4421-A5F3-55F2E99DF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501C61-590C-4C06-A2B2-4A46D907B618}"/>
              </a:ext>
            </a:extLst>
          </p:cNvPr>
          <p:cNvSpPr txBox="1">
            <a:spLocks/>
          </p:cNvSpPr>
          <p:nvPr/>
        </p:nvSpPr>
        <p:spPr bwMode="gray">
          <a:xfrm>
            <a:off x="727199" y="1707823"/>
            <a:ext cx="7949257" cy="2229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Superconducting devices</a:t>
            </a:r>
          </a:p>
          <a:p>
            <a:r>
              <a:rPr lang="en-US" b="0" dirty="0">
                <a:solidFill>
                  <a:schemeClr val="tx1"/>
                </a:solidFill>
              </a:rPr>
              <a:t>Much higher current densities are reached</a:t>
            </a:r>
          </a:p>
          <a:p>
            <a:r>
              <a:rPr lang="en-US" b="0" dirty="0">
                <a:solidFill>
                  <a:schemeClr val="tx1"/>
                </a:solidFill>
              </a:rPr>
              <a:t>Used for high field wigglers</a:t>
            </a:r>
          </a:p>
          <a:p>
            <a:r>
              <a:rPr lang="en-US" b="0" dirty="0">
                <a:solidFill>
                  <a:schemeClr val="tx1"/>
                </a:solidFill>
              </a:rPr>
              <a:t>SC undulators developped by some institutes since the early 2000</a:t>
            </a:r>
          </a:p>
          <a:p>
            <a:r>
              <a:rPr lang="en-US" b="0" dirty="0">
                <a:solidFill>
                  <a:schemeClr val="tx1"/>
                </a:solidFill>
              </a:rPr>
              <a:t>Low temperature superconducting undulators (LTS) have similar performances as cryogenic permanent magnet undulators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F04BBD-8710-4F2D-8BE8-B86CDD7243BF}"/>
              </a:ext>
            </a:extLst>
          </p:cNvPr>
          <p:cNvSpPr txBox="1">
            <a:spLocks/>
          </p:cNvSpPr>
          <p:nvPr/>
        </p:nvSpPr>
        <p:spPr bwMode="gray">
          <a:xfrm>
            <a:off x="727198" y="4081636"/>
            <a:ext cx="7949257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High temperature superconductors (HTS) can change the game if used at low temperature</a:t>
            </a:r>
          </a:p>
          <a:p>
            <a:r>
              <a:rPr lang="en-US" b="0" dirty="0"/>
              <a:t>Developments in progress!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91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B222-EB06-42D4-9790-01F2772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4B5D-E607-42C7-91F3-7A3FDAAB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7157168" cy="3708412"/>
          </a:xfrm>
        </p:spPr>
        <p:txBody>
          <a:bodyPr/>
          <a:lstStyle/>
          <a:p>
            <a:r>
              <a:rPr lang="en-US" sz="1400" dirty="0">
                <a:ea typeface="Cambria Math" panose="02040503050406030204" pitchFamily="18" charset="0"/>
              </a:rPr>
              <a:t>References in the presentation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[Feynman, 1963] R.Feynman </a:t>
            </a:r>
            <a:r>
              <a:rPr lang="en-US" sz="1400" b="0" i="1" dirty="0">
                <a:solidFill>
                  <a:schemeClr val="tx1"/>
                </a:solidFill>
                <a:ea typeface="Cambria Math" panose="02040503050406030204" pitchFamily="18" charset="0"/>
              </a:rPr>
              <a:t>et al.</a:t>
            </a:r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, The Feynman lectures on physics, Volume 1, Chapter 34, 1963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[Walker, 2003] R. Walker, Bending magnet and wiggler radiation, </a:t>
            </a:r>
            <a:r>
              <a:rPr lang="en-US" sz="1400" b="0" i="1" dirty="0">
                <a:solidFill>
                  <a:schemeClr val="tx1"/>
                </a:solidFill>
                <a:ea typeface="Cambria Math" panose="02040503050406030204" pitchFamily="18" charset="0"/>
              </a:rPr>
              <a:t>in</a:t>
            </a:r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 Undulators, wigglers and their applications, Ed. H. Onuki and P. Elleaume, Taylor and Francis, 2003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[Walker, 1998] R. Walker, Insertion Devices: undulators and wigglers, in Proc. CERN Accelerator School on Synchrotron Radiation and Free Electron Laser, 1998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[Elleaume, 2003] P. Elleaume, Undulator radiation, </a:t>
            </a:r>
            <a:r>
              <a:rPr lang="en-US" sz="1400" b="0" i="1" dirty="0">
                <a:solidFill>
                  <a:schemeClr val="tx1"/>
                </a:solidFill>
                <a:ea typeface="Cambria Math" panose="02040503050406030204" pitchFamily="18" charset="0"/>
              </a:rPr>
              <a:t>in</a:t>
            </a:r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 Undulators, wigglers and their applications, Ed. H. Onuki and P. Elleaume, Taylor and Francis, 2003</a:t>
            </a:r>
          </a:p>
          <a:p>
            <a:r>
              <a:rPr lang="en-US" sz="1400" dirty="0">
                <a:ea typeface="Cambria Math" panose="02040503050406030204" pitchFamily="18" charset="0"/>
              </a:rPr>
              <a:t>Others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J. A. Clarke, The science and technology of undulators and wigglers, Oxford University Press, 2004</a:t>
            </a:r>
          </a:p>
          <a:p>
            <a:r>
              <a:rPr lang="en-US" sz="1400" b="0" dirty="0">
                <a:solidFill>
                  <a:schemeClr val="tx1"/>
                </a:solidFill>
                <a:ea typeface="Cambria Math" panose="02040503050406030204" pitchFamily="18" charset="0"/>
              </a:rPr>
              <a:t>A. Hofmann, Characteristics of synchrotron radiation, in Proc. CERN Accelerator School on Synchrotron Radiation and Free Electron Laser, 1998</a:t>
            </a:r>
          </a:p>
          <a:p>
            <a:endParaRPr lang="en-US" sz="1400" b="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endParaRPr lang="en-US" sz="14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7EBAD-B667-4D93-899E-6D72A18DF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</p:spTree>
    <p:extLst>
      <p:ext uri="{BB962C8B-B14F-4D97-AF65-F5344CB8AC3E}">
        <p14:creationId xmlns:p14="http://schemas.microsoft.com/office/powerpoint/2010/main" val="24530306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4th ICTP school on synchtrotron radiation - G Le 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5002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3832" y="2457287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62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04AC4A1-14B6-43DF-B957-83592ED4193F}"/>
              </a:ext>
            </a:extLst>
          </p:cNvPr>
          <p:cNvGrpSpPr/>
          <p:nvPr/>
        </p:nvGrpSpPr>
        <p:grpSpPr>
          <a:xfrm>
            <a:off x="1926134" y="1064672"/>
            <a:ext cx="1439197" cy="629459"/>
            <a:chOff x="3115888" y="2351686"/>
            <a:chExt cx="1439197" cy="62945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9A869B5-F342-4638-B791-7859420F5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31776">
              <a:off x="3115888" y="2741584"/>
              <a:ext cx="1439197" cy="23956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332675-EAB1-48B4-87E1-91D4C6086B64}"/>
                </a:ext>
              </a:extLst>
            </p:cNvPr>
            <p:cNvSpPr/>
            <p:nvPr/>
          </p:nvSpPr>
          <p:spPr>
            <a:xfrm rot="19132629">
              <a:off x="4211930" y="2351686"/>
              <a:ext cx="199250" cy="74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3B8FA3-2402-41FA-8737-EAE01E11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661224" cy="4068448"/>
              </a:xfrm>
            </p:spPr>
            <p:txBody>
              <a:bodyPr/>
              <a:lstStyle/>
              <a:p>
                <a:r>
                  <a:rPr lang="en-US" dirty="0"/>
                  <a:t>Emission angle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synchrotron radiation is emitted in a cone with a </a:t>
                </a:r>
                <a:r>
                  <a:rPr lang="en-US" dirty="0">
                    <a:solidFill>
                      <a:schemeClr val="tx1"/>
                    </a:solidFill>
                  </a:rPr>
                  <a:t>narrow aperture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			For 6 GeV electrons,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≈85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μrad</m:t>
                    </m:r>
                    <m:r>
                      <a:rPr lang="en-US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661224" cy="4068448"/>
              </a:xfrm>
              <a:blipFill>
                <a:blip r:embed="rId3"/>
                <a:stretch>
                  <a:fillRect l="-1830" t="-19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D4283-A07A-46BD-93C4-68E156152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2524C7-782C-4E0C-A043-264F7AFEBA2B}"/>
                  </a:ext>
                </a:extLst>
              </p:cNvPr>
              <p:cNvSpPr txBox="1"/>
              <p:nvPr/>
            </p:nvSpPr>
            <p:spPr>
              <a:xfrm>
                <a:off x="827584" y="1572803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2524C7-782C-4E0C-A043-264F7AFE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72803"/>
                <a:ext cx="3706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6A559B7-D4A8-42AE-834E-F40BB0AFE585}"/>
              </a:ext>
            </a:extLst>
          </p:cNvPr>
          <p:cNvGrpSpPr/>
          <p:nvPr/>
        </p:nvGrpSpPr>
        <p:grpSpPr>
          <a:xfrm>
            <a:off x="376744" y="1833532"/>
            <a:ext cx="1996548" cy="1880592"/>
            <a:chOff x="448751" y="1350969"/>
            <a:chExt cx="1996548" cy="188059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4C45392-DC68-48A8-9E4D-7B17F37B68E0}"/>
                </a:ext>
              </a:extLst>
            </p:cNvPr>
            <p:cNvCxnSpPr>
              <a:cxnSpLocks/>
            </p:cNvCxnSpPr>
            <p:nvPr/>
          </p:nvCxnSpPr>
          <p:spPr>
            <a:xfrm>
              <a:off x="611560" y="2503097"/>
              <a:ext cx="183373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198C20-E0A9-4F73-8D34-5533CDA94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592" y="1350969"/>
              <a:ext cx="0" cy="1376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6E6B585-0F91-4B2C-BF1F-08041DD85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592" y="1633364"/>
              <a:ext cx="1077656" cy="86973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B27226-3334-4301-9997-8767E2724489}"/>
                    </a:ext>
                  </a:extLst>
                </p:cNvPr>
                <p:cNvSpPr txBox="1"/>
                <p:nvPr/>
              </p:nvSpPr>
              <p:spPr>
                <a:xfrm>
                  <a:off x="2080327" y="2475323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B27226-3334-4301-9997-8767E272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327" y="2475323"/>
                  <a:ext cx="3649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44955CFB-C806-4170-9C9A-A3AF8A53D37D}"/>
                </a:ext>
              </a:extLst>
            </p:cNvPr>
            <p:cNvSpPr/>
            <p:nvPr/>
          </p:nvSpPr>
          <p:spPr>
            <a:xfrm>
              <a:off x="448751" y="1744540"/>
              <a:ext cx="1386942" cy="1487021"/>
            </a:xfrm>
            <a:prstGeom prst="arc">
              <a:avLst>
                <a:gd name="adj1" fmla="val 18809099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65488CF-F3EF-4D04-A8D3-57CA1661E43F}"/>
                    </a:ext>
                  </a:extLst>
                </p:cNvPr>
                <p:cNvSpPr txBox="1"/>
                <p:nvPr/>
              </p:nvSpPr>
              <p:spPr>
                <a:xfrm>
                  <a:off x="1857662" y="2003708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65488CF-F3EF-4D04-A8D3-57CA1661E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62" y="2003708"/>
                  <a:ext cx="20069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3" r="-18182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489C23F-85E1-4300-A270-B886FA15223D}"/>
              </a:ext>
            </a:extLst>
          </p:cNvPr>
          <p:cNvSpPr/>
          <p:nvPr/>
        </p:nvSpPr>
        <p:spPr>
          <a:xfrm rot="19132629">
            <a:off x="3153683" y="1212944"/>
            <a:ext cx="199250" cy="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6E43D5-1637-4800-9888-E2D67E1FF1A9}"/>
              </a:ext>
            </a:extLst>
          </p:cNvPr>
          <p:cNvGrpSpPr/>
          <p:nvPr/>
        </p:nvGrpSpPr>
        <p:grpSpPr>
          <a:xfrm>
            <a:off x="5749838" y="1655392"/>
            <a:ext cx="2710594" cy="2361989"/>
            <a:chOff x="5605821" y="1655392"/>
            <a:chExt cx="2710594" cy="2361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5CE5F3-836E-4201-8EF2-02B6A2F25C9E}"/>
                    </a:ext>
                  </a:extLst>
                </p:cNvPr>
                <p:cNvSpPr txBox="1"/>
                <p:nvPr/>
              </p:nvSpPr>
              <p:spPr>
                <a:xfrm>
                  <a:off x="6645015" y="1655392"/>
                  <a:ext cx="429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5CE5F3-836E-4201-8EF2-02B6A2F25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015" y="1655392"/>
                  <a:ext cx="42992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664C51-CCA3-46FC-A07C-91FF198B8A6C}"/>
                </a:ext>
              </a:extLst>
            </p:cNvPr>
            <p:cNvCxnSpPr>
              <a:cxnSpLocks/>
            </p:cNvCxnSpPr>
            <p:nvPr/>
          </p:nvCxnSpPr>
          <p:spPr>
            <a:xfrm>
              <a:off x="6356983" y="3033481"/>
              <a:ext cx="183373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B88BEDF-67D2-46D9-B62A-0E8963F82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5015" y="1881353"/>
              <a:ext cx="0" cy="1376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A1A9E57-E695-43A3-82C8-9F58754C2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5015" y="2874848"/>
              <a:ext cx="1249490" cy="15863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FFB30D-F5B2-4523-B60E-25F14E57944C}"/>
                    </a:ext>
                  </a:extLst>
                </p:cNvPr>
                <p:cNvSpPr txBox="1"/>
                <p:nvPr/>
              </p:nvSpPr>
              <p:spPr>
                <a:xfrm>
                  <a:off x="7894505" y="3057277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FFB30D-F5B2-4523-B60E-25F14E579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05" y="3057277"/>
                  <a:ext cx="4219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A83C1A2-88E1-4087-A799-5D11F23B685D}"/>
                </a:ext>
              </a:extLst>
            </p:cNvPr>
            <p:cNvSpPr/>
            <p:nvPr/>
          </p:nvSpPr>
          <p:spPr>
            <a:xfrm>
              <a:off x="5605822" y="2048937"/>
              <a:ext cx="2078386" cy="1951969"/>
            </a:xfrm>
            <a:prstGeom prst="arc">
              <a:avLst>
                <a:gd name="adj1" fmla="val 6292"/>
                <a:gd name="adj2" fmla="val 587233"/>
              </a:avLst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56FCAF-5D00-4593-BD35-81478DD4168C}"/>
                    </a:ext>
                  </a:extLst>
                </p:cNvPr>
                <p:cNvSpPr txBox="1"/>
                <p:nvPr/>
              </p:nvSpPr>
              <p:spPr>
                <a:xfrm>
                  <a:off x="7697113" y="2130781"/>
                  <a:ext cx="200696" cy="5660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56FCAF-5D00-4593-BD35-81478DD41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113" y="2130781"/>
                  <a:ext cx="200696" cy="5660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B07893A4-56B8-475A-930E-A57060C8E4B7}"/>
                </a:ext>
              </a:extLst>
            </p:cNvPr>
            <p:cNvSpPr/>
            <p:nvPr/>
          </p:nvSpPr>
          <p:spPr>
            <a:xfrm>
              <a:off x="5605821" y="2062557"/>
              <a:ext cx="2078386" cy="1951969"/>
            </a:xfrm>
            <a:prstGeom prst="arc">
              <a:avLst>
                <a:gd name="adj1" fmla="val 20211189"/>
                <a:gd name="adj2" fmla="val 21047365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A659B7C-CAC1-4FCF-81BF-1C2A6BA93314}"/>
                </a:ext>
              </a:extLst>
            </p:cNvPr>
            <p:cNvSpPr/>
            <p:nvPr/>
          </p:nvSpPr>
          <p:spPr>
            <a:xfrm>
              <a:off x="5614871" y="2065412"/>
              <a:ext cx="2078386" cy="1951969"/>
            </a:xfrm>
            <a:prstGeom prst="arc">
              <a:avLst>
                <a:gd name="adj1" fmla="val 20898945"/>
                <a:gd name="adj2" fmla="val 388527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ABE61C7-D673-4B3C-9001-A468AEE5CE8F}"/>
              </a:ext>
            </a:extLst>
          </p:cNvPr>
          <p:cNvSpPr txBox="1"/>
          <p:nvPr/>
        </p:nvSpPr>
        <p:spPr>
          <a:xfrm>
            <a:off x="3279850" y="27572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Lorentz transformation</a:t>
            </a:r>
            <a:endParaRPr lang="fr-FR" dirty="0">
              <a:solidFill>
                <a:schemeClr val="accent6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9DFC2C-D5F0-49F9-8499-03F013821936}"/>
              </a:ext>
            </a:extLst>
          </p:cNvPr>
          <p:cNvGrpSpPr/>
          <p:nvPr/>
        </p:nvGrpSpPr>
        <p:grpSpPr>
          <a:xfrm>
            <a:off x="3779912" y="1480964"/>
            <a:ext cx="1777714" cy="1215869"/>
            <a:chOff x="3779912" y="1480964"/>
            <a:chExt cx="1777714" cy="1215869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6415F843-B206-4A8C-83FF-11F970D1997E}"/>
                </a:ext>
              </a:extLst>
            </p:cNvPr>
            <p:cNvSpPr/>
            <p:nvPr/>
          </p:nvSpPr>
          <p:spPr>
            <a:xfrm>
              <a:off x="3779912" y="1480964"/>
              <a:ext cx="1777714" cy="1215869"/>
            </a:xfrm>
            <a:prstGeom prst="rightArrow">
              <a:avLst>
                <a:gd name="adj1" fmla="val 77423"/>
                <a:gd name="adj2" fmla="val 329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7C51D88-DC69-42E0-B4F9-B87A1493E608}"/>
                    </a:ext>
                  </a:extLst>
                </p:cNvPr>
                <p:cNvSpPr txBox="1"/>
                <p:nvPr/>
              </p:nvSpPr>
              <p:spPr>
                <a:xfrm>
                  <a:off x="3865925" y="1814118"/>
                  <a:ext cx="1189685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7C51D88-DC69-42E0-B4F9-B87A1493E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5925" y="1814118"/>
                  <a:ext cx="1189685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587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8FA3-2402-41FA-8737-EAE01E11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7661224" cy="2772308"/>
              </a:xfrm>
            </p:spPr>
            <p:txBody>
              <a:bodyPr/>
              <a:lstStyle/>
              <a:p>
                <a:r>
                  <a:rPr lang="en-US" dirty="0"/>
                  <a:t>Retarted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The radiation observed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was emitted earlier, the delay corresponding to the propagation time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The corresponding emission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called the </a:t>
                </a:r>
                <a:r>
                  <a:rPr lang="en-US" dirty="0">
                    <a:solidFill>
                      <a:schemeClr val="tx1"/>
                    </a:solidFill>
                  </a:rPr>
                  <a:t>retarted time. </a:t>
                </a:r>
                <a:r>
                  <a:rPr lang="en-US" b="0" dirty="0">
                    <a:solidFill>
                      <a:schemeClr val="tx1"/>
                    </a:solidFill>
                  </a:rPr>
                  <a:t>It is linked to the observation time by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. After differentiation: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is a normal vector from the particle to the observer,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is the particle velocity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is the speed of light.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F7A745EA-E90E-436D-AF62-EEC185B5A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7661224" cy="2772308"/>
              </a:xfrm>
              <a:blipFill>
                <a:blip r:embed="rId2"/>
                <a:stretch>
                  <a:fillRect l="-1830" t="-2857" r="-318" b="-116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E6A75C0-9974-4086-BFBB-01CD39A6FD54}"/>
              </a:ext>
            </a:extLst>
          </p:cNvPr>
          <p:cNvGrpSpPr/>
          <p:nvPr/>
        </p:nvGrpSpPr>
        <p:grpSpPr>
          <a:xfrm>
            <a:off x="-756592" y="3865612"/>
            <a:ext cx="8694484" cy="1357586"/>
            <a:chOff x="-756592" y="3854474"/>
            <a:chExt cx="8694484" cy="13575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E6D21E-1030-43C1-B2F1-6E31F0BBCF12}"/>
                </a:ext>
              </a:extLst>
            </p:cNvPr>
            <p:cNvGrpSpPr/>
            <p:nvPr/>
          </p:nvGrpSpPr>
          <p:grpSpPr>
            <a:xfrm>
              <a:off x="7020272" y="3854474"/>
              <a:ext cx="528176" cy="252000"/>
              <a:chOff x="6204064" y="1185161"/>
              <a:chExt cx="528176" cy="2520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3345C9-5D3C-42E4-B2B5-6F522E2D8E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9144" y="1311161"/>
                <a:ext cx="523096" cy="11356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8B2B2100-DFDB-4C4F-858C-362D15372304}"/>
                  </a:ext>
                </a:extLst>
              </p:cNvPr>
              <p:cNvSpPr/>
              <p:nvPr/>
            </p:nvSpPr>
            <p:spPr>
              <a:xfrm rot="13475064">
                <a:off x="6271985" y="1185161"/>
                <a:ext cx="252000" cy="252000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DD6EE47-6014-4CF7-B7FE-660A40D5DC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4064" y="1198661"/>
                <a:ext cx="522425" cy="10664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8F159E-2E51-41EF-8507-E55438D63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20" y="3999612"/>
              <a:ext cx="4752528" cy="305722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492D438-8DCE-4166-A50F-B89B3B37478F}"/>
                </a:ext>
              </a:extLst>
            </p:cNvPr>
            <p:cNvSpPr/>
            <p:nvPr/>
          </p:nvSpPr>
          <p:spPr>
            <a:xfrm>
              <a:off x="-756592" y="4297660"/>
              <a:ext cx="4550296" cy="914400"/>
            </a:xfrm>
            <a:prstGeom prst="arc">
              <a:avLst>
                <a:gd name="adj1" fmla="val 12137409"/>
                <a:gd name="adj2" fmla="val 21466174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6733FD9-E867-48D1-922B-73065CF52EFB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20" y="4305335"/>
              <a:ext cx="1533913" cy="97332"/>
            </a:xfrm>
            <a:prstGeom prst="straightConnector1">
              <a:avLst/>
            </a:prstGeom>
            <a:ln w="28575">
              <a:solidFill>
                <a:srgbClr val="B7B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C0547A-2185-4C8A-A37F-DA222A0E9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20" y="4271433"/>
              <a:ext cx="486163" cy="3485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C926808-48FB-48B9-94A9-4BAD6407268D}"/>
                    </a:ext>
                  </a:extLst>
                </p:cNvPr>
                <p:cNvSpPr txBox="1"/>
                <p:nvPr/>
              </p:nvSpPr>
              <p:spPr>
                <a:xfrm>
                  <a:off x="3583680" y="4215553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C926808-48FB-48B9-94A9-4BAD64072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680" y="4215553"/>
                  <a:ext cx="18915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129" r="-161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9C068F9-4F6E-4227-BF9E-4941B9E5620D}"/>
                    </a:ext>
                  </a:extLst>
                </p:cNvPr>
                <p:cNvSpPr txBox="1"/>
                <p:nvPr/>
              </p:nvSpPr>
              <p:spPr>
                <a:xfrm>
                  <a:off x="2191407" y="3953380"/>
                  <a:ext cx="206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9C068F9-4F6E-4227-BF9E-4941B9E56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407" y="3953380"/>
                  <a:ext cx="20678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706" r="-14706"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4BE3702-1F37-4D7D-B33F-72D8256F20CC}"/>
                    </a:ext>
                  </a:extLst>
                </p:cNvPr>
                <p:cNvSpPr txBox="1"/>
                <p:nvPr/>
              </p:nvSpPr>
              <p:spPr>
                <a:xfrm>
                  <a:off x="6651231" y="3999611"/>
                  <a:ext cx="174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4BE3702-1F37-4D7D-B33F-72D8256F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231" y="3999611"/>
                  <a:ext cx="17472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1" r="-17241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3E0527-9409-4BDC-A2B0-7E091180C135}"/>
                </a:ext>
              </a:extLst>
            </p:cNvPr>
            <p:cNvSpPr txBox="1"/>
            <p:nvPr/>
          </p:nvSpPr>
          <p:spPr>
            <a:xfrm>
              <a:off x="1871607" y="4632729"/>
              <a:ext cx="84638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Electron</a:t>
              </a:r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7B2055-4AA1-4091-9EE3-6F2888CA7850}"/>
                </a:ext>
              </a:extLst>
            </p:cNvPr>
            <p:cNvSpPr txBox="1"/>
            <p:nvPr/>
          </p:nvSpPr>
          <p:spPr>
            <a:xfrm>
              <a:off x="6804248" y="4322842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Observer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B618755-500C-4FD2-9C85-8AC8EB5DC049}"/>
                    </a:ext>
                  </a:extLst>
                </p:cNvPr>
                <p:cNvSpPr txBox="1"/>
                <p:nvPr/>
              </p:nvSpPr>
              <p:spPr>
                <a:xfrm>
                  <a:off x="7225266" y="4065605"/>
                  <a:ext cx="1603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fr-FR" i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B618755-500C-4FD2-9C85-8AC8EB5DC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66" y="4065605"/>
                  <a:ext cx="1603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926" r="-22222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D682426-FC2E-4753-8C09-3C9EA0EE0BFA}"/>
                    </a:ext>
                  </a:extLst>
                </p:cNvPr>
                <p:cNvSpPr txBox="1"/>
                <p:nvPr/>
              </p:nvSpPr>
              <p:spPr>
                <a:xfrm>
                  <a:off x="2139101" y="4362780"/>
                  <a:ext cx="1748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fr-FR" i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D682426-FC2E-4753-8C09-3C9EA0EE0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101" y="4362780"/>
                  <a:ext cx="17485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241" r="-10345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8A80B1-9A78-447C-968F-99D0EC1F888B}"/>
              </a:ext>
            </a:extLst>
          </p:cNvPr>
          <p:cNvSpPr txBox="1"/>
          <p:nvPr/>
        </p:nvSpPr>
        <p:spPr>
          <a:xfrm>
            <a:off x="1951810" y="5021299"/>
            <a:ext cx="6011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(See [Feynman, 1963] for a deeper introduction to the retarted time.) 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D4283-A07A-46BD-93C4-68E156152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4th ICTP school on synchtrotron radiation - G Le Bec</a:t>
            </a:r>
          </a:p>
        </p:txBody>
      </p:sp>
    </p:spTree>
    <p:extLst>
      <p:ext uri="{BB962C8B-B14F-4D97-AF65-F5344CB8AC3E}">
        <p14:creationId xmlns:p14="http://schemas.microsoft.com/office/powerpoint/2010/main" val="254343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ECFA-EDB6-4F21-B902-7C687DB6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synchrotron radiation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3FCDA-B99B-41E9-857E-7FCA679580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41275"/>
                <a:ext cx="8236800" cy="1728193"/>
              </a:xfrm>
            </p:spPr>
            <p:txBody>
              <a:bodyPr/>
              <a:lstStyle/>
              <a:p>
                <a:r>
                  <a:rPr lang="en-US" dirty="0"/>
                  <a:t>A simple case: retarded time for on-axis observation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The observer time varies with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fr-FR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Lorentz factor, </a:t>
                </a:r>
                <a:r>
                  <a:rPr lang="en-US" b="0" i="1" dirty="0">
                    <a:solidFill>
                      <a:schemeClr val="tx1"/>
                    </a:solidFill>
                  </a:rPr>
                  <a:t>i.e.</a:t>
                </a:r>
                <a:r>
                  <a:rPr lang="en-US" b="0" dirty="0">
                    <a:solidFill>
                      <a:schemeClr val="tx1"/>
                    </a:solidFill>
                  </a:rPr>
                  <a:t> the ratio of the particle mass to its rest mass.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3FCDA-B99B-41E9-857E-7FCA67958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41275"/>
                <a:ext cx="8236800" cy="1728193"/>
              </a:xfrm>
              <a:blipFill>
                <a:blip r:embed="rId9"/>
                <a:stretch>
                  <a:fillRect l="-1702" t="-4577" b="-1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78533EC-2750-4C87-96A2-D3C609030DC0}"/>
              </a:ext>
            </a:extLst>
          </p:cNvPr>
          <p:cNvGrpSpPr/>
          <p:nvPr/>
        </p:nvGrpSpPr>
        <p:grpSpPr>
          <a:xfrm>
            <a:off x="727200" y="1345332"/>
            <a:ext cx="5493574" cy="841737"/>
            <a:chOff x="1520515" y="1562927"/>
            <a:chExt cx="5493574" cy="84173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D923CD-F2DC-48CC-A1CA-62972A0F3CFC}"/>
                </a:ext>
              </a:extLst>
            </p:cNvPr>
            <p:cNvGrpSpPr/>
            <p:nvPr/>
          </p:nvGrpSpPr>
          <p:grpSpPr>
            <a:xfrm>
              <a:off x="6485913" y="1754233"/>
              <a:ext cx="528176" cy="252000"/>
              <a:chOff x="6204064" y="1185161"/>
              <a:chExt cx="528176" cy="2520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80D97CE-448F-4110-801E-2FCF4D108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9144" y="1311161"/>
                <a:ext cx="523096" cy="11356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1C73CE72-F22D-4A6B-80B8-B7AE1606AB12}"/>
                  </a:ext>
                </a:extLst>
              </p:cNvPr>
              <p:cNvSpPr/>
              <p:nvPr/>
            </p:nvSpPr>
            <p:spPr>
              <a:xfrm rot="13475064">
                <a:off x="6271985" y="1185161"/>
                <a:ext cx="252000" cy="252000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48E9685-760E-4D0B-921B-0FB20EFA8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4064" y="1198661"/>
                <a:ext cx="522425" cy="10664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C234D1-5810-49EA-A498-2B1A0A91F99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1874380"/>
              <a:ext cx="1656184" cy="0"/>
            </a:xfrm>
            <a:prstGeom prst="straightConnector1">
              <a:avLst/>
            </a:prstGeom>
            <a:ln w="28575">
              <a:solidFill>
                <a:srgbClr val="B7B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0149D0-607D-4086-BBDF-E9E5A9184CD5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1874380"/>
              <a:ext cx="36004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5A4C34-BE4B-4D92-BD10-9235A51EE4D5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1871453"/>
              <a:ext cx="4591765" cy="5853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F5D87D5-25B6-4218-9325-8EF368E5B4A3}"/>
                    </a:ext>
                  </a:extLst>
                </p:cNvPr>
                <p:cNvSpPr txBox="1"/>
                <p:nvPr/>
              </p:nvSpPr>
              <p:spPr>
                <a:xfrm>
                  <a:off x="6196460" y="1880233"/>
                  <a:ext cx="174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F5D87D5-25B6-4218-9325-8EF368E5B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460" y="1880233"/>
                  <a:ext cx="17472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241" r="-17241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20488B-9A4B-4752-BC04-FA30B8A54D92}"/>
                    </a:ext>
                  </a:extLst>
                </p:cNvPr>
                <p:cNvSpPr txBox="1"/>
                <p:nvPr/>
              </p:nvSpPr>
              <p:spPr>
                <a:xfrm>
                  <a:off x="1736921" y="1562927"/>
                  <a:ext cx="206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20488B-9A4B-4752-BC04-FA30B8A54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6921" y="1562927"/>
                  <a:ext cx="20678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647" r="-11765" b="-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9F2235-49A7-4167-BC00-B28A742A00EE}"/>
                    </a:ext>
                  </a:extLst>
                </p:cNvPr>
                <p:cNvSpPr txBox="1"/>
                <p:nvPr/>
              </p:nvSpPr>
              <p:spPr>
                <a:xfrm>
                  <a:off x="2864932" y="1591652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9F2235-49A7-4167-BC00-B28A742A0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932" y="1591652"/>
                  <a:ext cx="18915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6129" r="-161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3CC070-FE76-48D8-9AA2-F73CDE745092}"/>
                </a:ext>
              </a:extLst>
            </p:cNvPr>
            <p:cNvSpPr txBox="1"/>
            <p:nvPr/>
          </p:nvSpPr>
          <p:spPr>
            <a:xfrm>
              <a:off x="1520515" y="212766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fr-FR" dirty="0">
                <a:solidFill>
                  <a:schemeClr val="accent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EF7651-2B61-4125-B25A-93A4CA83B0B3}"/>
                  </a:ext>
                </a:extLst>
              </p:cNvPr>
              <p:cNvSpPr txBox="1"/>
              <p:nvPr/>
            </p:nvSpPr>
            <p:spPr>
              <a:xfrm>
                <a:off x="943606" y="1669459"/>
                <a:ext cx="1748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EF7651-2B61-4125-B25A-93A4CA83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6" y="1669459"/>
                <a:ext cx="174856" cy="276999"/>
              </a:xfrm>
              <a:prstGeom prst="rect">
                <a:avLst/>
              </a:prstGeom>
              <a:blipFill>
                <a:blip r:embed="rId6"/>
                <a:stretch>
                  <a:fillRect l="-17857" r="-14286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851D34-BE6B-4267-ABD5-16F782063026}"/>
                  </a:ext>
                </a:extLst>
              </p:cNvPr>
              <p:cNvSpPr txBox="1"/>
              <p:nvPr/>
            </p:nvSpPr>
            <p:spPr>
              <a:xfrm>
                <a:off x="5417572" y="1947066"/>
                <a:ext cx="160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851D34-BE6B-4267-ABD5-16F78206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72" y="1947066"/>
                <a:ext cx="160300" cy="276999"/>
              </a:xfrm>
              <a:prstGeom prst="rect">
                <a:avLst/>
              </a:prstGeom>
              <a:blipFill>
                <a:blip r:embed="rId7"/>
                <a:stretch>
                  <a:fillRect l="-30769" r="-23077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913E512-5AB2-4D42-826E-AB1D9EB77F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4th ICTP school on synchtrotron radiation - G Le 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457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46799</TotalTime>
  <Words>3428</Words>
  <Application>Microsoft Office PowerPoint</Application>
  <PresentationFormat>On-screen Show (16:10)</PresentationFormat>
  <Paragraphs>640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ITCOfficinaSans LT Book</vt:lpstr>
      <vt:lpstr>Wingdings</vt:lpstr>
      <vt:lpstr>ESRF - default</vt:lpstr>
      <vt:lpstr>PowerPoint Presentation</vt:lpstr>
      <vt:lpstr>PowerPoint Presentation</vt:lpstr>
      <vt:lpstr>PowerPoint Presentation</vt:lpstr>
      <vt:lpstr>PowerPoint Presentation</vt:lpstr>
      <vt:lpstr>Introduction to synchrotron radiation</vt:lpstr>
      <vt:lpstr>Introduction to synchrotron radiation</vt:lpstr>
      <vt:lpstr>Introduction to synchrotron radiation</vt:lpstr>
      <vt:lpstr>Introduction to synchrotron radiation</vt:lpstr>
      <vt:lpstr>Introduction to synchrotron radiation</vt:lpstr>
      <vt:lpstr>Introduction to synchrotron radiation</vt:lpstr>
      <vt:lpstr>Introduction to synchrotron radiation</vt:lpstr>
      <vt:lpstr>PowerPoint Presentation</vt:lpstr>
      <vt:lpstr>What are bending magnets?</vt:lpstr>
      <vt:lpstr>What are bending magnets?</vt:lpstr>
      <vt:lpstr>What are bending magnets?</vt:lpstr>
      <vt:lpstr>Bending magnet radiation: critical energy</vt:lpstr>
      <vt:lpstr>Bending magnet radiation: critical energy</vt:lpstr>
      <vt:lpstr>Bending magnet radiation: critical energy</vt:lpstr>
      <vt:lpstr>Bending magnet radiation</vt:lpstr>
      <vt:lpstr>Bending magnet radiation</vt:lpstr>
      <vt:lpstr>Bending magnet radiation</vt:lpstr>
      <vt:lpstr>Bending magnet radiation</vt:lpstr>
      <vt:lpstr>Bending magnet radiation</vt:lpstr>
      <vt:lpstr>Wigglers</vt:lpstr>
      <vt:lpstr>Wigglers</vt:lpstr>
      <vt:lpstr>Wigglers</vt:lpstr>
      <vt:lpstr>Wigglers</vt:lpstr>
      <vt:lpstr>PowerPoint Presentation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Undulators</vt:lpstr>
      <vt:lpstr>Undulator</vt:lpstr>
      <vt:lpstr>Undulator</vt:lpstr>
      <vt:lpstr>Undulator</vt:lpstr>
      <vt:lpstr>Undulator</vt:lpstr>
      <vt:lpstr>Undulator</vt:lpstr>
      <vt:lpstr>Undulator</vt:lpstr>
      <vt:lpstr>Undulator key parameters</vt:lpstr>
      <vt:lpstr>Undulator key parameters</vt:lpstr>
      <vt:lpstr>Undulator key parameters</vt:lpstr>
      <vt:lpstr>PowerPoint Presentation</vt:lpstr>
      <vt:lpstr>Periodic magnetic fields</vt:lpstr>
      <vt:lpstr>Undulator technology</vt:lpstr>
      <vt:lpstr>Undulator technology</vt:lpstr>
      <vt:lpstr>Undulator technology</vt:lpstr>
      <vt:lpstr>Electromagnetic insertion devices</vt:lpstr>
      <vt:lpstr>References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BEC Gael</dc:creator>
  <cp:lastModifiedBy>Gael Le Bec</cp:lastModifiedBy>
  <cp:revision>1008</cp:revision>
  <dcterms:created xsi:type="dcterms:W3CDTF">2019-09-02T06:49:59Z</dcterms:created>
  <dcterms:modified xsi:type="dcterms:W3CDTF">2026-01-09T14:17:21Z</dcterms:modified>
</cp:coreProperties>
</file>